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510" r:id="rId2"/>
    <p:sldId id="583" r:id="rId3"/>
    <p:sldId id="591" r:id="rId4"/>
    <p:sldId id="581" r:id="rId5"/>
    <p:sldId id="589" r:id="rId6"/>
    <p:sldId id="592" r:id="rId7"/>
    <p:sldId id="593" r:id="rId8"/>
    <p:sldId id="558" r:id="rId9"/>
    <p:sldId id="552" r:id="rId10"/>
    <p:sldId id="562" r:id="rId11"/>
    <p:sldId id="561" r:id="rId12"/>
    <p:sldId id="594" r:id="rId13"/>
    <p:sldId id="601" r:id="rId14"/>
    <p:sldId id="602" r:id="rId15"/>
    <p:sldId id="551" r:id="rId16"/>
    <p:sldId id="590" r:id="rId17"/>
  </p:sldIdLst>
  <p:sldSz cx="9144000" cy="6858000" type="screen4x3"/>
  <p:notesSz cx="7099300" cy="10234613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r" defTabSz="914400" rtl="1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r" defTabSz="914400" rtl="1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r" defTabSz="914400" rtl="1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r" defTabSz="914400" rtl="1" eaLnBrk="1" latinLnBrk="0" hangingPunct="1">
      <a:defRPr sz="2800" b="1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D7813"/>
    <a:srgbClr val="A6A6A6"/>
    <a:srgbClr val="ACC7F8"/>
    <a:srgbClr val="7CDFEC"/>
    <a:srgbClr val="79BCEF"/>
    <a:srgbClr val="5FA4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סגנון ביניים 4 - הדגשה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01" autoAdjust="0"/>
    <p:restoredTop sz="99649" autoAdjust="0"/>
  </p:normalViewPr>
  <p:slideViewPr>
    <p:cSldViewPr snapToGrid="0" snapToObjects="1">
      <p:cViewPr>
        <p:scale>
          <a:sx n="50" d="100"/>
          <a:sy n="50" d="100"/>
        </p:scale>
        <p:origin x="-1248" y="-666"/>
      </p:cViewPr>
      <p:guideLst>
        <p:guide orient="horz" pos="215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0" d="100"/>
          <a:sy n="50" d="100"/>
        </p:scale>
        <p:origin x="-1902" y="-10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 b="0">
                <a:cs typeface="Times New Roman" pitchFamily="18" charset="0"/>
              </a:defRPr>
            </a:lvl1pPr>
          </a:lstStyle>
          <a:p>
            <a:pPr>
              <a:defRPr/>
            </a:pPr>
            <a:fld id="{CCFD3459-B224-4E0B-B399-664EAB27C4B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8215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t" anchorCtr="0" compatLnSpc="1">
            <a:prstTxWarp prst="textNoShape">
              <a:avLst/>
            </a:prstTxWarp>
          </a:bodyPr>
          <a:lstStyle>
            <a:lvl1pPr algn="l" defTabSz="990600">
              <a:defRPr sz="13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noProof="0" smtClean="0"/>
              <a:t>לחץ כדי לערוך סגנונות טקסט של תבנית בסיס</a:t>
            </a:r>
          </a:p>
          <a:p>
            <a:pPr lvl="1"/>
            <a:r>
              <a:rPr lang="he-IL" noProof="0" smtClean="0"/>
              <a:t>רמה שנייה</a:t>
            </a:r>
          </a:p>
          <a:p>
            <a:pPr lvl="2"/>
            <a:r>
              <a:rPr lang="he-IL" noProof="0" smtClean="0"/>
              <a:t>רמה שלישית</a:t>
            </a:r>
          </a:p>
          <a:p>
            <a:pPr lvl="3"/>
            <a:r>
              <a:rPr lang="he-IL" noProof="0" smtClean="0"/>
              <a:t>רמה רביעית</a:t>
            </a:r>
          </a:p>
          <a:p>
            <a:pPr lvl="4"/>
            <a:r>
              <a:rPr lang="he-IL" noProof="0" smtClean="0"/>
              <a:t>רמה חמישית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7" tIns="49518" rIns="99037" bIns="49518" numCol="1" anchor="b" anchorCtr="0" compatLnSpc="1">
            <a:prstTxWarp prst="textNoShape">
              <a:avLst/>
            </a:prstTxWarp>
          </a:bodyPr>
          <a:lstStyle>
            <a:lvl1pPr algn="l" defTabSz="990600">
              <a:defRPr sz="1300" b="0">
                <a:cs typeface="Times New Roman" pitchFamily="18" charset="0"/>
              </a:defRPr>
            </a:lvl1pPr>
          </a:lstStyle>
          <a:p>
            <a:pPr>
              <a:defRPr/>
            </a:pPr>
            <a:fld id="{85CD7E52-930F-4D9E-9002-3D25FC93283F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1670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Background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431925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6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286375"/>
            <a:ext cx="6400800" cy="12001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endParaRPr lang="en-US"/>
          </a:p>
          <a:p>
            <a:r>
              <a:rPr lang="en-US"/>
              <a:t>Click to edit Master subtitle style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4C8FB-BF5E-45BE-AB39-FBCC4D7DA7B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228600"/>
            <a:ext cx="2119313" cy="5813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2413" y="228600"/>
            <a:ext cx="6205537" cy="5813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23BCF-B522-42BA-A713-D62FEAABA84A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3" y="228600"/>
            <a:ext cx="5562600" cy="673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68300" y="1625600"/>
            <a:ext cx="8361363" cy="44164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863DE-DCA6-4273-9333-58CF8AB833A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13" y="228600"/>
            <a:ext cx="5562600" cy="673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59F72-433F-4B15-AE9F-1EC4A7AF6F48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9BF7F-1C0F-4A25-9F61-80BA78981051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7136C-6167-4D23-BEA0-429B3AA14EC6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8300" y="1625600"/>
            <a:ext cx="4103688" cy="4416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4388" y="1625600"/>
            <a:ext cx="4105275" cy="4416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DA765-A616-4EA1-84FF-97BD67CB7F80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0B0F0-3EBA-41D5-8E61-EF1884EFCCF6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8DDD2-5B53-4D77-9618-A9C35F9DA120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3A8A1-E229-44C4-8EBD-B7EA216DA1E4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98116-3CFB-4A90-8070-9F9F55136681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AE552-05FE-4E45-93EC-7E9214C00590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4" descr="Background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2413" y="228600"/>
            <a:ext cx="55626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Header Text</a:t>
            </a:r>
          </a:p>
        </p:txBody>
      </p:sp>
      <p:sp>
        <p:nvSpPr>
          <p:cNvPr id="1040" name="Oval 16"/>
          <p:cNvSpPr>
            <a:spLocks noChangeArrowheads="1"/>
          </p:cNvSpPr>
          <p:nvPr/>
        </p:nvSpPr>
        <p:spPr bwMode="auto">
          <a:xfrm>
            <a:off x="8564563" y="6569075"/>
            <a:ext cx="228600" cy="228600"/>
          </a:xfrm>
          <a:prstGeom prst="ellipse">
            <a:avLst/>
          </a:prstGeom>
          <a:solidFill>
            <a:srgbClr val="FD781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 b="0">
              <a:cs typeface="+mn-cs"/>
            </a:endParaRPr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chemeClr val="bg1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XLoom Proprietary and Confidential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4200" y="65405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E1B2A9-2297-4474-9202-E30E794DCC90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50" r:id="rId13"/>
  </p:sldLayoutIdLst>
  <p:hf hdr="0" dt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2800" b="1">
          <a:solidFill>
            <a:srgbClr val="FF9933"/>
          </a:solidFill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2800" b="1">
          <a:solidFill>
            <a:srgbClr val="FF9933"/>
          </a:solidFill>
          <a:latin typeface="Trebuchet MS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2800" b="1">
          <a:solidFill>
            <a:srgbClr val="FF9933"/>
          </a:solidFill>
          <a:latin typeface="Trebuchet MS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2800" b="1">
          <a:solidFill>
            <a:srgbClr val="FF9933"/>
          </a:solidFill>
          <a:latin typeface="Trebuchet MS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2800" b="1">
          <a:solidFill>
            <a:srgbClr val="FF9933"/>
          </a:solidFill>
          <a:latin typeface="Trebuchet MS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2800" b="1">
          <a:solidFill>
            <a:srgbClr val="FF9933"/>
          </a:solidFill>
          <a:latin typeface="Trebuchet MS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2800" b="1">
          <a:solidFill>
            <a:srgbClr val="FF9933"/>
          </a:solidFill>
          <a:latin typeface="Trebuchet MS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2800" b="1">
          <a:solidFill>
            <a:srgbClr val="FF9933"/>
          </a:solidFill>
          <a:latin typeface="Trebuchet MS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2800" b="1">
          <a:solidFill>
            <a:srgbClr val="FF9933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33"/>
        </a:buClr>
        <a:buSzPct val="80000"/>
        <a:buBlip>
          <a:blip r:embed="rId16"/>
        </a:buBlip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33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33"/>
        </a:buClr>
        <a:buFont typeface="Trebuchet MS" pitchFamily="34" charset="0"/>
        <a:buChar char="–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emf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2.png"/><Relationship Id="rId5" Type="http://schemas.openxmlformats.org/officeDocument/2006/relationships/image" Target="../media/image26.jpe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5197475"/>
            <a:ext cx="6400800" cy="1200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March, 2013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Presenting: Avner Badihi</a:t>
            </a:r>
          </a:p>
        </p:txBody>
      </p:sp>
      <p:sp>
        <p:nvSpPr>
          <p:cNvPr id="448519" name="Oval 7"/>
          <p:cNvSpPr>
            <a:spLocks noChangeArrowheads="1"/>
          </p:cNvSpPr>
          <p:nvPr/>
        </p:nvSpPr>
        <p:spPr bwMode="auto">
          <a:xfrm>
            <a:off x="6699250" y="2870200"/>
            <a:ext cx="1628775" cy="1628775"/>
          </a:xfrm>
          <a:prstGeom prst="ellipse">
            <a:avLst/>
          </a:prstGeom>
          <a:solidFill>
            <a:srgbClr val="FF9900"/>
          </a:solidFill>
          <a:ln w="9525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1900" dirty="0">
                <a:effectLst>
                  <a:outerShdw blurRad="38100" dist="38100" dir="2700000" algn="tl">
                    <a:srgbClr val="FFFFFF"/>
                  </a:outerShdw>
                </a:effectLst>
                <a:latin typeface="Trebuchet MS" pitchFamily="34" charset="0"/>
              </a:rPr>
              <a:t>TECHNOLOGY</a:t>
            </a:r>
          </a:p>
          <a:p>
            <a:pPr algn="ctr">
              <a:defRPr/>
            </a:pPr>
            <a:r>
              <a:rPr lang="en-US" sz="19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rebuchet MS" pitchFamily="34" charset="0"/>
                <a:cs typeface="+mn-cs"/>
              </a:rPr>
              <a:t>&amp;</a:t>
            </a:r>
          </a:p>
          <a:p>
            <a:pPr algn="ctr">
              <a:defRPr/>
            </a:pPr>
            <a:r>
              <a:rPr lang="en-US" sz="1900" dirty="0">
                <a:effectLst>
                  <a:outerShdw blurRad="38100" dist="38100" dir="2700000" algn="tl">
                    <a:srgbClr val="FFFFFF"/>
                  </a:outerShdw>
                </a:effectLst>
                <a:latin typeface="Trebuchet MS" pitchFamily="34" charset="0"/>
              </a:rPr>
              <a:t>MANUFACTURING</a:t>
            </a:r>
          </a:p>
        </p:txBody>
      </p:sp>
      <p:sp>
        <p:nvSpPr>
          <p:cNvPr id="17411" name="Rectangle 8"/>
          <p:cNvSpPr>
            <a:spLocks noChangeArrowheads="1"/>
          </p:cNvSpPr>
          <p:nvPr/>
        </p:nvSpPr>
        <p:spPr bwMode="auto">
          <a:xfrm>
            <a:off x="1547813" y="2870200"/>
            <a:ext cx="2305050" cy="1860550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7412" name="AutoShape 9"/>
          <p:cNvSpPr>
            <a:spLocks noChangeArrowheads="1"/>
          </p:cNvSpPr>
          <p:nvPr/>
        </p:nvSpPr>
        <p:spPr bwMode="auto">
          <a:xfrm>
            <a:off x="1266825" y="2770188"/>
            <a:ext cx="4989513" cy="1946275"/>
          </a:xfrm>
          <a:prstGeom prst="rightArrow">
            <a:avLst>
              <a:gd name="adj1" fmla="val 50000"/>
              <a:gd name="adj2" fmla="val 64091"/>
            </a:avLst>
          </a:prstGeom>
          <a:noFill/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7413" name="Rectangle 10"/>
          <p:cNvSpPr>
            <a:spLocks noChangeArrowheads="1"/>
          </p:cNvSpPr>
          <p:nvPr/>
        </p:nvSpPr>
        <p:spPr bwMode="auto">
          <a:xfrm>
            <a:off x="1855788" y="2508250"/>
            <a:ext cx="1665287" cy="2625725"/>
          </a:xfrm>
          <a:prstGeom prst="rect">
            <a:avLst/>
          </a:prstGeom>
          <a:noFill/>
          <a:ln w="9525">
            <a:solidFill>
              <a:srgbClr val="0066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000" b="0">
                <a:solidFill>
                  <a:schemeClr val="bg1"/>
                </a:solidFill>
                <a:latin typeface="+mn-lt"/>
              </a:defRPr>
            </a:lvl1pPr>
          </a:lstStyle>
          <a:p>
            <a:pPr algn="ctr">
              <a:defRPr/>
            </a:pPr>
            <a:r>
              <a:rPr lang="en-US" smtClean="0">
                <a:cs typeface="+mn-cs"/>
              </a:rPr>
              <a:t>XLoom Proprietary and Confidential</a:t>
            </a:r>
          </a:p>
        </p:txBody>
      </p:sp>
      <p:sp>
        <p:nvSpPr>
          <p:cNvPr id="17415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US" smtClean="0"/>
              <a:t>120GB-300Gb Optical Interconnect Solutions</a:t>
            </a:r>
            <a:r>
              <a:rPr lang="he-IL" smtClean="0"/>
              <a:t/>
            </a:r>
            <a:br>
              <a:rPr lang="he-IL" smtClean="0"/>
            </a:br>
            <a:r>
              <a:rPr lang="en-US" smtClean="0"/>
              <a:t> for Optical backplane and Optical Routers</a:t>
            </a:r>
          </a:p>
        </p:txBody>
      </p:sp>
      <p:pic>
        <p:nvPicPr>
          <p:cNvPr id="17416" name="Picture 2" descr="IFlam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5625" y="3103563"/>
            <a:ext cx="1695450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9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Wafer Level Processes </a:t>
            </a:r>
          </a:p>
        </p:txBody>
      </p:sp>
      <p:sp>
        <p:nvSpPr>
          <p:cNvPr id="30722" name="Rectangle 3"/>
          <p:cNvSpPr txBox="1">
            <a:spLocks noChangeArrowheads="1"/>
          </p:cNvSpPr>
          <p:nvPr/>
        </p:nvSpPr>
        <p:spPr bwMode="auto">
          <a:xfrm>
            <a:off x="3565525" y="1625600"/>
            <a:ext cx="544671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800" b="0">
                <a:latin typeface="Trebuchet MS" pitchFamily="34" charset="0"/>
              </a:rPr>
              <a:t>Structure is repeated in 2D on a 6” or 8” wafer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800" b="0">
                <a:latin typeface="Arial" charset="0"/>
              </a:rPr>
              <a:t>Grooves created at the same time on all devices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800" b="0">
                <a:latin typeface="Arial" charset="0"/>
              </a:rPr>
              <a:t>Simultaneous alignment of all devices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800" b="0">
                <a:latin typeface="Arial" charset="0"/>
              </a:rPr>
              <a:t>Lead free (ROHS) SAC Alloy bumps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1800" b="0"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000" b="0">
              <a:solidFill>
                <a:srgbClr val="FF0000"/>
              </a:solidFill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200" b="0">
              <a:latin typeface="Trebuchet MS" pitchFamily="34" charset="0"/>
            </a:endParaRPr>
          </a:p>
        </p:txBody>
      </p:sp>
      <p:pic>
        <p:nvPicPr>
          <p:cNvPr id="30723" name="Picture 3" descr="Crosssection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8150" y="1692275"/>
            <a:ext cx="2706688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077913" y="2795588"/>
            <a:ext cx="13160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600" b="0" dirty="0">
                <a:latin typeface="+mj-lt"/>
              </a:rPr>
              <a:t>silicon/glass</a:t>
            </a:r>
          </a:p>
        </p:txBody>
      </p:sp>
      <p:sp>
        <p:nvSpPr>
          <p:cNvPr id="30725" name="Line 5"/>
          <p:cNvSpPr>
            <a:spLocks noChangeShapeType="1"/>
          </p:cNvSpPr>
          <p:nvPr/>
        </p:nvSpPr>
        <p:spPr bwMode="auto">
          <a:xfrm flipH="1" flipV="1">
            <a:off x="722313" y="2455863"/>
            <a:ext cx="398462" cy="441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1185863" y="1703388"/>
            <a:ext cx="10715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1600" b="0">
                <a:latin typeface="Trebuchet MS" pitchFamily="34" charset="0"/>
              </a:rPr>
              <a:t>V-grooves</a:t>
            </a:r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2349500" y="1960563"/>
            <a:ext cx="550863" cy="265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533525" y="4032250"/>
            <a:ext cx="885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600" b="0" dirty="0">
                <a:latin typeface="+mj-lt"/>
              </a:rPr>
              <a:t>grooves</a:t>
            </a:r>
          </a:p>
        </p:txBody>
      </p:sp>
      <p:sp>
        <p:nvSpPr>
          <p:cNvPr id="30729" name="Line 9"/>
          <p:cNvSpPr>
            <a:spLocks noChangeShapeType="1"/>
          </p:cNvSpPr>
          <p:nvPr/>
        </p:nvSpPr>
        <p:spPr bwMode="auto">
          <a:xfrm flipV="1">
            <a:off x="1881188" y="3700463"/>
            <a:ext cx="549275" cy="396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700213" y="4446588"/>
            <a:ext cx="7096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600" b="0" dirty="0">
                <a:latin typeface="+mj-lt"/>
              </a:rPr>
              <a:t>fibers</a:t>
            </a:r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 flipV="1">
            <a:off x="1757363" y="4745038"/>
            <a:ext cx="139700" cy="441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25475" y="4341813"/>
            <a:ext cx="8763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600" b="0" dirty="0">
                <a:latin typeface="+mj-lt"/>
              </a:rPr>
              <a:t>MT pins</a:t>
            </a:r>
          </a:p>
        </p:txBody>
      </p:sp>
      <p:sp>
        <p:nvSpPr>
          <p:cNvPr id="30733" name="Line 13"/>
          <p:cNvSpPr>
            <a:spLocks noChangeShapeType="1"/>
          </p:cNvSpPr>
          <p:nvPr/>
        </p:nvSpPr>
        <p:spPr bwMode="auto">
          <a:xfrm flipH="1" flipV="1">
            <a:off x="885825" y="4668838"/>
            <a:ext cx="107950" cy="420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0734" name="Rectangle 17"/>
          <p:cNvSpPr>
            <a:spLocks noChangeArrowheads="1"/>
          </p:cNvSpPr>
          <p:nvPr/>
        </p:nvSpPr>
        <p:spPr bwMode="auto">
          <a:xfrm>
            <a:off x="436563" y="2286000"/>
            <a:ext cx="2697162" cy="255588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735" name="Freeform 18"/>
          <p:cNvSpPr>
            <a:spLocks/>
          </p:cNvSpPr>
          <p:nvPr/>
        </p:nvSpPr>
        <p:spPr bwMode="auto">
          <a:xfrm>
            <a:off x="438150" y="3600450"/>
            <a:ext cx="2698750" cy="273050"/>
          </a:xfrm>
          <a:custGeom>
            <a:avLst/>
            <a:gdLst>
              <a:gd name="T0" fmla="*/ 0 w 1700"/>
              <a:gd name="T1" fmla="*/ 2147483647 h 172"/>
              <a:gd name="T2" fmla="*/ 2147483647 w 1700"/>
              <a:gd name="T3" fmla="*/ 2147483647 h 172"/>
              <a:gd name="T4" fmla="*/ 2147483647 w 1700"/>
              <a:gd name="T5" fmla="*/ 2147483647 h 172"/>
              <a:gd name="T6" fmla="*/ 2147483647 w 1700"/>
              <a:gd name="T7" fmla="*/ 2147483647 h 172"/>
              <a:gd name="T8" fmla="*/ 2147483647 w 1700"/>
              <a:gd name="T9" fmla="*/ 2147483647 h 172"/>
              <a:gd name="T10" fmla="*/ 2147483647 w 1700"/>
              <a:gd name="T11" fmla="*/ 0 h 172"/>
              <a:gd name="T12" fmla="*/ 2147483647 w 1700"/>
              <a:gd name="T13" fmla="*/ 2147483647 h 172"/>
              <a:gd name="T14" fmla="*/ 2147483647 w 1700"/>
              <a:gd name="T15" fmla="*/ 2147483647 h 172"/>
              <a:gd name="T16" fmla="*/ 2147483647 w 1700"/>
              <a:gd name="T17" fmla="*/ 2147483647 h 172"/>
              <a:gd name="T18" fmla="*/ 2147483647 w 1700"/>
              <a:gd name="T19" fmla="*/ 0 h 172"/>
              <a:gd name="T20" fmla="*/ 2147483647 w 1700"/>
              <a:gd name="T21" fmla="*/ 2147483647 h 172"/>
              <a:gd name="T22" fmla="*/ 2147483647 w 1700"/>
              <a:gd name="T23" fmla="*/ 2147483647 h 172"/>
              <a:gd name="T24" fmla="*/ 2147483647 w 1700"/>
              <a:gd name="T25" fmla="*/ 2147483647 h 172"/>
              <a:gd name="T26" fmla="*/ 2147483647 w 1700"/>
              <a:gd name="T27" fmla="*/ 0 h 172"/>
              <a:gd name="T28" fmla="*/ 2147483647 w 1700"/>
              <a:gd name="T29" fmla="*/ 0 h 172"/>
              <a:gd name="T30" fmla="*/ 2147483647 w 1700"/>
              <a:gd name="T31" fmla="*/ 2147483647 h 172"/>
              <a:gd name="T32" fmla="*/ 2147483647 w 1700"/>
              <a:gd name="T33" fmla="*/ 2147483647 h 172"/>
              <a:gd name="T34" fmla="*/ 2147483647 w 1700"/>
              <a:gd name="T35" fmla="*/ 0 h 172"/>
              <a:gd name="T36" fmla="*/ 2147483647 w 1700"/>
              <a:gd name="T37" fmla="*/ 0 h 172"/>
              <a:gd name="T38" fmla="*/ 2147483647 w 1700"/>
              <a:gd name="T39" fmla="*/ 2147483647 h 172"/>
              <a:gd name="T40" fmla="*/ 0 w 1700"/>
              <a:gd name="T41" fmla="*/ 2147483647 h 17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700"/>
              <a:gd name="T64" fmla="*/ 0 h 172"/>
              <a:gd name="T65" fmla="*/ 1700 w 1700"/>
              <a:gd name="T66" fmla="*/ 172 h 17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700" h="172">
                <a:moveTo>
                  <a:pt x="0" y="170"/>
                </a:moveTo>
                <a:lnTo>
                  <a:pt x="2" y="4"/>
                </a:lnTo>
                <a:lnTo>
                  <a:pt x="156" y="4"/>
                </a:lnTo>
                <a:lnTo>
                  <a:pt x="174" y="34"/>
                </a:lnTo>
                <a:lnTo>
                  <a:pt x="252" y="34"/>
                </a:lnTo>
                <a:lnTo>
                  <a:pt x="274" y="0"/>
                </a:lnTo>
                <a:lnTo>
                  <a:pt x="328" y="2"/>
                </a:lnTo>
                <a:lnTo>
                  <a:pt x="342" y="34"/>
                </a:lnTo>
                <a:lnTo>
                  <a:pt x="426" y="36"/>
                </a:lnTo>
                <a:lnTo>
                  <a:pt x="444" y="0"/>
                </a:lnTo>
                <a:lnTo>
                  <a:pt x="1204" y="2"/>
                </a:lnTo>
                <a:lnTo>
                  <a:pt x="1220" y="32"/>
                </a:lnTo>
                <a:lnTo>
                  <a:pt x="1306" y="34"/>
                </a:lnTo>
                <a:lnTo>
                  <a:pt x="1320" y="0"/>
                </a:lnTo>
                <a:lnTo>
                  <a:pt x="1374" y="0"/>
                </a:lnTo>
                <a:lnTo>
                  <a:pt x="1392" y="32"/>
                </a:lnTo>
                <a:lnTo>
                  <a:pt x="1478" y="32"/>
                </a:lnTo>
                <a:lnTo>
                  <a:pt x="1494" y="0"/>
                </a:lnTo>
                <a:lnTo>
                  <a:pt x="1700" y="0"/>
                </a:lnTo>
                <a:lnTo>
                  <a:pt x="1700" y="172"/>
                </a:lnTo>
                <a:lnTo>
                  <a:pt x="0" y="170"/>
                </a:lnTo>
                <a:close/>
              </a:path>
            </a:pathLst>
          </a:custGeom>
          <a:solidFill>
            <a:schemeClr val="accent1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0736" name="Freeform 19"/>
          <p:cNvSpPr>
            <a:spLocks/>
          </p:cNvSpPr>
          <p:nvPr/>
        </p:nvSpPr>
        <p:spPr bwMode="auto">
          <a:xfrm>
            <a:off x="438150" y="5283200"/>
            <a:ext cx="2698750" cy="273050"/>
          </a:xfrm>
          <a:custGeom>
            <a:avLst/>
            <a:gdLst>
              <a:gd name="T0" fmla="*/ 0 w 1700"/>
              <a:gd name="T1" fmla="*/ 2147483647 h 172"/>
              <a:gd name="T2" fmla="*/ 2147483647 w 1700"/>
              <a:gd name="T3" fmla="*/ 2147483647 h 172"/>
              <a:gd name="T4" fmla="*/ 2147483647 w 1700"/>
              <a:gd name="T5" fmla="*/ 2147483647 h 172"/>
              <a:gd name="T6" fmla="*/ 2147483647 w 1700"/>
              <a:gd name="T7" fmla="*/ 2147483647 h 172"/>
              <a:gd name="T8" fmla="*/ 2147483647 w 1700"/>
              <a:gd name="T9" fmla="*/ 2147483647 h 172"/>
              <a:gd name="T10" fmla="*/ 2147483647 w 1700"/>
              <a:gd name="T11" fmla="*/ 0 h 172"/>
              <a:gd name="T12" fmla="*/ 2147483647 w 1700"/>
              <a:gd name="T13" fmla="*/ 2147483647 h 172"/>
              <a:gd name="T14" fmla="*/ 2147483647 w 1700"/>
              <a:gd name="T15" fmla="*/ 2147483647 h 172"/>
              <a:gd name="T16" fmla="*/ 2147483647 w 1700"/>
              <a:gd name="T17" fmla="*/ 2147483647 h 172"/>
              <a:gd name="T18" fmla="*/ 2147483647 w 1700"/>
              <a:gd name="T19" fmla="*/ 0 h 172"/>
              <a:gd name="T20" fmla="*/ 2147483647 w 1700"/>
              <a:gd name="T21" fmla="*/ 2147483647 h 172"/>
              <a:gd name="T22" fmla="*/ 2147483647 w 1700"/>
              <a:gd name="T23" fmla="*/ 2147483647 h 172"/>
              <a:gd name="T24" fmla="*/ 2147483647 w 1700"/>
              <a:gd name="T25" fmla="*/ 2147483647 h 172"/>
              <a:gd name="T26" fmla="*/ 2147483647 w 1700"/>
              <a:gd name="T27" fmla="*/ 0 h 172"/>
              <a:gd name="T28" fmla="*/ 2147483647 w 1700"/>
              <a:gd name="T29" fmla="*/ 0 h 172"/>
              <a:gd name="T30" fmla="*/ 2147483647 w 1700"/>
              <a:gd name="T31" fmla="*/ 2147483647 h 172"/>
              <a:gd name="T32" fmla="*/ 2147483647 w 1700"/>
              <a:gd name="T33" fmla="*/ 2147483647 h 172"/>
              <a:gd name="T34" fmla="*/ 2147483647 w 1700"/>
              <a:gd name="T35" fmla="*/ 0 h 172"/>
              <a:gd name="T36" fmla="*/ 2147483647 w 1700"/>
              <a:gd name="T37" fmla="*/ 0 h 172"/>
              <a:gd name="T38" fmla="*/ 2147483647 w 1700"/>
              <a:gd name="T39" fmla="*/ 2147483647 h 172"/>
              <a:gd name="T40" fmla="*/ 0 w 1700"/>
              <a:gd name="T41" fmla="*/ 2147483647 h 17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700"/>
              <a:gd name="T64" fmla="*/ 0 h 172"/>
              <a:gd name="T65" fmla="*/ 1700 w 1700"/>
              <a:gd name="T66" fmla="*/ 172 h 17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700" h="172">
                <a:moveTo>
                  <a:pt x="0" y="170"/>
                </a:moveTo>
                <a:lnTo>
                  <a:pt x="2" y="4"/>
                </a:lnTo>
                <a:lnTo>
                  <a:pt x="156" y="4"/>
                </a:lnTo>
                <a:lnTo>
                  <a:pt x="174" y="34"/>
                </a:lnTo>
                <a:lnTo>
                  <a:pt x="252" y="34"/>
                </a:lnTo>
                <a:lnTo>
                  <a:pt x="274" y="0"/>
                </a:lnTo>
                <a:lnTo>
                  <a:pt x="328" y="2"/>
                </a:lnTo>
                <a:lnTo>
                  <a:pt x="342" y="34"/>
                </a:lnTo>
                <a:lnTo>
                  <a:pt x="426" y="36"/>
                </a:lnTo>
                <a:lnTo>
                  <a:pt x="444" y="0"/>
                </a:lnTo>
                <a:lnTo>
                  <a:pt x="1204" y="2"/>
                </a:lnTo>
                <a:lnTo>
                  <a:pt x="1220" y="32"/>
                </a:lnTo>
                <a:lnTo>
                  <a:pt x="1306" y="34"/>
                </a:lnTo>
                <a:lnTo>
                  <a:pt x="1320" y="0"/>
                </a:lnTo>
                <a:lnTo>
                  <a:pt x="1374" y="0"/>
                </a:lnTo>
                <a:lnTo>
                  <a:pt x="1392" y="32"/>
                </a:lnTo>
                <a:lnTo>
                  <a:pt x="1478" y="32"/>
                </a:lnTo>
                <a:lnTo>
                  <a:pt x="1494" y="0"/>
                </a:lnTo>
                <a:lnTo>
                  <a:pt x="1700" y="0"/>
                </a:lnTo>
                <a:lnTo>
                  <a:pt x="1700" y="172"/>
                </a:lnTo>
                <a:lnTo>
                  <a:pt x="0" y="170"/>
                </a:lnTo>
                <a:close/>
              </a:path>
            </a:pathLst>
          </a:custGeom>
          <a:solidFill>
            <a:schemeClr val="accent1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0737" name="Freeform 20"/>
          <p:cNvSpPr>
            <a:spLocks/>
          </p:cNvSpPr>
          <p:nvPr/>
        </p:nvSpPr>
        <p:spPr bwMode="auto">
          <a:xfrm>
            <a:off x="438150" y="3600450"/>
            <a:ext cx="2698750" cy="273050"/>
          </a:xfrm>
          <a:custGeom>
            <a:avLst/>
            <a:gdLst>
              <a:gd name="T0" fmla="*/ 0 w 1700"/>
              <a:gd name="T1" fmla="*/ 2147483647 h 172"/>
              <a:gd name="T2" fmla="*/ 2147483647 w 1700"/>
              <a:gd name="T3" fmla="*/ 2147483647 h 172"/>
              <a:gd name="T4" fmla="*/ 2147483647 w 1700"/>
              <a:gd name="T5" fmla="*/ 2147483647 h 172"/>
              <a:gd name="T6" fmla="*/ 2147483647 w 1700"/>
              <a:gd name="T7" fmla="*/ 2147483647 h 172"/>
              <a:gd name="T8" fmla="*/ 2147483647 w 1700"/>
              <a:gd name="T9" fmla="*/ 2147483647 h 172"/>
              <a:gd name="T10" fmla="*/ 2147483647 w 1700"/>
              <a:gd name="T11" fmla="*/ 0 h 172"/>
              <a:gd name="T12" fmla="*/ 2147483647 w 1700"/>
              <a:gd name="T13" fmla="*/ 2147483647 h 172"/>
              <a:gd name="T14" fmla="*/ 2147483647 w 1700"/>
              <a:gd name="T15" fmla="*/ 2147483647 h 172"/>
              <a:gd name="T16" fmla="*/ 2147483647 w 1700"/>
              <a:gd name="T17" fmla="*/ 2147483647 h 172"/>
              <a:gd name="T18" fmla="*/ 2147483647 w 1700"/>
              <a:gd name="T19" fmla="*/ 0 h 172"/>
              <a:gd name="T20" fmla="*/ 2147483647 w 1700"/>
              <a:gd name="T21" fmla="*/ 2147483647 h 172"/>
              <a:gd name="T22" fmla="*/ 2147483647 w 1700"/>
              <a:gd name="T23" fmla="*/ 2147483647 h 172"/>
              <a:gd name="T24" fmla="*/ 2147483647 w 1700"/>
              <a:gd name="T25" fmla="*/ 2147483647 h 172"/>
              <a:gd name="T26" fmla="*/ 2147483647 w 1700"/>
              <a:gd name="T27" fmla="*/ 0 h 172"/>
              <a:gd name="T28" fmla="*/ 2147483647 w 1700"/>
              <a:gd name="T29" fmla="*/ 0 h 172"/>
              <a:gd name="T30" fmla="*/ 2147483647 w 1700"/>
              <a:gd name="T31" fmla="*/ 2147483647 h 172"/>
              <a:gd name="T32" fmla="*/ 2147483647 w 1700"/>
              <a:gd name="T33" fmla="*/ 2147483647 h 172"/>
              <a:gd name="T34" fmla="*/ 2147483647 w 1700"/>
              <a:gd name="T35" fmla="*/ 0 h 172"/>
              <a:gd name="T36" fmla="*/ 2147483647 w 1700"/>
              <a:gd name="T37" fmla="*/ 0 h 172"/>
              <a:gd name="T38" fmla="*/ 2147483647 w 1700"/>
              <a:gd name="T39" fmla="*/ 2147483647 h 172"/>
              <a:gd name="T40" fmla="*/ 0 w 1700"/>
              <a:gd name="T41" fmla="*/ 2147483647 h 17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700"/>
              <a:gd name="T64" fmla="*/ 0 h 172"/>
              <a:gd name="T65" fmla="*/ 1700 w 1700"/>
              <a:gd name="T66" fmla="*/ 172 h 17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700" h="172">
                <a:moveTo>
                  <a:pt x="0" y="170"/>
                </a:moveTo>
                <a:lnTo>
                  <a:pt x="2" y="4"/>
                </a:lnTo>
                <a:lnTo>
                  <a:pt x="156" y="4"/>
                </a:lnTo>
                <a:lnTo>
                  <a:pt x="174" y="34"/>
                </a:lnTo>
                <a:lnTo>
                  <a:pt x="252" y="34"/>
                </a:lnTo>
                <a:lnTo>
                  <a:pt x="274" y="0"/>
                </a:lnTo>
                <a:lnTo>
                  <a:pt x="328" y="2"/>
                </a:lnTo>
                <a:lnTo>
                  <a:pt x="342" y="34"/>
                </a:lnTo>
                <a:lnTo>
                  <a:pt x="426" y="36"/>
                </a:lnTo>
                <a:lnTo>
                  <a:pt x="444" y="0"/>
                </a:lnTo>
                <a:lnTo>
                  <a:pt x="1204" y="2"/>
                </a:lnTo>
                <a:lnTo>
                  <a:pt x="1220" y="32"/>
                </a:lnTo>
                <a:lnTo>
                  <a:pt x="1306" y="34"/>
                </a:lnTo>
                <a:lnTo>
                  <a:pt x="1320" y="0"/>
                </a:lnTo>
                <a:lnTo>
                  <a:pt x="1374" y="0"/>
                </a:lnTo>
                <a:lnTo>
                  <a:pt x="1392" y="32"/>
                </a:lnTo>
                <a:lnTo>
                  <a:pt x="1478" y="32"/>
                </a:lnTo>
                <a:lnTo>
                  <a:pt x="1494" y="0"/>
                </a:lnTo>
                <a:lnTo>
                  <a:pt x="1700" y="0"/>
                </a:lnTo>
                <a:lnTo>
                  <a:pt x="1700" y="172"/>
                </a:lnTo>
                <a:lnTo>
                  <a:pt x="0" y="170"/>
                </a:lnTo>
                <a:close/>
              </a:path>
            </a:pathLst>
          </a:custGeom>
          <a:solidFill>
            <a:schemeClr val="accent1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0738" name="Freeform 21"/>
          <p:cNvSpPr>
            <a:spLocks/>
          </p:cNvSpPr>
          <p:nvPr/>
        </p:nvSpPr>
        <p:spPr bwMode="auto">
          <a:xfrm>
            <a:off x="438150" y="5283200"/>
            <a:ext cx="2698750" cy="273050"/>
          </a:xfrm>
          <a:custGeom>
            <a:avLst/>
            <a:gdLst>
              <a:gd name="T0" fmla="*/ 0 w 1700"/>
              <a:gd name="T1" fmla="*/ 2147483647 h 172"/>
              <a:gd name="T2" fmla="*/ 2147483647 w 1700"/>
              <a:gd name="T3" fmla="*/ 2147483647 h 172"/>
              <a:gd name="T4" fmla="*/ 2147483647 w 1700"/>
              <a:gd name="T5" fmla="*/ 2147483647 h 172"/>
              <a:gd name="T6" fmla="*/ 2147483647 w 1700"/>
              <a:gd name="T7" fmla="*/ 2147483647 h 172"/>
              <a:gd name="T8" fmla="*/ 2147483647 w 1700"/>
              <a:gd name="T9" fmla="*/ 2147483647 h 172"/>
              <a:gd name="T10" fmla="*/ 2147483647 w 1700"/>
              <a:gd name="T11" fmla="*/ 0 h 172"/>
              <a:gd name="T12" fmla="*/ 2147483647 w 1700"/>
              <a:gd name="T13" fmla="*/ 2147483647 h 172"/>
              <a:gd name="T14" fmla="*/ 2147483647 w 1700"/>
              <a:gd name="T15" fmla="*/ 2147483647 h 172"/>
              <a:gd name="T16" fmla="*/ 2147483647 w 1700"/>
              <a:gd name="T17" fmla="*/ 2147483647 h 172"/>
              <a:gd name="T18" fmla="*/ 2147483647 w 1700"/>
              <a:gd name="T19" fmla="*/ 0 h 172"/>
              <a:gd name="T20" fmla="*/ 2147483647 w 1700"/>
              <a:gd name="T21" fmla="*/ 2147483647 h 172"/>
              <a:gd name="T22" fmla="*/ 2147483647 w 1700"/>
              <a:gd name="T23" fmla="*/ 2147483647 h 172"/>
              <a:gd name="T24" fmla="*/ 2147483647 w 1700"/>
              <a:gd name="T25" fmla="*/ 2147483647 h 172"/>
              <a:gd name="T26" fmla="*/ 2147483647 w 1700"/>
              <a:gd name="T27" fmla="*/ 0 h 172"/>
              <a:gd name="T28" fmla="*/ 2147483647 w 1700"/>
              <a:gd name="T29" fmla="*/ 0 h 172"/>
              <a:gd name="T30" fmla="*/ 2147483647 w 1700"/>
              <a:gd name="T31" fmla="*/ 2147483647 h 172"/>
              <a:gd name="T32" fmla="*/ 2147483647 w 1700"/>
              <a:gd name="T33" fmla="*/ 2147483647 h 172"/>
              <a:gd name="T34" fmla="*/ 2147483647 w 1700"/>
              <a:gd name="T35" fmla="*/ 0 h 172"/>
              <a:gd name="T36" fmla="*/ 2147483647 w 1700"/>
              <a:gd name="T37" fmla="*/ 0 h 172"/>
              <a:gd name="T38" fmla="*/ 2147483647 w 1700"/>
              <a:gd name="T39" fmla="*/ 2147483647 h 172"/>
              <a:gd name="T40" fmla="*/ 0 w 1700"/>
              <a:gd name="T41" fmla="*/ 2147483647 h 17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700"/>
              <a:gd name="T64" fmla="*/ 0 h 172"/>
              <a:gd name="T65" fmla="*/ 1700 w 1700"/>
              <a:gd name="T66" fmla="*/ 172 h 17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700" h="172">
                <a:moveTo>
                  <a:pt x="0" y="170"/>
                </a:moveTo>
                <a:lnTo>
                  <a:pt x="2" y="4"/>
                </a:lnTo>
                <a:lnTo>
                  <a:pt x="156" y="4"/>
                </a:lnTo>
                <a:lnTo>
                  <a:pt x="174" y="34"/>
                </a:lnTo>
                <a:lnTo>
                  <a:pt x="252" y="34"/>
                </a:lnTo>
                <a:lnTo>
                  <a:pt x="274" y="0"/>
                </a:lnTo>
                <a:lnTo>
                  <a:pt x="328" y="2"/>
                </a:lnTo>
                <a:lnTo>
                  <a:pt x="342" y="34"/>
                </a:lnTo>
                <a:lnTo>
                  <a:pt x="426" y="36"/>
                </a:lnTo>
                <a:lnTo>
                  <a:pt x="444" y="0"/>
                </a:lnTo>
                <a:lnTo>
                  <a:pt x="1204" y="2"/>
                </a:lnTo>
                <a:lnTo>
                  <a:pt x="1220" y="32"/>
                </a:lnTo>
                <a:lnTo>
                  <a:pt x="1306" y="34"/>
                </a:lnTo>
                <a:lnTo>
                  <a:pt x="1320" y="0"/>
                </a:lnTo>
                <a:lnTo>
                  <a:pt x="1374" y="0"/>
                </a:lnTo>
                <a:lnTo>
                  <a:pt x="1392" y="32"/>
                </a:lnTo>
                <a:lnTo>
                  <a:pt x="1478" y="32"/>
                </a:lnTo>
                <a:lnTo>
                  <a:pt x="1494" y="0"/>
                </a:lnTo>
                <a:lnTo>
                  <a:pt x="1700" y="0"/>
                </a:lnTo>
                <a:lnTo>
                  <a:pt x="1700" y="172"/>
                </a:lnTo>
                <a:lnTo>
                  <a:pt x="0" y="170"/>
                </a:lnTo>
                <a:close/>
              </a:path>
            </a:pathLst>
          </a:custGeom>
          <a:solidFill>
            <a:schemeClr val="accent1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0739" name="Rectangle 22"/>
          <p:cNvSpPr>
            <a:spLocks noChangeArrowheads="1"/>
          </p:cNvSpPr>
          <p:nvPr/>
        </p:nvSpPr>
        <p:spPr bwMode="auto">
          <a:xfrm>
            <a:off x="436563" y="2286000"/>
            <a:ext cx="2697162" cy="255588"/>
          </a:xfrm>
          <a:prstGeom prst="rect">
            <a:avLst/>
          </a:prstGeom>
          <a:solidFill>
            <a:schemeClr val="accent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0740" name="Freeform 23"/>
          <p:cNvSpPr>
            <a:spLocks/>
          </p:cNvSpPr>
          <p:nvPr/>
        </p:nvSpPr>
        <p:spPr bwMode="auto">
          <a:xfrm>
            <a:off x="438150" y="3600450"/>
            <a:ext cx="2698750" cy="273050"/>
          </a:xfrm>
          <a:custGeom>
            <a:avLst/>
            <a:gdLst>
              <a:gd name="T0" fmla="*/ 0 w 1700"/>
              <a:gd name="T1" fmla="*/ 2147483647 h 172"/>
              <a:gd name="T2" fmla="*/ 2147483647 w 1700"/>
              <a:gd name="T3" fmla="*/ 2147483647 h 172"/>
              <a:gd name="T4" fmla="*/ 2147483647 w 1700"/>
              <a:gd name="T5" fmla="*/ 2147483647 h 172"/>
              <a:gd name="T6" fmla="*/ 2147483647 w 1700"/>
              <a:gd name="T7" fmla="*/ 2147483647 h 172"/>
              <a:gd name="T8" fmla="*/ 2147483647 w 1700"/>
              <a:gd name="T9" fmla="*/ 2147483647 h 172"/>
              <a:gd name="T10" fmla="*/ 2147483647 w 1700"/>
              <a:gd name="T11" fmla="*/ 0 h 172"/>
              <a:gd name="T12" fmla="*/ 2147483647 w 1700"/>
              <a:gd name="T13" fmla="*/ 2147483647 h 172"/>
              <a:gd name="T14" fmla="*/ 2147483647 w 1700"/>
              <a:gd name="T15" fmla="*/ 2147483647 h 172"/>
              <a:gd name="T16" fmla="*/ 2147483647 w 1700"/>
              <a:gd name="T17" fmla="*/ 2147483647 h 172"/>
              <a:gd name="T18" fmla="*/ 2147483647 w 1700"/>
              <a:gd name="T19" fmla="*/ 0 h 172"/>
              <a:gd name="T20" fmla="*/ 2147483647 w 1700"/>
              <a:gd name="T21" fmla="*/ 2147483647 h 172"/>
              <a:gd name="T22" fmla="*/ 2147483647 w 1700"/>
              <a:gd name="T23" fmla="*/ 2147483647 h 172"/>
              <a:gd name="T24" fmla="*/ 2147483647 w 1700"/>
              <a:gd name="T25" fmla="*/ 2147483647 h 172"/>
              <a:gd name="T26" fmla="*/ 2147483647 w 1700"/>
              <a:gd name="T27" fmla="*/ 0 h 172"/>
              <a:gd name="T28" fmla="*/ 2147483647 w 1700"/>
              <a:gd name="T29" fmla="*/ 0 h 172"/>
              <a:gd name="T30" fmla="*/ 2147483647 w 1700"/>
              <a:gd name="T31" fmla="*/ 2147483647 h 172"/>
              <a:gd name="T32" fmla="*/ 2147483647 w 1700"/>
              <a:gd name="T33" fmla="*/ 2147483647 h 172"/>
              <a:gd name="T34" fmla="*/ 2147483647 w 1700"/>
              <a:gd name="T35" fmla="*/ 0 h 172"/>
              <a:gd name="T36" fmla="*/ 2147483647 w 1700"/>
              <a:gd name="T37" fmla="*/ 0 h 172"/>
              <a:gd name="T38" fmla="*/ 2147483647 w 1700"/>
              <a:gd name="T39" fmla="*/ 2147483647 h 172"/>
              <a:gd name="T40" fmla="*/ 0 w 1700"/>
              <a:gd name="T41" fmla="*/ 2147483647 h 17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700"/>
              <a:gd name="T64" fmla="*/ 0 h 172"/>
              <a:gd name="T65" fmla="*/ 1700 w 1700"/>
              <a:gd name="T66" fmla="*/ 172 h 17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700" h="172">
                <a:moveTo>
                  <a:pt x="0" y="170"/>
                </a:moveTo>
                <a:lnTo>
                  <a:pt x="2" y="4"/>
                </a:lnTo>
                <a:lnTo>
                  <a:pt x="156" y="4"/>
                </a:lnTo>
                <a:lnTo>
                  <a:pt x="174" y="34"/>
                </a:lnTo>
                <a:lnTo>
                  <a:pt x="252" y="34"/>
                </a:lnTo>
                <a:lnTo>
                  <a:pt x="274" y="0"/>
                </a:lnTo>
                <a:lnTo>
                  <a:pt x="328" y="2"/>
                </a:lnTo>
                <a:lnTo>
                  <a:pt x="342" y="34"/>
                </a:lnTo>
                <a:lnTo>
                  <a:pt x="426" y="36"/>
                </a:lnTo>
                <a:lnTo>
                  <a:pt x="444" y="0"/>
                </a:lnTo>
                <a:lnTo>
                  <a:pt x="1204" y="2"/>
                </a:lnTo>
                <a:lnTo>
                  <a:pt x="1220" y="32"/>
                </a:lnTo>
                <a:lnTo>
                  <a:pt x="1306" y="34"/>
                </a:lnTo>
                <a:lnTo>
                  <a:pt x="1320" y="0"/>
                </a:lnTo>
                <a:lnTo>
                  <a:pt x="1374" y="0"/>
                </a:lnTo>
                <a:lnTo>
                  <a:pt x="1392" y="32"/>
                </a:lnTo>
                <a:lnTo>
                  <a:pt x="1478" y="32"/>
                </a:lnTo>
                <a:lnTo>
                  <a:pt x="1494" y="0"/>
                </a:lnTo>
                <a:lnTo>
                  <a:pt x="1700" y="0"/>
                </a:lnTo>
                <a:lnTo>
                  <a:pt x="1700" y="172"/>
                </a:lnTo>
                <a:lnTo>
                  <a:pt x="0" y="170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0741" name="Freeform 24"/>
          <p:cNvSpPr>
            <a:spLocks/>
          </p:cNvSpPr>
          <p:nvPr/>
        </p:nvSpPr>
        <p:spPr bwMode="auto">
          <a:xfrm>
            <a:off x="438150" y="5283200"/>
            <a:ext cx="2698750" cy="273050"/>
          </a:xfrm>
          <a:custGeom>
            <a:avLst/>
            <a:gdLst>
              <a:gd name="T0" fmla="*/ 0 w 1700"/>
              <a:gd name="T1" fmla="*/ 2147483647 h 172"/>
              <a:gd name="T2" fmla="*/ 2147483647 w 1700"/>
              <a:gd name="T3" fmla="*/ 2147483647 h 172"/>
              <a:gd name="T4" fmla="*/ 2147483647 w 1700"/>
              <a:gd name="T5" fmla="*/ 2147483647 h 172"/>
              <a:gd name="T6" fmla="*/ 2147483647 w 1700"/>
              <a:gd name="T7" fmla="*/ 2147483647 h 172"/>
              <a:gd name="T8" fmla="*/ 2147483647 w 1700"/>
              <a:gd name="T9" fmla="*/ 2147483647 h 172"/>
              <a:gd name="T10" fmla="*/ 2147483647 w 1700"/>
              <a:gd name="T11" fmla="*/ 0 h 172"/>
              <a:gd name="T12" fmla="*/ 2147483647 w 1700"/>
              <a:gd name="T13" fmla="*/ 2147483647 h 172"/>
              <a:gd name="T14" fmla="*/ 2147483647 w 1700"/>
              <a:gd name="T15" fmla="*/ 2147483647 h 172"/>
              <a:gd name="T16" fmla="*/ 2147483647 w 1700"/>
              <a:gd name="T17" fmla="*/ 2147483647 h 172"/>
              <a:gd name="T18" fmla="*/ 2147483647 w 1700"/>
              <a:gd name="T19" fmla="*/ 0 h 172"/>
              <a:gd name="T20" fmla="*/ 2147483647 w 1700"/>
              <a:gd name="T21" fmla="*/ 2147483647 h 172"/>
              <a:gd name="T22" fmla="*/ 2147483647 w 1700"/>
              <a:gd name="T23" fmla="*/ 2147483647 h 172"/>
              <a:gd name="T24" fmla="*/ 2147483647 w 1700"/>
              <a:gd name="T25" fmla="*/ 2147483647 h 172"/>
              <a:gd name="T26" fmla="*/ 2147483647 w 1700"/>
              <a:gd name="T27" fmla="*/ 0 h 172"/>
              <a:gd name="T28" fmla="*/ 2147483647 w 1700"/>
              <a:gd name="T29" fmla="*/ 0 h 172"/>
              <a:gd name="T30" fmla="*/ 2147483647 w 1700"/>
              <a:gd name="T31" fmla="*/ 2147483647 h 172"/>
              <a:gd name="T32" fmla="*/ 2147483647 w 1700"/>
              <a:gd name="T33" fmla="*/ 2147483647 h 172"/>
              <a:gd name="T34" fmla="*/ 2147483647 w 1700"/>
              <a:gd name="T35" fmla="*/ 0 h 172"/>
              <a:gd name="T36" fmla="*/ 2147483647 w 1700"/>
              <a:gd name="T37" fmla="*/ 0 h 172"/>
              <a:gd name="T38" fmla="*/ 2147483647 w 1700"/>
              <a:gd name="T39" fmla="*/ 2147483647 h 172"/>
              <a:gd name="T40" fmla="*/ 0 w 1700"/>
              <a:gd name="T41" fmla="*/ 2147483647 h 17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700"/>
              <a:gd name="T64" fmla="*/ 0 h 172"/>
              <a:gd name="T65" fmla="*/ 1700 w 1700"/>
              <a:gd name="T66" fmla="*/ 172 h 172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700" h="172">
                <a:moveTo>
                  <a:pt x="0" y="170"/>
                </a:moveTo>
                <a:lnTo>
                  <a:pt x="2" y="4"/>
                </a:lnTo>
                <a:lnTo>
                  <a:pt x="156" y="4"/>
                </a:lnTo>
                <a:lnTo>
                  <a:pt x="174" y="34"/>
                </a:lnTo>
                <a:lnTo>
                  <a:pt x="252" y="34"/>
                </a:lnTo>
                <a:lnTo>
                  <a:pt x="274" y="0"/>
                </a:lnTo>
                <a:lnTo>
                  <a:pt x="328" y="2"/>
                </a:lnTo>
                <a:lnTo>
                  <a:pt x="342" y="34"/>
                </a:lnTo>
                <a:lnTo>
                  <a:pt x="426" y="36"/>
                </a:lnTo>
                <a:lnTo>
                  <a:pt x="444" y="0"/>
                </a:lnTo>
                <a:lnTo>
                  <a:pt x="1204" y="2"/>
                </a:lnTo>
                <a:lnTo>
                  <a:pt x="1220" y="32"/>
                </a:lnTo>
                <a:lnTo>
                  <a:pt x="1306" y="34"/>
                </a:lnTo>
                <a:lnTo>
                  <a:pt x="1320" y="0"/>
                </a:lnTo>
                <a:lnTo>
                  <a:pt x="1374" y="0"/>
                </a:lnTo>
                <a:lnTo>
                  <a:pt x="1392" y="32"/>
                </a:lnTo>
                <a:lnTo>
                  <a:pt x="1478" y="32"/>
                </a:lnTo>
                <a:lnTo>
                  <a:pt x="1494" y="0"/>
                </a:lnTo>
                <a:lnTo>
                  <a:pt x="1700" y="0"/>
                </a:lnTo>
                <a:lnTo>
                  <a:pt x="1700" y="172"/>
                </a:lnTo>
                <a:lnTo>
                  <a:pt x="0" y="170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pic>
        <p:nvPicPr>
          <p:cNvPr id="30742" name="Picture 15" descr="DSCN289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3152775"/>
            <a:ext cx="37877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4333875" y="5819775"/>
            <a:ext cx="36528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600" b="0" dirty="0">
                <a:latin typeface="+mj-lt"/>
              </a:rPr>
              <a:t>Patterned device wafer ready for saw</a:t>
            </a:r>
          </a:p>
        </p:txBody>
      </p:sp>
      <p:sp>
        <p:nvSpPr>
          <p:cNvPr id="29" name="מציין מיקום של מספר שקופית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011434D-4CD8-4F54-A536-A74F1E9DD94B}" type="slidenum">
              <a:rPr lang="he-IL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0745" name="מציין מיקום של כותרת תחתונה 29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9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Lens Bars Placement </a:t>
            </a:r>
          </a:p>
        </p:txBody>
      </p:sp>
      <p:pic>
        <p:nvPicPr>
          <p:cNvPr id="31746" name="Picture 3" descr="DSCN29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343400"/>
            <a:ext cx="297180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4" descr="DSCN289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371600"/>
            <a:ext cx="2678113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3657600" y="1371600"/>
            <a:ext cx="4953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1800">
                <a:latin typeface="Trebuchet MS" pitchFamily="34" charset="0"/>
              </a:rPr>
              <a:t>Lens/Reflectors bars</a:t>
            </a:r>
            <a:r>
              <a:rPr lang="en-US" sz="1800" b="0">
                <a:latin typeface="Trebuchet MS" pitchFamily="34" charset="0"/>
              </a:rPr>
              <a:t> are manufactured separately on in wafer form, cut, and attached to device wafer using an automated machine (passive alignment)</a:t>
            </a:r>
          </a:p>
        </p:txBody>
      </p:sp>
      <p:sp>
        <p:nvSpPr>
          <p:cNvPr id="31749" name="AutoShape 7"/>
          <p:cNvSpPr>
            <a:spLocks noChangeArrowheads="1"/>
          </p:cNvSpPr>
          <p:nvPr/>
        </p:nvSpPr>
        <p:spPr bwMode="auto">
          <a:xfrm>
            <a:off x="1905000" y="3810000"/>
            <a:ext cx="457200" cy="4572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D7813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en-US"/>
          </a:p>
        </p:txBody>
      </p:sp>
      <p:sp>
        <p:nvSpPr>
          <p:cNvPr id="31750" name="AutoShape 8"/>
          <p:cNvSpPr>
            <a:spLocks noChangeArrowheads="1"/>
          </p:cNvSpPr>
          <p:nvPr/>
        </p:nvSpPr>
        <p:spPr bwMode="auto">
          <a:xfrm rot="-5400000">
            <a:off x="4343400" y="5334000"/>
            <a:ext cx="457200" cy="4572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FD7813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en-US"/>
          </a:p>
        </p:txBody>
      </p:sp>
      <p:sp>
        <p:nvSpPr>
          <p:cNvPr id="10" name="מציין מיקום של מספר שקופית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1392FB-7D92-469F-8C38-8F809AF4690C}" type="slidenum">
              <a:rPr lang="he-IL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1752" name="מציין מיקום של כותרת תחתונה 10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9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smtClean="0"/>
              <a:t>iFlame Optical Chip Structure</a:t>
            </a:r>
          </a:p>
        </p:txBody>
      </p:sp>
      <p:sp>
        <p:nvSpPr>
          <p:cNvPr id="32770" name="Footer Placeholder 3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0">
                <a:solidFill>
                  <a:schemeClr val="bg1"/>
                </a:solidFill>
                <a:latin typeface="Trebuchet MS" pitchFamily="34" charset="0"/>
              </a:rPr>
              <a:t>XLoom Proprietary and Confidential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8204200" y="6540500"/>
            <a:ext cx="9144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BF32D6DF-5908-4504-98A3-7E73DA6C2A84}" type="slidenum">
              <a:rPr lang="he-IL" sz="1400" b="0">
                <a:solidFill>
                  <a:schemeClr val="bg1"/>
                </a:solidFill>
                <a:latin typeface="+mn-lt"/>
                <a:cs typeface="+mn-cs"/>
              </a:rPr>
              <a:pPr algn="ctr">
                <a:defRPr/>
              </a:pPr>
              <a:t>12</a:t>
            </a:fld>
            <a:endParaRPr lang="en-US" sz="1400" b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32772" name="Picture 3" descr="iFlame botto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62463" y="3975100"/>
            <a:ext cx="3979862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4" descr="iFLame top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6588" y="1268413"/>
            <a:ext cx="30527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256213" y="3414713"/>
            <a:ext cx="12731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600" b="0" dirty="0">
                <a:latin typeface="+mj-lt"/>
              </a:rPr>
              <a:t>VCSEL array</a:t>
            </a:r>
          </a:p>
        </p:txBody>
      </p:sp>
      <p:sp>
        <p:nvSpPr>
          <p:cNvPr id="32775" name="Text Box 6"/>
          <p:cNvSpPr txBox="1">
            <a:spLocks noChangeArrowheads="1"/>
          </p:cNvSpPr>
          <p:nvPr/>
        </p:nvSpPr>
        <p:spPr bwMode="auto">
          <a:xfrm>
            <a:off x="7358063" y="3924300"/>
            <a:ext cx="9937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/>
            <a:r>
              <a:rPr lang="en-US" sz="1600" b="0">
                <a:latin typeface="Arial" charset="0"/>
              </a:rPr>
              <a:t>PD array</a:t>
            </a:r>
          </a:p>
        </p:txBody>
      </p:sp>
      <p:sp>
        <p:nvSpPr>
          <p:cNvPr id="32776" name="Line 7"/>
          <p:cNvSpPr>
            <a:spLocks noChangeShapeType="1"/>
          </p:cNvSpPr>
          <p:nvPr/>
        </p:nvSpPr>
        <p:spPr bwMode="auto">
          <a:xfrm flipH="1" flipV="1">
            <a:off x="5945188" y="3725863"/>
            <a:ext cx="222250" cy="1146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2777" name="Line 8"/>
          <p:cNvSpPr>
            <a:spLocks noChangeShapeType="1"/>
          </p:cNvSpPr>
          <p:nvPr/>
        </p:nvSpPr>
        <p:spPr bwMode="auto">
          <a:xfrm flipV="1">
            <a:off x="6894513" y="4248150"/>
            <a:ext cx="606425" cy="811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2778" name="Freeform 10"/>
          <p:cNvSpPr>
            <a:spLocks/>
          </p:cNvSpPr>
          <p:nvPr/>
        </p:nvSpPr>
        <p:spPr bwMode="auto">
          <a:xfrm>
            <a:off x="3184525" y="2933700"/>
            <a:ext cx="623888" cy="1552575"/>
          </a:xfrm>
          <a:custGeom>
            <a:avLst/>
            <a:gdLst>
              <a:gd name="T0" fmla="*/ 2147483647 w 393"/>
              <a:gd name="T1" fmla="*/ 2147483647 h 823"/>
              <a:gd name="T2" fmla="*/ 2147483647 w 393"/>
              <a:gd name="T3" fmla="*/ 2147483647 h 823"/>
              <a:gd name="T4" fmla="*/ 2147483647 w 393"/>
              <a:gd name="T5" fmla="*/ 2147483647 h 823"/>
              <a:gd name="T6" fmla="*/ 0 w 393"/>
              <a:gd name="T7" fmla="*/ 0 h 823"/>
              <a:gd name="T8" fmla="*/ 0 60000 65536"/>
              <a:gd name="T9" fmla="*/ 0 60000 65536"/>
              <a:gd name="T10" fmla="*/ 0 60000 65536"/>
              <a:gd name="T11" fmla="*/ 0 60000 65536"/>
              <a:gd name="T12" fmla="*/ 0 w 393"/>
              <a:gd name="T13" fmla="*/ 0 h 823"/>
              <a:gd name="T14" fmla="*/ 393 w 393"/>
              <a:gd name="T15" fmla="*/ 823 h 82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3" h="823">
                <a:moveTo>
                  <a:pt x="183" y="823"/>
                </a:moveTo>
                <a:cubicBezTo>
                  <a:pt x="266" y="704"/>
                  <a:pt x="349" y="585"/>
                  <a:pt x="371" y="479"/>
                </a:cubicBezTo>
                <a:cubicBezTo>
                  <a:pt x="393" y="373"/>
                  <a:pt x="380" y="268"/>
                  <a:pt x="318" y="188"/>
                </a:cubicBezTo>
                <a:cubicBezTo>
                  <a:pt x="256" y="108"/>
                  <a:pt x="128" y="54"/>
                  <a:pt x="0" y="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he-IL"/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3602038" y="1319213"/>
            <a:ext cx="13636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600" b="0" dirty="0">
                <a:latin typeface="+mj-lt"/>
              </a:rPr>
              <a:t>reflector bar</a:t>
            </a:r>
          </a:p>
        </p:txBody>
      </p:sp>
      <p:sp>
        <p:nvSpPr>
          <p:cNvPr id="32780" name="Freeform 12"/>
          <p:cNvSpPr>
            <a:spLocks/>
          </p:cNvSpPr>
          <p:nvPr/>
        </p:nvSpPr>
        <p:spPr bwMode="auto">
          <a:xfrm>
            <a:off x="2578100" y="1452563"/>
            <a:ext cx="1052513" cy="141287"/>
          </a:xfrm>
          <a:custGeom>
            <a:avLst/>
            <a:gdLst>
              <a:gd name="T0" fmla="*/ 0 w 484"/>
              <a:gd name="T1" fmla="*/ 2147483647 h 89"/>
              <a:gd name="T2" fmla="*/ 2147483647 w 484"/>
              <a:gd name="T3" fmla="*/ 2147483647 h 89"/>
              <a:gd name="T4" fmla="*/ 2147483647 w 484"/>
              <a:gd name="T5" fmla="*/ 2147483647 h 89"/>
              <a:gd name="T6" fmla="*/ 0 60000 65536"/>
              <a:gd name="T7" fmla="*/ 0 60000 65536"/>
              <a:gd name="T8" fmla="*/ 0 60000 65536"/>
              <a:gd name="T9" fmla="*/ 0 w 484"/>
              <a:gd name="T10" fmla="*/ 0 h 89"/>
              <a:gd name="T11" fmla="*/ 484 w 484"/>
              <a:gd name="T12" fmla="*/ 89 h 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4" h="89">
                <a:moveTo>
                  <a:pt x="0" y="89"/>
                </a:moveTo>
                <a:cubicBezTo>
                  <a:pt x="45" y="58"/>
                  <a:pt x="91" y="28"/>
                  <a:pt x="172" y="14"/>
                </a:cubicBezTo>
                <a:cubicBezTo>
                  <a:pt x="253" y="0"/>
                  <a:pt x="368" y="1"/>
                  <a:pt x="484" y="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pic>
        <p:nvPicPr>
          <p:cNvPr id="32781" name="Picture 13" descr="B70402-E13VCSEL"/>
          <p:cNvPicPr>
            <a:picLocks noChangeAspect="1" noChangeArrowheads="1"/>
          </p:cNvPicPr>
          <p:nvPr/>
        </p:nvPicPr>
        <p:blipFill>
          <a:blip r:embed="rId4"/>
          <a:srcRect b="6158"/>
          <a:stretch>
            <a:fillRect/>
          </a:stretch>
        </p:blipFill>
        <p:spPr bwMode="auto">
          <a:xfrm>
            <a:off x="5781675" y="1471613"/>
            <a:ext cx="18891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5629275" y="2667000"/>
            <a:ext cx="2232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>
              <a:defRPr/>
            </a:pPr>
            <a:r>
              <a:rPr lang="en-US" sz="1600" b="0" dirty="0">
                <a:latin typeface="+mj-lt"/>
              </a:rPr>
              <a:t>Mounted VCSELs</a:t>
            </a:r>
          </a:p>
          <a:p>
            <a:pPr algn="ctr" rtl="0">
              <a:defRPr/>
            </a:pPr>
            <a:r>
              <a:rPr lang="en-US" sz="1600" b="0" dirty="0">
                <a:latin typeface="+mj-lt"/>
              </a:rPr>
              <a:t>seen from optical side</a:t>
            </a:r>
          </a:p>
        </p:txBody>
      </p:sp>
      <p:pic>
        <p:nvPicPr>
          <p:cNvPr id="3278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6588" y="4638675"/>
            <a:ext cx="3343275" cy="1587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7" name="מציין מיקום של מספר שקופית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AB09A5-A522-4D0B-8D41-5933A8D7892E}" type="slidenum">
              <a:rPr lang="he-IL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32785" name="מציין מיקום של כותרת תחתונה 18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iFlame 12X10Gb/s Specs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>
              <a:lnSpc>
                <a:spcPct val="110000"/>
              </a:lnSpc>
            </a:pPr>
            <a:r>
              <a:rPr lang="en-US" sz="1800" smtClean="0"/>
              <a:t>Compliant with 100GbE specifications 802.3ba (100GBASE-SR10 and nPPI) 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High Channel Density: 120Gb/s 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Operates at 10.3125 Gb/s per channel with 64b/66b coded data 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Links up to 100m using OM3 MM fiber and 150m using OM4 MM fiber 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0 to 70ºC case temperature operating range 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Two Wire Serial (TWS) interface with maskable interrupts for expanded functionality including: </a:t>
            </a:r>
          </a:p>
          <a:p>
            <a:pPr lvl="1">
              <a:lnSpc>
                <a:spcPct val="110000"/>
              </a:lnSpc>
            </a:pPr>
            <a:r>
              <a:rPr lang="en-US" sz="1600" smtClean="0"/>
              <a:t>Individual channel functions: channel disable, squelch disable, and lane polarity inversion </a:t>
            </a:r>
          </a:p>
          <a:p>
            <a:pPr lvl="1">
              <a:lnSpc>
                <a:spcPct val="110000"/>
              </a:lnSpc>
            </a:pPr>
            <a:r>
              <a:rPr lang="en-US" sz="1600" smtClean="0"/>
              <a:t>A/D read back: module temperature and supply voltages, per channel laser current and laser power, and input receiver power </a:t>
            </a:r>
          </a:p>
          <a:p>
            <a:pPr lvl="1">
              <a:lnSpc>
                <a:spcPct val="110000"/>
              </a:lnSpc>
            </a:pPr>
            <a:r>
              <a:rPr lang="en-US" sz="1600" smtClean="0"/>
              <a:t>Status per channel: Tx fault, electrical (transmitter) or optical (receiver) LOS, and alarm flags</a:t>
            </a:r>
          </a:p>
          <a:p>
            <a:pPr>
              <a:lnSpc>
                <a:spcPct val="80000"/>
              </a:lnSpc>
            </a:pPr>
            <a:endParaRPr lang="en-US" sz="1800" smtClean="0"/>
          </a:p>
        </p:txBody>
      </p:sp>
      <p:sp>
        <p:nvSpPr>
          <p:cNvPr id="44036" name="Footer Placeholder 3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0">
                <a:solidFill>
                  <a:schemeClr val="bg1"/>
                </a:solidFill>
                <a:latin typeface="Trebuchet MS" pitchFamily="34" charset="0"/>
              </a:rPr>
              <a:t>XLoom Proprietary and Confidential</a:t>
            </a:r>
          </a:p>
        </p:txBody>
      </p:sp>
      <p:sp>
        <p:nvSpPr>
          <p:cNvPr id="5" name="מציין מיקום של מספר שקופית 4"/>
          <p:cNvSpPr txBox="1">
            <a:spLocks noGrp="1"/>
          </p:cNvSpPr>
          <p:nvPr/>
        </p:nvSpPr>
        <p:spPr bwMode="auto">
          <a:xfrm>
            <a:off x="8204200" y="6540500"/>
            <a:ext cx="9144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E1138124-53D6-4DDC-8DDF-AA1AE5CA0D86}" type="slidenum">
              <a:rPr lang="he-IL" sz="1400" b="0">
                <a:solidFill>
                  <a:schemeClr val="bg1"/>
                </a:solidFill>
                <a:latin typeface="+mn-lt"/>
                <a:cs typeface="+mn-cs"/>
              </a:rPr>
              <a:pPr algn="ctr">
                <a:defRPr/>
              </a:pPr>
              <a:t>13</a:t>
            </a:fld>
            <a:endParaRPr lang="en-US" sz="1400" b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44038" name="מציין מיקום של כותרת תחתונה 5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0">
                <a:solidFill>
                  <a:schemeClr val="bg1"/>
                </a:solidFill>
                <a:latin typeface="Trebuchet MS" pitchFamily="34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iFlame 12X25 / 4X25 Gb/s Specs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1800" smtClean="0"/>
          </a:p>
          <a:p>
            <a:pPr>
              <a:lnSpc>
                <a:spcPct val="110000"/>
              </a:lnSpc>
            </a:pPr>
            <a:r>
              <a:rPr lang="en-US" sz="1800" smtClean="0"/>
              <a:t>FDR &amp; EDR full specifications are not released yet 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High Channel Density: up to 300Gb/s 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Operates at 25.8 Gb/s per channel .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Links up to 30m using OM3 MM fiber and 100m using OM4 MM fiber 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0 to 70ºC case temperature operating range 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Bit Error Rate ( BER ) &lt; 10</a:t>
            </a:r>
            <a:r>
              <a:rPr lang="en-US" sz="1800" baseline="30000" smtClean="0"/>
              <a:t>-15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Optical Power 1mW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3 possible configurations </a:t>
            </a:r>
          </a:p>
          <a:p>
            <a:pPr lvl="1">
              <a:lnSpc>
                <a:spcPct val="110000"/>
              </a:lnSpc>
            </a:pPr>
            <a:r>
              <a:rPr lang="en-US" sz="1600" smtClean="0"/>
              <a:t>12x module – Tx, Rx – MPO connector</a:t>
            </a:r>
          </a:p>
          <a:p>
            <a:pPr lvl="1">
              <a:lnSpc>
                <a:spcPct val="110000"/>
              </a:lnSpc>
            </a:pPr>
            <a:r>
              <a:rPr lang="en-US" sz="1600" smtClean="0"/>
              <a:t>QSFP type active cable 4x</a:t>
            </a:r>
          </a:p>
          <a:p>
            <a:pPr lvl="1">
              <a:lnSpc>
                <a:spcPct val="110000"/>
              </a:lnSpc>
            </a:pPr>
            <a:r>
              <a:rPr lang="en-US" sz="1600" smtClean="0"/>
              <a:t>4x module – Tx, Rx – MPO connector</a:t>
            </a:r>
          </a:p>
          <a:p>
            <a:pPr>
              <a:lnSpc>
                <a:spcPct val="110000"/>
              </a:lnSpc>
            </a:pPr>
            <a:r>
              <a:rPr lang="en-US" sz="1800" smtClean="0"/>
              <a:t>Incircuit flux  (optical spot)- &lt;19um</a:t>
            </a:r>
          </a:p>
          <a:p>
            <a:pPr lvl="1">
              <a:lnSpc>
                <a:spcPct val="110000"/>
              </a:lnSpc>
              <a:buFontTx/>
              <a:buNone/>
            </a:pPr>
            <a:r>
              <a:rPr lang="en-US" sz="1600" smtClean="0"/>
              <a:t> </a:t>
            </a:r>
            <a:endParaRPr lang="en-US" sz="1800" smtClean="0"/>
          </a:p>
        </p:txBody>
      </p:sp>
      <p:sp>
        <p:nvSpPr>
          <p:cNvPr id="45060" name="Footer Placeholder 3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0">
                <a:solidFill>
                  <a:schemeClr val="bg1"/>
                </a:solidFill>
                <a:latin typeface="Trebuchet MS" pitchFamily="34" charset="0"/>
              </a:rPr>
              <a:t>XLoom Proprietary and Confidential</a:t>
            </a:r>
          </a:p>
        </p:txBody>
      </p:sp>
      <p:sp>
        <p:nvSpPr>
          <p:cNvPr id="5" name="מציין מיקום של מספר שקופית 4"/>
          <p:cNvSpPr txBox="1">
            <a:spLocks noGrp="1"/>
          </p:cNvSpPr>
          <p:nvPr/>
        </p:nvSpPr>
        <p:spPr bwMode="auto">
          <a:xfrm>
            <a:off x="8204200" y="6540500"/>
            <a:ext cx="9144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E5F44DA1-BBCC-4A77-89BF-0004ACC64C71}" type="slidenum">
              <a:rPr lang="he-IL" sz="1400" b="0">
                <a:solidFill>
                  <a:schemeClr val="bg1"/>
                </a:solidFill>
                <a:latin typeface="+mn-lt"/>
                <a:cs typeface="+mn-cs"/>
              </a:rPr>
              <a:pPr algn="ctr">
                <a:defRPr/>
              </a:pPr>
              <a:t>14</a:t>
            </a:fld>
            <a:endParaRPr lang="en-US" sz="1400" b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45062" name="מציין מיקום של כותרת תחתונה 5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0">
                <a:solidFill>
                  <a:schemeClr val="bg1"/>
                </a:solidFill>
                <a:latin typeface="Trebuchet MS" pitchFamily="34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 txBox="1">
            <a:spLocks noGrp="1"/>
          </p:cNvSpPr>
          <p:nvPr/>
        </p:nvSpPr>
        <p:spPr bwMode="auto">
          <a:xfrm>
            <a:off x="8204200" y="6540500"/>
            <a:ext cx="9144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9C1C6307-0582-403B-8047-99827E5B9DF1}" type="slidenum">
              <a:rPr lang="he-IL" sz="1400" b="0">
                <a:solidFill>
                  <a:schemeClr val="bg1"/>
                </a:solidFill>
                <a:latin typeface="+mn-lt"/>
                <a:cs typeface="+mn-cs"/>
              </a:rPr>
              <a:pPr algn="ctr">
                <a:defRPr/>
              </a:pPr>
              <a:t>15</a:t>
            </a:fld>
            <a:endParaRPr lang="en-US" sz="1400" b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6" name="Footer Placeholder 4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1000" b="0">
                <a:solidFill>
                  <a:schemeClr val="bg1"/>
                </a:solidFill>
                <a:latin typeface="+mn-lt"/>
                <a:cs typeface="+mn-cs"/>
              </a:rPr>
              <a:t>XLoom Proprietary and Confidential</a:t>
            </a:r>
            <a:endParaRPr lang="en-US" sz="1000" b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36867" name="Picture 3" descr="pocho0038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0788" y="2273300"/>
            <a:ext cx="4381500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8599" name="Picture 23" descr="559722148505_0_B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4325" y="5491163"/>
            <a:ext cx="2233613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8601" name="Picture 25" descr="680112148505_0_B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614988"/>
            <a:ext cx="1657350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8607" name="Picture 31" descr="229232148505_0_B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122738"/>
            <a:ext cx="248920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8609" name="Picture 33" descr="406990738505_0_B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4763" y="2643188"/>
            <a:ext cx="2668588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8600" name="Picture 24" descr="237002148505_0_B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02288" y="5056188"/>
            <a:ext cx="3541712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8603" name="Picture 27" descr="868532738505_0_B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36775" y="1230313"/>
            <a:ext cx="3525838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8606" name="Picture 30" descr="798412738505_0_B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10200" y="1220788"/>
            <a:ext cx="37338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8612" name="Picture 36" descr="People_transparen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68688" y="5035550"/>
            <a:ext cx="26003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8586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804863" y="3373438"/>
            <a:ext cx="7313612" cy="1093787"/>
          </a:xfrm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sz="5900" smtClean="0">
                <a:solidFill>
                  <a:srgbClr val="FF9933"/>
                </a:solidFill>
              </a:rPr>
              <a:t>Thank You</a:t>
            </a:r>
            <a:endParaRPr lang="en-US" sz="5900" smtClean="0"/>
          </a:p>
        </p:txBody>
      </p:sp>
      <p:pic>
        <p:nvPicPr>
          <p:cNvPr id="408615" name="Picture 3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938" y="1228725"/>
            <a:ext cx="21336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8616" name="Picture 4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872288" y="3106738"/>
            <a:ext cx="2276475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8617" name="Picture 4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54238" y="1323975"/>
            <a:ext cx="1165225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מציין מיקום של מספר שקופית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DE4130-82D2-4D57-B6BF-056E940CD64C}" type="slidenum">
              <a:rPr lang="he-IL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36881" name="מציין מיקום של כותרת תחתונה 17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08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408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408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408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408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40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408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40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408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3" dur="500"/>
                                        <p:tgtEl>
                                          <p:spTgt spid="40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40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9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smtClean="0"/>
              <a:t>iFlame Optical Path</a:t>
            </a:r>
          </a:p>
        </p:txBody>
      </p:sp>
      <p:sp>
        <p:nvSpPr>
          <p:cNvPr id="37890" name="Footer Placeholder 3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0">
                <a:solidFill>
                  <a:schemeClr val="bg1"/>
                </a:solidFill>
                <a:latin typeface="Trebuchet MS" pitchFamily="34" charset="0"/>
              </a:rPr>
              <a:t>XLoom Proprietary and Confidential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8204200" y="6540500"/>
            <a:ext cx="9144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3A3B94DD-E73B-4DC0-9ADC-1DA70BFC759A}" type="slidenum">
              <a:rPr lang="he-IL" sz="1400" b="0">
                <a:solidFill>
                  <a:schemeClr val="bg1"/>
                </a:solidFill>
                <a:latin typeface="+mn-lt"/>
                <a:cs typeface="+mn-cs"/>
              </a:rPr>
              <a:pPr algn="ctr">
                <a:defRPr/>
              </a:pPr>
              <a:t>16</a:t>
            </a:fld>
            <a:endParaRPr lang="en-US" sz="1400" b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7892" name="Rectangle 3"/>
          <p:cNvSpPr txBox="1">
            <a:spLocks noChangeArrowheads="1"/>
          </p:cNvSpPr>
          <p:nvPr/>
        </p:nvSpPr>
        <p:spPr bwMode="auto">
          <a:xfrm>
            <a:off x="368300" y="1625600"/>
            <a:ext cx="4899025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</a:pPr>
            <a:r>
              <a:rPr lang="en-US" sz="1800" b="0">
                <a:latin typeface="Verdana" pitchFamily="34" charset="0"/>
              </a:rPr>
              <a:t>Advantages: 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600" b="0">
                <a:latin typeface="Verdana" pitchFamily="34" charset="0"/>
              </a:rPr>
              <a:t>Inexpensive (using flexible circuits)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600" b="0">
                <a:latin typeface="Verdana" pitchFamily="34" charset="0"/>
              </a:rPr>
              <a:t>Used widely in the industry</a:t>
            </a:r>
            <a:endParaRPr lang="en-US" sz="1800" b="0">
              <a:solidFill>
                <a:srgbClr val="FF0000"/>
              </a:solidFill>
              <a:latin typeface="Verdana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</a:pPr>
            <a:r>
              <a:rPr lang="en-US" sz="1800" b="0">
                <a:latin typeface="Verdana" pitchFamily="34" charset="0"/>
              </a:rPr>
              <a:t>Disadvantages: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600" b="0">
                <a:latin typeface="Verdana" pitchFamily="34" charset="0"/>
              </a:rPr>
              <a:t>Large minimum height is (&gt; 1 cm)</a:t>
            </a:r>
            <a:endParaRPr lang="en-US" sz="1600" b="0">
              <a:solidFill>
                <a:srgbClr val="FF0000"/>
              </a:solidFill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600" b="0">
                <a:latin typeface="Verdana" pitchFamily="34" charset="0"/>
              </a:rPr>
              <a:t>Signal integrity problems at high line rates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1800" b="0">
              <a:latin typeface="Verdana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1800" b="0">
              <a:latin typeface="Verdana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</a:pPr>
            <a:r>
              <a:rPr lang="en-US" sz="1800" b="0">
                <a:latin typeface="Verdana" pitchFamily="34" charset="0"/>
              </a:rPr>
              <a:t>iFlame Advantages: 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600" b="0">
                <a:latin typeface="Verdana" pitchFamily="34" charset="0"/>
                <a:cs typeface="Tahoma" pitchFamily="34" charset="0"/>
              </a:rPr>
              <a:t>Very high channel density </a:t>
            </a:r>
            <a:endParaRPr lang="en-US" sz="1600" b="0">
              <a:latin typeface="Verdana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600" b="0">
                <a:latin typeface="Verdana" pitchFamily="34" charset="0"/>
              </a:rPr>
              <a:t>Potentially </a:t>
            </a:r>
            <a:r>
              <a:rPr lang="en-US" sz="1600">
                <a:solidFill>
                  <a:srgbClr val="CC0000"/>
                </a:solidFill>
                <a:latin typeface="Verdana" pitchFamily="34" charset="0"/>
                <a:cs typeface="Tahoma" pitchFamily="34" charset="0"/>
              </a:rPr>
              <a:t>very low profiles </a:t>
            </a:r>
            <a:r>
              <a:rPr lang="en-US" sz="1600" b="0">
                <a:latin typeface="Verdana" pitchFamily="34" charset="0"/>
                <a:cs typeface="Tahoma" pitchFamily="34" charset="0"/>
              </a:rPr>
              <a:t>enabling</a:t>
            </a:r>
            <a:r>
              <a:rPr lang="en-US" sz="1600" b="0">
                <a:solidFill>
                  <a:srgbClr val="CC0000"/>
                </a:solidFill>
                <a:latin typeface="Verdana" pitchFamily="34" charset="0"/>
                <a:cs typeface="Tahoma" pitchFamily="34" charset="0"/>
              </a:rPr>
              <a:t> </a:t>
            </a:r>
            <a:r>
              <a:rPr lang="en-US" sz="1600">
                <a:solidFill>
                  <a:srgbClr val="CC0000"/>
                </a:solidFill>
                <a:latin typeface="Verdana" pitchFamily="34" charset="0"/>
                <a:cs typeface="Tahoma" pitchFamily="34" charset="0"/>
              </a:rPr>
              <a:t>ultra-small transceivers</a:t>
            </a:r>
            <a:r>
              <a:rPr lang="en-US" sz="1800" b="0">
                <a:latin typeface="Verdana" pitchFamily="34" charset="0"/>
                <a:cs typeface="Tahoma" pitchFamily="34" charset="0"/>
              </a:rPr>
              <a:t> </a:t>
            </a:r>
            <a:endParaRPr lang="en-US" sz="1800" b="0">
              <a:solidFill>
                <a:srgbClr val="FF0000"/>
              </a:solidFill>
              <a:latin typeface="Verdana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</a:pPr>
            <a:r>
              <a:rPr lang="en-US" sz="1800" b="0">
                <a:latin typeface="Verdana" pitchFamily="34" charset="0"/>
              </a:rPr>
              <a:t>Disadvantages: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600" b="0">
                <a:latin typeface="Verdana" pitchFamily="34" charset="0"/>
              </a:rPr>
              <a:t>Difficult </a:t>
            </a:r>
            <a:r>
              <a:rPr lang="en-US" sz="1600" b="0">
                <a:latin typeface="Verdana" pitchFamily="34" charset="0"/>
                <a:cs typeface="Tahoma" pitchFamily="34" charset="0"/>
              </a:rPr>
              <a:t>technology (in general)</a:t>
            </a:r>
            <a:endParaRPr lang="en-US" sz="1600" b="0">
              <a:latin typeface="Verdana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1800" b="0">
              <a:latin typeface="Verdana" pitchFamily="34" charset="0"/>
            </a:endParaRPr>
          </a:p>
        </p:txBody>
      </p:sp>
      <p:sp>
        <p:nvSpPr>
          <p:cNvPr id="37893" name="Freeform 2"/>
          <p:cNvSpPr>
            <a:spLocks/>
          </p:cNvSpPr>
          <p:nvPr/>
        </p:nvSpPr>
        <p:spPr bwMode="auto">
          <a:xfrm>
            <a:off x="5870575" y="1779588"/>
            <a:ext cx="2381250" cy="1419225"/>
          </a:xfrm>
          <a:custGeom>
            <a:avLst/>
            <a:gdLst>
              <a:gd name="T0" fmla="*/ 0 w 1500"/>
              <a:gd name="T1" fmla="*/ 2147483647 h 895"/>
              <a:gd name="T2" fmla="*/ 2147483647 w 1500"/>
              <a:gd name="T3" fmla="*/ 2147483647 h 895"/>
              <a:gd name="T4" fmla="*/ 2147483647 w 1500"/>
              <a:gd name="T5" fmla="*/ 0 h 895"/>
              <a:gd name="T6" fmla="*/ 2147483647 w 1500"/>
              <a:gd name="T7" fmla="*/ 0 h 895"/>
              <a:gd name="T8" fmla="*/ 2147483647 w 1500"/>
              <a:gd name="T9" fmla="*/ 2147483647 h 895"/>
              <a:gd name="T10" fmla="*/ 2147483647 w 1500"/>
              <a:gd name="T11" fmla="*/ 2147483647 h 895"/>
              <a:gd name="T12" fmla="*/ 2147483647 w 1500"/>
              <a:gd name="T13" fmla="*/ 2147483647 h 895"/>
              <a:gd name="T14" fmla="*/ 0 w 1500"/>
              <a:gd name="T15" fmla="*/ 2147483647 h 895"/>
              <a:gd name="T16" fmla="*/ 0 w 1500"/>
              <a:gd name="T17" fmla="*/ 2147483647 h 8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00"/>
              <a:gd name="T28" fmla="*/ 0 h 895"/>
              <a:gd name="T29" fmla="*/ 1500 w 1500"/>
              <a:gd name="T30" fmla="*/ 895 h 8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00" h="895">
                <a:moveTo>
                  <a:pt x="0" y="750"/>
                </a:moveTo>
                <a:lnTo>
                  <a:pt x="605" y="750"/>
                </a:lnTo>
                <a:lnTo>
                  <a:pt x="605" y="0"/>
                </a:lnTo>
                <a:lnTo>
                  <a:pt x="847" y="0"/>
                </a:lnTo>
                <a:lnTo>
                  <a:pt x="847" y="750"/>
                </a:lnTo>
                <a:lnTo>
                  <a:pt x="1500" y="750"/>
                </a:lnTo>
                <a:lnTo>
                  <a:pt x="1500" y="895"/>
                </a:lnTo>
                <a:lnTo>
                  <a:pt x="0" y="895"/>
                </a:lnTo>
                <a:lnTo>
                  <a:pt x="0" y="75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he-IL"/>
          </a:p>
        </p:txBody>
      </p:sp>
      <p:sp>
        <p:nvSpPr>
          <p:cNvPr id="37894" name="Rectangle 4"/>
          <p:cNvSpPr>
            <a:spLocks noChangeArrowheads="1"/>
          </p:cNvSpPr>
          <p:nvPr/>
        </p:nvSpPr>
        <p:spPr bwMode="auto">
          <a:xfrm>
            <a:off x="7216775" y="1970088"/>
            <a:ext cx="139700" cy="342900"/>
          </a:xfrm>
          <a:prstGeom prst="rect">
            <a:avLst/>
          </a:prstGeom>
          <a:solidFill>
            <a:srgbClr val="CCFFCC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895" name="Rectangle 5"/>
          <p:cNvSpPr>
            <a:spLocks noChangeArrowheads="1"/>
          </p:cNvSpPr>
          <p:nvPr/>
        </p:nvSpPr>
        <p:spPr bwMode="auto">
          <a:xfrm>
            <a:off x="7213600" y="2392363"/>
            <a:ext cx="139700" cy="342900"/>
          </a:xfrm>
          <a:prstGeom prst="rect">
            <a:avLst/>
          </a:prstGeom>
          <a:solidFill>
            <a:srgbClr val="CCFFCC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896" name="Rectangle 6"/>
          <p:cNvSpPr>
            <a:spLocks noChangeArrowheads="1"/>
          </p:cNvSpPr>
          <p:nvPr/>
        </p:nvSpPr>
        <p:spPr bwMode="auto">
          <a:xfrm>
            <a:off x="7405688" y="1779588"/>
            <a:ext cx="77787" cy="1155700"/>
          </a:xfrm>
          <a:prstGeom prst="rect">
            <a:avLst/>
          </a:prstGeom>
          <a:solidFill>
            <a:srgbClr val="CCECFF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37897" name="Group 7"/>
          <p:cNvGrpSpPr>
            <a:grpSpLocks/>
          </p:cNvGrpSpPr>
          <p:nvPr/>
        </p:nvGrpSpPr>
        <p:grpSpPr bwMode="auto">
          <a:xfrm>
            <a:off x="7516813" y="2008188"/>
            <a:ext cx="858837" cy="692150"/>
            <a:chOff x="1740" y="1700"/>
            <a:chExt cx="1624" cy="435"/>
          </a:xfrm>
        </p:grpSpPr>
        <p:sp>
          <p:nvSpPr>
            <p:cNvPr id="37917" name="Line 8"/>
            <p:cNvSpPr>
              <a:spLocks noChangeShapeType="1"/>
            </p:cNvSpPr>
            <p:nvPr/>
          </p:nvSpPr>
          <p:spPr bwMode="auto">
            <a:xfrm>
              <a:off x="1740" y="1700"/>
              <a:ext cx="1624" cy="0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18" name="Line 9"/>
            <p:cNvSpPr>
              <a:spLocks noChangeShapeType="1"/>
            </p:cNvSpPr>
            <p:nvPr/>
          </p:nvSpPr>
          <p:spPr bwMode="auto">
            <a:xfrm>
              <a:off x="1740" y="1748"/>
              <a:ext cx="1624" cy="0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19" name="Line 10"/>
            <p:cNvSpPr>
              <a:spLocks noChangeShapeType="1"/>
            </p:cNvSpPr>
            <p:nvPr/>
          </p:nvSpPr>
          <p:spPr bwMode="auto">
            <a:xfrm>
              <a:off x="1740" y="1797"/>
              <a:ext cx="1624" cy="0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20" name="Line 11"/>
            <p:cNvSpPr>
              <a:spLocks noChangeShapeType="1"/>
            </p:cNvSpPr>
            <p:nvPr/>
          </p:nvSpPr>
          <p:spPr bwMode="auto">
            <a:xfrm>
              <a:off x="1740" y="1845"/>
              <a:ext cx="1624" cy="0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21" name="Line 12"/>
            <p:cNvSpPr>
              <a:spLocks noChangeShapeType="1"/>
            </p:cNvSpPr>
            <p:nvPr/>
          </p:nvSpPr>
          <p:spPr bwMode="auto">
            <a:xfrm>
              <a:off x="1740" y="1990"/>
              <a:ext cx="1624" cy="0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22" name="Line 13"/>
            <p:cNvSpPr>
              <a:spLocks noChangeShapeType="1"/>
            </p:cNvSpPr>
            <p:nvPr/>
          </p:nvSpPr>
          <p:spPr bwMode="auto">
            <a:xfrm>
              <a:off x="1740" y="2039"/>
              <a:ext cx="1624" cy="0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23" name="Line 14"/>
            <p:cNvSpPr>
              <a:spLocks noChangeShapeType="1"/>
            </p:cNvSpPr>
            <p:nvPr/>
          </p:nvSpPr>
          <p:spPr bwMode="auto">
            <a:xfrm>
              <a:off x="1740" y="2087"/>
              <a:ext cx="1624" cy="0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37924" name="Line 15"/>
            <p:cNvSpPr>
              <a:spLocks noChangeShapeType="1"/>
            </p:cNvSpPr>
            <p:nvPr/>
          </p:nvSpPr>
          <p:spPr bwMode="auto">
            <a:xfrm>
              <a:off x="1740" y="2135"/>
              <a:ext cx="1624" cy="0"/>
            </a:xfrm>
            <a:prstGeom prst="line">
              <a:avLst/>
            </a:prstGeom>
            <a:noFill/>
            <a:ln w="38100">
              <a:solidFill>
                <a:srgbClr val="3399FF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37898" name="Text Box 17"/>
          <p:cNvSpPr txBox="1">
            <a:spLocks noChangeArrowheads="1"/>
          </p:cNvSpPr>
          <p:nvPr/>
        </p:nvSpPr>
        <p:spPr bwMode="auto">
          <a:xfrm>
            <a:off x="5026025" y="2392363"/>
            <a:ext cx="165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2000">
                <a:solidFill>
                  <a:srgbClr val="CC0000"/>
                </a:solidFill>
                <a:latin typeface="Calibri" pitchFamily="34" charset="0"/>
              </a:rPr>
              <a:t>electrical turn</a:t>
            </a:r>
          </a:p>
        </p:txBody>
      </p:sp>
      <p:sp>
        <p:nvSpPr>
          <p:cNvPr id="37899" name="Rectangle 18"/>
          <p:cNvSpPr>
            <a:spLocks noChangeArrowheads="1"/>
          </p:cNvSpPr>
          <p:nvPr/>
        </p:nvSpPr>
        <p:spPr bwMode="auto">
          <a:xfrm>
            <a:off x="7215188" y="4748213"/>
            <a:ext cx="728662" cy="657225"/>
          </a:xfrm>
          <a:prstGeom prst="rect">
            <a:avLst/>
          </a:prstGeom>
          <a:solidFill>
            <a:srgbClr val="CCECFF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900" name="Line 19"/>
          <p:cNvSpPr>
            <a:spLocks noChangeShapeType="1"/>
          </p:cNvSpPr>
          <p:nvPr/>
        </p:nvSpPr>
        <p:spPr bwMode="auto">
          <a:xfrm flipV="1">
            <a:off x="7948613" y="4862513"/>
            <a:ext cx="422275" cy="0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7901" name="Arc 20"/>
          <p:cNvSpPr>
            <a:spLocks/>
          </p:cNvSpPr>
          <p:nvPr/>
        </p:nvSpPr>
        <p:spPr bwMode="auto">
          <a:xfrm flipH="1" flipV="1">
            <a:off x="7339013" y="4862513"/>
            <a:ext cx="609600" cy="533400"/>
          </a:xfrm>
          <a:custGeom>
            <a:avLst/>
            <a:gdLst>
              <a:gd name="T0" fmla="*/ 2147483647 w 22296"/>
              <a:gd name="T1" fmla="*/ 0 h 21600"/>
              <a:gd name="T2" fmla="*/ 0 w 22296"/>
              <a:gd name="T3" fmla="*/ 2147483647 h 21600"/>
              <a:gd name="T4" fmla="*/ 2147483647 w 22296"/>
              <a:gd name="T5" fmla="*/ 0 h 21600"/>
              <a:gd name="T6" fmla="*/ 0 60000 65536"/>
              <a:gd name="T7" fmla="*/ 0 60000 65536"/>
              <a:gd name="T8" fmla="*/ 0 60000 65536"/>
              <a:gd name="T9" fmla="*/ 0 w 22296"/>
              <a:gd name="T10" fmla="*/ 0 h 21600"/>
              <a:gd name="T11" fmla="*/ 22296 w 2229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296" h="21600" fill="none" extrusionOk="0">
                <a:moveTo>
                  <a:pt x="22296" y="0"/>
                </a:moveTo>
                <a:cubicBezTo>
                  <a:pt x="22296" y="11929"/>
                  <a:pt x="12625" y="21600"/>
                  <a:pt x="696" y="21600"/>
                </a:cubicBezTo>
                <a:cubicBezTo>
                  <a:pt x="463" y="21600"/>
                  <a:pt x="231" y="21596"/>
                  <a:pt x="0" y="21588"/>
                </a:cubicBezTo>
              </a:path>
              <a:path w="22296" h="21600" stroke="0" extrusionOk="0">
                <a:moveTo>
                  <a:pt x="22296" y="0"/>
                </a:moveTo>
                <a:cubicBezTo>
                  <a:pt x="22296" y="11929"/>
                  <a:pt x="12625" y="21600"/>
                  <a:pt x="696" y="21600"/>
                </a:cubicBezTo>
                <a:cubicBezTo>
                  <a:pt x="463" y="21600"/>
                  <a:pt x="231" y="21596"/>
                  <a:pt x="0" y="21588"/>
                </a:cubicBezTo>
                <a:lnTo>
                  <a:pt x="696" y="0"/>
                </a:lnTo>
                <a:close/>
              </a:path>
            </a:pathLst>
          </a:custGeom>
          <a:noFill/>
          <a:ln w="38100">
            <a:solidFill>
              <a:srgbClr val="33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/>
          </a:p>
        </p:txBody>
      </p:sp>
      <p:sp>
        <p:nvSpPr>
          <p:cNvPr id="37902" name="Rectangle 21"/>
          <p:cNvSpPr>
            <a:spLocks noChangeArrowheads="1"/>
          </p:cNvSpPr>
          <p:nvPr/>
        </p:nvSpPr>
        <p:spPr bwMode="auto">
          <a:xfrm>
            <a:off x="5756275" y="5592763"/>
            <a:ext cx="2362200" cy="22860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903" name="Rectangle 22"/>
          <p:cNvSpPr>
            <a:spLocks noChangeArrowheads="1"/>
          </p:cNvSpPr>
          <p:nvPr/>
        </p:nvSpPr>
        <p:spPr bwMode="auto">
          <a:xfrm>
            <a:off x="7138988" y="5478463"/>
            <a:ext cx="368300" cy="114300"/>
          </a:xfrm>
          <a:prstGeom prst="rect">
            <a:avLst/>
          </a:prstGeom>
          <a:solidFill>
            <a:srgbClr val="CCFFCC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904" name="Text Box 23"/>
          <p:cNvSpPr txBox="1">
            <a:spLocks noChangeArrowheads="1"/>
          </p:cNvSpPr>
          <p:nvPr/>
        </p:nvSpPr>
        <p:spPr bwMode="auto">
          <a:xfrm>
            <a:off x="5702300" y="4897438"/>
            <a:ext cx="1408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en-US" sz="2000">
                <a:latin typeface="Calibri" pitchFamily="34" charset="0"/>
              </a:rPr>
              <a:t>optical turn</a:t>
            </a:r>
          </a:p>
        </p:txBody>
      </p:sp>
      <p:sp>
        <p:nvSpPr>
          <p:cNvPr id="37905" name="Oval 25"/>
          <p:cNvSpPr>
            <a:spLocks noChangeArrowheads="1"/>
          </p:cNvSpPr>
          <p:nvPr/>
        </p:nvSpPr>
        <p:spPr bwMode="auto">
          <a:xfrm>
            <a:off x="7405688" y="1970088"/>
            <a:ext cx="77787" cy="762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906" name="Oval 26"/>
          <p:cNvSpPr>
            <a:spLocks noChangeArrowheads="1"/>
          </p:cNvSpPr>
          <p:nvPr/>
        </p:nvSpPr>
        <p:spPr bwMode="auto">
          <a:xfrm>
            <a:off x="7405688" y="2046288"/>
            <a:ext cx="77787" cy="762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907" name="Oval 27"/>
          <p:cNvSpPr>
            <a:spLocks noChangeArrowheads="1"/>
          </p:cNvSpPr>
          <p:nvPr/>
        </p:nvSpPr>
        <p:spPr bwMode="auto">
          <a:xfrm>
            <a:off x="7405688" y="2122488"/>
            <a:ext cx="77787" cy="762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908" name="Oval 28"/>
          <p:cNvSpPr>
            <a:spLocks noChangeArrowheads="1"/>
          </p:cNvSpPr>
          <p:nvPr/>
        </p:nvSpPr>
        <p:spPr bwMode="auto">
          <a:xfrm>
            <a:off x="7405688" y="2198688"/>
            <a:ext cx="77787" cy="762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909" name="Oval 29"/>
          <p:cNvSpPr>
            <a:spLocks noChangeArrowheads="1"/>
          </p:cNvSpPr>
          <p:nvPr/>
        </p:nvSpPr>
        <p:spPr bwMode="auto">
          <a:xfrm>
            <a:off x="7405688" y="2427288"/>
            <a:ext cx="77787" cy="762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910" name="Oval 30"/>
          <p:cNvSpPr>
            <a:spLocks noChangeArrowheads="1"/>
          </p:cNvSpPr>
          <p:nvPr/>
        </p:nvSpPr>
        <p:spPr bwMode="auto">
          <a:xfrm>
            <a:off x="7405688" y="2503488"/>
            <a:ext cx="77787" cy="762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911" name="Oval 31"/>
          <p:cNvSpPr>
            <a:spLocks noChangeArrowheads="1"/>
          </p:cNvSpPr>
          <p:nvPr/>
        </p:nvSpPr>
        <p:spPr bwMode="auto">
          <a:xfrm>
            <a:off x="7405688" y="2579688"/>
            <a:ext cx="77787" cy="762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912" name="Oval 32"/>
          <p:cNvSpPr>
            <a:spLocks noChangeArrowheads="1"/>
          </p:cNvSpPr>
          <p:nvPr/>
        </p:nvSpPr>
        <p:spPr bwMode="auto">
          <a:xfrm>
            <a:off x="7405688" y="2655888"/>
            <a:ext cx="77787" cy="76200"/>
          </a:xfrm>
          <a:prstGeom prst="ellipse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7913" name="Arc 33"/>
          <p:cNvSpPr>
            <a:spLocks/>
          </p:cNvSpPr>
          <p:nvPr/>
        </p:nvSpPr>
        <p:spPr bwMode="auto">
          <a:xfrm flipV="1">
            <a:off x="6715125" y="2700338"/>
            <a:ext cx="344488" cy="419100"/>
          </a:xfrm>
          <a:custGeom>
            <a:avLst/>
            <a:gdLst>
              <a:gd name="T0" fmla="*/ 0 w 21600"/>
              <a:gd name="T1" fmla="*/ 0 h 26288"/>
              <a:gd name="T2" fmla="*/ 2147483647 w 21600"/>
              <a:gd name="T3" fmla="*/ 2147483647 h 26288"/>
              <a:gd name="T4" fmla="*/ 0 w 21600"/>
              <a:gd name="T5" fmla="*/ 2147483647 h 26288"/>
              <a:gd name="T6" fmla="*/ 0 60000 65536"/>
              <a:gd name="T7" fmla="*/ 0 60000 65536"/>
              <a:gd name="T8" fmla="*/ 0 60000 65536"/>
              <a:gd name="T9" fmla="*/ 0 w 21600"/>
              <a:gd name="T10" fmla="*/ 0 h 26288"/>
              <a:gd name="T11" fmla="*/ 21600 w 21600"/>
              <a:gd name="T12" fmla="*/ 26288 h 26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6288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176"/>
                  <a:pt x="21427" y="24748"/>
                  <a:pt x="21085" y="26288"/>
                </a:cubicBezTo>
              </a:path>
              <a:path w="21600" h="26288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3176"/>
                  <a:pt x="21427" y="24748"/>
                  <a:pt x="21085" y="26288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rgbClr val="CC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he-IL"/>
          </a:p>
        </p:txBody>
      </p:sp>
      <p:sp>
        <p:nvSpPr>
          <p:cNvPr id="37914" name="Arc 34"/>
          <p:cNvSpPr>
            <a:spLocks/>
          </p:cNvSpPr>
          <p:nvPr/>
        </p:nvSpPr>
        <p:spPr bwMode="auto">
          <a:xfrm rot="-5400000">
            <a:off x="7342188" y="4884738"/>
            <a:ext cx="536575" cy="517525"/>
          </a:xfrm>
          <a:custGeom>
            <a:avLst/>
            <a:gdLst>
              <a:gd name="T0" fmla="*/ 2147483647 w 21261"/>
              <a:gd name="T1" fmla="*/ 0 h 20851"/>
              <a:gd name="T2" fmla="*/ 2147483647 w 21261"/>
              <a:gd name="T3" fmla="*/ 2147483647 h 20851"/>
              <a:gd name="T4" fmla="*/ 0 w 21261"/>
              <a:gd name="T5" fmla="*/ 2147483647 h 20851"/>
              <a:gd name="T6" fmla="*/ 0 60000 65536"/>
              <a:gd name="T7" fmla="*/ 0 60000 65536"/>
              <a:gd name="T8" fmla="*/ 0 60000 65536"/>
              <a:gd name="T9" fmla="*/ 0 w 21261"/>
              <a:gd name="T10" fmla="*/ 0 h 20851"/>
              <a:gd name="T11" fmla="*/ 21261 w 21261"/>
              <a:gd name="T12" fmla="*/ 20851 h 2085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261" h="20851" fill="none" extrusionOk="0">
                <a:moveTo>
                  <a:pt x="5639" y="0"/>
                </a:moveTo>
                <a:cubicBezTo>
                  <a:pt x="13702" y="2181"/>
                  <a:pt x="19785" y="8815"/>
                  <a:pt x="21260" y="17036"/>
                </a:cubicBezTo>
              </a:path>
              <a:path w="21261" h="20851" stroke="0" extrusionOk="0">
                <a:moveTo>
                  <a:pt x="5639" y="0"/>
                </a:moveTo>
                <a:cubicBezTo>
                  <a:pt x="13702" y="2181"/>
                  <a:pt x="19785" y="8815"/>
                  <a:pt x="21260" y="17036"/>
                </a:cubicBezTo>
                <a:lnTo>
                  <a:pt x="0" y="20851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he-IL"/>
          </a:p>
        </p:txBody>
      </p:sp>
      <p:sp>
        <p:nvSpPr>
          <p:cNvPr id="36" name="מציין מיקום של מספר שקופית 3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5A24330-142E-4865-9CE8-C2EFE874790D}" type="slidenum">
              <a:rPr lang="he-IL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37916" name="מציין מיקום של כותרת תחתונה 3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>
          <a:xfrm>
            <a:off x="252413" y="228600"/>
            <a:ext cx="6586537" cy="673100"/>
          </a:xfrm>
        </p:spPr>
        <p:txBody>
          <a:bodyPr anchor="ctr"/>
          <a:lstStyle/>
          <a:p>
            <a:r>
              <a:rPr lang="en-US" smtClean="0"/>
              <a:t>iFlame™ Technology - </a:t>
            </a:r>
            <a:br>
              <a:rPr lang="en-US" smtClean="0"/>
            </a:br>
            <a:r>
              <a:rPr lang="en-US" smtClean="0"/>
              <a:t>Platform for Optical Integration</a:t>
            </a:r>
          </a:p>
        </p:txBody>
      </p:sp>
      <p:sp>
        <p:nvSpPr>
          <p:cNvPr id="18434" name="Footer Placeholder 3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0">
                <a:solidFill>
                  <a:schemeClr val="bg1"/>
                </a:solidFill>
                <a:latin typeface="Trebuchet MS" pitchFamily="34" charset="0"/>
              </a:rPr>
              <a:t>XLoom Proprietary and Confidential</a:t>
            </a:r>
          </a:p>
        </p:txBody>
      </p:sp>
      <p:grpSp>
        <p:nvGrpSpPr>
          <p:cNvPr id="18435" name="Group 4"/>
          <p:cNvGrpSpPr>
            <a:grpSpLocks/>
          </p:cNvGrpSpPr>
          <p:nvPr/>
        </p:nvGrpSpPr>
        <p:grpSpPr bwMode="auto">
          <a:xfrm rot="-8000350">
            <a:off x="2105025" y="1325563"/>
            <a:ext cx="5002213" cy="5037137"/>
            <a:chOff x="1603" y="893"/>
            <a:chExt cx="2976" cy="2736"/>
          </a:xfrm>
        </p:grpSpPr>
        <p:sp>
          <p:nvSpPr>
            <p:cNvPr id="18458" name="Oval 5"/>
            <p:cNvSpPr>
              <a:spLocks noChangeArrowheads="1"/>
            </p:cNvSpPr>
            <p:nvPr/>
          </p:nvSpPr>
          <p:spPr bwMode="auto">
            <a:xfrm>
              <a:off x="1603" y="893"/>
              <a:ext cx="2976" cy="27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/>
                </a:gs>
              </a:gsLst>
              <a:lin ang="18900000" scaled="1"/>
            </a:gradFill>
            <a:ln w="3175">
              <a:solidFill>
                <a:srgbClr val="C0C0C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endParaRPr lang="en-GB"/>
            </a:p>
          </p:txBody>
        </p:sp>
        <p:sp>
          <p:nvSpPr>
            <p:cNvPr id="18459" name="Oval 6"/>
            <p:cNvSpPr>
              <a:spLocks noChangeArrowheads="1"/>
            </p:cNvSpPr>
            <p:nvPr/>
          </p:nvSpPr>
          <p:spPr bwMode="auto">
            <a:xfrm>
              <a:off x="2141" y="1001"/>
              <a:ext cx="2340" cy="2174"/>
            </a:xfrm>
            <a:prstGeom prst="ellipse">
              <a:avLst/>
            </a:prstGeom>
            <a:gradFill rotWithShape="1">
              <a:gsLst>
                <a:gs pos="0">
                  <a:srgbClr val="EFEFEF"/>
                </a:gs>
                <a:gs pos="100000">
                  <a:srgbClr val="C0C0C0">
                    <a:alpha val="78998"/>
                  </a:srgbClr>
                </a:gs>
              </a:gsLst>
              <a:lin ang="18900000" scaled="1"/>
            </a:gradFill>
            <a:ln w="3175">
              <a:solidFill>
                <a:srgbClr val="C0C0C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endParaRPr lang="en-GB"/>
            </a:p>
          </p:txBody>
        </p:sp>
        <p:sp>
          <p:nvSpPr>
            <p:cNvPr id="18460" name="Oval 7"/>
            <p:cNvSpPr>
              <a:spLocks noChangeArrowheads="1"/>
            </p:cNvSpPr>
            <p:nvPr/>
          </p:nvSpPr>
          <p:spPr bwMode="auto">
            <a:xfrm>
              <a:off x="2787" y="1060"/>
              <a:ext cx="1575" cy="146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rgbClr val="C0C0C0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endParaRPr lang="en-GB"/>
            </a:p>
          </p:txBody>
        </p:sp>
      </p:grpSp>
      <p:pic>
        <p:nvPicPr>
          <p:cNvPr id="18436" name="Picture 2" descr="iFlame 3_Transpar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8563" y="3517900"/>
            <a:ext cx="9779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090738" y="4276725"/>
            <a:ext cx="1676400" cy="354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700" dirty="0">
                <a:latin typeface="+mj-lt"/>
              </a:rPr>
              <a:t>iFlame</a:t>
            </a:r>
          </a:p>
        </p:txBody>
      </p:sp>
      <p:pic>
        <p:nvPicPr>
          <p:cNvPr id="18438" name="Picture 6" descr="Xloom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82800" y="3038475"/>
            <a:ext cx="159702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314700" y="3609975"/>
            <a:ext cx="16478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0" dirty="0">
                <a:latin typeface="+mj-lt"/>
              </a:rPr>
              <a:t>Integrated </a:t>
            </a:r>
          </a:p>
          <a:p>
            <a:pPr algn="ctr">
              <a:defRPr/>
            </a:pPr>
            <a:r>
              <a:rPr lang="en-US" sz="1400" b="0" dirty="0">
                <a:latin typeface="+mj-lt"/>
              </a:rPr>
              <a:t>ROSA &amp; TOSA</a:t>
            </a:r>
          </a:p>
        </p:txBody>
      </p:sp>
      <p:sp>
        <p:nvSpPr>
          <p:cNvPr id="18440" name="TextBox 15"/>
          <p:cNvSpPr txBox="1">
            <a:spLocks noChangeArrowheads="1"/>
          </p:cNvSpPr>
          <p:nvPr/>
        </p:nvSpPr>
        <p:spPr bwMode="auto">
          <a:xfrm>
            <a:off x="3305175" y="2014538"/>
            <a:ext cx="1647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rgbClr val="FD7813"/>
                </a:solidFill>
                <a:latin typeface="Trebuchet MS" pitchFamily="34" charset="0"/>
              </a:rPr>
              <a:t>Transceivers &amp; Cables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48150" y="2552700"/>
            <a:ext cx="16478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0" dirty="0">
                <a:solidFill>
                  <a:srgbClr val="FD7813"/>
                </a:solidFill>
                <a:latin typeface="+mj-lt"/>
              </a:rPr>
              <a:t>- Ethernet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700588" y="3159125"/>
            <a:ext cx="16478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0" dirty="0">
                <a:solidFill>
                  <a:srgbClr val="FD7813"/>
                </a:solidFill>
                <a:latin typeface="+mj-lt"/>
              </a:rPr>
              <a:t>- InfiniBand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72025" y="4276725"/>
            <a:ext cx="16478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0" dirty="0">
                <a:solidFill>
                  <a:srgbClr val="FD7813"/>
                </a:solidFill>
                <a:latin typeface="+mj-lt"/>
              </a:rPr>
              <a:t>- Inter-Board connections</a:t>
            </a:r>
          </a:p>
        </p:txBody>
      </p:sp>
      <p:sp>
        <p:nvSpPr>
          <p:cNvPr id="18444" name="TextBox 19"/>
          <p:cNvSpPr txBox="1">
            <a:spLocks noChangeArrowheads="1"/>
          </p:cNvSpPr>
          <p:nvPr/>
        </p:nvSpPr>
        <p:spPr bwMode="auto">
          <a:xfrm>
            <a:off x="3219450" y="5295900"/>
            <a:ext cx="16478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b="0">
                <a:solidFill>
                  <a:srgbClr val="FD7813"/>
                </a:solidFill>
                <a:latin typeface="Trebuchet MS" pitchFamily="34" charset="0"/>
              </a:rPr>
              <a:t>- Active Optical Cables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81425" y="1533525"/>
            <a:ext cx="231457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0" dirty="0">
                <a:solidFill>
                  <a:srgbClr val="0070C0"/>
                </a:solidFill>
                <a:latin typeface="+mj-lt"/>
              </a:rPr>
              <a:t>Optical Cross-Connect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24500" y="2552700"/>
            <a:ext cx="231457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0" dirty="0">
                <a:solidFill>
                  <a:srgbClr val="0070C0"/>
                </a:solidFill>
                <a:latin typeface="+mj-lt"/>
              </a:rPr>
              <a:t>Mux / Demux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96000" y="4289425"/>
            <a:ext cx="10763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0" dirty="0">
                <a:solidFill>
                  <a:srgbClr val="0070C0"/>
                </a:solidFill>
                <a:latin typeface="+mj-lt"/>
              </a:rPr>
              <a:t>ROADM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48250" y="5438775"/>
            <a:ext cx="14668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0" dirty="0">
                <a:solidFill>
                  <a:srgbClr val="0070C0"/>
                </a:solidFill>
                <a:latin typeface="+mj-lt"/>
              </a:rPr>
              <a:t>AWG</a:t>
            </a:r>
          </a:p>
        </p:txBody>
      </p:sp>
      <p:sp>
        <p:nvSpPr>
          <p:cNvPr id="26" name="Rectangular Callout 25"/>
          <p:cNvSpPr/>
          <p:nvPr/>
        </p:nvSpPr>
        <p:spPr bwMode="auto">
          <a:xfrm>
            <a:off x="6896100" y="1504950"/>
            <a:ext cx="1338263" cy="714375"/>
          </a:xfrm>
          <a:prstGeom prst="wedgeRectCallout">
            <a:avLst>
              <a:gd name="adj1" fmla="val -101155"/>
              <a:gd name="adj2" fmla="val 8771"/>
            </a:avLst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+mj-lt"/>
                <a:cs typeface="Times New Roman" pitchFamily="18" charset="0"/>
              </a:rPr>
              <a:t>Optical Subsystems</a:t>
            </a:r>
          </a:p>
        </p:txBody>
      </p:sp>
      <p:sp>
        <p:nvSpPr>
          <p:cNvPr id="27" name="Rectangular Callout 26"/>
          <p:cNvSpPr>
            <a:spLocks noChangeArrowheads="1"/>
          </p:cNvSpPr>
          <p:nvPr/>
        </p:nvSpPr>
        <p:spPr bwMode="auto">
          <a:xfrm>
            <a:off x="868363" y="1922463"/>
            <a:ext cx="1441450" cy="430212"/>
          </a:xfrm>
          <a:prstGeom prst="wedgeRectCallout">
            <a:avLst>
              <a:gd name="adj1" fmla="val 61231"/>
              <a:gd name="adj2" fmla="val 91329"/>
            </a:avLst>
          </a:prstGeom>
          <a:noFill/>
          <a:ln w="9525" algn="ctr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+mj-lt"/>
                <a:cs typeface="Times New Roman" pitchFamily="18" charset="0"/>
              </a:rPr>
              <a:t>Modules</a:t>
            </a:r>
          </a:p>
        </p:txBody>
      </p:sp>
      <p:sp>
        <p:nvSpPr>
          <p:cNvPr id="28" name="Rectangular Callout 27"/>
          <p:cNvSpPr>
            <a:spLocks noChangeArrowheads="1"/>
          </p:cNvSpPr>
          <p:nvPr/>
        </p:nvSpPr>
        <p:spPr bwMode="auto">
          <a:xfrm>
            <a:off x="250825" y="4210050"/>
            <a:ext cx="1658938" cy="490538"/>
          </a:xfrm>
          <a:prstGeom prst="wedgeRectCallout">
            <a:avLst>
              <a:gd name="adj1" fmla="val 59380"/>
              <a:gd name="adj2" fmla="val -136083"/>
            </a:avLst>
          </a:prstGeom>
          <a:noFill/>
          <a:ln w="9525" algn="ctr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1400" dirty="0">
                <a:latin typeface="+mj-lt"/>
                <a:cs typeface="Times New Roman" pitchFamily="18" charset="0"/>
              </a:rPr>
              <a:t>Subassemblies </a:t>
            </a:r>
          </a:p>
        </p:txBody>
      </p:sp>
      <p:sp>
        <p:nvSpPr>
          <p:cNvPr id="18452" name="Text Box 26"/>
          <p:cNvSpPr txBox="1">
            <a:spLocks noChangeArrowheads="1"/>
          </p:cNvSpPr>
          <p:nvPr/>
        </p:nvSpPr>
        <p:spPr bwMode="auto">
          <a:xfrm>
            <a:off x="-519113" y="156051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/>
          </a:p>
        </p:txBody>
      </p:sp>
      <p:sp>
        <p:nvSpPr>
          <p:cNvPr id="30" name="מציין מיקום של מספר שקופית 2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4ADDA4-A943-4339-A68A-750C87CEC1B4}" type="slidenum">
              <a:rPr lang="he-IL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8454" name="מציין מיקום של כותרת תחתונה 30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48175" y="4854575"/>
            <a:ext cx="16478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0" dirty="0">
                <a:solidFill>
                  <a:srgbClr val="FD7813"/>
                </a:solidFill>
                <a:latin typeface="+mj-lt"/>
              </a:rPr>
              <a:t>- Fibre Channel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67275" y="3660775"/>
            <a:ext cx="16478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0" dirty="0">
                <a:solidFill>
                  <a:srgbClr val="FD7813"/>
                </a:solidFill>
                <a:latin typeface="+mj-lt"/>
              </a:rPr>
              <a:t>- Back plane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348413" y="3398838"/>
            <a:ext cx="1092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0" dirty="0">
                <a:solidFill>
                  <a:srgbClr val="0070C0"/>
                </a:solidFill>
                <a:latin typeface="+mj-lt"/>
              </a:rPr>
              <a:t>Optical Router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9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smtClean="0"/>
              <a:t>Agenda</a:t>
            </a:r>
          </a:p>
        </p:txBody>
      </p:sp>
      <p:sp>
        <p:nvSpPr>
          <p:cNvPr id="23554" name="Footer Placeholder 3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0">
                <a:solidFill>
                  <a:schemeClr val="bg1"/>
                </a:solidFill>
                <a:latin typeface="Trebuchet MS" pitchFamily="34" charset="0"/>
              </a:rPr>
              <a:t>XLoom Proprietary and Confidential</a:t>
            </a:r>
          </a:p>
        </p:txBody>
      </p:sp>
      <p:sp>
        <p:nvSpPr>
          <p:cNvPr id="23555" name="Rectangle 3"/>
          <p:cNvSpPr txBox="1">
            <a:spLocks noChangeArrowheads="1"/>
          </p:cNvSpPr>
          <p:nvPr/>
        </p:nvSpPr>
        <p:spPr bwMode="auto">
          <a:xfrm>
            <a:off x="368300" y="1625600"/>
            <a:ext cx="8361363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2000" b="0">
                <a:latin typeface="Trebuchet MS" pitchFamily="34" charset="0"/>
              </a:rPr>
              <a:t>Technology Overview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000" b="0"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000" b="0"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2000" b="0">
                <a:solidFill>
                  <a:srgbClr val="BFBFBF"/>
                </a:solidFill>
                <a:latin typeface="Trebuchet MS" pitchFamily="34" charset="0"/>
              </a:rPr>
              <a:t>Product Manufacturing and Cost Analysis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000" b="0">
              <a:solidFill>
                <a:srgbClr val="BFBFBF"/>
              </a:solidFill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000" b="0">
              <a:solidFill>
                <a:srgbClr val="BFBFBF"/>
              </a:solidFill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2000" b="0">
                <a:solidFill>
                  <a:srgbClr val="BFBFBF"/>
                </a:solidFill>
                <a:latin typeface="Trebuchet MS" pitchFamily="34" charset="0"/>
              </a:rPr>
              <a:t>Appendix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200" b="0">
              <a:latin typeface="Trebuchet MS" pitchFamily="34" charset="0"/>
            </a:endParaRPr>
          </a:p>
        </p:txBody>
      </p:sp>
      <p:sp>
        <p:nvSpPr>
          <p:cNvPr id="6" name="Slide Number Placeholder 4"/>
          <p:cNvSpPr txBox="1">
            <a:spLocks noGrp="1"/>
          </p:cNvSpPr>
          <p:nvPr/>
        </p:nvSpPr>
        <p:spPr bwMode="auto">
          <a:xfrm>
            <a:off x="8229600" y="6538913"/>
            <a:ext cx="9144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A2029F93-0A16-4B35-8E95-49776A639652}" type="slidenum">
              <a:rPr lang="he-IL" sz="1400" b="0">
                <a:solidFill>
                  <a:schemeClr val="bg1"/>
                </a:solidFill>
                <a:latin typeface="+mn-lt"/>
                <a:cs typeface="+mn-cs"/>
              </a:rPr>
              <a:pPr algn="ctr">
                <a:defRPr/>
              </a:pPr>
              <a:t>3</a:t>
            </a:fld>
            <a:endParaRPr lang="en-US" sz="1400" b="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E841824-A923-4130-82C7-48E7A53BB51B}" type="slidenum">
              <a:rPr lang="he-IL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3558" name="מציין מיקום של כותרת תחתונה 7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9"/>
          <p:cNvSpPr>
            <a:spLocks noGrp="1"/>
          </p:cNvSpPr>
          <p:nvPr>
            <p:ph type="title"/>
          </p:nvPr>
        </p:nvSpPr>
        <p:spPr>
          <a:xfrm>
            <a:off x="252413" y="228600"/>
            <a:ext cx="6462712" cy="673100"/>
          </a:xfrm>
        </p:spPr>
        <p:txBody>
          <a:bodyPr anchor="ctr"/>
          <a:lstStyle/>
          <a:p>
            <a:r>
              <a:rPr lang="en-US" smtClean="0"/>
              <a:t>XLoom Micro-Optical Technology</a:t>
            </a:r>
            <a:br>
              <a:rPr lang="en-US" smtClean="0"/>
            </a:br>
            <a:r>
              <a:rPr lang="en-US" sz="2200" smtClean="0"/>
              <a:t>Solves Density, Power and Reach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68300" y="1625600"/>
            <a:ext cx="8361363" cy="44164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defRPr/>
            </a:pPr>
            <a:r>
              <a:rPr lang="en-US" sz="2000" b="0" kern="0" dirty="0">
                <a:latin typeface="+mn-lt"/>
                <a:cs typeface="+mn-cs"/>
              </a:rPr>
              <a:t>XLoom Patented Technology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  <a:defRPr/>
            </a:pPr>
            <a:r>
              <a:rPr lang="en-US" sz="1800" b="0" dirty="0">
                <a:latin typeface="+mj-lt"/>
              </a:rPr>
              <a:t>Miniature scale optical-to-electronic conversion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  <a:defRPr/>
            </a:pPr>
            <a:r>
              <a:rPr lang="en-US" sz="1800" b="0" dirty="0">
                <a:latin typeface="+mj-lt"/>
              </a:rPr>
              <a:t>Commercially-available lasers/photodiodes and circuits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  <a:defRPr/>
            </a:pPr>
            <a:r>
              <a:rPr lang="en-US" sz="1800" b="0" dirty="0">
                <a:latin typeface="+mj-lt"/>
              </a:rPr>
              <a:t>Aligned and assembled on the wafer level (6” in process)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  <a:defRPr/>
            </a:pPr>
            <a:r>
              <a:rPr lang="en-US" sz="1800" b="0" dirty="0">
                <a:latin typeface="+mj-lt"/>
              </a:rPr>
              <a:t>Standard semiconductor micromachining processes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  <a:defRPr/>
            </a:pPr>
            <a:endParaRPr lang="en-US" sz="2000" dirty="0"/>
          </a:p>
        </p:txBody>
      </p:sp>
      <p:sp>
        <p:nvSpPr>
          <p:cNvPr id="24579" name="AutoShape 5" descr="Picture1"/>
          <p:cNvSpPr>
            <a:spLocks noChangeArrowheads="1"/>
          </p:cNvSpPr>
          <p:nvPr/>
        </p:nvSpPr>
        <p:spPr bwMode="auto">
          <a:xfrm>
            <a:off x="695325" y="3895725"/>
            <a:ext cx="3051175" cy="1771650"/>
          </a:xfrm>
          <a:prstGeom prst="roundRect">
            <a:avLst>
              <a:gd name="adj" fmla="val 16667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28575">
            <a:solidFill>
              <a:srgbClr val="FD7813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pic>
        <p:nvPicPr>
          <p:cNvPr id="24580" name="Picture 2" descr="IFlam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62475" y="3257550"/>
            <a:ext cx="3886200" cy="319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מציין מיקום של מספר שקופית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C47926-1F58-466C-89CE-356912B023D6}" type="slidenum">
              <a:rPr lang="he-IL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24582" name="מציין מיקום של כותרת תחתונה 8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9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smtClean="0"/>
              <a:t>iFlame Technology</a:t>
            </a:r>
          </a:p>
        </p:txBody>
      </p:sp>
      <p:sp>
        <p:nvSpPr>
          <p:cNvPr id="25602" name="Footer Placeholder 3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0">
                <a:solidFill>
                  <a:schemeClr val="bg1"/>
                </a:solidFill>
                <a:latin typeface="Trebuchet MS" pitchFamily="34" charset="0"/>
              </a:rPr>
              <a:t>XLoom Proprietary and Confidential</a:t>
            </a:r>
          </a:p>
        </p:txBody>
      </p:sp>
      <p:sp>
        <p:nvSpPr>
          <p:cNvPr id="25603" name="Rectangle 3"/>
          <p:cNvSpPr txBox="1">
            <a:spLocks noChangeArrowheads="1"/>
          </p:cNvSpPr>
          <p:nvPr/>
        </p:nvSpPr>
        <p:spPr bwMode="auto">
          <a:xfrm>
            <a:off x="368300" y="1625600"/>
            <a:ext cx="8361363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800" b="0">
                <a:latin typeface="Trebuchet MS" pitchFamily="34" charset="0"/>
              </a:rPr>
              <a:t>Wafer-level assembly – simultaneous alignment of &gt;200 optical chips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1800" b="0"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800" b="0">
                <a:latin typeface="Trebuchet MS" pitchFamily="34" charset="0"/>
              </a:rPr>
              <a:t>Passive Alignment – automation possible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1800" b="0"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800" b="0">
                <a:latin typeface="Trebuchet MS" pitchFamily="34" charset="0"/>
              </a:rPr>
              <a:t>Array Optics – multiple channels assembled simultaneously 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1800" b="0"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1800" b="0">
                <a:latin typeface="Trebuchet MS" pitchFamily="34" charset="0"/>
              </a:rPr>
              <a:t>Low Profile – multiple environments/applications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200" b="0">
              <a:latin typeface="Trebuchet MS" pitchFamily="34" charset="0"/>
            </a:endParaRPr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3767138"/>
            <a:ext cx="3429000" cy="28289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5605" name="Picture 5" descr="iFALM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3962400"/>
            <a:ext cx="3629025" cy="251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AutoShape 8"/>
          <p:cNvSpPr>
            <a:spLocks noChangeArrowheads="1"/>
          </p:cNvSpPr>
          <p:nvPr/>
        </p:nvSpPr>
        <p:spPr bwMode="auto">
          <a:xfrm>
            <a:off x="6019800" y="5410200"/>
            <a:ext cx="228600" cy="228600"/>
          </a:xfrm>
          <a:prstGeom prst="downArrow">
            <a:avLst>
              <a:gd name="adj1" fmla="val 56944"/>
              <a:gd name="adj2" fmla="val 36111"/>
            </a:avLst>
          </a:prstGeom>
          <a:solidFill>
            <a:srgbClr val="FF7C80"/>
          </a:solidFill>
          <a:ln w="9525">
            <a:solidFill>
              <a:srgbClr val="FF7C8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en-US"/>
          </a:p>
        </p:txBody>
      </p:sp>
      <p:sp>
        <p:nvSpPr>
          <p:cNvPr id="25607" name="AutoShape 9"/>
          <p:cNvSpPr>
            <a:spLocks noChangeArrowheads="1"/>
          </p:cNvSpPr>
          <p:nvPr/>
        </p:nvSpPr>
        <p:spPr bwMode="auto">
          <a:xfrm flipV="1">
            <a:off x="6629400" y="5410200"/>
            <a:ext cx="228600" cy="228600"/>
          </a:xfrm>
          <a:prstGeom prst="downArrow">
            <a:avLst>
              <a:gd name="adj1" fmla="val 56944"/>
              <a:gd name="adj2" fmla="val 36111"/>
            </a:avLst>
          </a:prstGeom>
          <a:solidFill>
            <a:srgbClr val="FF7C80"/>
          </a:solidFill>
          <a:ln w="9525">
            <a:solidFill>
              <a:srgbClr val="FF7C8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endParaRPr lang="en-US"/>
          </a:p>
        </p:txBody>
      </p:sp>
      <p:sp>
        <p:nvSpPr>
          <p:cNvPr id="12" name="Slide Number Placeholder 4"/>
          <p:cNvSpPr txBox="1">
            <a:spLocks noGrp="1"/>
          </p:cNvSpPr>
          <p:nvPr/>
        </p:nvSpPr>
        <p:spPr bwMode="auto">
          <a:xfrm>
            <a:off x="8229600" y="6538913"/>
            <a:ext cx="9144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1EC69B4D-8A22-488F-9926-2B7AAF306191}" type="slidenum">
              <a:rPr lang="he-IL" sz="1400" b="0">
                <a:solidFill>
                  <a:schemeClr val="bg1"/>
                </a:solidFill>
                <a:latin typeface="+mn-lt"/>
                <a:cs typeface="+mn-cs"/>
              </a:rPr>
              <a:pPr algn="ctr">
                <a:defRPr/>
              </a:pPr>
              <a:t>5</a:t>
            </a:fld>
            <a:endParaRPr lang="en-US" sz="1400" b="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3" name="מציין מיקום של מספר שקופית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DD0DBC-847C-451E-90A2-B10EDD78C7B1}" type="slidenum">
              <a:rPr lang="he-IL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5610" name="מציין מיקום של כותרת תחתונה 1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9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smtClean="0"/>
              <a:t>iFlame Optical Design</a:t>
            </a:r>
          </a:p>
        </p:txBody>
      </p:sp>
      <p:sp>
        <p:nvSpPr>
          <p:cNvPr id="26626" name="Footer Placeholder 3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0">
                <a:solidFill>
                  <a:schemeClr val="bg1"/>
                </a:solidFill>
                <a:latin typeface="Trebuchet MS" pitchFamily="34" charset="0"/>
              </a:rPr>
              <a:t>XLoom Proprietary and Confidential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8204200" y="6540500"/>
            <a:ext cx="9144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DD8A5D39-2D02-4868-83FC-B702673A85AA}" type="slidenum">
              <a:rPr lang="he-IL" sz="1400" b="0">
                <a:solidFill>
                  <a:schemeClr val="bg1"/>
                </a:solidFill>
                <a:latin typeface="+mn-lt"/>
                <a:cs typeface="+mn-cs"/>
              </a:rPr>
              <a:pPr algn="ctr">
                <a:defRPr/>
              </a:pPr>
              <a:t>6</a:t>
            </a:fld>
            <a:endParaRPr lang="en-US" sz="1400" b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26628" name="Picture 3" descr="Untitled-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1924050"/>
            <a:ext cx="4470400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84238" y="1428750"/>
            <a:ext cx="48133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rtl="0">
              <a:defRPr/>
            </a:pPr>
            <a:r>
              <a:rPr lang="en-US" sz="1800" b="0" dirty="0">
                <a:latin typeface="+mj-lt"/>
              </a:rPr>
              <a:t>Ray-tracing optical design</a:t>
            </a:r>
          </a:p>
          <a:p>
            <a:pPr algn="l" rtl="0">
              <a:defRPr/>
            </a:pPr>
            <a:r>
              <a:rPr lang="en-US" sz="1600" b="0" dirty="0">
                <a:latin typeface="+mj-lt"/>
              </a:rPr>
              <a:t>(sequential analysis, using ZEMAX®)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95338" y="5802313"/>
            <a:ext cx="3514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 rtl="0">
              <a:defRPr/>
            </a:pPr>
            <a:r>
              <a:rPr lang="en-US" sz="1400" b="0" dirty="0">
                <a:latin typeface="+mj-lt"/>
              </a:rPr>
              <a:t>Acceptance angle &gt; NA of fiber/ VCSELs</a:t>
            </a:r>
          </a:p>
        </p:txBody>
      </p:sp>
      <p:pic>
        <p:nvPicPr>
          <p:cNvPr id="26631" name="Picture 6" descr="Untitled-14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34075" y="1373188"/>
            <a:ext cx="1546225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453063" y="3684588"/>
            <a:ext cx="2614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>
              <a:defRPr/>
            </a:pPr>
            <a:r>
              <a:rPr lang="en-US" sz="1400" b="0" dirty="0">
                <a:latin typeface="+mj-lt"/>
              </a:rPr>
              <a:t>Near-field pattern at detector</a:t>
            </a:r>
          </a:p>
          <a:p>
            <a:pPr algn="ctr" rtl="0">
              <a:defRPr/>
            </a:pPr>
            <a:r>
              <a:rPr lang="en-US" sz="1400" b="0" dirty="0">
                <a:latin typeface="+mj-lt"/>
              </a:rPr>
              <a:t>Example of offset z-focus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2225" y="3571875"/>
            <a:ext cx="1552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200" b="0" dirty="0">
                <a:latin typeface="+mj-lt"/>
              </a:rPr>
              <a:t>Focus on flat mirror</a:t>
            </a:r>
          </a:p>
        </p:txBody>
      </p:sp>
      <p:sp>
        <p:nvSpPr>
          <p:cNvPr id="26634" name="Freeform 9"/>
          <p:cNvSpPr>
            <a:spLocks/>
          </p:cNvSpPr>
          <p:nvPr/>
        </p:nvSpPr>
        <p:spPr bwMode="auto">
          <a:xfrm>
            <a:off x="1501775" y="3695700"/>
            <a:ext cx="776288" cy="141288"/>
          </a:xfrm>
          <a:custGeom>
            <a:avLst/>
            <a:gdLst>
              <a:gd name="T0" fmla="*/ 2147483647 w 489"/>
              <a:gd name="T1" fmla="*/ 2147483647 h 89"/>
              <a:gd name="T2" fmla="*/ 2147483647 w 489"/>
              <a:gd name="T3" fmla="*/ 2147483647 h 89"/>
              <a:gd name="T4" fmla="*/ 0 w 489"/>
              <a:gd name="T5" fmla="*/ 2147483647 h 89"/>
              <a:gd name="T6" fmla="*/ 0 60000 65536"/>
              <a:gd name="T7" fmla="*/ 0 60000 65536"/>
              <a:gd name="T8" fmla="*/ 0 60000 65536"/>
              <a:gd name="T9" fmla="*/ 0 w 489"/>
              <a:gd name="T10" fmla="*/ 0 h 89"/>
              <a:gd name="T11" fmla="*/ 489 w 489"/>
              <a:gd name="T12" fmla="*/ 89 h 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9" h="89">
                <a:moveTo>
                  <a:pt x="489" y="89"/>
                </a:moveTo>
                <a:cubicBezTo>
                  <a:pt x="467" y="56"/>
                  <a:pt x="445" y="24"/>
                  <a:pt x="364" y="12"/>
                </a:cubicBezTo>
                <a:cubicBezTo>
                  <a:pt x="283" y="0"/>
                  <a:pt x="141" y="9"/>
                  <a:pt x="0" y="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pic>
        <p:nvPicPr>
          <p:cNvPr id="26635" name="Picture 10" descr="coupling_efficiency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64175" y="4360863"/>
            <a:ext cx="28733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311150" y="4300538"/>
            <a:ext cx="977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200" b="0">
                <a:latin typeface="+mj-lt"/>
              </a:rPr>
              <a:t>Imaging 1:1</a:t>
            </a:r>
          </a:p>
        </p:txBody>
      </p:sp>
      <p:sp>
        <p:nvSpPr>
          <p:cNvPr id="26637" name="Freeform 12"/>
          <p:cNvSpPr>
            <a:spLocks/>
          </p:cNvSpPr>
          <p:nvPr/>
        </p:nvSpPr>
        <p:spPr bwMode="auto">
          <a:xfrm>
            <a:off x="530225" y="4706938"/>
            <a:ext cx="263525" cy="414337"/>
          </a:xfrm>
          <a:custGeom>
            <a:avLst/>
            <a:gdLst>
              <a:gd name="T0" fmla="*/ 2147483647 w 166"/>
              <a:gd name="T1" fmla="*/ 0 h 261"/>
              <a:gd name="T2" fmla="*/ 2147483647 w 166"/>
              <a:gd name="T3" fmla="*/ 2147483647 h 261"/>
              <a:gd name="T4" fmla="*/ 2147483647 w 166"/>
              <a:gd name="T5" fmla="*/ 2147483647 h 261"/>
              <a:gd name="T6" fmla="*/ 0 60000 65536"/>
              <a:gd name="T7" fmla="*/ 0 60000 65536"/>
              <a:gd name="T8" fmla="*/ 0 60000 65536"/>
              <a:gd name="T9" fmla="*/ 0 w 166"/>
              <a:gd name="T10" fmla="*/ 0 h 261"/>
              <a:gd name="T11" fmla="*/ 166 w 166"/>
              <a:gd name="T12" fmla="*/ 261 h 2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6" h="261">
                <a:moveTo>
                  <a:pt x="19" y="0"/>
                </a:moveTo>
                <a:cubicBezTo>
                  <a:pt x="9" y="81"/>
                  <a:pt x="0" y="163"/>
                  <a:pt x="25" y="207"/>
                </a:cubicBezTo>
                <a:cubicBezTo>
                  <a:pt x="50" y="251"/>
                  <a:pt x="108" y="256"/>
                  <a:pt x="166" y="26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he-IL"/>
          </a:p>
        </p:txBody>
      </p:sp>
      <p:sp>
        <p:nvSpPr>
          <p:cNvPr id="16" name="מציין מיקום של מספר שקופית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135A13-C88F-4A06-87A0-211169890411}" type="slidenum">
              <a:rPr lang="he-IL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6639" name="מציין מיקום של כותרת תחתונה 1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9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smtClean="0"/>
              <a:t>Light-Coupling Scheme</a:t>
            </a:r>
          </a:p>
        </p:txBody>
      </p:sp>
      <p:sp>
        <p:nvSpPr>
          <p:cNvPr id="27650" name="Footer Placeholder 3"/>
          <p:cNvSpPr txBox="1">
            <a:spLocks noGrp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000" b="0">
                <a:solidFill>
                  <a:schemeClr val="bg1"/>
                </a:solidFill>
                <a:latin typeface="Trebuchet MS" pitchFamily="34" charset="0"/>
              </a:rPr>
              <a:t>XLoom Proprietary and Confidential</a:t>
            </a: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8204200" y="6540500"/>
            <a:ext cx="9144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5AE7305B-A9B5-48C1-A5AA-0D7B8A0D5C78}" type="slidenum">
              <a:rPr lang="he-IL" sz="1400" b="0">
                <a:solidFill>
                  <a:schemeClr val="bg1"/>
                </a:solidFill>
                <a:latin typeface="+mn-lt"/>
                <a:cs typeface="+mn-cs"/>
              </a:rPr>
              <a:pPr algn="ctr">
                <a:defRPr/>
              </a:pPr>
              <a:t>7</a:t>
            </a:fld>
            <a:endParaRPr lang="en-US" sz="1400" b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7652" name="Freeform 2"/>
          <p:cNvSpPr>
            <a:spLocks/>
          </p:cNvSpPr>
          <p:nvPr/>
        </p:nvSpPr>
        <p:spPr bwMode="auto">
          <a:xfrm>
            <a:off x="1558925" y="1924050"/>
            <a:ext cx="6453188" cy="3457575"/>
          </a:xfrm>
          <a:custGeom>
            <a:avLst/>
            <a:gdLst>
              <a:gd name="T0" fmla="*/ 2147483647 w 4065"/>
              <a:gd name="T1" fmla="*/ 2147483647 h 2178"/>
              <a:gd name="T2" fmla="*/ 2147483647 w 4065"/>
              <a:gd name="T3" fmla="*/ 2147483647 h 2178"/>
              <a:gd name="T4" fmla="*/ 2147483647 w 4065"/>
              <a:gd name="T5" fmla="*/ 2147483647 h 2178"/>
              <a:gd name="T6" fmla="*/ 2147483647 w 4065"/>
              <a:gd name="T7" fmla="*/ 2147483647 h 2178"/>
              <a:gd name="T8" fmla="*/ 2147483647 w 4065"/>
              <a:gd name="T9" fmla="*/ 2147483647 h 2178"/>
              <a:gd name="T10" fmla="*/ 2147483647 w 4065"/>
              <a:gd name="T11" fmla="*/ 2147483647 h 2178"/>
              <a:gd name="T12" fmla="*/ 2147483647 w 4065"/>
              <a:gd name="T13" fmla="*/ 2147483647 h 2178"/>
              <a:gd name="T14" fmla="*/ 2147483647 w 4065"/>
              <a:gd name="T15" fmla="*/ 2147483647 h 2178"/>
              <a:gd name="T16" fmla="*/ 2147483647 w 4065"/>
              <a:gd name="T17" fmla="*/ 2147483647 h 2178"/>
              <a:gd name="T18" fmla="*/ 2147483647 w 4065"/>
              <a:gd name="T19" fmla="*/ 2147483647 h 2178"/>
              <a:gd name="T20" fmla="*/ 2147483647 w 4065"/>
              <a:gd name="T21" fmla="*/ 2147483647 h 2178"/>
              <a:gd name="T22" fmla="*/ 2147483647 w 4065"/>
              <a:gd name="T23" fmla="*/ 2147483647 h 2178"/>
              <a:gd name="T24" fmla="*/ 2147483647 w 4065"/>
              <a:gd name="T25" fmla="*/ 2147483647 h 2178"/>
              <a:gd name="T26" fmla="*/ 2147483647 w 4065"/>
              <a:gd name="T27" fmla="*/ 2147483647 h 2178"/>
              <a:gd name="T28" fmla="*/ 2147483647 w 4065"/>
              <a:gd name="T29" fmla="*/ 2147483647 h 2178"/>
              <a:gd name="T30" fmla="*/ 2147483647 w 4065"/>
              <a:gd name="T31" fmla="*/ 2147483647 h 2178"/>
              <a:gd name="T32" fmla="*/ 2147483647 w 4065"/>
              <a:gd name="T33" fmla="*/ 2147483647 h 2178"/>
              <a:gd name="T34" fmla="*/ 2147483647 w 4065"/>
              <a:gd name="T35" fmla="*/ 2147483647 h 2178"/>
              <a:gd name="T36" fmla="*/ 2147483647 w 4065"/>
              <a:gd name="T37" fmla="*/ 2147483647 h 2178"/>
              <a:gd name="T38" fmla="*/ 2147483647 w 4065"/>
              <a:gd name="T39" fmla="*/ 2147483647 h 217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4065"/>
              <a:gd name="T61" fmla="*/ 0 h 2178"/>
              <a:gd name="T62" fmla="*/ 4065 w 4065"/>
              <a:gd name="T63" fmla="*/ 2178 h 217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4065" h="2178">
                <a:moveTo>
                  <a:pt x="406" y="973"/>
                </a:moveTo>
                <a:cubicBezTo>
                  <a:pt x="409" y="740"/>
                  <a:pt x="808" y="314"/>
                  <a:pt x="1014" y="157"/>
                </a:cubicBezTo>
                <a:cubicBezTo>
                  <a:pt x="1220" y="0"/>
                  <a:pt x="1419" y="41"/>
                  <a:pt x="1643" y="34"/>
                </a:cubicBezTo>
                <a:cubicBezTo>
                  <a:pt x="1867" y="27"/>
                  <a:pt x="2141" y="26"/>
                  <a:pt x="2358" y="114"/>
                </a:cubicBezTo>
                <a:cubicBezTo>
                  <a:pt x="2575" y="202"/>
                  <a:pt x="2756" y="381"/>
                  <a:pt x="2945" y="562"/>
                </a:cubicBezTo>
                <a:cubicBezTo>
                  <a:pt x="3134" y="743"/>
                  <a:pt x="3361" y="1075"/>
                  <a:pt x="3489" y="1197"/>
                </a:cubicBezTo>
                <a:cubicBezTo>
                  <a:pt x="3617" y="1319"/>
                  <a:pt x="3624" y="1242"/>
                  <a:pt x="3713" y="1293"/>
                </a:cubicBezTo>
                <a:cubicBezTo>
                  <a:pt x="3802" y="1344"/>
                  <a:pt x="3979" y="1431"/>
                  <a:pt x="4022" y="1506"/>
                </a:cubicBezTo>
                <a:cubicBezTo>
                  <a:pt x="4065" y="1581"/>
                  <a:pt x="4054" y="1682"/>
                  <a:pt x="3974" y="1746"/>
                </a:cubicBezTo>
                <a:cubicBezTo>
                  <a:pt x="3894" y="1810"/>
                  <a:pt x="3702" y="1842"/>
                  <a:pt x="3542" y="1890"/>
                </a:cubicBezTo>
                <a:cubicBezTo>
                  <a:pt x="3382" y="1938"/>
                  <a:pt x="3142" y="1994"/>
                  <a:pt x="3014" y="2034"/>
                </a:cubicBezTo>
                <a:cubicBezTo>
                  <a:pt x="2886" y="2074"/>
                  <a:pt x="2862" y="2114"/>
                  <a:pt x="2774" y="2130"/>
                </a:cubicBezTo>
                <a:cubicBezTo>
                  <a:pt x="2686" y="2146"/>
                  <a:pt x="2574" y="2122"/>
                  <a:pt x="2486" y="2130"/>
                </a:cubicBezTo>
                <a:cubicBezTo>
                  <a:pt x="2398" y="2138"/>
                  <a:pt x="2318" y="2178"/>
                  <a:pt x="2246" y="2178"/>
                </a:cubicBezTo>
                <a:cubicBezTo>
                  <a:pt x="2174" y="2178"/>
                  <a:pt x="2142" y="2138"/>
                  <a:pt x="2054" y="2130"/>
                </a:cubicBezTo>
                <a:cubicBezTo>
                  <a:pt x="1966" y="2122"/>
                  <a:pt x="1822" y="2154"/>
                  <a:pt x="1718" y="2130"/>
                </a:cubicBezTo>
                <a:cubicBezTo>
                  <a:pt x="1614" y="2106"/>
                  <a:pt x="1526" y="2050"/>
                  <a:pt x="1430" y="1986"/>
                </a:cubicBezTo>
                <a:cubicBezTo>
                  <a:pt x="1334" y="1922"/>
                  <a:pt x="1360" y="1846"/>
                  <a:pt x="1142" y="1746"/>
                </a:cubicBezTo>
                <a:cubicBezTo>
                  <a:pt x="924" y="1646"/>
                  <a:pt x="246" y="1512"/>
                  <a:pt x="123" y="1383"/>
                </a:cubicBezTo>
                <a:cubicBezTo>
                  <a:pt x="0" y="1254"/>
                  <a:pt x="347" y="1058"/>
                  <a:pt x="406" y="973"/>
                </a:cubicBezTo>
                <a:close/>
              </a:path>
            </a:pathLst>
          </a:custGeom>
          <a:solidFill>
            <a:srgbClr val="FFCC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53" name="Freeform 3"/>
          <p:cNvSpPr>
            <a:spLocks/>
          </p:cNvSpPr>
          <p:nvPr/>
        </p:nvSpPr>
        <p:spPr bwMode="auto">
          <a:xfrm>
            <a:off x="1119188" y="1581150"/>
            <a:ext cx="6900862" cy="2438400"/>
          </a:xfrm>
          <a:custGeom>
            <a:avLst/>
            <a:gdLst>
              <a:gd name="T0" fmla="*/ 0 w 4347"/>
              <a:gd name="T1" fmla="*/ 2147483647 h 1536"/>
              <a:gd name="T2" fmla="*/ 0 w 4347"/>
              <a:gd name="T3" fmla="*/ 0 h 1536"/>
              <a:gd name="T4" fmla="*/ 2147483647 w 4347"/>
              <a:gd name="T5" fmla="*/ 0 h 1536"/>
              <a:gd name="T6" fmla="*/ 2147483647 w 4347"/>
              <a:gd name="T7" fmla="*/ 2147483647 h 1536"/>
              <a:gd name="T8" fmla="*/ 2147483647 w 4347"/>
              <a:gd name="T9" fmla="*/ 2147483647 h 1536"/>
              <a:gd name="T10" fmla="*/ 2147483647 w 4347"/>
              <a:gd name="T11" fmla="*/ 2147483647 h 1536"/>
              <a:gd name="T12" fmla="*/ 2147483647 w 4347"/>
              <a:gd name="T13" fmla="*/ 2147483647 h 1536"/>
              <a:gd name="T14" fmla="*/ 2147483647 w 4347"/>
              <a:gd name="T15" fmla="*/ 2147483647 h 1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347"/>
              <a:gd name="T25" fmla="*/ 0 h 1536"/>
              <a:gd name="T26" fmla="*/ 4347 w 4347"/>
              <a:gd name="T27" fmla="*/ 1536 h 1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347" h="1536">
                <a:moveTo>
                  <a:pt x="0" y="1536"/>
                </a:moveTo>
                <a:lnTo>
                  <a:pt x="0" y="0"/>
                </a:lnTo>
                <a:lnTo>
                  <a:pt x="4347" y="0"/>
                </a:lnTo>
                <a:lnTo>
                  <a:pt x="4347" y="1536"/>
                </a:lnTo>
                <a:lnTo>
                  <a:pt x="3723" y="1536"/>
                </a:lnTo>
                <a:lnTo>
                  <a:pt x="2475" y="288"/>
                </a:lnTo>
                <a:lnTo>
                  <a:pt x="1659" y="288"/>
                </a:lnTo>
                <a:lnTo>
                  <a:pt x="459" y="1536"/>
                </a:lnTo>
              </a:path>
            </a:pathLst>
          </a:custGeom>
          <a:solidFill>
            <a:srgbClr val="FFFFCC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54" name="Freeform 4"/>
          <p:cNvSpPr>
            <a:spLocks/>
          </p:cNvSpPr>
          <p:nvPr/>
        </p:nvSpPr>
        <p:spPr bwMode="auto">
          <a:xfrm>
            <a:off x="1103313" y="4391025"/>
            <a:ext cx="6916737" cy="1228725"/>
          </a:xfrm>
          <a:custGeom>
            <a:avLst/>
            <a:gdLst>
              <a:gd name="T0" fmla="*/ 0 w 4357"/>
              <a:gd name="T1" fmla="*/ 2147483647 h 774"/>
              <a:gd name="T2" fmla="*/ 0 w 4357"/>
              <a:gd name="T3" fmla="*/ 2147483647 h 774"/>
              <a:gd name="T4" fmla="*/ 2147483647 w 4357"/>
              <a:gd name="T5" fmla="*/ 2147483647 h 774"/>
              <a:gd name="T6" fmla="*/ 2147483647 w 4357"/>
              <a:gd name="T7" fmla="*/ 0 h 774"/>
              <a:gd name="T8" fmla="*/ 2147483647 w 4357"/>
              <a:gd name="T9" fmla="*/ 2147483647 h 774"/>
              <a:gd name="T10" fmla="*/ 2147483647 w 4357"/>
              <a:gd name="T11" fmla="*/ 2147483647 h 774"/>
              <a:gd name="T12" fmla="*/ 2147483647 w 4357"/>
              <a:gd name="T13" fmla="*/ 2147483647 h 774"/>
              <a:gd name="T14" fmla="*/ 2147483647 w 4357"/>
              <a:gd name="T15" fmla="*/ 2147483647 h 774"/>
              <a:gd name="T16" fmla="*/ 2147483647 w 4357"/>
              <a:gd name="T17" fmla="*/ 2147483647 h 774"/>
              <a:gd name="T18" fmla="*/ 0 w 4357"/>
              <a:gd name="T19" fmla="*/ 2147483647 h 77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357"/>
              <a:gd name="T31" fmla="*/ 0 h 774"/>
              <a:gd name="T32" fmla="*/ 4357 w 4357"/>
              <a:gd name="T33" fmla="*/ 774 h 77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357" h="774">
                <a:moveTo>
                  <a:pt x="0" y="752"/>
                </a:moveTo>
                <a:lnTo>
                  <a:pt x="0" y="43"/>
                </a:lnTo>
                <a:lnTo>
                  <a:pt x="613" y="6"/>
                </a:lnTo>
                <a:lnTo>
                  <a:pt x="1738" y="0"/>
                </a:lnTo>
                <a:lnTo>
                  <a:pt x="2197" y="458"/>
                </a:lnTo>
                <a:lnTo>
                  <a:pt x="3100" y="456"/>
                </a:lnTo>
                <a:lnTo>
                  <a:pt x="3556" y="3"/>
                </a:lnTo>
                <a:lnTo>
                  <a:pt x="4357" y="6"/>
                </a:lnTo>
                <a:lnTo>
                  <a:pt x="4357" y="774"/>
                </a:lnTo>
                <a:lnTo>
                  <a:pt x="0" y="752"/>
                </a:lnTo>
                <a:close/>
              </a:path>
            </a:pathLst>
          </a:custGeom>
          <a:solidFill>
            <a:srgbClr val="FFFFCC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55" name="Freeform 6"/>
          <p:cNvSpPr>
            <a:spLocks/>
          </p:cNvSpPr>
          <p:nvPr/>
        </p:nvSpPr>
        <p:spPr bwMode="auto">
          <a:xfrm>
            <a:off x="1111250" y="3997325"/>
            <a:ext cx="2841625" cy="463550"/>
          </a:xfrm>
          <a:custGeom>
            <a:avLst/>
            <a:gdLst>
              <a:gd name="T0" fmla="*/ 0 w 1790"/>
              <a:gd name="T1" fmla="*/ 2147483647 h 292"/>
              <a:gd name="T2" fmla="*/ 2147483647 w 1790"/>
              <a:gd name="T3" fmla="*/ 0 h 292"/>
              <a:gd name="T4" fmla="*/ 2147483647 w 1790"/>
              <a:gd name="T5" fmla="*/ 2147483647 h 292"/>
              <a:gd name="T6" fmla="*/ 0 w 1790"/>
              <a:gd name="T7" fmla="*/ 2147483647 h 292"/>
              <a:gd name="T8" fmla="*/ 0 w 1790"/>
              <a:gd name="T9" fmla="*/ 2147483647 h 2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90"/>
              <a:gd name="T16" fmla="*/ 0 h 292"/>
              <a:gd name="T17" fmla="*/ 1790 w 1790"/>
              <a:gd name="T18" fmla="*/ 292 h 2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90" h="292">
                <a:moveTo>
                  <a:pt x="0" y="3"/>
                </a:moveTo>
                <a:lnTo>
                  <a:pt x="1507" y="0"/>
                </a:lnTo>
                <a:lnTo>
                  <a:pt x="1790" y="292"/>
                </a:lnTo>
                <a:lnTo>
                  <a:pt x="0" y="291"/>
                </a:lnTo>
                <a:lnTo>
                  <a:pt x="0" y="3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216650" y="6003925"/>
            <a:ext cx="976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400" b="0" dirty="0">
                <a:latin typeface="+mj-lt"/>
              </a:rPr>
              <a:t>VCSEL/PD</a:t>
            </a:r>
          </a:p>
        </p:txBody>
      </p:sp>
      <p:sp>
        <p:nvSpPr>
          <p:cNvPr id="27657" name="Line 8"/>
          <p:cNvSpPr>
            <a:spLocks noChangeShapeType="1"/>
          </p:cNvSpPr>
          <p:nvPr/>
        </p:nvSpPr>
        <p:spPr bwMode="auto">
          <a:xfrm>
            <a:off x="5581650" y="5915025"/>
            <a:ext cx="688975" cy="279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3711575" y="6210300"/>
            <a:ext cx="11969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400" b="0" dirty="0">
                <a:latin typeface="+mj-lt"/>
              </a:rPr>
              <a:t>metal traces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466850" y="2486025"/>
            <a:ext cx="1506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800" b="0" dirty="0">
                <a:solidFill>
                  <a:srgbClr val="009900"/>
                </a:solidFill>
                <a:latin typeface="+mj-lt"/>
              </a:rPr>
              <a:t>reflector bar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5635625" y="1741488"/>
            <a:ext cx="9667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rtl="0">
              <a:defRPr/>
            </a:pPr>
            <a:r>
              <a:rPr lang="en-US" sz="1400" b="0" dirty="0">
                <a:latin typeface="+mj-lt"/>
              </a:rPr>
              <a:t>reflectors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6530975" y="2587625"/>
            <a:ext cx="6556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400" b="0" dirty="0">
                <a:latin typeface="+mj-lt"/>
              </a:rPr>
              <a:t>epoxy</a:t>
            </a:r>
          </a:p>
        </p:txBody>
      </p:sp>
      <p:sp>
        <p:nvSpPr>
          <p:cNvPr id="27662" name="Rectangle 13"/>
          <p:cNvSpPr>
            <a:spLocks noChangeArrowheads="1"/>
          </p:cNvSpPr>
          <p:nvPr/>
        </p:nvSpPr>
        <p:spPr bwMode="auto">
          <a:xfrm>
            <a:off x="4657725" y="5834063"/>
            <a:ext cx="1033463" cy="185737"/>
          </a:xfrm>
          <a:prstGeom prst="rect">
            <a:avLst/>
          </a:prstGeom>
          <a:solidFill>
            <a:srgbClr val="FF505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27663" name="Group 14"/>
          <p:cNvGrpSpPr>
            <a:grpSpLocks/>
          </p:cNvGrpSpPr>
          <p:nvPr/>
        </p:nvGrpSpPr>
        <p:grpSpPr bwMode="auto">
          <a:xfrm>
            <a:off x="2914650" y="2257425"/>
            <a:ext cx="3238500" cy="2959100"/>
            <a:chOff x="1584" y="1200"/>
            <a:chExt cx="2040" cy="1864"/>
          </a:xfrm>
        </p:grpSpPr>
        <p:sp>
          <p:nvSpPr>
            <p:cNvPr id="27688" name="Freeform 15"/>
            <p:cNvSpPr>
              <a:spLocks/>
            </p:cNvSpPr>
            <p:nvPr/>
          </p:nvSpPr>
          <p:spPr bwMode="auto">
            <a:xfrm>
              <a:off x="1584" y="1200"/>
              <a:ext cx="2040" cy="1776"/>
            </a:xfrm>
            <a:custGeom>
              <a:avLst/>
              <a:gdLst>
                <a:gd name="T0" fmla="*/ 0 w 2040"/>
                <a:gd name="T1" fmla="*/ 597 h 1776"/>
                <a:gd name="T2" fmla="*/ 1140 w 2040"/>
                <a:gd name="T3" fmla="*/ 1776 h 1776"/>
                <a:gd name="T4" fmla="*/ 1721 w 2040"/>
                <a:gd name="T5" fmla="*/ 1776 h 1776"/>
                <a:gd name="T6" fmla="*/ 2040 w 2040"/>
                <a:gd name="T7" fmla="*/ 1458 h 1776"/>
                <a:gd name="T8" fmla="*/ 591 w 2040"/>
                <a:gd name="T9" fmla="*/ 0 h 1776"/>
                <a:gd name="T10" fmla="*/ 0 w 2040"/>
                <a:gd name="T11" fmla="*/ 597 h 17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40"/>
                <a:gd name="T19" fmla="*/ 0 h 1776"/>
                <a:gd name="T20" fmla="*/ 2040 w 2040"/>
                <a:gd name="T21" fmla="*/ 1776 h 17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40" h="1776">
                  <a:moveTo>
                    <a:pt x="0" y="597"/>
                  </a:moveTo>
                  <a:lnTo>
                    <a:pt x="1140" y="1776"/>
                  </a:lnTo>
                  <a:lnTo>
                    <a:pt x="1721" y="1776"/>
                  </a:lnTo>
                  <a:lnTo>
                    <a:pt x="2040" y="1458"/>
                  </a:lnTo>
                  <a:lnTo>
                    <a:pt x="591" y="0"/>
                  </a:lnTo>
                  <a:lnTo>
                    <a:pt x="0" y="597"/>
                  </a:lnTo>
                  <a:close/>
                </a:path>
              </a:pathLst>
            </a:custGeom>
            <a:solidFill>
              <a:srgbClr val="CCFFCC"/>
            </a:solidFill>
            <a:ln w="38100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  <p:sp>
          <p:nvSpPr>
            <p:cNvPr id="27689" name="Arc 16"/>
            <p:cNvSpPr>
              <a:spLocks/>
            </p:cNvSpPr>
            <p:nvPr/>
          </p:nvSpPr>
          <p:spPr bwMode="auto">
            <a:xfrm>
              <a:off x="2780" y="2592"/>
              <a:ext cx="487" cy="472"/>
            </a:xfrm>
            <a:custGeom>
              <a:avLst/>
              <a:gdLst>
                <a:gd name="T0" fmla="*/ 0 w 21291"/>
                <a:gd name="T1" fmla="*/ 0 h 21416"/>
                <a:gd name="T2" fmla="*/ 0 w 21291"/>
                <a:gd name="T3" fmla="*/ 0 h 21416"/>
                <a:gd name="T4" fmla="*/ 0 w 21291"/>
                <a:gd name="T5" fmla="*/ 0 h 21416"/>
                <a:gd name="T6" fmla="*/ 0 60000 65536"/>
                <a:gd name="T7" fmla="*/ 0 60000 65536"/>
                <a:gd name="T8" fmla="*/ 0 60000 65536"/>
                <a:gd name="T9" fmla="*/ 0 w 21291"/>
                <a:gd name="T10" fmla="*/ 0 h 21416"/>
                <a:gd name="T11" fmla="*/ 21291 w 21291"/>
                <a:gd name="T12" fmla="*/ 21416 h 214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291" h="21416" fill="none" extrusionOk="0">
                  <a:moveTo>
                    <a:pt x="2811" y="-1"/>
                  </a:moveTo>
                  <a:cubicBezTo>
                    <a:pt x="12203" y="1232"/>
                    <a:pt x="19695" y="8440"/>
                    <a:pt x="21291" y="17777"/>
                  </a:cubicBezTo>
                </a:path>
                <a:path w="21291" h="21416" stroke="0" extrusionOk="0">
                  <a:moveTo>
                    <a:pt x="2811" y="-1"/>
                  </a:moveTo>
                  <a:cubicBezTo>
                    <a:pt x="12203" y="1232"/>
                    <a:pt x="19695" y="8440"/>
                    <a:pt x="21291" y="17777"/>
                  </a:cubicBezTo>
                  <a:lnTo>
                    <a:pt x="0" y="21416"/>
                  </a:lnTo>
                  <a:close/>
                </a:path>
              </a:pathLst>
            </a:custGeom>
            <a:noFill/>
            <a:ln w="381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27690" name="Arc 17"/>
            <p:cNvSpPr>
              <a:spLocks/>
            </p:cNvSpPr>
            <p:nvPr/>
          </p:nvSpPr>
          <p:spPr bwMode="auto">
            <a:xfrm>
              <a:off x="2362" y="2173"/>
              <a:ext cx="491" cy="471"/>
            </a:xfrm>
            <a:custGeom>
              <a:avLst/>
              <a:gdLst>
                <a:gd name="T0" fmla="*/ 0 w 21477"/>
                <a:gd name="T1" fmla="*/ 0 h 21368"/>
                <a:gd name="T2" fmla="*/ 0 w 21477"/>
                <a:gd name="T3" fmla="*/ 0 h 21368"/>
                <a:gd name="T4" fmla="*/ 0 w 21477"/>
                <a:gd name="T5" fmla="*/ 0 h 21368"/>
                <a:gd name="T6" fmla="*/ 0 60000 65536"/>
                <a:gd name="T7" fmla="*/ 0 60000 65536"/>
                <a:gd name="T8" fmla="*/ 0 60000 65536"/>
                <a:gd name="T9" fmla="*/ 0 w 21477"/>
                <a:gd name="T10" fmla="*/ 0 h 21368"/>
                <a:gd name="T11" fmla="*/ 21477 w 21477"/>
                <a:gd name="T12" fmla="*/ 21368 h 213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477" h="21368" fill="none" extrusionOk="0">
                  <a:moveTo>
                    <a:pt x="3158" y="0"/>
                  </a:moveTo>
                  <a:cubicBezTo>
                    <a:pt x="12897" y="1439"/>
                    <a:pt x="20430" y="9281"/>
                    <a:pt x="21477" y="19069"/>
                  </a:cubicBezTo>
                </a:path>
                <a:path w="21477" h="21368" stroke="0" extrusionOk="0">
                  <a:moveTo>
                    <a:pt x="3158" y="0"/>
                  </a:moveTo>
                  <a:cubicBezTo>
                    <a:pt x="12897" y="1439"/>
                    <a:pt x="20430" y="9281"/>
                    <a:pt x="21477" y="19069"/>
                  </a:cubicBezTo>
                  <a:lnTo>
                    <a:pt x="0" y="21368"/>
                  </a:lnTo>
                  <a:close/>
                </a:path>
              </a:pathLst>
            </a:custGeom>
            <a:noFill/>
            <a:ln w="381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27691" name="Line 18"/>
            <p:cNvSpPr>
              <a:spLocks noChangeShapeType="1"/>
            </p:cNvSpPr>
            <p:nvPr/>
          </p:nvSpPr>
          <p:spPr bwMode="auto">
            <a:xfrm flipH="1" flipV="1">
              <a:off x="1821" y="1551"/>
              <a:ext cx="618" cy="627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27664" name="Line 19"/>
          <p:cNvSpPr>
            <a:spLocks noChangeShapeType="1"/>
          </p:cNvSpPr>
          <p:nvPr/>
        </p:nvSpPr>
        <p:spPr bwMode="auto">
          <a:xfrm>
            <a:off x="6648450" y="4467225"/>
            <a:ext cx="1371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65" name="Line 20"/>
          <p:cNvSpPr>
            <a:spLocks noChangeShapeType="1"/>
          </p:cNvSpPr>
          <p:nvPr/>
        </p:nvSpPr>
        <p:spPr bwMode="auto">
          <a:xfrm flipV="1">
            <a:off x="809625" y="4224338"/>
            <a:ext cx="4033838" cy="15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66" name="Freeform 21"/>
          <p:cNvSpPr>
            <a:spLocks/>
          </p:cNvSpPr>
          <p:nvPr/>
        </p:nvSpPr>
        <p:spPr bwMode="auto">
          <a:xfrm>
            <a:off x="6648450" y="4013200"/>
            <a:ext cx="1371600" cy="468313"/>
          </a:xfrm>
          <a:custGeom>
            <a:avLst/>
            <a:gdLst>
              <a:gd name="T0" fmla="*/ 2147483647 w 864"/>
              <a:gd name="T1" fmla="*/ 2147483647 h 295"/>
              <a:gd name="T2" fmla="*/ 2147483647 w 864"/>
              <a:gd name="T3" fmla="*/ 0 h 295"/>
              <a:gd name="T4" fmla="*/ 0 w 864"/>
              <a:gd name="T5" fmla="*/ 2147483647 h 295"/>
              <a:gd name="T6" fmla="*/ 2147483647 w 864"/>
              <a:gd name="T7" fmla="*/ 2147483647 h 295"/>
              <a:gd name="T8" fmla="*/ 2147483647 w 864"/>
              <a:gd name="T9" fmla="*/ 2147483647 h 2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64"/>
              <a:gd name="T16" fmla="*/ 0 h 295"/>
              <a:gd name="T17" fmla="*/ 864 w 864"/>
              <a:gd name="T18" fmla="*/ 295 h 2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64" h="295">
                <a:moveTo>
                  <a:pt x="864" y="1"/>
                </a:moveTo>
                <a:lnTo>
                  <a:pt x="283" y="0"/>
                </a:lnTo>
                <a:lnTo>
                  <a:pt x="0" y="292"/>
                </a:lnTo>
                <a:lnTo>
                  <a:pt x="864" y="295"/>
                </a:lnTo>
                <a:lnTo>
                  <a:pt x="864" y="1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67" name="Line 22"/>
          <p:cNvSpPr>
            <a:spLocks noChangeShapeType="1"/>
          </p:cNvSpPr>
          <p:nvPr/>
        </p:nvSpPr>
        <p:spPr bwMode="auto">
          <a:xfrm flipV="1">
            <a:off x="4513263" y="4237038"/>
            <a:ext cx="331787" cy="6365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68" name="Freeform 23"/>
          <p:cNvSpPr>
            <a:spLocks/>
          </p:cNvSpPr>
          <p:nvPr/>
        </p:nvSpPr>
        <p:spPr bwMode="auto">
          <a:xfrm>
            <a:off x="4494213" y="4562475"/>
            <a:ext cx="676275" cy="303213"/>
          </a:xfrm>
          <a:custGeom>
            <a:avLst/>
            <a:gdLst>
              <a:gd name="T0" fmla="*/ 0 w 426"/>
              <a:gd name="T1" fmla="*/ 2147483647 h 191"/>
              <a:gd name="T2" fmla="*/ 2147483647 w 426"/>
              <a:gd name="T3" fmla="*/ 0 h 191"/>
              <a:gd name="T4" fmla="*/ 0 60000 65536"/>
              <a:gd name="T5" fmla="*/ 0 60000 65536"/>
              <a:gd name="T6" fmla="*/ 0 w 426"/>
              <a:gd name="T7" fmla="*/ 0 h 191"/>
              <a:gd name="T8" fmla="*/ 426 w 426"/>
              <a:gd name="T9" fmla="*/ 191 h 19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6" h="191">
                <a:moveTo>
                  <a:pt x="0" y="191"/>
                </a:moveTo>
                <a:lnTo>
                  <a:pt x="426" y="0"/>
                </a:ln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69" name="Line 24"/>
          <p:cNvSpPr>
            <a:spLocks noChangeShapeType="1"/>
          </p:cNvSpPr>
          <p:nvPr/>
        </p:nvSpPr>
        <p:spPr bwMode="auto">
          <a:xfrm flipH="1" flipV="1">
            <a:off x="2740025" y="2801938"/>
            <a:ext cx="466725" cy="385762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70" name="Line 25"/>
          <p:cNvSpPr>
            <a:spLocks noChangeShapeType="1"/>
          </p:cNvSpPr>
          <p:nvPr/>
        </p:nvSpPr>
        <p:spPr bwMode="auto">
          <a:xfrm flipV="1">
            <a:off x="4806950" y="2081213"/>
            <a:ext cx="1057275" cy="2039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71" name="Oval 26"/>
          <p:cNvSpPr>
            <a:spLocks noChangeArrowheads="1"/>
          </p:cNvSpPr>
          <p:nvPr/>
        </p:nvSpPr>
        <p:spPr bwMode="auto">
          <a:xfrm>
            <a:off x="4743450" y="5686425"/>
            <a:ext cx="152400" cy="1524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7672" name="Oval 27"/>
          <p:cNvSpPr>
            <a:spLocks noChangeArrowheads="1"/>
          </p:cNvSpPr>
          <p:nvPr/>
        </p:nvSpPr>
        <p:spPr bwMode="auto">
          <a:xfrm>
            <a:off x="5429250" y="5686425"/>
            <a:ext cx="152400" cy="15240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7673" name="Line 28"/>
          <p:cNvSpPr>
            <a:spLocks noChangeShapeType="1"/>
          </p:cNvSpPr>
          <p:nvPr/>
        </p:nvSpPr>
        <p:spPr bwMode="auto">
          <a:xfrm flipV="1">
            <a:off x="6483350" y="2963863"/>
            <a:ext cx="38100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74" name="Line 29"/>
          <p:cNvSpPr>
            <a:spLocks noChangeShapeType="1"/>
          </p:cNvSpPr>
          <p:nvPr/>
        </p:nvSpPr>
        <p:spPr bwMode="auto">
          <a:xfrm flipV="1">
            <a:off x="6864350" y="1398588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4" name="Text Box 30"/>
          <p:cNvSpPr txBox="1">
            <a:spLocks noChangeArrowheads="1"/>
          </p:cNvSpPr>
          <p:nvPr/>
        </p:nvSpPr>
        <p:spPr bwMode="auto">
          <a:xfrm>
            <a:off x="7286625" y="1225550"/>
            <a:ext cx="13525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400" b="0" dirty="0">
                <a:latin typeface="+mj-lt"/>
              </a:rPr>
              <a:t>protective cap</a:t>
            </a:r>
          </a:p>
        </p:txBody>
      </p:sp>
      <p:sp>
        <p:nvSpPr>
          <p:cNvPr id="27676" name="Freeform 31"/>
          <p:cNvSpPr>
            <a:spLocks/>
          </p:cNvSpPr>
          <p:nvPr/>
        </p:nvSpPr>
        <p:spPr bwMode="auto">
          <a:xfrm>
            <a:off x="1093788" y="4845050"/>
            <a:ext cx="6926262" cy="835025"/>
          </a:xfrm>
          <a:custGeom>
            <a:avLst/>
            <a:gdLst>
              <a:gd name="T0" fmla="*/ 0 w 4363"/>
              <a:gd name="T1" fmla="*/ 2147483647 h 526"/>
              <a:gd name="T2" fmla="*/ 0 w 4363"/>
              <a:gd name="T3" fmla="*/ 2147483647 h 526"/>
              <a:gd name="T4" fmla="*/ 2147483647 w 4363"/>
              <a:gd name="T5" fmla="*/ 2147483647 h 526"/>
              <a:gd name="T6" fmla="*/ 2147483647 w 4363"/>
              <a:gd name="T7" fmla="*/ 2147483647 h 526"/>
              <a:gd name="T8" fmla="*/ 2147483647 w 4363"/>
              <a:gd name="T9" fmla="*/ 2147483647 h 526"/>
              <a:gd name="T10" fmla="*/ 2147483647 w 4363"/>
              <a:gd name="T11" fmla="*/ 0 h 526"/>
              <a:gd name="T12" fmla="*/ 2147483647 w 4363"/>
              <a:gd name="T13" fmla="*/ 2147483647 h 526"/>
              <a:gd name="T14" fmla="*/ 2147483647 w 4363"/>
              <a:gd name="T15" fmla="*/ 2147483647 h 526"/>
              <a:gd name="T16" fmla="*/ 0 w 4363"/>
              <a:gd name="T17" fmla="*/ 2147483647 h 52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363"/>
              <a:gd name="T28" fmla="*/ 0 h 526"/>
              <a:gd name="T29" fmla="*/ 4363 w 4363"/>
              <a:gd name="T30" fmla="*/ 526 h 52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363" h="526">
                <a:moveTo>
                  <a:pt x="0" y="526"/>
                </a:moveTo>
                <a:lnTo>
                  <a:pt x="0" y="2"/>
                </a:lnTo>
                <a:lnTo>
                  <a:pt x="2033" y="8"/>
                </a:lnTo>
                <a:lnTo>
                  <a:pt x="2201" y="174"/>
                </a:lnTo>
                <a:lnTo>
                  <a:pt x="3113" y="176"/>
                </a:lnTo>
                <a:lnTo>
                  <a:pt x="3283" y="0"/>
                </a:lnTo>
                <a:lnTo>
                  <a:pt x="4363" y="2"/>
                </a:lnTo>
                <a:lnTo>
                  <a:pt x="4363" y="526"/>
                </a:lnTo>
                <a:lnTo>
                  <a:pt x="0" y="526"/>
                </a:lnTo>
                <a:close/>
              </a:path>
            </a:pathLst>
          </a:custGeom>
          <a:solidFill>
            <a:srgbClr val="CCECFF"/>
          </a:solidFill>
          <a:ln w="19050">
            <a:noFill/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36" name="Text Box 32"/>
          <p:cNvSpPr txBox="1">
            <a:spLocks noChangeArrowheads="1"/>
          </p:cNvSpPr>
          <p:nvPr/>
        </p:nvSpPr>
        <p:spPr bwMode="auto">
          <a:xfrm>
            <a:off x="2000250" y="4924425"/>
            <a:ext cx="67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800" b="0" dirty="0">
                <a:solidFill>
                  <a:srgbClr val="3333CC"/>
                </a:solidFill>
                <a:latin typeface="+mj-lt"/>
              </a:rPr>
              <a:t>fiber</a:t>
            </a:r>
          </a:p>
        </p:txBody>
      </p:sp>
      <p:sp>
        <p:nvSpPr>
          <p:cNvPr id="37" name="Text Box 33"/>
          <p:cNvSpPr txBox="1">
            <a:spLocks noChangeArrowheads="1"/>
          </p:cNvSpPr>
          <p:nvPr/>
        </p:nvSpPr>
        <p:spPr bwMode="auto">
          <a:xfrm>
            <a:off x="2514600" y="5970588"/>
            <a:ext cx="930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>
              <a:defRPr/>
            </a:pPr>
            <a:r>
              <a:rPr lang="en-US" sz="1400" b="0" dirty="0">
                <a:latin typeface="+mj-lt"/>
              </a:rPr>
              <a:t>substrate</a:t>
            </a:r>
          </a:p>
        </p:txBody>
      </p:sp>
      <p:sp>
        <p:nvSpPr>
          <p:cNvPr id="27679" name="Line 34"/>
          <p:cNvSpPr>
            <a:spLocks noChangeShapeType="1"/>
          </p:cNvSpPr>
          <p:nvPr/>
        </p:nvSpPr>
        <p:spPr bwMode="auto">
          <a:xfrm flipV="1">
            <a:off x="3067050" y="5076825"/>
            <a:ext cx="484188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80" name="Line 35"/>
          <p:cNvSpPr>
            <a:spLocks noChangeShapeType="1"/>
          </p:cNvSpPr>
          <p:nvPr/>
        </p:nvSpPr>
        <p:spPr bwMode="auto">
          <a:xfrm>
            <a:off x="3905250" y="5678488"/>
            <a:ext cx="128588" cy="5921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81" name="Line 36"/>
          <p:cNvSpPr>
            <a:spLocks noChangeShapeType="1"/>
          </p:cNvSpPr>
          <p:nvPr/>
        </p:nvSpPr>
        <p:spPr bwMode="auto">
          <a:xfrm flipH="1">
            <a:off x="2533650" y="4391025"/>
            <a:ext cx="573088" cy="609600"/>
          </a:xfrm>
          <a:prstGeom prst="line">
            <a:avLst/>
          </a:prstGeom>
          <a:noFill/>
          <a:ln w="19050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82" name="Line 37"/>
          <p:cNvSpPr>
            <a:spLocks noChangeShapeType="1"/>
          </p:cNvSpPr>
          <p:nvPr/>
        </p:nvSpPr>
        <p:spPr bwMode="auto">
          <a:xfrm flipH="1">
            <a:off x="1098550" y="4475163"/>
            <a:ext cx="9525" cy="1190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83" name="Line 38"/>
          <p:cNvSpPr>
            <a:spLocks noChangeShapeType="1"/>
          </p:cNvSpPr>
          <p:nvPr/>
        </p:nvSpPr>
        <p:spPr bwMode="auto">
          <a:xfrm>
            <a:off x="8016875" y="4510088"/>
            <a:ext cx="0" cy="1165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84" name="Line 39"/>
          <p:cNvSpPr>
            <a:spLocks noChangeShapeType="1"/>
          </p:cNvSpPr>
          <p:nvPr/>
        </p:nvSpPr>
        <p:spPr bwMode="auto">
          <a:xfrm>
            <a:off x="1098550" y="5675313"/>
            <a:ext cx="69183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7685" name="Line 40"/>
          <p:cNvSpPr>
            <a:spLocks noChangeShapeType="1"/>
          </p:cNvSpPr>
          <p:nvPr/>
        </p:nvSpPr>
        <p:spPr bwMode="auto">
          <a:xfrm flipH="1" flipV="1">
            <a:off x="5181600" y="4543425"/>
            <a:ext cx="3175" cy="12922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43" name="מציין מיקום של מספר שקופית 4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A5C0D36-26AD-47E9-BAFD-B4DFB8EBC540}" type="slidenum">
              <a:rPr lang="he-IL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7687" name="מציין מיקום של כותרת תחתונה 4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9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Agenda</a:t>
            </a:r>
          </a:p>
        </p:txBody>
      </p:sp>
      <p:sp>
        <p:nvSpPr>
          <p:cNvPr id="28674" name="Rectangle 3"/>
          <p:cNvSpPr txBox="1">
            <a:spLocks noChangeArrowheads="1"/>
          </p:cNvSpPr>
          <p:nvPr/>
        </p:nvSpPr>
        <p:spPr bwMode="auto">
          <a:xfrm>
            <a:off x="368300" y="1625600"/>
            <a:ext cx="8361363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2000" b="0">
                <a:solidFill>
                  <a:srgbClr val="BFBFBF"/>
                </a:solidFill>
                <a:latin typeface="Trebuchet MS" pitchFamily="34" charset="0"/>
              </a:rPr>
              <a:t>Technology Overview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</a:pPr>
            <a:endParaRPr lang="en-US" sz="2000" b="0"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000" b="0"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2000" b="0">
                <a:latin typeface="Trebuchet MS" pitchFamily="34" charset="0"/>
              </a:rPr>
              <a:t>Product Manufacturing and Process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000" b="0">
              <a:solidFill>
                <a:srgbClr val="BFBFBF"/>
              </a:solidFill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000" b="0">
              <a:solidFill>
                <a:srgbClr val="BFBFBF"/>
              </a:solidFill>
              <a:latin typeface="Trebuchet MS" pitchFamily="34" charset="0"/>
            </a:endParaRP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r>
              <a:rPr lang="en-US" sz="2000" b="0">
                <a:solidFill>
                  <a:srgbClr val="BFBFBF"/>
                </a:solidFill>
                <a:latin typeface="Trebuchet MS" pitchFamily="34" charset="0"/>
              </a:rPr>
              <a:t>Appendix</a:t>
            </a:r>
          </a:p>
          <a:p>
            <a:pPr marL="342900" indent="-342900" algn="l" rtl="0" eaLnBrk="0" hangingPunct="0">
              <a:spcBef>
                <a:spcPct val="20000"/>
              </a:spcBef>
              <a:buClr>
                <a:srgbClr val="FF9933"/>
              </a:buClr>
              <a:buSzPct val="80000"/>
              <a:buFontTx/>
              <a:buBlip>
                <a:blip r:embed="rId2"/>
              </a:buBlip>
            </a:pPr>
            <a:endParaRPr lang="en-US" sz="2200" b="0">
              <a:latin typeface="Trebuchet MS" pitchFamily="34" charset="0"/>
            </a:endParaRPr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22BA35-45DD-4234-8FED-194A24F73CB8}" type="slidenum">
              <a:rPr lang="he-IL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8676" name="מציין מיקום של כותרת תחתונה 7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pPr rtl="0"/>
            <a:r>
              <a:rPr lang="en-US" smtClean="0"/>
              <a:t>Production Plan Processes</a:t>
            </a:r>
          </a:p>
        </p:txBody>
      </p:sp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488950" y="1471613"/>
            <a:ext cx="8134350" cy="1401762"/>
            <a:chOff x="308" y="927"/>
            <a:chExt cx="5124" cy="883"/>
          </a:xfrm>
        </p:grpSpPr>
        <p:sp>
          <p:nvSpPr>
            <p:cNvPr id="29716" name="AutoShape 25"/>
            <p:cNvSpPr>
              <a:spLocks noChangeArrowheads="1"/>
            </p:cNvSpPr>
            <p:nvPr/>
          </p:nvSpPr>
          <p:spPr bwMode="auto">
            <a:xfrm>
              <a:off x="308" y="927"/>
              <a:ext cx="5124" cy="883"/>
            </a:xfrm>
            <a:prstGeom prst="roundRect">
              <a:avLst>
                <a:gd name="adj" fmla="val 16667"/>
              </a:avLst>
            </a:prstGeom>
            <a:solidFill>
              <a:srgbClr val="FF9900">
                <a:alpha val="25098"/>
              </a:srgbClr>
            </a:solidFill>
            <a:ln w="9525" algn="ctr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/>
              <a:endParaRPr lang="en-US" sz="2400">
                <a:latin typeface="Trebuchet MS" pitchFamily="34" charset="0"/>
              </a:endParaRPr>
            </a:p>
          </p:txBody>
        </p:sp>
        <p:pic>
          <p:nvPicPr>
            <p:cNvPr id="29717" name="Picture 7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7"/>
                </a:clrFrom>
                <a:clrTo>
                  <a:srgbClr val="FFFFF7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20" y="1393"/>
              <a:ext cx="422" cy="4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29718" name="AutoShape 24"/>
            <p:cNvSpPr>
              <a:spLocks noChangeArrowheads="1"/>
            </p:cNvSpPr>
            <p:nvPr/>
          </p:nvSpPr>
          <p:spPr bwMode="auto">
            <a:xfrm>
              <a:off x="573" y="1032"/>
              <a:ext cx="1012" cy="276"/>
            </a:xfrm>
            <a:prstGeom prst="flowChartAlternateProcess">
              <a:avLst/>
            </a:prstGeom>
            <a:solidFill>
              <a:srgbClr val="FFFFFF"/>
            </a:solidFill>
            <a:ln w="9525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Trebuchet MS" pitchFamily="34" charset="0"/>
                </a:rPr>
                <a:t>Wafer</a:t>
              </a:r>
            </a:p>
            <a:p>
              <a:pPr algn="ctr" rtl="0"/>
              <a:r>
                <a:rPr lang="en-US" sz="1400">
                  <a:latin typeface="Trebuchet MS" pitchFamily="34" charset="0"/>
                </a:rPr>
                <a:t> Preparation</a:t>
              </a:r>
            </a:p>
          </p:txBody>
        </p:sp>
        <p:sp>
          <p:nvSpPr>
            <p:cNvPr id="29719" name="AutoShape 25"/>
            <p:cNvSpPr>
              <a:spLocks noChangeArrowheads="1"/>
            </p:cNvSpPr>
            <p:nvPr/>
          </p:nvSpPr>
          <p:spPr bwMode="auto">
            <a:xfrm>
              <a:off x="1781" y="1032"/>
              <a:ext cx="1012" cy="276"/>
            </a:xfrm>
            <a:prstGeom prst="flowChartAlternateProcess">
              <a:avLst/>
            </a:prstGeom>
            <a:solidFill>
              <a:srgbClr val="FFFFFF"/>
            </a:solidFill>
            <a:ln w="9525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Trebuchet MS" pitchFamily="34" charset="0"/>
                </a:rPr>
                <a:t>Fiber Ribbon </a:t>
              </a:r>
            </a:p>
            <a:p>
              <a:pPr algn="ctr" rtl="0"/>
              <a:r>
                <a:rPr lang="en-US" sz="1400">
                  <a:latin typeface="Trebuchet MS" pitchFamily="34" charset="0"/>
                </a:rPr>
                <a:t>Preparation</a:t>
              </a:r>
            </a:p>
          </p:txBody>
        </p:sp>
        <p:sp>
          <p:nvSpPr>
            <p:cNvPr id="29720" name="AutoShape 26"/>
            <p:cNvSpPr>
              <a:spLocks noChangeArrowheads="1"/>
            </p:cNvSpPr>
            <p:nvPr/>
          </p:nvSpPr>
          <p:spPr bwMode="auto">
            <a:xfrm>
              <a:off x="2958" y="1032"/>
              <a:ext cx="1013" cy="276"/>
            </a:xfrm>
            <a:prstGeom prst="flowChartAlternateProcess">
              <a:avLst/>
            </a:prstGeom>
            <a:solidFill>
              <a:srgbClr val="FFFFFF"/>
            </a:solidFill>
            <a:ln w="9525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Trebuchet MS" pitchFamily="34" charset="0"/>
                </a:rPr>
                <a:t>Lens Strip </a:t>
              </a:r>
            </a:p>
            <a:p>
              <a:pPr algn="ctr" rtl="0"/>
              <a:r>
                <a:rPr lang="en-US" sz="1400">
                  <a:latin typeface="Trebuchet MS" pitchFamily="34" charset="0"/>
                </a:rPr>
                <a:t>Preparation</a:t>
              </a:r>
            </a:p>
          </p:txBody>
        </p:sp>
        <p:sp>
          <p:nvSpPr>
            <p:cNvPr id="29721" name="AutoShape 28"/>
            <p:cNvSpPr>
              <a:spLocks noChangeArrowheads="1"/>
            </p:cNvSpPr>
            <p:nvPr/>
          </p:nvSpPr>
          <p:spPr bwMode="auto">
            <a:xfrm>
              <a:off x="4153" y="1032"/>
              <a:ext cx="1012" cy="276"/>
            </a:xfrm>
            <a:prstGeom prst="flowChartAlternateProcess">
              <a:avLst/>
            </a:prstGeom>
            <a:solidFill>
              <a:srgbClr val="FFFFFF"/>
            </a:solidFill>
            <a:ln w="9525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Trebuchet MS" pitchFamily="34" charset="0"/>
                </a:rPr>
                <a:t>In process testing</a:t>
              </a:r>
            </a:p>
          </p:txBody>
        </p:sp>
        <p:sp>
          <p:nvSpPr>
            <p:cNvPr id="29722" name="AutoShape 29"/>
            <p:cNvSpPr>
              <a:spLocks noChangeArrowheads="1"/>
            </p:cNvSpPr>
            <p:nvPr/>
          </p:nvSpPr>
          <p:spPr bwMode="auto">
            <a:xfrm>
              <a:off x="1184" y="1433"/>
              <a:ext cx="3368" cy="265"/>
            </a:xfrm>
            <a:prstGeom prst="flowChartAlternateProcess">
              <a:avLst/>
            </a:prstGeom>
            <a:solidFill>
              <a:srgbClr val="FFFFFF"/>
            </a:solidFill>
            <a:ln w="9525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Trebuchet MS" pitchFamily="34" charset="0"/>
                </a:rPr>
                <a:t>Wafer Level Processing </a:t>
              </a:r>
            </a:p>
          </p:txBody>
        </p:sp>
        <p:sp>
          <p:nvSpPr>
            <p:cNvPr id="29723" name="Line 40"/>
            <p:cNvSpPr>
              <a:spLocks noChangeShapeType="1"/>
            </p:cNvSpPr>
            <p:nvPr/>
          </p:nvSpPr>
          <p:spPr bwMode="auto">
            <a:xfrm flipH="1">
              <a:off x="4333" y="1315"/>
              <a:ext cx="0" cy="119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29724" name="Line 42"/>
            <p:cNvSpPr>
              <a:spLocks noChangeShapeType="1"/>
            </p:cNvSpPr>
            <p:nvPr/>
          </p:nvSpPr>
          <p:spPr bwMode="auto">
            <a:xfrm>
              <a:off x="2281" y="1314"/>
              <a:ext cx="0" cy="119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29725" name="Line 43"/>
            <p:cNvSpPr>
              <a:spLocks noChangeShapeType="1"/>
            </p:cNvSpPr>
            <p:nvPr/>
          </p:nvSpPr>
          <p:spPr bwMode="auto">
            <a:xfrm>
              <a:off x="1426" y="1308"/>
              <a:ext cx="0" cy="12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29726" name="Line 59"/>
            <p:cNvSpPr>
              <a:spLocks noChangeShapeType="1"/>
            </p:cNvSpPr>
            <p:nvPr/>
          </p:nvSpPr>
          <p:spPr bwMode="auto">
            <a:xfrm>
              <a:off x="3469" y="1315"/>
              <a:ext cx="0" cy="119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he-IL"/>
            </a:p>
          </p:txBody>
        </p:sp>
      </p:grp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488950" y="3908425"/>
            <a:ext cx="8134350" cy="1406525"/>
            <a:chOff x="308" y="1958"/>
            <a:chExt cx="5124" cy="886"/>
          </a:xfrm>
        </p:grpSpPr>
        <p:sp>
          <p:nvSpPr>
            <p:cNvPr id="29706" name="AutoShape 25"/>
            <p:cNvSpPr>
              <a:spLocks noChangeArrowheads="1"/>
            </p:cNvSpPr>
            <p:nvPr/>
          </p:nvSpPr>
          <p:spPr bwMode="auto">
            <a:xfrm>
              <a:off x="308" y="1958"/>
              <a:ext cx="5124" cy="883"/>
            </a:xfrm>
            <a:prstGeom prst="roundRect">
              <a:avLst>
                <a:gd name="adj" fmla="val 16667"/>
              </a:avLst>
            </a:prstGeom>
            <a:solidFill>
              <a:srgbClr val="FF9900">
                <a:alpha val="25098"/>
              </a:srgbClr>
            </a:solidFill>
            <a:ln w="9525" algn="ctr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rtl="0"/>
              <a:endParaRPr lang="en-US" sz="2400">
                <a:latin typeface="Trebuchet MS" pitchFamily="34" charset="0"/>
              </a:endParaRPr>
            </a:p>
          </p:txBody>
        </p:sp>
        <p:sp>
          <p:nvSpPr>
            <p:cNvPr id="29707" name="AutoShape 32"/>
            <p:cNvSpPr>
              <a:spLocks noChangeArrowheads="1"/>
            </p:cNvSpPr>
            <p:nvPr/>
          </p:nvSpPr>
          <p:spPr bwMode="auto">
            <a:xfrm>
              <a:off x="890" y="2048"/>
              <a:ext cx="1161" cy="276"/>
            </a:xfrm>
            <a:prstGeom prst="flowChartAlternateProcess">
              <a:avLst/>
            </a:prstGeom>
            <a:solidFill>
              <a:srgbClr val="FFFFFF"/>
            </a:solidFill>
            <a:ln w="9525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Trebuchet MS" pitchFamily="34" charset="0"/>
                </a:rPr>
                <a:t>Chip Assembly</a:t>
              </a:r>
            </a:p>
          </p:txBody>
        </p:sp>
        <p:sp>
          <p:nvSpPr>
            <p:cNvPr id="29708" name="AutoShape 30"/>
            <p:cNvSpPr>
              <a:spLocks noChangeArrowheads="1"/>
            </p:cNvSpPr>
            <p:nvPr/>
          </p:nvSpPr>
          <p:spPr bwMode="auto">
            <a:xfrm>
              <a:off x="3751" y="2048"/>
              <a:ext cx="1012" cy="276"/>
            </a:xfrm>
            <a:prstGeom prst="flowChartAlternateProcess">
              <a:avLst/>
            </a:prstGeom>
            <a:solidFill>
              <a:srgbClr val="FFFFFF"/>
            </a:solidFill>
            <a:ln w="9525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Trebuchet MS" pitchFamily="34" charset="0"/>
                </a:rPr>
                <a:t>In process testing</a:t>
              </a:r>
            </a:p>
          </p:txBody>
        </p:sp>
        <p:sp>
          <p:nvSpPr>
            <p:cNvPr id="29709" name="AutoShape 31"/>
            <p:cNvSpPr>
              <a:spLocks noChangeArrowheads="1"/>
            </p:cNvSpPr>
            <p:nvPr/>
          </p:nvSpPr>
          <p:spPr bwMode="auto">
            <a:xfrm>
              <a:off x="2392" y="2048"/>
              <a:ext cx="1012" cy="276"/>
            </a:xfrm>
            <a:prstGeom prst="flowChartAlternateProcess">
              <a:avLst/>
            </a:prstGeom>
            <a:solidFill>
              <a:srgbClr val="FFFFFF"/>
            </a:solidFill>
            <a:ln w="9525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Trebuchet MS" pitchFamily="34" charset="0"/>
                </a:rPr>
                <a:t>Flip Chip</a:t>
              </a:r>
            </a:p>
          </p:txBody>
        </p:sp>
        <p:sp>
          <p:nvSpPr>
            <p:cNvPr id="29710" name="AutoShape 34"/>
            <p:cNvSpPr>
              <a:spLocks noChangeArrowheads="1"/>
            </p:cNvSpPr>
            <p:nvPr/>
          </p:nvSpPr>
          <p:spPr bwMode="auto">
            <a:xfrm>
              <a:off x="1184" y="2464"/>
              <a:ext cx="3368" cy="264"/>
            </a:xfrm>
            <a:prstGeom prst="flowChartAlternateProcess">
              <a:avLst/>
            </a:prstGeom>
            <a:solidFill>
              <a:srgbClr val="FFFFFF"/>
            </a:solidFill>
            <a:ln w="9525" algn="ctr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/>
              <a:r>
                <a:rPr lang="en-US" sz="1400">
                  <a:latin typeface="Trebuchet MS" pitchFamily="34" charset="0"/>
                </a:rPr>
                <a:t>Chip Level Processing</a:t>
              </a:r>
            </a:p>
          </p:txBody>
        </p:sp>
        <p:sp>
          <p:nvSpPr>
            <p:cNvPr id="29711" name="Line 44"/>
            <p:cNvSpPr>
              <a:spLocks noChangeShapeType="1"/>
            </p:cNvSpPr>
            <p:nvPr/>
          </p:nvSpPr>
          <p:spPr bwMode="auto">
            <a:xfrm>
              <a:off x="2135" y="2075"/>
              <a:ext cx="0" cy="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29712" name="Line 61"/>
            <p:cNvSpPr>
              <a:spLocks noChangeShapeType="1"/>
            </p:cNvSpPr>
            <p:nvPr/>
          </p:nvSpPr>
          <p:spPr bwMode="auto">
            <a:xfrm>
              <a:off x="2922" y="2339"/>
              <a:ext cx="0" cy="119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29713" name="Line 62"/>
            <p:cNvSpPr>
              <a:spLocks noChangeShapeType="1"/>
            </p:cNvSpPr>
            <p:nvPr/>
          </p:nvSpPr>
          <p:spPr bwMode="auto">
            <a:xfrm>
              <a:off x="1531" y="2338"/>
              <a:ext cx="0" cy="125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29714" name="Line 63"/>
            <p:cNvSpPr>
              <a:spLocks noChangeShapeType="1"/>
            </p:cNvSpPr>
            <p:nvPr/>
          </p:nvSpPr>
          <p:spPr bwMode="auto">
            <a:xfrm>
              <a:off x="4257" y="2338"/>
              <a:ext cx="0" cy="119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he-IL"/>
            </a:p>
          </p:txBody>
        </p:sp>
        <p:pic>
          <p:nvPicPr>
            <p:cNvPr id="29715" name="Picture 28" descr="iFlame 3_Transparent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0" y="2355"/>
              <a:ext cx="618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6915" name="AutoShape 51"/>
          <p:cNvSpPr>
            <a:spLocks noChangeArrowheads="1"/>
          </p:cNvSpPr>
          <p:nvPr/>
        </p:nvSpPr>
        <p:spPr bwMode="auto">
          <a:xfrm>
            <a:off x="3379788" y="2695575"/>
            <a:ext cx="266700" cy="1216025"/>
          </a:xfrm>
          <a:prstGeom prst="downArrow">
            <a:avLst>
              <a:gd name="adj1" fmla="val 50000"/>
              <a:gd name="adj2" fmla="val 113988"/>
            </a:avLst>
          </a:prstGeom>
          <a:solidFill>
            <a:srgbClr val="FF6600"/>
          </a:solidFill>
          <a:ln w="9525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36916" name="AutoShape 52"/>
          <p:cNvSpPr>
            <a:spLocks noChangeArrowheads="1"/>
          </p:cNvSpPr>
          <p:nvPr/>
        </p:nvSpPr>
        <p:spPr bwMode="auto">
          <a:xfrm>
            <a:off x="5562600" y="2695575"/>
            <a:ext cx="266700" cy="1216025"/>
          </a:xfrm>
          <a:prstGeom prst="downArrow">
            <a:avLst>
              <a:gd name="adj1" fmla="val 50000"/>
              <a:gd name="adj2" fmla="val 113988"/>
            </a:avLst>
          </a:prstGeom>
          <a:solidFill>
            <a:srgbClr val="FF6600"/>
          </a:solidFill>
          <a:ln w="9525" algn="ctr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5595938" y="6583363"/>
            <a:ext cx="27225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000" b="0">
                <a:solidFill>
                  <a:schemeClr val="bg1"/>
                </a:solidFill>
                <a:latin typeface="+mn-lt"/>
              </a:defRPr>
            </a:lvl1pPr>
          </a:lstStyle>
          <a:p>
            <a:pPr algn="ctr">
              <a:defRPr/>
            </a:pPr>
            <a:r>
              <a:rPr lang="en-US" smtClean="0">
                <a:cs typeface="+mn-cs"/>
              </a:rPr>
              <a:t>XLoom Proprietary and Confidential</a:t>
            </a:r>
          </a:p>
        </p:txBody>
      </p:sp>
      <p:sp>
        <p:nvSpPr>
          <p:cNvPr id="29703" name="Rectangle 6"/>
          <p:cNvSpPr>
            <a:spLocks noChangeArrowheads="1"/>
          </p:cNvSpPr>
          <p:nvPr/>
        </p:nvSpPr>
        <p:spPr bwMode="auto">
          <a:xfrm>
            <a:off x="8204200" y="65405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fld id="{041BFC14-9D10-4837-B897-E9624B46951F}" type="slidenum">
              <a:rPr lang="he-IL" sz="1400" b="0">
                <a:solidFill>
                  <a:schemeClr val="bg1"/>
                </a:solidFill>
                <a:latin typeface="Trebuchet MS" pitchFamily="34" charset="0"/>
              </a:rPr>
              <a:pPr algn="ctr"/>
              <a:t>9</a:t>
            </a:fld>
            <a:endParaRPr lang="en-US" sz="1400" b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0" name="מציין מיקום של מספר שקופית 2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4EA8FB-02EB-485D-ADAF-387A239B450F}" type="slidenum">
              <a:rPr lang="he-IL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29705" name="מציין מיקום של כותרת תחתונה 30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XLoom Proprietary and Confidential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15" grpId="0" animBg="1"/>
      <p:bldP spid="36916" grpId="0" animBg="1"/>
    </p:bldLst>
  </p:timing>
</p:sld>
</file>

<file path=ppt/theme/theme1.xml><?xml version="1.0" encoding="utf-8"?>
<a:theme xmlns:a="http://schemas.openxmlformats.org/drawingml/2006/main" name="XLoom Template July-08">
  <a:themeElements>
    <a:clrScheme name="XLoom Template July-0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XLoom Template July-08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00"/>
        </a:solidFill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9900"/>
        </a:solidFill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XLoom Template July-0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Loom Template July-0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Loom Template July-0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Loom Template July-0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Loom Template July-0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Loom Template July-0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Loom Template July-0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XLoom Template July-08</Template>
  <TotalTime>16366</TotalTime>
  <Words>711</Words>
  <Application>Microsoft Office PowerPoint</Application>
  <PresentationFormat>On-screen Show (4:3)</PresentationFormat>
  <Paragraphs>199</Paragraphs>
  <Slides>16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XLoom Template July-08</vt:lpstr>
      <vt:lpstr>120GB-300Gb Optical Interconnect Solutions  for Optical backplane and Optical Routers</vt:lpstr>
      <vt:lpstr>iFlame™ Technology -  Platform for Optical Integration</vt:lpstr>
      <vt:lpstr>Agenda</vt:lpstr>
      <vt:lpstr>XLoom Micro-Optical Technology Solves Density, Power and Reach</vt:lpstr>
      <vt:lpstr>iFlame Technology</vt:lpstr>
      <vt:lpstr>iFlame Optical Design</vt:lpstr>
      <vt:lpstr>Light-Coupling Scheme</vt:lpstr>
      <vt:lpstr>Agenda</vt:lpstr>
      <vt:lpstr>Production Plan Processes</vt:lpstr>
      <vt:lpstr>Wafer Level Processes </vt:lpstr>
      <vt:lpstr>Lens Bars Placement </vt:lpstr>
      <vt:lpstr>iFlame Optical Chip Structure</vt:lpstr>
      <vt:lpstr>iFlame 12X10Gb/s Specs</vt:lpstr>
      <vt:lpstr>iFlame 12X25 / 4X25 Gb/s Specs</vt:lpstr>
      <vt:lpstr>PowerPoint Presentation</vt:lpstr>
      <vt:lpstr>iFlame Optical Path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gidi klein</dc:creator>
  <cp:lastModifiedBy>george</cp:lastModifiedBy>
  <cp:revision>148</cp:revision>
  <dcterms:created xsi:type="dcterms:W3CDTF">2008-09-01T10:37:13Z</dcterms:created>
  <dcterms:modified xsi:type="dcterms:W3CDTF">2013-03-04T09:25:22Z</dcterms:modified>
</cp:coreProperties>
</file>