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  <p:sldMasterId id="2147483831" r:id="rId2"/>
    <p:sldMasterId id="2147483833" r:id="rId3"/>
  </p:sldMasterIdLst>
  <p:notesMasterIdLst>
    <p:notesMasterId r:id="rId19"/>
  </p:notesMasterIdLst>
  <p:handoutMasterIdLst>
    <p:handoutMasterId r:id="rId20"/>
  </p:handoutMasterIdLst>
  <p:sldIdLst>
    <p:sldId id="280" r:id="rId4"/>
    <p:sldId id="356" r:id="rId5"/>
    <p:sldId id="375" r:id="rId6"/>
    <p:sldId id="377" r:id="rId7"/>
    <p:sldId id="379" r:id="rId8"/>
    <p:sldId id="380" r:id="rId9"/>
    <p:sldId id="376" r:id="rId10"/>
    <p:sldId id="382" r:id="rId11"/>
    <p:sldId id="383" r:id="rId12"/>
    <p:sldId id="384" r:id="rId13"/>
    <p:sldId id="385" r:id="rId14"/>
    <p:sldId id="386" r:id="rId15"/>
    <p:sldId id="389" r:id="rId16"/>
    <p:sldId id="390" r:id="rId17"/>
    <p:sldId id="388" r:id="rId18"/>
  </p:sldIdLst>
  <p:sldSz cx="10744200" cy="7553325"/>
  <p:notesSz cx="6858000" cy="9144000"/>
  <p:defaultTextStyle>
    <a:defPPr>
      <a:defRPr lang="en-US"/>
    </a:defPPr>
    <a:lvl1pPr marL="0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89064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78138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67209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56280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445348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34421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3488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912558" algn="l" defTabSz="48906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267"/>
    <a:srgbClr val="19CCFF"/>
    <a:srgbClr val="FF1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 horzBarState="maximized">
    <p:restoredLeft sz="14689" autoAdjust="0"/>
    <p:restoredTop sz="91254" autoAdjust="0"/>
  </p:normalViewPr>
  <p:slideViewPr>
    <p:cSldViewPr snapToGrid="0" snapToObjects="1">
      <p:cViewPr>
        <p:scale>
          <a:sx n="100" d="100"/>
          <a:sy n="100" d="100"/>
        </p:scale>
        <p:origin x="-320" y="-88"/>
      </p:cViewPr>
      <p:guideLst>
        <p:guide orient="horz" pos="2378"/>
        <p:guide pos="33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90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7A0CB-2988-1C4F-B1F0-D4187A0DC584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96AA2-BD10-FA44-A61F-0F1BA0CA6D79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276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61470-D81D-0C45-8640-64B62EF52959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685800"/>
            <a:ext cx="4876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0F6B9-F096-9049-8880-5F2073DB3CF5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744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89064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78138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467209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956280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445348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934421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423488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912558" algn="l" defTabSz="48906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8" tIns="0" rIns="48908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4" y="3669509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64" indent="0" algn="ctr">
              <a:buNone/>
            </a:lvl2pPr>
            <a:lvl3pPr marL="978138" indent="0" algn="ctr">
              <a:buNone/>
            </a:lvl3pPr>
            <a:lvl4pPr marL="1467209" indent="0" algn="ctr">
              <a:buNone/>
            </a:lvl4pPr>
            <a:lvl5pPr marL="1956280" indent="0" algn="ctr">
              <a:buNone/>
            </a:lvl5pPr>
            <a:lvl6pPr marL="2445348" indent="0" algn="ctr">
              <a:buNone/>
            </a:lvl6pPr>
            <a:lvl7pPr marL="2934421" indent="0" algn="ctr">
              <a:buNone/>
            </a:lvl7pPr>
            <a:lvl8pPr marL="3423488" indent="0" algn="ctr">
              <a:buNone/>
            </a:lvl8pPr>
            <a:lvl9pPr marL="3912558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9546" y="302490"/>
            <a:ext cx="2417445" cy="6444804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7213" y="302490"/>
            <a:ext cx="7073266" cy="6444804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8" tIns="0" rIns="48908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3/4/13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4" y="3669509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64" indent="0" algn="ctr">
              <a:buNone/>
            </a:lvl2pPr>
            <a:lvl3pPr marL="978138" indent="0" algn="ctr">
              <a:buNone/>
            </a:lvl3pPr>
            <a:lvl4pPr marL="1467209" indent="0" algn="ctr">
              <a:buNone/>
            </a:lvl4pPr>
            <a:lvl5pPr marL="1956280" indent="0" algn="ctr">
              <a:buNone/>
            </a:lvl5pPr>
            <a:lvl6pPr marL="2445348" indent="0" algn="ctr">
              <a:buNone/>
            </a:lvl6pPr>
            <a:lvl7pPr marL="2934421" indent="0" algn="ctr">
              <a:buNone/>
            </a:lvl7pPr>
            <a:lvl8pPr marL="3423488" indent="0" algn="ctr">
              <a:buNone/>
            </a:lvl8pPr>
            <a:lvl9pPr marL="3912558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8" tIns="0" rIns="48908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3/4/13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4" y="3669509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64" indent="0" algn="ctr">
              <a:buNone/>
            </a:lvl2pPr>
            <a:lvl3pPr marL="978138" indent="0" algn="ctr">
              <a:buNone/>
            </a:lvl3pPr>
            <a:lvl4pPr marL="1467209" indent="0" algn="ctr">
              <a:buNone/>
            </a:lvl4pPr>
            <a:lvl5pPr marL="1956280" indent="0" algn="ctr">
              <a:buNone/>
            </a:lvl5pPr>
            <a:lvl6pPr marL="2445348" indent="0" algn="ctr">
              <a:buNone/>
            </a:lvl6pPr>
            <a:lvl7pPr marL="2934421" indent="0" algn="ctr">
              <a:buNone/>
            </a:lvl7pPr>
            <a:lvl8pPr marL="3423488" indent="0" algn="ctr">
              <a:buNone/>
            </a:lvl8pPr>
            <a:lvl9pPr marL="3912558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0242" y="671409"/>
            <a:ext cx="8326755" cy="201422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0242" y="2762049"/>
            <a:ext cx="8326755" cy="1662780"/>
          </a:xfrm>
        </p:spPr>
        <p:txBody>
          <a:bodyPr anchor="t"/>
          <a:lstStyle>
            <a:lvl1pPr marL="78251" indent="0" algn="l">
              <a:buNone/>
              <a:defRPr sz="21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1644" y="7067271"/>
            <a:ext cx="895350" cy="402145"/>
          </a:xfrm>
        </p:spPr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14" y="1762449"/>
            <a:ext cx="4745354" cy="498484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1639" y="1762449"/>
            <a:ext cx="4745354" cy="498484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215" y="300735"/>
            <a:ext cx="9669780" cy="12588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215" y="1690760"/>
            <a:ext cx="4747220" cy="827017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57912" y="1690760"/>
            <a:ext cx="4749084" cy="827017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7215" y="2601717"/>
            <a:ext cx="4747220" cy="4145587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57912" y="2601717"/>
            <a:ext cx="4749084" cy="4145587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218" y="300743"/>
            <a:ext cx="3534767" cy="1279869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4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7218" y="1678526"/>
            <a:ext cx="3534767" cy="5068771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1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00689" y="300739"/>
            <a:ext cx="6006306" cy="644655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4" y="671409"/>
            <a:ext cx="6446520" cy="575242"/>
          </a:xfrm>
        </p:spPr>
        <p:txBody>
          <a:bodyPr lIns="48908" rIns="48908" bIns="0" anchor="b">
            <a:sp3d prstMaterial="softEdge"/>
          </a:bodyPr>
          <a:lstStyle>
            <a:lvl1pPr algn="ctr">
              <a:buNone/>
              <a:defRPr sz="2100"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8844" y="2017719"/>
            <a:ext cx="6446520" cy="4364143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300"/>
            </a:lvl1pPr>
          </a:lstStyle>
          <a:p>
            <a:pPr marL="0" algn="l" rtl="0" eaLnBrk="1" latinLnBrk="0" hangingPunct="1"/>
            <a:r>
              <a:rPr kumimoji="0" lang="en-GB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4" y="1285088"/>
            <a:ext cx="6446520" cy="584124"/>
          </a:xfrm>
        </p:spPr>
        <p:txBody>
          <a:bodyPr lIns="48908" tIns="48908" rIns="48908" anchor="t"/>
          <a:lstStyle>
            <a:lvl1pPr marL="0" indent="0" algn="ctr">
              <a:buNone/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14" tIns="48908" rIns="97814" bIns="48908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14" tIns="48908" rIns="97814" bIns="48908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1"/>
            <a:ext cx="250698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8D2342-37A0-0341-BA08-6D8FC9EA6ECA}" type="datetimeFigureOut">
              <a:rPr lang="en-US" smtClean="0"/>
              <a:pPr/>
              <a:t>3/4/13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1"/>
            <a:ext cx="340233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1"/>
            <a:ext cx="895350" cy="402145"/>
          </a:xfrm>
          <a:prstGeom prst="rect">
            <a:avLst/>
          </a:prstGeom>
        </p:spPr>
        <p:txBody>
          <a:bodyPr vert="horz" lIns="0" tIns="48908" rIns="0" bIns="48908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87" indent="-440163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234" indent="-303222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892" indent="-24453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647" indent="-19562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057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808" indent="-195629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00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819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385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4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4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5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14" tIns="48908" rIns="97814" bIns="48908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14" tIns="48908" rIns="97814" bIns="48908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1"/>
            <a:ext cx="250698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3/4/13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1"/>
            <a:ext cx="340233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1"/>
            <a:ext cx="895350" cy="402145"/>
          </a:xfrm>
          <a:prstGeom prst="rect">
            <a:avLst/>
          </a:prstGeom>
        </p:spPr>
        <p:txBody>
          <a:bodyPr vert="horz" lIns="0" tIns="48908" rIns="0" bIns="48908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A4FAA-AE63-364A-AAD2-5AFB61D210EB}" type="slidenum">
              <a:rPr lang="fr-CA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87" indent="-440163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234" indent="-303222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892" indent="-24453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647" indent="-19562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057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808" indent="-195629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00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819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385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4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4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5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14" tIns="48908" rIns="97814" bIns="48908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14" tIns="48908" rIns="97814" bIns="48908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1"/>
            <a:ext cx="250698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3/4/13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1"/>
            <a:ext cx="340233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1"/>
            <a:ext cx="895350" cy="402145"/>
          </a:xfrm>
          <a:prstGeom prst="rect">
            <a:avLst/>
          </a:prstGeom>
        </p:spPr>
        <p:txBody>
          <a:bodyPr vert="horz" lIns="0" tIns="48908" rIns="0" bIns="48908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A4FAA-AE63-364A-AAD2-5AFB61D210EB}" type="slidenum">
              <a:rPr lang="fr-CA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87" indent="-440163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234" indent="-303222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892" indent="-24453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647" indent="-19562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057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808" indent="-195629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00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819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385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4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4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5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tiff"/><Relationship Id="rId6" Type="http://schemas.openxmlformats.org/officeDocument/2006/relationships/image" Target="../media/image19.gif"/><Relationship Id="rId7" Type="http://schemas.openxmlformats.org/officeDocument/2006/relationships/image" Target="../media/image20.gif"/><Relationship Id="rId8" Type="http://schemas.openxmlformats.org/officeDocument/2006/relationships/image" Target="../media/image21.gif"/><Relationship Id="rId9" Type="http://schemas.openxmlformats.org/officeDocument/2006/relationships/image" Target="../media/image22.png"/><Relationship Id="rId10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3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tif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oleObject" Target="???" TargetMode="External"/><Relationship Id="rId5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89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-336811" y="-1"/>
            <a:ext cx="11108912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3995" y="793834"/>
            <a:ext cx="11327087" cy="5981598"/>
          </a:xfrm>
        </p:spPr>
        <p:txBody>
          <a:bodyPr>
            <a:noAutofit/>
          </a:bodyPr>
          <a:lstStyle/>
          <a:p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>ATLAS Wireless Personal Safety and Supervision System </a:t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3200" dirty="0" smtClean="0">
                <a:solidFill>
                  <a:srgbClr val="FFFF00"/>
                </a:solidFill>
                <a:latin typeface="Arial"/>
                <a:cs typeface="Arial"/>
              </a:rPr>
              <a:t>- EDUSAFE- </a:t>
            </a:r>
            <a:br>
              <a:rPr lang="en-US" sz="32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b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</a:br>
            <a:endParaRPr lang="en-US" sz="30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73" y="6775432"/>
            <a:ext cx="7520941" cy="647662"/>
          </a:xfrm>
        </p:spPr>
        <p:txBody>
          <a:bodyPr>
            <a:normAutofit/>
          </a:bodyPr>
          <a:lstStyle/>
          <a:p>
            <a:r>
              <a:rPr lang="fr-CA" sz="2100" dirty="0" smtClean="0">
                <a:solidFill>
                  <a:srgbClr val="FFFFFF"/>
                </a:solidFill>
              </a:rPr>
              <a:t>O. Beltramello – 04.03.2013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31752" y="-317538"/>
            <a:ext cx="11049816" cy="788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u="sng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ATWPSS system is developed in several stages :  </a:t>
            </a:r>
          </a:p>
          <a:p>
            <a:pPr eaLnBrk="0" hangingPunct="0">
              <a:defRPr/>
            </a:pPr>
            <a:endParaRPr lang="en-US" sz="2200" b="1" u="sng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 pre prototype 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already designed and manufactured (virtual reality)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augmented reality technologies should be developed much beyond the current state of the heart, and integrated in the system as well as other cutting edge technologies:</a:t>
            </a: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Currently done within the FP7 Marie Curie EDUSAFE Initial Training Network program.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3.2 ME budget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1</a:t>
            </a:r>
            <a:r>
              <a:rPr lang="en-US" b="1" baseline="300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st</a:t>
            </a:r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Sept. 2012 – August 2016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10 Early Stage Researchers (ESR)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2 Experienced Researchers (ER)</a:t>
            </a:r>
          </a:p>
          <a:p>
            <a:pPr lvl="1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R&amp;D initiated within EDUSAFE to developed further </a:t>
            </a:r>
            <a:r>
              <a:rPr lang="en-US" sz="2200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via other EU funding. </a:t>
            </a: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2.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Development of remote handling and robotics technologies towards the ATLAS/CERN needs 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the maintenance and upgrade activities with high radiation risks.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u="sng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ATWPSS and the especially the Augmented Reality and related technologies will be integrated and adapted to the robotics/ remote handling development program. </a:t>
            </a:r>
          </a:p>
          <a:p>
            <a:pPr eaLnBrk="0" hangingPunct="0">
              <a:defRPr/>
            </a:pPr>
            <a:endParaRPr lang="en-US" sz="2000" b="1" u="sng" dirty="0" smtClean="0">
              <a:solidFill>
                <a:srgbClr val="660066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3487" y="2"/>
            <a:ext cx="11049816" cy="819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safety upgrade program is run by the ATLAS Safety group within the 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ATLAS collaboration.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want </a:t>
            </a:r>
            <a:r>
              <a:rPr lang="en-US" sz="24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(and we need)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to extend our collaboration to partners external to the ATLAS Collaboration.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is (and must be) done within the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ATLAB framework ! 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will complement the funding via various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EU programs</a:t>
            </a: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Currently the following institutions/industries are collaborating on the project :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Athens University of Economics and Business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Canberra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CERN / ATLAS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EPFL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Switzerland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Novocaptis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National Technical University Athens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Prisma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Electronics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Technical University of Munich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Germany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Universita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Degli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Studi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Di Roma Tor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Vergata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Italy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Aristotle University of Thessaloniki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CAEN University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 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Democritus University of Thrace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rgbClr val="660066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9" name="Picture 8" descr="ATLAS 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2745" y="4562635"/>
            <a:ext cx="946340" cy="326713"/>
          </a:xfrm>
          <a:prstGeom prst="rect">
            <a:avLst/>
          </a:prstGeom>
        </p:spPr>
      </p:pic>
      <p:pic>
        <p:nvPicPr>
          <p:cNvPr id="10" name="Picture 9" descr="NTUA_Pyrforo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1812" y="4727658"/>
            <a:ext cx="593627" cy="592563"/>
          </a:xfrm>
          <a:prstGeom prst="rect">
            <a:avLst/>
          </a:prstGeom>
        </p:spPr>
      </p:pic>
      <p:pic>
        <p:nvPicPr>
          <p:cNvPr id="11" name="Picture 10" descr="Logo_NC_compl_RGB72_new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6943" y="6108044"/>
            <a:ext cx="1224109" cy="617869"/>
          </a:xfrm>
          <a:prstGeom prst="rect">
            <a:avLst/>
          </a:prstGeom>
        </p:spPr>
      </p:pic>
      <p:pic>
        <p:nvPicPr>
          <p:cNvPr id="12" name="Picture 11" descr="Tum_logo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8051" y="4822053"/>
            <a:ext cx="518836" cy="518836"/>
          </a:xfrm>
          <a:prstGeom prst="rect">
            <a:avLst/>
          </a:prstGeom>
        </p:spPr>
      </p:pic>
      <p:pic>
        <p:nvPicPr>
          <p:cNvPr id="13" name="Picture 12" descr="AUEB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8578" y="7003066"/>
            <a:ext cx="748087" cy="517906"/>
          </a:xfrm>
          <a:prstGeom prst="rect">
            <a:avLst/>
          </a:prstGeom>
        </p:spPr>
      </p:pic>
      <p:pic>
        <p:nvPicPr>
          <p:cNvPr id="14" name="Picture 13" descr="Canberra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9085" y="4056181"/>
            <a:ext cx="892077" cy="374672"/>
          </a:xfrm>
          <a:prstGeom prst="rect">
            <a:avLst/>
          </a:prstGeom>
        </p:spPr>
      </p:pic>
      <p:pic>
        <p:nvPicPr>
          <p:cNvPr id="15" name="Picture 14" descr="EPFL_LOG_RVB-55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9085" y="5901253"/>
            <a:ext cx="851260" cy="414988"/>
          </a:xfrm>
          <a:prstGeom prst="rect">
            <a:avLst/>
          </a:prstGeom>
        </p:spPr>
      </p:pic>
      <p:pic>
        <p:nvPicPr>
          <p:cNvPr id="16" name="Picture 15" descr="TOV.pd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14298" y="4146051"/>
            <a:ext cx="534280" cy="833167"/>
          </a:xfrm>
          <a:prstGeom prst="rect">
            <a:avLst/>
          </a:prstGeom>
        </p:spPr>
      </p:pic>
      <p:pic>
        <p:nvPicPr>
          <p:cNvPr id="17" name="Picture 16" descr="logoPrisma80x5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80299" y="5228497"/>
            <a:ext cx="977571" cy="358444"/>
          </a:xfrm>
          <a:prstGeom prst="rect">
            <a:avLst/>
          </a:prstGeom>
        </p:spPr>
      </p:pic>
      <p:pic>
        <p:nvPicPr>
          <p:cNvPr id="18" name="Picture 17" descr="logo-ucbn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63551" y="6725913"/>
            <a:ext cx="1033918" cy="536106"/>
          </a:xfrm>
          <a:prstGeom prst="rect">
            <a:avLst/>
          </a:prstGeom>
        </p:spPr>
      </p:pic>
      <p:pic>
        <p:nvPicPr>
          <p:cNvPr id="19" name="Picture 18" descr="duth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55568" y="5202521"/>
            <a:ext cx="1179233" cy="556860"/>
          </a:xfrm>
          <a:prstGeom prst="rect">
            <a:avLst/>
          </a:prstGeom>
        </p:spPr>
      </p:pic>
      <p:pic>
        <p:nvPicPr>
          <p:cNvPr id="20" name="Picture 19" descr="auth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33960" y="5586941"/>
            <a:ext cx="761955" cy="7293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13487" y="2548206"/>
            <a:ext cx="9748578" cy="873216"/>
          </a:xfrm>
          <a:prstGeom prst="rect">
            <a:avLst/>
          </a:prstGeom>
          <a:noFill/>
          <a:ln w="50800">
            <a:solidFill>
              <a:srgbClr val="FF1D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7" name="Rounded Rectangle 6"/>
          <p:cNvSpPr/>
          <p:nvPr/>
        </p:nvSpPr>
        <p:spPr>
          <a:xfrm>
            <a:off x="1009725" y="3"/>
            <a:ext cx="7960314" cy="682692"/>
          </a:xfrm>
          <a:prstGeom prst="roundRect">
            <a:avLst/>
          </a:prstGeom>
          <a:solidFill>
            <a:schemeClr val="bg1">
              <a:alpha val="6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eaLnBrk="0" hangingPunct="0">
              <a:defRPr/>
            </a:pPr>
            <a:endParaRPr lang="en-US" sz="2700" b="1" dirty="0" smtClean="0">
              <a:ln w="6350">
                <a:noFill/>
              </a:ln>
              <a:solidFill>
                <a:srgbClr val="FF0000"/>
              </a:solidFill>
              <a:latin typeface="Arial"/>
              <a:ea typeface="+mj-ea"/>
              <a:cs typeface="Arial"/>
            </a:endParaRPr>
          </a:p>
          <a:p>
            <a:pPr algn="ctr" eaLnBrk="0" hangingPunct="0">
              <a:defRPr/>
            </a:pPr>
            <a:r>
              <a:rPr lang="en-US" sz="2700" b="1" dirty="0" smtClean="0">
                <a:ln w="6350">
                  <a:noFill/>
                </a:ln>
                <a:solidFill>
                  <a:srgbClr val="FF0000"/>
                </a:solidFill>
                <a:latin typeface="Arial"/>
                <a:ea typeface="+mj-ea"/>
                <a:cs typeface="Arial"/>
              </a:rPr>
              <a:t>Status of the ATWPSS system development</a:t>
            </a:r>
          </a:p>
          <a:p>
            <a:pPr eaLnBrk="0" hangingPunct="0">
              <a:defRPr/>
            </a:pPr>
            <a:endParaRPr lang="en-US" sz="2100" b="1" dirty="0" smtClean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" y="412786"/>
            <a:ext cx="10744200" cy="714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Several pre–prototypes configurations already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developed and tested in the ATLAS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experimental cavern.</a:t>
            </a: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 new version of the system to cope with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needs of the two years maintenance/upgrade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period of the LHC.</a:t>
            </a:r>
          </a:p>
          <a:p>
            <a:pPr eaLnBrk="0" hangingPunct="0">
              <a:buFont typeface="Wingdings" charset="2"/>
              <a:buChar char="ü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 Head Mounted Display have been purchased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from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LUMUS company </a:t>
            </a: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and being tested </a:t>
            </a: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10 ATWPSS systems are currently in use : 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have already saved radiation doses ! </a:t>
            </a: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22" name="Picture 21" descr="_MG_9815b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239" y="1224674"/>
            <a:ext cx="4219100" cy="6328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" y="-111155"/>
            <a:ext cx="10744200" cy="1044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Removal of the VJ beam pipe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Preliminary dose budget ALARA optimization performed  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Dry run performed on surface to test and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tune the tooling with vacuum group team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and crane drivers. 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Estimated optimized dose rates : </a:t>
            </a:r>
            <a:r>
              <a:rPr lang="en-US" sz="2200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50 </a:t>
            </a:r>
            <a:r>
              <a:rPr lang="en-US" sz="2200" b="1" u="sng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μSv</a:t>
            </a:r>
            <a:r>
              <a:rPr lang="en-US" sz="2200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per person for the intervention</a:t>
            </a: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9" name="Picture 3" descr="G:\Departments\EN\Groups\HE\HH\SPELLETIER\ATLAS\LS1 2013.02\DEPOSE CHAMBRE VJ ATLAS\IMG_1180 (Copier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3636" y="1622324"/>
            <a:ext cx="3704174" cy="277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_1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08273" y="1611376"/>
            <a:ext cx="4159689" cy="6176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75100" y="3309610"/>
            <a:ext cx="118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200 </a:t>
            </a:r>
            <a:r>
              <a:rPr lang="en-US" sz="1400" dirty="0" err="1" smtClean="0">
                <a:solidFill>
                  <a:srgbClr val="FF0000"/>
                </a:solidFill>
              </a:rPr>
              <a:t>μSv</a:t>
            </a:r>
            <a:r>
              <a:rPr lang="fr-CA" sz="1400" dirty="0" smtClean="0">
                <a:solidFill>
                  <a:srgbClr val="FF0000"/>
                </a:solidFill>
              </a:rPr>
              <a:t> /h</a:t>
            </a:r>
          </a:p>
          <a:p>
            <a:r>
              <a:rPr lang="fr-CA" sz="1400" dirty="0" smtClean="0">
                <a:solidFill>
                  <a:srgbClr val="FF0000"/>
                </a:solidFill>
              </a:rPr>
              <a:t>(*)</a:t>
            </a:r>
            <a:endParaRPr lang="fr-CA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4679950" y="3638550"/>
            <a:ext cx="4953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84550" y="5920720"/>
            <a:ext cx="118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50 </a:t>
            </a:r>
            <a:r>
              <a:rPr lang="en-US" sz="1400" dirty="0" err="1" smtClean="0">
                <a:solidFill>
                  <a:srgbClr val="FF0000"/>
                </a:solidFill>
              </a:rPr>
              <a:t>μSv</a:t>
            </a:r>
            <a:r>
              <a:rPr lang="fr-CA" sz="1400" dirty="0" smtClean="0">
                <a:solidFill>
                  <a:srgbClr val="FF0000"/>
                </a:solidFill>
              </a:rPr>
              <a:t> /h</a:t>
            </a:r>
          </a:p>
          <a:p>
            <a:r>
              <a:rPr lang="fr-CA" sz="1400" dirty="0" smtClean="0">
                <a:solidFill>
                  <a:srgbClr val="FF0000"/>
                </a:solidFill>
              </a:rPr>
              <a:t>(*)</a:t>
            </a:r>
            <a:endParaRPr lang="fr-CA" sz="1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2857501" y="4927787"/>
            <a:ext cx="1377952" cy="3238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27302" y="2619649"/>
            <a:ext cx="1828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(*) </a:t>
            </a:r>
            <a:r>
              <a:rPr lang="fr-CA" sz="1400" dirty="0" err="1" smtClean="0">
                <a:solidFill>
                  <a:srgbClr val="FF0000"/>
                </a:solidFill>
              </a:rPr>
              <a:t>average</a:t>
            </a:r>
            <a:r>
              <a:rPr lang="fr-CA" sz="1400" dirty="0" smtClean="0">
                <a:solidFill>
                  <a:srgbClr val="FF0000"/>
                </a:solidFill>
              </a:rPr>
              <a:t> dose rate in the area of </a:t>
            </a:r>
            <a:r>
              <a:rPr lang="fr-CA" sz="1400" dirty="0" err="1" smtClean="0">
                <a:solidFill>
                  <a:srgbClr val="FF0000"/>
                </a:solidFill>
              </a:rPr>
              <a:t>work</a:t>
            </a:r>
            <a:endParaRPr lang="fr-CA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" y="-111155"/>
            <a:ext cx="11049810" cy="942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Removal of the VJ beam pipe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use the ATWPSS prototype for the first time 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some technical issues (related to HW and WIFI coverage) 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manage nevertheless to use the system during the full intervention.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got the vital data : video, audio, dose rates 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were able to assist / guide the intervention from 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remotly</a:t>
            </a: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We had two serious “incidents”: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one piece of the BP remained </a:t>
            </a:r>
            <a:r>
              <a:rPr lang="en-US" sz="2200" b="1" dirty="0" err="1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stucked</a:t>
            </a: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inside the TAS: this unexpected event triggered additional interventions, not planned, made in the hottest areas.  	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in some areas, the radiations were much higher than expected</a:t>
            </a:r>
          </a:p>
          <a:p>
            <a:pPr lvl="1"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But :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manage to limit the doses to 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</a:t>
            </a:r>
            <a:r>
              <a:rPr lang="en-US" sz="2200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10 </a:t>
            </a:r>
            <a:r>
              <a:rPr lang="en-US" sz="2200" b="1" u="sng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μSv</a:t>
            </a:r>
            <a:r>
              <a:rPr lang="en-US" sz="2200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per person for the intervention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7" name="Rounded Rectangle 6"/>
          <p:cNvSpPr/>
          <p:nvPr/>
        </p:nvSpPr>
        <p:spPr>
          <a:xfrm>
            <a:off x="317526" y="142873"/>
            <a:ext cx="9575799" cy="546104"/>
          </a:xfrm>
          <a:prstGeom prst="roundRect">
            <a:avLst/>
          </a:prstGeom>
          <a:solidFill>
            <a:schemeClr val="bg1">
              <a:alpha val="6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eaLnBrk="0" hangingPunct="0">
              <a:defRPr/>
            </a:pPr>
            <a:endParaRPr lang="en-US" sz="2700" b="1" dirty="0" smtClean="0">
              <a:ln w="6350">
                <a:noFill/>
              </a:ln>
              <a:solidFill>
                <a:srgbClr val="FF0000"/>
              </a:solidFill>
              <a:latin typeface="Arial"/>
              <a:ea typeface="+mj-ea"/>
              <a:cs typeface="Arial"/>
            </a:endParaRPr>
          </a:p>
          <a:p>
            <a:pPr eaLnBrk="0" hangingPunct="0">
              <a:defRPr/>
            </a:pPr>
            <a:r>
              <a:rPr lang="en-US" sz="2400" b="1" dirty="0" smtClean="0">
                <a:ln w="6350">
                  <a:noFill/>
                </a:ln>
                <a:solidFill>
                  <a:srgbClr val="FF0000"/>
                </a:solidFill>
                <a:latin typeface="Arial"/>
                <a:ea typeface="+mj-ea"/>
                <a:cs typeface="Arial"/>
              </a:rPr>
              <a:t>Further development and EDUSAFE Research challenges </a:t>
            </a:r>
          </a:p>
          <a:p>
            <a:pPr eaLnBrk="0" hangingPunct="0">
              <a:defRPr/>
            </a:pPr>
            <a:endParaRPr lang="en-US" sz="2100" b="1" dirty="0" smtClean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1132" y="1070925"/>
            <a:ext cx="10756899" cy="690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Real time data transmission 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difficult wireless environments</a:t>
            </a: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Instantaneous data analysis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- pattern recognition via the WRM technology, </a:t>
            </a:r>
            <a:r>
              <a:rPr lang="en-US" sz="2000" b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weighting resistive 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matrix (time 		lag less than human interaction speed)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- pose determination coming from various sources (video, sensors,..)</a:t>
            </a: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Real time data visualization methods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VR and AR system architecture 	optimization, rendering </a:t>
            </a: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Integrated control system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development adaptable to various environment</a:t>
            </a: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Analysis and development of the most appropriate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display infrastructure systems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architecture and command methods to visualize data. </a:t>
            </a: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Development beyond the state of the art of a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light and fast gamma radiation camera and its associated SW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with AR features and integrated the system </a:t>
            </a: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SzPct val="105000"/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Portability, </a:t>
            </a:r>
            <a:r>
              <a:rPr lang="en-US" sz="2000" b="1" dirty="0" err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wearability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complex interfaces of the </a:t>
            </a:r>
            <a:r>
              <a:rPr lang="en-US" sz="20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personal portable system optimization </a:t>
            </a:r>
            <a:endParaRPr lang="en-US" sz="2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9" name="Rectangle 8"/>
          <p:cNvSpPr/>
          <p:nvPr/>
        </p:nvSpPr>
        <p:spPr>
          <a:xfrm>
            <a:off x="666792" y="-31625"/>
            <a:ext cx="9944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What is our problematic and why we need a supervision and safety system for our personnel ... </a:t>
            </a:r>
          </a:p>
        </p:txBody>
      </p:sp>
      <p:pic>
        <p:nvPicPr>
          <p:cNvPr id="10" name="Picture 5" descr="Picture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43" y="673467"/>
            <a:ext cx="9705957" cy="696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pic>
        <p:nvPicPr>
          <p:cNvPr id="7" name="Picture 3" descr="8"/>
          <p:cNvPicPr>
            <a:picLocks noChangeAspect="1" noChangeArrowheads="1"/>
          </p:cNvPicPr>
          <p:nvPr/>
        </p:nvPicPr>
        <p:blipFill>
          <a:blip r:embed="rId3"/>
          <a:srcRect l="1201" b="3094"/>
          <a:stretch>
            <a:fillRect/>
          </a:stretch>
        </p:blipFill>
        <p:spPr bwMode="auto">
          <a:xfrm>
            <a:off x="-336809" y="-762078"/>
            <a:ext cx="11081015" cy="856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907310" y="-384722"/>
            <a:ext cx="62218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ATLAS is a very complex environment ...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.... 100 meters below ground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10" name="Rectangle 9"/>
          <p:cNvSpPr/>
          <p:nvPr/>
        </p:nvSpPr>
        <p:spPr>
          <a:xfrm>
            <a:off x="63504" y="5429666"/>
            <a:ext cx="5255013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Hundred meters of platforms, ladders, holes, 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Scaffoldings... 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Confined spaces 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Harness is mandatory in some areas. </a:t>
            </a:r>
          </a:p>
        </p:txBody>
      </p:sp>
      <p:pic>
        <p:nvPicPr>
          <p:cNvPr id="13" name="Picture 10" descr="0907238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946" y="4553947"/>
            <a:ext cx="4711260" cy="29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0604022_02-A4-at-144-dpi_cables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7782" y="-1"/>
            <a:ext cx="2952078" cy="18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DSC_000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3144" y="1886666"/>
            <a:ext cx="4201062" cy="266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1202131_02-A4-at-144-dpi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36809" y="-1"/>
            <a:ext cx="7594636" cy="5064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10" name="Rectangle 9"/>
          <p:cNvSpPr/>
          <p:nvPr/>
        </p:nvSpPr>
        <p:spPr>
          <a:xfrm>
            <a:off x="15881" y="5699724"/>
            <a:ext cx="420718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Lightening changing and not always optimum ...</a:t>
            </a:r>
          </a:p>
        </p:txBody>
      </p:sp>
      <p:pic>
        <p:nvPicPr>
          <p:cNvPr id="7" name="Picture 6" descr="1101010_08-A5-at-72-dp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6810" y="1"/>
            <a:ext cx="7716059" cy="5144039"/>
          </a:xfrm>
          <a:prstGeom prst="rect">
            <a:avLst/>
          </a:prstGeom>
        </p:spPr>
      </p:pic>
      <p:pic>
        <p:nvPicPr>
          <p:cNvPr id="8" name="Picture 7" descr="1002020_12-A5-at-72-dp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7081" y="3457214"/>
            <a:ext cx="6267125" cy="4178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sp>
        <p:nvSpPr>
          <p:cNvPr id="10" name="Rectangle 9"/>
          <p:cNvSpPr/>
          <p:nvPr/>
        </p:nvSpPr>
        <p:spPr>
          <a:xfrm>
            <a:off x="580646" y="2854450"/>
            <a:ext cx="5128003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The activities are very different 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from very detailed detector expertise work ..  </a:t>
            </a:r>
          </a:p>
          <a:p>
            <a:pPr eaLnBrk="0" hangingPunct="0">
              <a:defRPr/>
            </a:pPr>
            <a:r>
              <a:rPr lang="en-US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...to heavy loads transport </a:t>
            </a:r>
          </a:p>
        </p:txBody>
      </p:sp>
      <p:pic>
        <p:nvPicPr>
          <p:cNvPr id="9" name="Picture 8" descr="1101003_07-A4-at-144-dp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27015"/>
            <a:ext cx="4454982" cy="2970907"/>
          </a:xfrm>
          <a:prstGeom prst="rect">
            <a:avLst/>
          </a:prstGeom>
        </p:spPr>
      </p:pic>
      <p:pic>
        <p:nvPicPr>
          <p:cNvPr id="11" name="Picture 10" descr="1101059_05-A5-at-72-dp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649" y="-1"/>
            <a:ext cx="5035551" cy="7553326"/>
          </a:xfrm>
          <a:prstGeom prst="rect">
            <a:avLst/>
          </a:prstGeom>
        </p:spPr>
      </p:pic>
      <p:pic>
        <p:nvPicPr>
          <p:cNvPr id="13" name="Picture 12" descr="0805018_03-A5-at-72-dpi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3741" y="3772541"/>
            <a:ext cx="5686380" cy="378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/>
          </a:p>
        </p:txBody>
      </p:sp>
      <p:pic>
        <p:nvPicPr>
          <p:cNvPr id="7" name="Picture 2" descr="Ev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09" y="-127017"/>
            <a:ext cx="11081015" cy="83010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5191658"/>
            <a:ext cx="10744206" cy="2462212"/>
          </a:xfrm>
          <a:prstGeom prst="rect">
            <a:avLst/>
          </a:prstGeom>
          <a:solidFill>
            <a:schemeClr val="accent2">
              <a:lumMod val="20000"/>
              <a:lumOff val="80000"/>
              <a:alpha val="68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2200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ATLAS is full of potential dangers:</a:t>
            </a:r>
          </a:p>
          <a:p>
            <a:pPr eaLnBrk="0" hangingPunct="0">
              <a:defRPr/>
            </a:pPr>
            <a:r>
              <a:rPr lang="en-US" sz="2200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- Magnetic field </a:t>
            </a:r>
            <a:r>
              <a:rPr lang="en-US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(1.2 Tesla in the environment)</a:t>
            </a:r>
          </a:p>
          <a:p>
            <a:pPr marL="0" lvl="2" eaLnBrk="0" hangingPunct="0"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Cryogenics: Liquid Argon 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(</a:t>
            </a:r>
            <a:r>
              <a:rPr lang="fr-FR" b="1" i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90 m</a:t>
            </a:r>
            <a:r>
              <a:rPr lang="fr-FR" b="1" i="1" baseline="30000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3</a:t>
            </a:r>
            <a:r>
              <a:rPr lang="fr-FR" b="1" i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, –183°C </a:t>
            </a:r>
            <a:r>
              <a:rPr lang="fr-FR" i="1" dirty="0" smtClean="0">
                <a:solidFill>
                  <a:srgbClr val="0000FF"/>
                </a:solidFill>
                <a:latin typeface="Times New Roman"/>
                <a:ea typeface="Arial" pitchFamily="-111" charset="0"/>
                <a:cs typeface="Times New Roman"/>
              </a:rPr>
              <a:t>)</a:t>
            </a: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Liquid Helium, (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11000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l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,–268°C),</a:t>
            </a: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Liquid Nitrogen 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(</a:t>
            </a:r>
            <a:r>
              <a:rPr lang="fr-FR" b="1" i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15 m</a:t>
            </a:r>
            <a:r>
              <a:rPr lang="fr-FR" b="1" i="1" baseline="30000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3</a:t>
            </a:r>
            <a:r>
              <a:rPr lang="fr-FR" i="1" dirty="0" smtClean="0">
                <a:solidFill>
                  <a:srgbClr val="0000FF"/>
                </a:solidFill>
                <a:latin typeface="Times New Roman"/>
                <a:ea typeface="Arial" pitchFamily="-111" charset="0"/>
                <a:cs typeface="Times New Roman"/>
              </a:rPr>
              <a:t>)</a:t>
            </a: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1" charset="0"/>
                <a:cs typeface="Arial"/>
              </a:rPr>
              <a:t> </a:t>
            </a:r>
            <a:endParaRPr lang="en-US" sz="2200" b="1" dirty="0" smtClean="0">
              <a:solidFill>
                <a:srgbClr val="0000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Gases (Argon,...) and flammable gases (</a:t>
            </a:r>
            <a:r>
              <a:rPr lang="en-US" sz="2200" b="1" dirty="0" err="1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</a:t>
            </a: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-pentene)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- CO2 in the heart of the detector </a:t>
            </a:r>
            <a:r>
              <a:rPr lang="en-US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(from 0.1 % to 2 %)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... and increasing with the beam luminosity: </a:t>
            </a: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radiations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2699" y="-195576"/>
            <a:ext cx="10756899" cy="822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Wingdings"/>
                <a:ea typeface="Wingdings"/>
                <a:cs typeface="Wingdings"/>
              </a:rPr>
              <a:t>	</a:t>
            </a:r>
            <a:r>
              <a:rPr lang="en-US" sz="2800" b="1" dirty="0" err="1" smtClean="0">
                <a:solidFill>
                  <a:srgbClr val="FFFF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radiations levels and generally the level of risks faced by our personnel in the coming years will increase by a lot. </a:t>
            </a:r>
          </a:p>
          <a:p>
            <a:pPr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need an ATLAS safety upgrade program aiming to assist them and eventually to replace them to perform these tasks.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It is developed in several stages following the ATLAS Upgrade Program </a:t>
            </a: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385701" y="1206794"/>
          <a:ext cx="7143273" cy="4597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0" name="Document" r:id="rId4" imgW="24634921" imgH="16914286" progId="Word.Document.12">
                  <p:link updateAutomatic="1"/>
                </p:oleObj>
              </mc:Choice>
              <mc:Fallback>
                <p:oleObj name="Document" r:id="rId4" imgW="24634921" imgH="16914286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701" y="1206794"/>
                        <a:ext cx="7143273" cy="4597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" y="-269900"/>
            <a:ext cx="10744213" cy="748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1. Development of the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ATWPSS system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ATLAS Wireless Personal Safety and Supervision system: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goal is to improve safety of personnel intervening in high radiation areas for planned interventions or in case emergency.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We are supervising them, their environment and their activities : 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audio / video connection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monitoring of environment parameters: dose rates, gases, T, H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monitoring of their health data (heart rate, internal T, stress levels, detection of fall, etc..)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We are providing the worker information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various infrastructure of display systems: </a:t>
            </a:r>
            <a:r>
              <a:rPr lang="en-US" sz="2200" b="1" dirty="0" err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IPAds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HMD,..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from various nature:  working procedures, environmental data (especially the dose maps), systems data, etc.. 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using virtual and augmented reality technologies</a:t>
            </a:r>
          </a:p>
          <a:p>
            <a:pPr lvl="1" eaLnBrk="0" hangingPunct="0">
              <a:buFont typeface="Lucida Grande"/>
              <a:buChar char="✻"/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system increase the safety levels of the personnel, reduce the errors, decrease the time needed during the interventions and reduce the stress linked to these interventions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30056</TotalTime>
  <Words>398</Words>
  <Application>Microsoft Macintosh PowerPoint</Application>
  <PresentationFormat>Custom</PresentationFormat>
  <Paragraphs>192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Apex</vt:lpstr>
      <vt:lpstr>1_Apex</vt:lpstr>
      <vt:lpstr>2_Apex</vt:lpstr>
      <vt:lpstr>???</vt:lpstr>
      <vt:lpstr> ATLAS Wireless Personal Safety and Supervision System  - EDUSAFE-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Radioprotection challenges Augmented reality and teledosimetry    </dc:title>
  <dc:creator>Olga Beltramello</dc:creator>
  <cp:lastModifiedBy>Hanna Juujarvi</cp:lastModifiedBy>
  <cp:revision>386</cp:revision>
  <cp:lastPrinted>2011-02-01T09:48:04Z</cp:lastPrinted>
  <dcterms:created xsi:type="dcterms:W3CDTF">2013-03-04T08:30:00Z</dcterms:created>
  <dcterms:modified xsi:type="dcterms:W3CDTF">2013-03-04T08:48:58Z</dcterms:modified>
</cp:coreProperties>
</file>