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8" r:id="rId3"/>
    <p:sldId id="304" r:id="rId4"/>
    <p:sldId id="321" r:id="rId5"/>
    <p:sldId id="317" r:id="rId6"/>
    <p:sldId id="306" r:id="rId7"/>
    <p:sldId id="301" r:id="rId8"/>
    <p:sldId id="303" r:id="rId9"/>
    <p:sldId id="308" r:id="rId10"/>
    <p:sldId id="266" r:id="rId11"/>
    <p:sldId id="319" r:id="rId12"/>
    <p:sldId id="324" r:id="rId13"/>
    <p:sldId id="327" r:id="rId14"/>
    <p:sldId id="322" r:id="rId15"/>
    <p:sldId id="325" r:id="rId16"/>
    <p:sldId id="326" r:id="rId17"/>
    <p:sldId id="329" r:id="rId18"/>
    <p:sldId id="328" r:id="rId19"/>
    <p:sldId id="32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32" autoAdjust="0"/>
    <p:restoredTop sz="94737" autoAdjust="0"/>
  </p:normalViewPr>
  <p:slideViewPr>
    <p:cSldViewPr showGuides="1">
      <p:cViewPr>
        <p:scale>
          <a:sx n="150" d="100"/>
          <a:sy n="150" d="100"/>
        </p:scale>
        <p:origin x="-896" y="-80"/>
      </p:cViewPr>
      <p:guideLst>
        <p:guide orient="horz" pos="2024"/>
        <p:guide pos="2880"/>
      </p:guideLst>
    </p:cSldViewPr>
  </p:slideViewPr>
  <p:outlineViewPr>
    <p:cViewPr>
      <p:scale>
        <a:sx n="33" d="100"/>
        <a:sy n="33" d="100"/>
      </p:scale>
      <p:origin x="0" y="58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DE99E-C5CF-4021-8070-45771E641759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01D75-8FE3-4A7D-8649-3C6858321F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49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collspotting.web.cern.ch/sites/collspotting.web.cern.ch/files/HTML/gexf/index.html" TargetMode="Externa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collspotting.web.cern.ch/sites/collspotting.web.cern.ch/files/HTML/gexf/index.html" TargetMode="Externa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Relationship Id="rId3" Type="http://schemas.openxmlformats.org/officeDocument/2006/relationships/hyperlink" Target="http://collspotting.web.cern.ch/sites/collspotting.web.cern.ch/files/HTML/gexf/index.html" TargetMode="Externa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Advanced European Infrastructure for Detectors aida.web.cern.ch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01D75-8FE3-4A7D-8649-3C6858321FD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19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hlinkClick r:id="rId3"/>
              </a:rPr>
              <a:t>http://collspotting.web.cern.ch/sites/collspotting.web.cern.ch/files/HTML/gexf/index.html#germpub+40cen.gexf</a:t>
            </a:r>
            <a:r>
              <a:rPr lang="en-GB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Advanced European Infrastructure for Detectors aida.web.cern.ch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0900E-29C5-4DC0-882C-F951F880C55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247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hlinkClick r:id="rId3"/>
              </a:rPr>
              <a:t>http://collspotting.web.cern.ch/sites/collspotting.web.cern.ch/files/HTML/gexf/index.html#germpub+40cen.gexf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01D75-8FE3-4A7D-8649-3C6858321FD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647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hlinkClick r:id="rId3"/>
              </a:rPr>
              <a:t>http://collspotting.web.cern.ch/sites/collspotting.web.cern.ch/files/HTML/gexf/index.html#germpub+40cen.gexf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0900E-29C5-4DC0-882C-F951F880C55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52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High Tech,</a:t>
            </a:r>
            <a:r>
              <a:rPr lang="en-GB" baseline="0" dirty="0" smtClean="0"/>
              <a:t> e.g. Samsung, IBM carbon nanotubes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01D75-8FE3-4A7D-8649-3C6858321FD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444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High Tech,</a:t>
            </a:r>
            <a:r>
              <a:rPr lang="en-GB" baseline="0" dirty="0" smtClean="0"/>
              <a:t> e.g. Samsung, IBM carbon nanotubes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01D75-8FE3-4A7D-8649-3C6858321FD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444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442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156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26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8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800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4815"/>
            <a:ext cx="9144000" cy="822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6909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4815"/>
            <a:ext cx="9144000" cy="822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249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4815"/>
            <a:ext cx="9144000" cy="822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9775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4815"/>
            <a:ext cx="9144000" cy="822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105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320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92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E2BD2-1E11-4995-A315-FF2DBD224D01}" type="datetimeFigureOut">
              <a:rPr lang="en-GB" smtClean="0"/>
              <a:t>01/03/13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BE00C-696C-4BFA-AF69-5A14E83DC3C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4815"/>
            <a:ext cx="9144000" cy="822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060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tiff"/><Relationship Id="rId3" Type="http://schemas.openxmlformats.org/officeDocument/2006/relationships/image" Target="../media/image19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collspotting.web.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ndrew\Desktop\black-turquoise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10" r="161"/>
          <a:stretch/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2896"/>
            <a:ext cx="7772400" cy="115212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err="1" smtClean="0">
                <a:solidFill>
                  <a:schemeClr val="bg1"/>
                </a:solidFill>
              </a:rPr>
              <a:t>CollSpotting</a:t>
            </a:r>
            <a:r>
              <a:rPr lang="en-GB" dirty="0" smtClean="0">
                <a:solidFill>
                  <a:schemeClr val="bg1"/>
                </a:solidFill>
              </a:rPr>
              <a:t>: Big, Beautiful Data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1800" y="4340696"/>
            <a:ext cx="3600400" cy="13925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Andrew Grant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STFC</a:t>
            </a:r>
            <a:endParaRPr lang="en-GB" sz="2400" dirty="0" smtClean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Jean-Marie le Goff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CERN</a:t>
            </a:r>
          </a:p>
          <a:p>
            <a:endParaRPr lang="en-GB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211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do people currently spot these connections and trends?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Specialist search engines for patents (Thomson Reuters), publications (ISI </a:t>
            </a:r>
            <a:r>
              <a:rPr lang="en-GB" dirty="0" err="1" smtClean="0"/>
              <a:t>WoK</a:t>
            </a:r>
            <a:r>
              <a:rPr lang="en-GB" dirty="0" smtClean="0"/>
              <a:t>), unstructured data (Autonomy)</a:t>
            </a:r>
          </a:p>
          <a:p>
            <a:r>
              <a:rPr lang="en-GB" dirty="0" smtClean="0"/>
              <a:t>Attend conferences and workshops</a:t>
            </a:r>
          </a:p>
          <a:p>
            <a:r>
              <a:rPr lang="en-GB" dirty="0" smtClean="0"/>
              <a:t>Consultancies to do the leg-work for you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 smtClean="0"/>
              <a:t>There’s currently no easy way to do this!</a:t>
            </a:r>
          </a:p>
        </p:txBody>
      </p:sp>
    </p:spTree>
    <p:extLst>
      <p:ext uri="{BB962C8B-B14F-4D97-AF65-F5344CB8AC3E}">
        <p14:creationId xmlns:p14="http://schemas.microsoft.com/office/powerpoint/2010/main" val="380999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examples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Researchers: find relevant collaborators</a:t>
            </a:r>
          </a:p>
          <a:p>
            <a:r>
              <a:rPr lang="en-GB" dirty="0" smtClean="0"/>
              <a:t>Industry: target less-contested areas for R&amp;D</a:t>
            </a:r>
          </a:p>
          <a:p>
            <a:r>
              <a:rPr lang="en-GB" dirty="0" smtClean="0"/>
              <a:t>Lawyers: Patent landscapes</a:t>
            </a:r>
          </a:p>
          <a:p>
            <a:r>
              <a:rPr lang="en-GB" dirty="0" smtClean="0"/>
              <a:t>Investors: Spot opportunities and buyers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Basically anyone who wants a rapid, easily digestible summary of who is who in an area of interest and all the hidden links between them.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1180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PGD_Al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7471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496" y="107340"/>
            <a:ext cx="6513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Micro Pattern Gaseous detectors: 396 publications</a:t>
            </a:r>
            <a:endParaRPr lang="en-US" sz="2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283968" y="3861048"/>
            <a:ext cx="864096" cy="2016224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75856" y="5877272"/>
            <a:ext cx="2027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Weizmann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358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PGD_Patent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59849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96" y="107340"/>
            <a:ext cx="4984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Micro Pattern Gaseous detectors: 111 patents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1672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PGD_Weizman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900"/>
            <a:ext cx="9144000" cy="56513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96" y="107340"/>
            <a:ext cx="6785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Micro Pattern Gaseous detectors: 396 publications (Weizmann)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39326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PGD_Weiz_KeyP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545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96" y="107340"/>
            <a:ext cx="891840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Micro Pattern Gaseous detectors: All publications; Key players (Weizmann in RD-51)</a:t>
            </a:r>
          </a:p>
          <a:p>
            <a:r>
              <a:rPr lang="en-US" dirty="0" smtClean="0">
                <a:sym typeface="Wingdings"/>
              </a:rPr>
              <a:t>GEM = Collaboration with IN2P3, CERN; </a:t>
            </a:r>
            <a:r>
              <a:rPr lang="en-US" dirty="0" err="1" smtClean="0">
                <a:sym typeface="Wingdings"/>
              </a:rPr>
              <a:t>Micromegas</a:t>
            </a:r>
            <a:r>
              <a:rPr lang="en-US" dirty="0" smtClean="0">
                <a:sym typeface="Wingdings"/>
              </a:rPr>
              <a:t> = collaboration with CEA</a:t>
            </a:r>
            <a:endParaRPr lang="en-US" sz="20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5076056" y="3933056"/>
            <a:ext cx="216024" cy="1152128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932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PGD_KP_Centrality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00"/>
            <a:ext cx="9144000" cy="55808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496" y="107340"/>
            <a:ext cx="7777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Micro Pattern Gaseous detectors: All publications; centrality (Weizmann)</a:t>
            </a: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555776" y="4437112"/>
            <a:ext cx="216024" cy="1152128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713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DetPubsWeizman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5200"/>
            <a:ext cx="9144000" cy="49214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476672"/>
            <a:ext cx="4910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Ge</a:t>
            </a:r>
            <a:r>
              <a:rPr lang="en-US" sz="2000" dirty="0" smtClean="0"/>
              <a:t> detectors 2497 publications </a:t>
            </a:r>
            <a:r>
              <a:rPr lang="en-US" sz="2000" dirty="0" smtClean="0">
                <a:sym typeface="Wingdings"/>
              </a:rPr>
              <a:t> Weizmann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20263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dipixWeizman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6" y="188640"/>
            <a:ext cx="4312920" cy="2804160"/>
          </a:xfrm>
          <a:prstGeom prst="rect">
            <a:avLst/>
          </a:prstGeom>
        </p:spPr>
      </p:pic>
      <p:pic>
        <p:nvPicPr>
          <p:cNvPr id="3" name="Picture 2" descr="GeDet_PatentsWeizman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068" y="3573016"/>
            <a:ext cx="5012436" cy="2500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99992" y="692696"/>
            <a:ext cx="42484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Medipix2 + </a:t>
            </a:r>
            <a:r>
              <a:rPr lang="en-US" sz="2000" dirty="0" err="1" smtClean="0"/>
              <a:t>Timepix</a:t>
            </a:r>
            <a:r>
              <a:rPr lang="en-US" sz="2000" dirty="0" smtClean="0"/>
              <a:t> (244 pubs)</a:t>
            </a:r>
          </a:p>
          <a:p>
            <a:r>
              <a:rPr lang="en-US" sz="1600" dirty="0" smtClean="0"/>
              <a:t>Partner with NIKHEF, a member of the </a:t>
            </a:r>
            <a:r>
              <a:rPr lang="en-US" sz="1600" dirty="0" err="1" smtClean="0"/>
              <a:t>Medipix</a:t>
            </a:r>
            <a:r>
              <a:rPr lang="en-US" sz="1600" dirty="0" smtClean="0"/>
              <a:t> (2 &amp; 3) collaborations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3347700"/>
            <a:ext cx="3612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Ge</a:t>
            </a:r>
            <a:r>
              <a:rPr lang="en-US" sz="2000" dirty="0"/>
              <a:t> </a:t>
            </a:r>
            <a:r>
              <a:rPr lang="en-US" sz="2000" dirty="0" smtClean="0"/>
              <a:t>detectors Weizmann’s patent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1981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66997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 smtClean="0"/>
              <a:t>current incarnation of the software could be used to solve some big </a:t>
            </a:r>
            <a:r>
              <a:rPr lang="en-GB" dirty="0" smtClean="0"/>
              <a:t>problems related to the big data challenge</a:t>
            </a:r>
            <a:endParaRPr lang="en-GB" dirty="0" smtClean="0"/>
          </a:p>
          <a:p>
            <a:r>
              <a:rPr lang="en-GB" dirty="0" smtClean="0"/>
              <a:t>Possibility to </a:t>
            </a:r>
            <a:r>
              <a:rPr lang="en-GB" dirty="0" smtClean="0"/>
              <a:t>extend </a:t>
            </a:r>
            <a:r>
              <a:rPr lang="en-GB" dirty="0" smtClean="0"/>
              <a:t>the software’s scope to be useful in new </a:t>
            </a:r>
            <a:r>
              <a:rPr lang="en-GB" dirty="0" smtClean="0"/>
              <a:t>settings</a:t>
            </a: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And remember, just use </a:t>
            </a:r>
            <a:r>
              <a:rPr lang="en-GB" dirty="0" smtClean="0"/>
              <a:t>it and give feedback in our blog</a:t>
            </a:r>
            <a:r>
              <a:rPr lang="en-GB" dirty="0" smtClean="0"/>
              <a:t>!</a:t>
            </a:r>
          </a:p>
          <a:p>
            <a:pPr marL="0" indent="0" algn="ctr">
              <a:buNone/>
            </a:pPr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collspotting.web.cern.ch</a:t>
            </a:r>
            <a:endParaRPr lang="en-GB" dirty="0" smtClean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7099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1800" y="1484784"/>
            <a:ext cx="5338936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Intro to CollSpotting</a:t>
            </a:r>
          </a:p>
          <a:p>
            <a:pPr marL="0" indent="0">
              <a:buNone/>
            </a:pPr>
            <a:r>
              <a:rPr lang="en-GB" dirty="0" smtClean="0"/>
              <a:t>How does it work?</a:t>
            </a:r>
          </a:p>
          <a:p>
            <a:pPr marL="0" indent="0">
              <a:buNone/>
            </a:pPr>
            <a:r>
              <a:rPr lang="en-GB" dirty="0"/>
              <a:t>What problem does it solve</a:t>
            </a:r>
            <a:r>
              <a:rPr lang="en-GB" dirty="0" smtClean="0"/>
              <a:t>?</a:t>
            </a:r>
          </a:p>
          <a:p>
            <a:pPr marL="0" indent="0">
              <a:buNone/>
            </a:pPr>
            <a:r>
              <a:rPr lang="en-GB" dirty="0" smtClean="0"/>
              <a:t>Model</a:t>
            </a:r>
          </a:p>
          <a:p>
            <a:pPr marL="0" indent="0">
              <a:buNone/>
            </a:pPr>
            <a:r>
              <a:rPr lang="en-GB" dirty="0" smtClean="0"/>
              <a:t>What’s next?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459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drew\Desktop\cern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6772"/>
            <a:ext cx="3195228" cy="319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ndrew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558" y="1844824"/>
            <a:ext cx="1683578" cy="64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388896"/>
            <a:ext cx="2376264" cy="3165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18864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Developed at CERN by Physicists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749300" y="4797152"/>
            <a:ext cx="8071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We developed the program to help us figure out who the key players at the cutting edge of the 100s of research fields CERN is active in are.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Realised</a:t>
            </a:r>
            <a:r>
              <a:rPr lang="en-US" dirty="0" smtClean="0"/>
              <a:t> this could be much more widely applicable – which is where you can help!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2780928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FP7 project that</a:t>
            </a:r>
          </a:p>
          <a:p>
            <a:r>
              <a:rPr lang="en-US" dirty="0"/>
              <a:t>addresses infrastructures required for detector development for future particle physics experiments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825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CollSpotting?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49288" y="1340768"/>
            <a:ext cx="6851104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Software developed at CERN</a:t>
            </a:r>
          </a:p>
          <a:p>
            <a:r>
              <a:rPr lang="en-GB" dirty="0" smtClean="0"/>
              <a:t>Identifies relationships between institutions and visualises them</a:t>
            </a:r>
          </a:p>
          <a:p>
            <a:r>
              <a:rPr lang="en-GB" dirty="0"/>
              <a:t>Visualise clusters, who works with whom </a:t>
            </a:r>
            <a:r>
              <a:rPr lang="en-GB" dirty="0" smtClean="0"/>
              <a:t>and </a:t>
            </a:r>
            <a:r>
              <a:rPr lang="en-GB" dirty="0"/>
              <a:t>who is active in your field of interest</a:t>
            </a:r>
          </a:p>
          <a:p>
            <a:r>
              <a:rPr lang="en-GB" dirty="0"/>
              <a:t>Find closely related topics and hidden connections</a:t>
            </a:r>
          </a:p>
          <a:p>
            <a:r>
              <a:rPr lang="en-GB" dirty="0"/>
              <a:t>Powerful data-mining and visualisation algorithms can be expanded to new </a:t>
            </a:r>
            <a:r>
              <a:rPr lang="en-GB" dirty="0" smtClean="0"/>
              <a:t>areas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801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CollSpotting</a:t>
            </a:r>
            <a:r>
              <a:rPr lang="en-GB" dirty="0" smtClean="0"/>
              <a:t> sifts 720m+ Publications: “Who works with Whom?”</a:t>
            </a:r>
            <a:endParaRPr lang="en-GB" dirty="0"/>
          </a:p>
        </p:txBody>
      </p:sp>
      <p:pic>
        <p:nvPicPr>
          <p:cNvPr id="3074" name="Picture 2" descr="C:\Users\Andrew\Desktop\STFC CERN Oct Nov 2012\CollSpotting approach_files\Approach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860306" cy="363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7" y="515719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principle, can include any kind of databases where “authorship” can be attributed to different </a:t>
            </a:r>
            <a:r>
              <a:rPr lang="en-US" dirty="0" err="1" smtClean="0"/>
              <a:t>organisations</a:t>
            </a:r>
            <a:r>
              <a:rPr lang="en-US" dirty="0" smtClean="0"/>
              <a:t>/entities – what else would you like to see here?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03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Collaboration Spotting Works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40" y="1340768"/>
            <a:ext cx="7924800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5085184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Data-mining from patent, publication etc. databases (see last slide)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81371" y="5157192"/>
            <a:ext cx="2242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Whose names appear together a lot?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56176" y="5157192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Which keywords appear in the same kinds of clusters?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010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Using Social Network Analysis and Graph Theory to Visualise </a:t>
            </a:r>
            <a:r>
              <a:rPr lang="en-GB" sz="3200" dirty="0"/>
              <a:t>C</a:t>
            </a:r>
            <a:r>
              <a:rPr lang="en-GB" sz="3200" dirty="0" smtClean="0"/>
              <a:t>omplex Relationships Easily</a:t>
            </a:r>
            <a:endParaRPr lang="en-GB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9" y="1556792"/>
            <a:ext cx="3447221" cy="2035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11"/>
          <a:stretch/>
        </p:blipFill>
        <p:spPr bwMode="auto">
          <a:xfrm>
            <a:off x="3347864" y="1556792"/>
            <a:ext cx="2214736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63" b="5283"/>
          <a:stretch/>
        </p:blipFill>
        <p:spPr bwMode="auto">
          <a:xfrm>
            <a:off x="6084168" y="1340769"/>
            <a:ext cx="3021608" cy="241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69100" y="3212976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Pretty, huh? </a:t>
            </a:r>
            <a:r>
              <a:rPr lang="en-US" sz="1400" dirty="0" smtClean="0">
                <a:sym typeface="Wingdings"/>
              </a:rPr>
              <a:t>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35000" y="3886200"/>
            <a:ext cx="81134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Assign a value to how correlated each two data points (nodes) are, e.g. “how many papers have these two institutes jointly published?”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 a network graph, data points with a large degree of correlation end up clustering together.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Additionally: thicker connections (edges) = stronger correlation, larger dots = more prominent data points.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Can spot key players and relationships at a glance, detect underlying patterns.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50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18" y="1268760"/>
            <a:ext cx="6575958" cy="4846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1920" y="6444044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Germanium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Interactive</a:t>
            </a:r>
            <a:r>
              <a:rPr lang="en-GB" dirty="0"/>
              <a:t>:</a:t>
            </a:r>
            <a:r>
              <a:rPr lang="en-GB" dirty="0" smtClean="0"/>
              <a:t> Click on a Node to Highlight its Links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415502" y="5468752"/>
            <a:ext cx="2314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Germanium Detectors </a:t>
            </a:r>
          </a:p>
          <a:p>
            <a:r>
              <a:rPr lang="en-GB" dirty="0" smtClean="0"/>
              <a:t>(key players)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979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problems can you solve with it?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Identify potential collaborators and competitors.</a:t>
            </a:r>
          </a:p>
          <a:p>
            <a:r>
              <a:rPr lang="en-GB" dirty="0" smtClean="0"/>
              <a:t>Identify important economic and rese</a:t>
            </a:r>
            <a:r>
              <a:rPr lang="en-US" dirty="0" err="1" smtClean="0"/>
              <a:t>ar</a:t>
            </a:r>
            <a:r>
              <a:rPr lang="en-GB" dirty="0" err="1" smtClean="0"/>
              <a:t>ch</a:t>
            </a:r>
            <a:r>
              <a:rPr lang="en-GB" dirty="0" smtClean="0"/>
              <a:t> clusters</a:t>
            </a:r>
          </a:p>
          <a:p>
            <a:r>
              <a:rPr lang="en-GB" dirty="0" smtClean="0"/>
              <a:t>Who’s patenting in this space? Where is there still room for me to operate? </a:t>
            </a:r>
          </a:p>
          <a:p>
            <a:r>
              <a:rPr lang="en-GB" dirty="0" smtClean="0"/>
              <a:t>Assess the strength of your technologies</a:t>
            </a:r>
          </a:p>
          <a:p>
            <a:r>
              <a:rPr lang="en-GB" dirty="0" smtClean="0"/>
              <a:t>Look for me-too technologies</a:t>
            </a:r>
          </a:p>
          <a:p>
            <a:r>
              <a:rPr lang="en-GB" dirty="0" smtClean="0"/>
              <a:t>Spot technology trends using timeline</a:t>
            </a:r>
          </a:p>
          <a:p>
            <a:r>
              <a:rPr lang="en-GB" dirty="0" smtClean="0"/>
              <a:t>What else?</a:t>
            </a:r>
          </a:p>
        </p:txBody>
      </p:sp>
    </p:spTree>
    <p:extLst>
      <p:ext uri="{BB962C8B-B14F-4D97-AF65-F5344CB8AC3E}">
        <p14:creationId xmlns:p14="http://schemas.microsoft.com/office/powerpoint/2010/main" val="3743769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8398</TotalTime>
  <Words>743</Words>
  <Application>Microsoft Macintosh PowerPoint</Application>
  <PresentationFormat>On-screen Show (4:3)</PresentationFormat>
  <Paragraphs>88</Paragraphs>
  <Slides>19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CollSpotting: Big, Beautiful Data</vt:lpstr>
      <vt:lpstr>PowerPoint Presentation</vt:lpstr>
      <vt:lpstr>PowerPoint Presentation</vt:lpstr>
      <vt:lpstr>What is CollSpotting?</vt:lpstr>
      <vt:lpstr>CollSpotting sifts 720m+ Publications: “Who works with Whom?”</vt:lpstr>
      <vt:lpstr>How Collaboration Spotting Works</vt:lpstr>
      <vt:lpstr>Using Social Network Analysis and Graph Theory to Visualise Complex Relationships Easily</vt:lpstr>
      <vt:lpstr>PowerPoint Presentation</vt:lpstr>
      <vt:lpstr>What problems can you solve with it? </vt:lpstr>
      <vt:lpstr>How do people currently spot these connections and trends?</vt:lpstr>
      <vt:lpstr>Some 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CollSpotting: Industrial Use Cases</dc:title>
  <dc:creator>Andrew</dc:creator>
  <cp:lastModifiedBy>legoffjm</cp:lastModifiedBy>
  <cp:revision>143</cp:revision>
  <dcterms:created xsi:type="dcterms:W3CDTF">2012-10-30T17:54:51Z</dcterms:created>
  <dcterms:modified xsi:type="dcterms:W3CDTF">2013-03-01T14:44:40Z</dcterms:modified>
</cp:coreProperties>
</file>