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4" r:id="rId4"/>
    <p:sldId id="266" r:id="rId5"/>
    <p:sldId id="262" r:id="rId6"/>
    <p:sldId id="263" r:id="rId7"/>
    <p:sldId id="267" r:id="rId8"/>
    <p:sldId id="268" r:id="rId9"/>
    <p:sldId id="275" r:id="rId10"/>
    <p:sldId id="269" r:id="rId11"/>
    <p:sldId id="293" r:id="rId12"/>
    <p:sldId id="294" r:id="rId13"/>
    <p:sldId id="295" r:id="rId14"/>
    <p:sldId id="296" r:id="rId15"/>
    <p:sldId id="297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16" autoAdjust="0"/>
  </p:normalViewPr>
  <p:slideViewPr>
    <p:cSldViewPr snapToGrid="0" snapToObjects="1" showGuides="1">
      <p:cViewPr varScale="1">
        <p:scale>
          <a:sx n="85" d="100"/>
          <a:sy n="85" d="100"/>
        </p:scale>
        <p:origin x="-528" y="-112"/>
      </p:cViewPr>
      <p:guideLst>
        <p:guide orient="horz" pos="2218"/>
        <p:guide pos="2885"/>
      </p:guideLst>
    </p:cSldViewPr>
  </p:slideViewPr>
  <p:outlineViewPr>
    <p:cViewPr>
      <p:scale>
        <a:sx n="33" d="100"/>
        <a:sy n="33" d="100"/>
      </p:scale>
      <p:origin x="0" y="48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42DEA-9DB1-CA49-B07E-41523EC5B344}" type="datetimeFigureOut">
              <a:rPr lang="en-US" smtClean="0"/>
              <a:pPr/>
              <a:t>27.02.13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CE9D4-320D-6641-B1DC-CDB3FF5CF9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61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CEAAEF-4856-4446-BF70-2780DD4298EC}" type="datetimeFigureOut">
              <a:rPr lang="en-US" smtClean="0"/>
              <a:pPr/>
              <a:t>27.02.13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733BF-52FB-E848-B3F0-AC2F6F14D0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358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162253" y="268288"/>
            <a:ext cx="2693980" cy="4115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971" y="4856822"/>
            <a:ext cx="8146076" cy="573438"/>
          </a:xfrm>
        </p:spPr>
        <p:txBody>
          <a:bodyPr anchor="b"/>
          <a:lstStyle>
            <a:lvl1pPr algn="l">
              <a:defRPr sz="2800" b="0" baseline="0"/>
            </a:lvl1pPr>
          </a:lstStyle>
          <a:p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970" y="5430260"/>
            <a:ext cx="8144079" cy="599462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fr-CH" dirty="0" smtClean="0"/>
          </a:p>
        </p:txBody>
      </p:sp>
      <p:pic>
        <p:nvPicPr>
          <p:cNvPr id="3" name="Picture 2" descr="dcd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97" y="245726"/>
            <a:ext cx="5819855" cy="41827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5576" y="6490036"/>
            <a:ext cx="1999130" cy="365125"/>
          </a:xfrm>
        </p:spPr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97959"/>
            <a:ext cx="7391401" cy="11430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357375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77031" y="6490036"/>
            <a:ext cx="20742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fr-CH" smtClean="0"/>
              <a:t>philippe.farthouat@cern.ch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490036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67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6.xml"/><Relationship Id="rId3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Developments on power transfer at CERN (DC-DC converters)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Philippe </a:t>
            </a:r>
            <a:r>
              <a:rPr lang="en-US" dirty="0" err="1" smtClean="0"/>
              <a:t>Farthouat</a:t>
            </a:r>
            <a:endParaRPr lang="en-US" dirty="0" smtClean="0"/>
          </a:p>
          <a:p>
            <a:r>
              <a:rPr lang="en-US" dirty="0" smtClean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4204236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On-going </a:t>
            </a:r>
            <a:r>
              <a:rPr lang="en-US" dirty="0" smtClean="0"/>
              <a:t>Development: Point Of Load DC-DC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075331"/>
            <a:ext cx="8305801" cy="3916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view of the upgrade of the LHC we are looking for a POL DC-DC converter to be installed in the tracker region</a:t>
            </a:r>
          </a:p>
          <a:p>
            <a:pPr lvl="1"/>
            <a:r>
              <a:rPr lang="en-US" dirty="0" smtClean="0"/>
              <a:t>2 – 4 Tesla magnetic field</a:t>
            </a:r>
          </a:p>
          <a:p>
            <a:pPr lvl="1"/>
            <a:r>
              <a:rPr lang="en-US" dirty="0" smtClean="0"/>
              <a:t>~1 </a:t>
            </a:r>
            <a:r>
              <a:rPr lang="en-US" dirty="0" err="1" smtClean="0"/>
              <a:t>MGy</a:t>
            </a:r>
            <a:r>
              <a:rPr lang="en-US" dirty="0" smtClean="0"/>
              <a:t> and 10</a:t>
            </a:r>
            <a:r>
              <a:rPr lang="en-US" baseline="30000" dirty="0" smtClean="0"/>
              <a:t>15</a:t>
            </a:r>
            <a:r>
              <a:rPr lang="en-US" dirty="0" smtClean="0"/>
              <a:t> 1MeV neutrons.cm</a:t>
            </a:r>
            <a:r>
              <a:rPr lang="en-US" baseline="30000" dirty="0" smtClean="0"/>
              <a:t>-2</a:t>
            </a:r>
          </a:p>
          <a:p>
            <a:r>
              <a:rPr lang="en-US" dirty="0" smtClean="0"/>
              <a:t>Reduce the input current </a:t>
            </a:r>
            <a:r>
              <a:rPr lang="en-US" dirty="0" smtClean="0"/>
              <a:t>by </a:t>
            </a:r>
            <a:r>
              <a:rPr lang="en-US" dirty="0" smtClean="0"/>
              <a:t>a factor </a:t>
            </a:r>
            <a:r>
              <a:rPr lang="en-US" dirty="0" smtClean="0"/>
              <a:t>~</a:t>
            </a:r>
            <a:r>
              <a:rPr lang="en-US" dirty="0" smtClean="0"/>
              <a:t>5 </a:t>
            </a:r>
            <a:r>
              <a:rPr lang="en-US" dirty="0" smtClean="0"/>
              <a:t>to reduce the material budget </a:t>
            </a:r>
            <a:endParaRPr lang="en-US" dirty="0" smtClean="0"/>
          </a:p>
          <a:p>
            <a:r>
              <a:rPr lang="en-US" dirty="0" smtClean="0"/>
              <a:t>Specifications</a:t>
            </a:r>
            <a:endParaRPr lang="en-US" dirty="0"/>
          </a:p>
          <a:p>
            <a:pPr lvl="1"/>
            <a:r>
              <a:rPr lang="en-US" dirty="0" smtClean="0"/>
              <a:t>Vin ≤ 10 V</a:t>
            </a:r>
            <a:endParaRPr lang="en-US" dirty="0"/>
          </a:p>
          <a:p>
            <a:pPr lvl="1"/>
            <a:r>
              <a:rPr lang="en-US" dirty="0" err="1" smtClean="0"/>
              <a:t>Vout</a:t>
            </a:r>
            <a:r>
              <a:rPr lang="en-US" dirty="0" smtClean="0"/>
              <a:t> = 1.2 – 3.3 V</a:t>
            </a:r>
            <a:endParaRPr lang="en-US" dirty="0"/>
          </a:p>
          <a:p>
            <a:pPr lvl="1"/>
            <a:r>
              <a:rPr lang="en-US" dirty="0" err="1" smtClean="0"/>
              <a:t>Iout</a:t>
            </a:r>
            <a:r>
              <a:rPr lang="en-US" dirty="0"/>
              <a:t> </a:t>
            </a:r>
            <a:r>
              <a:rPr lang="en-US" dirty="0" smtClean="0"/>
              <a:t>≤ 3 A</a:t>
            </a:r>
            <a:endParaRPr lang="en-US" dirty="0"/>
          </a:p>
          <a:p>
            <a:pPr lvl="1"/>
            <a:r>
              <a:rPr lang="en-US" dirty="0" smtClean="0"/>
              <a:t>Frequency = 1 – 3 MHz</a:t>
            </a:r>
          </a:p>
          <a:p>
            <a:pPr lvl="1"/>
            <a:r>
              <a:rPr lang="en-US" dirty="0" smtClean="0"/>
              <a:t>Air-core inductor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ight Arrow 6">
            <a:hlinkClick r:id="rId2" action="ppaction://hlinksldjump"/>
          </p:cNvPr>
          <p:cNvSpPr/>
          <p:nvPr/>
        </p:nvSpPr>
        <p:spPr>
          <a:xfrm>
            <a:off x="1771952" y="3617302"/>
            <a:ext cx="627529" cy="2241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dcd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047" y="3916380"/>
            <a:ext cx="3664123" cy="26334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22113" y="3931319"/>
            <a:ext cx="1419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chemeClr val="bg1"/>
                </a:solidFill>
              </a:rPr>
              <a:t>Courtesy </a:t>
            </a:r>
          </a:p>
          <a:p>
            <a:pPr algn="ctr"/>
            <a:r>
              <a:rPr lang="en-US" sz="1200" b="1" i="1" dirty="0" smtClean="0">
                <a:solidFill>
                  <a:schemeClr val="bg1"/>
                </a:solidFill>
              </a:rPr>
              <a:t>Stefano </a:t>
            </a:r>
            <a:r>
              <a:rPr lang="en-US" sz="1200" b="1" i="1" dirty="0" err="1" smtClean="0">
                <a:solidFill>
                  <a:schemeClr val="bg1"/>
                </a:solidFill>
              </a:rPr>
              <a:t>Michelis</a:t>
            </a:r>
            <a:endParaRPr lang="en-US" sz="1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863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ASIC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377" y="2576137"/>
            <a:ext cx="4122738" cy="3071619"/>
          </a:xfrm>
        </p:spPr>
        <p:txBody>
          <a:bodyPr>
            <a:normAutofit/>
          </a:bodyPr>
          <a:lstStyle/>
          <a:p>
            <a:r>
              <a:rPr lang="en-US" dirty="0"/>
              <a:t>AMIS5 is designed in a High Voltage 0.35um technology for automotive application. </a:t>
            </a:r>
          </a:p>
          <a:p>
            <a:r>
              <a:rPr lang="en-US" dirty="0"/>
              <a:t>This technology has been successfully tested for TID, protons and heavy ions.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609" y="2322140"/>
            <a:ext cx="3839391" cy="3600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65412" y="5363880"/>
            <a:ext cx="2119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Courtesy Stefano </a:t>
            </a:r>
            <a:r>
              <a:rPr lang="en-US" sz="1200" b="1" i="1" dirty="0" err="1" smtClean="0"/>
              <a:t>Michelis</a:t>
            </a:r>
            <a:endParaRPr lang="en-US" sz="1200" b="1" i="1" dirty="0"/>
          </a:p>
        </p:txBody>
      </p:sp>
      <p:sp>
        <p:nvSpPr>
          <p:cNvPr id="13" name="Rectangle 39"/>
          <p:cNvSpPr>
            <a:spLocks/>
          </p:cNvSpPr>
          <p:nvPr/>
        </p:nvSpPr>
        <p:spPr bwMode="auto">
          <a:xfrm>
            <a:off x="5347630" y="5965525"/>
            <a:ext cx="3089242" cy="267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/>
          <a:p>
            <a:pPr algn="ctr"/>
            <a:r>
              <a:rPr lang="en-US" sz="1700" dirty="0" smtClean="0">
                <a:ea typeface="ＭＳ Ｐゴシック" charset="0"/>
              </a:rPr>
              <a:t>2.88 mm</a:t>
            </a:r>
            <a:endParaRPr lang="en-US" sz="1700" dirty="0">
              <a:ea typeface="ＭＳ Ｐゴシック" charset="0"/>
            </a:endParaRPr>
          </a:p>
        </p:txBody>
      </p:sp>
      <p:sp>
        <p:nvSpPr>
          <p:cNvPr id="14" name="AutoShape 42"/>
          <p:cNvSpPr>
            <a:spLocks/>
          </p:cNvSpPr>
          <p:nvPr/>
        </p:nvSpPr>
        <p:spPr bwMode="auto">
          <a:xfrm rot="16200000">
            <a:off x="2815302" y="3985560"/>
            <a:ext cx="3768328" cy="441491"/>
          </a:xfrm>
          <a:custGeom>
            <a:avLst/>
            <a:gdLst>
              <a:gd name="T0" fmla="*/ 0 w 21600"/>
              <a:gd name="T1" fmla="*/ 0 h 21599"/>
              <a:gd name="T2" fmla="*/ 21600 w 21600"/>
              <a:gd name="T3" fmla="*/ 21599 h 21599"/>
            </a:gdLst>
            <a:ahLst/>
            <a:cxnLst/>
            <a:rect l="T0" t="T1" r="T2" b="T3"/>
            <a:pathLst>
              <a:path w="21600" h="21599">
                <a:moveTo>
                  <a:pt x="0" y="0"/>
                </a:moveTo>
                <a:lnTo>
                  <a:pt x="21600" y="-1"/>
                </a:lnTo>
                <a:lnTo>
                  <a:pt x="21600" y="21598"/>
                </a:lnTo>
                <a:lnTo>
                  <a:pt x="0" y="21599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/>
          <a:p>
            <a:pPr algn="ctr"/>
            <a:r>
              <a:rPr lang="en-US" sz="1700" dirty="0">
                <a:ea typeface="ＭＳ Ｐゴシック" charset="0"/>
              </a:rPr>
              <a:t>2.7 mm</a:t>
            </a:r>
          </a:p>
        </p:txBody>
      </p:sp>
    </p:spTree>
    <p:extLst>
      <p:ext uri="{BB962C8B-B14F-4D97-AF65-F5344CB8AC3E}">
        <p14:creationId xmlns:p14="http://schemas.microsoft.com/office/powerpoint/2010/main" val="1203051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AMIS5 Efficiency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62" y="1633698"/>
            <a:ext cx="6342258" cy="4823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63003" y="4825996"/>
            <a:ext cx="2119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Courtesy Stefano </a:t>
            </a:r>
            <a:r>
              <a:rPr lang="en-US" sz="1200" b="1" i="1" dirty="0" err="1" smtClean="0"/>
              <a:t>Michelis</a:t>
            </a:r>
            <a:endParaRPr lang="en-US" sz="1200" b="1" i="1" dirty="0"/>
          </a:p>
        </p:txBody>
      </p:sp>
    </p:spTree>
    <p:extLst>
      <p:ext uri="{BB962C8B-B14F-4D97-AF65-F5344CB8AC3E}">
        <p14:creationId xmlns:p14="http://schemas.microsoft.com/office/powerpoint/2010/main" val="1561616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 Tests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32" y="1902636"/>
            <a:ext cx="7230439" cy="44904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6967702" y="5180557"/>
            <a:ext cx="2119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Courtesy Stefano </a:t>
            </a:r>
            <a:r>
              <a:rPr lang="en-US" sz="1200" b="1" i="1" dirty="0" err="1" smtClean="0"/>
              <a:t>Michelis</a:t>
            </a:r>
            <a:endParaRPr lang="en-US" sz="1200" b="1" i="1" dirty="0"/>
          </a:p>
        </p:txBody>
      </p:sp>
    </p:spTree>
    <p:extLst>
      <p:ext uri="{BB962C8B-B14F-4D97-AF65-F5344CB8AC3E}">
        <p14:creationId xmlns:p14="http://schemas.microsoft.com/office/powerpoint/2010/main" val="1285519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342095" cy="3916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Immediate future (within 2 years)</a:t>
            </a:r>
          </a:p>
          <a:p>
            <a:pPr lvl="1"/>
            <a:r>
              <a:rPr lang="en-US" dirty="0" smtClean="0"/>
              <a:t>Test </a:t>
            </a:r>
            <a:r>
              <a:rPr lang="en-US" dirty="0"/>
              <a:t>foreseen for AMIS5</a:t>
            </a:r>
          </a:p>
          <a:p>
            <a:pPr lvl="2"/>
            <a:r>
              <a:rPr lang="en-US" dirty="0"/>
              <a:t>Single Event and Displacement damage tests (fall 2012)</a:t>
            </a:r>
          </a:p>
          <a:p>
            <a:pPr lvl="2"/>
            <a:r>
              <a:rPr lang="en-US" dirty="0" smtClean="0"/>
              <a:t>Tests </a:t>
            </a:r>
            <a:r>
              <a:rPr lang="en-US" dirty="0"/>
              <a:t>on AMIS5 packaged in QFN32</a:t>
            </a:r>
          </a:p>
          <a:p>
            <a:pPr lvl="1"/>
            <a:r>
              <a:rPr lang="en-US" dirty="0"/>
              <a:t>AMIS5_BB Bump Bonded version </a:t>
            </a:r>
          </a:p>
          <a:p>
            <a:pPr lvl="2"/>
            <a:r>
              <a:rPr lang="en-US" dirty="0"/>
              <a:t>tests and </a:t>
            </a:r>
            <a:r>
              <a:rPr lang="en-US" dirty="0" smtClean="0"/>
              <a:t>characterization</a:t>
            </a:r>
          </a:p>
          <a:p>
            <a:pPr lvl="1"/>
            <a:r>
              <a:rPr lang="en-US" dirty="0" smtClean="0"/>
              <a:t>Production of about 10,000 fully assembled converters</a:t>
            </a:r>
          </a:p>
          <a:p>
            <a:r>
              <a:rPr lang="en-US" dirty="0" smtClean="0"/>
              <a:t>Next </a:t>
            </a:r>
          </a:p>
          <a:p>
            <a:pPr lvl="1"/>
            <a:r>
              <a:rPr lang="en-US" dirty="0" smtClean="0"/>
              <a:t>Similar design for higher radiation level</a:t>
            </a:r>
          </a:p>
          <a:p>
            <a:pPr lvl="2"/>
            <a:r>
              <a:rPr lang="en-US" dirty="0" smtClean="0"/>
              <a:t>Requires a change in technology</a:t>
            </a:r>
          </a:p>
          <a:p>
            <a:pPr lvl="1"/>
            <a:r>
              <a:rPr lang="en-US" dirty="0" smtClean="0"/>
              <a:t>Lower overall mass of the converter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028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954683" cy="3916363"/>
          </a:xfrm>
        </p:spPr>
        <p:txBody>
          <a:bodyPr/>
          <a:lstStyle/>
          <a:p>
            <a:r>
              <a:rPr lang="en-US" dirty="0" smtClean="0"/>
              <a:t>We will have to develop two main types of converters</a:t>
            </a:r>
          </a:p>
          <a:p>
            <a:pPr lvl="1"/>
            <a:r>
              <a:rPr lang="en-US" dirty="0" smtClean="0"/>
              <a:t>Relatively high power to be used in the outer parts of the detector with moderate radiation and magnetic fields</a:t>
            </a:r>
          </a:p>
          <a:p>
            <a:pPr lvl="1"/>
            <a:r>
              <a:rPr lang="en-US" dirty="0" smtClean="0"/>
              <a:t>POL low power to be used also in places with very high radiation and magnetic fields</a:t>
            </a:r>
          </a:p>
          <a:p>
            <a:r>
              <a:rPr lang="en-US" dirty="0" smtClean="0"/>
              <a:t>The first type could be fully industrial</a:t>
            </a:r>
          </a:p>
          <a:p>
            <a:pPr lvl="1"/>
            <a:r>
              <a:rPr lang="en-US" dirty="0" smtClean="0"/>
              <a:t>We could/would help for the radiation hardness qualification</a:t>
            </a:r>
          </a:p>
          <a:p>
            <a:r>
              <a:rPr lang="en-US" dirty="0" smtClean="0"/>
              <a:t>The second type is to be based on a custom radiation hard ASIC and an air-core inductor</a:t>
            </a:r>
          </a:p>
          <a:p>
            <a:pPr lvl="1"/>
            <a:r>
              <a:rPr lang="en-US" dirty="0" smtClean="0"/>
              <a:t>Production of 10,000’s </a:t>
            </a:r>
            <a:r>
              <a:rPr lang="en-US" smtClean="0"/>
              <a:t>modules needed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78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ATLAS Silicon Tracker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834" y="2895452"/>
            <a:ext cx="3044204" cy="231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941566" y="3920382"/>
            <a:ext cx="1080120" cy="293030"/>
          </a:xfrm>
          <a:prstGeom prst="wedgeRoundRectCallout">
            <a:avLst>
              <a:gd name="adj1" fmla="val -74109"/>
              <a:gd name="adj2" fmla="val -185984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000066"/>
              </a:buClr>
              <a:buSzPct val="120000"/>
            </a:pPr>
            <a:r>
              <a:rPr kumimoji="0" lang="en-US" sz="1400" b="1" dirty="0">
                <a:solidFill>
                  <a:srgbClr val="CC0000"/>
                </a:solidFill>
                <a:latin typeface="+mj-lt"/>
              </a:rPr>
              <a:t>The beauty</a:t>
            </a:r>
            <a:endParaRPr kumimoji="0" lang="en-US" sz="1200" b="1" dirty="0">
              <a:solidFill>
                <a:srgbClr val="CC0000"/>
              </a:solidFill>
              <a:latin typeface="+mj-lt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72" y="2858940"/>
            <a:ext cx="3453606" cy="233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3941566" y="4784478"/>
            <a:ext cx="1080120" cy="288032"/>
          </a:xfrm>
          <a:prstGeom prst="wedgeRoundRectCallout">
            <a:avLst>
              <a:gd name="adj1" fmla="val 61183"/>
              <a:gd name="adj2" fmla="val -193249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none" w="med" len="lg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000066"/>
              </a:buClr>
              <a:buSzPct val="120000"/>
            </a:pPr>
            <a:r>
              <a:rPr kumimoji="0" lang="en-US" sz="1400" b="1" dirty="0">
                <a:solidFill>
                  <a:srgbClr val="CC0000"/>
                </a:solidFill>
                <a:latin typeface="+mj-lt"/>
              </a:rPr>
              <a:t>The beast</a:t>
            </a:r>
            <a:endParaRPr kumimoji="0" lang="en-US" sz="1200" b="1" dirty="0">
              <a:solidFill>
                <a:srgbClr val="CC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0643" y="5216526"/>
            <a:ext cx="1373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Courtesy Allan Clark</a:t>
            </a:r>
            <a:endParaRPr lang="en-US" sz="1200" i="1" dirty="0"/>
          </a:p>
        </p:txBody>
      </p:sp>
      <p:sp>
        <p:nvSpPr>
          <p:cNvPr id="12" name="Left Arrow 11">
            <a:hlinkClick r:id="rId4" action="ppaction://hlinksldjump"/>
          </p:cNvPr>
          <p:cNvSpPr/>
          <p:nvPr/>
        </p:nvSpPr>
        <p:spPr>
          <a:xfrm>
            <a:off x="7186706" y="5856945"/>
            <a:ext cx="717176" cy="34921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56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Power Requirements in ATLAS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876" y="1992402"/>
            <a:ext cx="8305801" cy="3916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substantial amount of electronics on the detector requiring power</a:t>
            </a:r>
          </a:p>
          <a:p>
            <a:pPr lvl="1"/>
            <a:r>
              <a:rPr lang="en-US" dirty="0" smtClean="0"/>
              <a:t>ATLAS inner tracker			</a:t>
            </a:r>
            <a:r>
              <a:rPr lang="en-US" b="1" dirty="0" smtClean="0"/>
              <a:t>53 kW		16 kA</a:t>
            </a:r>
          </a:p>
          <a:p>
            <a:pPr lvl="1"/>
            <a:r>
              <a:rPr lang="en-US" dirty="0" smtClean="0"/>
              <a:t>ATLAS calorimeters			</a:t>
            </a:r>
            <a:r>
              <a:rPr lang="en-US" b="1" dirty="0" smtClean="0"/>
              <a:t>184 kW		38 kA</a:t>
            </a:r>
          </a:p>
          <a:p>
            <a:pPr lvl="1"/>
            <a:r>
              <a:rPr lang="en-US" dirty="0" smtClean="0"/>
              <a:t>ATLAS </a:t>
            </a:r>
            <a:r>
              <a:rPr lang="en-US" dirty="0" err="1" smtClean="0"/>
              <a:t>muon</a:t>
            </a:r>
            <a:r>
              <a:rPr lang="en-US" dirty="0" smtClean="0"/>
              <a:t> spectrometer		</a:t>
            </a:r>
            <a:r>
              <a:rPr lang="en-US" b="1" dirty="0" smtClean="0"/>
              <a:t>107 kW		29 kA</a:t>
            </a:r>
          </a:p>
          <a:p>
            <a:r>
              <a:rPr lang="en-US" dirty="0" smtClean="0"/>
              <a:t>Simple direct powering would require too many and too heavy cables</a:t>
            </a:r>
          </a:p>
          <a:p>
            <a:r>
              <a:rPr lang="en-US" dirty="0" smtClean="0"/>
              <a:t>In the experimental cavern we have got </a:t>
            </a:r>
          </a:p>
          <a:p>
            <a:pPr lvl="1"/>
            <a:r>
              <a:rPr lang="en-US" dirty="0" smtClean="0"/>
              <a:t>Radiation 			</a:t>
            </a:r>
            <a:r>
              <a:rPr lang="en-US" b="1" dirty="0" err="1" smtClean="0"/>
              <a:t>Mrads</a:t>
            </a:r>
            <a:r>
              <a:rPr lang="en-US" dirty="0" smtClean="0"/>
              <a:t> in the inner tracker</a:t>
            </a:r>
          </a:p>
          <a:p>
            <a:pPr marL="228600" lvl="1" indent="0">
              <a:buNone/>
            </a:pP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b="1" dirty="0" smtClean="0"/>
              <a:t>10’s </a:t>
            </a:r>
            <a:r>
              <a:rPr lang="en-US" b="1" dirty="0" err="1" smtClean="0"/>
              <a:t>krads</a:t>
            </a:r>
            <a:r>
              <a:rPr lang="en-US" dirty="0" smtClean="0"/>
              <a:t> in the other places</a:t>
            </a:r>
          </a:p>
          <a:p>
            <a:pPr lvl="1"/>
            <a:r>
              <a:rPr lang="en-US" dirty="0" smtClean="0"/>
              <a:t>Magnetic field		</a:t>
            </a:r>
            <a:r>
              <a:rPr lang="en-US" b="1" dirty="0" smtClean="0"/>
              <a:t>2 </a:t>
            </a:r>
            <a:r>
              <a:rPr lang="en-US" b="1" dirty="0" err="1" smtClean="0"/>
              <a:t>Teslas</a:t>
            </a:r>
            <a:r>
              <a:rPr lang="en-US" dirty="0" smtClean="0"/>
              <a:t> in the inner tracker</a:t>
            </a:r>
          </a:p>
          <a:p>
            <a:pPr marL="228600" lvl="1" indent="0">
              <a:buNone/>
            </a:pPr>
            <a:r>
              <a:rPr lang="en-US" dirty="0"/>
              <a:t>	</a:t>
            </a:r>
            <a:r>
              <a:rPr lang="en-US" dirty="0" smtClean="0"/>
              <a:t>			up to </a:t>
            </a:r>
            <a:r>
              <a:rPr lang="en-US" b="1" dirty="0" smtClean="0"/>
              <a:t>1 </a:t>
            </a:r>
            <a:r>
              <a:rPr lang="en-US" b="1" dirty="0" err="1" smtClean="0"/>
              <a:t>kGauss</a:t>
            </a:r>
            <a:r>
              <a:rPr lang="en-US" dirty="0" smtClean="0"/>
              <a:t> for the rest </a:t>
            </a:r>
          </a:p>
          <a:p>
            <a:pPr marL="2286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1878" y="5995564"/>
            <a:ext cx="7745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  <a:sym typeface="Wingdings"/>
              </a:rPr>
              <a:t> Requires DC-DC converters and special designs</a:t>
            </a:r>
            <a:endParaRPr lang="en-US" sz="24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446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Power Distribution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53351" y="4268652"/>
            <a:ext cx="707036" cy="40591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48467" y="3299696"/>
            <a:ext cx="839882" cy="510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7434023" y="3420480"/>
            <a:ext cx="330242" cy="270391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269937" y="5115034"/>
            <a:ext cx="839882" cy="510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463948" y="5193598"/>
            <a:ext cx="405098" cy="3101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16" name="Elbow Connector 15"/>
          <p:cNvCxnSpPr>
            <a:endCxn id="31" idx="1"/>
          </p:cNvCxnSpPr>
          <p:nvPr/>
        </p:nvCxnSpPr>
        <p:spPr>
          <a:xfrm flipV="1">
            <a:off x="2160387" y="3550301"/>
            <a:ext cx="3099487" cy="914761"/>
          </a:xfrm>
          <a:prstGeom prst="bentConnector3">
            <a:avLst>
              <a:gd name="adj1" fmla="val 6267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903434" y="4478158"/>
            <a:ext cx="5499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088349" y="3550301"/>
            <a:ext cx="1375599" cy="47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109819" y="5352545"/>
            <a:ext cx="1375599" cy="47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46" descr="MCDD01704_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1586815" y="4380346"/>
            <a:ext cx="4241061" cy="19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96407" y="4425781"/>
            <a:ext cx="1159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Main input</a:t>
            </a:r>
          </a:p>
          <a:p>
            <a:pPr algn="ctr"/>
            <a:r>
              <a:rPr lang="en-US" sz="1400" b="1" dirty="0" smtClean="0"/>
              <a:t>220 V 50 Hz</a:t>
            </a:r>
            <a:endParaRPr lang="en-US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420615" y="4316301"/>
            <a:ext cx="805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AC/DC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394973" y="4459795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DC </a:t>
            </a:r>
          </a:p>
          <a:p>
            <a:pPr algn="ctr"/>
            <a:r>
              <a:rPr lang="en-US" sz="1400" b="1" dirty="0" smtClean="0"/>
              <a:t>48 – 400 V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259874" y="3396412"/>
            <a:ext cx="798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</a:t>
            </a:r>
            <a:r>
              <a:rPr lang="en-US" sz="1400" b="1" dirty="0" smtClean="0"/>
              <a:t>C/DC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268251" y="5198656"/>
            <a:ext cx="798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</a:t>
            </a:r>
            <a:r>
              <a:rPr lang="en-US" sz="1400" b="1" dirty="0" smtClean="0"/>
              <a:t>C/DC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118533" y="4232469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DC </a:t>
            </a:r>
          </a:p>
          <a:p>
            <a:pPr algn="ctr"/>
            <a:r>
              <a:rPr lang="en-US" sz="1400" b="1" dirty="0" smtClean="0"/>
              <a:t>48 – 400 V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882127" y="5352545"/>
            <a:ext cx="394740" cy="69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726950" y="3550575"/>
            <a:ext cx="5499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290258" y="4729573"/>
            <a:ext cx="798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POL</a:t>
            </a:r>
          </a:p>
          <a:p>
            <a:pPr algn="ctr"/>
            <a:r>
              <a:rPr lang="en-US" sz="1400" b="1" dirty="0" smtClean="0"/>
              <a:t>DC/DC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992569" y="2907895"/>
            <a:ext cx="1096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Voltage</a:t>
            </a:r>
          </a:p>
          <a:p>
            <a:pPr algn="ctr"/>
            <a:r>
              <a:rPr lang="en-US" sz="1400" b="1" dirty="0" smtClean="0"/>
              <a:t>Regulators</a:t>
            </a:r>
            <a:endParaRPr lang="en-US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8161725" y="366659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1.2 – 5 V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222592" y="556895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1.2 – 5 V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43404" y="5338067"/>
            <a:ext cx="85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6</a:t>
            </a:r>
            <a:r>
              <a:rPr lang="en-US" sz="1400" b="1" dirty="0" smtClean="0"/>
              <a:t> – 12 V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348756" y="3523785"/>
            <a:ext cx="85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6</a:t>
            </a:r>
            <a:r>
              <a:rPr lang="en-US" sz="1400" b="1" dirty="0" smtClean="0"/>
              <a:t> – 12 V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25980" y="1957909"/>
            <a:ext cx="19997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 smtClean="0"/>
              <a:t>Control Room</a:t>
            </a:r>
          </a:p>
          <a:p>
            <a:pPr algn="ctr"/>
            <a:r>
              <a:rPr lang="en-US" sz="1600" b="1" i="1" dirty="0" smtClean="0">
                <a:solidFill>
                  <a:srgbClr val="008000"/>
                </a:solidFill>
              </a:rPr>
              <a:t>No radiation</a:t>
            </a:r>
          </a:p>
          <a:p>
            <a:pPr algn="ctr"/>
            <a:r>
              <a:rPr lang="en-US" sz="1600" b="1" i="1" dirty="0" smtClean="0">
                <a:solidFill>
                  <a:srgbClr val="008000"/>
                </a:solidFill>
              </a:rPr>
              <a:t>No magnetic field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00497" y="1957909"/>
            <a:ext cx="23035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0000"/>
                </a:solidFill>
              </a:rPr>
              <a:t>Experimental Cavern</a:t>
            </a:r>
          </a:p>
          <a:p>
            <a:pPr algn="ctr"/>
            <a:r>
              <a:rPr lang="en-US" sz="1600" b="1" i="1" dirty="0" smtClean="0">
                <a:solidFill>
                  <a:srgbClr val="FF0000"/>
                </a:solidFill>
              </a:rPr>
              <a:t>Radiation</a:t>
            </a:r>
          </a:p>
          <a:p>
            <a:pPr algn="ctr"/>
            <a:r>
              <a:rPr lang="en-US" sz="1600" b="1" i="1" dirty="0">
                <a:solidFill>
                  <a:srgbClr val="FF0000"/>
                </a:solidFill>
              </a:rPr>
              <a:t>M</a:t>
            </a:r>
            <a:r>
              <a:rPr lang="en-US" sz="1600" b="1" i="1" dirty="0" smtClean="0">
                <a:solidFill>
                  <a:srgbClr val="FF0000"/>
                </a:solidFill>
              </a:rPr>
              <a:t>agnetic field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472325" y="5869758"/>
            <a:ext cx="405098" cy="3101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7890504" y="6028705"/>
            <a:ext cx="394740" cy="69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rot="16200000" flipH="1">
            <a:off x="6983826" y="5555489"/>
            <a:ext cx="697544" cy="262700"/>
          </a:xfrm>
          <a:prstGeom prst="bentConnector3">
            <a:avLst>
              <a:gd name="adj1" fmla="val 9880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463948" y="5667228"/>
            <a:ext cx="426556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Isosceles Triangle 53"/>
          <p:cNvSpPr/>
          <p:nvPr/>
        </p:nvSpPr>
        <p:spPr>
          <a:xfrm rot="5400000">
            <a:off x="7442400" y="3939512"/>
            <a:ext cx="330242" cy="270391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7735327" y="4069607"/>
            <a:ext cx="5499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rot="16200000" flipH="1">
            <a:off x="7070269" y="3675928"/>
            <a:ext cx="519306" cy="268052"/>
          </a:xfrm>
          <a:prstGeom prst="bentConnector3">
            <a:avLst>
              <a:gd name="adj1" fmla="val 97908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472325" y="3816246"/>
            <a:ext cx="426556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/>
          <p:nvPr/>
        </p:nvCxnSpPr>
        <p:spPr>
          <a:xfrm>
            <a:off x="2168764" y="4462153"/>
            <a:ext cx="3099487" cy="914761"/>
          </a:xfrm>
          <a:prstGeom prst="bentConnector3">
            <a:avLst>
              <a:gd name="adj1" fmla="val 6267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656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Needs and Activities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53351" y="4268652"/>
            <a:ext cx="707036" cy="40591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48467" y="3299696"/>
            <a:ext cx="839882" cy="510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7434023" y="3420480"/>
            <a:ext cx="330242" cy="270391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269937" y="5115034"/>
            <a:ext cx="839882" cy="510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463948" y="5193598"/>
            <a:ext cx="405098" cy="3101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16" name="Elbow Connector 15"/>
          <p:cNvCxnSpPr>
            <a:endCxn id="31" idx="1"/>
          </p:cNvCxnSpPr>
          <p:nvPr/>
        </p:nvCxnSpPr>
        <p:spPr>
          <a:xfrm flipV="1">
            <a:off x="2160387" y="3550301"/>
            <a:ext cx="3099487" cy="914761"/>
          </a:xfrm>
          <a:prstGeom prst="bentConnector3">
            <a:avLst>
              <a:gd name="adj1" fmla="val 6267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903434" y="4478158"/>
            <a:ext cx="5499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088349" y="3550301"/>
            <a:ext cx="1375599" cy="47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109819" y="5352545"/>
            <a:ext cx="1375599" cy="47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46" descr="MCDD01704_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1586815" y="4380346"/>
            <a:ext cx="4241061" cy="19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96407" y="4425781"/>
            <a:ext cx="1159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Main input</a:t>
            </a:r>
          </a:p>
          <a:p>
            <a:pPr algn="ctr"/>
            <a:r>
              <a:rPr lang="en-US" sz="1400" b="1" dirty="0" smtClean="0"/>
              <a:t>220 V 50 Hz</a:t>
            </a:r>
            <a:endParaRPr lang="en-US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420615" y="4316301"/>
            <a:ext cx="805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AC/DC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394973" y="4459795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DC </a:t>
            </a:r>
          </a:p>
          <a:p>
            <a:pPr algn="ctr"/>
            <a:r>
              <a:rPr lang="en-US" sz="1400" b="1" dirty="0" smtClean="0"/>
              <a:t>48 – 400 V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259874" y="3396412"/>
            <a:ext cx="798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</a:t>
            </a:r>
            <a:r>
              <a:rPr lang="en-US" sz="1400" b="1" dirty="0" smtClean="0"/>
              <a:t>C/DC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268251" y="5198656"/>
            <a:ext cx="798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</a:t>
            </a:r>
            <a:r>
              <a:rPr lang="en-US" sz="1400" b="1" dirty="0" smtClean="0"/>
              <a:t>C/DC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118533" y="4232469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DC </a:t>
            </a:r>
          </a:p>
          <a:p>
            <a:pPr algn="ctr"/>
            <a:r>
              <a:rPr lang="en-US" sz="1400" b="1" dirty="0" smtClean="0"/>
              <a:t>48 – 400 V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882127" y="5352545"/>
            <a:ext cx="394740" cy="69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726950" y="3550575"/>
            <a:ext cx="5499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290258" y="4729573"/>
            <a:ext cx="798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POL</a:t>
            </a:r>
          </a:p>
          <a:p>
            <a:pPr algn="ctr"/>
            <a:r>
              <a:rPr lang="en-US" sz="1400" b="1" dirty="0" smtClean="0"/>
              <a:t>DC/DC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992569" y="2907895"/>
            <a:ext cx="1096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Voltage</a:t>
            </a:r>
          </a:p>
          <a:p>
            <a:pPr algn="ctr"/>
            <a:r>
              <a:rPr lang="en-US" sz="1400" b="1" dirty="0" smtClean="0"/>
              <a:t>Regulators</a:t>
            </a:r>
            <a:endParaRPr lang="en-US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8161725" y="366659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1.2 – 5 V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222592" y="556895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1.2 – 5 V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343404" y="5338067"/>
            <a:ext cx="85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6</a:t>
            </a:r>
            <a:r>
              <a:rPr lang="en-US" sz="1400" b="1" dirty="0" smtClean="0"/>
              <a:t> – 12 V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348756" y="3523785"/>
            <a:ext cx="85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6</a:t>
            </a:r>
            <a:r>
              <a:rPr lang="en-US" sz="1400" b="1" dirty="0" smtClean="0"/>
              <a:t> – 12 V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25980" y="1957909"/>
            <a:ext cx="19997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 smtClean="0"/>
              <a:t>Control Room</a:t>
            </a:r>
          </a:p>
          <a:p>
            <a:pPr algn="ctr"/>
            <a:r>
              <a:rPr lang="en-US" sz="1600" b="1" i="1" dirty="0" smtClean="0">
                <a:solidFill>
                  <a:srgbClr val="008000"/>
                </a:solidFill>
              </a:rPr>
              <a:t>No radiation</a:t>
            </a:r>
          </a:p>
          <a:p>
            <a:pPr algn="ctr"/>
            <a:r>
              <a:rPr lang="en-US" sz="1600" b="1" i="1" dirty="0" smtClean="0">
                <a:solidFill>
                  <a:srgbClr val="008000"/>
                </a:solidFill>
              </a:rPr>
              <a:t>No magnetic field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00497" y="1957909"/>
            <a:ext cx="23035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0000"/>
                </a:solidFill>
              </a:rPr>
              <a:t>Experimental Cavern</a:t>
            </a:r>
          </a:p>
          <a:p>
            <a:pPr algn="ctr"/>
            <a:r>
              <a:rPr lang="en-US" sz="1600" b="1" i="1" dirty="0" smtClean="0">
                <a:solidFill>
                  <a:srgbClr val="FF0000"/>
                </a:solidFill>
              </a:rPr>
              <a:t>Radiation</a:t>
            </a:r>
          </a:p>
          <a:p>
            <a:pPr algn="ctr"/>
            <a:r>
              <a:rPr lang="en-US" sz="1600" b="1" i="1" dirty="0">
                <a:solidFill>
                  <a:srgbClr val="FF0000"/>
                </a:solidFill>
              </a:rPr>
              <a:t>M</a:t>
            </a:r>
            <a:r>
              <a:rPr lang="en-US" sz="1600" b="1" i="1" dirty="0" smtClean="0">
                <a:solidFill>
                  <a:srgbClr val="FF0000"/>
                </a:solidFill>
              </a:rPr>
              <a:t>agnetic field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472325" y="5869758"/>
            <a:ext cx="405098" cy="3101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7890504" y="6028705"/>
            <a:ext cx="394740" cy="69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rot="16200000" flipH="1">
            <a:off x="6983826" y="5555489"/>
            <a:ext cx="697544" cy="262700"/>
          </a:xfrm>
          <a:prstGeom prst="bentConnector3">
            <a:avLst>
              <a:gd name="adj1" fmla="val 9880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463948" y="5667228"/>
            <a:ext cx="426556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Isosceles Triangle 53"/>
          <p:cNvSpPr/>
          <p:nvPr/>
        </p:nvSpPr>
        <p:spPr>
          <a:xfrm rot="5400000">
            <a:off x="7442400" y="3939512"/>
            <a:ext cx="330242" cy="270391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7735327" y="4069607"/>
            <a:ext cx="5499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rot="16200000" flipH="1">
            <a:off x="7070269" y="3675928"/>
            <a:ext cx="519306" cy="268052"/>
          </a:xfrm>
          <a:prstGeom prst="bentConnector3">
            <a:avLst>
              <a:gd name="adj1" fmla="val 97908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472325" y="3816246"/>
            <a:ext cx="426556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/>
          <p:nvPr/>
        </p:nvCxnSpPr>
        <p:spPr>
          <a:xfrm>
            <a:off x="2168764" y="4462153"/>
            <a:ext cx="3099487" cy="914761"/>
          </a:xfrm>
          <a:prstGeom prst="bentConnector3">
            <a:avLst>
              <a:gd name="adj1" fmla="val 6267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5057396" y="2972346"/>
            <a:ext cx="1286008" cy="1217743"/>
          </a:xfrm>
          <a:prstGeom prst="ellipse">
            <a:avLst/>
          </a:prstGeom>
          <a:solidFill>
            <a:srgbClr val="3366FF">
              <a:alpha val="17000"/>
            </a:srgbClr>
          </a:solidFill>
          <a:ln w="38100" cmpd="sng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7187808" y="4755689"/>
            <a:ext cx="984974" cy="910813"/>
          </a:xfrm>
          <a:prstGeom prst="ellipse">
            <a:avLst/>
          </a:prstGeom>
          <a:solidFill>
            <a:srgbClr val="3366FF">
              <a:alpha val="17000"/>
            </a:srgbClr>
          </a:solidFill>
          <a:ln w="38100" cmpd="sng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019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57375"/>
            <a:ext cx="6678623" cy="1143000"/>
          </a:xfrm>
        </p:spPr>
        <p:txBody>
          <a:bodyPr/>
          <a:lstStyle/>
          <a:p>
            <a:r>
              <a:rPr lang="en-US" sz="3200" dirty="0" smtClean="0"/>
              <a:t>DC-DC Converters for moderate radiation and magnetic fields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799295" cy="3916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currently have several types of such devices either from commercial companies or designed and built in some participating institutes</a:t>
            </a:r>
          </a:p>
          <a:p>
            <a:r>
              <a:rPr lang="en-US" dirty="0"/>
              <a:t>I</a:t>
            </a:r>
            <a:r>
              <a:rPr lang="en-US" dirty="0" smtClean="0"/>
              <a:t>nput voltage is in the range 48 V – 400 V</a:t>
            </a:r>
          </a:p>
          <a:p>
            <a:r>
              <a:rPr lang="en-US" dirty="0" smtClean="0"/>
              <a:t>Output voltage in the range 5 V – 12 V / up to 40 A</a:t>
            </a:r>
          </a:p>
          <a:p>
            <a:r>
              <a:rPr lang="en-US" dirty="0" smtClean="0"/>
              <a:t>Magnetic </a:t>
            </a:r>
            <a:r>
              <a:rPr lang="en-US" dirty="0" smtClean="0"/>
              <a:t>field up to 1.2 </a:t>
            </a:r>
            <a:r>
              <a:rPr lang="en-US" dirty="0" err="1" smtClean="0"/>
              <a:t>kGauss</a:t>
            </a:r>
            <a:endParaRPr lang="en-US" dirty="0" smtClean="0"/>
          </a:p>
          <a:p>
            <a:r>
              <a:rPr lang="en-US" dirty="0" smtClean="0"/>
              <a:t>Radiation level</a:t>
            </a:r>
          </a:p>
          <a:p>
            <a:pPr lvl="1"/>
            <a:r>
              <a:rPr lang="en-US" dirty="0" smtClean="0"/>
              <a:t>TID:  				140 </a:t>
            </a:r>
            <a:r>
              <a:rPr lang="en-US" dirty="0" err="1" smtClean="0"/>
              <a:t>Gy</a:t>
            </a:r>
            <a:endParaRPr lang="en-US" dirty="0" smtClean="0"/>
          </a:p>
          <a:p>
            <a:pPr lvl="1"/>
            <a:r>
              <a:rPr lang="en-US" dirty="0" smtClean="0"/>
              <a:t>NIEL:				10</a:t>
            </a:r>
            <a:r>
              <a:rPr lang="en-US" baseline="30000" dirty="0" smtClean="0"/>
              <a:t>12</a:t>
            </a:r>
            <a:r>
              <a:rPr lang="en-US" dirty="0" smtClean="0"/>
              <a:t> 1MeV neutrons.cm</a:t>
            </a:r>
            <a:r>
              <a:rPr lang="en-US" baseline="30000" dirty="0" smtClean="0"/>
              <a:t>-2</a:t>
            </a:r>
          </a:p>
          <a:p>
            <a:pPr lvl="1"/>
            <a:r>
              <a:rPr lang="en-US" dirty="0" smtClean="0"/>
              <a:t>Hadrons capable of causing SEE:	10</a:t>
            </a:r>
            <a:r>
              <a:rPr lang="en-US" baseline="30000" dirty="0" smtClean="0"/>
              <a:t>11</a:t>
            </a:r>
            <a:r>
              <a:rPr lang="en-US" dirty="0" smtClean="0"/>
              <a:t> hadrons.cm</a:t>
            </a:r>
            <a:r>
              <a:rPr lang="en-US" baseline="30000" dirty="0" smtClean="0"/>
              <a:t>-2</a:t>
            </a:r>
            <a:endParaRPr lang="en-US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7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57375"/>
            <a:ext cx="6691717" cy="1143000"/>
          </a:xfrm>
        </p:spPr>
        <p:txBody>
          <a:bodyPr/>
          <a:lstStyle/>
          <a:p>
            <a:r>
              <a:rPr lang="en-US" dirty="0" smtClean="0"/>
              <a:t>Example of development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022" y="1821038"/>
            <a:ext cx="7751269" cy="442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223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57375"/>
            <a:ext cx="6691717" cy="1143000"/>
          </a:xfrm>
        </p:spPr>
        <p:txBody>
          <a:bodyPr/>
          <a:lstStyle/>
          <a:p>
            <a:r>
              <a:rPr lang="en-US" dirty="0" smtClean="0"/>
              <a:t>Example of development (2)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139" y="1565845"/>
            <a:ext cx="7702657" cy="500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010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57375"/>
            <a:ext cx="6691717" cy="1143000"/>
          </a:xfrm>
        </p:spPr>
        <p:txBody>
          <a:bodyPr/>
          <a:lstStyle/>
          <a:p>
            <a:r>
              <a:rPr lang="en-US" dirty="0" smtClean="0"/>
              <a:t>Example of development (3)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094" y="4746891"/>
            <a:ext cx="1946724" cy="17431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6203" y="2663117"/>
            <a:ext cx="1665612" cy="1715915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2209800"/>
            <a:ext cx="5724712" cy="3916363"/>
          </a:xfrm>
        </p:spPr>
        <p:txBody>
          <a:bodyPr/>
          <a:lstStyle/>
          <a:p>
            <a:r>
              <a:rPr lang="en-US" dirty="0" smtClean="0"/>
              <a:t>~2500 “bricks”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~256 multichannel DC-DC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376" y="2621419"/>
            <a:ext cx="50292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734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Developments in this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05801" cy="3916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the upgrade of the LHC we plan similar developments to be done </a:t>
            </a:r>
          </a:p>
          <a:p>
            <a:pPr lvl="1"/>
            <a:r>
              <a:rPr lang="en-US" dirty="0" smtClean="0"/>
              <a:t>With higher level of radiation</a:t>
            </a:r>
          </a:p>
          <a:p>
            <a:pPr lvl="2"/>
            <a:r>
              <a:rPr lang="en-US" dirty="0"/>
              <a:t>TID:  				</a:t>
            </a:r>
            <a:r>
              <a:rPr lang="en-US" dirty="0" smtClean="0"/>
              <a:t>600 </a:t>
            </a:r>
            <a:r>
              <a:rPr lang="en-US" dirty="0" err="1"/>
              <a:t>Gy</a:t>
            </a:r>
            <a:endParaRPr lang="en-US" dirty="0"/>
          </a:p>
          <a:p>
            <a:pPr lvl="2"/>
            <a:r>
              <a:rPr lang="en-US" dirty="0"/>
              <a:t>NIEL:				</a:t>
            </a:r>
            <a:r>
              <a:rPr lang="en-US" dirty="0" smtClean="0"/>
              <a:t>5 10</a:t>
            </a:r>
            <a:r>
              <a:rPr lang="en-US" baseline="30000" dirty="0" smtClean="0"/>
              <a:t>12</a:t>
            </a:r>
            <a:r>
              <a:rPr lang="en-US" dirty="0" smtClean="0"/>
              <a:t> </a:t>
            </a:r>
            <a:r>
              <a:rPr lang="en-US" dirty="0"/>
              <a:t>1MeV neutrons.cm</a:t>
            </a:r>
            <a:r>
              <a:rPr lang="en-US" baseline="30000" dirty="0"/>
              <a:t>-2</a:t>
            </a:r>
          </a:p>
          <a:p>
            <a:pPr lvl="2"/>
            <a:r>
              <a:rPr lang="en-US" dirty="0"/>
              <a:t>Hadrons capable of causing SEE:	</a:t>
            </a:r>
            <a:r>
              <a:rPr lang="en-US" dirty="0" smtClean="0"/>
              <a:t>5 10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r>
              <a:rPr lang="en-US" dirty="0"/>
              <a:t>hadrons.cm</a:t>
            </a:r>
            <a:r>
              <a:rPr lang="en-US" baseline="30000" dirty="0"/>
              <a:t>-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Probably less different voltages</a:t>
            </a:r>
          </a:p>
          <a:p>
            <a:endParaRPr lang="en-US" dirty="0"/>
          </a:p>
          <a:p>
            <a:r>
              <a:rPr lang="en-US" dirty="0" smtClean="0"/>
              <a:t>Our past experience has proven that such a development can be long because of the qualification of components against radiation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DC-DC converters developments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0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4388</TotalTime>
  <Words>754</Words>
  <Application>Microsoft Macintosh PowerPoint</Application>
  <PresentationFormat>On-screen Show (4:3)</PresentationFormat>
  <Paragraphs>181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Plaza</vt:lpstr>
      <vt:lpstr>Developments on power transfer at CERN (DC-DC converters)</vt:lpstr>
      <vt:lpstr>Typical Power Requirements in ATLAS</vt:lpstr>
      <vt:lpstr>Generic Power Distribution</vt:lpstr>
      <vt:lpstr>R&amp;D Needs and Activities</vt:lpstr>
      <vt:lpstr>DC-DC Converters for moderate radiation and magnetic fields</vt:lpstr>
      <vt:lpstr>Example of development (1)</vt:lpstr>
      <vt:lpstr>Example of development (2)</vt:lpstr>
      <vt:lpstr>Example of development (3)</vt:lpstr>
      <vt:lpstr>Future Developments in this Field</vt:lpstr>
      <vt:lpstr>On-going Development: Point Of Load DC-DC</vt:lpstr>
      <vt:lpstr>ASIC Development</vt:lpstr>
      <vt:lpstr>AMIS5 Efficiency</vt:lpstr>
      <vt:lpstr>TID Tests</vt:lpstr>
      <vt:lpstr>Future Plans</vt:lpstr>
      <vt:lpstr>Summary</vt:lpstr>
      <vt:lpstr>Current ATLAS Silicon Tracker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Philippe Farthouat</dc:creator>
  <cp:lastModifiedBy>Philippe Farthouat</cp:lastModifiedBy>
  <cp:revision>134</cp:revision>
  <dcterms:created xsi:type="dcterms:W3CDTF">2012-08-09T09:06:37Z</dcterms:created>
  <dcterms:modified xsi:type="dcterms:W3CDTF">2013-02-27T17:16:42Z</dcterms:modified>
</cp:coreProperties>
</file>