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66" r:id="rId12"/>
    <p:sldId id="268" r:id="rId13"/>
    <p:sldId id="269" r:id="rId14"/>
    <p:sldId id="267" r:id="rId15"/>
    <p:sldId id="270" r:id="rId16"/>
    <p:sldId id="271" r:id="rId17"/>
    <p:sldId id="273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1" autoAdjust="0"/>
    <p:restoredTop sz="86416" autoAdjust="0"/>
  </p:normalViewPr>
  <p:slideViewPr>
    <p:cSldViewPr snapToGrid="0" snapToObjects="1" showGuides="1">
      <p:cViewPr varScale="1">
        <p:scale>
          <a:sx n="100" d="100"/>
          <a:sy n="100" d="100"/>
        </p:scale>
        <p:origin x="-1592" y="-112"/>
      </p:cViewPr>
      <p:guideLst>
        <p:guide orient="horz" pos="2370"/>
        <p:guide pos="5353"/>
      </p:guideLst>
    </p:cSldViewPr>
  </p:slideViewPr>
  <p:outlineViewPr>
    <p:cViewPr>
      <p:scale>
        <a:sx n="33" d="100"/>
        <a:sy n="33" d="100"/>
      </p:scale>
      <p:origin x="0" y="60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2DEA-9DB1-CA49-B07E-41523EC5B344}" type="datetimeFigureOut">
              <a:rPr lang="en-US" smtClean="0"/>
              <a:pPr/>
              <a:t>02.03.13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E9D4-320D-6641-B1DC-CDB3FF5CF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1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EAAEF-4856-4446-BF70-2780DD4298EC}" type="datetimeFigureOut">
              <a:rPr lang="en-US" smtClean="0"/>
              <a:pPr/>
              <a:t>02.03.13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33BF-52FB-E848-B3F0-AC2F6F14D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3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62253" y="268288"/>
            <a:ext cx="2693980" cy="38558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71" y="4640662"/>
            <a:ext cx="8146076" cy="5734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970" y="5214100"/>
            <a:ext cx="8144079" cy="59946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fr-CH" dirty="0" smtClean="0"/>
          </a:p>
        </p:txBody>
      </p:sp>
      <p:pic>
        <p:nvPicPr>
          <p:cNvPr id="6" name="Picture 5" descr="we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7706" y="269336"/>
            <a:ext cx="2929210" cy="24128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1206" y="255193"/>
            <a:ext cx="3168534" cy="2455271"/>
          </a:xfrm>
          <a:prstGeom prst="rect">
            <a:avLst/>
          </a:prstGeom>
        </p:spPr>
      </p:pic>
      <p:pic>
        <p:nvPicPr>
          <p:cNvPr id="9" name="Picture 14" descr="DSCN0208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"/>
          <a:stretch>
            <a:fillRect/>
          </a:stretch>
        </p:blipFill>
        <p:spPr bwMode="auto">
          <a:xfrm rot="16200000">
            <a:off x="2445748" y="407637"/>
            <a:ext cx="1441963" cy="599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5576" y="6490036"/>
            <a:ext cx="1999130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 smtClean="0"/>
              <a:t>philippe.farthouat@cern.ch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67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needs </a:t>
            </a:r>
            <a:r>
              <a:rPr lang="en-US" dirty="0"/>
              <a:t>at CERN </a:t>
            </a:r>
            <a:r>
              <a:rPr lang="en-US" dirty="0" smtClean="0"/>
              <a:t>for special PCB’s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Philippe </a:t>
            </a:r>
            <a:r>
              <a:rPr lang="en-US" dirty="0" err="1" smtClean="0"/>
              <a:t>Farthouat</a:t>
            </a:r>
            <a:endParaRPr lang="en-US" dirty="0" smtClean="0"/>
          </a:p>
          <a:p>
            <a:r>
              <a:rPr lang="en-US" dirty="0" smtClean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420423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Flex-Rigid PCB’s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209800"/>
            <a:ext cx="4316506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High voltage distribution and signal capture</a:t>
            </a:r>
          </a:p>
          <a:p>
            <a:pPr lvl="1"/>
            <a:r>
              <a:rPr lang="en-US" dirty="0" smtClean="0"/>
              <a:t>Contact done by the petals</a:t>
            </a:r>
          </a:p>
          <a:p>
            <a:r>
              <a:rPr lang="en-US" dirty="0" smtClean="0"/>
              <a:t>Chemical etching of the </a:t>
            </a:r>
            <a:r>
              <a:rPr lang="en-US" dirty="0" err="1" smtClean="0"/>
              <a:t>Kapton</a:t>
            </a:r>
            <a:endParaRPr lang="en-US" dirty="0" smtClean="0"/>
          </a:p>
          <a:p>
            <a:r>
              <a:rPr lang="en-US" dirty="0" smtClean="0"/>
              <a:t>Blind </a:t>
            </a:r>
            <a:r>
              <a:rPr lang="en-US" dirty="0" err="1" smtClean="0"/>
              <a:t>vias</a:t>
            </a:r>
            <a:r>
              <a:rPr lang="en-US" dirty="0" smtClean="0"/>
              <a:t> for HV</a:t>
            </a:r>
          </a:p>
          <a:p>
            <a:r>
              <a:rPr lang="en-US" dirty="0" smtClean="0"/>
              <a:t>Installed in ATLAS</a:t>
            </a:r>
          </a:p>
          <a:p>
            <a:pPr lvl="1"/>
            <a:r>
              <a:rPr lang="en-US" dirty="0" smtClean="0"/>
              <a:t>2500 pieces produced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05" y="2299893"/>
            <a:ext cx="4030249" cy="312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74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CCCC"/>
                </a:solidFill>
              </a:rPr>
              <a:t>High density and low mass PCB’s for tracker front-end</a:t>
            </a:r>
          </a:p>
          <a:p>
            <a:pPr lvl="1"/>
            <a:r>
              <a:rPr lang="en-US" dirty="0" smtClean="0">
                <a:solidFill>
                  <a:srgbClr val="CCCCCC"/>
                </a:solidFill>
              </a:rPr>
              <a:t>Rigid, flex and flex rigid</a:t>
            </a:r>
          </a:p>
          <a:p>
            <a:r>
              <a:rPr lang="en-US" dirty="0" smtClean="0"/>
              <a:t>Multilayer PCB’s for high speed applications</a:t>
            </a:r>
          </a:p>
          <a:p>
            <a:r>
              <a:rPr lang="en-US" dirty="0" smtClean="0">
                <a:solidFill>
                  <a:srgbClr val="CCCCCC"/>
                </a:solidFill>
              </a:rPr>
              <a:t>Large size rigid and flex PCB’s </a:t>
            </a:r>
            <a:r>
              <a:rPr lang="en-US" dirty="0">
                <a:solidFill>
                  <a:srgbClr val="CCCCCC"/>
                </a:solidFill>
              </a:rPr>
              <a:t>for Micro-Pattern Gas Detectors </a:t>
            </a:r>
            <a:r>
              <a:rPr lang="en-US" dirty="0" smtClean="0">
                <a:solidFill>
                  <a:srgbClr val="CCCCCC"/>
                </a:solidFill>
              </a:rPr>
              <a:t> (MPGD)</a:t>
            </a:r>
            <a:endParaRPr lang="en-US" dirty="0">
              <a:solidFill>
                <a:srgbClr val="CCCC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7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Multilayer PCB’s for High Speed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040689" cy="4165600"/>
          </a:xfrm>
        </p:spPr>
        <p:txBody>
          <a:bodyPr>
            <a:normAutofit/>
          </a:bodyPr>
          <a:lstStyle/>
          <a:p>
            <a:r>
              <a:rPr lang="en-US" dirty="0" smtClean="0"/>
              <a:t>Much more standard PCB</a:t>
            </a:r>
          </a:p>
          <a:p>
            <a:r>
              <a:rPr lang="en-US" dirty="0" smtClean="0"/>
              <a:t>Size from 10 * 10 to 400 * 400 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Up to 20 layers</a:t>
            </a:r>
          </a:p>
          <a:p>
            <a:r>
              <a:rPr lang="en-US" dirty="0" smtClean="0"/>
              <a:t>More and more high speed links (several </a:t>
            </a:r>
            <a:r>
              <a:rPr lang="en-US" dirty="0" err="1" smtClean="0"/>
              <a:t>Gbps</a:t>
            </a:r>
            <a:r>
              <a:rPr lang="en-US" dirty="0" smtClean="0"/>
              <a:t>)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ontrolled impedances needed</a:t>
            </a:r>
            <a:endParaRPr lang="en-US" dirty="0" smtClean="0"/>
          </a:p>
          <a:p>
            <a:r>
              <a:rPr lang="en-US" dirty="0" smtClean="0"/>
              <a:t>Low loss material very </a:t>
            </a:r>
            <a:r>
              <a:rPr lang="en-US" dirty="0" smtClean="0"/>
              <a:t>desirable</a:t>
            </a:r>
          </a:p>
          <a:p>
            <a:r>
              <a:rPr lang="en-US" dirty="0" smtClean="0"/>
              <a:t>No statistic about number of PCB ordered/produced per year</a:t>
            </a:r>
          </a:p>
          <a:p>
            <a:pPr lvl="1"/>
            <a:r>
              <a:rPr lang="en-US" dirty="0" smtClean="0"/>
              <a:t>300 – 350 layout jobs done per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9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Multilayer PCB’s for High Speed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1234" y="5761709"/>
            <a:ext cx="4024432" cy="80622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Quad 5 </a:t>
            </a:r>
            <a:r>
              <a:rPr lang="en-US" sz="1800" dirty="0" err="1" smtClean="0"/>
              <a:t>Gbps</a:t>
            </a:r>
            <a:r>
              <a:rPr lang="en-US" sz="1800" dirty="0" smtClean="0"/>
              <a:t> bidirectional links</a:t>
            </a:r>
          </a:p>
          <a:p>
            <a:r>
              <a:rPr lang="en-US" sz="1800" dirty="0" smtClean="0"/>
              <a:t>PCI-e links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90" y="2007883"/>
            <a:ext cx="2982468" cy="3728085"/>
          </a:xfrm>
          <a:prstGeom prst="rect">
            <a:avLst/>
          </a:prstGeom>
        </p:spPr>
      </p:pic>
      <p:pic>
        <p:nvPicPr>
          <p:cNvPr id="8" name="Picture 7" descr="IMGP0914.JPG"/>
          <p:cNvPicPr>
            <a:picLocks noChangeAspect="1"/>
          </p:cNvPicPr>
          <p:nvPr/>
        </p:nvPicPr>
        <p:blipFill>
          <a:blip r:embed="rId3" cstate="print"/>
          <a:srcRect l="5426" t="11990" r="2403" b="10181"/>
          <a:stretch>
            <a:fillRect/>
          </a:stretch>
        </p:blipFill>
        <p:spPr>
          <a:xfrm>
            <a:off x="3180069" y="1993117"/>
            <a:ext cx="5777070" cy="365864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297721" y="4650654"/>
            <a:ext cx="705320" cy="1329985"/>
            <a:chOff x="5448859" y="3131899"/>
            <a:chExt cx="1664690" cy="1322024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5448859" y="3131899"/>
              <a:ext cx="1664690" cy="13220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118167" y="4445342"/>
              <a:ext cx="9953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290442" y="4856590"/>
            <a:ext cx="769375" cy="1542872"/>
            <a:chOff x="4135984" y="4848009"/>
            <a:chExt cx="769375" cy="1542872"/>
          </a:xfrm>
        </p:grpSpPr>
        <p:cxnSp>
          <p:nvCxnSpPr>
            <p:cNvPr id="13" name="Straight Arrow Connector 12"/>
            <p:cNvCxnSpPr/>
            <p:nvPr/>
          </p:nvCxnSpPr>
          <p:spPr>
            <a:xfrm flipH="1" flipV="1">
              <a:off x="4135984" y="4848009"/>
              <a:ext cx="522590" cy="15428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658574" y="6380867"/>
              <a:ext cx="24678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457199" y="5896651"/>
            <a:ext cx="2425977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Paschalis </a:t>
            </a:r>
            <a:r>
              <a:rPr lang="en-US" sz="1100" b="1" i="1" dirty="0" err="1" smtClean="0"/>
              <a:t>Vichoudis</a:t>
            </a:r>
            <a:r>
              <a:rPr lang="en-US" sz="1100" b="1" i="1" dirty="0" smtClean="0"/>
              <a:t> 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206249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CCCC"/>
                </a:solidFill>
              </a:rPr>
              <a:t>High density and low mass PCB’s for tracker front-end</a:t>
            </a:r>
          </a:p>
          <a:p>
            <a:pPr lvl="1"/>
            <a:r>
              <a:rPr lang="en-US" dirty="0" smtClean="0">
                <a:solidFill>
                  <a:srgbClr val="CCCCCC"/>
                </a:solidFill>
              </a:rPr>
              <a:t>Rigid, flex and flex rigid</a:t>
            </a:r>
          </a:p>
          <a:p>
            <a:r>
              <a:rPr lang="en-US" dirty="0" smtClean="0">
                <a:solidFill>
                  <a:srgbClr val="CCCCCC"/>
                </a:solidFill>
              </a:rPr>
              <a:t>Multilayer PCB’s for high speed applications</a:t>
            </a:r>
          </a:p>
          <a:p>
            <a:r>
              <a:rPr lang="en-US" dirty="0" smtClean="0"/>
              <a:t>Large size rigid and flex PCB’s </a:t>
            </a:r>
            <a:r>
              <a:rPr lang="en-US" dirty="0"/>
              <a:t>for Micro-Pattern Gas Detectors </a:t>
            </a:r>
            <a:r>
              <a:rPr lang="en-US" dirty="0" smtClean="0"/>
              <a:t> (MPGD)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7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Micro-Pattern Gas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87720"/>
            <a:ext cx="6508377" cy="46023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Two types of detectors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Both use PCB manufacturing techniques</a:t>
            </a:r>
          </a:p>
          <a:p>
            <a:r>
              <a:rPr lang="en-US" dirty="0" smtClean="0"/>
              <a:t>For both types we are interested in large sizes</a:t>
            </a:r>
          </a:p>
          <a:p>
            <a:pPr lvl="1"/>
            <a:r>
              <a:rPr lang="en-US" dirty="0" smtClean="0"/>
              <a:t>1 * 2 m</a:t>
            </a:r>
            <a:r>
              <a:rPr lang="en-US" baseline="30000" dirty="0" smtClean="0"/>
              <a:t>2</a:t>
            </a:r>
            <a:r>
              <a:rPr lang="en-US" dirty="0" smtClean="0"/>
              <a:t> or more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46473" y="2668647"/>
            <a:ext cx="3655738" cy="2471449"/>
            <a:chOff x="546473" y="2788781"/>
            <a:chExt cx="3655738" cy="247144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473" y="2788781"/>
              <a:ext cx="3655738" cy="2007728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862056" y="4890898"/>
              <a:ext cx="743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GEM</a:t>
              </a:r>
              <a:endParaRPr lang="en-US" b="1" i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898889" y="2658287"/>
            <a:ext cx="3194555" cy="2481809"/>
            <a:chOff x="4898889" y="2778421"/>
            <a:chExt cx="3194555" cy="2481809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4898889" y="2778421"/>
              <a:ext cx="3194555" cy="2079824"/>
              <a:chOff x="4701514" y="1688626"/>
              <a:chExt cx="4840236" cy="315124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241345" y="1688626"/>
                <a:ext cx="4037969" cy="3151248"/>
                <a:chOff x="5241345" y="1688626"/>
                <a:chExt cx="4037969" cy="3151248"/>
              </a:xfrm>
            </p:grpSpPr>
            <p:pic>
              <p:nvPicPr>
                <p:cNvPr id="16" name="Picture 6" descr="20061019_feature1_01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225" r="3790" b="15529"/>
                <a:stretch/>
              </p:blipFill>
              <p:spPr bwMode="auto">
                <a:xfrm>
                  <a:off x="5241345" y="1688626"/>
                  <a:ext cx="3674055" cy="29353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TextBox 16"/>
                <p:cNvSpPr txBox="1"/>
                <p:nvPr/>
              </p:nvSpPr>
              <p:spPr>
                <a:xfrm>
                  <a:off x="8278859" y="1920508"/>
                  <a:ext cx="979290" cy="41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-800 V</a:t>
                  </a:r>
                  <a:endParaRPr lang="en-US" sz="1200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8300024" y="2818333"/>
                  <a:ext cx="979290" cy="41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-550 V</a:t>
                  </a:r>
                  <a:endParaRPr lang="en-US" sz="1200" dirty="0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>
                  <a:off x="5446177" y="4323417"/>
                  <a:ext cx="389467" cy="516457"/>
                  <a:chOff x="5532962" y="4241800"/>
                  <a:chExt cx="389467" cy="516457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5727703" y="4241800"/>
                    <a:ext cx="0" cy="389467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5532962" y="4639731"/>
                    <a:ext cx="389467" cy="0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5655728" y="4758257"/>
                    <a:ext cx="143934" cy="0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5609162" y="4698994"/>
                    <a:ext cx="237067" cy="0"/>
                  </a:xfrm>
                  <a:prstGeom prst="line">
                    <a:avLst/>
                  </a:prstGeom>
                  <a:ln w="19050" cmpd="sng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4721606" y="2776001"/>
                <a:ext cx="4820144" cy="1901137"/>
                <a:chOff x="4810734" y="2832258"/>
                <a:chExt cx="4820144" cy="1901137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4810734" y="2832258"/>
                  <a:ext cx="3057274" cy="41969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Conversion &amp; drift space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698290" y="3712745"/>
                  <a:ext cx="981643" cy="466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rgbClr val="000090"/>
                      </a:solidFill>
                    </a:rPr>
                    <a:t>Mesh</a:t>
                  </a:r>
                  <a:endParaRPr lang="en-US" sz="1400" b="1" dirty="0">
                    <a:solidFill>
                      <a:srgbClr val="000090"/>
                    </a:solidFill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7856918" y="4033903"/>
                  <a:ext cx="1773960" cy="6994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Amplification</a:t>
                  </a:r>
                </a:p>
                <a:p>
                  <a:r>
                    <a:rPr lang="en-US" sz="1200" dirty="0" smtClean="0"/>
                    <a:t>Gap 128 µm </a:t>
                  </a:r>
                  <a:endParaRPr lang="en-US" sz="1200" dirty="0"/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4701514" y="2996332"/>
                <a:ext cx="1372412" cy="419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(</a:t>
                </a:r>
                <a:r>
                  <a:rPr lang="en-US" sz="1200" dirty="0" smtClean="0"/>
                  <a:t>few mm)</a:t>
                </a:r>
                <a:endParaRPr lang="en-US" sz="1200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5779022" y="4890898"/>
              <a:ext cx="1186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µMEGAS</a:t>
              </a:r>
              <a:endParaRPr lang="en-US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97378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Foils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79584" y="2248131"/>
            <a:ext cx="5130567" cy="3391209"/>
            <a:chOff x="755578" y="1844824"/>
            <a:chExt cx="6572792" cy="4344482"/>
          </a:xfrm>
        </p:grpSpPr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5446" y="1844824"/>
              <a:ext cx="2452924" cy="1872208"/>
            </a:xfrm>
            <a:prstGeom prst="rect">
              <a:avLst/>
            </a:prstGeom>
            <a:noFill/>
          </p:spPr>
        </p:pic>
        <p:pic>
          <p:nvPicPr>
            <p:cNvPr id="11" name="Picture 10" descr="DSCN254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230519" y="2513898"/>
              <a:ext cx="4200467" cy="315035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>
              <a:endCxn id="10" idx="1"/>
            </p:cNvCxnSpPr>
            <p:nvPr/>
          </p:nvCxnSpPr>
          <p:spPr>
            <a:xfrm flipV="1">
              <a:off x="2680136" y="2780929"/>
              <a:ext cx="2195311" cy="44892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X-200-1.bmp"/>
            <p:cNvPicPr>
              <a:picLocks noChangeAspect="1"/>
            </p:cNvPicPr>
            <p:nvPr/>
          </p:nvPicPr>
          <p:blipFill>
            <a:blip r:embed="rId4" cstate="print"/>
            <a:srcRect l="38750" t="38333" r="12500" b="35000"/>
            <a:stretch>
              <a:fillRect/>
            </a:stretch>
          </p:blipFill>
          <p:spPr>
            <a:xfrm>
              <a:off x="4298119" y="4543232"/>
              <a:ext cx="3030027" cy="1243004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rot="5400000">
              <a:off x="6181186" y="3674979"/>
              <a:ext cx="1440160" cy="21602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5689123" y="2475797"/>
            <a:ext cx="3454877" cy="3916363"/>
          </a:xfrm>
        </p:spPr>
        <p:txBody>
          <a:bodyPr/>
          <a:lstStyle/>
          <a:p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Currently 1.2 * 0.6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Wishing 2 * 0.6 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 smtClean="0"/>
              <a:t>Thickness</a:t>
            </a:r>
          </a:p>
          <a:p>
            <a:pPr lvl="1"/>
            <a:r>
              <a:rPr lang="en-US" dirty="0"/>
              <a:t>50 µm </a:t>
            </a:r>
            <a:endParaRPr lang="en-US" dirty="0" smtClean="0"/>
          </a:p>
          <a:p>
            <a:r>
              <a:rPr lang="en-US" dirty="0" smtClean="0"/>
              <a:t>Holes</a:t>
            </a:r>
          </a:p>
          <a:p>
            <a:pPr lvl="1"/>
            <a:r>
              <a:rPr lang="en-US" dirty="0" smtClean="0"/>
              <a:t>70 µm diameter</a:t>
            </a:r>
          </a:p>
          <a:p>
            <a:pPr lvl="1"/>
            <a:r>
              <a:rPr lang="en-US" dirty="0" smtClean="0"/>
              <a:t>140 µm pitch</a:t>
            </a:r>
          </a:p>
        </p:txBody>
      </p:sp>
    </p:spTree>
    <p:extLst>
      <p:ext uri="{BB962C8B-B14F-4D97-AF65-F5344CB8AC3E}">
        <p14:creationId xmlns:p14="http://schemas.microsoft.com/office/powerpoint/2010/main" val="111799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µMEGAS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28433" y="3171361"/>
            <a:ext cx="31288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</a:pPr>
            <a:r>
              <a:rPr lang="en-US" sz="2000" dirty="0" smtClean="0"/>
              <a:t>Standard configuration</a:t>
            </a:r>
          </a:p>
          <a:p>
            <a:pPr marL="285750" indent="-285750"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P</a:t>
            </a:r>
            <a:r>
              <a:rPr lang="en-US" dirty="0" smtClean="0"/>
              <a:t>illars every 5 (or 10) mm</a:t>
            </a:r>
          </a:p>
          <a:p>
            <a:pPr marL="285750" indent="-285750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Pillar diameter ≈350 µm</a:t>
            </a:r>
          </a:p>
          <a:p>
            <a:pPr marL="285750" indent="-285750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Mesh: 325 lines/inch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8612" y="3970523"/>
            <a:ext cx="5635028" cy="2448713"/>
            <a:chOff x="488947" y="2005474"/>
            <a:chExt cx="5635028" cy="2448713"/>
          </a:xfrm>
        </p:grpSpPr>
        <p:pic>
          <p:nvPicPr>
            <p:cNvPr id="7" name="Picture 6" descr="DSC00534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8947" y="2005474"/>
              <a:ext cx="2677431" cy="2143298"/>
            </a:xfrm>
            <a:prstGeom prst="rect">
              <a:avLst/>
            </a:prstGeom>
          </p:spPr>
        </p:pic>
        <p:pic>
          <p:nvPicPr>
            <p:cNvPr id="9" name="Picture 8" descr="SS-mes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1519" y="2043801"/>
              <a:ext cx="2782456" cy="2086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77331" y="4177188"/>
              <a:ext cx="25890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800000"/>
                  </a:solidFill>
                </a:rPr>
                <a:t>P</a:t>
              </a:r>
              <a:r>
                <a:rPr lang="en-US" sz="1200" dirty="0" smtClean="0">
                  <a:solidFill>
                    <a:srgbClr val="800000"/>
                  </a:solidFill>
                </a:rPr>
                <a:t>illar distance on photo: 2.5 mm</a:t>
              </a:r>
              <a:endParaRPr lang="en-US" sz="1200" dirty="0">
                <a:solidFill>
                  <a:srgbClr val="800000"/>
                </a:solidFill>
              </a:endParaRPr>
            </a:p>
          </p:txBody>
        </p:sp>
      </p:grpSp>
      <p:pic>
        <p:nvPicPr>
          <p:cNvPr id="12" name="Picture 79" descr="RMM_structure_front.pd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419" y="1593339"/>
            <a:ext cx="537275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4427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µMEGAS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5946" y="3099184"/>
            <a:ext cx="3866102" cy="1981760"/>
          </a:xfrm>
        </p:spPr>
        <p:txBody>
          <a:bodyPr>
            <a:normAutofit/>
          </a:bodyPr>
          <a:lstStyle/>
          <a:p>
            <a:r>
              <a:rPr lang="en-US" dirty="0" smtClean="0"/>
              <a:t>Single sided PCB with strips </a:t>
            </a:r>
          </a:p>
          <a:p>
            <a:r>
              <a:rPr lang="en-US" dirty="0" smtClean="0"/>
              <a:t>2 * 1 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Position of the strips</a:t>
            </a:r>
          </a:p>
          <a:p>
            <a:pPr lvl="1"/>
            <a:r>
              <a:rPr lang="en-US" dirty="0" smtClean="0"/>
              <a:t>Absolute precision of 30 µm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35" name="Picture 134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1" y="2237787"/>
            <a:ext cx="4870379" cy="386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64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mass, fine pitch PCB for tracker</a:t>
            </a:r>
          </a:p>
          <a:p>
            <a:pPr lvl="1"/>
            <a:r>
              <a:rPr lang="en-US" dirty="0" smtClean="0"/>
              <a:t>Flex and rigid</a:t>
            </a:r>
          </a:p>
          <a:p>
            <a:pPr lvl="1"/>
            <a:r>
              <a:rPr lang="en-US" dirty="0" smtClean="0"/>
              <a:t>Aluminum</a:t>
            </a:r>
          </a:p>
          <a:p>
            <a:r>
              <a:rPr lang="en-US" dirty="0" smtClean="0"/>
              <a:t>“Standard” PCB for high speed application</a:t>
            </a:r>
          </a:p>
          <a:p>
            <a:pPr lvl="1"/>
            <a:r>
              <a:rPr lang="en-US" dirty="0" smtClean="0"/>
              <a:t>Controlled impedances</a:t>
            </a:r>
          </a:p>
          <a:p>
            <a:pPr lvl="1"/>
            <a:r>
              <a:rPr lang="en-US" dirty="0" smtClean="0"/>
              <a:t>Low loss material welcome</a:t>
            </a:r>
          </a:p>
          <a:p>
            <a:r>
              <a:rPr lang="en-US" dirty="0" smtClean="0"/>
              <a:t>Large size PCB and flex for the MPGC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77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density and low mass PCB’s for tracker front-end</a:t>
            </a:r>
          </a:p>
          <a:p>
            <a:pPr lvl="1"/>
            <a:r>
              <a:rPr lang="en-US" dirty="0" smtClean="0"/>
              <a:t>Rigid, flex and flex rigid</a:t>
            </a:r>
          </a:p>
          <a:p>
            <a:r>
              <a:rPr lang="en-US" dirty="0" smtClean="0"/>
              <a:t>Multilayer PCB’s for high speed applications</a:t>
            </a:r>
          </a:p>
          <a:p>
            <a:r>
              <a:rPr lang="en-US" dirty="0" smtClean="0"/>
              <a:t>Large size rigid and flex PCB’s </a:t>
            </a:r>
            <a:r>
              <a:rPr lang="en-US" dirty="0"/>
              <a:t>for Micro-Pattern Gas Detectors </a:t>
            </a:r>
            <a:r>
              <a:rPr lang="en-US" dirty="0" smtClean="0"/>
              <a:t> (MPGD)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6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density and low mass PCB’s for tracker front-end</a:t>
            </a:r>
          </a:p>
          <a:p>
            <a:pPr lvl="1"/>
            <a:r>
              <a:rPr lang="en-US" dirty="0" smtClean="0"/>
              <a:t>Rigid, flex and flex rigid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Multilayer PCB’s for high speed applications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Large size rigid and flex PCB’s </a:t>
            </a:r>
            <a:r>
              <a:rPr lang="en-US" dirty="0">
                <a:solidFill>
                  <a:schemeClr val="bg2"/>
                </a:solidFill>
              </a:rPr>
              <a:t>for Micro-Pattern Gas Detectors </a:t>
            </a:r>
            <a:r>
              <a:rPr lang="en-US" dirty="0" smtClean="0">
                <a:solidFill>
                  <a:schemeClr val="bg2"/>
                </a:solidFill>
              </a:rPr>
              <a:t> (MPGD)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1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Density PCB’s for tracker front-end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412990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Rigid or flex or flex-rigid</a:t>
            </a:r>
          </a:p>
          <a:p>
            <a:r>
              <a:rPr lang="en-US" dirty="0" smtClean="0"/>
              <a:t>Chip-on-board</a:t>
            </a:r>
          </a:p>
          <a:p>
            <a:pPr lvl="1"/>
            <a:r>
              <a:rPr lang="en-US" dirty="0" smtClean="0"/>
              <a:t>Small pitch</a:t>
            </a:r>
          </a:p>
          <a:p>
            <a:pPr lvl="1"/>
            <a:r>
              <a:rPr lang="en-US" dirty="0" smtClean="0"/>
              <a:t>Wire bonding or flip chip </a:t>
            </a:r>
          </a:p>
          <a:p>
            <a:r>
              <a:rPr lang="en-US" dirty="0" smtClean="0"/>
              <a:t>Low mass</a:t>
            </a:r>
          </a:p>
          <a:p>
            <a:pPr lvl="1"/>
            <a:r>
              <a:rPr lang="en-US" dirty="0" smtClean="0"/>
              <a:t>Aluminum on polyamide for data and power transmission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>
                <a:sym typeface="Wingdings"/>
              </a:rPr>
              <a:t> </a:t>
            </a:r>
            <a:r>
              <a:rPr lang="en-US" i="1" dirty="0" smtClean="0"/>
              <a:t>Next slides with examples of existing designs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4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Hybrids for LHC Tracker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ATLAS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912" y="2195187"/>
            <a:ext cx="2962088" cy="395855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3 layer </a:t>
            </a:r>
            <a:r>
              <a:rPr lang="en-US" dirty="0" err="1"/>
              <a:t>Kapton</a:t>
            </a:r>
            <a:r>
              <a:rPr lang="en-US" dirty="0"/>
              <a:t> flex</a:t>
            </a:r>
          </a:p>
          <a:p>
            <a:r>
              <a:rPr lang="en-US" dirty="0"/>
              <a:t>Thin build using 50µm </a:t>
            </a:r>
            <a:r>
              <a:rPr lang="en-US" dirty="0" err="1"/>
              <a:t>Kapton</a:t>
            </a:r>
            <a:r>
              <a:rPr lang="en-US" dirty="0"/>
              <a:t> dielectrics with 18µm Cu</a:t>
            </a:r>
          </a:p>
          <a:p>
            <a:r>
              <a:rPr lang="en-US" dirty="0"/>
              <a:t>Typically ≥100µm track &amp; gap with 150µm drilled blind </a:t>
            </a:r>
            <a:r>
              <a:rPr lang="en-US" dirty="0" err="1" smtClean="0"/>
              <a:t>vias</a:t>
            </a:r>
            <a:endParaRPr lang="en-US" dirty="0" smtClean="0"/>
          </a:p>
          <a:p>
            <a:r>
              <a:rPr lang="en-US" dirty="0" smtClean="0"/>
              <a:t>~18,000 pieces needed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160117" y="1941583"/>
            <a:ext cx="2632075" cy="4674304"/>
            <a:chOff x="191473" y="1769103"/>
            <a:chExt cx="2632075" cy="4674304"/>
          </a:xfrm>
        </p:grpSpPr>
        <p:grpSp>
          <p:nvGrpSpPr>
            <p:cNvPr id="9" name="Group 8"/>
            <p:cNvGrpSpPr/>
            <p:nvPr/>
          </p:nvGrpSpPr>
          <p:grpSpPr>
            <a:xfrm>
              <a:off x="191473" y="1769103"/>
              <a:ext cx="2632075" cy="4069322"/>
              <a:chOff x="395288" y="1769103"/>
              <a:chExt cx="2409560" cy="3640466"/>
            </a:xfrm>
          </p:grpSpPr>
          <p:pic>
            <p:nvPicPr>
              <p:cNvPr id="7" name="Picture 30" descr="ASIC_Attach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288" y="1769103"/>
                <a:ext cx="2395337" cy="1796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32" descr="Picture 048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44" r="11807" b="26375"/>
              <a:stretch>
                <a:fillRect/>
              </a:stretch>
            </p:blipFill>
            <p:spPr bwMode="auto">
              <a:xfrm>
                <a:off x="395289" y="3719486"/>
                <a:ext cx="2409559" cy="16900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Content Placeholder 2"/>
            <p:cNvSpPr txBox="1">
              <a:spLocks/>
            </p:cNvSpPr>
            <p:nvPr/>
          </p:nvSpPr>
          <p:spPr>
            <a:xfrm>
              <a:off x="613979" y="5867932"/>
              <a:ext cx="2129616" cy="57547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spcBef>
                  <a:spcPts val="18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¡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>
                  <a:schemeClr val="accent1">
                    <a:lumMod val="50000"/>
                  </a:schemeClr>
                </a:buClr>
                <a:buSzPct val="100000"/>
                <a:buFont typeface="Wingdings 2" pitchFamily="18" charset="2"/>
                <a:buChar char="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>
                  <a:schemeClr val="accent1">
                    <a:lumMod val="50000"/>
                  </a:schemeClr>
                </a:buClr>
                <a:buSzPct val="100000"/>
                <a:buFont typeface="Wingdings 2" pitchFamily="18" charset="2"/>
                <a:buChar char="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377950" indent="-228600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50000"/>
                  </a:schemeClr>
                </a:buClr>
                <a:buFont typeface="Wingdings 2" pitchFamily="18" charset="2"/>
                <a:buChar char=""/>
                <a:defRPr lang="en-US" sz="1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1603375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 2" pitchFamily="18" charset="2"/>
                <a:buChar char=""/>
                <a:defRPr lang="en-US" sz="1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1830388" indent="-228600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50000"/>
                  </a:schemeClr>
                </a:buClr>
                <a:buFont typeface="Wingdings 2" pitchFamily="18" charset="2"/>
                <a:buChar char=""/>
                <a:defRPr lang="en-US" sz="1800" kern="120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0574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 2" pitchFamily="18" charset="2"/>
                <a:buChar char=""/>
                <a:defRPr lang="en-US" sz="1800" kern="12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i="1" dirty="0" smtClean="0"/>
                <a:t>Existing Prototype</a:t>
              </a:r>
              <a:endParaRPr lang="en-US" sz="1400" b="1" i="1" dirty="0"/>
            </a:p>
          </p:txBody>
        </p: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2810951" y="1443233"/>
            <a:ext cx="3335713" cy="4710509"/>
            <a:chOff x="36004" y="1088740"/>
            <a:chExt cx="4067944" cy="5744523"/>
          </a:xfrm>
        </p:grpSpPr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43975" t="4136" r="43550" b="1572"/>
            <a:stretch>
              <a:fillRect/>
            </a:stretch>
          </p:blipFill>
          <p:spPr bwMode="auto">
            <a:xfrm>
              <a:off x="1979712" y="1377316"/>
              <a:ext cx="858947" cy="48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62"/>
            <p:cNvSpPr txBox="1"/>
            <p:nvPr/>
          </p:nvSpPr>
          <p:spPr>
            <a:xfrm>
              <a:off x="683568" y="1089284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Layer 1</a:t>
              </a:r>
              <a:endParaRPr lang="en-GB" sz="1200" dirty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818583" y="6345324"/>
              <a:ext cx="83709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1529662" y="6363326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692569" y="6363326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99592" y="6345324"/>
              <a:ext cx="720080" cy="487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0" dirty="0" smtClean="0"/>
                <a:t>16.5 mm</a:t>
              </a:r>
              <a:endParaRPr lang="en-GB" sz="1000" b="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0800000">
              <a:off x="566555" y="6237312"/>
              <a:ext cx="2160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0800000">
              <a:off x="566555" y="1376772"/>
              <a:ext cx="2160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 flipH="1" flipV="1">
              <a:off x="-1756895" y="3805851"/>
              <a:ext cx="4861334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6004" y="3753036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0" dirty="0" smtClean="0"/>
                <a:t>97.54 mm</a:t>
              </a:r>
              <a:endParaRPr lang="en-GB" sz="1000" b="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71700" y="1088740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Layer 2</a:t>
              </a:r>
              <a:endParaRPr lang="en-GB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095836" y="1088740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Layer 3</a:t>
              </a:r>
              <a:endParaRPr lang="en-GB" sz="1200" dirty="0"/>
            </a:p>
          </p:txBody>
        </p:sp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43872" t="4648" r="43452" b="4368"/>
            <a:stretch>
              <a:fillRect/>
            </a:stretch>
          </p:blipFill>
          <p:spPr bwMode="auto">
            <a:xfrm>
              <a:off x="827584" y="1340768"/>
              <a:ext cx="867927" cy="48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43503" t="24522" r="43503" b="24522"/>
            <a:stretch>
              <a:fillRect/>
            </a:stretch>
          </p:blipFill>
          <p:spPr bwMode="auto">
            <a:xfrm>
              <a:off x="3131840" y="1376772"/>
              <a:ext cx="882885" cy="48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Box 75"/>
            <p:cNvSpPr txBox="1"/>
            <p:nvPr/>
          </p:nvSpPr>
          <p:spPr>
            <a:xfrm>
              <a:off x="2267744" y="4160113"/>
              <a:ext cx="612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VDD</a:t>
              </a:r>
              <a:endParaRPr lang="en-GB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275856" y="4149080"/>
              <a:ext cx="612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GND</a:t>
              </a:r>
              <a:endParaRPr lang="en-GB" sz="1200" dirty="0"/>
            </a:p>
          </p:txBody>
        </p:sp>
      </p:grpSp>
      <p:sp>
        <p:nvSpPr>
          <p:cNvPr id="79" name="Content Placeholder 2"/>
          <p:cNvSpPr txBox="1">
            <a:spLocks/>
          </p:cNvSpPr>
          <p:nvPr/>
        </p:nvSpPr>
        <p:spPr>
          <a:xfrm>
            <a:off x="3729521" y="6051692"/>
            <a:ext cx="2129616" cy="5754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i="1" dirty="0" smtClean="0"/>
              <a:t>In development</a:t>
            </a:r>
            <a:endParaRPr lang="en-US" sz="1400" b="1" i="1" dirty="0"/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2002682" y="6289903"/>
            <a:ext cx="2682452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Ashley </a:t>
            </a:r>
            <a:r>
              <a:rPr lang="en-US" sz="1100" b="1" i="1" dirty="0" err="1" smtClean="0"/>
              <a:t>Greenall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360850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Hybrids for LHC Tracker</a:t>
            </a:r>
            <a:br>
              <a:rPr lang="en-US" dirty="0" smtClean="0"/>
            </a:br>
            <a:r>
              <a:rPr lang="en-US" dirty="0" smtClean="0"/>
              <a:t>CMS Upgrade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0278" y="2096111"/>
            <a:ext cx="8557712" cy="3951974"/>
            <a:chOff x="220278" y="2216245"/>
            <a:chExt cx="8557712" cy="3951974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759127" y="2216245"/>
              <a:ext cx="4001305" cy="234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222144" y="5272551"/>
              <a:ext cx="1402561" cy="1322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latin typeface="Arial" charset="0"/>
                  <a:cs typeface="Arial" charset="0"/>
                </a:rPr>
                <a:t>HYBRID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603784" y="5437840"/>
              <a:ext cx="622622" cy="141678"/>
            </a:xfrm>
            <a:prstGeom prst="rect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821856" y="5437840"/>
              <a:ext cx="622622" cy="142874"/>
            </a:xfrm>
            <a:prstGeom prst="rect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226542" y="5437840"/>
              <a:ext cx="4721946" cy="142874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en-US" sz="800" dirty="0" smtClean="0">
                  <a:latin typeface="Arial" charset="0"/>
                  <a:cs typeface="Arial" charset="0"/>
                </a:rPr>
                <a:t>COOLING &amp; SUPPORTING STRUCTURE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249658" y="5304016"/>
              <a:ext cx="514747" cy="88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kumimoji="0" lang="en-US" sz="6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cs typeface="Arial" charset="0"/>
                </a:rPr>
                <a:t>CBC</a:t>
              </a:r>
            </a:p>
          </p:txBody>
        </p:sp>
        <p:sp>
          <p:nvSpPr>
            <p:cNvPr id="14" name="Freeform 13"/>
            <p:cNvSpPr/>
            <p:nvPr/>
          </p:nvSpPr>
          <p:spPr bwMode="auto">
            <a:xfrm flipH="1" flipV="1">
              <a:off x="2035174" y="5254297"/>
              <a:ext cx="409303" cy="112422"/>
            </a:xfrm>
            <a:custGeom>
              <a:avLst/>
              <a:gdLst>
                <a:gd name="connsiteX0" fmla="*/ 0 w 328612"/>
                <a:gd name="connsiteY0" fmla="*/ 0 h 94060"/>
                <a:gd name="connsiteX1" fmla="*/ 135731 w 328612"/>
                <a:gd name="connsiteY1" fmla="*/ 92869 h 94060"/>
                <a:gd name="connsiteX2" fmla="*/ 328612 w 328612"/>
                <a:gd name="connsiteY2" fmla="*/ 7144 h 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612" h="94060">
                  <a:moveTo>
                    <a:pt x="0" y="0"/>
                  </a:moveTo>
                  <a:cubicBezTo>
                    <a:pt x="40481" y="45839"/>
                    <a:pt x="80962" y="91678"/>
                    <a:pt x="135731" y="92869"/>
                  </a:cubicBezTo>
                  <a:cubicBezTo>
                    <a:pt x="190500" y="94060"/>
                    <a:pt x="259556" y="50602"/>
                    <a:pt x="328612" y="7144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rot="10800000">
              <a:off x="2074143" y="5211912"/>
              <a:ext cx="325039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Rectangle 15"/>
            <p:cNvSpPr/>
            <p:nvPr/>
          </p:nvSpPr>
          <p:spPr bwMode="auto">
            <a:xfrm>
              <a:off x="939919" y="5437840"/>
              <a:ext cx="1134225" cy="142874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093640" y="5437840"/>
              <a:ext cx="1126056" cy="152400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Up Arrow 17"/>
            <p:cNvSpPr/>
            <p:nvPr/>
          </p:nvSpPr>
          <p:spPr bwMode="auto">
            <a:xfrm rot="10800000">
              <a:off x="4310730" y="4602141"/>
              <a:ext cx="419212" cy="512136"/>
            </a:xfrm>
            <a:prstGeom prst="up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909762" y="5392121"/>
              <a:ext cx="164379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1909762" y="5366720"/>
              <a:ext cx="164380" cy="1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326B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1909762" y="5659774"/>
              <a:ext cx="167555" cy="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326B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Rectangle 21"/>
            <p:cNvSpPr/>
            <p:nvPr/>
          </p:nvSpPr>
          <p:spPr bwMode="auto">
            <a:xfrm>
              <a:off x="1909762" y="5590240"/>
              <a:ext cx="164380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939919" y="5413236"/>
              <a:ext cx="881937" cy="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326B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flipH="1">
              <a:off x="1821856" y="5366721"/>
              <a:ext cx="87907" cy="65567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326B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Arc 24"/>
            <p:cNvSpPr/>
            <p:nvPr/>
          </p:nvSpPr>
          <p:spPr bwMode="auto">
            <a:xfrm>
              <a:off x="1965171" y="5366720"/>
              <a:ext cx="208747" cy="293054"/>
            </a:xfrm>
            <a:prstGeom prst="arc">
              <a:avLst>
                <a:gd name="adj1" fmla="val 16200000"/>
                <a:gd name="adj2" fmla="val 5464452"/>
              </a:avLst>
            </a:prstGeom>
            <a:noFill/>
            <a:ln w="34925" cap="flat" cmpd="sng" algn="ctr">
              <a:solidFill>
                <a:srgbClr val="326B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26" name="Group 52"/>
            <p:cNvGrpSpPr/>
            <p:nvPr/>
          </p:nvGrpSpPr>
          <p:grpSpPr>
            <a:xfrm flipH="1">
              <a:off x="6715138" y="5208357"/>
              <a:ext cx="1504558" cy="447862"/>
              <a:chOff x="943092" y="3634873"/>
              <a:chExt cx="1504558" cy="447862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1252831" y="3726977"/>
                <a:ext cx="514747" cy="8810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10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buNone/>
                  <a:tabLst/>
                </a:pPr>
                <a:r>
                  <a:rPr kumimoji="0" lang="en-US" sz="600" b="0" i="0" u="none" strike="noStrike" cap="none" normalizeH="0" baseline="0" dirty="0" smtClean="0">
                    <a:ln>
                      <a:noFill/>
                    </a:ln>
                    <a:effectLst/>
                    <a:latin typeface="Arial" charset="0"/>
                    <a:cs typeface="Arial" charset="0"/>
                  </a:rPr>
                  <a:t>CBC</a:t>
                </a:r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 flipH="1" flipV="1">
                <a:off x="2038347" y="3677258"/>
                <a:ext cx="409303" cy="112422"/>
              </a:xfrm>
              <a:custGeom>
                <a:avLst/>
                <a:gdLst>
                  <a:gd name="connsiteX0" fmla="*/ 0 w 328612"/>
                  <a:gd name="connsiteY0" fmla="*/ 0 h 94060"/>
                  <a:gd name="connsiteX1" fmla="*/ 135731 w 328612"/>
                  <a:gd name="connsiteY1" fmla="*/ 92869 h 94060"/>
                  <a:gd name="connsiteX2" fmla="*/ 328612 w 328612"/>
                  <a:gd name="connsiteY2" fmla="*/ 7144 h 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8612" h="94060">
                    <a:moveTo>
                      <a:pt x="0" y="0"/>
                    </a:moveTo>
                    <a:cubicBezTo>
                      <a:pt x="40481" y="45839"/>
                      <a:pt x="80962" y="91678"/>
                      <a:pt x="135731" y="92869"/>
                    </a:cubicBezTo>
                    <a:cubicBezTo>
                      <a:pt x="190500" y="94060"/>
                      <a:pt x="259556" y="50602"/>
                      <a:pt x="328612" y="7144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10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 bwMode="auto">
              <a:xfrm rot="10800000">
                <a:off x="2077316" y="3634873"/>
                <a:ext cx="325039" cy="1588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8" name="Rectangle 37"/>
              <p:cNvSpPr/>
              <p:nvPr/>
            </p:nvSpPr>
            <p:spPr bwMode="auto">
              <a:xfrm>
                <a:off x="1912935" y="3815082"/>
                <a:ext cx="164379" cy="4571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10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buNone/>
                  <a:tabLst/>
                </a:pPr>
                <a:endParaRPr kumimoji="0" lang="en-US" sz="8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 bwMode="auto">
              <a:xfrm>
                <a:off x="1912935" y="3789681"/>
                <a:ext cx="164380" cy="1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26B2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>
                <a:off x="1912935" y="4082735"/>
                <a:ext cx="167555" cy="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26B2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1" name="Rectangle 40"/>
              <p:cNvSpPr/>
              <p:nvPr/>
            </p:nvSpPr>
            <p:spPr bwMode="auto">
              <a:xfrm>
                <a:off x="1912935" y="4013201"/>
                <a:ext cx="164380" cy="4571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10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buNone/>
                  <a:tabLst/>
                </a:pPr>
                <a:endParaRPr kumimoji="0" lang="en-US" sz="8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 bwMode="auto">
              <a:xfrm>
                <a:off x="943092" y="3836197"/>
                <a:ext cx="881937" cy="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26B2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 bwMode="auto">
              <a:xfrm flipH="1">
                <a:off x="1825029" y="3789682"/>
                <a:ext cx="87907" cy="65567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26B2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4" name="Arc 43"/>
              <p:cNvSpPr/>
              <p:nvPr/>
            </p:nvSpPr>
            <p:spPr bwMode="auto">
              <a:xfrm>
                <a:off x="1968344" y="3789681"/>
                <a:ext cx="208747" cy="293054"/>
              </a:xfrm>
              <a:prstGeom prst="arc">
                <a:avLst>
                  <a:gd name="adj1" fmla="val 16200000"/>
                  <a:gd name="adj2" fmla="val 5464452"/>
                </a:avLst>
              </a:prstGeom>
              <a:noFill/>
              <a:ln w="34925" cap="flat" cmpd="sng" algn="ctr">
                <a:solidFill>
                  <a:srgbClr val="326B2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10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 bwMode="auto">
            <a:xfrm>
              <a:off x="2359836" y="5303591"/>
              <a:ext cx="4457700" cy="142875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en-US" sz="800" dirty="0" smtClean="0">
                  <a:latin typeface="Arial" charset="0"/>
                  <a:cs typeface="Arial" charset="0"/>
                </a:rPr>
                <a:t>2x1016 STRIPS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 flipH="1">
              <a:off x="2021889" y="5656219"/>
              <a:ext cx="409303" cy="135636"/>
            </a:xfrm>
            <a:custGeom>
              <a:avLst/>
              <a:gdLst>
                <a:gd name="connsiteX0" fmla="*/ 0 w 328612"/>
                <a:gd name="connsiteY0" fmla="*/ 0 h 94060"/>
                <a:gd name="connsiteX1" fmla="*/ 135731 w 328612"/>
                <a:gd name="connsiteY1" fmla="*/ 92869 h 94060"/>
                <a:gd name="connsiteX2" fmla="*/ 328612 w 328612"/>
                <a:gd name="connsiteY2" fmla="*/ 7144 h 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612" h="94060">
                  <a:moveTo>
                    <a:pt x="0" y="0"/>
                  </a:moveTo>
                  <a:cubicBezTo>
                    <a:pt x="40481" y="45839"/>
                    <a:pt x="80962" y="91678"/>
                    <a:pt x="135731" y="92869"/>
                  </a:cubicBezTo>
                  <a:cubicBezTo>
                    <a:pt x="190500" y="94060"/>
                    <a:pt x="259556" y="50602"/>
                    <a:pt x="328612" y="7144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6749664" y="5659774"/>
              <a:ext cx="409303" cy="135636"/>
            </a:xfrm>
            <a:custGeom>
              <a:avLst/>
              <a:gdLst>
                <a:gd name="connsiteX0" fmla="*/ 0 w 328612"/>
                <a:gd name="connsiteY0" fmla="*/ 0 h 94060"/>
                <a:gd name="connsiteX1" fmla="*/ 135731 w 328612"/>
                <a:gd name="connsiteY1" fmla="*/ 92869 h 94060"/>
                <a:gd name="connsiteX2" fmla="*/ 328612 w 328612"/>
                <a:gd name="connsiteY2" fmla="*/ 7144 h 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612" h="94060">
                  <a:moveTo>
                    <a:pt x="0" y="0"/>
                  </a:moveTo>
                  <a:cubicBezTo>
                    <a:pt x="40481" y="45839"/>
                    <a:pt x="80962" y="91678"/>
                    <a:pt x="135731" y="92869"/>
                  </a:cubicBezTo>
                  <a:cubicBezTo>
                    <a:pt x="190500" y="94060"/>
                    <a:pt x="259556" y="50602"/>
                    <a:pt x="328612" y="7144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2359836" y="5580714"/>
              <a:ext cx="4457700" cy="142875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en-US" sz="800" dirty="0" smtClean="0">
                  <a:latin typeface="Arial" charset="0"/>
                  <a:cs typeface="Arial" charset="0"/>
                </a:rPr>
                <a:t>2x1016 STRIPS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7661402" y="5272551"/>
              <a:ext cx="1116588" cy="1533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latin typeface="Arial" charset="0"/>
                  <a:cs typeface="Arial" charset="0"/>
                </a:rPr>
                <a:t>HYBRID</a:t>
              </a: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1764405" y="5063347"/>
              <a:ext cx="680073" cy="963380"/>
            </a:xfrm>
            <a:prstGeom prst="roundRect">
              <a:avLst/>
            </a:prstGeom>
            <a:solidFill>
              <a:srgbClr val="00B8FF">
                <a:alpha val="4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3" name="Content Placeholder 7"/>
            <p:cNvSpPr txBox="1">
              <a:spLocks/>
            </p:cNvSpPr>
            <p:nvPr/>
          </p:nvSpPr>
          <p:spPr bwMode="auto">
            <a:xfrm>
              <a:off x="220278" y="3720280"/>
              <a:ext cx="2918580" cy="28298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ts val="1032"/>
                </a:spcAft>
                <a:buClr>
                  <a:srgbClr val="000000"/>
                </a:buClr>
                <a:buSzPct val="100000"/>
                <a:defRPr/>
              </a:pPr>
              <a:r>
                <a:rPr lang="en-US" sz="1100" i="1" kern="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Flex foil provides pads only on top layer: can’t bond to the bottom side.</a:t>
              </a:r>
            </a:p>
            <a:p>
              <a:pPr defTabSz="914400" fontAlgn="base">
                <a:spcBef>
                  <a:spcPct val="0"/>
                </a:spcBef>
                <a:spcAft>
                  <a:spcPts val="1032"/>
                </a:spcAft>
                <a:buClr>
                  <a:srgbClr val="000000"/>
                </a:buClr>
                <a:buSzPct val="100000"/>
                <a:defRPr/>
              </a:pPr>
              <a:r>
                <a:rPr lang="en-US" sz="1100" i="1" kern="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Bond pads reinforcement on the base of the flex, under the bond pads.</a:t>
              </a:r>
            </a:p>
            <a:p>
              <a:pPr defTabSz="914400" fontAlgn="base">
                <a:spcBef>
                  <a:spcPct val="0"/>
                </a:spcBef>
                <a:spcAft>
                  <a:spcPts val="1032"/>
                </a:spcAft>
                <a:buClr>
                  <a:srgbClr val="000000"/>
                </a:buClr>
                <a:buSzPct val="100000"/>
                <a:defRPr/>
              </a:pPr>
              <a:r>
                <a:rPr lang="en-US" sz="1100" i="1" kern="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Folding the flex in the slot window of the frame.</a:t>
              </a:r>
            </a:p>
          </p:txBody>
        </p:sp>
        <p:sp>
          <p:nvSpPr>
            <p:cNvPr id="34" name="Content Placeholder 7"/>
            <p:cNvSpPr txBox="1">
              <a:spLocks/>
            </p:cNvSpPr>
            <p:nvPr/>
          </p:nvSpPr>
          <p:spPr bwMode="auto">
            <a:xfrm>
              <a:off x="3291258" y="5885234"/>
              <a:ext cx="2982661" cy="28298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326172" indent="-260644" algn="ctr" defTabSz="914400" fontAlgn="base">
                <a:spcBef>
                  <a:spcPct val="0"/>
                </a:spcBef>
                <a:spcAft>
                  <a:spcPts val="1032"/>
                </a:spcAft>
                <a:buClr>
                  <a:srgbClr val="000000"/>
                </a:buClr>
                <a:buSzPct val="100000"/>
                <a:defRPr/>
              </a:pPr>
              <a:r>
                <a:rPr lang="en-US" sz="1100" u="sng" kern="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Flex substrate implementation</a:t>
              </a:r>
              <a:endParaRPr lang="en-US" sz="1100" kern="0" dirty="0" smtClean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6181912" y="6022707"/>
            <a:ext cx="2682452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François </a:t>
            </a:r>
            <a:r>
              <a:rPr lang="en-US" sz="1100" b="1" i="1" dirty="0" err="1" smtClean="0"/>
              <a:t>Vasey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248553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Hybrids for LHC Tracker</a:t>
            </a:r>
            <a:br>
              <a:rPr lang="en-US" dirty="0"/>
            </a:br>
            <a:r>
              <a:rPr lang="en-US" dirty="0"/>
              <a:t>CMS Upgrade </a:t>
            </a:r>
            <a:r>
              <a:rPr lang="en-US" dirty="0" smtClean="0"/>
              <a:t>(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7650" y="2209800"/>
            <a:ext cx="3096350" cy="3916363"/>
          </a:xfrm>
        </p:spPr>
        <p:txBody>
          <a:bodyPr/>
          <a:lstStyle/>
          <a:p>
            <a:r>
              <a:rPr lang="en-US" dirty="0" smtClean="0"/>
              <a:t>Flip chip</a:t>
            </a:r>
          </a:p>
          <a:p>
            <a:pPr lvl="1"/>
            <a:r>
              <a:rPr lang="en-US" dirty="0" smtClean="0"/>
              <a:t>Pitch 250 µm</a:t>
            </a:r>
          </a:p>
          <a:p>
            <a:pPr lvl="1"/>
            <a:r>
              <a:rPr lang="en-US" dirty="0" smtClean="0"/>
              <a:t>Bump size 146 µm</a:t>
            </a:r>
          </a:p>
          <a:p>
            <a:r>
              <a:rPr lang="en-US" dirty="0" smtClean="0"/>
              <a:t>25 µm width/spacing</a:t>
            </a:r>
          </a:p>
          <a:p>
            <a:r>
              <a:rPr lang="en-US" dirty="0" smtClean="0"/>
              <a:t>50 µm </a:t>
            </a:r>
            <a:r>
              <a:rPr lang="en-US" dirty="0" err="1" smtClean="0"/>
              <a:t>microvias</a:t>
            </a:r>
            <a:endParaRPr lang="en-US" dirty="0" smtClean="0"/>
          </a:p>
          <a:p>
            <a:r>
              <a:rPr lang="en-US" dirty="0" smtClean="0"/>
              <a:t>~20,000 needed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9722" y="1840303"/>
            <a:ext cx="5927927" cy="3909060"/>
            <a:chOff x="895891" y="1165860"/>
            <a:chExt cx="7409909" cy="488632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5891" y="1165860"/>
              <a:ext cx="7409909" cy="488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ounded Rectangle 8"/>
            <p:cNvSpPr/>
            <p:nvPr/>
          </p:nvSpPr>
          <p:spPr bwMode="auto">
            <a:xfrm>
              <a:off x="1330560" y="1401097"/>
              <a:ext cx="5505317" cy="1762432"/>
            </a:xfrm>
            <a:prstGeom prst="roundRect">
              <a:avLst/>
            </a:prstGeom>
            <a:solidFill>
              <a:srgbClr val="00B8FF">
                <a:alpha val="32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292484" y="2371725"/>
              <a:ext cx="1040651" cy="15024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en-US" sz="600" dirty="0" smtClean="0">
                  <a:latin typeface="Arial" charset="0"/>
                  <a:cs typeface="Arial" charset="0"/>
                </a:rPr>
                <a:t>Top Sensor Inputs</a:t>
              </a:r>
              <a:endParaRPr kumimoji="0" lang="en-US" sz="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477729" y="4741606"/>
              <a:ext cx="1991031" cy="1032388"/>
            </a:xfrm>
            <a:prstGeom prst="rect">
              <a:avLst/>
            </a:prstGeom>
            <a:solidFill>
              <a:srgbClr val="00B0F0">
                <a:alpha val="49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en-US" sz="700" b="1" u="sng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Constrained Area:</a:t>
              </a:r>
            </a:p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lang="en-US" sz="700" dirty="0" smtClean="0">
                <a:solidFill>
                  <a:schemeClr val="bg1"/>
                </a:solidFill>
                <a:latin typeface="Arial" charset="0"/>
                <a:cs typeface="Arial" charset="0"/>
              </a:endParaRPr>
            </a:p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kumimoji="0" lang="fr-CH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Baseline = 25 </a:t>
              </a:r>
              <a:r>
                <a:rPr kumimoji="0" lang="fr-CH" sz="7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um</a:t>
              </a:r>
              <a:r>
                <a:rPr kumimoji="0" lang="fr-CH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 </a:t>
              </a:r>
              <a:r>
                <a:rPr kumimoji="0" lang="fr-CH" sz="7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width</a:t>
              </a:r>
              <a:r>
                <a:rPr kumimoji="0" lang="fr-CH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/</a:t>
              </a:r>
              <a:r>
                <a:rPr kumimoji="0" lang="fr-CH" sz="7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spacing</a:t>
              </a:r>
              <a:r>
                <a:rPr kumimoji="0" lang="fr-CH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.</a:t>
              </a:r>
            </a:p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on TOP and BOT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build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up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layers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.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Constrained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track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length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&lt; 20 mm.</a:t>
              </a:r>
            </a:p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fr-CH" sz="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indent="0" algn="ctr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Microvias = 50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um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drill on 100 </a:t>
              </a:r>
              <a:r>
                <a:rPr lang="fr-CH" sz="700" dirty="0" err="1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um</a:t>
              </a:r>
              <a:r>
                <a:rPr lang="fr-CH" sz="700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 pad.</a:t>
              </a:r>
              <a:endPara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 bwMode="auto">
            <a:xfrm flipV="1">
              <a:off x="3473245" y="3163529"/>
              <a:ext cx="0" cy="157807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31D3F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Rounded Rectangle 12"/>
            <p:cNvSpPr/>
            <p:nvPr/>
          </p:nvSpPr>
          <p:spPr bwMode="auto">
            <a:xfrm>
              <a:off x="5928853" y="3163528"/>
              <a:ext cx="1777180" cy="700549"/>
            </a:xfrm>
            <a:prstGeom prst="roundRect">
              <a:avLst/>
            </a:prstGeom>
            <a:solidFill>
              <a:srgbClr val="00B8FF">
                <a:alpha val="32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14" name="Straight Arrow Connector 13"/>
            <p:cNvCxnSpPr>
              <a:stCxn id="11" idx="0"/>
              <a:endCxn id="13" idx="1"/>
            </p:cNvCxnSpPr>
            <p:nvPr/>
          </p:nvCxnSpPr>
          <p:spPr bwMode="auto">
            <a:xfrm flipV="1">
              <a:off x="3473245" y="3513803"/>
              <a:ext cx="2455608" cy="1227803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31D3F3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149960" y="5898236"/>
            <a:ext cx="2682452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François </a:t>
            </a:r>
            <a:r>
              <a:rPr lang="en-US" sz="1100" b="1" i="1" dirty="0" err="1" smtClean="0"/>
              <a:t>Vasey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107141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Mass Circuits</a:t>
            </a:r>
            <a:br>
              <a:rPr lang="en-US" dirty="0" smtClean="0"/>
            </a:br>
            <a:r>
              <a:rPr lang="en-US" dirty="0" smtClean="0"/>
              <a:t>ALICE Pixel Bus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2716"/>
            <a:ext cx="7941310" cy="417703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12997" y="6119746"/>
            <a:ext cx="2682452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Petra </a:t>
            </a:r>
            <a:r>
              <a:rPr lang="en-US" sz="1100" b="1" i="1" dirty="0" err="1" smtClean="0"/>
              <a:t>Riedler</a:t>
            </a:r>
            <a:r>
              <a:rPr lang="en-US" sz="1100" b="1" i="1" dirty="0" smtClean="0"/>
              <a:t> 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38899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Mass Circuits</a:t>
            </a:r>
            <a:br>
              <a:rPr lang="en-US" dirty="0" smtClean="0"/>
            </a:br>
            <a:r>
              <a:rPr lang="en-US" dirty="0" smtClean="0"/>
              <a:t>ALICE Pixel Bus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General Needs at CERN for special PCBs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outer lay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7" y="1534699"/>
            <a:ext cx="6263640" cy="2615184"/>
          </a:xfrm>
          <a:prstGeom prst="rect">
            <a:avLst/>
          </a:prstGeom>
        </p:spPr>
      </p:pic>
      <p:pic>
        <p:nvPicPr>
          <p:cNvPr id="10" name="Picture 9" descr="HS_026L 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2" y="4181049"/>
            <a:ext cx="3463481" cy="2308987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784170" y="4453923"/>
            <a:ext cx="5326413" cy="170690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About 20 cm long (1/2 stave)</a:t>
            </a:r>
          </a:p>
          <a:p>
            <a:r>
              <a:rPr lang="en-US" dirty="0" smtClean="0"/>
              <a:t>120 pieces built</a:t>
            </a:r>
          </a:p>
          <a:p>
            <a:r>
              <a:rPr lang="en-US" dirty="0" smtClean="0"/>
              <a:t>Similar circuits</a:t>
            </a:r>
            <a:r>
              <a:rPr lang="en-US" baseline="0" dirty="0" smtClean="0"/>
              <a:t> to be designed and built for the ALICE upgrade</a:t>
            </a:r>
          </a:p>
          <a:p>
            <a:pPr lvl="1"/>
            <a:r>
              <a:rPr lang="en-US" dirty="0" smtClean="0"/>
              <a:t>To be installed in 2018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5448859" y="3131899"/>
            <a:ext cx="1664690" cy="1322024"/>
            <a:chOff x="5448859" y="3131899"/>
            <a:chExt cx="1664690" cy="1322024"/>
          </a:xfrm>
        </p:grpSpPr>
        <p:cxnSp>
          <p:nvCxnSpPr>
            <p:cNvPr id="13" name="Straight Arrow Connector 12"/>
            <p:cNvCxnSpPr/>
            <p:nvPr/>
          </p:nvCxnSpPr>
          <p:spPr>
            <a:xfrm flipH="1" flipV="1">
              <a:off x="5448859" y="3131899"/>
              <a:ext cx="1664690" cy="13220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18167" y="4445342"/>
              <a:ext cx="9953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6582587" y="2455853"/>
            <a:ext cx="1828363" cy="351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dirty="0" smtClean="0"/>
              <a:t>Courtesy Michel Morel 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166916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5268</TotalTime>
  <Words>902</Words>
  <Application>Microsoft Macintosh PowerPoint</Application>
  <PresentationFormat>On-screen Show (4:3)</PresentationFormat>
  <Paragraphs>205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Plaza</vt:lpstr>
      <vt:lpstr>General needs at CERN for special PCB’s</vt:lpstr>
      <vt:lpstr>Outline</vt:lpstr>
      <vt:lpstr>Outline</vt:lpstr>
      <vt:lpstr>High Density PCB’s for tracker front-end</vt:lpstr>
      <vt:lpstr>Hybrids for LHC Tracker  ATLAS Upgrade</vt:lpstr>
      <vt:lpstr>Hybrids for LHC Tracker CMS Upgrade (1)</vt:lpstr>
      <vt:lpstr>Hybrids for LHC Tracker CMS Upgrade (2)</vt:lpstr>
      <vt:lpstr>Low Mass Circuits ALICE Pixel Bus (1)</vt:lpstr>
      <vt:lpstr>Low Mass Circuits ALICE Pixel Bus (2)</vt:lpstr>
      <vt:lpstr>Special Flex-Rigid PCB’s</vt:lpstr>
      <vt:lpstr>Outline</vt:lpstr>
      <vt:lpstr>Multilayer PCB’s for High Speed Applications</vt:lpstr>
      <vt:lpstr>Multilayer PCB’s for High Speed Applications</vt:lpstr>
      <vt:lpstr>Outline</vt:lpstr>
      <vt:lpstr>Micro-Pattern Gas Detectors</vt:lpstr>
      <vt:lpstr>GEM Foils</vt:lpstr>
      <vt:lpstr>µMEGAS (1)</vt:lpstr>
      <vt:lpstr>µMEGAS (2)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Farthouat</dc:creator>
  <cp:lastModifiedBy>Philippe Farthouat</cp:lastModifiedBy>
  <cp:revision>170</cp:revision>
  <dcterms:created xsi:type="dcterms:W3CDTF">2012-08-09T09:06:37Z</dcterms:created>
  <dcterms:modified xsi:type="dcterms:W3CDTF">2013-03-02T16:11:23Z</dcterms:modified>
</cp:coreProperties>
</file>