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09" r:id="rId3"/>
    <p:sldId id="300" r:id="rId4"/>
    <p:sldId id="307" r:id="rId5"/>
    <p:sldId id="311" r:id="rId6"/>
    <p:sldId id="312" r:id="rId7"/>
    <p:sldId id="329" r:id="rId8"/>
    <p:sldId id="341" r:id="rId9"/>
    <p:sldId id="339" r:id="rId10"/>
    <p:sldId id="316" r:id="rId11"/>
    <p:sldId id="317" r:id="rId12"/>
    <p:sldId id="342" r:id="rId13"/>
    <p:sldId id="344" r:id="rId14"/>
    <p:sldId id="333" r:id="rId15"/>
    <p:sldId id="334" r:id="rId16"/>
    <p:sldId id="326" r:id="rId17"/>
    <p:sldId id="327" r:id="rId18"/>
    <p:sldId id="318" r:id="rId19"/>
    <p:sldId id="286" r:id="rId20"/>
    <p:sldId id="304" r:id="rId21"/>
    <p:sldId id="343" r:id="rId22"/>
    <p:sldId id="278" r:id="rId23"/>
  </p:sldIdLst>
  <p:sldSz cx="10698163" cy="7589838"/>
  <p:notesSz cx="10698163" cy="7589838"/>
  <p:defaultTextStyle>
    <a:defPPr>
      <a:defRPr lang="en-US"/>
    </a:defPPr>
    <a:lvl1pPr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ECFF"/>
    <a:srgbClr val="FFCCFF"/>
    <a:srgbClr val="0000FF"/>
    <a:srgbClr val="008000"/>
    <a:srgbClr val="006600"/>
    <a:srgbClr val="0066FF"/>
    <a:srgbClr val="B2B2B2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64" autoAdjust="0"/>
  </p:normalViewPr>
  <p:slideViewPr>
    <p:cSldViewPr>
      <p:cViewPr>
        <p:scale>
          <a:sx n="70" d="100"/>
          <a:sy n="70" d="100"/>
        </p:scale>
        <p:origin x="-132" y="-72"/>
      </p:cViewPr>
      <p:guideLst>
        <p:guide orient="horz" pos="2391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image" Target="../media/image2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55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062663" y="0"/>
            <a:ext cx="46355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175" y="0"/>
            <a:ext cx="46355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062663" y="7208838"/>
            <a:ext cx="46355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175" y="7208838"/>
            <a:ext cx="46355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5B1FC9C-9916-4685-96F4-9D61D5469C43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74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062663" y="0"/>
            <a:ext cx="46355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175" y="0"/>
            <a:ext cx="46355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4863" y="569913"/>
            <a:ext cx="4008437" cy="2844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69975" y="3605213"/>
            <a:ext cx="8558213" cy="3414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noProof="0" smtClean="0"/>
              <a:t>לחץ כדי לערוך סגנונות טקסט של תבנית בסיס</a:t>
            </a:r>
            <a:endParaRPr lang="en-US" noProof="0" smtClean="0"/>
          </a:p>
          <a:p>
            <a:pPr lvl="1"/>
            <a:r>
              <a:rPr lang="he-IL" noProof="0" smtClean="0"/>
              <a:t>רמה שנייה</a:t>
            </a:r>
            <a:endParaRPr lang="en-US" noProof="0" smtClean="0"/>
          </a:p>
          <a:p>
            <a:pPr lvl="2"/>
            <a:r>
              <a:rPr lang="he-IL" noProof="0" smtClean="0"/>
              <a:t>רמה שלישית</a:t>
            </a:r>
            <a:endParaRPr lang="en-US" noProof="0" smtClean="0"/>
          </a:p>
          <a:p>
            <a:pPr lvl="3"/>
            <a:r>
              <a:rPr lang="he-IL" noProof="0" smtClean="0"/>
              <a:t>רמה רביעית</a:t>
            </a:r>
            <a:endParaRPr lang="en-US" noProof="0" smtClean="0"/>
          </a:p>
          <a:p>
            <a:pPr lvl="4"/>
            <a:r>
              <a:rPr lang="he-IL" noProof="0" smtClean="0"/>
              <a:t>רמה חמישית</a:t>
            </a:r>
            <a:endParaRPr lang="en-US" noProof="0" smtClean="0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062663" y="7208838"/>
            <a:ext cx="46355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75" y="7208838"/>
            <a:ext cx="46355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C788FA9-CD7A-45CC-B4F8-D44C5D0E3763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115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457176-FF47-4615-91B7-6F42CF82CD52}" type="slidenum">
              <a:rPr lang="he-IL" smtClean="0">
                <a:latin typeface="Arial" pitchFamily="34" charset="0"/>
              </a:rPr>
              <a:pPr>
                <a:defRPr/>
              </a:pPr>
              <a:t>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1E185A-C89E-4FED-8292-A4C27A32F5C0}" type="slidenum">
              <a:rPr lang="he-IL" smtClean="0">
                <a:latin typeface="Arial" pitchFamily="34" charset="0"/>
              </a:rPr>
              <a:pPr>
                <a:defRPr/>
              </a:pPr>
              <a:t>16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5A16D4-8CA0-4752-A1B0-1284E2C45926}" type="slidenum">
              <a:rPr lang="he-IL" smtClean="0">
                <a:latin typeface="Arial" pitchFamily="34" charset="0"/>
              </a:rPr>
              <a:pPr>
                <a:defRPr/>
              </a:pPr>
              <a:t>17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9BEBFB4-6D91-4908-B8DD-7B47ABC9434B}" type="slidenum">
              <a:rPr lang="he-IL" smtClean="0">
                <a:latin typeface="Arial" pitchFamily="34" charset="0"/>
              </a:rPr>
              <a:pPr>
                <a:defRPr/>
              </a:pPr>
              <a:t>18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D52932-7A7C-4F81-8DFA-227FF23C8160}" type="slidenum">
              <a:rPr lang="he-IL" smtClean="0">
                <a:latin typeface="Arial" pitchFamily="34" charset="0"/>
              </a:rPr>
              <a:pPr>
                <a:defRPr/>
              </a:pPr>
              <a:t>19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2A3689-0A0D-401B-9967-A0797ECB0E8B}" type="slidenum">
              <a:rPr lang="he-IL" smtClean="0">
                <a:latin typeface="Arial" pitchFamily="34" charset="0"/>
              </a:rPr>
              <a:pPr>
                <a:defRPr/>
              </a:pPr>
              <a:t>20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7"/>
          <p:cNvSpPr txBox="1">
            <a:spLocks noGrp="1" noChangeArrowheads="1"/>
          </p:cNvSpPr>
          <p:nvPr/>
        </p:nvSpPr>
        <p:spPr bwMode="auto">
          <a:xfrm>
            <a:off x="3175" y="7208838"/>
            <a:ext cx="4635500" cy="379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l" rtl="0" eaLnBrk="0" hangingPunct="0">
              <a:defRPr/>
            </a:pPr>
            <a:fld id="{809F477F-3C2A-48B4-B2E6-6C02B2FC9CA6}" type="slidenum">
              <a:rPr lang="he-IL" sz="1200">
                <a:latin typeface="Arial" pitchFamily="34" charset="0"/>
                <a:cs typeface="+mn-cs"/>
              </a:rPr>
              <a:pPr algn="l" rtl="0" eaLnBrk="0" hangingPunct="0">
                <a:defRPr/>
              </a:pPr>
              <a:t>21</a:t>
            </a:fld>
            <a:endParaRPr lang="en-US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1BAA91-1FEC-4F73-A993-2C2CCD1CA9B8}" type="slidenum">
              <a:rPr lang="he-IL" smtClean="0">
                <a:latin typeface="Arial" pitchFamily="34" charset="0"/>
              </a:rPr>
              <a:pPr>
                <a:defRPr/>
              </a:pPr>
              <a:t>22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06B4208-E25C-411D-AF8F-856A127C933A}" type="slidenum">
              <a:rPr lang="he-IL" smtClean="0">
                <a:latin typeface="Arial" pitchFamily="34" charset="0"/>
              </a:rPr>
              <a:pPr>
                <a:defRPr/>
              </a:pPr>
              <a:t>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66BFB8-A0A5-458A-8A3C-5FF4FF1F46CD}" type="slidenum">
              <a:rPr lang="he-IL" smtClean="0">
                <a:latin typeface="Arial" pitchFamily="34" charset="0"/>
              </a:rPr>
              <a:pPr>
                <a:defRPr/>
              </a:pPr>
              <a:t>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1688" y="568325"/>
            <a:ext cx="4013200" cy="2846388"/>
          </a:xfrm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7163" y="3605213"/>
            <a:ext cx="7843837" cy="3416300"/>
          </a:xfrm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0FA8CD-1DCF-4BCA-BE51-774808BB425A}" type="slidenum">
              <a:rPr lang="he-IL" smtClean="0">
                <a:latin typeface="Arial" pitchFamily="34" charset="0"/>
              </a:rPr>
              <a:pPr>
                <a:defRPr/>
              </a:pPr>
              <a:t>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25DC4F7-F438-4773-B1AF-B4204BD5483D}" type="slidenum">
              <a:rPr lang="he-IL" smtClean="0">
                <a:latin typeface="Arial" pitchFamily="34" charset="0"/>
              </a:rPr>
              <a:pPr>
                <a:defRPr/>
              </a:pPr>
              <a:t>5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3D653D8-EACC-4009-B6F7-F4AC76F49E3A}" type="slidenum">
              <a:rPr lang="he-IL" smtClean="0">
                <a:latin typeface="Arial" pitchFamily="34" charset="0"/>
              </a:rPr>
              <a:pPr>
                <a:defRPr/>
              </a:pPr>
              <a:t>6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7D722-F82B-4A67-B7E0-C100A9813F2C}" type="slidenum">
              <a:rPr lang="he-IL" smtClean="0">
                <a:latin typeface="Arial" pitchFamily="34" charset="0"/>
              </a:rPr>
              <a:pPr>
                <a:defRPr/>
              </a:pPr>
              <a:t>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BB8CF8-00B6-4EA9-82E3-11BD12F47FB9}" type="slidenum">
              <a:rPr lang="he-IL" smtClean="0">
                <a:latin typeface="Arial" pitchFamily="34" charset="0"/>
              </a:rPr>
              <a:pPr>
                <a:defRPr/>
              </a:pPr>
              <a:t>10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20E7E73-7977-489C-AFCF-252861BEF48C}" type="slidenum">
              <a:rPr lang="he-IL" smtClean="0">
                <a:latin typeface="Arial" pitchFamily="34" charset="0"/>
              </a:rPr>
              <a:pPr>
                <a:defRPr/>
              </a:pPr>
              <a:t>11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he-IL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688" y="2357438"/>
            <a:ext cx="9094787" cy="1627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4963" y="4300538"/>
            <a:ext cx="7488237" cy="1939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9371E4-188C-48A1-B136-B58FEDEE5D82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4290A-3853-460B-9BB2-63E0EEE85B10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424863" y="0"/>
            <a:ext cx="2273300" cy="675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75" y="0"/>
            <a:ext cx="6669088" cy="675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D3CED-4383-40EA-8C7D-F0CD58A85256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603375" y="0"/>
            <a:ext cx="9094788" cy="67500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C42551-1635-49E8-B11A-15E1BEAF493A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782A-DB34-4D01-81AD-87BB5FEDD41B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4876800"/>
            <a:ext cx="9093200" cy="150812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4550" y="3216275"/>
            <a:ext cx="9093200" cy="16605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56D898-2B80-4D54-862D-D6B250DCEF51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68475" y="2195513"/>
            <a:ext cx="4387850" cy="4554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8725" y="2195513"/>
            <a:ext cx="4389438" cy="45545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99BFD-FDC1-451B-97B5-A74088FD858D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8187" cy="12652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1698625"/>
            <a:ext cx="4727575" cy="708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4988" y="2406650"/>
            <a:ext cx="4727575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4013" y="1698625"/>
            <a:ext cx="4729162" cy="708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4013" y="2406650"/>
            <a:ext cx="4729162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01274-06C3-4782-B2A9-FABEF18A48CE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6CAEA-34D3-4BE3-82C0-8C7D06454AA6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77983-D947-4272-AD56-120DD1AEDEA7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9487" cy="12858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3063" y="301625"/>
            <a:ext cx="5980112" cy="64785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4988" y="1587500"/>
            <a:ext cx="3519487" cy="51927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9D758-5C1C-47D7-BA52-B9E07CB56487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088" y="5313363"/>
            <a:ext cx="6418262" cy="6270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7088" y="677863"/>
            <a:ext cx="6418262" cy="45545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7088" y="5940425"/>
            <a:ext cx="6418262" cy="890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64C32F-BDA2-4247-90C3-E9EDE4BE527A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375" y="0"/>
            <a:ext cx="9094788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68475" y="2195513"/>
            <a:ext cx="8929688" cy="455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 Click to edit Master text styles</a:t>
            </a:r>
          </a:p>
          <a:p>
            <a:pPr lvl="1"/>
            <a:r>
              <a:rPr lang="en-US" smtClean="0"/>
              <a:t> Second level</a:t>
            </a:r>
          </a:p>
          <a:p>
            <a:pPr lvl="2"/>
            <a:r>
              <a:rPr lang="en-US" smtClean="0"/>
              <a:t> Third level</a:t>
            </a:r>
          </a:p>
          <a:p>
            <a:pPr lvl="3"/>
            <a:r>
              <a:rPr lang="en-US" smtClean="0"/>
              <a:t> Fourth level</a:t>
            </a:r>
          </a:p>
          <a:p>
            <a:pPr lvl="4"/>
            <a:r>
              <a:rPr lang="en-US" smtClean="0"/>
              <a:t> 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16075" y="6919913"/>
            <a:ext cx="222885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359275" y="6919913"/>
            <a:ext cx="3389313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hangingPunct="0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9313" y="6919913"/>
            <a:ext cx="222885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rtl="0" eaLnBrk="0" hangingPunct="0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E66D660-B6FC-4A05-B270-32E39F86D128}" type="slidenum">
              <a:rPr lang="he-IL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7415" name="Group 7"/>
          <p:cNvGrpSpPr>
            <a:grpSpLocks/>
          </p:cNvGrpSpPr>
          <p:nvPr/>
        </p:nvGrpSpPr>
        <p:grpSpPr bwMode="auto">
          <a:xfrm>
            <a:off x="0" y="0"/>
            <a:ext cx="10698163" cy="7589838"/>
            <a:chOff x="0" y="0"/>
            <a:chExt cx="6739" cy="4781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922" y="0"/>
              <a:ext cx="5817" cy="711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rtl="0" eaLnBrk="0" hangingPunct="0">
                <a:defRPr/>
              </a:pPr>
              <a:endParaRPr lang="en-US" dirty="0">
                <a:latin typeface="Arial" charset="0"/>
                <a:cs typeface="+mn-cs"/>
              </a:endParaRPr>
            </a:p>
          </p:txBody>
        </p:sp>
        <p:pic>
          <p:nvPicPr>
            <p:cNvPr id="17417" name="Picture 9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 rot="5400000">
              <a:off x="-1911" y="1911"/>
              <a:ext cx="4781" cy="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v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9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12" Type="http://schemas.openxmlformats.org/officeDocument/2006/relationships/image" Target="../media/image8.gi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openxmlformats.org/officeDocument/2006/relationships/image" Target="../media/image6.jpeg"/><Relationship Id="rId4" Type="http://schemas.openxmlformats.org/officeDocument/2006/relationships/image" Target="http://www.merix.com/images/background_tile.gif" TargetMode="Externa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.png"/><Relationship Id="rId4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print-e.co.il/" TargetMode="Externa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43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2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2.bin"/><Relationship Id="rId9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47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6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13.bin"/><Relationship Id="rId9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51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0.png"/><Relationship Id="rId5" Type="http://schemas.openxmlformats.org/officeDocument/2006/relationships/image" Target="../media/image2.png"/><Relationship Id="rId10" Type="http://schemas.openxmlformats.org/officeDocument/2006/relationships/image" Target="../media/image53.jpeg"/><Relationship Id="rId4" Type="http://schemas.openxmlformats.org/officeDocument/2006/relationships/oleObject" Target="../embeddings/oleObject14.bin"/><Relationship Id="rId9" Type="http://schemas.openxmlformats.org/officeDocument/2006/relationships/image" Target="../media/image5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4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image" Target="../media/image2.png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55.emf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il/imgres?imgurl=http://www.netoergo.com/image/users/54087/ftp/my_files/Marvell_logo1.jpg&amp;imgrefurl=http://www.netoergo.com/54087/%D7%9C%D7%A7%D7%95%D7%97%D7%95%D7%AA&amp;usg=__zzhNNdGKDtB04JXL_vtfVlturjY=&amp;h=166&amp;w=246&amp;sz=20&amp;hl=iw&amp;start=3&amp;um=1&amp;tbnid=6_v3RKG3cAnMAM:&amp;tbnh=74&amp;tbnw=110&amp;prev=/images?q=marvell&amp;hl=iw&amp;sa=N&amp;um=1" TargetMode="External"/><Relationship Id="rId13" Type="http://schemas.openxmlformats.org/officeDocument/2006/relationships/image" Target="../media/image59.jpeg"/><Relationship Id="rId18" Type="http://schemas.openxmlformats.org/officeDocument/2006/relationships/image" Target="../media/image62.jpeg"/><Relationship Id="rId26" Type="http://schemas.openxmlformats.org/officeDocument/2006/relationships/image" Target="../media/image67.jpeg"/><Relationship Id="rId3" Type="http://schemas.openxmlformats.org/officeDocument/2006/relationships/notesSlide" Target="../notesSlides/notesSlide15.xml"/><Relationship Id="rId21" Type="http://schemas.openxmlformats.org/officeDocument/2006/relationships/image" Target="../media/image64.png"/><Relationship Id="rId34" Type="http://schemas.openxmlformats.org/officeDocument/2006/relationships/image" Target="../media/image73.jpeg"/><Relationship Id="rId7" Type="http://schemas.openxmlformats.org/officeDocument/2006/relationships/image" Target="../media/image56.png"/><Relationship Id="rId12" Type="http://schemas.openxmlformats.org/officeDocument/2006/relationships/hyperlink" Target="http://images.google.co.il/imgres?imgurl=http://www.pc.co.il/_Uploads/220Teledata_logo-200.jpg&amp;imgrefurl=http://www.pc.co.il/Index.asp?CategoryID=72&amp;VolID=30&amp;usg=__ILFkE8f3Ln3JQx4JZyUs2baHUmU=&amp;h=65&amp;w=200&amp;sz=5&amp;hl=iw&amp;start=5&amp;tbnid=njQJMoDGU8tFCM:&amp;tbnh=34&amp;tbnw=104&amp;prev=/images?q=teledata+networks&amp;gbv=2&amp;hl=iw" TargetMode="External"/><Relationship Id="rId17" Type="http://schemas.openxmlformats.org/officeDocument/2006/relationships/hyperlink" Target="http://www.telit.com/en/" TargetMode="External"/><Relationship Id="rId25" Type="http://schemas.openxmlformats.org/officeDocument/2006/relationships/hyperlink" Target="http://images.google.co.il/imgres?imgurl=http://www.enersus.com.au/files/thumbs/medium/images/vendors/mobile_access.jpg&amp;imgrefurl=http://www.enersus.com.au/vendors/&amp;usg=__u8f9pyCLJ6w1kJSgpFIomj8QW-I=&amp;h=96&amp;w=227&amp;sz=27&amp;hl=iw&amp;start=2&amp;um=1&amp;tbnid=d357d_7xPufNHM:&amp;tbnh=46&amp;tbnw=108&amp;prev=/images?q=mobileaccess&amp;um=1&amp;hl=iw&amp;sa=N" TargetMode="External"/><Relationship Id="rId33" Type="http://schemas.openxmlformats.org/officeDocument/2006/relationships/image" Target="../media/image72.jpe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61.png"/><Relationship Id="rId20" Type="http://schemas.openxmlformats.org/officeDocument/2006/relationships/image" Target="../media/image63.png"/><Relationship Id="rId29" Type="http://schemas.openxmlformats.org/officeDocument/2006/relationships/image" Target="../media/image37.png"/><Relationship Id="rId1" Type="http://schemas.openxmlformats.org/officeDocument/2006/relationships/vmlDrawing" Target="../drawings/vmlDrawing17.vml"/><Relationship Id="rId6" Type="http://schemas.openxmlformats.org/officeDocument/2006/relationships/hyperlink" Target="http://flextronics.com/en/" TargetMode="External"/><Relationship Id="rId11" Type="http://schemas.openxmlformats.org/officeDocument/2006/relationships/image" Target="../media/image58.jpeg"/><Relationship Id="rId24" Type="http://schemas.openxmlformats.org/officeDocument/2006/relationships/image" Target="../media/image66.jpeg"/><Relationship Id="rId32" Type="http://schemas.openxmlformats.org/officeDocument/2006/relationships/image" Target="../media/image71.png"/><Relationship Id="rId37" Type="http://schemas.openxmlformats.org/officeDocument/2006/relationships/image" Target="../media/image75.png"/><Relationship Id="rId5" Type="http://schemas.openxmlformats.org/officeDocument/2006/relationships/image" Target="../media/image2.png"/><Relationship Id="rId15" Type="http://schemas.openxmlformats.org/officeDocument/2006/relationships/image" Target="../media/image60.jpeg"/><Relationship Id="rId23" Type="http://schemas.openxmlformats.org/officeDocument/2006/relationships/hyperlink" Target="http://images.google.co.il/imgres?imgurl=http://www.acaltechnology.com/images/franchises/larger/AudioCodes.gif&amp;imgrefurl=http://www.acaltechnology.com/index.php?page=linecard&amp;id=10&amp;usg=__OaDvqA_I4XjkRK7FQmxBkXWsOKg=&amp;h=133&amp;w=400&amp;sz=7&amp;hl=iw&amp;start=19&amp;tbnid=JYFA0Lb10dMDdM:&amp;tbnh=41&amp;tbnw=124&amp;prev=/images?q=audiocodes&amp;gbv=2&amp;hl=iw" TargetMode="External"/><Relationship Id="rId28" Type="http://schemas.openxmlformats.org/officeDocument/2006/relationships/image" Target="../media/image68.jpeg"/><Relationship Id="rId36" Type="http://schemas.openxmlformats.org/officeDocument/2006/relationships/image" Target="../media/image74.png"/><Relationship Id="rId10" Type="http://schemas.openxmlformats.org/officeDocument/2006/relationships/hyperlink" Target="http://images.google.co.il/imgres?imgurl=http://cobianetc.com/db5/00425/cobianetc.com/_uimages/ecilogo.jpg&amp;imgrefurl=http://cobianetc.com/_wsn/page4.html&amp;usg=__fB0gXkPxFT42IuA2HWm0O6hAb4s=&amp;h=162&amp;w=150&amp;sz=19&amp;hl=iw&amp;start=3&amp;tbnid=5ea6-7rMBPzgLM:&amp;tbnh=98&amp;tbnw=91&amp;prev=/images?q=eci+telecom&amp;gbv=2&amp;hl=iw" TargetMode="External"/><Relationship Id="rId19" Type="http://schemas.openxmlformats.org/officeDocument/2006/relationships/hyperlink" Target="http://www.essencesecurity.com/" TargetMode="External"/><Relationship Id="rId31" Type="http://schemas.openxmlformats.org/officeDocument/2006/relationships/image" Target="../media/image70.png"/><Relationship Id="rId4" Type="http://schemas.openxmlformats.org/officeDocument/2006/relationships/oleObject" Target="../embeddings/oleObject19.bin"/><Relationship Id="rId9" Type="http://schemas.openxmlformats.org/officeDocument/2006/relationships/image" Target="../media/image57.jpeg"/><Relationship Id="rId14" Type="http://schemas.openxmlformats.org/officeDocument/2006/relationships/hyperlink" Target="http://www.rad.com/" TargetMode="External"/><Relationship Id="rId22" Type="http://schemas.openxmlformats.org/officeDocument/2006/relationships/image" Target="../media/image65.jpeg"/><Relationship Id="rId27" Type="http://schemas.openxmlformats.org/officeDocument/2006/relationships/hyperlink" Target="http://images.google.co.il/imgres?imgurl=http://www.ccap.ph/ccap/uploads/Image/Verint%20logo.jpg&amp;imgrefurl=http://www.ccap.ph/pages.aspx?navid=1133&amp;tabs=1&amp;usg=__1UVlWN2-VEP_lGnpC3QvenhwlL8=&amp;h=816&amp;w=2606&amp;sz=59&amp;hl=iw&amp;start=2&amp;tbnid=3JRj2lTaJP7OaM:&amp;tbnh=47&amp;tbnw=150&amp;prev=/images?q=verint&amp;gbv=2&amp;hl=iw" TargetMode="External"/><Relationship Id="rId30" Type="http://schemas.openxmlformats.org/officeDocument/2006/relationships/image" Target="../media/image69.png"/><Relationship Id="rId35" Type="http://schemas.openxmlformats.org/officeDocument/2006/relationships/image" Target="../media/image38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e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hyperlink" Target="mailto:info@print-e.co.il" TargetMode="External"/><Relationship Id="rId11" Type="http://schemas.openxmlformats.org/officeDocument/2006/relationships/image" Target="../media/image77.gif"/><Relationship Id="rId5" Type="http://schemas.openxmlformats.org/officeDocument/2006/relationships/hyperlink" Target="http://www.print-e.co.il/" TargetMode="External"/><Relationship Id="rId10" Type="http://schemas.openxmlformats.org/officeDocument/2006/relationships/image" Target="../media/image2.png"/><Relationship Id="rId4" Type="http://schemas.openxmlformats.org/officeDocument/2006/relationships/image" Target="../media/image3.jpeg"/><Relationship Id="rId9" Type="http://schemas.openxmlformats.org/officeDocument/2006/relationships/oleObject" Target="../embeddings/oleObject20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hyperlink" Target="http://images.google.co.il/imgres?imgurl=http://www.showroom411.com/Media/Category/Home%20Security%20Products%20logo.jpg&amp;imgrefurl=http://www.showroom411.com/dir/home-security/home-security-products.html&amp;usg=__npM3rnQtMFY71pmlKwo0WYiEZEo=&amp;h=240&amp;w=252&amp;sz=19&amp;hl=iw&amp;start=1&amp;tbnid=Qj_B0a4lsvieMM:&amp;tbnh=106&amp;tbnw=111&amp;prev=/images?q=security+products&amp;gbv=2&amp;hl=iw" TargetMode="External"/><Relationship Id="rId3" Type="http://schemas.openxmlformats.org/officeDocument/2006/relationships/notesSlide" Target="../notesSlides/notesSlide3.xml"/><Relationship Id="rId7" Type="http://schemas.openxmlformats.org/officeDocument/2006/relationships/hyperlink" Target="http://images.google.co.il/imgres?imgurl=http://www.wzl2.pl/img/jrs.jpg&amp;imgrefurl=http://www.wzl2.pl/eng/jrs.php&amp;usg=__MES6ZiRAfU5LrsaY4_J24ntZ_i0=&amp;h=480&amp;w=640&amp;sz=48&amp;hl=iw&amp;start=17&amp;tbnid=IbcxoUvsLed3HM:&amp;tbnh=103&amp;tbnw=137&amp;prev=/images?q=military+communication&amp;gbv=2&amp;hl=iw&amp;sa=X" TargetMode="External"/><Relationship Id="rId12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11" Type="http://schemas.openxmlformats.org/officeDocument/2006/relationships/hyperlink" Target="http://images.google.co.il/imgres?imgurl=http://www.warrantech.com/consumer/electronics2.jpg&amp;imgrefurl=http://www.warrantech.com/consumer.html&amp;usg=__U15wJcOvP9BjqZ4EYUEOBXvYIcI=&amp;h=364&amp;w=394&amp;sz=39&amp;hl=iw&amp;start=12&amp;tbnid=_Fo7kZ05TN0XLM:&amp;tbnh=115&amp;tbnw=124&amp;prev=/images?q=electronics+consumer+products&amp;gbv=2&amp;ndsp=20&amp;hl=iw&amp;sa=N" TargetMode="External"/><Relationship Id="rId5" Type="http://schemas.openxmlformats.org/officeDocument/2006/relationships/oleObject" Target="../embeddings/oleObject3.bin"/><Relationship Id="rId15" Type="http://schemas.openxmlformats.org/officeDocument/2006/relationships/image" Target="../media/image17.png"/><Relationship Id="rId10" Type="http://schemas.openxmlformats.org/officeDocument/2006/relationships/image" Target="../media/image14.jpeg"/><Relationship Id="rId4" Type="http://schemas.openxmlformats.org/officeDocument/2006/relationships/image" Target="../media/image12.jpeg"/><Relationship Id="rId9" Type="http://schemas.openxmlformats.org/officeDocument/2006/relationships/hyperlink" Target="http://images.google.co.il/imgres?imgurl=http://maxcatel.com/images/telecom.jpg&amp;imgrefurl=http://maxcatel.com/About-Us.php&amp;usg=__VhjKmgjD7quKdyvhvTRsRjhNSx8=&amp;h=401&amp;w=400&amp;sz=33&amp;hl=iw&amp;start=1&amp;tbnid=JB2OYQNm3E50VM:&amp;tbnh=124&amp;tbnw=124&amp;prev=/images?q=telecom&amp;gbv=2&amp;hl=iw&amp;sa=G" TargetMode="External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8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6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5.png"/><Relationship Id="rId5" Type="http://schemas.openxmlformats.org/officeDocument/2006/relationships/image" Target="../media/image2.png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2.jpeg"/><Relationship Id="rId5" Type="http://schemas.openxmlformats.org/officeDocument/2006/relationships/image" Target="../media/image2.png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4.jpeg"/><Relationship Id="rId5" Type="http://schemas.openxmlformats.org/officeDocument/2006/relationships/image" Target="../media/image33.wm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3"/>
          <p:cNvSpPr>
            <a:spLocks noChangeArrowheads="1"/>
          </p:cNvSpPr>
          <p:nvPr/>
        </p:nvSpPr>
        <p:spPr bwMode="auto">
          <a:xfrm>
            <a:off x="0" y="3871913"/>
            <a:ext cx="1463675" cy="3413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endParaRPr lang="he-IL"/>
          </a:p>
        </p:txBody>
      </p:sp>
      <p:sp>
        <p:nvSpPr>
          <p:cNvPr id="1029" name="Rectangle 22"/>
          <p:cNvSpPr>
            <a:spLocks noChangeArrowheads="1"/>
          </p:cNvSpPr>
          <p:nvPr/>
        </p:nvSpPr>
        <p:spPr bwMode="auto">
          <a:xfrm>
            <a:off x="0" y="0"/>
            <a:ext cx="10698163" cy="4176713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endParaRPr lang="he-IL"/>
          </a:p>
        </p:txBody>
      </p:sp>
      <p:pic>
        <p:nvPicPr>
          <p:cNvPr id="1030" name="Picture 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281113"/>
            <a:ext cx="10698163" cy="15875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16"/>
          <p:cNvGraphicFramePr>
            <a:graphicFrameLocks noChangeAspect="1"/>
          </p:cNvGraphicFramePr>
          <p:nvPr/>
        </p:nvGraphicFramePr>
        <p:xfrm>
          <a:off x="0" y="0"/>
          <a:ext cx="1004888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Bitmap Image" r:id="rId6" imgW="1324160" imgH="1809524" progId="PBrush">
                  <p:embed/>
                </p:oleObj>
              </mc:Choice>
              <mc:Fallback>
                <p:oleObj name="Bitmap Image" r:id="rId6" imgW="1324160" imgH="1809524" progId="PBrush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04888" cy="128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Line 24"/>
          <p:cNvSpPr>
            <a:spLocks noChangeShapeType="1"/>
          </p:cNvSpPr>
          <p:nvPr/>
        </p:nvSpPr>
        <p:spPr bwMode="auto">
          <a:xfrm>
            <a:off x="0" y="5395913"/>
            <a:ext cx="106981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2" name="Line 25"/>
          <p:cNvSpPr>
            <a:spLocks noChangeShapeType="1"/>
          </p:cNvSpPr>
          <p:nvPr/>
        </p:nvSpPr>
        <p:spPr bwMode="auto">
          <a:xfrm>
            <a:off x="14636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3" name="Line 26"/>
          <p:cNvSpPr>
            <a:spLocks noChangeShapeType="1"/>
          </p:cNvSpPr>
          <p:nvPr/>
        </p:nvSpPr>
        <p:spPr bwMode="auto">
          <a:xfrm>
            <a:off x="32162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4" name="Line 27"/>
          <p:cNvSpPr>
            <a:spLocks noChangeShapeType="1"/>
          </p:cNvSpPr>
          <p:nvPr/>
        </p:nvSpPr>
        <p:spPr bwMode="auto">
          <a:xfrm>
            <a:off x="49688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5" name="Line 28"/>
          <p:cNvSpPr>
            <a:spLocks noChangeShapeType="1"/>
          </p:cNvSpPr>
          <p:nvPr/>
        </p:nvSpPr>
        <p:spPr bwMode="auto">
          <a:xfrm>
            <a:off x="71024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36" name="Line 29"/>
          <p:cNvSpPr>
            <a:spLocks noChangeShapeType="1"/>
          </p:cNvSpPr>
          <p:nvPr/>
        </p:nvSpPr>
        <p:spPr bwMode="auto">
          <a:xfrm>
            <a:off x="89312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1037" name="Picture 38" descr="mrx_imgStrip_quicktur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97075" y="5448300"/>
            <a:ext cx="8701088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40" descr="mrx_imgStrip_volpr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410200"/>
            <a:ext cx="7712075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46" descr="mrx_ind_serv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82875" y="5429250"/>
            <a:ext cx="80152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53" descr="1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06675" y="5432425"/>
            <a:ext cx="2743200" cy="215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55"/>
          <p:cNvSpPr txBox="1">
            <a:spLocks noChangeArrowheads="1"/>
          </p:cNvSpPr>
          <p:nvPr/>
        </p:nvSpPr>
        <p:spPr bwMode="auto">
          <a:xfrm>
            <a:off x="2376488" y="2424113"/>
            <a:ext cx="6096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rtl="0" eaLnBrk="0" hangingPunct="0"/>
            <a:r>
              <a:rPr lang="en-US" sz="3200" b="1"/>
              <a:t>Your </a:t>
            </a:r>
            <a:r>
              <a:rPr lang="en-US" sz="3200" b="1">
                <a:solidFill>
                  <a:srgbClr val="FF6600"/>
                </a:solidFill>
              </a:rPr>
              <a:t>PCB</a:t>
            </a:r>
            <a:r>
              <a:rPr lang="en-US" sz="3200" b="1"/>
              <a:t> partner </a:t>
            </a:r>
          </a:p>
        </p:txBody>
      </p:sp>
      <p:sp>
        <p:nvSpPr>
          <p:cNvPr id="1042" name="Line 56"/>
          <p:cNvSpPr>
            <a:spLocks noChangeShapeType="1"/>
          </p:cNvSpPr>
          <p:nvPr/>
        </p:nvSpPr>
        <p:spPr bwMode="auto">
          <a:xfrm>
            <a:off x="26066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43" name="Line 57"/>
          <p:cNvSpPr>
            <a:spLocks noChangeShapeType="1"/>
          </p:cNvSpPr>
          <p:nvPr/>
        </p:nvSpPr>
        <p:spPr bwMode="auto">
          <a:xfrm>
            <a:off x="53498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1044" name="Line 58"/>
          <p:cNvSpPr>
            <a:spLocks noChangeShapeType="1"/>
          </p:cNvSpPr>
          <p:nvPr/>
        </p:nvSpPr>
        <p:spPr bwMode="auto">
          <a:xfrm>
            <a:off x="80168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1045" name="Picture 25" descr="איש העסקים ואישה בידיים רועדות ארט אנימציה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129088" y="2881313"/>
            <a:ext cx="24574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7" descr="דגל ישראל אנימציה ארט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62488" y="0"/>
            <a:ext cx="1300162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Box 6"/>
          <p:cNvSpPr txBox="1">
            <a:spLocks noChangeArrowheads="1"/>
          </p:cNvSpPr>
          <p:nvPr/>
        </p:nvSpPr>
        <p:spPr bwMode="auto">
          <a:xfrm>
            <a:off x="1844675" y="1801099"/>
            <a:ext cx="8853488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eaLnBrk="0" hangingPunct="0">
              <a:buFontTx/>
              <a:buChar char="•"/>
            </a:pPr>
            <a:r>
              <a:rPr lang="en-US" sz="2000" b="1" dirty="0"/>
              <a:t> BOARD THICKNESS: 8~126 mil (0.2~6.0mm)</a:t>
            </a:r>
          </a:p>
          <a:p>
            <a:pPr algn="l" rtl="0" eaLnBrk="0" hangingPunct="0">
              <a:buFontTx/>
              <a:buChar char="•"/>
            </a:pPr>
            <a:endParaRPr lang="en-US" sz="2000" dirty="0"/>
          </a:p>
          <a:p>
            <a:pPr algn="l" rtl="0" eaLnBrk="0" hangingPunct="0">
              <a:buFontTx/>
              <a:buChar char="•"/>
            </a:pPr>
            <a:r>
              <a:rPr lang="en-US" sz="2800" b="1" dirty="0"/>
              <a:t> </a:t>
            </a:r>
            <a:r>
              <a:rPr lang="en-US" sz="2000" b="1" dirty="0"/>
              <a:t>Copper foil :</a:t>
            </a:r>
            <a:r>
              <a:rPr lang="en-US" sz="2000" b="1" dirty="0">
                <a:solidFill>
                  <a:srgbClr val="FF6600"/>
                </a:solidFill>
              </a:rPr>
              <a:t>0.5oz</a:t>
            </a:r>
            <a:r>
              <a:rPr lang="en-US" sz="2000" b="1" dirty="0"/>
              <a:t>, 1oz, 2oz, </a:t>
            </a:r>
            <a:r>
              <a:rPr lang="en-US" sz="2000" b="1" dirty="0" smtClean="0">
                <a:solidFill>
                  <a:srgbClr val="FF6600"/>
                </a:solidFill>
              </a:rPr>
              <a:t>3oz    </a:t>
            </a:r>
            <a:endParaRPr lang="en-US" sz="1800" b="1" dirty="0">
              <a:solidFill>
                <a:srgbClr val="FF6600"/>
              </a:solidFill>
            </a:endParaRPr>
          </a:p>
          <a:p>
            <a:pPr algn="l" rtl="0" eaLnBrk="0" hangingPunct="0">
              <a:buFontTx/>
              <a:buChar char="•"/>
            </a:pPr>
            <a:endParaRPr lang="en-US" sz="1800" b="1" dirty="0">
              <a:solidFill>
                <a:srgbClr val="FF6600"/>
              </a:solidFill>
            </a:endParaRPr>
          </a:p>
          <a:p>
            <a:pPr algn="l" rtl="0" eaLnBrk="0" hangingPunct="0">
              <a:buFontTx/>
              <a:buChar char="•"/>
            </a:pPr>
            <a:r>
              <a:rPr lang="en-US" sz="2800" b="1" dirty="0"/>
              <a:t> </a:t>
            </a:r>
            <a:r>
              <a:rPr lang="en-US" sz="2000" b="1" dirty="0"/>
              <a:t>working panel size</a:t>
            </a:r>
            <a:r>
              <a:rPr lang="en-US" sz="1800" b="1" dirty="0"/>
              <a:t>:</a:t>
            </a:r>
            <a:r>
              <a:rPr lang="en-US" b="1" dirty="0"/>
              <a:t> </a:t>
            </a:r>
            <a:r>
              <a:rPr lang="en-US" b="1" dirty="0">
                <a:solidFill>
                  <a:srgbClr val="FF6600"/>
                </a:solidFill>
              </a:rPr>
              <a:t>500X600mm(STD</a:t>
            </a:r>
            <a:r>
              <a:rPr lang="en-US" b="1" dirty="0" smtClean="0">
                <a:solidFill>
                  <a:srgbClr val="FF6600"/>
                </a:solidFill>
              </a:rPr>
              <a:t>), </a:t>
            </a:r>
            <a:r>
              <a:rPr lang="en-US" sz="2800" b="1" dirty="0" smtClean="0">
                <a:solidFill>
                  <a:srgbClr val="FF0000"/>
                </a:solidFill>
              </a:rPr>
              <a:t>1200x2300mm</a:t>
            </a:r>
            <a:r>
              <a:rPr lang="en-US" b="1" dirty="0" smtClean="0">
                <a:solidFill>
                  <a:srgbClr val="FF6600"/>
                </a:solidFill>
              </a:rPr>
              <a:t>.</a:t>
            </a:r>
            <a:endParaRPr lang="en-US" b="1" dirty="0">
              <a:solidFill>
                <a:srgbClr val="FF6600"/>
              </a:solidFill>
            </a:endParaRPr>
          </a:p>
          <a:p>
            <a:pPr algn="l" rtl="0" eaLnBrk="0" hangingPunct="0"/>
            <a:endParaRPr lang="en-US" b="1" dirty="0"/>
          </a:p>
          <a:p>
            <a:pPr algn="l" rtl="0" eaLnBrk="0" hangingPunct="0">
              <a:buFontTx/>
              <a:buChar char="•"/>
            </a:pPr>
            <a:r>
              <a:rPr lang="en-US" sz="1800" b="1" dirty="0"/>
              <a:t>   </a:t>
            </a:r>
            <a:r>
              <a:rPr lang="en-US" sz="2000" b="1" dirty="0"/>
              <a:t>Line width/space : 4/4 mil for internal and external layers</a:t>
            </a:r>
            <a:r>
              <a:rPr lang="en-US" sz="2000" b="1" dirty="0" smtClean="0"/>
              <a:t>. (3/3 mil)</a:t>
            </a:r>
            <a:endParaRPr lang="en-US" sz="2000" b="1" dirty="0"/>
          </a:p>
          <a:p>
            <a:pPr algn="l" rtl="0" eaLnBrk="0" hangingPunct="0">
              <a:buFontTx/>
              <a:buChar char="•"/>
            </a:pPr>
            <a:endParaRPr lang="en-US" sz="2000" b="1" dirty="0"/>
          </a:p>
          <a:p>
            <a:pPr algn="l" rtl="0" eaLnBrk="0" hangingPunct="0">
              <a:buFontTx/>
              <a:buChar char="•"/>
            </a:pPr>
            <a:r>
              <a:rPr lang="en-US" sz="2000" b="1" dirty="0"/>
              <a:t>   Minimum Drill size (Finish): 0.15 mm</a:t>
            </a:r>
            <a:r>
              <a:rPr lang="en-US" sz="2000" b="1" dirty="0" smtClean="0"/>
              <a:t>. (0.1 mm)</a:t>
            </a:r>
            <a:endParaRPr lang="en-US" sz="2000" b="1" dirty="0"/>
          </a:p>
          <a:p>
            <a:pPr algn="l" rtl="0" eaLnBrk="0" hangingPunct="0">
              <a:buFontTx/>
              <a:buChar char="•"/>
            </a:pPr>
            <a:endParaRPr lang="en-US" sz="2000" b="1" dirty="0"/>
          </a:p>
          <a:p>
            <a:pPr algn="l" rtl="0" eaLnBrk="0" hangingPunct="0">
              <a:buFontTx/>
              <a:buChar char="•"/>
            </a:pPr>
            <a:r>
              <a:rPr lang="en-US" sz="2000" b="1" dirty="0"/>
              <a:t>  Hole location </a:t>
            </a:r>
            <a:r>
              <a:rPr lang="en-US" sz="2000" b="1" dirty="0" smtClean="0"/>
              <a:t>tolerance : 15 </a:t>
            </a:r>
            <a:r>
              <a:rPr lang="he-IL" sz="2000" dirty="0" smtClean="0"/>
              <a:t>µ</a:t>
            </a:r>
            <a:r>
              <a:rPr lang="en-US" sz="2000" dirty="0" smtClean="0"/>
              <a:t>.</a:t>
            </a:r>
            <a:endParaRPr lang="en-US" sz="2000" dirty="0"/>
          </a:p>
          <a:p>
            <a:pPr algn="l" rtl="0" eaLnBrk="0" hangingPunct="0">
              <a:buFontTx/>
              <a:buChar char="•"/>
            </a:pPr>
            <a:endParaRPr lang="en-US" sz="2000" b="1" dirty="0"/>
          </a:p>
          <a:p>
            <a:pPr algn="l" rtl="0" eaLnBrk="0" hangingPunct="0">
              <a:buFontTx/>
              <a:buChar char="•"/>
            </a:pPr>
            <a:r>
              <a:rPr lang="en-US" sz="2000" b="1" dirty="0"/>
              <a:t>  Routing tolerance:  +/- </a:t>
            </a:r>
            <a:r>
              <a:rPr lang="en-US" sz="2000" b="1" dirty="0" smtClean="0"/>
              <a:t>0.2mm. (+/- 0.1mm)</a:t>
            </a:r>
            <a:endParaRPr lang="en-US" sz="2000" b="1" dirty="0"/>
          </a:p>
          <a:p>
            <a:pPr algn="l" rtl="0" eaLnBrk="0" hangingPunct="0">
              <a:buFontTx/>
              <a:buChar char="•"/>
            </a:pPr>
            <a:endParaRPr lang="en-US" sz="2000" b="1" dirty="0"/>
          </a:p>
          <a:p>
            <a:pPr algn="l" rtl="0" eaLnBrk="0" hangingPunct="0">
              <a:buFontTx/>
              <a:buChar char="•"/>
            </a:pPr>
            <a:r>
              <a:rPr lang="en-US" sz="2000" b="1" dirty="0"/>
              <a:t>  Final thickness tolerance: </a:t>
            </a:r>
            <a:r>
              <a:rPr lang="en-US" sz="2000" b="1" dirty="0" smtClean="0"/>
              <a:t>+/- 5%</a:t>
            </a:r>
            <a:endParaRPr lang="en-US" sz="2000" b="1" dirty="0"/>
          </a:p>
          <a:p>
            <a:pPr algn="l" rtl="0" eaLnBrk="0" hangingPunct="0">
              <a:buFontTx/>
              <a:buChar char="•"/>
            </a:pPr>
            <a:endParaRPr lang="en-US" sz="2000" b="1" dirty="0"/>
          </a:p>
          <a:p>
            <a:pPr algn="l" rtl="0" eaLnBrk="0" hangingPunct="0">
              <a:buFontTx/>
              <a:buChar char="•"/>
            </a:pPr>
            <a:r>
              <a:rPr lang="en-US" sz="2000" b="1" dirty="0"/>
              <a:t> </a:t>
            </a:r>
            <a:r>
              <a:rPr lang="en-US" sz="2000" b="1" dirty="0" smtClean="0"/>
              <a:t> Aspect </a:t>
            </a:r>
            <a:r>
              <a:rPr lang="en-US" sz="2000" b="1" dirty="0"/>
              <a:t>ratio (hole-to-thickness) up to </a:t>
            </a:r>
            <a:r>
              <a:rPr lang="en-US" sz="2000" b="1" dirty="0" smtClean="0"/>
              <a:t>1:12</a:t>
            </a:r>
            <a:endParaRPr lang="en-US" sz="2000" b="1" dirty="0"/>
          </a:p>
          <a:p>
            <a:pPr rtl="0" eaLnBrk="0" hangingPunct="0"/>
            <a:endParaRPr lang="he-IL" sz="2800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61318" y="-1"/>
            <a:ext cx="78025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Design Feature 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STANDARD</a:t>
            </a:r>
            <a:endParaRPr lang="en-GB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2" name="TextBox 5"/>
          <p:cNvSpPr txBox="1">
            <a:spLocks noChangeArrowheads="1"/>
          </p:cNvSpPr>
          <p:nvPr/>
        </p:nvSpPr>
        <p:spPr bwMode="auto">
          <a:xfrm>
            <a:off x="2225675" y="1890713"/>
            <a:ext cx="83050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b="1" dirty="0" smtClean="0"/>
              <a:t>Net </a:t>
            </a:r>
            <a:r>
              <a:rPr lang="en-US" b="1" dirty="0"/>
              <a:t>list electrical testing is performed as standard test</a:t>
            </a:r>
          </a:p>
          <a:p>
            <a:pPr algn="l" eaLnBrk="0" hangingPunct="0"/>
            <a:endParaRPr lang="en-US" b="1" dirty="0" smtClean="0">
              <a:solidFill>
                <a:srgbClr val="FF6600"/>
              </a:solidFill>
            </a:endParaRPr>
          </a:p>
          <a:p>
            <a:pPr algn="l" eaLnBrk="0" hangingPunct="0"/>
            <a:r>
              <a:rPr lang="en-US" b="1" dirty="0" smtClean="0">
                <a:solidFill>
                  <a:srgbClr val="FF6600"/>
                </a:solidFill>
              </a:rPr>
              <a:t>The </a:t>
            </a:r>
            <a:r>
              <a:rPr lang="en-US" b="1" dirty="0">
                <a:solidFill>
                  <a:srgbClr val="FF6600"/>
                </a:solidFill>
              </a:rPr>
              <a:t>testing is performed using:</a:t>
            </a:r>
          </a:p>
          <a:p>
            <a:pPr algn="l" rtl="0" eaLnBrk="0" hangingPunct="0">
              <a:buFontTx/>
              <a:buChar char="•"/>
            </a:pPr>
            <a:r>
              <a:rPr lang="en-US" b="1" dirty="0" smtClean="0"/>
              <a:t>Emma- </a:t>
            </a:r>
            <a:r>
              <a:rPr lang="en-US" sz="2000" b="1" dirty="0"/>
              <a:t>Test double sided flying probe tester- 4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/>
              <a:t>Machines.</a:t>
            </a:r>
          </a:p>
          <a:p>
            <a:pPr algn="l" rtl="0" eaLnBrk="0" hangingPunct="0"/>
            <a:r>
              <a:rPr lang="en-US" sz="2000" b="1" dirty="0" smtClean="0"/>
              <a:t> </a:t>
            </a:r>
            <a:endParaRPr lang="en-US" sz="2000" dirty="0"/>
          </a:p>
          <a:p>
            <a:pPr algn="l" rtl="0" eaLnBrk="0" hangingPunct="0">
              <a:buFontTx/>
              <a:buChar char="•"/>
            </a:pPr>
            <a:r>
              <a:rPr lang="en-US" b="1" dirty="0"/>
              <a:t> Test voltage up to 250v.</a:t>
            </a:r>
            <a:endParaRPr lang="en-US" dirty="0"/>
          </a:p>
          <a:p>
            <a:pPr rtl="0" eaLnBrk="0" hangingPunct="0"/>
            <a:endParaRPr lang="he-IL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61318" y="-1"/>
            <a:ext cx="78025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ELECTRICAL TESTING</a:t>
            </a:r>
            <a:endParaRPr lang="en-GB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ChangeArrowheads="1"/>
          </p:cNvSpPr>
          <p:nvPr/>
        </p:nvSpPr>
        <p:spPr bwMode="auto">
          <a:xfrm>
            <a:off x="0" y="5776913"/>
            <a:ext cx="2606675" cy="1812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20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4283075" y="5243513"/>
            <a:ext cx="30638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1600"/>
          </a:p>
          <a:p>
            <a:pPr algn="l"/>
            <a:endParaRPr lang="en-US" sz="1600"/>
          </a:p>
          <a:p>
            <a:pPr algn="l"/>
            <a:endParaRPr lang="en-US" sz="1600"/>
          </a:p>
        </p:txBody>
      </p:sp>
      <p:graphicFrame>
        <p:nvGraphicFramePr>
          <p:cNvPr id="62466" name="Object 2"/>
          <p:cNvGraphicFramePr>
            <a:graphicFrameLocks noChangeAspect="1"/>
          </p:cNvGraphicFramePr>
          <p:nvPr/>
        </p:nvGraphicFramePr>
        <p:xfrm>
          <a:off x="166688" y="0"/>
          <a:ext cx="1717675" cy="234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487" name="Bitmap Image" r:id="rId3" imgW="1324160" imgH="1809524" progId="PBrush">
                  <p:embed/>
                </p:oleObj>
              </mc:Choice>
              <mc:Fallback>
                <p:oleObj name="Bitmap Image" r:id="rId3" imgW="1324160" imgH="1809524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88" y="0"/>
                        <a:ext cx="1717675" cy="23479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Content Placeholder 39"/>
          <p:cNvSpPr>
            <a:spLocks/>
          </p:cNvSpPr>
          <p:nvPr/>
        </p:nvSpPr>
        <p:spPr bwMode="auto">
          <a:xfrm>
            <a:off x="3367088" y="1738313"/>
            <a:ext cx="4268787" cy="4189412"/>
          </a:xfrm>
          <a:prstGeom prst="rect">
            <a:avLst/>
          </a:prstGeom>
          <a:solidFill>
            <a:srgbClr val="99FFCC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/>
          <a:lstStyle/>
          <a:p>
            <a:pPr algn="l" rtl="0">
              <a:defRPr/>
            </a:pPr>
            <a:endParaRPr lang="he-IL" b="1" i="1" dirty="0"/>
          </a:p>
          <a:p>
            <a:pPr algn="l" rtl="0">
              <a:defRPr/>
            </a:pPr>
            <a:r>
              <a:rPr lang="en-US" b="1" i="1" dirty="0"/>
              <a:t>          </a:t>
            </a:r>
            <a:r>
              <a:rPr lang="en-US" b="1" i="1" dirty="0" smtClean="0"/>
              <a:t>Full </a:t>
            </a:r>
            <a:r>
              <a:rPr lang="en-US" b="1" i="1" dirty="0"/>
              <a:t>visual check</a:t>
            </a:r>
            <a:endParaRPr lang="he-IL" b="1" i="1" dirty="0"/>
          </a:p>
          <a:p>
            <a:pPr algn="l" rtl="0">
              <a:defRPr/>
            </a:pPr>
            <a:endParaRPr lang="en-GB" b="1" dirty="0"/>
          </a:p>
          <a:p>
            <a:pPr lvl="1" algn="l" rtl="0">
              <a:defRPr/>
            </a:pPr>
            <a:r>
              <a:rPr lang="en-US" b="1" i="1" dirty="0"/>
              <a:t>    </a:t>
            </a:r>
            <a:r>
              <a:rPr lang="en-US" b="1" i="1" dirty="0" smtClean="0"/>
              <a:t>Full </a:t>
            </a:r>
            <a:r>
              <a:rPr lang="en-US" b="1" i="1" dirty="0"/>
              <a:t>dimension check</a:t>
            </a:r>
            <a:endParaRPr lang="he-IL" b="1" i="1" dirty="0"/>
          </a:p>
          <a:p>
            <a:pPr lvl="1" algn="l" rtl="0">
              <a:defRPr/>
            </a:pPr>
            <a:endParaRPr lang="en-GB" b="1" dirty="0"/>
          </a:p>
          <a:p>
            <a:pPr lvl="1" algn="l" rtl="0">
              <a:defRPr/>
            </a:pPr>
            <a:r>
              <a:rPr lang="en-US" b="1" i="1" dirty="0"/>
              <a:t>    Electrical test </a:t>
            </a:r>
            <a:endParaRPr lang="he-IL" b="1" i="1" dirty="0"/>
          </a:p>
          <a:p>
            <a:pPr lvl="1" algn="l" rtl="0">
              <a:defRPr/>
            </a:pPr>
            <a:endParaRPr lang="en-GB" b="1" dirty="0"/>
          </a:p>
          <a:p>
            <a:pPr lvl="1" algn="l" rtl="0">
              <a:defRPr/>
            </a:pPr>
            <a:r>
              <a:rPr lang="en-US" b="1" i="1" dirty="0"/>
              <a:t>    Solder-ability test</a:t>
            </a:r>
            <a:endParaRPr lang="he-IL" b="1" i="1" dirty="0"/>
          </a:p>
          <a:p>
            <a:pPr lvl="1" algn="l" rtl="0">
              <a:defRPr/>
            </a:pPr>
            <a:r>
              <a:rPr lang="en-US" b="1" i="1" dirty="0"/>
              <a:t> </a:t>
            </a:r>
            <a:endParaRPr lang="en-GB" b="1" dirty="0"/>
          </a:p>
          <a:p>
            <a:pPr lvl="1" algn="l" rtl="0">
              <a:defRPr/>
            </a:pPr>
            <a:r>
              <a:rPr lang="en-US" b="1" i="1" dirty="0"/>
              <a:t>    Micro section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  <a:cs typeface="Arial" pitchFamily="34" charset="0"/>
            </a:endParaRPr>
          </a:p>
        </p:txBody>
      </p:sp>
      <p:sp>
        <p:nvSpPr>
          <p:cNvPr id="62470" name="Rectangle 6"/>
          <p:cNvSpPr>
            <a:spLocks noChangeArrowheads="1"/>
          </p:cNvSpPr>
          <p:nvPr/>
        </p:nvSpPr>
        <p:spPr bwMode="auto">
          <a:xfrm>
            <a:off x="1766888" y="290513"/>
            <a:ext cx="838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5400" i="1">
                <a:latin typeface="Times New Roman" pitchFamily="18" charset="0"/>
                <a:cs typeface="Times New Roman" pitchFamily="18" charset="0"/>
              </a:rPr>
              <a:t>Final Inspection</a:t>
            </a:r>
            <a:endParaRPr lang="en-GB" sz="54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Physics\Presentations\pictures\ATLAS\TGC\0709006_01-A4-at-144-Complition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977480" y="932862"/>
            <a:ext cx="4191001" cy="5529057"/>
          </a:xfrm>
          <a:prstGeom prst="rect">
            <a:avLst/>
          </a:prstGeom>
          <a:noFill/>
        </p:spPr>
      </p:pic>
      <p:cxnSp>
        <p:nvCxnSpPr>
          <p:cNvPr id="4" name="Straight Arrow Connector 21"/>
          <p:cNvCxnSpPr>
            <a:endCxn id="5" idx="3"/>
          </p:cNvCxnSpPr>
          <p:nvPr/>
        </p:nvCxnSpPr>
        <p:spPr>
          <a:xfrm rot="5400000" flipH="1" flipV="1">
            <a:off x="5299650" y="3059700"/>
            <a:ext cx="3623112" cy="438149"/>
          </a:xfrm>
          <a:prstGeom prst="straightConnector1">
            <a:avLst/>
          </a:prstGeom>
          <a:ln>
            <a:solidFill>
              <a:srgbClr val="FEFC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47"/>
          <p:cNvSpPr txBox="1">
            <a:spLocks noChangeArrowheads="1"/>
          </p:cNvSpPr>
          <p:nvPr/>
        </p:nvSpPr>
        <p:spPr bwMode="auto">
          <a:xfrm>
            <a:off x="4663281" y="1051719"/>
            <a:ext cx="2667000" cy="830997"/>
          </a:xfrm>
          <a:prstGeom prst="rect">
            <a:avLst/>
          </a:prstGeom>
          <a:solidFill>
            <a:srgbClr val="EDEFAF"/>
          </a:solidFill>
          <a:ln w="9525">
            <a:solidFill>
              <a:srgbClr val="FEFC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CERN-ATLAS </a:t>
            </a:r>
            <a:r>
              <a:rPr lang="en-US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2009</a:t>
            </a:r>
          </a:p>
        </p:txBody>
      </p:sp>
      <p:sp>
        <p:nvSpPr>
          <p:cNvPr id="6" name="TextBox 37"/>
          <p:cNvSpPr txBox="1">
            <a:spLocks noChangeArrowheads="1"/>
          </p:cNvSpPr>
          <p:nvPr/>
        </p:nvSpPr>
        <p:spPr bwMode="auto">
          <a:xfrm>
            <a:off x="2072481" y="6538119"/>
            <a:ext cx="7721830" cy="830997"/>
          </a:xfrm>
          <a:prstGeom prst="rect">
            <a:avLst/>
          </a:prstGeom>
          <a:solidFill>
            <a:srgbClr val="FFC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3223EF"/>
                </a:solidFill>
              </a:rPr>
              <a:t>Thin-Gap Wire Chambers (TGC) of Weizmann Inst</a:t>
            </a:r>
            <a:r>
              <a:rPr lang="en-US" b="1" dirty="0" smtClean="0">
                <a:solidFill>
                  <a:srgbClr val="3223EF"/>
                </a:solidFill>
              </a:rPr>
              <a:t>.</a:t>
            </a:r>
          </a:p>
          <a:p>
            <a:pPr algn="ctr"/>
            <a:r>
              <a:rPr lang="en-US" b="1" dirty="0" smtClean="0">
                <a:solidFill>
                  <a:srgbClr val="3223EF"/>
                </a:solidFill>
              </a:rPr>
              <a:t>PCB-cathodes made by Print electronics</a:t>
            </a:r>
            <a:endParaRPr lang="en-US" b="1" dirty="0">
              <a:solidFill>
                <a:srgbClr val="3223E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39081" y="-15081"/>
            <a:ext cx="838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Products: Science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 idx="4294967295"/>
          </p:nvPr>
        </p:nvSpPr>
        <p:spPr>
          <a:xfrm>
            <a:off x="1539081" y="-15081"/>
            <a:ext cx="9094788" cy="975519"/>
          </a:xfrm>
        </p:spPr>
        <p:txBody>
          <a:bodyPr lIns="104498" tIns="52249" rIns="104498" bIns="52249"/>
          <a:lstStyle/>
          <a:p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THGEM!</a:t>
            </a:r>
          </a:p>
        </p:txBody>
      </p:sp>
      <p:pic>
        <p:nvPicPr>
          <p:cNvPr id="76833" name="Picture 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4481" y="1127919"/>
            <a:ext cx="5715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6834" name="Rectangle 34"/>
          <p:cNvSpPr>
            <a:spLocks noChangeArrowheads="1"/>
          </p:cNvSpPr>
          <p:nvPr/>
        </p:nvSpPr>
        <p:spPr bwMode="auto">
          <a:xfrm>
            <a:off x="5196681" y="4785519"/>
            <a:ext cx="2374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u="sng" dirty="0">
                <a:solidFill>
                  <a:srgbClr val="FF6600"/>
                </a:solidFill>
              </a:rPr>
              <a:t>Producer:</a:t>
            </a:r>
          </a:p>
          <a:p>
            <a:pPr algn="ctr"/>
            <a:r>
              <a:rPr lang="en-US" sz="3200" b="1" dirty="0">
                <a:solidFill>
                  <a:srgbClr val="FF6600"/>
                </a:solidFill>
              </a:rPr>
              <a:t>Print Electronics</a:t>
            </a:r>
          </a:p>
        </p:txBody>
      </p:sp>
      <p:pic>
        <p:nvPicPr>
          <p:cNvPr id="7" name="Picture 9" descr="wis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3881" y="5014119"/>
            <a:ext cx="2743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1" descr="C:\Users\Amit\Desktop\imag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92281" y="5014119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 idx="4294967295"/>
          </p:nvPr>
        </p:nvSpPr>
        <p:spPr>
          <a:xfrm>
            <a:off x="2072481" y="0"/>
            <a:ext cx="7709694" cy="769144"/>
          </a:xfrm>
        </p:spPr>
        <p:txBody>
          <a:bodyPr lIns="104498" tIns="52249" rIns="104498" bIns="52249"/>
          <a:lstStyle/>
          <a:p>
            <a:r>
              <a:rPr lang="en-US" sz="36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300x300 THGEM</a:t>
            </a:r>
          </a:p>
        </p:txBody>
      </p:sp>
      <p:pic>
        <p:nvPicPr>
          <p:cNvPr id="77827" name="Picture 2" descr="O:\T H G E M   studies\Fotos\30cm THGEM\THGEM30cm 0.5dia  0.05 rim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7681" y="823119"/>
            <a:ext cx="4387850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8" name="Picture 3" descr="O:\T H G E M   studies\Fotos\30cm THGEM\THGEM30cm 0.5 dia o.o5 rim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39681" y="823119"/>
            <a:ext cx="4137025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4" descr="O:\T H G E M   studies\Fotos\30cm THGEM\THGEM30cm 0.5dia 0.05 rim 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3881" y="4099719"/>
            <a:ext cx="4346575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Text Box 81"/>
          <p:cNvSpPr txBox="1">
            <a:spLocks noChangeArrowheads="1"/>
          </p:cNvSpPr>
          <p:nvPr/>
        </p:nvSpPr>
        <p:spPr bwMode="auto">
          <a:xfrm>
            <a:off x="6340475" y="3871913"/>
            <a:ext cx="4178300" cy="3337172"/>
          </a:xfrm>
          <a:prstGeom prst="rect">
            <a:avLst/>
          </a:prstGeom>
          <a:solidFill>
            <a:srgbClr val="FED8FA"/>
          </a:solidFill>
          <a:ln w="9525">
            <a:noFill/>
            <a:miter lim="800000"/>
            <a:headEnd/>
            <a:tailEnd/>
          </a:ln>
        </p:spPr>
        <p:txBody>
          <a:bodyPr lIns="104498" tIns="52249" rIns="104498" bIns="52249">
            <a:spAutoFit/>
          </a:bodyPr>
          <a:lstStyle/>
          <a:p>
            <a:pPr algn="l" defTabSz="1044575" rtl="0"/>
            <a:r>
              <a:rPr lang="en-US" sz="2100" b="1" dirty="0">
                <a:solidFill>
                  <a:srgbClr val="0000FF"/>
                </a:solidFill>
              </a:rPr>
              <a:t>THGEM geometry:</a:t>
            </a:r>
          </a:p>
          <a:p>
            <a:pPr algn="l" defTabSz="1044575" rtl="0"/>
            <a:r>
              <a:rPr lang="en-US" sz="2100" dirty="0">
                <a:solidFill>
                  <a:srgbClr val="000000"/>
                </a:solidFill>
              </a:rPr>
              <a:t>Hole dia.: 0.5 mm </a:t>
            </a:r>
          </a:p>
          <a:p>
            <a:pPr algn="l" defTabSz="1044575" rtl="0"/>
            <a:r>
              <a:rPr lang="en-US" sz="2100" dirty="0">
                <a:solidFill>
                  <a:srgbClr val="000000"/>
                </a:solidFill>
              </a:rPr>
              <a:t>Pitch: 1 mm</a:t>
            </a:r>
          </a:p>
          <a:p>
            <a:pPr algn="l" defTabSz="1044575" rtl="0"/>
            <a:r>
              <a:rPr lang="en-US" sz="2100" dirty="0">
                <a:solidFill>
                  <a:srgbClr val="000000"/>
                </a:solidFill>
              </a:rPr>
              <a:t>Thickness: 0.4 mm</a:t>
            </a:r>
          </a:p>
          <a:p>
            <a:pPr algn="l" defTabSz="1044575" rtl="0"/>
            <a:r>
              <a:rPr lang="en-US" sz="2100" dirty="0">
                <a:solidFill>
                  <a:srgbClr val="000000"/>
                </a:solidFill>
              </a:rPr>
              <a:t>Rim: 0.05 mm</a:t>
            </a:r>
          </a:p>
          <a:p>
            <a:pPr algn="l" defTabSz="1044575" rtl="0"/>
            <a:r>
              <a:rPr lang="en-US" sz="2100" dirty="0" smtClean="0">
                <a:solidFill>
                  <a:srgbClr val="FF0000"/>
                </a:solidFill>
              </a:rPr>
              <a:t>Ni/Au </a:t>
            </a:r>
            <a:r>
              <a:rPr lang="en-US" sz="2100" dirty="0">
                <a:solidFill>
                  <a:srgbClr val="FF0000"/>
                </a:solidFill>
              </a:rPr>
              <a:t>plating</a:t>
            </a:r>
          </a:p>
          <a:p>
            <a:pPr algn="l" defTabSz="1044575" rtl="0"/>
            <a:r>
              <a:rPr lang="en-US" sz="2800" u="sng" dirty="0">
                <a:solidFill>
                  <a:srgbClr val="000000"/>
                </a:solidFill>
              </a:rPr>
              <a:t>Producer:</a:t>
            </a:r>
          </a:p>
          <a:p>
            <a:pPr algn="l" defTabSz="1044575" rtl="0"/>
            <a:r>
              <a:rPr lang="en-US" sz="2800" dirty="0">
                <a:solidFill>
                  <a:srgbClr val="000000"/>
                </a:solidFill>
              </a:rPr>
              <a:t>Print Electronics </a:t>
            </a:r>
            <a:r>
              <a:rPr lang="it-IT" sz="2800" u="sng" dirty="0">
                <a:solidFill>
                  <a:srgbClr val="000000"/>
                </a:solidFill>
                <a:hlinkClick r:id="rId5"/>
              </a:rPr>
              <a:t>www.print-e.co.il</a:t>
            </a:r>
            <a:r>
              <a:rPr lang="en-US" sz="2100" dirty="0">
                <a:solidFill>
                  <a:srgbClr val="00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מלבן 14"/>
          <p:cNvSpPr/>
          <p:nvPr/>
        </p:nvSpPr>
        <p:spPr>
          <a:xfrm>
            <a:off x="5501481" y="1737519"/>
            <a:ext cx="73129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AOI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4488" y="1280319"/>
            <a:ext cx="3581400" cy="346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68281" y="1356519"/>
            <a:ext cx="1933575" cy="299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מלבן 15"/>
          <p:cNvSpPr/>
          <p:nvPr/>
        </p:nvSpPr>
        <p:spPr>
          <a:xfrm>
            <a:off x="8309368" y="2266454"/>
            <a:ext cx="238879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Hot air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leveling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3320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7681" y="5090319"/>
            <a:ext cx="291941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מלבן 17"/>
          <p:cNvSpPr/>
          <p:nvPr/>
        </p:nvSpPr>
        <p:spPr>
          <a:xfrm>
            <a:off x="4587081" y="5242719"/>
            <a:ext cx="143340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Inspecta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3322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10288" y="5014119"/>
            <a:ext cx="404018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מלבן 19"/>
          <p:cNvSpPr/>
          <p:nvPr/>
        </p:nvSpPr>
        <p:spPr>
          <a:xfrm>
            <a:off x="6716219" y="4404519"/>
            <a:ext cx="2356735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CNC ROUTING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86681" y="0"/>
            <a:ext cx="93114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Some of our machines &amp; equipment</a:t>
            </a:r>
            <a:endParaRPr lang="en-GB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מלבן 14"/>
          <p:cNvSpPr/>
          <p:nvPr/>
        </p:nvSpPr>
        <p:spPr>
          <a:xfrm>
            <a:off x="2224881" y="899319"/>
            <a:ext cx="25908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CNC Drilling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6" name="מלבן 15"/>
          <p:cNvSpPr/>
          <p:nvPr/>
        </p:nvSpPr>
        <p:spPr>
          <a:xfrm>
            <a:off x="7025481" y="899319"/>
            <a:ext cx="180850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Silk Printer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8" name="מלבן 17"/>
          <p:cNvSpPr/>
          <p:nvPr/>
        </p:nvSpPr>
        <p:spPr>
          <a:xfrm>
            <a:off x="3139281" y="3947319"/>
            <a:ext cx="67999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E-T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20" name="מלבן 19"/>
          <p:cNvSpPr/>
          <p:nvPr/>
        </p:nvSpPr>
        <p:spPr>
          <a:xfrm>
            <a:off x="7787481" y="3947319"/>
            <a:ext cx="49244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DI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4344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43088" y="1509713"/>
            <a:ext cx="35671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05488" y="1433513"/>
            <a:ext cx="4495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19288" y="4481513"/>
            <a:ext cx="36417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57888" y="4481513"/>
            <a:ext cx="44196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386681" y="0"/>
            <a:ext cx="93114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Some of our machines &amp; equipment</a:t>
            </a:r>
            <a:endParaRPr lang="en-GB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מלבן 6"/>
          <p:cNvSpPr/>
          <p:nvPr/>
        </p:nvSpPr>
        <p:spPr>
          <a:xfrm>
            <a:off x="1996281" y="899319"/>
            <a:ext cx="32004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Immersion Silver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5365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4488" y="1585913"/>
            <a:ext cx="4343400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מלבן 8"/>
          <p:cNvSpPr/>
          <p:nvPr/>
        </p:nvSpPr>
        <p:spPr>
          <a:xfrm>
            <a:off x="929481" y="4164807"/>
            <a:ext cx="53340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Polar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stack </a:t>
            </a: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up &amp; Impedance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38288" y="4789488"/>
            <a:ext cx="33813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34681" y="5472113"/>
            <a:ext cx="18478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 descr="2013-02-06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68281" y="1432720"/>
            <a:ext cx="38862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מלבן 6"/>
          <p:cNvSpPr/>
          <p:nvPr/>
        </p:nvSpPr>
        <p:spPr>
          <a:xfrm>
            <a:off x="6796881" y="894854"/>
            <a:ext cx="32004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rtl="0" eaLnBrk="0" hangingPunct="0">
              <a:defRPr/>
            </a:pPr>
            <a:r>
              <a:rPr lang="en-US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Enig</a:t>
            </a:r>
            <a:endParaRPr lang="he-IL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386681" y="0"/>
            <a:ext cx="93114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Some of our machines &amp; equipment</a:t>
            </a:r>
            <a:endParaRPr lang="en-GB" sz="4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0" cstate="print"/>
          <a:srcRect l="8943" t="15039" r="12354" b="37337"/>
          <a:stretch>
            <a:fillRect/>
          </a:stretch>
        </p:blipFill>
        <p:spPr bwMode="auto">
          <a:xfrm>
            <a:off x="6492081" y="4709319"/>
            <a:ext cx="3810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title"/>
          </p:nvPr>
        </p:nvSpPr>
        <p:spPr>
          <a:xfrm>
            <a:off x="6110288" y="2195513"/>
            <a:ext cx="4203700" cy="1263650"/>
          </a:xfrm>
        </p:spPr>
        <p:txBody>
          <a:bodyPr/>
          <a:lstStyle/>
          <a:p>
            <a:pPr eaLnBrk="1" hangingPunct="1"/>
            <a:r>
              <a:rPr lang="en-US" altLang="zh-CN" sz="2400" b="1" smtClean="0">
                <a:solidFill>
                  <a:schemeClr val="bg2"/>
                </a:solidFill>
                <a:latin typeface="Arial Unicode MS" pitchFamily="34" charset="-128"/>
                <a:ea typeface="创艺简中圆"/>
                <a:cs typeface="Arial Unicode MS" pitchFamily="34" charset="-128"/>
              </a:rPr>
              <a:t>Product By layer Count</a:t>
            </a:r>
            <a:r>
              <a:rPr lang="en-US" altLang="zh-CN" sz="2400" b="1" smtClean="0">
                <a:solidFill>
                  <a:schemeClr val="tx1"/>
                </a:solidFill>
                <a:latin typeface="Arial Unicode MS" pitchFamily="34" charset="-128"/>
                <a:ea typeface="创艺简中圆"/>
                <a:cs typeface="Arial Unicode MS" pitchFamily="34" charset="-128"/>
              </a:rPr>
              <a:t> </a:t>
            </a:r>
            <a:endParaRPr lang="en-US" altLang="zh-CN" sz="2400" b="1" smtClean="0">
              <a:solidFill>
                <a:schemeClr val="tx1"/>
              </a:solidFill>
              <a:latin typeface="Arial Unicode MS" pitchFamily="34" charset="-128"/>
              <a:ea typeface="SimHei" pitchFamily="49" charset="-122"/>
              <a:cs typeface="Arial Unicode MS" pitchFamily="34" charset="-128"/>
            </a:endParaRPr>
          </a:p>
        </p:txBody>
      </p:sp>
      <p:graphicFrame>
        <p:nvGraphicFramePr>
          <p:cNvPr id="24578" name="Object 4"/>
          <p:cNvGraphicFramePr>
            <a:graphicFrameLocks noGrp="1" noChangeAspect="1"/>
          </p:cNvGraphicFramePr>
          <p:nvPr>
            <p:ph sz="half" idx="1"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79" name="Object 24"/>
          <p:cNvGraphicFramePr>
            <a:graphicFrameLocks noGrp="1" noChangeAspect="1"/>
          </p:cNvGraphicFramePr>
          <p:nvPr>
            <p:ph sz="half" idx="2"/>
          </p:nvPr>
        </p:nvGraphicFramePr>
        <p:xfrm>
          <a:off x="1386681" y="2060575"/>
          <a:ext cx="9540875" cy="5529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9" name="Chart" r:id="rId6" imgW="9867900" imgH="5495849" progId="MSGraph.Chart.8">
                  <p:embed followColorScheme="full"/>
                </p:oleObj>
              </mc:Choice>
              <mc:Fallback>
                <p:oleObj name="Chart" r:id="rId6" imgW="9867900" imgH="5495849" progId="MSGraph.Chart.8">
                  <p:embed followColorScheme="full"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86681" y="2060575"/>
                        <a:ext cx="9540875" cy="5529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752599" y="0"/>
            <a:ext cx="86256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Products by no’ of layers</a:t>
            </a:r>
            <a:endParaRPr lang="en-GB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1614487" y="1052513"/>
            <a:ext cx="9083675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endParaRPr lang="en-US" sz="2000" b="1" dirty="0"/>
          </a:p>
          <a:p>
            <a:pPr algn="l" eaLnBrk="0" hangingPunct="0"/>
            <a:r>
              <a:rPr lang="en-US" b="1" dirty="0" smtClean="0"/>
              <a:t>Established year : 1982</a:t>
            </a:r>
          </a:p>
          <a:p>
            <a:pPr algn="l" eaLnBrk="0" hangingPunct="0"/>
            <a:endParaRPr lang="en-US" b="1" dirty="0"/>
          </a:p>
          <a:p>
            <a:pPr algn="l" eaLnBrk="0" hangingPunct="0"/>
            <a:r>
              <a:rPr lang="en-US" b="1" dirty="0" smtClean="0"/>
              <a:t>Employees: approximately 100 people</a:t>
            </a:r>
            <a:endParaRPr lang="en-GB" b="1" dirty="0" smtClean="0">
              <a:ea typeface="MS PGothic" pitchFamily="34" charset="-128"/>
            </a:endParaRPr>
          </a:p>
          <a:p>
            <a:pPr algn="l" eaLnBrk="0" hangingPunct="0"/>
            <a:r>
              <a:rPr lang="en-US" b="1" dirty="0"/>
              <a:t> </a:t>
            </a:r>
            <a:endParaRPr lang="en-US" b="1" dirty="0" smtClean="0"/>
          </a:p>
          <a:p>
            <a:pPr algn="l" rtl="0" eaLnBrk="0" hangingPunct="0"/>
            <a:r>
              <a:rPr lang="en-US" b="1" dirty="0" smtClean="0"/>
              <a:t>Production area : 3000 </a:t>
            </a:r>
            <a:r>
              <a:rPr lang="en-US" b="1" dirty="0" err="1" smtClean="0"/>
              <a:t>Sqr</a:t>
            </a:r>
            <a:r>
              <a:rPr lang="en-US" b="1" dirty="0" smtClean="0"/>
              <a:t> meter</a:t>
            </a:r>
          </a:p>
          <a:p>
            <a:pPr algn="l" eaLnBrk="0" hangingPunct="0"/>
            <a:endParaRPr lang="en-US" b="1" dirty="0" smtClean="0"/>
          </a:p>
          <a:p>
            <a:pPr algn="l" eaLnBrk="0" hangingPunct="0"/>
            <a:r>
              <a:rPr lang="en-US" b="1" dirty="0" smtClean="0"/>
              <a:t>Company Type : Private owned</a:t>
            </a:r>
            <a:r>
              <a:rPr lang="en-US" b="1" dirty="0"/>
              <a:t> </a:t>
            </a:r>
          </a:p>
          <a:p>
            <a:pPr algn="l" eaLnBrk="0" hangingPunct="0"/>
            <a:endParaRPr lang="en-US" b="1" dirty="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0688" y="0"/>
            <a:ext cx="9007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13563" y="6310313"/>
            <a:ext cx="3784600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1603375" y="2271713"/>
            <a:ext cx="9094788" cy="1265237"/>
          </a:xfrm>
        </p:spPr>
        <p:txBody>
          <a:bodyPr/>
          <a:lstStyle/>
          <a:p>
            <a:pPr eaLnBrk="1" hangingPunct="1"/>
            <a:r>
              <a:rPr lang="en-US" sz="2400" b="1" smtClean="0">
                <a:solidFill>
                  <a:schemeClr val="bg2"/>
                </a:solidFill>
              </a:rPr>
              <a:t>                                                                        Sales by Region</a:t>
            </a:r>
          </a:p>
        </p:txBody>
      </p:sp>
      <p:graphicFrame>
        <p:nvGraphicFramePr>
          <p:cNvPr id="25602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782638" y="1733550"/>
          <a:ext cx="9712325" cy="542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2" name="Chart" r:id="rId4" imgW="9525000" imgH="5324551" progId="MSGraph.Chart.8">
                  <p:embed followColorScheme="full"/>
                </p:oleObj>
              </mc:Choice>
              <mc:Fallback>
                <p:oleObj name="Chart" r:id="rId4" imgW="9525000" imgH="5324551" progId="MSGraph.Chart.8">
                  <p:embed followColorScheme="full"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638" y="1733550"/>
                        <a:ext cx="9712325" cy="5429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3" name="Object 10"/>
          <p:cNvGraphicFramePr>
            <a:graphicFrameLocks noGrp="1" noChangeAspect="1"/>
          </p:cNvGraphicFramePr>
          <p:nvPr>
            <p:ph sz="half" idx="2"/>
          </p:nvPr>
        </p:nvGraphicFramePr>
        <p:xfrm>
          <a:off x="0" y="0"/>
          <a:ext cx="1323975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3" name="Bitmap Image" r:id="rId6" imgW="1324160" imgH="1809524" progId="PBrush">
                  <p:embed/>
                </p:oleObj>
              </mc:Choice>
              <mc:Fallback>
                <p:oleObj name="Bitmap Image" r:id="rId6" imgW="1324160" imgH="1809524" progId="PBrush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323975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386681" y="0"/>
            <a:ext cx="931148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4800" i="1" dirty="0" smtClean="0">
                <a:latin typeface="Times New Roman" pitchFamily="18" charset="0"/>
                <a:cs typeface="Times New Roman" pitchFamily="18" charset="0"/>
              </a:rPr>
              <a:t>Sales Region</a:t>
            </a:r>
            <a:endParaRPr lang="en-GB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3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5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3" name="Picture 5" descr="FLEXTRONICS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30281" y="2575719"/>
            <a:ext cx="25923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8" descr="Marvell_logo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39081" y="5928519"/>
            <a:ext cx="1666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7" descr="ecilogo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7681" y="2328069"/>
            <a:ext cx="19812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4" descr="220Teledata_logo-200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20281" y="6614319"/>
            <a:ext cx="1981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6" descr="rad-logo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357688" y="2347913"/>
            <a:ext cx="20018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8" descr="Elmo Motion Control-home Logo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650288" y="3413919"/>
            <a:ext cx="2047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7" descr="telit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901281" y="5471319"/>
            <a:ext cx="2000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9" descr="top_banner_01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101681" y="5090319"/>
            <a:ext cx="6953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0" descr="top_banner_02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034881" y="5852319"/>
            <a:ext cx="274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Picture 36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730081" y="6538119"/>
            <a:ext cx="23622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20" descr="AudioCodes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730081" y="3490119"/>
            <a:ext cx="28194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11" descr="mobile_access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9174163" y="5699919"/>
            <a:ext cx="15240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5" name="Picture 15" descr="Verint%2520logo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8107363" y="6538119"/>
            <a:ext cx="25908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7" name="Picture 9" descr="wis_logo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1843881" y="1051719"/>
            <a:ext cx="3200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8" name="Picture 25" descr="C:\Users\Amit\Desktop\SCD.png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1538288" y="6846888"/>
            <a:ext cx="20002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9" name="Picture 27" descr="C:\Users\Amit\Desktop\dsit.png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1843881" y="5166519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0" name="Picture 28" descr="C:\Users\Amit\Desktop\rafael.png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3901281" y="4861719"/>
            <a:ext cx="23082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1" name="Picture 29" descr="C:\Users\Amit\Desktop\imagesCAFU5UFB.jpg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1843088" y="3642519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2" name="Picture 30" descr="C:\Users\Amit\Desktop\rh_tech.jpg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8016081" y="1432719"/>
            <a:ext cx="23907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3" name="Picture 31" descr="C:\Users\Amit\Desktop\images.jpg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6101556" y="1194594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4" name="Picture 24" descr="C:\Users\Amit\Desktop\untitled1111.png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7939881" y="4785519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85" name="Picture 25" descr="C:\Users\Amit\Desktop\untitled2223.png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900488" y="3490913"/>
            <a:ext cx="20764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1766888" y="-15081"/>
            <a:ext cx="838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Some of our Main Customers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5776913"/>
            <a:ext cx="2606675" cy="1812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 rtl="0" eaLnBrk="0" hangingPunct="0"/>
            <a:endParaRPr lang="he-IL" sz="120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0"/>
            <a:ext cx="10698163" cy="4176713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rtl="0" eaLnBrk="0" hangingPunct="0"/>
            <a:endParaRPr lang="he-IL" sz="3200">
              <a:solidFill>
                <a:srgbClr val="FF6600"/>
              </a:solidFill>
            </a:endParaRP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8" y="2881313"/>
            <a:ext cx="9236075" cy="1295400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</p:pic>
      <p:sp>
        <p:nvSpPr>
          <p:cNvPr id="26630" name="Line 12"/>
          <p:cNvSpPr>
            <a:spLocks noChangeShapeType="1"/>
          </p:cNvSpPr>
          <p:nvPr/>
        </p:nvSpPr>
        <p:spPr bwMode="auto">
          <a:xfrm>
            <a:off x="0" y="5395913"/>
            <a:ext cx="10698163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6631" name="Rectangle 23"/>
          <p:cNvSpPr>
            <a:spLocks noChangeArrowheads="1"/>
          </p:cNvSpPr>
          <p:nvPr/>
        </p:nvSpPr>
        <p:spPr bwMode="auto">
          <a:xfrm>
            <a:off x="4283075" y="5243513"/>
            <a:ext cx="3063875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eaLnBrk="0" hangingPunct="0"/>
            <a:endParaRPr lang="en-US" sz="1600" b="1"/>
          </a:p>
          <a:p>
            <a:pPr algn="l" rtl="0" eaLnBrk="0" hangingPunct="0"/>
            <a:r>
              <a:rPr lang="en-US" sz="1600" b="1"/>
              <a:t>Address:</a:t>
            </a:r>
          </a:p>
          <a:p>
            <a:pPr algn="l" rtl="0" eaLnBrk="0" hangingPunct="0"/>
            <a:r>
              <a:rPr lang="en-US" sz="1600" b="1"/>
              <a:t>3 Eitan St. New Ind zone, Rishon Le-Zion 75650</a:t>
            </a:r>
          </a:p>
          <a:p>
            <a:pPr algn="l" rtl="0" eaLnBrk="0" hangingPunct="0"/>
            <a:r>
              <a:rPr lang="en-US" sz="1600" b="1"/>
              <a:t>ISRAEL</a:t>
            </a:r>
          </a:p>
          <a:p>
            <a:pPr algn="l" rtl="0" eaLnBrk="0" hangingPunct="0"/>
            <a:r>
              <a:rPr lang="en-US" sz="1600" b="1"/>
              <a:t>Tel: +972-3-9611168  </a:t>
            </a:r>
          </a:p>
          <a:p>
            <a:pPr algn="l" rtl="0" eaLnBrk="0" hangingPunct="0"/>
            <a:r>
              <a:rPr lang="en-US" sz="1600" b="1"/>
              <a:t>Fax: 972-3-9612232</a:t>
            </a:r>
            <a:r>
              <a:rPr lang="en-US" sz="1600"/>
              <a:t> </a:t>
            </a:r>
          </a:p>
          <a:p>
            <a:pPr algn="l" rtl="0" eaLnBrk="0" hangingPunct="0"/>
            <a:r>
              <a:rPr lang="en-US" sz="1600" b="1">
                <a:hlinkClick r:id="rId5"/>
              </a:rPr>
              <a:t>www.print-e.co.il</a:t>
            </a:r>
            <a:endParaRPr lang="en-US" sz="1600" b="1"/>
          </a:p>
          <a:p>
            <a:pPr algn="l" rtl="0" eaLnBrk="0" hangingPunct="0"/>
            <a:r>
              <a:rPr lang="en-US" sz="1600" b="1">
                <a:hlinkClick r:id="rId6"/>
              </a:rPr>
              <a:t>info@print-e.co.il</a:t>
            </a:r>
            <a:endParaRPr lang="en-US" sz="1600" b="1"/>
          </a:p>
          <a:p>
            <a:pPr algn="l" rtl="0" eaLnBrk="0" hangingPunct="0"/>
            <a:endParaRPr lang="en-US" sz="1600" b="1"/>
          </a:p>
        </p:txBody>
      </p:sp>
      <p:pic>
        <p:nvPicPr>
          <p:cNvPr id="26632" name="Picture 25" descr="Printed Wiring Boards 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8275" y="5440363"/>
            <a:ext cx="2909888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6" descr="starrflex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8275" y="5548313"/>
            <a:ext cx="23780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6626" name="Object 27"/>
          <p:cNvGraphicFramePr>
            <a:graphicFrameLocks noChangeAspect="1"/>
          </p:cNvGraphicFramePr>
          <p:nvPr/>
        </p:nvGraphicFramePr>
        <p:xfrm>
          <a:off x="4206875" y="442913"/>
          <a:ext cx="1717675" cy="234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1" name="Bitmap Image" r:id="rId9" imgW="1324160" imgH="1809524" progId="PBrush">
                  <p:embed/>
                </p:oleObj>
              </mc:Choice>
              <mc:Fallback>
                <p:oleObj name="Bitmap Image" r:id="rId9" imgW="1324160" imgH="1809524" progId="PBrush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75" y="442913"/>
                        <a:ext cx="1717675" cy="2347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4" name="Line 28"/>
          <p:cNvSpPr>
            <a:spLocks noChangeShapeType="1"/>
          </p:cNvSpPr>
          <p:nvPr/>
        </p:nvSpPr>
        <p:spPr bwMode="auto">
          <a:xfrm>
            <a:off x="77882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sp>
        <p:nvSpPr>
          <p:cNvPr id="26635" name="Line 29"/>
          <p:cNvSpPr>
            <a:spLocks noChangeShapeType="1"/>
          </p:cNvSpPr>
          <p:nvPr/>
        </p:nvSpPr>
        <p:spPr bwMode="auto">
          <a:xfrm>
            <a:off x="3063875" y="5395913"/>
            <a:ext cx="0" cy="21939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pic>
        <p:nvPicPr>
          <p:cNvPr id="26636" name="Picture 13" descr="Thanks Button Animated Clipart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43288" y="4176713"/>
            <a:ext cx="381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Immagine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62113" y="1065213"/>
            <a:ext cx="8556625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1468438" y="2392363"/>
            <a:ext cx="19748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l" defTabSz="915988" rtl="0"/>
            <a:r>
              <a:rPr lang="en-US" altLang="it-IT" sz="1500" b="1">
                <a:ea typeface="MS PGothic" pitchFamily="34" charset="-128"/>
              </a:rPr>
              <a:t>Telecommunication</a:t>
            </a:r>
            <a:endParaRPr lang="it-IT" altLang="zh-CN" sz="1500" b="1">
              <a:ea typeface="SimSun" pitchFamily="2" charset="-122"/>
            </a:endParaRPr>
          </a:p>
        </p:txBody>
      </p:sp>
      <p:sp>
        <p:nvSpPr>
          <p:cNvPr id="3077" name="Rectangle 6"/>
          <p:cNvSpPr>
            <a:spLocks noChangeArrowheads="1"/>
          </p:cNvSpPr>
          <p:nvPr/>
        </p:nvSpPr>
        <p:spPr bwMode="auto">
          <a:xfrm>
            <a:off x="3919538" y="2392363"/>
            <a:ext cx="1371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23" tIns="45811" rIns="91623" bIns="45811">
            <a:spAutoFit/>
          </a:bodyPr>
          <a:lstStyle/>
          <a:p>
            <a:pPr algn="ctr" defTabSz="915988" rtl="0"/>
            <a:r>
              <a:rPr lang="en-US" altLang="it-IT" sz="1500" b="1">
                <a:ea typeface="MS PGothic" pitchFamily="34" charset="-128"/>
              </a:rPr>
              <a:t>Automotive</a:t>
            </a:r>
            <a:endParaRPr lang="it-IT" altLang="zh-CN" sz="1500" b="1">
              <a:ea typeface="SimSun" pitchFamily="2" charset="-122"/>
            </a:endParaRPr>
          </a:p>
        </p:txBody>
      </p:sp>
      <p:sp>
        <p:nvSpPr>
          <p:cNvPr id="3078" name="Rectangle 7"/>
          <p:cNvSpPr>
            <a:spLocks noChangeArrowheads="1"/>
          </p:cNvSpPr>
          <p:nvPr/>
        </p:nvSpPr>
        <p:spPr bwMode="auto">
          <a:xfrm>
            <a:off x="6656388" y="2392363"/>
            <a:ext cx="8858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ctr" defTabSz="915988" rtl="0" eaLnBrk="0" hangingPunct="0"/>
            <a:r>
              <a:rPr lang="en-US" altLang="it-IT" sz="1500" b="1">
                <a:ea typeface="MS PGothic" pitchFamily="34" charset="-128"/>
              </a:rPr>
              <a:t>Medical</a:t>
            </a:r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8170863" y="2392363"/>
            <a:ext cx="25114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l" defTabSz="915988" rtl="0"/>
            <a:r>
              <a:rPr lang="en-US" altLang="it-IT" sz="1500" b="1">
                <a:ea typeface="MS PGothic" pitchFamily="34" charset="-128"/>
              </a:rPr>
              <a:t>Information Technologies</a:t>
            </a:r>
            <a:endParaRPr lang="it-IT" altLang="zh-CN" sz="1500" b="1">
              <a:ea typeface="SimSun" pitchFamily="2" charset="-122"/>
            </a:endParaRPr>
          </a:p>
        </p:txBody>
      </p:sp>
      <p:sp>
        <p:nvSpPr>
          <p:cNvPr id="3080" name="Rectangle 9"/>
          <p:cNvSpPr>
            <a:spLocks noChangeArrowheads="1"/>
          </p:cNvSpPr>
          <p:nvPr/>
        </p:nvSpPr>
        <p:spPr bwMode="auto">
          <a:xfrm>
            <a:off x="1509713" y="4329113"/>
            <a:ext cx="1803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l" defTabSz="915988" rtl="0"/>
            <a:r>
              <a:rPr lang="en-US" altLang="it-IT" sz="1500" b="1" dirty="0">
                <a:ea typeface="MS PGothic" pitchFamily="34" charset="-128"/>
              </a:rPr>
              <a:t>Security products</a:t>
            </a:r>
            <a:endParaRPr lang="it-IT" altLang="zh-CN" sz="1500" b="1" dirty="0">
              <a:ea typeface="SimSun" pitchFamily="2" charset="-122"/>
            </a:endParaRPr>
          </a:p>
        </p:txBody>
      </p:sp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3719513" y="4329113"/>
            <a:ext cx="19939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l" defTabSz="915988" rtl="0"/>
            <a:r>
              <a:rPr lang="en-US" altLang="it-IT" sz="1500" b="1">
                <a:ea typeface="MS PGothic" pitchFamily="34" charset="-128"/>
              </a:rPr>
              <a:t>Consumer products</a:t>
            </a:r>
            <a:endParaRPr lang="it-IT" altLang="zh-CN" sz="1500" b="1">
              <a:ea typeface="SimSun" pitchFamily="2" charset="-122"/>
            </a:endParaRPr>
          </a:p>
        </p:txBody>
      </p:sp>
      <p:sp>
        <p:nvSpPr>
          <p:cNvPr id="3082" name="Rectangle 11"/>
          <p:cNvSpPr>
            <a:spLocks noChangeArrowheads="1"/>
          </p:cNvSpPr>
          <p:nvPr/>
        </p:nvSpPr>
        <p:spPr bwMode="auto">
          <a:xfrm>
            <a:off x="6157913" y="4329113"/>
            <a:ext cx="205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623" tIns="45811" rIns="91623" bIns="45811">
            <a:spAutoFit/>
          </a:bodyPr>
          <a:lstStyle/>
          <a:p>
            <a:pPr algn="l" defTabSz="915988" rtl="0" eaLnBrk="0" hangingPunct="0"/>
            <a:r>
              <a:rPr lang="en-US" altLang="it-IT" sz="1400" b="1"/>
              <a:t>Industrial Automation</a:t>
            </a:r>
            <a:endParaRPr lang="it-IT" altLang="zh-CN" sz="1400" b="1">
              <a:ea typeface="SimSun" pitchFamily="2" charset="-122"/>
            </a:endParaRPr>
          </a:p>
        </p:txBody>
      </p:sp>
      <p:sp>
        <p:nvSpPr>
          <p:cNvPr id="3083" name="Rectangle 12"/>
          <p:cNvSpPr>
            <a:spLocks noChangeArrowheads="1"/>
          </p:cNvSpPr>
          <p:nvPr/>
        </p:nvSpPr>
        <p:spPr bwMode="auto">
          <a:xfrm>
            <a:off x="8502872" y="4329113"/>
            <a:ext cx="1853762" cy="323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623" tIns="45811" rIns="91623" bIns="45811">
            <a:spAutoFit/>
          </a:bodyPr>
          <a:lstStyle/>
          <a:p>
            <a:pPr algn="ctr" defTabSz="915988" rtl="0"/>
            <a:r>
              <a:rPr lang="en-US" altLang="it-IT" sz="1500" b="1" dirty="0">
                <a:ea typeface="MS PGothic" pitchFamily="34" charset="-128"/>
              </a:rPr>
              <a:t>Military </a:t>
            </a:r>
            <a:r>
              <a:rPr lang="en-US" altLang="it-IT" sz="1500" b="1" dirty="0" smtClean="0">
                <a:ea typeface="MS PGothic" pitchFamily="34" charset="-128"/>
              </a:rPr>
              <a:t>&amp; Defense</a:t>
            </a:r>
            <a:endParaRPr lang="it-IT" altLang="zh-CN" sz="1500" b="1" dirty="0">
              <a:ea typeface="SimSun" pitchFamily="2" charset="-122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604963" y="4300538"/>
            <a:ext cx="7488237" cy="2923381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l"/>
            <a:r>
              <a:rPr lang="en-US" sz="1800" b="1" dirty="0" smtClean="0"/>
              <a:t>       Science</a:t>
            </a:r>
            <a:endParaRPr lang="en-US" sz="1800" b="1" dirty="0"/>
          </a:p>
        </p:txBody>
      </p:sp>
      <p:graphicFrame>
        <p:nvGraphicFramePr>
          <p:cNvPr id="3074" name="Object 13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0"/>
          <a:ext cx="1323975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Bitmap Image" r:id="rId5" imgW="1324160" imgH="1809524" progId="PBrush">
                  <p:embed/>
                </p:oleObj>
              </mc:Choice>
              <mc:Fallback>
                <p:oleObj name="Bitmap Image" r:id="rId5" imgW="1324160" imgH="1809524" progId="PBrush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323975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4" name="Picture 31" descr="jr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96313" y="2868613"/>
            <a:ext cx="16764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33" descr="telecom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62113" y="1052513"/>
            <a:ext cx="175260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35" descr="electronics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48113" y="2805113"/>
            <a:ext cx="17526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39" descr="Home%2520Security%2520Products%2520logo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662113" y="2881313"/>
            <a:ext cx="1895475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1539081" y="-1"/>
            <a:ext cx="838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Products by sector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13" y="4827588"/>
            <a:ext cx="1703400" cy="1264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מלבן 9"/>
          <p:cNvSpPr/>
          <p:nvPr/>
        </p:nvSpPr>
        <p:spPr>
          <a:xfrm>
            <a:off x="2224881" y="1280319"/>
            <a:ext cx="536557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ISO 9001-2008                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1" name="מלבן 10"/>
          <p:cNvSpPr/>
          <p:nvPr/>
        </p:nvSpPr>
        <p:spPr>
          <a:xfrm>
            <a:off x="2189736" y="2499519"/>
            <a:ext cx="225401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UL  94V-0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2" name="מלבן 11"/>
          <p:cNvSpPr/>
          <p:nvPr/>
        </p:nvSpPr>
        <p:spPr>
          <a:xfrm>
            <a:off x="2224881" y="3794919"/>
            <a:ext cx="767408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IPC 600H,6011,6012.6013                </a:t>
            </a:r>
            <a:endParaRPr lang="he-IL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sp>
        <p:nvSpPr>
          <p:cNvPr id="13" name="מלבן 12"/>
          <p:cNvSpPr/>
          <p:nvPr/>
        </p:nvSpPr>
        <p:spPr>
          <a:xfrm>
            <a:off x="2301081" y="5090319"/>
            <a:ext cx="408637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rtl="0" eaLnBrk="0" hangingPunct="0">
              <a:defRPr/>
            </a:pPr>
            <a:r>
              <a:rPr lang="en-US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ROHS-Compliant</a:t>
            </a:r>
            <a:r>
              <a:rPr lang="en-US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+mn-cs"/>
              </a:rPr>
              <a:t> </a:t>
            </a:r>
            <a:endParaRPr lang="he-IL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+mn-cs"/>
            </a:endParaRPr>
          </a:p>
        </p:txBody>
      </p:sp>
      <p:pic>
        <p:nvPicPr>
          <p:cNvPr id="5128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1288" y="5319713"/>
            <a:ext cx="9937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76888" y="1052513"/>
            <a:ext cx="12128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7688" y="2195513"/>
            <a:ext cx="129540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1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15288" y="3795713"/>
            <a:ext cx="1552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39081" y="-15081"/>
            <a:ext cx="4495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Our Standards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7" name="TextBox 6"/>
          <p:cNvSpPr txBox="1">
            <a:spLocks noChangeArrowheads="1"/>
          </p:cNvSpPr>
          <p:nvPr/>
        </p:nvSpPr>
        <p:spPr bwMode="auto">
          <a:xfrm>
            <a:off x="1920875" y="1128713"/>
            <a:ext cx="77724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it-IT" sz="1600" b="1" dirty="0"/>
              <a:t> </a:t>
            </a:r>
            <a:endParaRPr lang="en-US" sz="1600" dirty="0"/>
          </a:p>
          <a:p>
            <a:pPr algn="l" eaLnBrk="0" hangingPunct="0"/>
            <a:r>
              <a:rPr lang="en-US" sz="2000" b="1" dirty="0"/>
              <a:t>Print Electronics quality system is based on and conforms to the Requirements of ISO 9001. Regular audits are performed </a:t>
            </a:r>
            <a:endParaRPr lang="en-US" sz="2000" b="1" dirty="0" smtClean="0"/>
          </a:p>
          <a:p>
            <a:pPr algn="l" rtl="0" eaLnBrk="0" hangingPunct="0"/>
            <a:r>
              <a:rPr lang="en-US" sz="2000" b="1" dirty="0" smtClean="0"/>
              <a:t>by </a:t>
            </a:r>
            <a:r>
              <a:rPr lang="en-US" sz="2000" b="1" dirty="0"/>
              <a:t>the </a:t>
            </a:r>
            <a:r>
              <a:rPr lang="en-US" sz="2000" b="1" dirty="0" smtClean="0"/>
              <a:t>Israeli </a:t>
            </a:r>
            <a:r>
              <a:rPr lang="en-US" sz="2000" b="1" dirty="0"/>
              <a:t>Institute </a:t>
            </a:r>
            <a:r>
              <a:rPr lang="en-US" sz="2000" b="1" dirty="0" smtClean="0"/>
              <a:t>of standards. </a:t>
            </a:r>
          </a:p>
          <a:p>
            <a:pPr algn="l" rtl="0" eaLnBrk="0" hangingPunct="0"/>
            <a:r>
              <a:rPr lang="en-US" sz="2000" b="1" dirty="0" smtClean="0"/>
              <a:t>Production is according to IPC-A-600 </a:t>
            </a:r>
            <a:r>
              <a:rPr lang="en-US" sz="2000" b="1" dirty="0"/>
              <a:t>Acceptability of Printed Boards </a:t>
            </a:r>
            <a:r>
              <a:rPr lang="en-US" sz="2000" b="1" dirty="0" smtClean="0"/>
              <a:t> with </a:t>
            </a:r>
            <a:r>
              <a:rPr lang="en-US" sz="2000" b="1" dirty="0"/>
              <a:t>class 2-3</a:t>
            </a:r>
          </a:p>
          <a:p>
            <a:pPr algn="l" eaLnBrk="0" hangingPunct="0"/>
            <a:r>
              <a:rPr lang="en-US" sz="2000" b="1" dirty="0"/>
              <a:t> </a:t>
            </a:r>
            <a:endParaRPr lang="en-US" sz="2000" dirty="0"/>
          </a:p>
          <a:p>
            <a:pPr algn="l" eaLnBrk="0" hangingPunct="0"/>
            <a:r>
              <a:rPr lang="en-US" sz="2000" b="1" dirty="0"/>
              <a:t> </a:t>
            </a:r>
            <a:endParaRPr lang="en-US" sz="2000" dirty="0"/>
          </a:p>
          <a:p>
            <a:pPr eaLnBrk="0" hangingPunct="0"/>
            <a:endParaRPr lang="he-IL" sz="2000" dirty="0"/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88275" y="4496594"/>
            <a:ext cx="2662238" cy="295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40275" y="5052219"/>
            <a:ext cx="28479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2275" y="5472113"/>
            <a:ext cx="2895600" cy="168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39081" y="-15081"/>
            <a:ext cx="236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Quality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996281" y="3173413"/>
            <a:ext cx="7543800" cy="954107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2000" b="1" dirty="0">
                <a:solidFill>
                  <a:srgbClr val="0000FF"/>
                </a:solidFill>
              </a:rPr>
              <a:t>Company </a:t>
            </a:r>
            <a:r>
              <a:rPr lang="en-US" sz="2000" b="1" dirty="0" smtClean="0">
                <a:solidFill>
                  <a:srgbClr val="0000FF"/>
                </a:solidFill>
              </a:rPr>
              <a:t>policy: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</a:p>
          <a:p>
            <a:pPr algn="l" eaLnBrk="0" hangingPunct="0"/>
            <a:r>
              <a:rPr lang="en-US" sz="1800" b="1" dirty="0" smtClean="0">
                <a:solidFill>
                  <a:srgbClr val="FF9900"/>
                </a:solidFill>
              </a:rPr>
              <a:t>customers are welcome to consult with our quality assurance staff both at the design review stage and after production.</a:t>
            </a:r>
            <a:endParaRPr lang="en-US" sz="1800" dirty="0">
              <a:solidFill>
                <a:srgbClr val="FF9900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1690687" y="2198946"/>
            <a:ext cx="8839994" cy="1138773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r>
              <a:rPr lang="en-US" sz="1600" b="1" dirty="0"/>
              <a:t> </a:t>
            </a:r>
            <a:r>
              <a:rPr lang="en-US" sz="2800" b="1" dirty="0" smtClean="0">
                <a:solidFill>
                  <a:srgbClr val="FF6600"/>
                </a:solidFill>
              </a:rPr>
              <a:t>Print </a:t>
            </a:r>
            <a:r>
              <a:rPr lang="en-US" sz="2800" b="1" dirty="0">
                <a:solidFill>
                  <a:srgbClr val="FF6600"/>
                </a:solidFill>
              </a:rPr>
              <a:t>electronics</a:t>
            </a:r>
            <a:r>
              <a:rPr lang="en-US" sz="2000" b="1" dirty="0"/>
              <a:t> has computerized engineering system, enabling data processing, </a:t>
            </a:r>
            <a:r>
              <a:rPr lang="en-US" sz="2000" b="1" dirty="0" smtClean="0"/>
              <a:t>design-criteria </a:t>
            </a:r>
            <a:r>
              <a:rPr lang="en-US" sz="2000" b="1" dirty="0"/>
              <a:t>evaluation and fabrication </a:t>
            </a:r>
            <a:r>
              <a:rPr lang="en-US" sz="2000" b="1" dirty="0" smtClean="0"/>
              <a:t>of manufacturing tools</a:t>
            </a:r>
            <a:endParaRPr lang="he-IL" dirty="0"/>
          </a:p>
        </p:txBody>
      </p:sp>
      <p:pic>
        <p:nvPicPr>
          <p:cNvPr id="7173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993" y="442913"/>
            <a:ext cx="3748088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45475" y="4160044"/>
            <a:ext cx="1847850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demo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44675" y="3702844"/>
            <a:ext cx="6019800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מלבן 7"/>
          <p:cNvSpPr/>
          <p:nvPr/>
        </p:nvSpPr>
        <p:spPr>
          <a:xfrm>
            <a:off x="1843881" y="6758841"/>
            <a:ext cx="8382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0" hangingPunct="0"/>
            <a:r>
              <a:rPr lang="en-US" b="1" dirty="0" smtClean="0"/>
              <a:t>Net list is checked against Gerber files using IPC-356.</a:t>
            </a:r>
            <a:endParaRPr lang="en-US" b="1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39081" y="-15081"/>
            <a:ext cx="3810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Engineering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1"/>
          <p:cNvSpPr>
            <a:spLocks noGrp="1"/>
          </p:cNvSpPr>
          <p:nvPr>
            <p:ph/>
          </p:nvPr>
        </p:nvSpPr>
        <p:spPr>
          <a:xfrm>
            <a:off x="1603375" y="1204913"/>
            <a:ext cx="9094788" cy="4876800"/>
          </a:xfrm>
        </p:spPr>
        <p:txBody>
          <a:bodyPr/>
          <a:lstStyle/>
          <a:p>
            <a:pPr marL="609600" indent="-609600"/>
            <a:r>
              <a:rPr lang="en-US" sz="2800" b="1" dirty="0" smtClean="0"/>
              <a:t>Standard rigid boards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6600"/>
                </a:solidFill>
              </a:rPr>
              <a:t>Double-sided boards &amp; Multilayer  up to 20 layers.</a:t>
            </a:r>
          </a:p>
          <a:p>
            <a:pPr marL="609600" indent="-609600">
              <a:buFont typeface="Wingdings" pitchFamily="2" charset="2"/>
              <a:buNone/>
            </a:pPr>
            <a:endParaRPr lang="en-US" sz="2000" dirty="0" smtClean="0">
              <a:solidFill>
                <a:srgbClr val="FF6600"/>
              </a:solidFill>
            </a:endParaRPr>
          </a:p>
          <a:p>
            <a:pPr marL="609600" indent="-609600"/>
            <a:r>
              <a:rPr lang="en-US" sz="2800" b="1" dirty="0" smtClean="0"/>
              <a:t>Flexible and rigid-flex boards.</a:t>
            </a:r>
          </a:p>
          <a:p>
            <a:pPr marL="609600" indent="-609600"/>
            <a:endParaRPr lang="en-US" sz="2800" b="1" dirty="0" smtClean="0"/>
          </a:p>
          <a:p>
            <a:pPr marL="609600" indent="-609600"/>
            <a:r>
              <a:rPr lang="en-US" sz="2800" b="1" dirty="0" smtClean="0"/>
              <a:t>Controlled impedance circuits.</a:t>
            </a:r>
          </a:p>
          <a:p>
            <a:pPr marL="609600" indent="-609600"/>
            <a:endParaRPr lang="en-US" sz="2800" b="1" dirty="0" smtClean="0"/>
          </a:p>
          <a:p>
            <a:pPr marL="609600" indent="-609600"/>
            <a:r>
              <a:rPr lang="en-US" sz="2800" b="1" dirty="0" smtClean="0"/>
              <a:t>Blind and buried via hole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6600"/>
                </a:solidFill>
              </a:rPr>
              <a:t>         HDI including Blind and buried VIAS</a:t>
            </a:r>
          </a:p>
          <a:p>
            <a:pPr marL="609600" indent="-609600">
              <a:buFont typeface="Wingdings" pitchFamily="2" charset="2"/>
              <a:buNone/>
            </a:pPr>
            <a:endParaRPr lang="en-US" sz="2000" b="1" dirty="0" smtClean="0"/>
          </a:p>
          <a:p>
            <a:pPr marL="609600" indent="-609600"/>
            <a:r>
              <a:rPr lang="en-US" sz="2800" b="1" dirty="0" smtClean="0"/>
              <a:t>Heat sink- nickel plated copper</a:t>
            </a:r>
            <a:r>
              <a:rPr lang="en-US" b="1" dirty="0" smtClean="0"/>
              <a:t> </a:t>
            </a:r>
          </a:p>
          <a:p>
            <a:pPr marL="609600" indent="-609600">
              <a:buNone/>
            </a:pPr>
            <a:r>
              <a:rPr lang="en-US" b="1" dirty="0" smtClean="0"/>
              <a:t>      </a:t>
            </a:r>
            <a:r>
              <a:rPr lang="en-US" sz="2800" b="1" dirty="0" smtClean="0"/>
              <a:t>or aluminum</a:t>
            </a:r>
            <a:r>
              <a:rPr lang="en-US" sz="2000" dirty="0" smtClean="0"/>
              <a:t> (</a:t>
            </a:r>
            <a:r>
              <a:rPr lang="en-GB" sz="2000" dirty="0" smtClean="0"/>
              <a:t>3D heat sink</a:t>
            </a:r>
            <a:r>
              <a:rPr lang="en-US" sz="2000" dirty="0" smtClean="0"/>
              <a:t>)</a:t>
            </a:r>
          </a:p>
          <a:p>
            <a:pPr marL="609600" indent="-609600"/>
            <a:r>
              <a:rPr lang="en-US" sz="2800" b="1" dirty="0" smtClean="0"/>
              <a:t>Other products</a:t>
            </a:r>
            <a:r>
              <a:rPr lang="en-US" b="1" dirty="0" smtClean="0"/>
              <a:t> </a:t>
            </a:r>
          </a:p>
          <a:p>
            <a:pPr marL="609600" indent="-609600">
              <a:buFont typeface="Wingdings" pitchFamily="2" charset="2"/>
              <a:buNone/>
            </a:pPr>
            <a:r>
              <a:rPr lang="en-US" b="1" dirty="0" smtClean="0"/>
              <a:t> </a:t>
            </a:r>
            <a:endParaRPr lang="en-US" dirty="0" smtClean="0"/>
          </a:p>
        </p:txBody>
      </p:sp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2075" y="2195513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5475" y="3643313"/>
            <a:ext cx="18478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3875" y="4481513"/>
            <a:ext cx="1143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5" name="Picture 25" descr="Printed Wiring Boards 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40675" y="823913"/>
            <a:ext cx="14620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39081" y="-15081"/>
            <a:ext cx="3810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3"/>
          <p:cNvGraphicFramePr>
            <a:graphicFrameLocks noGrp="1" noChangeAspect="1"/>
          </p:cNvGraphicFramePr>
          <p:nvPr>
            <p:ph/>
          </p:nvPr>
        </p:nvGraphicFramePr>
        <p:xfrm>
          <a:off x="0" y="0"/>
          <a:ext cx="1550988" cy="211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439" name="Bitmap Image" r:id="rId4" imgW="1324160" imgH="1809524" progId="PBrush">
                  <p:embed/>
                </p:oleObj>
              </mc:Choice>
              <mc:Fallback>
                <p:oleObj name="Bitmap Image" r:id="rId4" imgW="1324160" imgH="1809524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550988" cy="211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19" name="TextBox 8"/>
          <p:cNvSpPr txBox="1">
            <a:spLocks noChangeArrowheads="1"/>
          </p:cNvSpPr>
          <p:nvPr/>
        </p:nvSpPr>
        <p:spPr bwMode="auto">
          <a:xfrm>
            <a:off x="1766888" y="2195513"/>
            <a:ext cx="85344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rtl="0" eaLnBrk="0" hangingPunct="0"/>
            <a:endParaRPr lang="he-IL"/>
          </a:p>
        </p:txBody>
      </p:sp>
      <p:sp>
        <p:nvSpPr>
          <p:cNvPr id="9220" name="TextBox 10"/>
          <p:cNvSpPr txBox="1">
            <a:spLocks noChangeArrowheads="1"/>
          </p:cNvSpPr>
          <p:nvPr/>
        </p:nvSpPr>
        <p:spPr bwMode="auto">
          <a:xfrm>
            <a:off x="1843088" y="1051719"/>
            <a:ext cx="77724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0" hangingPunct="0"/>
            <a:endParaRPr lang="en-US" sz="2000" dirty="0"/>
          </a:p>
          <a:p>
            <a:pPr algn="l" eaLnBrk="0" hangingPunct="0"/>
            <a:r>
              <a:rPr lang="en-US" sz="2000" b="1" dirty="0" smtClean="0"/>
              <a:t>                  FR-4   High TG                </a:t>
            </a:r>
            <a:endParaRPr lang="en-US" sz="2000" b="1" dirty="0"/>
          </a:p>
          <a:p>
            <a:pPr algn="l" eaLnBrk="0" hangingPunct="0"/>
            <a:endParaRPr lang="en-US" sz="2000" b="1" dirty="0" smtClean="0"/>
          </a:p>
          <a:p>
            <a:pPr algn="l" eaLnBrk="0" hangingPunct="0"/>
            <a:r>
              <a:rPr lang="en-US" sz="2000" b="1" dirty="0" smtClean="0"/>
              <a:t>                   ROHS/ Lead-Free compatible FR-4 </a:t>
            </a:r>
            <a:endParaRPr lang="en-US" sz="2000" dirty="0"/>
          </a:p>
          <a:p>
            <a:pPr algn="l" eaLnBrk="0" hangingPunct="0"/>
            <a:r>
              <a:rPr lang="en-US" sz="2000" b="1" dirty="0"/>
              <a:t>               </a:t>
            </a:r>
            <a:r>
              <a:rPr lang="en-US" sz="2000" b="1" dirty="0" smtClean="0"/>
              <a:t>    </a:t>
            </a:r>
          </a:p>
          <a:p>
            <a:pPr algn="l" eaLnBrk="0" hangingPunct="0"/>
            <a:r>
              <a:rPr lang="en-US" sz="2000" b="1" dirty="0" smtClean="0"/>
              <a:t>                   </a:t>
            </a:r>
            <a:r>
              <a:rPr lang="en-GB" sz="2000" b="1" dirty="0" smtClean="0"/>
              <a:t>Polyimide Glass </a:t>
            </a:r>
            <a:r>
              <a:rPr lang="en-US" sz="2000" b="1" dirty="0" smtClean="0"/>
              <a:t>  </a:t>
            </a:r>
            <a:endParaRPr lang="en-US" sz="2000" b="1" dirty="0"/>
          </a:p>
          <a:p>
            <a:pPr algn="l" eaLnBrk="0" hangingPunct="0"/>
            <a:endParaRPr lang="en-US" sz="2000" b="1" dirty="0" smtClean="0"/>
          </a:p>
          <a:p>
            <a:pPr algn="l" eaLnBrk="0" hangingPunct="0"/>
            <a:r>
              <a:rPr lang="en-US" sz="2000" b="1" dirty="0" smtClean="0"/>
              <a:t>                   </a:t>
            </a:r>
            <a:r>
              <a:rPr lang="en-GB" sz="2000" b="1" dirty="0" smtClean="0"/>
              <a:t>Teflon ™ </a:t>
            </a:r>
            <a:endParaRPr lang="en-US" sz="2000" b="1" dirty="0"/>
          </a:p>
          <a:p>
            <a:pPr algn="l" eaLnBrk="0" hangingPunct="0"/>
            <a:endParaRPr lang="en-US" sz="2000" b="1" dirty="0" smtClean="0"/>
          </a:p>
          <a:p>
            <a:pPr algn="l" eaLnBrk="0" hangingPunct="0"/>
            <a:r>
              <a:rPr lang="en-US" sz="2000" b="1" dirty="0" smtClean="0"/>
              <a:t>                   </a:t>
            </a:r>
            <a:r>
              <a:rPr lang="en-GB" sz="2000" b="1" dirty="0" smtClean="0"/>
              <a:t>High speed materials : Rogers,  </a:t>
            </a:r>
            <a:r>
              <a:rPr lang="en-GB" sz="2000" b="1" dirty="0" err="1" smtClean="0"/>
              <a:t>Arlon</a:t>
            </a:r>
            <a:r>
              <a:rPr lang="en-GB" sz="2000" b="1" dirty="0" smtClean="0"/>
              <a:t>, Taconic</a:t>
            </a:r>
          </a:p>
          <a:p>
            <a:pPr algn="l" eaLnBrk="0" hangingPunct="0"/>
            <a:r>
              <a:rPr lang="en-US" sz="2000" b="1" dirty="0" smtClean="0"/>
              <a:t>       </a:t>
            </a:r>
          </a:p>
          <a:p>
            <a:pPr algn="l" eaLnBrk="0" hangingPunct="0"/>
            <a:r>
              <a:rPr lang="en-GB" sz="2000" b="1" dirty="0" smtClean="0"/>
              <a:t>                   </a:t>
            </a:r>
            <a:r>
              <a:rPr lang="en-GB" sz="2000" b="1" dirty="0" err="1" smtClean="0"/>
              <a:t>Kapton</a:t>
            </a:r>
            <a:r>
              <a:rPr lang="en-GB" sz="2000" b="1" dirty="0" smtClean="0"/>
              <a:t> - Polyimide</a:t>
            </a:r>
            <a:r>
              <a:rPr lang="en-US" sz="2000" b="1" dirty="0" smtClean="0"/>
              <a:t>         </a:t>
            </a:r>
          </a:p>
          <a:p>
            <a:pPr algn="l" eaLnBrk="0" hangingPunct="0"/>
            <a:endParaRPr lang="en-US" sz="2000" b="1" dirty="0" smtClean="0"/>
          </a:p>
          <a:p>
            <a:pPr algn="l" eaLnBrk="0" hangingPunct="0"/>
            <a:r>
              <a:rPr lang="en-US" sz="2000" b="1" dirty="0" smtClean="0"/>
              <a:t>                                     </a:t>
            </a:r>
            <a:r>
              <a:rPr lang="en-US" sz="2000" b="1" dirty="0"/>
              <a:t>Other</a:t>
            </a:r>
            <a:endParaRPr lang="en-US" sz="2000" dirty="0"/>
          </a:p>
          <a:p>
            <a:pPr rtl="0" eaLnBrk="0" hangingPunct="0"/>
            <a:endParaRPr lang="he-IL" dirty="0"/>
          </a:p>
        </p:txBody>
      </p:sp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92081" y="5242719"/>
            <a:ext cx="3962400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615281" y="-1"/>
            <a:ext cx="7315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5400" i="1" dirty="0" smtClean="0">
                <a:latin typeface="Times New Roman" pitchFamily="18" charset="0"/>
                <a:cs typeface="Times New Roman" pitchFamily="18" charset="0"/>
              </a:rPr>
              <a:t>Base Material: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2"/>
          <p:cNvSpPr>
            <a:spLocks noChangeArrowheads="1"/>
          </p:cNvSpPr>
          <p:nvPr/>
        </p:nvSpPr>
        <p:spPr bwMode="auto">
          <a:xfrm>
            <a:off x="0" y="5776913"/>
            <a:ext cx="2606675" cy="18129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200"/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283075" y="5243513"/>
            <a:ext cx="30638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1600"/>
          </a:p>
          <a:p>
            <a:pPr algn="l"/>
            <a:endParaRPr lang="en-US" sz="1600"/>
          </a:p>
          <a:p>
            <a:pPr algn="l"/>
            <a:endParaRPr lang="en-US" sz="1600"/>
          </a:p>
        </p:txBody>
      </p:sp>
      <p:graphicFrame>
        <p:nvGraphicFramePr>
          <p:cNvPr id="61442" name="Object 2"/>
          <p:cNvGraphicFramePr>
            <a:graphicFrameLocks noChangeAspect="1"/>
          </p:cNvGraphicFramePr>
          <p:nvPr/>
        </p:nvGraphicFramePr>
        <p:xfrm>
          <a:off x="0" y="0"/>
          <a:ext cx="1717675" cy="2347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07" name="Bitmap Image" r:id="rId3" imgW="1324160" imgH="1809524" progId="PBrush">
                  <p:embed/>
                </p:oleObj>
              </mc:Choice>
              <mc:Fallback>
                <p:oleObj name="Bitmap Image" r:id="rId3" imgW="1324160" imgH="1809524" progId="PBrush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717675" cy="23479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FF66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47" name="Rectangle 10"/>
          <p:cNvSpPr>
            <a:spLocks noChangeArrowheads="1"/>
          </p:cNvSpPr>
          <p:nvPr/>
        </p:nvSpPr>
        <p:spPr bwMode="auto">
          <a:xfrm>
            <a:off x="1767681" y="1188085"/>
            <a:ext cx="8458200" cy="6247864"/>
          </a:xfrm>
          <a:prstGeom prst="rect">
            <a:avLst/>
          </a:prstGeom>
          <a:solidFill>
            <a:srgbClr val="99FFCC"/>
          </a:solidFill>
          <a:ln w="9525">
            <a:solidFill>
              <a:srgbClr val="FF6600"/>
            </a:solidFill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rtl="0">
              <a:buFont typeface="Arial" charset="0"/>
              <a:buChar char="•"/>
            </a:pPr>
            <a:r>
              <a:rPr lang="en-GB" sz="2000" b="1" dirty="0" smtClean="0"/>
              <a:t>  </a:t>
            </a:r>
            <a:r>
              <a:rPr lang="en-GB" sz="2000" b="1" dirty="0" err="1" smtClean="0"/>
              <a:t>Electroless</a:t>
            </a:r>
            <a:r>
              <a:rPr lang="en-GB" sz="2000" b="1" dirty="0" smtClean="0"/>
              <a:t>  nickel/immersion gold (ENIG) 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</a:t>
            </a:r>
            <a:r>
              <a:rPr lang="en-GB" sz="2000" b="1" dirty="0" smtClean="0"/>
              <a:t>Electrolytic Ni / Hard Au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Immersion Silver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HASL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HASL </a:t>
            </a:r>
            <a:r>
              <a:rPr lang="en-US" sz="2000" b="1" dirty="0">
                <a:cs typeface="Aharoni" pitchFamily="2" charset="-79"/>
              </a:rPr>
              <a:t>for Lead free </a:t>
            </a:r>
            <a:r>
              <a:rPr lang="en-US" sz="2000" b="1" dirty="0" smtClean="0">
                <a:cs typeface="Aharoni" pitchFamily="2" charset="-79"/>
              </a:rPr>
              <a:t>application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</a:t>
            </a:r>
            <a:r>
              <a:rPr lang="en-GB" sz="2000" b="1" dirty="0" smtClean="0"/>
              <a:t>Immersion Tin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</a:t>
            </a:r>
            <a:r>
              <a:rPr lang="en-GB" sz="2000" b="1" dirty="0" smtClean="0"/>
              <a:t>OSP - Entek-106 + </a:t>
            </a:r>
          </a:p>
          <a:p>
            <a:pPr algn="l" rtl="0"/>
            <a:endParaRPr lang="en-GB" sz="2000" b="1" dirty="0" smtClean="0"/>
          </a:p>
          <a:p>
            <a:pPr algn="l" rtl="0">
              <a:buFont typeface="Arial" charset="0"/>
              <a:buChar char="•"/>
            </a:pPr>
            <a:r>
              <a:rPr lang="en-GB" sz="2000" b="1" dirty="0" smtClean="0">
                <a:cs typeface="Aharoni" pitchFamily="2" charset="-79"/>
              </a:rPr>
              <a:t>  </a:t>
            </a:r>
            <a:r>
              <a:rPr lang="en-GB" sz="2000" b="1" dirty="0" smtClean="0"/>
              <a:t>Electrolytic Ni / Soft Au</a:t>
            </a:r>
          </a:p>
          <a:p>
            <a:pPr algn="l" rtl="0"/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r>
              <a:rPr lang="en-US" sz="2000" b="1" dirty="0" smtClean="0">
                <a:cs typeface="Aharoni" pitchFamily="2" charset="-79"/>
              </a:rPr>
              <a:t>  Carbon Printing</a:t>
            </a:r>
          </a:p>
          <a:p>
            <a:pPr algn="l" rtl="0"/>
            <a:endParaRPr lang="en-US" sz="2000" b="1" dirty="0" smtClean="0">
              <a:cs typeface="Aharoni" pitchFamily="2" charset="-79"/>
            </a:endParaRPr>
          </a:p>
          <a:p>
            <a:pPr algn="l" rtl="0" eaLnBrk="0" hangingPunct="0">
              <a:buFontTx/>
              <a:buChar char="•"/>
            </a:pPr>
            <a:r>
              <a:rPr lang="en-US" sz="2000" b="1" dirty="0" smtClean="0">
                <a:cs typeface="Aharoni" pitchFamily="2" charset="-79"/>
              </a:rPr>
              <a:t>  </a:t>
            </a:r>
            <a:r>
              <a:rPr lang="en-US" sz="2000" b="1" dirty="0" smtClean="0"/>
              <a:t>Via holes- capping </a:t>
            </a:r>
            <a:endParaRPr lang="en-US" sz="2000" b="1" dirty="0">
              <a:cs typeface="Aharoni" pitchFamily="2" charset="-79"/>
            </a:endParaRPr>
          </a:p>
          <a:p>
            <a:pPr algn="l" rtl="0">
              <a:buFont typeface="Arial" charset="0"/>
              <a:buChar char="•"/>
            </a:pPr>
            <a:endParaRPr lang="en-US" sz="2000" b="1" dirty="0"/>
          </a:p>
        </p:txBody>
      </p:sp>
      <p:sp>
        <p:nvSpPr>
          <p:cNvPr id="61448" name="Rectangle 6"/>
          <p:cNvSpPr>
            <a:spLocks noChangeArrowheads="1"/>
          </p:cNvSpPr>
          <p:nvPr/>
        </p:nvSpPr>
        <p:spPr bwMode="auto">
          <a:xfrm>
            <a:off x="1767681" y="0"/>
            <a:ext cx="83820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5400" i="1" dirty="0">
                <a:latin typeface="Times New Roman" pitchFamily="18" charset="0"/>
                <a:cs typeface="Times New Roman" pitchFamily="18" charset="0"/>
              </a:rPr>
              <a:t>Surface Finish</a:t>
            </a:r>
            <a:endParaRPr lang="en-GB" sz="5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081" y="3871119"/>
            <a:ext cx="326151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82681" y="1356519"/>
            <a:ext cx="23622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3970</TotalTime>
  <Words>472</Words>
  <Application>Microsoft Office PowerPoint</Application>
  <PresentationFormat>Custom</PresentationFormat>
  <Paragraphs>186</Paragraphs>
  <Slides>22</Slides>
  <Notes>16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Blank</vt:lpstr>
      <vt:lpstr>Bitmap Image</vt:lpstr>
      <vt:lpstr>Chart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THGEM!</vt:lpstr>
      <vt:lpstr>300x300 THGEM</vt:lpstr>
      <vt:lpstr>PowerPoint Presentation</vt:lpstr>
      <vt:lpstr>PowerPoint Presentation</vt:lpstr>
      <vt:lpstr>PowerPoint Presentation</vt:lpstr>
      <vt:lpstr>Product By layer Count </vt:lpstr>
      <vt:lpstr>                                                                        Sales by Region</vt:lpstr>
      <vt:lpstr>PowerPoint Presentation</vt:lpstr>
      <vt:lpstr>PowerPoint Presentation</vt:lpstr>
    </vt:vector>
  </TitlesOfParts>
  <Company>***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***</dc:creator>
  <cp:lastModifiedBy>george</cp:lastModifiedBy>
  <cp:revision>366</cp:revision>
  <dcterms:created xsi:type="dcterms:W3CDTF">2003-09-16T13:23:20Z</dcterms:created>
  <dcterms:modified xsi:type="dcterms:W3CDTF">2013-03-03T14:53:38Z</dcterms:modified>
</cp:coreProperties>
</file>