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317" r:id="rId3"/>
    <p:sldId id="279" r:id="rId4"/>
    <p:sldId id="257" r:id="rId5"/>
    <p:sldId id="288" r:id="rId6"/>
    <p:sldId id="312" r:id="rId7"/>
    <p:sldId id="315" r:id="rId8"/>
    <p:sldId id="313" r:id="rId9"/>
    <p:sldId id="314" r:id="rId10"/>
    <p:sldId id="281" r:id="rId11"/>
    <p:sldId id="282" r:id="rId12"/>
    <p:sldId id="293" r:id="rId13"/>
    <p:sldId id="299" r:id="rId14"/>
    <p:sldId id="292" r:id="rId15"/>
    <p:sldId id="302" r:id="rId16"/>
    <p:sldId id="294" r:id="rId17"/>
    <p:sldId id="306" r:id="rId18"/>
    <p:sldId id="305" r:id="rId19"/>
    <p:sldId id="274" r:id="rId20"/>
    <p:sldId id="325" r:id="rId21"/>
    <p:sldId id="326" r:id="rId22"/>
    <p:sldId id="323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blue1\cd_users\aprosser\VersatileLink\FNAL_Meeting_2012_03_12\Parallel_Test_Doc_Plots_2012_03_2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38083418920458"/>
          <c:y val="0.1780838168255284"/>
          <c:w val="0.57896296930274949"/>
          <c:h val="0.70084991020859333"/>
        </c:manualLayout>
      </c:layout>
      <c:radarChart>
        <c:radarStyle val="marker"/>
        <c:varyColors val="0"/>
        <c:ser>
          <c:idx val="0"/>
          <c:order val="0"/>
          <c:tx>
            <c:v>Tx 1; Sample 1</c:v>
          </c:tx>
          <c:spPr>
            <a:ln w="28575">
              <a:solidFill>
                <a:srgbClr val="00B050"/>
              </a:solidFill>
              <a:prstDash val="sysDash"/>
            </a:ln>
          </c:spPr>
          <c:marker>
            <c:symbol val="none"/>
          </c:marker>
          <c:cat>
            <c:strRef>
              <c:f>('XA03F00 Crosstalk 5G'!$AW$18,'XA03F00 Crosstalk 5G'!$AX$18,'XA03F00 Crosstalk 5G'!$AY$18,'XA03F00 Crosstalk 5G'!$AZ$18,'XA03F00 Crosstalk 5G'!$BA$18,'XA03F00 Crosstalk 5G'!$BC$18,'XA03F00 Crosstalk 5G'!$BE$18)</c:f>
              <c:strCache>
                <c:ptCount val="7"/>
                <c:pt idx="0">
                  <c:v>OMA</c:v>
                </c:pt>
                <c:pt idx="1">
                  <c:v>Ext_R</c:v>
                </c:pt>
                <c:pt idx="2">
                  <c:v>Eye</c:v>
                </c:pt>
                <c:pt idx="3">
                  <c:v>1/Rise</c:v>
                </c:pt>
                <c:pt idx="4">
                  <c:v>1/Fall</c:v>
                </c:pt>
                <c:pt idx="5">
                  <c:v>1/TJ_Tx(min)</c:v>
                </c:pt>
                <c:pt idx="6">
                  <c:v>1/DJ_Tx(min)</c:v>
                </c:pt>
              </c:strCache>
            </c:strRef>
          </c:cat>
          <c:val>
            <c:numRef>
              <c:f>('XA03F00 Crosstalk 5G'!$AW$32:$BA$32,'XA03F00 Crosstalk 5G'!$BC$32,'XA03F00 Crosstalk 5G'!$BE$32)</c:f>
              <c:numCache>
                <c:formatCode>General</c:formatCode>
                <c:ptCount val="7"/>
                <c:pt idx="0">
                  <c:v>4.8877649325626233</c:v>
                </c:pt>
                <c:pt idx="1">
                  <c:v>5.1777777777777745</c:v>
                </c:pt>
                <c:pt idx="2">
                  <c:v>5.5816084501975514</c:v>
                </c:pt>
                <c:pt idx="3">
                  <c:v>4.4539187884673419</c:v>
                </c:pt>
                <c:pt idx="4">
                  <c:v>2.2410219325272802</c:v>
                </c:pt>
                <c:pt idx="5">
                  <c:v>5.6578992644491768</c:v>
                </c:pt>
                <c:pt idx="6">
                  <c:v>4.6384280882589799</c:v>
                </c:pt>
              </c:numCache>
            </c:numRef>
          </c:val>
        </c:ser>
        <c:ser>
          <c:idx val="1"/>
          <c:order val="1"/>
          <c:tx>
            <c:v>Tx 1; Sample 2</c:v>
          </c:tx>
          <c:spPr>
            <a:ln w="28575">
              <a:solidFill>
                <a:srgbClr val="00B050"/>
              </a:solidFill>
            </a:ln>
          </c:spPr>
          <c:marker>
            <c:symbol val="none"/>
          </c:marker>
          <c:cat>
            <c:strRef>
              <c:f>('XA03F00 Crosstalk 5G'!$AW$18,'XA03F00 Crosstalk 5G'!$AX$18,'XA03F00 Crosstalk 5G'!$AY$18,'XA03F00 Crosstalk 5G'!$AZ$18,'XA03F00 Crosstalk 5G'!$BA$18,'XA03F00 Crosstalk 5G'!$BC$18,'XA03F00 Crosstalk 5G'!$BE$18)</c:f>
              <c:strCache>
                <c:ptCount val="7"/>
                <c:pt idx="0">
                  <c:v>OMA</c:v>
                </c:pt>
                <c:pt idx="1">
                  <c:v>Ext_R</c:v>
                </c:pt>
                <c:pt idx="2">
                  <c:v>Eye</c:v>
                </c:pt>
                <c:pt idx="3">
                  <c:v>1/Rise</c:v>
                </c:pt>
                <c:pt idx="4">
                  <c:v>1/Fall</c:v>
                </c:pt>
                <c:pt idx="5">
                  <c:v>1/TJ_Tx(min)</c:v>
                </c:pt>
                <c:pt idx="6">
                  <c:v>1/DJ_Tx(min)</c:v>
                </c:pt>
              </c:strCache>
            </c:strRef>
          </c:cat>
          <c:val>
            <c:numRef>
              <c:f>('XA03F00 Crosstalk 5G'!$AW$51,'XA03F00 Crosstalk 5G'!$AX$51,'XA03F00 Crosstalk 5G'!$AY$51,'XA03F00 Crosstalk 5G'!$AZ$51,'XA03F00 Crosstalk 5G'!$BA$51,'XA03F00 Crosstalk 5G'!$BC$51,'XA03F00 Crosstalk 5G'!$BE$51)</c:f>
              <c:numCache>
                <c:formatCode>General</c:formatCode>
                <c:ptCount val="7"/>
                <c:pt idx="0">
                  <c:v>5.1406551059730381</c:v>
                </c:pt>
                <c:pt idx="1">
                  <c:v>4.9888888888888889</c:v>
                </c:pt>
                <c:pt idx="2">
                  <c:v>5.5515020673681486</c:v>
                </c:pt>
                <c:pt idx="3">
                  <c:v>4.2433133858607315</c:v>
                </c:pt>
                <c:pt idx="4">
                  <c:v>2.1158113776203042</c:v>
                </c:pt>
                <c:pt idx="5">
                  <c:v>4.8006395953318535</c:v>
                </c:pt>
                <c:pt idx="6">
                  <c:v>4.3882370866981564</c:v>
                </c:pt>
              </c:numCache>
            </c:numRef>
          </c:val>
        </c:ser>
        <c:ser>
          <c:idx val="2"/>
          <c:order val="2"/>
          <c:tx>
            <c:v>Tx 2; Sample 1</c:v>
          </c:tx>
          <c:spPr>
            <a:ln w="28575">
              <a:solidFill>
                <a:srgbClr val="00B0F0"/>
              </a:solidFill>
              <a:prstDash val="sysDash"/>
            </a:ln>
          </c:spPr>
          <c:marker>
            <c:symbol val="none"/>
          </c:marker>
          <c:cat>
            <c:strRef>
              <c:f>('XA03F00 Crosstalk 5G'!$AW$18,'XA03F00 Crosstalk 5G'!$AX$18,'XA03F00 Crosstalk 5G'!$AY$18,'XA03F00 Crosstalk 5G'!$AZ$18,'XA03F00 Crosstalk 5G'!$BA$18,'XA03F00 Crosstalk 5G'!$BC$18,'XA03F00 Crosstalk 5G'!$BE$18)</c:f>
              <c:strCache>
                <c:ptCount val="7"/>
                <c:pt idx="0">
                  <c:v>OMA</c:v>
                </c:pt>
                <c:pt idx="1">
                  <c:v>Ext_R</c:v>
                </c:pt>
                <c:pt idx="2">
                  <c:v>Eye</c:v>
                </c:pt>
                <c:pt idx="3">
                  <c:v>1/Rise</c:v>
                </c:pt>
                <c:pt idx="4">
                  <c:v>1/Fall</c:v>
                </c:pt>
                <c:pt idx="5">
                  <c:v>1/TJ_Tx(min)</c:v>
                </c:pt>
                <c:pt idx="6">
                  <c:v>1/DJ_Tx(min)</c:v>
                </c:pt>
              </c:strCache>
            </c:strRef>
          </c:cat>
          <c:val>
            <c:numRef>
              <c:f>('XA03F00 Crosstalk 5G'!$AW$116,'XA03F00 Crosstalk 5G'!$AX$116,'XA03F00 Crosstalk 5G'!$AY$116,'XA03F00 Crosstalk 5G'!$AZ$116,'XA03F00 Crosstalk 5G'!$BA$116,'XA03F00 Crosstalk 5G'!$BC$116,'XA03F00 Crosstalk 5G'!$BE$116)</c:f>
              <c:numCache>
                <c:formatCode>General</c:formatCode>
                <c:ptCount val="7"/>
                <c:pt idx="0">
                  <c:v>6.2090252091937543</c:v>
                </c:pt>
                <c:pt idx="1">
                  <c:v>7.3666666666666663</c:v>
                </c:pt>
                <c:pt idx="2">
                  <c:v>5.8242166200886345</c:v>
                </c:pt>
                <c:pt idx="3">
                  <c:v>7.2650558100622353</c:v>
                </c:pt>
                <c:pt idx="4">
                  <c:v>5.0560976945022134</c:v>
                </c:pt>
                <c:pt idx="5">
                  <c:v>6.82293336040604</c:v>
                </c:pt>
                <c:pt idx="6">
                  <c:v>7.5432163436354065</c:v>
                </c:pt>
              </c:numCache>
            </c:numRef>
          </c:val>
        </c:ser>
        <c:ser>
          <c:idx val="3"/>
          <c:order val="3"/>
          <c:tx>
            <c:v>Tx 2; Sample 2</c:v>
          </c:tx>
          <c:spPr>
            <a:ln w="28575">
              <a:solidFill>
                <a:srgbClr val="00B0F0"/>
              </a:solidFill>
            </a:ln>
          </c:spPr>
          <c:marker>
            <c:symbol val="none"/>
          </c:marker>
          <c:val>
            <c:numRef>
              <c:f>('XA03F00 Crosstalk 5G'!$AW$147,'XA03F00 Crosstalk 5G'!$AX$147,'XA03F00 Crosstalk 5G'!$AY$147,'XA03F00 Crosstalk 5G'!$AZ$147,'XA03F00 Crosstalk 5G'!$BA$147,'XA03F00 Crosstalk 5G'!$BC$147,'XA03F00 Crosstalk 5G'!$BE$147)</c:f>
              <c:numCache>
                <c:formatCode>General</c:formatCode>
                <c:ptCount val="7"/>
                <c:pt idx="0">
                  <c:v>6.4380560173528814</c:v>
                </c:pt>
                <c:pt idx="1">
                  <c:v>7.3111111111111127</c:v>
                </c:pt>
                <c:pt idx="2">
                  <c:v>6.0349485738693041</c:v>
                </c:pt>
                <c:pt idx="3">
                  <c:v>4.8837209302325579</c:v>
                </c:pt>
                <c:pt idx="4">
                  <c:v>7.4722883140720189</c:v>
                </c:pt>
                <c:pt idx="5">
                  <c:v>6.1467633106060404</c:v>
                </c:pt>
                <c:pt idx="6">
                  <c:v>4.1498559077809745</c:v>
                </c:pt>
              </c:numCache>
            </c:numRef>
          </c:val>
        </c:ser>
        <c:ser>
          <c:idx val="5"/>
          <c:order val="4"/>
          <c:tx>
            <c:v>Tx 3; Sample 1</c:v>
          </c:tx>
          <c:spPr>
            <a:ln w="28575">
              <a:solidFill>
                <a:srgbClr val="0000FF"/>
              </a:solidFill>
            </a:ln>
          </c:spPr>
          <c:marker>
            <c:symbol val="none"/>
          </c:marker>
          <c:val>
            <c:numRef>
              <c:f>('XA03F00 Crosstalk 5G'!$AW$83,'XA03F00 Crosstalk 5G'!$AX$83,'XA03F00 Crosstalk 5G'!$AY$83,'XA03F00 Crosstalk 5G'!$AZ$83,'XA03F00 Crosstalk 5G'!$BA$83,'XA03F00 Crosstalk 5G'!$BC$83,'XA03F00 Crosstalk 5G'!$BE$83)</c:f>
              <c:numCache>
                <c:formatCode>General</c:formatCode>
                <c:ptCount val="7"/>
                <c:pt idx="0">
                  <c:v>2.7190751445086647</c:v>
                </c:pt>
                <c:pt idx="1">
                  <c:v>3.5688888888888877</c:v>
                </c:pt>
                <c:pt idx="2">
                  <c:v>5.759437081022651</c:v>
                </c:pt>
                <c:pt idx="3">
                  <c:v>6.8793513653988798</c:v>
                </c:pt>
                <c:pt idx="4">
                  <c:v>3.1946912175317412</c:v>
                </c:pt>
                <c:pt idx="5">
                  <c:v>5.5567369339602157</c:v>
                </c:pt>
                <c:pt idx="6">
                  <c:v>2.8240831535595197</c:v>
                </c:pt>
              </c:numCache>
            </c:numRef>
          </c:val>
        </c:ser>
        <c:ser>
          <c:idx val="6"/>
          <c:order val="5"/>
          <c:tx>
            <c:v>Tx 3; Sample 2</c:v>
          </c:tx>
          <c:spPr>
            <a:ln w="28575">
              <a:solidFill>
                <a:srgbClr val="0000FF"/>
              </a:solidFill>
              <a:prstDash val="sysDash"/>
            </a:ln>
          </c:spPr>
          <c:marker>
            <c:symbol val="none"/>
          </c:marker>
          <c:val>
            <c:numRef>
              <c:f>('XA03F00 Crosstalk 5G'!$AW$67,'XA03F00 Crosstalk 5G'!$AX$67,'XA03F00 Crosstalk 5G'!$AY$67,'XA03F00 Crosstalk 5G'!$AZ$67,'XA03F00 Crosstalk 5G'!$BA$67,'XA03F00 Crosstalk 5G'!$BC$67,'XA03F00 Crosstalk 5G'!$BE$67)</c:f>
              <c:numCache>
                <c:formatCode>General</c:formatCode>
                <c:ptCount val="7"/>
                <c:pt idx="0">
                  <c:v>3.4113680154142521</c:v>
                </c:pt>
                <c:pt idx="1">
                  <c:v>3.9333333333333331</c:v>
                </c:pt>
                <c:pt idx="2">
                  <c:v>6.0297373207010372</c:v>
                </c:pt>
                <c:pt idx="3">
                  <c:v>5.4361168141520189</c:v>
                </c:pt>
                <c:pt idx="4">
                  <c:v>2.8462391312609867</c:v>
                </c:pt>
                <c:pt idx="5">
                  <c:v>5.4034068711001693</c:v>
                </c:pt>
                <c:pt idx="6">
                  <c:v>1.4591883264933885</c:v>
                </c:pt>
              </c:numCache>
            </c:numRef>
          </c:val>
        </c:ser>
        <c:ser>
          <c:idx val="7"/>
          <c:order val="6"/>
          <c:tx>
            <c:v>Tx 4; Sample 1</c:v>
          </c:tx>
          <c:spPr>
            <a:ln w="28575">
              <a:solidFill>
                <a:srgbClr val="FF0000"/>
              </a:solidFill>
              <a:prstDash val="sysDash"/>
            </a:ln>
          </c:spPr>
          <c:marker>
            <c:symbol val="none"/>
          </c:marker>
          <c:val>
            <c:numRef>
              <c:f>('XA03F00 Crosstalk 5G'!$AW$91,'XA03F00 Crosstalk 5G'!$AX$91,'XA03F00 Crosstalk 5G'!$AY$91,'XA03F00 Crosstalk 5G'!$AZ$91,'XA03F00 Crosstalk 5G'!$BA$91,'XA03F00 Crosstalk 5G'!$BC$91,'XA03F00 Crosstalk 5G'!$BE$91)</c:f>
              <c:numCache>
                <c:formatCode>General</c:formatCode>
                <c:ptCount val="7"/>
                <c:pt idx="0">
                  <c:v>4.6936416184971099</c:v>
                </c:pt>
                <c:pt idx="1">
                  <c:v>6.6533333333333333</c:v>
                </c:pt>
                <c:pt idx="2">
                  <c:v>5.7971072923745384</c:v>
                </c:pt>
                <c:pt idx="3">
                  <c:v>5.0857525864002042</c:v>
                </c:pt>
                <c:pt idx="4">
                  <c:v>2.4298420049995029</c:v>
                </c:pt>
                <c:pt idx="5">
                  <c:v>4.6592941899006783</c:v>
                </c:pt>
                <c:pt idx="6">
                  <c:v>1.0747872816838362</c:v>
                </c:pt>
              </c:numCache>
            </c:numRef>
          </c:val>
        </c:ser>
        <c:ser>
          <c:idx val="8"/>
          <c:order val="7"/>
          <c:tx>
            <c:v>Tx 4; Sample 2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('XA03F00 Crosstalk 5G'!$AW$100,'XA03F00 Crosstalk 5G'!$AX$100,'XA03F00 Crosstalk 5G'!$AY$100,'XA03F00 Crosstalk 5G'!$AZ$100,'XA03F00 Crosstalk 5G'!$BA$100,'XA03F00 Crosstalk 5G'!$BC$100,'XA03F00 Crosstalk 5G'!$BE$100)</c:f>
              <c:numCache>
                <c:formatCode>General</c:formatCode>
                <c:ptCount val="7"/>
                <c:pt idx="0">
                  <c:v>5.4566473988439466</c:v>
                </c:pt>
                <c:pt idx="1">
                  <c:v>6.5999999999999988</c:v>
                </c:pt>
                <c:pt idx="2">
                  <c:v>5.9189814435076462</c:v>
                </c:pt>
                <c:pt idx="3">
                  <c:v>7.5</c:v>
                </c:pt>
                <c:pt idx="4">
                  <c:v>2.5752496397776281</c:v>
                </c:pt>
                <c:pt idx="5">
                  <c:v>5.120803244407476</c:v>
                </c:pt>
                <c:pt idx="6">
                  <c:v>1.1414982164090337</c:v>
                </c:pt>
              </c:numCache>
            </c:numRef>
          </c:val>
        </c:ser>
        <c:ser>
          <c:idx val="9"/>
          <c:order val="8"/>
          <c:tx>
            <c:v>Tx 5; Sample 1</c:v>
          </c:tx>
          <c:spPr>
            <a:ln w="28575">
              <a:solidFill>
                <a:srgbClr val="A400A4"/>
              </a:solidFill>
              <a:prstDash val="solid"/>
            </a:ln>
          </c:spPr>
          <c:marker>
            <c:symbol val="none"/>
          </c:marker>
          <c:val>
            <c:numRef>
              <c:f>('XA03F00 Crosstalk 5G'!$AW$16,'XA03F00 Crosstalk 5G'!$AX$16,'XA03F00 Crosstalk 5G'!$AY$16,'XA03F00 Crosstalk 5G'!$AZ$16,'XA03F00 Crosstalk 5G'!$BA$16,'XA03F00 Crosstalk 5G'!$BC$16,'XA03F00 Crosstalk 5G'!$BE$16)</c:f>
              <c:numCache>
                <c:formatCode>General</c:formatCode>
                <c:ptCount val="7"/>
                <c:pt idx="0">
                  <c:v>2.6305394990366087</c:v>
                </c:pt>
                <c:pt idx="1">
                  <c:v>6.9555555555555433</c:v>
                </c:pt>
                <c:pt idx="2">
                  <c:v>4.6592928040088903</c:v>
                </c:pt>
                <c:pt idx="3">
                  <c:v>3.1713099612251372</c:v>
                </c:pt>
                <c:pt idx="4">
                  <c:v>5.1250051508205345</c:v>
                </c:pt>
                <c:pt idx="5">
                  <c:v>4.5355796945027134</c:v>
                </c:pt>
                <c:pt idx="6">
                  <c:v>3.9056143205858387</c:v>
                </c:pt>
              </c:numCache>
            </c:numRef>
          </c:val>
        </c:ser>
        <c:ser>
          <c:idx val="4"/>
          <c:order val="9"/>
          <c:tx>
            <c:v>Spec (Tkr)</c:v>
          </c:tx>
          <c:spPr>
            <a:ln>
              <a:solidFill>
                <a:schemeClr val="tx1"/>
              </a:solidFill>
              <a:prstDash val="sysDash"/>
            </a:ln>
          </c:spPr>
          <c:marker>
            <c:symbol val="none"/>
          </c:marker>
          <c:val>
            <c:numRef>
              <c:f>('XA03F00 Crosstalk 5G'!$AW$31,'XA03F00 Crosstalk 5G'!$AX$31,'XA03F00 Crosstalk 5G'!$AY$31,'XA03F00 Crosstalk 5G'!$AZ$31,'XA03F00 Crosstalk 5G'!$BA$31,'XA03F00 Crosstalk 5G'!$BC$31,'XA03F00 Crosstalk 5G'!$BE$31)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6344704"/>
        <c:axId val="116346240"/>
      </c:radarChart>
      <c:catAx>
        <c:axId val="116344704"/>
        <c:scaling>
          <c:orientation val="minMax"/>
        </c:scaling>
        <c:delete val="0"/>
        <c:axPos val="b"/>
        <c:majorGridlines/>
        <c:majorTickMark val="out"/>
        <c:minorTickMark val="none"/>
        <c:tickLblPos val="nextTo"/>
        <c:crossAx val="116346240"/>
        <c:crosses val="autoZero"/>
        <c:auto val="1"/>
        <c:lblAlgn val="ctr"/>
        <c:lblOffset val="100"/>
        <c:noMultiLvlLbl val="0"/>
      </c:catAx>
      <c:valAx>
        <c:axId val="116346240"/>
        <c:scaling>
          <c:orientation val="minMax"/>
        </c:scaling>
        <c:delete val="0"/>
        <c:axPos val="l"/>
        <c:majorGridlines>
          <c:spPr>
            <a:ln>
              <a:solidFill>
                <a:sysClr val="windowText" lastClr="000000">
                  <a:tint val="75000"/>
                  <a:shade val="95000"/>
                  <a:satMod val="105000"/>
                  <a:alpha val="0"/>
                </a:sysClr>
              </a:solidFill>
            </a:ln>
          </c:spPr>
        </c:majorGridlines>
        <c:numFmt formatCode="General" sourceLinked="1"/>
        <c:majorTickMark val="cross"/>
        <c:minorTickMark val="cross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n-US"/>
          </a:p>
        </c:txPr>
        <c:crossAx val="116344704"/>
        <c:crosses val="autoZero"/>
        <c:crossBetween val="between"/>
        <c:majorUnit val="1"/>
        <c:minorUnit val="1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8371B4-ADE3-41F9-9C6C-ABF4F6E32FFB}" type="datetimeFigureOut">
              <a:rPr lang="en-GB" smtClean="0"/>
              <a:pPr/>
              <a:t>04/03/2013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A32CE-5077-4C78-B271-9EA77B2D24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10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A32CE-5077-4C78-B271-9EA77B2D243C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B663E-1749-472E-BC56-72C77C0B2E51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789CE-EB6B-4150-90D9-A175A87F1022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D3934-9F22-47BA-8915-B07739333865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A5B5F-AF51-454A-9EFE-77A877FBF8DC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D3F81-6843-4BD8-8430-96F265FB2104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0BDCE-2B1B-49E1-B0DD-9E19B0B85303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A847C-35D9-43BC-BD62-18945B9C7465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B88E-42CB-4C22-9529-0E3512EDBFBD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9572C-9D26-4457-9416-A8009F40A3F1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DE45-9021-48F0-86B8-73F80311030A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E187F-04FA-4A77-986E-7A2E91A66AFC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8A935-26CB-4F8C-B5B5-C669804E9394}" type="datetime1">
              <a:rPr lang="en-GB" smtClean="0"/>
              <a:pPr/>
              <a:t>04/03/2013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7B84F-73DF-4317-B426-896E7A92C1B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077072"/>
            <a:ext cx="7772400" cy="1470025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C00000"/>
                </a:solidFill>
              </a:rPr>
              <a:t>Steve McMahon</a:t>
            </a:r>
            <a:br>
              <a:rPr lang="en-GB" sz="3200" b="1" dirty="0" smtClean="0">
                <a:solidFill>
                  <a:srgbClr val="C00000"/>
                </a:solidFill>
              </a:rPr>
            </a:br>
            <a:r>
              <a:rPr lang="en-GB" sz="3200" b="1" dirty="0" smtClean="0">
                <a:solidFill>
                  <a:srgbClr val="C00000"/>
                </a:solidFill>
              </a:rPr>
              <a:t>STFC- RAL - UK</a:t>
            </a:r>
            <a:endParaRPr lang="en-GB" sz="3200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1628800"/>
            <a:ext cx="8964488" cy="2088232"/>
          </a:xfrm>
        </p:spPr>
        <p:txBody>
          <a:bodyPr>
            <a:normAutofit fontScale="92500" lnSpcReduction="20000"/>
          </a:bodyPr>
          <a:lstStyle/>
          <a:p>
            <a:r>
              <a:rPr lang="en-GB" sz="3800" b="1" i="1" dirty="0" smtClean="0">
                <a:solidFill>
                  <a:srgbClr val="C00000"/>
                </a:solidFill>
              </a:rPr>
              <a:t>Developments for Optical Transmission at CERN</a:t>
            </a:r>
          </a:p>
          <a:p>
            <a:endParaRPr lang="en-GB" dirty="0" smtClean="0"/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Common Technological Projects between CERN and Israel</a:t>
            </a:r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Meeting in Weizmann Institute</a:t>
            </a:r>
          </a:p>
          <a:p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Sunday March 3</a:t>
            </a:r>
            <a:r>
              <a:rPr lang="en-GB" sz="2400" baseline="30000" dirty="0" smtClean="0">
                <a:solidFill>
                  <a:schemeClr val="accent5">
                    <a:lumMod val="50000"/>
                  </a:schemeClr>
                </a:solidFill>
              </a:rPr>
              <a:t>rd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to Tuesday March 5</a:t>
            </a:r>
            <a:r>
              <a:rPr lang="en-GB" sz="2400" baseline="30000" dirty="0" smtClean="0">
                <a:solidFill>
                  <a:schemeClr val="accent5">
                    <a:lumMod val="50000"/>
                  </a:schemeClr>
                </a:solidFill>
              </a:rPr>
              <a:t>th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</a:rPr>
              <a:t> 2013</a:t>
            </a:r>
            <a:endParaRPr lang="en-GB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346" y="0"/>
            <a:ext cx="236265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3476625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McMahon : Development in optical links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le 4"/>
          <p:cNvSpPr>
            <a:spLocks noGrp="1"/>
          </p:cNvSpPr>
          <p:nvPr>
            <p:ph type="title" idx="4294967295"/>
          </p:nvPr>
        </p:nvSpPr>
        <p:spPr>
          <a:xfrm>
            <a:off x="457200" y="-2342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Front-end Transceiver: VTRx (CERN)</a:t>
            </a:r>
          </a:p>
        </p:txBody>
      </p:sp>
      <p:sp>
        <p:nvSpPr>
          <p:cNvPr id="12293" name="Content Placeholder 5"/>
          <p:cNvSpPr>
            <a:spLocks noGrp="1"/>
          </p:cNvSpPr>
          <p:nvPr>
            <p:ph idx="4294967295"/>
          </p:nvPr>
        </p:nvSpPr>
        <p:spPr>
          <a:xfrm>
            <a:off x="118697" y="1098197"/>
            <a:ext cx="4957359" cy="5067107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Adapt commercial SFP+ Transceiver</a:t>
            </a:r>
            <a:r>
              <a:rPr lang="en-GB" sz="1800" dirty="0" smtClean="0">
                <a:sym typeface="Wingdings" pitchFamily="2" charset="2"/>
              </a:rPr>
              <a:t>, produced.</a:t>
            </a:r>
            <a:endParaRPr lang="en-GB" sz="1800" dirty="0" smtClean="0"/>
          </a:p>
          <a:p>
            <a:pPr lvl="1"/>
            <a:r>
              <a:rPr lang="en-GB" sz="1800" dirty="0" smtClean="0"/>
              <a:t>Low mass, small &amp; non-magnetic</a:t>
            </a:r>
          </a:p>
          <a:p>
            <a:pPr lvl="1"/>
            <a:r>
              <a:rPr lang="en-GB" sz="1800" dirty="0" smtClean="0"/>
              <a:t>Radiation-tolerant</a:t>
            </a:r>
          </a:p>
          <a:p>
            <a:r>
              <a:rPr lang="en-GB" sz="1800" dirty="0" smtClean="0"/>
              <a:t>Two versions</a:t>
            </a:r>
          </a:p>
          <a:p>
            <a:pPr lvl="1"/>
            <a:r>
              <a:rPr lang="en-GB" sz="1800" dirty="0" smtClean="0"/>
              <a:t>850nm MM, &amp; 1310nm SM </a:t>
            </a:r>
          </a:p>
          <a:p>
            <a:r>
              <a:rPr lang="en-GB" sz="1800" dirty="0" smtClean="0"/>
              <a:t>Tested</a:t>
            </a:r>
          </a:p>
          <a:p>
            <a:pPr lvl="1"/>
            <a:r>
              <a:rPr lang="en-GB" sz="1800" dirty="0" smtClean="0"/>
              <a:t>-30C to +60C.</a:t>
            </a:r>
          </a:p>
          <a:p>
            <a:r>
              <a:rPr lang="en-GB" sz="1800" dirty="0" err="1" smtClean="0"/>
              <a:t>Bitrate</a:t>
            </a:r>
            <a:r>
              <a:rPr lang="en-GB" sz="1800" dirty="0" smtClean="0"/>
              <a:t> 5 to 10 </a:t>
            </a:r>
            <a:r>
              <a:rPr lang="en-GB" sz="1800" dirty="0" err="1" smtClean="0"/>
              <a:t>Gbps</a:t>
            </a:r>
            <a:r>
              <a:rPr lang="en-GB" sz="1800" dirty="0" smtClean="0"/>
              <a:t> </a:t>
            </a:r>
          </a:p>
          <a:p>
            <a:pPr lvl="1"/>
            <a:r>
              <a:rPr lang="en-GB" sz="1800" dirty="0" smtClean="0"/>
              <a:t>Depends on ASICs</a:t>
            </a:r>
          </a:p>
          <a:p>
            <a:r>
              <a:rPr lang="en-GB" sz="1800" dirty="0" smtClean="0"/>
              <a:t>Radiation-tolerant ASICs</a:t>
            </a:r>
          </a:p>
          <a:p>
            <a:pPr lvl="1"/>
            <a:r>
              <a:rPr lang="en-GB" sz="1800" dirty="0" smtClean="0"/>
              <a:t>Laser Driver: GBLD</a:t>
            </a:r>
          </a:p>
          <a:p>
            <a:pPr lvl="1"/>
            <a:r>
              <a:rPr lang="en-GB" sz="1800" i="1" dirty="0" smtClean="0"/>
              <a:t>p-</a:t>
            </a:r>
            <a:r>
              <a:rPr lang="en-GB" sz="1800" i="1" dirty="0" err="1" smtClean="0"/>
              <a:t>i</a:t>
            </a:r>
            <a:r>
              <a:rPr lang="en-GB" sz="1800" i="1" dirty="0" smtClean="0"/>
              <a:t>-n</a:t>
            </a:r>
            <a:r>
              <a:rPr lang="en-GB" sz="1800" dirty="0" smtClean="0"/>
              <a:t> receiver: TIA/LA</a:t>
            </a:r>
          </a:p>
          <a:p>
            <a:r>
              <a:rPr lang="en-GB" sz="1800" dirty="0" smtClean="0"/>
              <a:t>EMI testing</a:t>
            </a:r>
          </a:p>
          <a:p>
            <a:pPr lvl="1"/>
            <a:r>
              <a:rPr lang="en-GB" sz="1800" dirty="0" smtClean="0"/>
              <a:t>No indication of excess emissions </a:t>
            </a:r>
          </a:p>
          <a:p>
            <a:pPr lvl="1"/>
            <a:r>
              <a:rPr lang="en-GB" sz="1800" dirty="0" smtClean="0"/>
              <a:t>Need to specify allowed levels &amp; test with modules.</a:t>
            </a:r>
          </a:p>
          <a:p>
            <a:endParaRPr lang="en-GB" sz="1600" dirty="0" smtClean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4032448" cy="2905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932040" y="3987061"/>
            <a:ext cx="38623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Prototype showing plastic housing for OSAs (2012)</a:t>
            </a:r>
          </a:p>
          <a:p>
            <a:r>
              <a:rPr lang="en-GB" sz="1400" dirty="0" smtClean="0"/>
              <a:t>And LC fibre connector and PCB with laser driver</a:t>
            </a:r>
          </a:p>
          <a:p>
            <a:r>
              <a:rPr lang="en-GB" sz="1400" dirty="0" smtClean="0"/>
              <a:t>The TIA is integrated into the ROSA.</a:t>
            </a:r>
          </a:p>
          <a:p>
            <a:r>
              <a:rPr lang="en-GB" sz="1400" dirty="0" smtClean="0"/>
              <a:t>Versions available for VCSEL and EEL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4941168"/>
            <a:ext cx="3960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Picture of commercial package.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Concentrate on changes from commercial package (keep TOSA and ROSA)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FCBE33C-95F3-4505-91DC-F7E1D45ADD19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96" y="-27384"/>
            <a:ext cx="468052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GBLD Laser Driver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7" y="980951"/>
            <a:ext cx="4248471" cy="230403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Laser driver  for EEL &amp; VCSELs</a:t>
            </a:r>
          </a:p>
          <a:p>
            <a:pPr lvl="1"/>
            <a:r>
              <a:rPr lang="en-GB" dirty="0" smtClean="0"/>
              <a:t>Works at 4.8 Gb/s </a:t>
            </a:r>
          </a:p>
          <a:p>
            <a:pPr lvl="1"/>
            <a:r>
              <a:rPr lang="en-GB" dirty="0" smtClean="0"/>
              <a:t> Meets all specs including</a:t>
            </a:r>
          </a:p>
          <a:p>
            <a:pPr lvl="2"/>
            <a:r>
              <a:rPr lang="en-GB" dirty="0" smtClean="0"/>
              <a:t>Low jitter (~ 30 </a:t>
            </a:r>
            <a:r>
              <a:rPr lang="en-GB" dirty="0" err="1" smtClean="0"/>
              <a:t>ps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Rise &amp; fall times</a:t>
            </a:r>
          </a:p>
          <a:p>
            <a:pPr lvl="2"/>
            <a:r>
              <a:rPr lang="en-GB" dirty="0" smtClean="0"/>
              <a:t>Eye opening</a:t>
            </a:r>
          </a:p>
          <a:p>
            <a:pPr lvl="2"/>
            <a:r>
              <a:rPr lang="en-GB" dirty="0" smtClean="0"/>
              <a:t>Low noise</a:t>
            </a: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381" y="3212976"/>
            <a:ext cx="4150627" cy="30243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8640"/>
            <a:ext cx="3590192" cy="276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434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5941" y="3140968"/>
            <a:ext cx="4032448" cy="29894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323528" y="2924944"/>
            <a:ext cx="4464496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Power in </a:t>
            </a:r>
            <a:r>
              <a:rPr lang="en-GB" sz="1800" dirty="0" err="1" smtClean="0"/>
              <a:t>mW</a:t>
            </a:r>
            <a:r>
              <a:rPr lang="en-GB" sz="1800" dirty="0" smtClean="0"/>
              <a:t> </a:t>
            </a:r>
            <a:r>
              <a:rPr lang="en-GB" sz="1800" dirty="0" err="1" smtClean="0"/>
              <a:t>vs</a:t>
            </a:r>
            <a:r>
              <a:rPr lang="en-GB" sz="1800" dirty="0" smtClean="0"/>
              <a:t> Current in </a:t>
            </a:r>
            <a:r>
              <a:rPr lang="en-GB" sz="1800" dirty="0" err="1" smtClean="0"/>
              <a:t>mA</a:t>
            </a:r>
            <a:r>
              <a:rPr lang="en-GB" sz="1800" dirty="0" smtClean="0"/>
              <a:t>  </a:t>
            </a:r>
            <a:r>
              <a:rPr lang="en-GB" sz="1800" dirty="0"/>
              <a:t>VCSELs or EEL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5632373" y="44624"/>
            <a:ext cx="2393453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Eye Diagram for VCSEL</a:t>
            </a:r>
            <a:endParaRPr lang="en-GB" sz="1800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784773" y="3140968"/>
            <a:ext cx="2393453" cy="369332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square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/>
              <a:t>Eye Diagram for EEL</a:t>
            </a:r>
            <a:endParaRPr lang="en-GB" sz="18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23528" y="836712"/>
            <a:ext cx="4104456" cy="1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B8F240-6E9C-49A3-B2F3-1AA9340ABC80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Laser Radiation Hardness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53" y="836712"/>
            <a:ext cx="461484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7129" y="980728"/>
            <a:ext cx="413735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789040"/>
            <a:ext cx="3960440" cy="2708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211960" y="4005064"/>
            <a:ext cx="484703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TL: change in VCSEL parameters for different dose</a:t>
            </a:r>
          </a:p>
          <a:p>
            <a:r>
              <a:rPr lang="en-GB" dirty="0" smtClean="0"/>
              <a:t>       - in this case we are using 20MeV </a:t>
            </a:r>
            <a:r>
              <a:rPr lang="en-GB" dirty="0" err="1" smtClean="0"/>
              <a:t>pions</a:t>
            </a:r>
            <a:r>
              <a:rPr lang="en-GB" dirty="0" smtClean="0"/>
              <a:t>.</a:t>
            </a:r>
          </a:p>
          <a:p>
            <a:r>
              <a:rPr lang="en-GB" dirty="0" smtClean="0"/>
              <a:t>TR: change in threshold current (inset annealing)</a:t>
            </a:r>
          </a:p>
          <a:p>
            <a:r>
              <a:rPr lang="en-GB" dirty="0" smtClean="0"/>
              <a:t>BL: Fractional change in threshold current. Data</a:t>
            </a:r>
          </a:p>
          <a:p>
            <a:r>
              <a:rPr lang="en-GB" dirty="0" smtClean="0"/>
              <a:t>Taken at high dose scaled to operational value.</a:t>
            </a:r>
          </a:p>
          <a:p>
            <a:r>
              <a:rPr lang="en-GB" dirty="0" smtClean="0"/>
              <a:t>Taken at 1.5-3 x 10</a:t>
            </a:r>
            <a:r>
              <a:rPr lang="en-GB" baseline="30000" dirty="0" smtClean="0"/>
              <a:t>10</a:t>
            </a:r>
            <a:r>
              <a:rPr lang="en-GB" dirty="0" smtClean="0"/>
              <a:t> n/cm</a:t>
            </a:r>
            <a:r>
              <a:rPr lang="en-GB" baseline="30000" dirty="0" smtClean="0"/>
              <a:t>2</a:t>
            </a:r>
            <a:r>
              <a:rPr lang="en-GB" dirty="0" smtClean="0"/>
              <a:t> scaled to 10</a:t>
            </a:r>
            <a:r>
              <a:rPr lang="en-GB" baseline="30000" dirty="0" smtClean="0"/>
              <a:t>7</a:t>
            </a:r>
            <a:r>
              <a:rPr lang="en-GB" dirty="0" smtClean="0"/>
              <a:t> n/cm</a:t>
            </a:r>
            <a:r>
              <a:rPr lang="en-GB" baseline="30000" dirty="0" smtClean="0"/>
              <a:t>2/sec</a:t>
            </a:r>
          </a:p>
          <a:p>
            <a:r>
              <a:rPr lang="en-GB" dirty="0" smtClean="0"/>
              <a:t>       C2 = EEL, E &amp; B2 = VCSEL</a:t>
            </a:r>
          </a:p>
          <a:p>
            <a:r>
              <a:rPr lang="en-GB" dirty="0" smtClean="0"/>
              <a:t>       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149376" y="4973913"/>
            <a:ext cx="29655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Fractional change in threshold current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112474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EEL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B8F240-6E9C-49A3-B2F3-1AA9340ABC8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p-</a:t>
            </a:r>
            <a:r>
              <a:rPr lang="en-GB" b="1" dirty="0" err="1" smtClean="0">
                <a:solidFill>
                  <a:srgbClr val="C00000"/>
                </a:solidFill>
              </a:rPr>
              <a:t>i</a:t>
            </a:r>
            <a:r>
              <a:rPr lang="en-GB" b="1" dirty="0" smtClean="0">
                <a:solidFill>
                  <a:srgbClr val="C00000"/>
                </a:solidFill>
              </a:rPr>
              <a:t>-n Diode Radiation Hardness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6202290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868144" y="1340768"/>
            <a:ext cx="343517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Two effects of </a:t>
            </a:r>
            <a:r>
              <a:rPr lang="en-GB" dirty="0" err="1" smtClean="0"/>
              <a:t>rad</a:t>
            </a:r>
            <a:r>
              <a:rPr lang="en-GB" dirty="0" smtClean="0"/>
              <a:t> in p-</a:t>
            </a:r>
            <a:r>
              <a:rPr lang="en-GB" dirty="0" err="1" smtClean="0"/>
              <a:t>i</a:t>
            </a:r>
            <a:r>
              <a:rPr lang="en-GB" dirty="0" smtClean="0"/>
              <a:t>-n diodes</a:t>
            </a:r>
          </a:p>
          <a:p>
            <a:pPr marL="342900" indent="-342900">
              <a:buAutoNum type="arabicPeriod"/>
            </a:pPr>
            <a:r>
              <a:rPr lang="en-GB" dirty="0" smtClean="0"/>
              <a:t>Increase in leakage current</a:t>
            </a:r>
          </a:p>
          <a:p>
            <a:pPr marL="342900" indent="-342900">
              <a:buAutoNum type="arabicPeriod"/>
            </a:pPr>
            <a:r>
              <a:rPr lang="en-GB" dirty="0" smtClean="0"/>
              <a:t>Decrease in responsivety</a:t>
            </a:r>
          </a:p>
          <a:p>
            <a:pPr marL="342900" indent="-342900">
              <a:buAutoNum type="arabicPeriod"/>
            </a:pPr>
            <a:endParaRPr lang="en-GB" dirty="0" smtClean="0"/>
          </a:p>
          <a:p>
            <a:pPr marL="342900" indent="-342900"/>
            <a:r>
              <a:rPr lang="en-GB" dirty="0" smtClean="0"/>
              <a:t>Study GaAs and InGaAs</a:t>
            </a:r>
          </a:p>
          <a:p>
            <a:pPr marL="342900" indent="-342900"/>
            <a:r>
              <a:rPr lang="en-GB" dirty="0" smtClean="0"/>
              <a:t>InGaAs shows better performance </a:t>
            </a:r>
          </a:p>
          <a:p>
            <a:pPr marL="342900" indent="-342900"/>
            <a:r>
              <a:rPr lang="en-GB" dirty="0" smtClean="0"/>
              <a:t>for responsivity.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en-GB" dirty="0" smtClean="0"/>
              <a:t>Device Z is GaAs</a:t>
            </a:r>
          </a:p>
          <a:p>
            <a:pPr marL="342900" indent="-342900"/>
            <a:r>
              <a:rPr lang="en-GB" dirty="0" smtClean="0"/>
              <a:t>Devices V and X1 are InGaAs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en-GB" dirty="0" smtClean="0"/>
              <a:t>These p-</a:t>
            </a:r>
            <a:r>
              <a:rPr lang="en-GB" dirty="0" err="1" smtClean="0"/>
              <a:t>i</a:t>
            </a:r>
            <a:r>
              <a:rPr lang="en-GB" dirty="0" smtClean="0"/>
              <a:t>-n </a:t>
            </a:r>
            <a:r>
              <a:rPr lang="en-GB" dirty="0" err="1" smtClean="0"/>
              <a:t>dioes</a:t>
            </a:r>
            <a:r>
              <a:rPr lang="en-GB" dirty="0" smtClean="0"/>
              <a:t> will be used for</a:t>
            </a:r>
          </a:p>
          <a:p>
            <a:pPr marL="342900" indent="-342900"/>
            <a:r>
              <a:rPr lang="en-GB" dirty="0" smtClean="0"/>
              <a:t>both 850nm and 1310nm </a:t>
            </a:r>
          </a:p>
          <a:p>
            <a:pPr marL="342900" indent="-342900"/>
            <a:endParaRPr lang="en-GB" dirty="0" smtClean="0"/>
          </a:p>
          <a:p>
            <a:pPr marL="342900" indent="-342900"/>
            <a:r>
              <a:rPr lang="en-GB" dirty="0" smtClean="0"/>
              <a:t>Losses accounted for in power</a:t>
            </a:r>
          </a:p>
          <a:p>
            <a:pPr marL="342900" indent="-342900"/>
            <a:r>
              <a:rPr lang="en-GB" dirty="0" smtClean="0"/>
              <a:t>budget covered below.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B8F240-6E9C-49A3-B2F3-1AA9340ABC80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71400"/>
            <a:ext cx="8686800" cy="1143000"/>
          </a:xfrm>
        </p:spPr>
        <p:txBody>
          <a:bodyPr>
            <a:no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The effect of SEU as a function of OMA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908720"/>
            <a:ext cx="634365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44208" y="1268760"/>
            <a:ext cx="272997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Bit error rates measured at PSI</a:t>
            </a:r>
          </a:p>
          <a:p>
            <a:endParaRPr lang="en-GB" sz="1600" dirty="0" smtClean="0"/>
          </a:p>
          <a:p>
            <a:r>
              <a:rPr lang="en-GB" sz="1600" dirty="0" smtClean="0"/>
              <a:t>Beam On and Beam OFF</a:t>
            </a:r>
          </a:p>
          <a:p>
            <a:r>
              <a:rPr lang="en-GB" sz="1600" dirty="0" smtClean="0"/>
              <a:t>With and without error</a:t>
            </a:r>
          </a:p>
          <a:p>
            <a:r>
              <a:rPr lang="en-GB" sz="1600" dirty="0" smtClean="0"/>
              <a:t>Correction.</a:t>
            </a:r>
          </a:p>
          <a:p>
            <a:endParaRPr lang="en-GB" sz="1600" dirty="0" smtClean="0"/>
          </a:p>
          <a:p>
            <a:r>
              <a:rPr lang="en-GB" sz="1600" dirty="0" smtClean="0"/>
              <a:t>Bursts of errors up to 16</a:t>
            </a:r>
          </a:p>
          <a:p>
            <a:r>
              <a:rPr lang="en-GB" sz="1600" dirty="0" smtClean="0"/>
              <a:t>Bits long can be corrected.</a:t>
            </a:r>
            <a:endParaRPr lang="en-GB" sz="16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1143000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GB" sz="3600" b="1" dirty="0" smtClean="0">
                <a:solidFill>
                  <a:srgbClr val="C00000"/>
                </a:solidFill>
              </a:rPr>
              <a:t>Passive component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832648"/>
          </a:xfrm>
        </p:spPr>
        <p:txBody>
          <a:bodyPr>
            <a:normAutofit/>
          </a:bodyPr>
          <a:lstStyle/>
          <a:p>
            <a:r>
              <a:rPr lang="en-GB" sz="2000" b="1" i="1" dirty="0" smtClean="0"/>
              <a:t>Passive Components</a:t>
            </a:r>
          </a:p>
          <a:p>
            <a:pPr lvl="1"/>
            <a:r>
              <a:rPr lang="en-GB" sz="1600" i="1" dirty="0" smtClean="0"/>
              <a:t>Consists of Fibres, optical connectors, fibre cable &amp; jackets</a:t>
            </a:r>
          </a:p>
          <a:p>
            <a:pPr lvl="1"/>
            <a:r>
              <a:rPr lang="en-GB" sz="1600" i="1" dirty="0" smtClean="0"/>
              <a:t>For PON solution would also require qualification of optical couplers</a:t>
            </a:r>
          </a:p>
          <a:p>
            <a:pPr lvl="1"/>
            <a:r>
              <a:rPr lang="en-GB" sz="1600" i="1" dirty="0" smtClean="0"/>
              <a:t>Qualification needs to be done for LHC environment (radiation and cooling)</a:t>
            </a:r>
          </a:p>
          <a:p>
            <a:pPr lvl="1"/>
            <a:r>
              <a:rPr lang="en-GB" sz="1600" i="1" dirty="0" smtClean="0"/>
              <a:t>Here a strange thing!</a:t>
            </a:r>
          </a:p>
          <a:p>
            <a:pPr lvl="1"/>
            <a:r>
              <a:rPr lang="en-GB" sz="1600" i="1" dirty="0" smtClean="0"/>
              <a:t>Cooling is bad. The radiation effects of cooled fibres is worse than at room temp</a:t>
            </a:r>
          </a:p>
          <a:p>
            <a:pPr lvl="1"/>
            <a:r>
              <a:rPr lang="en-GB" sz="1600" i="1" dirty="0" smtClean="0"/>
              <a:t>Cooling suppresses the thermal annealing that takes place.</a:t>
            </a:r>
          </a:p>
          <a:p>
            <a:pPr lvl="1"/>
            <a:r>
              <a:rPr lang="en-GB" sz="1600" i="1" dirty="0" smtClean="0"/>
              <a:t>Role of phosphor in fabrication is important</a:t>
            </a:r>
          </a:p>
          <a:p>
            <a:r>
              <a:rPr lang="en-GB" sz="1800" b="1" i="1" dirty="0" smtClean="0"/>
              <a:t>See 2 Pages</a:t>
            </a:r>
          </a:p>
          <a:p>
            <a:pPr lvl="1"/>
            <a:r>
              <a:rPr lang="en-GB" sz="1600" i="1" dirty="0" smtClean="0"/>
              <a:t>Top Right plot</a:t>
            </a:r>
          </a:p>
          <a:p>
            <a:pPr lvl="2"/>
            <a:r>
              <a:rPr lang="en-GB" sz="1600" i="1" dirty="0" smtClean="0"/>
              <a:t>radiation field (1/4 section) around end of detector</a:t>
            </a:r>
          </a:p>
          <a:p>
            <a:r>
              <a:rPr lang="en-GB" sz="1700" dirty="0" smtClean="0"/>
              <a:t>Radiation Induced Absorption measured at T ~ -25C:</a:t>
            </a:r>
          </a:p>
          <a:p>
            <a:pPr lvl="1"/>
            <a:r>
              <a:rPr lang="en-GB" sz="1700" dirty="0" smtClean="0"/>
              <a:t>MM &amp;(SM) fibres from 2 (3) vendors qualified </a:t>
            </a:r>
          </a:p>
          <a:p>
            <a:pPr lvl="1"/>
            <a:r>
              <a:rPr lang="en-GB" sz="1700" dirty="0" err="1" smtClean="0"/>
              <a:t>eg</a:t>
            </a:r>
            <a:r>
              <a:rPr lang="en-GB" sz="1700" dirty="0" smtClean="0"/>
              <a:t> Corning SMF28e+</a:t>
            </a:r>
          </a:p>
          <a:p>
            <a:pPr lvl="1"/>
            <a:r>
              <a:rPr lang="en-GB" sz="1700" dirty="0" smtClean="0"/>
              <a:t>Losses for expected doses allowing for ATLAS routing computed and are small.</a:t>
            </a:r>
          </a:p>
          <a:p>
            <a:pPr lvl="1"/>
            <a:endParaRPr lang="en-GB" sz="1600" i="1" dirty="0" smtClean="0"/>
          </a:p>
          <a:p>
            <a:pPr lvl="1"/>
            <a:endParaRPr lang="en-GB" sz="1600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B8F240-6E9C-49A3-B2F3-1AA9340ABC8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714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Passive components Radiation Hardness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268760"/>
            <a:ext cx="357159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5040560" cy="4981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9512" y="836712"/>
            <a:ext cx="488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</a:rPr>
              <a:t>Passive components include : fibres, connectors ...</a:t>
            </a:r>
            <a:endParaRPr lang="en-GB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484784"/>
            <a:ext cx="3019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RIA for Corning SMF-28e, T=-25</a:t>
            </a:r>
            <a:r>
              <a:rPr lang="en-GB" sz="1600" baseline="30000" dirty="0" smtClean="0">
                <a:solidFill>
                  <a:schemeClr val="accent2">
                    <a:lumMod val="75000"/>
                  </a:schemeClr>
                </a:solidFill>
              </a:rPr>
              <a:t>o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C</a:t>
            </a:r>
            <a:endParaRPr lang="en-GB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364088" y="4149080"/>
            <a:ext cx="3516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 ATLAS radiation maps to</a:t>
            </a:r>
          </a:p>
          <a:p>
            <a:r>
              <a:rPr lang="en-GB" dirty="0"/>
              <a:t>c</a:t>
            </a:r>
            <a:r>
              <a:rPr lang="en-GB" dirty="0" smtClean="0"/>
              <a:t>alculate  the full effect of radiation</a:t>
            </a:r>
          </a:p>
          <a:p>
            <a:r>
              <a:rPr lang="en-GB" dirty="0"/>
              <a:t>a</a:t>
            </a:r>
            <a:r>
              <a:rPr lang="en-GB" dirty="0" smtClean="0"/>
              <a:t>long routing of fibre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9"/>
          <p:cNvSpPr txBox="1">
            <a:spLocks noChangeArrowheads="1"/>
          </p:cNvSpPr>
          <p:nvPr/>
        </p:nvSpPr>
        <p:spPr bwMode="auto">
          <a:xfrm>
            <a:off x="893884" y="76200"/>
            <a:ext cx="66910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Parallel Optics Back End Component Testing</a:t>
            </a:r>
          </a:p>
        </p:txBody>
      </p:sp>
      <p:sp>
        <p:nvSpPr>
          <p:cNvPr id="20483" name="TextBox 7"/>
          <p:cNvSpPr txBox="1">
            <a:spLocks noChangeArrowheads="1"/>
          </p:cNvSpPr>
          <p:nvPr/>
        </p:nvSpPr>
        <p:spPr bwMode="auto">
          <a:xfrm>
            <a:off x="107504" y="762001"/>
            <a:ext cx="521937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/>
              <a:t>Requirements for off detector components are more relaxed</a:t>
            </a:r>
          </a:p>
          <a:p>
            <a:r>
              <a:rPr lang="en-US" sz="1600" u="sng" dirty="0" smtClean="0">
                <a:solidFill>
                  <a:srgbClr val="C00000"/>
                </a:solidFill>
              </a:rPr>
              <a:t>COTS is the solution</a:t>
            </a:r>
            <a:endParaRPr lang="en-US" sz="1600" u="sng" dirty="0">
              <a:solidFill>
                <a:srgbClr val="C00000"/>
              </a:solidFill>
            </a:endParaRPr>
          </a:p>
          <a:p>
            <a:r>
              <a:rPr lang="en-US" sz="1600" dirty="0" smtClean="0"/>
              <a:t>Products </a:t>
            </a:r>
            <a:r>
              <a:rPr lang="en-US" sz="1600" dirty="0"/>
              <a:t>from 3 vendors have been </a:t>
            </a:r>
            <a:r>
              <a:rPr lang="en-US" sz="1600" dirty="0" smtClean="0"/>
              <a:t>tested</a:t>
            </a:r>
            <a:endParaRPr lang="en-US" sz="1600" dirty="0"/>
          </a:p>
          <a:p>
            <a:r>
              <a:rPr lang="en-US" sz="1600" dirty="0"/>
              <a:t>Packages vary for different device </a:t>
            </a:r>
            <a:r>
              <a:rPr lang="en-US" sz="1600" dirty="0" smtClean="0"/>
              <a:t>types</a:t>
            </a:r>
            <a:endParaRPr lang="en-US" sz="1600" dirty="0"/>
          </a:p>
          <a:p>
            <a:r>
              <a:rPr lang="en-US" sz="1600" dirty="0"/>
              <a:t>	Card Edge Mountable</a:t>
            </a:r>
          </a:p>
          <a:p>
            <a:r>
              <a:rPr lang="en-US" sz="1600" dirty="0"/>
              <a:t>	Mid Board </a:t>
            </a:r>
            <a:r>
              <a:rPr lang="en-US" sz="1600" dirty="0" smtClean="0"/>
              <a:t>Mountable</a:t>
            </a:r>
            <a:endParaRPr lang="en-US" sz="1600" dirty="0"/>
          </a:p>
          <a:p>
            <a:r>
              <a:rPr lang="en-US" sz="1600" dirty="0"/>
              <a:t>Five different products have been tested.</a:t>
            </a:r>
          </a:p>
          <a:p>
            <a:endParaRPr lang="en-US" sz="1600" dirty="0"/>
          </a:p>
          <a:p>
            <a:r>
              <a:rPr lang="en-US" sz="1600" dirty="0"/>
              <a:t>Different device types tested</a:t>
            </a:r>
            <a:r>
              <a:rPr lang="en-US" sz="1600" dirty="0" smtClean="0"/>
              <a:t>:</a:t>
            </a:r>
            <a:endParaRPr lang="en-US" sz="1600" dirty="0"/>
          </a:p>
          <a:p>
            <a:r>
              <a:rPr lang="en-US" sz="1600" dirty="0"/>
              <a:t>12 channel transceivers (4 samples tested)</a:t>
            </a:r>
          </a:p>
          <a:p>
            <a:r>
              <a:rPr lang="en-US" sz="1600" dirty="0"/>
              <a:t>12 channel transmitters (3 samples tested)</a:t>
            </a:r>
          </a:p>
          <a:p>
            <a:r>
              <a:rPr lang="en-US" sz="1600" dirty="0"/>
              <a:t>12 channel receivers (3 samples tested)</a:t>
            </a:r>
          </a:p>
          <a:p>
            <a:r>
              <a:rPr lang="en-US" sz="1600" dirty="0"/>
              <a:t>4 channel transceivers (2 samples tested)</a:t>
            </a:r>
          </a:p>
          <a:p>
            <a:endParaRPr lang="en-US" sz="1600" dirty="0"/>
          </a:p>
          <a:p>
            <a:endParaRPr lang="en-US" sz="1600" dirty="0"/>
          </a:p>
        </p:txBody>
      </p:sp>
      <p:pic>
        <p:nvPicPr>
          <p:cNvPr id="20484" name="Picture 2" descr="Edi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908719"/>
            <a:ext cx="3024336" cy="229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Object 2"/>
          <p:cNvPicPr>
            <a:picLocks noChangeArrowheads="1"/>
          </p:cNvPicPr>
          <p:nvPr/>
        </p:nvPicPr>
        <p:blipFill>
          <a:blip r:embed="rId3" cstate="print"/>
          <a:srcRect t="-365" r="-81" b="-513"/>
          <a:stretch>
            <a:fillRect/>
          </a:stretch>
        </p:blipFill>
        <p:spPr bwMode="auto">
          <a:xfrm>
            <a:off x="5436096" y="3356992"/>
            <a:ext cx="302433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4" descr="IMG_2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149080"/>
            <a:ext cx="2321845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5" descr="IMG_21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807" y="4149080"/>
            <a:ext cx="2081263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/>
          <p:nvPr/>
        </p:nvSpPr>
        <p:spPr>
          <a:xfrm>
            <a:off x="6300192" y="3895599"/>
            <a:ext cx="2722220" cy="20313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US" sz="1050" dirty="0" smtClean="0"/>
              <a:t>Measurement		Norm</a:t>
            </a:r>
          </a:p>
          <a:p>
            <a:pPr algn="l">
              <a:defRPr/>
            </a:pPr>
            <a:endParaRPr lang="en-US" sz="1050" dirty="0"/>
          </a:p>
          <a:p>
            <a:pPr algn="l">
              <a:defRPr/>
            </a:pPr>
            <a:r>
              <a:rPr lang="en-US" sz="1050" dirty="0" smtClean="0"/>
              <a:t>OMA		-3.6 </a:t>
            </a:r>
            <a:r>
              <a:rPr lang="en-US" sz="1050" dirty="0" err="1" smtClean="0"/>
              <a:t>dBm</a:t>
            </a:r>
            <a:r>
              <a:rPr lang="en-US" sz="1050" dirty="0" smtClean="0"/>
              <a:t>*</a:t>
            </a:r>
          </a:p>
          <a:p>
            <a:pPr algn="l">
              <a:defRPr/>
            </a:pPr>
            <a:r>
              <a:rPr lang="en-US" sz="1050" dirty="0" smtClean="0"/>
              <a:t>Ext. Ratio		3.0 dB</a:t>
            </a:r>
          </a:p>
          <a:p>
            <a:pPr algn="l">
              <a:defRPr/>
            </a:pPr>
            <a:r>
              <a:rPr lang="en-US" sz="1050" dirty="0" err="1" smtClean="0"/>
              <a:t>Tx</a:t>
            </a:r>
            <a:r>
              <a:rPr lang="en-US" sz="1050" dirty="0" smtClean="0"/>
              <a:t>. Eye Opening		60% of OMA</a:t>
            </a:r>
          </a:p>
          <a:p>
            <a:pPr algn="l">
              <a:defRPr/>
            </a:pPr>
            <a:r>
              <a:rPr lang="en-US" sz="1050" dirty="0" err="1" smtClean="0"/>
              <a:t>Tx</a:t>
            </a:r>
            <a:r>
              <a:rPr lang="en-US" sz="1050" dirty="0" smtClean="0"/>
              <a:t> Rise Time		70 </a:t>
            </a:r>
            <a:r>
              <a:rPr lang="en-US" sz="1050" dirty="0" err="1" smtClean="0"/>
              <a:t>ps</a:t>
            </a:r>
            <a:endParaRPr lang="en-US" sz="1050" dirty="0" smtClean="0"/>
          </a:p>
          <a:p>
            <a:pPr algn="l">
              <a:defRPr/>
            </a:pPr>
            <a:r>
              <a:rPr lang="en-US" sz="1050" dirty="0" err="1" smtClean="0"/>
              <a:t>Tx</a:t>
            </a:r>
            <a:r>
              <a:rPr lang="en-US" sz="1050" dirty="0" smtClean="0"/>
              <a:t> Fall Time		70 </a:t>
            </a:r>
            <a:r>
              <a:rPr lang="en-US" sz="1050" dirty="0" err="1" smtClean="0"/>
              <a:t>ps</a:t>
            </a:r>
            <a:endParaRPr lang="en-US" sz="1050" dirty="0" smtClean="0"/>
          </a:p>
          <a:p>
            <a:pPr algn="l">
              <a:defRPr/>
            </a:pPr>
            <a:r>
              <a:rPr lang="en-US" sz="1050" dirty="0" err="1" smtClean="0"/>
              <a:t>Tx</a:t>
            </a:r>
            <a:r>
              <a:rPr lang="en-US" sz="1050" dirty="0" smtClean="0"/>
              <a:t> Total Jitter		0.25 of UI</a:t>
            </a:r>
          </a:p>
          <a:p>
            <a:pPr algn="l">
              <a:defRPr/>
            </a:pPr>
            <a:r>
              <a:rPr lang="en-US" sz="1050" dirty="0" err="1" smtClean="0"/>
              <a:t>Tx</a:t>
            </a:r>
            <a:r>
              <a:rPr lang="en-US" sz="1050" dirty="0" smtClean="0"/>
              <a:t> Deterministic Jitter	0.12 of UI</a:t>
            </a:r>
          </a:p>
          <a:p>
            <a:pPr algn="l">
              <a:defRPr/>
            </a:pPr>
            <a:endParaRPr lang="en-US" sz="1050" dirty="0" smtClean="0"/>
          </a:p>
          <a:p>
            <a:pPr algn="l">
              <a:defRPr/>
            </a:pPr>
            <a:r>
              <a:rPr lang="en-US" sz="1050" dirty="0" smtClean="0"/>
              <a:t>*Tracker Grade Spec</a:t>
            </a:r>
          </a:p>
          <a:p>
            <a:pPr algn="l">
              <a:defRPr/>
            </a:pPr>
            <a:endParaRPr lang="en-US" sz="1050" dirty="0" smtClean="0"/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3283928" y="2249288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4960328" y="3163688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5029200" y="4840088"/>
            <a:ext cx="41177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1.6</a:t>
            </a:r>
          </a:p>
        </p:txBody>
      </p:sp>
      <p:sp>
        <p:nvSpPr>
          <p:cNvPr id="22534" name="TextBox 5"/>
          <p:cNvSpPr txBox="1">
            <a:spLocks noChangeArrowheads="1"/>
          </p:cNvSpPr>
          <p:nvPr/>
        </p:nvSpPr>
        <p:spPr bwMode="auto">
          <a:xfrm>
            <a:off x="3810000" y="6217369"/>
            <a:ext cx="411774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4.3</a:t>
            </a: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2445728" y="6217369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4</a:t>
            </a:r>
          </a:p>
        </p:txBody>
      </p:sp>
      <p:sp>
        <p:nvSpPr>
          <p:cNvPr id="22536" name="TextBox 7"/>
          <p:cNvSpPr txBox="1">
            <a:spLocks noChangeArrowheads="1"/>
          </p:cNvSpPr>
          <p:nvPr/>
        </p:nvSpPr>
        <p:spPr bwMode="auto">
          <a:xfrm>
            <a:off x="1302728" y="4840088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2</a:t>
            </a:r>
          </a:p>
        </p:txBody>
      </p:sp>
      <p:sp>
        <p:nvSpPr>
          <p:cNvPr id="22537" name="TextBox 8"/>
          <p:cNvSpPr txBox="1">
            <a:spLocks noChangeArrowheads="1"/>
          </p:cNvSpPr>
          <p:nvPr/>
        </p:nvSpPr>
        <p:spPr bwMode="auto">
          <a:xfrm>
            <a:off x="1683728" y="2858888"/>
            <a:ext cx="2760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8</a:t>
            </a:r>
          </a:p>
        </p:txBody>
      </p:sp>
      <p:graphicFrame>
        <p:nvGraphicFramePr>
          <p:cNvPr id="10" name="Chart 9"/>
          <p:cNvGraphicFramePr/>
          <p:nvPr/>
        </p:nvGraphicFramePr>
        <p:xfrm>
          <a:off x="457200" y="1569168"/>
          <a:ext cx="5698976" cy="49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9" name="TextBox 10"/>
          <p:cNvSpPr txBox="1">
            <a:spLocks noChangeArrowheads="1"/>
          </p:cNvSpPr>
          <p:nvPr/>
        </p:nvSpPr>
        <p:spPr bwMode="auto">
          <a:xfrm>
            <a:off x="3581607" y="2374140"/>
            <a:ext cx="55989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Parallel Optics Transmitter Radar Plot</a:t>
            </a: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Back End components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0" y="908720"/>
            <a:ext cx="9144000" cy="1440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i="1" dirty="0"/>
              <a:t>Where ever possible use off the shelf components and </a:t>
            </a:r>
            <a:r>
              <a:rPr lang="en-GB" sz="1600" i="1" dirty="0" smtClean="0"/>
              <a:t>standards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i="1" dirty="0" smtClean="0"/>
              <a:t>First </a:t>
            </a:r>
            <a:r>
              <a:rPr lang="en-GB" sz="1600" i="1" dirty="0"/>
              <a:t>studies done on standard SFP+ transceivers, to define specifications (high density is a requirement)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600" i="1" dirty="0"/>
              <a:t>Performance of devices shown in radar plot </a:t>
            </a:r>
            <a:r>
              <a:rPr lang="en-GB" sz="1600" i="1" dirty="0" smtClean="0"/>
              <a:t>(each axis is a key requirements)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1600" i="1" dirty="0" smtClean="0"/>
              <a:t>Do not have the same constraints as on detector components</a:t>
            </a:r>
            <a:endParaRPr kumimoji="0" lang="en-GB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148064" y="6165304"/>
            <a:ext cx="1753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Move to back up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9C9F672-0ADE-492F-A073-F78E1A185EDC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Summary &amp; Outlook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Optical Transmission in the HL-LHC will be a challenging problem</a:t>
            </a:r>
          </a:p>
          <a:p>
            <a:r>
              <a:rPr lang="en-GB" sz="2400" dirty="0" smtClean="0"/>
              <a:t>The feasibility of the VL project has been demonstrated and is the baseline solution for many of the HL-LHC requirements.</a:t>
            </a:r>
          </a:p>
          <a:p>
            <a:r>
              <a:rPr lang="en-GB" sz="2400" dirty="0" smtClean="0"/>
              <a:t>Initial R&amp;D is well advanced and a plan is mapped out </a:t>
            </a:r>
            <a:r>
              <a:rPr lang="en-GB" sz="2400" dirty="0" smtClean="0"/>
              <a:t>for Phase II</a:t>
            </a:r>
            <a:endParaRPr lang="en-GB" sz="2400" dirty="0" smtClean="0"/>
          </a:p>
          <a:p>
            <a:pPr lvl="1"/>
            <a:r>
              <a:rPr lang="en-GB" sz="2000" dirty="0" smtClean="0"/>
              <a:t>ON detector </a:t>
            </a:r>
            <a:r>
              <a:rPr lang="en-GB" sz="2000" dirty="0" err="1" smtClean="0"/>
              <a:t>VTRx</a:t>
            </a:r>
            <a:r>
              <a:rPr lang="en-GB" sz="2000" dirty="0" smtClean="0"/>
              <a:t> </a:t>
            </a:r>
            <a:r>
              <a:rPr lang="en-GB" sz="2000" dirty="0" smtClean="0"/>
              <a:t>demonstrated, plastic </a:t>
            </a:r>
            <a:r>
              <a:rPr lang="en-GB" sz="2000" dirty="0" smtClean="0"/>
              <a:t>parts need to be optimized &amp; mass production developed.</a:t>
            </a:r>
          </a:p>
          <a:p>
            <a:pPr lvl="1"/>
            <a:r>
              <a:rPr lang="en-GB" sz="2000" dirty="0" smtClean="0"/>
              <a:t>For the passive components reliability of fibre and cables after HL-LHC needs to be demonstrated. Candidate fibres have been selected based on the considerations shown including the ATLAS routing.</a:t>
            </a:r>
          </a:p>
          <a:p>
            <a:pPr lvl="1"/>
            <a:r>
              <a:rPr lang="en-GB" sz="2000" dirty="0" smtClean="0"/>
              <a:t>For the backend work will continue to make sure that the TXs can satisfy the OMA specs</a:t>
            </a:r>
            <a:endParaRPr lang="fr-CH" sz="2000" dirty="0" smtClean="0"/>
          </a:p>
          <a:p>
            <a:endParaRPr lang="en-GB" sz="1800" b="1" dirty="0" smtClean="0"/>
          </a:p>
          <a:p>
            <a:pPr lvl="1"/>
            <a:endParaRPr lang="en-GB" b="1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Contents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5285"/>
            <a:ext cx="8229600" cy="4886003"/>
          </a:xfrm>
        </p:spPr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Introduction and a single slide overview of the problem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What makes this particular problem special/interesting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Versatile Link collaboration </a:t>
            </a:r>
            <a:r>
              <a:rPr lang="en-GB" dirty="0" smtClean="0"/>
              <a:t>(Versatile link = Baseline Solution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Link architecture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The GBTX (including status in 2013)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Front End Transceivers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Properties of transmitters under irradiation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Choice of p-</a:t>
            </a:r>
            <a:r>
              <a:rPr lang="en-GB" dirty="0" err="1" smtClean="0"/>
              <a:t>i</a:t>
            </a:r>
            <a:r>
              <a:rPr lang="en-GB" dirty="0" smtClean="0"/>
              <a:t>-n diodes and radiation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Transmission test results and BER measured in PSI test beam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Passive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OFF detector considerations and solutions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Conclusions</a:t>
            </a:r>
          </a:p>
          <a:p>
            <a:endParaRPr lang="en-GB" dirty="0" smtClean="0"/>
          </a:p>
          <a:p>
            <a:r>
              <a:rPr lang="en-GB" dirty="0" smtClean="0"/>
              <a:t>BACK—UP</a:t>
            </a:r>
          </a:p>
          <a:p>
            <a:pPr lvl="1"/>
            <a:r>
              <a:rPr lang="en-GB" dirty="0"/>
              <a:t>Power budget </a:t>
            </a:r>
            <a:endParaRPr lang="en-GB" dirty="0" smtClean="0"/>
          </a:p>
          <a:p>
            <a:pPr lvl="1"/>
            <a:r>
              <a:rPr lang="en-GB" dirty="0" smtClean="0"/>
              <a:t>Radiation damage to fibres</a:t>
            </a:r>
            <a:endParaRPr lang="en-GB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7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02024"/>
            <a:ext cx="9144000" cy="1143000"/>
          </a:xfrm>
        </p:spPr>
        <p:txBody>
          <a:bodyPr>
            <a:normAutofit/>
          </a:bodyPr>
          <a:lstStyle/>
          <a:p>
            <a:r>
              <a:rPr lang="en-GB" sz="5400" b="1" dirty="0" smtClean="0">
                <a:solidFill>
                  <a:srgbClr val="C00000"/>
                </a:solidFill>
              </a:rPr>
              <a:t>BACK UP SLIDES</a:t>
            </a:r>
            <a:endParaRPr lang="en-GB" sz="54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73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Link Budget</a:t>
            </a:r>
            <a:endParaRPr lang="en-GB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20" y="908720"/>
          <a:ext cx="864096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1512168"/>
                <a:gridCol w="1512168"/>
                <a:gridCol w="1364510"/>
                <a:gridCol w="137179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Parameter</a:t>
                      </a:r>
                      <a:endParaRPr lang="en-GB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Multi Mode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Single Mode</a:t>
                      </a:r>
                      <a:endParaRPr lang="en-GB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err="1" smtClean="0"/>
                        <a:t>VTx_Rx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Tx-VRx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VTx_Rx</a:t>
                      </a:r>
                      <a:endParaRPr lang="en-GB" dirty="0" smtClean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Tx-VRx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C00000"/>
                          </a:solidFill>
                        </a:rPr>
                        <a:t>DATA</a:t>
                      </a:r>
                      <a:endParaRPr lang="en-GB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C00000"/>
                          </a:solidFill>
                        </a:rPr>
                        <a:t>TTC</a:t>
                      </a:r>
                      <a:endParaRPr lang="en-GB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solidFill>
                            <a:srgbClr val="C00000"/>
                          </a:solidFill>
                        </a:rPr>
                        <a:t>DATA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i="1" dirty="0" smtClean="0">
                          <a:solidFill>
                            <a:srgbClr val="C00000"/>
                          </a:solidFill>
                        </a:rPr>
                        <a:t>TTC</a:t>
                      </a:r>
                      <a:endParaRPr lang="en-GB" b="1" i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Min TX OMA/ </a:t>
                      </a:r>
                      <a:r>
                        <a:rPr lang="en-GB" dirty="0" err="1" smtClean="0"/>
                        <a:t>dBm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-5.2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-1.6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-5.2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-3.6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Max RX Sensitivity/ </a:t>
                      </a:r>
                      <a:r>
                        <a:rPr lang="en-GB" dirty="0" err="1" smtClean="0"/>
                        <a:t>dBm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-11.1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-13.1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-12.6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-15.4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Power Budget /dB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11.5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7.4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11.8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85000"/>
                        <a:alpha val="48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Fibre attenuation /dB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Insertion loss /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Link Penalties /</a:t>
                      </a:r>
                      <a:r>
                        <a:rPr lang="en-GB" baseline="0" dirty="0" smtClean="0"/>
                        <a:t>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1.5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TX radiation penalty /dB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RX radiation penalty / dB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5.4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5.4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Fibre Radiation Penalty</a:t>
                      </a:r>
                      <a:r>
                        <a:rPr lang="en-GB" baseline="0" dirty="0" smtClean="0"/>
                        <a:t> / dB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1.0</a:t>
                      </a:r>
                      <a:endParaRPr lang="en-GB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Margin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7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 dB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7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2.0 dB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7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2.8 dB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75000"/>
                        <a:alpha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1.8 dB</a:t>
                      </a:r>
                      <a:endParaRPr lang="en-GB" dirty="0"/>
                    </a:p>
                  </a:txBody>
                  <a:tcPr>
                    <a:solidFill>
                      <a:schemeClr val="bg1">
                        <a:lumMod val="75000"/>
                        <a:alpha val="6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30865" y="6021288"/>
            <a:ext cx="779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TTC links are “down” links DATA links are “up” links, Optical power in </a:t>
            </a:r>
            <a:r>
              <a:rPr lang="en-GB" sz="1600" dirty="0" err="1" smtClean="0"/>
              <a:t>dBm</a:t>
            </a:r>
            <a:r>
              <a:rPr lang="en-GB" sz="1600" dirty="0" smtClean="0"/>
              <a:t> (relative to 1mW)</a:t>
            </a: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9512" y="6381328"/>
            <a:ext cx="2916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Stress down link pin damage.</a:t>
            </a:r>
          </a:p>
          <a:p>
            <a:r>
              <a:rPr lang="en-GB" dirty="0" smtClean="0"/>
              <a:t>Sufficient head room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16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Attenuation history of a test fibre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8352928" cy="465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169829" y="1835532"/>
            <a:ext cx="18827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Stop of irradiation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555776" y="4653136"/>
            <a:ext cx="19062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Start of irradiation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575563" y="3563724"/>
            <a:ext cx="23727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Start of 2</a:t>
            </a:r>
            <a:r>
              <a:rPr lang="en-GB" baseline="30000" dirty="0" smtClean="0"/>
              <a:t>nd</a:t>
            </a:r>
            <a:r>
              <a:rPr lang="en-GB" dirty="0" smtClean="0"/>
              <a:t>  irradiation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11667" y="4427820"/>
            <a:ext cx="22658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Stop of 2</a:t>
            </a:r>
            <a:r>
              <a:rPr lang="en-GB" baseline="30000" dirty="0" smtClean="0"/>
              <a:t>nd</a:t>
            </a:r>
            <a:r>
              <a:rPr lang="en-GB" dirty="0" smtClean="0"/>
              <a:t>  irradiation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010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A schematic overview of the problem</a:t>
            </a:r>
            <a:endParaRPr lang="en-GB" b="1" dirty="0">
              <a:solidFill>
                <a:srgbClr val="C0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0089"/>
            <a:ext cx="3534392" cy="233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4048" y="1159579"/>
            <a:ext cx="4022768" cy="5232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Parameters</a:t>
            </a:r>
            <a:endParaRPr lang="en-GB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GB" dirty="0" smtClean="0"/>
              <a:t>LHC bunch crossings 40Mhz</a:t>
            </a:r>
          </a:p>
          <a:p>
            <a:r>
              <a:rPr lang="en-GB" dirty="0"/>
              <a:t>Write to disk at </a:t>
            </a:r>
            <a:r>
              <a:rPr lang="en-GB" dirty="0" smtClean="0"/>
              <a:t>~1kHz</a:t>
            </a:r>
            <a:endParaRPr lang="en-GB" dirty="0" smtClean="0"/>
          </a:p>
          <a:p>
            <a:r>
              <a:rPr lang="en-GB" dirty="0" smtClean="0"/>
              <a:t>Level </a:t>
            </a:r>
            <a:r>
              <a:rPr lang="en-GB" dirty="0" smtClean="0"/>
              <a:t>1 event rate 200 kHz</a:t>
            </a:r>
          </a:p>
          <a:p>
            <a:r>
              <a:rPr lang="en-GB" i="1" dirty="0" smtClean="0">
                <a:solidFill>
                  <a:srgbClr val="C00000"/>
                </a:solidFill>
              </a:rPr>
              <a:t>Problem </a:t>
            </a:r>
            <a:r>
              <a:rPr lang="en-GB" i="1" dirty="0" smtClean="0">
                <a:solidFill>
                  <a:srgbClr val="C00000"/>
                </a:solidFill>
              </a:rPr>
              <a:t>is to get interesting data off the </a:t>
            </a:r>
          </a:p>
          <a:p>
            <a:r>
              <a:rPr lang="en-GB" i="1" dirty="0" smtClean="0">
                <a:solidFill>
                  <a:srgbClr val="C00000"/>
                </a:solidFill>
              </a:rPr>
              <a:t>detector for downstream processing,</a:t>
            </a:r>
          </a:p>
          <a:p>
            <a:r>
              <a:rPr lang="en-GB" i="1" dirty="0" smtClean="0">
                <a:solidFill>
                  <a:srgbClr val="C00000"/>
                </a:solidFill>
              </a:rPr>
              <a:t>filtering and eventual mass storage.</a:t>
            </a:r>
            <a:endParaRPr lang="en-GB" dirty="0" smtClean="0"/>
          </a:p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ATLAS Phase II Pixel </a:t>
            </a:r>
          </a:p>
          <a:p>
            <a:r>
              <a:rPr lang="en-GB" sz="1600" dirty="0" smtClean="0"/>
              <a:t>	Area </a:t>
            </a:r>
            <a:r>
              <a:rPr lang="en-GB" sz="1600" dirty="0"/>
              <a:t>of silicon </a:t>
            </a:r>
            <a:r>
              <a:rPr lang="en-GB" sz="1600" dirty="0" smtClean="0"/>
              <a:t>8.2m</a:t>
            </a:r>
            <a:r>
              <a:rPr lang="en-GB" sz="1600" baseline="30000" dirty="0" smtClean="0"/>
              <a:t>2</a:t>
            </a:r>
            <a:endParaRPr lang="en-GB" sz="1600" dirty="0" smtClean="0"/>
          </a:p>
          <a:p>
            <a:r>
              <a:rPr lang="en-GB" sz="1600" dirty="0" smtClean="0"/>
              <a:t>	# channel = 638 x 10</a:t>
            </a:r>
            <a:r>
              <a:rPr lang="en-GB" sz="1600" baseline="30000" dirty="0" smtClean="0"/>
              <a:t>6</a:t>
            </a:r>
          </a:p>
          <a:p>
            <a:r>
              <a:rPr lang="en-GB" sz="1600" dirty="0" smtClean="0"/>
              <a:t>	Data rate 4.8 </a:t>
            </a:r>
            <a:r>
              <a:rPr lang="en-GB" sz="1600" dirty="0" err="1" smtClean="0"/>
              <a:t>GBit</a:t>
            </a:r>
            <a:r>
              <a:rPr lang="en-GB" sz="1600" dirty="0" smtClean="0"/>
              <a:t>/link/sec</a:t>
            </a:r>
          </a:p>
          <a:p>
            <a:r>
              <a:rPr lang="en-GB" sz="1600" dirty="0" smtClean="0"/>
              <a:t>	# GigaBitLinks = 1100</a:t>
            </a:r>
            <a:endParaRPr lang="en-GB" sz="1600" baseline="30000" dirty="0" smtClean="0"/>
          </a:p>
          <a:p>
            <a:endParaRPr lang="en-GB" baseline="30000" dirty="0" smtClean="0"/>
          </a:p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ATLAS Phase II Strip Detector </a:t>
            </a:r>
          </a:p>
          <a:p>
            <a:r>
              <a:rPr lang="en-GB" sz="1600" dirty="0" smtClean="0"/>
              <a:t>	Area </a:t>
            </a:r>
            <a:r>
              <a:rPr lang="en-GB" sz="1600" dirty="0"/>
              <a:t>of silicon </a:t>
            </a:r>
            <a:r>
              <a:rPr lang="en-GB" sz="1600" dirty="0" smtClean="0"/>
              <a:t>193m</a:t>
            </a:r>
            <a:r>
              <a:rPr lang="en-GB" sz="1600" baseline="30000" dirty="0" smtClean="0"/>
              <a:t>2</a:t>
            </a:r>
            <a:endParaRPr lang="en-GB" sz="1600" dirty="0" smtClean="0"/>
          </a:p>
          <a:p>
            <a:r>
              <a:rPr lang="en-GB" sz="1600" dirty="0" smtClean="0"/>
              <a:t>	# channel = 74 x 10</a:t>
            </a:r>
            <a:r>
              <a:rPr lang="en-GB" sz="1600" baseline="30000" dirty="0" smtClean="0"/>
              <a:t>6</a:t>
            </a:r>
          </a:p>
          <a:p>
            <a:r>
              <a:rPr lang="en-GB" sz="1600" dirty="0" smtClean="0"/>
              <a:t>	Data rate 4.8 </a:t>
            </a:r>
            <a:r>
              <a:rPr lang="en-GB" sz="1600" dirty="0" err="1" smtClean="0"/>
              <a:t>GBit</a:t>
            </a:r>
            <a:r>
              <a:rPr lang="en-GB" sz="1600" dirty="0" smtClean="0"/>
              <a:t>/link/sec</a:t>
            </a:r>
            <a:endParaRPr lang="en-GB" sz="1600" baseline="30000" dirty="0" smtClean="0"/>
          </a:p>
          <a:p>
            <a:r>
              <a:rPr lang="en-GB" sz="1600" dirty="0" smtClean="0"/>
              <a:t>	# GigaBitLinks = 2096</a:t>
            </a:r>
            <a:endParaRPr lang="en-GB" dirty="0" smtClean="0"/>
          </a:p>
          <a:p>
            <a:r>
              <a:rPr lang="en-GB" sz="1600" dirty="0" smtClean="0"/>
              <a:t>Cost of tracker ~ 130 M CHF</a:t>
            </a:r>
          </a:p>
          <a:p>
            <a:r>
              <a:rPr lang="en-GB" sz="1600" dirty="0" smtClean="0"/>
              <a:t>Installation in year 2022 / Build ~2016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7181" y="1259468"/>
            <a:ext cx="4634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</a:rPr>
              <a:t>Recording physics events in p-p and HI collisions</a:t>
            </a:r>
            <a:endParaRPr lang="en-GB" i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9077" y="4212377"/>
            <a:ext cx="4104456" cy="128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ular Callout 8"/>
          <p:cNvSpPr/>
          <p:nvPr/>
        </p:nvSpPr>
        <p:spPr>
          <a:xfrm>
            <a:off x="539552" y="4212377"/>
            <a:ext cx="4104456" cy="1296144"/>
          </a:xfrm>
          <a:prstGeom prst="wedgeRectCallout">
            <a:avLst>
              <a:gd name="adj1" fmla="val -9171"/>
              <a:gd name="adj2" fmla="val -13020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0123" y="5652537"/>
            <a:ext cx="43499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Optical links transmit the “hit” information (DATA)</a:t>
            </a:r>
          </a:p>
          <a:p>
            <a:r>
              <a:rPr lang="en-GB" sz="1600" dirty="0" smtClean="0"/>
              <a:t>Optical links for Trigger Timing and Control (TTC)</a:t>
            </a:r>
            <a:endParaRPr lang="en-GB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51520" y="827420"/>
            <a:ext cx="85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Illustrated here with </a:t>
            </a:r>
            <a:r>
              <a:rPr lang="en-GB" u="sng" dirty="0" smtClean="0"/>
              <a:t>one particular </a:t>
            </a:r>
            <a:r>
              <a:rPr lang="en-GB" dirty="0" smtClean="0"/>
              <a:t>application of </a:t>
            </a:r>
            <a:r>
              <a:rPr lang="en-GB" dirty="0" smtClean="0"/>
              <a:t>Tracking </a:t>
            </a:r>
            <a:r>
              <a:rPr lang="en-GB" dirty="0" smtClean="0"/>
              <a:t>for the ATLAS Phase II upgrade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ON detector: Key requirements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4536504" cy="568863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Data transmission rates of 4.8Gb/s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Requirements from  multiple customers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1400" dirty="0" smtClean="0"/>
              <a:t>4 experiments with similar but subtly different requirements (even differences within 1 </a:t>
            </a:r>
            <a:r>
              <a:rPr lang="en-GB" sz="1400" dirty="0" err="1" smtClean="0"/>
              <a:t>expt</a:t>
            </a:r>
            <a:r>
              <a:rPr lang="en-GB" sz="1400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Minimal power consumption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Reduce cooling requirements 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Low mass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Reduce multiple scattering of tracks from inactive material in tracker volumes (low Z)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Radiation tolerance 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1400" dirty="0" smtClean="0"/>
              <a:t>Integrated luminosities up to 3,000 fb</a:t>
            </a:r>
            <a:r>
              <a:rPr lang="en-GB" sz="1400" baseline="30000" dirty="0" smtClean="0"/>
              <a:t>-1</a:t>
            </a:r>
            <a:endParaRPr lang="en-GB" sz="1400" dirty="0" smtClean="0"/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1400" dirty="0" smtClean="0"/>
              <a:t>Neutrons (bulk damage) 1.5 x 10</a:t>
            </a:r>
            <a:r>
              <a:rPr lang="en-GB" sz="1400" baseline="30000" dirty="0" smtClean="0"/>
              <a:t>15</a:t>
            </a:r>
            <a:r>
              <a:rPr lang="en-GB" sz="1400" dirty="0" smtClean="0"/>
              <a:t> 1 </a:t>
            </a:r>
            <a:r>
              <a:rPr lang="en-GB" sz="1400" dirty="0" err="1" smtClean="0"/>
              <a:t>MeV</a:t>
            </a:r>
            <a:r>
              <a:rPr lang="en-GB" sz="1400" dirty="0" smtClean="0"/>
              <a:t> neutron equivalent/cm</a:t>
            </a:r>
            <a:r>
              <a:rPr lang="en-GB" sz="1400" baseline="30000" dirty="0" smtClean="0"/>
              <a:t>2</a:t>
            </a:r>
          </a:p>
          <a:p>
            <a:pPr marL="914400" lvl="1" indent="-514350">
              <a:buFont typeface="Arial" pitchFamily="34" charset="0"/>
              <a:buChar char="•"/>
            </a:pPr>
            <a:r>
              <a:rPr lang="en-GB" sz="1400" dirty="0" smtClean="0"/>
              <a:t>Ionizing radiation 500 </a:t>
            </a:r>
            <a:r>
              <a:rPr lang="en-GB" sz="1400" dirty="0" err="1" smtClean="0"/>
              <a:t>kGy</a:t>
            </a:r>
            <a:r>
              <a:rPr lang="en-GB" sz="1400" dirty="0" smtClean="0"/>
              <a:t> Si (includes a 1.5 safety factor)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Magnetic field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Up to 4 Tesla. Non magnetic components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Remove “cages” supplied by vendors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1800" dirty="0" smtClean="0">
                <a:solidFill>
                  <a:srgbClr val="C00000"/>
                </a:solidFill>
              </a:rPr>
              <a:t>Operating temperature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-20</a:t>
            </a:r>
            <a:r>
              <a:rPr lang="en-GB" sz="1400" baseline="30000" dirty="0" smtClean="0"/>
              <a:t>o</a:t>
            </a:r>
            <a:r>
              <a:rPr lang="en-GB" sz="1400" dirty="0" smtClean="0"/>
              <a:t>C to +40</a:t>
            </a:r>
            <a:r>
              <a:rPr lang="en-GB" sz="1400" baseline="30000" dirty="0" smtClean="0"/>
              <a:t>o</a:t>
            </a:r>
            <a:r>
              <a:rPr lang="en-GB" sz="1400" dirty="0" smtClean="0"/>
              <a:t>C, good properties under thermal cycle after irradiation.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49688" y="845096"/>
            <a:ext cx="4042792" cy="4096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14350" indent="-514350">
              <a:buFont typeface="+mj-lt"/>
              <a:buAutoNum type="arabicPeriod" startAt="8"/>
            </a:pPr>
            <a:r>
              <a:rPr lang="en-GB" dirty="0" smtClean="0">
                <a:solidFill>
                  <a:srgbClr val="C00000"/>
                </a:solidFill>
              </a:rPr>
              <a:t>Tolerant of </a:t>
            </a:r>
          </a:p>
          <a:p>
            <a:pPr marL="971550" lvl="1" indent="-514350">
              <a:buFont typeface="Arial" pitchFamily="34" charset="0"/>
              <a:buChar char="•"/>
            </a:pPr>
            <a:r>
              <a:rPr lang="en-GB" sz="1400" dirty="0" smtClean="0"/>
              <a:t>Single event upset. SEU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Humidity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operate in a dry nitrogen environment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Backward compatibility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Existing systems</a:t>
            </a:r>
          </a:p>
          <a:p>
            <a:pPr marL="1428750" lvl="2" indent="-5143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1310nm  EEL - SM fibres.</a:t>
            </a:r>
          </a:p>
          <a:p>
            <a:pPr marL="1428750" lvl="2" indent="-5143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dirty="0" smtClean="0"/>
              <a:t>850nm VCSEL - MM fibres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Space</a:t>
            </a:r>
          </a:p>
          <a:p>
            <a:pPr marL="971550" lvl="1" indent="-51435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GB" sz="1400" dirty="0" smtClean="0"/>
              <a:t>Very limited space on detector</a:t>
            </a:r>
            <a:endParaRPr kumimoji="0" lang="en-GB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Accessibility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possibility of maintenance, replacement or repair after a few years of operation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8"/>
              <a:tabLst/>
              <a:defRPr/>
            </a:pPr>
            <a:r>
              <a:rPr kumimoji="0" lang="en-GB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eliability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reliability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reliability</a:t>
            </a:r>
            <a:endParaRPr kumimoji="0" lang="en-GB" sz="1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Move away from custom and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house 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packaging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39552" y="6453336"/>
            <a:ext cx="813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816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GB" sz="2400" dirty="0" smtClean="0"/>
              <a:t>Common approach across the LHC experiments</a:t>
            </a:r>
            <a:endParaRPr lang="en-GB" sz="2000" dirty="0" smtClean="0"/>
          </a:p>
          <a:p>
            <a:pPr lvl="1"/>
            <a:r>
              <a:rPr lang="en-GB" sz="2000" i="1" dirty="0" smtClean="0">
                <a:solidFill>
                  <a:schemeClr val="accent2">
                    <a:lumMod val="75000"/>
                  </a:schemeClr>
                </a:solidFill>
              </a:rPr>
              <a:t>Reduce development cost</a:t>
            </a:r>
          </a:p>
          <a:p>
            <a:pPr lvl="1"/>
            <a:r>
              <a:rPr lang="en-GB" sz="2000" i="1" dirty="0" smtClean="0">
                <a:solidFill>
                  <a:schemeClr val="accent2">
                    <a:lumMod val="75000"/>
                  </a:schemeClr>
                </a:solidFill>
              </a:rPr>
              <a:t>Minimal modifications to existing commercial solutions</a:t>
            </a:r>
          </a:p>
          <a:p>
            <a:pPr lvl="2"/>
            <a:r>
              <a:rPr lang="en-GB" sz="1600" i="1" dirty="0" smtClean="0">
                <a:solidFill>
                  <a:schemeClr val="accent2">
                    <a:lumMod val="75000"/>
                  </a:schemeClr>
                </a:solidFill>
              </a:rPr>
              <a:t>Benefit from extensive reliability testing in industry</a:t>
            </a:r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4 Work-packages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Point to Point  architecture and system engineering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Front end components (Versatile Transceiver)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Back End Components (COTs, off detector components)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GB" sz="1800" i="1" dirty="0" smtClean="0">
                <a:solidFill>
                  <a:schemeClr val="accent2">
                    <a:lumMod val="75000"/>
                  </a:schemeClr>
                </a:solidFill>
              </a:rPr>
              <a:t>Passive components</a:t>
            </a:r>
          </a:p>
          <a:p>
            <a:pPr marL="1257300" lvl="2" indent="-342900">
              <a:buFont typeface="+mj-lt"/>
              <a:buAutoNum type="arabicPeriod"/>
            </a:pPr>
            <a:endParaRPr lang="en-GB" sz="16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27038"/>
            <a:ext cx="60486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</a:t>
            </a:r>
            <a:r>
              <a:rPr kumimoji="0" lang="en-GB" sz="40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Versatile Link Project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276872"/>
            <a:ext cx="258990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16632"/>
            <a:ext cx="2005897" cy="196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140968"/>
            <a:ext cx="1738711" cy="208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5445224"/>
            <a:ext cx="3615507" cy="717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25882" y="5363924"/>
            <a:ext cx="485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Disclaimer : I am not a member of the VL project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512" y="4931876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https://espace.cern.ch/project-versatile-link/public/default.aspx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C00000"/>
                </a:solidFill>
              </a:rPr>
              <a:t>Radiation Hard Optical Link Architecture</a:t>
            </a:r>
            <a:endParaRPr lang="en-GB" sz="3600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McMahon : Development in optical links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85" y="1268760"/>
            <a:ext cx="9092315" cy="312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23528" y="5013176"/>
            <a:ext cx="462536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Bi-directional : </a:t>
            </a:r>
            <a:r>
              <a:rPr lang="en-GB" dirty="0" smtClean="0"/>
              <a:t>GBTX=SERDES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GBT : GigaBit Transceiver</a:t>
            </a:r>
          </a:p>
          <a:p>
            <a:r>
              <a:rPr lang="en-GB" dirty="0" smtClean="0"/>
              <a:t>GBT family includes : GBTX, GBTIA, GBLD</a:t>
            </a:r>
          </a:p>
          <a:p>
            <a:r>
              <a:rPr lang="en-GB" dirty="0" smtClean="0"/>
              <a:t>Implemented in commercial 130nm technology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GBT Status in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McMahon : Development in optical links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90102" y="764704"/>
            <a:ext cx="194638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3024" y="4552761"/>
            <a:ext cx="1803463" cy="1819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5536" y="870967"/>
            <a:ext cx="547260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GBTX</a:t>
            </a:r>
          </a:p>
          <a:p>
            <a:r>
              <a:rPr lang="en-GB" dirty="0"/>
              <a:t>	</a:t>
            </a:r>
            <a:r>
              <a:rPr lang="en-GB" dirty="0" smtClean="0"/>
              <a:t>Designed at CERN, submitted last year</a:t>
            </a:r>
          </a:p>
          <a:p>
            <a:r>
              <a:rPr lang="en-GB" dirty="0"/>
              <a:t>	</a:t>
            </a:r>
            <a:r>
              <a:rPr lang="en-GB" dirty="0" smtClean="0"/>
              <a:t>0.5M gates all in TMR program registers (SEU)</a:t>
            </a:r>
          </a:p>
          <a:p>
            <a:r>
              <a:rPr lang="en-GB" dirty="0"/>
              <a:t>	</a:t>
            </a:r>
            <a:r>
              <a:rPr lang="en-GB" dirty="0" smtClean="0"/>
              <a:t>160  x ASICs available since Dec 2012</a:t>
            </a:r>
          </a:p>
          <a:p>
            <a:r>
              <a:rPr lang="en-GB" dirty="0"/>
              <a:t>	</a:t>
            </a:r>
            <a:r>
              <a:rPr lang="en-GB" dirty="0" smtClean="0"/>
              <a:t>Option to buy 240 more in 2013</a:t>
            </a:r>
          </a:p>
          <a:p>
            <a:r>
              <a:rPr lang="en-GB" dirty="0"/>
              <a:t>	</a:t>
            </a:r>
            <a:r>
              <a:rPr lang="en-GB" dirty="0" smtClean="0"/>
              <a:t>Verification stage</a:t>
            </a:r>
          </a:p>
          <a:p>
            <a:r>
              <a:rPr lang="en-GB" dirty="0" smtClean="0"/>
              <a:t>Packaging</a:t>
            </a:r>
          </a:p>
          <a:p>
            <a:r>
              <a:rPr lang="en-GB" dirty="0"/>
              <a:t>	</a:t>
            </a:r>
            <a:r>
              <a:rPr lang="en-GB" dirty="0" smtClean="0"/>
              <a:t>20 x 20 BGA (0.8mm pitch)</a:t>
            </a:r>
          </a:p>
          <a:p>
            <a:r>
              <a:rPr lang="en-GB" dirty="0"/>
              <a:t>	</a:t>
            </a:r>
            <a:r>
              <a:rPr lang="en-GB" dirty="0" smtClean="0"/>
              <a:t>designed and packed by ASE</a:t>
            </a:r>
          </a:p>
          <a:p>
            <a:r>
              <a:rPr lang="en-GB" dirty="0"/>
              <a:t>	</a:t>
            </a:r>
            <a:r>
              <a:rPr lang="en-GB" dirty="0" smtClean="0"/>
              <a:t>Package design complete</a:t>
            </a:r>
          </a:p>
          <a:p>
            <a:r>
              <a:rPr lang="en-GB" dirty="0"/>
              <a:t>	</a:t>
            </a:r>
            <a:r>
              <a:rPr lang="en-GB" dirty="0" smtClean="0"/>
              <a:t>About to start</a:t>
            </a:r>
          </a:p>
          <a:p>
            <a:r>
              <a:rPr lang="en-GB" dirty="0"/>
              <a:t>	</a:t>
            </a:r>
            <a:r>
              <a:rPr lang="en-GB" dirty="0" smtClean="0"/>
              <a:t>	Tooling development</a:t>
            </a:r>
          </a:p>
          <a:p>
            <a:r>
              <a:rPr lang="en-GB" dirty="0"/>
              <a:t>	</a:t>
            </a:r>
            <a:r>
              <a:rPr lang="en-GB" dirty="0" smtClean="0"/>
              <a:t>	Substrate manufacture</a:t>
            </a:r>
          </a:p>
          <a:p>
            <a:r>
              <a:rPr lang="en-GB" dirty="0" smtClean="0"/>
              <a:t>Availability</a:t>
            </a:r>
          </a:p>
          <a:p>
            <a:r>
              <a:rPr lang="en-GB" dirty="0"/>
              <a:t>	</a:t>
            </a:r>
            <a:r>
              <a:rPr lang="en-GB" dirty="0" smtClean="0"/>
              <a:t>available to test in May 2013</a:t>
            </a:r>
          </a:p>
          <a:p>
            <a:r>
              <a:rPr lang="en-GB" dirty="0"/>
              <a:t>	</a:t>
            </a:r>
            <a:r>
              <a:rPr lang="en-GB" dirty="0" smtClean="0"/>
              <a:t>testing for 6 months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428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GBLD Architecture &amp; Status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McMahon : Development in optical links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908720"/>
            <a:ext cx="3827314" cy="5379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836712"/>
            <a:ext cx="4104456" cy="5286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GB" b="1" dirty="0" smtClean="0">
                <a:solidFill>
                  <a:srgbClr val="C00000"/>
                </a:solidFill>
              </a:rPr>
              <a:t>GBTIA Architecture &amp; Status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McMahon : Development in optical links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7B84F-73DF-4317-B426-896E7A92C1B6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484784"/>
            <a:ext cx="3378015" cy="448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3816424" cy="5348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467544" y="692696"/>
            <a:ext cx="8208912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6913</TotalTime>
  <Words>1528</Words>
  <Application>Microsoft Office PowerPoint</Application>
  <PresentationFormat>On-screen Show (4:3)</PresentationFormat>
  <Paragraphs>375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Steve McMahon STFC- RAL - UK</vt:lpstr>
      <vt:lpstr>Contents</vt:lpstr>
      <vt:lpstr>A schematic overview of the problem</vt:lpstr>
      <vt:lpstr>ON detector: Key requirements</vt:lpstr>
      <vt:lpstr> </vt:lpstr>
      <vt:lpstr>Radiation Hard Optical Link Architecture</vt:lpstr>
      <vt:lpstr>GBT Status in 2013</vt:lpstr>
      <vt:lpstr>GBLD Architecture &amp; Status</vt:lpstr>
      <vt:lpstr>GBTIA Architecture &amp; Status</vt:lpstr>
      <vt:lpstr>Front-end Transceiver: VTRx (CERN)</vt:lpstr>
      <vt:lpstr>GBLD Laser Driver</vt:lpstr>
      <vt:lpstr>Laser Radiation Hardness</vt:lpstr>
      <vt:lpstr>p-i-n Diode Radiation Hardness</vt:lpstr>
      <vt:lpstr>The effect of SEU as a function of OMA</vt:lpstr>
      <vt:lpstr>Passive component issues</vt:lpstr>
      <vt:lpstr>Passive components Radiation Hardness</vt:lpstr>
      <vt:lpstr>PowerPoint Presentation</vt:lpstr>
      <vt:lpstr>PowerPoint Presentation</vt:lpstr>
      <vt:lpstr>Summary &amp; Outlook</vt:lpstr>
      <vt:lpstr>BACK UP SLIDES</vt:lpstr>
      <vt:lpstr>Link Budget</vt:lpstr>
      <vt:lpstr>Attenuation history of a test fibre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mcmahon</dc:creator>
  <cp:lastModifiedBy>Stephen Mcmahon</cp:lastModifiedBy>
  <cp:revision>545</cp:revision>
  <dcterms:created xsi:type="dcterms:W3CDTF">2012-11-07T12:43:50Z</dcterms:created>
  <dcterms:modified xsi:type="dcterms:W3CDTF">2013-03-04T06:06:06Z</dcterms:modified>
</cp:coreProperties>
</file>