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0ECFF"/>
    <a:srgbClr val="E1FFFF"/>
    <a:srgbClr val="CCFFFF"/>
    <a:srgbClr val="FFFFFF"/>
    <a:srgbClr val="CBDAEA"/>
    <a:srgbClr val="E7EDF5"/>
    <a:srgbClr val="EAEBEB"/>
    <a:srgbClr val="D3D1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103095-02E2-481A-8045-32E1FF1CC8FC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3F513A-7810-427A-B3DC-5DD58DBC9C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571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F513A-7810-427A-B3DC-5DD58DBC9CC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>
                <a:ea typeface="ヒラギノ角ゴ Pro W3" pitchFamily="1" charset="-128"/>
              </a:rPr>
              <a:t>Updated 10/2012</a:t>
            </a:r>
          </a:p>
          <a:p>
            <a:pPr eaLnBrk="1" hangingPunct="1">
              <a:spcBef>
                <a:spcPct val="0"/>
              </a:spcBef>
            </a:pPr>
            <a:endParaRPr lang="en-US" smtClean="0">
              <a:ea typeface="ヒラギノ角ゴ Pro W3" pitchFamily="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457825"/>
            <a:ext cx="9144000" cy="412750"/>
          </a:xfrm>
          <a:prstGeom prst="rect">
            <a:avLst/>
          </a:prstGeom>
          <a:solidFill>
            <a:srgbClr val="3F9C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3287713"/>
            <a:ext cx="9144000" cy="2235200"/>
          </a:xfrm>
          <a:prstGeom prst="rect">
            <a:avLst/>
          </a:prstGeom>
          <a:solidFill>
            <a:srgbClr val="1E07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6" name="Picture 14" descr="Logo_Large.e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275" y="1497013"/>
            <a:ext cx="3001963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296988" y="-292100"/>
            <a:ext cx="2098675" cy="58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cs typeface="Arial" pitchFamily="34" charset="0"/>
            </a:endParaRPr>
          </a:p>
        </p:txBody>
      </p:sp>
      <p:pic>
        <p:nvPicPr>
          <p:cNvPr id="8" name="Picture 15" descr="!test_v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05500"/>
            <a:ext cx="91440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3683" y="3619023"/>
            <a:ext cx="7772400" cy="523220"/>
          </a:xfrm>
        </p:spPr>
        <p:txBody>
          <a:bodyPr anchor="b">
            <a:spAutoFit/>
          </a:bodyPr>
          <a:lstStyle>
            <a:lvl1pPr>
              <a:defRPr sz="3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5834" y="4357905"/>
            <a:ext cx="5631537" cy="400110"/>
          </a:xfrm>
        </p:spPr>
        <p:txBody>
          <a:bodyPr>
            <a:spAutoFit/>
          </a:bodyPr>
          <a:lstStyle>
            <a:lvl1pPr marL="0" indent="0" algn="l">
              <a:lnSpc>
                <a:spcPts val="24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303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17575"/>
            <a:ext cx="9144000" cy="45037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3" name="Picture 11" descr="Logo_Large white.e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2559050"/>
            <a:ext cx="3581400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63538" y="6475413"/>
            <a:ext cx="2895600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800">
                <a:solidFill>
                  <a:schemeClr val="bg2"/>
                </a:solidFill>
              </a:rPr>
              <a:t>Copyright © 2010 KLA-Tencor Corporation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083425" y="6475413"/>
            <a:ext cx="1706563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sz="1000" b="1">
                <a:solidFill>
                  <a:schemeClr val="tx2"/>
                </a:solidFill>
              </a:rPr>
              <a:t>www.kla-tencor.com</a:t>
            </a:r>
            <a:endParaRPr 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262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128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088" y="1179294"/>
            <a:ext cx="8229600" cy="439055"/>
          </a:xfrm>
        </p:spPr>
        <p:txBody>
          <a:bodyPr>
            <a:normAutofit/>
          </a:bodyPr>
          <a:lstStyle>
            <a:lvl1pPr>
              <a:buFontTx/>
              <a:buNone/>
              <a:defRPr sz="21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41088" y="1591823"/>
            <a:ext cx="8229600" cy="4525963"/>
          </a:xfrm>
        </p:spPr>
        <p:txBody>
          <a:bodyPr/>
          <a:lstStyle>
            <a:lvl1pPr>
              <a:defRPr lang="en-US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07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2971800"/>
            <a:ext cx="9144000" cy="24384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407" y="3615166"/>
            <a:ext cx="7772400" cy="523220"/>
          </a:xfrm>
        </p:spPr>
        <p:txBody>
          <a:bodyPr rtlCol="0" anchor="b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400" b="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5375" y="4362164"/>
            <a:ext cx="7772400" cy="400110"/>
          </a:xfrm>
        </p:spPr>
        <p:txBody>
          <a:bodyPr rtlCol="0">
            <a:sp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spcBef>
                <a:spcPts val="960"/>
              </a:spcBef>
              <a:buClr>
                <a:schemeClr val="tx2"/>
              </a:buClr>
              <a:buFont typeface="Wingdings" pitchFamily="2" charset="2"/>
              <a:buNone/>
              <a:defRPr lang="en-US" sz="1800" kern="1200" baseline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439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2943"/>
            <a:ext cx="4038600" cy="4525963"/>
          </a:xfrm>
        </p:spPr>
        <p:txBody>
          <a:bodyPr/>
          <a:lstStyle>
            <a:lvl1pPr>
              <a:defRPr lang="en-US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en-US" sz="18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en-US" sz="16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lang="en-US" sz="14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lang="en-US" sz="1200" kern="1200" dirty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2943"/>
            <a:ext cx="4038600" cy="4525963"/>
          </a:xfrm>
        </p:spPr>
        <p:txBody>
          <a:bodyPr/>
          <a:lstStyle>
            <a:lvl1pPr>
              <a:defRPr lang="en-US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en-US" sz="18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en-US" sz="16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lang="en-US" sz="14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lang="en-US" sz="1200" kern="1200" dirty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240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47296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94315"/>
            <a:ext cx="4040188" cy="3951288"/>
          </a:xfrm>
        </p:spPr>
        <p:txBody>
          <a:bodyPr/>
          <a:lstStyle>
            <a:lvl1pPr>
              <a:defRPr lang="en-US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en-US" sz="18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en-US" sz="16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lang="en-US" sz="14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lang="en-US" sz="1200" kern="1200" dirty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47296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94315"/>
            <a:ext cx="4041775" cy="3951288"/>
          </a:xfrm>
        </p:spPr>
        <p:txBody>
          <a:bodyPr/>
          <a:lstStyle>
            <a:lvl1pPr>
              <a:defRPr lang="en-US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en-US" sz="18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en-US" sz="16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lang="en-US" sz="14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lang="en-US" sz="1200" kern="1200" dirty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1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2" y="40826"/>
            <a:ext cx="8244114" cy="1162050"/>
          </a:xfrm>
        </p:spPr>
        <p:txBody>
          <a:bodyPr rtlCol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28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9317" y="1219206"/>
            <a:ext cx="4731654" cy="4863420"/>
          </a:xfrm>
        </p:spPr>
        <p:txBody>
          <a:bodyPr>
            <a:normAutofit/>
          </a:bodyPr>
          <a:lstStyle>
            <a:lvl1pPr marL="0" indent="0">
              <a:buNone/>
              <a:defRPr lang="en-US" sz="1800" b="1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4343" y="1592712"/>
            <a:ext cx="3780971" cy="4800826"/>
          </a:xfrm>
        </p:spPr>
        <p:txBody>
          <a:bodyPr/>
          <a:lstStyle>
            <a:lvl1pPr marL="228600" indent="-228600">
              <a:defRPr lang="en-US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en-US" sz="1800" kern="1200" dirty="0" smtClean="0">
                <a:solidFill>
                  <a:schemeClr val="accent4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en-US" sz="1600" kern="1200" dirty="0" smtClean="0">
                <a:solidFill>
                  <a:schemeClr val="accent4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lang="en-US" sz="1400" kern="1200" dirty="0" smtClean="0">
                <a:solidFill>
                  <a:schemeClr val="accent4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lang="en-US" sz="1200" kern="1200" dirty="0">
                <a:solidFill>
                  <a:schemeClr val="accent4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13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060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474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" descr="Logo_Small_not tag.emf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5" y="6435725"/>
            <a:ext cx="11366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0" y="0"/>
            <a:ext cx="9144000" cy="1069975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355600" y="49213"/>
            <a:ext cx="83391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1313" y="159226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Line 5"/>
          <p:cNvSpPr>
            <a:spLocks noChangeShapeType="1"/>
          </p:cNvSpPr>
          <p:nvPr/>
        </p:nvSpPr>
        <p:spPr bwMode="auto">
          <a:xfrm>
            <a:off x="455613" y="6324600"/>
            <a:ext cx="822642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26"/>
          <p:cNvSpPr>
            <a:spLocks noChangeArrowheads="1"/>
          </p:cNvSpPr>
          <p:nvPr/>
        </p:nvSpPr>
        <p:spPr bwMode="black">
          <a:xfrm>
            <a:off x="341313" y="6534150"/>
            <a:ext cx="3556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/>
          <a:p>
            <a:pPr algn="ctr" eaLnBrk="0" hangingPunct="0">
              <a:tabLst>
                <a:tab pos="461963" algn="l"/>
                <a:tab pos="4572000" algn="ctr"/>
                <a:tab pos="8461375" algn="r"/>
                <a:tab pos="8855075" algn="r"/>
              </a:tabLst>
            </a:pPr>
            <a:fld id="{434B8708-D308-429B-9E1F-65D5758AB1BB}" type="slidenum">
              <a:rPr lang="en-US" sz="700">
                <a:solidFill>
                  <a:srgbClr val="5E6A71"/>
                </a:solidFill>
              </a:rPr>
              <a:pPr algn="ctr" eaLnBrk="0" hangingPunct="0">
                <a:tabLst>
                  <a:tab pos="461963" algn="l"/>
                  <a:tab pos="4572000" algn="ctr"/>
                  <a:tab pos="8461375" algn="r"/>
                  <a:tab pos="8855075" algn="r"/>
                </a:tabLst>
              </a:pPr>
              <a:t>‹#›</a:t>
            </a:fld>
            <a:endParaRPr lang="en-US" sz="700">
              <a:solidFill>
                <a:srgbClr val="5E6A71"/>
              </a:solidFill>
            </a:endParaRPr>
          </a:p>
        </p:txBody>
      </p:sp>
      <p:sp>
        <p:nvSpPr>
          <p:cNvPr id="1032" name="TextBox 8"/>
          <p:cNvSpPr txBox="1">
            <a:spLocks noChangeArrowheads="1"/>
          </p:cNvSpPr>
          <p:nvPr/>
        </p:nvSpPr>
        <p:spPr bwMode="auto">
          <a:xfrm>
            <a:off x="979488" y="6496050"/>
            <a:ext cx="2143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700">
                <a:solidFill>
                  <a:srgbClr val="5E6A71"/>
                </a:solidFill>
                <a:ea typeface="ＭＳ Ｐゴシック" pitchFamily="34" charset="-128"/>
              </a:rPr>
              <a:t>KLA-Tencor Confidential - Internal Use Only</a:t>
            </a:r>
            <a:endParaRPr lang="en-US" sz="700">
              <a:solidFill>
                <a:srgbClr val="5E6A7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827881" y="6587332"/>
            <a:ext cx="93663" cy="0"/>
          </a:xfrm>
          <a:prstGeom prst="line">
            <a:avLst/>
          </a:prstGeom>
          <a:ln w="63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231775" indent="-231775" algn="l" rtl="0" eaLnBrk="1" fontAlgn="base" hangingPunct="1">
        <a:spcBef>
          <a:spcPts val="963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74675" indent="-228600" algn="l" rtl="0" eaLnBrk="1" fontAlgn="base" hangingPunct="1">
        <a:spcBef>
          <a:spcPts val="838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2pPr>
      <a:lvl3pPr marL="914400" indent="-228600" algn="l" rtl="0" eaLnBrk="1" fontAlgn="base" hangingPunct="1">
        <a:spcBef>
          <a:spcPts val="763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3pPr>
      <a:lvl4pPr marL="1260475" indent="-228600" algn="l" rtl="0" eaLnBrk="1" fontAlgn="base" hangingPunct="1">
        <a:spcBef>
          <a:spcPts val="763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4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4pPr>
      <a:lvl5pPr marL="1600200" indent="-228600" algn="l" rtl="0" eaLnBrk="1" fontAlgn="base" hangingPunct="1">
        <a:spcBef>
          <a:spcPts val="763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2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783687"/>
            <a:ext cx="7924800" cy="738664"/>
          </a:xfrm>
        </p:spPr>
        <p:txBody>
          <a:bodyPr/>
          <a:lstStyle/>
          <a:p>
            <a:pPr algn="ctr"/>
            <a:r>
              <a:rPr lang="en-GB" sz="2800" dirty="0" smtClean="0"/>
              <a:t>Common </a:t>
            </a:r>
            <a:r>
              <a:rPr lang="en-GB" sz="2800" dirty="0"/>
              <a:t>Technological Projects </a:t>
            </a:r>
            <a:r>
              <a:rPr lang="en-GB" sz="2800" dirty="0" smtClean="0"/>
              <a:t>- </a:t>
            </a:r>
            <a:r>
              <a:rPr lang="en-GB" sz="2800" dirty="0"/>
              <a:t>CERN </a:t>
            </a:r>
            <a:r>
              <a:rPr lang="en-GB" sz="2800" dirty="0" smtClean="0"/>
              <a:t>&amp; Israel</a:t>
            </a:r>
            <a:br>
              <a:rPr lang="en-GB" sz="2800" dirty="0" smtClean="0"/>
            </a:br>
            <a:r>
              <a:rPr lang="en-GB" sz="2000" i="1" dirty="0" smtClean="0"/>
              <a:t>Workshop at the Weizmann Institute March 3, 2013</a:t>
            </a:r>
            <a:endParaRPr lang="en-US" sz="28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0032" y="4964668"/>
            <a:ext cx="5631537" cy="369332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dirty="0" smtClean="0"/>
              <a:t>Joel Seligson, KLA-Tencor (Israel) Corp.</a:t>
            </a:r>
          </a:p>
        </p:txBody>
      </p:sp>
    </p:spTree>
    <p:extLst>
      <p:ext uri="{BB962C8B-B14F-4D97-AF65-F5344CB8AC3E}">
        <p14:creationId xmlns:p14="http://schemas.microsoft.com/office/powerpoint/2010/main" val="56799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Detectors &amp; sensors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Detector characteristics:</a:t>
            </a:r>
          </a:p>
          <a:p>
            <a:r>
              <a:rPr lang="en-US" dirty="0" smtClean="0"/>
              <a:t>Spatial </a:t>
            </a:r>
            <a:r>
              <a:rPr lang="en-US" b="1" dirty="0" smtClean="0">
                <a:sym typeface="Symbol"/>
              </a:rPr>
              <a:t></a:t>
            </a:r>
            <a:r>
              <a:rPr lang="en-US" dirty="0" smtClean="0">
                <a:sym typeface="Symbol"/>
              </a:rPr>
              <a:t> </a:t>
            </a:r>
            <a:r>
              <a:rPr lang="en-US" dirty="0" err="1" smtClean="0">
                <a:sym typeface="Symbol"/>
              </a:rPr>
              <a:t>Mpixels</a:t>
            </a:r>
            <a:r>
              <a:rPr lang="en-US" dirty="0" smtClean="0">
                <a:sym typeface="Symbol"/>
              </a:rPr>
              <a:t>		&lt;2Mp = standard</a:t>
            </a:r>
            <a:endParaRPr lang="en-US" dirty="0" smtClean="0"/>
          </a:p>
          <a:p>
            <a:r>
              <a:rPr lang="en-US" dirty="0" smtClean="0"/>
              <a:t>Spectral </a:t>
            </a:r>
            <a:r>
              <a:rPr lang="en-US" b="1" dirty="0" smtClean="0">
                <a:sym typeface="Symbol"/>
              </a:rPr>
              <a:t> </a:t>
            </a:r>
            <a:r>
              <a:rPr lang="en-US" b="1" dirty="0" smtClean="0">
                <a:latin typeface="Symbol" pitchFamily="18" charset="2"/>
                <a:sym typeface="Symbol"/>
              </a:rPr>
              <a:t>l			</a:t>
            </a:r>
            <a:r>
              <a:rPr lang="en-US" dirty="0" smtClean="0">
                <a:sym typeface="Symbol"/>
              </a:rPr>
              <a:t>visible = standard</a:t>
            </a:r>
            <a:endParaRPr lang="en-US" dirty="0"/>
          </a:p>
          <a:p>
            <a:r>
              <a:rPr lang="en-US" dirty="0" smtClean="0"/>
              <a:t>Temporal </a:t>
            </a:r>
            <a:r>
              <a:rPr lang="en-US" b="1" dirty="0" smtClean="0">
                <a:sym typeface="Symbol"/>
              </a:rPr>
              <a:t></a:t>
            </a:r>
            <a:r>
              <a:rPr lang="en-US" dirty="0" smtClean="0">
                <a:sym typeface="Symbol"/>
              </a:rPr>
              <a:t> frame rate		&lt;100Hz = standard</a:t>
            </a:r>
            <a:endParaRPr lang="en-US" dirty="0"/>
          </a:p>
          <a:p>
            <a:r>
              <a:rPr lang="en-US" dirty="0" smtClean="0"/>
              <a:t>Well depth (1/Noise) </a:t>
            </a:r>
            <a:r>
              <a:rPr lang="en-US" b="1" dirty="0" smtClean="0">
                <a:sym typeface="Symbol"/>
              </a:rPr>
              <a:t></a:t>
            </a:r>
            <a:r>
              <a:rPr lang="en-US" dirty="0" smtClean="0">
                <a:sym typeface="Symbol"/>
              </a:rPr>
              <a:t> 	20…30ke</a:t>
            </a:r>
            <a:r>
              <a:rPr lang="en-US" baseline="30000" dirty="0" smtClean="0">
                <a:sym typeface="Symbol"/>
              </a:rPr>
              <a:t>-</a:t>
            </a:r>
            <a:r>
              <a:rPr lang="en-US" dirty="0" smtClean="0">
                <a:sym typeface="Symbol"/>
              </a:rPr>
              <a:t> = standard</a:t>
            </a:r>
          </a:p>
          <a:p>
            <a:r>
              <a:rPr lang="en-US" dirty="0" smtClean="0">
                <a:sym typeface="Symbol"/>
              </a:rPr>
              <a:t>Cost - Fix</a:t>
            </a:r>
            <a:r>
              <a:rPr lang="en-US" b="1" dirty="0" smtClean="0">
                <a:sym typeface="Symbol"/>
              </a:rPr>
              <a:t>			</a:t>
            </a:r>
            <a:r>
              <a:rPr lang="en-US" dirty="0" smtClean="0">
                <a:sym typeface="Symbol"/>
              </a:rPr>
              <a:t>$1k…3k = standard	</a:t>
            </a:r>
          </a:p>
          <a:p>
            <a:endParaRPr lang="en-US" dirty="0">
              <a:sym typeface="Symbol"/>
            </a:endParaRPr>
          </a:p>
          <a:p>
            <a:r>
              <a:rPr lang="en-US" dirty="0" smtClean="0">
                <a:sym typeface="Symbol"/>
              </a:rPr>
              <a:t>Above have tradeoffs</a:t>
            </a:r>
          </a:p>
          <a:p>
            <a:r>
              <a:rPr lang="en-US" dirty="0" smtClean="0">
                <a:sym typeface="Symbol"/>
              </a:rPr>
              <a:t>We want no tradeoffs (</a:t>
            </a:r>
            <a:r>
              <a:rPr lang="en-US" i="1" dirty="0" smtClean="0">
                <a:sym typeface="Symbol"/>
              </a:rPr>
              <a:t>“…and I want it now!”</a:t>
            </a:r>
            <a:r>
              <a:rPr lang="en-US" dirty="0" smtClean="0">
                <a:sym typeface="Symbol"/>
              </a:rPr>
              <a:t>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5037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Nanometer-scale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Creating novel optical properties using nanometer-scale structures</a:t>
            </a:r>
          </a:p>
          <a:p>
            <a:r>
              <a:rPr lang="en-US" dirty="0" smtClean="0"/>
              <a:t>Simulating nano-structure/optics interactions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7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9" descr="LED wafer di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4724400"/>
            <a:ext cx="12223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39738" y="87313"/>
            <a:ext cx="8339137" cy="1143000"/>
          </a:xfrm>
        </p:spPr>
        <p:txBody>
          <a:bodyPr/>
          <a:lstStyle/>
          <a:p>
            <a:pPr eaLnBrk="1" hangingPunct="1"/>
            <a:r>
              <a:rPr lang="en-US" altLang="zh-TW" smtClean="0">
                <a:latin typeface="Arial" charset="0"/>
                <a:ea typeface="PMingLiU" pitchFamily="18" charset="-120"/>
                <a:cs typeface="Arial" charset="0"/>
              </a:rPr>
              <a:t>KLA-Tencor Overview</a:t>
            </a: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533400" y="1828800"/>
            <a:ext cx="34671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>
              <a:spcBef>
                <a:spcPct val="4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altLang="zh-TW" sz="1400" dirty="0">
                <a:ea typeface="PMingLiU" pitchFamily="18" charset="-120"/>
              </a:rPr>
              <a:t>  Installed base ~22,700 tools</a:t>
            </a:r>
          </a:p>
          <a:p>
            <a:pPr eaLnBrk="0" hangingPunct="0">
              <a:spcBef>
                <a:spcPct val="4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altLang="zh-TW" sz="1400" dirty="0">
                <a:ea typeface="PMingLiU" pitchFamily="18" charset="-120"/>
              </a:rPr>
              <a:t> &gt; 5,800 employees</a:t>
            </a:r>
          </a:p>
          <a:p>
            <a:pPr eaLnBrk="0" hangingPunct="0">
              <a:spcBef>
                <a:spcPct val="4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altLang="zh-TW" sz="1400" dirty="0">
                <a:ea typeface="PMingLiU" pitchFamily="18" charset="-120"/>
              </a:rPr>
              <a:t> ~ 3,870 technical personnel in 17  </a:t>
            </a:r>
            <a:br>
              <a:rPr lang="en-US" altLang="zh-TW" sz="1400" dirty="0">
                <a:ea typeface="PMingLiU" pitchFamily="18" charset="-120"/>
              </a:rPr>
            </a:br>
            <a:r>
              <a:rPr lang="en-US" altLang="zh-TW" sz="1400" dirty="0">
                <a:ea typeface="PMingLiU" pitchFamily="18" charset="-120"/>
              </a:rPr>
              <a:t>    countries</a:t>
            </a:r>
          </a:p>
          <a:p>
            <a:pPr eaLnBrk="0" hangingPunct="0">
              <a:spcBef>
                <a:spcPct val="4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altLang="zh-TW" sz="1400" dirty="0">
                <a:ea typeface="PMingLiU" pitchFamily="18" charset="-120"/>
              </a:rPr>
              <a:t>  &gt;$1.5B R&amp;D investments over last  </a:t>
            </a:r>
            <a:br>
              <a:rPr lang="en-US" altLang="zh-TW" sz="1400" dirty="0">
                <a:ea typeface="PMingLiU" pitchFamily="18" charset="-120"/>
              </a:rPr>
            </a:br>
            <a:r>
              <a:rPr lang="en-US" altLang="zh-TW" sz="1400" dirty="0">
                <a:ea typeface="PMingLiU" pitchFamily="18" charset="-120"/>
              </a:rPr>
              <a:t>    4 years</a:t>
            </a:r>
          </a:p>
          <a:p>
            <a:pPr eaLnBrk="0" hangingPunct="0">
              <a:spcBef>
                <a:spcPct val="4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altLang="zh-TW" sz="1400" dirty="0">
                <a:ea typeface="PMingLiU" pitchFamily="18" charset="-120"/>
              </a:rPr>
              <a:t>  FY 2012 Revenue </a:t>
            </a:r>
            <a:r>
              <a:rPr lang="en-US" altLang="zh-TW" sz="1400" dirty="0" smtClean="0">
                <a:ea typeface="PMingLiU" pitchFamily="18" charset="-120"/>
              </a:rPr>
              <a:t>$3.2 </a:t>
            </a:r>
            <a:r>
              <a:rPr lang="en-US" altLang="zh-TW" sz="1400" dirty="0">
                <a:ea typeface="PMingLiU" pitchFamily="18" charset="-120"/>
              </a:rPr>
              <a:t>billion</a:t>
            </a:r>
            <a:endParaRPr lang="en-US" sz="1400" dirty="0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11163" y="1295400"/>
            <a:ext cx="5919787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zh-TW" sz="2100" b="1">
                <a:ea typeface="PMingLiU" pitchFamily="18" charset="-120"/>
              </a:rPr>
              <a:t>Global leader in yield acceleration since 1976</a:t>
            </a:r>
            <a:endParaRPr lang="en-US" sz="2100" b="1">
              <a:ea typeface="ＭＳ Ｐゴシック" pitchFamily="34" charset="-128"/>
            </a:endParaRPr>
          </a:p>
        </p:txBody>
      </p:sp>
      <p:sp>
        <p:nvSpPr>
          <p:cNvPr id="7174" name="Text Box 18"/>
          <p:cNvSpPr txBox="1">
            <a:spLocks noChangeArrowheads="1"/>
          </p:cNvSpPr>
          <p:nvPr/>
        </p:nvSpPr>
        <p:spPr bwMode="auto">
          <a:xfrm>
            <a:off x="381000" y="4038600"/>
            <a:ext cx="24336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TW" b="1">
                <a:solidFill>
                  <a:schemeClr val="bg2"/>
                </a:solidFill>
                <a:ea typeface="PMingLiU" pitchFamily="18" charset="-120"/>
              </a:rPr>
              <a:t>KLA-Tencor Markets</a:t>
            </a:r>
          </a:p>
        </p:txBody>
      </p:sp>
      <p:grpSp>
        <p:nvGrpSpPr>
          <p:cNvPr id="7175" name="Group 26"/>
          <p:cNvGrpSpPr>
            <a:grpSpLocks/>
          </p:cNvGrpSpPr>
          <p:nvPr/>
        </p:nvGrpSpPr>
        <p:grpSpPr bwMode="auto">
          <a:xfrm>
            <a:off x="2260600" y="4724400"/>
            <a:ext cx="1168400" cy="1465263"/>
            <a:chOff x="533400" y="4724400"/>
            <a:chExt cx="1168400" cy="1465421"/>
          </a:xfrm>
        </p:grpSpPr>
        <p:pic>
          <p:nvPicPr>
            <p:cNvPr id="7187" name="Picture 2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4724400"/>
              <a:ext cx="1168400" cy="116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8" name="Rectangle 24"/>
            <p:cNvSpPr>
              <a:spLocks noChangeArrowheads="1"/>
            </p:cNvSpPr>
            <p:nvPr/>
          </p:nvSpPr>
          <p:spPr bwMode="auto">
            <a:xfrm>
              <a:off x="699312" y="5943600"/>
              <a:ext cx="90088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0" hangingPunct="0">
                <a:spcBef>
                  <a:spcPct val="30000"/>
                </a:spcBef>
              </a:pPr>
              <a:r>
                <a:rPr lang="en-US" sz="1600">
                  <a:solidFill>
                    <a:schemeClr val="bg2"/>
                  </a:solidFill>
                </a:rPr>
                <a:t>Metrology</a:t>
              </a:r>
            </a:p>
          </p:txBody>
        </p:sp>
      </p:grpSp>
      <p:grpSp>
        <p:nvGrpSpPr>
          <p:cNvPr id="7176" name="Group 27"/>
          <p:cNvGrpSpPr>
            <a:grpSpLocks/>
          </p:cNvGrpSpPr>
          <p:nvPr/>
        </p:nvGrpSpPr>
        <p:grpSpPr bwMode="auto">
          <a:xfrm>
            <a:off x="609600" y="4724400"/>
            <a:ext cx="1171575" cy="1463675"/>
            <a:chOff x="2273300" y="4724400"/>
            <a:chExt cx="1171575" cy="1463834"/>
          </a:xfrm>
        </p:grpSpPr>
        <p:pic>
          <p:nvPicPr>
            <p:cNvPr id="7185" name="Picture 2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3300" y="4724400"/>
              <a:ext cx="1171575" cy="1171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6" name="Rectangle 25"/>
            <p:cNvSpPr>
              <a:spLocks noChangeArrowheads="1"/>
            </p:cNvSpPr>
            <p:nvPr/>
          </p:nvSpPr>
          <p:spPr bwMode="auto">
            <a:xfrm>
              <a:off x="2547401" y="5942013"/>
              <a:ext cx="54059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0" hangingPunct="0">
                <a:spcBef>
                  <a:spcPct val="30000"/>
                </a:spcBef>
              </a:pPr>
              <a:r>
                <a:rPr lang="en-US" sz="1600">
                  <a:solidFill>
                    <a:schemeClr val="bg2"/>
                  </a:solidFill>
                </a:rPr>
                <a:t>Wafer</a:t>
              </a:r>
            </a:p>
          </p:txBody>
        </p:sp>
      </p:grpSp>
      <p:grpSp>
        <p:nvGrpSpPr>
          <p:cNvPr id="7177" name="Group 29"/>
          <p:cNvGrpSpPr>
            <a:grpSpLocks/>
          </p:cNvGrpSpPr>
          <p:nvPr/>
        </p:nvGrpSpPr>
        <p:grpSpPr bwMode="auto">
          <a:xfrm>
            <a:off x="3952875" y="4724400"/>
            <a:ext cx="1152525" cy="1463675"/>
            <a:chOff x="5715000" y="4724400"/>
            <a:chExt cx="1152525" cy="1463834"/>
          </a:xfrm>
        </p:grpSpPr>
        <p:sp>
          <p:nvSpPr>
            <p:cNvPr id="7183" name="Rectangle 61"/>
            <p:cNvSpPr>
              <a:spLocks noChangeArrowheads="1"/>
            </p:cNvSpPr>
            <p:nvPr/>
          </p:nvSpPr>
          <p:spPr bwMode="auto">
            <a:xfrm>
              <a:off x="5916613" y="5942013"/>
              <a:ext cx="62517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0" hangingPunct="0">
                <a:spcBef>
                  <a:spcPct val="30000"/>
                </a:spcBef>
              </a:pPr>
              <a:r>
                <a:rPr lang="en-US" sz="1600">
                  <a:solidFill>
                    <a:schemeClr val="bg2"/>
                  </a:solidFill>
                </a:rPr>
                <a:t>Reticle</a:t>
              </a:r>
            </a:p>
          </p:txBody>
        </p:sp>
        <p:pic>
          <p:nvPicPr>
            <p:cNvPr id="7184" name="Picture 6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4724400"/>
              <a:ext cx="1152525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78" name="Line 21"/>
          <p:cNvSpPr>
            <a:spLocks noChangeShapeType="1"/>
          </p:cNvSpPr>
          <p:nvPr/>
        </p:nvSpPr>
        <p:spPr bwMode="auto">
          <a:xfrm flipV="1">
            <a:off x="457200" y="4495800"/>
            <a:ext cx="8132763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9" name="Rectangle 26"/>
          <p:cNvSpPr>
            <a:spLocks noChangeArrowheads="1"/>
          </p:cNvSpPr>
          <p:nvPr/>
        </p:nvSpPr>
        <p:spPr bwMode="auto">
          <a:xfrm>
            <a:off x="6048375" y="5942013"/>
            <a:ext cx="3968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spcBef>
                <a:spcPct val="30000"/>
              </a:spcBef>
            </a:pPr>
            <a:r>
              <a:rPr lang="en-US" sz="1600">
                <a:solidFill>
                  <a:schemeClr val="bg2"/>
                </a:solidFill>
              </a:rPr>
              <a:t>LED</a:t>
            </a:r>
          </a:p>
        </p:txBody>
      </p:sp>
      <p:sp>
        <p:nvSpPr>
          <p:cNvPr id="7180" name="Rectangle 61"/>
          <p:cNvSpPr>
            <a:spLocks noChangeArrowheads="1"/>
          </p:cNvSpPr>
          <p:nvPr/>
        </p:nvSpPr>
        <p:spPr bwMode="auto">
          <a:xfrm>
            <a:off x="7391400" y="5943600"/>
            <a:ext cx="12065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>
              <a:spcBef>
                <a:spcPct val="30000"/>
              </a:spcBef>
            </a:pPr>
            <a:r>
              <a:rPr lang="en-US" sz="1600">
                <a:solidFill>
                  <a:schemeClr val="bg2"/>
                </a:solidFill>
              </a:rPr>
              <a:t>Service/Apps</a:t>
            </a:r>
          </a:p>
        </p:txBody>
      </p:sp>
      <p:pic>
        <p:nvPicPr>
          <p:cNvPr id="7181" name="Picture 4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724400"/>
            <a:ext cx="11985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613" y="2286000"/>
            <a:ext cx="45783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23809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KLA-Tencor (Israel) Corporation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Founded in 1986</a:t>
            </a:r>
          </a:p>
          <a:p>
            <a:r>
              <a:rPr lang="en-US" dirty="0" smtClean="0"/>
              <a:t>&gt;450 employees in Migdal HaEmek &amp; other sites</a:t>
            </a:r>
          </a:p>
          <a:p>
            <a:r>
              <a:rPr lang="en-US" dirty="0" smtClean="0"/>
              <a:t>Develops and manufactures overlay metrology tools</a:t>
            </a:r>
          </a:p>
          <a:p>
            <a:r>
              <a:rPr lang="en-US" dirty="0" smtClean="0"/>
              <a:t>A global manufacturing center for KLA-Tencor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30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Overlay metrology - technological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313" y="3810001"/>
            <a:ext cx="8229600" cy="2308224"/>
          </a:xfrm>
        </p:spPr>
        <p:txBody>
          <a:bodyPr/>
          <a:lstStyle/>
          <a:p>
            <a:r>
              <a:rPr lang="en-US" dirty="0" smtClean="0"/>
              <a:t>Measure lateral shifts to an accuracy of &lt;1nm.</a:t>
            </a:r>
          </a:p>
          <a:p>
            <a:r>
              <a:rPr lang="en-US" dirty="0" smtClean="0"/>
              <a:t>Optical measurements:</a:t>
            </a:r>
          </a:p>
          <a:p>
            <a:pPr lvl="1"/>
            <a:r>
              <a:rPr lang="en-US" dirty="0" smtClean="0"/>
              <a:t>Imaging-based</a:t>
            </a:r>
          </a:p>
          <a:p>
            <a:pPr lvl="1"/>
            <a:r>
              <a:rPr lang="en-US" dirty="0" smtClean="0"/>
              <a:t>Diffraction-based</a:t>
            </a:r>
          </a:p>
          <a:p>
            <a:r>
              <a:rPr lang="en-US" dirty="0" smtClean="0"/>
              <a:t>Shrinking dimensions </a:t>
            </a:r>
            <a:r>
              <a:rPr lang="en-US" dirty="0" smtClean="0">
                <a:sym typeface="Wingdings" pitchFamily="2" charset="2"/>
              </a:rPr>
              <a:t> Technology development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200" y="1600200"/>
            <a:ext cx="3467100" cy="2046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3244850" y="2867025"/>
            <a:ext cx="1130300" cy="5842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788" y="1333500"/>
            <a:ext cx="2162175" cy="196215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6102350" y="2028825"/>
            <a:ext cx="571500" cy="3302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auto">
          <a:xfrm flipH="1">
            <a:off x="4324350" y="2219325"/>
            <a:ext cx="1778000" cy="7747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3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of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High-resolution systems</a:t>
            </a:r>
          </a:p>
          <a:p>
            <a:r>
              <a:rPr lang="en-US" dirty="0" smtClean="0"/>
              <a:t>Optical fields</a:t>
            </a:r>
          </a:p>
          <a:p>
            <a:r>
              <a:rPr lang="en-US" dirty="0" smtClean="0"/>
              <a:t>Simulations</a:t>
            </a:r>
          </a:p>
          <a:p>
            <a:r>
              <a:rPr lang="en-US" dirty="0" smtClean="0"/>
              <a:t>Light sources</a:t>
            </a:r>
          </a:p>
          <a:p>
            <a:r>
              <a:rPr lang="en-US" dirty="0" smtClean="0"/>
              <a:t>Detectors &amp; sensors</a:t>
            </a:r>
          </a:p>
          <a:p>
            <a:r>
              <a:rPr lang="en-US" dirty="0" smtClean="0"/>
              <a:t>Nanometer-scale structures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56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High-resolution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 methods:</a:t>
            </a:r>
          </a:p>
          <a:p>
            <a:pPr lvl="1"/>
            <a:r>
              <a:rPr lang="en-US" dirty="0" smtClean="0"/>
              <a:t>Increase numerical aperture</a:t>
            </a:r>
          </a:p>
          <a:p>
            <a:pPr lvl="1"/>
            <a:r>
              <a:rPr lang="en-US" dirty="0" smtClean="0"/>
              <a:t>Decrease wavelength</a:t>
            </a:r>
          </a:p>
          <a:p>
            <a:r>
              <a:rPr lang="en-US" dirty="0" smtClean="0"/>
              <a:t>Non-standard methods</a:t>
            </a:r>
          </a:p>
          <a:p>
            <a:pPr lvl="1"/>
            <a:r>
              <a:rPr lang="en-US" dirty="0" smtClean="0"/>
              <a:t>Biological applications, e.g. STED</a:t>
            </a:r>
          </a:p>
          <a:p>
            <a:pPr lvl="1"/>
            <a:r>
              <a:rPr lang="en-US" dirty="0" smtClean="0"/>
              <a:t>Near-field imaging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114800"/>
            <a:ext cx="6067425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407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Interference</a:t>
            </a:r>
          </a:p>
          <a:p>
            <a:r>
              <a:rPr lang="en-US" dirty="0" smtClean="0"/>
              <a:t>Singular fields</a:t>
            </a:r>
          </a:p>
          <a:p>
            <a:r>
              <a:rPr lang="en-US" dirty="0" smtClean="0"/>
              <a:t>Near-field interactions</a:t>
            </a:r>
          </a:p>
          <a:p>
            <a:r>
              <a:rPr lang="en-US" dirty="0" smtClean="0"/>
              <a:t>Manipulation of complex amplitude, coherence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Calculation of optical fields in complex geometries</a:t>
            </a:r>
          </a:p>
          <a:p>
            <a:r>
              <a:rPr lang="en-US" dirty="0" smtClean="0"/>
              <a:t>Effects of sub-resolution features</a:t>
            </a:r>
          </a:p>
          <a:p>
            <a:r>
              <a:rPr lang="en-US" dirty="0" smtClean="0"/>
              <a:t>Inverse problems</a:t>
            </a:r>
          </a:p>
          <a:p>
            <a:r>
              <a:rPr lang="en-US" dirty="0" smtClean="0"/>
              <a:t>Efficiency of simulation algorithms (speed, memory)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25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Thermal vs. coherent sources</a:t>
            </a:r>
          </a:p>
          <a:p>
            <a:pPr lvl="1"/>
            <a:r>
              <a:rPr lang="en-US" dirty="0" smtClean="0"/>
              <a:t>Luminance (brightness)</a:t>
            </a:r>
          </a:p>
          <a:p>
            <a:pPr lvl="1"/>
            <a:r>
              <a:rPr lang="en-US" dirty="0" smtClean="0"/>
              <a:t>Coherence</a:t>
            </a:r>
          </a:p>
          <a:p>
            <a:pPr lvl="1"/>
            <a:r>
              <a:rPr lang="en-US" dirty="0" smtClean="0"/>
              <a:t>Bandwidth</a:t>
            </a:r>
          </a:p>
          <a:p>
            <a:r>
              <a:rPr lang="en-US" dirty="0" smtClean="0"/>
              <a:t>Short-wavelength sources</a:t>
            </a:r>
          </a:p>
          <a:p>
            <a:r>
              <a:rPr lang="en-US" dirty="0" smtClean="0"/>
              <a:t>Pulsed 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57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t">
  <a:themeElements>
    <a:clrScheme name="KT Colors">
      <a:dk1>
        <a:sysClr val="windowText" lastClr="000000"/>
      </a:dk1>
      <a:lt1>
        <a:sysClr val="window" lastClr="FFFFFF"/>
      </a:lt1>
      <a:dk2>
        <a:srgbClr val="1E076A"/>
      </a:dk2>
      <a:lt2>
        <a:srgbClr val="4F555B"/>
      </a:lt2>
      <a:accent1>
        <a:srgbClr val="3F9C35"/>
      </a:accent1>
      <a:accent2>
        <a:srgbClr val="EC7A08"/>
      </a:accent2>
      <a:accent3>
        <a:srgbClr val="0089C4"/>
      </a:accent3>
      <a:accent4>
        <a:srgbClr val="5E6A71"/>
      </a:accent4>
      <a:accent5>
        <a:srgbClr val="EF3829"/>
      </a:accent5>
      <a:accent6>
        <a:srgbClr val="66569B"/>
      </a:accent6>
      <a:hlink>
        <a:srgbClr val="0000FF"/>
      </a:hlink>
      <a:folHlink>
        <a:srgbClr val="800080"/>
      </a:folHlink>
    </a:clrScheme>
    <a:fontScheme name="KT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bg2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45720" rIns="45720" rtlCol="0">
        <a:spAutoFit/>
      </a:bodyPr>
      <a:lstStyle>
        <a:defPPr>
          <a:defRPr sz="1400" dirty="0" smtClean="0">
            <a:solidFill>
              <a:schemeClr val="bg2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46659</TotalTime>
  <Words>216</Words>
  <Application>Microsoft Office PowerPoint</Application>
  <PresentationFormat>On-screen Show (4:3)</PresentationFormat>
  <Paragraphs>72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kt</vt:lpstr>
      <vt:lpstr>Common Technological Projects - CERN &amp; Israel Workshop at the Weizmann Institute March 3, 2013</vt:lpstr>
      <vt:lpstr>KLA-Tencor Overview</vt:lpstr>
      <vt:lpstr>KLA-Tencor (Israel) Corporation</vt:lpstr>
      <vt:lpstr>Overlay metrology - technological challenge</vt:lpstr>
      <vt:lpstr>Topics of interest</vt:lpstr>
      <vt:lpstr>High-resolution systems</vt:lpstr>
      <vt:lpstr>Optical fields</vt:lpstr>
      <vt:lpstr>Simulations</vt:lpstr>
      <vt:lpstr>Light sources</vt:lpstr>
      <vt:lpstr>Detectors &amp; sensors</vt:lpstr>
      <vt:lpstr>Nanometer-scale structures</vt:lpstr>
    </vt:vector>
  </TitlesOfParts>
  <Company>KLA-Tencor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N++1/2</dc:title>
  <dc:creator>Widmann, Amir</dc:creator>
  <cp:lastModifiedBy>george</cp:lastModifiedBy>
  <cp:revision>568</cp:revision>
  <dcterms:created xsi:type="dcterms:W3CDTF">2012-08-06T23:19:26Z</dcterms:created>
  <dcterms:modified xsi:type="dcterms:W3CDTF">2013-03-03T09:05:46Z</dcterms:modified>
</cp:coreProperties>
</file>