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322" r:id="rId3"/>
    <p:sldId id="323" r:id="rId4"/>
    <p:sldId id="324" r:id="rId5"/>
    <p:sldId id="325" r:id="rId6"/>
    <p:sldId id="299" r:id="rId7"/>
    <p:sldId id="340" r:id="rId8"/>
    <p:sldId id="336" r:id="rId9"/>
    <p:sldId id="332" r:id="rId10"/>
    <p:sldId id="334" r:id="rId11"/>
    <p:sldId id="329" r:id="rId12"/>
    <p:sldId id="328" r:id="rId13"/>
    <p:sldId id="337" r:id="rId14"/>
    <p:sldId id="331" r:id="rId15"/>
    <p:sldId id="342" r:id="rId16"/>
    <p:sldId id="321" r:id="rId17"/>
    <p:sldId id="338" r:id="rId18"/>
    <p:sldId id="341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174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-1812" y="-84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3BD3267-FAF3-4E6D-96F8-0378CDF279CE}" type="datetimeFigureOut">
              <a:rPr lang="en-US"/>
              <a:pPr>
                <a:defRPr/>
              </a:pPr>
              <a:t>3/3/2013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CCEA654-0DEC-4E26-ADEF-2AAF7C91D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2676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A344ECD-D654-48F0-818F-9AB8BDE15320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CEA654-0DEC-4E26-ADEF-2AAF7C91DCF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EEDA-C7E1-47E0-A59B-3B53B00BBEF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EEDA-C7E1-47E0-A59B-3B53B00BBEF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EEDA-C7E1-47E0-A59B-3B53B00BBEF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EEDA-C7E1-47E0-A59B-3B53B00BBEF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0EF42C96-7CA0-4C34-8926-DA8E2A73FB77}" type="slidenum">
              <a:rPr lang="en-US" smtClean="0"/>
              <a:pPr>
                <a:defRPr/>
              </a:pPr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EEDA-C7E1-47E0-A59B-3B53B00BBEF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8339F9-CE06-48BB-B2DF-DDC109D3847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93DC0E6-603B-4BD5-AE04-72BF894DDAB9}" type="slidenum">
              <a:rPr lang="en-US" sz="1200" b="0">
                <a:latin typeface="Calibri" pitchFamily="34" charset="0"/>
              </a:rPr>
              <a:pPr algn="r"/>
              <a:t>3</a:t>
            </a:fld>
            <a:endParaRPr lang="en-US" sz="1200" b="0">
              <a:latin typeface="Calibri" pitchFamily="34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343400"/>
            <a:ext cx="5489575" cy="4114800"/>
          </a:xfrm>
          <a:noFill/>
          <a:ln/>
        </p:spPr>
        <p:txBody>
          <a:bodyPr/>
          <a:lstStyle/>
          <a:p>
            <a:pPr defTabSz="457200" eaLnBrk="1" hangingPunct="1">
              <a:spcBef>
                <a:spcPct val="0"/>
              </a:spcBef>
            </a:pPr>
            <a:endParaRPr lang="en-US" smtClean="0">
              <a:latin typeface="Calibri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8339F9-CE06-48BB-B2DF-DDC109D3847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8339F9-CE06-48BB-B2DF-DDC109D3847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A00466-77B8-4286-B947-9B0A635AE11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CEA654-0DEC-4E26-ADEF-2AAF7C91DCF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EEDA-C7E1-47E0-A59B-3B53B00BBEF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CEA654-0DEC-4E26-ADEF-2AAF7C91DCF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Title_Ver3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6350000" cy="1470025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5229412" cy="54864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04850" y="4627563"/>
            <a:ext cx="2733675" cy="457200"/>
          </a:xfrm>
        </p:spPr>
        <p:txBody>
          <a:bodyPr>
            <a:normAutofit/>
          </a:bodyPr>
          <a:lstStyle>
            <a:lvl1pPr>
              <a:buNone/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721DFFFA-CE26-4D6B-B8DF-EFF551D3F6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DD42B-3CD8-4F36-8395-D635F116D6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lank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3E9E6-BBE4-4C36-ABAB-D9BE527793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E787B-BFE6-4437-99AB-55B54D379B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Transitio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51163"/>
            <a:ext cx="91440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top-bar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top-bar.jpg"/>
          <p:cNvPicPr>
            <a:picLocks noChangeAspect="1"/>
          </p:cNvPicPr>
          <p:nvPr userDrawn="1"/>
        </p:nvPicPr>
        <p:blipFill>
          <a:blip r:embed="rId3" cstate="print"/>
          <a:srcRect b="32001"/>
          <a:stretch>
            <a:fillRect/>
          </a:stretch>
        </p:blipFill>
        <p:spPr bwMode="auto">
          <a:xfrm>
            <a:off x="0" y="6748463"/>
            <a:ext cx="9144000" cy="10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694881" y="2203705"/>
            <a:ext cx="7790751" cy="713232"/>
          </a:xfrm>
        </p:spPr>
        <p:txBody>
          <a:bodyPr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top-bar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top-bar.jpg"/>
          <p:cNvPicPr>
            <a:picLocks noChangeAspect="1"/>
          </p:cNvPicPr>
          <p:nvPr userDrawn="1"/>
        </p:nvPicPr>
        <p:blipFill>
          <a:blip r:embed="rId2" cstate="print"/>
          <a:srcRect b="32001"/>
          <a:stretch>
            <a:fillRect/>
          </a:stretch>
        </p:blipFill>
        <p:spPr bwMode="auto">
          <a:xfrm>
            <a:off x="0" y="6748463"/>
            <a:ext cx="9144000" cy="10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Logo_Final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57450" y="1920875"/>
            <a:ext cx="381000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6"/>
          <p:cNvSpPr txBox="1"/>
          <p:nvPr userDrawn="1"/>
        </p:nvSpPr>
        <p:spPr>
          <a:xfrm>
            <a:off x="2597150" y="3694113"/>
            <a:ext cx="356235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atin typeface="Arial" pitchFamily="34" charset="0"/>
                <a:cs typeface="Arial" pitchFamily="34" charset="0"/>
              </a:rPr>
              <a:t>www.towerjazz.com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top-bar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914400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6" descr="content-bar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6315075"/>
            <a:ext cx="91440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51400" y="64420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1E38E9B-2F61-4B37-BB27-F20F8F40CB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28" r:id="rId3"/>
    <p:sldLayoutId id="2147483829" r:id="rId4"/>
    <p:sldLayoutId id="2147483830" r:id="rId5"/>
    <p:sldLayoutId id="2147483833" r:id="rId6"/>
    <p:sldLayoutId id="2147483834" r:id="rId7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rgbClr val="17375E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7375E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7375E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7375E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7375E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17375E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17375E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17375E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17375E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17375E"/>
        </a:buClr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17375E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20.wmf"/><Relationship Id="rId4" Type="http://schemas.openxmlformats.org/officeDocument/2006/relationships/oleObject" Target="../embeddings/oleObject5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3"/>
          <p:cNvSpPr>
            <a:spLocks noGrp="1"/>
          </p:cNvSpPr>
          <p:nvPr>
            <p:ph type="ctrTitle"/>
          </p:nvPr>
        </p:nvSpPr>
        <p:spPr>
          <a:xfrm>
            <a:off x="431799" y="2054225"/>
            <a:ext cx="5978525" cy="2494024"/>
          </a:xfrm>
        </p:spPr>
        <p:txBody>
          <a:bodyPr/>
          <a:lstStyle/>
          <a:p>
            <a:pPr eaLnBrk="1" hangingPunct="1"/>
            <a:r>
              <a:rPr lang="en-US" dirty="0" smtClean="0"/>
              <a:t>TowerJazz High Performance SiGe </a:t>
            </a:r>
            <a:r>
              <a:rPr lang="en-US" dirty="0" err="1" smtClean="0"/>
              <a:t>BiCMOS</a:t>
            </a:r>
            <a:r>
              <a:rPr lang="en-US" dirty="0" smtClean="0"/>
              <a:t> processes</a:t>
            </a:r>
            <a:br>
              <a:rPr lang="en-US" dirty="0" smtClean="0"/>
            </a:br>
            <a:endParaRPr lang="en-US" dirty="0" smtClean="0">
              <a:solidFill>
                <a:srgbClr val="17375E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5937"/>
          </a:xfrm>
        </p:spPr>
        <p:txBody>
          <a:bodyPr/>
          <a:lstStyle/>
          <a:p>
            <a:r>
              <a:rPr lang="en-US" dirty="0" err="1" smtClean="0"/>
              <a:t>SiGe</a:t>
            </a:r>
            <a:r>
              <a:rPr lang="en-US" dirty="0" smtClean="0"/>
              <a:t> HBJT’s gain </a:t>
            </a:r>
            <a:r>
              <a:rPr lang="en-US" dirty="0" err="1" smtClean="0"/>
              <a:t>vs</a:t>
            </a:r>
            <a:r>
              <a:rPr lang="en-US" dirty="0" smtClean="0"/>
              <a:t> DC power density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285" y="5242265"/>
            <a:ext cx="8980715" cy="1341099"/>
          </a:xfrm>
        </p:spPr>
        <p:txBody>
          <a:bodyPr/>
          <a:lstStyle/>
          <a:p>
            <a:r>
              <a:rPr lang="en-US" sz="2400" dirty="0" err="1" smtClean="0"/>
              <a:t>TowerJazz</a:t>
            </a:r>
            <a:r>
              <a:rPr lang="en-US" sz="2400" dirty="0" smtClean="0"/>
              <a:t> Devices are optimized for low power consumption.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1DFFFA-CE26-4D6B-B8DF-EFF551D3F6F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4550228" y="869724"/>
            <a:ext cx="4593772" cy="3789362"/>
            <a:chOff x="4430713" y="1011238"/>
            <a:chExt cx="3633787" cy="3063875"/>
          </a:xfrm>
        </p:grpSpPr>
        <p:graphicFrame>
          <p:nvGraphicFramePr>
            <p:cNvPr id="51203" name="Object 3"/>
            <p:cNvGraphicFramePr>
              <a:graphicFrameLocks noChangeAspect="1"/>
            </p:cNvGraphicFramePr>
            <p:nvPr/>
          </p:nvGraphicFramePr>
          <p:xfrm>
            <a:off x="4430713" y="1011238"/>
            <a:ext cx="3633787" cy="30638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04" r:id="rId4" imgW="3633840" imgH="3063960" progId="">
                    <p:embed/>
                  </p:oleObj>
                </mc:Choice>
                <mc:Fallback>
                  <p:oleObj r:id="rId4" imgW="3633840" imgH="3063960" progId="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30713" y="1011238"/>
                          <a:ext cx="3633787" cy="30638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Rectangle 6"/>
            <p:cNvSpPr/>
            <p:nvPr/>
          </p:nvSpPr>
          <p:spPr>
            <a:xfrm>
              <a:off x="5924550" y="3019425"/>
              <a:ext cx="1095375" cy="2381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 rot="5400000">
              <a:off x="5616575" y="3248025"/>
              <a:ext cx="635000" cy="6350"/>
            </a:xfrm>
            <a:prstGeom prst="line">
              <a:avLst/>
            </a:prstGeom>
            <a:ln w="3175">
              <a:solidFill>
                <a:schemeClr val="tx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>
              <a:off x="5057775" y="3235325"/>
              <a:ext cx="615950" cy="12700"/>
            </a:xfrm>
            <a:prstGeom prst="line">
              <a:avLst/>
            </a:prstGeom>
            <a:ln w="3175">
              <a:solidFill>
                <a:schemeClr val="tx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0" y="816428"/>
            <a:ext cx="4629151" cy="3973287"/>
            <a:chOff x="476250" y="990600"/>
            <a:chExt cx="3619500" cy="3143250"/>
          </a:xfrm>
        </p:grpSpPr>
        <p:graphicFrame>
          <p:nvGraphicFramePr>
            <p:cNvPr id="51202" name="Object 2"/>
            <p:cNvGraphicFramePr>
              <a:graphicFrameLocks noChangeAspect="1"/>
            </p:cNvGraphicFramePr>
            <p:nvPr/>
          </p:nvGraphicFramePr>
          <p:xfrm>
            <a:off x="476250" y="990600"/>
            <a:ext cx="3619500" cy="3143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05" r:id="rId6" imgW="3619440" imgH="3143160" progId="">
                    <p:embed/>
                  </p:oleObj>
                </mc:Choice>
                <mc:Fallback>
                  <p:oleObj r:id="rId6" imgW="3619440" imgH="3143160" progId="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6250" y="990600"/>
                          <a:ext cx="3619500" cy="31432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Rectangle 8"/>
            <p:cNvSpPr/>
            <p:nvPr/>
          </p:nvSpPr>
          <p:spPr>
            <a:xfrm>
              <a:off x="2044700" y="2959100"/>
              <a:ext cx="1260475" cy="558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6200000" flipH="1">
              <a:off x="1803399" y="2997199"/>
              <a:ext cx="1069976" cy="3175"/>
            </a:xfrm>
            <a:prstGeom prst="line">
              <a:avLst/>
            </a:prstGeom>
            <a:ln w="9525">
              <a:solidFill>
                <a:schemeClr val="tx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>
              <a:off x="1587500" y="3000374"/>
              <a:ext cx="1066801" cy="0"/>
            </a:xfrm>
            <a:prstGeom prst="line">
              <a:avLst/>
            </a:prstGeom>
            <a:ln w="9525">
              <a:solidFill>
                <a:schemeClr val="tx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2"/>
          </a:xfrm>
        </p:spPr>
        <p:txBody>
          <a:bodyPr/>
          <a:lstStyle/>
          <a:p>
            <a:r>
              <a:rPr lang="en-US" dirty="0" err="1" smtClean="0"/>
              <a:t>SiGe</a:t>
            </a:r>
            <a:r>
              <a:rPr lang="en-US" dirty="0" smtClean="0"/>
              <a:t> HBJT’s Noise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FCF5B-6AC9-4F11-814B-32506AF3D5CD}" type="slidenum">
              <a:rPr lang="ar-SA" smtClean="0"/>
              <a:pPr/>
              <a:t>11</a:t>
            </a:fld>
            <a:endParaRPr lang="en-US"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4114800"/>
            <a:ext cx="769620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endParaRPr lang="en-US" dirty="0" smtClean="0">
              <a:solidFill>
                <a:schemeClr val="tx2"/>
              </a:solidFill>
              <a:latin typeface="+mn-lt"/>
            </a:endParaRPr>
          </a:p>
          <a:p>
            <a:endParaRPr lang="en-US" dirty="0" smtClean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914400"/>
            <a:ext cx="3697288" cy="3192463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914400"/>
            <a:ext cx="3660775" cy="3224213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30820" y="4110362"/>
            <a:ext cx="8380520" cy="16250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 marL="342900" indent="-342900" eaLnBrk="0" hangingPunct="0">
              <a:spcBef>
                <a:spcPct val="20000"/>
              </a:spcBef>
              <a:buClr>
                <a:srgbClr val="17375E"/>
              </a:buClr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SBC18H4 minimum noise figure at 20Ghz is measured less than 1dB and at 40GHz at only 2dB.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17375E"/>
              </a:buClr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NFMIN is  flat across various frequency ranges.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Circuit examples at ~100GHz: LNAs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FCF5B-6AC9-4F11-814B-32506AF3D5CD}" type="slidenum">
              <a:rPr lang="ar-SA" smtClean="0"/>
              <a:pPr/>
              <a:t>12</a:t>
            </a:fld>
            <a:endParaRPr lang="en-US">
              <a:cs typeface="Arial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66077" y="1316504"/>
            <a:ext cx="7687273" cy="2982370"/>
            <a:chOff x="352322" y="1078991"/>
            <a:chExt cx="5472059" cy="2038415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7234" y="1124711"/>
              <a:ext cx="2747147" cy="19926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322" y="1078991"/>
              <a:ext cx="2747147" cy="19926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 rot="3633273">
              <a:off x="2066544" y="1463040"/>
              <a:ext cx="853119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tx2"/>
                  </a:solidFill>
                  <a:latin typeface="+mn-lt"/>
                </a:rPr>
                <a:t>SBC18H3</a:t>
              </a:r>
              <a:endParaRPr lang="en-US" dirty="0" smtClean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 rot="3633273">
              <a:off x="1898903" y="2118360"/>
              <a:ext cx="853119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tx2"/>
                  </a:solidFill>
                  <a:latin typeface="+mn-lt"/>
                </a:rPr>
                <a:t>SBC18H2</a:t>
              </a:r>
              <a:endParaRPr lang="en-US" dirty="0" smtClean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7858189">
              <a:off x="4651248" y="2282952"/>
              <a:ext cx="853119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tx2"/>
                  </a:solidFill>
                  <a:latin typeface="+mn-lt"/>
                </a:rPr>
                <a:t>SBC18H3</a:t>
              </a:r>
              <a:endParaRPr lang="en-US" dirty="0" smtClean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89248" y="1173480"/>
              <a:ext cx="853119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tx2"/>
                  </a:solidFill>
                  <a:latin typeface="+mn-lt"/>
                </a:rPr>
                <a:t>SBC18H2</a:t>
              </a:r>
              <a:endParaRPr lang="en-US" dirty="0" smtClean="0">
                <a:solidFill>
                  <a:schemeClr val="tx2"/>
                </a:solidFill>
                <a:latin typeface="+mn-lt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47839" y="4859977"/>
            <a:ext cx="768487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latin typeface="+mn-lt"/>
              </a:rPr>
              <a:t> Broad band mm-wave LNAs fabricated in SBC18H2 and SBC18H3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latin typeface="+mn-lt"/>
              </a:rPr>
              <a:t> 4 identical LNAs built for a 4-channel W-band phased-array receiver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latin typeface="+mn-lt"/>
              </a:rPr>
              <a:t> Nearly 30dB of gain above noise floor at 85GHz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latin typeface="+mn-lt"/>
              </a:rPr>
              <a:t> Almost perfect matching between LNAs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173038"/>
            <a:ext cx="8483600" cy="1143000"/>
          </a:xfrm>
        </p:spPr>
        <p:txBody>
          <a:bodyPr/>
          <a:lstStyle/>
          <a:p>
            <a:r>
              <a:rPr lang="en-US" dirty="0" smtClean="0"/>
              <a:t>RF Grounding:</a:t>
            </a:r>
            <a:br>
              <a:rPr lang="en-US" dirty="0" smtClean="0"/>
            </a:br>
            <a:r>
              <a:rPr lang="en-US" dirty="0" smtClean="0"/>
              <a:t>Deep Silicon </a:t>
            </a:r>
            <a:r>
              <a:rPr lang="en-US" dirty="0" err="1" smtClean="0"/>
              <a:t>Vias</a:t>
            </a:r>
            <a:r>
              <a:rPr lang="en-US" dirty="0" smtClean="0"/>
              <a:t> vs. Through Silicon </a:t>
            </a:r>
            <a:r>
              <a:rPr lang="en-US" dirty="0" err="1" smtClean="0"/>
              <a:t>Vias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FCF5B-6AC9-4F11-814B-32506AF3D5CD}" type="slidenum">
              <a:rPr lang="ar-SA" smtClean="0"/>
              <a:pPr/>
              <a:t>13</a:t>
            </a:fld>
            <a:endParaRPr lang="en-US">
              <a:cs typeface="Arial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33553" y="4514469"/>
            <a:ext cx="847501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dirty="0" smtClean="0"/>
              <a:t>Deep Silicon </a:t>
            </a:r>
            <a:r>
              <a:rPr lang="en-US" sz="2400" dirty="0" err="1" smtClean="0"/>
              <a:t>Vias</a:t>
            </a:r>
            <a:r>
              <a:rPr lang="en-US" sz="2400" dirty="0" smtClean="0"/>
              <a:t> and Through Silicon </a:t>
            </a:r>
            <a:r>
              <a:rPr lang="en-US" sz="2400" dirty="0" err="1" smtClean="0"/>
              <a:t>Vias</a:t>
            </a:r>
            <a:r>
              <a:rPr lang="en-US" sz="2400" dirty="0" smtClean="0"/>
              <a:t> are available for                                  enhanced RF grounding. </a:t>
            </a:r>
            <a:endParaRPr lang="en-US" dirty="0" smtClean="0">
              <a:solidFill>
                <a:schemeClr val="tx2"/>
              </a:solidFill>
              <a:latin typeface="+mn-lt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5005959" y="1496949"/>
            <a:ext cx="4275367" cy="2651760"/>
            <a:chOff x="4824984" y="1106424"/>
            <a:chExt cx="4275367" cy="2651760"/>
          </a:xfrm>
        </p:grpSpPr>
        <p:sp>
          <p:nvSpPr>
            <p:cNvPr id="24" name="Trapezoid 23"/>
            <p:cNvSpPr/>
            <p:nvPr/>
          </p:nvSpPr>
          <p:spPr>
            <a:xfrm rot="10800000">
              <a:off x="6675120" y="2450592"/>
              <a:ext cx="1426464" cy="91440"/>
            </a:xfrm>
            <a:prstGeom prst="trapezoid">
              <a:avLst>
                <a:gd name="adj" fmla="val 9810"/>
              </a:avLst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855464" y="2450592"/>
              <a:ext cx="3255264" cy="115214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rapezoid 25"/>
            <p:cNvSpPr/>
            <p:nvPr/>
          </p:nvSpPr>
          <p:spPr>
            <a:xfrm rot="10800000">
              <a:off x="6894576" y="1969008"/>
              <a:ext cx="237744" cy="1633728"/>
            </a:xfrm>
            <a:prstGeom prst="trapezoid">
              <a:avLst>
                <a:gd name="adj" fmla="val 14394"/>
              </a:avLst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rapezoid 26"/>
            <p:cNvSpPr/>
            <p:nvPr/>
          </p:nvSpPr>
          <p:spPr>
            <a:xfrm rot="10800000">
              <a:off x="7293864" y="1965960"/>
              <a:ext cx="237744" cy="1633728"/>
            </a:xfrm>
            <a:prstGeom prst="trapezoid">
              <a:avLst>
                <a:gd name="adj" fmla="val 14394"/>
              </a:avLst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rapezoid 27"/>
            <p:cNvSpPr/>
            <p:nvPr/>
          </p:nvSpPr>
          <p:spPr>
            <a:xfrm rot="10800000">
              <a:off x="7748016" y="1962912"/>
              <a:ext cx="237744" cy="1633728"/>
            </a:xfrm>
            <a:prstGeom prst="trapezoid">
              <a:avLst>
                <a:gd name="adj" fmla="val 14394"/>
              </a:avLst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227064" y="1545336"/>
              <a:ext cx="1874520" cy="42062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r>
                <a:rPr lang="en-US" dirty="0" smtClean="0"/>
                <a:t>Metal 1</a:t>
              </a:r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843272" y="3590544"/>
              <a:ext cx="3267456" cy="16764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r>
                <a:rPr lang="en-US" sz="1600" dirty="0" smtClean="0"/>
                <a:t>Backside Metallization</a:t>
              </a:r>
              <a:endParaRPr lang="en-US" sz="1600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961888" y="2295144"/>
              <a:ext cx="749808" cy="155448"/>
            </a:xfrm>
            <a:prstGeom prst="rect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rapezoid 31"/>
            <p:cNvSpPr/>
            <p:nvPr/>
          </p:nvSpPr>
          <p:spPr>
            <a:xfrm rot="10800000">
              <a:off x="6126480" y="2167128"/>
              <a:ext cx="448056" cy="137160"/>
            </a:xfrm>
            <a:prstGeom prst="trapezoid">
              <a:avLst/>
            </a:prstGeom>
            <a:solidFill>
              <a:schemeClr val="accent4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rapezoid 32"/>
            <p:cNvSpPr/>
            <p:nvPr/>
          </p:nvSpPr>
          <p:spPr>
            <a:xfrm rot="10800000">
              <a:off x="5440680" y="2459736"/>
              <a:ext cx="640080" cy="91440"/>
            </a:xfrm>
            <a:prstGeom prst="trapezoid">
              <a:avLst>
                <a:gd name="adj" fmla="val 9810"/>
              </a:avLst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Trapezoid 33"/>
            <p:cNvSpPr/>
            <p:nvPr/>
          </p:nvSpPr>
          <p:spPr>
            <a:xfrm rot="10800000">
              <a:off x="6306312" y="1965960"/>
              <a:ext cx="85344" cy="207264"/>
            </a:xfrm>
            <a:prstGeom prst="trapezoid">
              <a:avLst>
                <a:gd name="adj" fmla="val 14394"/>
              </a:avLst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824984" y="1542288"/>
              <a:ext cx="688848" cy="42062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endParaRPr lang="en-US" dirty="0"/>
            </a:p>
          </p:txBody>
        </p:sp>
        <p:sp>
          <p:nvSpPr>
            <p:cNvPr id="36" name="Trapezoid 35"/>
            <p:cNvSpPr/>
            <p:nvPr/>
          </p:nvSpPr>
          <p:spPr>
            <a:xfrm rot="10800000">
              <a:off x="5077968" y="1972056"/>
              <a:ext cx="115824" cy="487680"/>
            </a:xfrm>
            <a:prstGeom prst="trapezoid">
              <a:avLst>
                <a:gd name="adj" fmla="val 14394"/>
              </a:avLst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708904" y="1106424"/>
              <a:ext cx="169642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+mn-lt"/>
                </a:rPr>
                <a:t>Through-Silicon </a:t>
              </a:r>
              <a:r>
                <a:rPr lang="en-US" sz="1400" dirty="0" err="1" smtClean="0">
                  <a:latin typeface="+mn-lt"/>
                </a:rPr>
                <a:t>Vias</a:t>
              </a:r>
              <a:endParaRPr lang="en-US" sz="1400" dirty="0" smtClean="0">
                <a:latin typeface="+mn-lt"/>
              </a:endParaRPr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 rot="5400000">
              <a:off x="7581900" y="3086100"/>
              <a:ext cx="1295400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8229600" y="2819400"/>
              <a:ext cx="8707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Clr>
                  <a:schemeClr val="tx2"/>
                </a:buClr>
              </a:pPr>
              <a:r>
                <a:rPr lang="en-US" sz="1600" dirty="0" smtClean="0">
                  <a:latin typeface="+mn-lt"/>
                </a:rPr>
                <a:t>~100um</a:t>
              </a:r>
            </a:p>
          </p:txBody>
        </p:sp>
        <p:sp>
          <p:nvSpPr>
            <p:cNvPr id="49" name="Freeform 48"/>
            <p:cNvSpPr/>
            <p:nvPr/>
          </p:nvSpPr>
          <p:spPr>
            <a:xfrm>
              <a:off x="6373368" y="1850136"/>
              <a:ext cx="713232" cy="1844040"/>
            </a:xfrm>
            <a:custGeom>
              <a:avLst/>
              <a:gdLst>
                <a:gd name="connsiteX0" fmla="*/ 0 w 763524"/>
                <a:gd name="connsiteY0" fmla="*/ 429768 h 1947672"/>
                <a:gd name="connsiteX1" fmla="*/ 539496 w 763524"/>
                <a:gd name="connsiteY1" fmla="*/ 54864 h 1947672"/>
                <a:gd name="connsiteX2" fmla="*/ 722376 w 763524"/>
                <a:gd name="connsiteY2" fmla="*/ 758952 h 1947672"/>
                <a:gd name="connsiteX3" fmla="*/ 685800 w 763524"/>
                <a:gd name="connsiteY3" fmla="*/ 1618488 h 1947672"/>
                <a:gd name="connsiteX4" fmla="*/ 256032 w 763524"/>
                <a:gd name="connsiteY4" fmla="*/ 1947672 h 1947672"/>
                <a:gd name="connsiteX0" fmla="*/ 0 w 763524"/>
                <a:gd name="connsiteY0" fmla="*/ 326136 h 1844040"/>
                <a:gd name="connsiteX1" fmla="*/ 560832 w 763524"/>
                <a:gd name="connsiteY1" fmla="*/ 54864 h 1844040"/>
                <a:gd name="connsiteX2" fmla="*/ 722376 w 763524"/>
                <a:gd name="connsiteY2" fmla="*/ 655320 h 1844040"/>
                <a:gd name="connsiteX3" fmla="*/ 685800 w 763524"/>
                <a:gd name="connsiteY3" fmla="*/ 1514856 h 1844040"/>
                <a:gd name="connsiteX4" fmla="*/ 256032 w 763524"/>
                <a:gd name="connsiteY4" fmla="*/ 1844040 h 1844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3524" h="1844040">
                  <a:moveTo>
                    <a:pt x="0" y="326136"/>
                  </a:moveTo>
                  <a:cubicBezTo>
                    <a:pt x="209550" y="111252"/>
                    <a:pt x="440436" y="0"/>
                    <a:pt x="560832" y="54864"/>
                  </a:cubicBezTo>
                  <a:cubicBezTo>
                    <a:pt x="681228" y="109728"/>
                    <a:pt x="701548" y="411988"/>
                    <a:pt x="722376" y="655320"/>
                  </a:cubicBezTo>
                  <a:cubicBezTo>
                    <a:pt x="743204" y="898652"/>
                    <a:pt x="763524" y="1316736"/>
                    <a:pt x="685800" y="1514856"/>
                  </a:cubicBezTo>
                  <a:cubicBezTo>
                    <a:pt x="608076" y="1712976"/>
                    <a:pt x="432054" y="1778508"/>
                    <a:pt x="256032" y="1844040"/>
                  </a:cubicBezTo>
                </a:path>
              </a:pathLst>
            </a:custGeom>
            <a:ln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142877" y="1443228"/>
            <a:ext cx="4576555" cy="2634266"/>
            <a:chOff x="152402" y="1100328"/>
            <a:chExt cx="4576555" cy="2634266"/>
          </a:xfrm>
        </p:grpSpPr>
        <p:sp>
          <p:nvSpPr>
            <p:cNvPr id="19" name="TextBox 18"/>
            <p:cNvSpPr txBox="1"/>
            <p:nvPr/>
          </p:nvSpPr>
          <p:spPr>
            <a:xfrm>
              <a:off x="1386840" y="1100328"/>
              <a:ext cx="1451744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dirty="0" smtClean="0">
                  <a:latin typeface="+mn-lt"/>
                </a:rPr>
                <a:t>Deep Silicon </a:t>
              </a:r>
              <a:r>
                <a:rPr lang="en-US" sz="1400" dirty="0" err="1" smtClean="0">
                  <a:latin typeface="+mn-lt"/>
                </a:rPr>
                <a:t>Vias</a:t>
              </a:r>
              <a:endParaRPr lang="en-US" sz="1400" dirty="0" smtClean="0">
                <a:latin typeface="+mn-lt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962400" y="2514600"/>
              <a:ext cx="7665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Clr>
                  <a:schemeClr val="tx2"/>
                </a:buClr>
              </a:pPr>
              <a:r>
                <a:rPr lang="en-US" sz="1600" dirty="0" smtClean="0">
                  <a:latin typeface="+mn-lt"/>
                </a:rPr>
                <a:t>~10um</a:t>
              </a:r>
            </a:p>
          </p:txBody>
        </p:sp>
        <p:sp>
          <p:nvSpPr>
            <p:cNvPr id="4" name="Trapezoid 3"/>
            <p:cNvSpPr/>
            <p:nvPr/>
          </p:nvSpPr>
          <p:spPr>
            <a:xfrm rot="10800000">
              <a:off x="2401824" y="2420112"/>
              <a:ext cx="1426464" cy="91440"/>
            </a:xfrm>
            <a:prstGeom prst="trapezoid">
              <a:avLst>
                <a:gd name="adj" fmla="val 9810"/>
              </a:avLst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582168" y="2420112"/>
              <a:ext cx="3255264" cy="115214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rapezoid 5"/>
            <p:cNvSpPr/>
            <p:nvPr/>
          </p:nvSpPr>
          <p:spPr>
            <a:xfrm rot="10800000">
              <a:off x="2621280" y="1938528"/>
              <a:ext cx="237744" cy="1027176"/>
            </a:xfrm>
            <a:prstGeom prst="trapezoid">
              <a:avLst>
                <a:gd name="adj" fmla="val 14394"/>
              </a:avLst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rapezoid 6"/>
            <p:cNvSpPr/>
            <p:nvPr/>
          </p:nvSpPr>
          <p:spPr>
            <a:xfrm rot="10800000">
              <a:off x="3020568" y="1935480"/>
              <a:ext cx="237744" cy="1027176"/>
            </a:xfrm>
            <a:prstGeom prst="trapezoid">
              <a:avLst>
                <a:gd name="adj" fmla="val 14394"/>
              </a:avLst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rapezoid 7"/>
            <p:cNvSpPr/>
            <p:nvPr/>
          </p:nvSpPr>
          <p:spPr>
            <a:xfrm rot="10800000">
              <a:off x="3474720" y="1932432"/>
              <a:ext cx="237744" cy="1027176"/>
            </a:xfrm>
            <a:prstGeom prst="trapezoid">
              <a:avLst>
                <a:gd name="adj" fmla="val 14394"/>
              </a:avLst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953768" y="1514856"/>
              <a:ext cx="1874520" cy="42062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r>
                <a:rPr lang="en-US" dirty="0" smtClean="0"/>
                <a:t>Metal 1</a:t>
              </a: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69976" y="3560064"/>
              <a:ext cx="3267456" cy="16764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r>
                <a:rPr lang="en-US" sz="1600" dirty="0" smtClean="0"/>
                <a:t>Backside Metallization</a:t>
              </a:r>
              <a:endParaRPr lang="en-US" sz="16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88592" y="2264664"/>
              <a:ext cx="749808" cy="155448"/>
            </a:xfrm>
            <a:prstGeom prst="rect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rapezoid 11"/>
            <p:cNvSpPr/>
            <p:nvPr/>
          </p:nvSpPr>
          <p:spPr>
            <a:xfrm rot="10800000">
              <a:off x="1853184" y="2136648"/>
              <a:ext cx="448056" cy="137160"/>
            </a:xfrm>
            <a:prstGeom prst="trapezoid">
              <a:avLst/>
            </a:prstGeom>
            <a:solidFill>
              <a:schemeClr val="accent4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apezoid 12"/>
            <p:cNvSpPr/>
            <p:nvPr/>
          </p:nvSpPr>
          <p:spPr>
            <a:xfrm rot="10800000">
              <a:off x="1167384" y="2429256"/>
              <a:ext cx="640080" cy="91440"/>
            </a:xfrm>
            <a:prstGeom prst="trapezoid">
              <a:avLst>
                <a:gd name="adj" fmla="val 9810"/>
              </a:avLst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rapezoid 13"/>
            <p:cNvSpPr/>
            <p:nvPr/>
          </p:nvSpPr>
          <p:spPr>
            <a:xfrm rot="10800000">
              <a:off x="2033016" y="1935480"/>
              <a:ext cx="85344" cy="207264"/>
            </a:xfrm>
            <a:prstGeom prst="trapezoid">
              <a:avLst>
                <a:gd name="adj" fmla="val 14394"/>
              </a:avLst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51688" y="1511808"/>
              <a:ext cx="688848" cy="42062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endParaRPr lang="en-US" dirty="0"/>
            </a:p>
          </p:txBody>
        </p:sp>
        <p:sp>
          <p:nvSpPr>
            <p:cNvPr id="16" name="Trapezoid 15"/>
            <p:cNvSpPr/>
            <p:nvPr/>
          </p:nvSpPr>
          <p:spPr>
            <a:xfrm rot="10800000">
              <a:off x="804672" y="1941576"/>
              <a:ext cx="115824" cy="487680"/>
            </a:xfrm>
            <a:prstGeom prst="trapezoid">
              <a:avLst>
                <a:gd name="adj" fmla="val 14394"/>
              </a:avLst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585216" y="2898648"/>
              <a:ext cx="3246120" cy="649224"/>
            </a:xfrm>
            <a:prstGeom prst="roundRect">
              <a:avLst/>
            </a:prstGeom>
            <a:solidFill>
              <a:srgbClr val="00B050">
                <a:alpha val="41000"/>
              </a:srgb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r>
                <a:rPr lang="en-US" dirty="0" smtClean="0"/>
                <a:t>p++ handle wafer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19072" y="2496312"/>
              <a:ext cx="72327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/>
                <a:t>p</a:t>
              </a:r>
              <a:r>
                <a:rPr lang="en-US" dirty="0" smtClean="0"/>
                <a:t>- </a:t>
              </a:r>
              <a:r>
                <a:rPr lang="en-US" dirty="0" err="1" smtClean="0"/>
                <a:t>Epi</a:t>
              </a:r>
              <a:endParaRPr lang="en-US" dirty="0" smtClean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289304" y="1755648"/>
              <a:ext cx="65870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200" dirty="0" smtClean="0"/>
                <a:t>emitter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48512" y="1981200"/>
              <a:ext cx="738664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200" dirty="0" smtClean="0"/>
                <a:t>collector</a:t>
              </a:r>
            </a:p>
          </p:txBody>
        </p:sp>
        <p:cxnSp>
          <p:nvCxnSpPr>
            <p:cNvPr id="22" name="Straight Arrow Connector 21"/>
            <p:cNvCxnSpPr>
              <a:stCxn id="21" idx="2"/>
              <a:endCxn id="16" idx="0"/>
            </p:cNvCxnSpPr>
            <p:nvPr/>
          </p:nvCxnSpPr>
          <p:spPr>
            <a:xfrm rot="5400000">
              <a:off x="1054686" y="2066097"/>
              <a:ext cx="171057" cy="555260"/>
            </a:xfrm>
            <a:prstGeom prst="straightConnector1">
              <a:avLst/>
            </a:prstGeom>
            <a:ln w="19050">
              <a:solidFill>
                <a:schemeClr val="tx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endCxn id="14" idx="0"/>
            </p:cNvCxnSpPr>
            <p:nvPr/>
          </p:nvCxnSpPr>
          <p:spPr>
            <a:xfrm>
              <a:off x="1591056" y="2029968"/>
              <a:ext cx="484632" cy="112776"/>
            </a:xfrm>
            <a:prstGeom prst="straightConnector1">
              <a:avLst/>
            </a:prstGeom>
            <a:ln w="19050">
              <a:solidFill>
                <a:schemeClr val="tx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rot="5400000">
              <a:off x="3695700" y="2705100"/>
              <a:ext cx="533400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Freeform 49"/>
            <p:cNvSpPr/>
            <p:nvPr/>
          </p:nvSpPr>
          <p:spPr>
            <a:xfrm>
              <a:off x="2133600" y="1758478"/>
              <a:ext cx="713232" cy="1518122"/>
            </a:xfrm>
            <a:custGeom>
              <a:avLst/>
              <a:gdLst>
                <a:gd name="connsiteX0" fmla="*/ 0 w 763524"/>
                <a:gd name="connsiteY0" fmla="*/ 429768 h 1947672"/>
                <a:gd name="connsiteX1" fmla="*/ 539496 w 763524"/>
                <a:gd name="connsiteY1" fmla="*/ 54864 h 1947672"/>
                <a:gd name="connsiteX2" fmla="*/ 722376 w 763524"/>
                <a:gd name="connsiteY2" fmla="*/ 758952 h 1947672"/>
                <a:gd name="connsiteX3" fmla="*/ 685800 w 763524"/>
                <a:gd name="connsiteY3" fmla="*/ 1618488 h 1947672"/>
                <a:gd name="connsiteX4" fmla="*/ 256032 w 763524"/>
                <a:gd name="connsiteY4" fmla="*/ 1947672 h 1947672"/>
                <a:gd name="connsiteX0" fmla="*/ 0 w 763524"/>
                <a:gd name="connsiteY0" fmla="*/ 326136 h 1844040"/>
                <a:gd name="connsiteX1" fmla="*/ 560832 w 763524"/>
                <a:gd name="connsiteY1" fmla="*/ 54864 h 1844040"/>
                <a:gd name="connsiteX2" fmla="*/ 722376 w 763524"/>
                <a:gd name="connsiteY2" fmla="*/ 655320 h 1844040"/>
                <a:gd name="connsiteX3" fmla="*/ 685800 w 763524"/>
                <a:gd name="connsiteY3" fmla="*/ 1514856 h 1844040"/>
                <a:gd name="connsiteX4" fmla="*/ 256032 w 763524"/>
                <a:gd name="connsiteY4" fmla="*/ 1844040 h 1844040"/>
                <a:gd name="connsiteX0" fmla="*/ 0 w 763524"/>
                <a:gd name="connsiteY0" fmla="*/ 361696 h 1836928"/>
                <a:gd name="connsiteX1" fmla="*/ 560832 w 763524"/>
                <a:gd name="connsiteY1" fmla="*/ 47752 h 1836928"/>
                <a:gd name="connsiteX2" fmla="*/ 722376 w 763524"/>
                <a:gd name="connsiteY2" fmla="*/ 648208 h 1836928"/>
                <a:gd name="connsiteX3" fmla="*/ 685800 w 763524"/>
                <a:gd name="connsiteY3" fmla="*/ 1507744 h 1836928"/>
                <a:gd name="connsiteX4" fmla="*/ 256032 w 763524"/>
                <a:gd name="connsiteY4" fmla="*/ 1836928 h 183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3524" h="1836928">
                  <a:moveTo>
                    <a:pt x="0" y="361696"/>
                  </a:moveTo>
                  <a:cubicBezTo>
                    <a:pt x="209550" y="146812"/>
                    <a:pt x="440436" y="0"/>
                    <a:pt x="560832" y="47752"/>
                  </a:cubicBezTo>
                  <a:cubicBezTo>
                    <a:pt x="681228" y="95504"/>
                    <a:pt x="701548" y="404876"/>
                    <a:pt x="722376" y="648208"/>
                  </a:cubicBezTo>
                  <a:cubicBezTo>
                    <a:pt x="743204" y="891540"/>
                    <a:pt x="763524" y="1309624"/>
                    <a:pt x="685800" y="1507744"/>
                  </a:cubicBezTo>
                  <a:cubicBezTo>
                    <a:pt x="608076" y="1705864"/>
                    <a:pt x="432054" y="1771396"/>
                    <a:pt x="256032" y="1836928"/>
                  </a:cubicBezTo>
                </a:path>
              </a:pathLst>
            </a:custGeom>
            <a:ln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 rot="5400000">
              <a:off x="-188912" y="3086100"/>
              <a:ext cx="1295400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 rot="16200000">
              <a:off x="-113697" y="2856898"/>
              <a:ext cx="8707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Clr>
                  <a:schemeClr val="tx2"/>
                </a:buClr>
              </a:pPr>
              <a:r>
                <a:rPr lang="en-US" sz="1600" dirty="0" smtClean="0">
                  <a:latin typeface="+mn-lt"/>
                </a:rPr>
                <a:t>~150um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40930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Bipolar Roadmap</a:t>
            </a:r>
            <a:endParaRPr lang="en-US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FCF5B-6AC9-4F11-814B-32506AF3D5CD}" type="slidenum">
              <a:rPr lang="ar-SA" smtClean="0"/>
              <a:pPr/>
              <a:t>14</a:t>
            </a:fld>
            <a:endParaRPr lang="en-US"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3028" y="4344162"/>
            <a:ext cx="8186057" cy="12741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rgbClr val="17375E"/>
              </a:buClr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next generation (SBC18H4) is in final development stage ,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Fmax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=350Ghz , improved noise figure.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17375E"/>
              </a:buClr>
              <a:buFont typeface="Wingdings" pitchFamily="2" charset="2"/>
              <a:buChar char="§"/>
            </a:pP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SiGe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NPN on thick film SOI under development.</a:t>
            </a:r>
          </a:p>
        </p:txBody>
      </p:sp>
      <p:graphicFrame>
        <p:nvGraphicFramePr>
          <p:cNvPr id="146435" name="Object 3"/>
          <p:cNvGraphicFramePr>
            <a:graphicFrameLocks noChangeAspect="1"/>
          </p:cNvGraphicFramePr>
          <p:nvPr/>
        </p:nvGraphicFramePr>
        <p:xfrm>
          <a:off x="4604657" y="759781"/>
          <a:ext cx="4327071" cy="36993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2" name="Graph" r:id="rId4" imgW="3709440" imgH="3172320" progId="">
                  <p:embed/>
                </p:oleObj>
              </mc:Choice>
              <mc:Fallback>
                <p:oleObj name="Graph" r:id="rId4" imgW="3709440" imgH="317232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4657" y="759781"/>
                        <a:ext cx="4327071" cy="36993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0531" name="Object 3"/>
          <p:cNvGraphicFramePr>
            <a:graphicFrameLocks noChangeAspect="1"/>
          </p:cNvGraphicFramePr>
          <p:nvPr/>
        </p:nvGraphicFramePr>
        <p:xfrm>
          <a:off x="741589" y="1011011"/>
          <a:ext cx="3579813" cy="318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3" name="Graph" r:id="rId6" imgW="3579840" imgH="3185280" progId="">
                  <p:embed/>
                </p:oleObj>
              </mc:Choice>
              <mc:Fallback>
                <p:oleObj name="Graph" r:id="rId6" imgW="3579840" imgH="318528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1589" y="1011011"/>
                        <a:ext cx="3579813" cy="3184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63E9E6-BBE4-4C36-ABAB-D9BE527793E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30529" y="1446582"/>
            <a:ext cx="8186057" cy="282538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rgbClr val="17375E"/>
              </a:buClr>
              <a:buFont typeface="Wingdings" pitchFamily="2" charset="2"/>
              <a:buChar char="§"/>
            </a:pPr>
            <a:r>
              <a:rPr lang="en-US" sz="2400" dirty="0" smtClean="0"/>
              <a:t>TowerJazz offer SiGe </a:t>
            </a:r>
            <a:r>
              <a:rPr lang="en-US" sz="2400" dirty="0" smtClean="0">
                <a:latin typeface="Arial"/>
                <a:cs typeface="Arial"/>
              </a:rPr>
              <a:t>HBJT devices</a:t>
            </a:r>
            <a:r>
              <a:rPr lang="en-US" sz="2400" dirty="0" smtClean="0"/>
              <a:t> on 0.35</a:t>
            </a:r>
            <a:r>
              <a:rPr lang="en-US" sz="2400" dirty="0" smtClean="0">
                <a:latin typeface="Arial"/>
                <a:cs typeface="Arial"/>
              </a:rPr>
              <a:t>µm,</a:t>
            </a:r>
            <a:r>
              <a:rPr lang="en-US" sz="2400" dirty="0" smtClean="0"/>
              <a:t> 0.18</a:t>
            </a:r>
            <a:r>
              <a:rPr lang="en-US" sz="2400" dirty="0" smtClean="0">
                <a:latin typeface="Arial"/>
                <a:cs typeface="Arial"/>
              </a:rPr>
              <a:t>µm and </a:t>
            </a:r>
            <a:r>
              <a:rPr lang="en-US" sz="2400" dirty="0" smtClean="0"/>
              <a:t>0.13</a:t>
            </a:r>
            <a:r>
              <a:rPr lang="en-US" sz="2400" dirty="0" smtClean="0">
                <a:latin typeface="Arial"/>
                <a:cs typeface="Arial"/>
              </a:rPr>
              <a:t>µm technology nodes.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17375E"/>
              </a:buClr>
              <a:buFont typeface="Wingdings" pitchFamily="2" charset="2"/>
              <a:buChar char="§"/>
            </a:pPr>
            <a:r>
              <a:rPr lang="en-US" sz="2400" dirty="0" smtClean="0">
                <a:latin typeface="Arial"/>
                <a:cs typeface="Arial"/>
              </a:rPr>
              <a:t>TowerJazz </a:t>
            </a:r>
            <a:r>
              <a:rPr lang="en-US" sz="2400" dirty="0" smtClean="0"/>
              <a:t>SiGe </a:t>
            </a:r>
            <a:r>
              <a:rPr lang="en-US" sz="2400" dirty="0" smtClean="0">
                <a:latin typeface="Arial"/>
                <a:cs typeface="Arial"/>
              </a:rPr>
              <a:t>HBJT offers Best in class SiGe Speed / Power and Best in class Noise.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17375E"/>
              </a:buClr>
              <a:buFont typeface="Wingdings" pitchFamily="2" charset="2"/>
              <a:buChar char="§"/>
            </a:pPr>
            <a:r>
              <a:rPr lang="en-US" sz="2400" dirty="0" smtClean="0">
                <a:latin typeface="Arial"/>
                <a:cs typeface="Arial"/>
              </a:rPr>
              <a:t>The SiGe HBJTs are embedded into </a:t>
            </a:r>
            <a:r>
              <a:rPr lang="en-US" sz="2400" dirty="0" smtClean="0"/>
              <a:t>complimentary </a:t>
            </a:r>
            <a:r>
              <a:rPr lang="en-US" sz="2400" dirty="0" err="1" smtClean="0"/>
              <a:t>BiCMOS</a:t>
            </a:r>
            <a:r>
              <a:rPr lang="en-US" sz="2400" dirty="0" smtClean="0"/>
              <a:t> platforms offering high performance RF, analog and digital performances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94626"/>
          </a:xfrm>
        </p:spPr>
        <p:txBody>
          <a:bodyPr/>
          <a:lstStyle/>
          <a:p>
            <a:r>
              <a:rPr lang="en-US" dirty="0" smtClean="0"/>
              <a:t>Complete SBC18H3 Device Roster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FCF5B-6AC9-4F11-814B-32506AF3D5CD}" type="slidenum">
              <a:rPr lang="ar-SA" smtClean="0"/>
              <a:pPr/>
              <a:t>17</a:t>
            </a:fld>
            <a:endParaRPr lang="en-US">
              <a:cs typeface="Arial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5552" y="1003808"/>
          <a:ext cx="8689847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9908"/>
                <a:gridCol w="2328484"/>
                <a:gridCol w="479145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Family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Device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Characteristics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CMOS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1.8V CMOS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Model-exact copy of all other</a:t>
                      </a:r>
                      <a:r>
                        <a:rPr lang="en-US" baseline="0" dirty="0" smtClean="0"/>
                        <a:t> TJ 0.18um CMOS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3.3V CMOS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dirty="0" smtClean="0"/>
                        <a:t>Bipolar</a:t>
                      </a:r>
                      <a:endParaRPr lang="en-US" dirty="0"/>
                    </a:p>
                  </a:txBody>
                  <a:tcPr>
                    <a:solidFill>
                      <a:srgbClr val="E7E9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HS NPN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240 GHz F</a:t>
                      </a:r>
                      <a:r>
                        <a:rPr lang="en-US" baseline="-25000" dirty="0" smtClean="0"/>
                        <a:t>T</a:t>
                      </a:r>
                      <a:r>
                        <a:rPr lang="en-US" baseline="0" dirty="0" smtClean="0"/>
                        <a:t> / 280 GHz F</a:t>
                      </a:r>
                      <a:r>
                        <a:rPr lang="en-US" baseline="-25000" dirty="0" smtClean="0"/>
                        <a:t>MAX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STD</a:t>
                      </a:r>
                      <a:r>
                        <a:rPr lang="en-US" baseline="0" dirty="0" smtClean="0"/>
                        <a:t> NPN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55GHz F</a:t>
                      </a:r>
                      <a:r>
                        <a:rPr lang="en-US" baseline="-25000" dirty="0" smtClean="0"/>
                        <a:t>T</a:t>
                      </a:r>
                      <a:r>
                        <a:rPr lang="en-US" baseline="0" dirty="0" smtClean="0"/>
                        <a:t> / 3.2V BV</a:t>
                      </a:r>
                      <a:r>
                        <a:rPr lang="en-US" baseline="-25000" dirty="0" smtClean="0"/>
                        <a:t>CEO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LPNP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ymbol" pitchFamily="18" charset="2"/>
                        </a:rPr>
                        <a:t>b</a:t>
                      </a:r>
                      <a:r>
                        <a:rPr lang="en-US" dirty="0" smtClean="0">
                          <a:latin typeface="+mn-lt"/>
                        </a:rPr>
                        <a:t>=35</a:t>
                      </a:r>
                      <a:endParaRPr lang="en-US" dirty="0">
                        <a:latin typeface="Symbol" pitchFamily="18" charset="2"/>
                      </a:endParaRP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Resistors</a:t>
                      </a:r>
                      <a:endParaRPr lang="en-US" dirty="0"/>
                    </a:p>
                  </a:txBody>
                  <a:tcPr>
                    <a:solidFill>
                      <a:srgbClr val="CCCFD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235 </a:t>
                      </a:r>
                      <a:r>
                        <a:rPr lang="en-US" dirty="0" smtClean="0">
                          <a:latin typeface="Symbol" pitchFamily="18" charset="2"/>
                        </a:rPr>
                        <a:t>W</a:t>
                      </a:r>
                      <a:r>
                        <a:rPr lang="en-US" dirty="0" smtClean="0">
                          <a:latin typeface="+mn-lt"/>
                        </a:rPr>
                        <a:t>/sq and 1000 </a:t>
                      </a:r>
                      <a:r>
                        <a:rPr lang="en-US" dirty="0" smtClean="0">
                          <a:latin typeface="Symbol" pitchFamily="18" charset="2"/>
                        </a:rPr>
                        <a:t>W</a:t>
                      </a:r>
                      <a:r>
                        <a:rPr lang="en-US" dirty="0" smtClean="0">
                          <a:latin typeface="+mn-lt"/>
                        </a:rPr>
                        <a:t>/sq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 </a:t>
                      </a:r>
                      <a:r>
                        <a:rPr lang="en-US" dirty="0" smtClean="0">
                          <a:latin typeface="Symbol" pitchFamily="18" charset="2"/>
                        </a:rPr>
                        <a:t>W</a:t>
                      </a:r>
                      <a:r>
                        <a:rPr lang="en-US" dirty="0" smtClean="0">
                          <a:latin typeface="+mn-lt"/>
                        </a:rPr>
                        <a:t>/sq </a:t>
                      </a:r>
                      <a:r>
                        <a:rPr lang="en-US" dirty="0" err="1" smtClean="0">
                          <a:latin typeface="+mn-lt"/>
                        </a:rPr>
                        <a:t>TiN</a:t>
                      </a:r>
                      <a:r>
                        <a:rPr lang="en-US" dirty="0" smtClean="0">
                          <a:latin typeface="+mn-lt"/>
                        </a:rPr>
                        <a:t> on M3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Capacitors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</a:t>
                      </a:r>
                      <a:r>
                        <a:rPr lang="en-US" baseline="0" dirty="0" smtClean="0"/>
                        <a:t> MIM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or 2.8 </a:t>
                      </a:r>
                      <a:r>
                        <a:rPr lang="en-US" dirty="0" err="1" smtClean="0"/>
                        <a:t>fF</a:t>
                      </a:r>
                      <a:r>
                        <a:rPr lang="en-US" dirty="0" smtClean="0"/>
                        <a:t>/µm</a:t>
                      </a:r>
                      <a:r>
                        <a:rPr lang="en-US" baseline="30000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Stacked</a:t>
                      </a:r>
                      <a:r>
                        <a:rPr lang="en-US" baseline="0" dirty="0" smtClean="0"/>
                        <a:t> MIM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or 5.6 </a:t>
                      </a:r>
                      <a:r>
                        <a:rPr lang="en-US" dirty="0" err="1" smtClean="0"/>
                        <a:t>fF</a:t>
                      </a:r>
                      <a:r>
                        <a:rPr lang="en-US" dirty="0" smtClean="0"/>
                        <a:t>/µm</a:t>
                      </a:r>
                      <a:r>
                        <a:rPr lang="en-US" baseline="30000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Varactors</a:t>
                      </a:r>
                      <a:endParaRPr lang="en-US" dirty="0"/>
                    </a:p>
                  </a:txBody>
                  <a:tcPr>
                    <a:solidFill>
                      <a:srgbClr val="CCCFD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1.8V</a:t>
                      </a:r>
                      <a:r>
                        <a:rPr lang="en-US" baseline="0" dirty="0" smtClean="0"/>
                        <a:t> MOS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 @ 20GHz = 20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Hyper-abrupt</a:t>
                      </a:r>
                      <a:r>
                        <a:rPr lang="en-US" baseline="0" dirty="0" smtClean="0"/>
                        <a:t> junction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</a:t>
                      </a:r>
                      <a:r>
                        <a:rPr lang="en-US" baseline="0" dirty="0" smtClean="0"/>
                        <a:t> @ 20GHz =15, Tuning Ratio = 21%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RF Diodes</a:t>
                      </a:r>
                      <a:endParaRPr lang="en-US" dirty="0"/>
                    </a:p>
                  </a:txBody>
                  <a:tcPr>
                    <a:solidFill>
                      <a:srgbClr val="E7E9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p-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-n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Isolation &lt;-15dB,</a:t>
                      </a:r>
                      <a:r>
                        <a:rPr lang="en-US" baseline="0" dirty="0" smtClean="0"/>
                        <a:t> Insertion loss &gt; -3.5dB at 50GHz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CCCFD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Schottky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r>
                        <a:rPr lang="en-US" baseline="-25000" dirty="0" smtClean="0"/>
                        <a:t>C</a:t>
                      </a:r>
                      <a:r>
                        <a:rPr lang="en-US" baseline="0" dirty="0" smtClean="0"/>
                        <a:t> &gt; 800 GHz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9767"/>
          </a:xfrm>
        </p:spPr>
        <p:txBody>
          <a:bodyPr/>
          <a:lstStyle/>
          <a:p>
            <a:r>
              <a:rPr lang="en-US" sz="2800" dirty="0" smtClean="0"/>
              <a:t>SiGe HBJT basic layout-122 configuration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1DFFFA-CE26-4D6B-B8DF-EFF551D3F6F3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grpSp>
        <p:nvGrpSpPr>
          <p:cNvPr id="83970" name="Group 2"/>
          <p:cNvGrpSpPr>
            <a:grpSpLocks/>
          </p:cNvGrpSpPr>
          <p:nvPr/>
        </p:nvGrpSpPr>
        <p:grpSpPr bwMode="auto">
          <a:xfrm>
            <a:off x="1050926" y="1365662"/>
            <a:ext cx="7036170" cy="4200113"/>
            <a:chOff x="305" y="2381"/>
            <a:chExt cx="11406" cy="8625"/>
          </a:xfrm>
        </p:grpSpPr>
        <p:sp>
          <p:nvSpPr>
            <p:cNvPr id="83971" name="Oval 3"/>
            <p:cNvSpPr>
              <a:spLocks noChangeArrowheads="1"/>
            </p:cNvSpPr>
            <p:nvPr/>
          </p:nvSpPr>
          <p:spPr bwMode="auto">
            <a:xfrm>
              <a:off x="4826" y="8886"/>
              <a:ext cx="480" cy="108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972" name="Oval 4"/>
            <p:cNvSpPr>
              <a:spLocks noChangeArrowheads="1"/>
            </p:cNvSpPr>
            <p:nvPr/>
          </p:nvSpPr>
          <p:spPr bwMode="auto">
            <a:xfrm>
              <a:off x="6639" y="8876"/>
              <a:ext cx="480" cy="108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973" name="Rectangle 5"/>
            <p:cNvSpPr>
              <a:spLocks noChangeArrowheads="1"/>
            </p:cNvSpPr>
            <p:nvPr/>
          </p:nvSpPr>
          <p:spPr bwMode="auto">
            <a:xfrm>
              <a:off x="5076" y="9009"/>
              <a:ext cx="1803" cy="600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974" name="Rectangle 6"/>
            <p:cNvSpPr>
              <a:spLocks noChangeArrowheads="1"/>
            </p:cNvSpPr>
            <p:nvPr/>
          </p:nvSpPr>
          <p:spPr bwMode="auto">
            <a:xfrm>
              <a:off x="7505" y="8555"/>
              <a:ext cx="480" cy="108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975" name="Rectangle 7"/>
            <p:cNvSpPr>
              <a:spLocks noChangeArrowheads="1"/>
            </p:cNvSpPr>
            <p:nvPr/>
          </p:nvSpPr>
          <p:spPr bwMode="auto">
            <a:xfrm>
              <a:off x="4054" y="8555"/>
              <a:ext cx="480" cy="108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976" name="Rectangle 8"/>
            <p:cNvSpPr>
              <a:spLocks noChangeArrowheads="1"/>
            </p:cNvSpPr>
            <p:nvPr/>
          </p:nvSpPr>
          <p:spPr bwMode="auto">
            <a:xfrm rot="-5400000">
              <a:off x="3654" y="6677"/>
              <a:ext cx="36" cy="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3977" name="Group 9"/>
            <p:cNvGrpSpPr>
              <a:grpSpLocks/>
            </p:cNvGrpSpPr>
            <p:nvPr/>
          </p:nvGrpSpPr>
          <p:grpSpPr bwMode="auto">
            <a:xfrm>
              <a:off x="605" y="2381"/>
              <a:ext cx="10499" cy="5058"/>
              <a:chOff x="605" y="2381"/>
              <a:chExt cx="10499" cy="5058"/>
            </a:xfrm>
          </p:grpSpPr>
          <p:sp>
            <p:nvSpPr>
              <p:cNvPr id="83978" name="Rectangle 10"/>
              <p:cNvSpPr>
                <a:spLocks noChangeArrowheads="1"/>
              </p:cNvSpPr>
              <p:nvPr/>
            </p:nvSpPr>
            <p:spPr bwMode="auto">
              <a:xfrm>
                <a:off x="8464" y="3401"/>
                <a:ext cx="2640" cy="324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79" name="Rectangle 11"/>
              <p:cNvSpPr>
                <a:spLocks noChangeArrowheads="1"/>
              </p:cNvSpPr>
              <p:nvPr/>
            </p:nvSpPr>
            <p:spPr bwMode="auto">
              <a:xfrm>
                <a:off x="8761" y="3641"/>
                <a:ext cx="2160" cy="264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80" name="Rectangle 12"/>
              <p:cNvSpPr>
                <a:spLocks noChangeArrowheads="1"/>
              </p:cNvSpPr>
              <p:nvPr/>
            </p:nvSpPr>
            <p:spPr bwMode="auto">
              <a:xfrm>
                <a:off x="9140" y="4001"/>
                <a:ext cx="1440" cy="204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81" name="Rectangle 13"/>
              <p:cNvSpPr>
                <a:spLocks noChangeArrowheads="1"/>
              </p:cNvSpPr>
              <p:nvPr/>
            </p:nvSpPr>
            <p:spPr bwMode="auto">
              <a:xfrm>
                <a:off x="9665" y="4361"/>
                <a:ext cx="360" cy="1320"/>
              </a:xfrm>
              <a:prstGeom prst="rect">
                <a:avLst/>
              </a:prstGeom>
              <a:gradFill rotWithShape="0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82" name="Rectangle 14"/>
              <p:cNvSpPr>
                <a:spLocks noChangeArrowheads="1"/>
              </p:cNvSpPr>
              <p:nvPr/>
            </p:nvSpPr>
            <p:spPr bwMode="auto">
              <a:xfrm>
                <a:off x="4025" y="3371"/>
                <a:ext cx="480" cy="480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83" name="Rectangle 15"/>
              <p:cNvSpPr>
                <a:spLocks noChangeArrowheads="1"/>
              </p:cNvSpPr>
              <p:nvPr/>
            </p:nvSpPr>
            <p:spPr bwMode="auto">
              <a:xfrm>
                <a:off x="4040" y="4286"/>
                <a:ext cx="480" cy="480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84" name="Rectangle 16"/>
              <p:cNvSpPr>
                <a:spLocks noChangeArrowheads="1"/>
              </p:cNvSpPr>
              <p:nvPr/>
            </p:nvSpPr>
            <p:spPr bwMode="auto">
              <a:xfrm>
                <a:off x="4040" y="5186"/>
                <a:ext cx="480" cy="480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85" name="Rectangle 17"/>
              <p:cNvSpPr>
                <a:spLocks noChangeArrowheads="1"/>
              </p:cNvSpPr>
              <p:nvPr/>
            </p:nvSpPr>
            <p:spPr bwMode="auto">
              <a:xfrm>
                <a:off x="4055" y="6101"/>
                <a:ext cx="480" cy="480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86" name="Rectangle 18"/>
              <p:cNvSpPr>
                <a:spLocks noChangeArrowheads="1"/>
              </p:cNvSpPr>
              <p:nvPr/>
            </p:nvSpPr>
            <p:spPr bwMode="auto">
              <a:xfrm>
                <a:off x="5750" y="4421"/>
                <a:ext cx="435" cy="1110"/>
              </a:xfrm>
              <a:prstGeom prst="rect">
                <a:avLst/>
              </a:prstGeom>
              <a:gradFill rotWithShape="0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87" name="Rectangle 19"/>
              <p:cNvSpPr>
                <a:spLocks noChangeArrowheads="1"/>
              </p:cNvSpPr>
              <p:nvPr/>
            </p:nvSpPr>
            <p:spPr bwMode="auto">
              <a:xfrm>
                <a:off x="5075" y="3746"/>
                <a:ext cx="1800" cy="2400"/>
              </a:xfrm>
              <a:prstGeom prst="rect">
                <a:avLst/>
              </a:prstGeom>
              <a:noFill/>
              <a:ln w="9525">
                <a:solidFill>
                  <a:srgbClr val="00FF00"/>
                </a:solidFill>
                <a:prstDash val="dash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88" name="Text Box 20"/>
              <p:cNvSpPr txBox="1">
                <a:spLocks noChangeArrowheads="1"/>
              </p:cNvSpPr>
              <p:nvPr/>
            </p:nvSpPr>
            <p:spPr bwMode="auto">
              <a:xfrm>
                <a:off x="4940" y="3611"/>
                <a:ext cx="84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FF00"/>
                </a:solidFill>
                <a:prstDash val="dash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Arial" pitchFamily="34" charset="0"/>
                    <a:cs typeface="Arial" pitchFamily="34" charset="0"/>
                  </a:rPr>
                  <a:t>AA, EP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3989" name="Rectangle 21"/>
              <p:cNvSpPr>
                <a:spLocks noChangeArrowheads="1"/>
              </p:cNvSpPr>
              <p:nvPr/>
            </p:nvSpPr>
            <p:spPr bwMode="auto">
              <a:xfrm>
                <a:off x="5615" y="4301"/>
                <a:ext cx="720" cy="132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90" name="Rectangle 22"/>
              <p:cNvSpPr>
                <a:spLocks noChangeArrowheads="1"/>
              </p:cNvSpPr>
              <p:nvPr/>
            </p:nvSpPr>
            <p:spPr bwMode="auto">
              <a:xfrm>
                <a:off x="3575" y="2891"/>
                <a:ext cx="4800" cy="420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91" name="Text Box 23"/>
              <p:cNvSpPr txBox="1">
                <a:spLocks noChangeArrowheads="1"/>
              </p:cNvSpPr>
              <p:nvPr/>
            </p:nvSpPr>
            <p:spPr bwMode="auto">
              <a:xfrm>
                <a:off x="3890" y="2771"/>
                <a:ext cx="60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Arial" pitchFamily="34" charset="0"/>
                    <a:cs typeface="Arial" pitchFamily="34" charset="0"/>
                  </a:rPr>
                  <a:t>BP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3992" name="Rectangle 24"/>
              <p:cNvSpPr>
                <a:spLocks noChangeArrowheads="1"/>
              </p:cNvSpPr>
              <p:nvPr/>
            </p:nvSpPr>
            <p:spPr bwMode="auto">
              <a:xfrm>
                <a:off x="3302" y="2636"/>
                <a:ext cx="5400" cy="4680"/>
              </a:xfrm>
              <a:prstGeom prst="rect">
                <a:avLst/>
              </a:prstGeom>
              <a:noFill/>
              <a:ln w="95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93" name="Text Box 25"/>
              <p:cNvSpPr txBox="1">
                <a:spLocks noChangeArrowheads="1"/>
              </p:cNvSpPr>
              <p:nvPr/>
            </p:nvSpPr>
            <p:spPr bwMode="auto">
              <a:xfrm>
                <a:off x="2345" y="2531"/>
                <a:ext cx="600" cy="39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Arial" pitchFamily="34" charset="0"/>
                    <a:cs typeface="Arial" pitchFamily="34" charset="0"/>
                  </a:rPr>
                  <a:t>SC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3994" name="Rectangle 26"/>
              <p:cNvSpPr>
                <a:spLocks noChangeArrowheads="1"/>
              </p:cNvSpPr>
              <p:nvPr/>
            </p:nvSpPr>
            <p:spPr bwMode="auto">
              <a:xfrm>
                <a:off x="3185" y="2519"/>
                <a:ext cx="5640" cy="4920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95" name="Text Box 27"/>
              <p:cNvSpPr txBox="1">
                <a:spLocks noChangeArrowheads="1"/>
              </p:cNvSpPr>
              <p:nvPr/>
            </p:nvSpPr>
            <p:spPr bwMode="auto">
              <a:xfrm>
                <a:off x="8780" y="2381"/>
                <a:ext cx="960" cy="360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Arial" pitchFamily="34" charset="0"/>
                    <a:cs typeface="Arial" pitchFamily="34" charset="0"/>
                  </a:rPr>
                  <a:t>AREA2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3996" name="Rectangle 28"/>
              <p:cNvSpPr>
                <a:spLocks noChangeArrowheads="1"/>
              </p:cNvSpPr>
              <p:nvPr/>
            </p:nvSpPr>
            <p:spPr bwMode="auto">
              <a:xfrm>
                <a:off x="7445" y="3371"/>
                <a:ext cx="480" cy="480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97" name="Rectangle 29"/>
              <p:cNvSpPr>
                <a:spLocks noChangeArrowheads="1"/>
              </p:cNvSpPr>
              <p:nvPr/>
            </p:nvSpPr>
            <p:spPr bwMode="auto">
              <a:xfrm>
                <a:off x="7460" y="4286"/>
                <a:ext cx="480" cy="480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98" name="Rectangle 30"/>
              <p:cNvSpPr>
                <a:spLocks noChangeArrowheads="1"/>
              </p:cNvSpPr>
              <p:nvPr/>
            </p:nvSpPr>
            <p:spPr bwMode="auto">
              <a:xfrm>
                <a:off x="7460" y="5186"/>
                <a:ext cx="480" cy="480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99" name="Rectangle 31"/>
              <p:cNvSpPr>
                <a:spLocks noChangeArrowheads="1"/>
              </p:cNvSpPr>
              <p:nvPr/>
            </p:nvSpPr>
            <p:spPr bwMode="auto">
              <a:xfrm>
                <a:off x="7475" y="6101"/>
                <a:ext cx="480" cy="480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000" name="Rectangle 32"/>
              <p:cNvSpPr>
                <a:spLocks noChangeArrowheads="1"/>
              </p:cNvSpPr>
              <p:nvPr/>
            </p:nvSpPr>
            <p:spPr bwMode="auto">
              <a:xfrm>
                <a:off x="830" y="3401"/>
                <a:ext cx="2640" cy="324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4001" name="Group 33"/>
              <p:cNvGrpSpPr>
                <a:grpSpLocks/>
              </p:cNvGrpSpPr>
              <p:nvPr/>
            </p:nvGrpSpPr>
            <p:grpSpPr bwMode="auto">
              <a:xfrm>
                <a:off x="1070" y="3491"/>
                <a:ext cx="2160" cy="2790"/>
                <a:chOff x="1101" y="3154"/>
                <a:chExt cx="2160" cy="2790"/>
              </a:xfrm>
            </p:grpSpPr>
            <p:sp>
              <p:nvSpPr>
                <p:cNvPr id="84002" name="Rectangle 34"/>
                <p:cNvSpPr>
                  <a:spLocks noChangeArrowheads="1"/>
                </p:cNvSpPr>
                <p:nvPr/>
              </p:nvSpPr>
              <p:spPr bwMode="auto">
                <a:xfrm>
                  <a:off x="1101" y="3304"/>
                  <a:ext cx="2160" cy="2640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003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1326" y="3154"/>
                  <a:ext cx="600" cy="36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Arial" pitchFamily="34" charset="0"/>
                    </a:rPr>
                    <a:t>XN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84004" name="Rectangle 36"/>
              <p:cNvSpPr>
                <a:spLocks noChangeArrowheads="1"/>
              </p:cNvSpPr>
              <p:nvPr/>
            </p:nvSpPr>
            <p:spPr bwMode="auto">
              <a:xfrm>
                <a:off x="1430" y="4001"/>
                <a:ext cx="1440" cy="204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005" name="Text Box 37"/>
              <p:cNvSpPr txBox="1">
                <a:spLocks noChangeArrowheads="1"/>
              </p:cNvSpPr>
              <p:nvPr/>
            </p:nvSpPr>
            <p:spPr bwMode="auto">
              <a:xfrm>
                <a:off x="2000" y="3761"/>
                <a:ext cx="63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Arial" pitchFamily="34" charset="0"/>
                    <a:cs typeface="Arial" pitchFamily="34" charset="0"/>
                  </a:rPr>
                  <a:t>AA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006" name="Rectangle 38"/>
              <p:cNvSpPr>
                <a:spLocks noChangeArrowheads="1"/>
              </p:cNvSpPr>
              <p:nvPr/>
            </p:nvSpPr>
            <p:spPr bwMode="auto">
              <a:xfrm>
                <a:off x="1955" y="4361"/>
                <a:ext cx="360" cy="1320"/>
              </a:xfrm>
              <a:prstGeom prst="rect">
                <a:avLst/>
              </a:prstGeom>
              <a:gradFill rotWithShape="0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007" name="Line 39"/>
              <p:cNvSpPr>
                <a:spLocks noChangeShapeType="1"/>
              </p:cNvSpPr>
              <p:nvPr/>
            </p:nvSpPr>
            <p:spPr bwMode="auto">
              <a:xfrm>
                <a:off x="2945" y="2771"/>
                <a:ext cx="360" cy="12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008" name="Text Box 40"/>
              <p:cNvSpPr txBox="1">
                <a:spLocks noChangeArrowheads="1"/>
              </p:cNvSpPr>
              <p:nvPr/>
            </p:nvSpPr>
            <p:spPr bwMode="auto">
              <a:xfrm>
                <a:off x="605" y="3146"/>
                <a:ext cx="60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Arial" pitchFamily="34" charset="0"/>
                    <a:cs typeface="Arial" pitchFamily="34" charset="0"/>
                  </a:rPr>
                  <a:t>WN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009" name="Text Box 41"/>
              <p:cNvSpPr txBox="1">
                <a:spLocks noChangeArrowheads="1"/>
              </p:cNvSpPr>
              <p:nvPr/>
            </p:nvSpPr>
            <p:spPr bwMode="auto">
              <a:xfrm>
                <a:off x="6155" y="4031"/>
                <a:ext cx="615" cy="36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Arial" pitchFamily="34" charset="0"/>
                    <a:cs typeface="Arial" pitchFamily="34" charset="0"/>
                  </a:rPr>
                  <a:t>EW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84010" name="Line 42"/>
            <p:cNvSpPr>
              <a:spLocks noChangeShapeType="1"/>
            </p:cNvSpPr>
            <p:nvPr/>
          </p:nvSpPr>
          <p:spPr bwMode="auto">
            <a:xfrm>
              <a:off x="1429" y="5039"/>
              <a:ext cx="0" cy="49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11" name="Line 43"/>
            <p:cNvSpPr>
              <a:spLocks noChangeShapeType="1"/>
            </p:cNvSpPr>
            <p:nvPr/>
          </p:nvSpPr>
          <p:spPr bwMode="auto">
            <a:xfrm>
              <a:off x="2869" y="5759"/>
              <a:ext cx="0" cy="41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12" name="Line 44"/>
            <p:cNvSpPr>
              <a:spLocks noChangeShapeType="1"/>
            </p:cNvSpPr>
            <p:nvPr/>
          </p:nvSpPr>
          <p:spPr bwMode="auto">
            <a:xfrm>
              <a:off x="2130" y="5039"/>
              <a:ext cx="0" cy="494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 type="oval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13" name="Line 45"/>
            <p:cNvSpPr>
              <a:spLocks noChangeShapeType="1"/>
            </p:cNvSpPr>
            <p:nvPr/>
          </p:nvSpPr>
          <p:spPr bwMode="auto">
            <a:xfrm>
              <a:off x="3583" y="6659"/>
              <a:ext cx="0" cy="33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14" name="Line 46"/>
            <p:cNvSpPr>
              <a:spLocks noChangeShapeType="1"/>
            </p:cNvSpPr>
            <p:nvPr/>
          </p:nvSpPr>
          <p:spPr bwMode="auto">
            <a:xfrm>
              <a:off x="5082" y="5759"/>
              <a:ext cx="0" cy="42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15" name="Line 47"/>
            <p:cNvSpPr>
              <a:spLocks noChangeShapeType="1"/>
            </p:cNvSpPr>
            <p:nvPr/>
          </p:nvSpPr>
          <p:spPr bwMode="auto">
            <a:xfrm>
              <a:off x="5604" y="5399"/>
              <a:ext cx="0" cy="45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16" name="Line 48"/>
            <p:cNvSpPr>
              <a:spLocks noChangeShapeType="1"/>
            </p:cNvSpPr>
            <p:nvPr/>
          </p:nvSpPr>
          <p:spPr bwMode="auto">
            <a:xfrm>
              <a:off x="6336" y="5399"/>
              <a:ext cx="0" cy="45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17" name="Line 49"/>
            <p:cNvSpPr>
              <a:spLocks noChangeShapeType="1"/>
            </p:cNvSpPr>
            <p:nvPr/>
          </p:nvSpPr>
          <p:spPr bwMode="auto">
            <a:xfrm>
              <a:off x="6873" y="5759"/>
              <a:ext cx="0" cy="42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18" name="Line 50"/>
            <p:cNvSpPr>
              <a:spLocks noChangeShapeType="1"/>
            </p:cNvSpPr>
            <p:nvPr/>
          </p:nvSpPr>
          <p:spPr bwMode="auto">
            <a:xfrm>
              <a:off x="8371" y="3376"/>
              <a:ext cx="0" cy="6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19" name="Line 51"/>
            <p:cNvSpPr>
              <a:spLocks noChangeShapeType="1"/>
            </p:cNvSpPr>
            <p:nvPr/>
          </p:nvSpPr>
          <p:spPr bwMode="auto">
            <a:xfrm>
              <a:off x="9854" y="5039"/>
              <a:ext cx="0" cy="493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 type="oval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20" name="Line 52"/>
            <p:cNvSpPr>
              <a:spLocks noChangeShapeType="1"/>
            </p:cNvSpPr>
            <p:nvPr/>
          </p:nvSpPr>
          <p:spPr bwMode="auto">
            <a:xfrm>
              <a:off x="9149" y="5579"/>
              <a:ext cx="0" cy="43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21" name="Line 53"/>
            <p:cNvSpPr>
              <a:spLocks noChangeShapeType="1"/>
            </p:cNvSpPr>
            <p:nvPr/>
          </p:nvSpPr>
          <p:spPr bwMode="auto">
            <a:xfrm>
              <a:off x="10581" y="5759"/>
              <a:ext cx="0" cy="42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22" name="Line 54"/>
            <p:cNvSpPr>
              <a:spLocks noChangeShapeType="1"/>
            </p:cNvSpPr>
            <p:nvPr/>
          </p:nvSpPr>
          <p:spPr bwMode="auto">
            <a:xfrm>
              <a:off x="5964" y="5039"/>
              <a:ext cx="0" cy="49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 type="oval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23" name="Rectangle 55"/>
            <p:cNvSpPr>
              <a:spLocks noChangeArrowheads="1"/>
            </p:cNvSpPr>
            <p:nvPr/>
          </p:nvSpPr>
          <p:spPr bwMode="auto">
            <a:xfrm>
              <a:off x="3571" y="9609"/>
              <a:ext cx="4800" cy="36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24" name="AutoShape 56"/>
            <p:cNvSpPr>
              <a:spLocks noChangeArrowheads="1"/>
            </p:cNvSpPr>
            <p:nvPr/>
          </p:nvSpPr>
          <p:spPr bwMode="auto">
            <a:xfrm>
              <a:off x="821" y="9881"/>
              <a:ext cx="2643" cy="108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25" name="Rectangle 57"/>
            <p:cNvSpPr>
              <a:spLocks noChangeArrowheads="1"/>
            </p:cNvSpPr>
            <p:nvPr/>
          </p:nvSpPr>
          <p:spPr bwMode="auto">
            <a:xfrm>
              <a:off x="1197" y="9888"/>
              <a:ext cx="1920" cy="240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26" name="Rectangle 58"/>
            <p:cNvSpPr>
              <a:spLocks noChangeArrowheads="1"/>
            </p:cNvSpPr>
            <p:nvPr/>
          </p:nvSpPr>
          <p:spPr bwMode="auto">
            <a:xfrm>
              <a:off x="2874" y="9887"/>
              <a:ext cx="2194" cy="600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27" name="Rectangle 59"/>
            <p:cNvSpPr>
              <a:spLocks noChangeArrowheads="1"/>
            </p:cNvSpPr>
            <p:nvPr/>
          </p:nvSpPr>
          <p:spPr bwMode="auto">
            <a:xfrm>
              <a:off x="305" y="9887"/>
              <a:ext cx="1125" cy="600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28" name="Text Box 60"/>
            <p:cNvSpPr txBox="1">
              <a:spLocks noChangeArrowheads="1"/>
            </p:cNvSpPr>
            <p:nvPr/>
          </p:nvSpPr>
          <p:spPr bwMode="auto">
            <a:xfrm>
              <a:off x="1862" y="10446"/>
              <a:ext cx="600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WN 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029" name="Text Box 61"/>
            <p:cNvSpPr txBox="1">
              <a:spLocks noChangeArrowheads="1"/>
            </p:cNvSpPr>
            <p:nvPr/>
          </p:nvSpPr>
          <p:spPr bwMode="auto">
            <a:xfrm>
              <a:off x="1362" y="9839"/>
              <a:ext cx="15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N+ for Nsub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030" name="Rectangle 62"/>
            <p:cNvSpPr>
              <a:spLocks noChangeArrowheads="1"/>
            </p:cNvSpPr>
            <p:nvPr/>
          </p:nvSpPr>
          <p:spPr bwMode="auto">
            <a:xfrm>
              <a:off x="1956" y="8556"/>
              <a:ext cx="360" cy="1320"/>
            </a:xfrm>
            <a:prstGeom prst="rect">
              <a:avLst/>
            </a:prstGeom>
            <a:gradFill rotWithShape="0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31" name="AutoShape 63"/>
            <p:cNvSpPr>
              <a:spLocks noChangeArrowheads="1"/>
            </p:cNvSpPr>
            <p:nvPr/>
          </p:nvSpPr>
          <p:spPr bwMode="auto">
            <a:xfrm>
              <a:off x="8464" y="9878"/>
              <a:ext cx="2643" cy="108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32" name="Rectangle 64"/>
            <p:cNvSpPr>
              <a:spLocks noChangeArrowheads="1"/>
            </p:cNvSpPr>
            <p:nvPr/>
          </p:nvSpPr>
          <p:spPr bwMode="auto">
            <a:xfrm>
              <a:off x="8918" y="9885"/>
              <a:ext cx="1920" cy="240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33" name="Text Box 65"/>
            <p:cNvSpPr txBox="1">
              <a:spLocks noChangeArrowheads="1"/>
            </p:cNvSpPr>
            <p:nvPr/>
          </p:nvSpPr>
          <p:spPr bwMode="auto">
            <a:xfrm>
              <a:off x="9583" y="10443"/>
              <a:ext cx="600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WN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034" name="Text Box 66"/>
            <p:cNvSpPr txBox="1">
              <a:spLocks noChangeArrowheads="1"/>
            </p:cNvSpPr>
            <p:nvPr/>
          </p:nvSpPr>
          <p:spPr bwMode="auto">
            <a:xfrm>
              <a:off x="9083" y="9836"/>
              <a:ext cx="15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35" name="Rectangle 67"/>
            <p:cNvSpPr>
              <a:spLocks noChangeArrowheads="1"/>
            </p:cNvSpPr>
            <p:nvPr/>
          </p:nvSpPr>
          <p:spPr bwMode="auto">
            <a:xfrm>
              <a:off x="9677" y="8553"/>
              <a:ext cx="360" cy="1320"/>
            </a:xfrm>
            <a:prstGeom prst="rect">
              <a:avLst/>
            </a:prstGeom>
            <a:gradFill rotWithShape="0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36" name="Rectangle 68"/>
            <p:cNvSpPr>
              <a:spLocks noChangeArrowheads="1"/>
            </p:cNvSpPr>
            <p:nvPr/>
          </p:nvSpPr>
          <p:spPr bwMode="auto">
            <a:xfrm>
              <a:off x="10586" y="9887"/>
              <a:ext cx="1125" cy="600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37" name="Rectangle 69"/>
            <p:cNvSpPr>
              <a:spLocks noChangeArrowheads="1"/>
            </p:cNvSpPr>
            <p:nvPr/>
          </p:nvSpPr>
          <p:spPr bwMode="auto">
            <a:xfrm>
              <a:off x="6867" y="9887"/>
              <a:ext cx="2268" cy="600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38" name="Text Box 70"/>
            <p:cNvSpPr txBox="1">
              <a:spLocks noChangeArrowheads="1"/>
            </p:cNvSpPr>
            <p:nvPr/>
          </p:nvSpPr>
          <p:spPr bwMode="auto">
            <a:xfrm>
              <a:off x="9081" y="9846"/>
              <a:ext cx="15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N+ for Nsub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039" name="Text Box 71"/>
            <p:cNvSpPr txBox="1">
              <a:spLocks noChangeArrowheads="1"/>
            </p:cNvSpPr>
            <p:nvPr/>
          </p:nvSpPr>
          <p:spPr bwMode="auto">
            <a:xfrm>
              <a:off x="3094" y="10047"/>
              <a:ext cx="15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STI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040" name="Text Box 72"/>
            <p:cNvSpPr txBox="1">
              <a:spLocks noChangeArrowheads="1"/>
            </p:cNvSpPr>
            <p:nvPr/>
          </p:nvSpPr>
          <p:spPr bwMode="auto">
            <a:xfrm>
              <a:off x="7213" y="10034"/>
              <a:ext cx="15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STI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041" name="Text Box 73"/>
            <p:cNvSpPr txBox="1">
              <a:spLocks noChangeArrowheads="1"/>
            </p:cNvSpPr>
            <p:nvPr/>
          </p:nvSpPr>
          <p:spPr bwMode="auto">
            <a:xfrm>
              <a:off x="5121" y="10150"/>
              <a:ext cx="15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SC Implant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042" name="Text Box 74"/>
            <p:cNvSpPr txBox="1">
              <a:spLocks noChangeArrowheads="1"/>
            </p:cNvSpPr>
            <p:nvPr/>
          </p:nvSpPr>
          <p:spPr bwMode="auto">
            <a:xfrm>
              <a:off x="5105" y="9625"/>
              <a:ext cx="15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SiGe-Based layer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043" name="Rectangle 75"/>
            <p:cNvSpPr>
              <a:spLocks noChangeArrowheads="1"/>
            </p:cNvSpPr>
            <p:nvPr/>
          </p:nvSpPr>
          <p:spPr bwMode="auto">
            <a:xfrm>
              <a:off x="5611" y="9249"/>
              <a:ext cx="720" cy="360"/>
            </a:xfrm>
            <a:prstGeom prst="rect">
              <a:avLst/>
            </a:prstGeom>
            <a:solidFill>
              <a:srgbClr val="33CC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44" name="Text Box 76"/>
            <p:cNvSpPr txBox="1">
              <a:spLocks noChangeArrowheads="1"/>
            </p:cNvSpPr>
            <p:nvPr/>
          </p:nvSpPr>
          <p:spPr bwMode="auto">
            <a:xfrm>
              <a:off x="5186" y="9291"/>
              <a:ext cx="1531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EW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045" name="Rectangle 77"/>
            <p:cNvSpPr>
              <a:spLocks noChangeArrowheads="1"/>
            </p:cNvSpPr>
            <p:nvPr/>
          </p:nvSpPr>
          <p:spPr bwMode="auto">
            <a:xfrm>
              <a:off x="5780" y="8555"/>
              <a:ext cx="360" cy="354"/>
            </a:xfrm>
            <a:prstGeom prst="rect">
              <a:avLst/>
            </a:prstGeom>
            <a:gradFill rotWithShape="0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46" name="Rectangle 78"/>
            <p:cNvSpPr>
              <a:spLocks noChangeArrowheads="1"/>
            </p:cNvSpPr>
            <p:nvPr/>
          </p:nvSpPr>
          <p:spPr bwMode="auto">
            <a:xfrm>
              <a:off x="5066" y="8886"/>
              <a:ext cx="1803" cy="36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47" name="Text Box 79"/>
            <p:cNvSpPr txBox="1">
              <a:spLocks noChangeArrowheads="1"/>
            </p:cNvSpPr>
            <p:nvPr/>
          </p:nvSpPr>
          <p:spPr bwMode="auto">
            <a:xfrm>
              <a:off x="5173" y="8892"/>
              <a:ext cx="15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Emitter Poly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048" name="Rectangle 80"/>
            <p:cNvSpPr>
              <a:spLocks noChangeArrowheads="1"/>
            </p:cNvSpPr>
            <p:nvPr/>
          </p:nvSpPr>
          <p:spPr bwMode="auto">
            <a:xfrm>
              <a:off x="1424" y="8092"/>
              <a:ext cx="1320" cy="4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49" name="Text Box 81"/>
            <p:cNvSpPr txBox="1">
              <a:spLocks noChangeArrowheads="1"/>
            </p:cNvSpPr>
            <p:nvPr/>
          </p:nvSpPr>
          <p:spPr bwMode="auto">
            <a:xfrm>
              <a:off x="1596" y="8117"/>
              <a:ext cx="108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Collector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050" name="Rectangle 82"/>
            <p:cNvSpPr>
              <a:spLocks noChangeArrowheads="1"/>
            </p:cNvSpPr>
            <p:nvPr/>
          </p:nvSpPr>
          <p:spPr bwMode="auto">
            <a:xfrm>
              <a:off x="9263" y="8089"/>
              <a:ext cx="1320" cy="4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51" name="Text Box 83"/>
            <p:cNvSpPr txBox="1">
              <a:spLocks noChangeArrowheads="1"/>
            </p:cNvSpPr>
            <p:nvPr/>
          </p:nvSpPr>
          <p:spPr bwMode="auto">
            <a:xfrm>
              <a:off x="9370" y="8140"/>
              <a:ext cx="108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Collector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052" name="Rectangle 84"/>
            <p:cNvSpPr>
              <a:spLocks noChangeArrowheads="1"/>
            </p:cNvSpPr>
            <p:nvPr/>
          </p:nvSpPr>
          <p:spPr bwMode="auto">
            <a:xfrm>
              <a:off x="5254" y="8089"/>
              <a:ext cx="1320" cy="4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53" name="Text Box 85"/>
            <p:cNvSpPr txBox="1">
              <a:spLocks noChangeArrowheads="1"/>
            </p:cNvSpPr>
            <p:nvPr/>
          </p:nvSpPr>
          <p:spPr bwMode="auto">
            <a:xfrm>
              <a:off x="5400" y="8153"/>
              <a:ext cx="108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Emitter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054" name="Rectangle 86"/>
            <p:cNvSpPr>
              <a:spLocks noChangeArrowheads="1"/>
            </p:cNvSpPr>
            <p:nvPr/>
          </p:nvSpPr>
          <p:spPr bwMode="auto">
            <a:xfrm>
              <a:off x="3616" y="8092"/>
              <a:ext cx="1320" cy="4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55" name="Text Box 87"/>
            <p:cNvSpPr txBox="1">
              <a:spLocks noChangeArrowheads="1"/>
            </p:cNvSpPr>
            <p:nvPr/>
          </p:nvSpPr>
          <p:spPr bwMode="auto">
            <a:xfrm>
              <a:off x="3749" y="8143"/>
              <a:ext cx="108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Base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056" name="Rectangle 88"/>
            <p:cNvSpPr>
              <a:spLocks noChangeArrowheads="1"/>
            </p:cNvSpPr>
            <p:nvPr/>
          </p:nvSpPr>
          <p:spPr bwMode="auto">
            <a:xfrm>
              <a:off x="7019" y="8088"/>
              <a:ext cx="1320" cy="4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57" name="Text Box 89"/>
            <p:cNvSpPr txBox="1">
              <a:spLocks noChangeArrowheads="1"/>
            </p:cNvSpPr>
            <p:nvPr/>
          </p:nvSpPr>
          <p:spPr bwMode="auto">
            <a:xfrm>
              <a:off x="7152" y="8152"/>
              <a:ext cx="108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Base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058" name="Line 90"/>
            <p:cNvSpPr>
              <a:spLocks noChangeShapeType="1"/>
            </p:cNvSpPr>
            <p:nvPr/>
          </p:nvSpPr>
          <p:spPr bwMode="auto">
            <a:xfrm>
              <a:off x="3478" y="3376"/>
              <a:ext cx="0" cy="70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59" name="Line 91"/>
            <p:cNvSpPr>
              <a:spLocks noChangeShapeType="1"/>
            </p:cNvSpPr>
            <p:nvPr/>
          </p:nvSpPr>
          <p:spPr bwMode="auto">
            <a:xfrm>
              <a:off x="829" y="3343"/>
              <a:ext cx="0" cy="70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60" name="Line 92"/>
            <p:cNvSpPr>
              <a:spLocks noChangeShapeType="1"/>
            </p:cNvSpPr>
            <p:nvPr/>
          </p:nvSpPr>
          <p:spPr bwMode="auto">
            <a:xfrm>
              <a:off x="11105" y="3369"/>
              <a:ext cx="0" cy="70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61" name="Line 93"/>
            <p:cNvSpPr>
              <a:spLocks noChangeShapeType="1"/>
            </p:cNvSpPr>
            <p:nvPr/>
          </p:nvSpPr>
          <p:spPr bwMode="auto">
            <a:xfrm>
              <a:off x="8460" y="3369"/>
              <a:ext cx="0" cy="70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62" name="Text Box 94"/>
            <p:cNvSpPr txBox="1">
              <a:spLocks noChangeArrowheads="1"/>
            </p:cNvSpPr>
            <p:nvPr/>
          </p:nvSpPr>
          <p:spPr bwMode="auto">
            <a:xfrm>
              <a:off x="5211" y="10646"/>
              <a:ext cx="15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Native P-sub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4063" name="Group 95"/>
          <p:cNvGrpSpPr>
            <a:grpSpLocks/>
          </p:cNvGrpSpPr>
          <p:nvPr/>
        </p:nvGrpSpPr>
        <p:grpSpPr bwMode="auto">
          <a:xfrm>
            <a:off x="760021" y="1068779"/>
            <a:ext cx="7077692" cy="5100451"/>
            <a:chOff x="900" y="2699"/>
            <a:chExt cx="10620" cy="9767"/>
          </a:xfrm>
        </p:grpSpPr>
        <p:pic>
          <p:nvPicPr>
            <p:cNvPr id="84064" name="Picture 96" descr="106A251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340" y="2699"/>
              <a:ext cx="7740" cy="68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4065" name="Oval 97"/>
            <p:cNvSpPr>
              <a:spLocks noChangeArrowheads="1"/>
            </p:cNvSpPr>
            <p:nvPr/>
          </p:nvSpPr>
          <p:spPr bwMode="auto">
            <a:xfrm>
              <a:off x="5109" y="10346"/>
              <a:ext cx="447" cy="108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66" name="Oval 98"/>
            <p:cNvSpPr>
              <a:spLocks noChangeArrowheads="1"/>
            </p:cNvSpPr>
            <p:nvPr/>
          </p:nvSpPr>
          <p:spPr bwMode="auto">
            <a:xfrm>
              <a:off x="6798" y="10336"/>
              <a:ext cx="446" cy="108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67" name="Rectangle 99"/>
            <p:cNvSpPr>
              <a:spLocks noChangeArrowheads="1"/>
            </p:cNvSpPr>
            <p:nvPr/>
          </p:nvSpPr>
          <p:spPr bwMode="auto">
            <a:xfrm>
              <a:off x="5342" y="10469"/>
              <a:ext cx="1679" cy="600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68" name="Rectangle 100"/>
            <p:cNvSpPr>
              <a:spLocks noChangeArrowheads="1"/>
            </p:cNvSpPr>
            <p:nvPr/>
          </p:nvSpPr>
          <p:spPr bwMode="auto">
            <a:xfrm>
              <a:off x="7604" y="10015"/>
              <a:ext cx="447" cy="108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69" name="Rectangle 101"/>
            <p:cNvSpPr>
              <a:spLocks noChangeArrowheads="1"/>
            </p:cNvSpPr>
            <p:nvPr/>
          </p:nvSpPr>
          <p:spPr bwMode="auto">
            <a:xfrm>
              <a:off x="4391" y="10015"/>
              <a:ext cx="447" cy="108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70" name="Line 102"/>
            <p:cNvSpPr>
              <a:spLocks noChangeShapeType="1"/>
            </p:cNvSpPr>
            <p:nvPr/>
          </p:nvSpPr>
          <p:spPr bwMode="auto">
            <a:xfrm>
              <a:off x="1947" y="4829"/>
              <a:ext cx="0" cy="6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71" name="Line 103"/>
            <p:cNvSpPr>
              <a:spLocks noChangeShapeType="1"/>
            </p:cNvSpPr>
            <p:nvPr/>
          </p:nvSpPr>
          <p:spPr bwMode="auto">
            <a:xfrm>
              <a:off x="3287" y="4772"/>
              <a:ext cx="0" cy="6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72" name="Line 104"/>
            <p:cNvSpPr>
              <a:spLocks noChangeShapeType="1"/>
            </p:cNvSpPr>
            <p:nvPr/>
          </p:nvSpPr>
          <p:spPr bwMode="auto">
            <a:xfrm>
              <a:off x="2599" y="4841"/>
              <a:ext cx="0" cy="6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 type="oval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73" name="Line 105"/>
            <p:cNvSpPr>
              <a:spLocks noChangeShapeType="1"/>
            </p:cNvSpPr>
            <p:nvPr/>
          </p:nvSpPr>
          <p:spPr bwMode="auto">
            <a:xfrm>
              <a:off x="3952" y="4829"/>
              <a:ext cx="0" cy="6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74" name="Line 106"/>
            <p:cNvSpPr>
              <a:spLocks noChangeShapeType="1"/>
            </p:cNvSpPr>
            <p:nvPr/>
          </p:nvSpPr>
          <p:spPr bwMode="auto">
            <a:xfrm>
              <a:off x="5348" y="4829"/>
              <a:ext cx="0" cy="6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75" name="Line 107"/>
            <p:cNvSpPr>
              <a:spLocks noChangeShapeType="1"/>
            </p:cNvSpPr>
            <p:nvPr/>
          </p:nvSpPr>
          <p:spPr bwMode="auto">
            <a:xfrm>
              <a:off x="5834" y="4829"/>
              <a:ext cx="0" cy="6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76" name="Line 108"/>
            <p:cNvSpPr>
              <a:spLocks noChangeShapeType="1"/>
            </p:cNvSpPr>
            <p:nvPr/>
          </p:nvSpPr>
          <p:spPr bwMode="auto">
            <a:xfrm>
              <a:off x="6515" y="4829"/>
              <a:ext cx="0" cy="6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77" name="Line 109"/>
            <p:cNvSpPr>
              <a:spLocks noChangeShapeType="1"/>
            </p:cNvSpPr>
            <p:nvPr/>
          </p:nvSpPr>
          <p:spPr bwMode="auto">
            <a:xfrm>
              <a:off x="7015" y="4829"/>
              <a:ext cx="0" cy="6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78" name="Line 110"/>
            <p:cNvSpPr>
              <a:spLocks noChangeShapeType="1"/>
            </p:cNvSpPr>
            <p:nvPr/>
          </p:nvSpPr>
          <p:spPr bwMode="auto">
            <a:xfrm>
              <a:off x="8410" y="4836"/>
              <a:ext cx="0" cy="6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79" name="Line 111"/>
            <p:cNvSpPr>
              <a:spLocks noChangeShapeType="1"/>
            </p:cNvSpPr>
            <p:nvPr/>
          </p:nvSpPr>
          <p:spPr bwMode="auto">
            <a:xfrm>
              <a:off x="9791" y="4836"/>
              <a:ext cx="0" cy="6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 type="oval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80" name="Line 112"/>
            <p:cNvSpPr>
              <a:spLocks noChangeShapeType="1"/>
            </p:cNvSpPr>
            <p:nvPr/>
          </p:nvSpPr>
          <p:spPr bwMode="auto">
            <a:xfrm>
              <a:off x="9135" y="4829"/>
              <a:ext cx="0" cy="6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81" name="Line 113"/>
            <p:cNvSpPr>
              <a:spLocks noChangeShapeType="1"/>
            </p:cNvSpPr>
            <p:nvPr/>
          </p:nvSpPr>
          <p:spPr bwMode="auto">
            <a:xfrm>
              <a:off x="10468" y="4848"/>
              <a:ext cx="0" cy="6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82" name="Line 114"/>
            <p:cNvSpPr>
              <a:spLocks noChangeShapeType="1"/>
            </p:cNvSpPr>
            <p:nvPr/>
          </p:nvSpPr>
          <p:spPr bwMode="auto">
            <a:xfrm>
              <a:off x="6169" y="4829"/>
              <a:ext cx="0" cy="6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 type="oval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83" name="Rectangle 115"/>
            <p:cNvSpPr>
              <a:spLocks noChangeArrowheads="1"/>
            </p:cNvSpPr>
            <p:nvPr/>
          </p:nvSpPr>
          <p:spPr bwMode="auto">
            <a:xfrm>
              <a:off x="3941" y="11069"/>
              <a:ext cx="4469" cy="36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84" name="AutoShape 116"/>
            <p:cNvSpPr>
              <a:spLocks noChangeArrowheads="1"/>
            </p:cNvSpPr>
            <p:nvPr/>
          </p:nvSpPr>
          <p:spPr bwMode="auto">
            <a:xfrm>
              <a:off x="1380" y="11341"/>
              <a:ext cx="2461" cy="108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85" name="Rectangle 117"/>
            <p:cNvSpPr>
              <a:spLocks noChangeArrowheads="1"/>
            </p:cNvSpPr>
            <p:nvPr/>
          </p:nvSpPr>
          <p:spPr bwMode="auto">
            <a:xfrm>
              <a:off x="1731" y="11348"/>
              <a:ext cx="1787" cy="240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86" name="Rectangle 118"/>
            <p:cNvSpPr>
              <a:spLocks noChangeArrowheads="1"/>
            </p:cNvSpPr>
            <p:nvPr/>
          </p:nvSpPr>
          <p:spPr bwMode="auto">
            <a:xfrm>
              <a:off x="3292" y="11347"/>
              <a:ext cx="2043" cy="600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87" name="Rectangle 119"/>
            <p:cNvSpPr>
              <a:spLocks noChangeArrowheads="1"/>
            </p:cNvSpPr>
            <p:nvPr/>
          </p:nvSpPr>
          <p:spPr bwMode="auto">
            <a:xfrm>
              <a:off x="900" y="11347"/>
              <a:ext cx="1047" cy="600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88" name="Text Box 120"/>
            <p:cNvSpPr txBox="1">
              <a:spLocks noChangeArrowheads="1"/>
            </p:cNvSpPr>
            <p:nvPr/>
          </p:nvSpPr>
          <p:spPr bwMode="auto">
            <a:xfrm>
              <a:off x="2350" y="11906"/>
              <a:ext cx="558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WN 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089" name="Text Box 121"/>
            <p:cNvSpPr txBox="1">
              <a:spLocks noChangeArrowheads="1"/>
            </p:cNvSpPr>
            <p:nvPr/>
          </p:nvSpPr>
          <p:spPr bwMode="auto">
            <a:xfrm>
              <a:off x="1884" y="11299"/>
              <a:ext cx="145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N+ for Nsub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090" name="Rectangle 122"/>
            <p:cNvSpPr>
              <a:spLocks noChangeArrowheads="1"/>
            </p:cNvSpPr>
            <p:nvPr/>
          </p:nvSpPr>
          <p:spPr bwMode="auto">
            <a:xfrm>
              <a:off x="2437" y="10016"/>
              <a:ext cx="335" cy="1320"/>
            </a:xfrm>
            <a:prstGeom prst="rect">
              <a:avLst/>
            </a:prstGeom>
            <a:gradFill rotWithShape="0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91" name="AutoShape 123"/>
            <p:cNvSpPr>
              <a:spLocks noChangeArrowheads="1"/>
            </p:cNvSpPr>
            <p:nvPr/>
          </p:nvSpPr>
          <p:spPr bwMode="auto">
            <a:xfrm>
              <a:off x="8497" y="11338"/>
              <a:ext cx="2461" cy="108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92" name="Rectangle 124"/>
            <p:cNvSpPr>
              <a:spLocks noChangeArrowheads="1"/>
            </p:cNvSpPr>
            <p:nvPr/>
          </p:nvSpPr>
          <p:spPr bwMode="auto">
            <a:xfrm>
              <a:off x="8919" y="11345"/>
              <a:ext cx="1788" cy="240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93" name="Text Box 125"/>
            <p:cNvSpPr txBox="1">
              <a:spLocks noChangeArrowheads="1"/>
            </p:cNvSpPr>
            <p:nvPr/>
          </p:nvSpPr>
          <p:spPr bwMode="auto">
            <a:xfrm>
              <a:off x="9539" y="11903"/>
              <a:ext cx="558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WN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094" name="Text Box 126"/>
            <p:cNvSpPr txBox="1">
              <a:spLocks noChangeArrowheads="1"/>
            </p:cNvSpPr>
            <p:nvPr/>
          </p:nvSpPr>
          <p:spPr bwMode="auto">
            <a:xfrm>
              <a:off x="9073" y="11296"/>
              <a:ext cx="145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95" name="Rectangle 127"/>
            <p:cNvSpPr>
              <a:spLocks noChangeArrowheads="1"/>
            </p:cNvSpPr>
            <p:nvPr/>
          </p:nvSpPr>
          <p:spPr bwMode="auto">
            <a:xfrm>
              <a:off x="9626" y="10013"/>
              <a:ext cx="335" cy="1320"/>
            </a:xfrm>
            <a:prstGeom prst="rect">
              <a:avLst/>
            </a:prstGeom>
            <a:gradFill rotWithShape="0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96" name="Rectangle 128"/>
            <p:cNvSpPr>
              <a:spLocks noChangeArrowheads="1"/>
            </p:cNvSpPr>
            <p:nvPr/>
          </p:nvSpPr>
          <p:spPr bwMode="auto">
            <a:xfrm>
              <a:off x="10473" y="11347"/>
              <a:ext cx="1047" cy="600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97" name="Rectangle 129"/>
            <p:cNvSpPr>
              <a:spLocks noChangeArrowheads="1"/>
            </p:cNvSpPr>
            <p:nvPr/>
          </p:nvSpPr>
          <p:spPr bwMode="auto">
            <a:xfrm>
              <a:off x="7010" y="11347"/>
              <a:ext cx="2112" cy="600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98" name="Text Box 130"/>
            <p:cNvSpPr txBox="1">
              <a:spLocks noChangeArrowheads="1"/>
            </p:cNvSpPr>
            <p:nvPr/>
          </p:nvSpPr>
          <p:spPr bwMode="auto">
            <a:xfrm>
              <a:off x="9071" y="11306"/>
              <a:ext cx="145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N+ for Nsub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099" name="Text Box 131"/>
            <p:cNvSpPr txBox="1">
              <a:spLocks noChangeArrowheads="1"/>
            </p:cNvSpPr>
            <p:nvPr/>
          </p:nvSpPr>
          <p:spPr bwMode="auto">
            <a:xfrm>
              <a:off x="3497" y="11507"/>
              <a:ext cx="1452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STI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100" name="Text Box 132"/>
            <p:cNvSpPr txBox="1">
              <a:spLocks noChangeArrowheads="1"/>
            </p:cNvSpPr>
            <p:nvPr/>
          </p:nvSpPr>
          <p:spPr bwMode="auto">
            <a:xfrm>
              <a:off x="7332" y="11494"/>
              <a:ext cx="1452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STI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101" name="Text Box 133"/>
            <p:cNvSpPr txBox="1">
              <a:spLocks noChangeArrowheads="1"/>
            </p:cNvSpPr>
            <p:nvPr/>
          </p:nvSpPr>
          <p:spPr bwMode="auto">
            <a:xfrm>
              <a:off x="5384" y="11610"/>
              <a:ext cx="145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SC Implant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102" name="Text Box 134"/>
            <p:cNvSpPr txBox="1">
              <a:spLocks noChangeArrowheads="1"/>
            </p:cNvSpPr>
            <p:nvPr/>
          </p:nvSpPr>
          <p:spPr bwMode="auto">
            <a:xfrm>
              <a:off x="5369" y="11085"/>
              <a:ext cx="145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SiGe-Based layer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103" name="Rectangle 135"/>
            <p:cNvSpPr>
              <a:spLocks noChangeArrowheads="1"/>
            </p:cNvSpPr>
            <p:nvPr/>
          </p:nvSpPr>
          <p:spPr bwMode="auto">
            <a:xfrm>
              <a:off x="5840" y="10709"/>
              <a:ext cx="671" cy="360"/>
            </a:xfrm>
            <a:prstGeom prst="rect">
              <a:avLst/>
            </a:prstGeom>
            <a:solidFill>
              <a:srgbClr val="33CC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04" name="Text Box 136"/>
            <p:cNvSpPr txBox="1">
              <a:spLocks noChangeArrowheads="1"/>
            </p:cNvSpPr>
            <p:nvPr/>
          </p:nvSpPr>
          <p:spPr bwMode="auto">
            <a:xfrm>
              <a:off x="5445" y="10751"/>
              <a:ext cx="1425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EW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105" name="Rectangle 137"/>
            <p:cNvSpPr>
              <a:spLocks noChangeArrowheads="1"/>
            </p:cNvSpPr>
            <p:nvPr/>
          </p:nvSpPr>
          <p:spPr bwMode="auto">
            <a:xfrm>
              <a:off x="5998" y="10015"/>
              <a:ext cx="335" cy="354"/>
            </a:xfrm>
            <a:prstGeom prst="rect">
              <a:avLst/>
            </a:prstGeom>
            <a:gradFill rotWithShape="0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06" name="Rectangle 138"/>
            <p:cNvSpPr>
              <a:spLocks noChangeArrowheads="1"/>
            </p:cNvSpPr>
            <p:nvPr/>
          </p:nvSpPr>
          <p:spPr bwMode="auto">
            <a:xfrm>
              <a:off x="5333" y="10346"/>
              <a:ext cx="1679" cy="36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07" name="Text Box 139"/>
            <p:cNvSpPr txBox="1">
              <a:spLocks noChangeArrowheads="1"/>
            </p:cNvSpPr>
            <p:nvPr/>
          </p:nvSpPr>
          <p:spPr bwMode="auto">
            <a:xfrm>
              <a:off x="5433" y="10352"/>
              <a:ext cx="1452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Emitter Poly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108" name="Rectangle 140"/>
            <p:cNvSpPr>
              <a:spLocks noChangeArrowheads="1"/>
            </p:cNvSpPr>
            <p:nvPr/>
          </p:nvSpPr>
          <p:spPr bwMode="auto">
            <a:xfrm>
              <a:off x="1942" y="9552"/>
              <a:ext cx="1229" cy="4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09" name="Text Box 141"/>
            <p:cNvSpPr txBox="1">
              <a:spLocks noChangeArrowheads="1"/>
            </p:cNvSpPr>
            <p:nvPr/>
          </p:nvSpPr>
          <p:spPr bwMode="auto">
            <a:xfrm>
              <a:off x="1980" y="9577"/>
              <a:ext cx="1128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Collector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110" name="Rectangle 142"/>
            <p:cNvSpPr>
              <a:spLocks noChangeArrowheads="1"/>
            </p:cNvSpPr>
            <p:nvPr/>
          </p:nvSpPr>
          <p:spPr bwMode="auto">
            <a:xfrm>
              <a:off x="9241" y="9549"/>
              <a:ext cx="1229" cy="4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11" name="Text Box 143"/>
            <p:cNvSpPr txBox="1">
              <a:spLocks noChangeArrowheads="1"/>
            </p:cNvSpPr>
            <p:nvPr/>
          </p:nvSpPr>
          <p:spPr bwMode="auto">
            <a:xfrm>
              <a:off x="9180" y="9600"/>
              <a:ext cx="1166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Collector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112" name="Rectangle 144"/>
            <p:cNvSpPr>
              <a:spLocks noChangeArrowheads="1"/>
            </p:cNvSpPr>
            <p:nvPr/>
          </p:nvSpPr>
          <p:spPr bwMode="auto">
            <a:xfrm>
              <a:off x="5508" y="9549"/>
              <a:ext cx="1229" cy="4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13" name="Text Box 145"/>
            <p:cNvSpPr txBox="1">
              <a:spLocks noChangeArrowheads="1"/>
            </p:cNvSpPr>
            <p:nvPr/>
          </p:nvSpPr>
          <p:spPr bwMode="auto">
            <a:xfrm>
              <a:off x="5644" y="9613"/>
              <a:ext cx="1005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Emitter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114" name="Rectangle 146"/>
            <p:cNvSpPr>
              <a:spLocks noChangeArrowheads="1"/>
            </p:cNvSpPr>
            <p:nvPr/>
          </p:nvSpPr>
          <p:spPr bwMode="auto">
            <a:xfrm>
              <a:off x="3983" y="9552"/>
              <a:ext cx="1229" cy="4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15" name="Text Box 147"/>
            <p:cNvSpPr txBox="1">
              <a:spLocks noChangeArrowheads="1"/>
            </p:cNvSpPr>
            <p:nvPr/>
          </p:nvSpPr>
          <p:spPr bwMode="auto">
            <a:xfrm>
              <a:off x="4107" y="9603"/>
              <a:ext cx="1005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Base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116" name="Rectangle 148"/>
            <p:cNvSpPr>
              <a:spLocks noChangeArrowheads="1"/>
            </p:cNvSpPr>
            <p:nvPr/>
          </p:nvSpPr>
          <p:spPr bwMode="auto">
            <a:xfrm>
              <a:off x="7151" y="9548"/>
              <a:ext cx="1229" cy="4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17" name="Text Box 149"/>
            <p:cNvSpPr txBox="1">
              <a:spLocks noChangeArrowheads="1"/>
            </p:cNvSpPr>
            <p:nvPr/>
          </p:nvSpPr>
          <p:spPr bwMode="auto">
            <a:xfrm>
              <a:off x="7275" y="9612"/>
              <a:ext cx="1006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Base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118" name="Line 150"/>
            <p:cNvSpPr>
              <a:spLocks noChangeShapeType="1"/>
            </p:cNvSpPr>
            <p:nvPr/>
          </p:nvSpPr>
          <p:spPr bwMode="auto">
            <a:xfrm>
              <a:off x="3854" y="4836"/>
              <a:ext cx="0" cy="70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19" name="Line 151"/>
            <p:cNvSpPr>
              <a:spLocks noChangeShapeType="1"/>
            </p:cNvSpPr>
            <p:nvPr/>
          </p:nvSpPr>
          <p:spPr bwMode="auto">
            <a:xfrm>
              <a:off x="1388" y="4803"/>
              <a:ext cx="0" cy="70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20" name="Line 152"/>
            <p:cNvSpPr>
              <a:spLocks noChangeShapeType="1"/>
            </p:cNvSpPr>
            <p:nvPr/>
          </p:nvSpPr>
          <p:spPr bwMode="auto">
            <a:xfrm>
              <a:off x="10956" y="4829"/>
              <a:ext cx="0" cy="70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21" name="Line 153"/>
            <p:cNvSpPr>
              <a:spLocks noChangeShapeType="1"/>
            </p:cNvSpPr>
            <p:nvPr/>
          </p:nvSpPr>
          <p:spPr bwMode="auto">
            <a:xfrm>
              <a:off x="8493" y="4829"/>
              <a:ext cx="0" cy="70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22" name="Text Box 154"/>
            <p:cNvSpPr txBox="1">
              <a:spLocks noChangeArrowheads="1"/>
            </p:cNvSpPr>
            <p:nvPr/>
          </p:nvSpPr>
          <p:spPr bwMode="auto">
            <a:xfrm>
              <a:off x="5468" y="12106"/>
              <a:ext cx="1452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Native P-sub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839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4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 cstate="screen"/>
          <a:srcRect t="4269" b="9903"/>
          <a:stretch>
            <a:fillRect/>
          </a:stretch>
        </p:blipFill>
        <p:spPr bwMode="auto">
          <a:xfrm>
            <a:off x="0" y="0"/>
            <a:ext cx="9144000" cy="6345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BA07C5-9584-4C7F-90F1-EF16D85E017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Rectangle 2"/>
          <p:cNvSpPr>
            <a:spLocks noGrp="1" noChangeArrowheads="1"/>
          </p:cNvSpPr>
          <p:nvPr>
            <p:ph type="title"/>
          </p:nvPr>
        </p:nvSpPr>
        <p:spPr>
          <a:xfrm>
            <a:off x="430040" y="292745"/>
            <a:ext cx="8229600" cy="641350"/>
          </a:xfrm>
        </p:spPr>
        <p:txBody>
          <a:bodyPr lIns="92075" tIns="46038" rIns="92075" bIns="46038"/>
          <a:lstStyle/>
          <a:p>
            <a:pPr eaLnBrk="1" hangingPunct="1"/>
            <a:r>
              <a:rPr lang="en-US" dirty="0" smtClean="0">
                <a:latin typeface="Calibri" pitchFamily="34" charset="0"/>
                <a:cs typeface="Arial" charset="0"/>
              </a:rPr>
              <a:t>Comprehensive Technology Portfolio</a:t>
            </a:r>
          </a:p>
        </p:txBody>
      </p:sp>
      <p:sp>
        <p:nvSpPr>
          <p:cNvPr id="22530" name="Rectangle 46"/>
          <p:cNvSpPr>
            <a:spLocks noChangeArrowheads="1"/>
          </p:cNvSpPr>
          <p:nvPr/>
        </p:nvSpPr>
        <p:spPr bwMode="auto">
          <a:xfrm>
            <a:off x="3382" y="1684335"/>
            <a:ext cx="9110145" cy="4089403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n-US" sz="1800">
              <a:latin typeface="Calibri" pitchFamily="34" charset="0"/>
            </a:endParaRPr>
          </a:p>
        </p:txBody>
      </p:sp>
      <p:sp>
        <p:nvSpPr>
          <p:cNvPr id="44" name="Rectangle 43"/>
          <p:cNvSpPr>
            <a:spLocks noChangeArrowheads="1"/>
          </p:cNvSpPr>
          <p:nvPr/>
        </p:nvSpPr>
        <p:spPr bwMode="auto">
          <a:xfrm>
            <a:off x="135291" y="4955857"/>
            <a:ext cx="1601505" cy="617143"/>
          </a:xfrm>
          <a:prstGeom prst="rect">
            <a:avLst/>
          </a:prstGeom>
          <a:gradFill rotWithShape="1">
            <a:gsLst>
              <a:gs pos="0">
                <a:srgbClr val="F2FDE2"/>
              </a:gs>
              <a:gs pos="60001">
                <a:srgbClr val="CFEBA7"/>
              </a:gs>
              <a:gs pos="100000">
                <a:srgbClr val="AACD79"/>
              </a:gs>
            </a:gsLst>
            <a:lin ang="5400000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Mixed-Signal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Digital CMOS</a:t>
            </a:r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1839955" y="1016000"/>
            <a:ext cx="1816279" cy="693220"/>
          </a:xfrm>
          <a:prstGeom prst="rect">
            <a:avLst/>
          </a:prstGeom>
          <a:solidFill>
            <a:srgbClr val="0070C0"/>
          </a:solidFill>
          <a:ln w="9525">
            <a:solidFill>
              <a:srgbClr val="C4DDF8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eaLnBrk="0" hangingPunct="0">
              <a:spcAft>
                <a:spcPts val="0"/>
              </a:spcAft>
              <a:defRPr/>
            </a:pPr>
            <a:r>
              <a:rPr lang="en-US" sz="1800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  <a:cs typeface="+mn-cs"/>
              </a:rPr>
              <a:t>0.35</a:t>
            </a:r>
          </a:p>
          <a:p>
            <a:pPr algn="ctr" eaLnBrk="0" hangingPunct="0">
              <a:spcAft>
                <a:spcPts val="0"/>
              </a:spcAft>
              <a:defRPr/>
            </a:pPr>
            <a:r>
              <a:rPr lang="en-US" sz="1800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  <a:cs typeface="+mn-cs"/>
              </a:rPr>
              <a:t>µm</a:t>
            </a:r>
            <a:endParaRPr lang="en-US" sz="1800" dirty="0">
              <a:solidFill>
                <a:schemeClr val="bg1"/>
              </a:solidFill>
              <a:latin typeface="Calibri" pitchFamily="34" charset="0"/>
              <a:ea typeface="ＭＳ Ｐゴシック" charset="-128"/>
              <a:cs typeface="+mn-cs"/>
            </a:endParaRPr>
          </a:p>
        </p:txBody>
      </p:sp>
      <p:sp>
        <p:nvSpPr>
          <p:cNvPr id="38" name="Rectangle 37"/>
          <p:cNvSpPr>
            <a:spLocks noChangeArrowheads="1"/>
          </p:cNvSpPr>
          <p:nvPr/>
        </p:nvSpPr>
        <p:spPr bwMode="auto">
          <a:xfrm>
            <a:off x="0" y="1016000"/>
            <a:ext cx="1816279" cy="693220"/>
          </a:xfrm>
          <a:prstGeom prst="rect">
            <a:avLst/>
          </a:prstGeom>
          <a:solidFill>
            <a:srgbClr val="0070C0"/>
          </a:solidFill>
          <a:ln w="9525">
            <a:solidFill>
              <a:srgbClr val="C4DDF8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eaLnBrk="0" hangingPunct="0">
              <a:spcAft>
                <a:spcPts val="0"/>
              </a:spcAft>
              <a:defRPr/>
            </a:pPr>
            <a:r>
              <a:rPr lang="en-US" sz="1800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  <a:cs typeface="+mn-cs"/>
              </a:rPr>
              <a:t>0.50</a:t>
            </a:r>
          </a:p>
          <a:p>
            <a:pPr algn="ctr" eaLnBrk="0" hangingPunct="0">
              <a:spcAft>
                <a:spcPts val="0"/>
              </a:spcAft>
              <a:defRPr/>
            </a:pPr>
            <a:r>
              <a:rPr lang="en-US" sz="1800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  <a:cs typeface="+mn-cs"/>
              </a:rPr>
              <a:t>µm</a:t>
            </a:r>
            <a:endParaRPr lang="en-US" sz="1800" dirty="0">
              <a:solidFill>
                <a:schemeClr val="bg1"/>
              </a:solidFill>
              <a:latin typeface="Calibri" pitchFamily="34" charset="0"/>
              <a:ea typeface="ＭＳ Ｐゴシック" charset="-128"/>
              <a:cs typeface="+mn-cs"/>
            </a:endParaRPr>
          </a:p>
        </p:txBody>
      </p:sp>
      <p:sp>
        <p:nvSpPr>
          <p:cNvPr id="39941" name="Text Box 10"/>
          <p:cNvSpPr txBox="1">
            <a:spLocks noChangeArrowheads="1"/>
          </p:cNvSpPr>
          <p:nvPr/>
        </p:nvSpPr>
        <p:spPr bwMode="auto">
          <a:xfrm>
            <a:off x="1961717" y="1831985"/>
            <a:ext cx="1603196" cy="383225"/>
          </a:xfrm>
          <a:prstGeom prst="rect">
            <a:avLst/>
          </a:prstGeom>
          <a:gradFill rotWithShape="1">
            <a:gsLst>
              <a:gs pos="0">
                <a:srgbClr val="FDFC9D"/>
              </a:gs>
              <a:gs pos="60001">
                <a:srgbClr val="EAE848"/>
              </a:gs>
              <a:gs pos="100000">
                <a:srgbClr val="D8D62D"/>
              </a:gs>
            </a:gsLst>
            <a:lin ang="5400000"/>
          </a:gra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  <a:effectLst>
            <a:outerShdw dist="22987" dir="5400000" algn="tl" rotWithShape="0">
              <a:srgbClr val="808080">
                <a:alpha val="34999"/>
              </a:srgbClr>
            </a:outer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+mn-ea"/>
                <a:cs typeface="+mn-cs"/>
              </a:rPr>
              <a:t>BiCMOS, SiGe</a:t>
            </a:r>
          </a:p>
        </p:txBody>
      </p:sp>
      <p:sp>
        <p:nvSpPr>
          <p:cNvPr id="2" name="Rectangle 11"/>
          <p:cNvSpPr>
            <a:spLocks noChangeArrowheads="1"/>
          </p:cNvSpPr>
          <p:nvPr/>
        </p:nvSpPr>
        <p:spPr bwMode="auto">
          <a:xfrm>
            <a:off x="5592584" y="2455764"/>
            <a:ext cx="1594740" cy="358341"/>
          </a:xfrm>
          <a:prstGeom prst="rect">
            <a:avLst/>
          </a:prstGeom>
          <a:gradFill rotWithShape="1">
            <a:gsLst>
              <a:gs pos="0">
                <a:srgbClr val="FDD3AE"/>
              </a:gs>
              <a:gs pos="60001">
                <a:srgbClr val="EE872B"/>
              </a:gs>
              <a:gs pos="100000">
                <a:srgbClr val="E0791D"/>
              </a:gs>
            </a:gsLst>
            <a:lin ang="5400000"/>
          </a:gra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  <a:effectLst>
            <a:outerShdw dist="22987" dir="5400000" algn="tl" rotWithShape="0">
              <a:srgbClr val="808080">
                <a:alpha val="34999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AU" sz="1600">
                <a:solidFill>
                  <a:srgbClr val="262626"/>
                </a:solidFill>
                <a:latin typeface="Calibri" pitchFamily="34" charset="0"/>
                <a:ea typeface="ＭＳ Ｐゴシック" charset="-128"/>
                <a:cs typeface="+mn-cs"/>
              </a:rPr>
              <a:t>Power/BCD</a:t>
            </a:r>
            <a:endParaRPr lang="en-US" sz="1600">
              <a:solidFill>
                <a:srgbClr val="262626"/>
              </a:solidFill>
              <a:latin typeface="Calibri" pitchFamily="34" charset="0"/>
              <a:ea typeface="ＭＳ Ｐゴシック" charset="-128"/>
              <a:cs typeface="+mn-cs"/>
            </a:endParaRPr>
          </a:p>
        </p:txBody>
      </p:sp>
      <p:sp>
        <p:nvSpPr>
          <p:cNvPr id="28680" name="Rectangle 12"/>
          <p:cNvSpPr>
            <a:spLocks noChangeArrowheads="1"/>
          </p:cNvSpPr>
          <p:nvPr/>
        </p:nvSpPr>
        <p:spPr bwMode="auto">
          <a:xfrm>
            <a:off x="3767849" y="2455764"/>
            <a:ext cx="1608270" cy="355023"/>
          </a:xfrm>
          <a:prstGeom prst="rect">
            <a:avLst/>
          </a:prstGeom>
          <a:gradFill rotWithShape="1">
            <a:gsLst>
              <a:gs pos="0">
                <a:srgbClr val="FDD3AE"/>
              </a:gs>
              <a:gs pos="60001">
                <a:srgbClr val="EE872B"/>
              </a:gs>
              <a:gs pos="100000">
                <a:srgbClr val="E0791D"/>
              </a:gs>
            </a:gsLst>
            <a:lin ang="5400000"/>
          </a:gra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  <a:effectLst>
            <a:outerShdw dist="22987" dir="5400000" algn="tl" rotWithShape="0">
              <a:srgbClr val="808080">
                <a:alpha val="34999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AU" sz="1600">
                <a:solidFill>
                  <a:srgbClr val="262626"/>
                </a:solidFill>
                <a:latin typeface="Calibri" pitchFamily="34" charset="0"/>
                <a:ea typeface="ＭＳ Ｐゴシック" charset="-128"/>
                <a:cs typeface="+mn-cs"/>
              </a:rPr>
              <a:t>BCD </a:t>
            </a:r>
            <a:endParaRPr lang="en-US" sz="1600">
              <a:solidFill>
                <a:srgbClr val="262626"/>
              </a:solidFill>
              <a:latin typeface="Calibri" pitchFamily="34" charset="0"/>
              <a:ea typeface="ＭＳ Ｐゴシック" charset="-128"/>
              <a:cs typeface="+mn-cs"/>
            </a:endParaRPr>
          </a:p>
        </p:txBody>
      </p:sp>
      <p:sp>
        <p:nvSpPr>
          <p:cNvPr id="39949" name="Rectangle 19"/>
          <p:cNvSpPr>
            <a:spLocks noChangeArrowheads="1"/>
          </p:cNvSpPr>
          <p:nvPr/>
        </p:nvSpPr>
        <p:spPr bwMode="auto">
          <a:xfrm>
            <a:off x="1946255" y="4125418"/>
            <a:ext cx="1603196" cy="355023"/>
          </a:xfrm>
          <a:prstGeom prst="rect">
            <a:avLst/>
          </a:prstGeom>
          <a:gradFill rotWithShape="1">
            <a:gsLst>
              <a:gs pos="0">
                <a:srgbClr val="FFD5D6"/>
              </a:gs>
              <a:gs pos="60001">
                <a:srgbClr val="D06366"/>
              </a:gs>
              <a:gs pos="100000">
                <a:srgbClr val="C14347"/>
              </a:gs>
            </a:gsLst>
            <a:lin ang="5400000"/>
          </a:gra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  <a:effectLst>
            <a:outerShdw dist="22987" dir="5400000" algn="tl" rotWithShape="0">
              <a:srgbClr val="808080">
                <a:alpha val="34999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AU" sz="1600" dirty="0" smtClean="0">
                <a:solidFill>
                  <a:srgbClr val="262626"/>
                </a:solidFill>
                <a:latin typeface="Calibri" pitchFamily="34" charset="0"/>
                <a:ea typeface="ＭＳ Ｐゴシック" charset="-128"/>
                <a:cs typeface="+mn-cs"/>
              </a:rPr>
              <a:t>RFCMOS</a:t>
            </a:r>
            <a:endParaRPr lang="en-US" sz="1600" dirty="0">
              <a:solidFill>
                <a:srgbClr val="262626"/>
              </a:solidFill>
              <a:latin typeface="Calibri" pitchFamily="34" charset="0"/>
              <a:ea typeface="ＭＳ Ｐゴシック" charset="-128"/>
              <a:cs typeface="+mn-cs"/>
            </a:endParaRPr>
          </a:p>
        </p:txBody>
      </p:sp>
      <p:sp>
        <p:nvSpPr>
          <p:cNvPr id="22545" name="Text Box 20"/>
          <p:cNvSpPr txBox="1">
            <a:spLocks noChangeArrowheads="1"/>
          </p:cNvSpPr>
          <p:nvPr/>
        </p:nvSpPr>
        <p:spPr bwMode="auto">
          <a:xfrm>
            <a:off x="5572049" y="4132054"/>
            <a:ext cx="1608270" cy="611108"/>
          </a:xfrm>
          <a:prstGeom prst="rect">
            <a:avLst/>
          </a:prstGeom>
          <a:gradFill rotWithShape="1">
            <a:gsLst>
              <a:gs pos="0">
                <a:srgbClr val="FFD5D6"/>
              </a:gs>
              <a:gs pos="60001">
                <a:srgbClr val="D06366"/>
              </a:gs>
              <a:gs pos="100000">
                <a:srgbClr val="C14347"/>
              </a:gs>
            </a:gsLst>
            <a:lin ang="5400000"/>
          </a:gradFill>
          <a:ln w="9525">
            <a:solidFill>
              <a:schemeClr val="bg1"/>
            </a:solidFill>
            <a:miter lim="800000"/>
            <a:headEnd type="none" w="sm" len="sm"/>
            <a:tailEnd type="none" w="sm" len="sm"/>
          </a:ln>
          <a:effectLst>
            <a:outerShdw dist="22987" dir="5400000" algn="tl" rotWithShape="0">
              <a:srgbClr val="808080">
                <a:alpha val="34999"/>
              </a:srgb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+mn-ea"/>
                <a:cs typeface="+mn-cs"/>
              </a:rPr>
              <a:t>RFCMOS and SOI  CMOS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8684" name="Rectangle 22"/>
          <p:cNvSpPr>
            <a:spLocks noChangeArrowheads="1"/>
          </p:cNvSpPr>
          <p:nvPr/>
        </p:nvSpPr>
        <p:spPr bwMode="auto">
          <a:xfrm>
            <a:off x="1961717" y="2455764"/>
            <a:ext cx="1603196" cy="355023"/>
          </a:xfrm>
          <a:prstGeom prst="rect">
            <a:avLst/>
          </a:prstGeom>
          <a:gradFill rotWithShape="1">
            <a:gsLst>
              <a:gs pos="0">
                <a:srgbClr val="FDD3AE"/>
              </a:gs>
              <a:gs pos="60001">
                <a:srgbClr val="EE872B"/>
              </a:gs>
              <a:gs pos="100000">
                <a:srgbClr val="E0791D"/>
              </a:gs>
            </a:gsLst>
            <a:lin ang="5400000"/>
          </a:gra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  <a:effectLst>
            <a:outerShdw dist="22987" dir="5400000" algn="tl" rotWithShape="0">
              <a:srgbClr val="808080">
                <a:alpha val="34999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AU" sz="1600">
                <a:solidFill>
                  <a:srgbClr val="262626"/>
                </a:solidFill>
                <a:latin typeface="Calibri" pitchFamily="34" charset="0"/>
                <a:ea typeface="ＭＳ Ｐゴシック" charset="-128"/>
                <a:cs typeface="+mn-cs"/>
              </a:rPr>
              <a:t>BCD</a:t>
            </a:r>
            <a:endParaRPr lang="en-US" sz="1600">
              <a:solidFill>
                <a:srgbClr val="262626"/>
              </a:solidFill>
              <a:latin typeface="Calibri" pitchFamily="34" charset="0"/>
              <a:ea typeface="ＭＳ Ｐゴシック" charset="-128"/>
              <a:cs typeface="+mn-cs"/>
            </a:endParaRPr>
          </a:p>
        </p:txBody>
      </p:sp>
      <p:sp>
        <p:nvSpPr>
          <p:cNvPr id="39958" name="Text Box 28"/>
          <p:cNvSpPr txBox="1">
            <a:spLocks noChangeArrowheads="1"/>
          </p:cNvSpPr>
          <p:nvPr/>
        </p:nvSpPr>
        <p:spPr bwMode="auto">
          <a:xfrm>
            <a:off x="7331795" y="4141683"/>
            <a:ext cx="1594741" cy="584775"/>
          </a:xfrm>
          <a:prstGeom prst="rect">
            <a:avLst/>
          </a:prstGeom>
          <a:gradFill rotWithShape="1">
            <a:gsLst>
              <a:gs pos="0">
                <a:srgbClr val="FFD5D6"/>
              </a:gs>
              <a:gs pos="60001">
                <a:srgbClr val="D06366"/>
              </a:gs>
              <a:gs pos="100000">
                <a:srgbClr val="C14347"/>
              </a:gs>
            </a:gsLst>
            <a:lin ang="5400000"/>
          </a:gra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  <a:effectLst>
            <a:outerShdw dist="22987" dir="5400000" algn="tl" rotWithShape="0">
              <a:srgbClr val="808080">
                <a:alpha val="34999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</a:rPr>
              <a:t>RFCMOS and SOI  CMOS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Calibri"/>
            </a:endParaRPr>
          </a:p>
        </p:txBody>
      </p:sp>
      <p:sp>
        <p:nvSpPr>
          <p:cNvPr id="28691" name="Rectangle 29"/>
          <p:cNvSpPr>
            <a:spLocks noChangeArrowheads="1"/>
          </p:cNvSpPr>
          <p:nvPr/>
        </p:nvSpPr>
        <p:spPr bwMode="auto">
          <a:xfrm>
            <a:off x="135291" y="2454105"/>
            <a:ext cx="1608270" cy="358341"/>
          </a:xfrm>
          <a:prstGeom prst="rect">
            <a:avLst/>
          </a:prstGeom>
          <a:gradFill rotWithShape="1">
            <a:gsLst>
              <a:gs pos="0">
                <a:srgbClr val="FDD3AE"/>
              </a:gs>
              <a:gs pos="60001">
                <a:srgbClr val="EE872B"/>
              </a:gs>
              <a:gs pos="100000">
                <a:srgbClr val="E0791D"/>
              </a:gs>
            </a:gsLst>
            <a:lin ang="5400000"/>
          </a:gra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  <a:effectLst>
            <a:outerShdw dist="22987" dir="5400000" algn="tl" rotWithShape="0">
              <a:srgbClr val="808080">
                <a:alpha val="34999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AU" sz="1600">
                <a:solidFill>
                  <a:srgbClr val="262626"/>
                </a:solidFill>
                <a:latin typeface="Calibri" pitchFamily="34" charset="0"/>
                <a:ea typeface="ＭＳ Ｐゴシック" charset="-128"/>
                <a:cs typeface="+mn-cs"/>
              </a:rPr>
              <a:t>Power/BCD </a:t>
            </a:r>
            <a:endParaRPr lang="en-US" sz="1600">
              <a:solidFill>
                <a:srgbClr val="262626"/>
              </a:solidFill>
              <a:latin typeface="Calibri" pitchFamily="34" charset="0"/>
              <a:ea typeface="ＭＳ Ｐゴシック" charset="-128"/>
              <a:cs typeface="+mn-cs"/>
            </a:endParaRPr>
          </a:p>
        </p:txBody>
      </p:sp>
      <p:sp>
        <p:nvSpPr>
          <p:cNvPr id="22544" name="Text Box 39"/>
          <p:cNvSpPr txBox="1">
            <a:spLocks noChangeArrowheads="1"/>
          </p:cNvSpPr>
          <p:nvPr/>
        </p:nvSpPr>
        <p:spPr bwMode="auto">
          <a:xfrm>
            <a:off x="7498493" y="1228114"/>
            <a:ext cx="1351217" cy="38654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>
              <a:spcAft>
                <a:spcPct val="30000"/>
              </a:spcAft>
            </a:pPr>
            <a:r>
              <a:rPr lang="en-US" sz="1800">
                <a:solidFill>
                  <a:srgbClr val="262626"/>
                </a:solidFill>
                <a:latin typeface="Calibri" pitchFamily="34" charset="0"/>
              </a:rPr>
              <a:t>0.13µm</a:t>
            </a:r>
          </a:p>
        </p:txBody>
      </p:sp>
      <p:sp>
        <p:nvSpPr>
          <p:cNvPr id="39970" name="Text Box 40"/>
          <p:cNvSpPr txBox="1">
            <a:spLocks noChangeArrowheads="1"/>
          </p:cNvSpPr>
          <p:nvPr/>
        </p:nvSpPr>
        <p:spPr bwMode="auto">
          <a:xfrm>
            <a:off x="3767849" y="1831985"/>
            <a:ext cx="1608270" cy="383225"/>
          </a:xfrm>
          <a:prstGeom prst="rect">
            <a:avLst/>
          </a:prstGeom>
          <a:gradFill rotWithShape="1">
            <a:gsLst>
              <a:gs pos="0">
                <a:srgbClr val="FDFC9D"/>
              </a:gs>
              <a:gs pos="60001">
                <a:srgbClr val="EAE848"/>
              </a:gs>
              <a:gs pos="100000">
                <a:srgbClr val="D8D62D"/>
              </a:gs>
            </a:gsLst>
            <a:lin ang="5400000"/>
          </a:gra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  <a:effectLst>
            <a:outerShdw dist="22987" dir="5400000" algn="tl" rotWithShape="0">
              <a:srgbClr val="808080">
                <a:alpha val="34999"/>
              </a:srgbClr>
            </a:outer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+mn-ea"/>
                <a:cs typeface="+mn-cs"/>
              </a:rPr>
              <a:t>SiGe</a:t>
            </a:r>
          </a:p>
        </p:txBody>
      </p:sp>
      <p:sp>
        <p:nvSpPr>
          <p:cNvPr id="39971" name="Text Box 41"/>
          <p:cNvSpPr txBox="1">
            <a:spLocks noChangeArrowheads="1"/>
          </p:cNvSpPr>
          <p:nvPr/>
        </p:nvSpPr>
        <p:spPr bwMode="auto">
          <a:xfrm>
            <a:off x="5587510" y="1831985"/>
            <a:ext cx="1604888" cy="383225"/>
          </a:xfrm>
          <a:prstGeom prst="rect">
            <a:avLst/>
          </a:prstGeom>
          <a:gradFill rotWithShape="1">
            <a:gsLst>
              <a:gs pos="0">
                <a:srgbClr val="FDFC9D"/>
              </a:gs>
              <a:gs pos="60001">
                <a:srgbClr val="EAE848"/>
              </a:gs>
              <a:gs pos="100000">
                <a:srgbClr val="D8D62D"/>
              </a:gs>
            </a:gsLst>
            <a:lin ang="5400000"/>
          </a:gra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  <a:effectLst>
            <a:outerShdw dist="22987" dir="5400000" algn="tl" rotWithShape="0">
              <a:srgbClr val="808080">
                <a:alpha val="34999"/>
              </a:srgbClr>
            </a:outer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+mn-ea"/>
                <a:cs typeface="+mn-cs"/>
              </a:rPr>
              <a:t>SiGe</a:t>
            </a:r>
          </a:p>
        </p:txBody>
      </p:sp>
      <p:sp>
        <p:nvSpPr>
          <p:cNvPr id="39972" name="Text Box 42"/>
          <p:cNvSpPr txBox="1">
            <a:spLocks noChangeArrowheads="1"/>
          </p:cNvSpPr>
          <p:nvPr/>
        </p:nvSpPr>
        <p:spPr bwMode="auto">
          <a:xfrm>
            <a:off x="7393642" y="1831985"/>
            <a:ext cx="1594741" cy="383225"/>
          </a:xfrm>
          <a:prstGeom prst="rect">
            <a:avLst/>
          </a:prstGeom>
          <a:gradFill rotWithShape="1">
            <a:gsLst>
              <a:gs pos="0">
                <a:srgbClr val="FDFC9D"/>
              </a:gs>
              <a:gs pos="60001">
                <a:srgbClr val="EAE848"/>
              </a:gs>
              <a:gs pos="100000">
                <a:srgbClr val="D8D62D"/>
              </a:gs>
            </a:gsLst>
            <a:lin ang="5400000"/>
          </a:gra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  <a:effectLst>
            <a:outerShdw dist="22987" dir="5400000" algn="tl" rotWithShape="0">
              <a:srgbClr val="808080">
                <a:alpha val="34999"/>
              </a:srgbClr>
            </a:outer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+mn-ea"/>
                <a:cs typeface="+mn-cs"/>
              </a:rPr>
              <a:t>SiGe</a:t>
            </a:r>
          </a:p>
        </p:txBody>
      </p:sp>
      <p:sp>
        <p:nvSpPr>
          <p:cNvPr id="41" name="Rectangle 40"/>
          <p:cNvSpPr>
            <a:spLocks noChangeArrowheads="1"/>
          </p:cNvSpPr>
          <p:nvPr/>
        </p:nvSpPr>
        <p:spPr bwMode="auto">
          <a:xfrm>
            <a:off x="3666381" y="1016000"/>
            <a:ext cx="1816279" cy="693220"/>
          </a:xfrm>
          <a:prstGeom prst="rect">
            <a:avLst/>
          </a:prstGeom>
          <a:solidFill>
            <a:srgbClr val="0070C0"/>
          </a:solidFill>
          <a:ln w="9525">
            <a:solidFill>
              <a:srgbClr val="C4DDF8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eaLnBrk="0" hangingPunct="0">
              <a:spcAft>
                <a:spcPts val="0"/>
              </a:spcAft>
              <a:defRPr/>
            </a:pPr>
            <a:r>
              <a:rPr lang="en-US" sz="1800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  <a:cs typeface="+mn-cs"/>
              </a:rPr>
              <a:t>0.25</a:t>
            </a:r>
          </a:p>
          <a:p>
            <a:pPr algn="ctr" eaLnBrk="0" hangingPunct="0">
              <a:spcAft>
                <a:spcPts val="0"/>
              </a:spcAft>
              <a:defRPr/>
            </a:pPr>
            <a:r>
              <a:rPr lang="en-US" sz="1800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  <a:cs typeface="+mn-cs"/>
              </a:rPr>
              <a:t>µm</a:t>
            </a:r>
            <a:endParaRPr lang="en-US" sz="1800" dirty="0">
              <a:solidFill>
                <a:schemeClr val="bg1"/>
              </a:solidFill>
              <a:latin typeface="Calibri" pitchFamily="34" charset="0"/>
              <a:ea typeface="ＭＳ Ｐゴシック" charset="-128"/>
              <a:cs typeface="+mn-cs"/>
            </a:endParaRPr>
          </a:p>
        </p:txBody>
      </p: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5492807" y="1016000"/>
            <a:ext cx="1779074" cy="693220"/>
          </a:xfrm>
          <a:prstGeom prst="rect">
            <a:avLst/>
          </a:prstGeom>
          <a:solidFill>
            <a:srgbClr val="0070C0"/>
          </a:solidFill>
          <a:ln w="9525">
            <a:solidFill>
              <a:srgbClr val="C4DDF8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eaLnBrk="0" hangingPunct="0">
              <a:spcAft>
                <a:spcPts val="0"/>
              </a:spcAft>
              <a:defRPr/>
            </a:pPr>
            <a:r>
              <a:rPr lang="en-US" sz="1800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  <a:cs typeface="+mn-cs"/>
              </a:rPr>
              <a:t>0.18/0.16/0.152</a:t>
            </a:r>
          </a:p>
          <a:p>
            <a:pPr algn="ctr" eaLnBrk="0" hangingPunct="0">
              <a:spcAft>
                <a:spcPts val="0"/>
              </a:spcAft>
              <a:defRPr/>
            </a:pPr>
            <a:r>
              <a:rPr lang="en-US" sz="1800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µ</a:t>
            </a:r>
            <a:r>
              <a:rPr lang="en-US" sz="1800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  <a:cs typeface="+mn-cs"/>
              </a:rPr>
              <a:t>m</a:t>
            </a:r>
          </a:p>
        </p:txBody>
      </p:sp>
      <p:sp>
        <p:nvSpPr>
          <p:cNvPr id="43" name="Rectangle 42"/>
          <p:cNvSpPr>
            <a:spLocks noChangeArrowheads="1"/>
          </p:cNvSpPr>
          <p:nvPr/>
        </p:nvSpPr>
        <p:spPr bwMode="auto">
          <a:xfrm>
            <a:off x="7278645" y="1016000"/>
            <a:ext cx="1839955" cy="693220"/>
          </a:xfrm>
          <a:prstGeom prst="rect">
            <a:avLst/>
          </a:prstGeom>
          <a:solidFill>
            <a:srgbClr val="0070C0"/>
          </a:solidFill>
          <a:ln w="9525">
            <a:solidFill>
              <a:srgbClr val="C4DDF8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eaLnBrk="0" hangingPunct="0">
              <a:spcAft>
                <a:spcPts val="0"/>
              </a:spcAft>
              <a:defRPr/>
            </a:pPr>
            <a:r>
              <a:rPr lang="en-US" sz="1800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  <a:cs typeface="+mn-cs"/>
              </a:rPr>
              <a:t>0.13</a:t>
            </a:r>
          </a:p>
          <a:p>
            <a:pPr algn="ctr" eaLnBrk="0" hangingPunct="0">
              <a:spcAft>
                <a:spcPts val="0"/>
              </a:spcAft>
              <a:defRPr/>
            </a:pPr>
            <a:r>
              <a:rPr lang="en-US" sz="1800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  <a:cs typeface="+mn-cs"/>
              </a:rPr>
              <a:t>µm</a:t>
            </a:r>
            <a:endParaRPr lang="en-US" sz="1800" dirty="0">
              <a:solidFill>
                <a:schemeClr val="bg1"/>
              </a:solidFill>
              <a:latin typeface="Calibri" pitchFamily="34" charset="0"/>
              <a:ea typeface="ＭＳ Ｐゴシック" charset="-128"/>
              <a:cs typeface="+mn-cs"/>
            </a:endParaRPr>
          </a:p>
        </p:txBody>
      </p:sp>
      <p:sp>
        <p:nvSpPr>
          <p:cNvPr id="22562" name="Line 50"/>
          <p:cNvSpPr>
            <a:spLocks noChangeShapeType="1"/>
          </p:cNvSpPr>
          <p:nvPr/>
        </p:nvSpPr>
        <p:spPr bwMode="auto">
          <a:xfrm flipV="1">
            <a:off x="1804408" y="1041400"/>
            <a:ext cx="24392" cy="473067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63" name="Line 51"/>
          <p:cNvSpPr>
            <a:spLocks noChangeShapeType="1"/>
          </p:cNvSpPr>
          <p:nvPr/>
        </p:nvSpPr>
        <p:spPr bwMode="auto">
          <a:xfrm flipV="1">
            <a:off x="3652850" y="1028700"/>
            <a:ext cx="17449" cy="474337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64" name="Line 52"/>
          <p:cNvSpPr>
            <a:spLocks noChangeShapeType="1"/>
          </p:cNvSpPr>
          <p:nvPr/>
        </p:nvSpPr>
        <p:spPr bwMode="auto">
          <a:xfrm flipV="1">
            <a:off x="5479276" y="1016000"/>
            <a:ext cx="19823" cy="475607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65" name="Line 53"/>
          <p:cNvSpPr>
            <a:spLocks noChangeShapeType="1"/>
          </p:cNvSpPr>
          <p:nvPr/>
        </p:nvSpPr>
        <p:spPr bwMode="auto">
          <a:xfrm flipH="1" flipV="1">
            <a:off x="7251700" y="1016000"/>
            <a:ext cx="20180" cy="4756079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" name="Rectangle 44"/>
          <p:cNvSpPr>
            <a:spLocks noChangeArrowheads="1"/>
          </p:cNvSpPr>
          <p:nvPr/>
        </p:nvSpPr>
        <p:spPr bwMode="auto">
          <a:xfrm>
            <a:off x="1948188" y="4955857"/>
            <a:ext cx="1601505" cy="617143"/>
          </a:xfrm>
          <a:prstGeom prst="rect">
            <a:avLst/>
          </a:prstGeom>
          <a:gradFill rotWithShape="1">
            <a:gsLst>
              <a:gs pos="0">
                <a:srgbClr val="F2FDE2"/>
              </a:gs>
              <a:gs pos="60001">
                <a:srgbClr val="CFEBA7"/>
              </a:gs>
              <a:gs pos="100000">
                <a:srgbClr val="AACD79"/>
              </a:gs>
            </a:gsLst>
            <a:lin ang="5400000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Mixed-Signal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Digital CMOS</a:t>
            </a:r>
          </a:p>
        </p:txBody>
      </p:sp>
      <p:sp>
        <p:nvSpPr>
          <p:cNvPr id="46" name="Rectangle 45"/>
          <p:cNvSpPr>
            <a:spLocks noChangeArrowheads="1"/>
          </p:cNvSpPr>
          <p:nvPr/>
        </p:nvSpPr>
        <p:spPr bwMode="auto">
          <a:xfrm>
            <a:off x="3757702" y="4955857"/>
            <a:ext cx="1601505" cy="617143"/>
          </a:xfrm>
          <a:prstGeom prst="rect">
            <a:avLst/>
          </a:prstGeom>
          <a:gradFill rotWithShape="1">
            <a:gsLst>
              <a:gs pos="0">
                <a:srgbClr val="F2FDE2"/>
              </a:gs>
              <a:gs pos="60001">
                <a:srgbClr val="CFEBA7"/>
              </a:gs>
              <a:gs pos="100000">
                <a:srgbClr val="AACD79"/>
              </a:gs>
            </a:gsLst>
            <a:lin ang="5400000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Mixed-Signal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Digital CMOS</a:t>
            </a:r>
          </a:p>
        </p:txBody>
      </p: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5584128" y="4955857"/>
            <a:ext cx="1601505" cy="617143"/>
          </a:xfrm>
          <a:prstGeom prst="rect">
            <a:avLst/>
          </a:prstGeom>
          <a:gradFill rotWithShape="1">
            <a:gsLst>
              <a:gs pos="0">
                <a:srgbClr val="F2FDE2"/>
              </a:gs>
              <a:gs pos="60001">
                <a:srgbClr val="CFEBA7"/>
              </a:gs>
              <a:gs pos="100000">
                <a:srgbClr val="AACD79"/>
              </a:gs>
            </a:gsLst>
            <a:lin ang="5400000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Mixed-Signal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Digital CMOS</a:t>
            </a:r>
          </a:p>
        </p:txBody>
      </p:sp>
      <p:sp>
        <p:nvSpPr>
          <p:cNvPr id="48" name="Rectangle 47"/>
          <p:cNvSpPr>
            <a:spLocks noChangeArrowheads="1"/>
          </p:cNvSpPr>
          <p:nvPr/>
        </p:nvSpPr>
        <p:spPr bwMode="auto">
          <a:xfrm>
            <a:off x="7390260" y="4955857"/>
            <a:ext cx="1601505" cy="617143"/>
          </a:xfrm>
          <a:prstGeom prst="rect">
            <a:avLst/>
          </a:prstGeom>
          <a:gradFill rotWithShape="1">
            <a:gsLst>
              <a:gs pos="0">
                <a:srgbClr val="F2FDE2"/>
              </a:gs>
              <a:gs pos="60001">
                <a:srgbClr val="CFEBA7"/>
              </a:gs>
              <a:gs pos="100000">
                <a:srgbClr val="AACD79"/>
              </a:gs>
            </a:gsLst>
            <a:lin ang="5400000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Mixed-Signal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Digital CMOS</a:t>
            </a:r>
          </a:p>
        </p:txBody>
      </p:sp>
      <p:sp>
        <p:nvSpPr>
          <p:cNvPr id="49" name="Rectangle 48"/>
          <p:cNvSpPr>
            <a:spLocks noChangeArrowheads="1"/>
          </p:cNvSpPr>
          <p:nvPr/>
        </p:nvSpPr>
        <p:spPr bwMode="auto">
          <a:xfrm>
            <a:off x="135291" y="3628682"/>
            <a:ext cx="1616725" cy="298618"/>
          </a:xfrm>
          <a:prstGeom prst="rect">
            <a:avLst/>
          </a:prstGeom>
          <a:solidFill>
            <a:srgbClr val="E0E0E0"/>
          </a:soli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90000"/>
              </a:lnSpc>
              <a:tabLst>
                <a:tab pos="1087438" algn="l"/>
              </a:tabLst>
              <a:defRPr/>
            </a:pPr>
            <a:r>
              <a:rPr lang="en-US" sz="1600">
                <a:solidFill>
                  <a:srgbClr val="262626"/>
                </a:solidFill>
                <a:latin typeface="Calibri" pitchFamily="34" charset="0"/>
                <a:ea typeface="ＭＳ Ｐゴシック" charset="-128"/>
                <a:cs typeface="+mn-cs"/>
              </a:rPr>
              <a:t>eNVM</a:t>
            </a:r>
            <a:endParaRPr lang="en-US" sz="1500" b="0">
              <a:solidFill>
                <a:srgbClr val="262626"/>
              </a:solidFill>
              <a:latin typeface="Calibri" pitchFamily="34" charset="0"/>
              <a:ea typeface="ＭＳ Ｐゴシック" charset="-128"/>
              <a:cs typeface="+mn-cs"/>
            </a:endParaRP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135291" y="2971723"/>
            <a:ext cx="1616725" cy="643687"/>
          </a:xfrm>
          <a:prstGeom prst="rect">
            <a:avLst/>
          </a:prstGeom>
          <a:gradFill rotWithShape="1">
            <a:gsLst>
              <a:gs pos="0">
                <a:srgbClr val="F8F8F8"/>
              </a:gs>
              <a:gs pos="32001">
                <a:srgbClr val="E0E0E0"/>
              </a:gs>
              <a:gs pos="100000">
                <a:srgbClr val="808080"/>
              </a:gs>
            </a:gsLst>
            <a:lin ang="5400000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90000"/>
              </a:lnSpc>
              <a:tabLst>
                <a:tab pos="1087438" algn="l"/>
              </a:tabLst>
              <a:defRPr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ＭＳ Ｐゴシック" pitchFamily="31" charset="-128"/>
                <a:cs typeface="ＭＳ Ｐゴシック" pitchFamily="31" charset="-128"/>
              </a:rPr>
              <a:t>Image Sensor</a:t>
            </a:r>
          </a:p>
          <a:p>
            <a:pPr algn="ctr">
              <a:lnSpc>
                <a:spcPct val="90000"/>
              </a:lnSpc>
              <a:tabLst>
                <a:tab pos="1087438" algn="l"/>
              </a:tabLst>
              <a:defRPr/>
            </a:pPr>
            <a:r>
              <a:rPr lang="en-US" sz="15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ＭＳ Ｐゴシック" pitchFamily="31" charset="-128"/>
                <a:cs typeface="ＭＳ Ｐゴシック" pitchFamily="31" charset="-128"/>
              </a:rPr>
              <a:t>(X-Ray &amp; Visible)</a:t>
            </a:r>
          </a:p>
        </p:txBody>
      </p:sp>
      <p:sp>
        <p:nvSpPr>
          <p:cNvPr id="50" name="Rectangle 49"/>
          <p:cNvSpPr>
            <a:spLocks noChangeArrowheads="1"/>
          </p:cNvSpPr>
          <p:nvPr/>
        </p:nvSpPr>
        <p:spPr bwMode="auto">
          <a:xfrm>
            <a:off x="1968481" y="2971723"/>
            <a:ext cx="1616725" cy="643687"/>
          </a:xfrm>
          <a:prstGeom prst="rect">
            <a:avLst/>
          </a:prstGeom>
          <a:gradFill rotWithShape="1">
            <a:gsLst>
              <a:gs pos="0">
                <a:srgbClr val="F8F8F8"/>
              </a:gs>
              <a:gs pos="32001">
                <a:srgbClr val="E0E0E0"/>
              </a:gs>
              <a:gs pos="100000">
                <a:srgbClr val="808080"/>
              </a:gs>
            </a:gsLst>
            <a:lin ang="5400000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90000"/>
              </a:lnSpc>
              <a:tabLst>
                <a:tab pos="1087438" algn="l"/>
              </a:tabLst>
              <a:defRPr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ＭＳ Ｐゴシック" pitchFamily="31" charset="-128"/>
                <a:cs typeface="ＭＳ Ｐゴシック" pitchFamily="31" charset="-128"/>
              </a:rPr>
              <a:t>Image Sensor</a:t>
            </a:r>
          </a:p>
          <a:p>
            <a:pPr algn="ctr">
              <a:lnSpc>
                <a:spcPct val="90000"/>
              </a:lnSpc>
              <a:tabLst>
                <a:tab pos="1087438" algn="l"/>
              </a:tabLst>
              <a:defRPr/>
            </a:pPr>
            <a:r>
              <a:rPr lang="en-US" sz="15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ＭＳ Ｐゴシック" pitchFamily="31" charset="-128"/>
                <a:cs typeface="ＭＳ Ｐゴシック" pitchFamily="31" charset="-128"/>
              </a:rPr>
              <a:t>(X-Ray &amp; Visible)</a:t>
            </a:r>
          </a:p>
        </p:txBody>
      </p: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5573981" y="3668498"/>
            <a:ext cx="1616725" cy="298618"/>
          </a:xfrm>
          <a:prstGeom prst="rect">
            <a:avLst/>
          </a:prstGeom>
          <a:solidFill>
            <a:srgbClr val="E0E0E0"/>
          </a:soli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90000"/>
              </a:lnSpc>
              <a:tabLst>
                <a:tab pos="1087438" algn="l"/>
              </a:tabLst>
              <a:defRPr/>
            </a:pPr>
            <a:r>
              <a:rPr lang="en-US" sz="1600">
                <a:solidFill>
                  <a:srgbClr val="262626"/>
                </a:solidFill>
                <a:latin typeface="Calibri" pitchFamily="34" charset="0"/>
                <a:ea typeface="ＭＳ Ｐゴシック" charset="-128"/>
                <a:cs typeface="+mn-cs"/>
              </a:rPr>
              <a:t>eNVM</a:t>
            </a:r>
            <a:endParaRPr lang="en-US" sz="1500" b="0">
              <a:solidFill>
                <a:srgbClr val="262626"/>
              </a:solidFill>
              <a:latin typeface="Calibri" pitchFamily="34" charset="0"/>
              <a:ea typeface="ＭＳ Ｐゴシック" charset="-128"/>
              <a:cs typeface="+mn-cs"/>
            </a:endParaRPr>
          </a:p>
        </p:txBody>
      </p:sp>
      <p:sp>
        <p:nvSpPr>
          <p:cNvPr id="53" name="Rectangle 52"/>
          <p:cNvSpPr>
            <a:spLocks noChangeArrowheads="1"/>
          </p:cNvSpPr>
          <p:nvPr/>
        </p:nvSpPr>
        <p:spPr bwMode="auto">
          <a:xfrm>
            <a:off x="5573981" y="3011539"/>
            <a:ext cx="1616725" cy="643687"/>
          </a:xfrm>
          <a:prstGeom prst="rect">
            <a:avLst/>
          </a:prstGeom>
          <a:gradFill rotWithShape="1">
            <a:gsLst>
              <a:gs pos="0">
                <a:srgbClr val="F8F8F8"/>
              </a:gs>
              <a:gs pos="32001">
                <a:srgbClr val="E0E0E0"/>
              </a:gs>
              <a:gs pos="100000">
                <a:srgbClr val="808080"/>
              </a:gs>
            </a:gsLst>
            <a:lin ang="5400000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90000"/>
              </a:lnSpc>
              <a:tabLst>
                <a:tab pos="1087438" algn="l"/>
              </a:tabLst>
              <a:defRPr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ＭＳ Ｐゴシック" pitchFamily="31" charset="-128"/>
                <a:cs typeface="ＭＳ Ｐゴシック" pitchFamily="31" charset="-128"/>
              </a:rPr>
              <a:t>Image Sensor</a:t>
            </a:r>
          </a:p>
          <a:p>
            <a:pPr algn="ctr">
              <a:lnSpc>
                <a:spcPct val="90000"/>
              </a:lnSpc>
              <a:tabLst>
                <a:tab pos="1087438" algn="l"/>
              </a:tabLst>
              <a:defRPr/>
            </a:pPr>
            <a:r>
              <a:rPr lang="en-US" sz="15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ＭＳ Ｐゴシック" pitchFamily="31" charset="-128"/>
                <a:cs typeface="ＭＳ Ｐゴシック" pitchFamily="31" charset="-128"/>
              </a:rPr>
              <a:t>(X-Ray &amp; Visible)</a:t>
            </a:r>
          </a:p>
        </p:txBody>
      </p:sp>
      <p:sp>
        <p:nvSpPr>
          <p:cNvPr id="37" name="Text Box 20"/>
          <p:cNvSpPr txBox="1">
            <a:spLocks noChangeArrowheads="1"/>
          </p:cNvSpPr>
          <p:nvPr/>
        </p:nvSpPr>
        <p:spPr bwMode="auto">
          <a:xfrm>
            <a:off x="3739824" y="4124470"/>
            <a:ext cx="1608270" cy="611108"/>
          </a:xfrm>
          <a:prstGeom prst="rect">
            <a:avLst/>
          </a:prstGeom>
          <a:gradFill rotWithShape="1">
            <a:gsLst>
              <a:gs pos="0">
                <a:srgbClr val="FFD5D6"/>
              </a:gs>
              <a:gs pos="60001">
                <a:srgbClr val="D06366"/>
              </a:gs>
              <a:gs pos="100000">
                <a:srgbClr val="C14347"/>
              </a:gs>
            </a:gsLst>
            <a:lin ang="5400000"/>
          </a:gradFill>
          <a:ln w="9525">
            <a:solidFill>
              <a:schemeClr val="bg1"/>
            </a:solidFill>
            <a:miter lim="800000"/>
            <a:headEnd type="none" w="sm" len="sm"/>
            <a:tailEnd type="none" w="sm" len="sm"/>
          </a:ln>
          <a:effectLst>
            <a:outerShdw dist="22987" dir="5400000" algn="tl" rotWithShape="0">
              <a:srgbClr val="808080">
                <a:alpha val="34999"/>
              </a:srgb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+mn-ea"/>
                <a:cs typeface="+mn-cs"/>
              </a:rPr>
              <a:t>RFCMOS and SOI  CMOS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BA07C5-9584-4C7F-90F1-EF16D85E017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7" descr="Acer_DX900_Smartphone_Contacts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59832" y="800708"/>
            <a:ext cx="1404156" cy="1404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Text Box 17"/>
          <p:cNvSpPr txBox="1">
            <a:spLocks noChangeArrowheads="1"/>
          </p:cNvSpPr>
          <p:nvPr/>
        </p:nvSpPr>
        <p:spPr bwMode="auto">
          <a:xfrm>
            <a:off x="353898" y="1740585"/>
            <a:ext cx="3632148" cy="140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73038" indent="-173038">
              <a:buClr>
                <a:srgbClr val="1765B3"/>
              </a:buClr>
            </a:pPr>
            <a:r>
              <a:rPr lang="en-US" sz="2000" b="1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RF CMOS and </a:t>
            </a:r>
            <a:r>
              <a:rPr lang="en-US" sz="2000" b="1" dirty="0" err="1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SiGe</a:t>
            </a:r>
            <a:r>
              <a:rPr lang="en-US" sz="2000" b="1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BiCMOS</a:t>
            </a:r>
            <a:endParaRPr lang="en-US" sz="3600" b="1" dirty="0" smtClean="0">
              <a:solidFill>
                <a:srgbClr val="262626"/>
              </a:solidFill>
              <a:latin typeface="Calibri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buClr>
                <a:srgbClr val="0070C0"/>
              </a:buClr>
              <a:buFont typeface="Wingdings" pitchFamily="2" charset="2"/>
              <a:buChar char="§"/>
            </a:pP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  Cell Phone, </a:t>
            </a:r>
            <a:r>
              <a:rPr lang="en-US" sz="2000" b="0" dirty="0" err="1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WiFi</a:t>
            </a: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0" dirty="0" err="1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TxRx</a:t>
            </a:r>
            <a:endParaRPr lang="en-US" sz="2000" b="0" dirty="0" smtClean="0">
              <a:solidFill>
                <a:srgbClr val="262626"/>
              </a:solidFill>
              <a:latin typeface="Calibri" pitchFamily="34" charset="0"/>
              <a:cs typeface="Arial" pitchFamily="34" charset="0"/>
            </a:endParaRPr>
          </a:p>
          <a:p>
            <a:pPr>
              <a:buClr>
                <a:srgbClr val="0070C0"/>
              </a:buClr>
              <a:buFont typeface="Wingdings" pitchFamily="2" charset="2"/>
              <a:buChar char="§"/>
            </a:pP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  </a:t>
            </a:r>
            <a:r>
              <a:rPr lang="en-US" sz="2000" b="0" dirty="0" err="1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Basestation</a:t>
            </a: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, Specialty Wireless</a:t>
            </a:r>
          </a:p>
          <a:p>
            <a:pPr>
              <a:buClr>
                <a:srgbClr val="0070C0"/>
              </a:buClr>
              <a:buFont typeface="Wingdings" pitchFamily="2" charset="2"/>
              <a:buChar char="§"/>
            </a:pP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  TV, Satellite, STB Tuners</a:t>
            </a:r>
          </a:p>
        </p:txBody>
      </p:sp>
      <p:sp>
        <p:nvSpPr>
          <p:cNvPr id="26629" name="Text Box 18"/>
          <p:cNvSpPr txBox="1">
            <a:spLocks noChangeArrowheads="1"/>
          </p:cNvSpPr>
          <p:nvPr/>
        </p:nvSpPr>
        <p:spPr bwMode="auto">
          <a:xfrm>
            <a:off x="365066" y="3812825"/>
            <a:ext cx="3483967" cy="201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73038" indent="-173038">
              <a:buClr>
                <a:srgbClr val="1765B3"/>
              </a:buClr>
            </a:pPr>
            <a:r>
              <a:rPr lang="en-US" sz="2000" b="1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High Performance </a:t>
            </a:r>
            <a:r>
              <a:rPr lang="en-US" sz="2000" b="1" dirty="0" err="1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SiGe</a:t>
            </a:r>
            <a:endParaRPr lang="en-US" sz="2000" b="1" dirty="0">
              <a:solidFill>
                <a:srgbClr val="262626"/>
              </a:solidFill>
              <a:latin typeface="Calibri" pitchFamily="34" charset="0"/>
              <a:cs typeface="Arial" pitchFamily="34" charset="0"/>
            </a:endParaRPr>
          </a:p>
          <a:p>
            <a:pPr marL="173038" indent="-173038">
              <a:spcBef>
                <a:spcPts val="600"/>
              </a:spcBef>
              <a:buClr>
                <a:srgbClr val="1765B3"/>
              </a:buClr>
              <a:buFont typeface="Wingdings" pitchFamily="2" charset="2"/>
              <a:buChar char="§"/>
            </a:pP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Optical Fiber Networks</a:t>
            </a:r>
            <a:endParaRPr lang="en-US" sz="2000" b="0" dirty="0">
              <a:solidFill>
                <a:srgbClr val="262626"/>
              </a:solidFill>
              <a:latin typeface="Calibri" pitchFamily="34" charset="0"/>
              <a:cs typeface="Arial" pitchFamily="34" charset="0"/>
            </a:endParaRPr>
          </a:p>
          <a:p>
            <a:pPr marL="173038" indent="-173038">
              <a:buClr>
                <a:srgbClr val="1765B3"/>
              </a:buClr>
              <a:buFont typeface="Wingdings" pitchFamily="2" charset="2"/>
              <a:buChar char="§"/>
            </a:pP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Automotive Radar</a:t>
            </a:r>
          </a:p>
          <a:p>
            <a:pPr marL="173038" indent="-173038">
              <a:buClr>
                <a:srgbClr val="1765B3"/>
              </a:buClr>
              <a:buFont typeface="Wingdings" pitchFamily="2" charset="2"/>
              <a:buChar char="§"/>
            </a:pP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60 GHz </a:t>
            </a:r>
            <a:r>
              <a:rPr lang="en-US" sz="2000" b="0" dirty="0" err="1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WiFi</a:t>
            </a: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, 24GHz Backhaul </a:t>
            </a:r>
          </a:p>
          <a:p>
            <a:pPr marL="173038" indent="-173038">
              <a:buClr>
                <a:srgbClr val="1765B3"/>
              </a:buClr>
              <a:buFont typeface="Wingdings" pitchFamily="2" charset="2"/>
              <a:buChar char="§"/>
            </a:pP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Light Peak and Thunderbolt</a:t>
            </a:r>
          </a:p>
          <a:p>
            <a:pPr marL="173038" indent="-173038">
              <a:buClr>
                <a:srgbClr val="1765B3"/>
              </a:buClr>
              <a:buFont typeface="Wingdings" pitchFamily="2" charset="2"/>
              <a:buChar char="§"/>
            </a:pP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GPS LNA</a:t>
            </a:r>
          </a:p>
        </p:txBody>
      </p:sp>
      <p:sp>
        <p:nvSpPr>
          <p:cNvPr id="26630" name="Text Box 19"/>
          <p:cNvSpPr txBox="1">
            <a:spLocks noChangeArrowheads="1"/>
          </p:cNvSpPr>
          <p:nvPr/>
        </p:nvSpPr>
        <p:spPr bwMode="auto">
          <a:xfrm>
            <a:off x="4733475" y="1718199"/>
            <a:ext cx="4262437" cy="140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3038" indent="-173038">
              <a:buClr>
                <a:srgbClr val="1765B3"/>
              </a:buClr>
            </a:pPr>
            <a:r>
              <a:rPr lang="en-US" sz="2000" b="1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SOI Switch and </a:t>
            </a:r>
            <a:r>
              <a:rPr lang="en-US" sz="2000" b="1" dirty="0" err="1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SiGe</a:t>
            </a:r>
            <a:r>
              <a:rPr lang="en-US" sz="2000" b="1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 Power Amplifiers</a:t>
            </a:r>
          </a:p>
          <a:p>
            <a:pPr marL="173038" indent="-173038">
              <a:spcBef>
                <a:spcPts val="600"/>
              </a:spcBef>
              <a:buClr>
                <a:srgbClr val="1765B3"/>
              </a:buClr>
              <a:buFont typeface="Wingdings" pitchFamily="2" charset="2"/>
              <a:buChar char="§"/>
            </a:pP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Power Amplifiers</a:t>
            </a:r>
            <a:endParaRPr lang="en-US" sz="2000" b="0" dirty="0">
              <a:solidFill>
                <a:srgbClr val="262626"/>
              </a:solidFill>
              <a:latin typeface="Calibri" pitchFamily="34" charset="0"/>
              <a:cs typeface="Arial" pitchFamily="34" charset="0"/>
            </a:endParaRPr>
          </a:p>
          <a:p>
            <a:pPr marL="173038" indent="-173038">
              <a:buClr>
                <a:srgbClr val="1765B3"/>
              </a:buClr>
              <a:buFont typeface="Wingdings" pitchFamily="2" charset="2"/>
              <a:buChar char="§"/>
            </a:pP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Antenna Switch</a:t>
            </a:r>
          </a:p>
          <a:p>
            <a:pPr marL="173038" indent="-173038">
              <a:buClr>
                <a:srgbClr val="1765B3"/>
              </a:buClr>
              <a:buFont typeface="Wingdings" pitchFamily="2" charset="2"/>
              <a:buChar char="§"/>
            </a:pP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PA Controllers</a:t>
            </a:r>
            <a:endParaRPr lang="en-US" sz="2000" b="0" dirty="0">
              <a:solidFill>
                <a:srgbClr val="262626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6631" name="Text Box 20"/>
          <p:cNvSpPr txBox="1">
            <a:spLocks noChangeArrowheads="1"/>
          </p:cNvSpPr>
          <p:nvPr/>
        </p:nvSpPr>
        <p:spPr bwMode="auto">
          <a:xfrm>
            <a:off x="4752020" y="3851637"/>
            <a:ext cx="3800977" cy="140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73038" indent="-173038">
              <a:spcBef>
                <a:spcPts val="600"/>
              </a:spcBef>
              <a:buClr>
                <a:srgbClr val="1765B3"/>
              </a:buClr>
            </a:pPr>
            <a:r>
              <a:rPr lang="en-US" sz="2000" b="1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Complementary </a:t>
            </a:r>
            <a:r>
              <a:rPr lang="en-US" sz="2000" b="1" dirty="0" err="1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BiCMOS</a:t>
            </a:r>
            <a:endParaRPr lang="en-US" sz="2000" b="1" dirty="0">
              <a:solidFill>
                <a:srgbClr val="262626"/>
              </a:solidFill>
              <a:latin typeface="Calibri" pitchFamily="34" charset="0"/>
              <a:cs typeface="Arial" pitchFamily="34" charset="0"/>
            </a:endParaRPr>
          </a:p>
          <a:p>
            <a:pPr marL="173038" indent="-173038">
              <a:spcBef>
                <a:spcPts val="600"/>
              </a:spcBef>
              <a:buClr>
                <a:srgbClr val="1765B3"/>
              </a:buClr>
              <a:buFont typeface="Wingdings" pitchFamily="2" charset="2"/>
              <a:buChar char="§"/>
            </a:pP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Line Drivers DSL, </a:t>
            </a:r>
            <a:r>
              <a:rPr lang="en-US" sz="2000" b="0" dirty="0" err="1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HomePlug</a:t>
            </a: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, ATE</a:t>
            </a:r>
            <a:endParaRPr lang="en-US" sz="2000" b="0" dirty="0">
              <a:solidFill>
                <a:srgbClr val="262626"/>
              </a:solidFill>
              <a:latin typeface="Calibri" pitchFamily="34" charset="0"/>
              <a:cs typeface="Arial" pitchFamily="34" charset="0"/>
            </a:endParaRPr>
          </a:p>
          <a:p>
            <a:pPr marL="173038" indent="-173038">
              <a:buClr>
                <a:srgbClr val="1765B3"/>
              </a:buClr>
              <a:buFont typeface="Wingdings" pitchFamily="2" charset="2"/>
              <a:buChar char="§"/>
            </a:pP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HDD </a:t>
            </a:r>
            <a:r>
              <a:rPr lang="en-US" sz="2000" b="0" dirty="0" err="1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PreAmp</a:t>
            </a:r>
            <a:endParaRPr lang="en-US" sz="2000" b="0" dirty="0" smtClean="0">
              <a:solidFill>
                <a:srgbClr val="262626"/>
              </a:solidFill>
              <a:latin typeface="Calibri" pitchFamily="34" charset="0"/>
              <a:cs typeface="Arial" pitchFamily="34" charset="0"/>
            </a:endParaRPr>
          </a:p>
          <a:p>
            <a:pPr marL="173038" indent="-173038">
              <a:buClr>
                <a:srgbClr val="1765B3"/>
              </a:buClr>
              <a:buFont typeface="Wingdings" pitchFamily="2" charset="2"/>
              <a:buChar char="§"/>
            </a:pP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DAC, ADC</a:t>
            </a:r>
          </a:p>
        </p:txBody>
      </p:sp>
      <p:sp>
        <p:nvSpPr>
          <p:cNvPr id="26632" name="Title 34"/>
          <p:cNvSpPr>
            <a:spLocks noGrp="1"/>
          </p:cNvSpPr>
          <p:nvPr>
            <p:ph type="title" idx="4294967295"/>
          </p:nvPr>
        </p:nvSpPr>
        <p:spPr>
          <a:xfrm>
            <a:off x="299979" y="-39735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libri" charset="0"/>
              </a:rPr>
              <a:t>RF and HPA Applications and Technology</a:t>
            </a:r>
          </a:p>
        </p:txBody>
      </p:sp>
      <p:sp>
        <p:nvSpPr>
          <p:cNvPr id="26633" name="Slide Number Placeholder 5"/>
          <p:cNvSpPr txBox="1">
            <a:spLocks noGrp="1"/>
          </p:cNvSpPr>
          <p:nvPr/>
        </p:nvSpPr>
        <p:spPr bwMode="auto">
          <a:xfrm>
            <a:off x="299979" y="6435725"/>
            <a:ext cx="3619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fld id="{884D659A-3D2D-456E-94D0-671D398551BE}" type="slidenum">
              <a:rPr lang="en-US" sz="1000" b="0">
                <a:latin typeface="Calibri" pitchFamily="34" charset="0"/>
                <a:cs typeface="Arial" pitchFamily="34" charset="0"/>
              </a:rPr>
              <a:pPr algn="ctr"/>
              <a:t>4</a:t>
            </a:fld>
            <a:endParaRPr lang="en-US" sz="1000" b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304800" y="5729319"/>
            <a:ext cx="8610600" cy="482600"/>
          </a:xfrm>
          <a:prstGeom prst="rect">
            <a:avLst/>
          </a:prstGeom>
          <a:gradFill rotWithShape="1">
            <a:gsLst>
              <a:gs pos="0">
                <a:srgbClr val="D4E6F4"/>
              </a:gs>
              <a:gs pos="60001">
                <a:srgbClr val="76B1DB"/>
              </a:gs>
              <a:gs pos="100000">
                <a:srgbClr val="3A7ABD"/>
              </a:gs>
            </a:gsLst>
            <a:lin ang="5400000"/>
          </a:gradFill>
          <a:ln w="9525">
            <a:solidFill>
              <a:srgbClr val="FFFFFF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 anchorCtr="1"/>
          <a:lstStyle/>
          <a:p>
            <a:pPr algn="ctr">
              <a:defRPr/>
            </a:pPr>
            <a:r>
              <a:rPr lang="en-US" sz="2200" dirty="0" smtClean="0">
                <a:latin typeface="+mn-lt"/>
                <a:ea typeface="ＭＳ Ｐゴシック" charset="-128"/>
                <a:cs typeface="ＭＳ Ｐゴシック" charset="-128"/>
              </a:rPr>
              <a:t>Best-in-class </a:t>
            </a:r>
            <a:r>
              <a:rPr lang="en-US" sz="2200" dirty="0" err="1" smtClean="0">
                <a:latin typeface="+mn-lt"/>
                <a:ea typeface="ＭＳ Ｐゴシック" charset="-128"/>
                <a:cs typeface="ＭＳ Ｐゴシック" charset="-128"/>
              </a:rPr>
              <a:t>SiGe</a:t>
            </a:r>
            <a:r>
              <a:rPr lang="en-US" sz="2200" dirty="0" smtClean="0">
                <a:latin typeface="+mn-lt"/>
                <a:ea typeface="ＭＳ Ｐゴシック" charset="-128"/>
                <a:cs typeface="ＭＳ Ｐゴシック" charset="-128"/>
              </a:rPr>
              <a:t>, RF CMOS, RF models and Design Enablement</a:t>
            </a:r>
            <a:endParaRPr lang="en-US" sz="2200" dirty="0"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6637" name="Line 8"/>
          <p:cNvSpPr>
            <a:spLocks noChangeShapeType="1"/>
          </p:cNvSpPr>
          <p:nvPr/>
        </p:nvSpPr>
        <p:spPr bwMode="auto">
          <a:xfrm>
            <a:off x="4462461" y="1073099"/>
            <a:ext cx="0" cy="4362450"/>
          </a:xfrm>
          <a:prstGeom prst="line">
            <a:avLst/>
          </a:prstGeom>
          <a:noFill/>
          <a:ln w="28575">
            <a:solidFill>
              <a:srgbClr val="CBCBCB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38" name="Line 9"/>
          <p:cNvSpPr>
            <a:spLocks noChangeShapeType="1"/>
          </p:cNvSpPr>
          <p:nvPr/>
        </p:nvSpPr>
        <p:spPr bwMode="auto">
          <a:xfrm>
            <a:off x="519057" y="3284984"/>
            <a:ext cx="8013700" cy="0"/>
          </a:xfrm>
          <a:prstGeom prst="line">
            <a:avLst/>
          </a:prstGeom>
          <a:noFill/>
          <a:ln w="28575">
            <a:solidFill>
              <a:srgbClr val="CBCBCB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39" name="Text Box 10"/>
          <p:cNvSpPr txBox="1">
            <a:spLocks noChangeArrowheads="1"/>
          </p:cNvSpPr>
          <p:nvPr/>
        </p:nvSpPr>
        <p:spPr bwMode="auto">
          <a:xfrm>
            <a:off x="323528" y="1108775"/>
            <a:ext cx="22698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1765B3"/>
                </a:solidFill>
                <a:latin typeface="Calibri" pitchFamily="34" charset="0"/>
                <a:cs typeface="Arial" pitchFamily="34" charset="0"/>
              </a:rPr>
              <a:t>RF and Tuners</a:t>
            </a:r>
            <a:endParaRPr lang="en-US" sz="2800" b="1" dirty="0">
              <a:solidFill>
                <a:srgbClr val="1765B3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6640" name="Text Box 11"/>
          <p:cNvSpPr txBox="1">
            <a:spLocks noChangeArrowheads="1"/>
          </p:cNvSpPr>
          <p:nvPr/>
        </p:nvSpPr>
        <p:spPr bwMode="auto">
          <a:xfrm>
            <a:off x="4716016" y="1144779"/>
            <a:ext cx="303512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1765B3"/>
                </a:solidFill>
                <a:latin typeface="Calibri" pitchFamily="34" charset="0"/>
                <a:cs typeface="Arial" pitchFamily="34" charset="0"/>
              </a:rPr>
              <a:t>Front-End Modules</a:t>
            </a:r>
            <a:endParaRPr lang="en-US" sz="2800" b="1" dirty="0">
              <a:solidFill>
                <a:srgbClr val="1765B3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6641" name="Text Box 12"/>
          <p:cNvSpPr txBox="1">
            <a:spLocks noChangeArrowheads="1"/>
          </p:cNvSpPr>
          <p:nvPr/>
        </p:nvSpPr>
        <p:spPr bwMode="auto">
          <a:xfrm>
            <a:off x="317385" y="3357216"/>
            <a:ext cx="160120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err="1" smtClean="0">
                <a:solidFill>
                  <a:srgbClr val="1765B3"/>
                </a:solidFill>
                <a:latin typeface="Calibri" pitchFamily="34" charset="0"/>
                <a:cs typeface="Arial" pitchFamily="34" charset="0"/>
              </a:rPr>
              <a:t>mmWave</a:t>
            </a:r>
            <a:endParaRPr lang="en-US" sz="2800" b="1" dirty="0">
              <a:solidFill>
                <a:srgbClr val="1765B3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6642" name="Text Box 13"/>
          <p:cNvSpPr txBox="1">
            <a:spLocks noChangeArrowheads="1"/>
          </p:cNvSpPr>
          <p:nvPr/>
        </p:nvSpPr>
        <p:spPr bwMode="auto">
          <a:xfrm>
            <a:off x="4752020" y="3392850"/>
            <a:ext cx="39805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1765B3"/>
                </a:solidFill>
                <a:latin typeface="Calibri" pitchFamily="34" charset="0"/>
                <a:cs typeface="Arial" pitchFamily="34" charset="0"/>
              </a:rPr>
              <a:t>High Performance Analog</a:t>
            </a:r>
            <a:endParaRPr lang="en-US" sz="2800" b="1" dirty="0">
              <a:solidFill>
                <a:srgbClr val="1765B3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6" name="Picture 15" descr="sar_satellite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9852" y="3537012"/>
            <a:ext cx="1013204" cy="795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380312" y="4761148"/>
            <a:ext cx="1224136" cy="750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7200292" y="2420888"/>
            <a:ext cx="1462088" cy="533400"/>
            <a:chOff x="955" y="2921"/>
            <a:chExt cx="921" cy="336"/>
          </a:xfrm>
        </p:grpSpPr>
        <p:sp>
          <p:nvSpPr>
            <p:cNvPr id="19" name="Line 21"/>
            <p:cNvSpPr>
              <a:spLocks noChangeShapeType="1"/>
            </p:cNvSpPr>
            <p:nvPr/>
          </p:nvSpPr>
          <p:spPr bwMode="auto">
            <a:xfrm>
              <a:off x="1125" y="3093"/>
              <a:ext cx="75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sz="1800" b="0"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20" name="AutoShape 19"/>
            <p:cNvSpPr>
              <a:spLocks noChangeArrowheads="1"/>
            </p:cNvSpPr>
            <p:nvPr/>
          </p:nvSpPr>
          <p:spPr bwMode="auto">
            <a:xfrm rot="5400000">
              <a:off x="1466" y="2945"/>
              <a:ext cx="336" cy="288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76B1DB"/>
                </a:gs>
                <a:gs pos="100000">
                  <a:srgbClr val="0070C0"/>
                </a:gs>
              </a:gsLst>
              <a:lin ang="5400000"/>
            </a:gradFill>
            <a:ln w="9525">
              <a:solidFill>
                <a:srgbClr val="808080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rot="10800000" vert="eaVert" wrap="none" anchor="ctr"/>
            <a:lstStyle/>
            <a:p>
              <a:pPr>
                <a:defRPr/>
              </a:pPr>
              <a:endParaRPr lang="he-IL" sz="1800" b="0">
                <a:solidFill>
                  <a:srgbClr val="FFFFFF"/>
                </a:solidFill>
                <a:latin typeface="Calibri" charset="0"/>
                <a:ea typeface="+mn-ea"/>
                <a:cs typeface="+mn-cs"/>
              </a:endParaRPr>
            </a:p>
          </p:txBody>
        </p:sp>
        <p:sp>
          <p:nvSpPr>
            <p:cNvPr id="21" name="Line 22"/>
            <p:cNvSpPr>
              <a:spLocks noChangeShapeType="1"/>
            </p:cNvSpPr>
            <p:nvPr/>
          </p:nvSpPr>
          <p:spPr bwMode="auto">
            <a:xfrm>
              <a:off x="957" y="3007"/>
              <a:ext cx="195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sz="1800" b="0"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22" name="Line 24"/>
            <p:cNvSpPr>
              <a:spLocks noChangeShapeType="1"/>
            </p:cNvSpPr>
            <p:nvPr/>
          </p:nvSpPr>
          <p:spPr bwMode="auto">
            <a:xfrm>
              <a:off x="955" y="3152"/>
              <a:ext cx="195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sz="1800" b="0"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23" name="AutoShape 18"/>
            <p:cNvSpPr>
              <a:spLocks noChangeArrowheads="1"/>
            </p:cNvSpPr>
            <p:nvPr/>
          </p:nvSpPr>
          <p:spPr bwMode="auto">
            <a:xfrm rot="5400000">
              <a:off x="1082" y="2945"/>
              <a:ext cx="336" cy="288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76B1DB"/>
                </a:gs>
                <a:gs pos="100000">
                  <a:srgbClr val="0070C0"/>
                </a:gs>
              </a:gsLst>
              <a:lin ang="5400000"/>
            </a:gradFill>
            <a:ln w="9525">
              <a:solidFill>
                <a:srgbClr val="808080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rot="10800000" vert="eaVert" wrap="none" anchor="ctr"/>
            <a:lstStyle/>
            <a:p>
              <a:pPr>
                <a:defRPr/>
              </a:pPr>
              <a:endParaRPr lang="he-IL" sz="1800" b="0">
                <a:solidFill>
                  <a:srgbClr val="FFFFFF"/>
                </a:solidFill>
                <a:latin typeface="Calibri" charset="0"/>
                <a:ea typeface="+mn-ea"/>
                <a:cs typeface="+mn-cs"/>
              </a:endParaRPr>
            </a:p>
          </p:txBody>
        </p:sp>
      </p:grpSp>
      <p:sp>
        <p:nvSpPr>
          <p:cNvPr id="24" name="Slide Number Placeholder 2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C58649-B79B-4DD0-AC05-E80BDA11DA7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7" descr="Acer_DX900_Smartphone_Contacts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26158" y="728700"/>
            <a:ext cx="1404156" cy="1404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Text Box 17"/>
          <p:cNvSpPr txBox="1">
            <a:spLocks noChangeArrowheads="1"/>
          </p:cNvSpPr>
          <p:nvPr/>
        </p:nvSpPr>
        <p:spPr bwMode="auto">
          <a:xfrm>
            <a:off x="220224" y="1740585"/>
            <a:ext cx="4197175" cy="140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73038" indent="-173038">
              <a:buClr>
                <a:srgbClr val="1765B3"/>
              </a:buClr>
            </a:pPr>
            <a:r>
              <a:rPr lang="en-US" sz="2000" b="1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RF CMOS Controller Platform</a:t>
            </a:r>
            <a:endParaRPr lang="en-US" sz="3600" b="1" dirty="0" smtClean="0">
              <a:solidFill>
                <a:srgbClr val="262626"/>
              </a:solidFill>
              <a:latin typeface="Calibri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buClr>
                <a:srgbClr val="0070C0"/>
              </a:buClr>
              <a:buFont typeface="Wingdings" pitchFamily="2" charset="2"/>
              <a:buChar char="§"/>
            </a:pP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  5V, 0.18um optimized CMOS</a:t>
            </a:r>
          </a:p>
          <a:p>
            <a:pPr>
              <a:buClr>
                <a:srgbClr val="0070C0"/>
              </a:buClr>
              <a:buFont typeface="Wingdings" pitchFamily="2" charset="2"/>
              <a:buChar char="§"/>
            </a:pP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  Up to 50% die size shrink vs. 0.25um</a:t>
            </a:r>
          </a:p>
          <a:p>
            <a:pPr>
              <a:buClr>
                <a:srgbClr val="0070C0"/>
              </a:buClr>
              <a:buFont typeface="Wingdings" pitchFamily="2" charset="2"/>
              <a:buChar char="§"/>
            </a:pP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  1.8V Logic, Bipolar, LDMOS options</a:t>
            </a:r>
          </a:p>
        </p:txBody>
      </p:sp>
      <p:sp>
        <p:nvSpPr>
          <p:cNvPr id="26629" name="Text Box 18"/>
          <p:cNvSpPr txBox="1">
            <a:spLocks noChangeArrowheads="1"/>
          </p:cNvSpPr>
          <p:nvPr/>
        </p:nvSpPr>
        <p:spPr bwMode="auto">
          <a:xfrm>
            <a:off x="231392" y="3812825"/>
            <a:ext cx="4216091" cy="201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73038" indent="-173038">
              <a:buClr>
                <a:srgbClr val="1765B3"/>
              </a:buClr>
            </a:pPr>
            <a:r>
              <a:rPr lang="en-US" sz="2000" b="1" dirty="0" err="1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SiGe</a:t>
            </a:r>
            <a:r>
              <a:rPr lang="en-US" sz="2000" b="1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 PA, through-silicon-via (TSV), IPD</a:t>
            </a:r>
            <a:endParaRPr lang="en-US" sz="2000" b="1" dirty="0">
              <a:solidFill>
                <a:srgbClr val="262626"/>
              </a:solidFill>
              <a:latin typeface="Calibri" pitchFamily="34" charset="0"/>
              <a:cs typeface="Arial" pitchFamily="34" charset="0"/>
            </a:endParaRPr>
          </a:p>
          <a:p>
            <a:pPr marL="173038" indent="-173038">
              <a:spcBef>
                <a:spcPts val="600"/>
              </a:spcBef>
              <a:buClr>
                <a:srgbClr val="1765B3"/>
              </a:buClr>
              <a:buFont typeface="Wingdings" pitchFamily="2" charset="2"/>
              <a:buChar char="§"/>
            </a:pPr>
            <a:r>
              <a:rPr lang="en-US" sz="2000" b="0" dirty="0" err="1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SiGe</a:t>
            </a: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 PA cells for </a:t>
            </a:r>
            <a:r>
              <a:rPr lang="en-US" sz="2000" b="0" dirty="0" err="1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WiFi</a:t>
            </a: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 and Cellular</a:t>
            </a:r>
          </a:p>
          <a:p>
            <a:pPr marL="173038" indent="-173038">
              <a:buClr>
                <a:srgbClr val="1765B3"/>
              </a:buClr>
              <a:buFont typeface="Wingdings" pitchFamily="2" charset="2"/>
              <a:buChar char="§"/>
            </a:pP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TSV for low-inductance ground</a:t>
            </a:r>
          </a:p>
          <a:p>
            <a:pPr marL="173038" indent="-173038">
              <a:buClr>
                <a:srgbClr val="1765B3"/>
              </a:buClr>
              <a:buFont typeface="Wingdings" pitchFamily="2" charset="2"/>
              <a:buChar char="§"/>
            </a:pP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1.8/3.3/5V CMOS, high res options</a:t>
            </a:r>
          </a:p>
          <a:p>
            <a:pPr marL="173038" indent="-173038">
              <a:buClr>
                <a:srgbClr val="1765B3"/>
              </a:buClr>
              <a:buFont typeface="Wingdings" pitchFamily="2" charset="2"/>
              <a:buChar char="§"/>
            </a:pP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IPD (5um dual-Cu in development)</a:t>
            </a:r>
          </a:p>
          <a:p>
            <a:pPr marL="173038" indent="-173038">
              <a:buClr>
                <a:srgbClr val="1765B3"/>
              </a:buClr>
              <a:buFont typeface="Wingdings" pitchFamily="2" charset="2"/>
              <a:buChar char="§"/>
            </a:pPr>
            <a:endParaRPr lang="en-US" sz="2000" dirty="0" smtClean="0">
              <a:solidFill>
                <a:srgbClr val="262626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6630" name="Text Box 19"/>
          <p:cNvSpPr txBox="1">
            <a:spLocks noChangeArrowheads="1"/>
          </p:cNvSpPr>
          <p:nvPr/>
        </p:nvSpPr>
        <p:spPr bwMode="auto">
          <a:xfrm>
            <a:off x="4733475" y="1718199"/>
            <a:ext cx="4262437" cy="140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3038" indent="-173038">
              <a:buClr>
                <a:srgbClr val="1765B3"/>
              </a:buClr>
            </a:pPr>
            <a:r>
              <a:rPr lang="en-US" sz="2000" b="1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Platform for integration of FEM</a:t>
            </a:r>
          </a:p>
          <a:p>
            <a:pPr marL="173038" indent="-173038">
              <a:spcBef>
                <a:spcPts val="600"/>
              </a:spcBef>
              <a:buClr>
                <a:srgbClr val="1765B3"/>
              </a:buClr>
              <a:buFont typeface="Wingdings" pitchFamily="2" charset="2"/>
              <a:buChar char="§"/>
            </a:pP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Thin-Film SOI (best in class Ron-</a:t>
            </a:r>
            <a:r>
              <a:rPr lang="en-US" sz="2000" b="0" dirty="0" err="1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Coff</a:t>
            </a: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)</a:t>
            </a:r>
            <a:endParaRPr lang="en-US" sz="2000" b="0" dirty="0">
              <a:solidFill>
                <a:srgbClr val="262626"/>
              </a:solidFill>
              <a:latin typeface="Calibri" pitchFamily="34" charset="0"/>
              <a:cs typeface="Arial" pitchFamily="34" charset="0"/>
            </a:endParaRPr>
          </a:p>
          <a:p>
            <a:pPr marL="173038" indent="-173038">
              <a:buClr>
                <a:srgbClr val="1765B3"/>
              </a:buClr>
              <a:buFont typeface="Wingdings" pitchFamily="2" charset="2"/>
              <a:buChar char="§"/>
            </a:pP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Thick-Film SOI for ease of integration</a:t>
            </a:r>
          </a:p>
          <a:p>
            <a:pPr marL="173038" indent="-173038">
              <a:buClr>
                <a:srgbClr val="1765B3"/>
              </a:buClr>
              <a:buFont typeface="Wingdings" pitchFamily="2" charset="2"/>
              <a:buChar char="§"/>
            </a:pP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5V control, LNA, PA/Driver options</a:t>
            </a:r>
            <a:endParaRPr lang="en-US" sz="2000" b="0" dirty="0">
              <a:solidFill>
                <a:srgbClr val="262626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6631" name="Text Box 20"/>
          <p:cNvSpPr txBox="1">
            <a:spLocks noChangeArrowheads="1"/>
          </p:cNvSpPr>
          <p:nvPr/>
        </p:nvSpPr>
        <p:spPr bwMode="auto">
          <a:xfrm>
            <a:off x="4752020" y="3851637"/>
            <a:ext cx="3905621" cy="140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73038" indent="-173038">
              <a:spcBef>
                <a:spcPts val="600"/>
              </a:spcBef>
              <a:buClr>
                <a:srgbClr val="1765B3"/>
              </a:buClr>
            </a:pPr>
            <a:r>
              <a:rPr lang="en-US" sz="2000" b="1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Models, design tools and IP</a:t>
            </a:r>
            <a:endParaRPr lang="en-US" sz="2000" b="1" dirty="0">
              <a:solidFill>
                <a:srgbClr val="262626"/>
              </a:solidFill>
              <a:latin typeface="Calibri" pitchFamily="34" charset="0"/>
              <a:cs typeface="Arial" pitchFamily="34" charset="0"/>
            </a:endParaRPr>
          </a:p>
          <a:p>
            <a:pPr marL="173038" indent="-173038">
              <a:spcBef>
                <a:spcPts val="600"/>
              </a:spcBef>
              <a:buClr>
                <a:srgbClr val="1765B3"/>
              </a:buClr>
              <a:buFont typeface="Wingdings" pitchFamily="2" charset="2"/>
              <a:buChar char="§"/>
            </a:pP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Example: PA Design Library (PADL)</a:t>
            </a:r>
            <a:endParaRPr lang="en-US" sz="2000" b="0" dirty="0">
              <a:solidFill>
                <a:srgbClr val="262626"/>
              </a:solidFill>
              <a:latin typeface="Calibri" pitchFamily="34" charset="0"/>
              <a:cs typeface="Arial" pitchFamily="34" charset="0"/>
            </a:endParaRPr>
          </a:p>
          <a:p>
            <a:pPr marL="173038" indent="-173038">
              <a:buClr>
                <a:srgbClr val="1765B3"/>
              </a:buClr>
              <a:buFont typeface="Wingdings" pitchFamily="2" charset="2"/>
              <a:buChar char="§"/>
            </a:pP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Example: 4T, 6T, 9T SOI Switch IP</a:t>
            </a:r>
          </a:p>
          <a:p>
            <a:pPr marL="173038" indent="-173038">
              <a:buClr>
                <a:srgbClr val="1765B3"/>
              </a:buClr>
              <a:buFont typeface="Wingdings" pitchFamily="2" charset="2"/>
              <a:buChar char="§"/>
            </a:pPr>
            <a:r>
              <a:rPr lang="en-US" sz="2000" b="0" dirty="0" smtClean="0">
                <a:solidFill>
                  <a:srgbClr val="262626"/>
                </a:solidFill>
                <a:latin typeface="Calibri" pitchFamily="34" charset="0"/>
                <a:cs typeface="Arial" pitchFamily="34" charset="0"/>
              </a:rPr>
              <a:t>Analog / RF Design Services</a:t>
            </a:r>
          </a:p>
        </p:txBody>
      </p:sp>
      <p:sp>
        <p:nvSpPr>
          <p:cNvPr id="26632" name="Title 34"/>
          <p:cNvSpPr>
            <a:spLocks noGrp="1"/>
          </p:cNvSpPr>
          <p:nvPr>
            <p:ph type="title" idx="4294967295"/>
          </p:nvPr>
        </p:nvSpPr>
        <p:spPr>
          <a:xfrm>
            <a:off x="179512" y="-39735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libri" charset="0"/>
              </a:rPr>
              <a:t>Front-End Module Technology</a:t>
            </a:r>
          </a:p>
        </p:txBody>
      </p:sp>
      <p:sp>
        <p:nvSpPr>
          <p:cNvPr id="26633" name="Slide Number Placeholder 5"/>
          <p:cNvSpPr txBox="1">
            <a:spLocks noGrp="1"/>
          </p:cNvSpPr>
          <p:nvPr/>
        </p:nvSpPr>
        <p:spPr bwMode="auto">
          <a:xfrm>
            <a:off x="299979" y="6435725"/>
            <a:ext cx="3619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fld id="{884D659A-3D2D-456E-94D0-671D398551BE}" type="slidenum">
              <a:rPr lang="en-US" sz="1000" b="0">
                <a:latin typeface="Calibri" pitchFamily="34" charset="0"/>
                <a:cs typeface="Arial" pitchFamily="34" charset="0"/>
              </a:rPr>
              <a:pPr algn="ctr"/>
              <a:t>5</a:t>
            </a:fld>
            <a:endParaRPr lang="en-US" sz="1000" b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304800" y="5729319"/>
            <a:ext cx="8610600" cy="482600"/>
          </a:xfrm>
          <a:prstGeom prst="rect">
            <a:avLst/>
          </a:prstGeom>
          <a:gradFill rotWithShape="1">
            <a:gsLst>
              <a:gs pos="0">
                <a:srgbClr val="D4E6F4"/>
              </a:gs>
              <a:gs pos="60001">
                <a:srgbClr val="76B1DB"/>
              </a:gs>
              <a:gs pos="100000">
                <a:srgbClr val="3A7ABD"/>
              </a:gs>
            </a:gsLst>
            <a:lin ang="5400000"/>
          </a:gradFill>
          <a:ln w="9525">
            <a:solidFill>
              <a:srgbClr val="FFFFFF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 anchorCtr="1"/>
          <a:lstStyle/>
          <a:p>
            <a:pPr algn="ctr">
              <a:defRPr/>
            </a:pPr>
            <a:r>
              <a:rPr lang="en-US" sz="2200" dirty="0" smtClean="0">
                <a:latin typeface="+mn-lt"/>
                <a:ea typeface="ＭＳ Ｐゴシック" charset="-128"/>
                <a:cs typeface="ＭＳ Ｐゴシック" charset="-128"/>
              </a:rPr>
              <a:t>Best-in-class </a:t>
            </a:r>
            <a:r>
              <a:rPr lang="en-US" sz="2200" dirty="0" err="1" smtClean="0">
                <a:latin typeface="+mn-lt"/>
                <a:ea typeface="ＭＳ Ｐゴシック" charset="-128"/>
                <a:cs typeface="ＭＳ Ｐゴシック" charset="-128"/>
              </a:rPr>
              <a:t>SiGe</a:t>
            </a:r>
            <a:r>
              <a:rPr lang="en-US" sz="2200" dirty="0" smtClean="0">
                <a:latin typeface="+mn-lt"/>
                <a:ea typeface="ＭＳ Ｐゴシック" charset="-128"/>
                <a:cs typeface="ＭＳ Ｐゴシック" charset="-128"/>
              </a:rPr>
              <a:t>, RF CMOS, RF models and Design Enablement</a:t>
            </a:r>
            <a:endParaRPr lang="en-US" sz="2200" dirty="0"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6637" name="Line 8"/>
          <p:cNvSpPr>
            <a:spLocks noChangeShapeType="1"/>
          </p:cNvSpPr>
          <p:nvPr/>
        </p:nvSpPr>
        <p:spPr bwMode="auto">
          <a:xfrm>
            <a:off x="4608004" y="1073099"/>
            <a:ext cx="0" cy="4362450"/>
          </a:xfrm>
          <a:prstGeom prst="line">
            <a:avLst/>
          </a:prstGeom>
          <a:noFill/>
          <a:ln w="28575">
            <a:solidFill>
              <a:srgbClr val="CBCBCB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38" name="Line 9"/>
          <p:cNvSpPr>
            <a:spLocks noChangeShapeType="1"/>
          </p:cNvSpPr>
          <p:nvPr/>
        </p:nvSpPr>
        <p:spPr bwMode="auto">
          <a:xfrm>
            <a:off x="519057" y="3284984"/>
            <a:ext cx="8013700" cy="0"/>
          </a:xfrm>
          <a:prstGeom prst="line">
            <a:avLst/>
          </a:prstGeom>
          <a:noFill/>
          <a:ln w="28575">
            <a:solidFill>
              <a:srgbClr val="CBCBCB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39" name="Text Box 10"/>
          <p:cNvSpPr txBox="1">
            <a:spLocks noChangeArrowheads="1"/>
          </p:cNvSpPr>
          <p:nvPr/>
        </p:nvSpPr>
        <p:spPr bwMode="auto">
          <a:xfrm>
            <a:off x="189854" y="1108775"/>
            <a:ext cx="168379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1765B3"/>
                </a:solidFill>
                <a:latin typeface="Calibri" pitchFamily="34" charset="0"/>
                <a:cs typeface="Arial" pitchFamily="34" charset="0"/>
              </a:rPr>
              <a:t>Controller</a:t>
            </a:r>
            <a:endParaRPr lang="en-US" sz="2800" b="1" dirty="0">
              <a:solidFill>
                <a:srgbClr val="1765B3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6640" name="Text Box 11"/>
          <p:cNvSpPr txBox="1">
            <a:spLocks noChangeArrowheads="1"/>
          </p:cNvSpPr>
          <p:nvPr/>
        </p:nvSpPr>
        <p:spPr bwMode="auto">
          <a:xfrm>
            <a:off x="4716016" y="1144779"/>
            <a:ext cx="176035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1765B3"/>
                </a:solidFill>
                <a:latin typeface="Calibri" pitchFamily="34" charset="0"/>
                <a:cs typeface="Arial" pitchFamily="34" charset="0"/>
              </a:rPr>
              <a:t>SOI Switch</a:t>
            </a:r>
            <a:endParaRPr lang="en-US" sz="2800" b="1" dirty="0">
              <a:solidFill>
                <a:srgbClr val="1765B3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6641" name="Text Box 12"/>
          <p:cNvSpPr txBox="1">
            <a:spLocks noChangeArrowheads="1"/>
          </p:cNvSpPr>
          <p:nvPr/>
        </p:nvSpPr>
        <p:spPr bwMode="auto">
          <a:xfrm>
            <a:off x="183711" y="3357216"/>
            <a:ext cx="26071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1765B3"/>
                </a:solidFill>
                <a:latin typeface="Calibri" pitchFamily="34" charset="0"/>
                <a:cs typeface="Arial" pitchFamily="34" charset="0"/>
              </a:rPr>
              <a:t>Power Amplifier</a:t>
            </a:r>
            <a:endParaRPr lang="en-US" sz="2800" b="1" dirty="0">
              <a:solidFill>
                <a:srgbClr val="1765B3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6642" name="Text Box 13"/>
          <p:cNvSpPr txBox="1">
            <a:spLocks noChangeArrowheads="1"/>
          </p:cNvSpPr>
          <p:nvPr/>
        </p:nvSpPr>
        <p:spPr bwMode="auto">
          <a:xfrm>
            <a:off x="4752020" y="3392850"/>
            <a:ext cx="34948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1765B3"/>
                </a:solidFill>
                <a:latin typeface="Calibri" pitchFamily="34" charset="0"/>
                <a:cs typeface="Arial" pitchFamily="34" charset="0"/>
              </a:rPr>
              <a:t>Design Services and IP</a:t>
            </a:r>
            <a:endParaRPr lang="en-US" sz="2800" b="1" dirty="0">
              <a:solidFill>
                <a:srgbClr val="1765B3"/>
              </a:solidFill>
              <a:latin typeface="Calibri" pitchFamily="34" charset="0"/>
              <a:cs typeface="Arial" pitchFamily="34" charset="0"/>
            </a:endParaRP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7092280" y="1023392"/>
            <a:ext cx="1462088" cy="533400"/>
            <a:chOff x="955" y="2921"/>
            <a:chExt cx="921" cy="336"/>
          </a:xfrm>
        </p:grpSpPr>
        <p:sp>
          <p:nvSpPr>
            <p:cNvPr id="19" name="Line 21"/>
            <p:cNvSpPr>
              <a:spLocks noChangeShapeType="1"/>
            </p:cNvSpPr>
            <p:nvPr/>
          </p:nvSpPr>
          <p:spPr bwMode="auto">
            <a:xfrm>
              <a:off x="1125" y="3093"/>
              <a:ext cx="75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sz="1800" b="0"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20" name="AutoShape 19"/>
            <p:cNvSpPr>
              <a:spLocks noChangeArrowheads="1"/>
            </p:cNvSpPr>
            <p:nvPr/>
          </p:nvSpPr>
          <p:spPr bwMode="auto">
            <a:xfrm rot="5400000">
              <a:off x="1466" y="2945"/>
              <a:ext cx="336" cy="288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76B1DB"/>
                </a:gs>
                <a:gs pos="100000">
                  <a:srgbClr val="0070C0"/>
                </a:gs>
              </a:gsLst>
              <a:lin ang="5400000"/>
            </a:gradFill>
            <a:ln w="9525">
              <a:solidFill>
                <a:srgbClr val="808080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rot="10800000" vert="eaVert" wrap="none" anchor="ctr"/>
            <a:lstStyle/>
            <a:p>
              <a:pPr>
                <a:defRPr/>
              </a:pPr>
              <a:endParaRPr lang="he-IL" sz="1800" b="0">
                <a:solidFill>
                  <a:srgbClr val="FFFFFF"/>
                </a:solidFill>
                <a:latin typeface="Calibri" charset="0"/>
                <a:ea typeface="+mn-ea"/>
                <a:cs typeface="+mn-cs"/>
              </a:endParaRPr>
            </a:p>
          </p:txBody>
        </p:sp>
        <p:sp>
          <p:nvSpPr>
            <p:cNvPr id="21" name="Line 22"/>
            <p:cNvSpPr>
              <a:spLocks noChangeShapeType="1"/>
            </p:cNvSpPr>
            <p:nvPr/>
          </p:nvSpPr>
          <p:spPr bwMode="auto">
            <a:xfrm>
              <a:off x="957" y="3007"/>
              <a:ext cx="195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sz="1800" b="0"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22" name="Line 24"/>
            <p:cNvSpPr>
              <a:spLocks noChangeShapeType="1"/>
            </p:cNvSpPr>
            <p:nvPr/>
          </p:nvSpPr>
          <p:spPr bwMode="auto">
            <a:xfrm>
              <a:off x="955" y="3152"/>
              <a:ext cx="195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sz="1800" b="0"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23" name="AutoShape 18"/>
            <p:cNvSpPr>
              <a:spLocks noChangeArrowheads="1"/>
            </p:cNvSpPr>
            <p:nvPr/>
          </p:nvSpPr>
          <p:spPr bwMode="auto">
            <a:xfrm rot="5400000">
              <a:off x="1082" y="2945"/>
              <a:ext cx="336" cy="288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76B1DB"/>
                </a:gs>
                <a:gs pos="100000">
                  <a:srgbClr val="0070C0"/>
                </a:gs>
              </a:gsLst>
              <a:lin ang="5400000"/>
            </a:gradFill>
            <a:ln w="9525">
              <a:solidFill>
                <a:srgbClr val="808080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rot="10800000" vert="eaVert" wrap="none" anchor="ctr"/>
            <a:lstStyle/>
            <a:p>
              <a:pPr>
                <a:defRPr/>
              </a:pPr>
              <a:endParaRPr lang="he-IL" sz="1800" b="0">
                <a:solidFill>
                  <a:srgbClr val="FFFFFF"/>
                </a:solidFill>
                <a:latin typeface="Calibri" charset="0"/>
                <a:ea typeface="+mn-ea"/>
                <a:cs typeface="+mn-cs"/>
              </a:endParaRPr>
            </a:p>
          </p:txBody>
        </p:sp>
      </p:grpSp>
      <p:sp>
        <p:nvSpPr>
          <p:cNvPr id="24" name="Slide Number Placeholder 2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C58649-B79B-4DD0-AC05-E80BDA11DA7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0" y="301625"/>
            <a:ext cx="9144000" cy="347663"/>
          </a:xfrm>
        </p:spPr>
        <p:txBody>
          <a:bodyPr/>
          <a:lstStyle/>
          <a:p>
            <a:r>
              <a:rPr lang="en-US" sz="2800" dirty="0" smtClean="0">
                <a:latin typeface="Arial" charset="0"/>
                <a:cs typeface="Arial" charset="0"/>
              </a:rPr>
              <a:t>Schematic of Key Features in </a:t>
            </a:r>
            <a:r>
              <a:rPr lang="en-US" sz="2800" dirty="0" err="1" smtClean="0">
                <a:latin typeface="Arial" charset="0"/>
                <a:cs typeface="Arial" charset="0"/>
              </a:rPr>
              <a:t>SiGe</a:t>
            </a:r>
            <a:r>
              <a:rPr lang="en-US" sz="2800" dirty="0" smtClean="0">
                <a:latin typeface="Arial" charset="0"/>
                <a:cs typeface="Arial" charset="0"/>
              </a:rPr>
              <a:t> </a:t>
            </a:r>
            <a:r>
              <a:rPr lang="en-US" sz="2800" dirty="0" err="1" smtClean="0">
                <a:latin typeface="Arial" charset="0"/>
                <a:cs typeface="Arial" charset="0"/>
              </a:rPr>
              <a:t>BiCMOS</a:t>
            </a:r>
            <a:r>
              <a:rPr lang="en-US" sz="2800" dirty="0" smtClean="0">
                <a:latin typeface="Arial" charset="0"/>
                <a:cs typeface="Arial" charset="0"/>
              </a:rPr>
              <a:t> platform 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47675" y="4833257"/>
            <a:ext cx="8343900" cy="1159556"/>
          </a:xfrm>
        </p:spPr>
        <p:txBody>
          <a:bodyPr/>
          <a:lstStyle/>
          <a:p>
            <a:r>
              <a:rPr lang="en-US" sz="2400" dirty="0" smtClean="0">
                <a:latin typeface="Arial"/>
                <a:cs typeface="Arial"/>
              </a:rPr>
              <a:t>The SiGe HBJTs are embedded into </a:t>
            </a:r>
            <a:r>
              <a:rPr lang="en-US" sz="2400" dirty="0" smtClean="0">
                <a:latin typeface="Arial" charset="0"/>
                <a:cs typeface="Arial" charset="0"/>
              </a:rPr>
              <a:t>complimentary </a:t>
            </a:r>
            <a:r>
              <a:rPr lang="en-US" sz="2400" dirty="0" err="1" smtClean="0">
                <a:latin typeface="Arial" charset="0"/>
                <a:cs typeface="Arial" charset="0"/>
              </a:rPr>
              <a:t>BiCMOS</a:t>
            </a:r>
            <a:r>
              <a:rPr lang="en-US" sz="2400" dirty="0" smtClean="0">
                <a:latin typeface="Arial" charset="0"/>
                <a:cs typeface="Arial" charset="0"/>
              </a:rPr>
              <a:t> platforms offering high performance RF , analog and digital performances.</a:t>
            </a:r>
            <a:endParaRPr lang="en-US" sz="2400" dirty="0" smtClean="0">
              <a:latin typeface="Arial"/>
              <a:cs typeface="Arial"/>
            </a:endParaRPr>
          </a:p>
          <a:p>
            <a:endParaRPr lang="en-US" sz="2400" dirty="0" smtClean="0"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97694B-99E0-49CF-A9BE-4619378890F7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 t="14091"/>
          <a:stretch>
            <a:fillRect/>
          </a:stretch>
        </p:blipFill>
        <p:spPr bwMode="auto">
          <a:xfrm>
            <a:off x="300099" y="914400"/>
            <a:ext cx="8584851" cy="3966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428" y="152400"/>
            <a:ext cx="8349449" cy="595374"/>
          </a:xfrm>
        </p:spPr>
        <p:txBody>
          <a:bodyPr/>
          <a:lstStyle/>
          <a:p>
            <a:r>
              <a:rPr lang="en-US" dirty="0" err="1" smtClean="0"/>
              <a:t>SiGe</a:t>
            </a:r>
            <a:r>
              <a:rPr lang="en-US" dirty="0" smtClean="0"/>
              <a:t> HBJT device structure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1DFFFA-CE26-4D6B-B8DF-EFF551D3F6F3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4735287"/>
            <a:ext cx="935082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rgbClr val="17375E"/>
              </a:buClr>
              <a:buFont typeface="Wingdings" pitchFamily="2" charset="2"/>
              <a:buChar char="§"/>
            </a:pPr>
            <a:r>
              <a:rPr lang="en-US" sz="2400" dirty="0" smtClean="0"/>
              <a:t>The high-performance bipolar transistors are built “vertically” meaning that the n-p-n structure is created perpendicularly from the top of the wafer down.</a:t>
            </a:r>
            <a:endParaRPr lang="en-US" sz="2400" dirty="0" err="1" smtClean="0"/>
          </a:p>
        </p:txBody>
      </p:sp>
      <p:grpSp>
        <p:nvGrpSpPr>
          <p:cNvPr id="26" name="Group 25"/>
          <p:cNvGrpSpPr/>
          <p:nvPr/>
        </p:nvGrpSpPr>
        <p:grpSpPr>
          <a:xfrm>
            <a:off x="485777" y="738188"/>
            <a:ext cx="8037738" cy="3833813"/>
            <a:chOff x="137433" y="564016"/>
            <a:chExt cx="8516711" cy="4332253"/>
          </a:xfrm>
        </p:grpSpPr>
        <p:pic>
          <p:nvPicPr>
            <p:cNvPr id="79877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7433" y="564016"/>
              <a:ext cx="8516711" cy="4332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Rectangle 22"/>
            <p:cNvSpPr/>
            <p:nvPr/>
          </p:nvSpPr>
          <p:spPr>
            <a:xfrm>
              <a:off x="620486" y="718457"/>
              <a:ext cx="2971800" cy="5442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172200" y="3918857"/>
              <a:ext cx="2438400" cy="4463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07963"/>
            <a:ext cx="8229600" cy="392112"/>
          </a:xfrm>
        </p:spPr>
        <p:txBody>
          <a:bodyPr/>
          <a:lstStyle/>
          <a:p>
            <a:r>
              <a:rPr lang="en-US" dirty="0" err="1" smtClean="0"/>
              <a:t>TowerJazz</a:t>
            </a:r>
            <a:r>
              <a:rPr lang="en-US" dirty="0" smtClean="0"/>
              <a:t> High Speed </a:t>
            </a:r>
            <a:r>
              <a:rPr lang="en-US" dirty="0" err="1" smtClean="0"/>
              <a:t>SiGe</a:t>
            </a:r>
            <a:r>
              <a:rPr lang="en-US" dirty="0" smtClean="0"/>
              <a:t> Processes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326E0-F028-41E9-8F83-4B5C77D8AC2B}" type="slidenum">
              <a:rPr lang="ar-SA" smtClean="0"/>
              <a:pPr/>
              <a:t>8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42925" y="714375"/>
          <a:ext cx="7869873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4118"/>
                <a:gridCol w="1208405"/>
                <a:gridCol w="1106805"/>
                <a:gridCol w="1084580"/>
                <a:gridCol w="1084580"/>
                <a:gridCol w="1106805"/>
                <a:gridCol w="1084580"/>
              </a:tblGrid>
              <a:tr h="370840"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SBC18HA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SBC18H2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SBC18H3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SBC13HA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SBC13H3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Status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Proto.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Proto.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Devel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CMOS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Voltages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1.8/3.3V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1.8/3.3V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1.8/3.3V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1.2/3.3V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1.2/3.3V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dirty="0" smtClean="0"/>
                        <a:t>HS Bipolar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r>
                        <a:rPr lang="en-US" baseline="-25000" dirty="0" smtClean="0"/>
                        <a:t>T</a:t>
                      </a:r>
                      <a:r>
                        <a:rPr lang="en-US" baseline="0" dirty="0" smtClean="0"/>
                        <a:t> (GHz)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r>
                        <a:rPr lang="en-US" baseline="-25000" dirty="0" smtClean="0"/>
                        <a:t>MAX</a:t>
                      </a:r>
                      <a:r>
                        <a:rPr lang="en-US" baseline="0" dirty="0" smtClean="0"/>
                        <a:t> (GHz)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BV</a:t>
                      </a:r>
                      <a:r>
                        <a:rPr lang="en-US" baseline="-25000" dirty="0" smtClean="0"/>
                        <a:t>CEO</a:t>
                      </a:r>
                      <a:r>
                        <a:rPr lang="en-US" baseline="0" dirty="0" smtClean="0"/>
                        <a:t> (V)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Capacitor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fF</a:t>
                      </a:r>
                      <a:r>
                        <a:rPr lang="en-US" dirty="0" smtClean="0"/>
                        <a:t>/µm</a:t>
                      </a:r>
                      <a:r>
                        <a:rPr lang="en-US" baseline="30000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2.8/5.6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2/4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2.8/5.6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2.8/5.6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2.8/5.6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Varactor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Q at 20</a:t>
                      </a:r>
                      <a:r>
                        <a:rPr lang="en-US" sz="1600" baseline="0" dirty="0" smtClean="0"/>
                        <a:t> GHz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LPNP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15636" y="4305300"/>
            <a:ext cx="83127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400" dirty="0" smtClean="0">
                <a:latin typeface="+mn-lt"/>
              </a:rPr>
              <a:t> There are numerous other SBC18 flavors in production with 	variations in back end configuration, selection of available 	devices etc.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400" dirty="0" smtClean="0">
                <a:latin typeface="+mn-lt"/>
              </a:rPr>
              <a:t>Presented data mainly from the SBC18H2/H3 flavors.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25" y="141288"/>
            <a:ext cx="8229600" cy="534987"/>
          </a:xfrm>
        </p:spPr>
        <p:txBody>
          <a:bodyPr/>
          <a:lstStyle/>
          <a:p>
            <a:r>
              <a:rPr lang="en-US" dirty="0" err="1" smtClean="0"/>
              <a:t>SiGe</a:t>
            </a:r>
            <a:r>
              <a:rPr lang="en-US" dirty="0" smtClean="0"/>
              <a:t> HBJT’s current and power gain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175" y="4524375"/>
            <a:ext cx="8648700" cy="1352550"/>
          </a:xfrm>
        </p:spPr>
        <p:txBody>
          <a:bodyPr/>
          <a:lstStyle/>
          <a:p>
            <a:r>
              <a:rPr lang="en-US" sz="2400" dirty="0" smtClean="0"/>
              <a:t>240 GHz Ft / 270 GHz </a:t>
            </a:r>
            <a:r>
              <a:rPr lang="en-US" sz="2400" dirty="0" err="1" smtClean="0"/>
              <a:t>Fmax</a:t>
            </a:r>
            <a:r>
              <a:rPr lang="en-US" sz="2400" dirty="0" smtClean="0"/>
              <a:t> devices in mass production.</a:t>
            </a:r>
          </a:p>
          <a:p>
            <a:r>
              <a:rPr lang="en-US" sz="2400" dirty="0" smtClean="0"/>
              <a:t>High frequency performances sustained for wide collector current range.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1DFFFA-CE26-4D6B-B8DF-EFF551D3F6F3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graphicFrame>
        <p:nvGraphicFramePr>
          <p:cNvPr id="49154" name="Object 2"/>
          <p:cNvGraphicFramePr>
            <a:graphicFrameLocks noChangeAspect="1"/>
          </p:cNvGraphicFramePr>
          <p:nvPr/>
        </p:nvGraphicFramePr>
        <p:xfrm>
          <a:off x="0" y="684213"/>
          <a:ext cx="4314825" cy="36889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57" name="Graph" r:id="rId4" imgW="3709440" imgH="3172320" progId="">
                  <p:embed/>
                </p:oleObj>
              </mc:Choice>
              <mc:Fallback>
                <p:oleObj name="Graph" r:id="rId4" imgW="3709440" imgH="317232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84213"/>
                        <a:ext cx="4314825" cy="36889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56" name="Object 4"/>
          <p:cNvGraphicFramePr>
            <a:graphicFrameLocks noChangeAspect="1"/>
          </p:cNvGraphicFramePr>
          <p:nvPr/>
        </p:nvGraphicFramePr>
        <p:xfrm>
          <a:off x="4400549" y="703262"/>
          <a:ext cx="4302322" cy="3678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58" name="Graph" r:id="rId6" imgW="3709440" imgH="3172320" progId="">
                  <p:embed/>
                </p:oleObj>
              </mc:Choice>
              <mc:Fallback>
                <p:oleObj name="Graph" r:id="rId6" imgW="3709440" imgH="317232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0549" y="703262"/>
                        <a:ext cx="4302322" cy="3678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ent Slide">
  <a:themeElements>
    <a:clrScheme name="TowerJazz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F497D"/>
      </a:accent1>
      <a:accent2>
        <a:srgbClr val="C0000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70C0"/>
        </a:solidFill>
        <a:ln>
          <a:solidFill>
            <a:schemeClr val="accent1">
              <a:lumMod val="60000"/>
              <a:lumOff val="40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2">
              <a:lumMod val="75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4185</TotalTime>
  <Words>914</Words>
  <Application>Microsoft Office PowerPoint</Application>
  <PresentationFormat>On-screen Show (4:3)</PresentationFormat>
  <Paragraphs>306</Paragraphs>
  <Slides>18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Content Slide</vt:lpstr>
      <vt:lpstr>Graph</vt:lpstr>
      <vt:lpstr>TowerJazz High Performance SiGe BiCMOS processes </vt:lpstr>
      <vt:lpstr>PowerPoint Presentation</vt:lpstr>
      <vt:lpstr>Comprehensive Technology Portfolio</vt:lpstr>
      <vt:lpstr>RF and HPA Applications and Technology</vt:lpstr>
      <vt:lpstr>Front-End Module Technology</vt:lpstr>
      <vt:lpstr>Schematic of Key Features in SiGe BiCMOS platform </vt:lpstr>
      <vt:lpstr>SiGe HBJT device structure</vt:lpstr>
      <vt:lpstr>TowerJazz High Speed SiGe Processes</vt:lpstr>
      <vt:lpstr>SiGe HBJT’s current and power gain</vt:lpstr>
      <vt:lpstr>SiGe HBJT’s gain vs DC power density</vt:lpstr>
      <vt:lpstr>SiGe HBJT’s Noise</vt:lpstr>
      <vt:lpstr>Circuit examples at ~100GHz: LNAs</vt:lpstr>
      <vt:lpstr>RF Grounding: Deep Silicon Vias vs. Through Silicon Vias</vt:lpstr>
      <vt:lpstr>Bipolar Roadmap</vt:lpstr>
      <vt:lpstr>Summary</vt:lpstr>
      <vt:lpstr>PowerPoint Presentation</vt:lpstr>
      <vt:lpstr>Complete SBC18H3 Device Roster</vt:lpstr>
      <vt:lpstr>SiGe HBJT basic layout-122 configuration</vt:lpstr>
    </vt:vector>
  </TitlesOfParts>
  <Company>Cisco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Cisco Systems, Inc.</dc:creator>
  <cp:lastModifiedBy>george</cp:lastModifiedBy>
  <cp:revision>161</cp:revision>
  <dcterms:created xsi:type="dcterms:W3CDTF">2009-09-23T21:16:17Z</dcterms:created>
  <dcterms:modified xsi:type="dcterms:W3CDTF">2013-03-03T09:07:10Z</dcterms:modified>
</cp:coreProperties>
</file>