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63" r:id="rId3"/>
    <p:sldId id="261" r:id="rId4"/>
    <p:sldId id="264" r:id="rId5"/>
    <p:sldId id="258" r:id="rId6"/>
    <p:sldId id="269" r:id="rId7"/>
    <p:sldId id="259" r:id="rId8"/>
    <p:sldId id="276" r:id="rId9"/>
    <p:sldId id="260" r:id="rId10"/>
    <p:sldId id="271" r:id="rId11"/>
    <p:sldId id="273" r:id="rId12"/>
    <p:sldId id="272" r:id="rId13"/>
    <p:sldId id="265" r:id="rId14"/>
    <p:sldId id="277" r:id="rId15"/>
    <p:sldId id="266" r:id="rId16"/>
    <p:sldId id="275" r:id="rId17"/>
    <p:sldId id="270" r:id="rId18"/>
    <p:sldId id="274" r:id="rId19"/>
    <p:sldId id="268" r:id="rId20"/>
    <p:sldId id="267" r:id="rId21"/>
    <p:sldId id="278" r:id="rId2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C7A6CB-3A9C-45C9-A27C-7D2012AAE310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/>
      <dgm:spPr/>
      <dgm:t>
        <a:bodyPr/>
        <a:lstStyle/>
        <a:p>
          <a:endParaRPr lang="en-US"/>
        </a:p>
      </dgm:t>
    </dgm:pt>
    <dgm:pt modelId="{B2480D79-53CE-43FE-B150-AD73E3911429}">
      <dgm:prSet custT="1"/>
      <dgm:spPr/>
      <dgm:t>
        <a:bodyPr/>
        <a:lstStyle/>
        <a:p>
          <a:pPr algn="ctr" rtl="0"/>
          <a:r>
            <a:rPr lang="en-US" sz="2000" b="1" dirty="0" smtClean="0"/>
            <a:t>Services</a:t>
          </a:r>
          <a:endParaRPr lang="en-US" sz="2000" b="1" dirty="0"/>
        </a:p>
      </dgm:t>
    </dgm:pt>
    <dgm:pt modelId="{BC60EFF4-B297-489B-AFAF-841DE9A169D6}" type="parTrans" cxnId="{5D1E497D-4889-4387-B00C-AE9C30DA10AC}">
      <dgm:prSet/>
      <dgm:spPr/>
      <dgm:t>
        <a:bodyPr/>
        <a:lstStyle/>
        <a:p>
          <a:endParaRPr lang="en-US"/>
        </a:p>
      </dgm:t>
    </dgm:pt>
    <dgm:pt modelId="{28143EA8-DFA3-458D-8B11-E8B2A3570D28}" type="sibTrans" cxnId="{5D1E497D-4889-4387-B00C-AE9C30DA10AC}">
      <dgm:prSet/>
      <dgm:spPr/>
      <dgm:t>
        <a:bodyPr/>
        <a:lstStyle/>
        <a:p>
          <a:endParaRPr lang="en-US"/>
        </a:p>
      </dgm:t>
    </dgm:pt>
    <dgm:pt modelId="{3A9506EB-5042-4B5A-B99D-933FE8D5EE26}" type="pres">
      <dgm:prSet presAssocID="{C1C7A6CB-3A9C-45C9-A27C-7D2012AAE31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4B6B451-4A8A-444C-98F1-F4CF8334B17F}" type="pres">
      <dgm:prSet presAssocID="{B2480D79-53CE-43FE-B150-AD73E3911429}" presName="parentText" presStyleLbl="node1" presStyleIdx="0" presStyleCnt="1" custLinFactNeighborY="1546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EE531ED-67FD-44D6-8FB4-6595A2BC33BB}" type="presOf" srcId="{C1C7A6CB-3A9C-45C9-A27C-7D2012AAE310}" destId="{3A9506EB-5042-4B5A-B99D-933FE8D5EE26}" srcOrd="0" destOrd="0" presId="urn:microsoft.com/office/officeart/2005/8/layout/vList2"/>
    <dgm:cxn modelId="{5D1E497D-4889-4387-B00C-AE9C30DA10AC}" srcId="{C1C7A6CB-3A9C-45C9-A27C-7D2012AAE310}" destId="{B2480D79-53CE-43FE-B150-AD73E3911429}" srcOrd="0" destOrd="0" parTransId="{BC60EFF4-B297-489B-AFAF-841DE9A169D6}" sibTransId="{28143EA8-DFA3-458D-8B11-E8B2A3570D28}"/>
    <dgm:cxn modelId="{4D9BC520-12BA-41B9-A27C-DACA8CB89971}" type="presOf" srcId="{B2480D79-53CE-43FE-B150-AD73E3911429}" destId="{84B6B451-4A8A-444C-98F1-F4CF8334B17F}" srcOrd="0" destOrd="0" presId="urn:microsoft.com/office/officeart/2005/8/layout/vList2"/>
    <dgm:cxn modelId="{FEEF411E-1230-4C22-814B-CC5F569F8795}" type="presParOf" srcId="{3A9506EB-5042-4B5A-B99D-933FE8D5EE26}" destId="{84B6B451-4A8A-444C-98F1-F4CF8334B17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B6B451-4A8A-444C-98F1-F4CF8334B17F}">
      <dsp:nvSpPr>
        <dsp:cNvPr id="0" name=""/>
        <dsp:cNvSpPr/>
      </dsp:nvSpPr>
      <dsp:spPr>
        <a:xfrm>
          <a:off x="0" y="234"/>
          <a:ext cx="1285884" cy="46143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Services</a:t>
          </a:r>
          <a:endParaRPr lang="en-US" sz="2000" b="1" kern="1200" dirty="0"/>
        </a:p>
      </dsp:txBody>
      <dsp:txXfrm>
        <a:off x="22525" y="22759"/>
        <a:ext cx="1240834" cy="4163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9C8355-4539-401B-93F6-53D2EAF33302}" type="datetimeFigureOut">
              <a:rPr lang="fr-FR" smtClean="0"/>
              <a:pPr/>
              <a:t>02/03/2013</a:t>
            </a:fld>
            <a:endParaRPr lang="en-US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B66348-97F0-4FD1-9D7F-88A7043F710B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6537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66348-97F0-4FD1-9D7F-88A7043F710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66348-97F0-4FD1-9D7F-88A7043F710B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66348-97F0-4FD1-9D7F-88A7043F710B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66348-97F0-4FD1-9D7F-88A7043F710B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66348-97F0-4FD1-9D7F-88A7043F710B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66348-97F0-4FD1-9D7F-88A7043F710B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66348-97F0-4FD1-9D7F-88A7043F710B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66348-97F0-4FD1-9D7F-88A7043F710B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66348-97F0-4FD1-9D7F-88A7043F710B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66348-97F0-4FD1-9D7F-88A7043F710B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66348-97F0-4FD1-9D7F-88A7043F710B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66348-97F0-4FD1-9D7F-88A7043F710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66348-97F0-4FD1-9D7F-88A7043F710B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66348-97F0-4FD1-9D7F-88A7043F710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66348-97F0-4FD1-9D7F-88A7043F710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66348-97F0-4FD1-9D7F-88A7043F710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66348-97F0-4FD1-9D7F-88A7043F710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66348-97F0-4FD1-9D7F-88A7043F710B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66348-97F0-4FD1-9D7F-88A7043F710B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66348-97F0-4FD1-9D7F-88A7043F710B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66348-97F0-4FD1-9D7F-88A7043F710B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6F2FC-9259-4B34-8173-E08E7E902027}" type="datetimeFigureOut">
              <a:rPr lang="fr-FR" smtClean="0"/>
              <a:pPr/>
              <a:t>02/03/2013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B1BC2-1212-4504-BFE7-5BD3E0A196E1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6F2FC-9259-4B34-8173-E08E7E902027}" type="datetimeFigureOut">
              <a:rPr lang="fr-FR" smtClean="0"/>
              <a:pPr/>
              <a:t>02/03/2013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B1BC2-1212-4504-BFE7-5BD3E0A196E1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6F2FC-9259-4B34-8173-E08E7E902027}" type="datetimeFigureOut">
              <a:rPr lang="fr-FR" smtClean="0"/>
              <a:pPr/>
              <a:t>02/03/2013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B1BC2-1212-4504-BFE7-5BD3E0A196E1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6F2FC-9259-4B34-8173-E08E7E902027}" type="datetimeFigureOut">
              <a:rPr lang="fr-FR" smtClean="0"/>
              <a:pPr/>
              <a:t>02/03/2013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B1BC2-1212-4504-BFE7-5BD3E0A196E1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6F2FC-9259-4B34-8173-E08E7E902027}" type="datetimeFigureOut">
              <a:rPr lang="fr-FR" smtClean="0"/>
              <a:pPr/>
              <a:t>02/03/2013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B1BC2-1212-4504-BFE7-5BD3E0A196E1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6F2FC-9259-4B34-8173-E08E7E902027}" type="datetimeFigureOut">
              <a:rPr lang="fr-FR" smtClean="0"/>
              <a:pPr/>
              <a:t>02/03/2013</a:t>
            </a:fld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B1BC2-1212-4504-BFE7-5BD3E0A196E1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6F2FC-9259-4B34-8173-E08E7E902027}" type="datetimeFigureOut">
              <a:rPr lang="fr-FR" smtClean="0"/>
              <a:pPr/>
              <a:t>02/03/2013</a:t>
            </a:fld>
            <a:endParaRPr lang="en-US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B1BC2-1212-4504-BFE7-5BD3E0A196E1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6F2FC-9259-4B34-8173-E08E7E902027}" type="datetimeFigureOut">
              <a:rPr lang="fr-FR" smtClean="0"/>
              <a:pPr/>
              <a:t>02/03/2013</a:t>
            </a:fld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B1BC2-1212-4504-BFE7-5BD3E0A196E1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6F2FC-9259-4B34-8173-E08E7E902027}" type="datetimeFigureOut">
              <a:rPr lang="fr-FR" smtClean="0"/>
              <a:pPr/>
              <a:t>02/03/2013</a:t>
            </a:fld>
            <a:endParaRPr lang="en-US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B1BC2-1212-4504-BFE7-5BD3E0A196E1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6F2FC-9259-4B34-8173-E08E7E902027}" type="datetimeFigureOut">
              <a:rPr lang="fr-FR" smtClean="0"/>
              <a:pPr/>
              <a:t>02/03/2013</a:t>
            </a:fld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B1BC2-1212-4504-BFE7-5BD3E0A196E1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6F2FC-9259-4B34-8173-E08E7E902027}" type="datetimeFigureOut">
              <a:rPr lang="fr-FR" smtClean="0"/>
              <a:pPr/>
              <a:t>02/03/2013</a:t>
            </a:fld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B1BC2-1212-4504-BFE7-5BD3E0A196E1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76F2FC-9259-4B34-8173-E08E7E902027}" type="datetimeFigureOut">
              <a:rPr lang="fr-FR" smtClean="0"/>
              <a:pPr/>
              <a:t>02/03/2013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B1BC2-1212-4504-BFE7-5BD3E0A196E1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png"/><Relationship Id="rId7" Type="http://schemas.openxmlformats.org/officeDocument/2006/relationships/image" Target="../media/image4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Relationship Id="rId9" Type="http://schemas.openxmlformats.org/officeDocument/2006/relationships/image" Target="../media/image4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jpeg"/><Relationship Id="rId3" Type="http://schemas.openxmlformats.org/officeDocument/2006/relationships/image" Target="../media/image66.png"/><Relationship Id="rId7" Type="http://schemas.openxmlformats.org/officeDocument/2006/relationships/image" Target="../media/image7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jpe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8.emf"/><Relationship Id="rId5" Type="http://schemas.openxmlformats.org/officeDocument/2006/relationships/image" Target="../media/image77.jpeg"/><Relationship Id="rId4" Type="http://schemas.openxmlformats.org/officeDocument/2006/relationships/image" Target="../media/image7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1.jpeg"/><Relationship Id="rId4" Type="http://schemas.openxmlformats.org/officeDocument/2006/relationships/image" Target="../media/image8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4.png"/><Relationship Id="rId4" Type="http://schemas.openxmlformats.org/officeDocument/2006/relationships/image" Target="../media/image83.jpeg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85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10" Type="http://schemas.openxmlformats.org/officeDocument/2006/relationships/image" Target="../media/image22.gif"/><Relationship Id="rId4" Type="http://schemas.openxmlformats.org/officeDocument/2006/relationships/image" Target="../media/image16.wmf"/><Relationship Id="rId9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785918" y="1214422"/>
            <a:ext cx="5659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Development and Needs for Silicon Tracker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3143240" y="3357562"/>
            <a:ext cx="31657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Workshop CERN-Israel</a:t>
            </a:r>
          </a:p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Common Technological Projects</a:t>
            </a:r>
          </a:p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March 3</a:t>
            </a:r>
            <a:r>
              <a:rPr lang="en-US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rd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5</a:t>
            </a:r>
            <a:r>
              <a:rPr lang="en-US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, 2013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071802" y="2643182"/>
            <a:ext cx="3172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D. </a:t>
            </a:r>
            <a:r>
              <a:rPr lang="en-US" i="1" dirty="0" err="1" smtClean="0"/>
              <a:t>Ferrère</a:t>
            </a:r>
            <a:r>
              <a:rPr lang="en-US" i="1" dirty="0" smtClean="0"/>
              <a:t>, University of Geneva</a:t>
            </a:r>
            <a:endParaRPr lang="en-US" i="1" dirty="0"/>
          </a:p>
        </p:txBody>
      </p:sp>
      <p:pic>
        <p:nvPicPr>
          <p:cNvPr id="6" name="Picture 9" descr="Atlas-Ic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1928802"/>
            <a:ext cx="1000100" cy="1500150"/>
          </a:xfrm>
          <a:prstGeom prst="rect">
            <a:avLst/>
          </a:prstGeom>
          <a:noFill/>
        </p:spPr>
      </p:pic>
      <p:pic>
        <p:nvPicPr>
          <p:cNvPr id="7" name="Picture 13" descr="SceauUn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2428868"/>
            <a:ext cx="1117364" cy="1143008"/>
          </a:xfrm>
          <a:prstGeom prst="rect">
            <a:avLst/>
          </a:prstGeom>
          <a:noFill/>
        </p:spPr>
      </p:pic>
      <p:pic>
        <p:nvPicPr>
          <p:cNvPr id="16386" name="Picture 2" descr="http://cas.web.cern.ch/cas/CERN-7x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4678" y="4929198"/>
            <a:ext cx="1071570" cy="1071570"/>
          </a:xfrm>
          <a:prstGeom prst="rect">
            <a:avLst/>
          </a:prstGeom>
          <a:noFill/>
        </p:spPr>
      </p:pic>
      <p:pic>
        <p:nvPicPr>
          <p:cNvPr id="16388" name="Picture 4" descr="Drapeau d'Israël (Ratio 8:11)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6314" y="4929198"/>
            <a:ext cx="1500198" cy="10934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785793"/>
            <a:ext cx="2276465" cy="2346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ZoneTexte 12"/>
          <p:cNvSpPr txBox="1"/>
          <p:nvPr/>
        </p:nvSpPr>
        <p:spPr>
          <a:xfrm>
            <a:off x="785786" y="500042"/>
            <a:ext cx="72664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QA is essential to trace the flip-chipping problems like merge or disconnected bumps </a:t>
            </a:r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1000107"/>
            <a:ext cx="3000396" cy="2121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776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4678" y="928670"/>
            <a:ext cx="3165857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0" name="Connecteur droit 19"/>
          <p:cNvCxnSpPr/>
          <p:nvPr/>
        </p:nvCxnSpPr>
        <p:spPr>
          <a:xfrm>
            <a:off x="0" y="3357562"/>
            <a:ext cx="9144000" cy="0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 rot="20489344">
            <a:off x="2360087" y="2376359"/>
            <a:ext cx="19745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Unacceptable defects</a:t>
            </a:r>
            <a:endParaRPr lang="en-US" sz="1600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1285852" y="3143248"/>
            <a:ext cx="6366423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Essential to survey the flip-chipping production and trace process quality</a:t>
            </a:r>
            <a:endParaRPr lang="en-US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-24"/>
            <a:ext cx="9144000" cy="428604"/>
          </a:xfrm>
          <a:prstGeom prst="rect">
            <a:avLst/>
          </a:prstGeom>
          <a:gradFill>
            <a:gsLst>
              <a:gs pos="0">
                <a:srgbClr val="0070C0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Pixel Modules Assembly –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Con’t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8786842" y="6550247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B726C216-310B-43B3-802D-92EFF3BC2E3E}" type="slidenum">
              <a:rPr lang="en-US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fld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"/>
          <a:stretch/>
        </p:blipFill>
        <p:spPr bwMode="auto">
          <a:xfrm>
            <a:off x="3477491" y="3553295"/>
            <a:ext cx="3254749" cy="3024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" r="3798"/>
          <a:stretch/>
        </p:blipFill>
        <p:spPr bwMode="auto">
          <a:xfrm>
            <a:off x="6040582" y="3553295"/>
            <a:ext cx="3120354" cy="2996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065" y="3483618"/>
            <a:ext cx="3467426" cy="3100288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 rot="20489344">
            <a:off x="3264268" y="4826622"/>
            <a:ext cx="16714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batch after correction</a:t>
            </a:r>
            <a:endParaRPr lang="en-US" sz="16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oneTexte 21"/>
          <p:cNvSpPr txBox="1"/>
          <p:nvPr/>
        </p:nvSpPr>
        <p:spPr>
          <a:xfrm>
            <a:off x="357158" y="428604"/>
            <a:ext cx="6359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Single-sided short strip module with glued hybrids (Upgrade R&amp;D)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3" name="Image 22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5719680" y="785794"/>
            <a:ext cx="3424320" cy="18043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Picture 3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 b="26787"/>
          <a:stretch>
            <a:fillRect/>
          </a:stretch>
        </p:blipFill>
        <p:spPr>
          <a:xfrm>
            <a:off x="5719680" y="2571744"/>
            <a:ext cx="3424320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" name="ZoneTexte 24"/>
          <p:cNvSpPr txBox="1"/>
          <p:nvPr/>
        </p:nvSpPr>
        <p:spPr>
          <a:xfrm>
            <a:off x="7143768" y="571480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FE chip assembly</a:t>
            </a:r>
            <a:endParaRPr lang="en-US" sz="1400" b="1" dirty="0"/>
          </a:p>
        </p:txBody>
      </p:sp>
      <p:pic>
        <p:nvPicPr>
          <p:cNvPr id="26" name="Image 25"/>
          <p:cNvPicPr>
            <a:picLocks noChangeAspect="1"/>
          </p:cNvPicPr>
          <p:nvPr/>
        </p:nvPicPr>
        <p:blipFill>
          <a:blip r:embed="rId5" cstate="print">
            <a:alphaModFix/>
            <a:lum/>
          </a:blip>
          <a:srcRect l="13082" t="7071" b="22215"/>
          <a:stretch>
            <a:fillRect/>
          </a:stretch>
        </p:blipFill>
        <p:spPr>
          <a:xfrm>
            <a:off x="2630092" y="928670"/>
            <a:ext cx="3156354" cy="1357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" name="ZoneTexte 26"/>
          <p:cNvSpPr txBox="1"/>
          <p:nvPr/>
        </p:nvSpPr>
        <p:spPr>
          <a:xfrm>
            <a:off x="3071802" y="928670"/>
            <a:ext cx="24979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Hybrid mask for glue spreading</a:t>
            </a:r>
            <a:endParaRPr lang="en-US" sz="1400" b="1" dirty="0">
              <a:solidFill>
                <a:schemeClr val="bg1"/>
              </a:solidFill>
            </a:endParaRPr>
          </a:p>
        </p:txBody>
      </p:sp>
      <p:pic>
        <p:nvPicPr>
          <p:cNvPr id="28" name="Picture 9"/>
          <p:cNvPicPr>
            <a:picLocks noChangeAspect="1"/>
          </p:cNvPicPr>
          <p:nvPr/>
        </p:nvPicPr>
        <p:blipFill>
          <a:blip r:embed="rId6" cstate="print">
            <a:alphaModFix/>
            <a:lum/>
          </a:blip>
          <a:srcRect/>
          <a:stretch>
            <a:fillRect/>
          </a:stretch>
        </p:blipFill>
        <p:spPr>
          <a:xfrm>
            <a:off x="0" y="2285992"/>
            <a:ext cx="2520000" cy="189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" name="Picture 10"/>
          <p:cNvPicPr>
            <a:picLocks noChangeAspect="1"/>
          </p:cNvPicPr>
          <p:nvPr/>
        </p:nvPicPr>
        <p:blipFill>
          <a:blip r:embed="rId7" cstate="print">
            <a:alphaModFix/>
            <a:lum/>
          </a:blip>
          <a:srcRect/>
          <a:stretch>
            <a:fillRect/>
          </a:stretch>
        </p:blipFill>
        <p:spPr>
          <a:xfrm>
            <a:off x="2786050" y="2285992"/>
            <a:ext cx="2520000" cy="189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8" cstate="print">
            <a:alphaModFix/>
            <a:lum/>
          </a:blip>
          <a:srcRect/>
          <a:stretch>
            <a:fillRect/>
          </a:stretch>
        </p:blipFill>
        <p:spPr>
          <a:xfrm>
            <a:off x="0" y="959505"/>
            <a:ext cx="2520000" cy="12707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31" name="Groupe 30"/>
          <p:cNvGrpSpPr/>
          <p:nvPr/>
        </p:nvGrpSpPr>
        <p:grpSpPr>
          <a:xfrm>
            <a:off x="-32" y="4260960"/>
            <a:ext cx="6535140" cy="2597039"/>
            <a:chOff x="180000" y="4260960"/>
            <a:chExt cx="6911640" cy="2891159"/>
          </a:xfrm>
        </p:grpSpPr>
        <p:pic>
          <p:nvPicPr>
            <p:cNvPr id="32" name="Image 31"/>
            <p:cNvPicPr>
              <a:picLocks noChangeAspect="1"/>
            </p:cNvPicPr>
            <p:nvPr/>
          </p:nvPicPr>
          <p:blipFill>
            <a:blip r:embed="rId9" cstate="print">
              <a:alphaModFix/>
              <a:lum/>
            </a:blip>
            <a:srcRect/>
            <a:stretch>
              <a:fillRect/>
            </a:stretch>
          </p:blipFill>
          <p:spPr>
            <a:xfrm>
              <a:off x="180000" y="4260960"/>
              <a:ext cx="6911640" cy="282599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grpSp>
          <p:nvGrpSpPr>
            <p:cNvPr id="33" name="Groupe 6"/>
            <p:cNvGrpSpPr/>
            <p:nvPr/>
          </p:nvGrpSpPr>
          <p:grpSpPr>
            <a:xfrm>
              <a:off x="2085119" y="6857639"/>
              <a:ext cx="4786200" cy="294480"/>
              <a:chOff x="2085119" y="6857639"/>
              <a:chExt cx="4786200" cy="294480"/>
            </a:xfrm>
          </p:grpSpPr>
          <p:sp>
            <p:nvSpPr>
              <p:cNvPr id="34" name="TextBox 13"/>
              <p:cNvSpPr/>
              <p:nvPr/>
            </p:nvSpPr>
            <p:spPr>
              <a:xfrm>
                <a:off x="2085119" y="6857639"/>
                <a:ext cx="1142639" cy="29448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0000" tIns="45000" rIns="90000" bIns="45000" anchor="t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marL="0" marR="0" lvl="0" indent="0" algn="ctr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>
                    <a:solidFill>
                      <a:srgbClr val="FF3333"/>
                    </a:solidFill>
                  </a:defRPr>
                </a:pPr>
                <a:r>
                  <a:rPr lang="en-GB" sz="1400" b="0" i="0" u="none" strike="noStrike" kern="1200" spc="0">
                    <a:ln>
                      <a:noFill/>
                    </a:ln>
                    <a:solidFill>
                      <a:srgbClr val="FF3333"/>
                    </a:solidFill>
                    <a:latin typeface="Times" pitchFamily="18"/>
                    <a:ea typeface="DejaVu LGC Sans" pitchFamily="2"/>
                    <a:cs typeface="DejaVu LGC Sans" pitchFamily="2"/>
                  </a:rPr>
                  <a:t>LBL-06</a:t>
                </a:r>
              </a:p>
            </p:txBody>
          </p:sp>
          <p:sp>
            <p:nvSpPr>
              <p:cNvPr id="35" name="TextBox 14"/>
              <p:cNvSpPr/>
              <p:nvPr/>
            </p:nvSpPr>
            <p:spPr>
              <a:xfrm>
                <a:off x="3299760" y="6857639"/>
                <a:ext cx="1142639" cy="29448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0000" tIns="45000" rIns="90000" bIns="45000" anchor="t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marL="0" marR="0" lvl="0" indent="0" algn="ctr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>
                    <a:solidFill>
                      <a:srgbClr val="FF3333"/>
                    </a:solidFill>
                  </a:defRPr>
                </a:pPr>
                <a:r>
                  <a:rPr lang="en-GB" sz="1400" b="0" i="0" u="none" strike="noStrike" kern="1200" spc="0">
                    <a:ln>
                      <a:noFill/>
                    </a:ln>
                    <a:solidFill>
                      <a:srgbClr val="FF3333"/>
                    </a:solidFill>
                    <a:latin typeface="Times" pitchFamily="18"/>
                    <a:ea typeface="DejaVu LGC Sans" pitchFamily="2"/>
                    <a:cs typeface="DejaVu LGC Sans" pitchFamily="2"/>
                  </a:rPr>
                  <a:t>LBL-03</a:t>
                </a:r>
              </a:p>
            </p:txBody>
          </p:sp>
          <p:sp>
            <p:nvSpPr>
              <p:cNvPr id="36" name="TextBox 15"/>
              <p:cNvSpPr/>
              <p:nvPr/>
            </p:nvSpPr>
            <p:spPr>
              <a:xfrm>
                <a:off x="4585679" y="6857639"/>
                <a:ext cx="1142639" cy="29448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0000" tIns="45000" rIns="90000" bIns="45000" anchor="t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marL="0" marR="0" lvl="0" indent="0" algn="ctr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>
                    <a:solidFill>
                      <a:srgbClr val="FF3333"/>
                    </a:solidFill>
                  </a:defRPr>
                </a:pPr>
                <a:r>
                  <a:rPr lang="en-GB" sz="1400" b="0" i="0" u="none" strike="noStrike" kern="1200" spc="0">
                    <a:ln>
                      <a:noFill/>
                    </a:ln>
                    <a:solidFill>
                      <a:srgbClr val="FF3333"/>
                    </a:solidFill>
                    <a:latin typeface="Times" pitchFamily="18"/>
                    <a:ea typeface="DejaVu LGC Sans" pitchFamily="2"/>
                    <a:cs typeface="DejaVu LGC Sans" pitchFamily="2"/>
                  </a:rPr>
                  <a:t>LBL-02</a:t>
                </a:r>
              </a:p>
            </p:txBody>
          </p:sp>
          <p:sp>
            <p:nvSpPr>
              <p:cNvPr id="37" name="TextBox 16"/>
              <p:cNvSpPr/>
              <p:nvPr/>
            </p:nvSpPr>
            <p:spPr>
              <a:xfrm>
                <a:off x="5728680" y="6857639"/>
                <a:ext cx="1142639" cy="29448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0000" tIns="45000" rIns="90000" bIns="45000" anchor="t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marL="0" marR="0" lvl="0" indent="0" algn="ctr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>
                    <a:solidFill>
                      <a:srgbClr val="FF3333"/>
                    </a:solidFill>
                  </a:defRPr>
                </a:pPr>
                <a:r>
                  <a:rPr lang="en-GB" sz="1400" b="0" i="0" u="none" strike="noStrike" kern="1200" spc="0">
                    <a:ln>
                      <a:noFill/>
                    </a:ln>
                    <a:solidFill>
                      <a:srgbClr val="FF3333"/>
                    </a:solidFill>
                    <a:latin typeface="Times" pitchFamily="18"/>
                    <a:ea typeface="DejaVu LGC Sans" pitchFamily="2"/>
                    <a:cs typeface="DejaVu LGC Sans" pitchFamily="2"/>
                  </a:rPr>
                  <a:t>LBL-01</a:t>
                </a:r>
              </a:p>
            </p:txBody>
          </p:sp>
        </p:grpSp>
      </p:grpSp>
      <p:sp>
        <p:nvSpPr>
          <p:cNvPr id="45" name="ZoneTexte 44"/>
          <p:cNvSpPr txBox="1"/>
          <p:nvPr/>
        </p:nvSpPr>
        <p:spPr>
          <a:xfrm>
            <a:off x="1571604" y="2214554"/>
            <a:ext cx="21258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Module to stave assembly</a:t>
            </a:r>
            <a:endParaRPr lang="en-US" sz="1400" b="1" dirty="0"/>
          </a:p>
        </p:txBody>
      </p:sp>
      <p:sp>
        <p:nvSpPr>
          <p:cNvPr id="46" name="ZoneTexte 45"/>
          <p:cNvSpPr txBox="1"/>
          <p:nvPr/>
        </p:nvSpPr>
        <p:spPr>
          <a:xfrm>
            <a:off x="6572264" y="4643446"/>
            <a:ext cx="2571736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40 modules made so far at</a:t>
            </a:r>
            <a:r>
              <a:rPr lang="en-US" sz="1600" dirty="0" smtClean="0"/>
              <a:t>:</a:t>
            </a:r>
          </a:p>
          <a:p>
            <a:pPr algn="ctr"/>
            <a:r>
              <a:rPr lang="en-US" sz="1600" dirty="0" smtClean="0"/>
              <a:t>LBL, SCIPP, Cambridge, Freiburg, Glasgow, Liverpool</a:t>
            </a:r>
          </a:p>
          <a:p>
            <a:pPr algn="ctr"/>
            <a:endParaRPr lang="en-US" sz="900" dirty="0" smtClean="0"/>
          </a:p>
          <a:p>
            <a:pPr algn="ctr"/>
            <a:r>
              <a:rPr lang="en-US" sz="1600" dirty="0" smtClean="0"/>
              <a:t>Other institutes are on the way to produced module within barrel and EC community</a:t>
            </a:r>
            <a:endParaRPr lang="en-US" sz="1600" dirty="0"/>
          </a:p>
        </p:txBody>
      </p:sp>
      <p:sp>
        <p:nvSpPr>
          <p:cNvPr id="21" name="Rectangle 20"/>
          <p:cNvSpPr/>
          <p:nvPr/>
        </p:nvSpPr>
        <p:spPr>
          <a:xfrm>
            <a:off x="0" y="-24"/>
            <a:ext cx="9144000" cy="428604"/>
          </a:xfrm>
          <a:prstGeom prst="rect">
            <a:avLst/>
          </a:prstGeom>
          <a:gradFill>
            <a:gsLst>
              <a:gs pos="0">
                <a:srgbClr val="0070C0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Strip Modules Assembly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ZoneTexte 37"/>
          <p:cNvSpPr txBox="1"/>
          <p:nvPr/>
        </p:nvSpPr>
        <p:spPr>
          <a:xfrm>
            <a:off x="8786842" y="6550247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B726C216-310B-43B3-802D-92EFF3BC2E3E}" type="slidenum">
              <a:rPr lang="en-US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</a:t>
            </a:fld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0" descr="BaseBoar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14356"/>
            <a:ext cx="3986210" cy="19048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21" descr="DetectorBaesboard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8" y="714356"/>
            <a:ext cx="3929090" cy="1956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ZoneTexte 12"/>
          <p:cNvSpPr txBox="1"/>
          <p:nvPr/>
        </p:nvSpPr>
        <p:spPr>
          <a:xfrm>
            <a:off x="1071538" y="2214554"/>
            <a:ext cx="1997213" cy="307777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TPG and Ceramic facings</a:t>
            </a:r>
            <a:endParaRPr lang="en-US" sz="1400" b="1" dirty="0"/>
          </a:p>
        </p:txBody>
      </p:sp>
      <p:sp>
        <p:nvSpPr>
          <p:cNvPr id="14" name="ZoneTexte 13"/>
          <p:cNvSpPr txBox="1"/>
          <p:nvPr/>
        </p:nvSpPr>
        <p:spPr>
          <a:xfrm>
            <a:off x="4572000" y="2285992"/>
            <a:ext cx="2444195" cy="307777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Sensor to baseboard assembly</a:t>
            </a:r>
            <a:endParaRPr lang="en-US" sz="1400" b="1" dirty="0"/>
          </a:p>
        </p:txBody>
      </p:sp>
      <p:sp>
        <p:nvSpPr>
          <p:cNvPr id="15" name="ZoneTexte 14"/>
          <p:cNvSpPr txBox="1"/>
          <p:nvPr/>
        </p:nvSpPr>
        <p:spPr>
          <a:xfrm>
            <a:off x="857224" y="428604"/>
            <a:ext cx="6677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Double-sided short strip module with bridged hybrids (Upgrade R&amp;D)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1357290" y="2643182"/>
            <a:ext cx="5786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Requires conventional assembly with jigs - Sensor placement accuracy can be as low as 1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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 (obtained with SCT production)</a:t>
            </a:r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" name="Picture 10" descr="D:\LHCUpgrade\ModuleProgram\ModuleFab\Illustrations\Module2-Pic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3882" y="3483302"/>
            <a:ext cx="4203804" cy="27317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4" descr="D:\LHCUpgrade\ModuleProgram\4-ModuleTestBox\Pictures\4-Modules-Itegrated-Top_1_Small.JPG"/>
          <p:cNvPicPr>
            <a:picLocks noChangeAspect="1" noChangeArrowheads="1"/>
          </p:cNvPicPr>
          <p:nvPr/>
        </p:nvPicPr>
        <p:blipFill>
          <a:blip r:embed="rId6" cstate="print"/>
          <a:srcRect l="1477"/>
          <a:stretch>
            <a:fillRect/>
          </a:stretch>
        </p:blipFill>
        <p:spPr bwMode="auto">
          <a:xfrm>
            <a:off x="4357686" y="3500414"/>
            <a:ext cx="4410658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ZoneTexte 18"/>
          <p:cNvSpPr txBox="1"/>
          <p:nvPr/>
        </p:nvSpPr>
        <p:spPr>
          <a:xfrm>
            <a:off x="214282" y="6072206"/>
            <a:ext cx="40009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More than 10 modules produced at 2 sites</a:t>
            </a:r>
          </a:p>
          <a:p>
            <a:pPr algn="r"/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KEK and University of Geneva with high yield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595821" y="3264099"/>
            <a:ext cx="3190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More than 10000 wire bonds per module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4786314" y="3264099"/>
            <a:ext cx="32520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modules mounted together in a test box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0" y="-24"/>
            <a:ext cx="9144000" cy="428604"/>
          </a:xfrm>
          <a:prstGeom prst="rect">
            <a:avLst/>
          </a:prstGeom>
          <a:gradFill>
            <a:gsLst>
              <a:gs pos="0">
                <a:srgbClr val="0070C0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Strip Modules Assembly -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Con’t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Picture 26" descr="Module-Irrad-Assm_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35920" y="0"/>
            <a:ext cx="1308080" cy="34245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" name="ZoneTexte 22"/>
          <p:cNvSpPr txBox="1"/>
          <p:nvPr/>
        </p:nvSpPr>
        <p:spPr>
          <a:xfrm>
            <a:off x="8786842" y="6550247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B726C216-310B-43B3-802D-92EFF3BC2E3E}" type="slidenum">
              <a:rPr lang="en-US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fld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23" descr="Echelle-IBL-3.jpg"/>
          <p:cNvPicPr>
            <a:picLocks noChangeAspect="1"/>
          </p:cNvPicPr>
          <p:nvPr/>
        </p:nvPicPr>
        <p:blipFill>
          <a:blip r:embed="rId3" cstate="print"/>
          <a:srcRect l="7395" r="27528"/>
          <a:stretch>
            <a:fillRect/>
          </a:stretch>
        </p:blipFill>
        <p:spPr>
          <a:xfrm>
            <a:off x="5930099" y="937423"/>
            <a:ext cx="3168352" cy="2363722"/>
          </a:xfrm>
          <a:prstGeom prst="rect">
            <a:avLst/>
          </a:prstGeom>
        </p:spPr>
      </p:pic>
      <p:cxnSp>
        <p:nvCxnSpPr>
          <p:cNvPr id="25" name="Connecteur droit avec flèche 24"/>
          <p:cNvCxnSpPr/>
          <p:nvPr/>
        </p:nvCxnSpPr>
        <p:spPr>
          <a:xfrm>
            <a:off x="5966611" y="2233567"/>
            <a:ext cx="288032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5526583" y="1937555"/>
            <a:ext cx="10310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  <a:cs typeface="Browallia New" pitchFamily="34" charset="-34"/>
              </a:rPr>
              <a:t>Peek</a:t>
            </a:r>
            <a:r>
              <a:rPr lang="fr-FR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  <a:cs typeface="Browallia New" pitchFamily="34" charset="-34"/>
              </a:rPr>
              <a:t> end blocks</a:t>
            </a:r>
            <a:endParaRPr lang="fr-FR" sz="1200" b="1" dirty="0">
              <a:solidFill>
                <a:schemeClr val="tx2">
                  <a:lumMod val="60000"/>
                  <a:lumOff val="40000"/>
                </a:schemeClr>
              </a:solidFill>
              <a:latin typeface="Monotype Corsiva" pitchFamily="66" charset="0"/>
              <a:cs typeface="Browallia New" pitchFamily="34" charset="-34"/>
            </a:endParaRPr>
          </a:p>
        </p:txBody>
      </p:sp>
      <p:cxnSp>
        <p:nvCxnSpPr>
          <p:cNvPr id="27" name="Connecteur droit avec flèche 26"/>
          <p:cNvCxnSpPr/>
          <p:nvPr/>
        </p:nvCxnSpPr>
        <p:spPr>
          <a:xfrm>
            <a:off x="6614683" y="1441479"/>
            <a:ext cx="432048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>
            <a:off x="5812335" y="3509191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  <a:cs typeface="Browallia New" pitchFamily="34" charset="-34"/>
              </a:rPr>
              <a:t>ID 1.5mm Ti boiling pipe</a:t>
            </a:r>
            <a:endParaRPr lang="en-US" sz="1200" b="1" dirty="0">
              <a:solidFill>
                <a:schemeClr val="tx2">
                  <a:lumMod val="60000"/>
                  <a:lumOff val="40000"/>
                </a:schemeClr>
              </a:solidFill>
              <a:latin typeface="Monotype Corsiva" pitchFamily="66" charset="0"/>
              <a:cs typeface="Browallia New" pitchFamily="34" charset="-34"/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7383971" y="794547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  <a:cs typeface="Browallia New" pitchFamily="34" charset="-34"/>
              </a:rPr>
              <a:t>K9 </a:t>
            </a:r>
            <a:r>
              <a:rPr lang="fr-FR" sz="12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  <a:cs typeface="Browallia New" pitchFamily="34" charset="-34"/>
              </a:rPr>
              <a:t>Foam</a:t>
            </a:r>
            <a:r>
              <a:rPr lang="fr-FR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  <a:cs typeface="Browallia New" pitchFamily="34" charset="-34"/>
              </a:rPr>
              <a:t> block</a:t>
            </a:r>
            <a:endParaRPr lang="fr-FR" sz="1200" b="1" dirty="0">
              <a:solidFill>
                <a:schemeClr val="tx2">
                  <a:lumMod val="60000"/>
                  <a:lumOff val="40000"/>
                </a:schemeClr>
              </a:solidFill>
              <a:latin typeface="Monotype Corsiva" pitchFamily="66" charset="0"/>
              <a:cs typeface="Browallia New" pitchFamily="34" charset="-34"/>
            </a:endParaRPr>
          </a:p>
        </p:txBody>
      </p:sp>
      <p:cxnSp>
        <p:nvCxnSpPr>
          <p:cNvPr id="30" name="Connecteur droit avec flèche 29"/>
          <p:cNvCxnSpPr/>
          <p:nvPr/>
        </p:nvCxnSpPr>
        <p:spPr>
          <a:xfrm rot="5400000">
            <a:off x="7241095" y="1294613"/>
            <a:ext cx="857256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7996867" y="2809631"/>
            <a:ext cx="12186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  <a:cs typeface="Browallia New" pitchFamily="34" charset="-34"/>
              </a:rPr>
              <a:t>K13C/RS3 Omega </a:t>
            </a:r>
          </a:p>
          <a:p>
            <a:r>
              <a:rPr lang="en-US" sz="1200" b="1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  <a:cs typeface="Browallia New" pitchFamily="34" charset="-34"/>
              </a:rPr>
              <a:t>Stiffener</a:t>
            </a:r>
            <a:endParaRPr lang="en-US" sz="1200" b="1">
              <a:solidFill>
                <a:schemeClr val="tx2">
                  <a:lumMod val="60000"/>
                  <a:lumOff val="40000"/>
                </a:schemeClr>
              </a:solidFill>
              <a:latin typeface="Monotype Corsiva" pitchFamily="66" charset="0"/>
              <a:cs typeface="Browallia New" pitchFamily="34" charset="-34"/>
            </a:endParaRPr>
          </a:p>
        </p:txBody>
      </p:sp>
      <p:cxnSp>
        <p:nvCxnSpPr>
          <p:cNvPr id="32" name="Connecteur droit avec flèche 31"/>
          <p:cNvCxnSpPr>
            <a:stCxn id="31" idx="1"/>
          </p:cNvCxnSpPr>
          <p:nvPr/>
        </p:nvCxnSpPr>
        <p:spPr>
          <a:xfrm rot="10800000">
            <a:off x="7838819" y="2305576"/>
            <a:ext cx="158048" cy="7348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ZoneTexte 32"/>
          <p:cNvSpPr txBox="1"/>
          <p:nvPr/>
        </p:nvSpPr>
        <p:spPr>
          <a:xfrm>
            <a:off x="7478779" y="3457703"/>
            <a:ext cx="6751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  <a:cs typeface="Browallia New" pitchFamily="34" charset="-34"/>
              </a:rPr>
              <a:t>Flex</a:t>
            </a:r>
            <a:r>
              <a:rPr lang="fr-FR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  <a:cs typeface="Browallia New" pitchFamily="34" charset="-34"/>
              </a:rPr>
              <a:t> Bus</a:t>
            </a:r>
            <a:endParaRPr lang="fr-FR" sz="1200" b="1" dirty="0">
              <a:solidFill>
                <a:schemeClr val="tx2">
                  <a:lumMod val="60000"/>
                  <a:lumOff val="40000"/>
                </a:schemeClr>
              </a:solidFill>
              <a:latin typeface="Monotype Corsiva" pitchFamily="66" charset="0"/>
              <a:cs typeface="Browallia New" pitchFamily="34" charset="-34"/>
            </a:endParaRPr>
          </a:p>
        </p:txBody>
      </p:sp>
      <p:cxnSp>
        <p:nvCxnSpPr>
          <p:cNvPr id="34" name="Connecteur droit avec flèche 33"/>
          <p:cNvCxnSpPr>
            <a:stCxn id="33" idx="1"/>
          </p:cNvCxnSpPr>
          <p:nvPr/>
        </p:nvCxnSpPr>
        <p:spPr>
          <a:xfrm rot="10800000">
            <a:off x="6883905" y="3223439"/>
            <a:ext cx="594874" cy="3727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/>
          <p:cNvSpPr txBox="1"/>
          <p:nvPr/>
        </p:nvSpPr>
        <p:spPr>
          <a:xfrm>
            <a:off x="142844" y="438203"/>
            <a:ext cx="528641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Stave features: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Made of light material (K9 carbon foam + CFRP skins for stiffness)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Ti pipe of 1.5mm ID and 0.1mm wall thickness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Face plate (module side) is coated with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Parylen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 safer electrical break to detector HV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Tight planarity and envelope tolerance: +/- 0.1mm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Stave fixations on 3 points: 2 end-blocks + central support</a:t>
            </a:r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5455145" y="1231928"/>
            <a:ext cx="219002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  <a:cs typeface="Browallia New" pitchFamily="34" charset="-34"/>
              </a:rPr>
              <a:t>K13C /RS3 </a:t>
            </a:r>
            <a:r>
              <a:rPr lang="fr-FR" sz="12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  <a:cs typeface="Browallia New" pitchFamily="34" charset="-34"/>
              </a:rPr>
              <a:t>parylen</a:t>
            </a:r>
            <a:r>
              <a:rPr lang="fr-FR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  <a:cs typeface="Browallia New" pitchFamily="34" charset="-34"/>
              </a:rPr>
              <a:t> </a:t>
            </a:r>
            <a:r>
              <a:rPr lang="fr-FR" sz="12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  <a:cs typeface="Browallia New" pitchFamily="34" charset="-34"/>
              </a:rPr>
              <a:t>coated</a:t>
            </a:r>
            <a:r>
              <a:rPr lang="fr-FR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  <a:cs typeface="Browallia New" pitchFamily="34" charset="-34"/>
              </a:rPr>
              <a:t> face plate</a:t>
            </a:r>
            <a:endParaRPr lang="fr-FR" sz="1200" b="1" dirty="0">
              <a:solidFill>
                <a:schemeClr val="tx2">
                  <a:lumMod val="60000"/>
                  <a:lumOff val="40000"/>
                </a:schemeClr>
              </a:solidFill>
              <a:latin typeface="Monotype Corsiva" pitchFamily="66" charset="0"/>
              <a:cs typeface="Browallia New" pitchFamily="34" charset="-34"/>
            </a:endParaRPr>
          </a:p>
        </p:txBody>
      </p:sp>
      <p:pic>
        <p:nvPicPr>
          <p:cNvPr id="37" name="Picture 1" descr="D:\Conference\Elba-2012\Talk\IMG_2741_Smal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83670" y="3643314"/>
            <a:ext cx="3260330" cy="3214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38" name="Connecteur droit avec flèche 37"/>
          <p:cNvCxnSpPr>
            <a:stCxn id="28" idx="0"/>
          </p:cNvCxnSpPr>
          <p:nvPr/>
        </p:nvCxnSpPr>
        <p:spPr>
          <a:xfrm rot="16200000" flipV="1">
            <a:off x="6280998" y="3183404"/>
            <a:ext cx="357190" cy="2943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214282" y="2500306"/>
            <a:ext cx="578647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Flex features:</a:t>
            </a:r>
          </a:p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Mix of 4 Cu-layers and 2 Al-layers for the LV lines. Total thickness ~450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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</a:p>
          <a:p>
            <a:pPr>
              <a:buFontTx/>
              <a:buChar char="-"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2 Al-layers needs to be processed with CVD for Chrome and Copper (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vias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>
              <a:buFontTx/>
              <a:buChar char="-"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wings supply through 1 layer the connectivity for every FE. Wing thickness 70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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 </a:t>
            </a:r>
          </a:p>
          <a:p>
            <a:pPr>
              <a:buFontTx/>
              <a:buChar char="-"/>
            </a:pP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Wings are folded and glued  at 180° for very precise envelope required for the integration</a:t>
            </a:r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14282" y="4804958"/>
            <a:ext cx="4857784" cy="33855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n-US" sz="16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AlCu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flex ever made for tracker in fabrication for IBL </a:t>
            </a:r>
            <a:endParaRPr lang="en-US" sz="1600" dirty="0"/>
          </a:p>
        </p:txBody>
      </p:sp>
      <p:pic>
        <p:nvPicPr>
          <p:cNvPr id="41" name="Picture 4" descr="D:\IBL\StaveLoading\Flex\Production\Batch2_Smal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5122439"/>
            <a:ext cx="5381585" cy="17355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2" name="Rectangle 41"/>
          <p:cNvSpPr/>
          <p:nvPr/>
        </p:nvSpPr>
        <p:spPr>
          <a:xfrm>
            <a:off x="5169361" y="500042"/>
            <a:ext cx="3929090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Stave &amp; flex pre-production started and OK</a:t>
            </a:r>
            <a:endParaRPr lang="en-US" sz="1600" dirty="0"/>
          </a:p>
        </p:txBody>
      </p:sp>
      <p:cxnSp>
        <p:nvCxnSpPr>
          <p:cNvPr id="43" name="Connecteur droit 42"/>
          <p:cNvCxnSpPr/>
          <p:nvPr/>
        </p:nvCxnSpPr>
        <p:spPr>
          <a:xfrm>
            <a:off x="214282" y="2500306"/>
            <a:ext cx="4643470" cy="0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0" y="-24"/>
            <a:ext cx="9144000" cy="428604"/>
          </a:xfrm>
          <a:prstGeom prst="rect">
            <a:avLst/>
          </a:prstGeom>
          <a:gradFill>
            <a:gsLst>
              <a:gs pos="0">
                <a:srgbClr val="0070C0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Local support – IBL stave and Flex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" name="ZoneTexte 43"/>
          <p:cNvSpPr txBox="1"/>
          <p:nvPr/>
        </p:nvSpPr>
        <p:spPr>
          <a:xfrm>
            <a:off x="8786842" y="6550247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B726C216-310B-43B3-802D-92EFF3BC2E3E}" type="slidenum">
              <a:rPr lang="en-US" sz="14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</a:t>
            </a:fld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3" cstate="print"/>
          <a:srcRect l="5556" t="6496" r="5555" b="13457"/>
          <a:stretch>
            <a:fillRect/>
          </a:stretch>
        </p:blipFill>
        <p:spPr bwMode="auto">
          <a:xfrm>
            <a:off x="3500398" y="428604"/>
            <a:ext cx="5500726" cy="2635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0" y="714356"/>
            <a:ext cx="3428992" cy="1569660"/>
          </a:xfrm>
          <a:prstGeom prst="rect">
            <a:avLst/>
          </a:prstGeom>
          <a:solidFill>
            <a:schemeClr val="bg1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Classical layout – Barrel &amp; Disk</a:t>
            </a:r>
          </a:p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2 innermost pixel layers should be replaceable  (IST R=11cm)</a:t>
            </a:r>
          </a:p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Full pixel package should be replaceable</a:t>
            </a:r>
          </a:p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Pixel services should be axial</a:t>
            </a:r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5"/>
          <p:cNvPicPr/>
          <p:nvPr/>
        </p:nvPicPr>
        <p:blipFill>
          <a:blip r:embed="rId4" cstate="print"/>
          <a:srcRect r="58807"/>
          <a:stretch>
            <a:fillRect/>
          </a:stretch>
        </p:blipFill>
        <p:spPr bwMode="auto">
          <a:xfrm>
            <a:off x="642910" y="2928934"/>
            <a:ext cx="2357454" cy="2193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714348" y="2357430"/>
            <a:ext cx="2286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I-beam stave concept for Innermost 2 layers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ZoneTexte 5"/>
          <p:cNvSpPr txBox="1"/>
          <p:nvPr/>
        </p:nvSpPr>
        <p:spPr>
          <a:xfrm rot="16200000">
            <a:off x="3428992" y="500042"/>
            <a:ext cx="5421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R [m]</a:t>
            </a:r>
            <a:endParaRPr lang="en-US" sz="1200" dirty="0"/>
          </a:p>
        </p:txBody>
      </p:sp>
      <p:sp>
        <p:nvSpPr>
          <p:cNvPr id="7" name="ZoneTexte 6"/>
          <p:cNvSpPr txBox="1"/>
          <p:nvPr/>
        </p:nvSpPr>
        <p:spPr>
          <a:xfrm>
            <a:off x="8358214" y="2357430"/>
            <a:ext cx="5485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Z [m]</a:t>
            </a:r>
            <a:endParaRPr lang="en-US" sz="1200" dirty="0"/>
          </a:p>
        </p:txBody>
      </p:sp>
      <p:pic>
        <p:nvPicPr>
          <p:cNvPr id="8" name="Picture 5"/>
          <p:cNvPicPr/>
          <p:nvPr/>
        </p:nvPicPr>
        <p:blipFill>
          <a:blip r:embed="rId4" cstate="print"/>
          <a:srcRect l="56629"/>
          <a:stretch>
            <a:fillRect/>
          </a:stretch>
        </p:blipFill>
        <p:spPr bwMode="auto">
          <a:xfrm>
            <a:off x="642910" y="5000636"/>
            <a:ext cx="2357454" cy="185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Connecteur droit 8"/>
          <p:cNvCxnSpPr/>
          <p:nvPr/>
        </p:nvCxnSpPr>
        <p:spPr>
          <a:xfrm rot="5400000">
            <a:off x="1321583" y="4964905"/>
            <a:ext cx="37861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/>
          <a:srcRect l="4256" t="5514" b="3493"/>
          <a:stretch>
            <a:fillRect/>
          </a:stretch>
        </p:blipFill>
        <p:spPr bwMode="auto">
          <a:xfrm>
            <a:off x="3286116" y="4214842"/>
            <a:ext cx="2636653" cy="2071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6" cstate="print"/>
          <a:srcRect l="14002" t="29304" b="24589"/>
          <a:stretch>
            <a:fillRect/>
          </a:stretch>
        </p:blipFill>
        <p:spPr bwMode="auto">
          <a:xfrm>
            <a:off x="6143636" y="5786430"/>
            <a:ext cx="2714612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3286116" y="4214842"/>
            <a:ext cx="24288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Bended staves in conical layout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4643438" y="2928934"/>
            <a:ext cx="32403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Possible options for outer layers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3428992" y="3214686"/>
            <a:ext cx="52491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Goal is to reduce or suppress disc 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material budget saving</a:t>
            </a:r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3701626" y="3786214"/>
            <a:ext cx="13704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Conical layout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79592" y="3500438"/>
            <a:ext cx="3064408" cy="22400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ZoneTexte 17"/>
          <p:cNvSpPr txBox="1"/>
          <p:nvPr/>
        </p:nvSpPr>
        <p:spPr>
          <a:xfrm>
            <a:off x="6429388" y="5643578"/>
            <a:ext cx="22878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Real prototype for feasibility</a:t>
            </a: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6215074" y="3571876"/>
            <a:ext cx="17252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Alpine stave concept</a:t>
            </a:r>
            <a:endParaRPr lang="en-US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0" y="-24"/>
            <a:ext cx="9144000" cy="428604"/>
          </a:xfrm>
          <a:prstGeom prst="rect">
            <a:avLst/>
          </a:prstGeom>
          <a:gradFill>
            <a:gsLst>
              <a:gs pos="0">
                <a:srgbClr val="0070C0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Local support – Pixel Upgrade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8786842" y="6550247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B726C216-310B-43B3-802D-92EFF3BC2E3E}" type="slidenum">
              <a:rPr lang="en-US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</a:t>
            </a:fld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3" cstate="print"/>
          <a:srcRect l="3660" t="21929" r="2656"/>
          <a:stretch>
            <a:fillRect/>
          </a:stretch>
        </p:blipFill>
        <p:spPr bwMode="auto">
          <a:xfrm>
            <a:off x="0" y="2010248"/>
            <a:ext cx="9144000" cy="1143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ZoneTexte 8"/>
          <p:cNvSpPr txBox="1"/>
          <p:nvPr/>
        </p:nvSpPr>
        <p:spPr>
          <a:xfrm>
            <a:off x="6067901" y="2786058"/>
            <a:ext cx="30760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Double edge mount with end-insertion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7000892" y="3262970"/>
            <a:ext cx="1928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Petal et program is underway…</a:t>
            </a:r>
            <a:endParaRPr lang="en-US" sz="1400" b="1" dirty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 cstate="print"/>
          <a:srcRect l="7878" t="7900"/>
          <a:stretch>
            <a:fillRect/>
          </a:stretch>
        </p:blipFill>
        <p:spPr bwMode="auto">
          <a:xfrm>
            <a:off x="0" y="3367570"/>
            <a:ext cx="4176507" cy="3133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71934" y="3367570"/>
            <a:ext cx="2908741" cy="29694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0" name="ZoneTexte 19"/>
          <p:cNvSpPr txBox="1"/>
          <p:nvPr/>
        </p:nvSpPr>
        <p:spPr>
          <a:xfrm>
            <a:off x="4500562" y="5939338"/>
            <a:ext cx="1143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Petal layout</a:t>
            </a: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357158" y="6153652"/>
            <a:ext cx="2040687" cy="307777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Thermo-mechanical stave</a:t>
            </a: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" y="510050"/>
            <a:ext cx="9144000" cy="1339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ZoneTexte 11"/>
          <p:cNvSpPr txBox="1"/>
          <p:nvPr/>
        </p:nvSpPr>
        <p:spPr>
          <a:xfrm>
            <a:off x="2786050" y="1510182"/>
            <a:ext cx="2928958" cy="523220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 density carbon foam K-foam ,  and CFRP honeycomb and plane</a:t>
            </a: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6200000">
            <a:off x="6556910" y="4199495"/>
            <a:ext cx="3046436" cy="2127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Rectangle 12"/>
          <p:cNvSpPr/>
          <p:nvPr/>
        </p:nvSpPr>
        <p:spPr>
          <a:xfrm>
            <a:off x="0" y="-24"/>
            <a:ext cx="9144000" cy="428604"/>
          </a:xfrm>
          <a:prstGeom prst="rect">
            <a:avLst/>
          </a:prstGeom>
          <a:gradFill>
            <a:gsLst>
              <a:gs pos="0">
                <a:srgbClr val="0070C0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Local support – Strip Stave Upgrade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8786842" y="6550247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B726C216-310B-43B3-802D-92EFF3BC2E3E}" type="slidenum">
              <a:rPr lang="en-US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</a:t>
            </a:fld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8531"/>
            <a:ext cx="3476430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 l="5994" t="19493" r="2343" b="5097"/>
          <a:stretch>
            <a:fillRect/>
          </a:stretch>
        </p:blipFill>
        <p:spPr bwMode="auto">
          <a:xfrm>
            <a:off x="3357554" y="659969"/>
            <a:ext cx="5786445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11913" y="2928934"/>
            <a:ext cx="2732087" cy="37163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ZoneTexte 7"/>
          <p:cNvSpPr txBox="1"/>
          <p:nvPr/>
        </p:nvSpPr>
        <p:spPr>
          <a:xfrm>
            <a:off x="1214414" y="731407"/>
            <a:ext cx="2214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Light CFRP local support structure made at </a:t>
            </a:r>
            <a:r>
              <a:rPr lang="en-US" sz="1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UniGe</a:t>
            </a:r>
            <a:endParaRPr lang="en-US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6286512" y="2947570"/>
            <a:ext cx="1491755" cy="338554"/>
          </a:xfrm>
          <a:prstGeom prst="rect">
            <a:avLst/>
          </a:prstGeom>
          <a:solidFill>
            <a:srgbClr val="FFFFFF">
              <a:alpha val="27059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Easy handling…</a:t>
            </a:r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429124" y="2535993"/>
            <a:ext cx="4649671" cy="338554"/>
          </a:xfrm>
          <a:prstGeom prst="rect">
            <a:avLst/>
          </a:prstGeom>
          <a:solidFill>
            <a:srgbClr val="FFFFFF">
              <a:alpha val="27059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Module + Cooling plate and loop independent from LS</a:t>
            </a:r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071538" y="375802"/>
            <a:ext cx="7215238" cy="338554"/>
          </a:xfrm>
          <a:prstGeom prst="rect">
            <a:avLst/>
          </a:prstGeom>
          <a:solidFill>
            <a:srgbClr val="FFFFFF">
              <a:alpha val="27059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Concept validated with end-insertion and interfacing a dummy barrel locking system</a:t>
            </a:r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3794" name="Picture 2" descr="D:\LHCUpgrade\SuperModule-Program\Pictures\8Module-Complete\IMG_0144_Small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" y="2928934"/>
            <a:ext cx="6399080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795" name="Picture 3" descr="D:\LHCUpgrade\SuperModule-Program\Pictures\8Module-Complete\IMG_0150_Small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907386"/>
            <a:ext cx="3071834" cy="19506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ZoneTexte 15"/>
          <p:cNvSpPr txBox="1"/>
          <p:nvPr/>
        </p:nvSpPr>
        <p:spPr>
          <a:xfrm>
            <a:off x="571472" y="4714884"/>
            <a:ext cx="498437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Super-module prototype fully functional with 8 modules</a:t>
            </a:r>
            <a:endParaRPr lang="en-US" sz="16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" name="Picture 6" descr="D:\LHCUpgrade\SuperModule-Program\CAD-Schematics\NewLayout\SM_Nov2011-1_Small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28992" y="4906338"/>
            <a:ext cx="2957064" cy="19516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ZoneTexte 17"/>
          <p:cNvSpPr txBox="1"/>
          <p:nvPr/>
        </p:nvSpPr>
        <p:spPr>
          <a:xfrm rot="19716767">
            <a:off x="3510330" y="5594853"/>
            <a:ext cx="15882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module concept</a:t>
            </a: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-24"/>
            <a:ext cx="9144000" cy="428604"/>
          </a:xfrm>
          <a:prstGeom prst="rect">
            <a:avLst/>
          </a:prstGeom>
          <a:gradFill>
            <a:gsLst>
              <a:gs pos="0">
                <a:srgbClr val="0070C0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Local support – Strip Super-Module Upgrade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8786842" y="6550247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B726C216-310B-43B3-802D-92EFF3BC2E3E}" type="slidenum">
              <a:rPr lang="en-US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</a:t>
            </a:fld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1428728" y="357166"/>
            <a:ext cx="622510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 Upgrade has a lot of more channels to power than current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ID.</a:t>
            </a:r>
            <a:r>
              <a:rPr lang="en-US" i="1" dirty="0" smtClean="0"/>
              <a:t> </a:t>
            </a:r>
          </a:p>
          <a:p>
            <a:pPr>
              <a:buFontTx/>
              <a:buChar char="-"/>
            </a:pPr>
            <a:r>
              <a:rPr lang="en-US" i="1" dirty="0" smtClean="0"/>
              <a:t> Higher granularity due to the occupancy</a:t>
            </a:r>
          </a:p>
          <a:p>
            <a:pPr>
              <a:buFontTx/>
              <a:buChar char="-"/>
            </a:pPr>
            <a:r>
              <a:rPr lang="en-US" i="1" dirty="0" smtClean="0"/>
              <a:t> More Si layers than the current ID (9 instead of 7)</a:t>
            </a:r>
            <a:endParaRPr lang="en-US" i="1" dirty="0"/>
          </a:p>
        </p:txBody>
      </p:sp>
      <p:grpSp>
        <p:nvGrpSpPr>
          <p:cNvPr id="4" name="Group 48"/>
          <p:cNvGrpSpPr>
            <a:grpSpLocks/>
          </p:cNvGrpSpPr>
          <p:nvPr/>
        </p:nvGrpSpPr>
        <p:grpSpPr bwMode="auto">
          <a:xfrm>
            <a:off x="120649" y="2581261"/>
            <a:ext cx="3527425" cy="504825"/>
            <a:chOff x="1383" y="1933"/>
            <a:chExt cx="2722" cy="454"/>
          </a:xfrm>
        </p:grpSpPr>
        <p:sp>
          <p:nvSpPr>
            <p:cNvPr id="5" name="Rectangle 49"/>
            <p:cNvSpPr>
              <a:spLocks noChangeArrowheads="1"/>
            </p:cNvSpPr>
            <p:nvPr/>
          </p:nvSpPr>
          <p:spPr bwMode="auto">
            <a:xfrm>
              <a:off x="1837" y="1933"/>
              <a:ext cx="272" cy="181"/>
            </a:xfrm>
            <a:prstGeom prst="rect">
              <a:avLst/>
            </a:prstGeom>
            <a:noFill/>
            <a:ln w="31750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Rectangle 50"/>
            <p:cNvSpPr>
              <a:spLocks noChangeArrowheads="1"/>
            </p:cNvSpPr>
            <p:nvPr/>
          </p:nvSpPr>
          <p:spPr bwMode="auto">
            <a:xfrm>
              <a:off x="2245" y="1933"/>
              <a:ext cx="272" cy="181"/>
            </a:xfrm>
            <a:prstGeom prst="rect">
              <a:avLst/>
            </a:prstGeom>
            <a:noFill/>
            <a:ln w="31750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Rectangle 51"/>
            <p:cNvSpPr>
              <a:spLocks noChangeArrowheads="1"/>
            </p:cNvSpPr>
            <p:nvPr/>
          </p:nvSpPr>
          <p:spPr bwMode="auto">
            <a:xfrm>
              <a:off x="3288" y="1933"/>
              <a:ext cx="272" cy="181"/>
            </a:xfrm>
            <a:prstGeom prst="rect">
              <a:avLst/>
            </a:prstGeom>
            <a:noFill/>
            <a:ln w="31750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52"/>
            <p:cNvSpPr>
              <a:spLocks noChangeArrowheads="1"/>
            </p:cNvSpPr>
            <p:nvPr/>
          </p:nvSpPr>
          <p:spPr bwMode="auto">
            <a:xfrm>
              <a:off x="3696" y="1933"/>
              <a:ext cx="272" cy="181"/>
            </a:xfrm>
            <a:prstGeom prst="rect">
              <a:avLst/>
            </a:prstGeom>
            <a:noFill/>
            <a:ln w="31750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Line 53"/>
            <p:cNvSpPr>
              <a:spLocks noChangeShapeType="1"/>
            </p:cNvSpPr>
            <p:nvPr/>
          </p:nvSpPr>
          <p:spPr bwMode="auto">
            <a:xfrm>
              <a:off x="2517" y="2024"/>
              <a:ext cx="77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Line 54"/>
            <p:cNvSpPr>
              <a:spLocks noChangeShapeType="1"/>
            </p:cNvSpPr>
            <p:nvPr/>
          </p:nvSpPr>
          <p:spPr bwMode="auto">
            <a:xfrm>
              <a:off x="2109" y="2024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55"/>
            <p:cNvSpPr>
              <a:spLocks noChangeShapeType="1"/>
            </p:cNvSpPr>
            <p:nvPr/>
          </p:nvSpPr>
          <p:spPr bwMode="auto">
            <a:xfrm>
              <a:off x="3560" y="2024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56"/>
            <p:cNvSpPr>
              <a:spLocks noChangeShapeType="1"/>
            </p:cNvSpPr>
            <p:nvPr/>
          </p:nvSpPr>
          <p:spPr bwMode="auto">
            <a:xfrm>
              <a:off x="3969" y="2024"/>
              <a:ext cx="13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3" name="Group 57"/>
            <p:cNvGrpSpPr>
              <a:grpSpLocks/>
            </p:cNvGrpSpPr>
            <p:nvPr/>
          </p:nvGrpSpPr>
          <p:grpSpPr bwMode="auto">
            <a:xfrm>
              <a:off x="1383" y="2069"/>
              <a:ext cx="182" cy="271"/>
              <a:chOff x="1383" y="1979"/>
              <a:chExt cx="182" cy="271"/>
            </a:xfrm>
          </p:grpSpPr>
          <p:sp>
            <p:nvSpPr>
              <p:cNvPr id="19" name="Oval 58"/>
              <p:cNvSpPr>
                <a:spLocks noChangeArrowheads="1"/>
              </p:cNvSpPr>
              <p:nvPr/>
            </p:nvSpPr>
            <p:spPr bwMode="auto">
              <a:xfrm>
                <a:off x="1383" y="1979"/>
                <a:ext cx="182" cy="181"/>
              </a:xfrm>
              <a:prstGeom prst="ellipse">
                <a:avLst/>
              </a:prstGeom>
              <a:noFill/>
              <a:ln w="254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Oval 59"/>
              <p:cNvSpPr>
                <a:spLocks noChangeArrowheads="1"/>
              </p:cNvSpPr>
              <p:nvPr/>
            </p:nvSpPr>
            <p:spPr bwMode="auto">
              <a:xfrm>
                <a:off x="1383" y="2069"/>
                <a:ext cx="182" cy="181"/>
              </a:xfrm>
              <a:prstGeom prst="ellipse">
                <a:avLst/>
              </a:prstGeom>
              <a:noFill/>
              <a:ln w="254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4" name="Line 60"/>
            <p:cNvSpPr>
              <a:spLocks noChangeShapeType="1"/>
            </p:cNvSpPr>
            <p:nvPr/>
          </p:nvSpPr>
          <p:spPr bwMode="auto">
            <a:xfrm flipH="1">
              <a:off x="1474" y="2024"/>
              <a:ext cx="36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Line 61"/>
            <p:cNvSpPr>
              <a:spLocks noChangeShapeType="1"/>
            </p:cNvSpPr>
            <p:nvPr/>
          </p:nvSpPr>
          <p:spPr bwMode="auto">
            <a:xfrm>
              <a:off x="1474" y="2387"/>
              <a:ext cx="263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Line 62"/>
            <p:cNvSpPr>
              <a:spLocks noChangeShapeType="1"/>
            </p:cNvSpPr>
            <p:nvPr/>
          </p:nvSpPr>
          <p:spPr bwMode="auto">
            <a:xfrm>
              <a:off x="4105" y="2024"/>
              <a:ext cx="0" cy="36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Line 63"/>
            <p:cNvSpPr>
              <a:spLocks noChangeShapeType="1"/>
            </p:cNvSpPr>
            <p:nvPr/>
          </p:nvSpPr>
          <p:spPr bwMode="auto">
            <a:xfrm>
              <a:off x="1474" y="2024"/>
              <a:ext cx="0" cy="4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Line 64"/>
            <p:cNvSpPr>
              <a:spLocks noChangeShapeType="1"/>
            </p:cNvSpPr>
            <p:nvPr/>
          </p:nvSpPr>
          <p:spPr bwMode="auto">
            <a:xfrm>
              <a:off x="1474" y="2341"/>
              <a:ext cx="0" cy="4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1" name="Group 65"/>
          <p:cNvGrpSpPr>
            <a:grpSpLocks/>
          </p:cNvGrpSpPr>
          <p:nvPr/>
        </p:nvGrpSpPr>
        <p:grpSpPr bwMode="auto">
          <a:xfrm>
            <a:off x="228599" y="3228961"/>
            <a:ext cx="4200525" cy="792163"/>
            <a:chOff x="1080" y="754"/>
            <a:chExt cx="3388" cy="862"/>
          </a:xfrm>
        </p:grpSpPr>
        <p:sp>
          <p:nvSpPr>
            <p:cNvPr id="22" name="Text Box 66"/>
            <p:cNvSpPr txBox="1">
              <a:spLocks noChangeArrowheads="1"/>
            </p:cNvSpPr>
            <p:nvPr/>
          </p:nvSpPr>
          <p:spPr bwMode="auto">
            <a:xfrm>
              <a:off x="3738" y="764"/>
              <a:ext cx="190" cy="39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/>
                <a:t>i</a:t>
              </a:r>
            </a:p>
          </p:txBody>
        </p:sp>
        <p:sp>
          <p:nvSpPr>
            <p:cNvPr id="23" name="Text Box 67"/>
            <p:cNvSpPr txBox="1">
              <a:spLocks noChangeArrowheads="1"/>
            </p:cNvSpPr>
            <p:nvPr/>
          </p:nvSpPr>
          <p:spPr bwMode="auto">
            <a:xfrm>
              <a:off x="1080" y="754"/>
              <a:ext cx="394" cy="39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/>
                <a:t>24i</a:t>
              </a:r>
            </a:p>
          </p:txBody>
        </p:sp>
        <p:grpSp>
          <p:nvGrpSpPr>
            <p:cNvPr id="24" name="Group 68"/>
            <p:cNvGrpSpPr>
              <a:grpSpLocks/>
            </p:cNvGrpSpPr>
            <p:nvPr/>
          </p:nvGrpSpPr>
          <p:grpSpPr bwMode="auto">
            <a:xfrm>
              <a:off x="1156" y="890"/>
              <a:ext cx="3312" cy="726"/>
              <a:chOff x="1156" y="890"/>
              <a:chExt cx="3312" cy="726"/>
            </a:xfrm>
          </p:grpSpPr>
          <p:sp>
            <p:nvSpPr>
              <p:cNvPr id="25" name="Line 69"/>
              <p:cNvSpPr>
                <a:spLocks noChangeShapeType="1"/>
              </p:cNvSpPr>
              <p:nvPr/>
            </p:nvSpPr>
            <p:spPr bwMode="auto">
              <a:xfrm>
                <a:off x="1156" y="1616"/>
                <a:ext cx="2858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" name="Line 70"/>
              <p:cNvSpPr>
                <a:spLocks noChangeShapeType="1"/>
              </p:cNvSpPr>
              <p:nvPr/>
            </p:nvSpPr>
            <p:spPr bwMode="auto">
              <a:xfrm>
                <a:off x="1156" y="1026"/>
                <a:ext cx="2858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7" name="Group 71"/>
              <p:cNvGrpSpPr>
                <a:grpSpLocks/>
              </p:cNvGrpSpPr>
              <p:nvPr/>
            </p:nvGrpSpPr>
            <p:grpSpPr bwMode="auto">
              <a:xfrm>
                <a:off x="2290" y="1162"/>
                <a:ext cx="545" cy="272"/>
                <a:chOff x="1655" y="1162"/>
                <a:chExt cx="545" cy="272"/>
              </a:xfrm>
            </p:grpSpPr>
            <p:sp>
              <p:nvSpPr>
                <p:cNvPr id="46" name="Rectangle 72"/>
                <p:cNvSpPr>
                  <a:spLocks noChangeArrowheads="1"/>
                </p:cNvSpPr>
                <p:nvPr/>
              </p:nvSpPr>
              <p:spPr bwMode="auto">
                <a:xfrm>
                  <a:off x="1655" y="1207"/>
                  <a:ext cx="182" cy="182"/>
                </a:xfrm>
                <a:prstGeom prst="rect">
                  <a:avLst/>
                </a:prstGeom>
                <a:noFill/>
                <a:ln w="31750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" name="Rectangle 73"/>
                <p:cNvSpPr>
                  <a:spLocks noChangeArrowheads="1"/>
                </p:cNvSpPr>
                <p:nvPr/>
              </p:nvSpPr>
              <p:spPr bwMode="auto">
                <a:xfrm>
                  <a:off x="1927" y="1162"/>
                  <a:ext cx="273" cy="272"/>
                </a:xfrm>
                <a:prstGeom prst="rect">
                  <a:avLst/>
                </a:prstGeom>
                <a:noFill/>
                <a:ln w="31750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8" name="Line 74"/>
                <p:cNvSpPr>
                  <a:spLocks noChangeShapeType="1"/>
                </p:cNvSpPr>
                <p:nvPr/>
              </p:nvSpPr>
              <p:spPr bwMode="auto">
                <a:xfrm>
                  <a:off x="1837" y="1253"/>
                  <a:ext cx="9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" name="Line 75"/>
                <p:cNvSpPr>
                  <a:spLocks noChangeShapeType="1"/>
                </p:cNvSpPr>
                <p:nvPr/>
              </p:nvSpPr>
              <p:spPr bwMode="auto">
                <a:xfrm>
                  <a:off x="1837" y="1344"/>
                  <a:ext cx="9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8" name="Group 76"/>
              <p:cNvGrpSpPr>
                <a:grpSpLocks/>
              </p:cNvGrpSpPr>
              <p:nvPr/>
            </p:nvGrpSpPr>
            <p:grpSpPr bwMode="auto">
              <a:xfrm>
                <a:off x="3923" y="1162"/>
                <a:ext cx="545" cy="272"/>
                <a:chOff x="1655" y="1162"/>
                <a:chExt cx="545" cy="272"/>
              </a:xfrm>
            </p:grpSpPr>
            <p:sp>
              <p:nvSpPr>
                <p:cNvPr id="42" name="Rectangle 77"/>
                <p:cNvSpPr>
                  <a:spLocks noChangeArrowheads="1"/>
                </p:cNvSpPr>
                <p:nvPr/>
              </p:nvSpPr>
              <p:spPr bwMode="auto">
                <a:xfrm>
                  <a:off x="1655" y="1207"/>
                  <a:ext cx="182" cy="182"/>
                </a:xfrm>
                <a:prstGeom prst="rect">
                  <a:avLst/>
                </a:prstGeom>
                <a:noFill/>
                <a:ln w="31750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" name="Rectangle 78"/>
                <p:cNvSpPr>
                  <a:spLocks noChangeArrowheads="1"/>
                </p:cNvSpPr>
                <p:nvPr/>
              </p:nvSpPr>
              <p:spPr bwMode="auto">
                <a:xfrm>
                  <a:off x="1927" y="1162"/>
                  <a:ext cx="273" cy="272"/>
                </a:xfrm>
                <a:prstGeom prst="rect">
                  <a:avLst/>
                </a:prstGeom>
                <a:noFill/>
                <a:ln w="31750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" name="Line 79"/>
                <p:cNvSpPr>
                  <a:spLocks noChangeShapeType="1"/>
                </p:cNvSpPr>
                <p:nvPr/>
              </p:nvSpPr>
              <p:spPr bwMode="auto">
                <a:xfrm>
                  <a:off x="1837" y="1253"/>
                  <a:ext cx="9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" name="Line 80"/>
                <p:cNvSpPr>
                  <a:spLocks noChangeShapeType="1"/>
                </p:cNvSpPr>
                <p:nvPr/>
              </p:nvSpPr>
              <p:spPr bwMode="auto">
                <a:xfrm>
                  <a:off x="1837" y="1344"/>
                  <a:ext cx="9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9" name="Group 81"/>
              <p:cNvGrpSpPr>
                <a:grpSpLocks/>
              </p:cNvGrpSpPr>
              <p:nvPr/>
            </p:nvGrpSpPr>
            <p:grpSpPr bwMode="auto">
              <a:xfrm>
                <a:off x="1519" y="1162"/>
                <a:ext cx="545" cy="272"/>
                <a:chOff x="1655" y="1162"/>
                <a:chExt cx="545" cy="272"/>
              </a:xfrm>
            </p:grpSpPr>
            <p:sp>
              <p:nvSpPr>
                <p:cNvPr id="38" name="Rectangle 82"/>
                <p:cNvSpPr>
                  <a:spLocks noChangeArrowheads="1"/>
                </p:cNvSpPr>
                <p:nvPr/>
              </p:nvSpPr>
              <p:spPr bwMode="auto">
                <a:xfrm>
                  <a:off x="1655" y="1207"/>
                  <a:ext cx="182" cy="182"/>
                </a:xfrm>
                <a:prstGeom prst="rect">
                  <a:avLst/>
                </a:prstGeom>
                <a:noFill/>
                <a:ln w="31750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9" name="Rectangle 83"/>
                <p:cNvSpPr>
                  <a:spLocks noChangeArrowheads="1"/>
                </p:cNvSpPr>
                <p:nvPr/>
              </p:nvSpPr>
              <p:spPr bwMode="auto">
                <a:xfrm>
                  <a:off x="1927" y="1162"/>
                  <a:ext cx="273" cy="272"/>
                </a:xfrm>
                <a:prstGeom prst="rect">
                  <a:avLst/>
                </a:prstGeom>
                <a:noFill/>
                <a:ln w="31750" algn="ctr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" name="Line 84"/>
                <p:cNvSpPr>
                  <a:spLocks noChangeShapeType="1"/>
                </p:cNvSpPr>
                <p:nvPr/>
              </p:nvSpPr>
              <p:spPr bwMode="auto">
                <a:xfrm>
                  <a:off x="1837" y="1253"/>
                  <a:ext cx="9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" name="Line 85"/>
                <p:cNvSpPr>
                  <a:spLocks noChangeShapeType="1"/>
                </p:cNvSpPr>
                <p:nvPr/>
              </p:nvSpPr>
              <p:spPr bwMode="auto">
                <a:xfrm>
                  <a:off x="1837" y="1344"/>
                  <a:ext cx="90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0" name="Line 86"/>
              <p:cNvSpPr>
                <a:spLocks noChangeShapeType="1"/>
              </p:cNvSpPr>
              <p:nvPr/>
            </p:nvSpPr>
            <p:spPr bwMode="auto">
              <a:xfrm>
                <a:off x="1610" y="1026"/>
                <a:ext cx="0" cy="181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" name="Line 87"/>
              <p:cNvSpPr>
                <a:spLocks noChangeShapeType="1"/>
              </p:cNvSpPr>
              <p:nvPr/>
            </p:nvSpPr>
            <p:spPr bwMode="auto">
              <a:xfrm>
                <a:off x="2381" y="1026"/>
                <a:ext cx="0" cy="181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" name="Line 88"/>
              <p:cNvSpPr>
                <a:spLocks noChangeShapeType="1"/>
              </p:cNvSpPr>
              <p:nvPr/>
            </p:nvSpPr>
            <p:spPr bwMode="auto">
              <a:xfrm>
                <a:off x="4014" y="1026"/>
                <a:ext cx="0" cy="181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" name="Line 89"/>
              <p:cNvSpPr>
                <a:spLocks noChangeShapeType="1"/>
              </p:cNvSpPr>
              <p:nvPr/>
            </p:nvSpPr>
            <p:spPr bwMode="auto">
              <a:xfrm>
                <a:off x="1610" y="1389"/>
                <a:ext cx="0" cy="227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" name="Line 90"/>
              <p:cNvSpPr>
                <a:spLocks noChangeShapeType="1"/>
              </p:cNvSpPr>
              <p:nvPr/>
            </p:nvSpPr>
            <p:spPr bwMode="auto">
              <a:xfrm>
                <a:off x="2381" y="1389"/>
                <a:ext cx="0" cy="227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" name="Line 91"/>
              <p:cNvSpPr>
                <a:spLocks noChangeShapeType="1"/>
              </p:cNvSpPr>
              <p:nvPr/>
            </p:nvSpPr>
            <p:spPr bwMode="auto">
              <a:xfrm>
                <a:off x="4014" y="1389"/>
                <a:ext cx="0" cy="227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" name="Line 92"/>
              <p:cNvSpPr>
                <a:spLocks noChangeShapeType="1"/>
              </p:cNvSpPr>
              <p:nvPr/>
            </p:nvSpPr>
            <p:spPr bwMode="auto">
              <a:xfrm>
                <a:off x="3878" y="890"/>
                <a:ext cx="13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" name="Line 93"/>
              <p:cNvSpPr>
                <a:spLocks noChangeShapeType="1"/>
              </p:cNvSpPr>
              <p:nvPr/>
            </p:nvSpPr>
            <p:spPr bwMode="auto">
              <a:xfrm>
                <a:off x="1383" y="890"/>
                <a:ext cx="13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50" name="Group 94"/>
          <p:cNvGrpSpPr>
            <a:grpSpLocks/>
          </p:cNvGrpSpPr>
          <p:nvPr/>
        </p:nvGrpSpPr>
        <p:grpSpPr bwMode="auto">
          <a:xfrm>
            <a:off x="300037" y="1500174"/>
            <a:ext cx="4103687" cy="792162"/>
            <a:chOff x="1202" y="1207"/>
            <a:chExt cx="3312" cy="953"/>
          </a:xfrm>
        </p:grpSpPr>
        <p:sp>
          <p:nvSpPr>
            <p:cNvPr id="51" name="Line 95"/>
            <p:cNvSpPr>
              <a:spLocks noChangeShapeType="1"/>
            </p:cNvSpPr>
            <p:nvPr/>
          </p:nvSpPr>
          <p:spPr bwMode="auto">
            <a:xfrm>
              <a:off x="1202" y="2160"/>
              <a:ext cx="2858" cy="0"/>
            </a:xfrm>
            <a:prstGeom prst="line">
              <a:avLst/>
            </a:prstGeom>
            <a:noFill/>
            <a:ln w="1270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Line 96"/>
            <p:cNvSpPr>
              <a:spLocks noChangeShapeType="1"/>
            </p:cNvSpPr>
            <p:nvPr/>
          </p:nvSpPr>
          <p:spPr bwMode="auto">
            <a:xfrm>
              <a:off x="1202" y="1207"/>
              <a:ext cx="2857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3" name="Group 97"/>
            <p:cNvGrpSpPr>
              <a:grpSpLocks/>
            </p:cNvGrpSpPr>
            <p:nvPr/>
          </p:nvGrpSpPr>
          <p:grpSpPr bwMode="auto">
            <a:xfrm>
              <a:off x="2336" y="1524"/>
              <a:ext cx="545" cy="272"/>
              <a:chOff x="1655" y="1162"/>
              <a:chExt cx="545" cy="272"/>
            </a:xfrm>
          </p:grpSpPr>
          <p:sp>
            <p:nvSpPr>
              <p:cNvPr id="72" name="Rectangle 98"/>
              <p:cNvSpPr>
                <a:spLocks noChangeArrowheads="1"/>
              </p:cNvSpPr>
              <p:nvPr/>
            </p:nvSpPr>
            <p:spPr bwMode="auto">
              <a:xfrm>
                <a:off x="1655" y="1207"/>
                <a:ext cx="182" cy="182"/>
              </a:xfrm>
              <a:prstGeom prst="rect">
                <a:avLst/>
              </a:prstGeom>
              <a:noFill/>
              <a:ln w="317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" name="Rectangle 99"/>
              <p:cNvSpPr>
                <a:spLocks noChangeArrowheads="1"/>
              </p:cNvSpPr>
              <p:nvPr/>
            </p:nvSpPr>
            <p:spPr bwMode="auto">
              <a:xfrm>
                <a:off x="1927" y="1162"/>
                <a:ext cx="273" cy="272"/>
              </a:xfrm>
              <a:prstGeom prst="rect">
                <a:avLst/>
              </a:prstGeom>
              <a:noFill/>
              <a:ln w="317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" name="Line 100"/>
              <p:cNvSpPr>
                <a:spLocks noChangeShapeType="1"/>
              </p:cNvSpPr>
              <p:nvPr/>
            </p:nvSpPr>
            <p:spPr bwMode="auto">
              <a:xfrm>
                <a:off x="1837" y="1253"/>
                <a:ext cx="9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5" name="Line 101"/>
              <p:cNvSpPr>
                <a:spLocks noChangeShapeType="1"/>
              </p:cNvSpPr>
              <p:nvPr/>
            </p:nvSpPr>
            <p:spPr bwMode="auto">
              <a:xfrm>
                <a:off x="1837" y="1344"/>
                <a:ext cx="9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54" name="Group 102"/>
            <p:cNvGrpSpPr>
              <a:grpSpLocks/>
            </p:cNvGrpSpPr>
            <p:nvPr/>
          </p:nvGrpSpPr>
          <p:grpSpPr bwMode="auto">
            <a:xfrm>
              <a:off x="3969" y="1524"/>
              <a:ext cx="545" cy="272"/>
              <a:chOff x="1655" y="1162"/>
              <a:chExt cx="545" cy="272"/>
            </a:xfrm>
          </p:grpSpPr>
          <p:sp>
            <p:nvSpPr>
              <p:cNvPr id="68" name="Rectangle 103"/>
              <p:cNvSpPr>
                <a:spLocks noChangeArrowheads="1"/>
              </p:cNvSpPr>
              <p:nvPr/>
            </p:nvSpPr>
            <p:spPr bwMode="auto">
              <a:xfrm>
                <a:off x="1655" y="1207"/>
                <a:ext cx="182" cy="182"/>
              </a:xfrm>
              <a:prstGeom prst="rect">
                <a:avLst/>
              </a:prstGeom>
              <a:noFill/>
              <a:ln w="317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" name="Rectangle 104"/>
              <p:cNvSpPr>
                <a:spLocks noChangeArrowheads="1"/>
              </p:cNvSpPr>
              <p:nvPr/>
            </p:nvSpPr>
            <p:spPr bwMode="auto">
              <a:xfrm>
                <a:off x="1927" y="1162"/>
                <a:ext cx="273" cy="272"/>
              </a:xfrm>
              <a:prstGeom prst="rect">
                <a:avLst/>
              </a:prstGeom>
              <a:noFill/>
              <a:ln w="317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" name="Line 105"/>
              <p:cNvSpPr>
                <a:spLocks noChangeShapeType="1"/>
              </p:cNvSpPr>
              <p:nvPr/>
            </p:nvSpPr>
            <p:spPr bwMode="auto">
              <a:xfrm>
                <a:off x="1837" y="1253"/>
                <a:ext cx="9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" name="Line 106"/>
              <p:cNvSpPr>
                <a:spLocks noChangeShapeType="1"/>
              </p:cNvSpPr>
              <p:nvPr/>
            </p:nvSpPr>
            <p:spPr bwMode="auto">
              <a:xfrm>
                <a:off x="1837" y="1344"/>
                <a:ext cx="9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55" name="Group 107"/>
            <p:cNvGrpSpPr>
              <a:grpSpLocks/>
            </p:cNvGrpSpPr>
            <p:nvPr/>
          </p:nvGrpSpPr>
          <p:grpSpPr bwMode="auto">
            <a:xfrm>
              <a:off x="1565" y="1524"/>
              <a:ext cx="545" cy="272"/>
              <a:chOff x="1655" y="1162"/>
              <a:chExt cx="545" cy="272"/>
            </a:xfrm>
          </p:grpSpPr>
          <p:sp>
            <p:nvSpPr>
              <p:cNvPr id="64" name="Rectangle 108"/>
              <p:cNvSpPr>
                <a:spLocks noChangeArrowheads="1"/>
              </p:cNvSpPr>
              <p:nvPr/>
            </p:nvSpPr>
            <p:spPr bwMode="auto">
              <a:xfrm>
                <a:off x="1655" y="1207"/>
                <a:ext cx="182" cy="182"/>
              </a:xfrm>
              <a:prstGeom prst="rect">
                <a:avLst/>
              </a:prstGeom>
              <a:noFill/>
              <a:ln w="317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" name="Rectangle 109"/>
              <p:cNvSpPr>
                <a:spLocks noChangeArrowheads="1"/>
              </p:cNvSpPr>
              <p:nvPr/>
            </p:nvSpPr>
            <p:spPr bwMode="auto">
              <a:xfrm>
                <a:off x="1927" y="1162"/>
                <a:ext cx="273" cy="272"/>
              </a:xfrm>
              <a:prstGeom prst="rect">
                <a:avLst/>
              </a:prstGeom>
              <a:noFill/>
              <a:ln w="317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" name="Line 110"/>
              <p:cNvSpPr>
                <a:spLocks noChangeShapeType="1"/>
              </p:cNvSpPr>
              <p:nvPr/>
            </p:nvSpPr>
            <p:spPr bwMode="auto">
              <a:xfrm>
                <a:off x="1837" y="1253"/>
                <a:ext cx="9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" name="Line 111"/>
              <p:cNvSpPr>
                <a:spLocks noChangeShapeType="1"/>
              </p:cNvSpPr>
              <p:nvPr/>
            </p:nvSpPr>
            <p:spPr bwMode="auto">
              <a:xfrm>
                <a:off x="1837" y="1344"/>
                <a:ext cx="9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56" name="Line 112"/>
            <p:cNvSpPr>
              <a:spLocks noChangeShapeType="1"/>
            </p:cNvSpPr>
            <p:nvPr/>
          </p:nvSpPr>
          <p:spPr bwMode="auto">
            <a:xfrm>
              <a:off x="1655" y="1434"/>
              <a:ext cx="1" cy="13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" name="Line 113"/>
            <p:cNvSpPr>
              <a:spLocks noChangeShapeType="1"/>
            </p:cNvSpPr>
            <p:nvPr/>
          </p:nvSpPr>
          <p:spPr bwMode="auto">
            <a:xfrm>
              <a:off x="2426" y="1297"/>
              <a:ext cx="1" cy="272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" name="Line 114"/>
            <p:cNvSpPr>
              <a:spLocks noChangeShapeType="1"/>
            </p:cNvSpPr>
            <p:nvPr/>
          </p:nvSpPr>
          <p:spPr bwMode="auto">
            <a:xfrm>
              <a:off x="4059" y="1207"/>
              <a:ext cx="1" cy="362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" name="Line 115"/>
            <p:cNvSpPr>
              <a:spLocks noChangeShapeType="1"/>
            </p:cNvSpPr>
            <p:nvPr/>
          </p:nvSpPr>
          <p:spPr bwMode="auto">
            <a:xfrm flipH="1">
              <a:off x="1655" y="1751"/>
              <a:ext cx="1" cy="40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" name="Line 116"/>
            <p:cNvSpPr>
              <a:spLocks noChangeShapeType="1"/>
            </p:cNvSpPr>
            <p:nvPr/>
          </p:nvSpPr>
          <p:spPr bwMode="auto">
            <a:xfrm flipH="1">
              <a:off x="2426" y="1751"/>
              <a:ext cx="1" cy="409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" name="Line 117"/>
            <p:cNvSpPr>
              <a:spLocks noChangeShapeType="1"/>
            </p:cNvSpPr>
            <p:nvPr/>
          </p:nvSpPr>
          <p:spPr bwMode="auto">
            <a:xfrm flipH="1">
              <a:off x="4059" y="1751"/>
              <a:ext cx="1" cy="408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" name="Line 118"/>
            <p:cNvSpPr>
              <a:spLocks noChangeShapeType="1"/>
            </p:cNvSpPr>
            <p:nvPr/>
          </p:nvSpPr>
          <p:spPr bwMode="auto">
            <a:xfrm flipH="1">
              <a:off x="1202" y="1434"/>
              <a:ext cx="45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" name="Line 119"/>
            <p:cNvSpPr>
              <a:spLocks noChangeShapeType="1"/>
            </p:cNvSpPr>
            <p:nvPr/>
          </p:nvSpPr>
          <p:spPr bwMode="auto">
            <a:xfrm flipH="1">
              <a:off x="1202" y="1297"/>
              <a:ext cx="1224" cy="0"/>
            </a:xfrm>
            <a:prstGeom prst="line">
              <a:avLst/>
            </a:prstGeom>
            <a:noFill/>
            <a:ln w="444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6" name="Text Box 125"/>
          <p:cNvSpPr txBox="1">
            <a:spLocks noChangeArrowheads="1"/>
          </p:cNvSpPr>
          <p:nvPr/>
        </p:nvSpPr>
        <p:spPr bwMode="auto">
          <a:xfrm>
            <a:off x="2747962" y="1787511"/>
            <a:ext cx="376237" cy="33655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IP</a:t>
            </a:r>
          </a:p>
        </p:txBody>
      </p:sp>
      <p:sp>
        <p:nvSpPr>
          <p:cNvPr id="77" name="Text Box 126"/>
          <p:cNvSpPr txBox="1">
            <a:spLocks noChangeArrowheads="1"/>
          </p:cNvSpPr>
          <p:nvPr/>
        </p:nvSpPr>
        <p:spPr bwMode="auto">
          <a:xfrm>
            <a:off x="2747962" y="3587736"/>
            <a:ext cx="836612" cy="33655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DC-DC</a:t>
            </a:r>
          </a:p>
        </p:txBody>
      </p:sp>
      <p:sp>
        <p:nvSpPr>
          <p:cNvPr id="78" name="Text Box 127"/>
          <p:cNvSpPr txBox="1">
            <a:spLocks noChangeArrowheads="1"/>
          </p:cNvSpPr>
          <p:nvPr/>
        </p:nvSpPr>
        <p:spPr bwMode="auto">
          <a:xfrm>
            <a:off x="1920874" y="2725724"/>
            <a:ext cx="454025" cy="33655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SP</a:t>
            </a:r>
          </a:p>
        </p:txBody>
      </p:sp>
      <p:sp>
        <p:nvSpPr>
          <p:cNvPr id="80" name="Text Box 129"/>
          <p:cNvSpPr txBox="1">
            <a:spLocks noChangeArrowheads="1"/>
          </p:cNvSpPr>
          <p:nvPr/>
        </p:nvSpPr>
        <p:spPr bwMode="auto">
          <a:xfrm>
            <a:off x="4143372" y="1353909"/>
            <a:ext cx="495225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u="sng" dirty="0"/>
              <a:t>2 options are considered:</a:t>
            </a:r>
            <a:r>
              <a:rPr lang="en-US" dirty="0"/>
              <a:t> 	- Serial </a:t>
            </a:r>
            <a:r>
              <a:rPr lang="en-US" dirty="0" smtClean="0"/>
              <a:t>Powering (SP)</a:t>
            </a:r>
            <a:endParaRPr lang="en-US" dirty="0"/>
          </a:p>
          <a:p>
            <a:r>
              <a:rPr lang="en-US" dirty="0"/>
              <a:t>			 </a:t>
            </a:r>
            <a:r>
              <a:rPr lang="en-US" dirty="0" smtClean="0"/>
              <a:t>- </a:t>
            </a:r>
            <a:r>
              <a:rPr lang="en-US" dirty="0"/>
              <a:t>DC-DC conversion</a:t>
            </a:r>
          </a:p>
        </p:txBody>
      </p:sp>
      <p:sp>
        <p:nvSpPr>
          <p:cNvPr id="81" name="Text Box 131"/>
          <p:cNvSpPr txBox="1">
            <a:spLocks noChangeArrowheads="1"/>
          </p:cNvSpPr>
          <p:nvPr/>
        </p:nvSpPr>
        <p:spPr bwMode="auto">
          <a:xfrm>
            <a:off x="4876800" y="3492287"/>
            <a:ext cx="3825875" cy="581025"/>
          </a:xfrm>
          <a:prstGeom prst="rect">
            <a:avLst/>
          </a:prstGeom>
          <a:solidFill>
            <a:srgbClr val="99FF33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600" b="1" i="1"/>
              <a:t>IP </a:t>
            </a:r>
            <a:r>
              <a:rPr lang="en-US" sz="1600" b="1" i="1">
                <a:sym typeface="Wingdings" pitchFamily="2" charset="2"/>
              </a:rPr>
              <a:t> ~2 order of magnitude higher of line width than SP or DC-DC</a:t>
            </a:r>
            <a:endParaRPr lang="en-US" sz="1600" b="1" i="1"/>
          </a:p>
        </p:txBody>
      </p:sp>
      <p:sp>
        <p:nvSpPr>
          <p:cNvPr id="82" name="Rectangle 132"/>
          <p:cNvSpPr>
            <a:spLocks noChangeArrowheads="1"/>
          </p:cNvSpPr>
          <p:nvPr/>
        </p:nvSpPr>
        <p:spPr bwMode="auto">
          <a:xfrm>
            <a:off x="4572000" y="2847762"/>
            <a:ext cx="4343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GB" sz="1400" b="1" i="1" u="sng"/>
              <a:t>ABC-Next 130 nm :</a:t>
            </a:r>
            <a:r>
              <a:rPr lang="en-GB" sz="1400" b="1" i="1"/>
              <a:t>  	1mW/ch expected</a:t>
            </a:r>
          </a:p>
          <a:p>
            <a:pPr algn="ctr"/>
            <a:r>
              <a:rPr lang="en-GB" sz="1400" b="1" i="1"/>
              <a:t>0.13W/FE </a:t>
            </a:r>
            <a:r>
              <a:rPr lang="en-GB" sz="1400" b="1" i="1">
                <a:sym typeface="Wingdings" pitchFamily="2" charset="2"/>
              </a:rPr>
              <a:t> 10.2W/module  123W/stave</a:t>
            </a:r>
            <a:endParaRPr lang="en-GB" sz="1400" b="1" i="1"/>
          </a:p>
        </p:txBody>
      </p:sp>
      <p:sp>
        <p:nvSpPr>
          <p:cNvPr id="83" name="Rectangle 133"/>
          <p:cNvSpPr>
            <a:spLocks noChangeArrowheads="1"/>
          </p:cNvSpPr>
          <p:nvPr/>
        </p:nvSpPr>
        <p:spPr bwMode="auto">
          <a:xfrm>
            <a:off x="4643438" y="2055600"/>
            <a:ext cx="43434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GB" sz="1400" b="1" i="1" u="sng"/>
              <a:t>ABC-Next 250 nm :</a:t>
            </a:r>
            <a:r>
              <a:rPr lang="en-GB" sz="1400" b="1" i="1"/>
              <a:t>  	Vcc = 2.2 V,  Icc = 0.036 A</a:t>
            </a:r>
          </a:p>
          <a:p>
            <a:pPr algn="ctr"/>
            <a:r>
              <a:rPr lang="en-GB" sz="1400" b="1" i="1"/>
              <a:t>		Vdd = 2.5 V,  Idd = 0.12 A </a:t>
            </a:r>
          </a:p>
          <a:p>
            <a:pPr algn="ctr"/>
            <a:r>
              <a:rPr lang="en-GB" sz="1400" b="1" i="1"/>
              <a:t>0.38W/FE </a:t>
            </a:r>
            <a:r>
              <a:rPr lang="en-GB" sz="1400" b="1" i="1">
                <a:sym typeface="Wingdings" pitchFamily="2" charset="2"/>
              </a:rPr>
              <a:t> 30.4W/module  365W/stave</a:t>
            </a:r>
            <a:endParaRPr lang="en-GB" sz="1400" b="1" i="1"/>
          </a:p>
        </p:txBody>
      </p:sp>
      <p:sp>
        <p:nvSpPr>
          <p:cNvPr id="84" name="ZoneTexte 83"/>
          <p:cNvSpPr txBox="1"/>
          <p:nvPr/>
        </p:nvSpPr>
        <p:spPr>
          <a:xfrm>
            <a:off x="4500562" y="4357694"/>
            <a:ext cx="40719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Main issues: </a:t>
            </a:r>
            <a:r>
              <a:rPr lang="en-US" dirty="0" smtClean="0"/>
              <a:t>System integration (SP) and EMI produced close to sensors (DC-DC) </a:t>
            </a:r>
            <a:endParaRPr lang="en-US" dirty="0"/>
          </a:p>
        </p:txBody>
      </p:sp>
      <p:sp>
        <p:nvSpPr>
          <p:cNvPr id="85" name="ZoneTexte 84"/>
          <p:cNvSpPr txBox="1"/>
          <p:nvPr/>
        </p:nvSpPr>
        <p:spPr>
          <a:xfrm>
            <a:off x="4714844" y="5000636"/>
            <a:ext cx="44291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 Both proved to work so far on multi-module readout systems with up to 4 modules.</a:t>
            </a:r>
          </a:p>
          <a:p>
            <a:r>
              <a:rPr lang="en-US" dirty="0" smtClean="0"/>
              <a:t>- Not enough to qualify it on large detector scale. </a:t>
            </a:r>
          </a:p>
        </p:txBody>
      </p:sp>
      <p:sp>
        <p:nvSpPr>
          <p:cNvPr id="86" name="Rectangle 85"/>
          <p:cNvSpPr/>
          <p:nvPr/>
        </p:nvSpPr>
        <p:spPr>
          <a:xfrm>
            <a:off x="0" y="-24"/>
            <a:ext cx="9144000" cy="428604"/>
          </a:xfrm>
          <a:prstGeom prst="rect">
            <a:avLst/>
          </a:prstGeom>
          <a:gradFill>
            <a:gsLst>
              <a:gs pos="0">
                <a:schemeClr val="accent1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Powering</a:t>
            </a:r>
          </a:p>
        </p:txBody>
      </p:sp>
      <p:pic>
        <p:nvPicPr>
          <p:cNvPr id="88" name="Picture 4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64" y="4357694"/>
            <a:ext cx="1538545" cy="25003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" name="Picture 28"/>
          <p:cNvPicPr>
            <a:picLocks noChangeAspect="1" noChangeArrowheads="1"/>
          </p:cNvPicPr>
          <p:nvPr/>
        </p:nvPicPr>
        <p:blipFill>
          <a:blip r:embed="rId4" cstate="print"/>
          <a:srcRect l="19374" t="7098" r="7968" b="4179"/>
          <a:stretch>
            <a:fillRect/>
          </a:stretch>
        </p:blipFill>
        <p:spPr bwMode="auto">
          <a:xfrm>
            <a:off x="2100265" y="4929198"/>
            <a:ext cx="900099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" name="Picture 31"/>
          <p:cNvPicPr>
            <a:picLocks noChangeAspect="1" noChangeArrowheads="1"/>
          </p:cNvPicPr>
          <p:nvPr/>
        </p:nvPicPr>
        <p:blipFill>
          <a:blip r:embed="rId5" cstate="print"/>
          <a:srcRect l="12810" t="4269" r="10321" b="1802"/>
          <a:stretch>
            <a:fillRect/>
          </a:stretch>
        </p:blipFill>
        <p:spPr bwMode="auto">
          <a:xfrm>
            <a:off x="0" y="4286256"/>
            <a:ext cx="1928794" cy="17680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6" name="Arc 95"/>
          <p:cNvSpPr/>
          <p:nvPr/>
        </p:nvSpPr>
        <p:spPr>
          <a:xfrm>
            <a:off x="571472" y="5143512"/>
            <a:ext cx="1643074" cy="714380"/>
          </a:xfrm>
          <a:prstGeom prst="arc">
            <a:avLst>
              <a:gd name="adj1" fmla="val 14119833"/>
              <a:gd name="adj2" fmla="val 21372334"/>
            </a:avLst>
          </a:prstGeom>
          <a:ln w="19050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 Box 39"/>
          <p:cNvSpPr txBox="1">
            <a:spLocks noChangeArrowheads="1"/>
          </p:cNvSpPr>
          <p:nvPr/>
        </p:nvSpPr>
        <p:spPr bwMode="auto">
          <a:xfrm>
            <a:off x="928662" y="6271043"/>
            <a:ext cx="1857389" cy="52540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r>
              <a:rPr lang="en-GB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serial power </a:t>
            </a:r>
            <a:endParaRPr lang="en-GB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interface </a:t>
            </a:r>
            <a:r>
              <a:rPr lang="en-GB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chip (SPI</a:t>
            </a:r>
            <a:r>
              <a:rPr lang="en-GB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GB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9" name="Text Box 39"/>
          <p:cNvSpPr txBox="1">
            <a:spLocks noChangeArrowheads="1"/>
          </p:cNvSpPr>
          <p:nvPr/>
        </p:nvSpPr>
        <p:spPr bwMode="auto">
          <a:xfrm>
            <a:off x="214283" y="5929330"/>
            <a:ext cx="1143008" cy="30995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r>
              <a:rPr lang="en-GB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SPI board</a:t>
            </a:r>
            <a:endParaRPr lang="en-GB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0" name="Text Box 39"/>
          <p:cNvSpPr txBox="1">
            <a:spLocks noChangeArrowheads="1"/>
          </p:cNvSpPr>
          <p:nvPr/>
        </p:nvSpPr>
        <p:spPr bwMode="auto">
          <a:xfrm>
            <a:off x="2928926" y="4143380"/>
            <a:ext cx="1714512" cy="30995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r>
              <a:rPr lang="en-GB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DC-DC plug-in board</a:t>
            </a:r>
            <a:endParaRPr lang="en-GB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" name="ZoneTexte 91"/>
          <p:cNvSpPr txBox="1"/>
          <p:nvPr/>
        </p:nvSpPr>
        <p:spPr>
          <a:xfrm>
            <a:off x="5143504" y="6286520"/>
            <a:ext cx="3422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Current tests with Strip and Pixel…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3" name="ZoneTexte 92"/>
          <p:cNvSpPr txBox="1"/>
          <p:nvPr/>
        </p:nvSpPr>
        <p:spPr>
          <a:xfrm>
            <a:off x="8786842" y="6550247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B726C216-310B-43B3-802D-92EFF3BC2E3E}" type="slidenum">
              <a:rPr lang="en-US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</a:t>
            </a:fld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e 17"/>
          <p:cNvGrpSpPr/>
          <p:nvPr/>
        </p:nvGrpSpPr>
        <p:grpSpPr>
          <a:xfrm>
            <a:off x="32" y="438146"/>
            <a:ext cx="9144000" cy="3705234"/>
            <a:chOff x="0" y="3152766"/>
            <a:chExt cx="9144000" cy="3705234"/>
          </a:xfrm>
        </p:grpSpPr>
        <p:pic>
          <p:nvPicPr>
            <p:cNvPr id="5" name="Picture 2" descr="G:\Experiments\Atlas\ADO\PO\Engineering\I-BL\pictures\july workshop\IBL_INSTALL_SEQ06-1RST_STAVE-03.jpg"/>
            <p:cNvPicPr>
              <a:picLocks noChangeAspect="1" noChangeArrowheads="1"/>
            </p:cNvPicPr>
            <p:nvPr/>
          </p:nvPicPr>
          <p:blipFill>
            <a:blip r:embed="rId3" cstate="print"/>
            <a:srcRect l="5174" t="17950" b="13902"/>
            <a:stretch>
              <a:fillRect/>
            </a:stretch>
          </p:blipFill>
          <p:spPr bwMode="auto">
            <a:xfrm>
              <a:off x="0" y="3152766"/>
              <a:ext cx="9144000" cy="37052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 Box 15"/>
            <p:cNvSpPr txBox="1">
              <a:spLocks noChangeArrowheads="1"/>
            </p:cNvSpPr>
            <p:nvPr/>
          </p:nvSpPr>
          <p:spPr bwMode="auto">
            <a:xfrm>
              <a:off x="2252854" y="5715016"/>
              <a:ext cx="165853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Beam pipe extender</a:t>
              </a:r>
            </a:p>
            <a:p>
              <a:pPr algn="ctr"/>
              <a:r>
                <a:rPr lang="en-US" sz="14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(service </a:t>
              </a:r>
              <a:r>
                <a:rPr lang="en-US" sz="14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wrapping)</a:t>
              </a:r>
              <a:endParaRPr lang="en-US" sz="1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" name="Text Box 17"/>
            <p:cNvSpPr txBox="1">
              <a:spLocks noChangeArrowheads="1"/>
            </p:cNvSpPr>
            <p:nvPr/>
          </p:nvSpPr>
          <p:spPr bwMode="auto">
            <a:xfrm>
              <a:off x="3929026" y="5214926"/>
              <a:ext cx="183101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 half shells</a:t>
              </a:r>
            </a:p>
            <a:p>
              <a:pPr algn="ctr"/>
              <a:r>
                <a:rPr lang="en-US" sz="14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(IPT connection to BP)</a:t>
              </a:r>
            </a:p>
          </p:txBody>
        </p:sp>
        <p:sp>
          <p:nvSpPr>
            <p:cNvPr id="9" name="Text Box 19"/>
            <p:cNvSpPr txBox="1">
              <a:spLocks noChangeArrowheads="1"/>
            </p:cNvSpPr>
            <p:nvPr/>
          </p:nvSpPr>
          <p:spPr bwMode="auto">
            <a:xfrm>
              <a:off x="5643570" y="4786322"/>
              <a:ext cx="1451038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Inner part of the </a:t>
              </a:r>
            </a:p>
            <a:p>
              <a:pPr algn="ctr"/>
              <a:r>
                <a:rPr lang="en-US" sz="14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sealing ring</a:t>
              </a:r>
            </a:p>
          </p:txBody>
        </p:sp>
        <p:sp>
          <p:nvSpPr>
            <p:cNvPr id="10" name="Text Box 21"/>
            <p:cNvSpPr txBox="1">
              <a:spLocks noChangeArrowheads="1"/>
            </p:cNvSpPr>
            <p:nvPr/>
          </p:nvSpPr>
          <p:spPr bwMode="auto">
            <a:xfrm>
              <a:off x="7072330" y="4357694"/>
              <a:ext cx="110325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Service </a:t>
              </a:r>
              <a:r>
                <a:rPr lang="en-US" sz="14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rings</a:t>
              </a:r>
              <a:endParaRPr lang="en-US" sz="1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" name="Text Box 23"/>
            <p:cNvSpPr txBox="1">
              <a:spLocks noChangeArrowheads="1"/>
            </p:cNvSpPr>
            <p:nvPr/>
          </p:nvSpPr>
          <p:spPr bwMode="auto">
            <a:xfrm>
              <a:off x="8429652" y="4071942"/>
              <a:ext cx="50006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IPT</a:t>
              </a:r>
            </a:p>
          </p:txBody>
        </p:sp>
        <p:cxnSp>
          <p:nvCxnSpPr>
            <p:cNvPr id="12" name="Connecteur droit avec flèche 11"/>
            <p:cNvCxnSpPr/>
            <p:nvPr/>
          </p:nvCxnSpPr>
          <p:spPr>
            <a:xfrm rot="10800000">
              <a:off x="8001024" y="3786192"/>
              <a:ext cx="428628" cy="28575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avec flèche 12"/>
            <p:cNvCxnSpPr>
              <a:stCxn id="10" idx="0"/>
            </p:cNvCxnSpPr>
            <p:nvPr/>
          </p:nvCxnSpPr>
          <p:spPr>
            <a:xfrm rot="16200000" flipV="1">
              <a:off x="7276705" y="4010443"/>
              <a:ext cx="214314" cy="4801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avec flèche 13"/>
            <p:cNvCxnSpPr>
              <a:stCxn id="10" idx="0"/>
            </p:cNvCxnSpPr>
            <p:nvPr/>
          </p:nvCxnSpPr>
          <p:spPr>
            <a:xfrm rot="16200000" flipV="1">
              <a:off x="7383862" y="4117600"/>
              <a:ext cx="357190" cy="12299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avec flèche 14"/>
            <p:cNvCxnSpPr>
              <a:stCxn id="9" idx="0"/>
            </p:cNvCxnSpPr>
            <p:nvPr/>
          </p:nvCxnSpPr>
          <p:spPr>
            <a:xfrm rot="16200000" flipV="1">
              <a:off x="6042049" y="4459281"/>
              <a:ext cx="214314" cy="43976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avec flèche 15"/>
            <p:cNvCxnSpPr>
              <a:stCxn id="8" idx="0"/>
            </p:cNvCxnSpPr>
            <p:nvPr/>
          </p:nvCxnSpPr>
          <p:spPr>
            <a:xfrm rot="5400000" flipH="1" flipV="1">
              <a:off x="4713010" y="4751135"/>
              <a:ext cx="595314" cy="33226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avec flèche 16"/>
            <p:cNvCxnSpPr>
              <a:stCxn id="7" idx="0"/>
            </p:cNvCxnSpPr>
            <p:nvPr/>
          </p:nvCxnSpPr>
          <p:spPr>
            <a:xfrm rot="5400000" flipH="1" flipV="1">
              <a:off x="2934089" y="5362991"/>
              <a:ext cx="500057" cy="20399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ZoneTexte 5"/>
            <p:cNvSpPr txBox="1"/>
            <p:nvPr/>
          </p:nvSpPr>
          <p:spPr>
            <a:xfrm rot="20717926">
              <a:off x="4344460" y="3490923"/>
              <a:ext cx="44726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Pixel package mechanics without stave and services</a:t>
              </a:r>
              <a:endPara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1" y="3857628"/>
            <a:ext cx="6029116" cy="300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ZoneTexte 20"/>
          <p:cNvSpPr txBox="1"/>
          <p:nvPr/>
        </p:nvSpPr>
        <p:spPr>
          <a:xfrm>
            <a:off x="547631" y="6286520"/>
            <a:ext cx="10239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pipe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4" name="Connecteur droit avec flèche 23"/>
          <p:cNvCxnSpPr>
            <a:stCxn id="21" idx="3"/>
          </p:cNvCxnSpPr>
          <p:nvPr/>
        </p:nvCxnSpPr>
        <p:spPr>
          <a:xfrm flipV="1">
            <a:off x="1571604" y="6286520"/>
            <a:ext cx="285752" cy="15388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Image 3"/>
          <p:cNvPicPr>
            <a:picLocks noChangeAspect="1"/>
          </p:cNvPicPr>
          <p:nvPr/>
        </p:nvPicPr>
        <p:blipFill>
          <a:blip r:embed="rId5" cstate="print"/>
          <a:srcRect l="5672" r="4980"/>
          <a:stretch>
            <a:fillRect/>
          </a:stretch>
        </p:blipFill>
        <p:spPr bwMode="auto">
          <a:xfrm>
            <a:off x="5910019" y="4571984"/>
            <a:ext cx="3233981" cy="228601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softEdge rad="112500"/>
          </a:effectLst>
        </p:spPr>
      </p:pic>
      <p:sp>
        <p:nvSpPr>
          <p:cNvPr id="31" name="ZoneTexte 30"/>
          <p:cNvSpPr txBox="1"/>
          <p:nvPr/>
        </p:nvSpPr>
        <p:spPr>
          <a:xfrm>
            <a:off x="3500431" y="4500571"/>
            <a:ext cx="714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Staves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3" name="Connecteur droit avec flèche 32"/>
          <p:cNvCxnSpPr>
            <a:stCxn id="31" idx="2"/>
          </p:cNvCxnSpPr>
          <p:nvPr/>
        </p:nvCxnSpPr>
        <p:spPr>
          <a:xfrm rot="5400000">
            <a:off x="2975658" y="5190245"/>
            <a:ext cx="1263860" cy="5000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>
            <a:stCxn id="31" idx="2"/>
          </p:cNvCxnSpPr>
          <p:nvPr/>
        </p:nvCxnSpPr>
        <p:spPr>
          <a:xfrm rot="5400000">
            <a:off x="3011377" y="4297270"/>
            <a:ext cx="335166" cy="135732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ZoneTexte 36"/>
          <p:cNvSpPr txBox="1"/>
          <p:nvPr/>
        </p:nvSpPr>
        <p:spPr>
          <a:xfrm>
            <a:off x="214282" y="428604"/>
            <a:ext cx="550072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IBL is certainly one of the most challenging integration:</a:t>
            </a:r>
          </a:p>
          <a:p>
            <a:pPr>
              <a:buFontTx/>
              <a:buChar char="-"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14 staves of 7 m long to be integrated with small clearance such as &lt; 1mm</a:t>
            </a:r>
          </a:p>
          <a:p>
            <a:pPr>
              <a:buFontTx/>
              <a:buChar char="-"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All staved and services are packed inside 15mm</a:t>
            </a:r>
          </a:p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Along 7m long structure</a:t>
            </a:r>
          </a:p>
          <a:p>
            <a:pPr>
              <a:buFontTx/>
              <a:buChar char="-"/>
            </a:pPr>
            <a:r>
              <a:rPr lang="en-US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pipe is integrated inside IBL package</a:t>
            </a:r>
          </a:p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free to be extracted</a:t>
            </a:r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ZoneTexte 37"/>
          <p:cNvSpPr txBox="1"/>
          <p:nvPr/>
        </p:nvSpPr>
        <p:spPr>
          <a:xfrm>
            <a:off x="5715008" y="4572008"/>
            <a:ext cx="163057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Stave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 integration</a:t>
            </a:r>
            <a:endParaRPr lang="en-US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1" name="Picture 3"/>
          <p:cNvPicPr>
            <a:picLocks noChangeAspect="1" noChangeArrowheads="1"/>
          </p:cNvPicPr>
          <p:nvPr/>
        </p:nvPicPr>
        <p:blipFill>
          <a:blip r:embed="rId6" cstate="print"/>
          <a:srcRect l="9062" t="4355" r="1962"/>
          <a:stretch>
            <a:fillRect/>
          </a:stretch>
        </p:blipFill>
        <p:spPr bwMode="auto">
          <a:xfrm>
            <a:off x="5572132" y="2492819"/>
            <a:ext cx="3571868" cy="22295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2" name="ZoneTexte 41"/>
          <p:cNvSpPr txBox="1"/>
          <p:nvPr/>
        </p:nvSpPr>
        <p:spPr>
          <a:xfrm>
            <a:off x="7673533" y="2428868"/>
            <a:ext cx="1470467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IBL Service end</a:t>
            </a:r>
            <a:endParaRPr lang="en-US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0" y="-24"/>
            <a:ext cx="9144000" cy="428604"/>
          </a:xfrm>
          <a:prstGeom prst="rect">
            <a:avLst/>
          </a:prstGeom>
          <a:gradFill>
            <a:gsLst>
              <a:gs pos="0">
                <a:schemeClr val="accent1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Engineering Integration/Installation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8786842" y="6550247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B726C216-310B-43B3-802D-92EFF3BC2E3E}" type="slidenum">
              <a:rPr lang="en-US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</a:t>
            </a:fld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2w"/>
          <p:cNvPicPr>
            <a:picLocks noChangeAspect="1" noChangeArrowheads="1"/>
          </p:cNvPicPr>
          <p:nvPr/>
        </p:nvPicPr>
        <p:blipFill>
          <a:blip r:embed="rId3" cstate="print"/>
          <a:srcRect l="9839" t="20600" r="8263" b="14301"/>
          <a:stretch>
            <a:fillRect/>
          </a:stretch>
        </p:blipFill>
        <p:spPr bwMode="auto">
          <a:xfrm>
            <a:off x="0" y="714356"/>
            <a:ext cx="5184576" cy="30908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D:\Conference\Elba-2012\Paper\Brazing\Brazin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2728" y="642919"/>
            <a:ext cx="4281271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ZoneTexte 6"/>
          <p:cNvSpPr txBox="1"/>
          <p:nvPr/>
        </p:nvSpPr>
        <p:spPr>
          <a:xfrm>
            <a:off x="500019" y="447240"/>
            <a:ext cx="37862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Brazing stand of 7m long for pipe extension</a:t>
            </a:r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0" y="3429000"/>
            <a:ext cx="3768724" cy="307777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be installed in SR1 during the integration work</a:t>
            </a: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214942" y="428604"/>
            <a:ext cx="3433119" cy="307777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Brazing mobile set-up with vacuum chamber</a:t>
            </a: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42876" y="4049634"/>
            <a:ext cx="4572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Status: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As opposed to OW no measured EMI emitted that could damage the FE electronics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40 samples brazed and tested so far: He leak tests, visual inspection, thermal shock, metallographic, tensile tests</a:t>
            </a:r>
          </a:p>
          <a:p>
            <a:pPr lvl="1"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 All samples OK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 Brazing stand is complete now for stave extension tests at CERN in October</a:t>
            </a:r>
          </a:p>
        </p:txBody>
      </p:sp>
      <p:pic>
        <p:nvPicPr>
          <p:cNvPr id="11" name="Picture 4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44" t="40004" r="36979" b="22521"/>
          <a:stretch>
            <a:fillRect/>
          </a:stretch>
        </p:blipFill>
        <p:spPr>
          <a:xfrm>
            <a:off x="4714876" y="4870276"/>
            <a:ext cx="4071934" cy="19877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ZoneTexte 11"/>
          <p:cNvSpPr txBox="1"/>
          <p:nvPr/>
        </p:nvSpPr>
        <p:spPr>
          <a:xfrm>
            <a:off x="4572000" y="4572008"/>
            <a:ext cx="45195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Tensile  breaking stress is as expected for titanium Grade 2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0" y="3764165"/>
            <a:ext cx="4047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Brazing work made by EN-MME (S. </a:t>
            </a:r>
            <a:r>
              <a:rPr lang="en-US" sz="1400" i="1" dirty="0" err="1" smtClean="0"/>
              <a:t>Mathot</a:t>
            </a:r>
            <a:r>
              <a:rPr lang="en-US" sz="1400" i="1" dirty="0" smtClean="0"/>
              <a:t>, G. Favre)</a:t>
            </a:r>
            <a:endParaRPr lang="en-US" sz="1400" i="1" dirty="0"/>
          </a:p>
        </p:txBody>
      </p:sp>
      <p:sp>
        <p:nvSpPr>
          <p:cNvPr id="14" name="ZoneTexte 13"/>
          <p:cNvSpPr txBox="1"/>
          <p:nvPr/>
        </p:nvSpPr>
        <p:spPr>
          <a:xfrm rot="20452366">
            <a:off x="214282" y="2000240"/>
            <a:ext cx="3255571" cy="338554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fitting inside the detector volume</a:t>
            </a:r>
            <a:endParaRPr lang="en-US" sz="1600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-24"/>
            <a:ext cx="9144000" cy="428604"/>
          </a:xfrm>
          <a:prstGeom prst="rect">
            <a:avLst/>
          </a:prstGeom>
          <a:gradFill>
            <a:gsLst>
              <a:gs pos="0">
                <a:schemeClr val="accent1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IBL cooling pipe extension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8786842" y="6550247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B726C216-310B-43B3-802D-92EFF3BC2E3E}" type="slidenum">
              <a:rPr lang="en-US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</a:t>
            </a:fld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ine 30"/>
          <p:cNvSpPr>
            <a:spLocks noChangeShapeType="1"/>
          </p:cNvSpPr>
          <p:nvPr/>
        </p:nvSpPr>
        <p:spPr bwMode="auto">
          <a:xfrm flipV="1">
            <a:off x="250825" y="6381750"/>
            <a:ext cx="8497888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8466138" y="6381750"/>
            <a:ext cx="282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fld id="{03AA8846-D001-4B67-BB8C-E875D12CD4D2}" type="slidenum">
              <a:rPr lang="en-US" sz="1400" b="1"/>
              <a:pPr/>
              <a:t>2</a:t>
            </a:fld>
            <a:endParaRPr lang="en-US" sz="1400" b="1"/>
          </a:p>
        </p:txBody>
      </p:sp>
      <p:pic>
        <p:nvPicPr>
          <p:cNvPr id="12" name="Picture 14" descr="SceauUn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750" y="5822950"/>
            <a:ext cx="968375" cy="990600"/>
          </a:xfrm>
          <a:prstGeom prst="rect">
            <a:avLst/>
          </a:prstGeom>
          <a:noFill/>
        </p:spPr>
      </p:pic>
      <p:pic>
        <p:nvPicPr>
          <p:cNvPr id="13" name="Picture 31" descr="0803012_05-A5-at-72-dp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96900"/>
            <a:ext cx="3829050" cy="2471738"/>
          </a:xfrm>
          <a:prstGeom prst="rect">
            <a:avLst/>
          </a:prstGeom>
          <a:noFill/>
        </p:spPr>
      </p:pic>
      <p:sp>
        <p:nvSpPr>
          <p:cNvPr id="14" name="Text Box 36"/>
          <p:cNvSpPr txBox="1">
            <a:spLocks noChangeArrowheads="1"/>
          </p:cNvSpPr>
          <p:nvPr/>
        </p:nvSpPr>
        <p:spPr bwMode="auto">
          <a:xfrm>
            <a:off x="25400" y="3213100"/>
            <a:ext cx="4402138" cy="925513"/>
          </a:xfrm>
          <a:prstGeom prst="rect">
            <a:avLst/>
          </a:prstGeom>
          <a:solidFill>
            <a:srgbClr val="009999">
              <a:alpha val="50000"/>
            </a:srgbClr>
          </a:solidFill>
          <a:ln w="9525">
            <a:solidFill>
              <a:srgbClr val="0066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rgbClr val="66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63 m2 of silicon installed today</a:t>
            </a:r>
            <a:r>
              <a:rPr lang="en-US">
                <a:solidFill>
                  <a:srgbClr val="66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algn="ctr"/>
            <a:r>
              <a:rPr lang="en-US">
                <a:solidFill>
                  <a:srgbClr val="6666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 pitchFamily="2" charset="2"/>
              </a:rPr>
              <a:t> </a:t>
            </a:r>
            <a:r>
              <a:rPr lang="en-US">
                <a:solidFill>
                  <a:srgbClr val="66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more than 10 years of R&amp;D, production, integration and installation</a:t>
            </a:r>
          </a:p>
        </p:txBody>
      </p:sp>
      <p:pic>
        <p:nvPicPr>
          <p:cNvPr id="15" name="Picture 37" descr="EC_C_ScottPict_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52975" y="476250"/>
            <a:ext cx="4356100" cy="3267075"/>
          </a:xfrm>
          <a:prstGeom prst="rect">
            <a:avLst/>
          </a:prstGeom>
          <a:noFill/>
          <a:ln w="38100">
            <a:solidFill>
              <a:srgbClr val="009999"/>
            </a:solidFill>
            <a:miter lim="800000"/>
            <a:headEnd/>
            <a:tailEnd/>
          </a:ln>
        </p:spPr>
      </p:pic>
      <p:sp>
        <p:nvSpPr>
          <p:cNvPr id="16" name="Text Box 38"/>
          <p:cNvSpPr txBox="1">
            <a:spLocks noChangeArrowheads="1"/>
          </p:cNvSpPr>
          <p:nvPr/>
        </p:nvSpPr>
        <p:spPr bwMode="auto">
          <a:xfrm>
            <a:off x="7564438" y="476250"/>
            <a:ext cx="16160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FF00"/>
                </a:solidFill>
              </a:rPr>
              <a:t>SCT EC at SR1</a:t>
            </a:r>
          </a:p>
        </p:txBody>
      </p:sp>
      <p:grpSp>
        <p:nvGrpSpPr>
          <p:cNvPr id="17" name="Group 41"/>
          <p:cNvGrpSpPr>
            <a:grpSpLocks/>
          </p:cNvGrpSpPr>
          <p:nvPr/>
        </p:nvGrpSpPr>
        <p:grpSpPr bwMode="auto">
          <a:xfrm>
            <a:off x="-36513" y="4292600"/>
            <a:ext cx="5202238" cy="2376488"/>
            <a:chOff x="-23" y="2704"/>
            <a:chExt cx="3277" cy="1497"/>
          </a:xfrm>
        </p:grpSpPr>
        <p:sp>
          <p:nvSpPr>
            <p:cNvPr id="18" name="Text Box 4"/>
            <p:cNvSpPr txBox="1">
              <a:spLocks noChangeArrowheads="1"/>
            </p:cNvSpPr>
            <p:nvPr/>
          </p:nvSpPr>
          <p:spPr bwMode="auto">
            <a:xfrm>
              <a:off x="90" y="3969"/>
              <a:ext cx="176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i="1"/>
                <a:t>4</a:t>
              </a:r>
              <a:r>
                <a:rPr lang="en-US" sz="1400" i="1" baseline="30000"/>
                <a:t>th</a:t>
              </a:r>
              <a:r>
                <a:rPr lang="en-US" sz="1400" i="1"/>
                <a:t> “Trento” Workshop, D. Ferrère</a:t>
              </a:r>
            </a:p>
          </p:txBody>
        </p:sp>
        <p:pic>
          <p:nvPicPr>
            <p:cNvPr id="19" name="Picture 33"/>
            <p:cNvPicPr>
              <a:picLocks noChangeAspect="1" noChangeArrowheads="1"/>
            </p:cNvPicPr>
            <p:nvPr/>
          </p:nvPicPr>
          <p:blipFill>
            <a:blip r:embed="rId6" cstate="print"/>
            <a:srcRect t="9535" r="49171" b="54492"/>
            <a:stretch>
              <a:fillRect/>
            </a:stretch>
          </p:blipFill>
          <p:spPr bwMode="auto">
            <a:xfrm>
              <a:off x="-23" y="2710"/>
              <a:ext cx="3277" cy="148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sp>
          <p:nvSpPr>
            <p:cNvPr id="20" name="Text Box 34"/>
            <p:cNvSpPr txBox="1">
              <a:spLocks noChangeArrowheads="1"/>
            </p:cNvSpPr>
            <p:nvPr/>
          </p:nvSpPr>
          <p:spPr bwMode="auto">
            <a:xfrm>
              <a:off x="1904" y="3889"/>
              <a:ext cx="112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 b="1">
                  <a:solidFill>
                    <a:srgbClr val="FFFF00"/>
                  </a:solidFill>
                </a:rPr>
                <a:t>Pixel Installation</a:t>
              </a:r>
            </a:p>
          </p:txBody>
        </p:sp>
        <p:sp>
          <p:nvSpPr>
            <p:cNvPr id="21" name="Rectangle 39"/>
            <p:cNvSpPr>
              <a:spLocks noChangeArrowheads="1"/>
            </p:cNvSpPr>
            <p:nvPr/>
          </p:nvSpPr>
          <p:spPr bwMode="auto">
            <a:xfrm>
              <a:off x="8" y="2704"/>
              <a:ext cx="3148" cy="1497"/>
            </a:xfrm>
            <a:prstGeom prst="rect">
              <a:avLst/>
            </a:prstGeom>
            <a:noFill/>
            <a:ln w="38100">
              <a:solidFill>
                <a:srgbClr val="009999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22" name="Picture 40" descr="BarrelIntegration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52975" y="3860800"/>
            <a:ext cx="4356100" cy="2946400"/>
          </a:xfrm>
          <a:prstGeom prst="rect">
            <a:avLst/>
          </a:prstGeom>
          <a:noFill/>
          <a:ln w="38100">
            <a:solidFill>
              <a:srgbClr val="009999"/>
            </a:solidFill>
            <a:miter lim="800000"/>
            <a:headEnd/>
            <a:tailEnd/>
          </a:ln>
        </p:spPr>
      </p:pic>
      <p:sp>
        <p:nvSpPr>
          <p:cNvPr id="23" name="Text Box 35"/>
          <p:cNvSpPr txBox="1">
            <a:spLocks noChangeArrowheads="1"/>
          </p:cNvSpPr>
          <p:nvPr/>
        </p:nvSpPr>
        <p:spPr bwMode="auto">
          <a:xfrm>
            <a:off x="4859338" y="3933825"/>
            <a:ext cx="23193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FF00"/>
                </a:solidFill>
              </a:rPr>
              <a:t>SCT barrel integration</a:t>
            </a:r>
          </a:p>
        </p:txBody>
      </p:sp>
      <p:sp>
        <p:nvSpPr>
          <p:cNvPr id="24" name="Rectangle 23"/>
          <p:cNvSpPr/>
          <p:nvPr/>
        </p:nvSpPr>
        <p:spPr>
          <a:xfrm>
            <a:off x="0" y="-24"/>
            <a:ext cx="9144000" cy="428604"/>
          </a:xfrm>
          <a:prstGeom prst="rect">
            <a:avLst/>
          </a:prstGeom>
          <a:gradFill>
            <a:gsLst>
              <a:gs pos="0">
                <a:srgbClr val="0070C0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ATLAS – Silicon Inner Tracker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8786842" y="6550247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B726C216-310B-43B3-802D-92EFF3BC2E3E}" type="slidenum">
              <a:rPr lang="en-US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fld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td-1156-530_1_18oct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28217"/>
            <a:ext cx="4244978" cy="3000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0" y="499589"/>
            <a:ext cx="43576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Service module of a strip barrel end is under study</a:t>
            </a:r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Espace réservé du contenu 10" descr="PP1FixeMobile.jpg"/>
          <p:cNvPicPr>
            <a:picLocks noChangeAspect="1"/>
          </p:cNvPicPr>
          <p:nvPr/>
        </p:nvPicPr>
        <p:blipFill>
          <a:blip r:embed="rId4" cstate="print"/>
          <a:srcRect l="808" r="16001"/>
          <a:stretch>
            <a:fillRect/>
          </a:stretch>
        </p:blipFill>
        <p:spPr>
          <a:xfrm>
            <a:off x="4357686" y="1026954"/>
            <a:ext cx="4775153" cy="3044988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4500594" y="403960"/>
            <a:ext cx="43576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Movable service patch-panel sealing the ID volume with fast and reliable connector</a:t>
            </a:r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5" cstate="print"/>
          <a:srcRect l="17686" t="6615"/>
          <a:stretch>
            <a:fillRect/>
          </a:stretch>
        </p:blipFill>
        <p:spPr bwMode="auto">
          <a:xfrm>
            <a:off x="5143504" y="3832314"/>
            <a:ext cx="4000496" cy="3025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ZoneTexte 9"/>
          <p:cNvSpPr txBox="1"/>
          <p:nvPr/>
        </p:nvSpPr>
        <p:spPr>
          <a:xfrm>
            <a:off x="6643702" y="4071942"/>
            <a:ext cx="21668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nSQP</a:t>
            </a:r>
            <a:r>
              <a:rPr lang="en-US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 Pixel Upgrade</a:t>
            </a:r>
            <a:endParaRPr lang="en-US" sz="1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3929066"/>
            <a:ext cx="514350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u="sng" dirty="0" err="1" smtClean="0"/>
              <a:t>nSQP</a:t>
            </a:r>
            <a:r>
              <a:rPr lang="en-US" sz="1600" b="1" u="sng" dirty="0" smtClean="0"/>
              <a:t>  features (for Pixel Upgrade Phase0):</a:t>
            </a:r>
          </a:p>
          <a:p>
            <a:pPr>
              <a:buFontTx/>
              <a:buChar char="-"/>
            </a:pPr>
            <a:r>
              <a:rPr lang="en-US" sz="1600" dirty="0" smtClean="0"/>
              <a:t> 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optical transceiver inside the ID region </a:t>
            </a:r>
            <a:r>
              <a:rPr lang="en-US" sz="1600" dirty="0" smtClean="0"/>
              <a:t>(VCSEL problems on ID triggered the project)</a:t>
            </a:r>
          </a:p>
          <a:p>
            <a:pPr>
              <a:buFontTx/>
              <a:buChar char="-"/>
            </a:pPr>
            <a:r>
              <a:rPr lang="en-US" sz="1600" dirty="0" smtClean="0"/>
              <a:t> 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On-detector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optoboards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replaced by new accessible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optoboards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located at ID End-Plate</a:t>
            </a:r>
            <a:endParaRPr lang="en-US" sz="1600" dirty="0" smtClean="0"/>
          </a:p>
          <a:p>
            <a:pPr>
              <a:buFontTx/>
              <a:buChar char="-"/>
            </a:pPr>
            <a:r>
              <a:rPr lang="en-US" sz="1600" dirty="0" smtClean="0"/>
              <a:t> 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Reproduces the Pixel services with design improvements</a:t>
            </a:r>
          </a:p>
          <a:p>
            <a:pPr>
              <a:buFontTx/>
              <a:buChar char="-"/>
            </a:pPr>
            <a:r>
              <a:rPr lang="en-US" sz="1600" b="1" dirty="0" smtClean="0">
                <a:sym typeface="Wingdings" pitchFamily="2" charset="2"/>
              </a:rPr>
              <a:t> 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A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dd long-term reliability </a:t>
            </a:r>
            <a:r>
              <a:rPr lang="en-US" sz="1600" dirty="0" smtClean="0"/>
              <a:t>to the operation of the detector</a:t>
            </a:r>
            <a:endParaRPr lang="en-US" sz="1600" dirty="0"/>
          </a:p>
        </p:txBody>
      </p:sp>
      <p:sp>
        <p:nvSpPr>
          <p:cNvPr id="12" name="ZoneTexte 11"/>
          <p:cNvSpPr txBox="1"/>
          <p:nvPr/>
        </p:nvSpPr>
        <p:spPr>
          <a:xfrm>
            <a:off x="6977188" y="4429132"/>
            <a:ext cx="21668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 panels fully produced and tested</a:t>
            </a:r>
            <a:endParaRPr lang="en-US" sz="1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285720" y="5786454"/>
            <a:ext cx="5715040" cy="923330"/>
          </a:xfrm>
          <a:prstGeom prst="rect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Service arrangement requires a detail engineering work to have reliable and modular arrangement for electrical, optical and cooling interconnections</a:t>
            </a:r>
            <a:endParaRPr lang="en-US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-24"/>
            <a:ext cx="9144000" cy="428604"/>
          </a:xfrm>
          <a:prstGeom prst="rect">
            <a:avLst/>
          </a:prstGeom>
          <a:gradFill>
            <a:gsLst>
              <a:gs pos="0">
                <a:schemeClr val="accent1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Services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8786842" y="6550247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B726C216-310B-43B3-802D-92EFF3BC2E3E}" type="slidenum">
              <a:rPr lang="en-US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</a:t>
            </a:fld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e 28"/>
          <p:cNvGrpSpPr/>
          <p:nvPr/>
        </p:nvGrpSpPr>
        <p:grpSpPr>
          <a:xfrm>
            <a:off x="285720" y="382606"/>
            <a:ext cx="8569325" cy="5618162"/>
            <a:chOff x="395288" y="619126"/>
            <a:chExt cx="8569325" cy="5618162"/>
          </a:xfrm>
        </p:grpSpPr>
        <p:pic>
          <p:nvPicPr>
            <p:cNvPr id="3" name="Picture 9"/>
            <p:cNvPicPr>
              <a:picLocks noChangeAspect="1" noChangeArrowheads="1"/>
            </p:cNvPicPr>
            <p:nvPr/>
          </p:nvPicPr>
          <p:blipFill>
            <a:blip r:embed="rId3" cstate="print"/>
            <a:srcRect t="3054"/>
            <a:stretch>
              <a:fillRect/>
            </a:stretch>
          </p:blipFill>
          <p:spPr bwMode="auto">
            <a:xfrm>
              <a:off x="661988" y="619126"/>
              <a:ext cx="8086725" cy="4535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" name="AutoShape 10"/>
            <p:cNvSpPr>
              <a:spLocks noChangeArrowheads="1"/>
            </p:cNvSpPr>
            <p:nvPr/>
          </p:nvSpPr>
          <p:spPr bwMode="auto">
            <a:xfrm>
              <a:off x="1230313" y="3762375"/>
              <a:ext cx="1546225" cy="393700"/>
            </a:xfrm>
            <a:prstGeom prst="roundRect">
              <a:avLst>
                <a:gd name="adj" fmla="val 1611"/>
              </a:avLst>
            </a:prstGeom>
            <a:noFill/>
            <a:ln w="762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" name="Oval 13"/>
            <p:cNvSpPr>
              <a:spLocks noChangeArrowheads="1"/>
            </p:cNvSpPr>
            <p:nvPr/>
          </p:nvSpPr>
          <p:spPr bwMode="auto">
            <a:xfrm>
              <a:off x="3851275" y="5443538"/>
              <a:ext cx="1728788" cy="649287"/>
            </a:xfrm>
            <a:prstGeom prst="ellipse">
              <a:avLst/>
            </a:prstGeom>
            <a:solidFill>
              <a:srgbClr val="BBE0E3">
                <a:alpha val="60001"/>
              </a:srgbClr>
            </a:solidFill>
            <a:ln w="19050">
              <a:solidFill>
                <a:srgbClr val="0000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b="1">
                  <a:solidFill>
                    <a:srgbClr val="000066"/>
                  </a:solidFill>
                </a:rPr>
                <a:t>Layout</a:t>
              </a:r>
            </a:p>
          </p:txBody>
        </p:sp>
        <p:sp>
          <p:nvSpPr>
            <p:cNvPr id="6" name="AutoShape 15"/>
            <p:cNvSpPr>
              <a:spLocks noChangeArrowheads="1"/>
            </p:cNvSpPr>
            <p:nvPr/>
          </p:nvSpPr>
          <p:spPr bwMode="auto">
            <a:xfrm>
              <a:off x="6011863" y="5554663"/>
              <a:ext cx="1008062" cy="360362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rgbClr val="000066"/>
                  </a:solidFill>
                </a:rPr>
                <a:t>Trigger</a:t>
              </a:r>
            </a:p>
          </p:txBody>
        </p:sp>
        <p:sp>
          <p:nvSpPr>
            <p:cNvPr id="7" name="AutoShape 17"/>
            <p:cNvSpPr>
              <a:spLocks noChangeArrowheads="1"/>
            </p:cNvSpPr>
            <p:nvPr/>
          </p:nvSpPr>
          <p:spPr bwMode="auto">
            <a:xfrm>
              <a:off x="5651500" y="3070225"/>
              <a:ext cx="792163" cy="358775"/>
            </a:xfrm>
            <a:prstGeom prst="roundRect">
              <a:avLst>
                <a:gd name="adj" fmla="val 1581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b="1"/>
                <a:t>DCS</a:t>
              </a:r>
            </a:p>
          </p:txBody>
        </p:sp>
        <p:sp>
          <p:nvSpPr>
            <p:cNvPr id="8" name="AutoShape 19"/>
            <p:cNvSpPr>
              <a:spLocks noChangeArrowheads="1"/>
            </p:cNvSpPr>
            <p:nvPr/>
          </p:nvSpPr>
          <p:spPr bwMode="auto">
            <a:xfrm>
              <a:off x="898525" y="5564188"/>
              <a:ext cx="2449513" cy="360362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rgbClr val="000066"/>
                  </a:solidFill>
                </a:rPr>
                <a:t>Tracking Performance</a:t>
              </a:r>
            </a:p>
          </p:txBody>
        </p:sp>
        <p:sp>
          <p:nvSpPr>
            <p:cNvPr id="9" name="Line 20"/>
            <p:cNvSpPr>
              <a:spLocks noChangeShapeType="1"/>
            </p:cNvSpPr>
            <p:nvPr/>
          </p:nvSpPr>
          <p:spPr bwMode="auto">
            <a:xfrm flipV="1">
              <a:off x="6659563" y="4221163"/>
              <a:ext cx="0" cy="287337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Line 24"/>
            <p:cNvSpPr>
              <a:spLocks noChangeShapeType="1"/>
            </p:cNvSpPr>
            <p:nvPr/>
          </p:nvSpPr>
          <p:spPr bwMode="auto">
            <a:xfrm>
              <a:off x="3348038" y="5734050"/>
              <a:ext cx="503237" cy="1588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25"/>
            <p:cNvSpPr>
              <a:spLocks noChangeShapeType="1"/>
            </p:cNvSpPr>
            <p:nvPr/>
          </p:nvSpPr>
          <p:spPr bwMode="auto">
            <a:xfrm flipH="1" flipV="1">
              <a:off x="5580063" y="5732463"/>
              <a:ext cx="431800" cy="0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prstDash val="sysDot"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27"/>
            <p:cNvSpPr>
              <a:spLocks noChangeShapeType="1"/>
            </p:cNvSpPr>
            <p:nvPr/>
          </p:nvSpPr>
          <p:spPr bwMode="auto">
            <a:xfrm>
              <a:off x="6299200" y="3429000"/>
              <a:ext cx="0" cy="287338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32"/>
            <p:cNvSpPr>
              <a:spLocks/>
            </p:cNvSpPr>
            <p:nvPr/>
          </p:nvSpPr>
          <p:spPr bwMode="auto">
            <a:xfrm>
              <a:off x="4427538" y="3429000"/>
              <a:ext cx="1368425" cy="142875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771" y="90"/>
                </a:cxn>
                <a:cxn ang="0">
                  <a:pos x="771" y="0"/>
                </a:cxn>
              </a:cxnLst>
              <a:rect l="0" t="0" r="r" b="b"/>
              <a:pathLst>
                <a:path w="771" h="90">
                  <a:moveTo>
                    <a:pt x="0" y="90"/>
                  </a:moveTo>
                  <a:lnTo>
                    <a:pt x="771" y="90"/>
                  </a:lnTo>
                  <a:lnTo>
                    <a:pt x="771" y="0"/>
                  </a:lnTo>
                </a:path>
              </a:pathLst>
            </a:custGeom>
            <a:noFill/>
            <a:ln w="571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33"/>
            <p:cNvSpPr>
              <a:spLocks/>
            </p:cNvSpPr>
            <p:nvPr/>
          </p:nvSpPr>
          <p:spPr bwMode="auto">
            <a:xfrm>
              <a:off x="2665413" y="3571875"/>
              <a:ext cx="1655762" cy="73025"/>
            </a:xfrm>
            <a:custGeom>
              <a:avLst/>
              <a:gdLst/>
              <a:ahLst/>
              <a:cxnLst>
                <a:cxn ang="0">
                  <a:pos x="998" y="0"/>
                </a:cxn>
                <a:cxn ang="0">
                  <a:pos x="0" y="0"/>
                </a:cxn>
                <a:cxn ang="0">
                  <a:pos x="0" y="46"/>
                </a:cxn>
              </a:cxnLst>
              <a:rect l="0" t="0" r="r" b="b"/>
              <a:pathLst>
                <a:path w="998" h="46">
                  <a:moveTo>
                    <a:pt x="998" y="0"/>
                  </a:moveTo>
                  <a:lnTo>
                    <a:pt x="0" y="0"/>
                  </a:lnTo>
                  <a:lnTo>
                    <a:pt x="0" y="46"/>
                  </a:lnTo>
                </a:path>
              </a:pathLst>
            </a:custGeom>
            <a:noFill/>
            <a:ln w="57150" cmpd="sng">
              <a:solidFill>
                <a:schemeClr val="tx1"/>
              </a:solidFill>
              <a:round/>
              <a:headEnd type="none" w="med" len="med"/>
              <a:tailEnd type="triangl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AutoShape 34"/>
            <p:cNvSpPr>
              <a:spLocks noChangeArrowheads="1"/>
            </p:cNvSpPr>
            <p:nvPr/>
          </p:nvSpPr>
          <p:spPr bwMode="auto">
            <a:xfrm>
              <a:off x="682625" y="2132013"/>
              <a:ext cx="8208963" cy="3024187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rgbClr val="8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AutoShape 36"/>
            <p:cNvSpPr>
              <a:spLocks noChangeArrowheads="1"/>
            </p:cNvSpPr>
            <p:nvPr/>
          </p:nvSpPr>
          <p:spPr bwMode="auto">
            <a:xfrm rot="10800000">
              <a:off x="1330325" y="5156200"/>
              <a:ext cx="6769100" cy="287338"/>
            </a:xfrm>
            <a:prstGeom prst="triangle">
              <a:avLst>
                <a:gd name="adj" fmla="val 50000"/>
              </a:avLst>
            </a:prstGeom>
            <a:solidFill>
              <a:srgbClr val="800000">
                <a:alpha val="50000"/>
              </a:srgbClr>
            </a:solidFill>
            <a:ln w="9525">
              <a:solidFill>
                <a:srgbClr val="8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Freeform 37"/>
            <p:cNvSpPr>
              <a:spLocks/>
            </p:cNvSpPr>
            <p:nvPr/>
          </p:nvSpPr>
          <p:spPr bwMode="auto">
            <a:xfrm>
              <a:off x="395288" y="1123950"/>
              <a:ext cx="3311525" cy="4608513"/>
            </a:xfrm>
            <a:custGeom>
              <a:avLst/>
              <a:gdLst/>
              <a:ahLst/>
              <a:cxnLst>
                <a:cxn ang="0">
                  <a:pos x="317" y="2903"/>
                </a:cxn>
                <a:cxn ang="0">
                  <a:pos x="0" y="2903"/>
                </a:cxn>
                <a:cxn ang="0">
                  <a:pos x="0" y="0"/>
                </a:cxn>
                <a:cxn ang="0">
                  <a:pos x="2086" y="0"/>
                </a:cxn>
              </a:cxnLst>
              <a:rect l="0" t="0" r="r" b="b"/>
              <a:pathLst>
                <a:path w="2086" h="2903">
                  <a:moveTo>
                    <a:pt x="317" y="2903"/>
                  </a:moveTo>
                  <a:lnTo>
                    <a:pt x="0" y="2903"/>
                  </a:lnTo>
                  <a:lnTo>
                    <a:pt x="0" y="0"/>
                  </a:lnTo>
                  <a:lnTo>
                    <a:pt x="2086" y="0"/>
                  </a:lnTo>
                </a:path>
              </a:pathLst>
            </a:custGeom>
            <a:noFill/>
            <a:ln w="28575" cmpd="sng">
              <a:solidFill>
                <a:srgbClr val="000066"/>
              </a:solidFill>
              <a:round/>
              <a:headEnd type="triangl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38"/>
            <p:cNvSpPr>
              <a:spLocks/>
            </p:cNvSpPr>
            <p:nvPr/>
          </p:nvSpPr>
          <p:spPr bwMode="auto">
            <a:xfrm>
              <a:off x="5938838" y="1123950"/>
              <a:ext cx="3025775" cy="46085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06" y="0"/>
                </a:cxn>
                <a:cxn ang="0">
                  <a:pos x="1906" y="2903"/>
                </a:cxn>
                <a:cxn ang="0">
                  <a:pos x="681" y="2903"/>
                </a:cxn>
              </a:cxnLst>
              <a:rect l="0" t="0" r="r" b="b"/>
              <a:pathLst>
                <a:path w="1906" h="2903">
                  <a:moveTo>
                    <a:pt x="0" y="0"/>
                  </a:moveTo>
                  <a:lnTo>
                    <a:pt x="1906" y="0"/>
                  </a:lnTo>
                  <a:lnTo>
                    <a:pt x="1906" y="2903"/>
                  </a:lnTo>
                  <a:lnTo>
                    <a:pt x="681" y="2903"/>
                  </a:lnTo>
                </a:path>
              </a:pathLst>
            </a:custGeom>
            <a:noFill/>
            <a:ln w="28575" cmpd="sng">
              <a:solidFill>
                <a:srgbClr val="000066"/>
              </a:solidFill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44"/>
            <p:cNvSpPr>
              <a:spLocks/>
            </p:cNvSpPr>
            <p:nvPr/>
          </p:nvSpPr>
          <p:spPr bwMode="auto">
            <a:xfrm>
              <a:off x="2627313" y="5949950"/>
              <a:ext cx="3744912" cy="287338"/>
            </a:xfrm>
            <a:custGeom>
              <a:avLst/>
              <a:gdLst/>
              <a:ahLst/>
              <a:cxnLst>
                <a:cxn ang="0">
                  <a:pos x="2359" y="0"/>
                </a:cxn>
                <a:cxn ang="0">
                  <a:pos x="1996" y="136"/>
                </a:cxn>
                <a:cxn ang="0">
                  <a:pos x="1406" y="181"/>
                </a:cxn>
                <a:cxn ang="0">
                  <a:pos x="363" y="136"/>
                </a:cxn>
                <a:cxn ang="0">
                  <a:pos x="0" y="0"/>
                </a:cxn>
              </a:cxnLst>
              <a:rect l="0" t="0" r="r" b="b"/>
              <a:pathLst>
                <a:path w="2359" h="181">
                  <a:moveTo>
                    <a:pt x="2359" y="0"/>
                  </a:moveTo>
                  <a:cubicBezTo>
                    <a:pt x="2257" y="53"/>
                    <a:pt x="2155" y="106"/>
                    <a:pt x="1996" y="136"/>
                  </a:cubicBezTo>
                  <a:cubicBezTo>
                    <a:pt x="1837" y="166"/>
                    <a:pt x="1678" y="181"/>
                    <a:pt x="1406" y="181"/>
                  </a:cubicBezTo>
                  <a:cubicBezTo>
                    <a:pt x="1134" y="181"/>
                    <a:pt x="597" y="166"/>
                    <a:pt x="363" y="136"/>
                  </a:cubicBezTo>
                  <a:cubicBezTo>
                    <a:pt x="129" y="106"/>
                    <a:pt x="64" y="53"/>
                    <a:pt x="0" y="0"/>
                  </a:cubicBezTo>
                </a:path>
              </a:pathLst>
            </a:custGeom>
            <a:noFill/>
            <a:ln w="28575" cap="flat" cmpd="sng">
              <a:solidFill>
                <a:srgbClr val="000066"/>
              </a:solidFill>
              <a:prstDash val="dash"/>
              <a:round/>
              <a:headEnd type="none" w="med" len="med"/>
              <a:tailEnd type="triangle" w="lg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23" name="Diagramme 22"/>
            <p:cNvGraphicFramePr/>
            <p:nvPr/>
          </p:nvGraphicFramePr>
          <p:xfrm>
            <a:off x="1643042" y="4429132"/>
            <a:ext cx="1285884" cy="461665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4" r:lo="rId5" r:qs="rId6" r:cs="rId7"/>
            </a:graphicData>
          </a:graphic>
        </p:graphicFrame>
        <p:cxnSp>
          <p:nvCxnSpPr>
            <p:cNvPr id="25" name="Connecteur droit avec flèche 24"/>
            <p:cNvCxnSpPr/>
            <p:nvPr/>
          </p:nvCxnSpPr>
          <p:spPr>
            <a:xfrm rot="5400000">
              <a:off x="2107389" y="4321975"/>
              <a:ext cx="214314" cy="1588"/>
            </a:xfrm>
            <a:prstGeom prst="straightConnector1">
              <a:avLst/>
            </a:prstGeom>
            <a:ln w="57150"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/>
            <p:cNvCxnSpPr/>
            <p:nvPr/>
          </p:nvCxnSpPr>
          <p:spPr>
            <a:xfrm rot="10800000">
              <a:off x="2928926" y="4643446"/>
              <a:ext cx="571504" cy="7143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ectangle 19"/>
          <p:cNvSpPr/>
          <p:nvPr/>
        </p:nvSpPr>
        <p:spPr>
          <a:xfrm>
            <a:off x="0" y="-24"/>
            <a:ext cx="9144000" cy="428604"/>
          </a:xfrm>
          <a:prstGeom prst="rect">
            <a:avLst/>
          </a:prstGeom>
          <a:gradFill>
            <a:gsLst>
              <a:gs pos="0">
                <a:schemeClr val="accent1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Summary - ID Challenges at HL-LHC</a:t>
            </a:r>
          </a:p>
        </p:txBody>
      </p:sp>
      <p:sp>
        <p:nvSpPr>
          <p:cNvPr id="28" name="ZoneTexte 27"/>
          <p:cNvSpPr txBox="1"/>
          <p:nvPr/>
        </p:nvSpPr>
        <p:spPr>
          <a:xfrm>
            <a:off x="179513" y="6211669"/>
            <a:ext cx="8745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Phase 2 HL-LHC (after 2022) we still have some time to make R&amp;D effort for improving the detector design and performance – Clear development program is essential</a:t>
            </a:r>
            <a:endParaRPr lang="en-US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8786842" y="6550247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B726C216-310B-43B3-802D-92EFF3BC2E3E}" type="slidenum">
              <a:rPr lang="en-US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</a:t>
            </a:fld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142844" y="500042"/>
            <a:ext cx="878687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Requirements for the physics performances: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Layout is essential for the tracking and the momentum resolution for </a:t>
            </a:r>
            <a:r>
              <a:rPr lang="en-US" dirty="0" smtClean="0">
                <a:sym typeface="Symbol"/>
              </a:rPr>
              <a:t> &lt; 2.5</a:t>
            </a:r>
          </a:p>
          <a:p>
            <a:pPr>
              <a:buFont typeface="Arial" pitchFamily="34" charset="0"/>
              <a:buChar char="•"/>
            </a:pPr>
            <a:r>
              <a:rPr lang="en-US" dirty="0">
                <a:sym typeface="Symbol"/>
              </a:rPr>
              <a:t> </a:t>
            </a:r>
            <a:r>
              <a:rPr lang="en-US" dirty="0" smtClean="0">
                <a:sym typeface="Symbol"/>
              </a:rPr>
              <a:t>Trigger and </a:t>
            </a:r>
            <a:r>
              <a:rPr lang="en-US" dirty="0" err="1" smtClean="0">
                <a:sym typeface="Symbol"/>
              </a:rPr>
              <a:t>RoI</a:t>
            </a:r>
            <a:r>
              <a:rPr lang="en-US" dirty="0" smtClean="0">
                <a:sym typeface="Symbol"/>
              </a:rPr>
              <a:t> (Region of Interest) to be optimized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Granularity versus the detector occupancy to be optimized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Material budget to be light  targeting 1.5 to 2% of X/X0 per track layer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Detector efficiency up to the targeted total luminosity (after significant radiation damages)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Detector stability (few microns within a day of operation)</a:t>
            </a:r>
            <a:endParaRPr lang="en-US" dirty="0"/>
          </a:p>
        </p:txBody>
      </p:sp>
      <p:sp>
        <p:nvSpPr>
          <p:cNvPr id="6" name="Flèche droite rayée 5"/>
          <p:cNvSpPr/>
          <p:nvPr/>
        </p:nvSpPr>
        <p:spPr>
          <a:xfrm rot="5400000">
            <a:off x="3750463" y="2393149"/>
            <a:ext cx="571504" cy="928694"/>
          </a:xfrm>
          <a:prstGeom prst="stripedRightArrow">
            <a:avLst>
              <a:gd name="adj1" fmla="val 34852"/>
              <a:gd name="adj2" fmla="val 46718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ZoneTexte 6"/>
          <p:cNvSpPr txBox="1"/>
          <p:nvPr/>
        </p:nvSpPr>
        <p:spPr>
          <a:xfrm>
            <a:off x="4572000" y="2692595"/>
            <a:ext cx="35445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Andalus" pitchFamily="18" charset="-78"/>
              </a:rPr>
              <a:t>Inputs for R&amp;D and construction phases</a:t>
            </a: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Andalus" pitchFamily="18" charset="-78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42844" y="2857496"/>
            <a:ext cx="878687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Technical challenges: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Detector technology </a:t>
            </a:r>
            <a:r>
              <a:rPr lang="en-US" dirty="0" smtClean="0"/>
              <a:t>– Planar Si is well known but 3D, diamond, monolithic sensors are at various phases</a:t>
            </a:r>
          </a:p>
          <a:p>
            <a:pPr>
              <a:buFont typeface="Arial" pitchFamily="34" charset="0"/>
              <a:buChar char="•"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Front-end electronics </a:t>
            </a:r>
            <a:r>
              <a:rPr lang="en-US" dirty="0" smtClean="0"/>
              <a:t>– Always trying to  follow the sub-micron technology evolutions (250nm </a:t>
            </a:r>
            <a:r>
              <a:rPr lang="en-US" dirty="0" smtClean="0">
                <a:sym typeface="Wingdings" pitchFamily="2" charset="2"/>
              </a:rPr>
              <a:t> 130nm  65nm …)</a:t>
            </a:r>
          </a:p>
          <a:p>
            <a:pPr>
              <a:buFont typeface="Arial" pitchFamily="34" charset="0"/>
              <a:buChar char="•"/>
            </a:pPr>
            <a:r>
              <a:rPr lang="en-US" dirty="0">
                <a:sym typeface="Wingdings" pitchFamily="2" charset="2"/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Powering</a:t>
            </a:r>
            <a:r>
              <a:rPr lang="en-US" dirty="0" smtClean="0">
                <a:sym typeface="Wingdings" pitchFamily="2" charset="2"/>
              </a:rPr>
              <a:t> – Individual powering is highly consuming material therefore serial powering or DC-DC are investigated (experiencing it with R&amp;D)</a:t>
            </a:r>
          </a:p>
          <a:p>
            <a:pPr>
              <a:buFont typeface="Arial" pitchFamily="34" charset="0"/>
              <a:buChar char="•"/>
            </a:pPr>
            <a:r>
              <a:rPr lang="en-US" dirty="0">
                <a:sym typeface="Wingdings" pitchFamily="2" charset="2"/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Module design and assembly </a:t>
            </a:r>
            <a:r>
              <a:rPr lang="en-US" dirty="0" smtClean="0">
                <a:sym typeface="Wingdings" pitchFamily="2" charset="2"/>
              </a:rPr>
              <a:t>on local support construction: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 Thermal management – Cooling and thermal runaway of the silicon to contain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/>
              <a:t> </a:t>
            </a:r>
            <a:r>
              <a:rPr lang="en-US" dirty="0" smtClean="0"/>
              <a:t>Sensor location accuracy and stability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/>
              <a:t> </a:t>
            </a:r>
            <a:r>
              <a:rPr lang="en-US" dirty="0" smtClean="0"/>
              <a:t>Stiffness, material budget, service integration and interconnection 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transmission</a:t>
            </a:r>
            <a:r>
              <a:rPr lang="en-US" dirty="0" smtClean="0"/>
              <a:t>: electrical at high speed up to 320 Mbps and optical at more than 5Gbps 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Global engineering: </a:t>
            </a:r>
            <a:r>
              <a:rPr lang="en-US" dirty="0" smtClean="0"/>
              <a:t>mechanical structures, cooling and services design and integration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Last but not least the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construction cost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-24"/>
            <a:ext cx="9144000" cy="428604"/>
          </a:xfrm>
          <a:prstGeom prst="rect">
            <a:avLst/>
          </a:prstGeom>
          <a:gradFill>
            <a:gsLst>
              <a:gs pos="0">
                <a:srgbClr val="0070C0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Challenges for the Tracker and the Upgrades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8786842" y="6550247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B726C216-310B-43B3-802D-92EFF3BC2E3E}" type="slidenum">
              <a:rPr lang="en-US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fld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 l="1458" t="3790" b="14577"/>
          <a:stretch>
            <a:fillRect/>
          </a:stretch>
        </p:blipFill>
        <p:spPr bwMode="auto">
          <a:xfrm>
            <a:off x="428596" y="3143248"/>
            <a:ext cx="4484189" cy="3714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00564" y="4200015"/>
            <a:ext cx="3643306" cy="26580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ZoneTexte 11"/>
          <p:cNvSpPr txBox="1"/>
          <p:nvPr/>
        </p:nvSpPr>
        <p:spPr>
          <a:xfrm>
            <a:off x="5043440" y="3786190"/>
            <a:ext cx="486030" cy="369332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IBL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3" name="Connecteur droit avec flèche 12"/>
          <p:cNvCxnSpPr>
            <a:stCxn id="12" idx="2"/>
          </p:cNvCxnSpPr>
          <p:nvPr/>
        </p:nvCxnSpPr>
        <p:spPr>
          <a:xfrm rot="5400000">
            <a:off x="3313633" y="4385136"/>
            <a:ext cx="2202436" cy="17432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>
            <a:stCxn id="12" idx="2"/>
          </p:cNvCxnSpPr>
          <p:nvPr/>
        </p:nvCxnSpPr>
        <p:spPr>
          <a:xfrm rot="16200000" flipH="1">
            <a:off x="5421051" y="4020925"/>
            <a:ext cx="559362" cy="8285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2185920" y="3161884"/>
            <a:ext cx="266803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ATLAS Inner Detector sector</a:t>
            </a:r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471408" y="357166"/>
            <a:ext cx="464672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Features: 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en-US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Pixel layer (instead of b-layer replacement)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Closer interaction point (5.05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3.27cm)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buFont typeface="Wingdings" pitchFamily="2" charset="2"/>
              <a:buChar char="ü"/>
            </a:pP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Smaller pixels (50 x 250 μm2)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Better sensors, better R/O chip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More robust tracking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Better performance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685722" y="2428868"/>
            <a:ext cx="3786214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Reduce beam pipe diameter (47 mm) in Beryllium </a:t>
            </a: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already delivered</a:t>
            </a: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 cstate="print"/>
          <a:srcRect r="3899"/>
          <a:stretch>
            <a:fillRect/>
          </a:stretch>
        </p:blipFill>
        <p:spPr bwMode="auto">
          <a:xfrm>
            <a:off x="5429256" y="500042"/>
            <a:ext cx="352043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Rectangle 18"/>
          <p:cNvSpPr/>
          <p:nvPr/>
        </p:nvSpPr>
        <p:spPr>
          <a:xfrm>
            <a:off x="0" y="-24"/>
            <a:ext cx="9144000" cy="428604"/>
          </a:xfrm>
          <a:prstGeom prst="rect">
            <a:avLst/>
          </a:prstGeom>
          <a:gradFill>
            <a:gsLst>
              <a:gs pos="0">
                <a:schemeClr val="accent1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Insertable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B-Layer (IBL) – Phase0 Upgrade</a:t>
            </a:r>
          </a:p>
        </p:txBody>
      </p:sp>
      <p:sp>
        <p:nvSpPr>
          <p:cNvPr id="20" name="ZoneTexte 19"/>
          <p:cNvSpPr txBox="1"/>
          <p:nvPr/>
        </p:nvSpPr>
        <p:spPr>
          <a:xfrm rot="20739323">
            <a:off x="2873394" y="1678171"/>
            <a:ext cx="26483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Under construction</a:t>
            </a:r>
            <a:endParaRPr lang="en-US" sz="2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8786842" y="6550247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B726C216-310B-43B3-802D-92EFF3BC2E3E}" type="slidenum">
              <a:rPr lang="en-US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fld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785786" y="4572008"/>
          <a:ext cx="7786740" cy="222504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5357848"/>
                <a:gridCol w="1143008"/>
                <a:gridCol w="128588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Structure for IBL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Planar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3D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Thickness (nominal) [</a:t>
                      </a:r>
                      <a:r>
                        <a:rPr lang="en-US" sz="1600" dirty="0" smtClean="0">
                          <a:sym typeface="Symbol"/>
                        </a:rPr>
                        <a:t>m</a:t>
                      </a:r>
                      <a:r>
                        <a:rPr lang="en-US" sz="1600" dirty="0" smtClean="0"/>
                        <a:t>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230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Depletion voltage [V]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~35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/>
                        <a:t>10 - 25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Working voltage after LHC </a:t>
                      </a:r>
                      <a:r>
                        <a:rPr lang="en-US" sz="1600" dirty="0" err="1" smtClean="0"/>
                        <a:t>fluence</a:t>
                      </a:r>
                      <a:r>
                        <a:rPr lang="en-US" sz="1600" dirty="0" smtClean="0"/>
                        <a:t> (5x10</a:t>
                      </a:r>
                      <a:r>
                        <a:rPr lang="en-US" sz="1600" baseline="30000" dirty="0" smtClean="0"/>
                        <a:t>15</a:t>
                      </a:r>
                      <a:r>
                        <a:rPr lang="en-US" sz="1600" dirty="0" smtClean="0"/>
                        <a:t> 1MeV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err="1" smtClean="0"/>
                        <a:t>n</a:t>
                      </a:r>
                      <a:r>
                        <a:rPr lang="en-US" sz="1600" baseline="-25000" dirty="0" err="1" smtClean="0"/>
                        <a:t>eq</a:t>
                      </a:r>
                      <a:r>
                        <a:rPr lang="en-US" sz="1600" dirty="0" smtClean="0"/>
                        <a:t>/cm</a:t>
                      </a:r>
                      <a:r>
                        <a:rPr lang="en-US" sz="1600" baseline="30000" dirty="0" smtClean="0"/>
                        <a:t>2</a:t>
                      </a:r>
                      <a:r>
                        <a:rPr lang="en-US" sz="1600" dirty="0" smtClean="0"/>
                        <a:t>) [V]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~1000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~160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Module width [</a:t>
                      </a:r>
                      <a:r>
                        <a:rPr lang="en-US" sz="1600" dirty="0" smtClean="0">
                          <a:sym typeface="Symbol"/>
                        </a:rPr>
                        <a:t>m</a:t>
                      </a:r>
                      <a:r>
                        <a:rPr lang="en-US" sz="1600" dirty="0" smtClean="0"/>
                        <a:t>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41325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20450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Active size </a:t>
                      </a:r>
                      <a:r>
                        <a:rPr lang="en-US" sz="1600" dirty="0" err="1" smtClean="0"/>
                        <a:t>WxL</a:t>
                      </a:r>
                      <a:r>
                        <a:rPr lang="en-US" sz="1600" dirty="0" smtClean="0"/>
                        <a:t> [mm</a:t>
                      </a:r>
                      <a:r>
                        <a:rPr lang="en-US" sz="1600" baseline="30000" dirty="0" smtClean="0"/>
                        <a:t>2</a:t>
                      </a:r>
                      <a:r>
                        <a:rPr lang="en-US" sz="1600" dirty="0" smtClean="0"/>
                        <a:t>]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16.8 x 40.9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ym typeface="Symbol"/>
                        </a:rPr>
                        <a:t>16.8 x 20.0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 cstate="print"/>
          <a:srcRect b="15948"/>
          <a:stretch>
            <a:fillRect/>
          </a:stretch>
        </p:blipFill>
        <p:spPr bwMode="auto">
          <a:xfrm>
            <a:off x="1285852" y="868599"/>
            <a:ext cx="6357982" cy="1589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ZoneTexte 6"/>
          <p:cNvSpPr txBox="1"/>
          <p:nvPr/>
        </p:nvSpPr>
        <p:spPr>
          <a:xfrm>
            <a:off x="679884" y="428604"/>
            <a:ext cx="32860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Planar sensor – n-in-n</a:t>
            </a:r>
          </a:p>
          <a:p>
            <a:pPr algn="ctr"/>
            <a:r>
              <a:rPr lang="en-US" sz="1400" b="1" dirty="0" smtClean="0"/>
              <a:t> </a:t>
            </a:r>
            <a:r>
              <a:rPr lang="en-US" sz="1400" dirty="0" smtClean="0"/>
              <a:t>Charges are collected at the strip surface </a:t>
            </a:r>
            <a:endParaRPr lang="en-US" sz="1400" dirty="0"/>
          </a:p>
        </p:txBody>
      </p:sp>
      <p:sp>
        <p:nvSpPr>
          <p:cNvPr id="8" name="ZoneTexte 7"/>
          <p:cNvSpPr txBox="1"/>
          <p:nvPr/>
        </p:nvSpPr>
        <p:spPr>
          <a:xfrm>
            <a:off x="4542530" y="405450"/>
            <a:ext cx="41728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3D sensor </a:t>
            </a:r>
          </a:p>
          <a:p>
            <a:pPr algn="ctr"/>
            <a:r>
              <a:rPr lang="en-US" sz="1400" dirty="0" smtClean="0"/>
              <a:t>Charges are collected at the bulk implanted electrodes</a:t>
            </a:r>
            <a:endParaRPr lang="en-US" sz="1400" dirty="0"/>
          </a:p>
        </p:txBody>
      </p:sp>
      <p:sp>
        <p:nvSpPr>
          <p:cNvPr id="9" name="ZoneTexte 8"/>
          <p:cNvSpPr txBox="1"/>
          <p:nvPr/>
        </p:nvSpPr>
        <p:spPr>
          <a:xfrm>
            <a:off x="1928794" y="1845222"/>
            <a:ext cx="30008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10" name="ZoneTexte 9"/>
          <p:cNvSpPr txBox="1"/>
          <p:nvPr/>
        </p:nvSpPr>
        <p:spPr>
          <a:xfrm rot="19081273">
            <a:off x="-54161" y="3030436"/>
            <a:ext cx="17859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Well known and used in all LHC trackers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ZoneTexte 10"/>
          <p:cNvSpPr txBox="1"/>
          <p:nvPr/>
        </p:nvSpPr>
        <p:spPr>
          <a:xfrm rot="19149518">
            <a:off x="4670405" y="3136020"/>
            <a:ext cx="2357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Production now made for IBL and for the first time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http://talent.web.cern.ch/talent/research/images/senso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71604" y="2571744"/>
            <a:ext cx="2907696" cy="1857388"/>
          </a:xfrm>
          <a:prstGeom prst="rect">
            <a:avLst/>
          </a:prstGeom>
          <a:noFill/>
        </p:spPr>
      </p:pic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7215206" y="2428868"/>
          <a:ext cx="1736656" cy="20002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7" name="CorelDRAW" r:id="rId6" imgW="3483000" imgH="4347000" progId="">
                  <p:embed/>
                </p:oleObj>
              </mc:Choice>
              <mc:Fallback>
                <p:oleObj name="CorelDRAW" r:id="rId6" imgW="3483000" imgH="434700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6111" r="-322"/>
                      <a:stretch>
                        <a:fillRect/>
                      </a:stretch>
                    </p:blipFill>
                    <p:spPr bwMode="auto">
                      <a:xfrm>
                        <a:off x="7215206" y="2428868"/>
                        <a:ext cx="1736656" cy="20002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1"/>
          <p:cNvSpPr/>
          <p:nvPr/>
        </p:nvSpPr>
        <p:spPr>
          <a:xfrm>
            <a:off x="0" y="-24"/>
            <a:ext cx="9144000" cy="428604"/>
          </a:xfrm>
          <a:prstGeom prst="rect">
            <a:avLst/>
          </a:prstGeom>
          <a:gradFill>
            <a:gsLst>
              <a:gs pos="0">
                <a:srgbClr val="0070C0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Silicon Technology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8786842" y="6550247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B726C216-310B-43B3-802D-92EFF3BC2E3E}" type="slidenum">
              <a:rPr lang="en-US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fld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oneTexte 11"/>
          <p:cNvSpPr txBox="1"/>
          <p:nvPr/>
        </p:nvSpPr>
        <p:spPr>
          <a:xfrm>
            <a:off x="1531066" y="357166"/>
            <a:ext cx="1040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Diamond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 Box 62"/>
          <p:cNvSpPr txBox="1">
            <a:spLocks noChangeArrowheads="1"/>
          </p:cNvSpPr>
          <p:nvPr/>
        </p:nvSpPr>
        <p:spPr bwMode="auto">
          <a:xfrm>
            <a:off x="250825" y="639746"/>
            <a:ext cx="375211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Features: 	</a:t>
            </a:r>
            <a:r>
              <a:rPr lang="en-US" sz="1400" dirty="0" smtClean="0"/>
              <a:t>Low </a:t>
            </a:r>
            <a:r>
              <a:rPr lang="en-US" sz="1400" dirty="0"/>
              <a:t>noise, small </a:t>
            </a:r>
            <a:r>
              <a:rPr lang="en-US" sz="1400" dirty="0" smtClean="0"/>
              <a:t>I leak</a:t>
            </a:r>
            <a:r>
              <a:rPr lang="en-US" sz="1400" dirty="0"/>
              <a:t>, no runaway  </a:t>
            </a:r>
          </a:p>
        </p:txBody>
      </p:sp>
      <p:pic>
        <p:nvPicPr>
          <p:cNvPr id="6" name="Picture 6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71663" y="1071546"/>
            <a:ext cx="2724150" cy="16843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7" name="Picture 6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142983"/>
            <a:ext cx="1851025" cy="14747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8" name="Text Box 66"/>
          <p:cNvSpPr txBox="1">
            <a:spLocks noChangeArrowheads="1"/>
          </p:cNvSpPr>
          <p:nvPr/>
        </p:nvSpPr>
        <p:spPr bwMode="auto">
          <a:xfrm>
            <a:off x="1671638" y="1142983"/>
            <a:ext cx="6683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i="1"/>
              <a:t>pCVD</a:t>
            </a:r>
          </a:p>
        </p:txBody>
      </p:sp>
      <p:sp>
        <p:nvSpPr>
          <p:cNvPr id="9" name="Rectangle 8"/>
          <p:cNvSpPr/>
          <p:nvPr/>
        </p:nvSpPr>
        <p:spPr>
          <a:xfrm>
            <a:off x="6572264" y="357166"/>
            <a:ext cx="11095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HV-CMOS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357158" y="2857496"/>
            <a:ext cx="3469604" cy="30777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Application: DBM – Diamond Beam Monitor</a:t>
            </a:r>
            <a:endParaRPr lang="en-US" sz="1400" b="1" dirty="0"/>
          </a:p>
        </p:txBody>
      </p:sp>
      <p:sp>
        <p:nvSpPr>
          <p:cNvPr id="11" name="ZoneTexte 10"/>
          <p:cNvSpPr txBox="1"/>
          <p:nvPr/>
        </p:nvSpPr>
        <p:spPr>
          <a:xfrm>
            <a:off x="285720" y="6448032"/>
            <a:ext cx="42034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Challenge: Cost, industrialization to large scale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4" name="Connecteur droit 13"/>
          <p:cNvCxnSpPr/>
          <p:nvPr/>
        </p:nvCxnSpPr>
        <p:spPr>
          <a:xfrm rot="5400000">
            <a:off x="1654876" y="3560042"/>
            <a:ext cx="612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4959136" y="6448032"/>
            <a:ext cx="38991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Challenge: New tech, thinning to 20-30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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 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 Box 62"/>
          <p:cNvSpPr txBox="1">
            <a:spLocks noChangeArrowheads="1"/>
          </p:cNvSpPr>
          <p:nvPr/>
        </p:nvSpPr>
        <p:spPr bwMode="auto">
          <a:xfrm>
            <a:off x="4929190" y="642918"/>
            <a:ext cx="421481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Features: 	</a:t>
            </a:r>
            <a:r>
              <a:rPr lang="en-US" sz="1400" dirty="0" smtClean="0"/>
              <a:t>Tunable charge amplification, Collection in</a:t>
            </a:r>
          </a:p>
          <a:p>
            <a:r>
              <a:rPr lang="en-US" sz="1400" dirty="0" smtClean="0"/>
              <a:t>	 very limited depth (~15 </a:t>
            </a:r>
            <a:r>
              <a:rPr lang="en-US" sz="1400" dirty="0" smtClean="0">
                <a:sym typeface="Symbol"/>
              </a:rPr>
              <a:t></a:t>
            </a:r>
            <a:r>
              <a:rPr lang="en-US" sz="1400" dirty="0" smtClean="0"/>
              <a:t>m)</a:t>
            </a:r>
            <a:endParaRPr lang="en-US" sz="1400" dirty="0"/>
          </a:p>
        </p:txBody>
      </p:sp>
      <p:grpSp>
        <p:nvGrpSpPr>
          <p:cNvPr id="95" name="Groupe 94"/>
          <p:cNvGrpSpPr/>
          <p:nvPr/>
        </p:nvGrpSpPr>
        <p:grpSpPr>
          <a:xfrm>
            <a:off x="4789886" y="1214422"/>
            <a:ext cx="4425584" cy="1422560"/>
            <a:chOff x="539750" y="2582259"/>
            <a:chExt cx="7868070" cy="3091466"/>
          </a:xfrm>
        </p:grpSpPr>
        <p:sp>
          <p:nvSpPr>
            <p:cNvPr id="15" name="Rectangle 3"/>
            <p:cNvSpPr>
              <a:spLocks noChangeArrowheads="1"/>
            </p:cNvSpPr>
            <p:nvPr/>
          </p:nvSpPr>
          <p:spPr bwMode="auto">
            <a:xfrm>
              <a:off x="539750" y="3505200"/>
              <a:ext cx="6769100" cy="2168525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sr-Latn-CS" sz="1200"/>
            </a:p>
          </p:txBody>
        </p:sp>
        <p:grpSp>
          <p:nvGrpSpPr>
            <p:cNvPr id="18" name="Group 6"/>
            <p:cNvGrpSpPr>
              <a:grpSpLocks/>
            </p:cNvGrpSpPr>
            <p:nvPr/>
          </p:nvGrpSpPr>
          <p:grpSpPr bwMode="auto">
            <a:xfrm>
              <a:off x="827088" y="3514725"/>
              <a:ext cx="2016125" cy="1727200"/>
              <a:chOff x="612" y="2478"/>
              <a:chExt cx="1270" cy="1088"/>
            </a:xfrm>
          </p:grpSpPr>
          <p:sp>
            <p:nvSpPr>
              <p:cNvPr id="19" name="Rectangle 7"/>
              <p:cNvSpPr>
                <a:spLocks noChangeArrowheads="1"/>
              </p:cNvSpPr>
              <p:nvPr/>
            </p:nvSpPr>
            <p:spPr bwMode="auto">
              <a:xfrm>
                <a:off x="839" y="2523"/>
                <a:ext cx="816" cy="272"/>
              </a:xfrm>
              <a:prstGeom prst="rect">
                <a:avLst/>
              </a:prstGeom>
              <a:solidFill>
                <a:srgbClr val="99CCFF"/>
              </a:solidFill>
              <a:ln w="9525">
                <a:solidFill>
                  <a:srgbClr val="99CC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sr-Latn-CS" sz="1200"/>
              </a:p>
            </p:txBody>
          </p:sp>
          <p:sp>
            <p:nvSpPr>
              <p:cNvPr id="20" name="Freeform 8"/>
              <p:cNvSpPr>
                <a:spLocks/>
              </p:cNvSpPr>
              <p:nvPr/>
            </p:nvSpPr>
            <p:spPr bwMode="auto">
              <a:xfrm>
                <a:off x="612" y="2478"/>
                <a:ext cx="1270" cy="45"/>
              </a:xfrm>
              <a:custGeom>
                <a:avLst/>
                <a:gdLst/>
                <a:ahLst/>
                <a:cxnLst>
                  <a:cxn ang="0">
                    <a:pos x="1270" y="0"/>
                  </a:cxn>
                  <a:cxn ang="0">
                    <a:pos x="1043" y="45"/>
                  </a:cxn>
                  <a:cxn ang="0">
                    <a:pos x="227" y="45"/>
                  </a:cxn>
                  <a:cxn ang="0">
                    <a:pos x="0" y="0"/>
                  </a:cxn>
                  <a:cxn ang="0">
                    <a:pos x="1270" y="0"/>
                  </a:cxn>
                </a:cxnLst>
                <a:rect l="0" t="0" r="r" b="b"/>
                <a:pathLst>
                  <a:path w="1270" h="45">
                    <a:moveTo>
                      <a:pt x="1270" y="0"/>
                    </a:moveTo>
                    <a:lnTo>
                      <a:pt x="1043" y="45"/>
                    </a:lnTo>
                    <a:lnTo>
                      <a:pt x="227" y="45"/>
                    </a:lnTo>
                    <a:lnTo>
                      <a:pt x="0" y="0"/>
                    </a:lnTo>
                    <a:lnTo>
                      <a:pt x="127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endParaRPr lang="sr-Latn-CS" sz="1200"/>
              </a:p>
            </p:txBody>
          </p:sp>
          <p:sp>
            <p:nvSpPr>
              <p:cNvPr id="21" name="Freeform 9"/>
              <p:cNvSpPr>
                <a:spLocks/>
              </p:cNvSpPr>
              <p:nvPr/>
            </p:nvSpPr>
            <p:spPr bwMode="auto">
              <a:xfrm>
                <a:off x="612" y="2478"/>
                <a:ext cx="227" cy="1088"/>
              </a:xfrm>
              <a:custGeom>
                <a:avLst/>
                <a:gdLst/>
                <a:ahLst/>
                <a:cxnLst>
                  <a:cxn ang="0">
                    <a:pos x="227" y="317"/>
                  </a:cxn>
                  <a:cxn ang="0">
                    <a:pos x="91" y="453"/>
                  </a:cxn>
                  <a:cxn ang="0">
                    <a:pos x="0" y="1088"/>
                  </a:cxn>
                  <a:cxn ang="0">
                    <a:pos x="0" y="0"/>
                  </a:cxn>
                  <a:cxn ang="0">
                    <a:pos x="227" y="45"/>
                  </a:cxn>
                  <a:cxn ang="0">
                    <a:pos x="227" y="317"/>
                  </a:cxn>
                </a:cxnLst>
                <a:rect l="0" t="0" r="r" b="b"/>
                <a:pathLst>
                  <a:path w="227" h="1088">
                    <a:moveTo>
                      <a:pt x="227" y="317"/>
                    </a:moveTo>
                    <a:lnTo>
                      <a:pt x="91" y="453"/>
                    </a:lnTo>
                    <a:lnTo>
                      <a:pt x="0" y="1088"/>
                    </a:lnTo>
                    <a:lnTo>
                      <a:pt x="0" y="0"/>
                    </a:lnTo>
                    <a:lnTo>
                      <a:pt x="227" y="45"/>
                    </a:lnTo>
                    <a:lnTo>
                      <a:pt x="227" y="317"/>
                    </a:lnTo>
                    <a:close/>
                  </a:path>
                </a:pathLst>
              </a:custGeom>
              <a:solidFill>
                <a:srgbClr val="CC9900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endParaRPr lang="sr-Latn-CS" sz="1200"/>
              </a:p>
            </p:txBody>
          </p:sp>
          <p:sp>
            <p:nvSpPr>
              <p:cNvPr id="22" name="Freeform 10"/>
              <p:cNvSpPr>
                <a:spLocks/>
              </p:cNvSpPr>
              <p:nvPr/>
            </p:nvSpPr>
            <p:spPr bwMode="auto">
              <a:xfrm>
                <a:off x="612" y="2931"/>
                <a:ext cx="1270" cy="635"/>
              </a:xfrm>
              <a:custGeom>
                <a:avLst/>
                <a:gdLst/>
                <a:ahLst/>
                <a:cxnLst>
                  <a:cxn ang="0">
                    <a:pos x="0" y="635"/>
                  </a:cxn>
                  <a:cxn ang="0">
                    <a:pos x="1270" y="635"/>
                  </a:cxn>
                  <a:cxn ang="0">
                    <a:pos x="1179" y="0"/>
                  </a:cxn>
                  <a:cxn ang="0">
                    <a:pos x="91" y="0"/>
                  </a:cxn>
                  <a:cxn ang="0">
                    <a:pos x="0" y="635"/>
                  </a:cxn>
                </a:cxnLst>
                <a:rect l="0" t="0" r="r" b="b"/>
                <a:pathLst>
                  <a:path w="1270" h="635">
                    <a:moveTo>
                      <a:pt x="0" y="635"/>
                    </a:moveTo>
                    <a:lnTo>
                      <a:pt x="1270" y="635"/>
                    </a:lnTo>
                    <a:lnTo>
                      <a:pt x="1179" y="0"/>
                    </a:lnTo>
                    <a:lnTo>
                      <a:pt x="91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FFFF66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endParaRPr lang="sr-Latn-CS" sz="1200"/>
              </a:p>
            </p:txBody>
          </p:sp>
          <p:sp>
            <p:nvSpPr>
              <p:cNvPr id="23" name="Freeform 11"/>
              <p:cNvSpPr>
                <a:spLocks/>
              </p:cNvSpPr>
              <p:nvPr/>
            </p:nvSpPr>
            <p:spPr bwMode="auto">
              <a:xfrm flipH="1">
                <a:off x="1655" y="2478"/>
                <a:ext cx="227" cy="1088"/>
              </a:xfrm>
              <a:custGeom>
                <a:avLst/>
                <a:gdLst/>
                <a:ahLst/>
                <a:cxnLst>
                  <a:cxn ang="0">
                    <a:pos x="227" y="317"/>
                  </a:cxn>
                  <a:cxn ang="0">
                    <a:pos x="91" y="453"/>
                  </a:cxn>
                  <a:cxn ang="0">
                    <a:pos x="0" y="1088"/>
                  </a:cxn>
                  <a:cxn ang="0">
                    <a:pos x="0" y="0"/>
                  </a:cxn>
                  <a:cxn ang="0">
                    <a:pos x="227" y="45"/>
                  </a:cxn>
                  <a:cxn ang="0">
                    <a:pos x="227" y="317"/>
                  </a:cxn>
                </a:cxnLst>
                <a:rect l="0" t="0" r="r" b="b"/>
                <a:pathLst>
                  <a:path w="227" h="1088">
                    <a:moveTo>
                      <a:pt x="227" y="317"/>
                    </a:moveTo>
                    <a:lnTo>
                      <a:pt x="91" y="453"/>
                    </a:lnTo>
                    <a:lnTo>
                      <a:pt x="0" y="1088"/>
                    </a:lnTo>
                    <a:lnTo>
                      <a:pt x="0" y="0"/>
                    </a:lnTo>
                    <a:lnTo>
                      <a:pt x="227" y="45"/>
                    </a:lnTo>
                    <a:lnTo>
                      <a:pt x="227" y="317"/>
                    </a:lnTo>
                    <a:close/>
                  </a:path>
                </a:pathLst>
              </a:custGeom>
              <a:solidFill>
                <a:srgbClr val="FFFF99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endParaRPr lang="sr-Latn-CS" sz="1200"/>
              </a:p>
            </p:txBody>
          </p:sp>
          <p:sp>
            <p:nvSpPr>
              <p:cNvPr id="24" name="Freeform 12"/>
              <p:cNvSpPr>
                <a:spLocks/>
              </p:cNvSpPr>
              <p:nvPr/>
            </p:nvSpPr>
            <p:spPr bwMode="auto">
              <a:xfrm>
                <a:off x="703" y="2795"/>
                <a:ext cx="1088" cy="136"/>
              </a:xfrm>
              <a:custGeom>
                <a:avLst/>
                <a:gdLst/>
                <a:ahLst/>
                <a:cxnLst>
                  <a:cxn ang="0">
                    <a:pos x="1088" y="136"/>
                  </a:cxn>
                  <a:cxn ang="0">
                    <a:pos x="0" y="136"/>
                  </a:cxn>
                  <a:cxn ang="0">
                    <a:pos x="136" y="0"/>
                  </a:cxn>
                  <a:cxn ang="0">
                    <a:pos x="952" y="0"/>
                  </a:cxn>
                  <a:cxn ang="0">
                    <a:pos x="1088" y="136"/>
                  </a:cxn>
                </a:cxnLst>
                <a:rect l="0" t="0" r="r" b="b"/>
                <a:pathLst>
                  <a:path w="1088" h="136">
                    <a:moveTo>
                      <a:pt x="1088" y="136"/>
                    </a:moveTo>
                    <a:lnTo>
                      <a:pt x="0" y="136"/>
                    </a:lnTo>
                    <a:lnTo>
                      <a:pt x="136" y="0"/>
                    </a:lnTo>
                    <a:lnTo>
                      <a:pt x="952" y="0"/>
                    </a:lnTo>
                    <a:lnTo>
                      <a:pt x="1088" y="136"/>
                    </a:lnTo>
                    <a:close/>
                  </a:path>
                </a:pathLst>
              </a:custGeom>
              <a:solidFill>
                <a:srgbClr val="FF9900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endParaRPr lang="sr-Latn-CS" sz="1200"/>
              </a:p>
            </p:txBody>
          </p:sp>
        </p:grpSp>
        <p:grpSp>
          <p:nvGrpSpPr>
            <p:cNvPr id="25" name="Group 13"/>
            <p:cNvGrpSpPr>
              <a:grpSpLocks/>
            </p:cNvGrpSpPr>
            <p:nvPr/>
          </p:nvGrpSpPr>
          <p:grpSpPr bwMode="auto">
            <a:xfrm>
              <a:off x="2843213" y="3514725"/>
              <a:ext cx="2016125" cy="1727200"/>
              <a:chOff x="612" y="2478"/>
              <a:chExt cx="1270" cy="1088"/>
            </a:xfrm>
          </p:grpSpPr>
          <p:sp>
            <p:nvSpPr>
              <p:cNvPr id="26" name="Rectangle 14"/>
              <p:cNvSpPr>
                <a:spLocks noChangeArrowheads="1"/>
              </p:cNvSpPr>
              <p:nvPr/>
            </p:nvSpPr>
            <p:spPr bwMode="auto">
              <a:xfrm>
                <a:off x="839" y="2523"/>
                <a:ext cx="816" cy="272"/>
              </a:xfrm>
              <a:prstGeom prst="rect">
                <a:avLst/>
              </a:prstGeom>
              <a:solidFill>
                <a:srgbClr val="99CCFF"/>
              </a:solidFill>
              <a:ln w="9525">
                <a:solidFill>
                  <a:srgbClr val="99CC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sr-Latn-CS" sz="1200"/>
              </a:p>
            </p:txBody>
          </p:sp>
          <p:sp>
            <p:nvSpPr>
              <p:cNvPr id="27" name="Freeform 15"/>
              <p:cNvSpPr>
                <a:spLocks/>
              </p:cNvSpPr>
              <p:nvPr/>
            </p:nvSpPr>
            <p:spPr bwMode="auto">
              <a:xfrm>
                <a:off x="612" y="2478"/>
                <a:ext cx="1270" cy="45"/>
              </a:xfrm>
              <a:custGeom>
                <a:avLst/>
                <a:gdLst/>
                <a:ahLst/>
                <a:cxnLst>
                  <a:cxn ang="0">
                    <a:pos x="1270" y="0"/>
                  </a:cxn>
                  <a:cxn ang="0">
                    <a:pos x="1043" y="45"/>
                  </a:cxn>
                  <a:cxn ang="0">
                    <a:pos x="227" y="45"/>
                  </a:cxn>
                  <a:cxn ang="0">
                    <a:pos x="0" y="0"/>
                  </a:cxn>
                  <a:cxn ang="0">
                    <a:pos x="1270" y="0"/>
                  </a:cxn>
                </a:cxnLst>
                <a:rect l="0" t="0" r="r" b="b"/>
                <a:pathLst>
                  <a:path w="1270" h="45">
                    <a:moveTo>
                      <a:pt x="1270" y="0"/>
                    </a:moveTo>
                    <a:lnTo>
                      <a:pt x="1043" y="45"/>
                    </a:lnTo>
                    <a:lnTo>
                      <a:pt x="227" y="45"/>
                    </a:lnTo>
                    <a:lnTo>
                      <a:pt x="0" y="0"/>
                    </a:lnTo>
                    <a:lnTo>
                      <a:pt x="127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endParaRPr lang="sr-Latn-CS" sz="1200"/>
              </a:p>
            </p:txBody>
          </p:sp>
          <p:sp>
            <p:nvSpPr>
              <p:cNvPr id="28" name="Freeform 16"/>
              <p:cNvSpPr>
                <a:spLocks/>
              </p:cNvSpPr>
              <p:nvPr/>
            </p:nvSpPr>
            <p:spPr bwMode="auto">
              <a:xfrm>
                <a:off x="612" y="2478"/>
                <a:ext cx="227" cy="1088"/>
              </a:xfrm>
              <a:custGeom>
                <a:avLst/>
                <a:gdLst/>
                <a:ahLst/>
                <a:cxnLst>
                  <a:cxn ang="0">
                    <a:pos x="227" y="317"/>
                  </a:cxn>
                  <a:cxn ang="0">
                    <a:pos x="91" y="453"/>
                  </a:cxn>
                  <a:cxn ang="0">
                    <a:pos x="0" y="1088"/>
                  </a:cxn>
                  <a:cxn ang="0">
                    <a:pos x="0" y="0"/>
                  </a:cxn>
                  <a:cxn ang="0">
                    <a:pos x="227" y="45"/>
                  </a:cxn>
                  <a:cxn ang="0">
                    <a:pos x="227" y="317"/>
                  </a:cxn>
                </a:cxnLst>
                <a:rect l="0" t="0" r="r" b="b"/>
                <a:pathLst>
                  <a:path w="227" h="1088">
                    <a:moveTo>
                      <a:pt x="227" y="317"/>
                    </a:moveTo>
                    <a:lnTo>
                      <a:pt x="91" y="453"/>
                    </a:lnTo>
                    <a:lnTo>
                      <a:pt x="0" y="1088"/>
                    </a:lnTo>
                    <a:lnTo>
                      <a:pt x="0" y="0"/>
                    </a:lnTo>
                    <a:lnTo>
                      <a:pt x="227" y="45"/>
                    </a:lnTo>
                    <a:lnTo>
                      <a:pt x="227" y="317"/>
                    </a:lnTo>
                    <a:close/>
                  </a:path>
                </a:pathLst>
              </a:custGeom>
              <a:solidFill>
                <a:srgbClr val="CC9900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endParaRPr lang="sr-Latn-CS" sz="1200"/>
              </a:p>
            </p:txBody>
          </p:sp>
          <p:sp>
            <p:nvSpPr>
              <p:cNvPr id="29" name="Freeform 17"/>
              <p:cNvSpPr>
                <a:spLocks/>
              </p:cNvSpPr>
              <p:nvPr/>
            </p:nvSpPr>
            <p:spPr bwMode="auto">
              <a:xfrm>
                <a:off x="612" y="2931"/>
                <a:ext cx="1270" cy="635"/>
              </a:xfrm>
              <a:custGeom>
                <a:avLst/>
                <a:gdLst/>
                <a:ahLst/>
                <a:cxnLst>
                  <a:cxn ang="0">
                    <a:pos x="0" y="635"/>
                  </a:cxn>
                  <a:cxn ang="0">
                    <a:pos x="1270" y="635"/>
                  </a:cxn>
                  <a:cxn ang="0">
                    <a:pos x="1179" y="0"/>
                  </a:cxn>
                  <a:cxn ang="0">
                    <a:pos x="91" y="0"/>
                  </a:cxn>
                  <a:cxn ang="0">
                    <a:pos x="0" y="635"/>
                  </a:cxn>
                </a:cxnLst>
                <a:rect l="0" t="0" r="r" b="b"/>
                <a:pathLst>
                  <a:path w="1270" h="635">
                    <a:moveTo>
                      <a:pt x="0" y="635"/>
                    </a:moveTo>
                    <a:lnTo>
                      <a:pt x="1270" y="635"/>
                    </a:lnTo>
                    <a:lnTo>
                      <a:pt x="1179" y="0"/>
                    </a:lnTo>
                    <a:lnTo>
                      <a:pt x="91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FFFF66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endParaRPr lang="sr-Latn-CS" sz="1200"/>
              </a:p>
            </p:txBody>
          </p:sp>
          <p:sp>
            <p:nvSpPr>
              <p:cNvPr id="30" name="Freeform 18"/>
              <p:cNvSpPr>
                <a:spLocks/>
              </p:cNvSpPr>
              <p:nvPr/>
            </p:nvSpPr>
            <p:spPr bwMode="auto">
              <a:xfrm flipH="1">
                <a:off x="1655" y="2478"/>
                <a:ext cx="227" cy="1088"/>
              </a:xfrm>
              <a:custGeom>
                <a:avLst/>
                <a:gdLst/>
                <a:ahLst/>
                <a:cxnLst>
                  <a:cxn ang="0">
                    <a:pos x="227" y="317"/>
                  </a:cxn>
                  <a:cxn ang="0">
                    <a:pos x="91" y="453"/>
                  </a:cxn>
                  <a:cxn ang="0">
                    <a:pos x="0" y="1088"/>
                  </a:cxn>
                  <a:cxn ang="0">
                    <a:pos x="0" y="0"/>
                  </a:cxn>
                  <a:cxn ang="0">
                    <a:pos x="227" y="45"/>
                  </a:cxn>
                  <a:cxn ang="0">
                    <a:pos x="227" y="317"/>
                  </a:cxn>
                </a:cxnLst>
                <a:rect l="0" t="0" r="r" b="b"/>
                <a:pathLst>
                  <a:path w="227" h="1088">
                    <a:moveTo>
                      <a:pt x="227" y="317"/>
                    </a:moveTo>
                    <a:lnTo>
                      <a:pt x="91" y="453"/>
                    </a:lnTo>
                    <a:lnTo>
                      <a:pt x="0" y="1088"/>
                    </a:lnTo>
                    <a:lnTo>
                      <a:pt x="0" y="0"/>
                    </a:lnTo>
                    <a:lnTo>
                      <a:pt x="227" y="45"/>
                    </a:lnTo>
                    <a:lnTo>
                      <a:pt x="227" y="317"/>
                    </a:lnTo>
                    <a:close/>
                  </a:path>
                </a:pathLst>
              </a:custGeom>
              <a:solidFill>
                <a:srgbClr val="FFFF99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endParaRPr lang="sr-Latn-CS" sz="1200"/>
              </a:p>
            </p:txBody>
          </p:sp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703" y="2795"/>
                <a:ext cx="1088" cy="136"/>
              </a:xfrm>
              <a:custGeom>
                <a:avLst/>
                <a:gdLst/>
                <a:ahLst/>
                <a:cxnLst>
                  <a:cxn ang="0">
                    <a:pos x="1088" y="136"/>
                  </a:cxn>
                  <a:cxn ang="0">
                    <a:pos x="0" y="136"/>
                  </a:cxn>
                  <a:cxn ang="0">
                    <a:pos x="136" y="0"/>
                  </a:cxn>
                  <a:cxn ang="0">
                    <a:pos x="952" y="0"/>
                  </a:cxn>
                  <a:cxn ang="0">
                    <a:pos x="1088" y="136"/>
                  </a:cxn>
                </a:cxnLst>
                <a:rect l="0" t="0" r="r" b="b"/>
                <a:pathLst>
                  <a:path w="1088" h="136">
                    <a:moveTo>
                      <a:pt x="1088" y="136"/>
                    </a:moveTo>
                    <a:lnTo>
                      <a:pt x="0" y="136"/>
                    </a:lnTo>
                    <a:lnTo>
                      <a:pt x="136" y="0"/>
                    </a:lnTo>
                    <a:lnTo>
                      <a:pt x="952" y="0"/>
                    </a:lnTo>
                    <a:lnTo>
                      <a:pt x="1088" y="136"/>
                    </a:lnTo>
                    <a:close/>
                  </a:path>
                </a:pathLst>
              </a:custGeom>
              <a:solidFill>
                <a:srgbClr val="FF9900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endParaRPr lang="sr-Latn-CS" sz="1200"/>
              </a:p>
            </p:txBody>
          </p:sp>
        </p:grpSp>
        <p:grpSp>
          <p:nvGrpSpPr>
            <p:cNvPr id="32" name="Group 20"/>
            <p:cNvGrpSpPr>
              <a:grpSpLocks/>
            </p:cNvGrpSpPr>
            <p:nvPr/>
          </p:nvGrpSpPr>
          <p:grpSpPr bwMode="auto">
            <a:xfrm>
              <a:off x="4859338" y="3514725"/>
              <a:ext cx="2016125" cy="1727200"/>
              <a:chOff x="612" y="2478"/>
              <a:chExt cx="1270" cy="1088"/>
            </a:xfrm>
          </p:grpSpPr>
          <p:sp>
            <p:nvSpPr>
              <p:cNvPr id="33" name="Rectangle 21"/>
              <p:cNvSpPr>
                <a:spLocks noChangeArrowheads="1"/>
              </p:cNvSpPr>
              <p:nvPr/>
            </p:nvSpPr>
            <p:spPr bwMode="auto">
              <a:xfrm>
                <a:off x="839" y="2523"/>
                <a:ext cx="816" cy="272"/>
              </a:xfrm>
              <a:prstGeom prst="rect">
                <a:avLst/>
              </a:prstGeom>
              <a:solidFill>
                <a:srgbClr val="99CCFF"/>
              </a:solidFill>
              <a:ln w="9525">
                <a:solidFill>
                  <a:srgbClr val="99CC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sr-Latn-CS" sz="1200"/>
              </a:p>
            </p:txBody>
          </p:sp>
          <p:sp>
            <p:nvSpPr>
              <p:cNvPr id="34" name="Freeform 22"/>
              <p:cNvSpPr>
                <a:spLocks/>
              </p:cNvSpPr>
              <p:nvPr/>
            </p:nvSpPr>
            <p:spPr bwMode="auto">
              <a:xfrm>
                <a:off x="612" y="2478"/>
                <a:ext cx="1270" cy="45"/>
              </a:xfrm>
              <a:custGeom>
                <a:avLst/>
                <a:gdLst/>
                <a:ahLst/>
                <a:cxnLst>
                  <a:cxn ang="0">
                    <a:pos x="1270" y="0"/>
                  </a:cxn>
                  <a:cxn ang="0">
                    <a:pos x="1043" y="45"/>
                  </a:cxn>
                  <a:cxn ang="0">
                    <a:pos x="227" y="45"/>
                  </a:cxn>
                  <a:cxn ang="0">
                    <a:pos x="0" y="0"/>
                  </a:cxn>
                  <a:cxn ang="0">
                    <a:pos x="1270" y="0"/>
                  </a:cxn>
                </a:cxnLst>
                <a:rect l="0" t="0" r="r" b="b"/>
                <a:pathLst>
                  <a:path w="1270" h="45">
                    <a:moveTo>
                      <a:pt x="1270" y="0"/>
                    </a:moveTo>
                    <a:lnTo>
                      <a:pt x="1043" y="45"/>
                    </a:lnTo>
                    <a:lnTo>
                      <a:pt x="227" y="45"/>
                    </a:lnTo>
                    <a:lnTo>
                      <a:pt x="0" y="0"/>
                    </a:lnTo>
                    <a:lnTo>
                      <a:pt x="127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endParaRPr lang="sr-Latn-CS" sz="1200"/>
              </a:p>
            </p:txBody>
          </p:sp>
          <p:sp>
            <p:nvSpPr>
              <p:cNvPr id="35" name="Freeform 23"/>
              <p:cNvSpPr>
                <a:spLocks/>
              </p:cNvSpPr>
              <p:nvPr/>
            </p:nvSpPr>
            <p:spPr bwMode="auto">
              <a:xfrm>
                <a:off x="612" y="2478"/>
                <a:ext cx="227" cy="1088"/>
              </a:xfrm>
              <a:custGeom>
                <a:avLst/>
                <a:gdLst/>
                <a:ahLst/>
                <a:cxnLst>
                  <a:cxn ang="0">
                    <a:pos x="227" y="317"/>
                  </a:cxn>
                  <a:cxn ang="0">
                    <a:pos x="91" y="453"/>
                  </a:cxn>
                  <a:cxn ang="0">
                    <a:pos x="0" y="1088"/>
                  </a:cxn>
                  <a:cxn ang="0">
                    <a:pos x="0" y="0"/>
                  </a:cxn>
                  <a:cxn ang="0">
                    <a:pos x="227" y="45"/>
                  </a:cxn>
                  <a:cxn ang="0">
                    <a:pos x="227" y="317"/>
                  </a:cxn>
                </a:cxnLst>
                <a:rect l="0" t="0" r="r" b="b"/>
                <a:pathLst>
                  <a:path w="227" h="1088">
                    <a:moveTo>
                      <a:pt x="227" y="317"/>
                    </a:moveTo>
                    <a:lnTo>
                      <a:pt x="91" y="453"/>
                    </a:lnTo>
                    <a:lnTo>
                      <a:pt x="0" y="1088"/>
                    </a:lnTo>
                    <a:lnTo>
                      <a:pt x="0" y="0"/>
                    </a:lnTo>
                    <a:lnTo>
                      <a:pt x="227" y="45"/>
                    </a:lnTo>
                    <a:lnTo>
                      <a:pt x="227" y="317"/>
                    </a:lnTo>
                    <a:close/>
                  </a:path>
                </a:pathLst>
              </a:custGeom>
              <a:solidFill>
                <a:srgbClr val="CC9900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endParaRPr lang="sr-Latn-CS" sz="1200"/>
              </a:p>
            </p:txBody>
          </p:sp>
          <p:sp>
            <p:nvSpPr>
              <p:cNvPr id="36" name="Freeform 24"/>
              <p:cNvSpPr>
                <a:spLocks/>
              </p:cNvSpPr>
              <p:nvPr/>
            </p:nvSpPr>
            <p:spPr bwMode="auto">
              <a:xfrm>
                <a:off x="612" y="2931"/>
                <a:ext cx="1270" cy="635"/>
              </a:xfrm>
              <a:custGeom>
                <a:avLst/>
                <a:gdLst/>
                <a:ahLst/>
                <a:cxnLst>
                  <a:cxn ang="0">
                    <a:pos x="0" y="635"/>
                  </a:cxn>
                  <a:cxn ang="0">
                    <a:pos x="1270" y="635"/>
                  </a:cxn>
                  <a:cxn ang="0">
                    <a:pos x="1179" y="0"/>
                  </a:cxn>
                  <a:cxn ang="0">
                    <a:pos x="91" y="0"/>
                  </a:cxn>
                  <a:cxn ang="0">
                    <a:pos x="0" y="635"/>
                  </a:cxn>
                </a:cxnLst>
                <a:rect l="0" t="0" r="r" b="b"/>
                <a:pathLst>
                  <a:path w="1270" h="635">
                    <a:moveTo>
                      <a:pt x="0" y="635"/>
                    </a:moveTo>
                    <a:lnTo>
                      <a:pt x="1270" y="635"/>
                    </a:lnTo>
                    <a:lnTo>
                      <a:pt x="1179" y="0"/>
                    </a:lnTo>
                    <a:lnTo>
                      <a:pt x="91" y="0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FFFF66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endParaRPr lang="sr-Latn-CS" sz="1200"/>
              </a:p>
            </p:txBody>
          </p:sp>
          <p:sp>
            <p:nvSpPr>
              <p:cNvPr id="37" name="Freeform 25"/>
              <p:cNvSpPr>
                <a:spLocks/>
              </p:cNvSpPr>
              <p:nvPr/>
            </p:nvSpPr>
            <p:spPr bwMode="auto">
              <a:xfrm flipH="1">
                <a:off x="1655" y="2478"/>
                <a:ext cx="227" cy="1088"/>
              </a:xfrm>
              <a:custGeom>
                <a:avLst/>
                <a:gdLst/>
                <a:ahLst/>
                <a:cxnLst>
                  <a:cxn ang="0">
                    <a:pos x="227" y="317"/>
                  </a:cxn>
                  <a:cxn ang="0">
                    <a:pos x="91" y="453"/>
                  </a:cxn>
                  <a:cxn ang="0">
                    <a:pos x="0" y="1088"/>
                  </a:cxn>
                  <a:cxn ang="0">
                    <a:pos x="0" y="0"/>
                  </a:cxn>
                  <a:cxn ang="0">
                    <a:pos x="227" y="45"/>
                  </a:cxn>
                  <a:cxn ang="0">
                    <a:pos x="227" y="317"/>
                  </a:cxn>
                </a:cxnLst>
                <a:rect l="0" t="0" r="r" b="b"/>
                <a:pathLst>
                  <a:path w="227" h="1088">
                    <a:moveTo>
                      <a:pt x="227" y="317"/>
                    </a:moveTo>
                    <a:lnTo>
                      <a:pt x="91" y="453"/>
                    </a:lnTo>
                    <a:lnTo>
                      <a:pt x="0" y="1088"/>
                    </a:lnTo>
                    <a:lnTo>
                      <a:pt x="0" y="0"/>
                    </a:lnTo>
                    <a:lnTo>
                      <a:pt x="227" y="45"/>
                    </a:lnTo>
                    <a:lnTo>
                      <a:pt x="227" y="317"/>
                    </a:lnTo>
                    <a:close/>
                  </a:path>
                </a:pathLst>
              </a:custGeom>
              <a:solidFill>
                <a:srgbClr val="FFFF99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endParaRPr lang="sr-Latn-CS" sz="1200"/>
              </a:p>
            </p:txBody>
          </p:sp>
          <p:sp>
            <p:nvSpPr>
              <p:cNvPr id="38" name="Freeform 26"/>
              <p:cNvSpPr>
                <a:spLocks/>
              </p:cNvSpPr>
              <p:nvPr/>
            </p:nvSpPr>
            <p:spPr bwMode="auto">
              <a:xfrm>
                <a:off x="703" y="2795"/>
                <a:ext cx="1088" cy="136"/>
              </a:xfrm>
              <a:custGeom>
                <a:avLst/>
                <a:gdLst/>
                <a:ahLst/>
                <a:cxnLst>
                  <a:cxn ang="0">
                    <a:pos x="1088" y="136"/>
                  </a:cxn>
                  <a:cxn ang="0">
                    <a:pos x="0" y="136"/>
                  </a:cxn>
                  <a:cxn ang="0">
                    <a:pos x="136" y="0"/>
                  </a:cxn>
                  <a:cxn ang="0">
                    <a:pos x="952" y="0"/>
                  </a:cxn>
                  <a:cxn ang="0">
                    <a:pos x="1088" y="136"/>
                  </a:cxn>
                </a:cxnLst>
                <a:rect l="0" t="0" r="r" b="b"/>
                <a:pathLst>
                  <a:path w="1088" h="136">
                    <a:moveTo>
                      <a:pt x="1088" y="136"/>
                    </a:moveTo>
                    <a:lnTo>
                      <a:pt x="0" y="136"/>
                    </a:lnTo>
                    <a:lnTo>
                      <a:pt x="136" y="0"/>
                    </a:lnTo>
                    <a:lnTo>
                      <a:pt x="952" y="0"/>
                    </a:lnTo>
                    <a:lnTo>
                      <a:pt x="1088" y="136"/>
                    </a:lnTo>
                    <a:close/>
                  </a:path>
                </a:pathLst>
              </a:custGeom>
              <a:solidFill>
                <a:srgbClr val="FF9900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endParaRPr lang="sr-Latn-CS" sz="1200"/>
              </a:p>
            </p:txBody>
          </p:sp>
        </p:grpSp>
        <p:sp>
          <p:nvSpPr>
            <p:cNvPr id="39" name="Rectangle 28"/>
            <p:cNvSpPr>
              <a:spLocks noChangeArrowheads="1"/>
            </p:cNvSpPr>
            <p:nvPr/>
          </p:nvSpPr>
          <p:spPr bwMode="auto">
            <a:xfrm>
              <a:off x="5219700" y="3586163"/>
              <a:ext cx="1295400" cy="431800"/>
            </a:xfrm>
            <a:prstGeom prst="rect">
              <a:avLst/>
            </a:prstGeom>
            <a:solidFill>
              <a:srgbClr val="CCE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sr-Latn-CS" sz="1200"/>
            </a:p>
          </p:txBody>
        </p:sp>
        <p:sp>
          <p:nvSpPr>
            <p:cNvPr id="40" name="Rectangle 39"/>
            <p:cNvSpPr>
              <a:spLocks noChangeArrowheads="1"/>
            </p:cNvSpPr>
            <p:nvPr/>
          </p:nvSpPr>
          <p:spPr bwMode="auto">
            <a:xfrm>
              <a:off x="3203575" y="3586163"/>
              <a:ext cx="1295400" cy="431800"/>
            </a:xfrm>
            <a:prstGeom prst="rect">
              <a:avLst/>
            </a:prstGeom>
            <a:solidFill>
              <a:srgbClr val="CCE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sr-Latn-CS" sz="1200"/>
            </a:p>
          </p:txBody>
        </p:sp>
        <p:sp>
          <p:nvSpPr>
            <p:cNvPr id="41" name="Rectangle 74"/>
            <p:cNvSpPr>
              <a:spLocks noChangeArrowheads="1"/>
            </p:cNvSpPr>
            <p:nvPr/>
          </p:nvSpPr>
          <p:spPr bwMode="auto">
            <a:xfrm>
              <a:off x="1187450" y="3586163"/>
              <a:ext cx="1295400" cy="431800"/>
            </a:xfrm>
            <a:prstGeom prst="rect">
              <a:avLst/>
            </a:prstGeom>
            <a:solidFill>
              <a:srgbClr val="CCE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sr-Latn-CS" sz="1200"/>
            </a:p>
          </p:txBody>
        </p:sp>
        <p:sp>
          <p:nvSpPr>
            <p:cNvPr id="42" name="Okvir za tekst 61"/>
            <p:cNvSpPr txBox="1"/>
            <p:nvPr/>
          </p:nvSpPr>
          <p:spPr>
            <a:xfrm>
              <a:off x="787414" y="2582259"/>
              <a:ext cx="1012291" cy="6019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/>
                <a:t>PMOS</a:t>
              </a:r>
              <a:endParaRPr lang="sr-Latn-CS" sz="1200" dirty="0"/>
            </a:p>
          </p:txBody>
        </p:sp>
        <p:sp>
          <p:nvSpPr>
            <p:cNvPr id="43" name="Okvir za tekst 62"/>
            <p:cNvSpPr txBox="1"/>
            <p:nvPr/>
          </p:nvSpPr>
          <p:spPr>
            <a:xfrm>
              <a:off x="1930475" y="2737506"/>
              <a:ext cx="1046490" cy="6019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/>
                <a:t>NMOS</a:t>
              </a:r>
              <a:endParaRPr lang="sr-Latn-CS" sz="1200" dirty="0"/>
            </a:p>
          </p:txBody>
        </p:sp>
        <p:sp>
          <p:nvSpPr>
            <p:cNvPr id="44" name="Rectangle 29"/>
            <p:cNvSpPr>
              <a:spLocks noChangeArrowheads="1"/>
            </p:cNvSpPr>
            <p:nvPr/>
          </p:nvSpPr>
          <p:spPr bwMode="auto">
            <a:xfrm>
              <a:off x="5291138" y="3586163"/>
              <a:ext cx="1008063" cy="215900"/>
            </a:xfrm>
            <a:prstGeom prst="rect">
              <a:avLst/>
            </a:prstGeom>
            <a:solidFill>
              <a:srgbClr val="00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sr-Latn-CS" sz="1200"/>
            </a:p>
          </p:txBody>
        </p:sp>
        <p:sp>
          <p:nvSpPr>
            <p:cNvPr id="45" name="Rectangle 30"/>
            <p:cNvSpPr>
              <a:spLocks noChangeArrowheads="1"/>
            </p:cNvSpPr>
            <p:nvPr/>
          </p:nvSpPr>
          <p:spPr bwMode="auto">
            <a:xfrm>
              <a:off x="5594350" y="3514726"/>
              <a:ext cx="122238" cy="7143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sr-Latn-CS" sz="1200"/>
            </a:p>
          </p:txBody>
        </p:sp>
        <p:sp>
          <p:nvSpPr>
            <p:cNvPr id="46" name="Rectangle 31"/>
            <p:cNvSpPr>
              <a:spLocks noChangeArrowheads="1"/>
            </p:cNvSpPr>
            <p:nvPr/>
          </p:nvSpPr>
          <p:spPr bwMode="auto">
            <a:xfrm>
              <a:off x="5354638" y="3586163"/>
              <a:ext cx="120650" cy="71438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sr-Latn-CS" sz="1200"/>
            </a:p>
          </p:txBody>
        </p:sp>
        <p:sp>
          <p:nvSpPr>
            <p:cNvPr id="47" name="Line 32"/>
            <p:cNvSpPr>
              <a:spLocks noChangeShapeType="1"/>
            </p:cNvSpPr>
            <p:nvPr/>
          </p:nvSpPr>
          <p:spPr bwMode="auto">
            <a:xfrm>
              <a:off x="5435600" y="3370263"/>
              <a:ext cx="2159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sr-Latn-CS" sz="1200"/>
            </a:p>
          </p:txBody>
        </p:sp>
        <p:sp>
          <p:nvSpPr>
            <p:cNvPr id="48" name="Line 39"/>
            <p:cNvSpPr>
              <a:spLocks noChangeShapeType="1"/>
            </p:cNvSpPr>
            <p:nvPr/>
          </p:nvSpPr>
          <p:spPr bwMode="auto">
            <a:xfrm>
              <a:off x="5654675" y="3370263"/>
              <a:ext cx="0" cy="1428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sr-Latn-CS" sz="1200"/>
            </a:p>
          </p:txBody>
        </p:sp>
        <p:sp>
          <p:nvSpPr>
            <p:cNvPr id="49" name="Rectangle 40"/>
            <p:cNvSpPr>
              <a:spLocks noChangeArrowheads="1"/>
            </p:cNvSpPr>
            <p:nvPr/>
          </p:nvSpPr>
          <p:spPr bwMode="auto">
            <a:xfrm>
              <a:off x="5895975" y="3586163"/>
              <a:ext cx="482600" cy="21590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sr-Latn-CS" sz="1200"/>
            </a:p>
          </p:txBody>
        </p:sp>
        <p:sp>
          <p:nvSpPr>
            <p:cNvPr id="50" name="Rectangle 41"/>
            <p:cNvSpPr>
              <a:spLocks noChangeArrowheads="1"/>
            </p:cNvSpPr>
            <p:nvPr/>
          </p:nvSpPr>
          <p:spPr bwMode="auto">
            <a:xfrm>
              <a:off x="5473700" y="3586163"/>
              <a:ext cx="120650" cy="7143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sr-Latn-CS" sz="1200"/>
            </a:p>
          </p:txBody>
        </p:sp>
        <p:sp>
          <p:nvSpPr>
            <p:cNvPr id="51" name="Rectangle 42"/>
            <p:cNvSpPr>
              <a:spLocks noChangeArrowheads="1"/>
            </p:cNvSpPr>
            <p:nvPr/>
          </p:nvSpPr>
          <p:spPr bwMode="auto">
            <a:xfrm>
              <a:off x="5716588" y="3586163"/>
              <a:ext cx="120650" cy="7143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sr-Latn-CS" sz="1200"/>
            </a:p>
          </p:txBody>
        </p:sp>
        <p:sp>
          <p:nvSpPr>
            <p:cNvPr id="52" name="Rectangle 43"/>
            <p:cNvSpPr>
              <a:spLocks noChangeArrowheads="1"/>
            </p:cNvSpPr>
            <p:nvPr/>
          </p:nvSpPr>
          <p:spPr bwMode="auto">
            <a:xfrm>
              <a:off x="5954713" y="3586163"/>
              <a:ext cx="120650" cy="71438"/>
            </a:xfrm>
            <a:prstGeom prst="rect">
              <a:avLst/>
            </a:prstGeom>
            <a:solidFill>
              <a:srgbClr val="0033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sr-Latn-CS" sz="1200"/>
            </a:p>
          </p:txBody>
        </p:sp>
        <p:sp>
          <p:nvSpPr>
            <p:cNvPr id="53" name="Rectangle 44"/>
            <p:cNvSpPr>
              <a:spLocks noChangeArrowheads="1"/>
            </p:cNvSpPr>
            <p:nvPr/>
          </p:nvSpPr>
          <p:spPr bwMode="auto">
            <a:xfrm>
              <a:off x="6075363" y="3514726"/>
              <a:ext cx="120650" cy="71438"/>
            </a:xfrm>
            <a:prstGeom prst="rect">
              <a:avLst/>
            </a:prstGeom>
            <a:solidFill>
              <a:srgbClr val="0033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sr-Latn-CS" sz="1200"/>
            </a:p>
          </p:txBody>
        </p:sp>
        <p:sp>
          <p:nvSpPr>
            <p:cNvPr id="54" name="Rectangle 45"/>
            <p:cNvSpPr>
              <a:spLocks noChangeArrowheads="1"/>
            </p:cNvSpPr>
            <p:nvPr/>
          </p:nvSpPr>
          <p:spPr bwMode="auto">
            <a:xfrm>
              <a:off x="6196013" y="3586163"/>
              <a:ext cx="122238" cy="71438"/>
            </a:xfrm>
            <a:prstGeom prst="rect">
              <a:avLst/>
            </a:prstGeom>
            <a:solidFill>
              <a:srgbClr val="0033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sr-Latn-CS" sz="1200"/>
            </a:p>
          </p:txBody>
        </p:sp>
        <p:sp>
          <p:nvSpPr>
            <p:cNvPr id="55" name="Line 46"/>
            <p:cNvSpPr>
              <a:spLocks noChangeShapeType="1"/>
            </p:cNvSpPr>
            <p:nvPr/>
          </p:nvSpPr>
          <p:spPr bwMode="auto">
            <a:xfrm>
              <a:off x="6137275" y="3370263"/>
              <a:ext cx="0" cy="1428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sr-Latn-CS" sz="1200"/>
            </a:p>
          </p:txBody>
        </p:sp>
        <p:sp>
          <p:nvSpPr>
            <p:cNvPr id="56" name="Line 47"/>
            <p:cNvSpPr>
              <a:spLocks noChangeShapeType="1"/>
            </p:cNvSpPr>
            <p:nvPr/>
          </p:nvSpPr>
          <p:spPr bwMode="auto">
            <a:xfrm flipV="1">
              <a:off x="5414963" y="3370263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sr-Latn-CS" sz="1200"/>
            </a:p>
          </p:txBody>
        </p:sp>
        <p:sp>
          <p:nvSpPr>
            <p:cNvPr id="57" name="Rectangle 53"/>
            <p:cNvSpPr>
              <a:spLocks noChangeArrowheads="1"/>
            </p:cNvSpPr>
            <p:nvPr/>
          </p:nvSpPr>
          <p:spPr bwMode="auto">
            <a:xfrm>
              <a:off x="3275013" y="3586163"/>
              <a:ext cx="1008063" cy="215900"/>
            </a:xfrm>
            <a:prstGeom prst="rect">
              <a:avLst/>
            </a:prstGeom>
            <a:solidFill>
              <a:srgbClr val="00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sr-Latn-CS" sz="1200"/>
            </a:p>
          </p:txBody>
        </p:sp>
        <p:sp>
          <p:nvSpPr>
            <p:cNvPr id="58" name="Rectangle 54"/>
            <p:cNvSpPr>
              <a:spLocks noChangeArrowheads="1"/>
            </p:cNvSpPr>
            <p:nvPr/>
          </p:nvSpPr>
          <p:spPr bwMode="auto">
            <a:xfrm>
              <a:off x="3578225" y="3514726"/>
              <a:ext cx="122238" cy="7143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sr-Latn-CS" sz="1200"/>
            </a:p>
          </p:txBody>
        </p:sp>
        <p:sp>
          <p:nvSpPr>
            <p:cNvPr id="59" name="Rectangle 55"/>
            <p:cNvSpPr>
              <a:spLocks noChangeArrowheads="1"/>
            </p:cNvSpPr>
            <p:nvPr/>
          </p:nvSpPr>
          <p:spPr bwMode="auto">
            <a:xfrm>
              <a:off x="3338513" y="3586163"/>
              <a:ext cx="120650" cy="71438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sr-Latn-CS" sz="1200"/>
            </a:p>
          </p:txBody>
        </p:sp>
        <p:sp>
          <p:nvSpPr>
            <p:cNvPr id="60" name="Line 56"/>
            <p:cNvSpPr>
              <a:spLocks noChangeShapeType="1"/>
            </p:cNvSpPr>
            <p:nvPr/>
          </p:nvSpPr>
          <p:spPr bwMode="auto">
            <a:xfrm>
              <a:off x="3419475" y="3370263"/>
              <a:ext cx="2159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sr-Latn-CS" sz="1200"/>
            </a:p>
          </p:txBody>
        </p:sp>
        <p:sp>
          <p:nvSpPr>
            <p:cNvPr id="61" name="Line 63"/>
            <p:cNvSpPr>
              <a:spLocks noChangeShapeType="1"/>
            </p:cNvSpPr>
            <p:nvPr/>
          </p:nvSpPr>
          <p:spPr bwMode="auto">
            <a:xfrm>
              <a:off x="3638550" y="3370263"/>
              <a:ext cx="0" cy="1428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sr-Latn-CS" sz="1200"/>
            </a:p>
          </p:txBody>
        </p:sp>
        <p:sp>
          <p:nvSpPr>
            <p:cNvPr id="62" name="Rectangle 64"/>
            <p:cNvSpPr>
              <a:spLocks noChangeArrowheads="1"/>
            </p:cNvSpPr>
            <p:nvPr/>
          </p:nvSpPr>
          <p:spPr bwMode="auto">
            <a:xfrm>
              <a:off x="3879850" y="3586163"/>
              <a:ext cx="482600" cy="21590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sr-Latn-CS" sz="1200"/>
            </a:p>
          </p:txBody>
        </p:sp>
        <p:sp>
          <p:nvSpPr>
            <p:cNvPr id="63" name="Rectangle 65"/>
            <p:cNvSpPr>
              <a:spLocks noChangeArrowheads="1"/>
            </p:cNvSpPr>
            <p:nvPr/>
          </p:nvSpPr>
          <p:spPr bwMode="auto">
            <a:xfrm>
              <a:off x="3457575" y="3586163"/>
              <a:ext cx="120650" cy="7143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sr-Latn-CS" sz="1200"/>
            </a:p>
          </p:txBody>
        </p:sp>
        <p:sp>
          <p:nvSpPr>
            <p:cNvPr id="64" name="Rectangle 66"/>
            <p:cNvSpPr>
              <a:spLocks noChangeArrowheads="1"/>
            </p:cNvSpPr>
            <p:nvPr/>
          </p:nvSpPr>
          <p:spPr bwMode="auto">
            <a:xfrm>
              <a:off x="3700463" y="3586163"/>
              <a:ext cx="120650" cy="7143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sr-Latn-CS" sz="1200"/>
            </a:p>
          </p:txBody>
        </p:sp>
        <p:sp>
          <p:nvSpPr>
            <p:cNvPr id="65" name="Rectangle 67"/>
            <p:cNvSpPr>
              <a:spLocks noChangeArrowheads="1"/>
            </p:cNvSpPr>
            <p:nvPr/>
          </p:nvSpPr>
          <p:spPr bwMode="auto">
            <a:xfrm>
              <a:off x="3938588" y="3586163"/>
              <a:ext cx="120650" cy="71438"/>
            </a:xfrm>
            <a:prstGeom prst="rect">
              <a:avLst/>
            </a:prstGeom>
            <a:solidFill>
              <a:srgbClr val="0033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sr-Latn-CS" sz="1200"/>
            </a:p>
          </p:txBody>
        </p:sp>
        <p:sp>
          <p:nvSpPr>
            <p:cNvPr id="66" name="Rectangle 68"/>
            <p:cNvSpPr>
              <a:spLocks noChangeArrowheads="1"/>
            </p:cNvSpPr>
            <p:nvPr/>
          </p:nvSpPr>
          <p:spPr bwMode="auto">
            <a:xfrm>
              <a:off x="4059238" y="3514726"/>
              <a:ext cx="120650" cy="71438"/>
            </a:xfrm>
            <a:prstGeom prst="rect">
              <a:avLst/>
            </a:prstGeom>
            <a:solidFill>
              <a:srgbClr val="0033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sr-Latn-CS" sz="1200"/>
            </a:p>
          </p:txBody>
        </p:sp>
        <p:sp>
          <p:nvSpPr>
            <p:cNvPr id="67" name="Rectangle 69"/>
            <p:cNvSpPr>
              <a:spLocks noChangeArrowheads="1"/>
            </p:cNvSpPr>
            <p:nvPr/>
          </p:nvSpPr>
          <p:spPr bwMode="auto">
            <a:xfrm>
              <a:off x="4179888" y="3586163"/>
              <a:ext cx="122238" cy="71438"/>
            </a:xfrm>
            <a:prstGeom prst="rect">
              <a:avLst/>
            </a:prstGeom>
            <a:solidFill>
              <a:srgbClr val="0033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sr-Latn-CS" sz="1200"/>
            </a:p>
          </p:txBody>
        </p:sp>
        <p:sp>
          <p:nvSpPr>
            <p:cNvPr id="68" name="Line 70"/>
            <p:cNvSpPr>
              <a:spLocks noChangeShapeType="1"/>
            </p:cNvSpPr>
            <p:nvPr/>
          </p:nvSpPr>
          <p:spPr bwMode="auto">
            <a:xfrm>
              <a:off x="4121150" y="3370263"/>
              <a:ext cx="0" cy="1428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sr-Latn-CS" sz="1200"/>
            </a:p>
          </p:txBody>
        </p:sp>
        <p:sp>
          <p:nvSpPr>
            <p:cNvPr id="69" name="Line 71"/>
            <p:cNvSpPr>
              <a:spLocks noChangeShapeType="1"/>
            </p:cNvSpPr>
            <p:nvPr/>
          </p:nvSpPr>
          <p:spPr bwMode="auto">
            <a:xfrm flipV="1">
              <a:off x="3398838" y="3370263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sr-Latn-CS" sz="1200"/>
            </a:p>
          </p:txBody>
        </p:sp>
        <p:sp>
          <p:nvSpPr>
            <p:cNvPr id="70" name="Rectangle 75"/>
            <p:cNvSpPr>
              <a:spLocks noChangeArrowheads="1"/>
            </p:cNvSpPr>
            <p:nvPr/>
          </p:nvSpPr>
          <p:spPr bwMode="auto">
            <a:xfrm>
              <a:off x="1258888" y="3586163"/>
              <a:ext cx="1008063" cy="215900"/>
            </a:xfrm>
            <a:prstGeom prst="rect">
              <a:avLst/>
            </a:prstGeom>
            <a:solidFill>
              <a:srgbClr val="00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sr-Latn-CS" sz="1200"/>
            </a:p>
          </p:txBody>
        </p:sp>
        <p:sp>
          <p:nvSpPr>
            <p:cNvPr id="71" name="Rectangle 76"/>
            <p:cNvSpPr>
              <a:spLocks noChangeArrowheads="1"/>
            </p:cNvSpPr>
            <p:nvPr/>
          </p:nvSpPr>
          <p:spPr bwMode="auto">
            <a:xfrm>
              <a:off x="1562100" y="3514726"/>
              <a:ext cx="122238" cy="7143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sr-Latn-CS" sz="1200"/>
            </a:p>
          </p:txBody>
        </p:sp>
        <p:sp>
          <p:nvSpPr>
            <p:cNvPr id="72" name="Rectangle 77"/>
            <p:cNvSpPr>
              <a:spLocks noChangeArrowheads="1"/>
            </p:cNvSpPr>
            <p:nvPr/>
          </p:nvSpPr>
          <p:spPr bwMode="auto">
            <a:xfrm>
              <a:off x="1322388" y="3586163"/>
              <a:ext cx="120650" cy="71438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sr-Latn-CS" sz="1200"/>
            </a:p>
          </p:txBody>
        </p:sp>
        <p:sp>
          <p:nvSpPr>
            <p:cNvPr id="73" name="Line 78"/>
            <p:cNvSpPr>
              <a:spLocks noChangeShapeType="1"/>
            </p:cNvSpPr>
            <p:nvPr/>
          </p:nvSpPr>
          <p:spPr bwMode="auto">
            <a:xfrm>
              <a:off x="1403350" y="3370263"/>
              <a:ext cx="2159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sr-Latn-CS" sz="1200"/>
            </a:p>
          </p:txBody>
        </p:sp>
        <p:sp>
          <p:nvSpPr>
            <p:cNvPr id="74" name="Line 85"/>
            <p:cNvSpPr>
              <a:spLocks noChangeShapeType="1"/>
            </p:cNvSpPr>
            <p:nvPr/>
          </p:nvSpPr>
          <p:spPr bwMode="auto">
            <a:xfrm>
              <a:off x="1622425" y="3370263"/>
              <a:ext cx="0" cy="1428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sr-Latn-CS" sz="1200"/>
            </a:p>
          </p:txBody>
        </p:sp>
        <p:sp>
          <p:nvSpPr>
            <p:cNvPr id="75" name="Rectangle 86"/>
            <p:cNvSpPr>
              <a:spLocks noChangeArrowheads="1"/>
            </p:cNvSpPr>
            <p:nvPr/>
          </p:nvSpPr>
          <p:spPr bwMode="auto">
            <a:xfrm>
              <a:off x="1863725" y="3586163"/>
              <a:ext cx="482600" cy="215900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sr-Latn-CS" sz="1200"/>
            </a:p>
          </p:txBody>
        </p:sp>
        <p:sp>
          <p:nvSpPr>
            <p:cNvPr id="76" name="Rectangle 87"/>
            <p:cNvSpPr>
              <a:spLocks noChangeArrowheads="1"/>
            </p:cNvSpPr>
            <p:nvPr/>
          </p:nvSpPr>
          <p:spPr bwMode="auto">
            <a:xfrm>
              <a:off x="1441450" y="3586163"/>
              <a:ext cx="120650" cy="7143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sr-Latn-CS" sz="1200"/>
            </a:p>
          </p:txBody>
        </p:sp>
        <p:sp>
          <p:nvSpPr>
            <p:cNvPr id="77" name="Rectangle 88"/>
            <p:cNvSpPr>
              <a:spLocks noChangeArrowheads="1"/>
            </p:cNvSpPr>
            <p:nvPr/>
          </p:nvSpPr>
          <p:spPr bwMode="auto">
            <a:xfrm>
              <a:off x="1684338" y="3586163"/>
              <a:ext cx="120650" cy="7143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sr-Latn-CS" sz="1200"/>
            </a:p>
          </p:txBody>
        </p:sp>
        <p:sp>
          <p:nvSpPr>
            <p:cNvPr id="78" name="Rectangle 89"/>
            <p:cNvSpPr>
              <a:spLocks noChangeArrowheads="1"/>
            </p:cNvSpPr>
            <p:nvPr/>
          </p:nvSpPr>
          <p:spPr bwMode="auto">
            <a:xfrm>
              <a:off x="1922463" y="3586163"/>
              <a:ext cx="120650" cy="71438"/>
            </a:xfrm>
            <a:prstGeom prst="rect">
              <a:avLst/>
            </a:prstGeom>
            <a:solidFill>
              <a:srgbClr val="0033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sr-Latn-CS" sz="1200"/>
            </a:p>
          </p:txBody>
        </p:sp>
        <p:sp>
          <p:nvSpPr>
            <p:cNvPr id="79" name="Rectangle 90"/>
            <p:cNvSpPr>
              <a:spLocks noChangeArrowheads="1"/>
            </p:cNvSpPr>
            <p:nvPr/>
          </p:nvSpPr>
          <p:spPr bwMode="auto">
            <a:xfrm>
              <a:off x="2043113" y="3514726"/>
              <a:ext cx="120650" cy="71438"/>
            </a:xfrm>
            <a:prstGeom prst="rect">
              <a:avLst/>
            </a:prstGeom>
            <a:solidFill>
              <a:srgbClr val="0033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sr-Latn-CS" sz="1200"/>
            </a:p>
          </p:txBody>
        </p:sp>
        <p:sp>
          <p:nvSpPr>
            <p:cNvPr id="80" name="Rectangle 91"/>
            <p:cNvSpPr>
              <a:spLocks noChangeArrowheads="1"/>
            </p:cNvSpPr>
            <p:nvPr/>
          </p:nvSpPr>
          <p:spPr bwMode="auto">
            <a:xfrm>
              <a:off x="2163763" y="3586163"/>
              <a:ext cx="122238" cy="71438"/>
            </a:xfrm>
            <a:prstGeom prst="rect">
              <a:avLst/>
            </a:prstGeom>
            <a:solidFill>
              <a:srgbClr val="0033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sr-Latn-CS" sz="1200"/>
            </a:p>
          </p:txBody>
        </p:sp>
        <p:sp>
          <p:nvSpPr>
            <p:cNvPr id="81" name="Line 92"/>
            <p:cNvSpPr>
              <a:spLocks noChangeShapeType="1"/>
            </p:cNvSpPr>
            <p:nvPr/>
          </p:nvSpPr>
          <p:spPr bwMode="auto">
            <a:xfrm>
              <a:off x="2105025" y="3370263"/>
              <a:ext cx="0" cy="1428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sr-Latn-CS" sz="1200"/>
            </a:p>
          </p:txBody>
        </p:sp>
        <p:sp>
          <p:nvSpPr>
            <p:cNvPr id="82" name="Line 93"/>
            <p:cNvSpPr>
              <a:spLocks noChangeShapeType="1"/>
            </p:cNvSpPr>
            <p:nvPr/>
          </p:nvSpPr>
          <p:spPr bwMode="auto">
            <a:xfrm flipV="1">
              <a:off x="1382713" y="3370263"/>
              <a:ext cx="0" cy="2159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sr-Latn-CS" sz="1200"/>
            </a:p>
          </p:txBody>
        </p:sp>
        <p:sp>
          <p:nvSpPr>
            <p:cNvPr id="83" name="Okvir za tekst 78"/>
            <p:cNvSpPr txBox="1"/>
            <p:nvPr/>
          </p:nvSpPr>
          <p:spPr>
            <a:xfrm>
              <a:off x="660407" y="5066211"/>
              <a:ext cx="1583869" cy="6019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smtClean="0"/>
                <a:t>p-</a:t>
              </a:r>
              <a:r>
                <a:rPr lang="de-DE" sz="1200" dirty="0" err="1" smtClean="0"/>
                <a:t>substrate</a:t>
              </a:r>
              <a:endParaRPr lang="sr-Latn-CS" sz="1200" dirty="0"/>
            </a:p>
          </p:txBody>
        </p:sp>
        <p:sp>
          <p:nvSpPr>
            <p:cNvPr id="84" name="Text Box 49"/>
            <p:cNvSpPr txBox="1">
              <a:spLocks noChangeArrowheads="1"/>
            </p:cNvSpPr>
            <p:nvPr/>
          </p:nvSpPr>
          <p:spPr bwMode="auto">
            <a:xfrm>
              <a:off x="787414" y="4600470"/>
              <a:ext cx="2067785" cy="60196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de-DE" sz="1200" dirty="0" err="1"/>
                <a:t>Depletion</a:t>
              </a:r>
              <a:r>
                <a:rPr lang="de-DE" sz="1200" dirty="0"/>
                <a:t> </a:t>
              </a:r>
              <a:r>
                <a:rPr lang="de-DE" sz="1200" dirty="0" err="1"/>
                <a:t>zone</a:t>
              </a:r>
              <a:r>
                <a:rPr lang="de-DE" sz="1200" dirty="0"/>
                <a:t> </a:t>
              </a:r>
            </a:p>
          </p:txBody>
        </p:sp>
        <p:sp>
          <p:nvSpPr>
            <p:cNvPr id="85" name="Line 99"/>
            <p:cNvSpPr>
              <a:spLocks noChangeShapeType="1"/>
            </p:cNvSpPr>
            <p:nvPr/>
          </p:nvSpPr>
          <p:spPr bwMode="auto">
            <a:xfrm>
              <a:off x="6515100" y="4017963"/>
              <a:ext cx="503238" cy="5762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/>
            <a:lstStyle/>
            <a:p>
              <a:endParaRPr lang="sr-Latn-CS" sz="1200"/>
            </a:p>
          </p:txBody>
        </p:sp>
        <p:sp>
          <p:nvSpPr>
            <p:cNvPr id="86" name="Text Box 100"/>
            <p:cNvSpPr txBox="1">
              <a:spLocks noChangeArrowheads="1"/>
            </p:cNvSpPr>
            <p:nvPr/>
          </p:nvSpPr>
          <p:spPr bwMode="auto">
            <a:xfrm>
              <a:off x="4470610" y="4445223"/>
              <a:ext cx="2590688" cy="60196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de-DE" sz="1200" dirty="0"/>
                <a:t>Potential </a:t>
              </a:r>
              <a:r>
                <a:rPr lang="de-DE" sz="1200" dirty="0" err="1"/>
                <a:t>energy</a:t>
              </a:r>
              <a:r>
                <a:rPr lang="de-DE" sz="1200" dirty="0"/>
                <a:t> (e-)</a:t>
              </a:r>
            </a:p>
          </p:txBody>
        </p:sp>
        <p:sp>
          <p:nvSpPr>
            <p:cNvPr id="87" name="Okvir za tekst 82"/>
            <p:cNvSpPr txBox="1"/>
            <p:nvPr/>
          </p:nvSpPr>
          <p:spPr>
            <a:xfrm>
              <a:off x="1168434" y="3824235"/>
              <a:ext cx="1631178" cy="6019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dirty="0" err="1" smtClean="0"/>
                <a:t>deep</a:t>
              </a:r>
              <a:r>
                <a:rPr lang="de-DE" sz="1200" dirty="0" smtClean="0"/>
                <a:t> n-well</a:t>
              </a:r>
              <a:endParaRPr lang="sr-Latn-CS" sz="1200" dirty="0"/>
            </a:p>
          </p:txBody>
        </p:sp>
        <p:cxnSp>
          <p:nvCxnSpPr>
            <p:cNvPr id="88" name="Prava linija spajanja 83"/>
            <p:cNvCxnSpPr/>
            <p:nvPr/>
          </p:nvCxnSpPr>
          <p:spPr bwMode="auto">
            <a:xfrm>
              <a:off x="7086600" y="4191000"/>
              <a:ext cx="1066800" cy="1588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9" name="Text Box 98"/>
            <p:cNvSpPr txBox="1">
              <a:spLocks noChangeArrowheads="1"/>
            </p:cNvSpPr>
            <p:nvPr/>
          </p:nvSpPr>
          <p:spPr bwMode="auto">
            <a:xfrm>
              <a:off x="7292933" y="4495799"/>
              <a:ext cx="1114887" cy="60196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de-DE" sz="1200" dirty="0" smtClean="0"/>
                <a:t>~15µm</a:t>
              </a:r>
              <a:endParaRPr lang="de-DE" sz="1200" dirty="0"/>
            </a:p>
          </p:txBody>
        </p:sp>
        <p:cxnSp>
          <p:nvCxnSpPr>
            <p:cNvPr id="90" name="Prava linija spajanja sa strelicom 85"/>
            <p:cNvCxnSpPr/>
            <p:nvPr/>
          </p:nvCxnSpPr>
          <p:spPr bwMode="auto">
            <a:xfrm rot="5400000" flipH="1" flipV="1">
              <a:off x="6859161" y="4724400"/>
              <a:ext cx="1066801" cy="1588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91" name="Prava linija spajanja 86"/>
            <p:cNvCxnSpPr/>
            <p:nvPr/>
          </p:nvCxnSpPr>
          <p:spPr bwMode="auto">
            <a:xfrm>
              <a:off x="7086600" y="5257800"/>
              <a:ext cx="1066800" cy="1588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2" name="Oval 97"/>
            <p:cNvSpPr>
              <a:spLocks noChangeArrowheads="1"/>
            </p:cNvSpPr>
            <p:nvPr/>
          </p:nvSpPr>
          <p:spPr bwMode="auto">
            <a:xfrm>
              <a:off x="3995738" y="4964113"/>
              <a:ext cx="142875" cy="133350"/>
            </a:xfrm>
            <a:prstGeom prst="ellipse">
              <a:avLst/>
            </a:prstGeom>
            <a:solidFill>
              <a:srgbClr val="0000FF"/>
            </a:solidFill>
            <a:ln w="952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sr-Latn-CS" sz="1200"/>
            </a:p>
          </p:txBody>
        </p:sp>
        <p:sp>
          <p:nvSpPr>
            <p:cNvPr id="93" name="Text Box 98"/>
            <p:cNvSpPr txBox="1">
              <a:spLocks noChangeArrowheads="1"/>
            </p:cNvSpPr>
            <p:nvPr/>
          </p:nvSpPr>
          <p:spPr bwMode="auto">
            <a:xfrm>
              <a:off x="3262543" y="4378324"/>
              <a:ext cx="827046" cy="60196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de-DE" sz="1200" dirty="0"/>
                <a:t>Drift</a:t>
              </a:r>
            </a:p>
          </p:txBody>
        </p:sp>
        <p:sp>
          <p:nvSpPr>
            <p:cNvPr id="94" name="Freeform 101"/>
            <p:cNvSpPr>
              <a:spLocks/>
            </p:cNvSpPr>
            <p:nvPr/>
          </p:nvSpPr>
          <p:spPr bwMode="auto">
            <a:xfrm>
              <a:off x="3995738" y="4017963"/>
              <a:ext cx="71437" cy="863600"/>
            </a:xfrm>
            <a:custGeom>
              <a:avLst/>
              <a:gdLst/>
              <a:ahLst/>
              <a:cxnLst>
                <a:cxn ang="0">
                  <a:pos x="45" y="544"/>
                </a:cxn>
                <a:cxn ang="0">
                  <a:pos x="45" y="136"/>
                </a:cxn>
                <a:cxn ang="0">
                  <a:pos x="0" y="0"/>
                </a:cxn>
              </a:cxnLst>
              <a:rect l="0" t="0" r="r" b="b"/>
              <a:pathLst>
                <a:path w="45" h="544">
                  <a:moveTo>
                    <a:pt x="45" y="544"/>
                  </a:moveTo>
                  <a:lnTo>
                    <a:pt x="45" y="136"/>
                  </a:lnTo>
                  <a:lnTo>
                    <a:pt x="0" y="0"/>
                  </a:ln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 type="triangle" w="med" len="med"/>
            </a:ln>
            <a:effectLst/>
          </p:spPr>
          <p:txBody>
            <a:bodyPr anchor="ctr"/>
            <a:lstStyle/>
            <a:p>
              <a:endParaRPr lang="sr-Latn-CS" sz="1200"/>
            </a:p>
          </p:txBody>
        </p:sp>
      </p:grpSp>
      <p:sp>
        <p:nvSpPr>
          <p:cNvPr id="96" name="ZoneTexte 95"/>
          <p:cNvSpPr txBox="1"/>
          <p:nvPr/>
        </p:nvSpPr>
        <p:spPr>
          <a:xfrm>
            <a:off x="4772764" y="2857496"/>
            <a:ext cx="4278479" cy="30777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Application: Very promising for Pixel and Strip Upgrade</a:t>
            </a:r>
            <a:endParaRPr lang="en-US" sz="1400" b="1" dirty="0"/>
          </a:p>
        </p:txBody>
      </p:sp>
      <p:sp>
        <p:nvSpPr>
          <p:cNvPr id="97" name="Rectangle 96"/>
          <p:cNvSpPr/>
          <p:nvPr/>
        </p:nvSpPr>
        <p:spPr>
          <a:xfrm>
            <a:off x="4857752" y="3286124"/>
            <a:ext cx="40005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It can be implemented in </a:t>
            </a:r>
            <a:r>
              <a:rPr lang="en-US" sz="1400" i="1" dirty="0" smtClean="0"/>
              <a:t>any CMOS technology </a:t>
            </a:r>
            <a:r>
              <a:rPr lang="en-US" sz="1400" dirty="0" smtClean="0"/>
              <a:t>that has a deep-n-well surrounding low voltage p-wells</a:t>
            </a:r>
            <a:endParaRPr lang="en-US" sz="1400" dirty="0"/>
          </a:p>
        </p:txBody>
      </p:sp>
      <p:pic>
        <p:nvPicPr>
          <p:cNvPr id="121" name="Picture 2" descr="C:\Dokumente und Einstellungen\Ivan\Desktop\PicMiete\Kopie von FEI4HV_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800000">
            <a:off x="7852817" y="3786190"/>
            <a:ext cx="1291183" cy="25779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2" name="ZoneTexte 121"/>
          <p:cNvSpPr txBox="1"/>
          <p:nvPr/>
        </p:nvSpPr>
        <p:spPr>
          <a:xfrm>
            <a:off x="4929190" y="3786190"/>
            <a:ext cx="29049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HV22 FEI4 test chip for Pixel and strip</a:t>
            </a: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4" name="Connecteur droit avec flèche 123"/>
          <p:cNvCxnSpPr>
            <a:stCxn id="122" idx="3"/>
          </p:cNvCxnSpPr>
          <p:nvPr/>
        </p:nvCxnSpPr>
        <p:spPr>
          <a:xfrm>
            <a:off x="7834152" y="3940079"/>
            <a:ext cx="95434" cy="20330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0694" y="4071942"/>
            <a:ext cx="1990222" cy="198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7" name="ZoneTexte 126"/>
          <p:cNvSpPr txBox="1"/>
          <p:nvPr/>
        </p:nvSpPr>
        <p:spPr>
          <a:xfrm>
            <a:off x="4929190" y="6000768"/>
            <a:ext cx="24762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 with CCPD FEI4 readout</a:t>
            </a: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8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28860" y="3171708"/>
            <a:ext cx="2207318" cy="1571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9" name="ZoneTexte 128"/>
          <p:cNvSpPr txBox="1"/>
          <p:nvPr/>
        </p:nvSpPr>
        <p:spPr>
          <a:xfrm>
            <a:off x="2458979" y="3751965"/>
            <a:ext cx="1893467" cy="276999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n-US" sz="12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</a:t>
            </a:r>
            <a:r>
              <a:rPr lang="en-US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DBM modules with FEI4</a:t>
            </a:r>
            <a:endParaRPr lang="en-U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0" name="Picture 6"/>
          <p:cNvPicPr>
            <a:picLocks noChangeAspect="1" noChangeArrowheads="1"/>
          </p:cNvPicPr>
          <p:nvPr/>
        </p:nvPicPr>
        <p:blipFill>
          <a:blip r:embed="rId8" cstate="print"/>
          <a:srcRect l="9615" t="7900" r="3846"/>
          <a:stretch>
            <a:fillRect/>
          </a:stretch>
        </p:blipFill>
        <p:spPr bwMode="auto">
          <a:xfrm>
            <a:off x="2778343" y="4743344"/>
            <a:ext cx="1857835" cy="1828928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  <a:effectLst>
            <a:softEdge rad="112500"/>
          </a:effectLst>
        </p:spPr>
      </p:pic>
      <p:sp>
        <p:nvSpPr>
          <p:cNvPr id="131" name="ZoneTexte 130"/>
          <p:cNvSpPr txBox="1"/>
          <p:nvPr/>
        </p:nvSpPr>
        <p:spPr>
          <a:xfrm>
            <a:off x="3091268" y="6100666"/>
            <a:ext cx="1544910" cy="276999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Module on test board</a:t>
            </a:r>
            <a:endParaRPr lang="en-U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5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5357826"/>
            <a:ext cx="2619372" cy="1023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6" name="ZoneTexte 135"/>
          <p:cNvSpPr txBox="1"/>
          <p:nvPr/>
        </p:nvSpPr>
        <p:spPr>
          <a:xfrm>
            <a:off x="261950" y="6238142"/>
            <a:ext cx="20106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Noise map of a DBM module</a:t>
            </a:r>
            <a:endParaRPr lang="en-US" sz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7" name="Picture 0" descr="mircea_cad_dbm.gif"/>
          <p:cNvPicPr/>
          <p:nvPr/>
        </p:nvPicPr>
        <p:blipFill>
          <a:blip r:embed="rId10" cstate="print"/>
          <a:srcRect l="7672" r="7672"/>
          <a:stretch>
            <a:fillRect/>
          </a:stretch>
        </p:blipFill>
        <p:spPr>
          <a:xfrm>
            <a:off x="71406" y="3171838"/>
            <a:ext cx="2383566" cy="2114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8" name="ZoneTexte 137"/>
          <p:cNvSpPr txBox="1"/>
          <p:nvPr/>
        </p:nvSpPr>
        <p:spPr>
          <a:xfrm>
            <a:off x="85325" y="3192661"/>
            <a:ext cx="22720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DBM module group on </a:t>
            </a:r>
            <a:r>
              <a:rPr lang="en-US" sz="1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nSQP</a:t>
            </a:r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0" y="-24"/>
            <a:ext cx="9144000" cy="428604"/>
          </a:xfrm>
          <a:prstGeom prst="rect">
            <a:avLst/>
          </a:prstGeom>
          <a:gradFill>
            <a:gsLst>
              <a:gs pos="0">
                <a:srgbClr val="0070C0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Other Technologies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9" name="ZoneTexte 108"/>
          <p:cNvSpPr txBox="1"/>
          <p:nvPr/>
        </p:nvSpPr>
        <p:spPr>
          <a:xfrm>
            <a:off x="8786842" y="6550247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B726C216-310B-43B3-802D-92EFF3BC2E3E}" type="slidenum">
              <a:rPr lang="en-US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fld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6605" y="951309"/>
            <a:ext cx="2651203" cy="2120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23993" y="1379937"/>
            <a:ext cx="1018800" cy="12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ZoneTexte 6"/>
          <p:cNvSpPr txBox="1"/>
          <p:nvPr/>
        </p:nvSpPr>
        <p:spPr>
          <a:xfrm>
            <a:off x="6009481" y="1022747"/>
            <a:ext cx="494046" cy="307777"/>
          </a:xfrm>
          <a:prstGeom prst="rect">
            <a:avLst/>
          </a:prstGeom>
          <a:solidFill>
            <a:srgbClr val="FFFFFF">
              <a:alpha val="40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FEI4</a:t>
            </a: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7723993" y="1379937"/>
            <a:ext cx="494046" cy="307777"/>
          </a:xfrm>
          <a:prstGeom prst="rect">
            <a:avLst/>
          </a:prstGeom>
          <a:solidFill>
            <a:srgbClr val="FFFFFF">
              <a:alpha val="40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FEI3</a:t>
            </a: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9" name="Connecteur droit avec flèche 8"/>
          <p:cNvCxnSpPr/>
          <p:nvPr/>
        </p:nvCxnSpPr>
        <p:spPr>
          <a:xfrm rot="16200000" flipH="1">
            <a:off x="4687878" y="1987160"/>
            <a:ext cx="207170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rot="10800000">
            <a:off x="5866605" y="808433"/>
            <a:ext cx="257176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 rot="10800000">
            <a:off x="7723993" y="1237061"/>
            <a:ext cx="1000132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 rot="5400000" flipH="1" flipV="1">
            <a:off x="8224059" y="2022879"/>
            <a:ext cx="1285884" cy="158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6866737" y="522681"/>
            <a:ext cx="8194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20.2 mm</a:t>
            </a:r>
            <a:endParaRPr lang="en-US" sz="1200" b="1" dirty="0"/>
          </a:p>
        </p:txBody>
      </p:sp>
      <p:sp>
        <p:nvSpPr>
          <p:cNvPr id="14" name="ZoneTexte 13"/>
          <p:cNvSpPr txBox="1"/>
          <p:nvPr/>
        </p:nvSpPr>
        <p:spPr>
          <a:xfrm rot="16200000">
            <a:off x="5166749" y="1936917"/>
            <a:ext cx="8194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18.8 mm</a:t>
            </a:r>
            <a:endParaRPr lang="en-US" sz="1200" b="1" dirty="0"/>
          </a:p>
        </p:txBody>
      </p:sp>
      <p:sp>
        <p:nvSpPr>
          <p:cNvPr id="15" name="ZoneTexte 14"/>
          <p:cNvSpPr txBox="1"/>
          <p:nvPr/>
        </p:nvSpPr>
        <p:spPr>
          <a:xfrm>
            <a:off x="7866869" y="951309"/>
            <a:ext cx="7344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7.6 mm</a:t>
            </a:r>
            <a:endParaRPr lang="en-US" sz="1200" b="1" dirty="0"/>
          </a:p>
        </p:txBody>
      </p:sp>
      <p:sp>
        <p:nvSpPr>
          <p:cNvPr id="16" name="ZoneTexte 15"/>
          <p:cNvSpPr txBox="1"/>
          <p:nvPr/>
        </p:nvSpPr>
        <p:spPr>
          <a:xfrm rot="5400000">
            <a:off x="8595773" y="1836521"/>
            <a:ext cx="8194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11.1 mm</a:t>
            </a:r>
            <a:endParaRPr lang="en-US" sz="1200" b="1" dirty="0"/>
          </a:p>
        </p:txBody>
      </p:sp>
      <p:sp>
        <p:nvSpPr>
          <p:cNvPr id="17" name="Rectangle 16"/>
          <p:cNvSpPr/>
          <p:nvPr/>
        </p:nvSpPr>
        <p:spPr>
          <a:xfrm>
            <a:off x="500034" y="660141"/>
            <a:ext cx="478634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FEI4 main features:</a:t>
            </a:r>
          </a:p>
          <a:p>
            <a:pPr indent="180000">
              <a:buSzPct val="150000"/>
              <a:buFont typeface="Arial" pitchFamily="34" charset="0"/>
              <a:buChar char="•"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IBM in 130 nm while FEI3 in 250nm</a:t>
            </a:r>
          </a:p>
          <a:p>
            <a:pPr indent="180000">
              <a:buSzPct val="150000"/>
              <a:buFont typeface="Arial" pitchFamily="34" charset="0"/>
              <a:buChar char="•"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70 Million transistors</a:t>
            </a:r>
          </a:p>
          <a:p>
            <a:pPr indent="180000">
              <a:buSzPct val="150000"/>
              <a:buFont typeface="Arial" pitchFamily="34" charset="0"/>
              <a:buChar char="•"/>
            </a:pPr>
            <a:r>
              <a:rPr lang="de-D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26880 </a:t>
            </a:r>
            <a:r>
              <a:rPr lang="de-DE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pixels</a:t>
            </a:r>
            <a:r>
              <a:rPr lang="de-DE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(50 x 250 μm2)</a:t>
            </a:r>
          </a:p>
          <a:p>
            <a:pPr indent="180000">
              <a:buSzPct val="150000"/>
              <a:buFont typeface="Arial" pitchFamily="34" charset="0"/>
              <a:buChar char="•"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Lower noise than FE-I3 (~150e- with sensor)</a:t>
            </a:r>
          </a:p>
          <a:p>
            <a:pPr indent="180000">
              <a:buSzPct val="150000"/>
              <a:buFont typeface="Arial" pitchFamily="34" charset="0"/>
              <a:buChar char="•"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Lower threshold operation</a:t>
            </a:r>
          </a:p>
          <a:p>
            <a:pPr indent="180000">
              <a:buSzPct val="150000"/>
              <a:buFont typeface="Arial" pitchFamily="34" charset="0"/>
              <a:buChar char="•"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Higher rate compatibility</a:t>
            </a:r>
          </a:p>
          <a:p>
            <a:pPr indent="180000">
              <a:buSzPct val="150000"/>
              <a:buFont typeface="Arial" pitchFamily="34" charset="0"/>
              <a:buChar char="•"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Radiation hard to &gt;250Mrad</a:t>
            </a:r>
          </a:p>
          <a:p>
            <a:pPr indent="180000">
              <a:buSzPct val="150000"/>
              <a:buFont typeface="Arial" pitchFamily="34" charset="0"/>
              <a:buChar char="•"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use for pixel R&amp;D and towards IBL and  Upgrade phase 2</a:t>
            </a:r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" name="Picture 27" descr="ChipsABCN_Chi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58209" y="3429000"/>
            <a:ext cx="1771245" cy="1714512"/>
          </a:xfrm>
          <a:prstGeom prst="rect">
            <a:avLst/>
          </a:prstGeom>
          <a:noFill/>
        </p:spPr>
      </p:pic>
      <p:sp>
        <p:nvSpPr>
          <p:cNvPr id="36" name="Rectangle 35"/>
          <p:cNvSpPr/>
          <p:nvPr/>
        </p:nvSpPr>
        <p:spPr>
          <a:xfrm>
            <a:off x="357158" y="3286124"/>
            <a:ext cx="500066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ABCN main features:</a:t>
            </a:r>
          </a:p>
          <a:p>
            <a:pPr indent="144000">
              <a:buFont typeface="Arial" pitchFamily="34" charset="0"/>
              <a:buChar char="•"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n-US" sz="16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version in 250nm made for prototype investigation reusing  r/o features of ABCD used on SCT</a:t>
            </a:r>
          </a:p>
          <a:p>
            <a:pPr indent="144000">
              <a:buFont typeface="Arial" pitchFamily="34" charset="0"/>
              <a:buChar char="•"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</a:t>
            </a:r>
            <a:r>
              <a:rPr lang="en-US" sz="16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nd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version in 130nm is under design and submission expected at the beginning of 2013 together with a hybrid controller chip</a:t>
            </a:r>
          </a:p>
          <a:p>
            <a:pPr indent="144000">
              <a:buFont typeface="Arial" pitchFamily="34" charset="0"/>
              <a:buChar char="•"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Future features:</a:t>
            </a:r>
          </a:p>
          <a:p>
            <a:pPr marL="360000" lvl="1" indent="144000">
              <a:buFont typeface="Calibri" pitchFamily="34" charset="0"/>
              <a:buChar char="⁻"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256 r/o channels per FE distributing two strip rows</a:t>
            </a:r>
          </a:p>
          <a:p>
            <a:pPr marL="360000" lvl="1" indent="144000">
              <a:buFont typeface="Calibri" pitchFamily="34" charset="0"/>
              <a:buChar char="⁻"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16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nd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level trigger (R3 or L1) specifies LOID buffer memory index</a:t>
            </a:r>
          </a:p>
          <a:p>
            <a:pPr marL="360000" lvl="1" indent="144000">
              <a:buFont typeface="Calibri" pitchFamily="34" charset="0"/>
              <a:buChar char="⁻"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Fixed length readout block</a:t>
            </a:r>
          </a:p>
          <a:p>
            <a:pPr marL="360000" lvl="1" indent="144000">
              <a:buFont typeface="Calibri" pitchFamily="34" charset="0"/>
              <a:buChar char="⁻"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Powering compatibility for serial powering and high efficiency DC-DC</a:t>
            </a:r>
          </a:p>
          <a:p>
            <a:pPr lvl="1" indent="144000">
              <a:buFont typeface="Calibri" pitchFamily="34" charset="0"/>
              <a:buChar char="⁻"/>
            </a:pPr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ZoneTexte 36"/>
          <p:cNvSpPr txBox="1"/>
          <p:nvPr/>
        </p:nvSpPr>
        <p:spPr>
          <a:xfrm rot="20739323">
            <a:off x="4825149" y="1101770"/>
            <a:ext cx="6882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Pixel</a:t>
            </a:r>
            <a:endParaRPr 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8" name="ZoneTexte 37"/>
          <p:cNvSpPr txBox="1"/>
          <p:nvPr/>
        </p:nvSpPr>
        <p:spPr>
          <a:xfrm rot="20739323">
            <a:off x="7611260" y="3579230"/>
            <a:ext cx="686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Strip</a:t>
            </a:r>
            <a:endParaRPr 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97087" y="4286232"/>
            <a:ext cx="2146913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ZoneTexte 22"/>
          <p:cNvSpPr txBox="1"/>
          <p:nvPr/>
        </p:nvSpPr>
        <p:spPr>
          <a:xfrm>
            <a:off x="5715008" y="3500438"/>
            <a:ext cx="8819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ABCN250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8072462" y="4000504"/>
            <a:ext cx="8819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ABCN130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5715008" y="5500702"/>
            <a:ext cx="10715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4 rows of 64 FE pads</a:t>
            </a:r>
            <a:endParaRPr lang="en-US" sz="1400" dirty="0"/>
          </a:p>
        </p:txBody>
      </p:sp>
      <p:cxnSp>
        <p:nvCxnSpPr>
          <p:cNvPr id="27" name="Connecteur droit avec flèche 26"/>
          <p:cNvCxnSpPr>
            <a:stCxn id="25" idx="3"/>
          </p:cNvCxnSpPr>
          <p:nvPr/>
        </p:nvCxnSpPr>
        <p:spPr>
          <a:xfrm flipV="1">
            <a:off x="6786577" y="5429264"/>
            <a:ext cx="214315" cy="333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0" y="-24"/>
            <a:ext cx="9144000" cy="428604"/>
          </a:xfrm>
          <a:prstGeom prst="rect">
            <a:avLst/>
          </a:prstGeom>
          <a:gradFill>
            <a:gsLst>
              <a:gs pos="0">
                <a:srgbClr val="0070C0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Front-end Electronics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8786842" y="6550247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B726C216-310B-43B3-802D-92EFF3BC2E3E}" type="slidenum">
              <a:rPr lang="en-US" sz="14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fld>
            <a:endParaRPr lang="en-US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ZoneTexte 25"/>
          <p:cNvSpPr txBox="1"/>
          <p:nvPr/>
        </p:nvSpPr>
        <p:spPr>
          <a:xfrm>
            <a:off x="-32" y="785794"/>
            <a:ext cx="48326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FE-X5 65nm CMOS technology (ATLAS Pixel Upgrade)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428728" y="428604"/>
            <a:ext cx="67273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New R&amp;D are investigated allowing to consider higher Pixel granularity</a:t>
            </a:r>
            <a:endParaRPr lang="en-US" dirty="0"/>
          </a:p>
        </p:txBody>
      </p:sp>
      <p:sp>
        <p:nvSpPr>
          <p:cNvPr id="31" name="Line 27"/>
          <p:cNvSpPr>
            <a:spLocks noChangeShapeType="1"/>
          </p:cNvSpPr>
          <p:nvPr/>
        </p:nvSpPr>
        <p:spPr bwMode="auto">
          <a:xfrm flipH="1">
            <a:off x="477450" y="1462401"/>
            <a:ext cx="0" cy="6865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square" lIns="102213" tIns="53151" rIns="102213" bIns="53151">
            <a:spAutoFit/>
          </a:bodyPr>
          <a:lstStyle/>
          <a:p>
            <a:endParaRPr lang="fr-FR" sz="1200"/>
          </a:p>
        </p:txBody>
      </p:sp>
      <p:sp>
        <p:nvSpPr>
          <p:cNvPr id="32" name="Text Box 28"/>
          <p:cNvSpPr txBox="1">
            <a:spLocks noChangeArrowheads="1"/>
          </p:cNvSpPr>
          <p:nvPr/>
        </p:nvSpPr>
        <p:spPr bwMode="auto">
          <a:xfrm rot="-5400000">
            <a:off x="-89067" y="1666902"/>
            <a:ext cx="610475" cy="289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3848" tIns="51924" rIns="103848" bIns="51924">
            <a:spAutoFit/>
          </a:bodyPr>
          <a:lstStyle/>
          <a:p>
            <a:pPr>
              <a:buNone/>
            </a:pPr>
            <a:r>
              <a:rPr lang="en-US" sz="1200" dirty="0">
                <a:latin typeface="Calibri" pitchFamily="34" charset="0"/>
              </a:rPr>
              <a:t>50 </a:t>
            </a:r>
            <a:r>
              <a:rPr lang="el-GR" sz="1200" dirty="0">
                <a:latin typeface="Calibri" pitchFamily="34" charset="0"/>
                <a:cs typeface="Times New Roman" pitchFamily="18" charset="0"/>
              </a:rPr>
              <a:t>μ</a:t>
            </a:r>
            <a:r>
              <a:rPr lang="en-US" sz="1200" dirty="0">
                <a:latin typeface="Calibri" pitchFamily="34" charset="0"/>
              </a:rPr>
              <a:t>m</a:t>
            </a:r>
          </a:p>
        </p:txBody>
      </p:sp>
      <p:sp>
        <p:nvSpPr>
          <p:cNvPr id="33" name="Line 30"/>
          <p:cNvSpPr>
            <a:spLocks noChangeShapeType="1"/>
          </p:cNvSpPr>
          <p:nvPr/>
        </p:nvSpPr>
        <p:spPr bwMode="auto">
          <a:xfrm flipV="1">
            <a:off x="594359" y="1391852"/>
            <a:ext cx="598055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square" lIns="102213" tIns="53151" rIns="102213" bIns="53151">
            <a:spAutoFit/>
          </a:bodyPr>
          <a:lstStyle/>
          <a:p>
            <a:endParaRPr lang="fr-FR" sz="1200"/>
          </a:p>
        </p:txBody>
      </p:sp>
      <p:pic>
        <p:nvPicPr>
          <p:cNvPr id="34" name="Picture 31"/>
          <p:cNvPicPr>
            <a:picLocks noChangeArrowheads="1"/>
          </p:cNvPicPr>
          <p:nvPr/>
        </p:nvPicPr>
        <p:blipFill>
          <a:blip r:embed="rId3" cstate="print"/>
          <a:srcRect t="31113" r="9927"/>
          <a:stretch>
            <a:fillRect/>
          </a:stretch>
        </p:blipFill>
        <p:spPr bwMode="auto">
          <a:xfrm>
            <a:off x="522854" y="1462404"/>
            <a:ext cx="6089650" cy="710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32"/>
          <p:cNvPicPr>
            <a:picLocks noChangeArrowheads="1"/>
          </p:cNvPicPr>
          <p:nvPr/>
        </p:nvPicPr>
        <p:blipFill>
          <a:blip r:embed="rId3" cstate="print"/>
          <a:srcRect t="31113" r="9927"/>
          <a:stretch>
            <a:fillRect/>
          </a:stretch>
        </p:blipFill>
        <p:spPr bwMode="auto">
          <a:xfrm>
            <a:off x="540841" y="2601599"/>
            <a:ext cx="3807883" cy="710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Line 36"/>
          <p:cNvSpPr>
            <a:spLocks noChangeShapeType="1"/>
          </p:cNvSpPr>
          <p:nvPr/>
        </p:nvSpPr>
        <p:spPr bwMode="auto">
          <a:xfrm>
            <a:off x="477450" y="2601599"/>
            <a:ext cx="0" cy="64458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square" lIns="102213" tIns="53151" rIns="102213" bIns="53151">
            <a:spAutoFit/>
          </a:bodyPr>
          <a:lstStyle/>
          <a:p>
            <a:endParaRPr lang="fr-FR" sz="1200"/>
          </a:p>
        </p:txBody>
      </p:sp>
      <p:sp>
        <p:nvSpPr>
          <p:cNvPr id="40" name="Text Box 39"/>
          <p:cNvSpPr txBox="1">
            <a:spLocks noChangeArrowheads="1"/>
          </p:cNvSpPr>
          <p:nvPr/>
        </p:nvSpPr>
        <p:spPr bwMode="auto">
          <a:xfrm rot="-5400000">
            <a:off x="-78997" y="2794132"/>
            <a:ext cx="610475" cy="289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3848" tIns="51924" rIns="103848" bIns="51924">
            <a:spAutoFit/>
          </a:bodyPr>
          <a:lstStyle/>
          <a:p>
            <a:pPr>
              <a:buNone/>
            </a:pPr>
            <a:r>
              <a:rPr lang="en-US" sz="1200" dirty="0">
                <a:latin typeface="Calibri" pitchFamily="34" charset="0"/>
              </a:rPr>
              <a:t>50 </a:t>
            </a:r>
            <a:r>
              <a:rPr lang="el-GR" sz="1200" dirty="0">
                <a:latin typeface="Calibri" pitchFamily="34" charset="0"/>
                <a:cs typeface="Times New Roman" pitchFamily="18" charset="0"/>
              </a:rPr>
              <a:t>μ</a:t>
            </a:r>
            <a:r>
              <a:rPr lang="en-US" sz="1200" dirty="0">
                <a:latin typeface="Calibri" pitchFamily="34" charset="0"/>
              </a:rPr>
              <a:t>m</a:t>
            </a:r>
          </a:p>
        </p:txBody>
      </p:sp>
      <p:sp>
        <p:nvSpPr>
          <p:cNvPr id="41" name="Line 43"/>
          <p:cNvSpPr>
            <a:spLocks noChangeShapeType="1"/>
          </p:cNvSpPr>
          <p:nvPr/>
        </p:nvSpPr>
        <p:spPr bwMode="auto">
          <a:xfrm>
            <a:off x="606589" y="2542254"/>
            <a:ext cx="3676386" cy="17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lIns="102213" tIns="53151" rIns="102213" bIns="53151">
            <a:spAutoFit/>
          </a:bodyPr>
          <a:lstStyle/>
          <a:p>
            <a:endParaRPr lang="fr-FR" sz="1200"/>
          </a:p>
        </p:txBody>
      </p:sp>
      <p:sp>
        <p:nvSpPr>
          <p:cNvPr id="42" name="Text Box 44"/>
          <p:cNvSpPr txBox="1">
            <a:spLocks noChangeArrowheads="1"/>
          </p:cNvSpPr>
          <p:nvPr/>
        </p:nvSpPr>
        <p:spPr bwMode="auto">
          <a:xfrm>
            <a:off x="2042272" y="2223686"/>
            <a:ext cx="689023" cy="289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3848" tIns="51924" rIns="103848" bIns="51924">
            <a:spAutoFit/>
          </a:bodyPr>
          <a:lstStyle/>
          <a:p>
            <a:pPr>
              <a:buNone/>
            </a:pPr>
            <a:r>
              <a:rPr lang="en-US" sz="1200" dirty="0">
                <a:latin typeface="Calibri" pitchFamily="34" charset="0"/>
              </a:rPr>
              <a:t>250 </a:t>
            </a:r>
            <a:r>
              <a:rPr lang="el-GR" sz="1200" dirty="0">
                <a:latin typeface="Calibri" pitchFamily="34" charset="0"/>
                <a:cs typeface="Times New Roman" pitchFamily="18" charset="0"/>
              </a:rPr>
              <a:t>μ</a:t>
            </a:r>
            <a:r>
              <a:rPr lang="en-US" sz="1200" dirty="0">
                <a:latin typeface="Calibri" pitchFamily="34" charset="0"/>
              </a:rPr>
              <a:t>m</a:t>
            </a:r>
          </a:p>
        </p:txBody>
      </p:sp>
      <p:sp>
        <p:nvSpPr>
          <p:cNvPr id="43" name="Text Box 45"/>
          <p:cNvSpPr txBox="1">
            <a:spLocks noChangeArrowheads="1"/>
          </p:cNvSpPr>
          <p:nvPr/>
        </p:nvSpPr>
        <p:spPr bwMode="auto">
          <a:xfrm>
            <a:off x="4442914" y="2763739"/>
            <a:ext cx="1758105" cy="28952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103848" tIns="51924" rIns="103848" bIns="51924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None/>
              <a:defRPr/>
            </a:pPr>
            <a:r>
              <a:rPr lang="en-US" sz="1200" dirty="0">
                <a:latin typeface="Arial Narrow" pitchFamily="34" charset="0"/>
              </a:rPr>
              <a:t>FE-I4  CMOS  130 nm</a:t>
            </a:r>
            <a:endParaRPr lang="en-US" sz="1200" dirty="0">
              <a:latin typeface="Arial Narrow" pitchFamily="34" charset="0"/>
              <a:sym typeface="Symbol" pitchFamily="18" charset="2"/>
            </a:endParaRPr>
          </a:p>
        </p:txBody>
      </p:sp>
      <p:sp>
        <p:nvSpPr>
          <p:cNvPr id="44" name="Text Box 40"/>
          <p:cNvSpPr txBox="1">
            <a:spLocks noChangeArrowheads="1"/>
          </p:cNvSpPr>
          <p:nvPr/>
        </p:nvSpPr>
        <p:spPr bwMode="auto">
          <a:xfrm rot="-5400000">
            <a:off x="-79757" y="3873083"/>
            <a:ext cx="610475" cy="289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3848" tIns="51924" rIns="103848" bIns="51924">
            <a:spAutoFit/>
          </a:bodyPr>
          <a:lstStyle/>
          <a:p>
            <a:pPr>
              <a:buNone/>
            </a:pPr>
            <a:r>
              <a:rPr lang="en-US" sz="1200" dirty="0" smtClean="0">
                <a:latin typeface="Calibri" pitchFamily="34" charset="0"/>
              </a:rPr>
              <a:t>25 </a:t>
            </a:r>
            <a:r>
              <a:rPr lang="el-GR" sz="1200" dirty="0">
                <a:latin typeface="Calibri" pitchFamily="34" charset="0"/>
                <a:cs typeface="Times New Roman" pitchFamily="18" charset="0"/>
              </a:rPr>
              <a:t>μ</a:t>
            </a:r>
            <a:r>
              <a:rPr lang="en-US" sz="1200" dirty="0">
                <a:latin typeface="Calibri" pitchFamily="34" charset="0"/>
              </a:rPr>
              <a:t>m</a:t>
            </a:r>
          </a:p>
        </p:txBody>
      </p:sp>
      <p:sp>
        <p:nvSpPr>
          <p:cNvPr id="45" name="Text Box 47"/>
          <p:cNvSpPr txBox="1">
            <a:spLocks noChangeArrowheads="1"/>
          </p:cNvSpPr>
          <p:nvPr/>
        </p:nvSpPr>
        <p:spPr bwMode="auto">
          <a:xfrm>
            <a:off x="1037525" y="3375826"/>
            <a:ext cx="944563" cy="289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3848" tIns="51924" rIns="103848" bIns="51924">
            <a:spAutoFit/>
          </a:bodyPr>
          <a:lstStyle/>
          <a:p>
            <a:pPr>
              <a:buNone/>
            </a:pPr>
            <a:r>
              <a:rPr lang="en-US" sz="1200" dirty="0">
                <a:latin typeface="Calibri" pitchFamily="34" charset="0"/>
              </a:rPr>
              <a:t>125 </a:t>
            </a:r>
            <a:r>
              <a:rPr lang="el-GR" sz="1200" dirty="0">
                <a:latin typeface="Calibri" pitchFamily="34" charset="0"/>
                <a:cs typeface="Times New Roman" pitchFamily="18" charset="0"/>
              </a:rPr>
              <a:t>μ</a:t>
            </a:r>
            <a:r>
              <a:rPr lang="en-US" sz="1200" dirty="0">
                <a:latin typeface="Calibri" pitchFamily="34" charset="0"/>
              </a:rPr>
              <a:t>m</a:t>
            </a:r>
          </a:p>
        </p:txBody>
      </p:sp>
      <p:sp>
        <p:nvSpPr>
          <p:cNvPr id="46" name="Text Box 50"/>
          <p:cNvSpPr txBox="1">
            <a:spLocks noChangeArrowheads="1"/>
          </p:cNvSpPr>
          <p:nvPr/>
        </p:nvSpPr>
        <p:spPr bwMode="auto">
          <a:xfrm>
            <a:off x="2780278" y="3795092"/>
            <a:ext cx="1731438" cy="28952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103848" tIns="51924" rIns="103848" bIns="51924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None/>
              <a:defRPr/>
            </a:pPr>
            <a:r>
              <a:rPr lang="en-US" sz="1200" dirty="0" smtClean="0">
                <a:latin typeface="Arial Narrow" pitchFamily="34" charset="0"/>
              </a:rPr>
              <a:t>FE-I5  </a:t>
            </a:r>
            <a:r>
              <a:rPr lang="en-US" sz="1200" dirty="0" err="1">
                <a:latin typeface="Arial Narrow" pitchFamily="34" charset="0"/>
              </a:rPr>
              <a:t>CMOS</a:t>
            </a:r>
            <a:r>
              <a:rPr lang="en-US" sz="1200" dirty="0">
                <a:latin typeface="Arial Narrow" pitchFamily="34" charset="0"/>
              </a:rPr>
              <a:t>  </a:t>
            </a:r>
            <a:r>
              <a:rPr lang="en-US" sz="1200" dirty="0" smtClean="0">
                <a:latin typeface="Arial Narrow" pitchFamily="34" charset="0"/>
              </a:rPr>
              <a:t>65 </a:t>
            </a:r>
            <a:r>
              <a:rPr lang="en-US" sz="1200" dirty="0">
                <a:latin typeface="Arial Narrow" pitchFamily="34" charset="0"/>
              </a:rPr>
              <a:t>nm </a:t>
            </a:r>
            <a:endParaRPr lang="en-US" sz="1200" dirty="0">
              <a:latin typeface="Arial Narrow" pitchFamily="34" charset="0"/>
              <a:sym typeface="Symbol" pitchFamily="18" charset="2"/>
            </a:endParaRPr>
          </a:p>
        </p:txBody>
      </p:sp>
      <p:pic>
        <p:nvPicPr>
          <p:cNvPr id="47" name="Image 4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500" b="73043"/>
          <a:stretch/>
        </p:blipFill>
        <p:spPr>
          <a:xfrm>
            <a:off x="587063" y="3756679"/>
            <a:ext cx="2012972" cy="397132"/>
          </a:xfrm>
          <a:prstGeom prst="rect">
            <a:avLst/>
          </a:prstGeom>
        </p:spPr>
      </p:pic>
      <p:sp>
        <p:nvSpPr>
          <p:cNvPr id="48" name="Text Box 44"/>
          <p:cNvSpPr txBox="1">
            <a:spLocks noChangeArrowheads="1"/>
          </p:cNvSpPr>
          <p:nvPr/>
        </p:nvSpPr>
        <p:spPr bwMode="auto">
          <a:xfrm>
            <a:off x="2880030" y="1071546"/>
            <a:ext cx="689023" cy="289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3848" tIns="51924" rIns="103848" bIns="51924">
            <a:spAutoFit/>
          </a:bodyPr>
          <a:lstStyle/>
          <a:p>
            <a:pPr>
              <a:buNone/>
            </a:pPr>
            <a:r>
              <a:rPr lang="en-US" sz="1200" dirty="0" smtClean="0">
                <a:latin typeface="Calibri" pitchFamily="34" charset="0"/>
              </a:rPr>
              <a:t>400 </a:t>
            </a:r>
            <a:r>
              <a:rPr lang="el-GR" sz="1200" dirty="0">
                <a:latin typeface="Calibri" pitchFamily="34" charset="0"/>
                <a:cs typeface="Times New Roman" pitchFamily="18" charset="0"/>
              </a:rPr>
              <a:t>μ</a:t>
            </a:r>
            <a:r>
              <a:rPr lang="en-US" sz="1200" dirty="0">
                <a:latin typeface="Calibri" pitchFamily="34" charset="0"/>
              </a:rPr>
              <a:t>m</a:t>
            </a:r>
          </a:p>
        </p:txBody>
      </p:sp>
      <p:sp>
        <p:nvSpPr>
          <p:cNvPr id="49" name="Line 36"/>
          <p:cNvSpPr>
            <a:spLocks noChangeShapeType="1"/>
          </p:cNvSpPr>
          <p:nvPr/>
        </p:nvSpPr>
        <p:spPr bwMode="auto">
          <a:xfrm>
            <a:off x="477450" y="3756679"/>
            <a:ext cx="0" cy="39713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square" lIns="102213" tIns="53151" rIns="102213" bIns="53151">
            <a:spAutoFit/>
          </a:bodyPr>
          <a:lstStyle/>
          <a:p>
            <a:endParaRPr lang="fr-FR" sz="1200"/>
          </a:p>
        </p:txBody>
      </p:sp>
      <p:sp>
        <p:nvSpPr>
          <p:cNvPr id="50" name="Line 43"/>
          <p:cNvSpPr>
            <a:spLocks noChangeShapeType="1"/>
          </p:cNvSpPr>
          <p:nvPr/>
        </p:nvSpPr>
        <p:spPr bwMode="auto">
          <a:xfrm>
            <a:off x="594359" y="3696132"/>
            <a:ext cx="200567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square" lIns="102213" tIns="53151" rIns="102213" bIns="53151">
            <a:spAutoFit/>
          </a:bodyPr>
          <a:lstStyle/>
          <a:p>
            <a:endParaRPr lang="fr-FR" sz="1200"/>
          </a:p>
        </p:txBody>
      </p:sp>
      <p:sp>
        <p:nvSpPr>
          <p:cNvPr id="51" name="Text Box 45"/>
          <p:cNvSpPr txBox="1">
            <a:spLocks noChangeArrowheads="1"/>
          </p:cNvSpPr>
          <p:nvPr/>
        </p:nvSpPr>
        <p:spPr bwMode="auto">
          <a:xfrm>
            <a:off x="6622553" y="1657556"/>
            <a:ext cx="1758105" cy="28952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103848" tIns="51924" rIns="103848" bIns="51924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None/>
              <a:defRPr/>
            </a:pPr>
            <a:r>
              <a:rPr lang="en-US" sz="1200" dirty="0" smtClean="0">
                <a:latin typeface="Arial Narrow" pitchFamily="34" charset="0"/>
              </a:rPr>
              <a:t>FE-I3  </a:t>
            </a:r>
            <a:r>
              <a:rPr lang="en-US" sz="1200" dirty="0" err="1">
                <a:latin typeface="Arial Narrow" pitchFamily="34" charset="0"/>
              </a:rPr>
              <a:t>CMOS</a:t>
            </a:r>
            <a:r>
              <a:rPr lang="en-US" sz="1200" dirty="0">
                <a:latin typeface="Arial Narrow" pitchFamily="34" charset="0"/>
              </a:rPr>
              <a:t>  </a:t>
            </a:r>
            <a:r>
              <a:rPr lang="en-US" sz="1200" dirty="0" smtClean="0">
                <a:latin typeface="Arial Narrow" pitchFamily="34" charset="0"/>
              </a:rPr>
              <a:t>250 </a:t>
            </a:r>
            <a:r>
              <a:rPr lang="en-US" sz="1200" dirty="0">
                <a:latin typeface="Arial Narrow" pitchFamily="34" charset="0"/>
              </a:rPr>
              <a:t>nm</a:t>
            </a:r>
            <a:endParaRPr lang="en-US" sz="1200" dirty="0">
              <a:latin typeface="Arial Narrow" pitchFamily="34" charset="0"/>
              <a:sym typeface="Symbol" pitchFamily="18" charset="2"/>
            </a:endParaRPr>
          </a:p>
        </p:txBody>
      </p:sp>
      <p:sp>
        <p:nvSpPr>
          <p:cNvPr id="52" name="ZoneTexte 51"/>
          <p:cNvSpPr txBox="1"/>
          <p:nvPr/>
        </p:nvSpPr>
        <p:spPr>
          <a:xfrm>
            <a:off x="6143637" y="2357430"/>
            <a:ext cx="2786082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Prototypes have been design and made to study radiation hardness and SEU tolerance</a:t>
            </a:r>
            <a:endParaRPr lang="en-US" sz="1600" dirty="0"/>
          </a:p>
        </p:txBody>
      </p:sp>
      <p:sp>
        <p:nvSpPr>
          <p:cNvPr id="53" name="ZoneTexte 52"/>
          <p:cNvSpPr txBox="1"/>
          <p:nvPr/>
        </p:nvSpPr>
        <p:spPr>
          <a:xfrm>
            <a:off x="4422836" y="3429000"/>
            <a:ext cx="4641912" cy="83099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Triplication significantly improves the SEU tolerance</a:t>
            </a:r>
          </a:p>
          <a:p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OK up to 250Mrad for chip functionality</a:t>
            </a:r>
          </a:p>
          <a:p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design is under work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4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6" t="15323" r="2010" b="17468"/>
          <a:stretch>
            <a:fillRect/>
          </a:stretch>
        </p:blipFill>
        <p:spPr>
          <a:xfrm>
            <a:off x="4071934" y="4274072"/>
            <a:ext cx="4857784" cy="2583928"/>
          </a:xfrm>
          <a:prstGeom prst="rect">
            <a:avLst/>
          </a:prstGeom>
        </p:spPr>
      </p:pic>
      <p:sp>
        <p:nvSpPr>
          <p:cNvPr id="28" name="ZoneTexte 27"/>
          <p:cNvSpPr txBox="1"/>
          <p:nvPr/>
        </p:nvSpPr>
        <p:spPr>
          <a:xfrm>
            <a:off x="-32" y="4429132"/>
            <a:ext cx="4876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3D electronics – Vertical integration technique 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285720" y="4786322"/>
            <a:ext cx="38131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FE-electronics: 3D 130nm pixel 50x125 µm</a:t>
            </a:r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6" name="Picture 25" descr="1er wafer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75" r="6250" b="5472"/>
          <a:stretch>
            <a:fillRect/>
          </a:stretch>
        </p:blipFill>
        <p:spPr bwMode="auto">
          <a:xfrm>
            <a:off x="0" y="5143513"/>
            <a:ext cx="2393124" cy="17144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" name="Rectangle 56"/>
          <p:cNvSpPr/>
          <p:nvPr/>
        </p:nvSpPr>
        <p:spPr>
          <a:xfrm>
            <a:off x="2285984" y="5143512"/>
            <a:ext cx="278608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dirty="0" smtClean="0"/>
              <a:t>Analog tier is performing well after thinning Si to 10 </a:t>
            </a:r>
            <a:r>
              <a:rPr lang="en-US" sz="1400" dirty="0" smtClean="0">
                <a:sym typeface="Symbol"/>
              </a:rPr>
              <a:t></a:t>
            </a:r>
            <a:r>
              <a:rPr lang="en-US" sz="1400" dirty="0" smtClean="0"/>
              <a:t>m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Communication between analog and digital tiers were established </a:t>
            </a:r>
            <a:endParaRPr lang="en-US" sz="1400" dirty="0"/>
          </a:p>
        </p:txBody>
      </p:sp>
      <p:sp>
        <p:nvSpPr>
          <p:cNvPr id="58" name="Rectangle 57"/>
          <p:cNvSpPr/>
          <p:nvPr/>
        </p:nvSpPr>
        <p:spPr>
          <a:xfrm>
            <a:off x="2357422" y="6334780"/>
            <a:ext cx="2500330" cy="52322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Ultimate goal to include CMOS sensors in the analog tier</a:t>
            </a:r>
            <a:endParaRPr 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0" y="-24"/>
            <a:ext cx="9144000" cy="428604"/>
          </a:xfrm>
          <a:prstGeom prst="rect">
            <a:avLst/>
          </a:prstGeom>
          <a:gradFill>
            <a:gsLst>
              <a:gs pos="0">
                <a:srgbClr val="0070C0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Front-end Electronics - Future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8786842" y="6550247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B726C216-310B-43B3-802D-92EFF3BC2E3E}" type="slidenum">
              <a:rPr lang="en-US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fld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2102" y="642918"/>
            <a:ext cx="195859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4" cstate="print"/>
          <a:srcRect r="8054"/>
          <a:stretch>
            <a:fillRect/>
          </a:stretch>
        </p:blipFill>
        <p:spPr bwMode="auto">
          <a:xfrm>
            <a:off x="0" y="500042"/>
            <a:ext cx="3643306" cy="2643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ZoneTexte 4"/>
          <p:cNvSpPr txBox="1"/>
          <p:nvPr/>
        </p:nvSpPr>
        <p:spPr>
          <a:xfrm>
            <a:off x="1571604" y="2714620"/>
            <a:ext cx="207170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Hybrid Pixel Detector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2132" y="571480"/>
            <a:ext cx="3500430" cy="263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ZoneTexte 6"/>
          <p:cNvSpPr txBox="1"/>
          <p:nvPr/>
        </p:nvSpPr>
        <p:spPr>
          <a:xfrm>
            <a:off x="0" y="3286124"/>
            <a:ext cx="564357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Hybridization process very delicate and done by few companies:</a:t>
            </a:r>
          </a:p>
          <a:p>
            <a:pPr>
              <a:buFontTx/>
              <a:buChar char="-"/>
            </a:pPr>
            <a:r>
              <a:rPr lang="en-US" sz="1600" dirty="0" smtClean="0"/>
              <a:t> UBM deposition (electroplating, evaporation,…)</a:t>
            </a:r>
          </a:p>
          <a:p>
            <a:pPr>
              <a:buFontTx/>
              <a:buChar char="-"/>
            </a:pPr>
            <a:r>
              <a:rPr lang="en-US" sz="1600" dirty="0" smtClean="0"/>
              <a:t> IC mounted first on with a glass substrate to stiffen the assembled part (specially for thinned FE) + thinning down</a:t>
            </a:r>
          </a:p>
          <a:p>
            <a:pPr>
              <a:buFontTx/>
              <a:buChar char="-"/>
            </a:pPr>
            <a:r>
              <a:rPr lang="en-US" sz="1600" dirty="0" smtClean="0"/>
              <a:t> Solder material deposition (</a:t>
            </a:r>
            <a:r>
              <a:rPr lang="en-US" sz="1600" dirty="0" err="1" smtClean="0"/>
              <a:t>SnPb</a:t>
            </a:r>
            <a:r>
              <a:rPr lang="en-US" sz="1600" dirty="0" smtClean="0"/>
              <a:t>, </a:t>
            </a:r>
            <a:r>
              <a:rPr lang="en-US" sz="1600" dirty="0" err="1" smtClean="0"/>
              <a:t>SnAg</a:t>
            </a:r>
            <a:r>
              <a:rPr lang="en-US" sz="1600" dirty="0" smtClean="0"/>
              <a:t>, In, </a:t>
            </a:r>
            <a:r>
              <a:rPr lang="en-US" sz="1600" dirty="0" err="1" smtClean="0"/>
              <a:t>AuSn</a:t>
            </a:r>
            <a:r>
              <a:rPr lang="en-US" sz="1600" dirty="0" smtClean="0"/>
              <a:t>, </a:t>
            </a:r>
            <a:r>
              <a:rPr lang="en-US" sz="1600" dirty="0" err="1" smtClean="0"/>
              <a:t>CuSn</a:t>
            </a:r>
            <a:r>
              <a:rPr lang="en-US" sz="1600" dirty="0" smtClean="0"/>
              <a:t>, …)</a:t>
            </a:r>
          </a:p>
          <a:p>
            <a:pPr>
              <a:buFontTx/>
              <a:buChar char="-"/>
            </a:pPr>
            <a:r>
              <a:rPr lang="en-US" sz="1600" dirty="0"/>
              <a:t> </a:t>
            </a:r>
            <a:r>
              <a:rPr lang="en-US" sz="1600" dirty="0" smtClean="0"/>
              <a:t>Chip and sensor dicing</a:t>
            </a:r>
          </a:p>
          <a:p>
            <a:pPr>
              <a:buFontTx/>
              <a:buChar char="-"/>
            </a:pPr>
            <a:r>
              <a:rPr lang="en-US" sz="1600" dirty="0" smtClean="0"/>
              <a:t> Solder reflow</a:t>
            </a:r>
          </a:p>
          <a:p>
            <a:pPr>
              <a:buFontTx/>
              <a:buChar char="-"/>
            </a:pPr>
            <a:r>
              <a:rPr lang="en-US" sz="1600" dirty="0" smtClean="0"/>
              <a:t> Removal of the glass substrate </a:t>
            </a:r>
            <a:endParaRPr lang="en-US" sz="1600" dirty="0"/>
          </a:p>
        </p:txBody>
      </p:sp>
      <p:pic>
        <p:nvPicPr>
          <p:cNvPr id="31749" name="Picture 5" descr="D:\Document\FORCE\Flare_2013\IBLmodFE-I4_A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26404" y="3714752"/>
            <a:ext cx="3317596" cy="2643206"/>
          </a:xfrm>
          <a:prstGeom prst="rect">
            <a:avLst/>
          </a:prstGeom>
          <a:noFill/>
        </p:spPr>
      </p:pic>
      <p:sp>
        <p:nvSpPr>
          <p:cNvPr id="8" name="ZoneTexte 7"/>
          <p:cNvSpPr txBox="1"/>
          <p:nvPr/>
        </p:nvSpPr>
        <p:spPr>
          <a:xfrm>
            <a:off x="0" y="5345921"/>
            <a:ext cx="61436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Module to flex assembly usually done by Institutes or/and University:</a:t>
            </a:r>
          </a:p>
          <a:p>
            <a:pPr>
              <a:buFontTx/>
              <a:buChar char="-"/>
            </a:pPr>
            <a:r>
              <a:rPr lang="en-US" sz="1600" dirty="0" smtClean="0"/>
              <a:t> Module flex production and SMD component population</a:t>
            </a:r>
          </a:p>
          <a:p>
            <a:pPr>
              <a:buFontTx/>
              <a:buChar char="-"/>
            </a:pPr>
            <a:r>
              <a:rPr lang="en-US" sz="1600" dirty="0" smtClean="0"/>
              <a:t> Sensor to flex gluing</a:t>
            </a:r>
          </a:p>
          <a:p>
            <a:pPr>
              <a:buFontTx/>
              <a:buChar char="-"/>
            </a:pPr>
            <a:r>
              <a:rPr lang="en-US" sz="1600" dirty="0" smtClean="0"/>
              <a:t> Wire bonding between the FE and the module flex</a:t>
            </a:r>
          </a:p>
          <a:p>
            <a:pPr>
              <a:buFontTx/>
              <a:buChar char="-"/>
            </a:pPr>
            <a:r>
              <a:rPr lang="en-US" sz="1600" dirty="0" smtClean="0"/>
              <a:t> QA of the module including burn-in and thermal cycling</a:t>
            </a:r>
            <a:endParaRPr lang="en-US" sz="1600" dirty="0"/>
          </a:p>
        </p:txBody>
      </p:sp>
      <p:sp>
        <p:nvSpPr>
          <p:cNvPr id="10" name="ZoneTexte 9"/>
          <p:cNvSpPr txBox="1"/>
          <p:nvPr/>
        </p:nvSpPr>
        <p:spPr>
          <a:xfrm>
            <a:off x="6929454" y="6286520"/>
            <a:ext cx="11977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IBL modules</a:t>
            </a:r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-24"/>
            <a:ext cx="9144000" cy="428604"/>
          </a:xfrm>
          <a:prstGeom prst="rect">
            <a:avLst/>
          </a:prstGeom>
          <a:gradFill>
            <a:gsLst>
              <a:gs pos="0">
                <a:srgbClr val="0070C0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Pixel Modules Assembly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8786842" y="6550247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B726C216-310B-43B3-802D-92EFF3BC2E3E}" type="slidenum">
              <a:rPr lang="en-US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fld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8243</TotalTime>
  <Words>2060</Words>
  <Application>Microsoft Office PowerPoint</Application>
  <PresentationFormat>Affichage à l'écran (4:3)</PresentationFormat>
  <Paragraphs>353</Paragraphs>
  <Slides>21</Slides>
  <Notes>21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3" baseType="lpstr">
      <vt:lpstr>Thème Office</vt:lpstr>
      <vt:lpstr>CorelDRAW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Université de Genève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didier</dc:creator>
  <cp:lastModifiedBy>didier</cp:lastModifiedBy>
  <cp:revision>44</cp:revision>
  <dcterms:created xsi:type="dcterms:W3CDTF">2012-11-08T13:49:42Z</dcterms:created>
  <dcterms:modified xsi:type="dcterms:W3CDTF">2013-03-02T16:56:06Z</dcterms:modified>
</cp:coreProperties>
</file>