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2.xml" ContentType="application/vnd.openxmlformats-officedocument.presentationml.notesSlide+xml"/>
  <Override PartName="/ppt/embeddings/oleObject5.bin" ContentType="application/vnd.openxmlformats-officedocument.oleObject"/>
  <Override PartName="/ppt/charts/chart1.xml" ContentType="application/vnd.openxmlformats-officedocument.drawingml.chart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embeddings/oleObject6.bin" ContentType="application/vnd.openxmlformats-officedocument.oleObject"/>
  <Override PartName="/ppt/notesSlides/notesSlide3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15" r:id="rId2"/>
    <p:sldId id="399" r:id="rId3"/>
    <p:sldId id="450" r:id="rId4"/>
    <p:sldId id="400" r:id="rId5"/>
    <p:sldId id="442" r:id="rId6"/>
    <p:sldId id="401" r:id="rId7"/>
    <p:sldId id="443" r:id="rId8"/>
    <p:sldId id="403" r:id="rId9"/>
    <p:sldId id="405" r:id="rId10"/>
    <p:sldId id="418" r:id="rId11"/>
    <p:sldId id="415" r:id="rId12"/>
    <p:sldId id="430" r:id="rId13"/>
    <p:sldId id="431" r:id="rId14"/>
    <p:sldId id="416" r:id="rId15"/>
    <p:sldId id="437" r:id="rId16"/>
    <p:sldId id="404" r:id="rId17"/>
    <p:sldId id="425" r:id="rId18"/>
    <p:sldId id="407" r:id="rId19"/>
    <p:sldId id="444" r:id="rId20"/>
    <p:sldId id="438" r:id="rId21"/>
    <p:sldId id="441" r:id="rId22"/>
    <p:sldId id="440" r:id="rId23"/>
    <p:sldId id="439" r:id="rId24"/>
    <p:sldId id="436" r:id="rId25"/>
    <p:sldId id="446" r:id="rId26"/>
    <p:sldId id="448" r:id="rId27"/>
    <p:sldId id="414" r:id="rId28"/>
    <p:sldId id="449" r:id="rId29"/>
    <p:sldId id="417" r:id="rId30"/>
    <p:sldId id="419" r:id="rId31"/>
    <p:sldId id="420" r:id="rId32"/>
    <p:sldId id="421" r:id="rId33"/>
    <p:sldId id="422" r:id="rId34"/>
    <p:sldId id="423" r:id="rId35"/>
    <p:sldId id="424" r:id="rId36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0">
          <p15:clr>
            <a:srgbClr val="A4A3A4"/>
          </p15:clr>
        </p15:guide>
        <p15:guide id="2" pos="291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8CAE"/>
    <a:srgbClr val="464653"/>
    <a:srgbClr val="015F9B"/>
    <a:srgbClr val="619BC1"/>
    <a:srgbClr val="737184"/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0235" autoAdjust="0"/>
    <p:restoredTop sz="99609" autoAdjust="0"/>
  </p:normalViewPr>
  <p:slideViewPr>
    <p:cSldViewPr snapToGrid="0" snapToObjects="1" showGuides="1">
      <p:cViewPr>
        <p:scale>
          <a:sx n="75" d="100"/>
          <a:sy n="75" d="100"/>
        </p:scale>
        <p:origin x="-1336" y="-424"/>
      </p:cViewPr>
      <p:guideLst>
        <p:guide orient="horz" pos="2200"/>
        <p:guide pos="29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Relationship Id="rId2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Relationship Id="rId2" Type="http://schemas.openxmlformats.org/officeDocument/2006/relationships/chartUserShapes" Target="../drawings/drawing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v\vfedosse\Documents\MyDocs\Presentations\Tuning%20rang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8915048"/>
        <c:axId val="-2133710184"/>
      </c:scatterChart>
      <c:valAx>
        <c:axId val="-2138915048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3710184"/>
        <c:crosses val="autoZero"/>
        <c:crossBetween val="midCat"/>
      </c:valAx>
      <c:valAx>
        <c:axId val="-2133710184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89150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01146495080207"/>
          <c:y val="0.665658938199501"/>
          <c:w val="0.537704717076432"/>
          <c:h val="0.22074922140557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374280"/>
        <c:axId val="2124396680"/>
      </c:scatterChart>
      <c:valAx>
        <c:axId val="2123374280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4396680"/>
        <c:crosses val="autoZero"/>
        <c:crossBetween val="midCat"/>
      </c:valAx>
      <c:valAx>
        <c:axId val="2124396680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3742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4162776"/>
        <c:axId val="2124153432"/>
      </c:scatterChart>
      <c:valAx>
        <c:axId val="2124162776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4153432"/>
        <c:crosses val="autoZero"/>
        <c:crossBetween val="midCat"/>
      </c:valAx>
      <c:valAx>
        <c:axId val="2124153432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41627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947992"/>
        <c:axId val="2123938616"/>
      </c:scatterChart>
      <c:valAx>
        <c:axId val="2123947992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938616"/>
        <c:crosses val="autoZero"/>
        <c:crossBetween val="midCat"/>
      </c:valAx>
      <c:valAx>
        <c:axId val="2123938616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94799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732696"/>
        <c:axId val="2123702936"/>
      </c:scatterChart>
      <c:valAx>
        <c:axId val="2123732696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702936"/>
        <c:crosses val="autoZero"/>
        <c:crossBetween val="midCat"/>
      </c:valAx>
      <c:valAx>
        <c:axId val="2123702936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7326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82081601937726"/>
          <c:y val="0.0182496427670204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431480"/>
        <c:axId val="2123418264"/>
      </c:scatterChart>
      <c:valAx>
        <c:axId val="2123431480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418264"/>
        <c:crosses val="autoZero"/>
        <c:crossBetween val="midCat"/>
      </c:valAx>
      <c:valAx>
        <c:axId val="2123418264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34314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10007116646028"/>
          <c:y val="0.0278807614423093"/>
          <c:w val="0.871800239195868"/>
          <c:h val="0.874077252709659"/>
        </c:manualLayout>
      </c:layout>
      <c:scatterChart>
        <c:scatterStyle val="lineMarker"/>
        <c:varyColors val="0"/>
        <c:ser>
          <c:idx val="1"/>
          <c:order val="0"/>
          <c:tx>
            <c:strRef>
              <c:f>Sheet1!$D$1</c:f>
              <c:strCache>
                <c:ptCount val="1"/>
                <c:pt idx="0">
                  <c:v>TiSa FHG</c:v>
                </c:pt>
              </c:strCache>
            </c:strRef>
          </c:tx>
          <c:spPr>
            <a:ln w="38100">
              <a:solidFill>
                <a:srgbClr val="492303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Sheet1!$D$2:$D$96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75.0</c:v>
                </c:pt>
                <c:pt idx="4">
                  <c:v>75.0</c:v>
                </c:pt>
                <c:pt idx="5">
                  <c:v>75.0</c:v>
                </c:pt>
                <c:pt idx="6">
                  <c:v>50.0</c:v>
                </c:pt>
                <c:pt idx="7">
                  <c:v>25.0</c:v>
                </c:pt>
                <c:pt idx="8">
                  <c:v>0.0</c:v>
                </c:pt>
              </c:numCache>
            </c:numRef>
          </c:yVal>
          <c:smooth val="0"/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Dye THG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Sheet1!$E$2:$E$96</c:f>
              <c:numCache>
                <c:formatCode>General</c:formatCode>
                <c:ptCount val="95"/>
                <c:pt idx="1">
                  <c:v>25.0</c:v>
                </c:pt>
                <c:pt idx="2">
                  <c:v>50.0</c:v>
                </c:pt>
                <c:pt idx="3">
                  <c:v>100.0</c:v>
                </c:pt>
                <c:pt idx="4">
                  <c:v>120.0</c:v>
                </c:pt>
                <c:pt idx="5">
                  <c:v>125.0</c:v>
                </c:pt>
                <c:pt idx="6">
                  <c:v>125.0</c:v>
                </c:pt>
                <c:pt idx="7">
                  <c:v>125.0</c:v>
                </c:pt>
                <c:pt idx="8">
                  <c:v>125.0</c:v>
                </c:pt>
                <c:pt idx="9">
                  <c:v>125.0</c:v>
                </c:pt>
                <c:pt idx="10">
                  <c:v>125.0</c:v>
                </c:pt>
                <c:pt idx="11">
                  <c:v>100.0</c:v>
                </c:pt>
                <c:pt idx="12">
                  <c:v>80.0</c:v>
                </c:pt>
                <c:pt idx="13">
                  <c:v>50.0</c:v>
                </c:pt>
                <c:pt idx="14">
                  <c:v>25.0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Sheet1!$F$1</c:f>
              <c:strCache>
                <c:ptCount val="1"/>
                <c:pt idx="0">
                  <c:v>UV-pumped Dye SHG</c:v>
                </c:pt>
              </c:strCache>
            </c:strRef>
          </c:tx>
          <c:spPr>
            <a:ln w="38100">
              <a:solidFill>
                <a:srgbClr val="00B05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Sheet1!$F$2:$F$96</c:f>
              <c:numCache>
                <c:formatCode>General</c:formatCode>
                <c:ptCount val="95"/>
                <c:pt idx="2">
                  <c:v>20.0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150.0</c:v>
                </c:pt>
                <c:pt idx="7">
                  <c:v>150.0</c:v>
                </c:pt>
                <c:pt idx="8">
                  <c:v>200.0</c:v>
                </c:pt>
                <c:pt idx="9">
                  <c:v>200.0</c:v>
                </c:pt>
                <c:pt idx="10">
                  <c:v>200.0</c:v>
                </c:pt>
                <c:pt idx="11">
                  <c:v>150.0</c:v>
                </c:pt>
                <c:pt idx="12">
                  <c:v>100.0</c:v>
                </c:pt>
                <c:pt idx="13">
                  <c:v>50.0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Sheet1!$G$1</c:f>
              <c:strCache>
                <c:ptCount val="1"/>
                <c:pt idx="0">
                  <c:v>Dye SHG</c:v>
                </c:pt>
              </c:strCache>
            </c:strRef>
          </c:tx>
          <c:spPr>
            <a:ln w="38100">
              <a:solidFill>
                <a:srgbClr val="FF0000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Sheet1!$G$2:$G$96</c:f>
              <c:numCache>
                <c:formatCode>General</c:formatCode>
                <c:ptCount val="95"/>
                <c:pt idx="13">
                  <c:v>500.0</c:v>
                </c:pt>
                <c:pt idx="14">
                  <c:v>1000.0</c:v>
                </c:pt>
                <c:pt idx="15">
                  <c:v>1700.0</c:v>
                </c:pt>
                <c:pt idx="16">
                  <c:v>2000.0</c:v>
                </c:pt>
                <c:pt idx="17">
                  <c:v>2000.0</c:v>
                </c:pt>
                <c:pt idx="18">
                  <c:v>2000.0</c:v>
                </c:pt>
                <c:pt idx="19">
                  <c:v>1800.0</c:v>
                </c:pt>
                <c:pt idx="20">
                  <c:v>1600.0</c:v>
                </c:pt>
                <c:pt idx="21">
                  <c:v>1600.0</c:v>
                </c:pt>
                <c:pt idx="22">
                  <c:v>1600.0</c:v>
                </c:pt>
                <c:pt idx="23">
                  <c:v>1500.0</c:v>
                </c:pt>
                <c:pt idx="24">
                  <c:v>1400.0</c:v>
                </c:pt>
                <c:pt idx="25">
                  <c:v>1300.0</c:v>
                </c:pt>
                <c:pt idx="26">
                  <c:v>1250.0</c:v>
                </c:pt>
                <c:pt idx="27">
                  <c:v>1200.0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1000.0</c:v>
                </c:pt>
                <c:pt idx="33">
                  <c:v>1000.0</c:v>
                </c:pt>
                <c:pt idx="34">
                  <c:v>500.0</c:v>
                </c:pt>
                <c:pt idx="35">
                  <c:v>100.0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Sheet1!$H$1</c:f>
              <c:strCache>
                <c:ptCount val="1"/>
                <c:pt idx="0">
                  <c:v>TiSa THG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ot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Sheet1!$H$2:$H$96</c:f>
              <c:numCache>
                <c:formatCode>General</c:formatCode>
                <c:ptCount val="95"/>
                <c:pt idx="6">
                  <c:v>50.0</c:v>
                </c:pt>
                <c:pt idx="7">
                  <c:v>100.0</c:v>
                </c:pt>
                <c:pt idx="8">
                  <c:v>125.0</c:v>
                </c:pt>
                <c:pt idx="9">
                  <c:v>150.0</c:v>
                </c:pt>
                <c:pt idx="10">
                  <c:v>150.0</c:v>
                </c:pt>
                <c:pt idx="11">
                  <c:v>150.0</c:v>
                </c:pt>
                <c:pt idx="12">
                  <c:v>150.0</c:v>
                </c:pt>
                <c:pt idx="13">
                  <c:v>150.0</c:v>
                </c:pt>
                <c:pt idx="14">
                  <c:v>150.0</c:v>
                </c:pt>
                <c:pt idx="15">
                  <c:v>150.0</c:v>
                </c:pt>
                <c:pt idx="16">
                  <c:v>150.0</c:v>
                </c:pt>
                <c:pt idx="17">
                  <c:v>150.0</c:v>
                </c:pt>
                <c:pt idx="18">
                  <c:v>125.0</c:v>
                </c:pt>
                <c:pt idx="19">
                  <c:v>100.0</c:v>
                </c:pt>
                <c:pt idx="20">
                  <c:v>50.0</c:v>
                </c:pt>
              </c:numCache>
            </c:numRef>
          </c:yVal>
          <c:smooth val="0"/>
        </c:ser>
        <c:ser>
          <c:idx val="6"/>
          <c:order val="5"/>
          <c:tx>
            <c:strRef>
              <c:f>Sheet1!$I$1</c:f>
              <c:strCache>
                <c:ptCount val="1"/>
                <c:pt idx="0">
                  <c:v>TiSa SHG</c:v>
                </c:pt>
              </c:strCache>
            </c:strRef>
          </c:tx>
          <c:spPr>
            <a:ln w="38100">
              <a:solidFill>
                <a:srgbClr val="492303"/>
              </a:solidFill>
              <a:prstDash val="sysDash"/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Sheet1!$I$2:$I$96</c:f>
              <c:numCache>
                <c:formatCode>General</c:formatCode>
                <c:ptCount val="95"/>
                <c:pt idx="24">
                  <c:v>500.0</c:v>
                </c:pt>
                <c:pt idx="25">
                  <c:v>800.0</c:v>
                </c:pt>
                <c:pt idx="26">
                  <c:v>1000.0</c:v>
                </c:pt>
                <c:pt idx="27">
                  <c:v>1000.0</c:v>
                </c:pt>
                <c:pt idx="28">
                  <c:v>1000.0</c:v>
                </c:pt>
                <c:pt idx="29">
                  <c:v>1000.0</c:v>
                </c:pt>
                <c:pt idx="30">
                  <c:v>1000.0</c:v>
                </c:pt>
                <c:pt idx="31">
                  <c:v>1000.0</c:v>
                </c:pt>
                <c:pt idx="32">
                  <c:v>900.0</c:v>
                </c:pt>
                <c:pt idx="33">
                  <c:v>900.0</c:v>
                </c:pt>
                <c:pt idx="34">
                  <c:v>900.0</c:v>
                </c:pt>
                <c:pt idx="35">
                  <c:v>900.0</c:v>
                </c:pt>
                <c:pt idx="36">
                  <c:v>900.0</c:v>
                </c:pt>
                <c:pt idx="37">
                  <c:v>800.0</c:v>
                </c:pt>
                <c:pt idx="38">
                  <c:v>800.0</c:v>
                </c:pt>
                <c:pt idx="39">
                  <c:v>800.0</c:v>
                </c:pt>
                <c:pt idx="40">
                  <c:v>800.0</c:v>
                </c:pt>
                <c:pt idx="41">
                  <c:v>700.0</c:v>
                </c:pt>
                <c:pt idx="42">
                  <c:v>500.0</c:v>
                </c:pt>
              </c:numCache>
            </c:numRef>
          </c:yVal>
          <c:smooth val="0"/>
        </c:ser>
        <c:ser>
          <c:idx val="7"/>
          <c:order val="6"/>
          <c:tx>
            <c:strRef>
              <c:f>Sheet1!$J$1</c:f>
              <c:strCache>
                <c:ptCount val="1"/>
                <c:pt idx="0">
                  <c:v>UV-pumped Dye Fundamental</c:v>
                </c:pt>
              </c:strCache>
            </c:strRef>
          </c:tx>
          <c:spPr>
            <a:ln w="38100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Sheet1!$J$2:$J$96</c:f>
              <c:numCache>
                <c:formatCode>General</c:formatCode>
                <c:ptCount val="95"/>
                <c:pt idx="30">
                  <c:v>250.0</c:v>
                </c:pt>
                <c:pt idx="31">
                  <c:v>500.0</c:v>
                </c:pt>
                <c:pt idx="32">
                  <c:v>750.0</c:v>
                </c:pt>
                <c:pt idx="33">
                  <c:v>750.0</c:v>
                </c:pt>
                <c:pt idx="34">
                  <c:v>750.0</c:v>
                </c:pt>
                <c:pt idx="35">
                  <c:v>750.0</c:v>
                </c:pt>
                <c:pt idx="36">
                  <c:v>750.0</c:v>
                </c:pt>
                <c:pt idx="37">
                  <c:v>750.0</c:v>
                </c:pt>
                <c:pt idx="38">
                  <c:v>750.0</c:v>
                </c:pt>
                <c:pt idx="39">
                  <c:v>750.0</c:v>
                </c:pt>
                <c:pt idx="40">
                  <c:v>750.0</c:v>
                </c:pt>
                <c:pt idx="41">
                  <c:v>750.0</c:v>
                </c:pt>
                <c:pt idx="42">
                  <c:v>750.0</c:v>
                </c:pt>
                <c:pt idx="43">
                  <c:v>750.0</c:v>
                </c:pt>
                <c:pt idx="44">
                  <c:v>750.0</c:v>
                </c:pt>
                <c:pt idx="45">
                  <c:v>750.0</c:v>
                </c:pt>
                <c:pt idx="46">
                  <c:v>750.0</c:v>
                </c:pt>
                <c:pt idx="47">
                  <c:v>750.0</c:v>
                </c:pt>
                <c:pt idx="48">
                  <c:v>750.0</c:v>
                </c:pt>
                <c:pt idx="49">
                  <c:v>750.0</c:v>
                </c:pt>
                <c:pt idx="50">
                  <c:v>750.0</c:v>
                </c:pt>
                <c:pt idx="51">
                  <c:v>750.0</c:v>
                </c:pt>
                <c:pt idx="52">
                  <c:v>500.0</c:v>
                </c:pt>
                <c:pt idx="53">
                  <c:v>300.0</c:v>
                </c:pt>
                <c:pt idx="54">
                  <c:v>200.0</c:v>
                </c:pt>
                <c:pt idx="55">
                  <c:v>100.0</c:v>
                </c:pt>
              </c:numCache>
            </c:numRef>
          </c:yVal>
          <c:smooth val="0"/>
        </c:ser>
        <c:ser>
          <c:idx val="8"/>
          <c:order val="7"/>
          <c:tx>
            <c:strRef>
              <c:f>Sheet1!$K$1</c:f>
              <c:strCache>
                <c:ptCount val="1"/>
                <c:pt idx="0">
                  <c:v>Dye Fundamental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Sheet1!$K$2:$K$96</c:f>
              <c:numCache>
                <c:formatCode>General</c:formatCode>
                <c:ptCount val="95"/>
                <c:pt idx="50">
                  <c:v>100.0</c:v>
                </c:pt>
                <c:pt idx="51">
                  <c:v>1000.0</c:v>
                </c:pt>
                <c:pt idx="52">
                  <c:v>5000.0</c:v>
                </c:pt>
                <c:pt idx="53">
                  <c:v>7500.0</c:v>
                </c:pt>
                <c:pt idx="54">
                  <c:v>10000.0</c:v>
                </c:pt>
                <c:pt idx="55">
                  <c:v>15000.0</c:v>
                </c:pt>
                <c:pt idx="56">
                  <c:v>18000.0</c:v>
                </c:pt>
                <c:pt idx="57">
                  <c:v>20000.0</c:v>
                </c:pt>
                <c:pt idx="58">
                  <c:v>18000.0</c:v>
                </c:pt>
                <c:pt idx="59">
                  <c:v>15000.0</c:v>
                </c:pt>
                <c:pt idx="60">
                  <c:v>15000.0</c:v>
                </c:pt>
                <c:pt idx="61">
                  <c:v>15000.0</c:v>
                </c:pt>
                <c:pt idx="62">
                  <c:v>15000.0</c:v>
                </c:pt>
                <c:pt idx="63">
                  <c:v>12000.0</c:v>
                </c:pt>
                <c:pt idx="64">
                  <c:v>10000.0</c:v>
                </c:pt>
                <c:pt idx="65">
                  <c:v>8000.0</c:v>
                </c:pt>
                <c:pt idx="66">
                  <c:v>8000.0</c:v>
                </c:pt>
                <c:pt idx="67">
                  <c:v>8000.0</c:v>
                </c:pt>
                <c:pt idx="68">
                  <c:v>6000.0</c:v>
                </c:pt>
                <c:pt idx="69">
                  <c:v>6000.0</c:v>
                </c:pt>
                <c:pt idx="70">
                  <c:v>6000.0</c:v>
                </c:pt>
                <c:pt idx="71">
                  <c:v>5000.0</c:v>
                </c:pt>
                <c:pt idx="72">
                  <c:v>4000.0</c:v>
                </c:pt>
                <c:pt idx="73">
                  <c:v>3000.0</c:v>
                </c:pt>
                <c:pt idx="74">
                  <c:v>3000.0</c:v>
                </c:pt>
                <c:pt idx="75">
                  <c:v>3000.0</c:v>
                </c:pt>
                <c:pt idx="76">
                  <c:v>3000.0</c:v>
                </c:pt>
                <c:pt idx="77">
                  <c:v>3000.0</c:v>
                </c:pt>
                <c:pt idx="78">
                  <c:v>3000.0</c:v>
                </c:pt>
                <c:pt idx="79">
                  <c:v>3000.0</c:v>
                </c:pt>
                <c:pt idx="80">
                  <c:v>3000.0</c:v>
                </c:pt>
                <c:pt idx="81">
                  <c:v>3000.0</c:v>
                </c:pt>
                <c:pt idx="82">
                  <c:v>3000.0</c:v>
                </c:pt>
                <c:pt idx="83">
                  <c:v>1500.0</c:v>
                </c:pt>
                <c:pt idx="84">
                  <c:v>500.0</c:v>
                </c:pt>
              </c:numCache>
            </c:numRef>
          </c:yVal>
          <c:smooth val="0"/>
        </c:ser>
        <c:ser>
          <c:idx val="9"/>
          <c:order val="8"/>
          <c:tx>
            <c:strRef>
              <c:f>Sheet1!$L$1</c:f>
              <c:strCache>
                <c:ptCount val="1"/>
                <c:pt idx="0">
                  <c:v>TiSa fundamental</c:v>
                </c:pt>
              </c:strCache>
            </c:strRef>
          </c:tx>
          <c:spPr>
            <a:ln w="38100">
              <a:solidFill>
                <a:srgbClr val="542804"/>
              </a:solidFill>
            </a:ln>
          </c:spPr>
          <c:marker>
            <c:symbol val="none"/>
          </c:marker>
          <c:xVal>
            <c:numRef>
              <c:f>Sheet1!$B$2:$B$96</c:f>
              <c:numCache>
                <c:formatCode>General</c:formatCode>
                <c:ptCount val="95"/>
                <c:pt idx="0">
                  <c:v>200.0</c:v>
                </c:pt>
                <c:pt idx="1">
                  <c:v>205.0</c:v>
                </c:pt>
                <c:pt idx="2">
                  <c:v>210.0</c:v>
                </c:pt>
                <c:pt idx="3">
                  <c:v>215.0</c:v>
                </c:pt>
                <c:pt idx="4">
                  <c:v>220.0</c:v>
                </c:pt>
                <c:pt idx="5">
                  <c:v>225.0</c:v>
                </c:pt>
                <c:pt idx="6">
                  <c:v>230.0</c:v>
                </c:pt>
                <c:pt idx="7">
                  <c:v>235.0</c:v>
                </c:pt>
                <c:pt idx="8">
                  <c:v>240.0</c:v>
                </c:pt>
                <c:pt idx="9">
                  <c:v>250.0</c:v>
                </c:pt>
                <c:pt idx="10">
                  <c:v>260.0</c:v>
                </c:pt>
                <c:pt idx="11">
                  <c:v>265.0</c:v>
                </c:pt>
                <c:pt idx="12">
                  <c:v>270.0</c:v>
                </c:pt>
                <c:pt idx="13">
                  <c:v>275.0</c:v>
                </c:pt>
                <c:pt idx="14">
                  <c:v>280.0</c:v>
                </c:pt>
                <c:pt idx="15">
                  <c:v>285.0</c:v>
                </c:pt>
                <c:pt idx="16">
                  <c:v>290.0</c:v>
                </c:pt>
                <c:pt idx="17">
                  <c:v>300.0</c:v>
                </c:pt>
                <c:pt idx="18">
                  <c:v>305.0</c:v>
                </c:pt>
                <c:pt idx="19">
                  <c:v>310.0</c:v>
                </c:pt>
                <c:pt idx="20">
                  <c:v>315.0</c:v>
                </c:pt>
                <c:pt idx="21">
                  <c:v>320.0</c:v>
                </c:pt>
                <c:pt idx="22">
                  <c:v>330.0</c:v>
                </c:pt>
                <c:pt idx="23">
                  <c:v>340.0</c:v>
                </c:pt>
                <c:pt idx="24">
                  <c:v>345.0</c:v>
                </c:pt>
                <c:pt idx="25">
                  <c:v>350.0</c:v>
                </c:pt>
                <c:pt idx="26">
                  <c:v>360.0</c:v>
                </c:pt>
                <c:pt idx="27">
                  <c:v>370.0</c:v>
                </c:pt>
                <c:pt idx="28">
                  <c:v>380.0</c:v>
                </c:pt>
                <c:pt idx="29">
                  <c:v>390.0</c:v>
                </c:pt>
                <c:pt idx="30">
                  <c:v>395.0</c:v>
                </c:pt>
                <c:pt idx="31">
                  <c:v>400.0</c:v>
                </c:pt>
                <c:pt idx="32">
                  <c:v>405.0</c:v>
                </c:pt>
                <c:pt idx="33">
                  <c:v>410.0</c:v>
                </c:pt>
                <c:pt idx="34">
                  <c:v>420.0</c:v>
                </c:pt>
                <c:pt idx="35">
                  <c:v>425.0</c:v>
                </c:pt>
                <c:pt idx="36">
                  <c:v>430.0</c:v>
                </c:pt>
                <c:pt idx="37">
                  <c:v>440.0</c:v>
                </c:pt>
                <c:pt idx="38">
                  <c:v>450.0</c:v>
                </c:pt>
                <c:pt idx="39">
                  <c:v>460.0</c:v>
                </c:pt>
                <c:pt idx="40">
                  <c:v>465.0</c:v>
                </c:pt>
                <c:pt idx="41">
                  <c:v>470.0</c:v>
                </c:pt>
                <c:pt idx="42">
                  <c:v>475.0</c:v>
                </c:pt>
                <c:pt idx="43">
                  <c:v>480.0</c:v>
                </c:pt>
                <c:pt idx="44">
                  <c:v>490.0</c:v>
                </c:pt>
                <c:pt idx="45">
                  <c:v>500.0</c:v>
                </c:pt>
                <c:pt idx="46">
                  <c:v>510.0</c:v>
                </c:pt>
                <c:pt idx="47">
                  <c:v>520.0</c:v>
                </c:pt>
                <c:pt idx="48">
                  <c:v>530.0</c:v>
                </c:pt>
                <c:pt idx="49">
                  <c:v>535.0</c:v>
                </c:pt>
                <c:pt idx="50">
                  <c:v>540.0</c:v>
                </c:pt>
                <c:pt idx="51">
                  <c:v>545.0</c:v>
                </c:pt>
                <c:pt idx="52">
                  <c:v>550.0</c:v>
                </c:pt>
                <c:pt idx="53">
                  <c:v>560.0</c:v>
                </c:pt>
                <c:pt idx="54">
                  <c:v>570.0</c:v>
                </c:pt>
                <c:pt idx="55">
                  <c:v>580.0</c:v>
                </c:pt>
                <c:pt idx="56">
                  <c:v>590.0</c:v>
                </c:pt>
                <c:pt idx="57">
                  <c:v>600.0</c:v>
                </c:pt>
                <c:pt idx="58">
                  <c:v>610.0</c:v>
                </c:pt>
                <c:pt idx="59">
                  <c:v>620.0</c:v>
                </c:pt>
                <c:pt idx="60">
                  <c:v>630.0</c:v>
                </c:pt>
                <c:pt idx="61">
                  <c:v>640.0</c:v>
                </c:pt>
                <c:pt idx="62">
                  <c:v>650.0</c:v>
                </c:pt>
                <c:pt idx="63">
                  <c:v>660.0</c:v>
                </c:pt>
                <c:pt idx="64">
                  <c:v>670.0</c:v>
                </c:pt>
                <c:pt idx="65">
                  <c:v>680.0</c:v>
                </c:pt>
                <c:pt idx="66">
                  <c:v>685.0</c:v>
                </c:pt>
                <c:pt idx="67">
                  <c:v>690.0</c:v>
                </c:pt>
                <c:pt idx="68">
                  <c:v>700.0</c:v>
                </c:pt>
                <c:pt idx="69">
                  <c:v>710.0</c:v>
                </c:pt>
                <c:pt idx="70">
                  <c:v>720.0</c:v>
                </c:pt>
                <c:pt idx="71">
                  <c:v>730.0</c:v>
                </c:pt>
                <c:pt idx="72">
                  <c:v>740.0</c:v>
                </c:pt>
                <c:pt idx="73">
                  <c:v>750.0</c:v>
                </c:pt>
                <c:pt idx="74">
                  <c:v>760.0</c:v>
                </c:pt>
                <c:pt idx="75">
                  <c:v>770.0</c:v>
                </c:pt>
                <c:pt idx="76">
                  <c:v>780.0</c:v>
                </c:pt>
                <c:pt idx="77">
                  <c:v>790.0</c:v>
                </c:pt>
                <c:pt idx="78">
                  <c:v>800.0</c:v>
                </c:pt>
                <c:pt idx="79">
                  <c:v>810.0</c:v>
                </c:pt>
                <c:pt idx="80">
                  <c:v>820.0</c:v>
                </c:pt>
                <c:pt idx="81">
                  <c:v>830.0</c:v>
                </c:pt>
                <c:pt idx="82">
                  <c:v>840.0</c:v>
                </c:pt>
                <c:pt idx="83">
                  <c:v>850.0</c:v>
                </c:pt>
                <c:pt idx="84">
                  <c:v>855.0</c:v>
                </c:pt>
                <c:pt idx="85">
                  <c:v>860.0</c:v>
                </c:pt>
                <c:pt idx="86">
                  <c:v>870.0</c:v>
                </c:pt>
                <c:pt idx="87">
                  <c:v>880.0</c:v>
                </c:pt>
                <c:pt idx="88">
                  <c:v>890.0</c:v>
                </c:pt>
                <c:pt idx="89">
                  <c:v>900.0</c:v>
                </c:pt>
                <c:pt idx="90">
                  <c:v>910.0</c:v>
                </c:pt>
                <c:pt idx="91">
                  <c:v>920.0</c:v>
                </c:pt>
                <c:pt idx="92">
                  <c:v>930.0</c:v>
                </c:pt>
                <c:pt idx="93">
                  <c:v>940.0</c:v>
                </c:pt>
                <c:pt idx="94">
                  <c:v>950.0</c:v>
                </c:pt>
              </c:numCache>
            </c:numRef>
          </c:xVal>
          <c:yVal>
            <c:numRef>
              <c:f>Sheet1!$L$2:$L$96</c:f>
              <c:numCache>
                <c:formatCode>General</c:formatCode>
                <c:ptCount val="95"/>
                <c:pt idx="67">
                  <c:v>2000.0</c:v>
                </c:pt>
                <c:pt idx="68">
                  <c:v>2500.0</c:v>
                </c:pt>
                <c:pt idx="69">
                  <c:v>3000.0</c:v>
                </c:pt>
                <c:pt idx="70">
                  <c:v>4000.0</c:v>
                </c:pt>
                <c:pt idx="71">
                  <c:v>5000.0</c:v>
                </c:pt>
                <c:pt idx="72">
                  <c:v>5000.0</c:v>
                </c:pt>
                <c:pt idx="73">
                  <c:v>5000.0</c:v>
                </c:pt>
                <c:pt idx="74">
                  <c:v>5000.0</c:v>
                </c:pt>
                <c:pt idx="75">
                  <c:v>5000.0</c:v>
                </c:pt>
                <c:pt idx="76">
                  <c:v>5000.0</c:v>
                </c:pt>
                <c:pt idx="77">
                  <c:v>5000.0</c:v>
                </c:pt>
                <c:pt idx="78">
                  <c:v>5000.0</c:v>
                </c:pt>
                <c:pt idx="79">
                  <c:v>4500.0</c:v>
                </c:pt>
                <c:pt idx="80">
                  <c:v>4500.0</c:v>
                </c:pt>
                <c:pt idx="81">
                  <c:v>4500.0</c:v>
                </c:pt>
                <c:pt idx="82">
                  <c:v>4500.0</c:v>
                </c:pt>
                <c:pt idx="83">
                  <c:v>4500.0</c:v>
                </c:pt>
                <c:pt idx="84">
                  <c:v>4300.0</c:v>
                </c:pt>
                <c:pt idx="85">
                  <c:v>4000.0</c:v>
                </c:pt>
                <c:pt idx="86">
                  <c:v>4000.0</c:v>
                </c:pt>
                <c:pt idx="87">
                  <c:v>4000.0</c:v>
                </c:pt>
                <c:pt idx="88">
                  <c:v>3500.0</c:v>
                </c:pt>
                <c:pt idx="89">
                  <c:v>3500.0</c:v>
                </c:pt>
                <c:pt idx="90">
                  <c:v>3500.0</c:v>
                </c:pt>
                <c:pt idx="91">
                  <c:v>3000.0</c:v>
                </c:pt>
                <c:pt idx="92">
                  <c:v>2500.0</c:v>
                </c:pt>
                <c:pt idx="93">
                  <c:v>2000.0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7496184"/>
        <c:axId val="2127488664"/>
      </c:scatterChart>
      <c:valAx>
        <c:axId val="2127496184"/>
        <c:scaling>
          <c:orientation val="minMax"/>
          <c:min val="200.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/>
                  <a:t>Wavelength,</a:t>
                </a:r>
                <a:r>
                  <a:rPr lang="en-GB" sz="1400" baseline="0"/>
                  <a:t> nm</a:t>
                </a:r>
                <a:endParaRPr lang="en-GB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7488664"/>
        <c:crosses val="autoZero"/>
        <c:crossBetween val="midCat"/>
      </c:valAx>
      <c:valAx>
        <c:axId val="2127488664"/>
        <c:scaling>
          <c:logBase val="10.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Power, mW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21274961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4" Type="http://schemas.openxmlformats.org/officeDocument/2006/relationships/image" Target="../media/image25.wmf"/><Relationship Id="rId1" Type="http://schemas.openxmlformats.org/officeDocument/2006/relationships/image" Target="../media/image22.wmf"/><Relationship Id="rId2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0.32012</cdr:x>
      <cdr:y>0.05973</cdr:y>
    </cdr:from>
    <cdr:to>
      <cdr:x>0.41792</cdr:x>
      <cdr:y>0.13289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820386" y="315036"/>
          <a:ext cx="861628" cy="385927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noFill/>
        </a:ln>
        <a:effectLst xmlns:a="http://schemas.openxmlformats.org/drawingml/2006/main">
          <a:glow rad="101600">
            <a:schemeClr val="accent2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Step 3</a:t>
          </a:r>
          <a:endParaRPr lang="en-US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0.08145</cdr:x>
      <cdr:y>0.23858</cdr:y>
    </cdr:from>
    <cdr:to>
      <cdr:x>0.17925</cdr:x>
      <cdr:y>0.31175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17629" y="1258410"/>
          <a:ext cx="861628" cy="385927"/>
        </a:xfrm>
        <a:prstGeom xmlns:a="http://schemas.openxmlformats.org/drawingml/2006/main" prst="rect">
          <a:avLst/>
        </a:prstGeom>
        <a:solidFill xmlns:a="http://schemas.openxmlformats.org/drawingml/2006/main">
          <a:srgbClr val="0000FF"/>
        </a:solidFill>
        <a:ln xmlns:a="http://schemas.openxmlformats.org/drawingml/2006/main">
          <a:noFill/>
        </a:ln>
        <a:effectLst xmlns:a="http://schemas.openxmlformats.org/drawingml/2006/main">
          <a:glow rad="101600">
            <a:schemeClr val="accent2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Step 1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0.3195</cdr:x>
      <cdr:y>0.05421</cdr:y>
    </cdr:from>
    <cdr:to>
      <cdr:x>0.4173</cdr:x>
      <cdr:y>0.12738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814942" y="285952"/>
          <a:ext cx="861628" cy="385927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noFill/>
        </a:ln>
        <a:effectLst xmlns:a="http://schemas.openxmlformats.org/drawingml/2006/main">
          <a:glow rad="101600">
            <a:schemeClr val="accent2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Step 3</a:t>
          </a:r>
          <a:endParaRPr lang="en-US" sz="1800" dirty="0"/>
        </a:p>
      </cdr:txBody>
    </cdr:sp>
  </cdr:relSizeAnchor>
  <cdr:relSizeAnchor xmlns:cdr="http://schemas.openxmlformats.org/drawingml/2006/chartDrawing">
    <cdr:from>
      <cdr:x>0.73918</cdr:x>
      <cdr:y>0.1237</cdr:y>
    </cdr:from>
    <cdr:to>
      <cdr:x>0.83698</cdr:x>
      <cdr:y>0.19686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6512458" y="652438"/>
          <a:ext cx="861628" cy="385927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noFill/>
        </a:ln>
        <a:effectLst xmlns:a="http://schemas.openxmlformats.org/drawingml/2006/main">
          <a:glow rad="101600">
            <a:schemeClr val="accent2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800" dirty="0" smtClean="0"/>
            <a:t>Step 2</a:t>
          </a:r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2/20/13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2/20/13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0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390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54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C6A7E-645C-4235-8DA8-3BAFB7D687F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76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4" Type="http://schemas.openxmlformats.org/officeDocument/2006/relationships/tags" Target="../tags/tag24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1" Type="http://schemas.openxmlformats.org/officeDocument/2006/relationships/tags" Target="../tags/tag21.xml"/><Relationship Id="rId2" Type="http://schemas.openxmlformats.org/officeDocument/2006/relationships/tags" Target="../tags/tag2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tags" Target="../tags/tag28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4" Type="http://schemas.openxmlformats.org/officeDocument/2006/relationships/tags" Target="../tags/tag32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29.xml"/><Relationship Id="rId2" Type="http://schemas.openxmlformats.org/officeDocument/2006/relationships/tags" Target="../tags/tag30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4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33.xml"/><Relationship Id="rId2" Type="http://schemas.openxmlformats.org/officeDocument/2006/relationships/tags" Target="../tags/tag3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4" Type="http://schemas.openxmlformats.org/officeDocument/2006/relationships/tags" Target="../tags/tag40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37.xml"/><Relationship Id="rId2" Type="http://schemas.openxmlformats.org/officeDocument/2006/relationships/tags" Target="../tags/tag38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4" Type="http://schemas.openxmlformats.org/officeDocument/2006/relationships/tags" Target="../tags/tag48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45.xml"/><Relationship Id="rId2" Type="http://schemas.openxmlformats.org/officeDocument/2006/relationships/tags" Target="../tags/tag4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4" Type="http://schemas.openxmlformats.org/officeDocument/2006/relationships/tags" Target="../tags/tag52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49.xml"/><Relationship Id="rId2" Type="http://schemas.openxmlformats.org/officeDocument/2006/relationships/tags" Target="../tags/tag50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4" Type="http://schemas.openxmlformats.org/officeDocument/2006/relationships/tags" Target="../tags/tag56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53.xml"/><Relationship Id="rId2" Type="http://schemas.openxmlformats.org/officeDocument/2006/relationships/tags" Target="../tags/tag5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4" Type="http://schemas.openxmlformats.org/officeDocument/2006/relationships/tags" Target="../tags/tag60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57.xml"/><Relationship Id="rId2" Type="http://schemas.openxmlformats.org/officeDocument/2006/relationships/tags" Target="../tags/tag58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4" Type="http://schemas.openxmlformats.org/officeDocument/2006/relationships/tags" Target="../tags/tag64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61.xml"/><Relationship Id="rId2" Type="http://schemas.openxmlformats.org/officeDocument/2006/relationships/tags" Target="../tags/tag6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4" Type="http://schemas.openxmlformats.org/officeDocument/2006/relationships/tags" Target="../tags/tag68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65.xml"/><Relationship Id="rId2" Type="http://schemas.openxmlformats.org/officeDocument/2006/relationships/tags" Target="../tags/tag66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4" Type="http://schemas.openxmlformats.org/officeDocument/2006/relationships/tags" Target="../tags/tag72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69.xml"/><Relationship Id="rId2" Type="http://schemas.openxmlformats.org/officeDocument/2006/relationships/tags" Target="../tags/tag70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4" Type="http://schemas.openxmlformats.org/officeDocument/2006/relationships/tags" Target="../tags/tag76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73.xml"/><Relationship Id="rId2" Type="http://schemas.openxmlformats.org/officeDocument/2006/relationships/tags" Target="../tags/tag7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4" Type="http://schemas.openxmlformats.org/officeDocument/2006/relationships/tags" Target="../tags/tag80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77.xml"/><Relationship Id="rId2" Type="http://schemas.openxmlformats.org/officeDocument/2006/relationships/tags" Target="../tags/tag78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4" Type="http://schemas.openxmlformats.org/officeDocument/2006/relationships/tags" Target="../tags/tag84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81.xml"/><Relationship Id="rId2" Type="http://schemas.openxmlformats.org/officeDocument/2006/relationships/tags" Target="../tags/tag8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4" Type="http://schemas.openxmlformats.org/officeDocument/2006/relationships/tags" Target="../tags/tag88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85.xml"/><Relationship Id="rId2" Type="http://schemas.openxmlformats.org/officeDocument/2006/relationships/tags" Target="../tags/tag86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4" Type="http://schemas.openxmlformats.org/officeDocument/2006/relationships/tags" Target="../tags/tag92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89.xml"/><Relationship Id="rId2" Type="http://schemas.openxmlformats.org/officeDocument/2006/relationships/tags" Target="../tags/tag90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4" Type="http://schemas.openxmlformats.org/officeDocument/2006/relationships/tags" Target="../tags/tag96.xml"/><Relationship Id="rId5" Type="http://schemas.openxmlformats.org/officeDocument/2006/relationships/tags" Target="../tags/tag97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93.xml"/><Relationship Id="rId2" Type="http://schemas.openxmlformats.org/officeDocument/2006/relationships/tags" Target="../tags/tag9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4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4" Type="http://schemas.openxmlformats.org/officeDocument/2006/relationships/tags" Target="../tags/tag12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9.xml"/><Relationship Id="rId2" Type="http://schemas.openxmlformats.org/officeDocument/2006/relationships/tags" Target="../tags/tag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tags" Target="../tags/tag16.xml"/><Relationship Id="rId5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7" Type="http://schemas.openxmlformats.org/officeDocument/2006/relationships/image" Target="../media/image6.emf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1" name="Picture 10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63342"/>
            <a:ext cx="7305675" cy="880241"/>
          </a:xfrm>
          <a:prstGeom prst="rect">
            <a:avLst/>
          </a:prstGeom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55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55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187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38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32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9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363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73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547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394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t>2/20/13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754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176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5767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17387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0237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865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3306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6942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2169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004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67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0" y="6045200"/>
            <a:ext cx="9144000" cy="78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693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845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11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56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AE8CE1-4287-4721-9DF7-127086909E0E}" type="datetimeFigureOut">
              <a:rPr lang="en-GB" smtClean="0"/>
              <a:pPr/>
              <a:t>2/20/13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69DEEA9-4B6E-4DAE-B15E-9D404F0E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:\Talks\LOGO collection\RILIS\rilis_logo.emf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2397" y="141826"/>
            <a:ext cx="731603" cy="5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3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theme" Target="../theme/theme1.xml"/><Relationship Id="rId31" Type="http://schemas.openxmlformats.org/officeDocument/2006/relationships/image" Target="../media/image2.png"/><Relationship Id="rId32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text </a:t>
            </a:r>
            <a:r>
              <a:rPr kumimoji="0" lang="it-IT" noProof="0" dirty="0" err="1" smtClean="0"/>
              <a:t>styles</a:t>
            </a:r>
            <a:endParaRPr kumimoji="0" lang="it-IT" noProof="0" dirty="0" smtClean="0"/>
          </a:p>
          <a:p>
            <a:pPr lvl="1" eaLnBrk="1" latinLnBrk="0" hangingPunct="1"/>
            <a:r>
              <a:rPr kumimoji="0" lang="it-IT" noProof="0" dirty="0" err="1" smtClean="0"/>
              <a:t>Second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2" eaLnBrk="1" latinLnBrk="0" hangingPunct="1"/>
            <a:r>
              <a:rPr kumimoji="0" lang="it-IT" noProof="0" dirty="0" err="1" smtClean="0"/>
              <a:t>Third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3" eaLnBrk="1" latinLnBrk="0" hangingPunct="1"/>
            <a:r>
              <a:rPr kumimoji="0" lang="it-IT" noProof="0" dirty="0" err="1" smtClean="0"/>
              <a:t>Fourth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4" eaLnBrk="1" latinLnBrk="0" hangingPunct="1"/>
            <a:r>
              <a:rPr kumimoji="0" lang="it-IT" noProof="0" dirty="0" err="1" smtClean="0"/>
              <a:t>Fifth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D63D733D-0E34-4F25-BC7F-871409054313}" type="datetime1">
              <a:rPr lang="en-US" smtClean="0"/>
              <a:t>2/20/13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&lt;Bruce Marsh&gt;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 flipV="1">
            <a:off x="612648" y="585403"/>
            <a:ext cx="7481486" cy="25401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156393" y="164100"/>
            <a:ext cx="2878908" cy="421304"/>
          </a:xfrm>
          <a:prstGeom prst="rect">
            <a:avLst/>
          </a:prstGeom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276599" y="180644"/>
            <a:ext cx="4902203" cy="74804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/>
          <a:p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</a:t>
            </a:r>
            <a:r>
              <a:rPr kumimoji="0" lang="it-IT" noProof="0" dirty="0" err="1" smtClean="0"/>
              <a:t>title</a:t>
            </a:r>
            <a:r>
              <a:rPr kumimoji="0" lang="it-IT" noProof="0" dirty="0" smtClean="0"/>
              <a:t> style</a:t>
            </a:r>
            <a:endParaRPr kumimoji="0" lang="it-IT" noProof="0" dirty="0"/>
          </a:p>
        </p:txBody>
      </p:sp>
      <p:pic>
        <p:nvPicPr>
          <p:cNvPr id="12" name="Picture 11" descr="rilis_logo_noframe.pdf"/>
          <p:cNvPicPr>
            <a:picLocks noChangeAspect="1"/>
          </p:cNvPicPr>
          <p:nvPr userDrawn="1"/>
        </p:nvPicPr>
        <p:blipFill rotWithShape="1"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t="9091" r="18182" b="4714"/>
          <a:stretch/>
        </p:blipFill>
        <p:spPr>
          <a:xfrm>
            <a:off x="8324398" y="197577"/>
            <a:ext cx="745122" cy="748044"/>
          </a:xfrm>
          <a:prstGeom prst="rect">
            <a:avLst/>
          </a:prstGeom>
          <a:ln>
            <a:noFill/>
            <a:prstDash val="dash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90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3.emf"/><Relationship Id="rId6" Type="http://schemas.openxmlformats.org/officeDocument/2006/relationships/hyperlink" Target="http://www.liv.ac.uk/la3net/" TargetMode="External"/><Relationship Id="rId7" Type="http://schemas.openxmlformats.org/officeDocument/2006/relationships/image" Target="../media/image11.png"/><Relationship Id="rId8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tags" Target="../tags/tag108.xml"/><Relationship Id="rId12" Type="http://schemas.openxmlformats.org/officeDocument/2006/relationships/tags" Target="../tags/tag109.xml"/><Relationship Id="rId13" Type="http://schemas.openxmlformats.org/officeDocument/2006/relationships/slideLayout" Target="../slideLayouts/slideLayout2.xml"/><Relationship Id="rId14" Type="http://schemas.openxmlformats.org/officeDocument/2006/relationships/image" Target="../media/image34.jpeg"/><Relationship Id="rId1" Type="http://schemas.openxmlformats.org/officeDocument/2006/relationships/tags" Target="../tags/tag98.xml"/><Relationship Id="rId2" Type="http://schemas.openxmlformats.org/officeDocument/2006/relationships/tags" Target="../tags/tag99.xml"/><Relationship Id="rId3" Type="http://schemas.openxmlformats.org/officeDocument/2006/relationships/tags" Target="../tags/tag100.xml"/><Relationship Id="rId4" Type="http://schemas.openxmlformats.org/officeDocument/2006/relationships/tags" Target="../tags/tag101.xml"/><Relationship Id="rId5" Type="http://schemas.openxmlformats.org/officeDocument/2006/relationships/tags" Target="../tags/tag102.xml"/><Relationship Id="rId6" Type="http://schemas.openxmlformats.org/officeDocument/2006/relationships/tags" Target="../tags/tag103.xml"/><Relationship Id="rId7" Type="http://schemas.openxmlformats.org/officeDocument/2006/relationships/tags" Target="../tags/tag104.xml"/><Relationship Id="rId8" Type="http://schemas.openxmlformats.org/officeDocument/2006/relationships/tags" Target="../tags/tag105.xml"/><Relationship Id="rId9" Type="http://schemas.openxmlformats.org/officeDocument/2006/relationships/tags" Target="../tags/tag106.xml"/><Relationship Id="rId10" Type="http://schemas.openxmlformats.org/officeDocument/2006/relationships/tags" Target="../tags/tag10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Relationship Id="rId3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eg"/><Relationship Id="rId3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20" Type="http://schemas.openxmlformats.org/officeDocument/2006/relationships/hyperlink" Target="http://isolde-project-rilis.web.cern.ch/isolde-project-rilis/" TargetMode="External"/><Relationship Id="rId10" Type="http://schemas.openxmlformats.org/officeDocument/2006/relationships/tags" Target="../tags/tag119.xml"/><Relationship Id="rId11" Type="http://schemas.openxmlformats.org/officeDocument/2006/relationships/slideLayout" Target="../slideLayouts/slideLayout2.xml"/><Relationship Id="rId12" Type="http://schemas.openxmlformats.org/officeDocument/2006/relationships/image" Target="../media/image37.png"/><Relationship Id="rId13" Type="http://schemas.openxmlformats.org/officeDocument/2006/relationships/image" Target="../media/image38.png"/><Relationship Id="rId14" Type="http://schemas.openxmlformats.org/officeDocument/2006/relationships/image" Target="../media/image39.png"/><Relationship Id="rId15" Type="http://schemas.openxmlformats.org/officeDocument/2006/relationships/image" Target="../media/image40.png"/><Relationship Id="rId16" Type="http://schemas.openxmlformats.org/officeDocument/2006/relationships/image" Target="../media/image41.png"/><Relationship Id="rId17" Type="http://schemas.openxmlformats.org/officeDocument/2006/relationships/image" Target="../media/image42.png"/><Relationship Id="rId18" Type="http://schemas.openxmlformats.org/officeDocument/2006/relationships/image" Target="../media/image43.png"/><Relationship Id="rId19" Type="http://schemas.openxmlformats.org/officeDocument/2006/relationships/image" Target="../media/image44.png"/><Relationship Id="rId1" Type="http://schemas.openxmlformats.org/officeDocument/2006/relationships/tags" Target="../tags/tag110.xml"/><Relationship Id="rId2" Type="http://schemas.openxmlformats.org/officeDocument/2006/relationships/tags" Target="../tags/tag111.xml"/><Relationship Id="rId3" Type="http://schemas.openxmlformats.org/officeDocument/2006/relationships/tags" Target="../tags/tag112.xml"/><Relationship Id="rId4" Type="http://schemas.openxmlformats.org/officeDocument/2006/relationships/tags" Target="../tags/tag113.xml"/><Relationship Id="rId5" Type="http://schemas.openxmlformats.org/officeDocument/2006/relationships/tags" Target="../tags/tag114.xml"/><Relationship Id="rId6" Type="http://schemas.openxmlformats.org/officeDocument/2006/relationships/tags" Target="../tags/tag115.xml"/><Relationship Id="rId7" Type="http://schemas.openxmlformats.org/officeDocument/2006/relationships/tags" Target="../tags/tag116.xml"/><Relationship Id="rId8" Type="http://schemas.openxmlformats.org/officeDocument/2006/relationships/tags" Target="../tags/tag1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4" Type="http://schemas.openxmlformats.org/officeDocument/2006/relationships/image" Target="../media/image4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hyperlink" Target="http://isolde.web.cern.ch/ISOLDE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6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jpeg"/><Relationship Id="rId5" Type="http://schemas.openxmlformats.org/officeDocument/2006/relationships/image" Target="../media/image61.JPG"/><Relationship Id="rId6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4" Type="http://schemas.openxmlformats.org/officeDocument/2006/relationships/tags" Target="../tags/tag123.xml"/><Relationship Id="rId5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7" Type="http://schemas.openxmlformats.org/officeDocument/2006/relationships/image" Target="../media/image64.jpeg"/><Relationship Id="rId8" Type="http://schemas.openxmlformats.org/officeDocument/2006/relationships/image" Target="../media/image65.jpeg"/><Relationship Id="rId9" Type="http://schemas.openxmlformats.org/officeDocument/2006/relationships/image" Target="../media/image66.jpeg"/><Relationship Id="rId10" Type="http://schemas.openxmlformats.org/officeDocument/2006/relationships/image" Target="../media/image67.png"/><Relationship Id="rId11" Type="http://schemas.microsoft.com/office/2007/relationships/hdphoto" Target="../media/hdphoto4.wdp"/><Relationship Id="rId1" Type="http://schemas.openxmlformats.org/officeDocument/2006/relationships/tags" Target="../tags/tag120.xml"/><Relationship Id="rId2" Type="http://schemas.openxmlformats.org/officeDocument/2006/relationships/tags" Target="../tags/tag121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71.png"/><Relationship Id="rId20" Type="http://schemas.openxmlformats.org/officeDocument/2006/relationships/image" Target="../media/image66.jpeg"/><Relationship Id="rId10" Type="http://schemas.openxmlformats.org/officeDocument/2006/relationships/image" Target="../media/image67.png"/><Relationship Id="rId11" Type="http://schemas.microsoft.com/office/2007/relationships/hdphoto" Target="../media/hdphoto4.wdp"/><Relationship Id="rId12" Type="http://schemas.openxmlformats.org/officeDocument/2006/relationships/image" Target="../media/image72.png"/><Relationship Id="rId13" Type="http://schemas.microsoft.com/office/2007/relationships/hdphoto" Target="../media/hdphoto5.wdp"/><Relationship Id="rId14" Type="http://schemas.openxmlformats.org/officeDocument/2006/relationships/image" Target="../media/image73.png"/><Relationship Id="rId15" Type="http://schemas.openxmlformats.org/officeDocument/2006/relationships/image" Target="../media/image74.png"/><Relationship Id="rId16" Type="http://schemas.microsoft.com/office/2007/relationships/hdphoto" Target="../media/hdphoto6.wdp"/><Relationship Id="rId17" Type="http://schemas.openxmlformats.org/officeDocument/2006/relationships/image" Target="../media/image75.png"/><Relationship Id="rId18" Type="http://schemas.microsoft.com/office/2007/relationships/hdphoto" Target="../media/hdphoto7.wdp"/><Relationship Id="rId19" Type="http://schemas.openxmlformats.org/officeDocument/2006/relationships/image" Target="../media/image64.jpeg"/><Relationship Id="rId1" Type="http://schemas.openxmlformats.org/officeDocument/2006/relationships/tags" Target="../tags/tag124.xml"/><Relationship Id="rId2" Type="http://schemas.openxmlformats.org/officeDocument/2006/relationships/tags" Target="../tags/tag125.xml"/><Relationship Id="rId3" Type="http://schemas.openxmlformats.org/officeDocument/2006/relationships/tags" Target="../tags/tag126.xml"/><Relationship Id="rId4" Type="http://schemas.openxmlformats.org/officeDocument/2006/relationships/tags" Target="../tags/tag127.xml"/><Relationship Id="rId5" Type="http://schemas.openxmlformats.org/officeDocument/2006/relationships/slideLayout" Target="../slideLayouts/slideLayout5.xml"/><Relationship Id="rId6" Type="http://schemas.openxmlformats.org/officeDocument/2006/relationships/image" Target="../media/image68.emf"/><Relationship Id="rId7" Type="http://schemas.openxmlformats.org/officeDocument/2006/relationships/image" Target="../media/image69.jpeg"/><Relationship Id="rId8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9.gif"/><Relationship Id="rId12" Type="http://schemas.openxmlformats.org/officeDocument/2006/relationships/image" Target="../media/image80.jpeg"/><Relationship Id="rId13" Type="http://schemas.openxmlformats.org/officeDocument/2006/relationships/image" Target="../media/image81.png"/><Relationship Id="rId1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liv.ac.uk/la3net/" TargetMode="External"/><Relationship Id="rId4" Type="http://schemas.openxmlformats.org/officeDocument/2006/relationships/image" Target="../media/image11.png"/><Relationship Id="rId5" Type="http://schemas.openxmlformats.org/officeDocument/2006/relationships/hyperlink" Target="http://greybook.cern.ch/programmes/experiments/IS511.html" TargetMode="External"/><Relationship Id="rId6" Type="http://schemas.openxmlformats.org/officeDocument/2006/relationships/hyperlink" Target="http://greybook.cern.ch/programmes/experiments/IS534.html" TargetMode="External"/><Relationship Id="rId7" Type="http://schemas.openxmlformats.org/officeDocument/2006/relationships/hyperlink" Target="http://greybook.cern.ch/programmes/experiments/IS456.html" TargetMode="External"/><Relationship Id="rId8" Type="http://schemas.openxmlformats.org/officeDocument/2006/relationships/image" Target="../media/image76.gif"/><Relationship Id="rId9" Type="http://schemas.openxmlformats.org/officeDocument/2006/relationships/image" Target="../media/image77.wmf"/><Relationship Id="rId10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8" Type="http://schemas.openxmlformats.org/officeDocument/2006/relationships/image" Target="../media/image18.emf"/><Relationship Id="rId9" Type="http://schemas.openxmlformats.org/officeDocument/2006/relationships/hyperlink" Target="http://isolde.web.cern.ch/ISOLDE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wmf"/><Relationship Id="rId12" Type="http://schemas.openxmlformats.org/officeDocument/2006/relationships/oleObject" Target="../embeddings/oleObject4.bin"/><Relationship Id="rId13" Type="http://schemas.openxmlformats.org/officeDocument/2006/relationships/image" Target="../media/image25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22.w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23.wmf"/><Relationship Id="rId10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.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198" y="5117748"/>
            <a:ext cx="2453252" cy="533195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1335024" y="2400300"/>
            <a:ext cx="6742176" cy="23689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100" y="2869699"/>
            <a:ext cx="7086600" cy="565714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Recent operation and outlook for the ISOLDE </a:t>
            </a:r>
            <a:r>
              <a:rPr lang="en-US" sz="2000" dirty="0" smtClean="0">
                <a:solidFill>
                  <a:srgbClr val="FFFFFF"/>
                </a:solidFill>
              </a:rPr>
              <a:t/>
            </a:r>
            <a:br>
              <a:rPr lang="en-US" sz="2000" dirty="0" smtClean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FF"/>
                </a:solidFill>
              </a:rPr>
              <a:t>Resonance </a:t>
            </a:r>
            <a:r>
              <a:rPr lang="en-US" sz="2000" dirty="0">
                <a:solidFill>
                  <a:srgbClr val="FFFFFF"/>
                </a:solidFill>
              </a:rPr>
              <a:t>Ionization Laser Ion Source (RILIS)</a:t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dirty="0">
                <a:solidFill>
                  <a:srgbClr val="FFFFFF"/>
                </a:solidFill>
              </a:rPr>
              <a:t/>
            </a:r>
            <a:br>
              <a:rPr lang="en-US" sz="2000" dirty="0">
                <a:solidFill>
                  <a:srgbClr val="FFFFFF"/>
                </a:solidFill>
              </a:rPr>
            </a:b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16100" y="3492874"/>
            <a:ext cx="6235700" cy="5334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bg1">
                    <a:lumMod val="75000"/>
                  </a:schemeClr>
                </a:solidFill>
              </a:rPr>
              <a:t>Bruce Marsh - EN-STI-LP</a:t>
            </a: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1" descr="\\cern.ch\dfs\Users\l\losito\Public\EN-STI-LOGO\EN-STI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60702" y="5071975"/>
            <a:ext cx="703435" cy="624740"/>
          </a:xfrm>
          <a:prstGeom prst="rect">
            <a:avLst/>
          </a:prstGeom>
          <a:noFill/>
        </p:spPr>
      </p:pic>
      <p:pic>
        <p:nvPicPr>
          <p:cNvPr id="4" name="Picture 3" descr="rilis_logo_noframe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4" t="9091" r="18182" b="4714"/>
          <a:stretch/>
        </p:blipFill>
        <p:spPr>
          <a:xfrm>
            <a:off x="4842562" y="5071975"/>
            <a:ext cx="622300" cy="624740"/>
          </a:xfrm>
          <a:prstGeom prst="rect">
            <a:avLst/>
          </a:prstGeom>
        </p:spPr>
      </p:pic>
      <p:pic>
        <p:nvPicPr>
          <p:cNvPr id="9" name="Picture 8" descr="LA3NET_indico.png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74" y="5140814"/>
            <a:ext cx="1368152" cy="487062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1915548" y="3962774"/>
            <a:ext cx="6235700" cy="533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LA</a:t>
            </a:r>
            <a:r>
              <a:rPr lang="en-US" sz="1400" baseline="30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NET Topical Workshop: Laser based particle sources</a:t>
            </a:r>
            <a:endParaRPr 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1915548" y="4229474"/>
            <a:ext cx="6235700" cy="5334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20-22</a:t>
            </a:r>
            <a:r>
              <a:rPr lang="en-US" sz="1200" baseline="30000" dirty="0" smtClean="0">
                <a:solidFill>
                  <a:schemeClr val="bg1">
                    <a:lumMod val="75000"/>
                  </a:schemeClr>
                </a:solidFill>
              </a:rPr>
              <a:t>nd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February 2013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7" name="Picture 2" descr="\\cern.ch\dfs\Workspaces\l\LARIS\Daniel\Presentations\DPG Dresden 2011\cern_logo_white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164" y="5071975"/>
            <a:ext cx="645401" cy="624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4414163"/>
              </p:ext>
            </p:extLst>
          </p:nvPr>
        </p:nvGraphicFramePr>
        <p:xfrm>
          <a:off x="324440" y="10111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675556" y="-801960"/>
            <a:ext cx="647223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 smtClean="0">
              <a:solidFill>
                <a:schemeClr val="tx2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3601" y="411163"/>
            <a:ext cx="4622799" cy="3889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Dual RILIS tuning range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96900" y="6302801"/>
            <a:ext cx="9385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b="1" dirty="0"/>
              <a:t>Fedosseev, V. N</a:t>
            </a:r>
            <a:r>
              <a:rPr lang="en-GB" sz="1600" b="1" dirty="0" smtClean="0"/>
              <a:t>., </a:t>
            </a:r>
            <a:r>
              <a:rPr lang="en-GB" sz="1600" b="1" dirty="0"/>
              <a:t>Fedorov, D. V, Fink, D</a:t>
            </a:r>
            <a:r>
              <a:rPr lang="en-GB" sz="1600" b="1" dirty="0" smtClean="0"/>
              <a:t>., </a:t>
            </a:r>
            <a:r>
              <a:rPr lang="en-GB" sz="1600" b="1" dirty="0" err="1"/>
              <a:t>Losito</a:t>
            </a:r>
            <a:r>
              <a:rPr lang="en-GB" sz="1600" b="1" dirty="0"/>
              <a:t>, R., Marsh, B. A</a:t>
            </a:r>
            <a:r>
              <a:rPr lang="en-GB" sz="1600" b="1" dirty="0" smtClean="0"/>
              <a:t>., </a:t>
            </a:r>
            <a:r>
              <a:rPr lang="en-GB" sz="1600" b="1" dirty="0" err="1" smtClean="0"/>
              <a:t>S.Rothe</a:t>
            </a:r>
            <a:r>
              <a:rPr lang="en-GB" sz="1600" b="1" dirty="0" smtClean="0"/>
              <a:t> </a:t>
            </a:r>
            <a:r>
              <a:rPr lang="en-GB" sz="1600" b="1" dirty="0"/>
              <a:t>et al. (2012). </a:t>
            </a:r>
            <a:endParaRPr lang="en-GB" sz="1600" b="1" dirty="0" smtClean="0"/>
          </a:p>
          <a:p>
            <a:r>
              <a:rPr lang="en-GB" sz="1600" i="1" dirty="0" smtClean="0"/>
              <a:t>Upgrade </a:t>
            </a:r>
            <a:r>
              <a:rPr lang="en-GB" sz="1600" i="1" dirty="0"/>
              <a:t>of the </a:t>
            </a:r>
            <a:r>
              <a:rPr lang="en-GB" sz="1600" i="1" dirty="0" smtClean="0"/>
              <a:t>RILIS </a:t>
            </a:r>
            <a:r>
              <a:rPr lang="en-GB" sz="1600" i="1" dirty="0"/>
              <a:t>at </a:t>
            </a:r>
            <a:r>
              <a:rPr lang="en-GB" sz="1600" i="1" dirty="0" smtClean="0"/>
              <a:t>ISOLDE; Rev. Sci. </a:t>
            </a:r>
            <a:r>
              <a:rPr lang="en-GB" sz="1600" i="1" dirty="0" err="1" smtClean="0"/>
              <a:t>Inst</a:t>
            </a:r>
            <a:r>
              <a:rPr lang="en-GB" sz="1600" dirty="0" smtClean="0"/>
              <a:t> </a:t>
            </a:r>
            <a:r>
              <a:rPr lang="en-GB" sz="1600" i="1" dirty="0"/>
              <a:t>83</a:t>
            </a:r>
            <a:r>
              <a:rPr lang="en-GB" sz="1600" dirty="0"/>
              <a:t>(2), 02A903. doi:10.1063/1.3662206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46028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Workspaces\r\RILIS\Photos\RILIS_Sony\DSC00048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4" cstate="print"/>
          <a:srcRect r="2115"/>
          <a:stretch>
            <a:fillRect/>
          </a:stretch>
        </p:blipFill>
        <p:spPr bwMode="auto">
          <a:xfrm>
            <a:off x="0" y="3036151"/>
            <a:ext cx="9144000" cy="207499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>
            <p:custDataLst>
              <p:tags r:id="rId2"/>
            </p:custDataLst>
          </p:nvPr>
        </p:nvSpPr>
        <p:spPr>
          <a:xfrm>
            <a:off x="7884368" y="1274862"/>
            <a:ext cx="1152128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3 </a:t>
            </a:r>
            <a:r>
              <a:rPr lang="en-US" sz="1400" dirty="0" err="1" smtClean="0"/>
              <a:t>Ti:Sa</a:t>
            </a:r>
            <a:r>
              <a:rPr lang="en-US" sz="1400" dirty="0" smtClean="0"/>
              <a:t> lasers</a:t>
            </a:r>
            <a:endParaRPr lang="en-GB" sz="1400" b="1" dirty="0"/>
          </a:p>
        </p:txBody>
      </p:sp>
      <p:sp>
        <p:nvSpPr>
          <p:cNvPr id="9" name="TextBox 8"/>
          <p:cNvSpPr txBox="1"/>
          <p:nvPr>
            <p:custDataLst>
              <p:tags r:id="rId3"/>
            </p:custDataLst>
          </p:nvPr>
        </p:nvSpPr>
        <p:spPr>
          <a:xfrm>
            <a:off x="251520" y="5234829"/>
            <a:ext cx="88569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RILIS cabin layout has been redesigned to accommodate the new lasers</a:t>
            </a:r>
            <a:endParaRPr lang="en-GB" sz="1600" b="1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06623" y="2813585"/>
            <a:ext cx="0" cy="11521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13243" y="1509057"/>
            <a:ext cx="0" cy="172819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>
            <a:off x="2987824" y="2077690"/>
            <a:ext cx="1872208" cy="1279304"/>
          </a:xfrm>
          <a:prstGeom prst="bentConnector3">
            <a:avLst>
              <a:gd name="adj1" fmla="val -876"/>
            </a:avLst>
          </a:prstGeom>
          <a:ln>
            <a:solidFill>
              <a:srgbClr val="C3D69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139952" y="2564904"/>
            <a:ext cx="0" cy="1728192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308304" y="2636912"/>
            <a:ext cx="0" cy="648072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604448" y="2636912"/>
            <a:ext cx="0" cy="1944216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>
            <p:custDataLst>
              <p:tags r:id="rId4"/>
            </p:custDataLst>
          </p:nvPr>
        </p:nvSpPr>
        <p:spPr>
          <a:xfrm>
            <a:off x="7648153" y="1754813"/>
            <a:ext cx="1152128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Harmonic generation unit for </a:t>
            </a:r>
            <a:r>
              <a:rPr lang="en-US" sz="1400" dirty="0" err="1" smtClean="0"/>
              <a:t>Ti:Sa</a:t>
            </a:r>
            <a:r>
              <a:rPr lang="en-US" sz="1400" dirty="0" smtClean="0"/>
              <a:t> system</a:t>
            </a:r>
            <a:endParaRPr lang="en-GB" sz="1400" b="1" dirty="0"/>
          </a:p>
        </p:txBody>
      </p:sp>
      <p:sp>
        <p:nvSpPr>
          <p:cNvPr id="19" name="TextBox 18"/>
          <p:cNvSpPr txBox="1"/>
          <p:nvPr>
            <p:custDataLst>
              <p:tags r:id="rId5"/>
            </p:custDataLst>
          </p:nvPr>
        </p:nvSpPr>
        <p:spPr>
          <a:xfrm>
            <a:off x="5904993" y="1878185"/>
            <a:ext cx="1584176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Photonics Industries </a:t>
            </a:r>
            <a:r>
              <a:rPr lang="en-US" sz="1400" dirty="0" err="1" smtClean="0"/>
              <a:t>Nd:YAG</a:t>
            </a:r>
            <a:r>
              <a:rPr lang="en-US" sz="1400" dirty="0" smtClean="0"/>
              <a:t> pump laser for the </a:t>
            </a:r>
            <a:r>
              <a:rPr lang="en-US" sz="1400" dirty="0" err="1" smtClean="0"/>
              <a:t>Ti:Sa</a:t>
            </a:r>
            <a:r>
              <a:rPr lang="en-US" sz="1400" dirty="0"/>
              <a:t> </a:t>
            </a:r>
            <a:r>
              <a:rPr lang="en-US" sz="1400" dirty="0" smtClean="0"/>
              <a:t>lasers</a:t>
            </a:r>
            <a:endParaRPr lang="en-GB" sz="14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8892480" y="1556792"/>
            <a:ext cx="0" cy="1800200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>
            <p:custDataLst>
              <p:tags r:id="rId6"/>
            </p:custDataLst>
          </p:nvPr>
        </p:nvSpPr>
        <p:spPr>
          <a:xfrm>
            <a:off x="1656513" y="1112985"/>
            <a:ext cx="1549921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Sirah</a:t>
            </a:r>
            <a:r>
              <a:rPr lang="en-US" sz="1400" dirty="0" smtClean="0"/>
              <a:t> dye lasers with 2</a:t>
            </a:r>
            <a:r>
              <a:rPr lang="en-US" sz="1400" baseline="30000" dirty="0" smtClean="0"/>
              <a:t>nd</a:t>
            </a:r>
            <a:r>
              <a:rPr lang="en-US" sz="1400" dirty="0" smtClean="0"/>
              <a:t> harmonic generation and UV pumping option</a:t>
            </a:r>
            <a:endParaRPr lang="en-GB" sz="1400" b="1" dirty="0"/>
          </a:p>
        </p:txBody>
      </p:sp>
      <p:sp>
        <p:nvSpPr>
          <p:cNvPr id="23" name="TextBox 22"/>
          <p:cNvSpPr txBox="1"/>
          <p:nvPr>
            <p:custDataLst>
              <p:tags r:id="rId7"/>
            </p:custDataLst>
          </p:nvPr>
        </p:nvSpPr>
        <p:spPr>
          <a:xfrm>
            <a:off x="5425211" y="1008382"/>
            <a:ext cx="2123400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Edgewave</a:t>
            </a:r>
            <a:r>
              <a:rPr lang="en-US" sz="1400" dirty="0" smtClean="0"/>
              <a:t> </a:t>
            </a:r>
            <a:r>
              <a:rPr lang="en-US" sz="1400" dirty="0" err="1" smtClean="0"/>
              <a:t>Nd:YAG</a:t>
            </a:r>
            <a:r>
              <a:rPr lang="en-US" sz="1400" dirty="0" smtClean="0"/>
              <a:t> laser for dye pumping or non resonant ionization</a:t>
            </a:r>
            <a:endParaRPr lang="en-GB" sz="1400" b="1" dirty="0"/>
          </a:p>
        </p:txBody>
      </p:sp>
      <p:sp>
        <p:nvSpPr>
          <p:cNvPr id="24" name="TextBox 23"/>
          <p:cNvSpPr txBox="1"/>
          <p:nvPr>
            <p:custDataLst>
              <p:tags r:id="rId8"/>
            </p:custDataLst>
          </p:nvPr>
        </p:nvSpPr>
        <p:spPr>
          <a:xfrm>
            <a:off x="3491880" y="964466"/>
            <a:ext cx="1728192" cy="1600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Narrow band dye laser with computer controlled grating and etalon for high resolution spectroscopy or isomer selectivity</a:t>
            </a:r>
            <a:endParaRPr lang="en-GB" sz="1400" b="1" dirty="0"/>
          </a:p>
        </p:txBody>
      </p:sp>
      <p:sp>
        <p:nvSpPr>
          <p:cNvPr id="25" name="TextBox 24"/>
          <p:cNvSpPr txBox="1"/>
          <p:nvPr>
            <p:custDataLst>
              <p:tags r:id="rId9"/>
            </p:custDataLst>
          </p:nvPr>
        </p:nvSpPr>
        <p:spPr>
          <a:xfrm>
            <a:off x="827584" y="2257708"/>
            <a:ext cx="172819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Dye laser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harmonic generator</a:t>
            </a:r>
            <a:endParaRPr lang="en-GB" sz="1400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771800" y="2060848"/>
            <a:ext cx="0" cy="1152128"/>
          </a:xfrm>
          <a:prstGeom prst="straightConnector1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4611" y="385763"/>
            <a:ext cx="4904055" cy="4339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/>
              <a:t>The </a:t>
            </a:r>
            <a:r>
              <a:rPr lang="en-US" sz="2400" dirty="0" smtClean="0"/>
              <a:t>RILIS </a:t>
            </a:r>
            <a:r>
              <a:rPr lang="en-US" sz="2400" dirty="0"/>
              <a:t>Dye + </a:t>
            </a:r>
            <a:r>
              <a:rPr lang="en-US" sz="2400" dirty="0" err="1"/>
              <a:t>Ti:Sa</a:t>
            </a:r>
            <a:r>
              <a:rPr lang="en-US" sz="2400" dirty="0"/>
              <a:t> </a:t>
            </a:r>
            <a:r>
              <a:rPr lang="en-US" sz="2400" dirty="0" smtClean="0"/>
              <a:t>system</a:t>
            </a:r>
            <a:endParaRPr lang="en-GB" sz="2400" dirty="0"/>
          </a:p>
        </p:txBody>
      </p:sp>
      <p:sp>
        <p:nvSpPr>
          <p:cNvPr id="26" name="TextBox 25"/>
          <p:cNvSpPr txBox="1"/>
          <p:nvPr>
            <p:custDataLst>
              <p:tags r:id="rId10"/>
            </p:custDataLst>
          </p:nvPr>
        </p:nvSpPr>
        <p:spPr>
          <a:xfrm>
            <a:off x="251520" y="6041747"/>
            <a:ext cx="88569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  <a:latin typeface="+mj-lt"/>
              </a:rPr>
              <a:t>The laboratory is now at maximum capacity – extension is planned.</a:t>
            </a:r>
            <a:endParaRPr lang="en-GB" sz="1600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1" name="Elbow Connector 20"/>
          <p:cNvCxnSpPr/>
          <p:nvPr/>
        </p:nvCxnSpPr>
        <p:spPr>
          <a:xfrm rot="5400000">
            <a:off x="-1062372" y="3123220"/>
            <a:ext cx="2376264" cy="251520"/>
          </a:xfrm>
          <a:prstGeom prst="bentConnector3">
            <a:avLst>
              <a:gd name="adj1" fmla="val 50000"/>
            </a:avLst>
          </a:prstGeom>
          <a:ln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>
            <p:custDataLst>
              <p:tags r:id="rId11"/>
            </p:custDataLst>
          </p:nvPr>
        </p:nvSpPr>
        <p:spPr>
          <a:xfrm>
            <a:off x="98750" y="908892"/>
            <a:ext cx="134174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Improved HRS laser beam launch system with a 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laser beam path for laser transport to ISCOOL</a:t>
            </a:r>
            <a:endParaRPr lang="en-GB" sz="1200" b="1" dirty="0"/>
          </a:p>
        </p:txBody>
      </p:sp>
      <p:sp>
        <p:nvSpPr>
          <p:cNvPr id="30" name="TextBox 29"/>
          <p:cNvSpPr txBox="1"/>
          <p:nvPr>
            <p:custDataLst>
              <p:tags r:id="rId12"/>
            </p:custDataLst>
          </p:nvPr>
        </p:nvSpPr>
        <p:spPr>
          <a:xfrm>
            <a:off x="251520" y="5557399"/>
            <a:ext cx="8856984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j-lt"/>
              </a:rPr>
              <a:t>Dye and </a:t>
            </a:r>
            <a:r>
              <a:rPr lang="en-US" sz="1600" dirty="0" err="1">
                <a:solidFill>
                  <a:schemeClr val="tx2"/>
                </a:solidFill>
                <a:latin typeface="+mj-lt"/>
              </a:rPr>
              <a:t>Ti:Sa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 synchronization </a:t>
            </a:r>
            <a:r>
              <a:rPr lang="en-US" sz="1600" dirty="0" smtClean="0">
                <a:solidFill>
                  <a:schemeClr val="tx2"/>
                </a:solidFill>
                <a:latin typeface="+mj-lt"/>
                <a:sym typeface="Wingdings" panose="05000000000000000000" pitchFamily="2" charset="2"/>
              </a:rPr>
              <a:t> mixed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ionization </a:t>
            </a:r>
            <a:r>
              <a:rPr lang="en-US" sz="1600" dirty="0">
                <a:solidFill>
                  <a:schemeClr val="tx2"/>
                </a:solidFill>
                <a:latin typeface="+mj-lt"/>
              </a:rPr>
              <a:t>schemes</a:t>
            </a:r>
            <a:r>
              <a:rPr lang="en-GB" sz="16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are possible</a:t>
            </a:r>
            <a:endParaRPr lang="en-GB" sz="16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6900" y="6302801"/>
            <a:ext cx="9385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b="1" dirty="0" smtClean="0"/>
              <a:t>Fedosseev, V. N., Fedorov, D. V, Fink, D., </a:t>
            </a:r>
            <a:r>
              <a:rPr lang="en-GB" sz="1600" b="1" dirty="0" err="1" smtClean="0"/>
              <a:t>Losito</a:t>
            </a:r>
            <a:r>
              <a:rPr lang="en-GB" sz="1600" b="1" dirty="0" smtClean="0"/>
              <a:t>, R., Marsh, B. A., </a:t>
            </a:r>
            <a:r>
              <a:rPr lang="en-GB" sz="1600" b="1" dirty="0" err="1" smtClean="0"/>
              <a:t>S.Rothe</a:t>
            </a:r>
            <a:r>
              <a:rPr lang="en-GB" sz="1600" b="1" dirty="0" smtClean="0"/>
              <a:t> et al. (2012). </a:t>
            </a:r>
          </a:p>
          <a:p>
            <a:r>
              <a:rPr lang="en-GB" sz="1600" i="1" dirty="0" smtClean="0"/>
              <a:t>Upgrade of the RILIS at ISOLDE; Rev. Sci. </a:t>
            </a:r>
            <a:r>
              <a:rPr lang="en-GB" sz="1600" i="1" dirty="0" err="1" smtClean="0"/>
              <a:t>Inst</a:t>
            </a:r>
            <a:r>
              <a:rPr lang="en-GB" sz="1600" dirty="0" smtClean="0"/>
              <a:t> </a:t>
            </a:r>
            <a:r>
              <a:rPr lang="en-GB" sz="1600" i="1" dirty="0" smtClean="0"/>
              <a:t>83</a:t>
            </a:r>
            <a:r>
              <a:rPr lang="en-GB" sz="1600" dirty="0" smtClean="0"/>
              <a:t>(2), 02A903. doi:10.1063/1.3662206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389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Talks\2011_ISOLDEWorkshop\pictures\rilis_panoramas\freehand pano_ril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5900" y="1244600"/>
            <a:ext cx="9529899" cy="561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9" y="347663"/>
            <a:ext cx="3098801" cy="4524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RILIS in 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234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Talks\2011_ISOLDEWorkshop\pictures\rilis_panoramas\hdr_rilis_ti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79434" y="1193800"/>
            <a:ext cx="9823434" cy="566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1999" y="347663"/>
            <a:ext cx="3098801" cy="45243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RILIS in action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54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91726" y="1546186"/>
            <a:ext cx="317102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r>
              <a:rPr lang="en-US" dirty="0" smtClean="0"/>
              <a:t>100W </a:t>
            </a:r>
            <a:r>
              <a:rPr lang="en-US" dirty="0" err="1" smtClean="0"/>
              <a:t>Nd:YAG</a:t>
            </a:r>
            <a:r>
              <a:rPr lang="en-US" dirty="0" smtClean="0"/>
              <a:t> laser is available for </a:t>
            </a:r>
            <a:r>
              <a:rPr lang="en-US" dirty="0"/>
              <a:t>non-resonant ionization in </a:t>
            </a:r>
            <a:r>
              <a:rPr lang="en-US" b="1" dirty="0" err="1"/>
              <a:t>Ti:Sa</a:t>
            </a:r>
            <a:r>
              <a:rPr lang="en-US" b="1" dirty="0"/>
              <a:t> only </a:t>
            </a:r>
            <a:r>
              <a:rPr lang="en-US" dirty="0"/>
              <a:t>schemes</a:t>
            </a:r>
            <a:endParaRPr lang="en-GB" dirty="0"/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3443280" y="1605928"/>
            <a:ext cx="272158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r>
              <a:rPr lang="en-US" b="1" dirty="0"/>
              <a:t>Mixed </a:t>
            </a:r>
            <a:r>
              <a:rPr lang="en-US" b="1" dirty="0" smtClean="0"/>
              <a:t>schemes</a:t>
            </a:r>
            <a:endParaRPr lang="en-GB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6319314" y="1647140"/>
            <a:ext cx="2659046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/>
          </a:lstStyle>
          <a:p>
            <a:r>
              <a:rPr lang="en-US" dirty="0" smtClean="0"/>
              <a:t>Dye </a:t>
            </a:r>
            <a:r>
              <a:rPr lang="en-US" dirty="0"/>
              <a:t>and Ti:Sa are </a:t>
            </a:r>
            <a:r>
              <a:rPr lang="en-US" b="1" dirty="0"/>
              <a:t>exchangeable</a:t>
            </a:r>
            <a:endParaRPr lang="en-GB" b="1" dirty="0"/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114348" y="5159509"/>
            <a:ext cx="301781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Increased efficiencies</a:t>
            </a:r>
            <a:endParaRPr lang="en-GB" dirty="0"/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3822265" y="5159509"/>
            <a:ext cx="178362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New elements</a:t>
            </a:r>
            <a:endParaRPr lang="en-GB" dirty="0"/>
          </a:p>
        </p:txBody>
      </p:sp>
      <p:sp>
        <p:nvSpPr>
          <p:cNvPr id="8" name="TextBox 7"/>
          <p:cNvSpPr txBox="1"/>
          <p:nvPr>
            <p:custDataLst>
              <p:tags r:id="rId6"/>
            </p:custDataLst>
          </p:nvPr>
        </p:nvSpPr>
        <p:spPr>
          <a:xfrm>
            <a:off x="6462531" y="4972858"/>
            <a:ext cx="2484902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Backup solution</a:t>
            </a:r>
            <a:endParaRPr lang="en-GB" dirty="0"/>
          </a:p>
        </p:txBody>
      </p:sp>
      <p:sp>
        <p:nvSpPr>
          <p:cNvPr id="9" name="TextBox 8"/>
          <p:cNvSpPr txBox="1"/>
          <p:nvPr>
            <p:custDataLst>
              <p:tags r:id="rId7"/>
            </p:custDataLst>
          </p:nvPr>
        </p:nvSpPr>
        <p:spPr>
          <a:xfrm>
            <a:off x="6469429" y="6065213"/>
            <a:ext cx="248490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Reduction in down time </a:t>
            </a:r>
            <a:endParaRPr lang="en-GB" dirty="0"/>
          </a:p>
        </p:txBody>
      </p:sp>
      <p:sp>
        <p:nvSpPr>
          <p:cNvPr id="10" name="TextBox 9"/>
          <p:cNvSpPr txBox="1"/>
          <p:nvPr>
            <p:custDataLst>
              <p:tags r:id="rId8"/>
            </p:custDataLst>
          </p:nvPr>
        </p:nvSpPr>
        <p:spPr>
          <a:xfrm>
            <a:off x="6469429" y="5383888"/>
            <a:ext cx="2478004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Keep one dye set up for future, use Ti:Sa instead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493" y="-619686"/>
            <a:ext cx="6338466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New modes of operation – The Dual RILIS</a:t>
            </a:r>
            <a:endParaRPr lang="en-GB" dirty="0"/>
          </a:p>
        </p:txBody>
      </p:sp>
      <p:sp>
        <p:nvSpPr>
          <p:cNvPr id="12" name="Down Arrow 11"/>
          <p:cNvSpPr/>
          <p:nvPr/>
        </p:nvSpPr>
        <p:spPr>
          <a:xfrm>
            <a:off x="1535234" y="1106201"/>
            <a:ext cx="320057" cy="44791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4632355" y="1186892"/>
            <a:ext cx="320057" cy="44791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7485961" y="1233201"/>
            <a:ext cx="320057" cy="44791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>
              <a:solidFill>
                <a:schemeClr val="dk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840" y="2449669"/>
            <a:ext cx="1260000" cy="2520000"/>
            <a:chOff x="31676" y="2133725"/>
            <a:chExt cx="1260000" cy="252000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76" y="2133725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5-Point Star 16"/>
            <p:cNvSpPr/>
            <p:nvPr/>
          </p:nvSpPr>
          <p:spPr>
            <a:xfrm>
              <a:off x="517660" y="4232126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5-Point Star 17"/>
            <p:cNvSpPr/>
            <p:nvPr/>
          </p:nvSpPr>
          <p:spPr>
            <a:xfrm>
              <a:off x="535828" y="3182939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93254" y="2449669"/>
            <a:ext cx="1260000" cy="2520000"/>
            <a:chOff x="1030172" y="2338345"/>
            <a:chExt cx="1260000" cy="2520000"/>
          </a:xfrm>
        </p:grpSpPr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0172" y="2338345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5-Point Star 20"/>
            <p:cNvSpPr/>
            <p:nvPr/>
          </p:nvSpPr>
          <p:spPr>
            <a:xfrm>
              <a:off x="1516156" y="4160118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317026" y="2373179"/>
            <a:ext cx="1260000" cy="2520000"/>
            <a:chOff x="3052768" y="2046321"/>
            <a:chExt cx="1260000" cy="2520000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2768" y="2046321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5-Point Star 23"/>
            <p:cNvSpPr/>
            <p:nvPr/>
          </p:nvSpPr>
          <p:spPr>
            <a:xfrm>
              <a:off x="3574341" y="2852936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885856" y="2360360"/>
            <a:ext cx="1260001" cy="2520000"/>
            <a:chOff x="6256295" y="2053350"/>
            <a:chExt cx="1260001" cy="2520000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6295" y="2053350"/>
              <a:ext cx="1260001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5-Point Star 26"/>
            <p:cNvSpPr/>
            <p:nvPr/>
          </p:nvSpPr>
          <p:spPr>
            <a:xfrm>
              <a:off x="6740553" y="3717032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09441" y="2431417"/>
            <a:ext cx="1260000" cy="2520000"/>
            <a:chOff x="7439126" y="2045554"/>
            <a:chExt cx="1260000" cy="2520000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39126" y="2045554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5-Point Star 29"/>
            <p:cNvSpPr/>
            <p:nvPr/>
          </p:nvSpPr>
          <p:spPr>
            <a:xfrm>
              <a:off x="7925110" y="2492896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920229" y="2451313"/>
            <a:ext cx="1260000" cy="2520000"/>
            <a:chOff x="7874475" y="2039149"/>
            <a:chExt cx="1260000" cy="2520000"/>
          </a:xfrm>
        </p:grpSpPr>
        <p:pic>
          <p:nvPicPr>
            <p:cNvPr id="32" name="Picture 4"/>
            <p:cNvPicPr>
              <a:picLocks noChangeAspect="1" noChangeArrowheads="1"/>
            </p:cNvPicPr>
            <p:nvPr/>
          </p:nvPicPr>
          <p:blipFill>
            <a:blip r:embed="rId1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74475" y="2039149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5-Point Star 32"/>
            <p:cNvSpPr/>
            <p:nvPr/>
          </p:nvSpPr>
          <p:spPr>
            <a:xfrm>
              <a:off x="8360720" y="3551588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953185" y="2451313"/>
            <a:ext cx="1260000" cy="2520000"/>
            <a:chOff x="4304012" y="1875961"/>
            <a:chExt cx="1260000" cy="2520000"/>
          </a:xfrm>
        </p:grpSpPr>
        <p:pic>
          <p:nvPicPr>
            <p:cNvPr id="35" name="Picture 5"/>
            <p:cNvPicPr>
              <a:picLocks noChangeAspect="1" noChangeArrowheads="1"/>
            </p:cNvPicPr>
            <p:nvPr/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012" y="1875961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5-Point Star 35"/>
            <p:cNvSpPr/>
            <p:nvPr/>
          </p:nvSpPr>
          <p:spPr>
            <a:xfrm>
              <a:off x="4807320" y="3063953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99574" y="2355370"/>
            <a:ext cx="1260000" cy="2520000"/>
            <a:chOff x="4353584" y="2039149"/>
            <a:chExt cx="1260000" cy="2520000"/>
          </a:xfrm>
        </p:grpSpPr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1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3584" y="2039149"/>
              <a:ext cx="1260000" cy="252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5-Point Star 38"/>
            <p:cNvSpPr/>
            <p:nvPr/>
          </p:nvSpPr>
          <p:spPr>
            <a:xfrm>
              <a:off x="4839568" y="2996952"/>
              <a:ext cx="144016" cy="144016"/>
            </a:xfrm>
            <a:prstGeom prst="star5">
              <a:avLst/>
            </a:prstGeom>
            <a:solidFill>
              <a:srgbClr val="FFFF00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0" name="TextBox 39"/>
          <p:cNvSpPr txBox="1"/>
          <p:nvPr>
            <p:custDataLst>
              <p:tags r:id="rId9"/>
            </p:custDataLst>
          </p:nvPr>
        </p:nvSpPr>
        <p:spPr>
          <a:xfrm>
            <a:off x="371318" y="951738"/>
            <a:ext cx="8537601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Prerequisite for dual operation: </a:t>
            </a:r>
            <a:r>
              <a:rPr lang="en-US" sz="1600" b="1" dirty="0" smtClean="0"/>
              <a:t>Temporal synchronization</a:t>
            </a:r>
            <a:r>
              <a:rPr lang="en-US" sz="1600" dirty="0" smtClean="0"/>
              <a:t> pulses of the two laser systems</a:t>
            </a:r>
            <a:endParaRPr lang="en-GB" sz="1600" dirty="0" smtClean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595553" y="360152"/>
            <a:ext cx="4104084" cy="4388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New modes of </a:t>
            </a:r>
            <a:r>
              <a:rPr lang="en-US" dirty="0" smtClean="0"/>
              <a:t>operation</a:t>
            </a:r>
            <a:endParaRPr lang="en-GB" dirty="0"/>
          </a:p>
        </p:txBody>
      </p:sp>
      <p:sp>
        <p:nvSpPr>
          <p:cNvPr id="43" name="TextBox 42"/>
          <p:cNvSpPr txBox="1"/>
          <p:nvPr>
            <p:custDataLst>
              <p:tags r:id="rId10"/>
            </p:custDataLst>
          </p:nvPr>
        </p:nvSpPr>
        <p:spPr>
          <a:xfrm>
            <a:off x="180190" y="5826779"/>
            <a:ext cx="5865009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Dual-RILIS is unique amongst laser ion sources</a:t>
            </a:r>
            <a:endParaRPr lang="en-GB" sz="2000" dirty="0"/>
          </a:p>
        </p:txBody>
      </p:sp>
      <p:sp>
        <p:nvSpPr>
          <p:cNvPr id="41" name="Rectangle 40"/>
          <p:cNvSpPr/>
          <p:nvPr/>
        </p:nvSpPr>
        <p:spPr>
          <a:xfrm>
            <a:off x="693134" y="6427591"/>
            <a:ext cx="6135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0"/>
              </a:rPr>
              <a:t>http://isolde-project-rilis.web.cern.ch/isolde-project-rilis</a:t>
            </a:r>
            <a:r>
              <a:rPr lang="en-GB" dirty="0" smtClean="0">
                <a:hlinkClick r:id="rId20"/>
              </a:rPr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75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52122" y="368617"/>
            <a:ext cx="2851428" cy="45546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dirty="0" smtClean="0">
                <a:solidFill>
                  <a:srgbClr val="737184"/>
                </a:solidFill>
              </a:rPr>
              <a:t>Part 2</a:t>
            </a:r>
            <a:endParaRPr lang="en-GB" sz="2400" dirty="0">
              <a:solidFill>
                <a:srgbClr val="737184"/>
              </a:solidFill>
            </a:endParaRP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431800" y="1323628"/>
            <a:ext cx="8496300" cy="446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algn="l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Introduction to ISOLDE and the RILIS installation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The original CVL pumped dye laser system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The new Dual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TiSa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and Dye laser RILIS</a:t>
            </a:r>
          </a:p>
          <a:p>
            <a:pPr lvl="1" indent="0" eaLnBrk="1" hangingPunct="1"/>
            <a:endParaRPr lang="en-GB" sz="2000" dirty="0">
              <a:solidFill>
                <a:schemeClr val="tx1"/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tx2"/>
                </a:solidFill>
                <a:latin typeface="+mj-lt"/>
              </a:rPr>
              <a:t>Operation of the RILIS in 2012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Total operating time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Specifics of Dual RILIS operation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Highlights and new developments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lvl="2" indent="0" eaLnBrk="1" hangingPunct="1"/>
            <a:endParaRPr lang="en-GB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Outlook and development work for 2013 and CERN LS1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Practical changes to the RILIS installation 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Scheme development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chemeClr val="bg2"/>
                </a:solidFill>
                <a:latin typeface="Bookman Old Style"/>
                <a:ea typeface="+mn-ea"/>
              </a:rPr>
              <a:t>Laser system upgrades / changes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chemeClr val="bg2"/>
                </a:solidFill>
                <a:latin typeface="Bookman Old Style"/>
                <a:ea typeface="+mn-ea"/>
              </a:rPr>
              <a:t>Improved laser beam transport system</a:t>
            </a:r>
          </a:p>
        </p:txBody>
      </p:sp>
    </p:spTree>
    <p:extLst>
      <p:ext uri="{BB962C8B-B14F-4D97-AF65-F5344CB8AC3E}">
        <p14:creationId xmlns:p14="http://schemas.microsoft.com/office/powerpoint/2010/main" val="200951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153667"/>
              </p:ext>
            </p:extLst>
          </p:nvPr>
        </p:nvGraphicFramePr>
        <p:xfrm>
          <a:off x="-300172" y="1654629"/>
          <a:ext cx="6075415" cy="40636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Chart" r:id="rId3" imgW="6096000" imgH="4076700" progId="MSGraph.Chart.8">
                  <p:embed followColorScheme="full"/>
                </p:oleObj>
              </mc:Choice>
              <mc:Fallback>
                <p:oleObj name="Chart" r:id="rId3" imgW="6096000" imgH="40767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00172" y="1654629"/>
                        <a:ext cx="6075415" cy="40636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976548"/>
              </p:ext>
            </p:extLst>
          </p:nvPr>
        </p:nvGraphicFramePr>
        <p:xfrm>
          <a:off x="0" y="5608320"/>
          <a:ext cx="9143997" cy="124967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43605"/>
                <a:gridCol w="648072"/>
                <a:gridCol w="719803"/>
                <a:gridCol w="504333"/>
                <a:gridCol w="719761"/>
                <a:gridCol w="648391"/>
                <a:gridCol w="648072"/>
                <a:gridCol w="504056"/>
                <a:gridCol w="647669"/>
                <a:gridCol w="648475"/>
                <a:gridCol w="648072"/>
                <a:gridCol w="539594"/>
                <a:gridCol w="612047"/>
                <a:gridCol w="612047"/>
              </a:tblGrid>
              <a:tr h="376808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Beam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Sm</a:t>
                      </a:r>
                      <a:endParaRPr lang="en-GB" sz="14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Ca</a:t>
                      </a:r>
                      <a:endParaRPr lang="en-GB" sz="14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Cd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At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Au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Be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3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Dy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Mg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4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Po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Ag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Zn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Cu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Mn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26106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Planned 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272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300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446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88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296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96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148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26106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Real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359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253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345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262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278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111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378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124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69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3185" y="1244967"/>
            <a:ext cx="500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Ion beams of </a:t>
            </a:r>
            <a:r>
              <a:rPr lang="en-GB" b="1" dirty="0" smtClean="0"/>
              <a:t>13</a:t>
            </a:r>
            <a:r>
              <a:rPr lang="en-GB" dirty="0" smtClean="0"/>
              <a:t> elements were produced with RILIS in </a:t>
            </a:r>
            <a:r>
              <a:rPr lang="en-GB" b="1" dirty="0" smtClean="0"/>
              <a:t>2012</a:t>
            </a:r>
            <a:endParaRPr lang="en-GB" b="1" dirty="0"/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858949" y="1178437"/>
            <a:ext cx="2736304" cy="400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dirty="0"/>
              <a:t>Laser ON </a:t>
            </a:r>
            <a:r>
              <a:rPr lang="en-US" sz="2000" dirty="0" smtClean="0"/>
              <a:t>time in 2012:</a:t>
            </a:r>
            <a:endParaRPr lang="en-US" sz="200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041504" y="1748546"/>
            <a:ext cx="1743596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b="1" dirty="0" smtClean="0">
                <a:solidFill>
                  <a:srgbClr val="FF0000"/>
                </a:solidFill>
              </a:rPr>
              <a:t>3000 </a:t>
            </a:r>
            <a:r>
              <a:rPr lang="en-US" b="1" dirty="0"/>
              <a:t>h</a:t>
            </a:r>
            <a:r>
              <a:rPr lang="en-US" b="1" dirty="0" smtClean="0"/>
              <a:t> </a:t>
            </a:r>
            <a:r>
              <a:rPr lang="en-US" dirty="0" smtClean="0"/>
              <a:t>in 2012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61317" y="3279101"/>
            <a:ext cx="3600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Availability of two complementary laser systems (Dye and Ti:Sapphire) has ensured the increase of RILIS beam time in 2011-2012</a:t>
            </a:r>
            <a:endParaRPr lang="en-GB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537448" y="1933533"/>
            <a:ext cx="504056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055914" y="1981201"/>
            <a:ext cx="4158343" cy="230777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439263" y="344306"/>
            <a:ext cx="4688737" cy="53199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2400" dirty="0" smtClean="0"/>
              <a:t>RILIS operation: </a:t>
            </a:r>
            <a:r>
              <a:rPr lang="en-US" sz="2400" b="1" dirty="0" smtClean="0"/>
              <a:t>1994-201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287246" y="2052640"/>
            <a:ext cx="2170953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b="1" dirty="0" smtClean="0">
                <a:solidFill>
                  <a:srgbClr val="FF0000"/>
                </a:solidFill>
              </a:rPr>
              <a:t>24</a:t>
            </a:r>
            <a:r>
              <a:rPr lang="en-US" b="1" dirty="0" smtClean="0"/>
              <a:t> </a:t>
            </a:r>
            <a:r>
              <a:rPr lang="en-US" dirty="0" smtClean="0"/>
              <a:t>separate runs</a:t>
            </a: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6160246" y="2392946"/>
            <a:ext cx="3148853" cy="3699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b="1" dirty="0" smtClean="0">
                <a:solidFill>
                  <a:srgbClr val="FF0000"/>
                </a:solidFill>
              </a:rPr>
              <a:t>344</a:t>
            </a:r>
            <a:r>
              <a:rPr lang="en-US" b="1" dirty="0" smtClean="0"/>
              <a:t> </a:t>
            </a:r>
            <a:r>
              <a:rPr lang="en-US" dirty="0" smtClean="0"/>
              <a:t>RILIS operator shifts</a:t>
            </a:r>
          </a:p>
        </p:txBody>
      </p:sp>
    </p:spTree>
    <p:extLst>
      <p:ext uri="{BB962C8B-B14F-4D97-AF65-F5344CB8AC3E}">
        <p14:creationId xmlns:p14="http://schemas.microsoft.com/office/powerpoint/2010/main" val="341771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2483710" y="870857"/>
            <a:ext cx="4492791" cy="5582409"/>
            <a:chOff x="2483710" y="870857"/>
            <a:chExt cx="4492791" cy="5582409"/>
          </a:xfrm>
        </p:grpSpPr>
        <p:grpSp>
          <p:nvGrpSpPr>
            <p:cNvPr id="80" name="Group 79"/>
            <p:cNvGrpSpPr/>
            <p:nvPr/>
          </p:nvGrpSpPr>
          <p:grpSpPr>
            <a:xfrm>
              <a:off x="2483710" y="908650"/>
              <a:ext cx="4492791" cy="5544616"/>
              <a:chOff x="2483710" y="908650"/>
              <a:chExt cx="4492791" cy="554461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2483710" y="908650"/>
                <a:ext cx="4492791" cy="5544616"/>
                <a:chOff x="4571999" y="1124744"/>
                <a:chExt cx="4492791" cy="5544616"/>
              </a:xfrm>
            </p:grpSpPr>
            <p:pic>
              <p:nvPicPr>
                <p:cNvPr id="4" name="Picture 3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1999" y="1124744"/>
                  <a:ext cx="4492791" cy="554461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8" name="Rectangle 17"/>
                <p:cNvSpPr/>
                <p:nvPr/>
              </p:nvSpPr>
              <p:spPr>
                <a:xfrm>
                  <a:off x="4970001" y="2407788"/>
                  <a:ext cx="288032" cy="756985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Ca</a:t>
                  </a:r>
                  <a:endParaRPr lang="en-GB" sz="800" dirty="0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5284697" y="2027779"/>
                  <a:ext cx="288032" cy="276033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Ca</a:t>
                  </a:r>
                  <a:endParaRPr lang="en-GB" sz="800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5888223" y="2720471"/>
                  <a:ext cx="288032" cy="442288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Cd</a:t>
                  </a:r>
                  <a:endParaRPr lang="en-GB" sz="800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226807" y="2049549"/>
                  <a:ext cx="288032" cy="367079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Cd</a:t>
                  </a:r>
                  <a:endParaRPr lang="en-GB" sz="800" dirty="0"/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6216843" y="2724431"/>
                  <a:ext cx="288032" cy="442288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Cd</a:t>
                  </a:r>
                  <a:endParaRPr lang="en-GB" sz="800" dirty="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8423742" y="2554251"/>
                  <a:ext cx="288032" cy="616461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Ca</a:t>
                  </a:r>
                  <a:endParaRPr lang="en-GB" sz="800" dirty="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8732500" y="2031737"/>
                  <a:ext cx="288032" cy="212699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Ca</a:t>
                  </a:r>
                  <a:endParaRPr lang="en-GB" sz="800" dirty="0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4903267" y="4393870"/>
                  <a:ext cx="302084" cy="508937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Be</a:t>
                  </a:r>
                  <a:endParaRPr lang="en-GB" sz="800" dirty="0"/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5223901" y="3788683"/>
                  <a:ext cx="302084" cy="349867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Be</a:t>
                  </a:r>
                  <a:endParaRPr lang="en-GB" sz="800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6783524" y="3978233"/>
                  <a:ext cx="310003" cy="647206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Mg</a:t>
                  </a:r>
                  <a:endParaRPr lang="en-GB" sz="800" dirty="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727612" y="3978232"/>
                  <a:ext cx="310003" cy="445325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Mg</a:t>
                  </a:r>
                  <a:endParaRPr lang="en-GB" sz="800" dirty="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8360964" y="3774374"/>
                  <a:ext cx="310003" cy="344385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Po</a:t>
                  </a:r>
                  <a:endParaRPr lang="en-GB" sz="800" dirty="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8040330" y="4362202"/>
                  <a:ext cx="310003" cy="548245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Po</a:t>
                  </a:r>
                  <a:endParaRPr lang="en-GB" sz="800" dirty="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8669722" y="4148447"/>
                  <a:ext cx="310003" cy="762000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At</a:t>
                  </a:r>
                  <a:endParaRPr lang="en-GB" sz="8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903265" y="5494317"/>
                  <a:ext cx="310003" cy="324592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At</a:t>
                  </a:r>
                  <a:endParaRPr lang="en-GB" sz="800" dirty="0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5217961" y="5779325"/>
                  <a:ext cx="310003" cy="425532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Au</a:t>
                  </a:r>
                  <a:endParaRPr lang="en-GB" sz="800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5526719" y="5749637"/>
                  <a:ext cx="310003" cy="573973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Zn</a:t>
                  </a:r>
                  <a:endParaRPr lang="en-GB" sz="800" dirty="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5845374" y="5706094"/>
                  <a:ext cx="310003" cy="350322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Zn</a:t>
                  </a:r>
                  <a:endParaRPr lang="en-GB" sz="800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5845374" y="6204857"/>
                  <a:ext cx="310003" cy="407719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Cu</a:t>
                  </a:r>
                  <a:endParaRPr lang="en-GB" sz="800" dirty="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7098221" y="6187044"/>
                  <a:ext cx="310003" cy="415637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Mn</a:t>
                  </a:r>
                  <a:endParaRPr lang="en-GB" sz="800" dirty="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7405001" y="5472546"/>
                  <a:ext cx="310003" cy="714498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err="1" smtClean="0"/>
                    <a:t>Mn</a:t>
                  </a:r>
                  <a:endParaRPr lang="en-GB" sz="800" dirty="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050227" y="6033120"/>
                  <a:ext cx="302084" cy="575498"/>
                </a:xfrm>
                <a:prstGeom prst="rect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wrap="none" rtlCol="0" anchor="ctr"/>
                <a:lstStyle/>
                <a:p>
                  <a:pPr algn="ctr"/>
                  <a:r>
                    <a:rPr lang="en-GB" sz="800" dirty="0" smtClean="0"/>
                    <a:t>Be</a:t>
                  </a:r>
                  <a:endParaRPr lang="en-GB" sz="800" dirty="0"/>
                </a:p>
              </p:txBody>
            </p:sp>
          </p:grpSp>
          <p:sp>
            <p:nvSpPr>
              <p:cNvPr id="67" name="Rectangle 66"/>
              <p:cNvSpPr/>
              <p:nvPr/>
            </p:nvSpPr>
            <p:spPr>
              <a:xfrm>
                <a:off x="2564831" y="2527077"/>
                <a:ext cx="288032" cy="31928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437845" y="2167710"/>
                <a:ext cx="319937" cy="76281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At</a:t>
                </a:r>
                <a:endParaRPr lang="en-GB" sz="800" dirty="0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4762639" y="2280875"/>
                <a:ext cx="288032" cy="6480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Au</a:t>
                </a:r>
                <a:endParaRPr lang="en-GB" sz="800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630338" y="2319677"/>
                <a:ext cx="288032" cy="6480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2813913" y="3567667"/>
                <a:ext cx="288032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3137674" y="4308123"/>
                <a:ext cx="302084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3448375" y="3569522"/>
                <a:ext cx="310003" cy="106707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761091" y="4006894"/>
                <a:ext cx="310003" cy="69102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Dy</a:t>
                </a:r>
                <a:endParaRPr lang="en-GB" sz="800" dirty="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059919" y="3561502"/>
                <a:ext cx="310003" cy="67887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Dy</a:t>
                </a:r>
                <a:endParaRPr lang="en-GB" sz="800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364651" y="4183046"/>
                <a:ext cx="310003" cy="48886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5635449" y="4260269"/>
                <a:ext cx="310003" cy="41365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5965979" y="3686158"/>
                <a:ext cx="310003" cy="34438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Po</a:t>
                </a:r>
                <a:endParaRPr lang="en-GB" sz="800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11067" y="5699233"/>
                <a:ext cx="310003" cy="42553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Ag</a:t>
                </a:r>
                <a:endParaRPr lang="en-GB" sz="800" dirty="0"/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2612571" y="870857"/>
              <a:ext cx="4341253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2200" b="1" dirty="0" smtClean="0">
                  <a:latin typeface="Times New Roman" pitchFamily="18" charset="0"/>
                  <a:cs typeface="Times New Roman" pitchFamily="18" charset="0"/>
                </a:rPr>
                <a:t>ISOLDE RILIS SCHEDULE 2012</a:t>
              </a:r>
              <a:endParaRPr lang="en-GB" sz="2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0" name="Title 1"/>
          <p:cNvSpPr txBox="1">
            <a:spLocks/>
          </p:cNvSpPr>
          <p:nvPr/>
        </p:nvSpPr>
        <p:spPr>
          <a:xfrm>
            <a:off x="1283533" y="-1093401"/>
            <a:ext cx="6472238" cy="5715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RILIS runs in 2012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4875" y="935433"/>
            <a:ext cx="8937613" cy="5547096"/>
            <a:chOff x="94875" y="935433"/>
            <a:chExt cx="8937613" cy="5547096"/>
          </a:xfrm>
        </p:grpSpPr>
        <p:grpSp>
          <p:nvGrpSpPr>
            <p:cNvPr id="41" name="Group 40"/>
            <p:cNvGrpSpPr/>
            <p:nvPr/>
          </p:nvGrpSpPr>
          <p:grpSpPr>
            <a:xfrm>
              <a:off x="94875" y="935433"/>
              <a:ext cx="4528770" cy="5544616"/>
              <a:chOff x="43231" y="1124744"/>
              <a:chExt cx="4528770" cy="5544616"/>
            </a:xfrm>
          </p:grpSpPr>
          <p:pic>
            <p:nvPicPr>
              <p:cNvPr id="3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231" y="1124744"/>
                <a:ext cx="4528770" cy="55446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" name="Rectangle 4"/>
              <p:cNvSpPr/>
              <p:nvPr/>
            </p:nvSpPr>
            <p:spPr>
              <a:xfrm>
                <a:off x="125317" y="2702982"/>
                <a:ext cx="288032" cy="31928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1979711" y="2348880"/>
                <a:ext cx="319937" cy="76281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At</a:t>
                </a:r>
                <a:endParaRPr lang="en-GB" sz="800" dirty="0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312456" y="2477948"/>
                <a:ext cx="288032" cy="6480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Au</a:t>
                </a:r>
                <a:endParaRPr lang="en-GB" sz="80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211960" y="2492896"/>
                <a:ext cx="288032" cy="64807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95536" y="3717032"/>
                <a:ext cx="288032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Sm</a:t>
                </a:r>
                <a:endParaRPr lang="en-GB" sz="800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95443" y="4497245"/>
                <a:ext cx="302084" cy="36004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14095" y="3734789"/>
                <a:ext cx="310003" cy="106707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326812" y="4180114"/>
                <a:ext cx="310003" cy="69102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Dy</a:t>
                </a:r>
                <a:endParaRPr lang="en-GB" sz="800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1633591" y="3750623"/>
                <a:ext cx="310003" cy="67887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Dy</a:t>
                </a:r>
                <a:endParaRPr lang="en-GB" sz="800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954225" y="4356265"/>
                <a:ext cx="310003" cy="48886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3193218" y="4425537"/>
                <a:ext cx="310003" cy="41365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523748" y="3883231"/>
                <a:ext cx="310003" cy="34438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Po</a:t>
                </a:r>
                <a:endParaRPr lang="en-GB" sz="8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76786" y="5848598"/>
                <a:ext cx="310003" cy="42553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Ag</a:t>
                </a:r>
                <a:endParaRPr lang="en-GB" sz="800" dirty="0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4539697" y="937913"/>
              <a:ext cx="4492791" cy="5544616"/>
              <a:chOff x="4571999" y="1124744"/>
              <a:chExt cx="4492791" cy="5544616"/>
            </a:xfrm>
          </p:grpSpPr>
          <p:pic>
            <p:nvPicPr>
              <p:cNvPr id="44" name="Picture 4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1999" y="1124744"/>
                <a:ext cx="4492791" cy="55446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5" name="Rectangle 44"/>
              <p:cNvSpPr/>
              <p:nvPr/>
            </p:nvSpPr>
            <p:spPr>
              <a:xfrm>
                <a:off x="4970001" y="2407788"/>
                <a:ext cx="288032" cy="75698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Ca</a:t>
                </a:r>
                <a:endParaRPr lang="en-GB" sz="800" dirty="0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5284697" y="2027779"/>
                <a:ext cx="288032" cy="27603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Ca</a:t>
                </a:r>
                <a:endParaRPr lang="en-GB" sz="800" dirty="0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920028" y="2728423"/>
                <a:ext cx="288032" cy="44228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Cd</a:t>
                </a:r>
                <a:endParaRPr lang="en-GB" sz="800" dirty="0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6226807" y="2049549"/>
                <a:ext cx="288032" cy="36707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Cd</a:t>
                </a:r>
                <a:endParaRPr lang="en-GB" sz="800" dirty="0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232745" y="2732382"/>
                <a:ext cx="288032" cy="44228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Cd</a:t>
                </a:r>
                <a:endParaRPr lang="en-GB" sz="800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8423742" y="2554251"/>
                <a:ext cx="288032" cy="61646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Ca</a:t>
                </a:r>
                <a:endParaRPr lang="en-GB" sz="800" dirty="0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8732500" y="2031737"/>
                <a:ext cx="288032" cy="21269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Ca</a:t>
                </a:r>
                <a:endParaRPr lang="en-GB" sz="800" dirty="0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4903267" y="4393870"/>
                <a:ext cx="302084" cy="50893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223901" y="3788683"/>
                <a:ext cx="302084" cy="34986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6783524" y="3978233"/>
                <a:ext cx="310003" cy="647206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7727612" y="3978232"/>
                <a:ext cx="310003" cy="44532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Mg</a:t>
                </a:r>
                <a:endParaRPr lang="en-GB" sz="800" dirty="0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8360964" y="3774374"/>
                <a:ext cx="310003" cy="34438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Po</a:t>
                </a:r>
                <a:endParaRPr lang="en-GB" sz="800" dirty="0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8040330" y="4362202"/>
                <a:ext cx="310003" cy="548245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Po</a:t>
                </a:r>
                <a:endParaRPr lang="en-GB" sz="800" dirty="0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8669722" y="4148447"/>
                <a:ext cx="310003" cy="762000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At</a:t>
                </a:r>
                <a:endParaRPr lang="en-GB" sz="800" dirty="0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903265" y="5494317"/>
                <a:ext cx="310003" cy="32459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At</a:t>
                </a:r>
                <a:endParaRPr lang="en-GB" sz="800" dirty="0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5217961" y="5779325"/>
                <a:ext cx="310003" cy="42553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Au</a:t>
                </a:r>
                <a:endParaRPr lang="en-GB" sz="800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526719" y="5749637"/>
                <a:ext cx="310003" cy="57397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Zn</a:t>
                </a:r>
                <a:endParaRPr lang="en-GB" sz="800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5845374" y="5706094"/>
                <a:ext cx="310003" cy="350322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Zn</a:t>
                </a:r>
                <a:endParaRPr lang="en-GB" sz="800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845374" y="6204857"/>
                <a:ext cx="310003" cy="407719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Cu</a:t>
                </a:r>
                <a:endParaRPr lang="en-GB" sz="800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7098221" y="6187044"/>
                <a:ext cx="310003" cy="415637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Mn</a:t>
                </a:r>
                <a:endParaRPr lang="en-GB" sz="800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7405001" y="5472546"/>
                <a:ext cx="310003" cy="71449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err="1" smtClean="0"/>
                  <a:t>Mn</a:t>
                </a:r>
                <a:endParaRPr lang="en-GB" sz="800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8050227" y="6033120"/>
                <a:ext cx="302084" cy="57549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lang="en-GB" sz="800" dirty="0" smtClean="0"/>
                  <a:t>Be</a:t>
                </a:r>
                <a:endParaRPr lang="en-GB" sz="800" dirty="0"/>
              </a:p>
            </p:txBody>
          </p:sp>
        </p:grpSp>
      </p:grpSp>
      <p:sp>
        <p:nvSpPr>
          <p:cNvPr id="83" name="Title 82"/>
          <p:cNvSpPr>
            <a:spLocks noGrp="1"/>
          </p:cNvSpPr>
          <p:nvPr>
            <p:ph type="title"/>
          </p:nvPr>
        </p:nvSpPr>
        <p:spPr>
          <a:xfrm>
            <a:off x="4229100" y="347718"/>
            <a:ext cx="3459758" cy="4906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RILIS runs in 2012</a:t>
            </a:r>
            <a:endParaRPr lang="en-GB" dirty="0"/>
          </a:p>
        </p:txBody>
      </p:sp>
      <p:sp>
        <p:nvSpPr>
          <p:cNvPr id="84" name="Rectangle 83"/>
          <p:cNvSpPr/>
          <p:nvPr/>
        </p:nvSpPr>
        <p:spPr>
          <a:xfrm>
            <a:off x="784100" y="6447009"/>
            <a:ext cx="3357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hlinkClick r:id="rId4"/>
              </a:rPr>
              <a:t>http://isolde.web.cern.ch/ISOLDE</a:t>
            </a:r>
            <a:r>
              <a:rPr lang="en-GB" dirty="0" smtClean="0">
                <a:solidFill>
                  <a:schemeClr val="accent1"/>
                </a:solidFill>
                <a:hlinkClick r:id="rId4"/>
              </a:rPr>
              <a:t>/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7863" y="393360"/>
            <a:ext cx="4376899" cy="413740"/>
          </a:xfrm>
        </p:spPr>
        <p:txBody>
          <a:bodyPr>
            <a:noAutofit/>
          </a:bodyPr>
          <a:lstStyle/>
          <a:p>
            <a:r>
              <a:rPr lang="en-US" sz="2400" dirty="0" smtClean="0"/>
              <a:t>Highlights </a:t>
            </a:r>
            <a:r>
              <a:rPr lang="en-US" sz="2400" b="1" dirty="0" smtClean="0"/>
              <a:t>1</a:t>
            </a:r>
            <a:r>
              <a:rPr lang="en-US" sz="2400" dirty="0" smtClean="0"/>
              <a:t> - In-source RIS</a:t>
            </a:r>
            <a:endParaRPr lang="en-US" sz="2400" dirty="0"/>
          </a:p>
        </p:txBody>
      </p:sp>
      <p:pic>
        <p:nvPicPr>
          <p:cNvPr id="6" name="Picture 5" descr="tisa fiber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37"/>
          <a:stretch/>
        </p:blipFill>
        <p:spPr>
          <a:xfrm>
            <a:off x="118604" y="1238794"/>
            <a:ext cx="3392015" cy="1666235"/>
          </a:xfrm>
          <a:prstGeom prst="rect">
            <a:avLst/>
          </a:prstGeom>
        </p:spPr>
      </p:pic>
      <p:pic>
        <p:nvPicPr>
          <p:cNvPr id="8" name="Picture 7" descr="au sca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397"/>
          <a:stretch/>
        </p:blipFill>
        <p:spPr>
          <a:xfrm>
            <a:off x="52654" y="2935868"/>
            <a:ext cx="3295210" cy="195503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5519" y="5191056"/>
            <a:ext cx="41745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Reduction of </a:t>
            </a:r>
            <a:r>
              <a:rPr lang="en-US" sz="1400" dirty="0" err="1" smtClean="0"/>
              <a:t>linewidth</a:t>
            </a:r>
            <a:r>
              <a:rPr lang="en-US" sz="1400" dirty="0" smtClean="0"/>
              <a:t> from &gt;5 GHz  </a:t>
            </a:r>
            <a:r>
              <a:rPr lang="en-US" sz="1400" dirty="0" smtClean="0">
                <a:sym typeface="Wingdings"/>
              </a:rPr>
              <a:t>  &lt;1GHz</a:t>
            </a:r>
            <a:endParaRPr lang="en-US" sz="1400" dirty="0"/>
          </a:p>
        </p:txBody>
      </p:sp>
      <p:sp>
        <p:nvSpPr>
          <p:cNvPr id="9" name="Rectangle 8"/>
          <p:cNvSpPr/>
          <p:nvPr/>
        </p:nvSpPr>
        <p:spPr>
          <a:xfrm>
            <a:off x="35519" y="4850622"/>
            <a:ext cx="44491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Addition of a thick etalon to the </a:t>
            </a:r>
            <a:r>
              <a:rPr lang="en-US" sz="1400" dirty="0" err="1" smtClean="0"/>
              <a:t>TiSa</a:t>
            </a:r>
            <a:r>
              <a:rPr lang="en-US" sz="1400" dirty="0" smtClean="0"/>
              <a:t> cavity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35519" y="5535652"/>
            <a:ext cx="4353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Remote dual etalon control, automatic optimization routine and feedback based frequency stabilization</a:t>
            </a:r>
            <a:endParaRPr lang="en-US" sz="1400" dirty="0"/>
          </a:p>
        </p:txBody>
      </p:sp>
      <p:sp>
        <p:nvSpPr>
          <p:cNvPr id="25" name="Rectangle 24"/>
          <p:cNvSpPr/>
          <p:nvPr/>
        </p:nvSpPr>
        <p:spPr>
          <a:xfrm>
            <a:off x="3347864" y="2276872"/>
            <a:ext cx="144016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579568" y="1412776"/>
            <a:ext cx="144016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388424" y="2420888"/>
            <a:ext cx="144016" cy="21602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8" descr="2011-10-27_Falle_separat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63243" y="1263999"/>
            <a:ext cx="5050905" cy="127301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42262" y="2481765"/>
            <a:ext cx="36170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Mass resolution </a:t>
            </a:r>
            <a:r>
              <a:rPr lang="en-US" sz="1400" dirty="0"/>
              <a:t>in the range of M/ΔM = 10</a:t>
            </a:r>
            <a:r>
              <a:rPr lang="en-US" sz="1400" baseline="30000" dirty="0"/>
              <a:t>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2262" y="2914265"/>
            <a:ext cx="4471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MCP is used for direct ion detection with ~1% efficiency: No activity required for detection.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4342262" y="3372319"/>
            <a:ext cx="44718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Direct </a:t>
            </a:r>
            <a:r>
              <a:rPr lang="en-US" sz="1400" dirty="0"/>
              <a:t>communication with RILIS for cycle triggering and shared data acquisition is established.</a:t>
            </a: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620192" y="6336704"/>
            <a:ext cx="8828608" cy="548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R. N. Wolf </a:t>
            </a:r>
            <a:r>
              <a:rPr kumimoji="0" lang="en-US" sz="1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 al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.,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Instr. and Meth. A 686, 82-90 (2012),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(MR-TOF)</a:t>
            </a:r>
          </a:p>
          <a:p>
            <a:pPr marL="342900" indent="-342900">
              <a:spcBef>
                <a:spcPct val="20000"/>
              </a:spcBef>
            </a:pPr>
            <a:r>
              <a:rPr lang="de-DE" sz="1200" b="1" dirty="0" smtClean="0"/>
              <a:t>B.Marsh, V Fedosseev,, R. Rossel,  S Rothe, D.Fink, M. Seliverstov, N. Imai et al, </a:t>
            </a:r>
            <a:r>
              <a:rPr lang="de-DE" sz="1200" dirty="0" smtClean="0"/>
              <a:t>EMIS 2012 Proceedings, in preparation </a:t>
            </a:r>
            <a:r>
              <a:rPr lang="de-DE" sz="1200" b="1" dirty="0" smtClean="0"/>
              <a:t>(RILIS)</a:t>
            </a:r>
            <a:r>
              <a:rPr lang="de-DE" sz="1200" dirty="0" smtClean="0"/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23" descr="207At_tof_spectrum.png"/>
          <p:cNvPicPr>
            <a:picLocks noChangeAspect="1"/>
          </p:cNvPicPr>
          <p:nvPr/>
        </p:nvPicPr>
        <p:blipFill>
          <a:blip r:embed="rId5" cstate="print"/>
          <a:srcRect l="8263" t="9894" r="10626" b="5438"/>
          <a:stretch>
            <a:fillRect/>
          </a:stretch>
        </p:blipFill>
        <p:spPr>
          <a:xfrm>
            <a:off x="4639875" y="3881428"/>
            <a:ext cx="2866351" cy="211499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788991" y="4130467"/>
            <a:ext cx="459494" cy="16337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12208" y="1039556"/>
            <a:ext cx="4270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ISOLTRAP MR-TOF isobar separated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ion detection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50461" y="800627"/>
            <a:ext cx="31462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Dual etalon, narrow line-width </a:t>
            </a:r>
            <a:r>
              <a:rPr lang="en-US" sz="1600" dirty="0" err="1" smtClean="0">
                <a:solidFill>
                  <a:srgbClr val="FF0000"/>
                </a:solidFill>
              </a:rPr>
              <a:t>Ti:Sa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175000" y="5987663"/>
            <a:ext cx="7337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i="1" dirty="0" smtClean="0">
                <a:solidFill>
                  <a:srgbClr val="FF0000"/>
                </a:solidFill>
              </a:rPr>
              <a:t>See talks of </a:t>
            </a:r>
            <a:r>
              <a:rPr lang="en-GB" b="1" i="1" dirty="0" smtClean="0">
                <a:solidFill>
                  <a:srgbClr val="FF0000"/>
                </a:solidFill>
              </a:rPr>
              <a:t> Anatoly </a:t>
            </a:r>
            <a:r>
              <a:rPr lang="en-GB" b="1" i="1" dirty="0" err="1" smtClean="0">
                <a:solidFill>
                  <a:srgbClr val="FF0000"/>
                </a:solidFill>
              </a:rPr>
              <a:t>Barzakh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i="1" dirty="0" smtClean="0">
                <a:solidFill>
                  <a:srgbClr val="FF0000"/>
                </a:solidFill>
              </a:rPr>
              <a:t>and </a:t>
            </a:r>
            <a:r>
              <a:rPr lang="en-GB" b="1" i="1" dirty="0" smtClean="0">
                <a:solidFill>
                  <a:srgbClr val="FF0000"/>
                </a:solidFill>
              </a:rPr>
              <a:t>Maxim </a:t>
            </a:r>
            <a:r>
              <a:rPr lang="en-GB" b="1" i="1" dirty="0" err="1" smtClean="0">
                <a:solidFill>
                  <a:srgbClr val="FF0000"/>
                </a:solidFill>
              </a:rPr>
              <a:t>Seliversov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i="1" dirty="0" smtClean="0">
                <a:solidFill>
                  <a:srgbClr val="FF0000"/>
                </a:solidFill>
              </a:rPr>
              <a:t>on Friday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42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4"/>
          <p:cNvSpPr txBox="1">
            <a:spLocks/>
          </p:cNvSpPr>
          <p:nvPr/>
        </p:nvSpPr>
        <p:spPr>
          <a:xfrm>
            <a:off x="607492" y="6400204"/>
            <a:ext cx="8828608" cy="5486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de-DE" b="1" dirty="0" smtClean="0"/>
              <a:t>Daniel Fink </a:t>
            </a:r>
            <a:r>
              <a:rPr lang="de-DE" dirty="0" smtClean="0"/>
              <a:t>(CERN, Univ. Heidelberg) and</a:t>
            </a:r>
            <a:r>
              <a:rPr lang="de-DE" b="1" dirty="0" smtClean="0"/>
              <a:t> Sven Richter </a:t>
            </a:r>
            <a:r>
              <a:rPr lang="de-DE" dirty="0" smtClean="0"/>
              <a:t>(Univ. Mainz): </a:t>
            </a:r>
            <a:r>
              <a:rPr lang="de-DE" b="1" dirty="0" smtClean="0"/>
              <a:t>PhD work</a:t>
            </a:r>
            <a:endParaRPr lang="de-DE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1560" y="920525"/>
            <a:ext cx="68453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0000"/>
                </a:solidFill>
              </a:rPr>
              <a:t>LIST + </a:t>
            </a:r>
            <a:r>
              <a:rPr lang="en-US" sz="1600" b="1" dirty="0" err="1" smtClean="0">
                <a:solidFill>
                  <a:srgbClr val="FF0000"/>
                </a:solidFill>
              </a:rPr>
              <a:t>UCx</a:t>
            </a:r>
            <a:r>
              <a:rPr lang="en-US" sz="1600" b="1" dirty="0" smtClean="0">
                <a:solidFill>
                  <a:srgbClr val="FF0000"/>
                </a:solidFill>
              </a:rPr>
              <a:t> run for </a:t>
            </a:r>
            <a:r>
              <a:rPr lang="en-US" sz="1600" b="1" dirty="0" err="1" smtClean="0">
                <a:solidFill>
                  <a:srgbClr val="FF0000"/>
                </a:solidFill>
              </a:rPr>
              <a:t>Fr</a:t>
            </a:r>
            <a:r>
              <a:rPr lang="en-US" sz="1600" b="1" dirty="0" smtClean="0">
                <a:solidFill>
                  <a:srgbClr val="FF0000"/>
                </a:solidFill>
              </a:rPr>
              <a:t> suppression for laser spectroscopy of Po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033" y="1453756"/>
            <a:ext cx="3457887" cy="215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6" descr="\\cern.ch\dfs\Workspaces\l\LARIS\Daniel\Meetings\2012-29-10 Klaus Blaum\217R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6033" y="3606634"/>
            <a:ext cx="3783882" cy="256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\\cern.ch\dfs\Workspaces\l\LARIS\Daniel\LIST\Pics\LIST-Offline\DSC_012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3" r="22331"/>
          <a:stretch/>
        </p:blipFill>
        <p:spPr bwMode="auto">
          <a:xfrm>
            <a:off x="2853146" y="3767287"/>
            <a:ext cx="1837640" cy="217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>
            <a:off x="107504" y="4365104"/>
            <a:ext cx="504056" cy="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0374" y="3995772"/>
            <a:ext cx="638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cs typeface="Arial" pitchFamily="34" charset="0"/>
              </a:rPr>
              <a:t>1 cm</a:t>
            </a:r>
            <a:endParaRPr lang="de-DE" b="1" baseline="-250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35" name="Picture 1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871" t="5400" r="18422"/>
          <a:stretch/>
        </p:blipFill>
        <p:spPr bwMode="auto">
          <a:xfrm>
            <a:off x="40374" y="1447438"/>
            <a:ext cx="2207526" cy="4639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16100" y="1504556"/>
            <a:ext cx="35433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600" b="1" dirty="0">
                <a:ea typeface="Microsoft Yi Baiti" pitchFamily="66" charset="0"/>
                <a:cs typeface="Arial" pitchFamily="34" charset="0"/>
              </a:rPr>
              <a:t>Suppression of </a:t>
            </a:r>
            <a:r>
              <a:rPr lang="en-US" sz="1600" b="1" dirty="0" smtClean="0">
                <a:ea typeface="Microsoft Yi Baiti" pitchFamily="66" charset="0"/>
                <a:cs typeface="Arial" pitchFamily="34" charset="0"/>
              </a:rPr>
              <a:t>&gt;1000 for most surface ions</a:t>
            </a:r>
          </a:p>
          <a:p>
            <a:pPr marL="914400" lvl="1" indent="-4572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600" b="1" dirty="0" smtClean="0">
                <a:ea typeface="Microsoft Yi Baiti" pitchFamily="66" charset="0"/>
                <a:cs typeface="Arial" pitchFamily="34" charset="0"/>
              </a:rPr>
              <a:t>Ionization </a:t>
            </a:r>
            <a:r>
              <a:rPr lang="en-US" sz="1600" b="1" dirty="0">
                <a:ea typeface="Microsoft Yi Baiti" pitchFamily="66" charset="0"/>
                <a:cs typeface="Arial" pitchFamily="34" charset="0"/>
              </a:rPr>
              <a:t>efficiency reduction by ≈20x (</a:t>
            </a:r>
            <a:r>
              <a:rPr lang="en-US" sz="1600" b="1" dirty="0" err="1">
                <a:ea typeface="Microsoft Yi Baiti" pitchFamily="66" charset="0"/>
                <a:cs typeface="Arial" pitchFamily="34" charset="0"/>
              </a:rPr>
              <a:t>Mg,Po</a:t>
            </a:r>
            <a:r>
              <a:rPr lang="en-US" sz="1600" b="1" dirty="0">
                <a:ea typeface="Microsoft Yi Baiti" pitchFamily="66" charset="0"/>
                <a:cs typeface="Arial" pitchFamily="34" charset="0"/>
              </a:rPr>
              <a:t>)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492181" y="376647"/>
            <a:ext cx="4628392" cy="448853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/>
              <a:t>Highlights </a:t>
            </a:r>
            <a:r>
              <a:rPr lang="en-US" sz="2400" b="1" dirty="0" smtClean="0"/>
              <a:t>2</a:t>
            </a:r>
            <a:r>
              <a:rPr lang="en-US" sz="2400" dirty="0" smtClean="0"/>
              <a:t> – LIST operation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5041946" y="6028085"/>
            <a:ext cx="410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Talk by </a:t>
            </a:r>
            <a:r>
              <a:rPr lang="en-US" b="1" dirty="0" smtClean="0">
                <a:solidFill>
                  <a:srgbClr val="FF0000"/>
                </a:solidFill>
              </a:rPr>
              <a:t>Sven Richter </a:t>
            </a:r>
            <a:r>
              <a:rPr lang="en-US" dirty="0" smtClean="0">
                <a:solidFill>
                  <a:srgbClr val="FF0000"/>
                </a:solidFill>
              </a:rPr>
              <a:t>on Friday morning!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8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02426" y="349609"/>
            <a:ext cx="2801733" cy="505157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737184"/>
                </a:solidFill>
              </a:rPr>
              <a:t>Outline of Talk</a:t>
            </a:r>
            <a:endParaRPr lang="en-GB" sz="2400" dirty="0">
              <a:solidFill>
                <a:srgbClr val="737184"/>
              </a:solidFill>
            </a:endParaRP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431800" y="1323628"/>
            <a:ext cx="8496300" cy="446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algn="l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tx2"/>
                </a:solidFill>
                <a:latin typeface="+mj-lt"/>
              </a:rPr>
              <a:t>Introduction to ISOLDE and the RILIS installation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original CVL pumped dye laser system</a:t>
            </a:r>
            <a:endParaRPr lang="en-GB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new Dual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TiSa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and Dye laser RILIS</a:t>
            </a:r>
          </a:p>
          <a:p>
            <a:pPr lvl="1" indent="0" eaLnBrk="1" hangingPunct="1"/>
            <a:endParaRPr lang="en-GB" sz="2000" dirty="0">
              <a:solidFill>
                <a:schemeClr val="tx1"/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tx2"/>
                </a:solidFill>
                <a:latin typeface="+mj-lt"/>
              </a:rPr>
              <a:t>Operation of the RILIS in 2012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Total operating time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Specifics of Dual RILIS operation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Highlights and new developments</a:t>
            </a:r>
            <a:endParaRPr lang="en-GB" sz="2000" dirty="0" smtClean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lvl="2" indent="0" eaLnBrk="1" hangingPunct="1"/>
            <a:endParaRPr lang="en-GB" sz="2000" dirty="0" smtClean="0">
              <a:solidFill>
                <a:schemeClr val="tx1"/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tx2"/>
                </a:solidFill>
                <a:latin typeface="+mj-lt"/>
              </a:rPr>
              <a:t>Outlook and development work for 2013 and CERN LS1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Practical changes to the RILIS installation 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Scheme development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rgbClr val="638CAE"/>
                </a:solidFill>
                <a:latin typeface="Bookman Old Style"/>
                <a:ea typeface="+mn-ea"/>
              </a:rPr>
              <a:t>Laser system upgrades / changes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rgbClr val="638CAE"/>
                </a:solidFill>
                <a:latin typeface="Bookman Old Style"/>
                <a:ea typeface="+mn-ea"/>
              </a:rPr>
              <a:t>Improved laser beam transport system</a:t>
            </a:r>
          </a:p>
        </p:txBody>
      </p:sp>
    </p:spTree>
    <p:extLst>
      <p:ext uri="{BB962C8B-B14F-4D97-AF65-F5344CB8AC3E}">
        <p14:creationId xmlns:p14="http://schemas.microsoft.com/office/powerpoint/2010/main" val="4115330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431800" y="1323628"/>
            <a:ext cx="8496300" cy="446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algn="l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Introduction to ISOLDE and the RILIS installation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The original CVL pumped dye laser system</a:t>
            </a:r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The new Dual </a:t>
            </a:r>
            <a:r>
              <a:rPr lang="en-GB" sz="2000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TiSa</a:t>
            </a: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 and Dye laser RILIS</a:t>
            </a:r>
          </a:p>
          <a:p>
            <a:pPr lvl="1" indent="0" eaLnBrk="1" hangingPunct="1"/>
            <a:endParaRPr lang="en-GB" sz="2000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Operation of the RILIS in 2012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Total operating time</a:t>
            </a:r>
            <a:endParaRPr lang="en-GB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Specifics of Dual RILIS operation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Highlights and new developments</a:t>
            </a:r>
            <a:endParaRPr lang="en-GB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lvl="2" indent="0" eaLnBrk="1" hangingPunct="1"/>
            <a:endParaRPr lang="en-GB" sz="2000" dirty="0" smtClean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rgbClr val="464653"/>
                </a:solidFill>
                <a:latin typeface="+mj-lt"/>
              </a:rPr>
              <a:t>Outlook and development work for 2013 and CERN LS1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638CAE"/>
                </a:solidFill>
                <a:latin typeface="+mj-lt"/>
              </a:rPr>
              <a:t>Practical changes to the RILIS installation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638CAE"/>
                </a:solidFill>
                <a:latin typeface="+mj-lt"/>
              </a:rPr>
              <a:t>Scheme development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638CAE"/>
                </a:solidFill>
                <a:latin typeface="+mj-lt"/>
              </a:rPr>
              <a:t>Laser system upgrades / changes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638CAE"/>
                </a:solidFill>
                <a:latin typeface="+mj-lt"/>
              </a:rPr>
              <a:t>Improved laser beam transport system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52122" y="368617"/>
            <a:ext cx="2851428" cy="45546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975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smtClean="0">
                <a:solidFill>
                  <a:srgbClr val="737184"/>
                </a:solidFill>
              </a:rPr>
              <a:t>Part 3</a:t>
            </a:r>
            <a:endParaRPr lang="en-GB" sz="2400" dirty="0">
              <a:solidFill>
                <a:srgbClr val="7371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156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111906" y="399015"/>
            <a:ext cx="3507411" cy="40853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 smtClean="0"/>
              <a:t>Future developments</a:t>
            </a:r>
            <a:endParaRPr lang="en-US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638045" y="3484639"/>
            <a:ext cx="8351364" cy="707886"/>
            <a:chOff x="732906" y="3341936"/>
            <a:chExt cx="8351364" cy="707886"/>
          </a:xfrm>
        </p:grpSpPr>
        <p:sp>
          <p:nvSpPr>
            <p:cNvPr id="8" name="Rectangle 7"/>
            <p:cNvSpPr/>
            <p:nvPr/>
          </p:nvSpPr>
          <p:spPr>
            <a:xfrm>
              <a:off x="786958" y="3372770"/>
              <a:ext cx="794884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defTabSz="914400">
                <a:buFont typeface="Arial"/>
                <a:buChar char="•"/>
              </a:pPr>
              <a:r>
                <a:rPr lang="en-GB" dirty="0" smtClean="0">
                  <a:latin typeface="Calibri" panose="020F0502020204030204" pitchFamily="34" charset="0"/>
                </a:rPr>
                <a:t>Investigate </a:t>
              </a:r>
              <a:r>
                <a:rPr lang="en-GB" dirty="0">
                  <a:latin typeface="Calibri" panose="020F0502020204030204" pitchFamily="34" charset="0"/>
                </a:rPr>
                <a:t>RILIS for refractory metals at </a:t>
              </a:r>
              <a:r>
                <a:rPr lang="en-GB" dirty="0" smtClean="0">
                  <a:latin typeface="Calibri" panose="020F0502020204030204" pitchFamily="34" charset="0"/>
                </a:rPr>
                <a:t>ISOLDE</a:t>
              </a:r>
              <a:endParaRPr lang="en-GB" dirty="0">
                <a:latin typeface="Calibri" panose="020F0502020204030204" pitchFamily="34" charset="0"/>
              </a:endParaRPr>
            </a:p>
            <a:p>
              <a:pPr marL="285750" indent="-285750" defTabSz="914400">
                <a:buFont typeface="Arial"/>
                <a:buChar char="•"/>
              </a:pPr>
              <a:r>
                <a:rPr lang="en-GB" dirty="0" smtClean="0">
                  <a:latin typeface="Calibri" panose="020F0502020204030204" pitchFamily="34" charset="0"/>
                </a:rPr>
                <a:t>Improved </a:t>
              </a:r>
              <a:r>
                <a:rPr lang="en-GB" dirty="0">
                  <a:latin typeface="Calibri" panose="020F0502020204030204" pitchFamily="34" charset="0"/>
                </a:rPr>
                <a:t>RILIS schemes for the Dual RILIS system </a:t>
              </a:r>
              <a:endParaRPr lang="en-US" dirty="0">
                <a:latin typeface="Calibri" panose="020F0502020204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32906" y="3341936"/>
              <a:ext cx="8297312" cy="707886"/>
            </a:xfrm>
            <a:prstGeom prst="rect">
              <a:avLst/>
            </a:prstGeom>
            <a:solidFill>
              <a:schemeClr val="bg1">
                <a:alpha val="18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endParaRPr lang="en-US" sz="4000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schemeClr val="tx2">
                      <a:lumMod val="40000"/>
                      <a:lumOff val="60000"/>
                      <a:alpha val="50000"/>
                    </a:schemeClr>
                  </a:inn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08967" y="3367487"/>
              <a:ext cx="22753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GB" sz="1600" dirty="0" smtClean="0">
                  <a:solidFill>
                    <a:srgbClr val="008000"/>
                  </a:solidFill>
                </a:rPr>
                <a:t>IONIZATION SCHEMES</a:t>
              </a:r>
              <a:endParaRPr lang="en-GB" sz="1600" dirty="0">
                <a:solidFill>
                  <a:srgbClr val="008000"/>
                </a:solidFill>
              </a:endParaRPr>
            </a:p>
          </p:txBody>
        </p:sp>
      </p:grp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721710" y="4311723"/>
            <a:ext cx="8064896" cy="89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Installation of a reference cell at RILIS</a:t>
            </a:r>
          </a:p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Pulsed amplification of CW seeded Dye laser or </a:t>
            </a:r>
            <a:r>
              <a:rPr lang="en-GB" sz="1800" dirty="0" err="1" smtClean="0">
                <a:solidFill>
                  <a:prstClr val="black"/>
                </a:solidFill>
                <a:latin typeface="Calibri"/>
              </a:rPr>
              <a:t>TiSa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Improved motorization of Narrow-band </a:t>
            </a:r>
            <a:r>
              <a:rPr lang="en-GB" sz="1800" dirty="0" err="1" smtClean="0">
                <a:solidFill>
                  <a:prstClr val="black"/>
                </a:solidFill>
                <a:latin typeface="Calibri"/>
              </a:rPr>
              <a:t>TiSa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8044" y="4306935"/>
            <a:ext cx="8297313" cy="923330"/>
          </a:xfrm>
          <a:prstGeom prst="rect">
            <a:avLst/>
          </a:prstGeom>
          <a:solidFill>
            <a:srgbClr val="FFFFFF">
              <a:alpha val="18000"/>
            </a:srgb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5400" b="1" dirty="0">
              <a:solidFill>
                <a:schemeClr val="bg1">
                  <a:lumMod val="85000"/>
                </a:schemeClr>
              </a:solidFill>
              <a:effectLst>
                <a:innerShdw blurRad="63500" dist="50800" dir="13500000">
                  <a:schemeClr val="tx2">
                    <a:lumMod val="40000"/>
                    <a:lumOff val="60000"/>
                    <a:alpha val="50000"/>
                  </a:scheme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80917" y="4323931"/>
            <a:ext cx="27868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600" dirty="0" smtClean="0">
                <a:solidFill>
                  <a:srgbClr val="008000"/>
                </a:solidFill>
              </a:rPr>
              <a:t>IN-SOURCE SPECTROSCOPY</a:t>
            </a:r>
            <a:endParaRPr lang="en-GB" sz="1600" dirty="0">
              <a:solidFill>
                <a:srgbClr val="008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38044" y="5309386"/>
            <a:ext cx="8356079" cy="1107996"/>
            <a:chOff x="671911" y="5241654"/>
            <a:chExt cx="8356079" cy="1107996"/>
          </a:xfrm>
        </p:grpSpPr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690289" y="5359688"/>
              <a:ext cx="8064896" cy="895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Arial"/>
                <a:buChar char="•"/>
              </a:pP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Further optimization of LIST</a:t>
              </a:r>
            </a:p>
            <a:p>
              <a:pPr marL="342900" indent="-342900" defTabSz="914400" eaLnBrk="1" hangingPunct="1">
                <a:buFont typeface="Arial"/>
                <a:buChar char="•"/>
              </a:pPr>
              <a:r>
                <a:rPr lang="en-GB" sz="1800" dirty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mproving the laser ion time structure or using a time focus for effective beam gating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1911" y="5241654"/>
              <a:ext cx="8297312" cy="1107996"/>
            </a:xfrm>
            <a:prstGeom prst="rect">
              <a:avLst/>
            </a:prstGeom>
            <a:solidFill>
              <a:srgbClr val="ECF1F5">
                <a:alpha val="18000"/>
              </a:srgb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endParaRPr lang="en-US" sz="66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schemeClr val="tx2">
                      <a:lumMod val="40000"/>
                      <a:lumOff val="60000"/>
                      <a:alpha val="50000"/>
                    </a:schemeClr>
                  </a:innerShdw>
                </a:effectLst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88430" y="5245527"/>
              <a:ext cx="28395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GB" sz="1600" dirty="0" smtClean="0">
                  <a:solidFill>
                    <a:srgbClr val="008000"/>
                  </a:solidFill>
                </a:rPr>
                <a:t>SELECTIVITY IMPROVEMENTS</a:t>
              </a:r>
              <a:endParaRPr lang="en-GB" sz="1600" dirty="0">
                <a:solidFill>
                  <a:srgbClr val="008000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38045" y="986903"/>
            <a:ext cx="8294300" cy="2418616"/>
          </a:xfrm>
          <a:prstGeom prst="rect">
            <a:avLst/>
          </a:prstGeom>
          <a:solidFill>
            <a:schemeClr val="accent1">
              <a:lumMod val="60000"/>
              <a:lumOff val="40000"/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9600" b="1" dirty="0">
              <a:solidFill>
                <a:schemeClr val="bg1">
                  <a:lumMod val="85000"/>
                </a:schemeClr>
              </a:solidFill>
              <a:effectLst>
                <a:innerShdw blurRad="63500" dist="50800" dir="13500000">
                  <a:schemeClr val="tx2">
                    <a:lumMod val="40000"/>
                    <a:lumOff val="60000"/>
                    <a:alpha val="50000"/>
                  </a:schemeClr>
                </a:innerShdw>
              </a:effectLst>
            </a:endParaRPr>
          </a:p>
        </p:txBody>
      </p:sp>
      <p:sp>
        <p:nvSpPr>
          <p:cNvPr id="19" name="TextBox 21"/>
          <p:cNvSpPr txBox="1">
            <a:spLocks noChangeArrowheads="1"/>
          </p:cNvSpPr>
          <p:nvPr/>
        </p:nvSpPr>
        <p:spPr bwMode="auto">
          <a:xfrm>
            <a:off x="721370" y="946862"/>
            <a:ext cx="8032163" cy="5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b="1" dirty="0">
                <a:solidFill>
                  <a:prstClr val="black"/>
                </a:solidFill>
                <a:latin typeface="Calibri"/>
              </a:rPr>
              <a:t>Extension of RILIS cabin</a:t>
            </a: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Enlarged entrance/storage and work area to maximize the useable laser laboratory space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04437" y="1606488"/>
            <a:ext cx="803216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buFont typeface="Arial"/>
              <a:buChar char="•"/>
            </a:pPr>
            <a:r>
              <a:rPr lang="en-GB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Implement a dedicated, high power Nd:YVO</a:t>
            </a:r>
            <a:r>
              <a:rPr lang="en-GB" b="1" baseline="-25000" dirty="0" smtClean="0">
                <a:solidFill>
                  <a:prstClr val="black"/>
                </a:solidFill>
                <a:latin typeface="Calibri" panose="020F0502020204030204" pitchFamily="34" charset="0"/>
              </a:rPr>
              <a:t>4</a:t>
            </a:r>
            <a:r>
              <a:rPr lang="en-GB" b="1" dirty="0" smtClean="0">
                <a:solidFill>
                  <a:prstClr val="black"/>
                </a:solidFill>
                <a:latin typeface="Calibri" panose="020F0502020204030204" pitchFamily="34" charset="0"/>
              </a:rPr>
              <a:t> laser for non resonant ionization  </a:t>
            </a:r>
            <a:endParaRPr lang="en-GB" b="1" dirty="0">
              <a:solidFill>
                <a:prstClr val="black"/>
              </a:solidFill>
              <a:latin typeface="Calibri" panose="020F0502020204030204" pitchFamily="34" charset="0"/>
            </a:endParaRP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High beam quality industrial laser could significantly improve efficiency for many schemes.</a:t>
            </a: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Would simplify RILIS setup, increase reliability and reduce setup time</a:t>
            </a:r>
            <a:r>
              <a:rPr lang="en-GB" sz="1400" dirty="0" smtClean="0">
                <a:solidFill>
                  <a:prstClr val="black"/>
                </a:solidFill>
                <a:latin typeface="Calibri" panose="020F0502020204030204" pitchFamily="34" charset="0"/>
              </a:rPr>
              <a:t>.</a:t>
            </a:r>
            <a:endParaRPr lang="en-GB" sz="1400" dirty="0" smtClean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892086" y="989683"/>
            <a:ext cx="3097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600" dirty="0" smtClean="0">
                <a:solidFill>
                  <a:srgbClr val="008000"/>
                </a:solidFill>
              </a:rPr>
              <a:t>GENERAL RILIS DEVELOPMENTS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57534" y="2417268"/>
            <a:ext cx="8032163" cy="98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b="1" dirty="0" smtClean="0">
                <a:solidFill>
                  <a:prstClr val="black"/>
                </a:solidFill>
                <a:latin typeface="Calibri"/>
              </a:rPr>
              <a:t>On-call operation</a:t>
            </a:r>
            <a:endParaRPr lang="en-GB" sz="1800" b="1" dirty="0">
              <a:solidFill>
                <a:prstClr val="black"/>
              </a:solidFill>
              <a:latin typeface="Calibri"/>
            </a:endParaRP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Installation of a machine protection and monitoring system to reduce reliance on shift-based operation</a:t>
            </a: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To be implemented during LS1</a:t>
            </a:r>
          </a:p>
        </p:txBody>
      </p:sp>
      <p:sp>
        <p:nvSpPr>
          <p:cNvPr id="2" name="Rectangle 1"/>
          <p:cNvSpPr/>
          <p:nvPr/>
        </p:nvSpPr>
        <p:spPr>
          <a:xfrm>
            <a:off x="5831746" y="3801402"/>
            <a:ext cx="3173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i="1" dirty="0" smtClean="0">
                <a:solidFill>
                  <a:srgbClr val="FF0000"/>
                </a:solidFill>
              </a:rPr>
              <a:t>See talk of </a:t>
            </a:r>
            <a:r>
              <a:rPr lang="en-GB" b="1" i="1" dirty="0" smtClean="0">
                <a:solidFill>
                  <a:srgbClr val="FF0000"/>
                </a:solidFill>
              </a:rPr>
              <a:t> Tom Day Goodacre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433942" y="6010675"/>
            <a:ext cx="2539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i="1" dirty="0" smtClean="0">
                <a:solidFill>
                  <a:srgbClr val="FF0000"/>
                </a:solidFill>
              </a:rPr>
              <a:t>See talk of 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b="1" i="1" dirty="0" smtClean="0">
                <a:solidFill>
                  <a:srgbClr val="FF0000"/>
                </a:solidFill>
              </a:rPr>
              <a:t>Sven Richter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78801" y="4840142"/>
            <a:ext cx="2943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i="1" dirty="0" smtClean="0">
                <a:solidFill>
                  <a:srgbClr val="FF0000"/>
                </a:solidFill>
              </a:rPr>
              <a:t>See talk of 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  <a:r>
              <a:rPr lang="en-GB" b="1" i="1" dirty="0" smtClean="0">
                <a:solidFill>
                  <a:srgbClr val="FF0000"/>
                </a:solidFill>
              </a:rPr>
              <a:t>Anatoly </a:t>
            </a:r>
            <a:r>
              <a:rPr lang="en-GB" b="1" i="1" dirty="0" err="1" smtClean="0">
                <a:solidFill>
                  <a:srgbClr val="FF0000"/>
                </a:solidFill>
              </a:rPr>
              <a:t>Barzakh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006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5505233" y="1611110"/>
            <a:ext cx="3319743" cy="812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4024" y="409372"/>
            <a:ext cx="3596539" cy="36441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RILIS room extension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553544" y="1270301"/>
            <a:ext cx="5307292" cy="4872783"/>
            <a:chOff x="328398" y="540099"/>
            <a:chExt cx="6400601" cy="609090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328398" y="6474337"/>
              <a:ext cx="103152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249786" y="3932280"/>
              <a:ext cx="18234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682839" y="3297407"/>
              <a:ext cx="0" cy="22980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966030" y="369340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254 cm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-5400000">
              <a:off x="2273222" y="4196866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320 cm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89857" y="1981200"/>
              <a:ext cx="168105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695166" y="565936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28 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2138" y="5021891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6 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8398" y="3622776"/>
              <a:ext cx="995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REX EBIS</a:t>
              </a:r>
              <a:endParaRPr lang="en-GB" baseline="30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62366" y="622711"/>
              <a:ext cx="6286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RILIS</a:t>
              </a:r>
              <a:endParaRPr lang="en-GB" baseline="30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14045" y="4751628"/>
              <a:ext cx="1599163" cy="807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IS COOLER</a:t>
              </a:r>
            </a:p>
            <a:p>
              <a:r>
                <a:rPr lang="en-US" dirty="0" smtClean="0"/>
                <a:t>HV cage</a:t>
              </a:r>
              <a:endParaRPr lang="en-GB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3362914" y="5456280"/>
              <a:ext cx="70928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380004" y="5179281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100 cm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133627" y="1217712"/>
            <a:ext cx="440819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Required for: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Reference cell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Dye handling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Upgrade of beam observation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Installation of extra YAG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Improved ventilation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Comfort/ergonomics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endParaRPr lang="en-GB" sz="2000" dirty="0" smtClean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72186" y="1276096"/>
            <a:ext cx="25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laser room + SAS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2438810" y="4753655"/>
            <a:ext cx="204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Extended part (SAS)</a:t>
            </a:r>
            <a:endParaRPr lang="en-GB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4582263" y="4651081"/>
            <a:ext cx="760019" cy="287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770844" y="3714696"/>
            <a:ext cx="808119" cy="34264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7295759" y="3792976"/>
            <a:ext cx="6521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408585" y="3454503"/>
            <a:ext cx="416391" cy="6235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7680563" y="3749171"/>
            <a:ext cx="808119" cy="290808"/>
          </a:xfrm>
          <a:prstGeom prst="rect">
            <a:avLst/>
          </a:prstGeom>
          <a:noFill/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8623102" y="3513065"/>
            <a:ext cx="189527" cy="527643"/>
          </a:xfrm>
          <a:prstGeom prst="rect">
            <a:avLst/>
          </a:prstGeom>
          <a:noFill/>
          <a:ln w="2222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5513811" y="2435312"/>
            <a:ext cx="605404" cy="347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6718933" y="2435312"/>
            <a:ext cx="554049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7646112" y="2435312"/>
            <a:ext cx="385261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6784316" y="3778963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smtClean="0"/>
              <a:t>DESK</a:t>
            </a:r>
            <a:endParaRPr lang="en-GB" sz="1400" b="1" dirty="0"/>
          </a:p>
        </p:txBody>
      </p:sp>
      <p:sp>
        <p:nvSpPr>
          <p:cNvPr id="80" name="Rectangle 79"/>
          <p:cNvSpPr/>
          <p:nvPr/>
        </p:nvSpPr>
        <p:spPr>
          <a:xfrm>
            <a:off x="8334330" y="3189437"/>
            <a:ext cx="5293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REF</a:t>
            </a:r>
            <a:endParaRPr lang="en-GB" sz="1400" b="1" dirty="0"/>
          </a:p>
        </p:txBody>
      </p:sp>
      <p:pic>
        <p:nvPicPr>
          <p:cNvPr id="81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1" y="3852026"/>
            <a:ext cx="1606897" cy="97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348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6939" y="297949"/>
            <a:ext cx="2989780" cy="565327"/>
          </a:xfrm>
        </p:spPr>
        <p:txBody>
          <a:bodyPr>
            <a:noAutofit/>
          </a:bodyPr>
          <a:lstStyle/>
          <a:p>
            <a:pPr algn="ctr"/>
            <a:r>
              <a:rPr lang="en-GB" sz="1800" dirty="0" smtClean="0"/>
              <a:t>Independent laser for non resonant ionization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t="8609" r="13495"/>
          <a:stretch/>
        </p:blipFill>
        <p:spPr>
          <a:xfrm>
            <a:off x="3385620" y="903299"/>
            <a:ext cx="2494677" cy="16025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68" y="678960"/>
            <a:ext cx="2696004" cy="164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92" y="1854879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983036" y="2580346"/>
            <a:ext cx="4228516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prstClr val="black"/>
                </a:solidFill>
              </a:rPr>
              <a:t>Blaze laser installed </a:t>
            </a:r>
            <a:r>
              <a:rPr lang="en-GB" sz="1200" b="1" dirty="0" smtClean="0">
                <a:solidFill>
                  <a:prstClr val="black"/>
                </a:solidFill>
              </a:rPr>
              <a:t>for a short test at </a:t>
            </a:r>
            <a:r>
              <a:rPr lang="en-GB" sz="1200" b="1" dirty="0" smtClean="0">
                <a:solidFill>
                  <a:prstClr val="black"/>
                </a:solidFill>
              </a:rPr>
              <a:t>RILIS in Dec 2012</a:t>
            </a:r>
            <a:endParaRPr lang="en-GB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5926247" y="880204"/>
            <a:ext cx="2980944" cy="175432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40W at 10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17ns Pulse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Low Jitter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Gaussian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Much better transmission </a:t>
            </a:r>
          </a:p>
          <a:p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    efficiency to ion source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57021" y="5010716"/>
            <a:ext cx="762680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A similar efficiency improvement should </a:t>
            </a:r>
            <a:r>
              <a:rPr lang="en-GB" sz="1400" dirty="0">
                <a:solidFill>
                  <a:srgbClr val="FF0000"/>
                </a:solidFill>
              </a:rPr>
              <a:t>be expected for the </a:t>
            </a:r>
            <a:r>
              <a:rPr lang="en-GB" sz="1400" b="1" dirty="0" smtClean="0">
                <a:solidFill>
                  <a:srgbClr val="FF0000"/>
                </a:solidFill>
              </a:rPr>
              <a:t>18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>
                <a:solidFill>
                  <a:srgbClr val="FF0000"/>
                </a:solidFill>
              </a:rPr>
              <a:t>RILIS </a:t>
            </a:r>
            <a:r>
              <a:rPr lang="en-GB" sz="1400" dirty="0" smtClean="0">
                <a:solidFill>
                  <a:srgbClr val="FF0000"/>
                </a:solidFill>
              </a:rPr>
              <a:t>elements that </a:t>
            </a:r>
            <a:r>
              <a:rPr lang="en-GB" sz="1400" dirty="0">
                <a:solidFill>
                  <a:srgbClr val="FF0000"/>
                </a:solidFill>
              </a:rPr>
              <a:t>use </a:t>
            </a:r>
            <a:r>
              <a:rPr lang="en-GB" sz="1400" dirty="0" smtClean="0">
                <a:solidFill>
                  <a:srgbClr val="FF0000"/>
                </a:solidFill>
              </a:rPr>
              <a:t>non-resonant ionization for the final step!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138125"/>
              </p:ext>
            </p:extLst>
          </p:nvPr>
        </p:nvGraphicFramePr>
        <p:xfrm>
          <a:off x="1057021" y="2933054"/>
          <a:ext cx="7620640" cy="2026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0"/>
                <a:gridCol w="2264100"/>
                <a:gridCol w="1905160"/>
                <a:gridCol w="1905160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Laser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Laser Power </a:t>
                      </a:r>
                    </a:p>
                    <a:p>
                      <a:pPr algn="ctr"/>
                      <a:r>
                        <a:rPr lang="en-GB" dirty="0" smtClean="0"/>
                        <a:t>(on table)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Reference beam power in 3</a:t>
                      </a:r>
                      <a:r>
                        <a:rPr lang="en-GB" baseline="0" dirty="0" smtClean="0"/>
                        <a:t> mm aperture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Transport efficiency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Edgewave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&gt; 80%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~80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983036" y="5533936"/>
            <a:ext cx="8050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 dependent thermal lensing in the beam transport optics is to be eliminated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715059" y="6314926"/>
            <a:ext cx="9385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/>
              <a:t>B. Marsh et al</a:t>
            </a:r>
            <a:r>
              <a:rPr lang="en-GB" sz="1600" i="1" dirty="0"/>
              <a:t>., Suitability test of a high quality </a:t>
            </a:r>
            <a:r>
              <a:rPr lang="en-GB" sz="1600" i="1" dirty="0" err="1"/>
              <a:t>Nd:YVO</a:t>
            </a:r>
            <a:r>
              <a:rPr lang="en-GB" sz="1600" i="1" dirty="0"/>
              <a:t> industrial laser for the ISOLDE RILIS installation. </a:t>
            </a:r>
          </a:p>
          <a:p>
            <a:r>
              <a:rPr lang="en-GB" sz="1600" i="1" dirty="0"/>
              <a:t>CERN-ATS-Note-2013-007 TECH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86163" y="5831394"/>
            <a:ext cx="556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Can be used for Dye and </a:t>
            </a:r>
            <a:r>
              <a:rPr lang="en-GB" dirty="0" err="1" smtClean="0">
                <a:solidFill>
                  <a:schemeClr val="accent1"/>
                </a:solidFill>
              </a:rPr>
              <a:t>Ti:Sa</a:t>
            </a:r>
            <a:r>
              <a:rPr lang="en-GB" dirty="0" smtClean="0">
                <a:solidFill>
                  <a:schemeClr val="accent1"/>
                </a:solidFill>
              </a:rPr>
              <a:t> pumping as a back-up laser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65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217" y="356627"/>
            <a:ext cx="3399183" cy="453815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2000" kern="1200" spc="-1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Upgrade of HRS window</a:t>
            </a:r>
            <a:endParaRPr lang="fr-FR" sz="2000" kern="1200" spc="-1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5" t="22750" r="19007" b="12015"/>
          <a:stretch/>
        </p:blipFill>
        <p:spPr bwMode="auto">
          <a:xfrm>
            <a:off x="4893346" y="4329260"/>
            <a:ext cx="3584047" cy="2342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Load-Lock Gimbal Motion &amp; Manipulation Port Aligners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808" y="4772910"/>
            <a:ext cx="2488199" cy="2052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1400" y="2867288"/>
            <a:ext cx="2965593" cy="1979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34825" y="810443"/>
            <a:ext cx="41863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1) Window contamination: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Annual window change is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Difficult to access for change or inspection</a:t>
            </a:r>
          </a:p>
          <a:p>
            <a:pPr marL="342900" indent="-342900"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34825" y="1890204"/>
            <a:ext cx="4186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) Thermal lensing: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Defocussing issue for high power beams must be measured and resolved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2470" y="2741585"/>
            <a:ext cx="43768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Solution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Extend the vacuum chamber and mount an adjustable window outside the magnet shielding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Use the internal and external reflections from the window for thermal lens and contamination diagnostics</a:t>
            </a:r>
          </a:p>
        </p:txBody>
      </p:sp>
      <p:sp>
        <p:nvSpPr>
          <p:cNvPr id="7" name="Rectangle 6"/>
          <p:cNvSpPr/>
          <p:nvPr/>
        </p:nvSpPr>
        <p:spPr>
          <a:xfrm>
            <a:off x="361254" y="563366"/>
            <a:ext cx="3423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Problem with existing window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1" t="11769" r="3704" b="31265"/>
          <a:stretch/>
        </p:blipFill>
        <p:spPr>
          <a:xfrm>
            <a:off x="4815804" y="1000108"/>
            <a:ext cx="2374900" cy="2275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163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32"/>
    </mc:Choice>
    <mc:Fallback xmlns="">
      <p:transition spd="slow" advTm="4813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zone.ni.com/cms/images/devzone/pub/Q109_INL_page18_fig1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177" y="1985401"/>
            <a:ext cx="1921837" cy="94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4" name="TextBox 233"/>
          <p:cNvSpPr txBox="1"/>
          <p:nvPr>
            <p:custDataLst>
              <p:tags r:id="rId2"/>
            </p:custDataLst>
          </p:nvPr>
        </p:nvSpPr>
        <p:spPr>
          <a:xfrm>
            <a:off x="268411" y="955081"/>
            <a:ext cx="8843477" cy="369332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Leak:                                               		            </a:t>
            </a:r>
            <a:r>
              <a:rPr lang="en-US" b="1" dirty="0" smtClean="0"/>
              <a:t>Fire hazard; laser damage risk</a:t>
            </a:r>
            <a:endParaRPr lang="en-GB" b="1" dirty="0"/>
          </a:p>
        </p:txBody>
      </p:sp>
      <p:sp>
        <p:nvSpPr>
          <p:cNvPr id="28" name="Rectangle 27"/>
          <p:cNvSpPr/>
          <p:nvPr/>
        </p:nvSpPr>
        <p:spPr>
          <a:xfrm>
            <a:off x="268412" y="1315120"/>
            <a:ext cx="81369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6 dye circulators each containing up to 3 L of ethanol flowing at 7 L/min. </a:t>
            </a:r>
            <a:endParaRPr lang="en-US" sz="1600" dirty="0"/>
          </a:p>
        </p:txBody>
      </p:sp>
      <p:sp>
        <p:nvSpPr>
          <p:cNvPr id="34" name="Rectangle 33"/>
          <p:cNvSpPr/>
          <p:nvPr/>
        </p:nvSpPr>
        <p:spPr>
          <a:xfrm>
            <a:off x="132948" y="5563633"/>
            <a:ext cx="92311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Water cooling for </a:t>
            </a:r>
            <a:r>
              <a:rPr lang="en-US" sz="1600" dirty="0" err="1" smtClean="0"/>
              <a:t>Ti:Sa</a:t>
            </a:r>
            <a:r>
              <a:rPr lang="en-US" sz="1600" dirty="0" smtClean="0"/>
              <a:t> crystals. Water cooling network for each dye circulator</a:t>
            </a:r>
            <a:r>
              <a:rPr lang="en-US" sz="1600" dirty="0" smtClean="0"/>
              <a:t>. Water cooled pump lasers</a:t>
            </a:r>
            <a:endParaRPr lang="en-US" sz="1600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268412" y="335255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Up to 40 W pump beam focused on dye cell. Almost immediate dye cell damage if dye flow stops.</a:t>
            </a:r>
            <a:endParaRPr lang="en-US" sz="1600" dirty="0"/>
          </a:p>
        </p:txBody>
      </p:sp>
      <p:sp>
        <p:nvSpPr>
          <p:cNvPr id="43" name="TextBox 42"/>
          <p:cNvSpPr txBox="1"/>
          <p:nvPr>
            <p:custDataLst>
              <p:tags r:id="rId3"/>
            </p:custDataLst>
          </p:nvPr>
        </p:nvSpPr>
        <p:spPr>
          <a:xfrm>
            <a:off x="268412" y="2971304"/>
            <a:ext cx="8843476" cy="369332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Dye flow interruption:                                                    </a:t>
            </a:r>
            <a:r>
              <a:rPr lang="en-US" b="1" dirty="0" smtClean="0"/>
              <a:t>Fire hazard; laser damage risk </a:t>
            </a:r>
            <a:endParaRPr lang="en-GB" b="1" dirty="0"/>
          </a:p>
        </p:txBody>
      </p:sp>
      <p:sp>
        <p:nvSpPr>
          <p:cNvPr id="44" name="TextBox 43"/>
          <p:cNvSpPr txBox="1"/>
          <p:nvPr>
            <p:custDataLst>
              <p:tags r:id="rId4"/>
            </p:custDataLst>
          </p:nvPr>
        </p:nvSpPr>
        <p:spPr>
          <a:xfrm>
            <a:off x="268412" y="5203552"/>
            <a:ext cx="8843476" cy="369332"/>
          </a:xfrm>
          <a:prstGeom prst="rect">
            <a:avLst/>
          </a:prstGeom>
          <a:gradFill>
            <a:gsLst>
              <a:gs pos="0">
                <a:schemeClr val="accent2">
                  <a:tint val="45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bg1"/>
              </a:gs>
              <a:gs pos="100000">
                <a:schemeClr val="accent2">
                  <a:tint val="66000"/>
                  <a:satMod val="200000"/>
                </a:schemeClr>
              </a:gs>
              <a:gs pos="0">
                <a:srgbClr val="FF0000"/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Water leak:		                          </a:t>
            </a:r>
            <a:r>
              <a:rPr lang="en-US" b="1" dirty="0" smtClean="0"/>
              <a:t> Equipment damage risk; electrical safety hazard</a:t>
            </a:r>
            <a:endParaRPr lang="en-GB" b="1" dirty="0"/>
          </a:p>
        </p:txBody>
      </p:sp>
      <p:sp>
        <p:nvSpPr>
          <p:cNvPr id="45" name="Rectangle 44"/>
          <p:cNvSpPr/>
          <p:nvPr/>
        </p:nvSpPr>
        <p:spPr>
          <a:xfrm>
            <a:off x="268412" y="578421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Stop pump lasers, alert the laser operator.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68412" y="3580492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Block pump beam to dye laser, alert the laser operator.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68412" y="1552630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Action required: </a:t>
            </a:r>
            <a:r>
              <a:rPr lang="en-US" sz="1600" i="1" dirty="0" smtClean="0">
                <a:solidFill>
                  <a:srgbClr val="FF0000"/>
                </a:solidFill>
              </a:rPr>
              <a:t>Stop dye circulator, Stop or block </a:t>
            </a:r>
            <a:r>
              <a:rPr lang="en-US" sz="1600" i="1" dirty="0" smtClean="0">
                <a:solidFill>
                  <a:srgbClr val="FF0000"/>
                </a:solidFill>
              </a:rPr>
              <a:t>pump laser, alert the laser operator.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79619" y="1796981"/>
            <a:ext cx="8774471" cy="3310769"/>
            <a:chOff x="90719" y="929540"/>
            <a:chExt cx="8774471" cy="3310769"/>
          </a:xfrm>
        </p:grpSpPr>
        <p:grpSp>
          <p:nvGrpSpPr>
            <p:cNvPr id="51" name="Group 50"/>
            <p:cNvGrpSpPr/>
            <p:nvPr/>
          </p:nvGrpSpPr>
          <p:grpSpPr>
            <a:xfrm>
              <a:off x="90719" y="3365052"/>
              <a:ext cx="2642460" cy="875257"/>
              <a:chOff x="90719" y="3300615"/>
              <a:chExt cx="2642460" cy="875257"/>
            </a:xfrm>
          </p:grpSpPr>
          <p:pic>
            <p:nvPicPr>
              <p:cNvPr id="29" name="Picture 28" descr="flow.jp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0719" y="3300615"/>
                <a:ext cx="1224136" cy="875257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0" name="Rectangle 49"/>
              <p:cNvSpPr/>
              <p:nvPr/>
            </p:nvSpPr>
            <p:spPr>
              <a:xfrm>
                <a:off x="1403648" y="3410416"/>
                <a:ext cx="1329531" cy="73866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Non invasive </a:t>
                </a:r>
              </a:p>
              <a:p>
                <a:r>
                  <a:rPr lang="en-US" sz="1400" dirty="0" smtClean="0"/>
                  <a:t>dye flow sensor</a:t>
                </a:r>
              </a:p>
              <a:p>
                <a:r>
                  <a:rPr lang="en-US" sz="1400" dirty="0" smtClean="0"/>
                  <a:t>(ULTRASONIC)</a:t>
                </a:r>
                <a:endParaRPr lang="en-US" sz="1400" dirty="0"/>
              </a:p>
            </p:txBody>
          </p:sp>
        </p:grpSp>
        <p:sp>
          <p:nvSpPr>
            <p:cNvPr id="52" name="Rectangle 51"/>
            <p:cNvSpPr/>
            <p:nvPr/>
          </p:nvSpPr>
          <p:spPr>
            <a:xfrm>
              <a:off x="2839646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542417" y="929540"/>
              <a:ext cx="138852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400" dirty="0" smtClean="0"/>
                <a:t>NI </a:t>
              </a:r>
              <a:r>
                <a:rPr lang="en-US" sz="1400" dirty="0" err="1" smtClean="0"/>
                <a:t>CompactRIO</a:t>
              </a:r>
              <a:endParaRPr lang="en-US" sz="1400" dirty="0" smtClean="0"/>
            </a:p>
            <a:p>
              <a:pPr algn="r"/>
              <a:r>
                <a:rPr lang="en-US" sz="1400" dirty="0" smtClean="0"/>
                <a:t>MPS</a:t>
              </a:r>
              <a:endParaRPr lang="en-US" sz="14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940152" y="3597447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054947" y="3076261"/>
              <a:ext cx="1758114" cy="83099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sz="1600" dirty="0" smtClean="0"/>
                <a:t>Remote controlled </a:t>
              </a:r>
            </a:p>
            <a:p>
              <a:pPr algn="r"/>
              <a:r>
                <a:rPr lang="en-US" sz="1600" dirty="0" smtClean="0"/>
                <a:t>Laser beam </a:t>
              </a:r>
            </a:p>
            <a:p>
              <a:pPr algn="r"/>
              <a:r>
                <a:rPr lang="en-US" sz="1600" dirty="0" smtClean="0"/>
                <a:t>shutter</a:t>
              </a:r>
              <a:endParaRPr lang="en-US" sz="1600" dirty="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40152" y="1167759"/>
              <a:ext cx="3642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/>
                <a:t>+</a:t>
              </a:r>
              <a:endParaRPr lang="en-US" sz="2800" b="1" dirty="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72200" y="1005740"/>
              <a:ext cx="2492990" cy="954107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Laser beam shutter </a:t>
              </a:r>
            </a:p>
            <a:p>
              <a:r>
                <a:rPr lang="en-US" sz="1400" dirty="0"/>
                <a:t>o</a:t>
              </a:r>
              <a:r>
                <a:rPr lang="en-US" sz="1400" dirty="0" smtClean="0"/>
                <a:t>r pump laser switch </a:t>
              </a:r>
              <a:r>
                <a:rPr lang="en-US" sz="1400" b="1" dirty="0" smtClean="0"/>
                <a:t>OFF</a:t>
              </a:r>
            </a:p>
            <a:p>
              <a:r>
                <a:rPr lang="en-US" sz="1400" dirty="0"/>
                <a:t>u</a:t>
              </a:r>
              <a:r>
                <a:rPr lang="en-US" sz="1400" dirty="0" smtClean="0"/>
                <a:t>sing interlock system</a:t>
              </a:r>
            </a:p>
            <a:p>
              <a:r>
                <a:rPr lang="en-US" sz="1400" b="1" dirty="0" smtClean="0"/>
                <a:t>RELAY</a:t>
              </a:r>
              <a:r>
                <a:rPr lang="en-US" sz="1400" dirty="0" smtClean="0"/>
                <a:t> for circulator interlock</a:t>
              </a:r>
              <a:endParaRPr lang="en-US" sz="1400" dirty="0" smtClean="0"/>
            </a:p>
          </p:txBody>
        </p:sp>
      </p:grpSp>
      <p:sp>
        <p:nvSpPr>
          <p:cNvPr id="57" name="Rectangle 56"/>
          <p:cNvSpPr/>
          <p:nvPr/>
        </p:nvSpPr>
        <p:spPr>
          <a:xfrm>
            <a:off x="268412" y="3907408"/>
            <a:ext cx="82809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Solution to be tested:</a:t>
            </a:r>
            <a:endParaRPr lang="en-US" sz="1600" b="1" dirty="0"/>
          </a:p>
        </p:txBody>
      </p:sp>
      <p:sp>
        <p:nvSpPr>
          <p:cNvPr id="58" name="Rectangle 57"/>
          <p:cNvSpPr/>
          <p:nvPr/>
        </p:nvSpPr>
        <p:spPr>
          <a:xfrm>
            <a:off x="3376638" y="6182628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Install water leak sensor cables on laser table and RILIS cabin floor</a:t>
            </a:r>
          </a:p>
        </p:txBody>
      </p:sp>
      <p:pic>
        <p:nvPicPr>
          <p:cNvPr id="59" name="Picture 58" descr="WLD_sensing_cable_A-2m_600418_800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6345" y="5923354"/>
            <a:ext cx="1721768" cy="970647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3376638" y="6436117"/>
            <a:ext cx="62646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Include sensor data logger in RILIS monitoring system </a:t>
            </a:r>
          </a:p>
        </p:txBody>
      </p:sp>
      <p:pic>
        <p:nvPicPr>
          <p:cNvPr id="61" name="Picture 60" descr="detector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4436" y="1819176"/>
            <a:ext cx="1043608" cy="1043608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564556" y="1963192"/>
            <a:ext cx="1353704" cy="73866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1400" dirty="0" smtClean="0"/>
              <a:t>Organic solvent </a:t>
            </a:r>
          </a:p>
          <a:p>
            <a:r>
              <a:rPr lang="en-US" sz="1400" dirty="0" smtClean="0"/>
              <a:t>detector</a:t>
            </a:r>
          </a:p>
          <a:p>
            <a:r>
              <a:rPr lang="en-US" sz="1400" dirty="0" smtClean="0"/>
              <a:t>(breathalyzer)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2808043" y="206162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+</a:t>
            </a:r>
            <a:endParaRPr lang="en-US" sz="2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317" y="417116"/>
            <a:ext cx="3547485" cy="36195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Machine protection</a:t>
            </a:r>
            <a:endParaRPr lang="en-GB" dirty="0"/>
          </a:p>
        </p:txBody>
      </p:sp>
      <p:pic>
        <p:nvPicPr>
          <p:cNvPr id="77" name="Picture 4" descr="http://zone.ni.com/cms/images/devzone/pub/Q109_INL_page18_fig1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3771" y="4082710"/>
            <a:ext cx="1921837" cy="943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/>
          <p:cNvSpPr/>
          <p:nvPr/>
        </p:nvSpPr>
        <p:spPr>
          <a:xfrm>
            <a:off x="4491347" y="3897536"/>
            <a:ext cx="1388522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NI </a:t>
            </a:r>
            <a:r>
              <a:rPr lang="en-US" sz="1400" dirty="0" err="1" smtClean="0"/>
              <a:t>CompactRIO</a:t>
            </a:r>
            <a:endParaRPr lang="en-US" sz="1400" dirty="0" smtClean="0"/>
          </a:p>
          <a:p>
            <a:pPr algn="r"/>
            <a:r>
              <a:rPr lang="en-US" sz="1400" dirty="0" smtClean="0"/>
              <a:t>MPS</a:t>
            </a:r>
            <a:endParaRPr lang="en-US" sz="14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53821" y1="61765" x2="53821" y2="61765"/>
                        <a14:foregroundMark x1="48837" y1="55882" x2="52824" y2="58556"/>
                        <a14:foregroundMark x1="80731" y1="52139" x2="86711" y2="50000"/>
                        <a14:foregroundMark x1="63455" y1="8289" x2="68771" y2="6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254" y="3741905"/>
            <a:ext cx="1106186" cy="13350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4171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91"/>
          <p:cNvSpPr>
            <a:spLocks noChangeArrowheads="1"/>
          </p:cNvSpPr>
          <p:nvPr/>
        </p:nvSpPr>
        <p:spPr bwMode="auto">
          <a:xfrm>
            <a:off x="179512" y="710079"/>
            <a:ext cx="3830742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n-US" sz="1600" dirty="0" smtClean="0">
                <a:solidFill>
                  <a:schemeClr val="tx1"/>
                </a:solidFill>
                <a:cs typeface="Arial" charset="0"/>
              </a:rPr>
              <a:t>3 requirements for On-Call operation:</a:t>
            </a:r>
            <a:endParaRPr lang="en-US" sz="16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6202784" y="1115452"/>
            <a:ext cx="284677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3) Automation</a:t>
            </a:r>
            <a:endParaRPr lang="en-GB" sz="1600" dirty="0"/>
          </a:p>
        </p:txBody>
      </p:sp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3171917" y="1115452"/>
            <a:ext cx="284677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2) Performance monitoring</a:t>
            </a:r>
            <a:endParaRPr lang="en-GB" sz="1600" dirty="0"/>
          </a:p>
        </p:txBody>
      </p:sp>
      <p:sp>
        <p:nvSpPr>
          <p:cNvPr id="10" name="TextBox 9"/>
          <p:cNvSpPr txBox="1"/>
          <p:nvPr>
            <p:custDataLst>
              <p:tags r:id="rId3"/>
            </p:custDataLst>
          </p:nvPr>
        </p:nvSpPr>
        <p:spPr>
          <a:xfrm>
            <a:off x="179512" y="1115452"/>
            <a:ext cx="2808312" cy="338554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1) Machine protection / safety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111202" y="1548081"/>
            <a:ext cx="284645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cs typeface="Arial" charset="0"/>
              </a:rPr>
              <a:t>This </a:t>
            </a:r>
            <a:r>
              <a:rPr lang="en-US" sz="1600" dirty="0" smtClean="0">
                <a:solidFill>
                  <a:srgbClr val="FF0000"/>
                </a:solidFill>
                <a:cs typeface="Arial" charset="0"/>
              </a:rPr>
              <a:t>must be a ROBUST system</a:t>
            </a:r>
          </a:p>
          <a:p>
            <a:r>
              <a:rPr lang="en-US" sz="1600" dirty="0" smtClean="0">
                <a:solidFill>
                  <a:srgbClr val="FF0000"/>
                </a:solidFill>
                <a:cs typeface="Arial" charset="0"/>
              </a:rPr>
              <a:t>(PC independent).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3848" y="1548081"/>
            <a:ext cx="238308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+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Alert system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to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request 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  <a:p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operator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intervention.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28184" y="1548081"/>
            <a:ext cx="29842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  <a:cs typeface="Arial" charset="0"/>
              </a:rPr>
              <a:t>To maintain RILIS performance</a:t>
            </a:r>
          </a:p>
          <a:p>
            <a:r>
              <a:rPr lang="en-US" sz="1600" dirty="0" smtClean="0">
                <a:solidFill>
                  <a:srgbClr val="0070C0"/>
                </a:solidFill>
                <a:cs typeface="Arial" charset="0"/>
              </a:rPr>
              <a:t>therefore reducing the frequency</a:t>
            </a:r>
          </a:p>
          <a:p>
            <a:r>
              <a:rPr lang="en-US" sz="1600" dirty="0" smtClean="0">
                <a:solidFill>
                  <a:srgbClr val="0070C0"/>
                </a:solidFill>
                <a:cs typeface="Arial" charset="0"/>
              </a:rPr>
              <a:t>of operator interventions.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410474" y="2146050"/>
            <a:ext cx="1078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ESSENTIAL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7264" y="2350189"/>
            <a:ext cx="1534010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cs typeface="Arial" charset="0"/>
              </a:rPr>
              <a:t>NON ESSENTIAL</a:t>
            </a:r>
          </a:p>
        </p:txBody>
      </p:sp>
      <p:cxnSp>
        <p:nvCxnSpPr>
          <p:cNvPr id="100" name="Shape 99"/>
          <p:cNvCxnSpPr>
            <a:stCxn id="12" idx="2"/>
          </p:cNvCxnSpPr>
          <p:nvPr/>
        </p:nvCxnSpPr>
        <p:spPr>
          <a:xfrm rot="5400000">
            <a:off x="3957245" y="1877182"/>
            <a:ext cx="182470" cy="693820"/>
          </a:xfrm>
          <a:prstGeom prst="bentConnector2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hape 101"/>
          <p:cNvCxnSpPr>
            <a:stCxn id="11" idx="2"/>
            <a:endCxn id="15" idx="1"/>
          </p:cNvCxnSpPr>
          <p:nvPr/>
        </p:nvCxnSpPr>
        <p:spPr>
          <a:xfrm rot="16200000" flipH="1">
            <a:off x="1881216" y="1786069"/>
            <a:ext cx="182470" cy="876046"/>
          </a:xfrm>
          <a:prstGeom prst="bentConnector2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06" y="2537840"/>
            <a:ext cx="652483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880" descr="G:\Users\r\rilis\Documents\WORK\wavemeter_screenshot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640" y="4092329"/>
            <a:ext cx="1905000" cy="1107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 descr="aligna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05640" y="5316524"/>
            <a:ext cx="1905000" cy="1283724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/>
          </p:nvPr>
        </p:nvSpPr>
        <p:spPr>
          <a:xfrm>
            <a:off x="4216400" y="410920"/>
            <a:ext cx="3572192" cy="3696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On-call operation</a:t>
            </a:r>
            <a:endParaRPr lang="en-GB" dirty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195" y="5608575"/>
            <a:ext cx="459152" cy="892793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>
                        <a14:foregroundMark x1="53821" y1="61765" x2="53821" y2="61765"/>
                        <a14:foregroundMark x1="48837" y1="55882" x2="52824" y2="58556"/>
                        <a14:foregroundMark x1="80731" y1="52139" x2="86711" y2="50000"/>
                        <a14:foregroundMark x1="63455" y1="8289" x2="68771" y2="6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550" y="2213782"/>
            <a:ext cx="664577" cy="802076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foregroundMark x1="91468" y1="35217" x2="92833" y2="36522"/>
                        <a14:foregroundMark x1="10580" y1="42609" x2="5802" y2="49565"/>
                        <a14:foregroundMark x1="6143" y1="53913" x2="5802" y2="66087"/>
                        <a14:foregroundMark x1="4437" y1="68261" x2="10239" y2="79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512" y="6001763"/>
            <a:ext cx="757657" cy="59474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191" y="4784595"/>
            <a:ext cx="947662" cy="518114"/>
          </a:xfrm>
          <a:prstGeom prst="rect">
            <a:avLst/>
          </a:prstGeom>
        </p:spPr>
      </p:pic>
      <p:pic>
        <p:nvPicPr>
          <p:cNvPr id="76" name="Grafik 2"/>
          <p:cNvPicPr>
            <a:picLocks noChangeAspect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backgroundMark x1="17000" y1="53571" x2="17000" y2="53571"/>
                        <a14:backgroundMark x1="34833" y1="70000" x2="34833" y2="70000"/>
                        <a14:backgroundMark x1="82500" y1="69762" x2="82500" y2="697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72" t="17497" r="7333" b="16107"/>
          <a:stretch/>
        </p:blipFill>
        <p:spPr>
          <a:xfrm>
            <a:off x="7724523" y="3090240"/>
            <a:ext cx="1386117" cy="777151"/>
          </a:xfrm>
          <a:prstGeom prst="rect">
            <a:avLst/>
          </a:prstGeom>
        </p:spPr>
      </p:pic>
      <p:pic>
        <p:nvPicPr>
          <p:cNvPr id="77" name="Grafik 3"/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28537" r="687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476" r="34762"/>
          <a:stretch/>
        </p:blipFill>
        <p:spPr>
          <a:xfrm>
            <a:off x="7295411" y="3004418"/>
            <a:ext cx="429113" cy="925826"/>
          </a:xfrm>
          <a:prstGeom prst="rect">
            <a:avLst/>
          </a:prstGeom>
        </p:spPr>
      </p:pic>
      <p:pic>
        <p:nvPicPr>
          <p:cNvPr id="78" name="Picture 77" descr="flow.jpg"/>
          <p:cNvPicPr>
            <a:picLocks noChangeAspect="1"/>
          </p:cNvPicPr>
          <p:nvPr/>
        </p:nvPicPr>
        <p:blipFill>
          <a:blip r:embed="rId19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256" y="3519825"/>
            <a:ext cx="448427" cy="320626"/>
          </a:xfrm>
          <a:prstGeom prst="rect">
            <a:avLst/>
          </a:prstGeom>
          <a:ln>
            <a:noFill/>
          </a:ln>
        </p:spPr>
      </p:pic>
      <p:pic>
        <p:nvPicPr>
          <p:cNvPr id="80" name="Picture 79" descr="detector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778" y="2832422"/>
            <a:ext cx="317099" cy="31709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11202" y="6502513"/>
            <a:ext cx="77264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Diagram made by </a:t>
            </a:r>
            <a:r>
              <a:rPr lang="en-US" sz="1600" b="1" i="1" dirty="0" smtClean="0">
                <a:solidFill>
                  <a:srgbClr val="FF0000"/>
                </a:solidFill>
              </a:rPr>
              <a:t>Ralf </a:t>
            </a:r>
            <a:r>
              <a:rPr lang="en-US" sz="1600" b="1" i="1" dirty="0" err="1" smtClean="0">
                <a:solidFill>
                  <a:srgbClr val="FF0000"/>
                </a:solidFill>
              </a:rPr>
              <a:t>Rossel</a:t>
            </a:r>
            <a:r>
              <a:rPr lang="en-US" sz="1600" b="1" i="1" dirty="0" smtClean="0">
                <a:solidFill>
                  <a:srgbClr val="FF0000"/>
                </a:solidFill>
              </a:rPr>
              <a:t>; </a:t>
            </a:r>
            <a:r>
              <a:rPr lang="en-US" sz="1600" i="1" dirty="0" smtClean="0">
                <a:solidFill>
                  <a:srgbClr val="000000"/>
                </a:solidFill>
              </a:rPr>
              <a:t> the</a:t>
            </a:r>
            <a:r>
              <a:rPr lang="en-US" sz="1600" b="1" i="1" dirty="0" smtClean="0">
                <a:solidFill>
                  <a:srgbClr val="FF0000"/>
                </a:solidFill>
              </a:rPr>
              <a:t> </a:t>
            </a:r>
            <a:r>
              <a:rPr lang="en-US" sz="1600" i="1" dirty="0" smtClean="0"/>
              <a:t>project is being realized in collaboration with </a:t>
            </a:r>
            <a:r>
              <a:rPr lang="en-US" sz="1600" b="1" i="1" dirty="0" smtClean="0">
                <a:solidFill>
                  <a:srgbClr val="FF0000"/>
                </a:solidFill>
              </a:rPr>
              <a:t>EN-STI-ECE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101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993" y="5916523"/>
            <a:ext cx="9125007" cy="9250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5946924" y="1323772"/>
            <a:ext cx="3024336" cy="4529251"/>
          </a:xfrm>
          <a:prstGeom prst="roundRect">
            <a:avLst>
              <a:gd name="adj" fmla="val 424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5399" y="373063"/>
            <a:ext cx="3695701" cy="42463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7" name="Picture 6" descr="LA3NET_indico.png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92" y="2932449"/>
            <a:ext cx="1013894" cy="36094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946924" y="1759952"/>
            <a:ext cx="302433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IS511</a:t>
            </a:r>
            <a:endParaRPr lang="en-US" sz="1400" dirty="0"/>
          </a:p>
          <a:p>
            <a:r>
              <a:rPr lang="en-US" sz="1400" dirty="0"/>
              <a:t>Shape coexistence in the lightest </a:t>
            </a:r>
            <a:r>
              <a:rPr lang="en-US" sz="1400" dirty="0" err="1" smtClean="0"/>
              <a:t>Tl</a:t>
            </a:r>
            <a:r>
              <a:rPr lang="en-US" sz="1400" dirty="0" smtClean="0"/>
              <a:t> isotopes </a:t>
            </a:r>
            <a:r>
              <a:rPr lang="en-US" sz="1400" dirty="0"/>
              <a:t>studied by laser </a:t>
            </a:r>
            <a:r>
              <a:rPr lang="en-US" sz="1400" dirty="0" smtClean="0"/>
              <a:t>spectroscopy</a:t>
            </a:r>
          </a:p>
          <a:p>
            <a:r>
              <a:rPr lang="en-US" sz="1400" dirty="0">
                <a:hlinkClick r:id="rId5"/>
              </a:rPr>
              <a:t>http://greybook.cern.ch/programmes/experiments/IS511.</a:t>
            </a:r>
            <a:r>
              <a:rPr lang="en-US" sz="1400" dirty="0" smtClean="0">
                <a:hlinkClick r:id="rId5"/>
              </a:rPr>
              <a:t>html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946924" y="2946568"/>
            <a:ext cx="3024336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IS534</a:t>
            </a:r>
            <a:endParaRPr lang="en-US" sz="1200" dirty="0"/>
          </a:p>
          <a:p>
            <a:r>
              <a:rPr lang="en-US" sz="1400" dirty="0"/>
              <a:t>Beta-delayed fission, laser spectroscopy and shape-coexistence studies with radioactive At </a:t>
            </a:r>
            <a:r>
              <a:rPr lang="en-US" sz="1400" dirty="0" smtClean="0"/>
              <a:t>beams</a:t>
            </a:r>
          </a:p>
          <a:p>
            <a:r>
              <a:rPr lang="en-US" sz="1400" dirty="0">
                <a:hlinkClick r:id="rId6"/>
              </a:rPr>
              <a:t>http://greybook.cern.ch/programmes/experiments/IS534.</a:t>
            </a:r>
            <a:r>
              <a:rPr lang="en-US" sz="1400" dirty="0" smtClean="0">
                <a:hlinkClick r:id="rId6"/>
              </a:rPr>
              <a:t>html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946924" y="4347534"/>
            <a:ext cx="295232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IS456</a:t>
            </a:r>
            <a:endParaRPr lang="en-US" sz="1200" dirty="0"/>
          </a:p>
          <a:p>
            <a:r>
              <a:rPr lang="en-US" sz="1400" dirty="0"/>
              <a:t>Study of polonium isotopes ground state properties by simultaneous atomic- and nuclear-</a:t>
            </a:r>
            <a:r>
              <a:rPr lang="en-US" sz="1400" dirty="0" smtClean="0"/>
              <a:t>spectroscopy</a:t>
            </a:r>
          </a:p>
          <a:p>
            <a:r>
              <a:rPr lang="en-US" sz="1400" dirty="0">
                <a:hlinkClick r:id="rId7"/>
              </a:rPr>
              <a:t>http://greybook.cern.ch/programmes/experiments/IS456.</a:t>
            </a:r>
            <a:r>
              <a:rPr lang="en-US" sz="1400" dirty="0" smtClean="0">
                <a:hlinkClick r:id="rId7"/>
              </a:rPr>
              <a:t>html</a:t>
            </a:r>
            <a:endParaRPr lang="en-US" sz="1400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959386" y="1379078"/>
            <a:ext cx="2927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j-lt"/>
              </a:rPr>
              <a:t>Spectroscopy with RILIS</a:t>
            </a:r>
            <a:endParaRPr lang="en-GB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299" y="1153315"/>
            <a:ext cx="5832625" cy="472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latin typeface="+mj-lt"/>
              </a:rPr>
              <a:t>Valentine FEDOSSEEV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dirty="0" smtClean="0">
                <a:latin typeface="+mj-lt"/>
              </a:rPr>
              <a:t>, </a:t>
            </a:r>
            <a:r>
              <a:rPr lang="en-GB" b="1" dirty="0">
                <a:latin typeface="+mj-lt"/>
              </a:rPr>
              <a:t>Bruce MARSH</a:t>
            </a:r>
            <a:r>
              <a:rPr lang="en-GB" b="1" baseline="30000" dirty="0">
                <a:latin typeface="+mj-lt"/>
              </a:rPr>
              <a:t>1</a:t>
            </a:r>
            <a:r>
              <a:rPr lang="en-GB" b="1" dirty="0">
                <a:latin typeface="+mj-lt"/>
              </a:rPr>
              <a:t>, Sebastian ROTHE</a:t>
            </a:r>
            <a:r>
              <a:rPr lang="en-GB" b="1" baseline="30000" dirty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, Daniel FINK</a:t>
            </a:r>
            <a:r>
              <a:rPr lang="en-GB" b="1" baseline="30000" dirty="0" smtClean="0">
                <a:latin typeface="+mj-lt"/>
              </a:rPr>
              <a:t>1,8</a:t>
            </a:r>
            <a:r>
              <a:rPr lang="en-GB" dirty="0" smtClean="0">
                <a:latin typeface="+mj-lt"/>
              </a:rPr>
              <a:t>, </a:t>
            </a:r>
            <a:r>
              <a:rPr lang="en-GB" b="1" dirty="0" smtClean="0">
                <a:latin typeface="+mj-lt"/>
              </a:rPr>
              <a:t>Maxim SELIVERSTOV</a:t>
            </a:r>
            <a:r>
              <a:rPr lang="en-GB" b="1" baseline="30000" dirty="0" smtClean="0">
                <a:latin typeface="+mj-lt"/>
              </a:rPr>
              <a:t>2</a:t>
            </a:r>
            <a:r>
              <a:rPr lang="en-GB" i="1" dirty="0" smtClean="0">
                <a:latin typeface="+mj-lt"/>
              </a:rPr>
              <a:t>, Nobuaki IMAI</a:t>
            </a:r>
            <a:r>
              <a:rPr lang="en-GB" i="1" baseline="30000" dirty="0" smtClean="0">
                <a:latin typeface="+mj-lt"/>
              </a:rPr>
              <a:t>4</a:t>
            </a:r>
            <a:r>
              <a:rPr lang="en-GB" i="1" dirty="0" smtClean="0">
                <a:latin typeface="+mj-lt"/>
              </a:rPr>
              <a:t>, </a:t>
            </a:r>
            <a:r>
              <a:rPr lang="en-GB" i="1" dirty="0">
                <a:latin typeface="+mj-lt"/>
              </a:rPr>
              <a:t>Ralf Erik ROSSEL</a:t>
            </a:r>
            <a:r>
              <a:rPr lang="en-GB" i="1" baseline="30000" dirty="0">
                <a:latin typeface="+mj-lt"/>
              </a:rPr>
              <a:t>3</a:t>
            </a:r>
            <a:r>
              <a:rPr lang="en-GB" dirty="0">
                <a:latin typeface="+mj-lt"/>
              </a:rPr>
              <a:t>, </a:t>
            </a:r>
            <a:r>
              <a:rPr lang="en-GB" i="1" dirty="0" smtClean="0">
                <a:latin typeface="+mj-lt"/>
              </a:rPr>
              <a:t>Dmitri FEDOROV</a:t>
            </a:r>
            <a:r>
              <a:rPr lang="en-GB" i="1" baseline="30000" dirty="0" smtClean="0">
                <a:latin typeface="+mj-lt"/>
              </a:rPr>
              <a:t>2</a:t>
            </a:r>
            <a:r>
              <a:rPr lang="en-GB" i="1" dirty="0" smtClean="0">
                <a:latin typeface="+mj-lt"/>
              </a:rPr>
              <a:t>,  </a:t>
            </a:r>
            <a:r>
              <a:rPr lang="en-GB" i="1" dirty="0">
                <a:latin typeface="+mj-lt"/>
              </a:rPr>
              <a:t>Anatoly </a:t>
            </a:r>
            <a:r>
              <a:rPr lang="en-GB" i="1" dirty="0" smtClean="0">
                <a:latin typeface="+mj-lt"/>
              </a:rPr>
              <a:t>BARZAKH</a:t>
            </a:r>
            <a:r>
              <a:rPr lang="en-GB" i="1" baseline="30000" dirty="0" smtClean="0">
                <a:latin typeface="+mj-lt"/>
              </a:rPr>
              <a:t>2</a:t>
            </a:r>
            <a:r>
              <a:rPr lang="en-GB" i="1" dirty="0" smtClean="0">
                <a:latin typeface="+mj-lt"/>
              </a:rPr>
              <a:t>, </a:t>
            </a:r>
            <a:r>
              <a:rPr lang="en-GB" i="1" dirty="0">
                <a:latin typeface="+mj-lt"/>
              </a:rPr>
              <a:t>Pavel </a:t>
            </a:r>
            <a:r>
              <a:rPr lang="en-GB" i="1" dirty="0" smtClean="0">
                <a:latin typeface="+mj-lt"/>
              </a:rPr>
              <a:t>MOLKANOV</a:t>
            </a:r>
            <a:r>
              <a:rPr lang="en-GB" i="1" baseline="30000" dirty="0" smtClean="0">
                <a:latin typeface="+mj-lt"/>
              </a:rPr>
              <a:t>2</a:t>
            </a:r>
            <a:r>
              <a:rPr lang="en-GB" i="1" dirty="0" smtClean="0">
                <a:latin typeface="+mj-lt"/>
              </a:rPr>
              <a:t>, </a:t>
            </a:r>
            <a:r>
              <a:rPr lang="en-GB" i="1" dirty="0">
                <a:latin typeface="+mj-lt"/>
              </a:rPr>
              <a:t>Marica </a:t>
            </a:r>
            <a:r>
              <a:rPr lang="en-GB" i="1" dirty="0" smtClean="0">
                <a:latin typeface="+mj-lt"/>
              </a:rPr>
              <a:t>Anna SJOEDIN</a:t>
            </a:r>
            <a:r>
              <a:rPr lang="en-GB" i="1" baseline="30000" dirty="0" smtClean="0">
                <a:latin typeface="+mj-lt"/>
              </a:rPr>
              <a:t>5</a:t>
            </a:r>
            <a:r>
              <a:rPr lang="en-GB" i="1" dirty="0" smtClean="0">
                <a:latin typeface="+mj-lt"/>
              </a:rPr>
              <a:t>, </a:t>
            </a:r>
            <a:r>
              <a:rPr lang="en-GB" i="1" dirty="0">
                <a:latin typeface="+mj-lt"/>
              </a:rPr>
              <a:t>Daniele </a:t>
            </a:r>
            <a:r>
              <a:rPr lang="en-GB" i="1" dirty="0" smtClean="0">
                <a:latin typeface="+mj-lt"/>
              </a:rPr>
              <a:t>SCARPA</a:t>
            </a:r>
            <a:r>
              <a:rPr lang="en-GB" i="1" baseline="30000" dirty="0" smtClean="0">
                <a:latin typeface="+mj-lt"/>
              </a:rPr>
              <a:t>6</a:t>
            </a:r>
            <a:r>
              <a:rPr lang="en-GB" i="1" dirty="0" smtClean="0">
                <a:latin typeface="+mj-lt"/>
              </a:rPr>
              <a:t>, Sven RICHTER</a:t>
            </a:r>
            <a:r>
              <a:rPr lang="en-GB" i="1" baseline="30000" dirty="0" smtClean="0">
                <a:latin typeface="+mj-lt"/>
              </a:rPr>
              <a:t>7</a:t>
            </a:r>
            <a:r>
              <a:rPr lang="en-GB" dirty="0" smtClean="0">
                <a:latin typeface="+mj-lt"/>
              </a:rPr>
              <a:t>, </a:t>
            </a:r>
            <a:r>
              <a:rPr lang="en-GB" i="1" dirty="0" smtClean="0">
                <a:latin typeface="+mj-lt"/>
              </a:rPr>
              <a:t>Klaus WENDT</a:t>
            </a:r>
            <a:r>
              <a:rPr lang="en-GB" i="1" baseline="30000" dirty="0" smtClean="0">
                <a:latin typeface="+mj-lt"/>
              </a:rPr>
              <a:t>7</a:t>
            </a:r>
          </a:p>
          <a:p>
            <a:endParaRPr lang="en-US" b="1" dirty="0">
              <a:latin typeface="+mj-lt"/>
            </a:endParaRPr>
          </a:p>
          <a:p>
            <a:endParaRPr lang="en-US" b="1" dirty="0" smtClean="0">
              <a:latin typeface="+mj-lt"/>
            </a:endParaRPr>
          </a:p>
          <a:p>
            <a:endParaRPr lang="en-GB" b="1" dirty="0" smtClean="0">
              <a:latin typeface="+mj-lt"/>
            </a:endParaRPr>
          </a:p>
          <a:p>
            <a:r>
              <a:rPr lang="en-GB" dirty="0" smtClean="0">
                <a:solidFill>
                  <a:schemeClr val="accent5"/>
                </a:solidFill>
                <a:latin typeface="+mj-lt"/>
              </a:rPr>
              <a:t>EN-STI-ECE: Alessandro </a:t>
            </a:r>
            <a:r>
              <a:rPr lang="en-GB" dirty="0">
                <a:solidFill>
                  <a:schemeClr val="accent5"/>
                </a:solidFill>
                <a:latin typeface="+mj-lt"/>
              </a:rPr>
              <a:t>MASI</a:t>
            </a:r>
            <a:r>
              <a:rPr lang="en-GB" baseline="30000" dirty="0">
                <a:solidFill>
                  <a:schemeClr val="accent5"/>
                </a:solidFill>
                <a:latin typeface="+mj-lt"/>
              </a:rPr>
              <a:t>1</a:t>
            </a:r>
            <a:r>
              <a:rPr lang="en-GB" dirty="0">
                <a:solidFill>
                  <a:schemeClr val="accent5"/>
                </a:solidFill>
                <a:latin typeface="+mj-lt"/>
              </a:rPr>
              <a:t>, Sergio BATUCA</a:t>
            </a:r>
            <a:r>
              <a:rPr lang="en-GB" baseline="30000" dirty="0">
                <a:solidFill>
                  <a:schemeClr val="accent5"/>
                </a:solidFill>
                <a:latin typeface="+mj-lt"/>
              </a:rPr>
              <a:t>1</a:t>
            </a:r>
            <a:endParaRPr lang="en-GB" dirty="0" smtClean="0">
              <a:solidFill>
                <a:schemeClr val="accent5"/>
              </a:solidFill>
              <a:latin typeface="+mj-lt"/>
            </a:endParaRPr>
          </a:p>
          <a:p>
            <a:endParaRPr lang="en-GB" sz="1400" baseline="30000" dirty="0" smtClean="0">
              <a:latin typeface="+mj-lt"/>
            </a:endParaRPr>
          </a:p>
          <a:p>
            <a:r>
              <a:rPr lang="en-GB" sz="1400" baseline="30000" dirty="0" smtClean="0">
                <a:latin typeface="+mj-lt"/>
              </a:rPr>
              <a:t>1</a:t>
            </a:r>
            <a:r>
              <a:rPr lang="en-GB" sz="1400" dirty="0" smtClean="0">
                <a:latin typeface="+mj-lt"/>
              </a:rPr>
              <a:t>CERN </a:t>
            </a:r>
            <a:r>
              <a:rPr lang="en-GB" sz="1400" baseline="30000" dirty="0" smtClean="0">
                <a:latin typeface="+mj-lt"/>
              </a:rPr>
              <a:t>2</a:t>
            </a:r>
            <a:r>
              <a:rPr lang="en-GB" sz="1400" dirty="0" smtClean="0">
                <a:latin typeface="+mj-lt"/>
              </a:rPr>
              <a:t>Petersburg </a:t>
            </a:r>
            <a:r>
              <a:rPr lang="en-GB" sz="1400" dirty="0">
                <a:latin typeface="+mj-lt"/>
              </a:rPr>
              <a:t>Nuclear </a:t>
            </a:r>
            <a:r>
              <a:rPr lang="en-GB" sz="1400" dirty="0" smtClean="0">
                <a:latin typeface="+mj-lt"/>
              </a:rPr>
              <a:t>Physics Institute </a:t>
            </a:r>
            <a:r>
              <a:rPr lang="en-GB" sz="1400" dirty="0">
                <a:latin typeface="+mj-lt"/>
              </a:rPr>
              <a:t>(PNPI)</a:t>
            </a:r>
          </a:p>
          <a:p>
            <a:r>
              <a:rPr lang="en-GB" sz="1400" baseline="30000" dirty="0" smtClean="0">
                <a:latin typeface="+mj-lt"/>
              </a:rPr>
              <a:t>3</a:t>
            </a:r>
            <a:r>
              <a:rPr lang="en-GB" sz="1400" dirty="0" smtClean="0">
                <a:latin typeface="+mj-lt"/>
              </a:rPr>
              <a:t>Hochschule </a:t>
            </a:r>
            <a:r>
              <a:rPr lang="en-GB" sz="1400" dirty="0" err="1">
                <a:latin typeface="+mj-lt"/>
              </a:rPr>
              <a:t>RheinMain</a:t>
            </a:r>
            <a:r>
              <a:rPr lang="en-GB" sz="1400" dirty="0">
                <a:latin typeface="+mj-lt"/>
              </a:rPr>
              <a:t>, Wiesbaden</a:t>
            </a:r>
          </a:p>
          <a:p>
            <a:r>
              <a:rPr lang="en-GB" sz="1400" baseline="30000" dirty="0" smtClean="0">
                <a:latin typeface="+mj-lt"/>
              </a:rPr>
              <a:t>4</a:t>
            </a:r>
            <a:r>
              <a:rPr lang="en-GB" sz="1400" dirty="0" smtClean="0">
                <a:latin typeface="+mj-lt"/>
              </a:rPr>
              <a:t>KEK</a:t>
            </a:r>
            <a:r>
              <a:rPr lang="en-GB" sz="1400" dirty="0">
                <a:latin typeface="+mj-lt"/>
              </a:rPr>
              <a:t>, Japan </a:t>
            </a:r>
          </a:p>
          <a:p>
            <a:r>
              <a:rPr lang="en-GB" sz="1400" baseline="30000" dirty="0" smtClean="0">
                <a:latin typeface="+mj-lt"/>
              </a:rPr>
              <a:t>5</a:t>
            </a:r>
            <a:r>
              <a:rPr lang="en-GB" sz="1400" dirty="0" smtClean="0">
                <a:latin typeface="+mj-lt"/>
              </a:rPr>
              <a:t>GANIL/CNRS</a:t>
            </a:r>
            <a:r>
              <a:rPr lang="en-GB" sz="1400" dirty="0">
                <a:latin typeface="+mj-lt"/>
              </a:rPr>
              <a:t>, France</a:t>
            </a:r>
          </a:p>
          <a:p>
            <a:r>
              <a:rPr lang="en-GB" sz="1400" baseline="30000" dirty="0" smtClean="0">
                <a:latin typeface="+mj-lt"/>
              </a:rPr>
              <a:t>6</a:t>
            </a:r>
            <a:r>
              <a:rPr lang="en-GB" sz="1400" dirty="0" smtClean="0">
                <a:latin typeface="+mj-lt"/>
              </a:rPr>
              <a:t>LNL </a:t>
            </a:r>
            <a:r>
              <a:rPr lang="en-GB" sz="1400" dirty="0">
                <a:latin typeface="+mj-lt"/>
              </a:rPr>
              <a:t>– INFN, Italy</a:t>
            </a:r>
          </a:p>
          <a:p>
            <a:r>
              <a:rPr lang="en-GB" sz="1400" baseline="30000" dirty="0" smtClean="0">
                <a:latin typeface="+mj-lt"/>
              </a:rPr>
              <a:t>7</a:t>
            </a:r>
            <a:r>
              <a:rPr lang="en-GB" sz="1400" dirty="0" smtClean="0">
                <a:latin typeface="+mj-lt"/>
              </a:rPr>
              <a:t>Johannes-Gutenberg-Universitaet </a:t>
            </a:r>
            <a:r>
              <a:rPr lang="en-GB" sz="1400" dirty="0">
                <a:latin typeface="+mj-lt"/>
              </a:rPr>
              <a:t>Mainz</a:t>
            </a:r>
          </a:p>
          <a:p>
            <a:r>
              <a:rPr lang="en-GB" sz="1400" baseline="30000" dirty="0" smtClean="0">
                <a:latin typeface="+mj-lt"/>
              </a:rPr>
              <a:t>8</a:t>
            </a:r>
            <a:r>
              <a:rPr lang="en-GB" sz="1400" dirty="0" smtClean="0">
                <a:latin typeface="+mj-lt"/>
              </a:rPr>
              <a:t>University </a:t>
            </a:r>
            <a:r>
              <a:rPr lang="en-GB" sz="1400" dirty="0">
                <a:latin typeface="+mj-lt"/>
              </a:rPr>
              <a:t>of </a:t>
            </a:r>
            <a:r>
              <a:rPr lang="en-GB" sz="1400" dirty="0" smtClean="0">
                <a:latin typeface="+mj-lt"/>
              </a:rPr>
              <a:t>Heidelberg</a:t>
            </a:r>
          </a:p>
          <a:p>
            <a:r>
              <a:rPr lang="en-GB" sz="1400" baseline="30000" dirty="0" smtClean="0">
                <a:latin typeface="+mj-lt"/>
              </a:rPr>
              <a:t>9</a:t>
            </a:r>
            <a:r>
              <a:rPr lang="en-GB" sz="1400" dirty="0" smtClean="0">
                <a:latin typeface="+mj-lt"/>
              </a:rPr>
              <a:t>University of Manchester</a:t>
            </a:r>
            <a:endParaRPr lang="en-GB" sz="14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39710" y="3008040"/>
            <a:ext cx="3398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15F9B"/>
                </a:solidFill>
              </a:rPr>
              <a:t>Thomas DAY </a:t>
            </a:r>
            <a:r>
              <a:rPr lang="en-GB" b="1" dirty="0" smtClean="0">
                <a:solidFill>
                  <a:srgbClr val="015F9B"/>
                </a:solidFill>
              </a:rPr>
              <a:t>GOODACRE</a:t>
            </a:r>
            <a:r>
              <a:rPr lang="en-GB" b="1" baseline="30000" dirty="0" smtClean="0">
                <a:solidFill>
                  <a:srgbClr val="015F9B"/>
                </a:solidFill>
              </a:rPr>
              <a:t>1,9</a:t>
            </a:r>
            <a:r>
              <a:rPr lang="en-GB" dirty="0" smtClean="0">
                <a:solidFill>
                  <a:srgbClr val="015F9B"/>
                </a:solidFill>
              </a:rPr>
              <a:t> </a:t>
            </a:r>
            <a:endParaRPr lang="en-GB" dirty="0">
              <a:solidFill>
                <a:srgbClr val="015F9B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80768" y="3038818"/>
            <a:ext cx="724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15F9B"/>
                </a:solidFill>
              </a:rPr>
              <a:t>Fellow</a:t>
            </a:r>
            <a:endParaRPr lang="en-GB" sz="1600" dirty="0">
              <a:solidFill>
                <a:srgbClr val="015F9B"/>
              </a:solidFill>
            </a:endParaRPr>
          </a:p>
        </p:txBody>
      </p:sp>
      <p:pic>
        <p:nvPicPr>
          <p:cNvPr id="16" name="Picture 15" descr="L:\Talks\LOGO collection\STI\image001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758" y="6071117"/>
            <a:ext cx="714201" cy="63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6" descr="S:\Poster\LOGOS\Uni Mainz\JGU-Logo_farbe_cmyk.eps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4" t="23462" r="13547" b="17553"/>
          <a:stretch/>
        </p:blipFill>
        <p:spPr bwMode="auto">
          <a:xfrm>
            <a:off x="18993" y="6015636"/>
            <a:ext cx="1495645" cy="74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 descr="KTH logo-main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505829" y="6092581"/>
            <a:ext cx="593730" cy="593730"/>
          </a:xfrm>
          <a:prstGeom prst="rect">
            <a:avLst/>
          </a:prstGeom>
        </p:spPr>
      </p:pic>
      <p:pic>
        <p:nvPicPr>
          <p:cNvPr id="21" name="Picture 20" descr="PNPI logo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303398" y="6065450"/>
            <a:ext cx="640370" cy="647993"/>
          </a:xfrm>
          <a:prstGeom prst="rect">
            <a:avLst/>
          </a:prstGeom>
        </p:spPr>
      </p:pic>
      <p:pic>
        <p:nvPicPr>
          <p:cNvPr id="22" name="Picture 16" descr="headerbg_blu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05843" y="6127175"/>
            <a:ext cx="2299039" cy="52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6750667" y="6202195"/>
            <a:ext cx="3287713" cy="46166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Lucida Calligraphy" pitchFamily="66" charset="0"/>
              </a:rPr>
              <a:t>Knut </a:t>
            </a:r>
            <a:r>
              <a:rPr lang="en-US" sz="1200" b="1" dirty="0">
                <a:solidFill>
                  <a:schemeClr val="bg1"/>
                </a:solidFill>
                <a:latin typeface="Lucida Calligraphy" pitchFamily="66" charset="0"/>
              </a:rPr>
              <a:t>and Alice Wallenberg Foundation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524873" y="6097757"/>
            <a:ext cx="720080" cy="5833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229" y="6225080"/>
            <a:ext cx="1416343" cy="39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36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161181" y="180644"/>
            <a:ext cx="3094384" cy="748044"/>
          </a:xfrm>
        </p:spPr>
        <p:txBody>
          <a:bodyPr/>
          <a:lstStyle/>
          <a:p>
            <a:pPr algn="ctr"/>
            <a:r>
              <a:rPr lang="en-US" dirty="0" smtClean="0"/>
              <a:t>Spare slides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709530" y="3359426"/>
            <a:ext cx="5546035" cy="0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462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5968020"/>
              </p:ext>
            </p:extLst>
          </p:nvPr>
        </p:nvGraphicFramePr>
        <p:xfrm>
          <a:off x="497115" y="853942"/>
          <a:ext cx="8073551" cy="5867986"/>
        </p:xfrm>
        <a:graphic>
          <a:graphicData uri="http://schemas.openxmlformats.org/drawingml/2006/table">
            <a:tbl>
              <a:tblPr/>
              <a:tblGrid>
                <a:gridCol w="554724"/>
                <a:gridCol w="554724"/>
                <a:gridCol w="517743"/>
                <a:gridCol w="545479"/>
                <a:gridCol w="545479"/>
                <a:gridCol w="545479"/>
                <a:gridCol w="443780"/>
                <a:gridCol w="443780"/>
                <a:gridCol w="443780"/>
                <a:gridCol w="443780"/>
                <a:gridCol w="545479"/>
                <a:gridCol w="547790"/>
                <a:gridCol w="526987"/>
                <a:gridCol w="526987"/>
                <a:gridCol w="443780"/>
                <a:gridCol w="443780"/>
              </a:tblGrid>
              <a:tr h="139898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Dye laser schemes</a:t>
                      </a: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1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Ti:Sa schemes</a:t>
                      </a: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312" marR="5312" marT="53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0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Element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Setting time*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Efficiency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Step 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600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days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Dye/YAG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3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Dye/YAG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off-line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Fundamental 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2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Fundamental 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l</a:t>
                      </a:r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3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nm 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/YAG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Be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234.9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Pyridin 1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297.3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 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234.9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939.444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Mg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285.2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552.8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Fluorescein 27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C6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285.2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855.639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552.8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Al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309.3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309.3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2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308.2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308.2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Ca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272.2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?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422.7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845.346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719.8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Pyridin 2 ?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719.8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Mn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279.8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628.3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635.8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279.8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628.3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635.8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544.5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Fluorescein 27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C6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&gt;3.8%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544.5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Ni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305.1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611.1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748.2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&gt;6%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748.2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Cu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Zn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636.2</a:t>
                      </a:r>
                    </a:p>
                  </a:txBody>
                  <a:tcPr marL="5312" marR="5312" marT="531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4.90%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855.428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636.2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Ga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2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Pyrr 597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39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414.3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662.4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510.6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414.3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662.4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510.6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328.1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546.6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Fluorescein 27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C6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328.1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546.6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Cd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228.8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Pyridin 1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643.8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10.40%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228.8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915.208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643.8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Dye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66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323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325.6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325.6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Sn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286.3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811.4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823.5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286.3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858.9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811.4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823.5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Sb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217.6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560.2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217.6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560.2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Nd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588.8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 or Pyrr 597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596.9</a:t>
                      </a:r>
                    </a:p>
                  </a:txBody>
                  <a:tcPr marL="5312" marR="5312" marT="5312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 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596.9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588.8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596.9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596.9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Sm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675.2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676.18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675.2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676.18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Tb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579.6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Pyrr 597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551.7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Fluorescein 27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C6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618.3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579.6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551.7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618.3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Dy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625.9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607.5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625.9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607.5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Yb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555.6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Pyrr 567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581.0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581.0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555.6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581.0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581.0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</a:t>
                      </a:r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Lu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573.7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642.5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643.5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451.9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903.8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460.7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921.4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267.6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Coum 540A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306.5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&gt;3%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267.6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306.5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673.9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Hg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253.7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313.2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DCM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253.7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313.2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626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Tl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276.8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110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276.8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–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Pb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283.3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6G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&gt;3%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283.3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3600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Bi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306.8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Rhod B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555.2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Fluorescein 27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3C60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306.8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555.2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Po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8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843.4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255.8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767.403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843.4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33236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</a:t>
                      </a: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At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795.4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216.9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867.6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795.4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</a:tr>
              <a:tr h="139898"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Phenox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793.2 ?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Styr 9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12" marR="5312" marT="531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224.4</a:t>
                      </a:r>
                    </a:p>
                  </a:txBody>
                  <a:tcPr marL="5312" marR="5312" marT="531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897.6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793.2 ?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TiSA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532.1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YAG</a:t>
                      </a:r>
                    </a:p>
                  </a:txBody>
                  <a:tcPr marL="5312" marR="5312" marT="5312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3101" y="411163"/>
            <a:ext cx="4635499" cy="350837"/>
          </a:xfrm>
        </p:spPr>
        <p:txBody>
          <a:bodyPr>
            <a:noAutofit/>
          </a:bodyPr>
          <a:lstStyle/>
          <a:p>
            <a:pPr algn="ctr"/>
            <a:r>
              <a:rPr lang="en-US" sz="2000" dirty="0" smtClean="0"/>
              <a:t>RILIS scheme setup requirements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02925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02426" y="349609"/>
            <a:ext cx="2801733" cy="505157"/>
          </a:xfrm>
        </p:spPr>
        <p:txBody>
          <a:bodyPr>
            <a:normAutofit/>
          </a:bodyPr>
          <a:lstStyle/>
          <a:p>
            <a:pPr algn="ctr"/>
            <a:r>
              <a:rPr lang="en-GB" sz="2400" dirty="0" smtClean="0">
                <a:solidFill>
                  <a:srgbClr val="737184"/>
                </a:solidFill>
              </a:rPr>
              <a:t>Part 1</a:t>
            </a:r>
            <a:endParaRPr lang="en-GB" sz="2400" dirty="0">
              <a:solidFill>
                <a:srgbClr val="737184"/>
              </a:solidFill>
            </a:endParaRPr>
          </a:p>
        </p:txBody>
      </p:sp>
      <p:sp>
        <p:nvSpPr>
          <p:cNvPr id="5" name="TextBox 21"/>
          <p:cNvSpPr txBox="1">
            <a:spLocks noChangeArrowheads="1"/>
          </p:cNvSpPr>
          <p:nvPr/>
        </p:nvSpPr>
        <p:spPr bwMode="auto">
          <a:xfrm>
            <a:off x="431800" y="1323628"/>
            <a:ext cx="8496300" cy="446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algn="l" eaLnBrk="1" hangingPunct="1">
              <a:buFont typeface="Arial"/>
              <a:buChar char="•"/>
            </a:pPr>
            <a:r>
              <a:rPr lang="en-GB" sz="2200" dirty="0" smtClean="0">
                <a:solidFill>
                  <a:schemeClr val="tx2"/>
                </a:solidFill>
                <a:latin typeface="+mj-lt"/>
              </a:rPr>
              <a:t>Introduction to ISOLDE and the RILIS installation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original CVL pumped dye laser system</a:t>
            </a:r>
            <a:endParaRPr lang="en-GB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new Dual </a:t>
            </a:r>
            <a:r>
              <a:rPr lang="en-GB" sz="2000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TiSa</a:t>
            </a: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and Dye laser RILIS</a:t>
            </a:r>
          </a:p>
          <a:p>
            <a:pPr lvl="1" indent="0" eaLnBrk="1" hangingPunct="1"/>
            <a:endParaRPr lang="en-GB" sz="2000" dirty="0">
              <a:solidFill>
                <a:schemeClr val="tx1"/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rgbClr val="DDE9EC"/>
                </a:solidFill>
                <a:latin typeface="+mj-lt"/>
              </a:rPr>
              <a:t>Operation of the RILIS in 2012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DDE9EC"/>
                </a:solidFill>
                <a:latin typeface="+mj-lt"/>
              </a:rPr>
              <a:t>Total operating time</a:t>
            </a:r>
            <a:endParaRPr lang="en-GB" sz="2000" dirty="0" smtClean="0">
              <a:solidFill>
                <a:srgbClr val="DDE9EC"/>
              </a:solidFill>
              <a:latin typeface="+mj-lt"/>
            </a:endParaRP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GB" sz="2000" dirty="0" smtClean="0">
                <a:solidFill>
                  <a:srgbClr val="DDE9EC"/>
                </a:solidFill>
                <a:latin typeface="+mj-lt"/>
              </a:rPr>
              <a:t>Specifics of Dual RILIS operation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DDE9EC"/>
                </a:solidFill>
                <a:latin typeface="+mj-lt"/>
              </a:rPr>
              <a:t>Highlights and new developments</a:t>
            </a:r>
            <a:endParaRPr lang="en-GB" sz="2000" dirty="0" smtClean="0">
              <a:solidFill>
                <a:srgbClr val="DDE9EC"/>
              </a:solidFill>
              <a:latin typeface="+mj-lt"/>
            </a:endParaRPr>
          </a:p>
          <a:p>
            <a:pPr lvl="2" indent="0" eaLnBrk="1" hangingPunct="1"/>
            <a:endParaRPr lang="en-GB" sz="2000" dirty="0" smtClean="0">
              <a:solidFill>
                <a:srgbClr val="DDE9EC"/>
              </a:solidFill>
              <a:latin typeface="+mj-lt"/>
            </a:endParaRPr>
          </a:p>
          <a:p>
            <a:pPr marL="342900" indent="-342900" eaLnBrk="1" hangingPunct="1">
              <a:buFont typeface="Arial"/>
              <a:buChar char="•"/>
            </a:pPr>
            <a:r>
              <a:rPr lang="en-GB" sz="2200" dirty="0" smtClean="0">
                <a:solidFill>
                  <a:srgbClr val="DDE9EC"/>
                </a:solidFill>
                <a:latin typeface="+mj-lt"/>
              </a:rPr>
              <a:t>Outlook and development work for 2013 and CERN LS1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DDE9EC"/>
                </a:solidFill>
                <a:latin typeface="+mj-lt"/>
              </a:rPr>
              <a:t>Practical changes to the RILIS installation 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 smtClean="0">
                <a:solidFill>
                  <a:srgbClr val="DDE9EC"/>
                </a:solidFill>
                <a:latin typeface="+mj-lt"/>
              </a:rPr>
              <a:t>Scheme development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rgbClr val="DDE9EC"/>
                </a:solidFill>
                <a:latin typeface="Bookman Old Style"/>
                <a:ea typeface="+mn-ea"/>
              </a:rPr>
              <a:t>Laser system upgrades / changes</a:t>
            </a:r>
          </a:p>
          <a:p>
            <a:pPr marL="1085850" lvl="1" indent="-342900" eaLnBrk="1" hangingPunct="1">
              <a:buFont typeface="Lucida Grande"/>
              <a:buChar char="-"/>
            </a:pPr>
            <a:r>
              <a:rPr lang="en-US" sz="2000" dirty="0">
                <a:solidFill>
                  <a:srgbClr val="DDE9EC"/>
                </a:solidFill>
                <a:latin typeface="Bookman Old Style"/>
                <a:ea typeface="+mn-ea"/>
              </a:rPr>
              <a:t>Improved laser beam transport system</a:t>
            </a:r>
          </a:p>
        </p:txBody>
      </p:sp>
    </p:spTree>
    <p:extLst>
      <p:ext uri="{BB962C8B-B14F-4D97-AF65-F5344CB8AC3E}">
        <p14:creationId xmlns:p14="http://schemas.microsoft.com/office/powerpoint/2010/main" val="3992906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3391430"/>
              </p:ext>
            </p:extLst>
          </p:nvPr>
        </p:nvGraphicFramePr>
        <p:xfrm>
          <a:off x="333670" y="15953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798943" y="1913367"/>
            <a:ext cx="5132456" cy="4206923"/>
            <a:chOff x="1401572" y="257629"/>
            <a:chExt cx="5132456" cy="4206923"/>
          </a:xfrm>
        </p:grpSpPr>
        <p:grpSp>
          <p:nvGrpSpPr>
            <p:cNvPr id="3" name="Group 2"/>
            <p:cNvGrpSpPr/>
            <p:nvPr/>
          </p:nvGrpSpPr>
          <p:grpSpPr>
            <a:xfrm>
              <a:off x="1584102" y="864080"/>
              <a:ext cx="4752660" cy="3600472"/>
              <a:chOff x="1584102" y="864060"/>
              <a:chExt cx="4752660" cy="3600500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 flipV="1">
                <a:off x="1800132" y="1728181"/>
                <a:ext cx="0" cy="2088289"/>
              </a:xfrm>
              <a:prstGeom prst="straightConnector1">
                <a:avLst/>
              </a:prstGeom>
              <a:ln w="38100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 flipV="1">
                <a:off x="4752542" y="864060"/>
                <a:ext cx="0" cy="2952411"/>
              </a:xfrm>
              <a:prstGeom prst="straightConnector1">
                <a:avLst/>
              </a:prstGeom>
              <a:ln w="38100">
                <a:solidFill>
                  <a:srgbClr val="FF33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V="1">
                <a:off x="6085569" y="1296120"/>
                <a:ext cx="0" cy="252035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Rectangle 9"/>
              <p:cNvSpPr/>
              <p:nvPr/>
            </p:nvSpPr>
            <p:spPr>
              <a:xfrm>
                <a:off x="1584102" y="3816470"/>
                <a:ext cx="4752660" cy="648090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384352" y="3816470"/>
                <a:ext cx="57608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 smtClean="0">
                    <a:solidFill>
                      <a:schemeClr val="bg1"/>
                    </a:solidFill>
                  </a:rPr>
                  <a:t>Ni</a:t>
                </a:r>
                <a:endParaRPr lang="en-GB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extBox 1"/>
              <p:cNvSpPr txBox="1"/>
              <p:nvPr/>
            </p:nvSpPr>
            <p:spPr>
              <a:xfrm>
                <a:off x="1584102" y="3816470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305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SHG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"/>
              <p:cNvSpPr txBox="1"/>
              <p:nvPr/>
            </p:nvSpPr>
            <p:spPr>
              <a:xfrm>
                <a:off x="4248472" y="3816470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611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"/>
              <p:cNvSpPr txBox="1"/>
              <p:nvPr/>
            </p:nvSpPr>
            <p:spPr>
              <a:xfrm>
                <a:off x="5328622" y="3816470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748 nm</a:t>
                </a:r>
              </a:p>
              <a:p>
                <a:r>
                  <a:rPr lang="en-GB" sz="1600" dirty="0" err="1" smtClean="0">
                    <a:solidFill>
                      <a:schemeClr val="bg1"/>
                    </a:solidFill>
                  </a:rPr>
                  <a:t>TiSa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1401572" y="1066800"/>
              <a:ext cx="861628" cy="3859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1</a:t>
              </a:r>
              <a:endParaRPr lang="en-US" sz="18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271772" y="257629"/>
              <a:ext cx="861628" cy="385927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2</a:t>
              </a:r>
              <a:endParaRPr lang="en-US" sz="18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672400" y="580572"/>
              <a:ext cx="861628" cy="3859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3</a:t>
              </a:r>
              <a:endParaRPr lang="en-US" sz="1800" dirty="0"/>
            </a:p>
          </p:txBody>
        </p:sp>
      </p:grpSp>
      <p:sp>
        <p:nvSpPr>
          <p:cNvPr id="20" name="Title 2"/>
          <p:cNvSpPr>
            <a:spLocks noGrp="1"/>
          </p:cNvSpPr>
          <p:nvPr>
            <p:ph type="title"/>
          </p:nvPr>
        </p:nvSpPr>
        <p:spPr>
          <a:xfrm>
            <a:off x="4069763" y="340130"/>
            <a:ext cx="3616741" cy="551891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Ni</a:t>
            </a:r>
            <a:r>
              <a:rPr lang="en-US" dirty="0" smtClean="0"/>
              <a:t>: Dye-Dye-</a:t>
            </a:r>
            <a:r>
              <a:rPr lang="en-US" dirty="0" err="1" smtClean="0"/>
              <a:t>TiSa</a:t>
            </a:r>
            <a:endParaRPr lang="en-GB" dirty="0"/>
          </a:p>
        </p:txBody>
      </p:sp>
      <p:sp>
        <p:nvSpPr>
          <p:cNvPr id="21" name="TextBox 17"/>
          <p:cNvSpPr txBox="1"/>
          <p:nvPr/>
        </p:nvSpPr>
        <p:spPr>
          <a:xfrm>
            <a:off x="3975426" y="1238655"/>
            <a:ext cx="4749474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Higher power from </a:t>
            </a:r>
            <a:r>
              <a:rPr lang="en-GB" sz="2000" dirty="0" err="1"/>
              <a:t>TiSa</a:t>
            </a:r>
            <a:r>
              <a:rPr lang="en-GB" sz="2000" dirty="0"/>
              <a:t> for </a:t>
            </a:r>
            <a:r>
              <a:rPr lang="en-GB" sz="2000" dirty="0" smtClean="0"/>
              <a:t>AIS transition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3093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336848"/>
              </p:ext>
            </p:extLst>
          </p:nvPr>
        </p:nvGraphicFramePr>
        <p:xfrm>
          <a:off x="333670" y="15953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803796" y="1931510"/>
            <a:ext cx="4752660" cy="4192408"/>
            <a:chOff x="1584102" y="272144"/>
            <a:chExt cx="4752660" cy="4192408"/>
          </a:xfrm>
        </p:grpSpPr>
        <p:grpSp>
          <p:nvGrpSpPr>
            <p:cNvPr id="18" name="Group 17"/>
            <p:cNvGrpSpPr/>
            <p:nvPr/>
          </p:nvGrpSpPr>
          <p:grpSpPr>
            <a:xfrm>
              <a:off x="1584102" y="864132"/>
              <a:ext cx="4752660" cy="3600420"/>
              <a:chOff x="1584102" y="864100"/>
              <a:chExt cx="4752660" cy="3600460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2923952" y="1994498"/>
                <a:ext cx="0" cy="1800247"/>
              </a:xfrm>
              <a:prstGeom prst="straightConnector1">
                <a:avLst/>
              </a:prstGeom>
              <a:ln w="38100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4464634" y="864100"/>
                <a:ext cx="0" cy="2952411"/>
              </a:xfrm>
              <a:prstGeom prst="straightConnector1">
                <a:avLst/>
              </a:prstGeom>
              <a:ln w="38100">
                <a:solidFill>
                  <a:srgbClr val="FF33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5112726" y="864100"/>
                <a:ext cx="0" cy="2952414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1584102" y="3816470"/>
                <a:ext cx="4752660" cy="648090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6" name="TextBox 10"/>
              <p:cNvSpPr txBox="1"/>
              <p:nvPr/>
            </p:nvSpPr>
            <p:spPr>
              <a:xfrm>
                <a:off x="3384352" y="3816470"/>
                <a:ext cx="57608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 err="1" smtClean="0">
                    <a:solidFill>
                      <a:schemeClr val="bg1"/>
                    </a:solidFill>
                  </a:rPr>
                  <a:t>Ca</a:t>
                </a:r>
                <a:endParaRPr lang="en-GB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1"/>
              <p:cNvSpPr txBox="1"/>
              <p:nvPr/>
            </p:nvSpPr>
            <p:spPr>
              <a:xfrm>
                <a:off x="2232317" y="3816532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423 nm</a:t>
                </a:r>
              </a:p>
              <a:p>
                <a:r>
                  <a:rPr lang="en-GB" sz="1600" dirty="0" err="1" smtClean="0">
                    <a:solidFill>
                      <a:schemeClr val="bg1"/>
                    </a:solidFill>
                  </a:rPr>
                  <a:t>TiSa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 SHG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1"/>
              <p:cNvSpPr txBox="1"/>
              <p:nvPr/>
            </p:nvSpPr>
            <p:spPr>
              <a:xfrm>
                <a:off x="4104583" y="3816532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586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1"/>
              <p:cNvSpPr txBox="1"/>
              <p:nvPr/>
            </p:nvSpPr>
            <p:spPr>
              <a:xfrm>
                <a:off x="5112726" y="3816532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654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2399429" y="1172029"/>
              <a:ext cx="861628" cy="3859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1</a:t>
              </a:r>
              <a:endParaRPr lang="en-US" sz="1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778287" y="286658"/>
              <a:ext cx="861628" cy="385927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2</a:t>
              </a:r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939429" y="272144"/>
              <a:ext cx="861628" cy="38592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3</a:t>
              </a:r>
              <a:endParaRPr lang="en-US" sz="1800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80126" y="370263"/>
            <a:ext cx="3121366" cy="4524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Ca</a:t>
            </a:r>
            <a:r>
              <a:rPr lang="en-US" dirty="0" smtClean="0"/>
              <a:t>: </a:t>
            </a:r>
            <a:r>
              <a:rPr lang="en-US" dirty="0" err="1" smtClean="0"/>
              <a:t>TiSa</a:t>
            </a:r>
            <a:r>
              <a:rPr lang="en-US" dirty="0" smtClean="0"/>
              <a:t>-dye-dye</a:t>
            </a:r>
            <a:endParaRPr lang="en-GB" dirty="0"/>
          </a:p>
        </p:txBody>
      </p:sp>
      <p:sp>
        <p:nvSpPr>
          <p:cNvPr id="30" name="TextBox 17"/>
          <p:cNvSpPr txBox="1"/>
          <p:nvPr/>
        </p:nvSpPr>
        <p:spPr>
          <a:xfrm>
            <a:off x="1067126" y="918331"/>
            <a:ext cx="2234874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/>
              <a:t>Higher power from </a:t>
            </a:r>
            <a:r>
              <a:rPr lang="en-GB" sz="2000" dirty="0" err="1"/>
              <a:t>TiSa</a:t>
            </a:r>
            <a:r>
              <a:rPr lang="en-GB" sz="2000" dirty="0"/>
              <a:t> for Step 1</a:t>
            </a:r>
          </a:p>
        </p:txBody>
      </p:sp>
      <p:sp>
        <p:nvSpPr>
          <p:cNvPr id="31" name="TextBox 17"/>
          <p:cNvSpPr txBox="1"/>
          <p:nvPr/>
        </p:nvSpPr>
        <p:spPr>
          <a:xfrm>
            <a:off x="3460151" y="918331"/>
            <a:ext cx="535214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/>
              <a:t>~50W @ 532 nm to pump dye laser for AIS search for step 3 – </a:t>
            </a:r>
            <a:r>
              <a:rPr lang="en-US" sz="2000" b="1" dirty="0" smtClean="0"/>
              <a:t>new scheme found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76392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756804"/>
              </p:ext>
            </p:extLst>
          </p:nvPr>
        </p:nvGraphicFramePr>
        <p:xfrm>
          <a:off x="333670" y="15961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2" name="Group 31"/>
          <p:cNvGrpSpPr/>
          <p:nvPr/>
        </p:nvGrpSpPr>
        <p:grpSpPr>
          <a:xfrm>
            <a:off x="1460492" y="1784671"/>
            <a:ext cx="4176594" cy="4032512"/>
            <a:chOff x="1368071" y="432035"/>
            <a:chExt cx="4176594" cy="4032525"/>
          </a:xfrm>
        </p:grpSpPr>
        <p:cxnSp>
          <p:nvCxnSpPr>
            <p:cNvPr id="33" name="Straight Arrow Connector 32"/>
            <p:cNvCxnSpPr/>
            <p:nvPr/>
          </p:nvCxnSpPr>
          <p:spPr>
            <a:xfrm flipV="1">
              <a:off x="1760780" y="1866385"/>
              <a:ext cx="4044" cy="1928364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4320491" y="1296165"/>
              <a:ext cx="0" cy="2520346"/>
            </a:xfrm>
            <a:prstGeom prst="straightConnector1">
              <a:avLst/>
            </a:prstGeom>
            <a:ln w="38100">
              <a:solidFill>
                <a:srgbClr val="71ED3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4104460" y="432035"/>
              <a:ext cx="0" cy="3384480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1368072" y="3816470"/>
              <a:ext cx="4176593" cy="64809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7" name="TextBox 6"/>
            <p:cNvSpPr txBox="1"/>
            <p:nvPr/>
          </p:nvSpPr>
          <p:spPr>
            <a:xfrm>
              <a:off x="2304204" y="3816543"/>
              <a:ext cx="57608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>
                  <a:solidFill>
                    <a:schemeClr val="bg1"/>
                  </a:solidFill>
                </a:rPr>
                <a:t>Mg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1"/>
            <p:cNvSpPr txBox="1"/>
            <p:nvPr/>
          </p:nvSpPr>
          <p:spPr>
            <a:xfrm>
              <a:off x="1368071" y="3816543"/>
              <a:ext cx="100814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285 nm</a:t>
              </a:r>
            </a:p>
            <a:p>
              <a:r>
                <a:rPr lang="en-GB" sz="1600" dirty="0" smtClean="0">
                  <a:solidFill>
                    <a:schemeClr val="bg1"/>
                  </a:solidFill>
                </a:rPr>
                <a:t>Dye SHG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1"/>
            <p:cNvSpPr txBox="1"/>
            <p:nvPr/>
          </p:nvSpPr>
          <p:spPr>
            <a:xfrm>
              <a:off x="4320491" y="3816543"/>
              <a:ext cx="100814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553 nm</a:t>
              </a:r>
            </a:p>
            <a:p>
              <a:r>
                <a:rPr lang="en-GB" sz="1600" dirty="0" smtClean="0">
                  <a:solidFill>
                    <a:schemeClr val="bg1"/>
                  </a:solidFill>
                </a:rPr>
                <a:t>Dye </a:t>
              </a:r>
              <a:r>
                <a:rPr lang="en-GB" sz="1600" dirty="0">
                  <a:solidFill>
                    <a:schemeClr val="bg1"/>
                  </a:solidFill>
                </a:rPr>
                <a:t>f</a:t>
              </a:r>
              <a:r>
                <a:rPr lang="en-GB" sz="1600" dirty="0" smtClean="0">
                  <a:solidFill>
                    <a:schemeClr val="bg1"/>
                  </a:solidFill>
                </a:rPr>
                <a:t>und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1"/>
            <p:cNvSpPr txBox="1"/>
            <p:nvPr/>
          </p:nvSpPr>
          <p:spPr>
            <a:xfrm>
              <a:off x="3168327" y="3816543"/>
              <a:ext cx="100814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532 nm</a:t>
              </a:r>
            </a:p>
            <a:p>
              <a:r>
                <a:rPr lang="en-GB" sz="1600" dirty="0" err="1" smtClean="0">
                  <a:solidFill>
                    <a:schemeClr val="bg1"/>
                  </a:solidFill>
                </a:rPr>
                <a:t>Nd:YAG</a:t>
              </a:r>
              <a:r>
                <a:rPr lang="en-GB" sz="1600" dirty="0" smtClean="0">
                  <a:solidFill>
                    <a:schemeClr val="bg1"/>
                  </a:solidFill>
                </a:rPr>
                <a:t> SHG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61" name="Rectangle 60"/>
          <p:cNvSpPr/>
          <p:nvPr/>
        </p:nvSpPr>
        <p:spPr>
          <a:xfrm>
            <a:off x="4554843" y="2682679"/>
            <a:ext cx="861628" cy="385927"/>
          </a:xfrm>
          <a:prstGeom prst="rect">
            <a:avLst/>
          </a:prstGeom>
          <a:solidFill>
            <a:srgbClr val="71ED33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Step 2</a:t>
            </a:r>
            <a:endParaRPr lang="en-US" sz="1800" dirty="0"/>
          </a:p>
        </p:txBody>
      </p:sp>
      <p:sp>
        <p:nvSpPr>
          <p:cNvPr id="62" name="Rectangle 61"/>
          <p:cNvSpPr/>
          <p:nvPr/>
        </p:nvSpPr>
        <p:spPr>
          <a:xfrm>
            <a:off x="1180272" y="2432307"/>
            <a:ext cx="861628" cy="385927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Step 1</a:t>
            </a:r>
            <a:endParaRPr lang="en-US" sz="1800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4180126" y="370263"/>
            <a:ext cx="3121366" cy="4524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b="1" dirty="0" smtClean="0"/>
              <a:t>Mg</a:t>
            </a:r>
            <a:r>
              <a:rPr lang="en-US" dirty="0" smtClean="0"/>
              <a:t>: Dye-Dye-YAG</a:t>
            </a:r>
            <a:endParaRPr lang="en-GB" dirty="0"/>
          </a:p>
        </p:txBody>
      </p:sp>
      <p:sp>
        <p:nvSpPr>
          <p:cNvPr id="19" name="TextBox 17"/>
          <p:cNvSpPr txBox="1"/>
          <p:nvPr/>
        </p:nvSpPr>
        <p:spPr>
          <a:xfrm>
            <a:off x="1040572" y="1205623"/>
            <a:ext cx="7572121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Dye only: </a:t>
            </a:r>
            <a:r>
              <a:rPr lang="en-GB" sz="2000" dirty="0" err="1" smtClean="0"/>
              <a:t>TiSa</a:t>
            </a:r>
            <a:r>
              <a:rPr lang="en-GB" sz="2000" dirty="0" smtClean="0"/>
              <a:t> is available for preparation for the next RILIS element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38671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7585203"/>
              </p:ext>
            </p:extLst>
          </p:nvPr>
        </p:nvGraphicFramePr>
        <p:xfrm>
          <a:off x="333670" y="15953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054407" y="2033229"/>
            <a:ext cx="7057107" cy="4032515"/>
            <a:chOff x="900591" y="432009"/>
            <a:chExt cx="7057107" cy="4032551"/>
          </a:xfrm>
        </p:grpSpPr>
        <p:cxnSp>
          <p:nvCxnSpPr>
            <p:cNvPr id="18" name="Straight Arrow Connector 17"/>
            <p:cNvCxnSpPr/>
            <p:nvPr/>
          </p:nvCxnSpPr>
          <p:spPr>
            <a:xfrm flipV="1">
              <a:off x="1404645" y="2808381"/>
              <a:ext cx="0" cy="1008127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7021548" y="1368168"/>
              <a:ext cx="0" cy="244833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4069074" y="432009"/>
              <a:ext cx="0" cy="3384507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900591" y="3816470"/>
              <a:ext cx="7057107" cy="64809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2" name="TextBox 6"/>
            <p:cNvSpPr txBox="1"/>
            <p:nvPr/>
          </p:nvSpPr>
          <p:spPr>
            <a:xfrm>
              <a:off x="2304204" y="3816543"/>
              <a:ext cx="57608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 smtClean="0">
                  <a:solidFill>
                    <a:schemeClr val="bg1"/>
                  </a:solidFill>
                </a:rPr>
                <a:t>Po</a:t>
              </a:r>
              <a:endParaRPr lang="en-GB" sz="32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1"/>
            <p:cNvSpPr txBox="1"/>
            <p:nvPr/>
          </p:nvSpPr>
          <p:spPr>
            <a:xfrm>
              <a:off x="900592" y="3816528"/>
              <a:ext cx="1080165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256 nm</a:t>
              </a:r>
            </a:p>
            <a:p>
              <a:r>
                <a:rPr lang="en-GB" sz="1600" dirty="0" smtClean="0">
                  <a:solidFill>
                    <a:schemeClr val="bg1"/>
                  </a:solidFill>
                </a:rPr>
                <a:t>Dye THG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1"/>
            <p:cNvSpPr txBox="1"/>
            <p:nvPr/>
          </p:nvSpPr>
          <p:spPr>
            <a:xfrm>
              <a:off x="6517467" y="3816531"/>
              <a:ext cx="100814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843 nm</a:t>
              </a:r>
            </a:p>
            <a:p>
              <a:r>
                <a:rPr lang="en-GB" sz="1600" dirty="0" err="1" smtClean="0">
                  <a:solidFill>
                    <a:schemeClr val="bg1"/>
                  </a:solidFill>
                </a:rPr>
                <a:t>TiSa</a:t>
              </a:r>
              <a:r>
                <a:rPr lang="en-GB" sz="1600" dirty="0" smtClean="0">
                  <a:solidFill>
                    <a:schemeClr val="bg1"/>
                  </a:solidFill>
                </a:rPr>
                <a:t> </a:t>
              </a:r>
              <a:r>
                <a:rPr lang="en-GB" sz="1600" dirty="0">
                  <a:solidFill>
                    <a:schemeClr val="bg1"/>
                  </a:solidFill>
                </a:rPr>
                <a:t>f</a:t>
              </a:r>
              <a:r>
                <a:rPr lang="en-GB" sz="1600" dirty="0" smtClean="0">
                  <a:solidFill>
                    <a:schemeClr val="bg1"/>
                  </a:solidFill>
                </a:rPr>
                <a:t>und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1"/>
            <p:cNvSpPr txBox="1"/>
            <p:nvPr/>
          </p:nvSpPr>
          <p:spPr>
            <a:xfrm>
              <a:off x="3492986" y="3816528"/>
              <a:ext cx="1008140" cy="576080"/>
            </a:xfrm>
            <a:prstGeom prst="rect">
              <a:avLst/>
            </a:prstGeom>
          </p:spPr>
          <p:txBody>
            <a:bodyPr wrap="non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dirty="0" smtClean="0">
                  <a:solidFill>
                    <a:schemeClr val="bg1"/>
                  </a:solidFill>
                </a:rPr>
                <a:t>532 nm</a:t>
              </a:r>
            </a:p>
            <a:p>
              <a:r>
                <a:rPr lang="en-GB" sz="1600" dirty="0" err="1" smtClean="0">
                  <a:solidFill>
                    <a:schemeClr val="bg1"/>
                  </a:solidFill>
                </a:rPr>
                <a:t>Nd:YAG</a:t>
              </a:r>
              <a:r>
                <a:rPr lang="en-GB" sz="1600" dirty="0" smtClean="0">
                  <a:solidFill>
                    <a:schemeClr val="bg1"/>
                  </a:solidFill>
                </a:rPr>
                <a:t> SHG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itle 2"/>
          <p:cNvSpPr txBox="1">
            <a:spLocks/>
          </p:cNvSpPr>
          <p:nvPr/>
        </p:nvSpPr>
        <p:spPr>
          <a:xfrm>
            <a:off x="4180126" y="370263"/>
            <a:ext cx="3121366" cy="4524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b="1" dirty="0" smtClean="0"/>
              <a:t>Po</a:t>
            </a:r>
            <a:r>
              <a:rPr lang="en-US" dirty="0" smtClean="0"/>
              <a:t>: Dye-</a:t>
            </a:r>
            <a:r>
              <a:rPr lang="en-US" dirty="0" err="1" smtClean="0"/>
              <a:t>TiSa</a:t>
            </a:r>
            <a:r>
              <a:rPr lang="en-US" dirty="0" smtClean="0"/>
              <a:t>-YAG</a:t>
            </a:r>
            <a:endParaRPr lang="en-GB" dirty="0"/>
          </a:p>
        </p:txBody>
      </p:sp>
      <p:sp>
        <p:nvSpPr>
          <p:cNvPr id="16" name="TextBox 17"/>
          <p:cNvSpPr txBox="1"/>
          <p:nvPr/>
        </p:nvSpPr>
        <p:spPr>
          <a:xfrm>
            <a:off x="4133780" y="939967"/>
            <a:ext cx="4618613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Higher power from </a:t>
            </a:r>
            <a:r>
              <a:rPr lang="en-GB" sz="2000" dirty="0" err="1" smtClean="0"/>
              <a:t>TiSa</a:t>
            </a:r>
            <a:r>
              <a:rPr lang="en-GB" sz="2000" dirty="0" smtClean="0"/>
              <a:t> for Step 2, narrow line-width </a:t>
            </a:r>
            <a:r>
              <a:rPr lang="en-GB" sz="2000" dirty="0" err="1" smtClean="0"/>
              <a:t>TiSa</a:t>
            </a:r>
            <a:r>
              <a:rPr lang="en-GB" sz="2000" dirty="0" smtClean="0"/>
              <a:t> for spectroscopy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71169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647730"/>
              </p:ext>
            </p:extLst>
          </p:nvPr>
        </p:nvGraphicFramePr>
        <p:xfrm>
          <a:off x="333670" y="16461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091372" y="2040367"/>
            <a:ext cx="5959772" cy="4101696"/>
            <a:chOff x="788343" y="362858"/>
            <a:chExt cx="5959772" cy="4101696"/>
          </a:xfrm>
        </p:grpSpPr>
        <p:grpSp>
          <p:nvGrpSpPr>
            <p:cNvPr id="18" name="Group 17"/>
            <p:cNvGrpSpPr/>
            <p:nvPr/>
          </p:nvGrpSpPr>
          <p:grpSpPr>
            <a:xfrm>
              <a:off x="792157" y="432040"/>
              <a:ext cx="5904900" cy="4032514"/>
              <a:chOff x="900591" y="432009"/>
              <a:chExt cx="5904900" cy="4032551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1083966" y="2808373"/>
                <a:ext cx="0" cy="1008127"/>
              </a:xfrm>
              <a:prstGeom prst="straightConnector1">
                <a:avLst/>
              </a:prstGeom>
              <a:ln w="38100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6517447" y="1296141"/>
                <a:ext cx="0" cy="2520346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4069074" y="432009"/>
                <a:ext cx="0" cy="3384507"/>
              </a:xfrm>
              <a:prstGeom prst="straightConnector1">
                <a:avLst/>
              </a:prstGeom>
              <a:ln w="5715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900591" y="3816470"/>
                <a:ext cx="5904900" cy="648090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6" name="TextBox 10"/>
              <p:cNvSpPr txBox="1"/>
              <p:nvPr/>
            </p:nvSpPr>
            <p:spPr>
              <a:xfrm>
                <a:off x="2304204" y="3816543"/>
                <a:ext cx="57608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 smtClean="0">
                    <a:solidFill>
                      <a:schemeClr val="bg1"/>
                    </a:solidFill>
                  </a:rPr>
                  <a:t>At</a:t>
                </a:r>
                <a:endParaRPr lang="en-GB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1"/>
              <p:cNvSpPr txBox="1"/>
              <p:nvPr/>
            </p:nvSpPr>
            <p:spPr>
              <a:xfrm>
                <a:off x="900592" y="3816528"/>
                <a:ext cx="1080165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216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THG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1"/>
              <p:cNvSpPr txBox="1"/>
              <p:nvPr/>
            </p:nvSpPr>
            <p:spPr>
              <a:xfrm>
                <a:off x="5797338" y="3816528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795 nm</a:t>
                </a:r>
              </a:p>
              <a:p>
                <a:r>
                  <a:rPr lang="en-GB" sz="1600" dirty="0" err="1" smtClean="0">
                    <a:solidFill>
                      <a:schemeClr val="bg1"/>
                    </a:solidFill>
                  </a:rPr>
                  <a:t>TiSa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1"/>
              <p:cNvSpPr txBox="1"/>
              <p:nvPr/>
            </p:nvSpPr>
            <p:spPr>
              <a:xfrm>
                <a:off x="3492986" y="3816528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532 nm</a:t>
                </a:r>
              </a:p>
              <a:p>
                <a:r>
                  <a:rPr lang="en-GB" sz="1600" dirty="0" err="1" smtClean="0">
                    <a:solidFill>
                      <a:schemeClr val="bg1"/>
                    </a:solidFill>
                  </a:rPr>
                  <a:t>Nd:YAG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 SHG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788343" y="1215572"/>
              <a:ext cx="861628" cy="3859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1</a:t>
              </a:r>
              <a:endParaRPr lang="en-US" sz="1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86487" y="555172"/>
              <a:ext cx="861628" cy="38592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2</a:t>
              </a:r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74771" y="362858"/>
              <a:ext cx="861628" cy="385927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3</a:t>
              </a:r>
              <a:endParaRPr lang="en-US" sz="1800" dirty="0"/>
            </a:p>
          </p:txBody>
        </p:sp>
      </p:grpSp>
      <p:sp>
        <p:nvSpPr>
          <p:cNvPr id="30" name="TextBox 17"/>
          <p:cNvSpPr txBox="1"/>
          <p:nvPr/>
        </p:nvSpPr>
        <p:spPr>
          <a:xfrm>
            <a:off x="6443087" y="947159"/>
            <a:ext cx="2319913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Higher power from </a:t>
            </a:r>
            <a:r>
              <a:rPr lang="en-GB" sz="2000" dirty="0" err="1" smtClean="0"/>
              <a:t>TiSa</a:t>
            </a:r>
            <a:r>
              <a:rPr lang="en-GB" sz="2000" dirty="0" smtClean="0"/>
              <a:t> for Step 2</a:t>
            </a:r>
            <a:endParaRPr lang="en-GB" sz="2000" dirty="0"/>
          </a:p>
        </p:txBody>
      </p:sp>
      <p:sp>
        <p:nvSpPr>
          <p:cNvPr id="31" name="TextBox 17"/>
          <p:cNvSpPr txBox="1"/>
          <p:nvPr/>
        </p:nvSpPr>
        <p:spPr>
          <a:xfrm>
            <a:off x="1098490" y="947159"/>
            <a:ext cx="2800409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Dye and </a:t>
            </a:r>
            <a:r>
              <a:rPr lang="en-GB" sz="2000" dirty="0" err="1" smtClean="0"/>
              <a:t>TiSa</a:t>
            </a:r>
            <a:r>
              <a:rPr lang="en-GB" sz="2000" dirty="0" smtClean="0"/>
              <a:t> exchangeable for Step 1</a:t>
            </a:r>
            <a:endParaRPr lang="en-GB" sz="2000" dirty="0"/>
          </a:p>
        </p:txBody>
      </p:sp>
      <p:sp>
        <p:nvSpPr>
          <p:cNvPr id="32" name="Title 2"/>
          <p:cNvSpPr txBox="1">
            <a:spLocks/>
          </p:cNvSpPr>
          <p:nvPr/>
        </p:nvSpPr>
        <p:spPr>
          <a:xfrm>
            <a:off x="4180126" y="370263"/>
            <a:ext cx="3121366" cy="4524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67500" lnSpcReduction="2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b="1" dirty="0" smtClean="0"/>
              <a:t>At</a:t>
            </a:r>
            <a:r>
              <a:rPr lang="en-US" dirty="0" smtClean="0"/>
              <a:t>: Dye(</a:t>
            </a:r>
            <a:r>
              <a:rPr lang="en-US" dirty="0" err="1" smtClean="0"/>
              <a:t>TiSa</a:t>
            </a:r>
            <a:r>
              <a:rPr lang="en-US" dirty="0" smtClean="0"/>
              <a:t>)-</a:t>
            </a:r>
            <a:r>
              <a:rPr lang="en-US" dirty="0" err="1" smtClean="0"/>
              <a:t>TiSa</a:t>
            </a:r>
            <a:r>
              <a:rPr lang="en-US" dirty="0" smtClean="0"/>
              <a:t>-YAG</a:t>
            </a:r>
            <a:endParaRPr lang="en-GB" dirty="0"/>
          </a:p>
        </p:txBody>
      </p:sp>
      <p:sp>
        <p:nvSpPr>
          <p:cNvPr id="33" name="TextBox 17"/>
          <p:cNvSpPr txBox="1"/>
          <p:nvPr/>
        </p:nvSpPr>
        <p:spPr>
          <a:xfrm>
            <a:off x="4198258" y="947159"/>
            <a:ext cx="188504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/>
              <a:t>~50W @ 532 nm for Step 3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7195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2899324"/>
              </p:ext>
            </p:extLst>
          </p:nvPr>
        </p:nvGraphicFramePr>
        <p:xfrm>
          <a:off x="333670" y="1595331"/>
          <a:ext cx="8810330" cy="5274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996770" y="1898852"/>
            <a:ext cx="5321623" cy="4170640"/>
            <a:chOff x="799229" y="293915"/>
            <a:chExt cx="5321623" cy="4170640"/>
          </a:xfrm>
        </p:grpSpPr>
        <p:grpSp>
          <p:nvGrpSpPr>
            <p:cNvPr id="18" name="Group 17"/>
            <p:cNvGrpSpPr/>
            <p:nvPr/>
          </p:nvGrpSpPr>
          <p:grpSpPr>
            <a:xfrm>
              <a:off x="814831" y="1069240"/>
              <a:ext cx="5306021" cy="3395315"/>
              <a:chOff x="814845" y="1069233"/>
              <a:chExt cx="5306021" cy="3395327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1440204" y="2736368"/>
                <a:ext cx="0" cy="1080140"/>
              </a:xfrm>
              <a:prstGeom prst="straightConnector1">
                <a:avLst/>
              </a:prstGeom>
              <a:ln w="38100">
                <a:solidFill>
                  <a:srgbClr val="0000F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5361415" y="1069233"/>
                <a:ext cx="0" cy="273638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814845" y="3816470"/>
                <a:ext cx="5262482" cy="648090"/>
              </a:xfrm>
              <a:prstGeom prst="rect">
                <a:avLst/>
              </a:prstGeom>
              <a:ln>
                <a:noFill/>
              </a:ln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5" name="TextBox 9"/>
              <p:cNvSpPr txBox="1"/>
              <p:nvPr/>
            </p:nvSpPr>
            <p:spPr>
              <a:xfrm>
                <a:off x="3315799" y="3805645"/>
                <a:ext cx="57608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3200" dirty="0" smtClean="0">
                    <a:solidFill>
                      <a:schemeClr val="bg1"/>
                    </a:solidFill>
                  </a:rPr>
                  <a:t>Au</a:t>
                </a:r>
                <a:endParaRPr lang="en-GB" sz="3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1"/>
              <p:cNvSpPr txBox="1"/>
              <p:nvPr/>
            </p:nvSpPr>
            <p:spPr>
              <a:xfrm>
                <a:off x="836477" y="3827415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268 nm</a:t>
                </a:r>
              </a:p>
              <a:p>
                <a:r>
                  <a:rPr lang="en-GB" sz="1600" dirty="0" err="1" smtClean="0">
                    <a:solidFill>
                      <a:schemeClr val="bg1"/>
                    </a:solidFill>
                  </a:rPr>
                  <a:t>TiSa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 THG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1"/>
              <p:cNvSpPr txBox="1"/>
              <p:nvPr/>
            </p:nvSpPr>
            <p:spPr>
              <a:xfrm>
                <a:off x="1692220" y="3838302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306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SHG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1"/>
              <p:cNvSpPr txBox="1"/>
              <p:nvPr/>
            </p:nvSpPr>
            <p:spPr>
              <a:xfrm>
                <a:off x="5112726" y="3816532"/>
                <a:ext cx="1008140" cy="576080"/>
              </a:xfrm>
              <a:prstGeom prst="rect">
                <a:avLst/>
              </a:prstGeom>
            </p:spPr>
            <p:txBody>
              <a:bodyPr wrap="non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674 nm</a:t>
                </a:r>
              </a:p>
              <a:p>
                <a:r>
                  <a:rPr lang="en-GB" sz="1600" dirty="0" smtClean="0">
                    <a:solidFill>
                      <a:schemeClr val="bg1"/>
                    </a:solidFill>
                  </a:rPr>
                  <a:t>Dye </a:t>
                </a:r>
                <a:r>
                  <a:rPr lang="en-GB" sz="1600" dirty="0">
                    <a:solidFill>
                      <a:schemeClr val="bg1"/>
                    </a:solidFill>
                  </a:rPr>
                  <a:t>f</a:t>
                </a:r>
                <a:r>
                  <a:rPr lang="en-GB" sz="1600" dirty="0" smtClean="0">
                    <a:solidFill>
                      <a:schemeClr val="bg1"/>
                    </a:solidFill>
                  </a:rPr>
                  <a:t>und</a:t>
                </a:r>
                <a:endParaRPr lang="en-GB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799229" y="1150258"/>
              <a:ext cx="861628" cy="3859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1</a:t>
              </a:r>
              <a:endParaRPr lang="en-US" sz="18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506801" y="649514"/>
              <a:ext cx="861628" cy="385927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2</a:t>
              </a:r>
              <a:endParaRPr lang="en-US" sz="18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917657" y="293915"/>
              <a:ext cx="861628" cy="38592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Step 3</a:t>
              </a:r>
              <a:endParaRPr lang="en-US" sz="1800" dirty="0"/>
            </a:p>
          </p:txBody>
        </p:sp>
      </p:grpSp>
      <p:cxnSp>
        <p:nvCxnSpPr>
          <p:cNvPr id="29" name="Straight Arrow Connector 28"/>
          <p:cNvCxnSpPr/>
          <p:nvPr/>
        </p:nvCxnSpPr>
        <p:spPr>
          <a:xfrm flipV="1">
            <a:off x="2094129" y="3339351"/>
            <a:ext cx="0" cy="2088255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7"/>
          <p:cNvSpPr txBox="1"/>
          <p:nvPr/>
        </p:nvSpPr>
        <p:spPr>
          <a:xfrm>
            <a:off x="1049431" y="907168"/>
            <a:ext cx="2328769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dirty="0" smtClean="0"/>
              <a:t>Higher power from </a:t>
            </a:r>
            <a:r>
              <a:rPr lang="en-GB" sz="2000" dirty="0" err="1" smtClean="0"/>
              <a:t>TiSa</a:t>
            </a:r>
            <a:r>
              <a:rPr lang="en-GB" sz="2000" dirty="0" smtClean="0"/>
              <a:t> for Step 1</a:t>
            </a:r>
            <a:endParaRPr lang="en-GB" sz="2000" dirty="0"/>
          </a:p>
        </p:txBody>
      </p:sp>
      <p:sp>
        <p:nvSpPr>
          <p:cNvPr id="31" name="Title 2"/>
          <p:cNvSpPr txBox="1">
            <a:spLocks/>
          </p:cNvSpPr>
          <p:nvPr/>
        </p:nvSpPr>
        <p:spPr>
          <a:xfrm>
            <a:off x="4180126" y="370263"/>
            <a:ext cx="3121366" cy="4524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b="1" dirty="0" smtClean="0"/>
              <a:t>Au</a:t>
            </a:r>
            <a:r>
              <a:rPr lang="en-US" dirty="0" smtClean="0"/>
              <a:t>: </a:t>
            </a:r>
            <a:r>
              <a:rPr lang="en-US" dirty="0" err="1" smtClean="0"/>
              <a:t>TiSa</a:t>
            </a:r>
            <a:r>
              <a:rPr lang="en-US" dirty="0" smtClean="0"/>
              <a:t>-Dye-Dye</a:t>
            </a:r>
            <a:endParaRPr lang="en-GB" dirty="0"/>
          </a:p>
        </p:txBody>
      </p:sp>
      <p:sp>
        <p:nvSpPr>
          <p:cNvPr id="32" name="TextBox 17"/>
          <p:cNvSpPr txBox="1"/>
          <p:nvPr/>
        </p:nvSpPr>
        <p:spPr>
          <a:xfrm>
            <a:off x="4198258" y="907168"/>
            <a:ext cx="419644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smtClean="0"/>
              <a:t>~50W @ 532 nm to pump dye laser for Step 3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43419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ll isolde_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32856" y="1013789"/>
            <a:ext cx="5544616" cy="5424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psb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7444" y="2225317"/>
            <a:ext cx="1836484" cy="137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1" descr="surfac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89832" y="1340768"/>
            <a:ext cx="2438400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2072438" y="3662697"/>
            <a:ext cx="1498506" cy="379016"/>
            <a:chOff x="2692400" y="2276872"/>
            <a:chExt cx="1498506" cy="379016"/>
          </a:xfrm>
        </p:grpSpPr>
        <p:sp>
          <p:nvSpPr>
            <p:cNvPr id="9" name="Rounded Rectangle 8"/>
            <p:cNvSpPr/>
            <p:nvPr/>
          </p:nvSpPr>
          <p:spPr>
            <a:xfrm>
              <a:off x="2692400" y="2286000"/>
              <a:ext cx="1417638" cy="36988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" name="Rectangle 36"/>
            <p:cNvSpPr>
              <a:spLocks noChangeArrowheads="1"/>
            </p:cNvSpPr>
            <p:nvPr/>
          </p:nvSpPr>
          <p:spPr bwMode="auto">
            <a:xfrm>
              <a:off x="2699792" y="2276872"/>
              <a:ext cx="1491114" cy="3693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+mn-cs"/>
                </a:rPr>
                <a:t>Production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633183" y="5219713"/>
            <a:ext cx="1417638" cy="698881"/>
            <a:chOff x="5440933" y="5134165"/>
            <a:chExt cx="1417638" cy="698881"/>
          </a:xfrm>
        </p:grpSpPr>
        <p:sp>
          <p:nvSpPr>
            <p:cNvPr id="12" name="Rounded Rectangle 11"/>
            <p:cNvSpPr/>
            <p:nvPr/>
          </p:nvSpPr>
          <p:spPr>
            <a:xfrm>
              <a:off x="5440933" y="5144071"/>
              <a:ext cx="1417638" cy="688975"/>
            </a:xfrm>
            <a:prstGeom prst="roundRect">
              <a:avLst>
                <a:gd name="adj" fmla="val 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" name="Rectangle 37"/>
            <p:cNvSpPr>
              <a:spLocks noChangeArrowheads="1"/>
            </p:cNvSpPr>
            <p:nvPr/>
          </p:nvSpPr>
          <p:spPr bwMode="auto">
            <a:xfrm>
              <a:off x="5481271" y="5134165"/>
              <a:ext cx="13773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+mn-cs"/>
                </a:rPr>
                <a:t>Mass </a:t>
              </a:r>
            </a:p>
            <a:p>
              <a:pPr algn="ctr">
                <a:defRPr/>
              </a:pPr>
              <a:r>
                <a:rPr lang="en-US" dirty="0">
                  <a:ln w="1905"/>
                  <a:solidFill>
                    <a:schemeClr val="tx2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j-lt"/>
                  <a:cs typeface="+mn-cs"/>
                </a:rPr>
                <a:t>separation</a:t>
              </a:r>
            </a:p>
          </p:txBody>
        </p:sp>
      </p:grpSp>
      <p:sp>
        <p:nvSpPr>
          <p:cNvPr id="16" name="Rectangle 38"/>
          <p:cNvSpPr>
            <a:spLocks noChangeArrowheads="1"/>
          </p:cNvSpPr>
          <p:nvPr/>
        </p:nvSpPr>
        <p:spPr bwMode="auto">
          <a:xfrm>
            <a:off x="5329883" y="1205777"/>
            <a:ext cx="1298753" cy="369332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Ionization</a:t>
            </a:r>
          </a:p>
        </p:txBody>
      </p:sp>
      <p:pic>
        <p:nvPicPr>
          <p:cNvPr id="17" name="Picture 41" descr="gps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69384" y="4240200"/>
            <a:ext cx="2416175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380312" y="2772544"/>
            <a:ext cx="1487651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u="sng" dirty="0" smtClean="0"/>
              <a:t>Single charge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Plasma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RILIS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ECR</a:t>
            </a:r>
            <a:endParaRPr lang="en-US" dirty="0"/>
          </a:p>
        </p:txBody>
      </p:sp>
      <p:sp>
        <p:nvSpPr>
          <p:cNvPr id="21" name="Rectangle 37"/>
          <p:cNvSpPr>
            <a:spLocks noChangeArrowheads="1"/>
          </p:cNvSpPr>
          <p:nvPr/>
        </p:nvSpPr>
        <p:spPr bwMode="auto">
          <a:xfrm>
            <a:off x="3724298" y="5895148"/>
            <a:ext cx="209865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+mn-cs"/>
              </a:rPr>
              <a:t>Post acceleration</a:t>
            </a:r>
            <a:endParaRPr lang="en-US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  <a:cs typeface="+mn-cs"/>
            </a:endParaRPr>
          </a:p>
        </p:txBody>
      </p:sp>
      <p:pic>
        <p:nvPicPr>
          <p:cNvPr id="22" name="Picture 38" descr="rexprin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6382" y="5304398"/>
            <a:ext cx="2057400" cy="569913"/>
          </a:xfrm>
          <a:prstGeom prst="rect">
            <a:avLst/>
          </a:prstGeom>
          <a:noFill/>
        </p:spPr>
      </p:pic>
      <p:grpSp>
        <p:nvGrpSpPr>
          <p:cNvPr id="24" name="Group 23"/>
          <p:cNvGrpSpPr/>
          <p:nvPr/>
        </p:nvGrpSpPr>
        <p:grpSpPr>
          <a:xfrm>
            <a:off x="252835" y="539839"/>
            <a:ext cx="3294063" cy="1616075"/>
            <a:chOff x="-2844824" y="1916832"/>
            <a:chExt cx="3294063" cy="1616075"/>
          </a:xfrm>
        </p:grpSpPr>
        <p:pic>
          <p:nvPicPr>
            <p:cNvPr id="25" name="Picture 28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7455"/>
            <a:stretch>
              <a:fillRect/>
            </a:stretch>
          </p:blipFill>
          <p:spPr bwMode="auto">
            <a:xfrm>
              <a:off x="-2844824" y="1916832"/>
              <a:ext cx="3294063" cy="1616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Rectangle 25"/>
            <p:cNvSpPr/>
            <p:nvPr/>
          </p:nvSpPr>
          <p:spPr>
            <a:xfrm>
              <a:off x="-2340768" y="2420888"/>
              <a:ext cx="936104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</a:rPr>
                <a:t>1-1.4 </a:t>
              </a:r>
              <a:r>
                <a:rPr lang="en-GB" sz="1200" dirty="0" err="1" smtClean="0">
                  <a:solidFill>
                    <a:srgbClr val="FF0000"/>
                  </a:solidFill>
                </a:rPr>
                <a:t>GeV</a:t>
              </a:r>
              <a:r>
                <a:rPr lang="en-GB" sz="1200" dirty="0" smtClean="0">
                  <a:solidFill>
                    <a:srgbClr val="FF0000"/>
                  </a:solidFill>
                </a:rPr>
                <a:t> p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890391" y="1369610"/>
            <a:ext cx="93610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2 </a:t>
            </a:r>
            <a:r>
              <a:rPr lang="en-GB" sz="12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sz="1200" dirty="0" smtClean="0">
                <a:solidFill>
                  <a:srgbClr val="FF0000"/>
                </a:solidFill>
              </a:rPr>
              <a:t>A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204318" y="5219419"/>
            <a:ext cx="3244354" cy="7386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" charset="0"/>
                <a:cs typeface="+mn-cs"/>
              </a:rPr>
              <a:t>Delivers yearly 3200 h of radioactive ion-beams to 30 experiments by means of  two target stations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644900" y="284163"/>
            <a:ext cx="4356100" cy="607387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/>
              <a:t>ISOLDE isotope separator on-line</a:t>
            </a:r>
            <a:endParaRPr lang="en-GB" sz="2000" dirty="0"/>
          </a:p>
        </p:txBody>
      </p:sp>
      <p:pic>
        <p:nvPicPr>
          <p:cNvPr id="2" name="Picture 1" descr="target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782" y="1585634"/>
            <a:ext cx="2197001" cy="31090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0391" y="6328865"/>
            <a:ext cx="65899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Jonson, B., &amp; Richter, A. (2000). </a:t>
            </a:r>
            <a:r>
              <a:rPr lang="en-US" sz="1400" i="1" dirty="0"/>
              <a:t>More than three decades of ISOLDE physics. Hyperfine Interactions</a:t>
            </a:r>
            <a:r>
              <a:rPr lang="en-US" sz="1400" dirty="0"/>
              <a:t>, </a:t>
            </a:r>
            <a:r>
              <a:rPr lang="en-US" sz="1400" i="1" dirty="0"/>
              <a:t>129</a:t>
            </a:r>
            <a:r>
              <a:rPr lang="en-US" sz="1400" dirty="0"/>
              <a:t>, 1–22. doi:10.1023/A:1012689128103</a:t>
            </a:r>
            <a:endParaRPr lang="en-US" sz="1400" dirty="0">
              <a:effectLst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509992" y="6518492"/>
            <a:ext cx="33579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1"/>
                </a:solidFill>
                <a:hlinkClick r:id="rId9"/>
              </a:rPr>
              <a:t>http://isolde.web.cern.ch/ISOLDE</a:t>
            </a:r>
            <a:r>
              <a:rPr lang="en-GB" dirty="0" smtClean="0">
                <a:solidFill>
                  <a:schemeClr val="accent1"/>
                </a:solidFill>
                <a:hlinkClick r:id="rId9"/>
              </a:rPr>
              <a:t>/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27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t>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&lt;author&gt;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6716" y="-5915"/>
            <a:ext cx="9150717" cy="6858000"/>
            <a:chOff x="-6716" y="-5915"/>
            <a:chExt cx="9150717" cy="6858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6919" y="-1"/>
              <a:ext cx="4117082" cy="3597637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2041" y="3597636"/>
              <a:ext cx="4871960" cy="324294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716" y="-5915"/>
              <a:ext cx="5547712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96729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2380975" y="-886359"/>
            <a:ext cx="6472238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RILIS at ISOLDE-PSB</a:t>
            </a:r>
            <a:endParaRPr lang="en-GB" dirty="0"/>
          </a:p>
        </p:txBody>
      </p:sp>
      <p:pic>
        <p:nvPicPr>
          <p:cNvPr id="3" name="Picture 2" descr="vfv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8427" y="984695"/>
            <a:ext cx="4105573" cy="256885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91925" y="971995"/>
            <a:ext cx="5607130" cy="5146270"/>
            <a:chOff x="577880" y="1278320"/>
            <a:chExt cx="5607130" cy="5146270"/>
          </a:xfrm>
        </p:grpSpPr>
        <p:sp>
          <p:nvSpPr>
            <p:cNvPr id="5" name="Rectangle 4"/>
            <p:cNvSpPr/>
            <p:nvPr/>
          </p:nvSpPr>
          <p:spPr bwMode="auto">
            <a:xfrm>
              <a:off x="577880" y="1278320"/>
              <a:ext cx="5607130" cy="51462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itchFamily="18" charset="0"/>
                <a:buChar char="•"/>
                <a:tabLst/>
              </a:pP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731500" y="1355130"/>
              <a:ext cx="5307012" cy="5068887"/>
              <a:chOff x="2179" y="903"/>
              <a:chExt cx="3343" cy="3193"/>
            </a:xfrm>
          </p:grpSpPr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578" y="976"/>
                <a:ext cx="2058" cy="2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Freeform 7"/>
              <p:cNvSpPr>
                <a:spLocks/>
              </p:cNvSpPr>
              <p:nvPr/>
            </p:nvSpPr>
            <p:spPr bwMode="auto">
              <a:xfrm>
                <a:off x="4292" y="2071"/>
                <a:ext cx="1230" cy="5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79"/>
                  </a:cxn>
                  <a:cxn ang="0">
                    <a:pos x="1385" y="579"/>
                  </a:cxn>
                  <a:cxn ang="0">
                    <a:pos x="1385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1379" y="10"/>
                  </a:cxn>
                  <a:cxn ang="0">
                    <a:pos x="1373" y="5"/>
                  </a:cxn>
                  <a:cxn ang="0">
                    <a:pos x="1373" y="574"/>
                  </a:cxn>
                  <a:cxn ang="0">
                    <a:pos x="1379" y="569"/>
                  </a:cxn>
                  <a:cxn ang="0">
                    <a:pos x="6" y="569"/>
                  </a:cxn>
                  <a:cxn ang="0">
                    <a:pos x="12" y="574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1385" h="579">
                    <a:moveTo>
                      <a:pt x="0" y="0"/>
                    </a:moveTo>
                    <a:lnTo>
                      <a:pt x="0" y="579"/>
                    </a:lnTo>
                    <a:lnTo>
                      <a:pt x="1385" y="579"/>
                    </a:lnTo>
                    <a:lnTo>
                      <a:pt x="1385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1379" y="10"/>
                    </a:lnTo>
                    <a:lnTo>
                      <a:pt x="1373" y="5"/>
                    </a:lnTo>
                    <a:lnTo>
                      <a:pt x="1373" y="574"/>
                    </a:lnTo>
                    <a:lnTo>
                      <a:pt x="1379" y="569"/>
                    </a:lnTo>
                    <a:lnTo>
                      <a:pt x="6" y="569"/>
                    </a:lnTo>
                    <a:lnTo>
                      <a:pt x="12" y="574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" name="Freeform 8"/>
              <p:cNvSpPr>
                <a:spLocks/>
              </p:cNvSpPr>
              <p:nvPr/>
            </p:nvSpPr>
            <p:spPr bwMode="auto">
              <a:xfrm>
                <a:off x="2761" y="2124"/>
                <a:ext cx="1593" cy="1137"/>
              </a:xfrm>
              <a:custGeom>
                <a:avLst/>
                <a:gdLst/>
                <a:ahLst/>
                <a:cxnLst>
                  <a:cxn ang="0">
                    <a:pos x="12" y="1175"/>
                  </a:cxn>
                  <a:cxn ang="0">
                    <a:pos x="217" y="7"/>
                  </a:cxn>
                  <a:cxn ang="0">
                    <a:pos x="211" y="11"/>
                  </a:cxn>
                  <a:cxn ang="0">
                    <a:pos x="1794" y="11"/>
                  </a:cxn>
                  <a:cxn ang="0">
                    <a:pos x="1794" y="0"/>
                  </a:cxn>
                  <a:cxn ang="0">
                    <a:pos x="207" y="0"/>
                  </a:cxn>
                  <a:cxn ang="0">
                    <a:pos x="0" y="1172"/>
                  </a:cxn>
                  <a:cxn ang="0">
                    <a:pos x="12" y="1175"/>
                  </a:cxn>
                </a:cxnLst>
                <a:rect l="0" t="0" r="r" b="b"/>
                <a:pathLst>
                  <a:path w="1794" h="1175">
                    <a:moveTo>
                      <a:pt x="12" y="1175"/>
                    </a:moveTo>
                    <a:lnTo>
                      <a:pt x="217" y="7"/>
                    </a:lnTo>
                    <a:lnTo>
                      <a:pt x="211" y="11"/>
                    </a:lnTo>
                    <a:lnTo>
                      <a:pt x="1794" y="11"/>
                    </a:lnTo>
                    <a:lnTo>
                      <a:pt x="1794" y="0"/>
                    </a:lnTo>
                    <a:lnTo>
                      <a:pt x="207" y="0"/>
                    </a:lnTo>
                    <a:lnTo>
                      <a:pt x="0" y="1172"/>
                    </a:lnTo>
                    <a:lnTo>
                      <a:pt x="12" y="1175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Oval 9"/>
              <p:cNvSpPr>
                <a:spLocks noChangeArrowheads="1"/>
              </p:cNvSpPr>
              <p:nvPr/>
            </p:nvSpPr>
            <p:spPr bwMode="auto">
              <a:xfrm>
                <a:off x="4401" y="2289"/>
                <a:ext cx="10" cy="3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>
                <a:off x="4396" y="2285"/>
                <a:ext cx="18" cy="3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33"/>
                  </a:cxn>
                  <a:cxn ang="0">
                    <a:pos x="3" y="33"/>
                  </a:cxn>
                  <a:cxn ang="0">
                    <a:pos x="3" y="35"/>
                  </a:cxn>
                  <a:cxn ang="0">
                    <a:pos x="6" y="36"/>
                  </a:cxn>
                  <a:cxn ang="0">
                    <a:pos x="17" y="33"/>
                  </a:cxn>
                  <a:cxn ang="0">
                    <a:pos x="15" y="35"/>
                  </a:cxn>
                  <a:cxn ang="0">
                    <a:pos x="17" y="35"/>
                  </a:cxn>
                  <a:cxn ang="0">
                    <a:pos x="17" y="33"/>
                  </a:cxn>
                  <a:cxn ang="0">
                    <a:pos x="18" y="33"/>
                  </a:cxn>
                  <a:cxn ang="0">
                    <a:pos x="18" y="22"/>
                  </a:cxn>
                  <a:cxn ang="0">
                    <a:pos x="15" y="24"/>
                  </a:cxn>
                  <a:cxn ang="0">
                    <a:pos x="20" y="15"/>
                  </a:cxn>
                  <a:cxn ang="0">
                    <a:pos x="18" y="3"/>
                  </a:cxn>
                  <a:cxn ang="0">
                    <a:pos x="17" y="3"/>
                  </a:cxn>
                  <a:cxn ang="0">
                    <a:pos x="17" y="1"/>
                  </a:cxn>
                  <a:cxn ang="0">
                    <a:pos x="10" y="0"/>
                  </a:cxn>
                  <a:cxn ang="0">
                    <a:pos x="3" y="1"/>
                  </a:cxn>
                  <a:cxn ang="0">
                    <a:pos x="3" y="3"/>
                  </a:cxn>
                  <a:cxn ang="0">
                    <a:pos x="1" y="3"/>
                  </a:cxn>
                  <a:cxn ang="0">
                    <a:pos x="0" y="19"/>
                  </a:cxn>
                  <a:cxn ang="0">
                    <a:pos x="12" y="19"/>
                  </a:cxn>
                  <a:cxn ang="0">
                    <a:pos x="10" y="11"/>
                  </a:cxn>
                  <a:cxn ang="0">
                    <a:pos x="12" y="11"/>
                  </a:cxn>
                  <a:cxn ang="0">
                    <a:pos x="12" y="9"/>
                  </a:cxn>
                  <a:cxn ang="0">
                    <a:pos x="10" y="10"/>
                  </a:cxn>
                  <a:cxn ang="0">
                    <a:pos x="7" y="9"/>
                  </a:cxn>
                  <a:cxn ang="0">
                    <a:pos x="7" y="11"/>
                  </a:cxn>
                  <a:cxn ang="0">
                    <a:pos x="9" y="11"/>
                  </a:cxn>
                  <a:cxn ang="0">
                    <a:pos x="7" y="20"/>
                  </a:cxn>
                  <a:cxn ang="0">
                    <a:pos x="10" y="22"/>
                  </a:cxn>
                  <a:cxn ang="0">
                    <a:pos x="15" y="14"/>
                  </a:cxn>
                  <a:cxn ang="0">
                    <a:pos x="9" y="15"/>
                  </a:cxn>
                  <a:cxn ang="0">
                    <a:pos x="9" y="25"/>
                  </a:cxn>
                  <a:cxn ang="0">
                    <a:pos x="7" y="25"/>
                  </a:cxn>
                  <a:cxn ang="0">
                    <a:pos x="7" y="28"/>
                  </a:cxn>
                  <a:cxn ang="0">
                    <a:pos x="6" y="28"/>
                  </a:cxn>
                  <a:cxn ang="0">
                    <a:pos x="4" y="33"/>
                  </a:cxn>
                  <a:cxn ang="0">
                    <a:pos x="15" y="29"/>
                  </a:cxn>
                  <a:cxn ang="0">
                    <a:pos x="12" y="26"/>
                  </a:cxn>
                  <a:cxn ang="0">
                    <a:pos x="12" y="28"/>
                  </a:cxn>
                  <a:cxn ang="0">
                    <a:pos x="12" y="25"/>
                  </a:cxn>
                  <a:cxn ang="0">
                    <a:pos x="10" y="25"/>
                  </a:cxn>
                  <a:cxn ang="0">
                    <a:pos x="12" y="19"/>
                  </a:cxn>
                  <a:cxn ang="0">
                    <a:pos x="0" y="19"/>
                  </a:cxn>
                </a:cxnLst>
                <a:rect l="0" t="0" r="r" b="b"/>
                <a:pathLst>
                  <a:path w="20" h="36">
                    <a:moveTo>
                      <a:pt x="0" y="19"/>
                    </a:moveTo>
                    <a:lnTo>
                      <a:pt x="1" y="33"/>
                    </a:lnTo>
                    <a:lnTo>
                      <a:pt x="3" y="33"/>
                    </a:lnTo>
                    <a:lnTo>
                      <a:pt x="3" y="35"/>
                    </a:lnTo>
                    <a:lnTo>
                      <a:pt x="6" y="36"/>
                    </a:lnTo>
                    <a:lnTo>
                      <a:pt x="17" y="33"/>
                    </a:lnTo>
                    <a:lnTo>
                      <a:pt x="15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8" y="33"/>
                    </a:lnTo>
                    <a:lnTo>
                      <a:pt x="18" y="22"/>
                    </a:lnTo>
                    <a:lnTo>
                      <a:pt x="15" y="24"/>
                    </a:lnTo>
                    <a:lnTo>
                      <a:pt x="20" y="15"/>
                    </a:lnTo>
                    <a:lnTo>
                      <a:pt x="18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1" y="3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0" y="10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9" y="11"/>
                    </a:lnTo>
                    <a:lnTo>
                      <a:pt x="7" y="20"/>
                    </a:lnTo>
                    <a:lnTo>
                      <a:pt x="10" y="22"/>
                    </a:lnTo>
                    <a:lnTo>
                      <a:pt x="15" y="14"/>
                    </a:lnTo>
                    <a:lnTo>
                      <a:pt x="9" y="15"/>
                    </a:lnTo>
                    <a:lnTo>
                      <a:pt x="9" y="25"/>
                    </a:lnTo>
                    <a:lnTo>
                      <a:pt x="7" y="25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33"/>
                    </a:lnTo>
                    <a:lnTo>
                      <a:pt x="15" y="29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2" y="25"/>
                    </a:lnTo>
                    <a:lnTo>
                      <a:pt x="10" y="25"/>
                    </a:lnTo>
                    <a:lnTo>
                      <a:pt x="1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" name="Oval 11"/>
              <p:cNvSpPr>
                <a:spLocks noChangeArrowheads="1"/>
              </p:cNvSpPr>
              <p:nvPr/>
            </p:nvSpPr>
            <p:spPr bwMode="auto">
              <a:xfrm>
                <a:off x="4442" y="2289"/>
                <a:ext cx="9" cy="3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435" y="2285"/>
                <a:ext cx="19" cy="35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33"/>
                  </a:cxn>
                  <a:cxn ang="0">
                    <a:pos x="3" y="33"/>
                  </a:cxn>
                  <a:cxn ang="0">
                    <a:pos x="3" y="35"/>
                  </a:cxn>
                  <a:cxn ang="0">
                    <a:pos x="6" y="36"/>
                  </a:cxn>
                  <a:cxn ang="0">
                    <a:pos x="17" y="33"/>
                  </a:cxn>
                  <a:cxn ang="0">
                    <a:pos x="16" y="35"/>
                  </a:cxn>
                  <a:cxn ang="0">
                    <a:pos x="17" y="35"/>
                  </a:cxn>
                  <a:cxn ang="0">
                    <a:pos x="17" y="33"/>
                  </a:cxn>
                  <a:cxn ang="0">
                    <a:pos x="19" y="33"/>
                  </a:cxn>
                  <a:cxn ang="0">
                    <a:pos x="19" y="22"/>
                  </a:cxn>
                  <a:cxn ang="0">
                    <a:pos x="16" y="24"/>
                  </a:cxn>
                  <a:cxn ang="0">
                    <a:pos x="20" y="15"/>
                  </a:cxn>
                  <a:cxn ang="0">
                    <a:pos x="19" y="3"/>
                  </a:cxn>
                  <a:cxn ang="0">
                    <a:pos x="17" y="3"/>
                  </a:cxn>
                  <a:cxn ang="0">
                    <a:pos x="17" y="1"/>
                  </a:cxn>
                  <a:cxn ang="0">
                    <a:pos x="11" y="0"/>
                  </a:cxn>
                  <a:cxn ang="0">
                    <a:pos x="3" y="1"/>
                  </a:cxn>
                  <a:cxn ang="0">
                    <a:pos x="3" y="3"/>
                  </a:cxn>
                  <a:cxn ang="0">
                    <a:pos x="2" y="3"/>
                  </a:cxn>
                  <a:cxn ang="0">
                    <a:pos x="0" y="19"/>
                  </a:cxn>
                  <a:cxn ang="0">
                    <a:pos x="13" y="19"/>
                  </a:cxn>
                  <a:cxn ang="0">
                    <a:pos x="11" y="11"/>
                  </a:cxn>
                  <a:cxn ang="0">
                    <a:pos x="13" y="11"/>
                  </a:cxn>
                  <a:cxn ang="0">
                    <a:pos x="13" y="9"/>
                  </a:cxn>
                  <a:cxn ang="0">
                    <a:pos x="11" y="10"/>
                  </a:cxn>
                  <a:cxn ang="0">
                    <a:pos x="8" y="9"/>
                  </a:cxn>
                  <a:cxn ang="0">
                    <a:pos x="8" y="11"/>
                  </a:cxn>
                  <a:cxn ang="0">
                    <a:pos x="9" y="11"/>
                  </a:cxn>
                  <a:cxn ang="0">
                    <a:pos x="8" y="20"/>
                  </a:cxn>
                  <a:cxn ang="0">
                    <a:pos x="11" y="22"/>
                  </a:cxn>
                  <a:cxn ang="0">
                    <a:pos x="16" y="14"/>
                  </a:cxn>
                  <a:cxn ang="0">
                    <a:pos x="9" y="15"/>
                  </a:cxn>
                  <a:cxn ang="0">
                    <a:pos x="9" y="25"/>
                  </a:cxn>
                  <a:cxn ang="0">
                    <a:pos x="8" y="25"/>
                  </a:cxn>
                  <a:cxn ang="0">
                    <a:pos x="8" y="28"/>
                  </a:cxn>
                  <a:cxn ang="0">
                    <a:pos x="6" y="28"/>
                  </a:cxn>
                  <a:cxn ang="0">
                    <a:pos x="5" y="33"/>
                  </a:cxn>
                  <a:cxn ang="0">
                    <a:pos x="16" y="29"/>
                  </a:cxn>
                  <a:cxn ang="0">
                    <a:pos x="13" y="26"/>
                  </a:cxn>
                  <a:cxn ang="0">
                    <a:pos x="13" y="28"/>
                  </a:cxn>
                  <a:cxn ang="0">
                    <a:pos x="13" y="25"/>
                  </a:cxn>
                  <a:cxn ang="0">
                    <a:pos x="11" y="25"/>
                  </a:cxn>
                  <a:cxn ang="0">
                    <a:pos x="13" y="19"/>
                  </a:cxn>
                  <a:cxn ang="0">
                    <a:pos x="0" y="19"/>
                  </a:cxn>
                </a:cxnLst>
                <a:rect l="0" t="0" r="r" b="b"/>
                <a:pathLst>
                  <a:path w="20" h="36">
                    <a:moveTo>
                      <a:pt x="0" y="19"/>
                    </a:moveTo>
                    <a:lnTo>
                      <a:pt x="2" y="33"/>
                    </a:lnTo>
                    <a:lnTo>
                      <a:pt x="3" y="33"/>
                    </a:lnTo>
                    <a:lnTo>
                      <a:pt x="3" y="35"/>
                    </a:lnTo>
                    <a:lnTo>
                      <a:pt x="6" y="36"/>
                    </a:lnTo>
                    <a:lnTo>
                      <a:pt x="17" y="33"/>
                    </a:lnTo>
                    <a:lnTo>
                      <a:pt x="16" y="35"/>
                    </a:lnTo>
                    <a:lnTo>
                      <a:pt x="17" y="35"/>
                    </a:lnTo>
                    <a:lnTo>
                      <a:pt x="17" y="33"/>
                    </a:lnTo>
                    <a:lnTo>
                      <a:pt x="19" y="33"/>
                    </a:lnTo>
                    <a:lnTo>
                      <a:pt x="19" y="22"/>
                    </a:lnTo>
                    <a:lnTo>
                      <a:pt x="16" y="24"/>
                    </a:lnTo>
                    <a:lnTo>
                      <a:pt x="20" y="15"/>
                    </a:lnTo>
                    <a:lnTo>
                      <a:pt x="19" y="3"/>
                    </a:lnTo>
                    <a:lnTo>
                      <a:pt x="17" y="3"/>
                    </a:lnTo>
                    <a:lnTo>
                      <a:pt x="17" y="1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19"/>
                    </a:lnTo>
                    <a:lnTo>
                      <a:pt x="13" y="19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3" y="9"/>
                    </a:lnTo>
                    <a:lnTo>
                      <a:pt x="11" y="10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8" y="20"/>
                    </a:lnTo>
                    <a:lnTo>
                      <a:pt x="11" y="22"/>
                    </a:lnTo>
                    <a:lnTo>
                      <a:pt x="16" y="14"/>
                    </a:lnTo>
                    <a:lnTo>
                      <a:pt x="9" y="15"/>
                    </a:lnTo>
                    <a:lnTo>
                      <a:pt x="9" y="25"/>
                    </a:lnTo>
                    <a:lnTo>
                      <a:pt x="8" y="25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5" y="33"/>
                    </a:lnTo>
                    <a:lnTo>
                      <a:pt x="16" y="29"/>
                    </a:lnTo>
                    <a:lnTo>
                      <a:pt x="13" y="26"/>
                    </a:lnTo>
                    <a:lnTo>
                      <a:pt x="13" y="28"/>
                    </a:lnTo>
                    <a:lnTo>
                      <a:pt x="13" y="25"/>
                    </a:lnTo>
                    <a:lnTo>
                      <a:pt x="11" y="25"/>
                    </a:lnTo>
                    <a:lnTo>
                      <a:pt x="13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4784" y="2261"/>
                <a:ext cx="10" cy="212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Oval 14"/>
              <p:cNvSpPr>
                <a:spLocks noChangeArrowheads="1"/>
              </p:cNvSpPr>
              <p:nvPr/>
            </p:nvSpPr>
            <p:spPr bwMode="auto">
              <a:xfrm>
                <a:off x="4422" y="2227"/>
                <a:ext cx="9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Freeform 15"/>
              <p:cNvSpPr>
                <a:spLocks/>
              </p:cNvSpPr>
              <p:nvPr/>
            </p:nvSpPr>
            <p:spPr bwMode="auto">
              <a:xfrm>
                <a:off x="4416" y="2224"/>
                <a:ext cx="18" cy="34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33"/>
                  </a:cxn>
                  <a:cxn ang="0">
                    <a:pos x="3" y="33"/>
                  </a:cxn>
                  <a:cxn ang="0">
                    <a:pos x="3" y="36"/>
                  </a:cxn>
                  <a:cxn ang="0">
                    <a:pos x="6" y="37"/>
                  </a:cxn>
                  <a:cxn ang="0">
                    <a:pos x="16" y="33"/>
                  </a:cxn>
                  <a:cxn ang="0">
                    <a:pos x="15" y="36"/>
                  </a:cxn>
                  <a:cxn ang="0">
                    <a:pos x="16" y="36"/>
                  </a:cxn>
                  <a:cxn ang="0">
                    <a:pos x="16" y="33"/>
                  </a:cxn>
                  <a:cxn ang="0">
                    <a:pos x="18" y="33"/>
                  </a:cxn>
                  <a:cxn ang="0">
                    <a:pos x="18" y="23"/>
                  </a:cxn>
                  <a:cxn ang="0">
                    <a:pos x="15" y="24"/>
                  </a:cxn>
                  <a:cxn ang="0">
                    <a:pos x="19" y="15"/>
                  </a:cxn>
                  <a:cxn ang="0">
                    <a:pos x="18" y="4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0" y="0"/>
                  </a:cxn>
                  <a:cxn ang="0">
                    <a:pos x="3" y="1"/>
                  </a:cxn>
                  <a:cxn ang="0">
                    <a:pos x="3" y="4"/>
                  </a:cxn>
                  <a:cxn ang="0">
                    <a:pos x="1" y="4"/>
                  </a:cxn>
                  <a:cxn ang="0">
                    <a:pos x="0" y="19"/>
                  </a:cxn>
                  <a:cxn ang="0">
                    <a:pos x="12" y="19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10" y="10"/>
                  </a:cxn>
                  <a:cxn ang="0">
                    <a:pos x="7" y="9"/>
                  </a:cxn>
                  <a:cxn ang="0">
                    <a:pos x="7" y="12"/>
                  </a:cxn>
                  <a:cxn ang="0">
                    <a:pos x="9" y="12"/>
                  </a:cxn>
                  <a:cxn ang="0">
                    <a:pos x="7" y="20"/>
                  </a:cxn>
                  <a:cxn ang="0">
                    <a:pos x="10" y="23"/>
                  </a:cxn>
                  <a:cxn ang="0">
                    <a:pos x="15" y="14"/>
                  </a:cxn>
                  <a:cxn ang="0">
                    <a:pos x="9" y="15"/>
                  </a:cxn>
                  <a:cxn ang="0">
                    <a:pos x="9" y="26"/>
                  </a:cxn>
                  <a:cxn ang="0">
                    <a:pos x="7" y="26"/>
                  </a:cxn>
                  <a:cxn ang="0">
                    <a:pos x="7" y="28"/>
                  </a:cxn>
                  <a:cxn ang="0">
                    <a:pos x="6" y="28"/>
                  </a:cxn>
                  <a:cxn ang="0">
                    <a:pos x="4" y="33"/>
                  </a:cxn>
                  <a:cxn ang="0">
                    <a:pos x="15" y="29"/>
                  </a:cxn>
                  <a:cxn ang="0">
                    <a:pos x="12" y="27"/>
                  </a:cxn>
                  <a:cxn ang="0">
                    <a:pos x="12" y="28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12" y="19"/>
                  </a:cxn>
                  <a:cxn ang="0">
                    <a:pos x="0" y="19"/>
                  </a:cxn>
                </a:cxnLst>
                <a:rect l="0" t="0" r="r" b="b"/>
                <a:pathLst>
                  <a:path w="19" h="37">
                    <a:moveTo>
                      <a:pt x="0" y="19"/>
                    </a:moveTo>
                    <a:lnTo>
                      <a:pt x="1" y="33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6" y="37"/>
                    </a:lnTo>
                    <a:lnTo>
                      <a:pt x="16" y="33"/>
                    </a:lnTo>
                    <a:lnTo>
                      <a:pt x="15" y="36"/>
                    </a:lnTo>
                    <a:lnTo>
                      <a:pt x="16" y="36"/>
                    </a:lnTo>
                    <a:lnTo>
                      <a:pt x="16" y="33"/>
                    </a:lnTo>
                    <a:lnTo>
                      <a:pt x="18" y="33"/>
                    </a:lnTo>
                    <a:lnTo>
                      <a:pt x="18" y="23"/>
                    </a:lnTo>
                    <a:lnTo>
                      <a:pt x="15" y="24"/>
                    </a:lnTo>
                    <a:lnTo>
                      <a:pt x="19" y="15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0" y="0"/>
                    </a:lnTo>
                    <a:lnTo>
                      <a:pt x="3" y="1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0" y="10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5" y="14"/>
                    </a:lnTo>
                    <a:lnTo>
                      <a:pt x="9" y="15"/>
                    </a:lnTo>
                    <a:lnTo>
                      <a:pt x="9" y="26"/>
                    </a:lnTo>
                    <a:lnTo>
                      <a:pt x="7" y="26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33"/>
                    </a:lnTo>
                    <a:lnTo>
                      <a:pt x="15" y="29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4478" y="2227"/>
                <a:ext cx="10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472" y="2224"/>
                <a:ext cx="18" cy="34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33"/>
                  </a:cxn>
                  <a:cxn ang="0">
                    <a:pos x="3" y="33"/>
                  </a:cxn>
                  <a:cxn ang="0">
                    <a:pos x="3" y="36"/>
                  </a:cxn>
                  <a:cxn ang="0">
                    <a:pos x="6" y="37"/>
                  </a:cxn>
                  <a:cxn ang="0">
                    <a:pos x="17" y="33"/>
                  </a:cxn>
                  <a:cxn ang="0">
                    <a:pos x="16" y="36"/>
                  </a:cxn>
                  <a:cxn ang="0">
                    <a:pos x="17" y="36"/>
                  </a:cxn>
                  <a:cxn ang="0">
                    <a:pos x="17" y="33"/>
                  </a:cxn>
                  <a:cxn ang="0">
                    <a:pos x="19" y="33"/>
                  </a:cxn>
                  <a:cxn ang="0">
                    <a:pos x="19" y="23"/>
                  </a:cxn>
                  <a:cxn ang="0">
                    <a:pos x="16" y="24"/>
                  </a:cxn>
                  <a:cxn ang="0">
                    <a:pos x="20" y="15"/>
                  </a:cxn>
                  <a:cxn ang="0">
                    <a:pos x="19" y="4"/>
                  </a:cxn>
                  <a:cxn ang="0">
                    <a:pos x="17" y="4"/>
                  </a:cxn>
                  <a:cxn ang="0">
                    <a:pos x="17" y="1"/>
                  </a:cxn>
                  <a:cxn ang="0">
                    <a:pos x="11" y="0"/>
                  </a:cxn>
                  <a:cxn ang="0">
                    <a:pos x="3" y="1"/>
                  </a:cxn>
                  <a:cxn ang="0">
                    <a:pos x="3" y="4"/>
                  </a:cxn>
                  <a:cxn ang="0">
                    <a:pos x="2" y="4"/>
                  </a:cxn>
                  <a:cxn ang="0">
                    <a:pos x="0" y="19"/>
                  </a:cxn>
                  <a:cxn ang="0">
                    <a:pos x="12" y="19"/>
                  </a:cxn>
                  <a:cxn ang="0">
                    <a:pos x="11" y="12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8" y="9"/>
                  </a:cxn>
                  <a:cxn ang="0">
                    <a:pos x="8" y="12"/>
                  </a:cxn>
                  <a:cxn ang="0">
                    <a:pos x="9" y="12"/>
                  </a:cxn>
                  <a:cxn ang="0">
                    <a:pos x="8" y="20"/>
                  </a:cxn>
                  <a:cxn ang="0">
                    <a:pos x="11" y="23"/>
                  </a:cxn>
                  <a:cxn ang="0">
                    <a:pos x="16" y="14"/>
                  </a:cxn>
                  <a:cxn ang="0">
                    <a:pos x="9" y="15"/>
                  </a:cxn>
                  <a:cxn ang="0">
                    <a:pos x="9" y="26"/>
                  </a:cxn>
                  <a:cxn ang="0">
                    <a:pos x="8" y="26"/>
                  </a:cxn>
                  <a:cxn ang="0">
                    <a:pos x="8" y="28"/>
                  </a:cxn>
                  <a:cxn ang="0">
                    <a:pos x="6" y="28"/>
                  </a:cxn>
                  <a:cxn ang="0">
                    <a:pos x="5" y="33"/>
                  </a:cxn>
                  <a:cxn ang="0">
                    <a:pos x="16" y="29"/>
                  </a:cxn>
                  <a:cxn ang="0">
                    <a:pos x="12" y="27"/>
                  </a:cxn>
                  <a:cxn ang="0">
                    <a:pos x="12" y="28"/>
                  </a:cxn>
                  <a:cxn ang="0">
                    <a:pos x="12" y="26"/>
                  </a:cxn>
                  <a:cxn ang="0">
                    <a:pos x="11" y="26"/>
                  </a:cxn>
                  <a:cxn ang="0">
                    <a:pos x="12" y="19"/>
                  </a:cxn>
                  <a:cxn ang="0">
                    <a:pos x="0" y="19"/>
                  </a:cxn>
                </a:cxnLst>
                <a:rect l="0" t="0" r="r" b="b"/>
                <a:pathLst>
                  <a:path w="20" h="37">
                    <a:moveTo>
                      <a:pt x="0" y="19"/>
                    </a:moveTo>
                    <a:lnTo>
                      <a:pt x="2" y="33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6" y="37"/>
                    </a:lnTo>
                    <a:lnTo>
                      <a:pt x="17" y="33"/>
                    </a:lnTo>
                    <a:lnTo>
                      <a:pt x="16" y="36"/>
                    </a:lnTo>
                    <a:lnTo>
                      <a:pt x="17" y="36"/>
                    </a:lnTo>
                    <a:lnTo>
                      <a:pt x="17" y="33"/>
                    </a:lnTo>
                    <a:lnTo>
                      <a:pt x="19" y="33"/>
                    </a:lnTo>
                    <a:lnTo>
                      <a:pt x="19" y="23"/>
                    </a:lnTo>
                    <a:lnTo>
                      <a:pt x="16" y="24"/>
                    </a:lnTo>
                    <a:lnTo>
                      <a:pt x="20" y="15"/>
                    </a:lnTo>
                    <a:lnTo>
                      <a:pt x="19" y="4"/>
                    </a:lnTo>
                    <a:lnTo>
                      <a:pt x="17" y="4"/>
                    </a:lnTo>
                    <a:lnTo>
                      <a:pt x="17" y="1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8" y="20"/>
                    </a:lnTo>
                    <a:lnTo>
                      <a:pt x="11" y="23"/>
                    </a:lnTo>
                    <a:lnTo>
                      <a:pt x="16" y="14"/>
                    </a:lnTo>
                    <a:lnTo>
                      <a:pt x="9" y="15"/>
                    </a:lnTo>
                    <a:lnTo>
                      <a:pt x="9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5" y="33"/>
                    </a:lnTo>
                    <a:lnTo>
                      <a:pt x="16" y="29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1" y="26"/>
                    </a:lnTo>
                    <a:lnTo>
                      <a:pt x="1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Oval 18"/>
              <p:cNvSpPr>
                <a:spLocks noChangeArrowheads="1"/>
              </p:cNvSpPr>
              <p:nvPr/>
            </p:nvSpPr>
            <p:spPr bwMode="auto">
              <a:xfrm>
                <a:off x="4421" y="2537"/>
                <a:ext cx="9" cy="3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4415" y="2531"/>
                <a:ext cx="17" cy="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2" y="33"/>
                  </a:cxn>
                  <a:cxn ang="0">
                    <a:pos x="3" y="33"/>
                  </a:cxn>
                  <a:cxn ang="0">
                    <a:pos x="3" y="36"/>
                  </a:cxn>
                  <a:cxn ang="0">
                    <a:pos x="6" y="37"/>
                  </a:cxn>
                  <a:cxn ang="0">
                    <a:pos x="17" y="33"/>
                  </a:cxn>
                  <a:cxn ang="0">
                    <a:pos x="15" y="36"/>
                  </a:cxn>
                  <a:cxn ang="0">
                    <a:pos x="17" y="36"/>
                  </a:cxn>
                  <a:cxn ang="0">
                    <a:pos x="17" y="33"/>
                  </a:cxn>
                  <a:cxn ang="0">
                    <a:pos x="18" y="33"/>
                  </a:cxn>
                  <a:cxn ang="0">
                    <a:pos x="18" y="23"/>
                  </a:cxn>
                  <a:cxn ang="0">
                    <a:pos x="15" y="24"/>
                  </a:cxn>
                  <a:cxn ang="0">
                    <a:pos x="20" y="16"/>
                  </a:cxn>
                  <a:cxn ang="0">
                    <a:pos x="18" y="4"/>
                  </a:cxn>
                  <a:cxn ang="0">
                    <a:pos x="17" y="4"/>
                  </a:cxn>
                  <a:cxn ang="0">
                    <a:pos x="17" y="2"/>
                  </a:cxn>
                  <a:cxn ang="0">
                    <a:pos x="11" y="0"/>
                  </a:cxn>
                  <a:cxn ang="0">
                    <a:pos x="3" y="2"/>
                  </a:cxn>
                  <a:cxn ang="0">
                    <a:pos x="3" y="4"/>
                  </a:cxn>
                  <a:cxn ang="0">
                    <a:pos x="2" y="4"/>
                  </a:cxn>
                  <a:cxn ang="0">
                    <a:pos x="0" y="19"/>
                  </a:cxn>
                  <a:cxn ang="0">
                    <a:pos x="12" y="19"/>
                  </a:cxn>
                  <a:cxn ang="0">
                    <a:pos x="11" y="12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8" y="9"/>
                  </a:cxn>
                  <a:cxn ang="0">
                    <a:pos x="8" y="12"/>
                  </a:cxn>
                  <a:cxn ang="0">
                    <a:pos x="9" y="12"/>
                  </a:cxn>
                  <a:cxn ang="0">
                    <a:pos x="8" y="21"/>
                  </a:cxn>
                  <a:cxn ang="0">
                    <a:pos x="11" y="23"/>
                  </a:cxn>
                  <a:cxn ang="0">
                    <a:pos x="15" y="14"/>
                  </a:cxn>
                  <a:cxn ang="0">
                    <a:pos x="9" y="16"/>
                  </a:cxn>
                  <a:cxn ang="0">
                    <a:pos x="9" y="26"/>
                  </a:cxn>
                  <a:cxn ang="0">
                    <a:pos x="8" y="26"/>
                  </a:cxn>
                  <a:cxn ang="0">
                    <a:pos x="8" y="28"/>
                  </a:cxn>
                  <a:cxn ang="0">
                    <a:pos x="6" y="28"/>
                  </a:cxn>
                  <a:cxn ang="0">
                    <a:pos x="5" y="33"/>
                  </a:cxn>
                  <a:cxn ang="0">
                    <a:pos x="15" y="30"/>
                  </a:cxn>
                  <a:cxn ang="0">
                    <a:pos x="12" y="27"/>
                  </a:cxn>
                  <a:cxn ang="0">
                    <a:pos x="12" y="28"/>
                  </a:cxn>
                  <a:cxn ang="0">
                    <a:pos x="12" y="26"/>
                  </a:cxn>
                  <a:cxn ang="0">
                    <a:pos x="11" y="26"/>
                  </a:cxn>
                  <a:cxn ang="0">
                    <a:pos x="12" y="19"/>
                  </a:cxn>
                  <a:cxn ang="0">
                    <a:pos x="0" y="19"/>
                  </a:cxn>
                </a:cxnLst>
                <a:rect l="0" t="0" r="r" b="b"/>
                <a:pathLst>
                  <a:path w="20" h="37">
                    <a:moveTo>
                      <a:pt x="0" y="19"/>
                    </a:moveTo>
                    <a:lnTo>
                      <a:pt x="2" y="33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6" y="37"/>
                    </a:lnTo>
                    <a:lnTo>
                      <a:pt x="17" y="33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3"/>
                    </a:lnTo>
                    <a:lnTo>
                      <a:pt x="18" y="33"/>
                    </a:lnTo>
                    <a:lnTo>
                      <a:pt x="18" y="23"/>
                    </a:lnTo>
                    <a:lnTo>
                      <a:pt x="15" y="24"/>
                    </a:lnTo>
                    <a:lnTo>
                      <a:pt x="20" y="16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1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8" y="9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8" y="21"/>
                    </a:lnTo>
                    <a:lnTo>
                      <a:pt x="11" y="23"/>
                    </a:lnTo>
                    <a:lnTo>
                      <a:pt x="15" y="14"/>
                    </a:lnTo>
                    <a:lnTo>
                      <a:pt x="9" y="16"/>
                    </a:lnTo>
                    <a:lnTo>
                      <a:pt x="9" y="26"/>
                    </a:lnTo>
                    <a:lnTo>
                      <a:pt x="8" y="26"/>
                    </a:lnTo>
                    <a:lnTo>
                      <a:pt x="8" y="28"/>
                    </a:lnTo>
                    <a:lnTo>
                      <a:pt x="6" y="28"/>
                    </a:lnTo>
                    <a:lnTo>
                      <a:pt x="5" y="33"/>
                    </a:lnTo>
                    <a:lnTo>
                      <a:pt x="15" y="30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1" y="26"/>
                    </a:lnTo>
                    <a:lnTo>
                      <a:pt x="1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auto">
              <a:xfrm>
                <a:off x="4477" y="2537"/>
                <a:ext cx="11" cy="3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4471" y="2531"/>
                <a:ext cx="19" cy="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1" y="33"/>
                  </a:cxn>
                  <a:cxn ang="0">
                    <a:pos x="3" y="33"/>
                  </a:cxn>
                  <a:cxn ang="0">
                    <a:pos x="3" y="36"/>
                  </a:cxn>
                  <a:cxn ang="0">
                    <a:pos x="6" y="37"/>
                  </a:cxn>
                  <a:cxn ang="0">
                    <a:pos x="17" y="33"/>
                  </a:cxn>
                  <a:cxn ang="0">
                    <a:pos x="15" y="36"/>
                  </a:cxn>
                  <a:cxn ang="0">
                    <a:pos x="17" y="36"/>
                  </a:cxn>
                  <a:cxn ang="0">
                    <a:pos x="17" y="35"/>
                  </a:cxn>
                  <a:cxn ang="0">
                    <a:pos x="18" y="35"/>
                  </a:cxn>
                  <a:cxn ang="0">
                    <a:pos x="20" y="31"/>
                  </a:cxn>
                  <a:cxn ang="0">
                    <a:pos x="21" y="30"/>
                  </a:cxn>
                  <a:cxn ang="0">
                    <a:pos x="20" y="23"/>
                  </a:cxn>
                  <a:cxn ang="0">
                    <a:pos x="17" y="24"/>
                  </a:cxn>
                  <a:cxn ang="0">
                    <a:pos x="21" y="16"/>
                  </a:cxn>
                  <a:cxn ang="0">
                    <a:pos x="21" y="8"/>
                  </a:cxn>
                  <a:cxn ang="0">
                    <a:pos x="20" y="7"/>
                  </a:cxn>
                  <a:cxn ang="0">
                    <a:pos x="18" y="3"/>
                  </a:cxn>
                  <a:cxn ang="0">
                    <a:pos x="17" y="3"/>
                  </a:cxn>
                  <a:cxn ang="0">
                    <a:pos x="17" y="2"/>
                  </a:cxn>
                  <a:cxn ang="0">
                    <a:pos x="10" y="0"/>
                  </a:cxn>
                  <a:cxn ang="0">
                    <a:pos x="3" y="2"/>
                  </a:cxn>
                  <a:cxn ang="0">
                    <a:pos x="3" y="4"/>
                  </a:cxn>
                  <a:cxn ang="0">
                    <a:pos x="1" y="4"/>
                  </a:cxn>
                  <a:cxn ang="0">
                    <a:pos x="0" y="19"/>
                  </a:cxn>
                  <a:cxn ang="0">
                    <a:pos x="12" y="19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2" y="9"/>
                  </a:cxn>
                  <a:cxn ang="0">
                    <a:pos x="10" y="10"/>
                  </a:cxn>
                  <a:cxn ang="0">
                    <a:pos x="7" y="9"/>
                  </a:cxn>
                  <a:cxn ang="0">
                    <a:pos x="7" y="10"/>
                  </a:cxn>
                  <a:cxn ang="0">
                    <a:pos x="9" y="10"/>
                  </a:cxn>
                  <a:cxn ang="0">
                    <a:pos x="7" y="12"/>
                  </a:cxn>
                  <a:cxn ang="0">
                    <a:pos x="9" y="13"/>
                  </a:cxn>
                  <a:cxn ang="0">
                    <a:pos x="9" y="21"/>
                  </a:cxn>
                  <a:cxn ang="0">
                    <a:pos x="12" y="23"/>
                  </a:cxn>
                  <a:cxn ang="0">
                    <a:pos x="17" y="14"/>
                  </a:cxn>
                  <a:cxn ang="0">
                    <a:pos x="10" y="16"/>
                  </a:cxn>
                  <a:cxn ang="0">
                    <a:pos x="9" y="24"/>
                  </a:cxn>
                  <a:cxn ang="0">
                    <a:pos x="7" y="26"/>
                  </a:cxn>
                  <a:cxn ang="0">
                    <a:pos x="9" y="27"/>
                  </a:cxn>
                  <a:cxn ang="0">
                    <a:pos x="7" y="27"/>
                  </a:cxn>
                  <a:cxn ang="0">
                    <a:pos x="7" y="28"/>
                  </a:cxn>
                  <a:cxn ang="0">
                    <a:pos x="6" y="28"/>
                  </a:cxn>
                  <a:cxn ang="0">
                    <a:pos x="4" y="33"/>
                  </a:cxn>
                  <a:cxn ang="0">
                    <a:pos x="15" y="30"/>
                  </a:cxn>
                  <a:cxn ang="0">
                    <a:pos x="12" y="27"/>
                  </a:cxn>
                  <a:cxn ang="0">
                    <a:pos x="12" y="28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12" y="19"/>
                  </a:cxn>
                  <a:cxn ang="0">
                    <a:pos x="0" y="19"/>
                  </a:cxn>
                </a:cxnLst>
                <a:rect l="0" t="0" r="r" b="b"/>
                <a:pathLst>
                  <a:path w="21" h="37">
                    <a:moveTo>
                      <a:pt x="0" y="19"/>
                    </a:moveTo>
                    <a:lnTo>
                      <a:pt x="1" y="33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6" y="37"/>
                    </a:lnTo>
                    <a:lnTo>
                      <a:pt x="17" y="33"/>
                    </a:lnTo>
                    <a:lnTo>
                      <a:pt x="15" y="36"/>
                    </a:lnTo>
                    <a:lnTo>
                      <a:pt x="17" y="36"/>
                    </a:lnTo>
                    <a:lnTo>
                      <a:pt x="17" y="35"/>
                    </a:lnTo>
                    <a:lnTo>
                      <a:pt x="18" y="35"/>
                    </a:lnTo>
                    <a:lnTo>
                      <a:pt x="20" y="31"/>
                    </a:lnTo>
                    <a:lnTo>
                      <a:pt x="21" y="30"/>
                    </a:lnTo>
                    <a:lnTo>
                      <a:pt x="20" y="23"/>
                    </a:lnTo>
                    <a:lnTo>
                      <a:pt x="17" y="24"/>
                    </a:lnTo>
                    <a:lnTo>
                      <a:pt x="21" y="16"/>
                    </a:lnTo>
                    <a:lnTo>
                      <a:pt x="21" y="8"/>
                    </a:lnTo>
                    <a:lnTo>
                      <a:pt x="20" y="7"/>
                    </a:lnTo>
                    <a:lnTo>
                      <a:pt x="18" y="3"/>
                    </a:lnTo>
                    <a:lnTo>
                      <a:pt x="17" y="3"/>
                    </a:lnTo>
                    <a:lnTo>
                      <a:pt x="17" y="2"/>
                    </a:lnTo>
                    <a:lnTo>
                      <a:pt x="10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9"/>
                    </a:lnTo>
                    <a:lnTo>
                      <a:pt x="10" y="10"/>
                    </a:lnTo>
                    <a:lnTo>
                      <a:pt x="7" y="9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7" y="12"/>
                    </a:lnTo>
                    <a:lnTo>
                      <a:pt x="9" y="13"/>
                    </a:lnTo>
                    <a:lnTo>
                      <a:pt x="9" y="21"/>
                    </a:lnTo>
                    <a:lnTo>
                      <a:pt x="12" y="23"/>
                    </a:lnTo>
                    <a:lnTo>
                      <a:pt x="17" y="14"/>
                    </a:lnTo>
                    <a:lnTo>
                      <a:pt x="10" y="16"/>
                    </a:lnTo>
                    <a:lnTo>
                      <a:pt x="9" y="24"/>
                    </a:lnTo>
                    <a:lnTo>
                      <a:pt x="7" y="26"/>
                    </a:lnTo>
                    <a:lnTo>
                      <a:pt x="9" y="27"/>
                    </a:lnTo>
                    <a:lnTo>
                      <a:pt x="7" y="27"/>
                    </a:lnTo>
                    <a:lnTo>
                      <a:pt x="7" y="28"/>
                    </a:lnTo>
                    <a:lnTo>
                      <a:pt x="6" y="28"/>
                    </a:lnTo>
                    <a:lnTo>
                      <a:pt x="4" y="33"/>
                    </a:lnTo>
                    <a:lnTo>
                      <a:pt x="15" y="30"/>
                    </a:lnTo>
                    <a:lnTo>
                      <a:pt x="12" y="27"/>
                    </a:lnTo>
                    <a:lnTo>
                      <a:pt x="12" y="28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2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4339" y="2130"/>
                <a:ext cx="260" cy="176"/>
              </a:xfrm>
              <a:custGeom>
                <a:avLst/>
                <a:gdLst/>
                <a:ahLst/>
                <a:cxnLst>
                  <a:cxn ang="0">
                    <a:pos x="293" y="172"/>
                  </a:cxn>
                  <a:cxn ang="0">
                    <a:pos x="8" y="172"/>
                  </a:cxn>
                  <a:cxn ang="0">
                    <a:pos x="14" y="17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2" y="182"/>
                  </a:cxn>
                  <a:cxn ang="0">
                    <a:pos x="293" y="182"/>
                  </a:cxn>
                  <a:cxn ang="0">
                    <a:pos x="293" y="172"/>
                  </a:cxn>
                </a:cxnLst>
                <a:rect l="0" t="0" r="r" b="b"/>
                <a:pathLst>
                  <a:path w="293" h="182">
                    <a:moveTo>
                      <a:pt x="293" y="172"/>
                    </a:moveTo>
                    <a:lnTo>
                      <a:pt x="8" y="172"/>
                    </a:lnTo>
                    <a:lnTo>
                      <a:pt x="14" y="17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2" y="182"/>
                    </a:lnTo>
                    <a:lnTo>
                      <a:pt x="293" y="182"/>
                    </a:lnTo>
                    <a:lnTo>
                      <a:pt x="293" y="172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5057" y="2495"/>
                <a:ext cx="314" cy="60"/>
              </a:xfrm>
              <a:custGeom>
                <a:avLst/>
                <a:gdLst/>
                <a:ahLst/>
                <a:cxnLst>
                  <a:cxn ang="0">
                    <a:pos x="353" y="22"/>
                  </a:cxn>
                  <a:cxn ang="0">
                    <a:pos x="353" y="42"/>
                  </a:cxn>
                  <a:cxn ang="0">
                    <a:pos x="329" y="63"/>
                  </a:cxn>
                  <a:cxn ang="0">
                    <a:pos x="24" y="63"/>
                  </a:cxn>
                  <a:cxn ang="0">
                    <a:pos x="0" y="42"/>
                  </a:cxn>
                  <a:cxn ang="0">
                    <a:pos x="0" y="22"/>
                  </a:cxn>
                  <a:cxn ang="0">
                    <a:pos x="23" y="0"/>
                  </a:cxn>
                  <a:cxn ang="0">
                    <a:pos x="329" y="0"/>
                  </a:cxn>
                  <a:cxn ang="0">
                    <a:pos x="353" y="22"/>
                  </a:cxn>
                </a:cxnLst>
                <a:rect l="0" t="0" r="r" b="b"/>
                <a:pathLst>
                  <a:path w="353" h="63">
                    <a:moveTo>
                      <a:pt x="353" y="22"/>
                    </a:moveTo>
                    <a:lnTo>
                      <a:pt x="353" y="42"/>
                    </a:lnTo>
                    <a:lnTo>
                      <a:pt x="329" y="63"/>
                    </a:lnTo>
                    <a:lnTo>
                      <a:pt x="24" y="63"/>
                    </a:lnTo>
                    <a:lnTo>
                      <a:pt x="0" y="42"/>
                    </a:lnTo>
                    <a:lnTo>
                      <a:pt x="0" y="22"/>
                    </a:lnTo>
                    <a:lnTo>
                      <a:pt x="23" y="0"/>
                    </a:lnTo>
                    <a:lnTo>
                      <a:pt x="329" y="0"/>
                    </a:lnTo>
                    <a:lnTo>
                      <a:pt x="353" y="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052" y="2490"/>
                <a:ext cx="324" cy="72"/>
              </a:xfrm>
              <a:custGeom>
                <a:avLst/>
                <a:gdLst/>
                <a:ahLst/>
                <a:cxnLst>
                  <a:cxn ang="0">
                    <a:pos x="355" y="30"/>
                  </a:cxn>
                  <a:cxn ang="0">
                    <a:pos x="353" y="27"/>
                  </a:cxn>
                  <a:cxn ang="0">
                    <a:pos x="353" y="47"/>
                  </a:cxn>
                  <a:cxn ang="0">
                    <a:pos x="355" y="43"/>
                  </a:cxn>
                  <a:cxn ang="0">
                    <a:pos x="330" y="65"/>
                  </a:cxn>
                  <a:cxn ang="0">
                    <a:pos x="335" y="63"/>
                  </a:cxn>
                  <a:cxn ang="0">
                    <a:pos x="30" y="63"/>
                  </a:cxn>
                  <a:cxn ang="0">
                    <a:pos x="35" y="65"/>
                  </a:cxn>
                  <a:cxn ang="0">
                    <a:pos x="10" y="43"/>
                  </a:cxn>
                  <a:cxn ang="0">
                    <a:pos x="12" y="47"/>
                  </a:cxn>
                  <a:cxn ang="0">
                    <a:pos x="12" y="27"/>
                  </a:cxn>
                  <a:cxn ang="0">
                    <a:pos x="10" y="30"/>
                  </a:cxn>
                  <a:cxn ang="0">
                    <a:pos x="33" y="9"/>
                  </a:cxn>
                  <a:cxn ang="0">
                    <a:pos x="29" y="10"/>
                  </a:cxn>
                  <a:cxn ang="0">
                    <a:pos x="335" y="10"/>
                  </a:cxn>
                  <a:cxn ang="0">
                    <a:pos x="330" y="9"/>
                  </a:cxn>
                  <a:cxn ang="0">
                    <a:pos x="355" y="30"/>
                  </a:cxn>
                  <a:cxn ang="0">
                    <a:pos x="365" y="25"/>
                  </a:cxn>
                  <a:cxn ang="0">
                    <a:pos x="338" y="0"/>
                  </a:cxn>
                  <a:cxn ang="0">
                    <a:pos x="25" y="0"/>
                  </a:cxn>
                  <a:cxn ang="0">
                    <a:pos x="0" y="25"/>
                  </a:cxn>
                  <a:cxn ang="0">
                    <a:pos x="0" y="48"/>
                  </a:cxn>
                  <a:cxn ang="0">
                    <a:pos x="27" y="74"/>
                  </a:cxn>
                  <a:cxn ang="0">
                    <a:pos x="338" y="74"/>
                  </a:cxn>
                  <a:cxn ang="0">
                    <a:pos x="365" y="48"/>
                  </a:cxn>
                  <a:cxn ang="0">
                    <a:pos x="365" y="25"/>
                  </a:cxn>
                  <a:cxn ang="0">
                    <a:pos x="355" y="30"/>
                  </a:cxn>
                </a:cxnLst>
                <a:rect l="0" t="0" r="r" b="b"/>
                <a:pathLst>
                  <a:path w="365" h="74">
                    <a:moveTo>
                      <a:pt x="355" y="30"/>
                    </a:moveTo>
                    <a:lnTo>
                      <a:pt x="353" y="27"/>
                    </a:lnTo>
                    <a:lnTo>
                      <a:pt x="353" y="47"/>
                    </a:lnTo>
                    <a:lnTo>
                      <a:pt x="355" y="43"/>
                    </a:lnTo>
                    <a:lnTo>
                      <a:pt x="330" y="65"/>
                    </a:lnTo>
                    <a:lnTo>
                      <a:pt x="335" y="63"/>
                    </a:lnTo>
                    <a:lnTo>
                      <a:pt x="30" y="63"/>
                    </a:lnTo>
                    <a:lnTo>
                      <a:pt x="35" y="65"/>
                    </a:lnTo>
                    <a:lnTo>
                      <a:pt x="10" y="43"/>
                    </a:lnTo>
                    <a:lnTo>
                      <a:pt x="12" y="47"/>
                    </a:lnTo>
                    <a:lnTo>
                      <a:pt x="12" y="27"/>
                    </a:lnTo>
                    <a:lnTo>
                      <a:pt x="10" y="30"/>
                    </a:lnTo>
                    <a:lnTo>
                      <a:pt x="33" y="9"/>
                    </a:lnTo>
                    <a:lnTo>
                      <a:pt x="29" y="10"/>
                    </a:lnTo>
                    <a:lnTo>
                      <a:pt x="335" y="10"/>
                    </a:lnTo>
                    <a:lnTo>
                      <a:pt x="330" y="9"/>
                    </a:lnTo>
                    <a:lnTo>
                      <a:pt x="355" y="30"/>
                    </a:lnTo>
                    <a:lnTo>
                      <a:pt x="365" y="25"/>
                    </a:lnTo>
                    <a:lnTo>
                      <a:pt x="338" y="0"/>
                    </a:lnTo>
                    <a:lnTo>
                      <a:pt x="25" y="0"/>
                    </a:lnTo>
                    <a:lnTo>
                      <a:pt x="0" y="25"/>
                    </a:lnTo>
                    <a:lnTo>
                      <a:pt x="0" y="48"/>
                    </a:lnTo>
                    <a:lnTo>
                      <a:pt x="27" y="74"/>
                    </a:lnTo>
                    <a:lnTo>
                      <a:pt x="338" y="74"/>
                    </a:lnTo>
                    <a:lnTo>
                      <a:pt x="365" y="48"/>
                    </a:lnTo>
                    <a:lnTo>
                      <a:pt x="365" y="25"/>
                    </a:lnTo>
                    <a:lnTo>
                      <a:pt x="355" y="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5113" y="2378"/>
                <a:ext cx="217" cy="53"/>
              </a:xfrm>
              <a:custGeom>
                <a:avLst/>
                <a:gdLst/>
                <a:ahLst/>
                <a:cxnLst>
                  <a:cxn ang="0">
                    <a:pos x="245" y="18"/>
                  </a:cxn>
                  <a:cxn ang="0">
                    <a:pos x="245" y="37"/>
                  </a:cxn>
                  <a:cxn ang="0">
                    <a:pos x="227" y="55"/>
                  </a:cxn>
                  <a:cxn ang="0">
                    <a:pos x="19" y="55"/>
                  </a:cxn>
                  <a:cxn ang="0">
                    <a:pos x="0" y="37"/>
                  </a:cxn>
                  <a:cxn ang="0">
                    <a:pos x="0" y="18"/>
                  </a:cxn>
                  <a:cxn ang="0">
                    <a:pos x="16" y="0"/>
                  </a:cxn>
                  <a:cxn ang="0">
                    <a:pos x="227" y="0"/>
                  </a:cxn>
                  <a:cxn ang="0">
                    <a:pos x="245" y="18"/>
                  </a:cxn>
                </a:cxnLst>
                <a:rect l="0" t="0" r="r" b="b"/>
                <a:pathLst>
                  <a:path w="245" h="55">
                    <a:moveTo>
                      <a:pt x="245" y="18"/>
                    </a:moveTo>
                    <a:lnTo>
                      <a:pt x="245" y="37"/>
                    </a:lnTo>
                    <a:lnTo>
                      <a:pt x="227" y="55"/>
                    </a:lnTo>
                    <a:lnTo>
                      <a:pt x="19" y="55"/>
                    </a:lnTo>
                    <a:lnTo>
                      <a:pt x="0" y="37"/>
                    </a:lnTo>
                    <a:lnTo>
                      <a:pt x="0" y="18"/>
                    </a:lnTo>
                    <a:lnTo>
                      <a:pt x="16" y="0"/>
                    </a:lnTo>
                    <a:lnTo>
                      <a:pt x="227" y="0"/>
                    </a:lnTo>
                    <a:lnTo>
                      <a:pt x="245" y="18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108" y="2374"/>
                <a:ext cx="229" cy="62"/>
              </a:xfrm>
              <a:custGeom>
                <a:avLst/>
                <a:gdLst/>
                <a:ahLst/>
                <a:cxnLst>
                  <a:cxn ang="0">
                    <a:pos x="246" y="27"/>
                  </a:cxn>
                  <a:cxn ang="0">
                    <a:pos x="245" y="23"/>
                  </a:cxn>
                  <a:cxn ang="0">
                    <a:pos x="245" y="42"/>
                  </a:cxn>
                  <a:cxn ang="0">
                    <a:pos x="246" y="39"/>
                  </a:cxn>
                  <a:cxn ang="0">
                    <a:pos x="228" y="56"/>
                  </a:cxn>
                  <a:cxn ang="0">
                    <a:pos x="233" y="55"/>
                  </a:cxn>
                  <a:cxn ang="0">
                    <a:pos x="25" y="55"/>
                  </a:cxn>
                  <a:cxn ang="0">
                    <a:pos x="29" y="56"/>
                  </a:cxn>
                  <a:cxn ang="0">
                    <a:pos x="11" y="39"/>
                  </a:cxn>
                  <a:cxn ang="0">
                    <a:pos x="13" y="42"/>
                  </a:cxn>
                  <a:cxn ang="0">
                    <a:pos x="13" y="23"/>
                  </a:cxn>
                  <a:cxn ang="0">
                    <a:pos x="11" y="26"/>
                  </a:cxn>
                  <a:cxn ang="0">
                    <a:pos x="26" y="8"/>
                  </a:cxn>
                  <a:cxn ang="0">
                    <a:pos x="22" y="11"/>
                  </a:cxn>
                  <a:cxn ang="0">
                    <a:pos x="233" y="11"/>
                  </a:cxn>
                  <a:cxn ang="0">
                    <a:pos x="228" y="9"/>
                  </a:cxn>
                  <a:cxn ang="0">
                    <a:pos x="246" y="27"/>
                  </a:cxn>
                  <a:cxn ang="0">
                    <a:pos x="257" y="22"/>
                  </a:cxn>
                  <a:cxn ang="0">
                    <a:pos x="236" y="0"/>
                  </a:cxn>
                  <a:cxn ang="0">
                    <a:pos x="19" y="0"/>
                  </a:cxn>
                  <a:cxn ang="0">
                    <a:pos x="0" y="22"/>
                  </a:cxn>
                  <a:cxn ang="0">
                    <a:pos x="0" y="44"/>
                  </a:cxn>
                  <a:cxn ang="0">
                    <a:pos x="22" y="65"/>
                  </a:cxn>
                  <a:cxn ang="0">
                    <a:pos x="236" y="65"/>
                  </a:cxn>
                  <a:cxn ang="0">
                    <a:pos x="257" y="44"/>
                  </a:cxn>
                  <a:cxn ang="0">
                    <a:pos x="257" y="22"/>
                  </a:cxn>
                  <a:cxn ang="0">
                    <a:pos x="246" y="27"/>
                  </a:cxn>
                </a:cxnLst>
                <a:rect l="0" t="0" r="r" b="b"/>
                <a:pathLst>
                  <a:path w="257" h="65">
                    <a:moveTo>
                      <a:pt x="246" y="27"/>
                    </a:moveTo>
                    <a:lnTo>
                      <a:pt x="245" y="23"/>
                    </a:lnTo>
                    <a:lnTo>
                      <a:pt x="245" y="42"/>
                    </a:lnTo>
                    <a:lnTo>
                      <a:pt x="246" y="39"/>
                    </a:lnTo>
                    <a:lnTo>
                      <a:pt x="228" y="56"/>
                    </a:lnTo>
                    <a:lnTo>
                      <a:pt x="233" y="55"/>
                    </a:lnTo>
                    <a:lnTo>
                      <a:pt x="25" y="55"/>
                    </a:lnTo>
                    <a:lnTo>
                      <a:pt x="29" y="56"/>
                    </a:lnTo>
                    <a:lnTo>
                      <a:pt x="11" y="39"/>
                    </a:lnTo>
                    <a:lnTo>
                      <a:pt x="13" y="42"/>
                    </a:lnTo>
                    <a:lnTo>
                      <a:pt x="13" y="23"/>
                    </a:lnTo>
                    <a:lnTo>
                      <a:pt x="11" y="26"/>
                    </a:lnTo>
                    <a:lnTo>
                      <a:pt x="26" y="8"/>
                    </a:lnTo>
                    <a:lnTo>
                      <a:pt x="22" y="11"/>
                    </a:lnTo>
                    <a:lnTo>
                      <a:pt x="233" y="11"/>
                    </a:lnTo>
                    <a:lnTo>
                      <a:pt x="228" y="9"/>
                    </a:lnTo>
                    <a:lnTo>
                      <a:pt x="246" y="27"/>
                    </a:lnTo>
                    <a:lnTo>
                      <a:pt x="257" y="22"/>
                    </a:lnTo>
                    <a:lnTo>
                      <a:pt x="236" y="0"/>
                    </a:lnTo>
                    <a:lnTo>
                      <a:pt x="19" y="0"/>
                    </a:lnTo>
                    <a:lnTo>
                      <a:pt x="0" y="22"/>
                    </a:lnTo>
                    <a:lnTo>
                      <a:pt x="0" y="44"/>
                    </a:lnTo>
                    <a:lnTo>
                      <a:pt x="22" y="65"/>
                    </a:lnTo>
                    <a:lnTo>
                      <a:pt x="236" y="65"/>
                    </a:lnTo>
                    <a:lnTo>
                      <a:pt x="257" y="44"/>
                    </a:lnTo>
                    <a:lnTo>
                      <a:pt x="257" y="22"/>
                    </a:lnTo>
                    <a:lnTo>
                      <a:pt x="246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115" y="2267"/>
                <a:ext cx="215" cy="53"/>
              </a:xfrm>
              <a:custGeom>
                <a:avLst/>
                <a:gdLst/>
                <a:ahLst/>
                <a:cxnLst>
                  <a:cxn ang="0">
                    <a:pos x="243" y="18"/>
                  </a:cxn>
                  <a:cxn ang="0">
                    <a:pos x="243" y="37"/>
                  </a:cxn>
                  <a:cxn ang="0">
                    <a:pos x="225" y="54"/>
                  </a:cxn>
                  <a:cxn ang="0">
                    <a:pos x="17" y="54"/>
                  </a:cxn>
                  <a:cxn ang="0">
                    <a:pos x="0" y="37"/>
                  </a:cxn>
                  <a:cxn ang="0">
                    <a:pos x="0" y="18"/>
                  </a:cxn>
                  <a:cxn ang="0">
                    <a:pos x="15" y="0"/>
                  </a:cxn>
                  <a:cxn ang="0">
                    <a:pos x="225" y="0"/>
                  </a:cxn>
                  <a:cxn ang="0">
                    <a:pos x="243" y="18"/>
                  </a:cxn>
                </a:cxnLst>
                <a:rect l="0" t="0" r="r" b="b"/>
                <a:pathLst>
                  <a:path w="243" h="54">
                    <a:moveTo>
                      <a:pt x="243" y="18"/>
                    </a:moveTo>
                    <a:lnTo>
                      <a:pt x="243" y="37"/>
                    </a:lnTo>
                    <a:lnTo>
                      <a:pt x="225" y="54"/>
                    </a:lnTo>
                    <a:lnTo>
                      <a:pt x="17" y="54"/>
                    </a:lnTo>
                    <a:lnTo>
                      <a:pt x="0" y="37"/>
                    </a:lnTo>
                    <a:lnTo>
                      <a:pt x="0" y="18"/>
                    </a:lnTo>
                    <a:lnTo>
                      <a:pt x="15" y="0"/>
                    </a:lnTo>
                    <a:lnTo>
                      <a:pt x="225" y="0"/>
                    </a:lnTo>
                    <a:lnTo>
                      <a:pt x="243" y="18"/>
                    </a:lnTo>
                    <a:close/>
                  </a:path>
                </a:pathLst>
              </a:custGeom>
              <a:solidFill>
                <a:srgbClr val="FF21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5111" y="2262"/>
                <a:ext cx="226" cy="63"/>
              </a:xfrm>
              <a:custGeom>
                <a:avLst/>
                <a:gdLst/>
                <a:ahLst/>
                <a:cxnLst>
                  <a:cxn ang="0">
                    <a:pos x="244" y="26"/>
                  </a:cxn>
                  <a:cxn ang="0">
                    <a:pos x="243" y="23"/>
                  </a:cxn>
                  <a:cxn ang="0">
                    <a:pos x="243" y="42"/>
                  </a:cxn>
                  <a:cxn ang="0">
                    <a:pos x="244" y="38"/>
                  </a:cxn>
                  <a:cxn ang="0">
                    <a:pos x="226" y="56"/>
                  </a:cxn>
                  <a:cxn ang="0">
                    <a:pos x="231" y="54"/>
                  </a:cxn>
                  <a:cxn ang="0">
                    <a:pos x="23" y="54"/>
                  </a:cxn>
                  <a:cxn ang="0">
                    <a:pos x="27" y="57"/>
                  </a:cxn>
                  <a:cxn ang="0">
                    <a:pos x="11" y="39"/>
                  </a:cxn>
                  <a:cxn ang="0">
                    <a:pos x="12" y="42"/>
                  </a:cxn>
                  <a:cxn ang="0">
                    <a:pos x="12" y="23"/>
                  </a:cxn>
                  <a:cxn ang="0">
                    <a:pos x="11" y="25"/>
                  </a:cxn>
                  <a:cxn ang="0">
                    <a:pos x="26" y="7"/>
                  </a:cxn>
                  <a:cxn ang="0">
                    <a:pos x="21" y="10"/>
                  </a:cxn>
                  <a:cxn ang="0">
                    <a:pos x="231" y="10"/>
                  </a:cxn>
                  <a:cxn ang="0">
                    <a:pos x="226" y="9"/>
                  </a:cxn>
                  <a:cxn ang="0">
                    <a:pos x="244" y="26"/>
                  </a:cxn>
                  <a:cxn ang="0">
                    <a:pos x="255" y="21"/>
                  </a:cxn>
                  <a:cxn ang="0">
                    <a:pos x="234" y="0"/>
                  </a:cxn>
                  <a:cxn ang="0">
                    <a:pos x="18" y="0"/>
                  </a:cxn>
                  <a:cxn ang="0">
                    <a:pos x="0" y="21"/>
                  </a:cxn>
                  <a:cxn ang="0">
                    <a:pos x="0" y="43"/>
                  </a:cxn>
                  <a:cxn ang="0">
                    <a:pos x="20" y="65"/>
                  </a:cxn>
                  <a:cxn ang="0">
                    <a:pos x="234" y="65"/>
                  </a:cxn>
                  <a:cxn ang="0">
                    <a:pos x="255" y="43"/>
                  </a:cxn>
                  <a:cxn ang="0">
                    <a:pos x="255" y="21"/>
                  </a:cxn>
                  <a:cxn ang="0">
                    <a:pos x="244" y="26"/>
                  </a:cxn>
                </a:cxnLst>
                <a:rect l="0" t="0" r="r" b="b"/>
                <a:pathLst>
                  <a:path w="255" h="65">
                    <a:moveTo>
                      <a:pt x="244" y="26"/>
                    </a:moveTo>
                    <a:lnTo>
                      <a:pt x="243" y="23"/>
                    </a:lnTo>
                    <a:lnTo>
                      <a:pt x="243" y="42"/>
                    </a:lnTo>
                    <a:lnTo>
                      <a:pt x="244" y="38"/>
                    </a:lnTo>
                    <a:lnTo>
                      <a:pt x="226" y="56"/>
                    </a:lnTo>
                    <a:lnTo>
                      <a:pt x="231" y="54"/>
                    </a:lnTo>
                    <a:lnTo>
                      <a:pt x="23" y="54"/>
                    </a:lnTo>
                    <a:lnTo>
                      <a:pt x="27" y="57"/>
                    </a:lnTo>
                    <a:lnTo>
                      <a:pt x="11" y="39"/>
                    </a:lnTo>
                    <a:lnTo>
                      <a:pt x="12" y="42"/>
                    </a:lnTo>
                    <a:lnTo>
                      <a:pt x="12" y="23"/>
                    </a:lnTo>
                    <a:lnTo>
                      <a:pt x="11" y="25"/>
                    </a:lnTo>
                    <a:lnTo>
                      <a:pt x="26" y="7"/>
                    </a:lnTo>
                    <a:lnTo>
                      <a:pt x="21" y="10"/>
                    </a:lnTo>
                    <a:lnTo>
                      <a:pt x="231" y="10"/>
                    </a:lnTo>
                    <a:lnTo>
                      <a:pt x="226" y="9"/>
                    </a:lnTo>
                    <a:lnTo>
                      <a:pt x="244" y="26"/>
                    </a:lnTo>
                    <a:lnTo>
                      <a:pt x="255" y="21"/>
                    </a:lnTo>
                    <a:lnTo>
                      <a:pt x="234" y="0"/>
                    </a:lnTo>
                    <a:lnTo>
                      <a:pt x="18" y="0"/>
                    </a:lnTo>
                    <a:lnTo>
                      <a:pt x="0" y="21"/>
                    </a:lnTo>
                    <a:lnTo>
                      <a:pt x="0" y="43"/>
                    </a:lnTo>
                    <a:lnTo>
                      <a:pt x="20" y="65"/>
                    </a:lnTo>
                    <a:lnTo>
                      <a:pt x="234" y="65"/>
                    </a:lnTo>
                    <a:lnTo>
                      <a:pt x="255" y="43"/>
                    </a:lnTo>
                    <a:lnTo>
                      <a:pt x="255" y="21"/>
                    </a:lnTo>
                    <a:lnTo>
                      <a:pt x="244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427" y="2277"/>
                <a:ext cx="24" cy="24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18" y="25"/>
                  </a:cxn>
                  <a:cxn ang="0">
                    <a:pos x="27" y="18"/>
                  </a:cxn>
                </a:cxnLst>
                <a:rect l="0" t="0" r="r" b="b"/>
                <a:pathLst>
                  <a:path w="27" h="25">
                    <a:moveTo>
                      <a:pt x="27" y="18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18" y="25"/>
                    </a:lnTo>
                    <a:lnTo>
                      <a:pt x="27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4743" y="2289"/>
                <a:ext cx="649" cy="125"/>
              </a:xfrm>
              <a:custGeom>
                <a:avLst/>
                <a:gdLst/>
                <a:ahLst/>
                <a:cxnLst>
                  <a:cxn ang="0">
                    <a:pos x="381" y="10"/>
                  </a:cxn>
                  <a:cxn ang="0">
                    <a:pos x="724" y="11"/>
                  </a:cxn>
                  <a:cxn ang="0">
                    <a:pos x="718" y="6"/>
                  </a:cxn>
                  <a:cxn ang="0">
                    <a:pos x="718" y="123"/>
                  </a:cxn>
                  <a:cxn ang="0">
                    <a:pos x="724" y="118"/>
                  </a:cxn>
                  <a:cxn ang="0">
                    <a:pos x="6" y="118"/>
                  </a:cxn>
                  <a:cxn ang="0">
                    <a:pos x="12" y="123"/>
                  </a:cxn>
                  <a:cxn ang="0">
                    <a:pos x="12" y="26"/>
                  </a:cxn>
                  <a:cxn ang="0">
                    <a:pos x="0" y="26"/>
                  </a:cxn>
                  <a:cxn ang="0">
                    <a:pos x="0" y="128"/>
                  </a:cxn>
                  <a:cxn ang="0">
                    <a:pos x="730" y="128"/>
                  </a:cxn>
                  <a:cxn ang="0">
                    <a:pos x="730" y="1"/>
                  </a:cxn>
                  <a:cxn ang="0">
                    <a:pos x="381" y="0"/>
                  </a:cxn>
                  <a:cxn ang="0">
                    <a:pos x="381" y="10"/>
                  </a:cxn>
                </a:cxnLst>
                <a:rect l="0" t="0" r="r" b="b"/>
                <a:pathLst>
                  <a:path w="730" h="128">
                    <a:moveTo>
                      <a:pt x="381" y="10"/>
                    </a:moveTo>
                    <a:lnTo>
                      <a:pt x="724" y="11"/>
                    </a:lnTo>
                    <a:lnTo>
                      <a:pt x="718" y="6"/>
                    </a:lnTo>
                    <a:lnTo>
                      <a:pt x="718" y="123"/>
                    </a:lnTo>
                    <a:lnTo>
                      <a:pt x="724" y="118"/>
                    </a:lnTo>
                    <a:lnTo>
                      <a:pt x="6" y="118"/>
                    </a:lnTo>
                    <a:lnTo>
                      <a:pt x="12" y="123"/>
                    </a:lnTo>
                    <a:lnTo>
                      <a:pt x="12" y="26"/>
                    </a:lnTo>
                    <a:lnTo>
                      <a:pt x="0" y="26"/>
                    </a:lnTo>
                    <a:lnTo>
                      <a:pt x="0" y="128"/>
                    </a:lnTo>
                    <a:lnTo>
                      <a:pt x="730" y="128"/>
                    </a:lnTo>
                    <a:lnTo>
                      <a:pt x="730" y="1"/>
                    </a:lnTo>
                    <a:lnTo>
                      <a:pt x="381" y="0"/>
                    </a:lnTo>
                    <a:lnTo>
                      <a:pt x="381" y="10"/>
                    </a:lnTo>
                    <a:close/>
                  </a:path>
                </a:pathLst>
              </a:custGeom>
              <a:solidFill>
                <a:srgbClr val="FFE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380" y="2396"/>
                <a:ext cx="24" cy="23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27" y="8"/>
                  </a:cxn>
                  <a:cxn ang="0">
                    <a:pos x="18" y="0"/>
                  </a:cxn>
                  <a:cxn ang="0">
                    <a:pos x="0" y="17"/>
                  </a:cxn>
                  <a:cxn ang="0">
                    <a:pos x="9" y="24"/>
                  </a:cxn>
                </a:cxnLst>
                <a:rect l="0" t="0" r="r" b="b"/>
                <a:pathLst>
                  <a:path w="27" h="24">
                    <a:moveTo>
                      <a:pt x="9" y="24"/>
                    </a:moveTo>
                    <a:lnTo>
                      <a:pt x="27" y="8"/>
                    </a:lnTo>
                    <a:lnTo>
                      <a:pt x="18" y="0"/>
                    </a:lnTo>
                    <a:lnTo>
                      <a:pt x="0" y="17"/>
                    </a:ln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4970" y="2286"/>
                <a:ext cx="472" cy="244"/>
              </a:xfrm>
              <a:custGeom>
                <a:avLst/>
                <a:gdLst/>
                <a:ahLst/>
                <a:cxnLst>
                  <a:cxn ang="0">
                    <a:pos x="128" y="10"/>
                  </a:cxn>
                  <a:cxn ang="0">
                    <a:pos x="527" y="10"/>
                  </a:cxn>
                  <a:cxn ang="0">
                    <a:pos x="521" y="5"/>
                  </a:cxn>
                  <a:cxn ang="0">
                    <a:pos x="521" y="166"/>
                  </a:cxn>
                  <a:cxn ang="0">
                    <a:pos x="533" y="165"/>
                  </a:cxn>
                  <a:cxn ang="0">
                    <a:pos x="510" y="65"/>
                  </a:cxn>
                  <a:cxn ang="0">
                    <a:pos x="498" y="66"/>
                  </a:cxn>
                  <a:cxn ang="0">
                    <a:pos x="498" y="248"/>
                  </a:cxn>
                  <a:cxn ang="0">
                    <a:pos x="504" y="243"/>
                  </a:cxn>
                  <a:cxn ang="0">
                    <a:pos x="0" y="243"/>
                  </a:cxn>
                  <a:cxn ang="0">
                    <a:pos x="0" y="253"/>
                  </a:cxn>
                  <a:cxn ang="0">
                    <a:pos x="510" y="253"/>
                  </a:cxn>
                  <a:cxn ang="0">
                    <a:pos x="510" y="66"/>
                  </a:cxn>
                  <a:cxn ang="0">
                    <a:pos x="498" y="67"/>
                  </a:cxn>
                  <a:cxn ang="0">
                    <a:pos x="521" y="168"/>
                  </a:cxn>
                  <a:cxn ang="0">
                    <a:pos x="533" y="166"/>
                  </a:cxn>
                  <a:cxn ang="0">
                    <a:pos x="533" y="0"/>
                  </a:cxn>
                  <a:cxn ang="0">
                    <a:pos x="128" y="0"/>
                  </a:cxn>
                  <a:cxn ang="0">
                    <a:pos x="128" y="10"/>
                  </a:cxn>
                </a:cxnLst>
                <a:rect l="0" t="0" r="r" b="b"/>
                <a:pathLst>
                  <a:path w="533" h="253">
                    <a:moveTo>
                      <a:pt x="128" y="10"/>
                    </a:moveTo>
                    <a:lnTo>
                      <a:pt x="527" y="10"/>
                    </a:lnTo>
                    <a:lnTo>
                      <a:pt x="521" y="5"/>
                    </a:lnTo>
                    <a:lnTo>
                      <a:pt x="521" y="166"/>
                    </a:lnTo>
                    <a:lnTo>
                      <a:pt x="533" y="165"/>
                    </a:lnTo>
                    <a:lnTo>
                      <a:pt x="510" y="65"/>
                    </a:lnTo>
                    <a:lnTo>
                      <a:pt x="498" y="66"/>
                    </a:lnTo>
                    <a:lnTo>
                      <a:pt x="498" y="248"/>
                    </a:lnTo>
                    <a:lnTo>
                      <a:pt x="504" y="243"/>
                    </a:lnTo>
                    <a:lnTo>
                      <a:pt x="0" y="243"/>
                    </a:lnTo>
                    <a:lnTo>
                      <a:pt x="0" y="253"/>
                    </a:lnTo>
                    <a:lnTo>
                      <a:pt x="510" y="253"/>
                    </a:lnTo>
                    <a:lnTo>
                      <a:pt x="510" y="66"/>
                    </a:lnTo>
                    <a:lnTo>
                      <a:pt x="498" y="67"/>
                    </a:lnTo>
                    <a:lnTo>
                      <a:pt x="521" y="168"/>
                    </a:lnTo>
                    <a:lnTo>
                      <a:pt x="533" y="166"/>
                    </a:lnTo>
                    <a:lnTo>
                      <a:pt x="533" y="0"/>
                    </a:lnTo>
                    <a:lnTo>
                      <a:pt x="128" y="0"/>
                    </a:lnTo>
                    <a:lnTo>
                      <a:pt x="128" y="10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4690" y="2291"/>
                <a:ext cx="750" cy="244"/>
              </a:xfrm>
              <a:custGeom>
                <a:avLst/>
                <a:gdLst/>
                <a:ahLst/>
                <a:cxnLst>
                  <a:cxn ang="0">
                    <a:pos x="439" y="10"/>
                  </a:cxn>
                  <a:cxn ang="0">
                    <a:pos x="838" y="10"/>
                  </a:cxn>
                  <a:cxn ang="0">
                    <a:pos x="831" y="5"/>
                  </a:cxn>
                  <a:cxn ang="0">
                    <a:pos x="831" y="166"/>
                  </a:cxn>
                  <a:cxn ang="0">
                    <a:pos x="844" y="165"/>
                  </a:cxn>
                  <a:cxn ang="0">
                    <a:pos x="807" y="15"/>
                  </a:cxn>
                  <a:cxn ang="0">
                    <a:pos x="807" y="247"/>
                  </a:cxn>
                  <a:cxn ang="0">
                    <a:pos x="813" y="241"/>
                  </a:cxn>
                  <a:cxn ang="0">
                    <a:pos x="6" y="241"/>
                  </a:cxn>
                  <a:cxn ang="0">
                    <a:pos x="12" y="247"/>
                  </a:cxn>
                  <a:cxn ang="0">
                    <a:pos x="12" y="18"/>
                  </a:cxn>
                  <a:cxn ang="0">
                    <a:pos x="0" y="18"/>
                  </a:cxn>
                  <a:cxn ang="0">
                    <a:pos x="0" y="252"/>
                  </a:cxn>
                  <a:cxn ang="0">
                    <a:pos x="819" y="252"/>
                  </a:cxn>
                  <a:cxn ang="0">
                    <a:pos x="819" y="66"/>
                  </a:cxn>
                  <a:cxn ang="0">
                    <a:pos x="807" y="67"/>
                  </a:cxn>
                  <a:cxn ang="0">
                    <a:pos x="844" y="217"/>
                  </a:cxn>
                  <a:cxn ang="0">
                    <a:pos x="844" y="0"/>
                  </a:cxn>
                  <a:cxn ang="0">
                    <a:pos x="439" y="0"/>
                  </a:cxn>
                  <a:cxn ang="0">
                    <a:pos x="439" y="10"/>
                  </a:cxn>
                </a:cxnLst>
                <a:rect l="0" t="0" r="r" b="b"/>
                <a:pathLst>
                  <a:path w="844" h="252">
                    <a:moveTo>
                      <a:pt x="439" y="10"/>
                    </a:moveTo>
                    <a:lnTo>
                      <a:pt x="838" y="10"/>
                    </a:lnTo>
                    <a:lnTo>
                      <a:pt x="831" y="5"/>
                    </a:lnTo>
                    <a:lnTo>
                      <a:pt x="831" y="166"/>
                    </a:lnTo>
                    <a:lnTo>
                      <a:pt x="844" y="165"/>
                    </a:lnTo>
                    <a:lnTo>
                      <a:pt x="807" y="15"/>
                    </a:lnTo>
                    <a:lnTo>
                      <a:pt x="807" y="247"/>
                    </a:lnTo>
                    <a:lnTo>
                      <a:pt x="813" y="241"/>
                    </a:lnTo>
                    <a:lnTo>
                      <a:pt x="6" y="241"/>
                    </a:lnTo>
                    <a:lnTo>
                      <a:pt x="12" y="247"/>
                    </a:lnTo>
                    <a:lnTo>
                      <a:pt x="12" y="18"/>
                    </a:lnTo>
                    <a:lnTo>
                      <a:pt x="0" y="18"/>
                    </a:lnTo>
                    <a:lnTo>
                      <a:pt x="0" y="252"/>
                    </a:lnTo>
                    <a:lnTo>
                      <a:pt x="819" y="252"/>
                    </a:lnTo>
                    <a:lnTo>
                      <a:pt x="819" y="66"/>
                    </a:lnTo>
                    <a:lnTo>
                      <a:pt x="807" y="67"/>
                    </a:lnTo>
                    <a:lnTo>
                      <a:pt x="844" y="217"/>
                    </a:lnTo>
                    <a:lnTo>
                      <a:pt x="844" y="0"/>
                    </a:lnTo>
                    <a:lnTo>
                      <a:pt x="439" y="0"/>
                    </a:lnTo>
                    <a:lnTo>
                      <a:pt x="439" y="10"/>
                    </a:lnTo>
                    <a:close/>
                  </a:path>
                </a:pathLst>
              </a:custGeom>
              <a:solidFill>
                <a:srgbClr val="FFE3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5078" y="2277"/>
                <a:ext cx="10" cy="29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Freeform 35"/>
              <p:cNvSpPr>
                <a:spLocks/>
              </p:cNvSpPr>
              <p:nvPr/>
            </p:nvSpPr>
            <p:spPr bwMode="auto">
              <a:xfrm>
                <a:off x="5404" y="2516"/>
                <a:ext cx="26" cy="24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29" y="7"/>
                  </a:cxn>
                  <a:cxn ang="0">
                    <a:pos x="20" y="0"/>
                  </a:cxn>
                  <a:cxn ang="0">
                    <a:pos x="0" y="16"/>
                  </a:cxn>
                  <a:cxn ang="0">
                    <a:pos x="9" y="24"/>
                  </a:cxn>
                </a:cxnLst>
                <a:rect l="0" t="0" r="r" b="b"/>
                <a:pathLst>
                  <a:path w="29" h="24">
                    <a:moveTo>
                      <a:pt x="9" y="24"/>
                    </a:moveTo>
                    <a:lnTo>
                      <a:pt x="29" y="7"/>
                    </a:lnTo>
                    <a:lnTo>
                      <a:pt x="20" y="0"/>
                    </a:lnTo>
                    <a:lnTo>
                      <a:pt x="0" y="16"/>
                    </a:ln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36"/>
              <p:cNvSpPr>
                <a:spLocks/>
              </p:cNvSpPr>
              <p:nvPr/>
            </p:nvSpPr>
            <p:spPr bwMode="auto">
              <a:xfrm>
                <a:off x="4966" y="2293"/>
                <a:ext cx="430" cy="116"/>
              </a:xfrm>
              <a:custGeom>
                <a:avLst/>
                <a:gdLst/>
                <a:ahLst/>
                <a:cxnLst>
                  <a:cxn ang="0">
                    <a:pos x="485" y="1"/>
                  </a:cxn>
                  <a:cxn ang="0">
                    <a:pos x="485" y="0"/>
                  </a:cxn>
                  <a:cxn ang="0">
                    <a:pos x="473" y="0"/>
                  </a:cxn>
                  <a:cxn ang="0">
                    <a:pos x="473" y="114"/>
                  </a:cxn>
                  <a:cxn ang="0">
                    <a:pos x="479" y="109"/>
                  </a:cxn>
                  <a:cxn ang="0">
                    <a:pos x="0" y="110"/>
                  </a:cxn>
                  <a:cxn ang="0">
                    <a:pos x="0" y="120"/>
                  </a:cxn>
                  <a:cxn ang="0">
                    <a:pos x="485" y="119"/>
                  </a:cxn>
                  <a:cxn ang="0">
                    <a:pos x="485" y="0"/>
                  </a:cxn>
                  <a:cxn ang="0">
                    <a:pos x="473" y="0"/>
                  </a:cxn>
                  <a:cxn ang="0">
                    <a:pos x="473" y="1"/>
                  </a:cxn>
                  <a:cxn ang="0">
                    <a:pos x="485" y="1"/>
                  </a:cxn>
                </a:cxnLst>
                <a:rect l="0" t="0" r="r" b="b"/>
                <a:pathLst>
                  <a:path w="485" h="120">
                    <a:moveTo>
                      <a:pt x="485" y="1"/>
                    </a:moveTo>
                    <a:lnTo>
                      <a:pt x="485" y="0"/>
                    </a:lnTo>
                    <a:lnTo>
                      <a:pt x="473" y="0"/>
                    </a:lnTo>
                    <a:lnTo>
                      <a:pt x="473" y="114"/>
                    </a:lnTo>
                    <a:lnTo>
                      <a:pt x="479" y="109"/>
                    </a:lnTo>
                    <a:lnTo>
                      <a:pt x="0" y="110"/>
                    </a:lnTo>
                    <a:lnTo>
                      <a:pt x="0" y="120"/>
                    </a:lnTo>
                    <a:lnTo>
                      <a:pt x="485" y="119"/>
                    </a:lnTo>
                    <a:lnTo>
                      <a:pt x="485" y="0"/>
                    </a:lnTo>
                    <a:lnTo>
                      <a:pt x="473" y="0"/>
                    </a:lnTo>
                    <a:lnTo>
                      <a:pt x="473" y="1"/>
                    </a:lnTo>
                    <a:lnTo>
                      <a:pt x="485" y="1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37"/>
              <p:cNvSpPr>
                <a:spLocks/>
              </p:cNvSpPr>
              <p:nvPr/>
            </p:nvSpPr>
            <p:spPr bwMode="auto">
              <a:xfrm>
                <a:off x="4953" y="2516"/>
                <a:ext cx="27" cy="22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29" y="7"/>
                  </a:cxn>
                  <a:cxn ang="0">
                    <a:pos x="20" y="0"/>
                  </a:cxn>
                  <a:cxn ang="0">
                    <a:pos x="0" y="16"/>
                  </a:cxn>
                  <a:cxn ang="0">
                    <a:pos x="9" y="24"/>
                  </a:cxn>
                </a:cxnLst>
                <a:rect l="0" t="0" r="r" b="b"/>
                <a:pathLst>
                  <a:path w="29" h="24">
                    <a:moveTo>
                      <a:pt x="9" y="24"/>
                    </a:moveTo>
                    <a:lnTo>
                      <a:pt x="29" y="7"/>
                    </a:lnTo>
                    <a:lnTo>
                      <a:pt x="20" y="0"/>
                    </a:lnTo>
                    <a:lnTo>
                      <a:pt x="0" y="16"/>
                    </a:lnTo>
                    <a:lnTo>
                      <a:pt x="9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38"/>
              <p:cNvSpPr>
                <a:spLocks/>
              </p:cNvSpPr>
              <p:nvPr/>
            </p:nvSpPr>
            <p:spPr bwMode="auto">
              <a:xfrm>
                <a:off x="4980" y="2541"/>
                <a:ext cx="24" cy="26"/>
              </a:xfrm>
              <a:custGeom>
                <a:avLst/>
                <a:gdLst/>
                <a:ahLst/>
                <a:cxnLst>
                  <a:cxn ang="0">
                    <a:pos x="9" y="25"/>
                  </a:cxn>
                  <a:cxn ang="0">
                    <a:pos x="29" y="8"/>
                  </a:cxn>
                  <a:cxn ang="0">
                    <a:pos x="20" y="0"/>
                  </a:cxn>
                  <a:cxn ang="0">
                    <a:pos x="0" y="17"/>
                  </a:cxn>
                  <a:cxn ang="0">
                    <a:pos x="9" y="25"/>
                  </a:cxn>
                </a:cxnLst>
                <a:rect l="0" t="0" r="r" b="b"/>
                <a:pathLst>
                  <a:path w="29" h="25">
                    <a:moveTo>
                      <a:pt x="9" y="25"/>
                    </a:moveTo>
                    <a:lnTo>
                      <a:pt x="29" y="8"/>
                    </a:lnTo>
                    <a:lnTo>
                      <a:pt x="20" y="0"/>
                    </a:lnTo>
                    <a:lnTo>
                      <a:pt x="0" y="17"/>
                    </a:lnTo>
                    <a:lnTo>
                      <a:pt x="9" y="2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4648" y="2251"/>
                <a:ext cx="370" cy="228"/>
              </a:xfrm>
              <a:custGeom>
                <a:avLst/>
                <a:gdLst/>
                <a:ahLst/>
                <a:cxnLst>
                  <a:cxn ang="0">
                    <a:pos x="350" y="164"/>
                  </a:cxn>
                  <a:cxn ang="0">
                    <a:pos x="402" y="234"/>
                  </a:cxn>
                  <a:cxn ang="0">
                    <a:pos x="406" y="226"/>
                  </a:cxn>
                  <a:cxn ang="0">
                    <a:pos x="6" y="226"/>
                  </a:cxn>
                  <a:cxn ang="0">
                    <a:pos x="12" y="231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36"/>
                  </a:cxn>
                  <a:cxn ang="0">
                    <a:pos x="417" y="236"/>
                  </a:cxn>
                  <a:cxn ang="0">
                    <a:pos x="359" y="159"/>
                  </a:cxn>
                  <a:cxn ang="0">
                    <a:pos x="350" y="164"/>
                  </a:cxn>
                </a:cxnLst>
                <a:rect l="0" t="0" r="r" b="b"/>
                <a:pathLst>
                  <a:path w="417" h="236">
                    <a:moveTo>
                      <a:pt x="350" y="164"/>
                    </a:moveTo>
                    <a:lnTo>
                      <a:pt x="402" y="234"/>
                    </a:lnTo>
                    <a:lnTo>
                      <a:pt x="406" y="226"/>
                    </a:lnTo>
                    <a:lnTo>
                      <a:pt x="6" y="226"/>
                    </a:lnTo>
                    <a:lnTo>
                      <a:pt x="12" y="231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36"/>
                    </a:lnTo>
                    <a:lnTo>
                      <a:pt x="417" y="236"/>
                    </a:lnTo>
                    <a:lnTo>
                      <a:pt x="359" y="159"/>
                    </a:lnTo>
                    <a:lnTo>
                      <a:pt x="350" y="164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Freeform 40"/>
              <p:cNvSpPr>
                <a:spLocks/>
              </p:cNvSpPr>
              <p:nvPr/>
            </p:nvSpPr>
            <p:spPr bwMode="auto">
              <a:xfrm>
                <a:off x="4996" y="2463"/>
                <a:ext cx="24" cy="25"/>
              </a:xfrm>
              <a:custGeom>
                <a:avLst/>
                <a:gdLst/>
                <a:ahLst/>
                <a:cxnLst>
                  <a:cxn ang="0">
                    <a:pos x="9" y="26"/>
                  </a:cxn>
                  <a:cxn ang="0">
                    <a:pos x="27" y="8"/>
                  </a:cxn>
                  <a:cxn ang="0">
                    <a:pos x="18" y="0"/>
                  </a:cxn>
                  <a:cxn ang="0">
                    <a:pos x="0" y="18"/>
                  </a:cxn>
                  <a:cxn ang="0">
                    <a:pos x="9" y="26"/>
                  </a:cxn>
                </a:cxnLst>
                <a:rect l="0" t="0" r="r" b="b"/>
                <a:pathLst>
                  <a:path w="27" h="26">
                    <a:moveTo>
                      <a:pt x="9" y="26"/>
                    </a:moveTo>
                    <a:lnTo>
                      <a:pt x="27" y="8"/>
                    </a:lnTo>
                    <a:lnTo>
                      <a:pt x="18" y="0"/>
                    </a:lnTo>
                    <a:lnTo>
                      <a:pt x="0" y="18"/>
                    </a:lnTo>
                    <a:lnTo>
                      <a:pt x="9" y="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4857" y="2319"/>
                <a:ext cx="11" cy="90"/>
              </a:xfrm>
              <a:prstGeom prst="rect">
                <a:avLst/>
              </a:prstGeom>
              <a:solidFill>
                <a:srgbClr val="FFE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5378" y="2281"/>
                <a:ext cx="26" cy="24"/>
              </a:xfrm>
              <a:custGeom>
                <a:avLst/>
                <a:gdLst/>
                <a:ahLst/>
                <a:cxnLst>
                  <a:cxn ang="0">
                    <a:pos x="29" y="16"/>
                  </a:cxn>
                  <a:cxn ang="0">
                    <a:pos x="9" y="0"/>
                  </a:cxn>
                  <a:cxn ang="0">
                    <a:pos x="0" y="7"/>
                  </a:cxn>
                  <a:cxn ang="0">
                    <a:pos x="20" y="24"/>
                  </a:cxn>
                  <a:cxn ang="0">
                    <a:pos x="29" y="16"/>
                  </a:cxn>
                </a:cxnLst>
                <a:rect l="0" t="0" r="r" b="b"/>
                <a:pathLst>
                  <a:path w="29" h="24">
                    <a:moveTo>
                      <a:pt x="29" y="16"/>
                    </a:moveTo>
                    <a:lnTo>
                      <a:pt x="9" y="0"/>
                    </a:lnTo>
                    <a:lnTo>
                      <a:pt x="0" y="7"/>
                    </a:lnTo>
                    <a:lnTo>
                      <a:pt x="20" y="24"/>
                    </a:lnTo>
                    <a:lnTo>
                      <a:pt x="29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5423" y="2447"/>
                <a:ext cx="25" cy="12"/>
              </a:xfrm>
              <a:custGeom>
                <a:avLst/>
                <a:gdLst/>
                <a:ahLst/>
                <a:cxnLst>
                  <a:cxn ang="0">
                    <a:pos x="19" y="2"/>
                  </a:cxn>
                  <a:cxn ang="0">
                    <a:pos x="23" y="0"/>
                  </a:cxn>
                  <a:cxn ang="0">
                    <a:pos x="19" y="0"/>
                  </a:cxn>
                  <a:cxn ang="0">
                    <a:pos x="17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0" y="4"/>
                  </a:cxn>
                  <a:cxn ang="0">
                    <a:pos x="8" y="9"/>
                  </a:cxn>
                  <a:cxn ang="0">
                    <a:pos x="19" y="5"/>
                  </a:cxn>
                  <a:cxn ang="0">
                    <a:pos x="16" y="3"/>
                  </a:cxn>
                  <a:cxn ang="0">
                    <a:pos x="13" y="4"/>
                  </a:cxn>
                  <a:cxn ang="0">
                    <a:pos x="13" y="3"/>
                  </a:cxn>
                  <a:cxn ang="0">
                    <a:pos x="10" y="2"/>
                  </a:cxn>
                  <a:cxn ang="0">
                    <a:pos x="0" y="9"/>
                  </a:cxn>
                  <a:cxn ang="0">
                    <a:pos x="3" y="12"/>
                  </a:cxn>
                  <a:cxn ang="0">
                    <a:pos x="3" y="11"/>
                  </a:cxn>
                  <a:cxn ang="0">
                    <a:pos x="3" y="12"/>
                  </a:cxn>
                  <a:cxn ang="0">
                    <a:pos x="10" y="13"/>
                  </a:cxn>
                  <a:cxn ang="0">
                    <a:pos x="20" y="9"/>
                  </a:cxn>
                  <a:cxn ang="0">
                    <a:pos x="19" y="12"/>
                  </a:cxn>
                  <a:cxn ang="0">
                    <a:pos x="23" y="12"/>
                  </a:cxn>
                  <a:cxn ang="0">
                    <a:pos x="23" y="11"/>
                  </a:cxn>
                  <a:cxn ang="0">
                    <a:pos x="23" y="12"/>
                  </a:cxn>
                  <a:cxn ang="0">
                    <a:pos x="25" y="11"/>
                  </a:cxn>
                  <a:cxn ang="0">
                    <a:pos x="23" y="11"/>
                  </a:cxn>
                  <a:cxn ang="0">
                    <a:pos x="28" y="9"/>
                  </a:cxn>
                  <a:cxn ang="0">
                    <a:pos x="19" y="2"/>
                  </a:cxn>
                </a:cxnLst>
                <a:rect l="0" t="0" r="r" b="b"/>
                <a:pathLst>
                  <a:path w="28" h="13">
                    <a:moveTo>
                      <a:pt x="19" y="2"/>
                    </a:moveTo>
                    <a:lnTo>
                      <a:pt x="23" y="0"/>
                    </a:lnTo>
                    <a:lnTo>
                      <a:pt x="19" y="0"/>
                    </a:lnTo>
                    <a:lnTo>
                      <a:pt x="17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8" y="9"/>
                    </a:lnTo>
                    <a:lnTo>
                      <a:pt x="19" y="5"/>
                    </a:lnTo>
                    <a:lnTo>
                      <a:pt x="16" y="3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0" y="2"/>
                    </a:lnTo>
                    <a:lnTo>
                      <a:pt x="0" y="9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3" y="12"/>
                    </a:lnTo>
                    <a:lnTo>
                      <a:pt x="10" y="13"/>
                    </a:lnTo>
                    <a:lnTo>
                      <a:pt x="20" y="9"/>
                    </a:lnTo>
                    <a:lnTo>
                      <a:pt x="19" y="12"/>
                    </a:lnTo>
                    <a:lnTo>
                      <a:pt x="23" y="12"/>
                    </a:lnTo>
                    <a:lnTo>
                      <a:pt x="23" y="11"/>
                    </a:lnTo>
                    <a:lnTo>
                      <a:pt x="23" y="12"/>
                    </a:lnTo>
                    <a:lnTo>
                      <a:pt x="25" y="11"/>
                    </a:lnTo>
                    <a:lnTo>
                      <a:pt x="23" y="11"/>
                    </a:lnTo>
                    <a:lnTo>
                      <a:pt x="28" y="9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Freeform 44"/>
              <p:cNvSpPr>
                <a:spLocks/>
              </p:cNvSpPr>
              <p:nvPr/>
            </p:nvSpPr>
            <p:spPr bwMode="auto">
              <a:xfrm>
                <a:off x="5401" y="2335"/>
                <a:ext cx="24" cy="16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2" y="10"/>
                  </a:cxn>
                  <a:cxn ang="0">
                    <a:pos x="10" y="12"/>
                  </a:cxn>
                  <a:cxn ang="0">
                    <a:pos x="12" y="12"/>
                  </a:cxn>
                  <a:cxn ang="0">
                    <a:pos x="12" y="10"/>
                  </a:cxn>
                  <a:cxn ang="0">
                    <a:pos x="15" y="10"/>
                  </a:cxn>
                  <a:cxn ang="0">
                    <a:pos x="15" y="9"/>
                  </a:cxn>
                  <a:cxn ang="0">
                    <a:pos x="10" y="10"/>
                  </a:cxn>
                  <a:cxn ang="0">
                    <a:pos x="15" y="12"/>
                  </a:cxn>
                  <a:cxn ang="0">
                    <a:pos x="21" y="7"/>
                  </a:cxn>
                  <a:cxn ang="0">
                    <a:pos x="19" y="9"/>
                  </a:cxn>
                  <a:cxn ang="0">
                    <a:pos x="15" y="10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12"/>
                  </a:cxn>
                  <a:cxn ang="0">
                    <a:pos x="18" y="12"/>
                  </a:cxn>
                  <a:cxn ang="0">
                    <a:pos x="16" y="12"/>
                  </a:cxn>
                  <a:cxn ang="0">
                    <a:pos x="19" y="14"/>
                  </a:cxn>
                  <a:cxn ang="0">
                    <a:pos x="19" y="13"/>
                  </a:cxn>
                  <a:cxn ang="0">
                    <a:pos x="28" y="8"/>
                  </a:cxn>
                  <a:cxn ang="0">
                    <a:pos x="28" y="7"/>
                  </a:cxn>
                  <a:cxn ang="0">
                    <a:pos x="27" y="4"/>
                  </a:cxn>
                  <a:cxn ang="0">
                    <a:pos x="25" y="4"/>
                  </a:cxn>
                  <a:cxn ang="0">
                    <a:pos x="25" y="3"/>
                  </a:cxn>
                  <a:cxn ang="0">
                    <a:pos x="22" y="2"/>
                  </a:cxn>
                  <a:cxn ang="0">
                    <a:pos x="21" y="0"/>
                  </a:cxn>
                  <a:cxn ang="0">
                    <a:pos x="10" y="2"/>
                  </a:cxn>
                  <a:cxn ang="0">
                    <a:pos x="9" y="7"/>
                  </a:cxn>
                  <a:cxn ang="0">
                    <a:pos x="12" y="2"/>
                  </a:cxn>
                  <a:cxn ang="0">
                    <a:pos x="18" y="2"/>
                  </a:cxn>
                  <a:cxn ang="0">
                    <a:pos x="19" y="3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6" y="3"/>
                  </a:cxn>
                  <a:cxn ang="0">
                    <a:pos x="3" y="3"/>
                  </a:cxn>
                  <a:cxn ang="0">
                    <a:pos x="3" y="4"/>
                  </a:cxn>
                  <a:cxn ang="0">
                    <a:pos x="1" y="4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10" y="13"/>
                  </a:cxn>
                </a:cxnLst>
                <a:rect l="0" t="0" r="r" b="b"/>
                <a:pathLst>
                  <a:path w="28" h="14">
                    <a:moveTo>
                      <a:pt x="10" y="13"/>
                    </a:moveTo>
                    <a:lnTo>
                      <a:pt x="12" y="10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2" y="10"/>
                    </a:lnTo>
                    <a:lnTo>
                      <a:pt x="15" y="10"/>
                    </a:lnTo>
                    <a:lnTo>
                      <a:pt x="15" y="9"/>
                    </a:lnTo>
                    <a:lnTo>
                      <a:pt x="10" y="10"/>
                    </a:lnTo>
                    <a:lnTo>
                      <a:pt x="15" y="12"/>
                    </a:lnTo>
                    <a:lnTo>
                      <a:pt x="21" y="7"/>
                    </a:lnTo>
                    <a:lnTo>
                      <a:pt x="19" y="9"/>
                    </a:lnTo>
                    <a:lnTo>
                      <a:pt x="15" y="10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28" y="8"/>
                    </a:lnTo>
                    <a:lnTo>
                      <a:pt x="28" y="7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5" y="3"/>
                    </a:lnTo>
                    <a:lnTo>
                      <a:pt x="22" y="2"/>
                    </a:lnTo>
                    <a:lnTo>
                      <a:pt x="21" y="0"/>
                    </a:lnTo>
                    <a:lnTo>
                      <a:pt x="10" y="2"/>
                    </a:lnTo>
                    <a:lnTo>
                      <a:pt x="9" y="7"/>
                    </a:lnTo>
                    <a:lnTo>
                      <a:pt x="12" y="2"/>
                    </a:lnTo>
                    <a:lnTo>
                      <a:pt x="18" y="2"/>
                    </a:lnTo>
                    <a:lnTo>
                      <a:pt x="19" y="3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Freeform 45"/>
              <p:cNvSpPr>
                <a:spLocks/>
              </p:cNvSpPr>
              <p:nvPr/>
            </p:nvSpPr>
            <p:spPr bwMode="auto">
              <a:xfrm>
                <a:off x="4772" y="2463"/>
                <a:ext cx="26" cy="24"/>
              </a:xfrm>
              <a:custGeom>
                <a:avLst/>
                <a:gdLst/>
                <a:ahLst/>
                <a:cxnLst>
                  <a:cxn ang="0">
                    <a:pos x="29" y="17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20" y="24"/>
                  </a:cxn>
                  <a:cxn ang="0">
                    <a:pos x="29" y="17"/>
                  </a:cxn>
                </a:cxnLst>
                <a:rect l="0" t="0" r="r" b="b"/>
                <a:pathLst>
                  <a:path w="29" h="24">
                    <a:moveTo>
                      <a:pt x="29" y="17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20" y="24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4680" y="2520"/>
                <a:ext cx="26" cy="21"/>
              </a:xfrm>
              <a:custGeom>
                <a:avLst/>
                <a:gdLst/>
                <a:ahLst/>
                <a:cxnLst>
                  <a:cxn ang="0">
                    <a:pos x="29" y="17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20" y="24"/>
                  </a:cxn>
                  <a:cxn ang="0">
                    <a:pos x="29" y="17"/>
                  </a:cxn>
                </a:cxnLst>
                <a:rect l="0" t="0" r="r" b="b"/>
                <a:pathLst>
                  <a:path w="29" h="24">
                    <a:moveTo>
                      <a:pt x="29" y="17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20" y="24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848" y="2398"/>
                <a:ext cx="26" cy="23"/>
              </a:xfrm>
              <a:custGeom>
                <a:avLst/>
                <a:gdLst/>
                <a:ahLst/>
                <a:cxnLst>
                  <a:cxn ang="0">
                    <a:pos x="28" y="16"/>
                  </a:cxn>
                  <a:cxn ang="0">
                    <a:pos x="9" y="0"/>
                  </a:cxn>
                  <a:cxn ang="0">
                    <a:pos x="0" y="7"/>
                  </a:cxn>
                  <a:cxn ang="0">
                    <a:pos x="19" y="24"/>
                  </a:cxn>
                  <a:cxn ang="0">
                    <a:pos x="28" y="16"/>
                  </a:cxn>
                </a:cxnLst>
                <a:rect l="0" t="0" r="r" b="b"/>
                <a:pathLst>
                  <a:path w="28" h="24">
                    <a:moveTo>
                      <a:pt x="28" y="16"/>
                    </a:moveTo>
                    <a:lnTo>
                      <a:pt x="9" y="0"/>
                    </a:lnTo>
                    <a:lnTo>
                      <a:pt x="0" y="7"/>
                    </a:lnTo>
                    <a:lnTo>
                      <a:pt x="19" y="24"/>
                    </a:lnTo>
                    <a:lnTo>
                      <a:pt x="28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949" y="2396"/>
                <a:ext cx="25" cy="23"/>
              </a:xfrm>
              <a:custGeom>
                <a:avLst/>
                <a:gdLst/>
                <a:ahLst/>
                <a:cxnLst>
                  <a:cxn ang="0">
                    <a:pos x="10" y="24"/>
                  </a:cxn>
                  <a:cxn ang="0">
                    <a:pos x="29" y="8"/>
                  </a:cxn>
                  <a:cxn ang="0">
                    <a:pos x="20" y="0"/>
                  </a:cxn>
                  <a:cxn ang="0">
                    <a:pos x="0" y="17"/>
                  </a:cxn>
                  <a:cxn ang="0">
                    <a:pos x="10" y="24"/>
                  </a:cxn>
                </a:cxnLst>
                <a:rect l="0" t="0" r="r" b="b"/>
                <a:pathLst>
                  <a:path w="29" h="24">
                    <a:moveTo>
                      <a:pt x="10" y="24"/>
                    </a:moveTo>
                    <a:lnTo>
                      <a:pt x="29" y="8"/>
                    </a:lnTo>
                    <a:lnTo>
                      <a:pt x="20" y="0"/>
                    </a:lnTo>
                    <a:lnTo>
                      <a:pt x="0" y="17"/>
                    </a:lnTo>
                    <a:lnTo>
                      <a:pt x="10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4622" y="2299"/>
                <a:ext cx="215" cy="9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354" y="2118"/>
                <a:ext cx="415" cy="130"/>
              </a:xfrm>
              <a:custGeom>
                <a:avLst/>
                <a:gdLst/>
                <a:ahLst/>
                <a:cxnLst>
                  <a:cxn ang="0">
                    <a:pos x="467" y="125"/>
                  </a:cxn>
                  <a:cxn ang="0">
                    <a:pos x="6" y="124"/>
                  </a:cxn>
                  <a:cxn ang="0">
                    <a:pos x="12" y="12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6" y="10"/>
                  </a:cxn>
                  <a:cxn ang="0">
                    <a:pos x="0" y="5"/>
                  </a:cxn>
                  <a:cxn ang="0">
                    <a:pos x="0" y="134"/>
                  </a:cxn>
                  <a:cxn ang="0">
                    <a:pos x="467" y="136"/>
                  </a:cxn>
                  <a:cxn ang="0">
                    <a:pos x="467" y="125"/>
                  </a:cxn>
                </a:cxnLst>
                <a:rect l="0" t="0" r="r" b="b"/>
                <a:pathLst>
                  <a:path w="467" h="136">
                    <a:moveTo>
                      <a:pt x="467" y="125"/>
                    </a:moveTo>
                    <a:lnTo>
                      <a:pt x="6" y="124"/>
                    </a:lnTo>
                    <a:lnTo>
                      <a:pt x="12" y="12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6" y="10"/>
                    </a:lnTo>
                    <a:lnTo>
                      <a:pt x="0" y="5"/>
                    </a:lnTo>
                    <a:lnTo>
                      <a:pt x="0" y="134"/>
                    </a:lnTo>
                    <a:lnTo>
                      <a:pt x="467" y="136"/>
                    </a:lnTo>
                    <a:lnTo>
                      <a:pt x="467" y="12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5345" y="2278"/>
                <a:ext cx="12" cy="30"/>
              </a:xfrm>
              <a:custGeom>
                <a:avLst/>
                <a:gdLst/>
                <a:ahLst/>
                <a:cxnLst>
                  <a:cxn ang="0">
                    <a:pos x="14" y="31"/>
                  </a:cxn>
                  <a:cxn ang="0">
                    <a:pos x="13" y="0"/>
                  </a:cxn>
                  <a:cxn ang="0">
                    <a:pos x="0" y="0"/>
                  </a:cxn>
                  <a:cxn ang="0">
                    <a:pos x="2" y="31"/>
                  </a:cxn>
                  <a:cxn ang="0">
                    <a:pos x="14" y="31"/>
                  </a:cxn>
                </a:cxnLst>
                <a:rect l="0" t="0" r="r" b="b"/>
                <a:pathLst>
                  <a:path w="14" h="31">
                    <a:moveTo>
                      <a:pt x="14" y="31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2" y="31"/>
                    </a:lnTo>
                    <a:lnTo>
                      <a:pt x="14" y="3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3" name="Freeform 52"/>
              <p:cNvSpPr>
                <a:spLocks/>
              </p:cNvSpPr>
              <p:nvPr/>
            </p:nvSpPr>
            <p:spPr bwMode="auto">
              <a:xfrm>
                <a:off x="4732" y="2400"/>
                <a:ext cx="26" cy="23"/>
              </a:xfrm>
              <a:custGeom>
                <a:avLst/>
                <a:gdLst/>
                <a:ahLst/>
                <a:cxnLst>
                  <a:cxn ang="0">
                    <a:pos x="29" y="18"/>
                  </a:cxn>
                  <a:cxn ang="0">
                    <a:pos x="9" y="0"/>
                  </a:cxn>
                  <a:cxn ang="0">
                    <a:pos x="0" y="7"/>
                  </a:cxn>
                  <a:cxn ang="0">
                    <a:pos x="20" y="25"/>
                  </a:cxn>
                  <a:cxn ang="0">
                    <a:pos x="29" y="18"/>
                  </a:cxn>
                </a:cxnLst>
                <a:rect l="0" t="0" r="r" b="b"/>
                <a:pathLst>
                  <a:path w="29" h="25">
                    <a:moveTo>
                      <a:pt x="29" y="18"/>
                    </a:moveTo>
                    <a:lnTo>
                      <a:pt x="9" y="0"/>
                    </a:lnTo>
                    <a:lnTo>
                      <a:pt x="0" y="7"/>
                    </a:lnTo>
                    <a:lnTo>
                      <a:pt x="20" y="25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4339" y="2541"/>
                <a:ext cx="24" cy="23"/>
              </a:xfrm>
              <a:custGeom>
                <a:avLst/>
                <a:gdLst/>
                <a:ahLst/>
                <a:cxnLst>
                  <a:cxn ang="0">
                    <a:pos x="28" y="17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19" y="24"/>
                  </a:cxn>
                  <a:cxn ang="0">
                    <a:pos x="28" y="17"/>
                  </a:cxn>
                </a:cxnLst>
                <a:rect l="0" t="0" r="r" b="b"/>
                <a:pathLst>
                  <a:path w="28" h="24">
                    <a:moveTo>
                      <a:pt x="28" y="17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19" y="24"/>
                    </a:lnTo>
                    <a:lnTo>
                      <a:pt x="28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Rectangle 54"/>
              <p:cNvSpPr>
                <a:spLocks noChangeArrowheads="1"/>
              </p:cNvSpPr>
              <p:nvPr/>
            </p:nvSpPr>
            <p:spPr bwMode="auto">
              <a:xfrm>
                <a:off x="4678" y="2294"/>
                <a:ext cx="32" cy="26"/>
              </a:xfrm>
              <a:prstGeom prst="rect">
                <a:avLst/>
              </a:prstGeom>
              <a:solidFill>
                <a:srgbClr val="8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Freeform 55"/>
              <p:cNvSpPr>
                <a:spLocks/>
              </p:cNvSpPr>
              <p:nvPr/>
            </p:nvSpPr>
            <p:spPr bwMode="auto">
              <a:xfrm>
                <a:off x="4673" y="2289"/>
                <a:ext cx="41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46" y="35"/>
                  </a:cxn>
                  <a:cxn ang="0">
                    <a:pos x="46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40" y="10"/>
                  </a:cxn>
                  <a:cxn ang="0">
                    <a:pos x="34" y="5"/>
                  </a:cxn>
                  <a:cxn ang="0">
                    <a:pos x="34" y="30"/>
                  </a:cxn>
                  <a:cxn ang="0">
                    <a:pos x="40" y="25"/>
                  </a:cxn>
                  <a:cxn ang="0">
                    <a:pos x="6" y="25"/>
                  </a:cxn>
                  <a:cxn ang="0">
                    <a:pos x="13" y="30"/>
                  </a:cxn>
                  <a:cxn ang="0">
                    <a:pos x="13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46" h="35">
                    <a:moveTo>
                      <a:pt x="0" y="0"/>
                    </a:moveTo>
                    <a:lnTo>
                      <a:pt x="0" y="35"/>
                    </a:lnTo>
                    <a:lnTo>
                      <a:pt x="46" y="35"/>
                    </a:lnTo>
                    <a:lnTo>
                      <a:pt x="46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40" y="10"/>
                    </a:lnTo>
                    <a:lnTo>
                      <a:pt x="34" y="5"/>
                    </a:lnTo>
                    <a:lnTo>
                      <a:pt x="34" y="30"/>
                    </a:lnTo>
                    <a:lnTo>
                      <a:pt x="40" y="25"/>
                    </a:lnTo>
                    <a:lnTo>
                      <a:pt x="6" y="25"/>
                    </a:lnTo>
                    <a:lnTo>
                      <a:pt x="13" y="30"/>
                    </a:lnTo>
                    <a:lnTo>
                      <a:pt x="13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Rectangle 56"/>
              <p:cNvSpPr>
                <a:spLocks noChangeArrowheads="1"/>
              </p:cNvSpPr>
              <p:nvPr/>
            </p:nvSpPr>
            <p:spPr bwMode="auto">
              <a:xfrm>
                <a:off x="4735" y="2294"/>
                <a:ext cx="29" cy="26"/>
              </a:xfrm>
              <a:prstGeom prst="rect">
                <a:avLst/>
              </a:prstGeom>
              <a:solidFill>
                <a:srgbClr val="8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Freeform 57"/>
              <p:cNvSpPr>
                <a:spLocks/>
              </p:cNvSpPr>
              <p:nvPr/>
            </p:nvSpPr>
            <p:spPr bwMode="auto">
              <a:xfrm>
                <a:off x="4728" y="2289"/>
                <a:ext cx="40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44" y="35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38" y="10"/>
                  </a:cxn>
                  <a:cxn ang="0">
                    <a:pos x="31" y="5"/>
                  </a:cxn>
                  <a:cxn ang="0">
                    <a:pos x="31" y="30"/>
                  </a:cxn>
                  <a:cxn ang="0">
                    <a:pos x="38" y="25"/>
                  </a:cxn>
                  <a:cxn ang="0">
                    <a:pos x="6" y="25"/>
                  </a:cxn>
                  <a:cxn ang="0">
                    <a:pos x="12" y="30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44" h="35">
                    <a:moveTo>
                      <a:pt x="0" y="0"/>
                    </a:moveTo>
                    <a:lnTo>
                      <a:pt x="0" y="35"/>
                    </a:lnTo>
                    <a:lnTo>
                      <a:pt x="44" y="35"/>
                    </a:lnTo>
                    <a:lnTo>
                      <a:pt x="44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38" y="10"/>
                    </a:lnTo>
                    <a:lnTo>
                      <a:pt x="31" y="5"/>
                    </a:lnTo>
                    <a:lnTo>
                      <a:pt x="31" y="30"/>
                    </a:lnTo>
                    <a:lnTo>
                      <a:pt x="38" y="25"/>
                    </a:lnTo>
                    <a:lnTo>
                      <a:pt x="6" y="25"/>
                    </a:lnTo>
                    <a:lnTo>
                      <a:pt x="12" y="30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Rectangle 58"/>
              <p:cNvSpPr>
                <a:spLocks noChangeArrowheads="1"/>
              </p:cNvSpPr>
              <p:nvPr/>
            </p:nvSpPr>
            <p:spPr bwMode="auto">
              <a:xfrm>
                <a:off x="4832" y="2287"/>
                <a:ext cx="167" cy="48"/>
              </a:xfrm>
              <a:prstGeom prst="rect">
                <a:avLst/>
              </a:prstGeom>
              <a:solidFill>
                <a:srgbClr val="8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4827" y="2284"/>
                <a:ext cx="175" cy="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0"/>
                  </a:cxn>
                  <a:cxn ang="0">
                    <a:pos x="198" y="60"/>
                  </a:cxn>
                  <a:cxn ang="0">
                    <a:pos x="198" y="0"/>
                  </a:cxn>
                  <a:cxn ang="0">
                    <a:pos x="0" y="0"/>
                  </a:cxn>
                  <a:cxn ang="0">
                    <a:pos x="6" y="11"/>
                  </a:cxn>
                  <a:cxn ang="0">
                    <a:pos x="192" y="11"/>
                  </a:cxn>
                  <a:cxn ang="0">
                    <a:pos x="185" y="5"/>
                  </a:cxn>
                  <a:cxn ang="0">
                    <a:pos x="185" y="55"/>
                  </a:cxn>
                  <a:cxn ang="0">
                    <a:pos x="192" y="50"/>
                  </a:cxn>
                  <a:cxn ang="0">
                    <a:pos x="6" y="50"/>
                  </a:cxn>
                  <a:cxn ang="0">
                    <a:pos x="12" y="55"/>
                  </a:cxn>
                  <a:cxn ang="0">
                    <a:pos x="12" y="5"/>
                  </a:cxn>
                  <a:cxn ang="0">
                    <a:pos x="6" y="11"/>
                  </a:cxn>
                  <a:cxn ang="0">
                    <a:pos x="0" y="0"/>
                  </a:cxn>
                </a:cxnLst>
                <a:rect l="0" t="0" r="r" b="b"/>
                <a:pathLst>
                  <a:path w="198" h="60">
                    <a:moveTo>
                      <a:pt x="0" y="0"/>
                    </a:moveTo>
                    <a:lnTo>
                      <a:pt x="0" y="60"/>
                    </a:lnTo>
                    <a:lnTo>
                      <a:pt x="198" y="60"/>
                    </a:lnTo>
                    <a:lnTo>
                      <a:pt x="198" y="0"/>
                    </a:lnTo>
                    <a:lnTo>
                      <a:pt x="0" y="0"/>
                    </a:lnTo>
                    <a:lnTo>
                      <a:pt x="6" y="11"/>
                    </a:lnTo>
                    <a:lnTo>
                      <a:pt x="192" y="11"/>
                    </a:lnTo>
                    <a:lnTo>
                      <a:pt x="185" y="5"/>
                    </a:lnTo>
                    <a:lnTo>
                      <a:pt x="185" y="55"/>
                    </a:lnTo>
                    <a:lnTo>
                      <a:pt x="192" y="50"/>
                    </a:lnTo>
                    <a:lnTo>
                      <a:pt x="6" y="50"/>
                    </a:lnTo>
                    <a:lnTo>
                      <a:pt x="12" y="55"/>
                    </a:lnTo>
                    <a:lnTo>
                      <a:pt x="12" y="5"/>
                    </a:lnTo>
                    <a:lnTo>
                      <a:pt x="6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Rectangle 60"/>
              <p:cNvSpPr>
                <a:spLocks noChangeArrowheads="1"/>
              </p:cNvSpPr>
              <p:nvPr/>
            </p:nvSpPr>
            <p:spPr bwMode="auto">
              <a:xfrm>
                <a:off x="4740" y="2222"/>
                <a:ext cx="165" cy="49"/>
              </a:xfrm>
              <a:prstGeom prst="rect">
                <a:avLst/>
              </a:prstGeom>
              <a:solidFill>
                <a:srgbClr val="8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Freeform 61"/>
              <p:cNvSpPr>
                <a:spLocks/>
              </p:cNvSpPr>
              <p:nvPr/>
            </p:nvSpPr>
            <p:spPr bwMode="auto">
              <a:xfrm>
                <a:off x="4735" y="2218"/>
                <a:ext cx="173" cy="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9"/>
                  </a:cxn>
                  <a:cxn ang="0">
                    <a:pos x="196" y="59"/>
                  </a:cxn>
                  <a:cxn ang="0">
                    <a:pos x="196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190" y="10"/>
                  </a:cxn>
                  <a:cxn ang="0">
                    <a:pos x="184" y="5"/>
                  </a:cxn>
                  <a:cxn ang="0">
                    <a:pos x="184" y="54"/>
                  </a:cxn>
                  <a:cxn ang="0">
                    <a:pos x="190" y="49"/>
                  </a:cxn>
                  <a:cxn ang="0">
                    <a:pos x="6" y="49"/>
                  </a:cxn>
                  <a:cxn ang="0">
                    <a:pos x="12" y="54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196" h="59">
                    <a:moveTo>
                      <a:pt x="0" y="0"/>
                    </a:moveTo>
                    <a:lnTo>
                      <a:pt x="0" y="59"/>
                    </a:lnTo>
                    <a:lnTo>
                      <a:pt x="196" y="59"/>
                    </a:lnTo>
                    <a:lnTo>
                      <a:pt x="196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190" y="10"/>
                    </a:lnTo>
                    <a:lnTo>
                      <a:pt x="184" y="5"/>
                    </a:lnTo>
                    <a:lnTo>
                      <a:pt x="184" y="54"/>
                    </a:lnTo>
                    <a:lnTo>
                      <a:pt x="190" y="49"/>
                    </a:lnTo>
                    <a:lnTo>
                      <a:pt x="6" y="49"/>
                    </a:lnTo>
                    <a:lnTo>
                      <a:pt x="12" y="54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Freeform 62"/>
              <p:cNvSpPr>
                <a:spLocks/>
              </p:cNvSpPr>
              <p:nvPr/>
            </p:nvSpPr>
            <p:spPr bwMode="auto">
              <a:xfrm>
                <a:off x="4349" y="2233"/>
                <a:ext cx="26" cy="25"/>
              </a:xfrm>
              <a:custGeom>
                <a:avLst/>
                <a:gdLst/>
                <a:ahLst/>
                <a:cxnLst>
                  <a:cxn ang="0">
                    <a:pos x="29" y="18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19" y="26"/>
                  </a:cxn>
                  <a:cxn ang="0">
                    <a:pos x="29" y="18"/>
                  </a:cxn>
                </a:cxnLst>
                <a:rect l="0" t="0" r="r" b="b"/>
                <a:pathLst>
                  <a:path w="29" h="26">
                    <a:moveTo>
                      <a:pt x="29" y="18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19" y="26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" name="Freeform 63"/>
              <p:cNvSpPr>
                <a:spLocks/>
              </p:cNvSpPr>
              <p:nvPr/>
            </p:nvSpPr>
            <p:spPr bwMode="auto">
              <a:xfrm>
                <a:off x="4334" y="2293"/>
                <a:ext cx="24" cy="17"/>
              </a:xfrm>
              <a:custGeom>
                <a:avLst/>
                <a:gdLst/>
                <a:ahLst/>
                <a:cxnLst>
                  <a:cxn ang="0">
                    <a:pos x="26" y="10"/>
                  </a:cxn>
                  <a:cxn ang="0">
                    <a:pos x="6" y="0"/>
                  </a:cxn>
                  <a:cxn ang="0">
                    <a:pos x="0" y="7"/>
                  </a:cxn>
                  <a:cxn ang="0">
                    <a:pos x="20" y="17"/>
                  </a:cxn>
                  <a:cxn ang="0">
                    <a:pos x="26" y="10"/>
                  </a:cxn>
                </a:cxnLst>
                <a:rect l="0" t="0" r="r" b="b"/>
                <a:pathLst>
                  <a:path w="26" h="17">
                    <a:moveTo>
                      <a:pt x="26" y="10"/>
                    </a:moveTo>
                    <a:lnTo>
                      <a:pt x="6" y="0"/>
                    </a:lnTo>
                    <a:lnTo>
                      <a:pt x="0" y="7"/>
                    </a:lnTo>
                    <a:lnTo>
                      <a:pt x="20" y="17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Freeform 64"/>
              <p:cNvSpPr>
                <a:spLocks/>
              </p:cNvSpPr>
              <p:nvPr/>
            </p:nvSpPr>
            <p:spPr bwMode="auto">
              <a:xfrm>
                <a:off x="4347" y="2125"/>
                <a:ext cx="652" cy="430"/>
              </a:xfrm>
              <a:custGeom>
                <a:avLst/>
                <a:gdLst/>
                <a:ahLst/>
                <a:cxnLst>
                  <a:cxn ang="0">
                    <a:pos x="697" y="417"/>
                  </a:cxn>
                  <a:cxn ang="0">
                    <a:pos x="719" y="442"/>
                  </a:cxn>
                  <a:cxn ang="0">
                    <a:pos x="724" y="434"/>
                  </a:cxn>
                  <a:cxn ang="0">
                    <a:pos x="6" y="434"/>
                  </a:cxn>
                  <a:cxn ang="0">
                    <a:pos x="12" y="439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444"/>
                  </a:cxn>
                  <a:cxn ang="0">
                    <a:pos x="735" y="444"/>
                  </a:cxn>
                  <a:cxn ang="0">
                    <a:pos x="706" y="411"/>
                  </a:cxn>
                  <a:cxn ang="0">
                    <a:pos x="697" y="417"/>
                  </a:cxn>
                </a:cxnLst>
                <a:rect l="0" t="0" r="r" b="b"/>
                <a:pathLst>
                  <a:path w="735" h="444">
                    <a:moveTo>
                      <a:pt x="697" y="417"/>
                    </a:moveTo>
                    <a:lnTo>
                      <a:pt x="719" y="442"/>
                    </a:lnTo>
                    <a:lnTo>
                      <a:pt x="724" y="434"/>
                    </a:lnTo>
                    <a:lnTo>
                      <a:pt x="6" y="434"/>
                    </a:lnTo>
                    <a:lnTo>
                      <a:pt x="12" y="439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444"/>
                    </a:lnTo>
                    <a:lnTo>
                      <a:pt x="735" y="444"/>
                    </a:lnTo>
                    <a:lnTo>
                      <a:pt x="706" y="411"/>
                    </a:lnTo>
                    <a:lnTo>
                      <a:pt x="697" y="417"/>
                    </a:ln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Freeform 65"/>
              <p:cNvSpPr>
                <a:spLocks/>
              </p:cNvSpPr>
              <p:nvPr/>
            </p:nvSpPr>
            <p:spPr bwMode="auto">
              <a:xfrm>
                <a:off x="4330" y="2098"/>
                <a:ext cx="47" cy="45"/>
              </a:xfrm>
              <a:custGeom>
                <a:avLst/>
                <a:gdLst/>
                <a:ahLst/>
                <a:cxnLst>
                  <a:cxn ang="0">
                    <a:pos x="53" y="4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44" y="47"/>
                  </a:cxn>
                  <a:cxn ang="0">
                    <a:pos x="53" y="40"/>
                  </a:cxn>
                </a:cxnLst>
                <a:rect l="0" t="0" r="r" b="b"/>
                <a:pathLst>
                  <a:path w="53" h="47">
                    <a:moveTo>
                      <a:pt x="53" y="40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44" y="47"/>
                    </a:lnTo>
                    <a:lnTo>
                      <a:pt x="53" y="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" name="Rectangle 66"/>
              <p:cNvSpPr>
                <a:spLocks noChangeArrowheads="1"/>
              </p:cNvSpPr>
              <p:nvPr/>
            </p:nvSpPr>
            <p:spPr bwMode="auto">
              <a:xfrm>
                <a:off x="4639" y="2232"/>
                <a:ext cx="30" cy="26"/>
              </a:xfrm>
              <a:prstGeom prst="rect">
                <a:avLst/>
              </a:prstGeom>
              <a:solidFill>
                <a:srgbClr val="80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Freeform 67"/>
              <p:cNvSpPr>
                <a:spLocks/>
              </p:cNvSpPr>
              <p:nvPr/>
            </p:nvSpPr>
            <p:spPr bwMode="auto">
              <a:xfrm>
                <a:off x="4632" y="2226"/>
                <a:ext cx="41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45" y="35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39" y="10"/>
                  </a:cxn>
                  <a:cxn ang="0">
                    <a:pos x="33" y="5"/>
                  </a:cxn>
                  <a:cxn ang="0">
                    <a:pos x="33" y="30"/>
                  </a:cxn>
                  <a:cxn ang="0">
                    <a:pos x="39" y="25"/>
                  </a:cxn>
                  <a:cxn ang="0">
                    <a:pos x="6" y="25"/>
                  </a:cxn>
                  <a:cxn ang="0">
                    <a:pos x="12" y="30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45" h="35">
                    <a:moveTo>
                      <a:pt x="0" y="0"/>
                    </a:moveTo>
                    <a:lnTo>
                      <a:pt x="0" y="35"/>
                    </a:lnTo>
                    <a:lnTo>
                      <a:pt x="45" y="35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39" y="10"/>
                    </a:lnTo>
                    <a:lnTo>
                      <a:pt x="33" y="5"/>
                    </a:lnTo>
                    <a:lnTo>
                      <a:pt x="33" y="30"/>
                    </a:lnTo>
                    <a:lnTo>
                      <a:pt x="39" y="25"/>
                    </a:lnTo>
                    <a:lnTo>
                      <a:pt x="6" y="25"/>
                    </a:lnTo>
                    <a:lnTo>
                      <a:pt x="12" y="30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4639" y="2463"/>
                <a:ext cx="25" cy="24"/>
              </a:xfrm>
              <a:custGeom>
                <a:avLst/>
                <a:gdLst/>
                <a:ahLst/>
                <a:cxnLst>
                  <a:cxn ang="0">
                    <a:pos x="29" y="17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20" y="24"/>
                  </a:cxn>
                  <a:cxn ang="0">
                    <a:pos x="29" y="17"/>
                  </a:cxn>
                </a:cxnLst>
                <a:rect l="0" t="0" r="r" b="b"/>
                <a:pathLst>
                  <a:path w="29" h="24">
                    <a:moveTo>
                      <a:pt x="29" y="17"/>
                    </a:moveTo>
                    <a:lnTo>
                      <a:pt x="9" y="0"/>
                    </a:lnTo>
                    <a:lnTo>
                      <a:pt x="0" y="8"/>
                    </a:lnTo>
                    <a:lnTo>
                      <a:pt x="20" y="24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" name="Rectangle 69"/>
              <p:cNvSpPr>
                <a:spLocks noChangeArrowheads="1"/>
              </p:cNvSpPr>
              <p:nvPr/>
            </p:nvSpPr>
            <p:spPr bwMode="auto">
              <a:xfrm>
                <a:off x="4599" y="2291"/>
                <a:ext cx="32" cy="2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4594" y="2286"/>
                <a:ext cx="40" cy="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45" y="35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39" y="10"/>
                  </a:cxn>
                  <a:cxn ang="0">
                    <a:pos x="33" y="5"/>
                  </a:cxn>
                  <a:cxn ang="0">
                    <a:pos x="33" y="30"/>
                  </a:cxn>
                  <a:cxn ang="0">
                    <a:pos x="39" y="25"/>
                  </a:cxn>
                  <a:cxn ang="0">
                    <a:pos x="6" y="25"/>
                  </a:cxn>
                  <a:cxn ang="0">
                    <a:pos x="12" y="30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45" h="35">
                    <a:moveTo>
                      <a:pt x="0" y="0"/>
                    </a:moveTo>
                    <a:lnTo>
                      <a:pt x="0" y="35"/>
                    </a:lnTo>
                    <a:lnTo>
                      <a:pt x="45" y="35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39" y="10"/>
                    </a:lnTo>
                    <a:lnTo>
                      <a:pt x="33" y="5"/>
                    </a:lnTo>
                    <a:lnTo>
                      <a:pt x="33" y="30"/>
                    </a:lnTo>
                    <a:lnTo>
                      <a:pt x="39" y="25"/>
                    </a:lnTo>
                    <a:lnTo>
                      <a:pt x="6" y="25"/>
                    </a:lnTo>
                    <a:lnTo>
                      <a:pt x="12" y="30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" name="Rectangle 71"/>
              <p:cNvSpPr>
                <a:spLocks noChangeArrowheads="1"/>
              </p:cNvSpPr>
              <p:nvPr/>
            </p:nvSpPr>
            <p:spPr bwMode="auto">
              <a:xfrm>
                <a:off x="4497" y="2291"/>
                <a:ext cx="31" cy="2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Freeform 72"/>
              <p:cNvSpPr>
                <a:spLocks/>
              </p:cNvSpPr>
              <p:nvPr/>
            </p:nvSpPr>
            <p:spPr bwMode="auto">
              <a:xfrm>
                <a:off x="4492" y="2286"/>
                <a:ext cx="40" cy="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"/>
                  </a:cxn>
                  <a:cxn ang="0">
                    <a:pos x="45" y="35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6" y="10"/>
                  </a:cxn>
                  <a:cxn ang="0">
                    <a:pos x="39" y="10"/>
                  </a:cxn>
                  <a:cxn ang="0">
                    <a:pos x="33" y="5"/>
                  </a:cxn>
                  <a:cxn ang="0">
                    <a:pos x="33" y="30"/>
                  </a:cxn>
                  <a:cxn ang="0">
                    <a:pos x="39" y="25"/>
                  </a:cxn>
                  <a:cxn ang="0">
                    <a:pos x="6" y="25"/>
                  </a:cxn>
                  <a:cxn ang="0">
                    <a:pos x="12" y="30"/>
                  </a:cxn>
                  <a:cxn ang="0">
                    <a:pos x="12" y="5"/>
                  </a:cxn>
                  <a:cxn ang="0">
                    <a:pos x="6" y="10"/>
                  </a:cxn>
                  <a:cxn ang="0">
                    <a:pos x="0" y="0"/>
                  </a:cxn>
                </a:cxnLst>
                <a:rect l="0" t="0" r="r" b="b"/>
                <a:pathLst>
                  <a:path w="45" h="35">
                    <a:moveTo>
                      <a:pt x="0" y="0"/>
                    </a:moveTo>
                    <a:lnTo>
                      <a:pt x="0" y="35"/>
                    </a:lnTo>
                    <a:lnTo>
                      <a:pt x="45" y="35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6" y="10"/>
                    </a:lnTo>
                    <a:lnTo>
                      <a:pt x="39" y="10"/>
                    </a:lnTo>
                    <a:lnTo>
                      <a:pt x="33" y="5"/>
                    </a:lnTo>
                    <a:lnTo>
                      <a:pt x="33" y="30"/>
                    </a:lnTo>
                    <a:lnTo>
                      <a:pt x="39" y="25"/>
                    </a:lnTo>
                    <a:lnTo>
                      <a:pt x="6" y="25"/>
                    </a:lnTo>
                    <a:lnTo>
                      <a:pt x="12" y="30"/>
                    </a:lnTo>
                    <a:lnTo>
                      <a:pt x="12" y="5"/>
                    </a:lnTo>
                    <a:lnTo>
                      <a:pt x="6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Freeform 73"/>
              <p:cNvSpPr>
                <a:spLocks noEditPoints="1"/>
              </p:cNvSpPr>
              <p:nvPr/>
            </p:nvSpPr>
            <p:spPr bwMode="auto">
              <a:xfrm>
                <a:off x="4620" y="2295"/>
                <a:ext cx="6" cy="1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2"/>
                  </a:cxn>
                  <a:cxn ang="0">
                    <a:pos x="4" y="12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1" y="8"/>
                  </a:cxn>
                  <a:cxn ang="0">
                    <a:pos x="1" y="7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6" y="7"/>
                  </a:cxn>
                  <a:cxn ang="0">
                    <a:pos x="4" y="7"/>
                  </a:cxn>
                  <a:cxn ang="0">
                    <a:pos x="3" y="7"/>
                  </a:cxn>
                  <a:cxn ang="0">
                    <a:pos x="1" y="8"/>
                  </a:cxn>
                  <a:cxn ang="0">
                    <a:pos x="1" y="9"/>
                  </a:cxn>
                  <a:cxn ang="0">
                    <a:pos x="3" y="10"/>
                  </a:cxn>
                  <a:cxn ang="0">
                    <a:pos x="4" y="10"/>
                  </a:cxn>
                  <a:cxn ang="0">
                    <a:pos x="6" y="10"/>
                  </a:cxn>
                  <a:cxn ang="0">
                    <a:pos x="6" y="7"/>
                  </a:cxn>
                  <a:cxn ang="0">
                    <a:pos x="6" y="2"/>
                  </a:cxn>
                  <a:cxn ang="0">
                    <a:pos x="4" y="2"/>
                  </a:cxn>
                  <a:cxn ang="0">
                    <a:pos x="3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3" y="5"/>
                  </a:cxn>
                  <a:cxn ang="0">
                    <a:pos x="4" y="5"/>
                  </a:cxn>
                  <a:cxn ang="0">
                    <a:pos x="6" y="5"/>
                  </a:cxn>
                  <a:cxn ang="0">
                    <a:pos x="6" y="2"/>
                  </a:cxn>
                </a:cxnLst>
                <a:rect l="0" t="0" r="r" b="b"/>
                <a:pathLst>
                  <a:path w="7" h="12">
                    <a:moveTo>
                      <a:pt x="7" y="0"/>
                    </a:moveTo>
                    <a:lnTo>
                      <a:pt x="7" y="12"/>
                    </a:lnTo>
                    <a:lnTo>
                      <a:pt x="4" y="12"/>
                    </a:lnTo>
                    <a:lnTo>
                      <a:pt x="1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7" y="0"/>
                    </a:lnTo>
                    <a:close/>
                    <a:moveTo>
                      <a:pt x="6" y="7"/>
                    </a:moveTo>
                    <a:lnTo>
                      <a:pt x="4" y="7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6" y="10"/>
                    </a:lnTo>
                    <a:lnTo>
                      <a:pt x="6" y="7"/>
                    </a:lnTo>
                    <a:close/>
                    <a:moveTo>
                      <a:pt x="6" y="2"/>
                    </a:moveTo>
                    <a:lnTo>
                      <a:pt x="4" y="2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6" y="5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4614" y="2292"/>
                <a:ext cx="17" cy="21"/>
              </a:xfrm>
              <a:custGeom>
                <a:avLst/>
                <a:gdLst/>
                <a:ahLst/>
                <a:cxnLst>
                  <a:cxn ang="0">
                    <a:pos x="7" y="17"/>
                  </a:cxn>
                  <a:cxn ang="0">
                    <a:pos x="7" y="12"/>
                  </a:cxn>
                  <a:cxn ang="0">
                    <a:pos x="13" y="17"/>
                  </a:cxn>
                  <a:cxn ang="0">
                    <a:pos x="7" y="21"/>
                  </a:cxn>
                  <a:cxn ang="0">
                    <a:pos x="10" y="10"/>
                  </a:cxn>
                  <a:cxn ang="0">
                    <a:pos x="10" y="17"/>
                  </a:cxn>
                  <a:cxn ang="0">
                    <a:pos x="13" y="13"/>
                  </a:cxn>
                  <a:cxn ang="0">
                    <a:pos x="12" y="8"/>
                  </a:cxn>
                  <a:cxn ang="0">
                    <a:pos x="6" y="5"/>
                  </a:cxn>
                  <a:cxn ang="0">
                    <a:pos x="12" y="10"/>
                  </a:cxn>
                  <a:cxn ang="0">
                    <a:pos x="6" y="12"/>
                  </a:cxn>
                  <a:cxn ang="0">
                    <a:pos x="10" y="9"/>
                  </a:cxn>
                  <a:cxn ang="0">
                    <a:pos x="12" y="9"/>
                  </a:cxn>
                  <a:cxn ang="0">
                    <a:pos x="13" y="10"/>
                  </a:cxn>
                  <a:cxn ang="0">
                    <a:pos x="19" y="5"/>
                  </a:cxn>
                  <a:cxn ang="0">
                    <a:pos x="10" y="0"/>
                  </a:cxn>
                  <a:cxn ang="0">
                    <a:pos x="4" y="0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0" y="9"/>
                  </a:cxn>
                  <a:cxn ang="0">
                    <a:pos x="6" y="5"/>
                  </a:cxn>
                  <a:cxn ang="0">
                    <a:pos x="1" y="14"/>
                  </a:cxn>
                  <a:cxn ang="0">
                    <a:pos x="1" y="12"/>
                  </a:cxn>
                  <a:cxn ang="0">
                    <a:pos x="7" y="8"/>
                  </a:cxn>
                  <a:cxn ang="0">
                    <a:pos x="0" y="14"/>
                  </a:cxn>
                  <a:cxn ang="0">
                    <a:pos x="1" y="18"/>
                  </a:cxn>
                  <a:cxn ang="0">
                    <a:pos x="1" y="10"/>
                  </a:cxn>
                  <a:cxn ang="0">
                    <a:pos x="1" y="17"/>
                  </a:cxn>
                  <a:cxn ang="0">
                    <a:pos x="7" y="22"/>
                  </a:cxn>
                  <a:cxn ang="0">
                    <a:pos x="13" y="22"/>
                  </a:cxn>
                  <a:cxn ang="0">
                    <a:pos x="19" y="17"/>
                  </a:cxn>
                  <a:cxn ang="0">
                    <a:pos x="7" y="5"/>
                  </a:cxn>
                </a:cxnLst>
                <a:rect l="0" t="0" r="r" b="b"/>
                <a:pathLst>
                  <a:path w="19" h="22">
                    <a:moveTo>
                      <a:pt x="7" y="5"/>
                    </a:moveTo>
                    <a:lnTo>
                      <a:pt x="7" y="17"/>
                    </a:lnTo>
                    <a:lnTo>
                      <a:pt x="13" y="12"/>
                    </a:lnTo>
                    <a:lnTo>
                      <a:pt x="7" y="12"/>
                    </a:lnTo>
                    <a:lnTo>
                      <a:pt x="7" y="22"/>
                    </a:lnTo>
                    <a:lnTo>
                      <a:pt x="13" y="17"/>
                    </a:lnTo>
                    <a:lnTo>
                      <a:pt x="13" y="15"/>
                    </a:lnTo>
                    <a:lnTo>
                      <a:pt x="7" y="21"/>
                    </a:lnTo>
                    <a:lnTo>
                      <a:pt x="12" y="12"/>
                    </a:lnTo>
                    <a:lnTo>
                      <a:pt x="10" y="10"/>
                    </a:lnTo>
                    <a:lnTo>
                      <a:pt x="12" y="14"/>
                    </a:lnTo>
                    <a:lnTo>
                      <a:pt x="10" y="17"/>
                    </a:lnTo>
                    <a:lnTo>
                      <a:pt x="7" y="18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2" y="8"/>
                    </a:lnTo>
                    <a:lnTo>
                      <a:pt x="10" y="7"/>
                    </a:lnTo>
                    <a:lnTo>
                      <a:pt x="6" y="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6" y="12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10"/>
                    </a:lnTo>
                    <a:lnTo>
                      <a:pt x="12" y="9"/>
                    </a:lnTo>
                    <a:lnTo>
                      <a:pt x="7" y="10"/>
                    </a:lnTo>
                    <a:lnTo>
                      <a:pt x="13" y="10"/>
                    </a:lnTo>
                    <a:lnTo>
                      <a:pt x="7" y="5"/>
                    </a:lnTo>
                    <a:lnTo>
                      <a:pt x="19" y="5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6" y="5"/>
                    </a:lnTo>
                    <a:lnTo>
                      <a:pt x="6" y="15"/>
                    </a:lnTo>
                    <a:lnTo>
                      <a:pt x="1" y="14"/>
                    </a:lnTo>
                    <a:lnTo>
                      <a:pt x="3" y="15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7" y="8"/>
                    </a:lnTo>
                    <a:lnTo>
                      <a:pt x="1" y="9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1" y="18"/>
                    </a:lnTo>
                    <a:lnTo>
                      <a:pt x="3" y="19"/>
                    </a:lnTo>
                    <a:lnTo>
                      <a:pt x="1" y="10"/>
                    </a:lnTo>
                    <a:lnTo>
                      <a:pt x="1" y="15"/>
                    </a:lnTo>
                    <a:lnTo>
                      <a:pt x="1" y="17"/>
                    </a:lnTo>
                    <a:lnTo>
                      <a:pt x="7" y="12"/>
                    </a:lnTo>
                    <a:lnTo>
                      <a:pt x="7" y="22"/>
                    </a:lnTo>
                    <a:lnTo>
                      <a:pt x="10" y="22"/>
                    </a:lnTo>
                    <a:lnTo>
                      <a:pt x="13" y="22"/>
                    </a:lnTo>
                    <a:lnTo>
                      <a:pt x="19" y="22"/>
                    </a:lnTo>
                    <a:lnTo>
                      <a:pt x="19" y="17"/>
                    </a:lnTo>
                    <a:lnTo>
                      <a:pt x="19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4614" y="2299"/>
                <a:ext cx="17" cy="1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2" y="1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8" y="11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2" y="11"/>
                  </a:cxn>
                  <a:cxn ang="0">
                    <a:pos x="5" y="14"/>
                  </a:cxn>
                  <a:cxn ang="0">
                    <a:pos x="17" y="14"/>
                  </a:cxn>
                  <a:cxn ang="0">
                    <a:pos x="17" y="5"/>
                  </a:cxn>
                  <a:cxn ang="0">
                    <a:pos x="11" y="0"/>
                  </a:cxn>
                  <a:cxn ang="0">
                    <a:pos x="11" y="10"/>
                  </a:cxn>
                  <a:cxn ang="0">
                    <a:pos x="5" y="5"/>
                  </a:cxn>
                  <a:cxn ang="0">
                    <a:pos x="5" y="8"/>
                  </a:cxn>
                  <a:cxn ang="0">
                    <a:pos x="11" y="3"/>
                  </a:cxn>
                  <a:cxn ang="0">
                    <a:pos x="9" y="3"/>
                  </a:cxn>
                  <a:cxn ang="0">
                    <a:pos x="8" y="3"/>
                  </a:cxn>
                  <a:cxn ang="0">
                    <a:pos x="12" y="5"/>
                  </a:cxn>
                  <a:cxn ang="0">
                    <a:pos x="11" y="3"/>
                  </a:cxn>
                  <a:cxn ang="0">
                    <a:pos x="6" y="2"/>
                  </a:cxn>
                  <a:cxn ang="0">
                    <a:pos x="12" y="7"/>
                  </a:cxn>
                  <a:cxn ang="0">
                    <a:pos x="12" y="6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12" y="6"/>
                  </a:cxn>
                  <a:cxn ang="0">
                    <a:pos x="11" y="8"/>
                  </a:cxn>
                  <a:cxn ang="0">
                    <a:pos x="8" y="1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11" y="10"/>
                  </a:cxn>
                  <a:cxn ang="0">
                    <a:pos x="11" y="0"/>
                  </a:cxn>
                </a:cxnLst>
                <a:rect l="0" t="0" r="r" b="b"/>
                <a:pathLst>
                  <a:path w="17" h="14">
                    <a:moveTo>
                      <a:pt x="11" y="0"/>
                    </a:moveTo>
                    <a:lnTo>
                      <a:pt x="9" y="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1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8" y="11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5" y="14"/>
                    </a:lnTo>
                    <a:lnTo>
                      <a:pt x="17" y="14"/>
                    </a:lnTo>
                    <a:lnTo>
                      <a:pt x="17" y="5"/>
                    </a:lnTo>
                    <a:lnTo>
                      <a:pt x="11" y="0"/>
                    </a:lnTo>
                    <a:lnTo>
                      <a:pt x="11" y="10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6" y="2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12" y="6"/>
                    </a:lnTo>
                    <a:lnTo>
                      <a:pt x="11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614" y="2293"/>
                <a:ext cx="17" cy="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2" y="1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8" y="12"/>
                  </a:cxn>
                  <a:cxn ang="0">
                    <a:pos x="6" y="12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2"/>
                  </a:cxn>
                  <a:cxn ang="0">
                    <a:pos x="8" y="13"/>
                  </a:cxn>
                  <a:cxn ang="0">
                    <a:pos x="17" y="13"/>
                  </a:cxn>
                  <a:cxn ang="0">
                    <a:pos x="17" y="5"/>
                  </a:cxn>
                  <a:cxn ang="0">
                    <a:pos x="11" y="0"/>
                  </a:cxn>
                  <a:cxn ang="0">
                    <a:pos x="11" y="10"/>
                  </a:cxn>
                  <a:cxn ang="0">
                    <a:pos x="5" y="5"/>
                  </a:cxn>
                  <a:cxn ang="0">
                    <a:pos x="5" y="8"/>
                  </a:cxn>
                  <a:cxn ang="0">
                    <a:pos x="11" y="3"/>
                  </a:cxn>
                  <a:cxn ang="0">
                    <a:pos x="9" y="3"/>
                  </a:cxn>
                  <a:cxn ang="0">
                    <a:pos x="8" y="3"/>
                  </a:cxn>
                  <a:cxn ang="0">
                    <a:pos x="12" y="5"/>
                  </a:cxn>
                  <a:cxn ang="0">
                    <a:pos x="11" y="3"/>
                  </a:cxn>
                  <a:cxn ang="0">
                    <a:pos x="12" y="2"/>
                  </a:cxn>
                  <a:cxn ang="0">
                    <a:pos x="8" y="2"/>
                  </a:cxn>
                  <a:cxn ang="0">
                    <a:pos x="6" y="2"/>
                  </a:cxn>
                  <a:cxn ang="0">
                    <a:pos x="12" y="7"/>
                  </a:cxn>
                  <a:cxn ang="0">
                    <a:pos x="12" y="6"/>
                  </a:cxn>
                  <a:cxn ang="0">
                    <a:pos x="11" y="8"/>
                  </a:cxn>
                  <a:cxn ang="0">
                    <a:pos x="8" y="1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11" y="10"/>
                  </a:cxn>
                  <a:cxn ang="0">
                    <a:pos x="11" y="0"/>
                  </a:cxn>
                </a:cxnLst>
                <a:rect l="0" t="0" r="r" b="b"/>
                <a:pathLst>
                  <a:path w="17" h="13">
                    <a:moveTo>
                      <a:pt x="11" y="0"/>
                    </a:moveTo>
                    <a:lnTo>
                      <a:pt x="9" y="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1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8" y="13"/>
                    </a:lnTo>
                    <a:lnTo>
                      <a:pt x="17" y="13"/>
                    </a:lnTo>
                    <a:lnTo>
                      <a:pt x="17" y="5"/>
                    </a:lnTo>
                    <a:lnTo>
                      <a:pt x="11" y="0"/>
                    </a:lnTo>
                    <a:lnTo>
                      <a:pt x="11" y="10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11" y="3"/>
                    </a:lnTo>
                    <a:lnTo>
                      <a:pt x="9" y="3"/>
                    </a:lnTo>
                    <a:lnTo>
                      <a:pt x="8" y="3"/>
                    </a:lnTo>
                    <a:lnTo>
                      <a:pt x="12" y="5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1" y="8"/>
                    </a:lnTo>
                    <a:lnTo>
                      <a:pt x="8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10"/>
                    </a:lnTo>
                    <a:lnTo>
                      <a:pt x="11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" name="Freeform 77"/>
              <p:cNvSpPr>
                <a:spLocks noEditPoints="1"/>
              </p:cNvSpPr>
              <p:nvPr/>
            </p:nvSpPr>
            <p:spPr bwMode="auto">
              <a:xfrm>
                <a:off x="4612" y="2295"/>
                <a:ext cx="6" cy="13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7" y="12"/>
                  </a:cxn>
                  <a:cxn ang="0">
                    <a:pos x="3" y="12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1" y="7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0"/>
                  </a:cxn>
                  <a:cxn ang="0">
                    <a:pos x="3" y="0"/>
                  </a:cxn>
                  <a:cxn ang="0">
                    <a:pos x="7" y="0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1" y="7"/>
                  </a:cxn>
                  <a:cxn ang="0">
                    <a:pos x="1" y="8"/>
                  </a:cxn>
                  <a:cxn ang="0">
                    <a:pos x="1" y="9"/>
                  </a:cxn>
                  <a:cxn ang="0">
                    <a:pos x="1" y="10"/>
                  </a:cxn>
                  <a:cxn ang="0">
                    <a:pos x="3" y="10"/>
                  </a:cxn>
                  <a:cxn ang="0">
                    <a:pos x="6" y="10"/>
                  </a:cxn>
                  <a:cxn ang="0">
                    <a:pos x="6" y="7"/>
                  </a:cxn>
                  <a:cxn ang="0">
                    <a:pos x="6" y="2"/>
                  </a:cxn>
                  <a:cxn ang="0">
                    <a:pos x="3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1" y="4"/>
                  </a:cxn>
                  <a:cxn ang="0">
                    <a:pos x="1" y="5"/>
                  </a:cxn>
                  <a:cxn ang="0">
                    <a:pos x="3" y="5"/>
                  </a:cxn>
                  <a:cxn ang="0">
                    <a:pos x="6" y="5"/>
                  </a:cxn>
                  <a:cxn ang="0">
                    <a:pos x="6" y="2"/>
                  </a:cxn>
                </a:cxnLst>
                <a:rect l="0" t="0" r="r" b="b"/>
                <a:pathLst>
                  <a:path w="7" h="12">
                    <a:moveTo>
                      <a:pt x="7" y="0"/>
                    </a:moveTo>
                    <a:lnTo>
                      <a:pt x="7" y="12"/>
                    </a:lnTo>
                    <a:lnTo>
                      <a:pt x="3" y="12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7" y="0"/>
                    </a:lnTo>
                    <a:close/>
                    <a:moveTo>
                      <a:pt x="6" y="7"/>
                    </a:moveTo>
                    <a:lnTo>
                      <a:pt x="3" y="7"/>
                    </a:lnTo>
                    <a:lnTo>
                      <a:pt x="1" y="7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1" y="10"/>
                    </a:lnTo>
                    <a:lnTo>
                      <a:pt x="3" y="10"/>
                    </a:lnTo>
                    <a:lnTo>
                      <a:pt x="6" y="10"/>
                    </a:lnTo>
                    <a:lnTo>
                      <a:pt x="6" y="7"/>
                    </a:lnTo>
                    <a:close/>
                    <a:moveTo>
                      <a:pt x="6" y="2"/>
                    </a:moveTo>
                    <a:lnTo>
                      <a:pt x="3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" name="Freeform 78"/>
              <p:cNvSpPr>
                <a:spLocks/>
              </p:cNvSpPr>
              <p:nvPr/>
            </p:nvSpPr>
            <p:spPr bwMode="auto">
              <a:xfrm>
                <a:off x="4606" y="2292"/>
                <a:ext cx="16" cy="21"/>
              </a:xfrm>
              <a:custGeom>
                <a:avLst/>
                <a:gdLst/>
                <a:ahLst/>
                <a:cxnLst>
                  <a:cxn ang="0">
                    <a:pos x="7" y="5"/>
                  </a:cxn>
                  <a:cxn ang="0">
                    <a:pos x="7" y="17"/>
                  </a:cxn>
                  <a:cxn ang="0">
                    <a:pos x="13" y="12"/>
                  </a:cxn>
                  <a:cxn ang="0">
                    <a:pos x="9" y="12"/>
                  </a:cxn>
                  <a:cxn ang="0">
                    <a:pos x="9" y="22"/>
                  </a:cxn>
                  <a:cxn ang="0">
                    <a:pos x="9" y="12"/>
                  </a:cxn>
                  <a:cxn ang="0">
                    <a:pos x="7" y="12"/>
                  </a:cxn>
                  <a:cxn ang="0">
                    <a:pos x="13" y="17"/>
                  </a:cxn>
                  <a:cxn ang="0">
                    <a:pos x="12" y="13"/>
                  </a:cxn>
                  <a:cxn ang="0">
                    <a:pos x="10" y="12"/>
                  </a:cxn>
                  <a:cxn ang="0">
                    <a:pos x="6" y="10"/>
                  </a:cxn>
                  <a:cxn ang="0">
                    <a:pos x="6" y="21"/>
                  </a:cxn>
                  <a:cxn ang="0">
                    <a:pos x="12" y="15"/>
                  </a:cxn>
                  <a:cxn ang="0">
                    <a:pos x="12" y="14"/>
                  </a:cxn>
                  <a:cxn ang="0">
                    <a:pos x="6" y="19"/>
                  </a:cxn>
                  <a:cxn ang="0">
                    <a:pos x="12" y="14"/>
                  </a:cxn>
                  <a:cxn ang="0">
                    <a:pos x="12" y="13"/>
                  </a:cxn>
                  <a:cxn ang="0">
                    <a:pos x="10" y="15"/>
                  </a:cxn>
                  <a:cxn ang="0">
                    <a:pos x="7" y="17"/>
                  </a:cxn>
                  <a:cxn ang="0">
                    <a:pos x="7" y="7"/>
                  </a:cxn>
                  <a:cxn ang="0">
                    <a:pos x="12" y="8"/>
                  </a:cxn>
                  <a:cxn ang="0">
                    <a:pos x="10" y="7"/>
                  </a:cxn>
                  <a:cxn ang="0">
                    <a:pos x="12" y="10"/>
                  </a:cxn>
                  <a:cxn ang="0">
                    <a:pos x="6" y="15"/>
                  </a:cxn>
                  <a:cxn ang="0">
                    <a:pos x="12" y="10"/>
                  </a:cxn>
                  <a:cxn ang="0">
                    <a:pos x="12" y="7"/>
                  </a:cxn>
                  <a:cxn ang="0">
                    <a:pos x="10" y="9"/>
                  </a:cxn>
                  <a:cxn ang="0">
                    <a:pos x="7" y="10"/>
                  </a:cxn>
                  <a:cxn ang="0">
                    <a:pos x="13" y="10"/>
                  </a:cxn>
                  <a:cxn ang="0">
                    <a:pos x="7" y="5"/>
                  </a:cxn>
                  <a:cxn ang="0">
                    <a:pos x="19" y="5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1" y="2"/>
                  </a:cxn>
                  <a:cxn ang="0">
                    <a:pos x="0" y="7"/>
                  </a:cxn>
                  <a:cxn ang="0">
                    <a:pos x="0" y="9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1" y="14"/>
                  </a:cxn>
                  <a:cxn ang="0">
                    <a:pos x="3" y="15"/>
                  </a:cxn>
                  <a:cxn ang="0">
                    <a:pos x="7" y="17"/>
                  </a:cxn>
                  <a:cxn ang="0">
                    <a:pos x="7" y="7"/>
                  </a:cxn>
                  <a:cxn ang="0">
                    <a:pos x="1" y="8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0" y="9"/>
                  </a:cxn>
                  <a:cxn ang="0">
                    <a:pos x="0" y="14"/>
                  </a:cxn>
                  <a:cxn ang="0">
                    <a:pos x="0" y="15"/>
                  </a:cxn>
                  <a:cxn ang="0">
                    <a:pos x="6" y="10"/>
                  </a:cxn>
                  <a:cxn ang="0">
                    <a:pos x="6" y="21"/>
                  </a:cxn>
                  <a:cxn ang="0">
                    <a:pos x="1" y="19"/>
                  </a:cxn>
                  <a:cxn ang="0">
                    <a:pos x="3" y="21"/>
                  </a:cxn>
                  <a:cxn ang="0">
                    <a:pos x="1" y="22"/>
                  </a:cxn>
                  <a:cxn ang="0">
                    <a:pos x="7" y="22"/>
                  </a:cxn>
                  <a:cxn ang="0">
                    <a:pos x="9" y="22"/>
                  </a:cxn>
                  <a:cxn ang="0">
                    <a:pos x="9" y="12"/>
                  </a:cxn>
                  <a:cxn ang="0">
                    <a:pos x="9" y="22"/>
                  </a:cxn>
                  <a:cxn ang="0">
                    <a:pos x="13" y="22"/>
                  </a:cxn>
                  <a:cxn ang="0">
                    <a:pos x="19" y="22"/>
                  </a:cxn>
                  <a:cxn ang="0">
                    <a:pos x="19" y="17"/>
                  </a:cxn>
                  <a:cxn ang="0">
                    <a:pos x="19" y="5"/>
                  </a:cxn>
                  <a:cxn ang="0">
                    <a:pos x="7" y="5"/>
                  </a:cxn>
                </a:cxnLst>
                <a:rect l="0" t="0" r="r" b="b"/>
                <a:pathLst>
                  <a:path w="19" h="22">
                    <a:moveTo>
                      <a:pt x="7" y="5"/>
                    </a:moveTo>
                    <a:lnTo>
                      <a:pt x="7" y="17"/>
                    </a:lnTo>
                    <a:lnTo>
                      <a:pt x="13" y="12"/>
                    </a:lnTo>
                    <a:lnTo>
                      <a:pt x="9" y="12"/>
                    </a:lnTo>
                    <a:lnTo>
                      <a:pt x="9" y="2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13" y="17"/>
                    </a:lnTo>
                    <a:lnTo>
                      <a:pt x="12" y="13"/>
                    </a:lnTo>
                    <a:lnTo>
                      <a:pt x="10" y="12"/>
                    </a:lnTo>
                    <a:lnTo>
                      <a:pt x="6" y="10"/>
                    </a:lnTo>
                    <a:lnTo>
                      <a:pt x="6" y="21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6" y="19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0" y="15"/>
                    </a:lnTo>
                    <a:lnTo>
                      <a:pt x="7" y="17"/>
                    </a:lnTo>
                    <a:lnTo>
                      <a:pt x="7" y="7"/>
                    </a:lnTo>
                    <a:lnTo>
                      <a:pt x="12" y="8"/>
                    </a:lnTo>
                    <a:lnTo>
                      <a:pt x="10" y="7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10"/>
                    </a:lnTo>
                    <a:lnTo>
                      <a:pt x="13" y="10"/>
                    </a:lnTo>
                    <a:lnTo>
                      <a:pt x="7" y="5"/>
                    </a:lnTo>
                    <a:lnTo>
                      <a:pt x="19" y="5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1" y="14"/>
                    </a:lnTo>
                    <a:lnTo>
                      <a:pt x="3" y="15"/>
                    </a:lnTo>
                    <a:lnTo>
                      <a:pt x="7" y="17"/>
                    </a:lnTo>
                    <a:lnTo>
                      <a:pt x="7" y="7"/>
                    </a:lnTo>
                    <a:lnTo>
                      <a:pt x="1" y="8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6" y="10"/>
                    </a:lnTo>
                    <a:lnTo>
                      <a:pt x="6" y="21"/>
                    </a:lnTo>
                    <a:lnTo>
                      <a:pt x="1" y="19"/>
                    </a:lnTo>
                    <a:lnTo>
                      <a:pt x="3" y="21"/>
                    </a:lnTo>
                    <a:lnTo>
                      <a:pt x="1" y="22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9" y="12"/>
                    </a:lnTo>
                    <a:lnTo>
                      <a:pt x="9" y="22"/>
                    </a:lnTo>
                    <a:lnTo>
                      <a:pt x="13" y="22"/>
                    </a:lnTo>
                    <a:lnTo>
                      <a:pt x="19" y="22"/>
                    </a:lnTo>
                    <a:lnTo>
                      <a:pt x="19" y="17"/>
                    </a:lnTo>
                    <a:lnTo>
                      <a:pt x="19" y="5"/>
                    </a:lnTo>
                    <a:lnTo>
                      <a:pt x="7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" name="Freeform 79"/>
              <p:cNvSpPr>
                <a:spLocks/>
              </p:cNvSpPr>
              <p:nvPr/>
            </p:nvSpPr>
            <p:spPr bwMode="auto">
              <a:xfrm>
                <a:off x="4607" y="2299"/>
                <a:ext cx="15" cy="12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8" y="0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6" y="1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8" y="11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0" y="14"/>
                  </a:cxn>
                  <a:cxn ang="0">
                    <a:pos x="17" y="14"/>
                  </a:cxn>
                  <a:cxn ang="0">
                    <a:pos x="17" y="5"/>
                  </a:cxn>
                  <a:cxn ang="0">
                    <a:pos x="11" y="0"/>
                  </a:cxn>
                  <a:cxn ang="0">
                    <a:pos x="11" y="10"/>
                  </a:cxn>
                  <a:cxn ang="0">
                    <a:pos x="5" y="5"/>
                  </a:cxn>
                  <a:cxn ang="0">
                    <a:pos x="5" y="8"/>
                  </a:cxn>
                  <a:cxn ang="0">
                    <a:pos x="11" y="3"/>
                  </a:cxn>
                  <a:cxn ang="0">
                    <a:pos x="8" y="3"/>
                  </a:cxn>
                  <a:cxn ang="0">
                    <a:pos x="6" y="3"/>
                  </a:cxn>
                  <a:cxn ang="0">
                    <a:pos x="12" y="8"/>
                  </a:cxn>
                  <a:cxn ang="0">
                    <a:pos x="12" y="7"/>
                  </a:cxn>
                  <a:cxn ang="0">
                    <a:pos x="6" y="2"/>
                  </a:cxn>
                  <a:cxn ang="0">
                    <a:pos x="12" y="7"/>
                  </a:cxn>
                  <a:cxn ang="0">
                    <a:pos x="12" y="6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6" y="0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8" y="0"/>
                  </a:cxn>
                  <a:cxn ang="0">
                    <a:pos x="8" y="10"/>
                  </a:cxn>
                  <a:cxn ang="0">
                    <a:pos x="11" y="10"/>
                  </a:cxn>
                  <a:cxn ang="0">
                    <a:pos x="11" y="0"/>
                  </a:cxn>
                </a:cxnLst>
                <a:rect l="0" t="0" r="r" b="b"/>
                <a:pathLst>
                  <a:path w="17" h="14">
                    <a:moveTo>
                      <a:pt x="11" y="0"/>
                    </a:moveTo>
                    <a:lnTo>
                      <a:pt x="8" y="0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1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8" y="11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14"/>
                    </a:lnTo>
                    <a:lnTo>
                      <a:pt x="17" y="14"/>
                    </a:lnTo>
                    <a:lnTo>
                      <a:pt x="17" y="5"/>
                    </a:lnTo>
                    <a:lnTo>
                      <a:pt x="11" y="0"/>
                    </a:lnTo>
                    <a:lnTo>
                      <a:pt x="11" y="10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11" y="3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12" y="8"/>
                    </a:lnTo>
                    <a:lnTo>
                      <a:pt x="12" y="7"/>
                    </a:lnTo>
                    <a:lnTo>
                      <a:pt x="6" y="2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6" y="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11" y="10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" name="Freeform 80"/>
              <p:cNvSpPr>
                <a:spLocks/>
              </p:cNvSpPr>
              <p:nvPr/>
            </p:nvSpPr>
            <p:spPr bwMode="auto">
              <a:xfrm>
                <a:off x="4606" y="2293"/>
                <a:ext cx="16" cy="13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7" y="10"/>
                  </a:cxn>
                  <a:cxn ang="0">
                    <a:pos x="1" y="5"/>
                  </a:cxn>
                  <a:cxn ang="0">
                    <a:pos x="1" y="6"/>
                  </a:cxn>
                  <a:cxn ang="0">
                    <a:pos x="7" y="1"/>
                  </a:cxn>
                  <a:cxn ang="0">
                    <a:pos x="1" y="2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7" y="12"/>
                  </a:cxn>
                  <a:cxn ang="0">
                    <a:pos x="1" y="7"/>
                  </a:cxn>
                  <a:cxn ang="0">
                    <a:pos x="1" y="13"/>
                  </a:cxn>
                  <a:cxn ang="0">
                    <a:pos x="18" y="13"/>
                  </a:cxn>
                  <a:cxn ang="0">
                    <a:pos x="18" y="5"/>
                  </a:cxn>
                  <a:cxn ang="0">
                    <a:pos x="12" y="0"/>
                  </a:cxn>
                  <a:cxn ang="0">
                    <a:pos x="12" y="10"/>
                  </a:cxn>
                  <a:cxn ang="0">
                    <a:pos x="6" y="5"/>
                  </a:cxn>
                  <a:cxn ang="0">
                    <a:pos x="6" y="8"/>
                  </a:cxn>
                  <a:cxn ang="0">
                    <a:pos x="12" y="3"/>
                  </a:cxn>
                  <a:cxn ang="0">
                    <a:pos x="9" y="3"/>
                  </a:cxn>
                  <a:cxn ang="0">
                    <a:pos x="7" y="3"/>
                  </a:cxn>
                  <a:cxn ang="0">
                    <a:pos x="13" y="8"/>
                  </a:cxn>
                  <a:cxn ang="0">
                    <a:pos x="13" y="7"/>
                  </a:cxn>
                  <a:cxn ang="0">
                    <a:pos x="7" y="2"/>
                  </a:cxn>
                  <a:cxn ang="0">
                    <a:pos x="6" y="2"/>
                  </a:cxn>
                  <a:cxn ang="0">
                    <a:pos x="12" y="7"/>
                  </a:cxn>
                  <a:cxn ang="0">
                    <a:pos x="10" y="10"/>
                  </a:cxn>
                  <a:cxn ang="0">
                    <a:pos x="7" y="11"/>
                  </a:cxn>
                  <a:cxn ang="0">
                    <a:pos x="13" y="11"/>
                  </a:cxn>
                  <a:cxn ang="0">
                    <a:pos x="13" y="6"/>
                  </a:cxn>
                  <a:cxn ang="0">
                    <a:pos x="13" y="5"/>
                  </a:cxn>
                  <a:cxn ang="0">
                    <a:pos x="7" y="0"/>
                  </a:cxn>
                  <a:cxn ang="0">
                    <a:pos x="7" y="1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12" y="10"/>
                  </a:cxn>
                  <a:cxn ang="0">
                    <a:pos x="12" y="0"/>
                  </a:cxn>
                </a:cxnLst>
                <a:rect l="0" t="0" r="r" b="b"/>
                <a:pathLst>
                  <a:path w="18" h="13">
                    <a:moveTo>
                      <a:pt x="12" y="0"/>
                    </a:moveTo>
                    <a:lnTo>
                      <a:pt x="9" y="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10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7" y="1"/>
                    </a:lnTo>
                    <a:lnTo>
                      <a:pt x="1" y="2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7" y="12"/>
                    </a:lnTo>
                    <a:lnTo>
                      <a:pt x="1" y="7"/>
                    </a:lnTo>
                    <a:lnTo>
                      <a:pt x="1" y="13"/>
                    </a:lnTo>
                    <a:lnTo>
                      <a:pt x="18" y="13"/>
                    </a:lnTo>
                    <a:lnTo>
                      <a:pt x="18" y="5"/>
                    </a:lnTo>
                    <a:lnTo>
                      <a:pt x="12" y="0"/>
                    </a:lnTo>
                    <a:lnTo>
                      <a:pt x="12" y="10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12" y="7"/>
                    </a:lnTo>
                    <a:lnTo>
                      <a:pt x="10" y="10"/>
                    </a:lnTo>
                    <a:lnTo>
                      <a:pt x="7" y="11"/>
                    </a:lnTo>
                    <a:lnTo>
                      <a:pt x="13" y="11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7" y="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10"/>
                    </a:lnTo>
                    <a:lnTo>
                      <a:pt x="12" y="1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" name="Freeform 81"/>
              <p:cNvSpPr>
                <a:spLocks noEditPoints="1"/>
              </p:cNvSpPr>
              <p:nvPr/>
            </p:nvSpPr>
            <p:spPr bwMode="auto">
              <a:xfrm>
                <a:off x="4601" y="2295"/>
                <a:ext cx="9" cy="1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8"/>
                  </a:cxn>
                  <a:cxn ang="0">
                    <a:pos x="10" y="10"/>
                  </a:cxn>
                  <a:cxn ang="0">
                    <a:pos x="5" y="12"/>
                  </a:cxn>
                  <a:cxn ang="0">
                    <a:pos x="4" y="10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10" y="2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10" y="5"/>
                  </a:cxn>
                  <a:cxn ang="0">
                    <a:pos x="8" y="3"/>
                  </a:cxn>
                  <a:cxn ang="0">
                    <a:pos x="5" y="2"/>
                  </a:cxn>
                  <a:cxn ang="0">
                    <a:pos x="4" y="3"/>
                  </a:cxn>
                  <a:cxn ang="0">
                    <a:pos x="2" y="5"/>
                  </a:cxn>
                  <a:cxn ang="0">
                    <a:pos x="2" y="8"/>
                  </a:cxn>
                  <a:cxn ang="0">
                    <a:pos x="4" y="9"/>
                  </a:cxn>
                  <a:cxn ang="0">
                    <a:pos x="4" y="10"/>
                  </a:cxn>
                  <a:cxn ang="0">
                    <a:pos x="5" y="10"/>
                  </a:cxn>
                  <a:cxn ang="0">
                    <a:pos x="8" y="9"/>
                  </a:cxn>
                  <a:cxn ang="0">
                    <a:pos x="10" y="5"/>
                  </a:cxn>
                </a:cxnLst>
                <a:rect l="0" t="0" r="r" b="b"/>
                <a:pathLst>
                  <a:path w="11" h="12">
                    <a:moveTo>
                      <a:pt x="11" y="5"/>
                    </a:moveTo>
                    <a:lnTo>
                      <a:pt x="11" y="8"/>
                    </a:lnTo>
                    <a:lnTo>
                      <a:pt x="10" y="10"/>
                    </a:lnTo>
                    <a:lnTo>
                      <a:pt x="5" y="12"/>
                    </a:lnTo>
                    <a:lnTo>
                      <a:pt x="4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10" y="2"/>
                    </a:lnTo>
                    <a:lnTo>
                      <a:pt x="11" y="4"/>
                    </a:lnTo>
                    <a:lnTo>
                      <a:pt x="11" y="5"/>
                    </a:lnTo>
                    <a:close/>
                    <a:moveTo>
                      <a:pt x="10" y="5"/>
                    </a:moveTo>
                    <a:lnTo>
                      <a:pt x="8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5" y="10"/>
                    </a:lnTo>
                    <a:lnTo>
                      <a:pt x="8" y="9"/>
                    </a:lnTo>
                    <a:lnTo>
                      <a:pt x="10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" name="Freeform 82"/>
              <p:cNvSpPr>
                <a:spLocks/>
              </p:cNvSpPr>
              <p:nvPr/>
            </p:nvSpPr>
            <p:spPr bwMode="auto">
              <a:xfrm>
                <a:off x="4594" y="2292"/>
                <a:ext cx="20" cy="19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1" y="7"/>
                  </a:cxn>
                  <a:cxn ang="0">
                    <a:pos x="10" y="15"/>
                  </a:cxn>
                  <a:cxn ang="0">
                    <a:pos x="11" y="12"/>
                  </a:cxn>
                  <a:cxn ang="0">
                    <a:pos x="16" y="10"/>
                  </a:cxn>
                  <a:cxn ang="0">
                    <a:pos x="6" y="12"/>
                  </a:cxn>
                  <a:cxn ang="0">
                    <a:pos x="5" y="17"/>
                  </a:cxn>
                  <a:cxn ang="0">
                    <a:pos x="16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12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11" y="10"/>
                  </a:cxn>
                  <a:cxn ang="0">
                    <a:pos x="13" y="14"/>
                  </a:cxn>
                  <a:cxn ang="0">
                    <a:pos x="13" y="10"/>
                  </a:cxn>
                  <a:cxn ang="0">
                    <a:pos x="11" y="10"/>
                  </a:cxn>
                  <a:cxn ang="0">
                    <a:pos x="8" y="12"/>
                  </a:cxn>
                  <a:cxn ang="0">
                    <a:pos x="14" y="9"/>
                  </a:cxn>
                  <a:cxn ang="0">
                    <a:pos x="14" y="7"/>
                  </a:cxn>
                  <a:cxn ang="0">
                    <a:pos x="13" y="9"/>
                  </a:cxn>
                  <a:cxn ang="0">
                    <a:pos x="11" y="10"/>
                  </a:cxn>
                  <a:cxn ang="0">
                    <a:pos x="10" y="7"/>
                  </a:cxn>
                  <a:cxn ang="0">
                    <a:pos x="10" y="12"/>
                  </a:cxn>
                  <a:cxn ang="0">
                    <a:pos x="13" y="14"/>
                  </a:cxn>
                  <a:cxn ang="0">
                    <a:pos x="11" y="15"/>
                  </a:cxn>
                  <a:cxn ang="0">
                    <a:pos x="19" y="15"/>
                  </a:cxn>
                  <a:cxn ang="0">
                    <a:pos x="17" y="5"/>
                  </a:cxn>
                  <a:cxn ang="0">
                    <a:pos x="17" y="15"/>
                  </a:cxn>
                  <a:cxn ang="0">
                    <a:pos x="19" y="5"/>
                  </a:cxn>
                  <a:cxn ang="0">
                    <a:pos x="17" y="5"/>
                  </a:cxn>
                  <a:cxn ang="0">
                    <a:pos x="23" y="10"/>
                  </a:cxn>
                  <a:cxn ang="0">
                    <a:pos x="22" y="7"/>
                  </a:cxn>
                  <a:cxn ang="0">
                    <a:pos x="22" y="4"/>
                  </a:cxn>
                  <a:cxn ang="0">
                    <a:pos x="20" y="3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3" y="2"/>
                  </a:cxn>
                  <a:cxn ang="0">
                    <a:pos x="2" y="7"/>
                  </a:cxn>
                  <a:cxn ang="0">
                    <a:pos x="3" y="3"/>
                  </a:cxn>
                  <a:cxn ang="0">
                    <a:pos x="8" y="2"/>
                  </a:cxn>
                  <a:cxn ang="0">
                    <a:pos x="2" y="3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7"/>
                  </a:cxn>
                  <a:cxn ang="0">
                    <a:pos x="6" y="19"/>
                  </a:cxn>
                  <a:cxn ang="0">
                    <a:pos x="5" y="19"/>
                  </a:cxn>
                  <a:cxn ang="0">
                    <a:pos x="10" y="21"/>
                  </a:cxn>
                  <a:cxn ang="0">
                    <a:pos x="3" y="15"/>
                  </a:cxn>
                  <a:cxn ang="0">
                    <a:pos x="5" y="19"/>
                  </a:cxn>
                  <a:cxn ang="0">
                    <a:pos x="6" y="21"/>
                  </a:cxn>
                  <a:cxn ang="0">
                    <a:pos x="17" y="17"/>
                  </a:cxn>
                  <a:cxn ang="0">
                    <a:pos x="16" y="19"/>
                  </a:cxn>
                  <a:cxn ang="0">
                    <a:pos x="16" y="21"/>
                  </a:cxn>
                  <a:cxn ang="0">
                    <a:pos x="22" y="18"/>
                  </a:cxn>
                  <a:cxn ang="0">
                    <a:pos x="22" y="15"/>
                  </a:cxn>
                  <a:cxn ang="0">
                    <a:pos x="20" y="14"/>
                  </a:cxn>
                  <a:cxn ang="0">
                    <a:pos x="17" y="15"/>
                  </a:cxn>
                  <a:cxn ang="0">
                    <a:pos x="17" y="5"/>
                  </a:cxn>
                </a:cxnLst>
                <a:rect l="0" t="0" r="r" b="b"/>
                <a:pathLst>
                  <a:path w="23" h="21">
                    <a:moveTo>
                      <a:pt x="17" y="5"/>
                    </a:moveTo>
                    <a:lnTo>
                      <a:pt x="11" y="7"/>
                    </a:lnTo>
                    <a:lnTo>
                      <a:pt x="10" y="15"/>
                    </a:lnTo>
                    <a:lnTo>
                      <a:pt x="11" y="12"/>
                    </a:lnTo>
                    <a:lnTo>
                      <a:pt x="16" y="10"/>
                    </a:lnTo>
                    <a:lnTo>
                      <a:pt x="6" y="12"/>
                    </a:lnTo>
                    <a:lnTo>
                      <a:pt x="5" y="17"/>
                    </a:lnTo>
                    <a:lnTo>
                      <a:pt x="16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12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11" y="10"/>
                    </a:lnTo>
                    <a:lnTo>
                      <a:pt x="13" y="14"/>
                    </a:lnTo>
                    <a:lnTo>
                      <a:pt x="13" y="10"/>
                    </a:lnTo>
                    <a:lnTo>
                      <a:pt x="11" y="10"/>
                    </a:lnTo>
                    <a:lnTo>
                      <a:pt x="8" y="12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3" y="9"/>
                    </a:lnTo>
                    <a:lnTo>
                      <a:pt x="11" y="10"/>
                    </a:lnTo>
                    <a:lnTo>
                      <a:pt x="10" y="7"/>
                    </a:lnTo>
                    <a:lnTo>
                      <a:pt x="10" y="12"/>
                    </a:lnTo>
                    <a:lnTo>
                      <a:pt x="13" y="14"/>
                    </a:lnTo>
                    <a:lnTo>
                      <a:pt x="11" y="15"/>
                    </a:lnTo>
                    <a:lnTo>
                      <a:pt x="19" y="15"/>
                    </a:lnTo>
                    <a:lnTo>
                      <a:pt x="17" y="5"/>
                    </a:lnTo>
                    <a:lnTo>
                      <a:pt x="17" y="15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23" y="10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3" y="2"/>
                    </a:lnTo>
                    <a:lnTo>
                      <a:pt x="2" y="7"/>
                    </a:lnTo>
                    <a:lnTo>
                      <a:pt x="3" y="3"/>
                    </a:lnTo>
                    <a:lnTo>
                      <a:pt x="8" y="2"/>
                    </a:lnTo>
                    <a:lnTo>
                      <a:pt x="2" y="3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6" y="19"/>
                    </a:lnTo>
                    <a:lnTo>
                      <a:pt x="5" y="19"/>
                    </a:lnTo>
                    <a:lnTo>
                      <a:pt x="10" y="21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21"/>
                    </a:lnTo>
                    <a:lnTo>
                      <a:pt x="17" y="17"/>
                    </a:lnTo>
                    <a:lnTo>
                      <a:pt x="16" y="19"/>
                    </a:lnTo>
                    <a:lnTo>
                      <a:pt x="16" y="21"/>
                    </a:lnTo>
                    <a:lnTo>
                      <a:pt x="22" y="18"/>
                    </a:lnTo>
                    <a:lnTo>
                      <a:pt x="22" y="15"/>
                    </a:lnTo>
                    <a:lnTo>
                      <a:pt x="20" y="14"/>
                    </a:lnTo>
                    <a:lnTo>
                      <a:pt x="17" y="1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Freeform 83"/>
              <p:cNvSpPr>
                <a:spLocks/>
              </p:cNvSpPr>
              <p:nvPr/>
            </p:nvSpPr>
            <p:spPr bwMode="auto">
              <a:xfrm>
                <a:off x="4596" y="2293"/>
                <a:ext cx="18" cy="18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6"/>
                  </a:cxn>
                  <a:cxn ang="0">
                    <a:pos x="17" y="2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3" y="1"/>
                  </a:cxn>
                  <a:cxn ang="0">
                    <a:pos x="1" y="6"/>
                  </a:cxn>
                  <a:cxn ang="0">
                    <a:pos x="8" y="1"/>
                  </a:cxn>
                  <a:cxn ang="0">
                    <a:pos x="1" y="2"/>
                  </a:cxn>
                  <a:cxn ang="0">
                    <a:pos x="0" y="8"/>
                  </a:cxn>
                  <a:cxn ang="0">
                    <a:pos x="0" y="15"/>
                  </a:cxn>
                  <a:cxn ang="0">
                    <a:pos x="3" y="17"/>
                  </a:cxn>
                  <a:cxn ang="0">
                    <a:pos x="1" y="19"/>
                  </a:cxn>
                  <a:cxn ang="0">
                    <a:pos x="9" y="19"/>
                  </a:cxn>
                  <a:cxn ang="0">
                    <a:pos x="15" y="13"/>
                  </a:cxn>
                  <a:cxn ang="0">
                    <a:pos x="14" y="16"/>
                  </a:cxn>
                  <a:cxn ang="0">
                    <a:pos x="12" y="17"/>
                  </a:cxn>
                  <a:cxn ang="0">
                    <a:pos x="18" y="12"/>
                  </a:cxn>
                  <a:cxn ang="0">
                    <a:pos x="17" y="12"/>
                  </a:cxn>
                  <a:cxn ang="0">
                    <a:pos x="14" y="13"/>
                  </a:cxn>
                  <a:cxn ang="0">
                    <a:pos x="20" y="8"/>
                  </a:cxn>
                  <a:cxn ang="0">
                    <a:pos x="14" y="13"/>
                  </a:cxn>
                  <a:cxn ang="0">
                    <a:pos x="15" y="13"/>
                  </a:cxn>
                  <a:cxn ang="0">
                    <a:pos x="18" y="5"/>
                  </a:cxn>
                  <a:cxn ang="0">
                    <a:pos x="9" y="12"/>
                  </a:cxn>
                  <a:cxn ang="0">
                    <a:pos x="15" y="3"/>
                  </a:cxn>
                  <a:cxn ang="0">
                    <a:pos x="14" y="3"/>
                  </a:cxn>
                  <a:cxn ang="0">
                    <a:pos x="8" y="3"/>
                  </a:cxn>
                  <a:cxn ang="0">
                    <a:pos x="14" y="3"/>
                  </a:cxn>
                  <a:cxn ang="0">
                    <a:pos x="8" y="5"/>
                  </a:cxn>
                  <a:cxn ang="0">
                    <a:pos x="6" y="12"/>
                  </a:cxn>
                  <a:cxn ang="0">
                    <a:pos x="12" y="7"/>
                  </a:cxn>
                  <a:cxn ang="0">
                    <a:pos x="4" y="8"/>
                  </a:cxn>
                  <a:cxn ang="0">
                    <a:pos x="3" y="13"/>
                  </a:cxn>
                  <a:cxn ang="0">
                    <a:pos x="9" y="8"/>
                  </a:cxn>
                  <a:cxn ang="0">
                    <a:pos x="8" y="8"/>
                  </a:cxn>
                  <a:cxn ang="0">
                    <a:pos x="14" y="13"/>
                  </a:cxn>
                  <a:cxn ang="0">
                    <a:pos x="12" y="10"/>
                  </a:cxn>
                  <a:cxn ang="0">
                    <a:pos x="12" y="11"/>
                  </a:cxn>
                  <a:cxn ang="0">
                    <a:pos x="12" y="8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14" y="11"/>
                  </a:cxn>
                  <a:cxn ang="0">
                    <a:pos x="14" y="6"/>
                  </a:cxn>
                  <a:cxn ang="0">
                    <a:pos x="12" y="8"/>
                  </a:cxn>
                  <a:cxn ang="0">
                    <a:pos x="9" y="10"/>
                  </a:cxn>
                  <a:cxn ang="0">
                    <a:pos x="8" y="10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9" y="12"/>
                  </a:cxn>
                  <a:cxn ang="0">
                    <a:pos x="18" y="5"/>
                  </a:cxn>
                </a:cxnLst>
                <a:rect l="0" t="0" r="r" b="b"/>
                <a:pathLst>
                  <a:path w="20" h="19">
                    <a:moveTo>
                      <a:pt x="18" y="5"/>
                    </a:moveTo>
                    <a:lnTo>
                      <a:pt x="18" y="6"/>
                    </a:lnTo>
                    <a:lnTo>
                      <a:pt x="17" y="2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1" y="6"/>
                    </a:lnTo>
                    <a:lnTo>
                      <a:pt x="8" y="1"/>
                    </a:lnTo>
                    <a:lnTo>
                      <a:pt x="1" y="2"/>
                    </a:lnTo>
                    <a:lnTo>
                      <a:pt x="0" y="8"/>
                    </a:lnTo>
                    <a:lnTo>
                      <a:pt x="0" y="15"/>
                    </a:lnTo>
                    <a:lnTo>
                      <a:pt x="3" y="17"/>
                    </a:lnTo>
                    <a:lnTo>
                      <a:pt x="1" y="19"/>
                    </a:lnTo>
                    <a:lnTo>
                      <a:pt x="9" y="19"/>
                    </a:lnTo>
                    <a:lnTo>
                      <a:pt x="15" y="13"/>
                    </a:lnTo>
                    <a:lnTo>
                      <a:pt x="14" y="16"/>
                    </a:lnTo>
                    <a:lnTo>
                      <a:pt x="12" y="17"/>
                    </a:lnTo>
                    <a:lnTo>
                      <a:pt x="18" y="12"/>
                    </a:lnTo>
                    <a:lnTo>
                      <a:pt x="17" y="12"/>
                    </a:lnTo>
                    <a:lnTo>
                      <a:pt x="14" y="13"/>
                    </a:lnTo>
                    <a:lnTo>
                      <a:pt x="20" y="8"/>
                    </a:lnTo>
                    <a:lnTo>
                      <a:pt x="14" y="13"/>
                    </a:lnTo>
                    <a:lnTo>
                      <a:pt x="15" y="13"/>
                    </a:lnTo>
                    <a:lnTo>
                      <a:pt x="18" y="5"/>
                    </a:lnTo>
                    <a:lnTo>
                      <a:pt x="9" y="12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8" y="3"/>
                    </a:lnTo>
                    <a:lnTo>
                      <a:pt x="14" y="3"/>
                    </a:lnTo>
                    <a:lnTo>
                      <a:pt x="8" y="5"/>
                    </a:lnTo>
                    <a:lnTo>
                      <a:pt x="6" y="12"/>
                    </a:lnTo>
                    <a:lnTo>
                      <a:pt x="12" y="7"/>
                    </a:lnTo>
                    <a:lnTo>
                      <a:pt x="4" y="8"/>
                    </a:lnTo>
                    <a:lnTo>
                      <a:pt x="3" y="13"/>
                    </a:lnTo>
                    <a:lnTo>
                      <a:pt x="9" y="8"/>
                    </a:lnTo>
                    <a:lnTo>
                      <a:pt x="8" y="8"/>
                    </a:lnTo>
                    <a:lnTo>
                      <a:pt x="14" y="13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2" y="8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14" y="11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9" y="12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5" name="Freeform 84"/>
              <p:cNvSpPr>
                <a:spLocks noEditPoints="1"/>
              </p:cNvSpPr>
              <p:nvPr/>
            </p:nvSpPr>
            <p:spPr bwMode="auto">
              <a:xfrm>
                <a:off x="4517" y="2299"/>
                <a:ext cx="7" cy="1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11"/>
                  </a:cxn>
                  <a:cxn ang="0">
                    <a:pos x="5" y="11"/>
                  </a:cxn>
                  <a:cxn ang="0">
                    <a:pos x="2" y="11"/>
                  </a:cxn>
                  <a:cxn ang="0">
                    <a:pos x="2" y="10"/>
                  </a:cxn>
                  <a:cxn ang="0">
                    <a:pos x="0" y="9"/>
                  </a:cxn>
                  <a:cxn ang="0">
                    <a:pos x="2" y="6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6" y="6"/>
                  </a:cxn>
                  <a:cxn ang="0">
                    <a:pos x="5" y="6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2" y="9"/>
                  </a:cxn>
                  <a:cxn ang="0">
                    <a:pos x="3" y="10"/>
                  </a:cxn>
                  <a:cxn ang="0">
                    <a:pos x="5" y="10"/>
                  </a:cxn>
                  <a:cxn ang="0">
                    <a:pos x="6" y="10"/>
                  </a:cxn>
                  <a:cxn ang="0">
                    <a:pos x="6" y="6"/>
                  </a:cxn>
                  <a:cxn ang="0">
                    <a:pos x="6" y="1"/>
                  </a:cxn>
                  <a:cxn ang="0">
                    <a:pos x="5" y="1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3" y="5"/>
                  </a:cxn>
                  <a:cxn ang="0">
                    <a:pos x="5" y="5"/>
                  </a:cxn>
                  <a:cxn ang="0">
                    <a:pos x="6" y="5"/>
                  </a:cxn>
                  <a:cxn ang="0">
                    <a:pos x="6" y="1"/>
                  </a:cxn>
                </a:cxnLst>
                <a:rect l="0" t="0" r="r" b="b"/>
                <a:pathLst>
                  <a:path w="8" h="11">
                    <a:moveTo>
                      <a:pt x="8" y="0"/>
                    </a:moveTo>
                    <a:lnTo>
                      <a:pt x="8" y="11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0" y="9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  <a:moveTo>
                      <a:pt x="6" y="6"/>
                    </a:moveTo>
                    <a:lnTo>
                      <a:pt x="5" y="6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6" y="10"/>
                    </a:lnTo>
                    <a:lnTo>
                      <a:pt x="6" y="6"/>
                    </a:lnTo>
                    <a:close/>
                    <a:moveTo>
                      <a:pt x="6" y="1"/>
                    </a:moveTo>
                    <a:lnTo>
                      <a:pt x="5" y="1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6" y="5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6" name="Freeform 85"/>
              <p:cNvSpPr>
                <a:spLocks/>
              </p:cNvSpPr>
              <p:nvPr/>
            </p:nvSpPr>
            <p:spPr bwMode="auto">
              <a:xfrm>
                <a:off x="4511" y="2294"/>
                <a:ext cx="18" cy="2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1"/>
                  </a:cxn>
                  <a:cxn ang="0">
                    <a:pos x="14" y="16"/>
                  </a:cxn>
                  <a:cxn ang="0">
                    <a:pos x="8" y="20"/>
                  </a:cxn>
                  <a:cxn ang="0">
                    <a:pos x="11" y="10"/>
                  </a:cxn>
                  <a:cxn ang="0">
                    <a:pos x="11" y="15"/>
                  </a:cxn>
                  <a:cxn ang="0">
                    <a:pos x="12" y="15"/>
                  </a:cxn>
                  <a:cxn ang="0">
                    <a:pos x="14" y="16"/>
                  </a:cxn>
                  <a:cxn ang="0">
                    <a:pos x="11" y="6"/>
                  </a:cxn>
                  <a:cxn ang="0">
                    <a:pos x="6" y="15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8" y="5"/>
                  </a:cxn>
                  <a:cxn ang="0">
                    <a:pos x="14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6" y="15"/>
                  </a:cxn>
                  <a:cxn ang="0">
                    <a:pos x="3" y="15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10"/>
                  </a:cxn>
                  <a:cxn ang="0">
                    <a:pos x="2" y="16"/>
                  </a:cxn>
                  <a:cxn ang="0">
                    <a:pos x="8" y="21"/>
                  </a:cxn>
                  <a:cxn ang="0">
                    <a:pos x="14" y="21"/>
                  </a:cxn>
                  <a:cxn ang="0">
                    <a:pos x="20" y="16"/>
                  </a:cxn>
                  <a:cxn ang="0">
                    <a:pos x="8" y="5"/>
                  </a:cxn>
                </a:cxnLst>
                <a:rect l="0" t="0" r="r" b="b"/>
                <a:pathLst>
                  <a:path w="20" h="21">
                    <a:moveTo>
                      <a:pt x="8" y="5"/>
                    </a:moveTo>
                    <a:lnTo>
                      <a:pt x="8" y="16"/>
                    </a:lnTo>
                    <a:lnTo>
                      <a:pt x="14" y="11"/>
                    </a:lnTo>
                    <a:lnTo>
                      <a:pt x="8" y="11"/>
                    </a:lnTo>
                    <a:lnTo>
                      <a:pt x="8" y="21"/>
                    </a:lnTo>
                    <a:lnTo>
                      <a:pt x="14" y="16"/>
                    </a:lnTo>
                    <a:lnTo>
                      <a:pt x="14" y="15"/>
                    </a:lnTo>
                    <a:lnTo>
                      <a:pt x="8" y="20"/>
                    </a:lnTo>
                    <a:lnTo>
                      <a:pt x="12" y="11"/>
                    </a:lnTo>
                    <a:lnTo>
                      <a:pt x="11" y="10"/>
                    </a:lnTo>
                    <a:lnTo>
                      <a:pt x="12" y="14"/>
                    </a:lnTo>
                    <a:lnTo>
                      <a:pt x="11" y="15"/>
                    </a:lnTo>
                    <a:lnTo>
                      <a:pt x="8" y="16"/>
                    </a:lnTo>
                    <a:lnTo>
                      <a:pt x="12" y="15"/>
                    </a:lnTo>
                    <a:lnTo>
                      <a:pt x="8" y="16"/>
                    </a:lnTo>
                    <a:lnTo>
                      <a:pt x="14" y="16"/>
                    </a:lnTo>
                    <a:lnTo>
                      <a:pt x="12" y="7"/>
                    </a:lnTo>
                    <a:lnTo>
                      <a:pt x="11" y="6"/>
                    </a:lnTo>
                    <a:lnTo>
                      <a:pt x="6" y="5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1" y="9"/>
                    </a:lnTo>
                    <a:lnTo>
                      <a:pt x="8" y="10"/>
                    </a:lnTo>
                    <a:lnTo>
                      <a:pt x="14" y="5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8" y="5"/>
                    </a:lnTo>
                    <a:lnTo>
                      <a:pt x="20" y="5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2" y="1"/>
                    </a:lnTo>
                    <a:lnTo>
                      <a:pt x="0" y="6"/>
                    </a:lnTo>
                    <a:lnTo>
                      <a:pt x="0" y="1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6" y="5"/>
                    </a:lnTo>
                    <a:lnTo>
                      <a:pt x="6" y="15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2" y="11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5" y="6"/>
                    </a:lnTo>
                    <a:lnTo>
                      <a:pt x="8" y="6"/>
                    </a:lnTo>
                    <a:lnTo>
                      <a:pt x="2" y="7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" y="19"/>
                    </a:lnTo>
                    <a:lnTo>
                      <a:pt x="2" y="10"/>
                    </a:lnTo>
                    <a:lnTo>
                      <a:pt x="2" y="15"/>
                    </a:lnTo>
                    <a:lnTo>
                      <a:pt x="2" y="16"/>
                    </a:lnTo>
                    <a:lnTo>
                      <a:pt x="8" y="11"/>
                    </a:lnTo>
                    <a:lnTo>
                      <a:pt x="8" y="21"/>
                    </a:lnTo>
                    <a:lnTo>
                      <a:pt x="11" y="21"/>
                    </a:lnTo>
                    <a:lnTo>
                      <a:pt x="14" y="21"/>
                    </a:lnTo>
                    <a:lnTo>
                      <a:pt x="20" y="21"/>
                    </a:lnTo>
                    <a:lnTo>
                      <a:pt x="20" y="16"/>
                    </a:lnTo>
                    <a:lnTo>
                      <a:pt x="20" y="5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>
                <a:off x="4506" y="2300"/>
                <a:ext cx="22" cy="14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7" y="0"/>
                  </a:cxn>
                  <a:cxn ang="0">
                    <a:pos x="17" y="1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5" y="10"/>
                  </a:cxn>
                  <a:cxn ang="0">
                    <a:pos x="15" y="0"/>
                  </a:cxn>
                  <a:cxn ang="0">
                    <a:pos x="9" y="1"/>
                  </a:cxn>
                  <a:cxn ang="0">
                    <a:pos x="8" y="6"/>
                  </a:cxn>
                  <a:cxn ang="0">
                    <a:pos x="0" y="12"/>
                  </a:cxn>
                  <a:cxn ang="0">
                    <a:pos x="15" y="12"/>
                  </a:cxn>
                  <a:cxn ang="0">
                    <a:pos x="8" y="6"/>
                  </a:cxn>
                  <a:cxn ang="0">
                    <a:pos x="8" y="13"/>
                  </a:cxn>
                  <a:cxn ang="0">
                    <a:pos x="9" y="12"/>
                  </a:cxn>
                  <a:cxn ang="0">
                    <a:pos x="11" y="13"/>
                  </a:cxn>
                  <a:cxn ang="0">
                    <a:pos x="9" y="14"/>
                  </a:cxn>
                  <a:cxn ang="0">
                    <a:pos x="25" y="14"/>
                  </a:cxn>
                  <a:cxn ang="0">
                    <a:pos x="25" y="5"/>
                  </a:cxn>
                  <a:cxn ang="0">
                    <a:pos x="18" y="0"/>
                  </a:cxn>
                  <a:cxn ang="0">
                    <a:pos x="18" y="10"/>
                  </a:cxn>
                  <a:cxn ang="0">
                    <a:pos x="12" y="5"/>
                  </a:cxn>
                  <a:cxn ang="0">
                    <a:pos x="12" y="9"/>
                  </a:cxn>
                  <a:cxn ang="0">
                    <a:pos x="18" y="4"/>
                  </a:cxn>
                  <a:cxn ang="0">
                    <a:pos x="17" y="4"/>
                  </a:cxn>
                  <a:cxn ang="0">
                    <a:pos x="15" y="4"/>
                  </a:cxn>
                  <a:cxn ang="0">
                    <a:pos x="22" y="9"/>
                  </a:cxn>
                  <a:cxn ang="0">
                    <a:pos x="20" y="5"/>
                  </a:cxn>
                  <a:cxn ang="0">
                    <a:pos x="18" y="4"/>
                  </a:cxn>
                  <a:cxn ang="0">
                    <a:pos x="14" y="3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15" y="1"/>
                  </a:cxn>
                  <a:cxn ang="0">
                    <a:pos x="14" y="1"/>
                  </a:cxn>
                  <a:cxn ang="0">
                    <a:pos x="18" y="10"/>
                  </a:cxn>
                  <a:cxn ang="0">
                    <a:pos x="20" y="6"/>
                  </a:cxn>
                  <a:cxn ang="0">
                    <a:pos x="18" y="9"/>
                  </a:cxn>
                  <a:cxn ang="0">
                    <a:pos x="15" y="10"/>
                  </a:cxn>
                  <a:cxn ang="0">
                    <a:pos x="15" y="0"/>
                  </a:cxn>
                  <a:cxn ang="0">
                    <a:pos x="15" y="10"/>
                  </a:cxn>
                  <a:cxn ang="0">
                    <a:pos x="17" y="10"/>
                  </a:cxn>
                  <a:cxn ang="0">
                    <a:pos x="17" y="0"/>
                  </a:cxn>
                  <a:cxn ang="0">
                    <a:pos x="17" y="10"/>
                  </a:cxn>
                  <a:cxn ang="0">
                    <a:pos x="18" y="10"/>
                  </a:cxn>
                  <a:cxn ang="0">
                    <a:pos x="18" y="0"/>
                  </a:cxn>
                </a:cxnLst>
                <a:rect l="0" t="0" r="r" b="b"/>
                <a:pathLst>
                  <a:path w="25" h="14">
                    <a:moveTo>
                      <a:pt x="18" y="0"/>
                    </a:moveTo>
                    <a:lnTo>
                      <a:pt x="17" y="0"/>
                    </a:lnTo>
                    <a:lnTo>
                      <a:pt x="17" y="1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10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8" y="6"/>
                    </a:lnTo>
                    <a:lnTo>
                      <a:pt x="0" y="12"/>
                    </a:lnTo>
                    <a:lnTo>
                      <a:pt x="15" y="12"/>
                    </a:lnTo>
                    <a:lnTo>
                      <a:pt x="8" y="6"/>
                    </a:lnTo>
                    <a:lnTo>
                      <a:pt x="8" y="13"/>
                    </a:lnTo>
                    <a:lnTo>
                      <a:pt x="9" y="12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25" y="14"/>
                    </a:lnTo>
                    <a:lnTo>
                      <a:pt x="25" y="5"/>
                    </a:lnTo>
                    <a:lnTo>
                      <a:pt x="18" y="0"/>
                    </a:lnTo>
                    <a:lnTo>
                      <a:pt x="18" y="10"/>
                    </a:lnTo>
                    <a:lnTo>
                      <a:pt x="12" y="5"/>
                    </a:lnTo>
                    <a:lnTo>
                      <a:pt x="12" y="9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22" y="9"/>
                    </a:lnTo>
                    <a:lnTo>
                      <a:pt x="20" y="5"/>
                    </a:lnTo>
                    <a:lnTo>
                      <a:pt x="18" y="4"/>
                    </a:lnTo>
                    <a:lnTo>
                      <a:pt x="14" y="3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15" y="1"/>
                    </a:lnTo>
                    <a:lnTo>
                      <a:pt x="14" y="1"/>
                    </a:lnTo>
                    <a:lnTo>
                      <a:pt x="18" y="10"/>
                    </a:lnTo>
                    <a:lnTo>
                      <a:pt x="20" y="6"/>
                    </a:lnTo>
                    <a:lnTo>
                      <a:pt x="18" y="9"/>
                    </a:lnTo>
                    <a:lnTo>
                      <a:pt x="15" y="10"/>
                    </a:lnTo>
                    <a:lnTo>
                      <a:pt x="15" y="0"/>
                    </a:lnTo>
                    <a:lnTo>
                      <a:pt x="15" y="10"/>
                    </a:lnTo>
                    <a:lnTo>
                      <a:pt x="17" y="10"/>
                    </a:lnTo>
                    <a:lnTo>
                      <a:pt x="17" y="0"/>
                    </a:lnTo>
                    <a:lnTo>
                      <a:pt x="17" y="10"/>
                    </a:lnTo>
                    <a:lnTo>
                      <a:pt x="18" y="1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" name="Freeform 87"/>
              <p:cNvSpPr>
                <a:spLocks/>
              </p:cNvSpPr>
              <p:nvPr/>
            </p:nvSpPr>
            <p:spPr bwMode="auto">
              <a:xfrm>
                <a:off x="4513" y="2295"/>
                <a:ext cx="15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7" y="13"/>
                  </a:cxn>
                  <a:cxn ang="0">
                    <a:pos x="6" y="13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7" y="14"/>
                  </a:cxn>
                  <a:cxn ang="0">
                    <a:pos x="17" y="14"/>
                  </a:cxn>
                  <a:cxn ang="0">
                    <a:pos x="17" y="5"/>
                  </a:cxn>
                  <a:cxn ang="0">
                    <a:pos x="10" y="0"/>
                  </a:cxn>
                  <a:cxn ang="0">
                    <a:pos x="10" y="10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9" y="4"/>
                  </a:cxn>
                  <a:cxn ang="0">
                    <a:pos x="7" y="4"/>
                  </a:cxn>
                  <a:cxn ang="0">
                    <a:pos x="12" y="5"/>
                  </a:cxn>
                  <a:cxn ang="0">
                    <a:pos x="10" y="4"/>
                  </a:cxn>
                  <a:cxn ang="0">
                    <a:pos x="12" y="3"/>
                  </a:cxn>
                  <a:cxn ang="0">
                    <a:pos x="7" y="3"/>
                  </a:cxn>
                  <a:cxn ang="0">
                    <a:pos x="6" y="3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6" y="1"/>
                  </a:cxn>
                  <a:cxn ang="0">
                    <a:pos x="12" y="6"/>
                  </a:cxn>
                  <a:cxn ang="0">
                    <a:pos x="10" y="9"/>
                  </a:cxn>
                  <a:cxn ang="0">
                    <a:pos x="7" y="10"/>
                  </a:cxn>
                  <a:cxn ang="0">
                    <a:pos x="9" y="10"/>
                  </a:cxn>
                  <a:cxn ang="0">
                    <a:pos x="9" y="0"/>
                  </a:cxn>
                  <a:cxn ang="0">
                    <a:pos x="9" y="10"/>
                  </a:cxn>
                  <a:cxn ang="0">
                    <a:pos x="10" y="10"/>
                  </a:cxn>
                  <a:cxn ang="0">
                    <a:pos x="10" y="0"/>
                  </a:cxn>
                </a:cxnLst>
                <a:rect l="0" t="0" r="r" b="b"/>
                <a:pathLst>
                  <a:path w="17" h="14">
                    <a:moveTo>
                      <a:pt x="10" y="0"/>
                    </a:moveTo>
                    <a:lnTo>
                      <a:pt x="9" y="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7" y="14"/>
                    </a:lnTo>
                    <a:lnTo>
                      <a:pt x="17" y="14"/>
                    </a:lnTo>
                    <a:lnTo>
                      <a:pt x="17" y="5"/>
                    </a:lnTo>
                    <a:lnTo>
                      <a:pt x="10" y="0"/>
                    </a:lnTo>
                    <a:lnTo>
                      <a:pt x="10" y="10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12" y="5"/>
                    </a:lnTo>
                    <a:lnTo>
                      <a:pt x="10" y="4"/>
                    </a:lnTo>
                    <a:lnTo>
                      <a:pt x="12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6" y="1"/>
                    </a:lnTo>
                    <a:lnTo>
                      <a:pt x="12" y="6"/>
                    </a:lnTo>
                    <a:lnTo>
                      <a:pt x="10" y="9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9" y="0"/>
                    </a:lnTo>
                    <a:lnTo>
                      <a:pt x="9" y="10"/>
                    </a:lnTo>
                    <a:lnTo>
                      <a:pt x="1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" name="Freeform 88"/>
              <p:cNvSpPr>
                <a:spLocks noEditPoints="1"/>
              </p:cNvSpPr>
              <p:nvPr/>
            </p:nvSpPr>
            <p:spPr bwMode="auto">
              <a:xfrm>
                <a:off x="4509" y="2299"/>
                <a:ext cx="8" cy="11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11"/>
                  </a:cxn>
                  <a:cxn ang="0">
                    <a:pos x="3" y="11"/>
                  </a:cxn>
                  <a:cxn ang="0">
                    <a:pos x="2" y="11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1"/>
                  </a:cxn>
                  <a:cxn ang="0">
                    <a:pos x="2" y="0"/>
                  </a:cxn>
                  <a:cxn ang="0">
                    <a:pos x="3" y="0"/>
                  </a:cxn>
                  <a:cxn ang="0">
                    <a:pos x="8" y="0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2" y="9"/>
                  </a:cxn>
                  <a:cxn ang="0">
                    <a:pos x="2" y="10"/>
                  </a:cxn>
                  <a:cxn ang="0">
                    <a:pos x="3" y="10"/>
                  </a:cxn>
                  <a:cxn ang="0">
                    <a:pos x="6" y="10"/>
                  </a:cxn>
                  <a:cxn ang="0">
                    <a:pos x="6" y="6"/>
                  </a:cxn>
                  <a:cxn ang="0">
                    <a:pos x="6" y="1"/>
                  </a:cxn>
                  <a:cxn ang="0">
                    <a:pos x="3" y="1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2" y="5"/>
                  </a:cxn>
                  <a:cxn ang="0">
                    <a:pos x="3" y="5"/>
                  </a:cxn>
                  <a:cxn ang="0">
                    <a:pos x="6" y="5"/>
                  </a:cxn>
                  <a:cxn ang="0">
                    <a:pos x="6" y="1"/>
                  </a:cxn>
                </a:cxnLst>
                <a:rect l="0" t="0" r="r" b="b"/>
                <a:pathLst>
                  <a:path w="8" h="11">
                    <a:moveTo>
                      <a:pt x="8" y="0"/>
                    </a:moveTo>
                    <a:lnTo>
                      <a:pt x="8" y="11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8" y="0"/>
                    </a:lnTo>
                    <a:close/>
                    <a:moveTo>
                      <a:pt x="6" y="6"/>
                    </a:moveTo>
                    <a:lnTo>
                      <a:pt x="3" y="6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0"/>
                    </a:lnTo>
                    <a:lnTo>
                      <a:pt x="3" y="10"/>
                    </a:lnTo>
                    <a:lnTo>
                      <a:pt x="6" y="10"/>
                    </a:lnTo>
                    <a:lnTo>
                      <a:pt x="6" y="6"/>
                    </a:lnTo>
                    <a:close/>
                    <a:moveTo>
                      <a:pt x="6" y="1"/>
                    </a:moveTo>
                    <a:lnTo>
                      <a:pt x="3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6" y="5"/>
                    </a:lnTo>
                    <a:lnTo>
                      <a:pt x="6" y="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" name="Freeform 89"/>
              <p:cNvSpPr>
                <a:spLocks/>
              </p:cNvSpPr>
              <p:nvPr/>
            </p:nvSpPr>
            <p:spPr bwMode="auto">
              <a:xfrm>
                <a:off x="4504" y="2294"/>
                <a:ext cx="17" cy="2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8" y="16"/>
                  </a:cxn>
                  <a:cxn ang="0">
                    <a:pos x="14" y="11"/>
                  </a:cxn>
                  <a:cxn ang="0">
                    <a:pos x="9" y="11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8" y="11"/>
                  </a:cxn>
                  <a:cxn ang="0">
                    <a:pos x="14" y="16"/>
                  </a:cxn>
                  <a:cxn ang="0">
                    <a:pos x="12" y="12"/>
                  </a:cxn>
                  <a:cxn ang="0">
                    <a:pos x="11" y="11"/>
                  </a:cxn>
                  <a:cxn ang="0">
                    <a:pos x="6" y="10"/>
                  </a:cxn>
                  <a:cxn ang="0">
                    <a:pos x="6" y="20"/>
                  </a:cxn>
                  <a:cxn ang="0">
                    <a:pos x="12" y="15"/>
                  </a:cxn>
                  <a:cxn ang="0">
                    <a:pos x="12" y="11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8" y="6"/>
                  </a:cxn>
                  <a:cxn ang="0">
                    <a:pos x="12" y="7"/>
                  </a:cxn>
                  <a:cxn ang="0">
                    <a:pos x="11" y="6"/>
                  </a:cxn>
                  <a:cxn ang="0">
                    <a:pos x="12" y="10"/>
                  </a:cxn>
                  <a:cxn ang="0">
                    <a:pos x="6" y="15"/>
                  </a:cxn>
                  <a:cxn ang="0">
                    <a:pos x="12" y="10"/>
                  </a:cxn>
                  <a:cxn ang="0">
                    <a:pos x="12" y="6"/>
                  </a:cxn>
                  <a:cxn ang="0">
                    <a:pos x="11" y="9"/>
                  </a:cxn>
                  <a:cxn ang="0">
                    <a:pos x="8" y="10"/>
                  </a:cxn>
                  <a:cxn ang="0">
                    <a:pos x="14" y="10"/>
                  </a:cxn>
                  <a:cxn ang="0">
                    <a:pos x="8" y="5"/>
                  </a:cxn>
                  <a:cxn ang="0">
                    <a:pos x="20" y="5"/>
                  </a:cxn>
                  <a:cxn ang="0">
                    <a:pos x="14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2" y="1"/>
                  </a:cxn>
                  <a:cxn ang="0">
                    <a:pos x="0" y="6"/>
                  </a:cxn>
                  <a:cxn ang="0">
                    <a:pos x="0" y="9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2" y="14"/>
                  </a:cxn>
                  <a:cxn ang="0">
                    <a:pos x="3" y="15"/>
                  </a:cxn>
                  <a:cxn ang="0">
                    <a:pos x="8" y="16"/>
                  </a:cxn>
                  <a:cxn ang="0">
                    <a:pos x="8" y="6"/>
                  </a:cxn>
                  <a:cxn ang="0">
                    <a:pos x="6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0" y="15"/>
                  </a:cxn>
                  <a:cxn ang="0">
                    <a:pos x="6" y="10"/>
                  </a:cxn>
                  <a:cxn ang="0">
                    <a:pos x="6" y="20"/>
                  </a:cxn>
                  <a:cxn ang="0">
                    <a:pos x="2" y="19"/>
                  </a:cxn>
                  <a:cxn ang="0">
                    <a:pos x="3" y="20"/>
                  </a:cxn>
                  <a:cxn ang="0">
                    <a:pos x="2" y="21"/>
                  </a:cxn>
                  <a:cxn ang="0">
                    <a:pos x="8" y="21"/>
                  </a:cxn>
                  <a:cxn ang="0">
                    <a:pos x="9" y="21"/>
                  </a:cxn>
                  <a:cxn ang="0">
                    <a:pos x="9" y="11"/>
                  </a:cxn>
                  <a:cxn ang="0">
                    <a:pos x="9" y="21"/>
                  </a:cxn>
                  <a:cxn ang="0">
                    <a:pos x="14" y="21"/>
                  </a:cxn>
                  <a:cxn ang="0">
                    <a:pos x="20" y="21"/>
                  </a:cxn>
                  <a:cxn ang="0">
                    <a:pos x="20" y="16"/>
                  </a:cxn>
                  <a:cxn ang="0">
                    <a:pos x="20" y="5"/>
                  </a:cxn>
                  <a:cxn ang="0">
                    <a:pos x="8" y="5"/>
                  </a:cxn>
                </a:cxnLst>
                <a:rect l="0" t="0" r="r" b="b"/>
                <a:pathLst>
                  <a:path w="20" h="21">
                    <a:moveTo>
                      <a:pt x="8" y="5"/>
                    </a:moveTo>
                    <a:lnTo>
                      <a:pt x="8" y="16"/>
                    </a:lnTo>
                    <a:lnTo>
                      <a:pt x="14" y="11"/>
                    </a:lnTo>
                    <a:lnTo>
                      <a:pt x="9" y="11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14" y="16"/>
                    </a:lnTo>
                    <a:lnTo>
                      <a:pt x="12" y="12"/>
                    </a:lnTo>
                    <a:lnTo>
                      <a:pt x="11" y="11"/>
                    </a:lnTo>
                    <a:lnTo>
                      <a:pt x="6" y="10"/>
                    </a:lnTo>
                    <a:lnTo>
                      <a:pt x="6" y="20"/>
                    </a:lnTo>
                    <a:lnTo>
                      <a:pt x="12" y="15"/>
                    </a:lnTo>
                    <a:lnTo>
                      <a:pt x="12" y="11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8" y="6"/>
                    </a:lnTo>
                    <a:lnTo>
                      <a:pt x="12" y="7"/>
                    </a:lnTo>
                    <a:lnTo>
                      <a:pt x="11" y="6"/>
                    </a:lnTo>
                    <a:lnTo>
                      <a:pt x="12" y="10"/>
                    </a:lnTo>
                    <a:lnTo>
                      <a:pt x="6" y="15"/>
                    </a:lnTo>
                    <a:lnTo>
                      <a:pt x="12" y="10"/>
                    </a:lnTo>
                    <a:lnTo>
                      <a:pt x="12" y="6"/>
                    </a:lnTo>
                    <a:lnTo>
                      <a:pt x="11" y="9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8" y="5"/>
                    </a:lnTo>
                    <a:lnTo>
                      <a:pt x="20" y="5"/>
                    </a:lnTo>
                    <a:lnTo>
                      <a:pt x="14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1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2" y="14"/>
                    </a:lnTo>
                    <a:lnTo>
                      <a:pt x="3" y="15"/>
                    </a:lnTo>
                    <a:lnTo>
                      <a:pt x="8" y="1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6" y="10"/>
                    </a:lnTo>
                    <a:lnTo>
                      <a:pt x="6" y="20"/>
                    </a:lnTo>
                    <a:lnTo>
                      <a:pt x="2" y="19"/>
                    </a:lnTo>
                    <a:lnTo>
                      <a:pt x="3" y="20"/>
                    </a:lnTo>
                    <a:lnTo>
                      <a:pt x="2" y="21"/>
                    </a:lnTo>
                    <a:lnTo>
                      <a:pt x="8" y="21"/>
                    </a:lnTo>
                    <a:lnTo>
                      <a:pt x="9" y="21"/>
                    </a:lnTo>
                    <a:lnTo>
                      <a:pt x="9" y="11"/>
                    </a:lnTo>
                    <a:lnTo>
                      <a:pt x="9" y="21"/>
                    </a:lnTo>
                    <a:lnTo>
                      <a:pt x="14" y="21"/>
                    </a:lnTo>
                    <a:lnTo>
                      <a:pt x="20" y="21"/>
                    </a:lnTo>
                    <a:lnTo>
                      <a:pt x="20" y="16"/>
                    </a:lnTo>
                    <a:lnTo>
                      <a:pt x="20" y="5"/>
                    </a:lnTo>
                    <a:lnTo>
                      <a:pt x="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" name="Freeform 90"/>
              <p:cNvSpPr>
                <a:spLocks/>
              </p:cNvSpPr>
              <p:nvPr/>
            </p:nvSpPr>
            <p:spPr bwMode="auto">
              <a:xfrm>
                <a:off x="4505" y="2300"/>
                <a:ext cx="14" cy="14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7" y="0"/>
                  </a:cxn>
                  <a:cxn ang="0">
                    <a:pos x="7" y="10"/>
                  </a:cxn>
                  <a:cxn ang="0">
                    <a:pos x="9" y="10"/>
                  </a:cxn>
                  <a:cxn ang="0">
                    <a:pos x="7" y="10"/>
                  </a:cxn>
                  <a:cxn ang="0">
                    <a:pos x="7" y="0"/>
                  </a:cxn>
                  <a:cxn ang="0">
                    <a:pos x="1" y="1"/>
                  </a:cxn>
                  <a:cxn ang="0">
                    <a:pos x="0" y="6"/>
                  </a:cxn>
                  <a:cxn ang="0">
                    <a:pos x="0" y="12"/>
                  </a:cxn>
                  <a:cxn ang="0">
                    <a:pos x="7" y="12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6" y="14"/>
                  </a:cxn>
                  <a:cxn ang="0">
                    <a:pos x="16" y="5"/>
                  </a:cxn>
                  <a:cxn ang="0">
                    <a:pos x="10" y="0"/>
                  </a:cxn>
                  <a:cxn ang="0">
                    <a:pos x="10" y="10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10" y="4"/>
                  </a:cxn>
                  <a:cxn ang="0">
                    <a:pos x="7" y="4"/>
                  </a:cxn>
                  <a:cxn ang="0">
                    <a:pos x="6" y="4"/>
                  </a:cxn>
                  <a:cxn ang="0">
                    <a:pos x="12" y="9"/>
                  </a:cxn>
                  <a:cxn ang="0">
                    <a:pos x="12" y="8"/>
                  </a:cxn>
                  <a:cxn ang="0">
                    <a:pos x="6" y="3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12" y="6"/>
                  </a:cxn>
                  <a:cxn ang="0">
                    <a:pos x="10" y="9"/>
                  </a:cxn>
                  <a:cxn ang="0">
                    <a:pos x="7" y="10"/>
                  </a:cxn>
                  <a:cxn ang="0">
                    <a:pos x="7" y="0"/>
                  </a:cxn>
                  <a:cxn ang="0">
                    <a:pos x="7" y="10"/>
                  </a:cxn>
                  <a:cxn ang="0">
                    <a:pos x="10" y="10"/>
                  </a:cxn>
                  <a:cxn ang="0">
                    <a:pos x="10" y="0"/>
                  </a:cxn>
                </a:cxnLst>
                <a:rect l="0" t="0" r="r" b="b"/>
                <a:pathLst>
                  <a:path w="16" h="14">
                    <a:moveTo>
                      <a:pt x="10" y="0"/>
                    </a:moveTo>
                    <a:lnTo>
                      <a:pt x="7" y="0"/>
                    </a:lnTo>
                    <a:lnTo>
                      <a:pt x="7" y="10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7" y="0"/>
                    </a:lnTo>
                    <a:lnTo>
                      <a:pt x="1" y="1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7" y="12"/>
                    </a:lnTo>
                    <a:lnTo>
                      <a:pt x="0" y="6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6" y="14"/>
                    </a:lnTo>
                    <a:lnTo>
                      <a:pt x="16" y="5"/>
                    </a:lnTo>
                    <a:lnTo>
                      <a:pt x="10" y="0"/>
                    </a:lnTo>
                    <a:lnTo>
                      <a:pt x="10" y="10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10" y="4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12" y="9"/>
                    </a:lnTo>
                    <a:lnTo>
                      <a:pt x="12" y="8"/>
                    </a:lnTo>
                    <a:lnTo>
                      <a:pt x="6" y="3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12" y="6"/>
                    </a:lnTo>
                    <a:lnTo>
                      <a:pt x="10" y="9"/>
                    </a:lnTo>
                    <a:lnTo>
                      <a:pt x="7" y="10"/>
                    </a:lnTo>
                    <a:lnTo>
                      <a:pt x="7" y="0"/>
                    </a:lnTo>
                    <a:lnTo>
                      <a:pt x="7" y="10"/>
                    </a:lnTo>
                    <a:lnTo>
                      <a:pt x="1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" name="Freeform 91"/>
              <p:cNvSpPr>
                <a:spLocks/>
              </p:cNvSpPr>
              <p:nvPr/>
            </p:nvSpPr>
            <p:spPr bwMode="auto">
              <a:xfrm>
                <a:off x="4505" y="2295"/>
                <a:ext cx="14" cy="1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7" y="0"/>
                  </a:cxn>
                  <a:cxn ang="0">
                    <a:pos x="7" y="1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0"/>
                  </a:cxn>
                  <a:cxn ang="0">
                    <a:pos x="0" y="5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0" y="13"/>
                  </a:cxn>
                  <a:cxn ang="0">
                    <a:pos x="7" y="13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16" y="14"/>
                  </a:cxn>
                  <a:cxn ang="0">
                    <a:pos x="16" y="5"/>
                  </a:cxn>
                  <a:cxn ang="0">
                    <a:pos x="10" y="0"/>
                  </a:cxn>
                  <a:cxn ang="0">
                    <a:pos x="10" y="10"/>
                  </a:cxn>
                  <a:cxn ang="0">
                    <a:pos x="4" y="5"/>
                  </a:cxn>
                  <a:cxn ang="0">
                    <a:pos x="4" y="9"/>
                  </a:cxn>
                  <a:cxn ang="0">
                    <a:pos x="7" y="4"/>
                  </a:cxn>
                  <a:cxn ang="0">
                    <a:pos x="6" y="4"/>
                  </a:cxn>
                  <a:cxn ang="0">
                    <a:pos x="12" y="9"/>
                  </a:cxn>
                  <a:cxn ang="0">
                    <a:pos x="7" y="3"/>
                  </a:cxn>
                  <a:cxn ang="0">
                    <a:pos x="6" y="3"/>
                  </a:cxn>
                  <a:cxn ang="0">
                    <a:pos x="12" y="8"/>
                  </a:cxn>
                  <a:cxn ang="0">
                    <a:pos x="12" y="6"/>
                  </a:cxn>
                  <a:cxn ang="0">
                    <a:pos x="12" y="5"/>
                  </a:cxn>
                  <a:cxn ang="0">
                    <a:pos x="6" y="0"/>
                  </a:cxn>
                  <a:cxn ang="0">
                    <a:pos x="6" y="10"/>
                  </a:cxn>
                  <a:cxn ang="0">
                    <a:pos x="7" y="10"/>
                  </a:cxn>
                  <a:cxn ang="0">
                    <a:pos x="7" y="0"/>
                  </a:cxn>
                  <a:cxn ang="0">
                    <a:pos x="10" y="10"/>
                  </a:cxn>
                  <a:cxn ang="0">
                    <a:pos x="10" y="0"/>
                  </a:cxn>
                </a:cxnLst>
                <a:rect l="0" t="0" r="r" b="b"/>
                <a:pathLst>
                  <a:path w="16" h="14">
                    <a:moveTo>
                      <a:pt x="10" y="0"/>
                    </a:moveTo>
                    <a:lnTo>
                      <a:pt x="7" y="0"/>
                    </a:lnTo>
                    <a:lnTo>
                      <a:pt x="7" y="1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0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13"/>
                    </a:lnTo>
                    <a:lnTo>
                      <a:pt x="7" y="13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16" y="14"/>
                    </a:lnTo>
                    <a:lnTo>
                      <a:pt x="16" y="5"/>
                    </a:lnTo>
                    <a:lnTo>
                      <a:pt x="10" y="0"/>
                    </a:lnTo>
                    <a:lnTo>
                      <a:pt x="10" y="10"/>
                    </a:lnTo>
                    <a:lnTo>
                      <a:pt x="4" y="5"/>
                    </a:lnTo>
                    <a:lnTo>
                      <a:pt x="4" y="9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12" y="9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12" y="8"/>
                    </a:lnTo>
                    <a:lnTo>
                      <a:pt x="12" y="6"/>
                    </a:lnTo>
                    <a:lnTo>
                      <a:pt x="12" y="5"/>
                    </a:lnTo>
                    <a:lnTo>
                      <a:pt x="6" y="0"/>
                    </a:lnTo>
                    <a:lnTo>
                      <a:pt x="6" y="10"/>
                    </a:lnTo>
                    <a:lnTo>
                      <a:pt x="7" y="10"/>
                    </a:lnTo>
                    <a:lnTo>
                      <a:pt x="7" y="0"/>
                    </a:lnTo>
                    <a:lnTo>
                      <a:pt x="10" y="1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" name="Freeform 92"/>
              <p:cNvSpPr>
                <a:spLocks noEditPoints="1"/>
              </p:cNvSpPr>
              <p:nvPr/>
            </p:nvSpPr>
            <p:spPr bwMode="auto">
              <a:xfrm>
                <a:off x="4498" y="2299"/>
                <a:ext cx="11" cy="11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7"/>
                  </a:cxn>
                  <a:cxn ang="0">
                    <a:pos x="9" y="10"/>
                  </a:cxn>
                  <a:cxn ang="0">
                    <a:pos x="5" y="11"/>
                  </a:cxn>
                  <a:cxn ang="0">
                    <a:pos x="3" y="10"/>
                  </a:cxn>
                  <a:cxn ang="0">
                    <a:pos x="0" y="9"/>
                  </a:cxn>
                  <a:cxn ang="0">
                    <a:pos x="0" y="5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1" y="4"/>
                  </a:cxn>
                  <a:cxn ang="0">
                    <a:pos x="11" y="5"/>
                  </a:cxn>
                  <a:cxn ang="0">
                    <a:pos x="9" y="5"/>
                  </a:cxn>
                  <a:cxn ang="0">
                    <a:pos x="8" y="2"/>
                  </a:cxn>
                  <a:cxn ang="0">
                    <a:pos x="5" y="1"/>
                  </a:cxn>
                  <a:cxn ang="0">
                    <a:pos x="3" y="2"/>
                  </a:cxn>
                  <a:cxn ang="0">
                    <a:pos x="2" y="5"/>
                  </a:cxn>
                  <a:cxn ang="0">
                    <a:pos x="2" y="7"/>
                  </a:cxn>
                  <a:cxn ang="0">
                    <a:pos x="3" y="9"/>
                  </a:cxn>
                  <a:cxn ang="0">
                    <a:pos x="3" y="10"/>
                  </a:cxn>
                  <a:cxn ang="0">
                    <a:pos x="5" y="10"/>
                  </a:cxn>
                  <a:cxn ang="0">
                    <a:pos x="8" y="9"/>
                  </a:cxn>
                  <a:cxn ang="0">
                    <a:pos x="9" y="7"/>
                  </a:cxn>
                  <a:cxn ang="0">
                    <a:pos x="9" y="5"/>
                  </a:cxn>
                </a:cxnLst>
                <a:rect l="0" t="0" r="r" b="b"/>
                <a:pathLst>
                  <a:path w="11" h="11">
                    <a:moveTo>
                      <a:pt x="11" y="5"/>
                    </a:moveTo>
                    <a:lnTo>
                      <a:pt x="11" y="7"/>
                    </a:lnTo>
                    <a:lnTo>
                      <a:pt x="9" y="10"/>
                    </a:lnTo>
                    <a:lnTo>
                      <a:pt x="5" y="11"/>
                    </a:lnTo>
                    <a:lnTo>
                      <a:pt x="3" y="10"/>
                    </a:lnTo>
                    <a:lnTo>
                      <a:pt x="0" y="9"/>
                    </a:lnTo>
                    <a:lnTo>
                      <a:pt x="0" y="5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1" y="4"/>
                    </a:lnTo>
                    <a:lnTo>
                      <a:pt x="11" y="5"/>
                    </a:lnTo>
                    <a:close/>
                    <a:moveTo>
                      <a:pt x="9" y="5"/>
                    </a:moveTo>
                    <a:lnTo>
                      <a:pt x="8" y="2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3" y="9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9"/>
                    </a:lnTo>
                    <a:lnTo>
                      <a:pt x="9" y="7"/>
                    </a:lnTo>
                    <a:lnTo>
                      <a:pt x="9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" name="Freeform 93"/>
              <p:cNvSpPr>
                <a:spLocks/>
              </p:cNvSpPr>
              <p:nvPr/>
            </p:nvSpPr>
            <p:spPr bwMode="auto">
              <a:xfrm>
                <a:off x="4492" y="2294"/>
                <a:ext cx="21" cy="20"/>
              </a:xfrm>
              <a:custGeom>
                <a:avLst/>
                <a:gdLst/>
                <a:ahLst/>
                <a:cxnLst>
                  <a:cxn ang="0">
                    <a:pos x="17" y="5"/>
                  </a:cxn>
                  <a:cxn ang="0">
                    <a:pos x="11" y="6"/>
                  </a:cxn>
                  <a:cxn ang="0">
                    <a:pos x="9" y="15"/>
                  </a:cxn>
                  <a:cxn ang="0">
                    <a:pos x="11" y="11"/>
                  </a:cxn>
                  <a:cxn ang="0">
                    <a:pos x="15" y="10"/>
                  </a:cxn>
                  <a:cxn ang="0">
                    <a:pos x="6" y="11"/>
                  </a:cxn>
                  <a:cxn ang="0">
                    <a:pos x="5" y="16"/>
                  </a:cxn>
                  <a:cxn ang="0">
                    <a:pos x="15" y="12"/>
                  </a:cxn>
                  <a:cxn ang="0">
                    <a:pos x="14" y="11"/>
                  </a:cxn>
                  <a:cxn ang="0">
                    <a:pos x="15" y="10"/>
                  </a:cxn>
                  <a:cxn ang="0">
                    <a:pos x="14" y="11"/>
                  </a:cxn>
                  <a:cxn ang="0">
                    <a:pos x="11" y="9"/>
                  </a:cxn>
                  <a:cxn ang="0">
                    <a:pos x="6" y="9"/>
                  </a:cxn>
                  <a:cxn ang="0">
                    <a:pos x="11" y="10"/>
                  </a:cxn>
                  <a:cxn ang="0">
                    <a:pos x="12" y="14"/>
                  </a:cxn>
                  <a:cxn ang="0">
                    <a:pos x="12" y="10"/>
                  </a:cxn>
                  <a:cxn ang="0">
                    <a:pos x="11" y="10"/>
                  </a:cxn>
                  <a:cxn ang="0">
                    <a:pos x="8" y="11"/>
                  </a:cxn>
                  <a:cxn ang="0">
                    <a:pos x="14" y="9"/>
                  </a:cxn>
                  <a:cxn ang="0">
                    <a:pos x="14" y="6"/>
                  </a:cxn>
                  <a:cxn ang="0">
                    <a:pos x="12" y="9"/>
                  </a:cxn>
                  <a:cxn ang="0">
                    <a:pos x="11" y="10"/>
                  </a:cxn>
                  <a:cxn ang="0">
                    <a:pos x="9" y="6"/>
                  </a:cxn>
                  <a:cxn ang="0">
                    <a:pos x="9" y="11"/>
                  </a:cxn>
                  <a:cxn ang="0">
                    <a:pos x="12" y="14"/>
                  </a:cxn>
                  <a:cxn ang="0">
                    <a:pos x="11" y="15"/>
                  </a:cxn>
                  <a:cxn ang="0">
                    <a:pos x="18" y="15"/>
                  </a:cxn>
                  <a:cxn ang="0">
                    <a:pos x="17" y="5"/>
                  </a:cxn>
                  <a:cxn ang="0">
                    <a:pos x="17" y="15"/>
                  </a:cxn>
                  <a:cxn ang="0">
                    <a:pos x="18" y="5"/>
                  </a:cxn>
                  <a:cxn ang="0">
                    <a:pos x="17" y="5"/>
                  </a:cxn>
                  <a:cxn ang="0">
                    <a:pos x="23" y="10"/>
                  </a:cxn>
                  <a:cxn ang="0">
                    <a:pos x="21" y="6"/>
                  </a:cxn>
                  <a:cxn ang="0">
                    <a:pos x="21" y="4"/>
                  </a:cxn>
                  <a:cxn ang="0">
                    <a:pos x="20" y="2"/>
                  </a:cxn>
                  <a:cxn ang="0">
                    <a:pos x="17" y="0"/>
                  </a:cxn>
                  <a:cxn ang="0">
                    <a:pos x="11" y="0"/>
                  </a:cxn>
                  <a:cxn ang="0">
                    <a:pos x="3" y="1"/>
                  </a:cxn>
                  <a:cxn ang="0">
                    <a:pos x="2" y="6"/>
                  </a:cxn>
                  <a:cxn ang="0">
                    <a:pos x="3" y="2"/>
                  </a:cxn>
                  <a:cxn ang="0">
                    <a:pos x="8" y="1"/>
                  </a:cxn>
                  <a:cxn ang="0">
                    <a:pos x="2" y="2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6" y="19"/>
                  </a:cxn>
                  <a:cxn ang="0">
                    <a:pos x="5" y="19"/>
                  </a:cxn>
                  <a:cxn ang="0">
                    <a:pos x="9" y="20"/>
                  </a:cxn>
                  <a:cxn ang="0">
                    <a:pos x="3" y="15"/>
                  </a:cxn>
                  <a:cxn ang="0">
                    <a:pos x="5" y="19"/>
                  </a:cxn>
                  <a:cxn ang="0">
                    <a:pos x="6" y="20"/>
                  </a:cxn>
                  <a:cxn ang="0">
                    <a:pos x="17" y="16"/>
                  </a:cxn>
                  <a:cxn ang="0">
                    <a:pos x="15" y="19"/>
                  </a:cxn>
                  <a:cxn ang="0">
                    <a:pos x="15" y="20"/>
                  </a:cxn>
                  <a:cxn ang="0">
                    <a:pos x="21" y="18"/>
                  </a:cxn>
                  <a:cxn ang="0">
                    <a:pos x="21" y="15"/>
                  </a:cxn>
                  <a:cxn ang="0">
                    <a:pos x="20" y="14"/>
                  </a:cxn>
                  <a:cxn ang="0">
                    <a:pos x="17" y="15"/>
                  </a:cxn>
                  <a:cxn ang="0">
                    <a:pos x="17" y="5"/>
                  </a:cxn>
                </a:cxnLst>
                <a:rect l="0" t="0" r="r" b="b"/>
                <a:pathLst>
                  <a:path w="23" h="20">
                    <a:moveTo>
                      <a:pt x="17" y="5"/>
                    </a:moveTo>
                    <a:lnTo>
                      <a:pt x="11" y="6"/>
                    </a:lnTo>
                    <a:lnTo>
                      <a:pt x="9" y="15"/>
                    </a:lnTo>
                    <a:lnTo>
                      <a:pt x="11" y="11"/>
                    </a:lnTo>
                    <a:lnTo>
                      <a:pt x="15" y="10"/>
                    </a:lnTo>
                    <a:lnTo>
                      <a:pt x="6" y="11"/>
                    </a:lnTo>
                    <a:lnTo>
                      <a:pt x="5" y="16"/>
                    </a:lnTo>
                    <a:lnTo>
                      <a:pt x="15" y="12"/>
                    </a:lnTo>
                    <a:lnTo>
                      <a:pt x="14" y="11"/>
                    </a:lnTo>
                    <a:lnTo>
                      <a:pt x="15" y="10"/>
                    </a:lnTo>
                    <a:lnTo>
                      <a:pt x="14" y="11"/>
                    </a:lnTo>
                    <a:lnTo>
                      <a:pt x="11" y="9"/>
                    </a:lnTo>
                    <a:lnTo>
                      <a:pt x="6" y="9"/>
                    </a:lnTo>
                    <a:lnTo>
                      <a:pt x="11" y="10"/>
                    </a:lnTo>
                    <a:lnTo>
                      <a:pt x="12" y="14"/>
                    </a:lnTo>
                    <a:lnTo>
                      <a:pt x="12" y="10"/>
                    </a:lnTo>
                    <a:lnTo>
                      <a:pt x="11" y="10"/>
                    </a:lnTo>
                    <a:lnTo>
                      <a:pt x="8" y="11"/>
                    </a:lnTo>
                    <a:lnTo>
                      <a:pt x="14" y="9"/>
                    </a:lnTo>
                    <a:lnTo>
                      <a:pt x="14" y="6"/>
                    </a:lnTo>
                    <a:lnTo>
                      <a:pt x="12" y="9"/>
                    </a:lnTo>
                    <a:lnTo>
                      <a:pt x="11" y="10"/>
                    </a:lnTo>
                    <a:lnTo>
                      <a:pt x="9" y="6"/>
                    </a:lnTo>
                    <a:lnTo>
                      <a:pt x="9" y="11"/>
                    </a:lnTo>
                    <a:lnTo>
                      <a:pt x="12" y="14"/>
                    </a:lnTo>
                    <a:lnTo>
                      <a:pt x="11" y="15"/>
                    </a:lnTo>
                    <a:lnTo>
                      <a:pt x="18" y="15"/>
                    </a:lnTo>
                    <a:lnTo>
                      <a:pt x="17" y="5"/>
                    </a:lnTo>
                    <a:lnTo>
                      <a:pt x="17" y="15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23" y="10"/>
                    </a:lnTo>
                    <a:lnTo>
                      <a:pt x="21" y="6"/>
                    </a:lnTo>
                    <a:lnTo>
                      <a:pt x="21" y="4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3" y="1"/>
                    </a:lnTo>
                    <a:lnTo>
                      <a:pt x="2" y="6"/>
                    </a:lnTo>
                    <a:lnTo>
                      <a:pt x="3" y="2"/>
                    </a:lnTo>
                    <a:lnTo>
                      <a:pt x="8" y="1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5" y="19"/>
                    </a:lnTo>
                    <a:lnTo>
                      <a:pt x="9" y="20"/>
                    </a:lnTo>
                    <a:lnTo>
                      <a:pt x="3" y="15"/>
                    </a:lnTo>
                    <a:lnTo>
                      <a:pt x="5" y="19"/>
                    </a:lnTo>
                    <a:lnTo>
                      <a:pt x="6" y="20"/>
                    </a:lnTo>
                    <a:lnTo>
                      <a:pt x="17" y="16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21" y="18"/>
                    </a:lnTo>
                    <a:lnTo>
                      <a:pt x="21" y="15"/>
                    </a:lnTo>
                    <a:lnTo>
                      <a:pt x="20" y="14"/>
                    </a:lnTo>
                    <a:lnTo>
                      <a:pt x="17" y="15"/>
                    </a:lnTo>
                    <a:lnTo>
                      <a:pt x="17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Freeform 94"/>
              <p:cNvSpPr>
                <a:spLocks/>
              </p:cNvSpPr>
              <p:nvPr/>
            </p:nvSpPr>
            <p:spPr bwMode="auto">
              <a:xfrm>
                <a:off x="4494" y="2295"/>
                <a:ext cx="17" cy="19"/>
              </a:xfrm>
              <a:custGeom>
                <a:avLst/>
                <a:gdLst/>
                <a:ahLst/>
                <a:cxnLst>
                  <a:cxn ang="0">
                    <a:pos x="18" y="5"/>
                  </a:cxn>
                  <a:cxn ang="0">
                    <a:pos x="18" y="6"/>
                  </a:cxn>
                  <a:cxn ang="0">
                    <a:pos x="16" y="3"/>
                  </a:cxn>
                  <a:cxn ang="0">
                    <a:pos x="13" y="0"/>
                  </a:cxn>
                  <a:cxn ang="0">
                    <a:pos x="9" y="0"/>
                  </a:cxn>
                  <a:cxn ang="0">
                    <a:pos x="3" y="1"/>
                  </a:cxn>
                  <a:cxn ang="0">
                    <a:pos x="1" y="6"/>
                  </a:cxn>
                  <a:cxn ang="0">
                    <a:pos x="7" y="1"/>
                  </a:cxn>
                  <a:cxn ang="0">
                    <a:pos x="1" y="3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3" y="18"/>
                  </a:cxn>
                  <a:cxn ang="0">
                    <a:pos x="1" y="19"/>
                  </a:cxn>
                  <a:cxn ang="0">
                    <a:pos x="9" y="19"/>
                  </a:cxn>
                  <a:cxn ang="0">
                    <a:pos x="15" y="14"/>
                  </a:cxn>
                  <a:cxn ang="0">
                    <a:pos x="13" y="17"/>
                  </a:cxn>
                  <a:cxn ang="0">
                    <a:pos x="12" y="18"/>
                  </a:cxn>
                  <a:cxn ang="0">
                    <a:pos x="18" y="13"/>
                  </a:cxn>
                  <a:cxn ang="0">
                    <a:pos x="16" y="13"/>
                  </a:cxn>
                  <a:cxn ang="0">
                    <a:pos x="13" y="14"/>
                  </a:cxn>
                  <a:cxn ang="0">
                    <a:pos x="19" y="9"/>
                  </a:cxn>
                  <a:cxn ang="0">
                    <a:pos x="13" y="14"/>
                  </a:cxn>
                  <a:cxn ang="0">
                    <a:pos x="15" y="14"/>
                  </a:cxn>
                  <a:cxn ang="0">
                    <a:pos x="18" y="5"/>
                  </a:cxn>
                  <a:cxn ang="0">
                    <a:pos x="9" y="13"/>
                  </a:cxn>
                  <a:cxn ang="0">
                    <a:pos x="15" y="4"/>
                  </a:cxn>
                  <a:cxn ang="0">
                    <a:pos x="13" y="4"/>
                  </a:cxn>
                  <a:cxn ang="0">
                    <a:pos x="7" y="4"/>
                  </a:cxn>
                  <a:cxn ang="0">
                    <a:pos x="13" y="4"/>
                  </a:cxn>
                  <a:cxn ang="0">
                    <a:pos x="7" y="5"/>
                  </a:cxn>
                  <a:cxn ang="0">
                    <a:pos x="6" y="13"/>
                  </a:cxn>
                  <a:cxn ang="0">
                    <a:pos x="12" y="8"/>
                  </a:cxn>
                  <a:cxn ang="0">
                    <a:pos x="4" y="9"/>
                  </a:cxn>
                  <a:cxn ang="0">
                    <a:pos x="3" y="14"/>
                  </a:cxn>
                  <a:cxn ang="0">
                    <a:pos x="9" y="9"/>
                  </a:cxn>
                  <a:cxn ang="0">
                    <a:pos x="7" y="9"/>
                  </a:cxn>
                  <a:cxn ang="0">
                    <a:pos x="13" y="14"/>
                  </a:cxn>
                  <a:cxn ang="0">
                    <a:pos x="12" y="10"/>
                  </a:cxn>
                  <a:cxn ang="0">
                    <a:pos x="12" y="11"/>
                  </a:cxn>
                  <a:cxn ang="0">
                    <a:pos x="12" y="9"/>
                  </a:cxn>
                  <a:cxn ang="0">
                    <a:pos x="10" y="10"/>
                  </a:cxn>
                  <a:cxn ang="0">
                    <a:pos x="7" y="11"/>
                  </a:cxn>
                  <a:cxn ang="0">
                    <a:pos x="13" y="11"/>
                  </a:cxn>
                  <a:cxn ang="0">
                    <a:pos x="13" y="6"/>
                  </a:cxn>
                  <a:cxn ang="0">
                    <a:pos x="12" y="9"/>
                  </a:cxn>
                  <a:cxn ang="0">
                    <a:pos x="9" y="10"/>
                  </a:cxn>
                  <a:cxn ang="0">
                    <a:pos x="7" y="10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9" y="13"/>
                  </a:cxn>
                  <a:cxn ang="0">
                    <a:pos x="18" y="5"/>
                  </a:cxn>
                </a:cxnLst>
                <a:rect l="0" t="0" r="r" b="b"/>
                <a:pathLst>
                  <a:path w="19" h="19">
                    <a:moveTo>
                      <a:pt x="18" y="5"/>
                    </a:moveTo>
                    <a:lnTo>
                      <a:pt x="18" y="6"/>
                    </a:lnTo>
                    <a:lnTo>
                      <a:pt x="16" y="3"/>
                    </a:lnTo>
                    <a:lnTo>
                      <a:pt x="13" y="0"/>
                    </a:lnTo>
                    <a:lnTo>
                      <a:pt x="9" y="0"/>
                    </a:lnTo>
                    <a:lnTo>
                      <a:pt x="3" y="1"/>
                    </a:lnTo>
                    <a:lnTo>
                      <a:pt x="1" y="6"/>
                    </a:lnTo>
                    <a:lnTo>
                      <a:pt x="7" y="1"/>
                    </a:lnTo>
                    <a:lnTo>
                      <a:pt x="1" y="3"/>
                    </a:lnTo>
                    <a:lnTo>
                      <a:pt x="0" y="9"/>
                    </a:lnTo>
                    <a:lnTo>
                      <a:pt x="0" y="15"/>
                    </a:lnTo>
                    <a:lnTo>
                      <a:pt x="3" y="18"/>
                    </a:lnTo>
                    <a:lnTo>
                      <a:pt x="1" y="19"/>
                    </a:lnTo>
                    <a:lnTo>
                      <a:pt x="9" y="19"/>
                    </a:lnTo>
                    <a:lnTo>
                      <a:pt x="15" y="14"/>
                    </a:lnTo>
                    <a:lnTo>
                      <a:pt x="13" y="17"/>
                    </a:lnTo>
                    <a:lnTo>
                      <a:pt x="12" y="18"/>
                    </a:lnTo>
                    <a:lnTo>
                      <a:pt x="18" y="13"/>
                    </a:lnTo>
                    <a:lnTo>
                      <a:pt x="16" y="13"/>
                    </a:lnTo>
                    <a:lnTo>
                      <a:pt x="13" y="14"/>
                    </a:lnTo>
                    <a:lnTo>
                      <a:pt x="19" y="9"/>
                    </a:lnTo>
                    <a:lnTo>
                      <a:pt x="13" y="14"/>
                    </a:lnTo>
                    <a:lnTo>
                      <a:pt x="15" y="14"/>
                    </a:lnTo>
                    <a:lnTo>
                      <a:pt x="18" y="5"/>
                    </a:lnTo>
                    <a:lnTo>
                      <a:pt x="9" y="13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7" y="4"/>
                    </a:lnTo>
                    <a:lnTo>
                      <a:pt x="13" y="4"/>
                    </a:lnTo>
                    <a:lnTo>
                      <a:pt x="7" y="5"/>
                    </a:lnTo>
                    <a:lnTo>
                      <a:pt x="6" y="13"/>
                    </a:lnTo>
                    <a:lnTo>
                      <a:pt x="12" y="8"/>
                    </a:lnTo>
                    <a:lnTo>
                      <a:pt x="4" y="9"/>
                    </a:lnTo>
                    <a:lnTo>
                      <a:pt x="3" y="14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13" y="14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0" y="10"/>
                    </a:lnTo>
                    <a:lnTo>
                      <a:pt x="7" y="11"/>
                    </a:lnTo>
                    <a:lnTo>
                      <a:pt x="13" y="11"/>
                    </a:lnTo>
                    <a:lnTo>
                      <a:pt x="13" y="6"/>
                    </a:lnTo>
                    <a:lnTo>
                      <a:pt x="12" y="9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9" y="13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" name="Freeform 95"/>
              <p:cNvSpPr>
                <a:spLocks/>
              </p:cNvSpPr>
              <p:nvPr/>
            </p:nvSpPr>
            <p:spPr bwMode="auto">
              <a:xfrm>
                <a:off x="2946" y="2100"/>
                <a:ext cx="30" cy="36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0" y="31"/>
                  </a:cxn>
                  <a:cxn ang="0">
                    <a:pos x="10" y="36"/>
                  </a:cxn>
                  <a:cxn ang="0">
                    <a:pos x="34" y="5"/>
                  </a:cxn>
                  <a:cxn ang="0">
                    <a:pos x="25" y="0"/>
                  </a:cxn>
                </a:cxnLst>
                <a:rect l="0" t="0" r="r" b="b"/>
                <a:pathLst>
                  <a:path w="34" h="36">
                    <a:moveTo>
                      <a:pt x="25" y="0"/>
                    </a:moveTo>
                    <a:lnTo>
                      <a:pt x="0" y="31"/>
                    </a:lnTo>
                    <a:lnTo>
                      <a:pt x="10" y="36"/>
                    </a:lnTo>
                    <a:lnTo>
                      <a:pt x="34" y="5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" name="Rectangle 96"/>
              <p:cNvSpPr>
                <a:spLocks noChangeArrowheads="1"/>
              </p:cNvSpPr>
              <p:nvPr/>
            </p:nvSpPr>
            <p:spPr bwMode="auto">
              <a:xfrm>
                <a:off x="2312" y="1870"/>
                <a:ext cx="702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 dirty="0">
                    <a:solidFill>
                      <a:srgbClr val="000000"/>
                    </a:solidFill>
                    <a:latin typeface="Arial" pitchFamily="34" charset="0"/>
                  </a:rPr>
                  <a:t>Mass separator</a:t>
                </a:r>
                <a:endParaRPr lang="en-US" sz="1200" b="0" dirty="0">
                  <a:latin typeface="Times New Roman" pitchFamily="18" charset="0"/>
                </a:endParaRPr>
              </a:p>
            </p:txBody>
          </p:sp>
          <p:sp>
            <p:nvSpPr>
              <p:cNvPr id="98" name="Rectangle 97"/>
              <p:cNvSpPr>
                <a:spLocks noChangeArrowheads="1"/>
              </p:cNvSpPr>
              <p:nvPr/>
            </p:nvSpPr>
            <p:spPr bwMode="auto">
              <a:xfrm>
                <a:off x="4770" y="1870"/>
                <a:ext cx="611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Laser system</a:t>
                </a:r>
                <a:endParaRPr lang="en-US" sz="1200" b="0">
                  <a:latin typeface="Times New Roman" pitchFamily="18" charset="0"/>
                </a:endParaRPr>
              </a:p>
            </p:txBody>
          </p:sp>
          <p:sp>
            <p:nvSpPr>
              <p:cNvPr id="99" name="Rectangle 98"/>
              <p:cNvSpPr>
                <a:spLocks noChangeArrowheads="1"/>
              </p:cNvSpPr>
              <p:nvPr/>
            </p:nvSpPr>
            <p:spPr bwMode="auto">
              <a:xfrm>
                <a:off x="2672" y="3434"/>
                <a:ext cx="293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Target</a:t>
                </a:r>
                <a:endParaRPr lang="en-US" sz="1200" b="0">
                  <a:latin typeface="Times New Roman" pitchFamily="18" charset="0"/>
                </a:endParaRPr>
              </a:p>
            </p:txBody>
          </p:sp>
          <p:sp>
            <p:nvSpPr>
              <p:cNvPr id="100" name="Rectangle 99"/>
              <p:cNvSpPr>
                <a:spLocks noChangeArrowheads="1"/>
              </p:cNvSpPr>
              <p:nvPr/>
            </p:nvSpPr>
            <p:spPr bwMode="auto">
              <a:xfrm>
                <a:off x="2179" y="2878"/>
                <a:ext cx="469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eaLnBrk="0" hangingPunct="0"/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Proton beam</a:t>
                </a:r>
                <a:endParaRPr lang="en-US" sz="1200" b="0">
                  <a:latin typeface="Arial" pitchFamily="34" charset="0"/>
                </a:endParaRPr>
              </a:p>
            </p:txBody>
          </p:sp>
          <p:sp>
            <p:nvSpPr>
              <p:cNvPr id="101" name="Line 100"/>
              <p:cNvSpPr>
                <a:spLocks noChangeShapeType="1"/>
              </p:cNvSpPr>
              <p:nvPr/>
            </p:nvSpPr>
            <p:spPr bwMode="auto">
              <a:xfrm flipH="1">
                <a:off x="4063" y="2124"/>
                <a:ext cx="217" cy="1"/>
              </a:xfrm>
              <a:prstGeom prst="line">
                <a:avLst/>
              </a:prstGeom>
              <a:noFill/>
              <a:ln w="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" name="Freeform 101"/>
              <p:cNvSpPr>
                <a:spLocks/>
              </p:cNvSpPr>
              <p:nvPr/>
            </p:nvSpPr>
            <p:spPr bwMode="auto">
              <a:xfrm>
                <a:off x="4063" y="2104"/>
                <a:ext cx="52" cy="44"/>
              </a:xfrm>
              <a:custGeom>
                <a:avLst/>
                <a:gdLst/>
                <a:ahLst/>
                <a:cxnLst>
                  <a:cxn ang="0">
                    <a:pos x="58" y="47"/>
                  </a:cxn>
                  <a:cxn ang="0">
                    <a:pos x="0" y="22"/>
                  </a:cxn>
                  <a:cxn ang="0">
                    <a:pos x="58" y="0"/>
                  </a:cxn>
                  <a:cxn ang="0">
                    <a:pos x="29" y="22"/>
                  </a:cxn>
                  <a:cxn ang="0">
                    <a:pos x="58" y="47"/>
                  </a:cxn>
                </a:cxnLst>
                <a:rect l="0" t="0" r="r" b="b"/>
                <a:pathLst>
                  <a:path w="58" h="47">
                    <a:moveTo>
                      <a:pt x="58" y="47"/>
                    </a:moveTo>
                    <a:lnTo>
                      <a:pt x="0" y="22"/>
                    </a:lnTo>
                    <a:lnTo>
                      <a:pt x="58" y="0"/>
                    </a:lnTo>
                    <a:lnTo>
                      <a:pt x="29" y="22"/>
                    </a:lnTo>
                    <a:lnTo>
                      <a:pt x="58" y="47"/>
                    </a:lnTo>
                    <a:close/>
                  </a:path>
                </a:pathLst>
              </a:custGeom>
              <a:solidFill>
                <a:srgbClr val="008000"/>
              </a:solidFill>
              <a:ln w="0">
                <a:solidFill>
                  <a:srgbClr val="008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" name="Rectangle 102"/>
              <p:cNvSpPr>
                <a:spLocks noChangeArrowheads="1"/>
              </p:cNvSpPr>
              <p:nvPr/>
            </p:nvSpPr>
            <p:spPr bwMode="auto">
              <a:xfrm>
                <a:off x="4499" y="1212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700" b="0">
                    <a:solidFill>
                      <a:srgbClr val="000000"/>
                    </a:solidFill>
                    <a:latin typeface="Arial" pitchFamily="34" charset="0"/>
                  </a:rPr>
                  <a:t>+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4480" y="1225"/>
                <a:ext cx="39" cy="40"/>
              </a:xfrm>
              <a:prstGeom prst="ellips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" name="Line 104"/>
              <p:cNvSpPr>
                <a:spLocks noChangeShapeType="1"/>
              </p:cNvSpPr>
              <p:nvPr/>
            </p:nvSpPr>
            <p:spPr bwMode="auto">
              <a:xfrm flipV="1">
                <a:off x="4527" y="1189"/>
                <a:ext cx="44" cy="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" name="Freeform 105"/>
              <p:cNvSpPr>
                <a:spLocks/>
              </p:cNvSpPr>
              <p:nvPr/>
            </p:nvSpPr>
            <p:spPr bwMode="auto">
              <a:xfrm>
                <a:off x="4517" y="1189"/>
                <a:ext cx="54" cy="50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62" y="0"/>
                  </a:cxn>
                  <a:cxn ang="0">
                    <a:pos x="39" y="51"/>
                  </a:cxn>
                  <a:cxn ang="0">
                    <a:pos x="41" y="17"/>
                  </a:cxn>
                  <a:cxn ang="0">
                    <a:pos x="0" y="16"/>
                  </a:cxn>
                </a:cxnLst>
                <a:rect l="0" t="0" r="r" b="b"/>
                <a:pathLst>
                  <a:path w="62" h="51">
                    <a:moveTo>
                      <a:pt x="0" y="16"/>
                    </a:moveTo>
                    <a:lnTo>
                      <a:pt x="62" y="0"/>
                    </a:lnTo>
                    <a:lnTo>
                      <a:pt x="39" y="51"/>
                    </a:lnTo>
                    <a:lnTo>
                      <a:pt x="41" y="17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" name="Rectangle 106"/>
              <p:cNvSpPr>
                <a:spLocks noChangeArrowheads="1"/>
              </p:cNvSpPr>
              <p:nvPr/>
            </p:nvSpPr>
            <p:spPr bwMode="auto">
              <a:xfrm>
                <a:off x="4006" y="956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700" b="0">
                    <a:solidFill>
                      <a:srgbClr val="000000"/>
                    </a:solidFill>
                    <a:latin typeface="Arial" pitchFamily="34" charset="0"/>
                  </a:rPr>
                  <a:t>+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08" name="Oval 107"/>
              <p:cNvSpPr>
                <a:spLocks noChangeArrowheads="1"/>
              </p:cNvSpPr>
              <p:nvPr/>
            </p:nvSpPr>
            <p:spPr bwMode="auto">
              <a:xfrm>
                <a:off x="3984" y="968"/>
                <a:ext cx="42" cy="38"/>
              </a:xfrm>
              <a:prstGeom prst="ellips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" name="Line 108"/>
              <p:cNvSpPr>
                <a:spLocks noChangeShapeType="1"/>
              </p:cNvSpPr>
              <p:nvPr/>
            </p:nvSpPr>
            <p:spPr bwMode="auto">
              <a:xfrm flipV="1">
                <a:off x="4032" y="903"/>
                <a:ext cx="23" cy="4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" name="Freeform 109"/>
              <p:cNvSpPr>
                <a:spLocks/>
              </p:cNvSpPr>
              <p:nvPr/>
            </p:nvSpPr>
            <p:spPr bwMode="auto">
              <a:xfrm>
                <a:off x="4012" y="903"/>
                <a:ext cx="47" cy="4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49" y="0"/>
                  </a:cxn>
                  <a:cxn ang="0">
                    <a:pos x="54" y="53"/>
                  </a:cxn>
                  <a:cxn ang="0">
                    <a:pos x="38" y="22"/>
                  </a:cxn>
                  <a:cxn ang="0">
                    <a:pos x="0" y="36"/>
                  </a:cxn>
                </a:cxnLst>
                <a:rect l="0" t="0" r="r" b="b"/>
                <a:pathLst>
                  <a:path w="54" h="53">
                    <a:moveTo>
                      <a:pt x="0" y="36"/>
                    </a:moveTo>
                    <a:lnTo>
                      <a:pt x="49" y="0"/>
                    </a:lnTo>
                    <a:lnTo>
                      <a:pt x="54" y="53"/>
                    </a:lnTo>
                    <a:lnTo>
                      <a:pt x="38" y="22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" name="Rectangle 110"/>
              <p:cNvSpPr>
                <a:spLocks noChangeArrowheads="1"/>
              </p:cNvSpPr>
              <p:nvPr/>
            </p:nvSpPr>
            <p:spPr bwMode="auto">
              <a:xfrm>
                <a:off x="4541" y="1768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700" b="0">
                    <a:solidFill>
                      <a:srgbClr val="000000"/>
                    </a:solidFill>
                    <a:latin typeface="Arial" pitchFamily="34" charset="0"/>
                  </a:rPr>
                  <a:t>+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12" name="Oval 111"/>
              <p:cNvSpPr>
                <a:spLocks noChangeArrowheads="1"/>
              </p:cNvSpPr>
              <p:nvPr/>
            </p:nvSpPr>
            <p:spPr bwMode="auto">
              <a:xfrm>
                <a:off x="4519" y="1782"/>
                <a:ext cx="41" cy="39"/>
              </a:xfrm>
              <a:prstGeom prst="ellips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" name="Line 112"/>
              <p:cNvSpPr>
                <a:spLocks noChangeShapeType="1"/>
              </p:cNvSpPr>
              <p:nvPr/>
            </p:nvSpPr>
            <p:spPr bwMode="auto">
              <a:xfrm flipV="1">
                <a:off x="4575" y="1776"/>
                <a:ext cx="69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" name="Freeform 113"/>
              <p:cNvSpPr>
                <a:spLocks/>
              </p:cNvSpPr>
              <p:nvPr/>
            </p:nvSpPr>
            <p:spPr bwMode="auto">
              <a:xfrm>
                <a:off x="4590" y="1761"/>
                <a:ext cx="54" cy="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" y="16"/>
                  </a:cxn>
                  <a:cxn ang="0">
                    <a:pos x="11" y="47"/>
                  </a:cxn>
                  <a:cxn ang="0">
                    <a:pos x="34" y="19"/>
                  </a:cxn>
                  <a:cxn ang="0">
                    <a:pos x="0" y="0"/>
                  </a:cxn>
                </a:cxnLst>
                <a:rect l="0" t="0" r="r" b="b"/>
                <a:pathLst>
                  <a:path w="61" h="47">
                    <a:moveTo>
                      <a:pt x="0" y="0"/>
                    </a:moveTo>
                    <a:lnTo>
                      <a:pt x="61" y="16"/>
                    </a:lnTo>
                    <a:lnTo>
                      <a:pt x="11" y="47"/>
                    </a:lnTo>
                    <a:lnTo>
                      <a:pt x="34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pic>
            <p:nvPicPr>
              <p:cNvPr id="115" name="Picture 11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281" y="2811"/>
                <a:ext cx="1881" cy="1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" name="Rectangle 115"/>
              <p:cNvSpPr>
                <a:spLocks noChangeArrowheads="1"/>
              </p:cNvSpPr>
              <p:nvPr/>
            </p:nvSpPr>
            <p:spPr bwMode="auto">
              <a:xfrm>
                <a:off x="3218" y="3370"/>
                <a:ext cx="255" cy="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Laser</a:t>
                </a:r>
              </a:p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beams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17" name="Rectangle 116"/>
              <p:cNvSpPr>
                <a:spLocks noChangeArrowheads="1"/>
              </p:cNvSpPr>
              <p:nvPr/>
            </p:nvSpPr>
            <p:spPr bwMode="auto">
              <a:xfrm>
                <a:off x="3622" y="3981"/>
                <a:ext cx="109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>
                    <a:solidFill>
                      <a:srgbClr val="000000"/>
                    </a:solidFill>
                    <a:latin typeface="Arial" pitchFamily="34" charset="0"/>
                  </a:rPr>
                  <a:t>Target - Ion Source Unit</a:t>
                </a:r>
                <a:endParaRPr lang="en-US" sz="1200" b="0">
                  <a:latin typeface="Times New Roman" pitchFamily="18" charset="0"/>
                </a:endParaRPr>
              </a:p>
            </p:txBody>
          </p:sp>
          <p:sp>
            <p:nvSpPr>
              <p:cNvPr id="118" name="Rectangle 117"/>
              <p:cNvSpPr>
                <a:spLocks noChangeArrowheads="1"/>
              </p:cNvSpPr>
              <p:nvPr/>
            </p:nvSpPr>
            <p:spPr bwMode="auto">
              <a:xfrm>
                <a:off x="3984" y="3374"/>
                <a:ext cx="21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Ionizer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19" name="Rectangle 118"/>
              <p:cNvSpPr>
                <a:spLocks noChangeArrowheads="1"/>
              </p:cNvSpPr>
              <p:nvPr/>
            </p:nvSpPr>
            <p:spPr bwMode="auto">
              <a:xfrm>
                <a:off x="4631" y="3523"/>
                <a:ext cx="20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Target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20" name="Rectangle 119"/>
              <p:cNvSpPr>
                <a:spLocks noChangeArrowheads="1"/>
              </p:cNvSpPr>
              <p:nvPr/>
            </p:nvSpPr>
            <p:spPr bwMode="auto">
              <a:xfrm>
                <a:off x="3559" y="2977"/>
                <a:ext cx="32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Extraction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21" name="Rectangle 120"/>
              <p:cNvSpPr>
                <a:spLocks noChangeArrowheads="1"/>
              </p:cNvSpPr>
              <p:nvPr/>
            </p:nvSpPr>
            <p:spPr bwMode="auto">
              <a:xfrm>
                <a:off x="3560" y="3043"/>
                <a:ext cx="32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 Electrode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22" name="Line 121"/>
              <p:cNvSpPr>
                <a:spLocks noChangeShapeType="1"/>
              </p:cNvSpPr>
              <p:nvPr/>
            </p:nvSpPr>
            <p:spPr bwMode="auto">
              <a:xfrm>
                <a:off x="3601" y="3490"/>
                <a:ext cx="0" cy="8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3" name="Line 122"/>
              <p:cNvSpPr>
                <a:spLocks noChangeShapeType="1"/>
              </p:cNvSpPr>
              <p:nvPr/>
            </p:nvSpPr>
            <p:spPr bwMode="auto">
              <a:xfrm>
                <a:off x="3576" y="3570"/>
                <a:ext cx="51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4" name="Line 123"/>
              <p:cNvSpPr>
                <a:spLocks noChangeShapeType="1"/>
              </p:cNvSpPr>
              <p:nvPr/>
            </p:nvSpPr>
            <p:spPr bwMode="auto">
              <a:xfrm>
                <a:off x="3585" y="357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5" name="Freeform 124"/>
              <p:cNvSpPr>
                <a:spLocks/>
              </p:cNvSpPr>
              <p:nvPr/>
            </p:nvSpPr>
            <p:spPr bwMode="auto">
              <a:xfrm>
                <a:off x="3590" y="3584"/>
                <a:ext cx="24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0"/>
                  </a:cxn>
                  <a:cxn ang="0">
                    <a:pos x="32" y="0"/>
                  </a:cxn>
                </a:cxnLst>
                <a:rect l="0" t="0" r="r" b="b"/>
                <a:pathLst>
                  <a:path w="32">
                    <a:moveTo>
                      <a:pt x="0" y="0"/>
                    </a:moveTo>
                    <a:lnTo>
                      <a:pt x="18" y="0"/>
                    </a:lnTo>
                    <a:lnTo>
                      <a:pt x="3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6" name="Rectangle 125"/>
              <p:cNvSpPr>
                <a:spLocks noChangeArrowheads="1"/>
              </p:cNvSpPr>
              <p:nvPr/>
            </p:nvSpPr>
            <p:spPr bwMode="auto">
              <a:xfrm>
                <a:off x="3725" y="3337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700" b="0">
                    <a:solidFill>
                      <a:srgbClr val="000000"/>
                    </a:solidFill>
                    <a:latin typeface="Arial" pitchFamily="34" charset="0"/>
                  </a:rPr>
                  <a:t>+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27" name="Oval 126"/>
              <p:cNvSpPr>
                <a:spLocks noChangeArrowheads="1"/>
              </p:cNvSpPr>
              <p:nvPr/>
            </p:nvSpPr>
            <p:spPr bwMode="auto">
              <a:xfrm>
                <a:off x="3709" y="3347"/>
                <a:ext cx="35" cy="33"/>
              </a:xfrm>
              <a:prstGeom prst="ellips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8" name="Rectangle 127"/>
              <p:cNvSpPr>
                <a:spLocks noChangeArrowheads="1"/>
              </p:cNvSpPr>
              <p:nvPr/>
            </p:nvSpPr>
            <p:spPr bwMode="auto">
              <a:xfrm>
                <a:off x="3684" y="3347"/>
                <a:ext cx="3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700" b="0">
                    <a:solidFill>
                      <a:srgbClr val="000000"/>
                    </a:solidFill>
                    <a:latin typeface="Arial" pitchFamily="34" charset="0"/>
                  </a:rPr>
                  <a:t>+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29" name="Oval 128"/>
              <p:cNvSpPr>
                <a:spLocks noChangeArrowheads="1"/>
              </p:cNvSpPr>
              <p:nvPr/>
            </p:nvSpPr>
            <p:spPr bwMode="auto">
              <a:xfrm>
                <a:off x="3667" y="3357"/>
                <a:ext cx="35" cy="33"/>
              </a:xfrm>
              <a:prstGeom prst="ellips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" name="Line 129"/>
              <p:cNvSpPr>
                <a:spLocks noChangeShapeType="1"/>
              </p:cNvSpPr>
              <p:nvPr/>
            </p:nvSpPr>
            <p:spPr bwMode="auto">
              <a:xfrm flipH="1">
                <a:off x="3590" y="3366"/>
                <a:ext cx="60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1" name="Freeform 130"/>
              <p:cNvSpPr>
                <a:spLocks/>
              </p:cNvSpPr>
              <p:nvPr/>
            </p:nvSpPr>
            <p:spPr bwMode="auto">
              <a:xfrm>
                <a:off x="3590" y="3347"/>
                <a:ext cx="43" cy="36"/>
              </a:xfrm>
              <a:custGeom>
                <a:avLst/>
                <a:gdLst/>
                <a:ahLst/>
                <a:cxnLst>
                  <a:cxn ang="0">
                    <a:pos x="58" y="47"/>
                  </a:cxn>
                  <a:cxn ang="0">
                    <a:pos x="0" y="23"/>
                  </a:cxn>
                  <a:cxn ang="0">
                    <a:pos x="58" y="0"/>
                  </a:cxn>
                  <a:cxn ang="0">
                    <a:pos x="29" y="23"/>
                  </a:cxn>
                  <a:cxn ang="0">
                    <a:pos x="58" y="47"/>
                  </a:cxn>
                </a:cxnLst>
                <a:rect l="0" t="0" r="r" b="b"/>
                <a:pathLst>
                  <a:path w="58" h="47">
                    <a:moveTo>
                      <a:pt x="58" y="47"/>
                    </a:moveTo>
                    <a:lnTo>
                      <a:pt x="0" y="23"/>
                    </a:lnTo>
                    <a:lnTo>
                      <a:pt x="58" y="0"/>
                    </a:lnTo>
                    <a:lnTo>
                      <a:pt x="29" y="23"/>
                    </a:lnTo>
                    <a:lnTo>
                      <a:pt x="58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2" name="Line 131"/>
              <p:cNvSpPr>
                <a:spLocks noChangeShapeType="1"/>
              </p:cNvSpPr>
              <p:nvPr/>
            </p:nvSpPr>
            <p:spPr bwMode="auto">
              <a:xfrm>
                <a:off x="3945" y="3639"/>
                <a:ext cx="1" cy="4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" name="Oval 132"/>
              <p:cNvSpPr>
                <a:spLocks noChangeArrowheads="1"/>
              </p:cNvSpPr>
              <p:nvPr/>
            </p:nvSpPr>
            <p:spPr bwMode="auto">
              <a:xfrm>
                <a:off x="4244" y="3680"/>
                <a:ext cx="17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Rectangle 133"/>
              <p:cNvSpPr>
                <a:spLocks noChangeArrowheads="1"/>
              </p:cNvSpPr>
              <p:nvPr/>
            </p:nvSpPr>
            <p:spPr bwMode="auto">
              <a:xfrm>
                <a:off x="4042" y="3654"/>
                <a:ext cx="10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>
                    <a:latin typeface="Arial" pitchFamily="34" charset="0"/>
                  </a:rPr>
                  <a:t>DC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35" name="Line 134"/>
              <p:cNvSpPr>
                <a:spLocks noChangeShapeType="1"/>
              </p:cNvSpPr>
              <p:nvPr/>
            </p:nvSpPr>
            <p:spPr bwMode="auto">
              <a:xfrm>
                <a:off x="4254" y="3351"/>
                <a:ext cx="0" cy="32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" name="Oval 135"/>
              <p:cNvSpPr>
                <a:spLocks noChangeArrowheads="1"/>
              </p:cNvSpPr>
              <p:nvPr/>
            </p:nvSpPr>
            <p:spPr bwMode="auto">
              <a:xfrm>
                <a:off x="3938" y="3682"/>
                <a:ext cx="18" cy="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" name="Line 136"/>
              <p:cNvSpPr>
                <a:spLocks noChangeShapeType="1"/>
              </p:cNvSpPr>
              <p:nvPr/>
            </p:nvSpPr>
            <p:spPr bwMode="auto">
              <a:xfrm flipV="1">
                <a:off x="3947" y="2916"/>
                <a:ext cx="0" cy="6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" name="Oval 137"/>
              <p:cNvSpPr>
                <a:spLocks noChangeArrowheads="1"/>
              </p:cNvSpPr>
              <p:nvPr/>
            </p:nvSpPr>
            <p:spPr bwMode="auto">
              <a:xfrm>
                <a:off x="3938" y="2912"/>
                <a:ext cx="18" cy="14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Rectangle 138"/>
              <p:cNvSpPr>
                <a:spLocks noChangeArrowheads="1"/>
              </p:cNvSpPr>
              <p:nvPr/>
            </p:nvSpPr>
            <p:spPr bwMode="auto">
              <a:xfrm>
                <a:off x="3987" y="2878"/>
                <a:ext cx="18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900" b="0">
                    <a:solidFill>
                      <a:srgbClr val="000000"/>
                    </a:solidFill>
                    <a:latin typeface="Arial" pitchFamily="34" charset="0"/>
                  </a:rPr>
                  <a:t>60 kV</a:t>
                </a:r>
                <a:endParaRPr lang="en-US" sz="1600" b="0">
                  <a:latin typeface="Times New Roman" pitchFamily="18" charset="0"/>
                </a:endParaRPr>
              </a:p>
            </p:txBody>
          </p:sp>
          <p:sp>
            <p:nvSpPr>
              <p:cNvPr id="140" name="Line 139"/>
              <p:cNvSpPr>
                <a:spLocks noChangeShapeType="1"/>
              </p:cNvSpPr>
              <p:nvPr/>
            </p:nvSpPr>
            <p:spPr bwMode="auto">
              <a:xfrm flipH="1">
                <a:off x="3386" y="3327"/>
                <a:ext cx="361" cy="0"/>
              </a:xfrm>
              <a:prstGeom prst="line">
                <a:avLst/>
              </a:prstGeom>
              <a:noFill/>
              <a:ln w="25400" cap="sq">
                <a:solidFill>
                  <a:schemeClr val="accent2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41" name="Line 140"/>
              <p:cNvSpPr>
                <a:spLocks noChangeShapeType="1"/>
              </p:cNvSpPr>
              <p:nvPr/>
            </p:nvSpPr>
            <p:spPr bwMode="auto">
              <a:xfrm flipH="1">
                <a:off x="3285" y="3331"/>
                <a:ext cx="361" cy="0"/>
              </a:xfrm>
              <a:prstGeom prst="line">
                <a:avLst/>
              </a:prstGeom>
              <a:noFill/>
              <a:ln w="25400" cap="sq">
                <a:solidFill>
                  <a:srgbClr val="CC330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42" name="Line 141"/>
              <p:cNvSpPr>
                <a:spLocks noChangeShapeType="1"/>
              </p:cNvSpPr>
              <p:nvPr/>
            </p:nvSpPr>
            <p:spPr bwMode="auto">
              <a:xfrm flipH="1">
                <a:off x="3180" y="3327"/>
                <a:ext cx="361" cy="0"/>
              </a:xfrm>
              <a:prstGeom prst="line">
                <a:avLst/>
              </a:prstGeom>
              <a:noFill/>
              <a:ln w="25400" cap="sq">
                <a:solidFill>
                  <a:srgbClr val="008080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lIns="0" tIns="0" rIns="0" bIns="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43" name="Line 142"/>
              <p:cNvSpPr>
                <a:spLocks noChangeShapeType="1"/>
              </p:cNvSpPr>
              <p:nvPr/>
            </p:nvSpPr>
            <p:spPr bwMode="auto">
              <a:xfrm>
                <a:off x="2238" y="3161"/>
                <a:ext cx="515" cy="95"/>
              </a:xfrm>
              <a:prstGeom prst="line">
                <a:avLst/>
              </a:prstGeom>
              <a:noFill/>
              <a:ln w="38100" cap="sq">
                <a:solidFill>
                  <a:srgbClr val="993366"/>
                </a:solidFill>
                <a:round/>
                <a:headEnd/>
                <a:tailEnd type="triangle" w="med" len="med"/>
              </a:ln>
              <a:effectLst/>
            </p:spPr>
            <p:txBody>
              <a:bodyPr lIns="0" tIns="0" rIns="0" bIns="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144" name="Rectangle 143"/>
              <p:cNvSpPr>
                <a:spLocks noChangeArrowheads="1"/>
              </p:cNvSpPr>
              <p:nvPr/>
            </p:nvSpPr>
            <p:spPr bwMode="auto">
              <a:xfrm>
                <a:off x="4266" y="931"/>
                <a:ext cx="66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0" hangingPunct="0"/>
                <a:r>
                  <a:rPr lang="en-US" sz="1200">
                    <a:latin typeface="Arial" pitchFamily="34" charset="0"/>
                  </a:rPr>
                  <a:t>Ion beam lines</a:t>
                </a:r>
              </a:p>
            </p:txBody>
          </p:sp>
          <p:sp>
            <p:nvSpPr>
              <p:cNvPr id="145" name="AutoShape 144"/>
              <p:cNvSpPr>
                <a:spLocks noChangeArrowheads="1"/>
              </p:cNvSpPr>
              <p:nvPr/>
            </p:nvSpPr>
            <p:spPr bwMode="auto">
              <a:xfrm>
                <a:off x="3157" y="2758"/>
                <a:ext cx="1943" cy="1136"/>
              </a:xfrm>
              <a:prstGeom prst="wedgeRoundRectCallout">
                <a:avLst>
                  <a:gd name="adj1" fmla="val -70537"/>
                  <a:gd name="adj2" fmla="val -3787"/>
                  <a:gd name="adj3" fmla="val 16667"/>
                </a:avLst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/>
                <a:endParaRPr lang="en-US" b="0">
                  <a:latin typeface="Times New Roman" pitchFamily="18" charset="0"/>
                </a:endParaRPr>
              </a:p>
            </p:txBody>
          </p:sp>
        </p:grpSp>
      </p:grpSp>
      <p:graphicFrame>
        <p:nvGraphicFramePr>
          <p:cNvPr id="14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0500948"/>
              </p:ext>
            </p:extLst>
          </p:nvPr>
        </p:nvGraphicFramePr>
        <p:xfrm>
          <a:off x="6415440" y="4979120"/>
          <a:ext cx="1932377" cy="422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2" name="Equation" r:id="rId6" imgW="799920" imgH="241200" progId="Equation.3">
                  <p:embed/>
                </p:oleObj>
              </mc:Choice>
              <mc:Fallback>
                <p:oleObj name="Equation" r:id="rId6" imgW="799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440" y="4979120"/>
                        <a:ext cx="1932377" cy="422455"/>
                      </a:xfrm>
                      <a:prstGeom prst="rect">
                        <a:avLst/>
                      </a:prstGeom>
                      <a:solidFill>
                        <a:srgbClr val="00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664581"/>
              </p:ext>
            </p:extLst>
          </p:nvPr>
        </p:nvGraphicFramePr>
        <p:xfrm>
          <a:off x="6492250" y="5478385"/>
          <a:ext cx="1766630" cy="39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3" name="Equation" r:id="rId8" imgW="647640" imgH="241200" progId="Equation.3">
                  <p:embed/>
                </p:oleObj>
              </mc:Choice>
              <mc:Fallback>
                <p:oleObj name="Equation" r:id="rId8" imgW="6476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2250" y="5478385"/>
                        <a:ext cx="1766630" cy="394163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00FF00"/>
                          </a:gs>
                          <a:gs pos="100000">
                            <a:srgbClr val="CC0000"/>
                          </a:gs>
                        </a:gsLst>
                        <a:lin ang="0" scaled="1"/>
                      </a:gra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7388746"/>
              </p:ext>
            </p:extLst>
          </p:nvPr>
        </p:nvGraphicFramePr>
        <p:xfrm>
          <a:off x="5992985" y="5939245"/>
          <a:ext cx="1246237" cy="398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4" name="Equation" r:id="rId10" imgW="787320" imgH="241200" progId="Equation.3">
                  <p:embed/>
                </p:oleObj>
              </mc:Choice>
              <mc:Fallback>
                <p:oleObj name="Equation" r:id="rId10" imgW="7873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985" y="5939245"/>
                        <a:ext cx="1246237" cy="398392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895743"/>
              </p:ext>
            </p:extLst>
          </p:nvPr>
        </p:nvGraphicFramePr>
        <p:xfrm>
          <a:off x="7490780" y="5977650"/>
          <a:ext cx="1353897" cy="354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Equation" r:id="rId12" imgW="914400" imgH="241200" progId="Equation.3">
                  <p:embed/>
                </p:oleObj>
              </mc:Choice>
              <mc:Fallback>
                <p:oleObj name="Equation" r:id="rId12" imgW="914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90780" y="5977650"/>
                        <a:ext cx="1353897" cy="354927"/>
                      </a:xfrm>
                      <a:prstGeom prst="rect">
                        <a:avLst/>
                      </a:prstGeom>
                      <a:solidFill>
                        <a:srgbClr val="00C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" name="TextBox 149"/>
          <p:cNvSpPr txBox="1"/>
          <p:nvPr/>
        </p:nvSpPr>
        <p:spPr>
          <a:xfrm>
            <a:off x="5954580" y="3596540"/>
            <a:ext cx="3033995" cy="1323439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CVL lasers:    </a:t>
            </a:r>
            <a:r>
              <a:rPr lang="en-GB" sz="1600" dirty="0" err="1" smtClean="0">
                <a:latin typeface="Symbol" pitchFamily="18" charset="2"/>
              </a:rPr>
              <a:t>n</a:t>
            </a:r>
            <a:r>
              <a:rPr lang="en-GB" sz="1600" baseline="-25000" dirty="0" err="1" smtClean="0"/>
              <a:t>rep</a:t>
            </a:r>
            <a:r>
              <a:rPr lang="en-GB" sz="1600" dirty="0" smtClean="0"/>
              <a:t>=11.000 Hz</a:t>
            </a:r>
            <a:r>
              <a:rPr lang="en-US" sz="1600" b="1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Oscillator + 2 amplifiers</a:t>
            </a:r>
          </a:p>
          <a:p>
            <a:r>
              <a:rPr lang="en-US" sz="1600" dirty="0" smtClean="0"/>
              <a:t>2-3 dye lasers with amplifiers, </a:t>
            </a:r>
          </a:p>
          <a:p>
            <a:r>
              <a:rPr lang="en-US" sz="1600" dirty="0" smtClean="0"/>
              <a:t>nonlinear crystals BBO: </a:t>
            </a:r>
            <a:endParaRPr lang="en-US" sz="1600" dirty="0"/>
          </a:p>
        </p:txBody>
      </p:sp>
      <p:sp>
        <p:nvSpPr>
          <p:cNvPr id="151" name="TextBox 150"/>
          <p:cNvSpPr txBox="1"/>
          <p:nvPr/>
        </p:nvSpPr>
        <p:spPr>
          <a:xfrm>
            <a:off x="129055" y="1079089"/>
            <a:ext cx="2583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Installed in 1993</a:t>
            </a:r>
            <a:endParaRPr lang="en-GB" sz="2800" dirty="0"/>
          </a:p>
        </p:txBody>
      </p:sp>
      <p:sp>
        <p:nvSpPr>
          <p:cNvPr id="152" name="Title 151"/>
          <p:cNvSpPr>
            <a:spLocks noGrp="1"/>
          </p:cNvSpPr>
          <p:nvPr>
            <p:ph type="title"/>
          </p:nvPr>
        </p:nvSpPr>
        <p:spPr>
          <a:xfrm>
            <a:off x="3469757" y="322264"/>
            <a:ext cx="4585961" cy="541782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RILIS at </a:t>
            </a:r>
            <a:r>
              <a:rPr lang="en-GB" dirty="0" smtClean="0"/>
              <a:t>ISOLDE-PSB</a:t>
            </a:r>
            <a:endParaRPr lang="en-GB" dirty="0"/>
          </a:p>
        </p:txBody>
      </p:sp>
      <p:sp>
        <p:nvSpPr>
          <p:cNvPr id="153" name="Rectangle 152"/>
          <p:cNvSpPr/>
          <p:nvPr/>
        </p:nvSpPr>
        <p:spPr>
          <a:xfrm>
            <a:off x="617295" y="6337637"/>
            <a:ext cx="10415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err="1"/>
              <a:t>Mishin</a:t>
            </a:r>
            <a:r>
              <a:rPr lang="en-GB" sz="1400" b="1" dirty="0"/>
              <a:t>, V., </a:t>
            </a:r>
            <a:r>
              <a:rPr lang="en-GB" sz="1400" b="1" dirty="0" err="1"/>
              <a:t>Fedoseyev</a:t>
            </a:r>
            <a:r>
              <a:rPr lang="en-GB" sz="1400" b="1" dirty="0"/>
              <a:t>, </a:t>
            </a:r>
            <a:r>
              <a:rPr lang="en-GB" sz="1400" b="1" dirty="0" smtClean="0"/>
              <a:t>V. , </a:t>
            </a:r>
            <a:r>
              <a:rPr lang="en-GB" sz="1400" b="1" dirty="0"/>
              <a:t>Kluge, H., </a:t>
            </a:r>
            <a:r>
              <a:rPr lang="en-GB" sz="1400" b="1" dirty="0" err="1"/>
              <a:t>Letokhov</a:t>
            </a:r>
            <a:r>
              <a:rPr lang="en-GB" sz="1400" b="1" dirty="0"/>
              <a:t>, V., </a:t>
            </a:r>
            <a:r>
              <a:rPr lang="en-GB" sz="1400" b="1" dirty="0" err="1"/>
              <a:t>Ravn</a:t>
            </a:r>
            <a:r>
              <a:rPr lang="en-GB" sz="1400" b="1" dirty="0"/>
              <a:t>, H., </a:t>
            </a:r>
            <a:r>
              <a:rPr lang="en-GB" sz="1400" b="1" dirty="0" err="1"/>
              <a:t>Scheerer</a:t>
            </a:r>
            <a:r>
              <a:rPr lang="en-GB" sz="1400" b="1" dirty="0"/>
              <a:t>, F., </a:t>
            </a:r>
            <a:r>
              <a:rPr lang="en-GB" sz="1400" b="1" dirty="0" err="1"/>
              <a:t>Shirakabe</a:t>
            </a:r>
            <a:r>
              <a:rPr lang="en-GB" sz="1400" b="1" dirty="0"/>
              <a:t>, Y</a:t>
            </a:r>
            <a:r>
              <a:rPr lang="en-GB" sz="1400" b="1" dirty="0" smtClean="0"/>
              <a:t>. </a:t>
            </a:r>
            <a:r>
              <a:rPr lang="en-GB" sz="1400" b="1" dirty="0"/>
              <a:t>et al. (1993). </a:t>
            </a:r>
            <a:endParaRPr lang="en-GB" sz="1400" b="1" dirty="0" smtClean="0"/>
          </a:p>
          <a:p>
            <a:r>
              <a:rPr lang="en-GB" sz="1400" i="1" dirty="0" smtClean="0"/>
              <a:t>Chemically </a:t>
            </a:r>
            <a:r>
              <a:rPr lang="en-GB" sz="1400" i="1" dirty="0"/>
              <a:t>selective laser ion-source for the CERN-ISOLDE on-line mass separator facility</a:t>
            </a:r>
            <a:r>
              <a:rPr lang="en-GB" sz="1400" dirty="0"/>
              <a:t>.  </a:t>
            </a:r>
            <a:r>
              <a:rPr lang="en-GB" sz="1400" i="1" dirty="0" smtClean="0"/>
              <a:t>NIM B</a:t>
            </a:r>
            <a:r>
              <a:rPr lang="en-GB" sz="1400" i="1" dirty="0"/>
              <a:t>: </a:t>
            </a:r>
            <a:r>
              <a:rPr lang="en-GB" sz="1400" i="1" dirty="0" smtClean="0"/>
              <a:t>73</a:t>
            </a:r>
            <a:r>
              <a:rPr lang="en-GB" sz="1400" dirty="0" smtClean="0"/>
              <a:t>(4</a:t>
            </a:r>
            <a:r>
              <a:rPr lang="en-GB" sz="1400" dirty="0"/>
              <a:t>), 550–560.</a:t>
            </a:r>
            <a:endParaRPr lang="en-GB" sz="1400" dirty="0">
              <a:effectLst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5613926" y="911382"/>
            <a:ext cx="15633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/>
            <a:r>
              <a:rPr lang="en-GB" b="1" i="1" dirty="0" err="1" smtClean="0">
                <a:solidFill>
                  <a:schemeClr val="bg1"/>
                </a:solidFill>
              </a:rPr>
              <a:t>Slava</a:t>
            </a:r>
            <a:r>
              <a:rPr lang="en-GB" b="1" i="1" dirty="0" smtClean="0">
                <a:solidFill>
                  <a:schemeClr val="bg1"/>
                </a:solidFill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</a:rPr>
              <a:t>Mishin</a:t>
            </a:r>
            <a:endParaRPr lang="en-GB" b="1" i="1" dirty="0" smtClean="0">
              <a:solidFill>
                <a:schemeClr val="bg1"/>
              </a:solidFill>
            </a:endParaRPr>
          </a:p>
          <a:p>
            <a:pPr algn="r" defTabSz="914400"/>
            <a:r>
              <a:rPr lang="en-GB" i="1" dirty="0" smtClean="0">
                <a:solidFill>
                  <a:srgbClr val="FF0000"/>
                </a:solidFill>
              </a:rPr>
              <a:t>(Talk on Friday)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7942372" y="2778961"/>
            <a:ext cx="12156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914400"/>
            <a:r>
              <a:rPr lang="en-GB" b="1" i="1" dirty="0" err="1" smtClean="0">
                <a:solidFill>
                  <a:schemeClr val="bg1"/>
                </a:solidFill>
              </a:rPr>
              <a:t>Valentin</a:t>
            </a:r>
            <a:endParaRPr lang="en-GB" b="1" i="1" dirty="0" smtClean="0">
              <a:solidFill>
                <a:schemeClr val="bg1"/>
              </a:solidFill>
            </a:endParaRPr>
          </a:p>
          <a:p>
            <a:pPr algn="r" defTabSz="914400"/>
            <a:r>
              <a:rPr lang="en-GB" b="1" i="1" dirty="0" err="1" smtClean="0">
                <a:solidFill>
                  <a:schemeClr val="bg1"/>
                </a:solidFill>
              </a:rPr>
              <a:t>Fedosseev</a:t>
            </a:r>
            <a:endParaRPr lang="en-GB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66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t>2/20/13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&lt;author&gt;</a:t>
            </a:r>
            <a:endParaRPr lang="en-US" dirty="0"/>
          </a:p>
        </p:txBody>
      </p:sp>
      <p:pic>
        <p:nvPicPr>
          <p:cNvPr id="6" name="Picture 5" descr="image0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3" t="7268" r="6151" b="9430"/>
          <a:stretch/>
        </p:blipFill>
        <p:spPr bwMode="auto">
          <a:xfrm>
            <a:off x="-399669" y="0"/>
            <a:ext cx="99433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 Arrow 6"/>
          <p:cNvSpPr/>
          <p:nvPr/>
        </p:nvSpPr>
        <p:spPr>
          <a:xfrm rot="20997916" flipV="1">
            <a:off x="4799351" y="3591011"/>
            <a:ext cx="4763913" cy="202805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20992748">
            <a:off x="7131762" y="3122673"/>
            <a:ext cx="145593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RILIS LASERS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992748">
            <a:off x="7084373" y="3514232"/>
            <a:ext cx="20114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&gt; 20 m optical path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0992748">
            <a:off x="6753245" y="3749860"/>
            <a:ext cx="239300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3 mm diameter ion source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-24560" y="6466813"/>
            <a:ext cx="127441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6007" y="6062874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10 cm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 rot="1432226" flipV="1">
            <a:off x="3532909" y="5605733"/>
            <a:ext cx="6318409" cy="184941"/>
          </a:xfrm>
          <a:prstGeom prst="lef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90905" y="5532951"/>
            <a:ext cx="1401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Proton beam     </a:t>
            </a:r>
          </a:p>
          <a:p>
            <a:pPr algn="r"/>
            <a:r>
              <a:rPr lang="en-US" dirty="0" smtClean="0"/>
              <a:t>  from PSB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904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099398"/>
              </p:ext>
            </p:extLst>
          </p:nvPr>
        </p:nvGraphicFramePr>
        <p:xfrm>
          <a:off x="462666" y="971081"/>
          <a:ext cx="6836090" cy="4571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Chart" r:id="rId4" imgW="6096000" imgH="4076700" progId="MSGraph.Chart.8">
                  <p:embed followColorScheme="full"/>
                </p:oleObj>
              </mc:Choice>
              <mc:Fallback>
                <p:oleObj name="Chart" r:id="rId4" imgW="6096000" imgH="40767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666" y="971081"/>
                        <a:ext cx="6836090" cy="45719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73" name="Text Box 10"/>
          <p:cNvSpPr txBox="1">
            <a:spLocks noChangeArrowheads="1"/>
          </p:cNvSpPr>
          <p:nvPr/>
        </p:nvSpPr>
        <p:spPr bwMode="auto">
          <a:xfrm>
            <a:off x="7221945" y="1931205"/>
            <a:ext cx="1726435" cy="5669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sz="1400" b="1" dirty="0" smtClean="0"/>
              <a:t>2096 </a:t>
            </a:r>
            <a:r>
              <a:rPr lang="en-US" sz="1400" b="1" dirty="0"/>
              <a:t>h </a:t>
            </a:r>
            <a:r>
              <a:rPr lang="en-US" sz="1400" b="1" dirty="0" smtClean="0"/>
              <a:t>– </a:t>
            </a:r>
            <a:r>
              <a:rPr lang="en-US" sz="1400" b="1" dirty="0"/>
              <a:t>total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Char char="•"/>
            </a:pPr>
            <a:r>
              <a:rPr lang="en-US" sz="1400" b="1" dirty="0" smtClean="0"/>
              <a:t>2000 </a:t>
            </a:r>
            <a:r>
              <a:rPr lang="en-US" sz="1400" b="1" dirty="0"/>
              <a:t>h - on-line</a:t>
            </a:r>
          </a:p>
        </p:txBody>
      </p:sp>
      <p:sp>
        <p:nvSpPr>
          <p:cNvPr id="62474" name="Line 11"/>
          <p:cNvSpPr>
            <a:spLocks noChangeShapeType="1"/>
          </p:cNvSpPr>
          <p:nvPr/>
        </p:nvSpPr>
        <p:spPr bwMode="auto">
          <a:xfrm>
            <a:off x="6914705" y="177758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62475" name="Rectangle 10"/>
          <p:cNvSpPr>
            <a:spLocks noChangeArrowheads="1"/>
          </p:cNvSpPr>
          <p:nvPr/>
        </p:nvSpPr>
        <p:spPr bwMode="auto">
          <a:xfrm>
            <a:off x="287917" y="5269661"/>
            <a:ext cx="1477383" cy="9239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r"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dirty="0" smtClean="0"/>
              <a:t>Laser time per beam for the </a:t>
            </a:r>
            <a:r>
              <a:rPr lang="en-US" b="1" dirty="0" smtClean="0"/>
              <a:t>2010 </a:t>
            </a:r>
            <a:endParaRPr lang="en-US" sz="1600" b="1" dirty="0">
              <a:latin typeface="Verdana" pitchFamily="34" charset="0"/>
            </a:endParaRPr>
          </a:p>
        </p:txBody>
      </p:sp>
      <p:sp>
        <p:nvSpPr>
          <p:cNvPr id="62477" name="Text Box 11"/>
          <p:cNvSpPr txBox="1">
            <a:spLocks noChangeArrowheads="1"/>
          </p:cNvSpPr>
          <p:nvPr/>
        </p:nvSpPr>
        <p:spPr bwMode="auto">
          <a:xfrm>
            <a:off x="7145135" y="1009485"/>
            <a:ext cx="1749425" cy="696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Laser ON time</a:t>
            </a:r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dirty="0"/>
              <a:t>in </a:t>
            </a:r>
            <a:r>
              <a:rPr lang="en-US" dirty="0" smtClean="0"/>
              <a:t>2010: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056987"/>
              </p:ext>
            </p:extLst>
          </p:nvPr>
        </p:nvGraphicFramePr>
        <p:xfrm>
          <a:off x="1881853" y="5358561"/>
          <a:ext cx="7066527" cy="81849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  <a:gridCol w="543579"/>
              </a:tblGrid>
              <a:tr h="44765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Zn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8209" y="320447"/>
            <a:ext cx="4481445" cy="565630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RILIS </a:t>
            </a:r>
            <a:r>
              <a:rPr lang="en-US" sz="2400" dirty="0" smtClean="0"/>
              <a:t>operation: </a:t>
            </a:r>
            <a:r>
              <a:rPr lang="en-US" sz="2400" b="1" dirty="0" smtClean="0"/>
              <a:t>1994-2010</a:t>
            </a:r>
            <a:endParaRPr lang="en-GB" sz="24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881853" y="1357941"/>
            <a:ext cx="3822986" cy="2905515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56453" y="1955800"/>
            <a:ext cx="503285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231900" y="1790285"/>
            <a:ext cx="599153" cy="29251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474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452468" y="6593532"/>
            <a:ext cx="8742334" cy="35336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400" b="1" dirty="0" smtClean="0"/>
              <a:t>   “A </a:t>
            </a:r>
            <a:r>
              <a:rPr lang="en-US" sz="1400" b="1" dirty="0"/>
              <a:t>complementary laser system for ISOLDE </a:t>
            </a:r>
            <a:r>
              <a:rPr lang="en-US" sz="1400" b="1" dirty="0" smtClean="0"/>
              <a:t>RILIS”     </a:t>
            </a:r>
            <a:r>
              <a:rPr lang="en-US" sz="1400" b="1" i="1" dirty="0" smtClean="0">
                <a:solidFill>
                  <a:srgbClr val="7F7F7F"/>
                </a:solidFill>
              </a:rPr>
              <a:t>S </a:t>
            </a:r>
            <a:r>
              <a:rPr lang="en-US" sz="1400" b="1" i="1" dirty="0">
                <a:solidFill>
                  <a:srgbClr val="7F7F7F"/>
                </a:solidFill>
              </a:rPr>
              <a:t>Rothe et al</a:t>
            </a:r>
            <a:r>
              <a:rPr lang="en-US" sz="1400" i="1" dirty="0">
                <a:solidFill>
                  <a:srgbClr val="7F7F7F"/>
                </a:solidFill>
              </a:rPr>
              <a:t>:  Journal of </a:t>
            </a:r>
            <a:r>
              <a:rPr lang="en-US" sz="1400" i="1" dirty="0" smtClean="0">
                <a:solidFill>
                  <a:srgbClr val="7F7F7F"/>
                </a:solidFill>
              </a:rPr>
              <a:t>Physics</a:t>
            </a:r>
            <a:r>
              <a:rPr lang="en-US" sz="1400" i="1" dirty="0">
                <a:solidFill>
                  <a:srgbClr val="7F7F7F"/>
                </a:solidFill>
              </a:rPr>
              <a:t>: Conference Series 312 (2011) </a:t>
            </a:r>
            <a:r>
              <a:rPr lang="en-US" sz="1400" i="1" dirty="0" smtClean="0">
                <a:solidFill>
                  <a:srgbClr val="7F7F7F"/>
                </a:solidFill>
              </a:rPr>
              <a:t>052020</a:t>
            </a:r>
            <a:endParaRPr lang="en-US" sz="1400" i="1" dirty="0">
              <a:solidFill>
                <a:srgbClr val="7F7F7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12374" y="4758928"/>
            <a:ext cx="45961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b="1" dirty="0">
                <a:solidFill>
                  <a:srgbClr val="000000"/>
                </a:solidFill>
                <a:latin typeface="Calibri" pitchFamily="34" charset="0"/>
              </a:rPr>
              <a:t>Wavelength tuning </a:t>
            </a:r>
            <a:r>
              <a:rPr lang="en-US" b="1" dirty="0" smtClean="0">
                <a:solidFill>
                  <a:srgbClr val="000000"/>
                </a:solidFill>
                <a:latin typeface="Calibri" pitchFamily="34" charset="0"/>
              </a:rPr>
              <a:t>range (6 mirror sets):</a:t>
            </a:r>
            <a:endParaRPr lang="en-US" b="1" dirty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Fundamental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690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940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nm  (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5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W) </a:t>
            </a:r>
            <a:endParaRPr lang="en-US" dirty="0" smtClean="0">
              <a:solidFill>
                <a:srgbClr val="000000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en-US" baseline="30000" dirty="0" smtClean="0">
                <a:solidFill>
                  <a:srgbClr val="000000"/>
                </a:solidFill>
                <a:latin typeface="Calibri" pitchFamily="34" charset="0"/>
              </a:rPr>
              <a:t>nd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harmonic (2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470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nm 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(1 W)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3</a:t>
            </a:r>
            <a:r>
              <a:rPr lang="en-US" baseline="30000" dirty="0" smtClean="0">
                <a:solidFill>
                  <a:srgbClr val="000000"/>
                </a:solidFill>
                <a:latin typeface="Calibri" pitchFamily="34" charset="0"/>
              </a:rPr>
              <a:t>rd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harmonic (3</a:t>
            </a:r>
            <a:r>
              <a:rPr lang="en-US" dirty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  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230</a:t>
            </a:r>
            <a:r>
              <a:rPr lang="en-US" dirty="0" smtClean="0">
                <a:solidFill>
                  <a:srgbClr val="660066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310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nm 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(150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mW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4</a:t>
            </a:r>
            <a:r>
              <a:rPr lang="en-US" baseline="30000" dirty="0" smtClean="0">
                <a:solidFill>
                  <a:srgbClr val="000000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 harmonic (4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 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205 </a:t>
            </a:r>
            <a:r>
              <a:rPr lang="en-US" dirty="0" smtClean="0">
                <a:solidFill>
                  <a:srgbClr val="660066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235</a:t>
            </a:r>
            <a:r>
              <a:rPr lang="en-US" dirty="0" smtClean="0">
                <a:solidFill>
                  <a:srgbClr val="660066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nm  (50 </a:t>
            </a:r>
            <a:r>
              <a:rPr lang="en-US" dirty="0" err="1" smtClean="0">
                <a:solidFill>
                  <a:srgbClr val="000000"/>
                </a:solidFill>
                <a:latin typeface="Calibri" pitchFamily="34" charset="0"/>
              </a:rPr>
              <a:t>mW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</a:p>
        </p:txBody>
      </p:sp>
      <p:pic>
        <p:nvPicPr>
          <p:cNvPr id="10" name="Picture 12" descr="S:\Talks\2011_ISOLDEWorkshop\pictures\nuclear chart\tisaefficiency.e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04" y="3519006"/>
            <a:ext cx="4304544" cy="286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183370" y="863073"/>
            <a:ext cx="4741863" cy="2732087"/>
            <a:chOff x="4451865" y="1456628"/>
            <a:chExt cx="4741573" cy="2732277"/>
          </a:xfrm>
        </p:grpSpPr>
        <p:grpSp>
          <p:nvGrpSpPr>
            <p:cNvPr id="12" name="Group 30"/>
            <p:cNvGrpSpPr>
              <a:grpSpLocks/>
            </p:cNvGrpSpPr>
            <p:nvPr/>
          </p:nvGrpSpPr>
          <p:grpSpPr bwMode="auto">
            <a:xfrm>
              <a:off x="4451865" y="1456628"/>
              <a:ext cx="4741573" cy="2732277"/>
              <a:chOff x="17044410" y="31462944"/>
              <a:chExt cx="4741573" cy="2732277"/>
            </a:xfrm>
          </p:grpSpPr>
          <p:pic>
            <p:nvPicPr>
              <p:cNvPr id="16" name="Picture 4" descr="S:\Poster\LAP2010\2010-09-22\IMG_3896a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617" b="12550"/>
              <a:stretch>
                <a:fillRect/>
              </a:stretch>
            </p:blipFill>
            <p:spPr bwMode="auto">
              <a:xfrm>
                <a:off x="17044410" y="31462944"/>
                <a:ext cx="4741573" cy="2732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7" name="Group 32"/>
              <p:cNvGrpSpPr>
                <a:grpSpLocks/>
              </p:cNvGrpSpPr>
              <p:nvPr/>
            </p:nvGrpSpPr>
            <p:grpSpPr bwMode="auto">
              <a:xfrm rot="60000">
                <a:off x="17550784" y="32141140"/>
                <a:ext cx="3783040" cy="1241034"/>
                <a:chOff x="17549169" y="32108751"/>
                <a:chExt cx="3783040" cy="1241034"/>
              </a:xfrm>
            </p:grpSpPr>
            <p:grpSp>
              <p:nvGrpSpPr>
                <p:cNvPr id="18" name="Group 37"/>
                <p:cNvGrpSpPr>
                  <a:grpSpLocks/>
                </p:cNvGrpSpPr>
                <p:nvPr/>
              </p:nvGrpSpPr>
              <p:grpSpPr bwMode="auto">
                <a:xfrm>
                  <a:off x="17549169" y="32201099"/>
                  <a:ext cx="3783040" cy="1148686"/>
                  <a:chOff x="30120747" y="37036069"/>
                  <a:chExt cx="12999653" cy="3947219"/>
                </a:xfrm>
              </p:grpSpPr>
              <p:grpSp>
                <p:nvGrpSpPr>
                  <p:cNvPr id="21" name="Group 38"/>
                  <p:cNvGrpSpPr>
                    <a:grpSpLocks/>
                  </p:cNvGrpSpPr>
                  <p:nvPr/>
                </p:nvGrpSpPr>
                <p:grpSpPr bwMode="auto">
                  <a:xfrm flipV="1">
                    <a:off x="31419808" y="37036069"/>
                    <a:ext cx="11700592" cy="3912355"/>
                    <a:chOff x="37143100" y="34980527"/>
                    <a:chExt cx="2857454" cy="751501"/>
                  </a:xfrm>
                </p:grpSpPr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 rot="60000">
                      <a:off x="38812993" y="35341521"/>
                      <a:ext cx="1185603" cy="14671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rot="60000">
                      <a:off x="38228676" y="35554930"/>
                      <a:ext cx="310389" cy="129941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 flipH="1" flipV="1">
                      <a:off x="38120753" y="35673651"/>
                      <a:ext cx="416960" cy="13623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60000" flipH="1" flipV="1">
                      <a:off x="37141880" y="35718845"/>
                      <a:ext cx="714026" cy="9432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60000">
                      <a:off x="37233134" y="34981995"/>
                      <a:ext cx="976458" cy="465273"/>
                    </a:xfrm>
                    <a:prstGeom prst="line">
                      <a:avLst/>
                    </a:prstGeom>
                    <a:ln w="25400" cap="rnd">
                      <a:solidFill>
                        <a:srgbClr val="25FF01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rot="60000">
                      <a:off x="38212550" y="35457319"/>
                      <a:ext cx="17318" cy="95360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 rot="60000">
                      <a:off x="38095710" y="35398763"/>
                      <a:ext cx="118560" cy="56587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 rot="60000" flipV="1">
                      <a:off x="38096367" y="35398235"/>
                      <a:ext cx="346356" cy="0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 flipH="1">
                      <a:off x="37852430" y="35673138"/>
                      <a:ext cx="267759" cy="60779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/>
                    <p:cNvCxnSpPr/>
                    <p:nvPr/>
                  </p:nvCxnSpPr>
                  <p:spPr>
                    <a:xfrm rot="60000" flipV="1">
                      <a:off x="38444802" y="35329806"/>
                      <a:ext cx="367670" cy="74402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" name="Straight Connector 21"/>
                  <p:cNvCxnSpPr/>
                  <p:nvPr/>
                </p:nvCxnSpPr>
                <p:spPr>
                  <a:xfrm rot="21540000" flipH="1" flipV="1">
                    <a:off x="31793350" y="39077125"/>
                    <a:ext cx="0" cy="1898511"/>
                  </a:xfrm>
                  <a:prstGeom prst="line">
                    <a:avLst/>
                  </a:prstGeom>
                  <a:ln w="25400" cap="rnd">
                    <a:solidFill>
                      <a:srgbClr val="25FF01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21540000">
                    <a:off x="30113060" y="39075422"/>
                    <a:ext cx="1663709" cy="16368"/>
                  </a:xfrm>
                  <a:prstGeom prst="line">
                    <a:avLst/>
                  </a:prstGeom>
                  <a:ln w="25400" cap="rnd">
                    <a:solidFill>
                      <a:srgbClr val="25FF01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Straight Connector 18"/>
                <p:cNvCxnSpPr/>
                <p:nvPr/>
              </p:nvCxnSpPr>
              <p:spPr>
                <a:xfrm rot="21540000">
                  <a:off x="20939885" y="32110691"/>
                  <a:ext cx="15874" cy="666796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prstDash val="sysDash"/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21540000">
                  <a:off x="20934039" y="32107514"/>
                  <a:ext cx="385739" cy="0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prstDash val="sysDash"/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>
              <a:grpSpLocks/>
            </p:cNvGrpSpPr>
            <p:nvPr/>
          </p:nvGrpSpPr>
          <p:grpSpPr bwMode="auto">
            <a:xfrm>
              <a:off x="6295315" y="3429000"/>
              <a:ext cx="712899" cy="307777"/>
              <a:chOff x="6631820" y="2585002"/>
              <a:chExt cx="712899" cy="307777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 rot="16200000">
                <a:off x="7017083" y="2540030"/>
                <a:ext cx="0" cy="628611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6"/>
              <p:cNvSpPr txBox="1">
                <a:spLocks noChangeArrowheads="1"/>
              </p:cNvSpPr>
              <p:nvPr/>
            </p:nvSpPr>
            <p:spPr bwMode="auto">
              <a:xfrm>
                <a:off x="6631820" y="2585002"/>
                <a:ext cx="71289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de-DE" sz="1400"/>
                  <a:t>100 mm</a:t>
                </a:r>
              </a:p>
            </p:txBody>
          </p:sp>
        </p:grpSp>
      </p:grpSp>
      <p:pic>
        <p:nvPicPr>
          <p:cNvPr id="34" name="Picture 13" descr="S:\Talks\2011_ISOLDEWorkshop\pictures\tisa\2010_02_01\IMG_84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10" b="34614"/>
          <a:stretch/>
        </p:blipFill>
        <p:spPr bwMode="auto">
          <a:xfrm>
            <a:off x="5560661" y="963712"/>
            <a:ext cx="3475835" cy="123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560661" y="2300345"/>
            <a:ext cx="3953715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u="sng" dirty="0" smtClean="0">
                <a:solidFill>
                  <a:srgbClr val="008000"/>
                </a:solidFill>
                <a:latin typeface="Calibri" pitchFamily="34" charset="0"/>
              </a:rPr>
              <a:t>Pump laser</a:t>
            </a:r>
            <a:r>
              <a:rPr lang="de-DE" b="1" dirty="0" smtClean="0">
                <a:solidFill>
                  <a:srgbClr val="008000"/>
                </a:solidFill>
                <a:latin typeface="Calibri" pitchFamily="34" charset="0"/>
              </a:rPr>
              <a:t>: Nd:YAG (532 </a:t>
            </a:r>
            <a:r>
              <a:rPr lang="de-DE" b="1" dirty="0" err="1" smtClean="0">
                <a:solidFill>
                  <a:srgbClr val="008000"/>
                </a:solidFill>
                <a:latin typeface="Calibri" pitchFamily="34" charset="0"/>
              </a:rPr>
              <a:t>nm</a:t>
            </a:r>
            <a:r>
              <a:rPr lang="de-DE" b="1" dirty="0" smtClean="0">
                <a:solidFill>
                  <a:srgbClr val="008000"/>
                </a:solidFill>
                <a:latin typeface="Calibri" pitchFamily="34" charset="0"/>
              </a:rPr>
              <a:t>), </a:t>
            </a:r>
            <a:r>
              <a:rPr lang="de-DE" dirty="0" err="1" smtClean="0">
                <a:solidFill>
                  <a:srgbClr val="008000"/>
                </a:solidFill>
                <a:latin typeface="Calibri" pitchFamily="34" charset="0"/>
              </a:rPr>
              <a:t>Photonics</a:t>
            </a:r>
            <a:r>
              <a:rPr lang="de-DE" dirty="0" smtClean="0">
                <a:solidFill>
                  <a:srgbClr val="008000"/>
                </a:solidFill>
                <a:latin typeface="Calibri" pitchFamily="34" charset="0"/>
              </a:rPr>
              <a:t> Industries Ltd. DM60</a:t>
            </a:r>
          </a:p>
          <a:p>
            <a:r>
              <a:rPr lang="de-DE" dirty="0" smtClean="0">
                <a:solidFill>
                  <a:srgbClr val="008000"/>
                </a:solidFill>
                <a:latin typeface="Calibri" pitchFamily="34" charset="0"/>
              </a:rPr>
              <a:t>Repetition rate: 10 kHz</a:t>
            </a:r>
          </a:p>
          <a:p>
            <a:r>
              <a:rPr lang="de-DE" dirty="0" smtClean="0">
                <a:solidFill>
                  <a:srgbClr val="008000"/>
                </a:solidFill>
                <a:latin typeface="Calibri" pitchFamily="34" charset="0"/>
              </a:rPr>
              <a:t>Pulse </a:t>
            </a:r>
            <a:r>
              <a:rPr lang="de-DE" dirty="0" err="1" smtClean="0">
                <a:solidFill>
                  <a:srgbClr val="008000"/>
                </a:solidFill>
                <a:latin typeface="Calibri" pitchFamily="34" charset="0"/>
              </a:rPr>
              <a:t>length</a:t>
            </a:r>
            <a:r>
              <a:rPr lang="de-DE" dirty="0" smtClean="0">
                <a:solidFill>
                  <a:srgbClr val="008000"/>
                </a:solidFill>
                <a:latin typeface="Calibri" pitchFamily="34" charset="0"/>
              </a:rPr>
              <a:t>: 180 </a:t>
            </a:r>
            <a:r>
              <a:rPr lang="de-DE" dirty="0" err="1" smtClean="0">
                <a:solidFill>
                  <a:srgbClr val="008000"/>
                </a:solidFill>
                <a:latin typeface="Calibri" pitchFamily="34" charset="0"/>
              </a:rPr>
              <a:t>ns</a:t>
            </a:r>
            <a:endParaRPr lang="de-DE" dirty="0" smtClean="0">
              <a:solidFill>
                <a:srgbClr val="008000"/>
              </a:solidFill>
              <a:latin typeface="Calibri" pitchFamily="34" charset="0"/>
            </a:endParaRPr>
          </a:p>
          <a:p>
            <a:r>
              <a:rPr lang="de-DE" dirty="0" smtClean="0">
                <a:solidFill>
                  <a:srgbClr val="008000"/>
                </a:solidFill>
                <a:latin typeface="Calibri" pitchFamily="34" charset="0"/>
              </a:rPr>
              <a:t>Power: 60 W</a:t>
            </a:r>
          </a:p>
          <a:p>
            <a:pPr eaLnBrk="0" hangingPunct="0"/>
            <a:endParaRPr lang="en-US" i="1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60661" y="3691964"/>
            <a:ext cx="2627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>
                <a:solidFill>
                  <a:srgbClr val="660066"/>
                </a:solidFill>
              </a:rPr>
              <a:t>Ti:Sa</a:t>
            </a:r>
            <a:r>
              <a:rPr lang="en-US" b="1" u="sng" dirty="0" smtClean="0">
                <a:solidFill>
                  <a:srgbClr val="660066"/>
                </a:solidFill>
              </a:rPr>
              <a:t> lasers: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Line width: 5 GHz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Pulse length: 30-50 ns</a:t>
            </a:r>
            <a:endParaRPr lang="en-GB" dirty="0">
              <a:solidFill>
                <a:srgbClr val="660066"/>
              </a:solidFill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010763" y="331079"/>
            <a:ext cx="3647337" cy="531994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  <a:prstDash val="dash"/>
          </a:ln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GB" sz="2400" dirty="0"/>
              <a:t>The RILIS </a:t>
            </a:r>
            <a:r>
              <a:rPr lang="en-GB" sz="2400" dirty="0" err="1"/>
              <a:t>Ti:Sa</a:t>
            </a:r>
            <a:r>
              <a:rPr lang="en-GB" sz="2400" dirty="0"/>
              <a:t> lasers </a:t>
            </a:r>
            <a:endParaRPr lang="en-GB" sz="2400" b="1" dirty="0"/>
          </a:p>
        </p:txBody>
      </p:sp>
      <p:sp>
        <p:nvSpPr>
          <p:cNvPr id="38" name="Rectangle 37"/>
          <p:cNvSpPr/>
          <p:nvPr/>
        </p:nvSpPr>
        <p:spPr>
          <a:xfrm>
            <a:off x="576268" y="6313596"/>
            <a:ext cx="4801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i="1" dirty="0" smtClean="0">
                <a:solidFill>
                  <a:srgbClr val="FF0000"/>
                </a:solidFill>
              </a:rPr>
              <a:t>Featured in the next talk by</a:t>
            </a:r>
            <a:r>
              <a:rPr lang="en-GB" b="1" i="1" dirty="0" smtClean="0">
                <a:solidFill>
                  <a:srgbClr val="FF0000"/>
                </a:solidFill>
              </a:rPr>
              <a:t> Sebastian </a:t>
            </a:r>
            <a:r>
              <a:rPr lang="en-GB" b="1" i="1" dirty="0" err="1" smtClean="0">
                <a:solidFill>
                  <a:srgbClr val="FF0000"/>
                </a:solidFill>
              </a:rPr>
              <a:t>Rothe</a:t>
            </a:r>
            <a:endParaRPr lang="en-GB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145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6kL4d59yDqQNCRKErUPTu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AI4uERDYxhTuQ0WJLuCO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cyE1twXt3VTTK2ZIqhUES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6wtSOTNDNlVx4tPX6hVN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yTRjCEjLKvine9ngafr5I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aQkrHV1tH7hD7kGoksw5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wO5mfUpFRPXMpMx6OnVa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IXNmmXaPHHAXs1rDeFP6d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QhAfqm2etc9SCehYc1K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ntdKvkFrlcLdrqSKx4NVx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OXypyC4Jft4FrLbHQOvRM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oe9iu8VdA42dEfc5L3nB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8LY7zPdZqFnlzjfg7VO2T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De6VvL2rubw65oknz6ZAD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ksymfQEDikiw7K3VLCIAZ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6355</TotalTime>
  <Words>3314</Words>
  <Application>Microsoft Macintosh PowerPoint</Application>
  <PresentationFormat>On-screen Show (4:3)</PresentationFormat>
  <Paragraphs>1158</Paragraphs>
  <Slides>35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Origin</vt:lpstr>
      <vt:lpstr>Equation</vt:lpstr>
      <vt:lpstr>Chart</vt:lpstr>
      <vt:lpstr>Recent operation and outlook for the ISOLDE  Resonance Ionization Laser Ion Source (RILIS)  </vt:lpstr>
      <vt:lpstr>Outline of Talk</vt:lpstr>
      <vt:lpstr>Part 1</vt:lpstr>
      <vt:lpstr>ISOLDE isotope separator on-line</vt:lpstr>
      <vt:lpstr>PowerPoint Presentation</vt:lpstr>
      <vt:lpstr>RILIS at ISOLDE-PSB</vt:lpstr>
      <vt:lpstr>PowerPoint Presentation</vt:lpstr>
      <vt:lpstr>RILIS operation: 1994-2010</vt:lpstr>
      <vt:lpstr>PowerPoint Presentation</vt:lpstr>
      <vt:lpstr>Dual RILIS tuning range</vt:lpstr>
      <vt:lpstr>The RILIS Dye + Ti:Sa system</vt:lpstr>
      <vt:lpstr>RILIS in action</vt:lpstr>
      <vt:lpstr>RILIS in action</vt:lpstr>
      <vt:lpstr>New modes of operation</vt:lpstr>
      <vt:lpstr>Part 2</vt:lpstr>
      <vt:lpstr>PowerPoint Presentation</vt:lpstr>
      <vt:lpstr>RILIS runs in 2012</vt:lpstr>
      <vt:lpstr>Highlights 1 - In-source RIS</vt:lpstr>
      <vt:lpstr>PowerPoint Presentation</vt:lpstr>
      <vt:lpstr>PowerPoint Presentation</vt:lpstr>
      <vt:lpstr>Future developments</vt:lpstr>
      <vt:lpstr>RILIS room extension</vt:lpstr>
      <vt:lpstr>Independent laser for non resonant ionization</vt:lpstr>
      <vt:lpstr>Upgrade of HRS window</vt:lpstr>
      <vt:lpstr>Machine protection</vt:lpstr>
      <vt:lpstr>On-call operation</vt:lpstr>
      <vt:lpstr>Acknowledgements</vt:lpstr>
      <vt:lpstr>Spare slides</vt:lpstr>
      <vt:lpstr>RILIS scheme setup requirements</vt:lpstr>
      <vt:lpstr>Ni: Dye-Dye-TiSa</vt:lpstr>
      <vt:lpstr>Ca: TiSa-dye-dye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Bruce Marsh</cp:lastModifiedBy>
  <cp:revision>589</cp:revision>
  <dcterms:created xsi:type="dcterms:W3CDTF">2010-07-29T08:17:20Z</dcterms:created>
  <dcterms:modified xsi:type="dcterms:W3CDTF">2013-02-20T09:21:45Z</dcterms:modified>
</cp:coreProperties>
</file>