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66" r:id="rId3"/>
    <p:sldId id="377" r:id="rId4"/>
    <p:sldId id="384" r:id="rId5"/>
    <p:sldId id="368" r:id="rId6"/>
    <p:sldId id="372" r:id="rId7"/>
    <p:sldId id="383" r:id="rId8"/>
    <p:sldId id="387" r:id="rId9"/>
    <p:sldId id="379" r:id="rId10"/>
    <p:sldId id="386" r:id="rId11"/>
    <p:sldId id="382" r:id="rId12"/>
    <p:sldId id="385" r:id="rId13"/>
    <p:sldId id="378" r:id="rId14"/>
    <p:sldId id="375" r:id="rId15"/>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C0066"/>
    <a:srgbClr val="0066CC"/>
    <a:srgbClr val="9C66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snapToGrid="0">
      <p:cViewPr>
        <p:scale>
          <a:sx n="75" d="100"/>
          <a:sy n="75" d="100"/>
        </p:scale>
        <p:origin x="-1002" y="-78"/>
      </p:cViewPr>
      <p:guideLst>
        <p:guide orient="horz" pos="2160"/>
        <p:guide pos="2880"/>
      </p:guideLst>
    </p:cSldViewPr>
  </p:slideViewPr>
  <p:notesTextViewPr>
    <p:cViewPr>
      <p:scale>
        <a:sx n="100" d="100"/>
        <a:sy n="100" d="100"/>
      </p:scale>
      <p:origin x="0" y="0"/>
    </p:cViewPr>
  </p:notesText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8D65C8-8A91-4CBD-A517-54F37A22748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CA"/>
        </a:p>
      </dgm:t>
    </dgm:pt>
    <dgm:pt modelId="{A3413915-96FF-42D4-B458-15CFA1A415F8}">
      <dgm:prSet/>
      <dgm:spPr>
        <a:solidFill>
          <a:srgbClr val="9C669C"/>
        </a:solidFill>
      </dgm:spPr>
      <dgm:t>
        <a:bodyPr/>
        <a:lstStyle/>
        <a:p>
          <a:pPr rtl="0"/>
          <a:r>
            <a:rPr lang="en-US" b="1" i="1" dirty="0" smtClean="0"/>
            <a:t>Build and test the reference cell (collaborate with Mainz University)</a:t>
          </a:r>
          <a:endParaRPr lang="en-CA" dirty="0"/>
        </a:p>
      </dgm:t>
    </dgm:pt>
    <dgm:pt modelId="{EED45BE3-A4E1-478A-BB7B-C3B1A7A3FE5A}" type="parTrans" cxnId="{448E650F-4304-4387-98FC-4C43E6B244F9}">
      <dgm:prSet/>
      <dgm:spPr/>
      <dgm:t>
        <a:bodyPr/>
        <a:lstStyle/>
        <a:p>
          <a:endParaRPr lang="en-CA"/>
        </a:p>
      </dgm:t>
    </dgm:pt>
    <dgm:pt modelId="{3FB2723D-AC70-4C7F-983E-067B2600FA47}" type="sibTrans" cxnId="{448E650F-4304-4387-98FC-4C43E6B244F9}">
      <dgm:prSet/>
      <dgm:spPr/>
      <dgm:t>
        <a:bodyPr/>
        <a:lstStyle/>
        <a:p>
          <a:endParaRPr lang="en-CA"/>
        </a:p>
      </dgm:t>
    </dgm:pt>
    <dgm:pt modelId="{1A7BDE99-D02E-46FF-A5F2-B99672AEF947}">
      <dgm:prSet/>
      <dgm:spPr>
        <a:solidFill>
          <a:srgbClr val="9C669C"/>
        </a:solidFill>
      </dgm:spPr>
      <dgm:t>
        <a:bodyPr/>
        <a:lstStyle/>
        <a:p>
          <a:pPr rtl="0"/>
          <a:r>
            <a:rPr lang="en-US" b="1" i="1" dirty="0" smtClean="0"/>
            <a:t>Instrument and optics upgrading: new </a:t>
          </a:r>
          <a:r>
            <a:rPr lang="en-US" b="1" i="1" dirty="0" err="1" smtClean="0"/>
            <a:t>wavemeter</a:t>
          </a:r>
          <a:r>
            <a:rPr lang="en-US" b="1" i="1" dirty="0" smtClean="0"/>
            <a:t>, transport mirrors and focusing lens for broader wavelength range. </a:t>
          </a:r>
          <a:endParaRPr lang="en-CA" dirty="0"/>
        </a:p>
      </dgm:t>
    </dgm:pt>
    <dgm:pt modelId="{82F4F6DF-129F-4DA9-93D4-C10B8A66E56B}" type="parTrans" cxnId="{FF273CFF-342C-4F43-AA32-9B21E4F20001}">
      <dgm:prSet/>
      <dgm:spPr/>
      <dgm:t>
        <a:bodyPr/>
        <a:lstStyle/>
        <a:p>
          <a:endParaRPr lang="en-CA"/>
        </a:p>
      </dgm:t>
    </dgm:pt>
    <dgm:pt modelId="{887EA054-B499-4B39-B430-AB0B254F7087}" type="sibTrans" cxnId="{FF273CFF-342C-4F43-AA32-9B21E4F20001}">
      <dgm:prSet/>
      <dgm:spPr/>
      <dgm:t>
        <a:bodyPr/>
        <a:lstStyle/>
        <a:p>
          <a:endParaRPr lang="en-CA"/>
        </a:p>
      </dgm:t>
    </dgm:pt>
    <dgm:pt modelId="{CDA157F5-0E50-44B6-980B-38986FF86D25}">
      <dgm:prSet/>
      <dgm:spPr>
        <a:solidFill>
          <a:srgbClr val="9C669C"/>
        </a:solidFill>
      </dgm:spPr>
      <dgm:t>
        <a:bodyPr/>
        <a:lstStyle/>
        <a:p>
          <a:pPr rtl="0"/>
          <a:r>
            <a:rPr lang="en-US" b="1" i="1" dirty="0" smtClean="0"/>
            <a:t>Develop and test </a:t>
          </a:r>
          <a:r>
            <a:rPr lang="en-US" b="1" i="1" dirty="0" smtClean="0"/>
            <a:t>Zn and Te </a:t>
          </a:r>
          <a:r>
            <a:rPr lang="en-US" b="1" i="1" dirty="0" smtClean="0"/>
            <a:t>ionization schemes (tripling unit: collaborate with ISOLDE)  </a:t>
          </a:r>
          <a:endParaRPr lang="en-US" b="1" i="1" dirty="0"/>
        </a:p>
      </dgm:t>
    </dgm:pt>
    <dgm:pt modelId="{05B58A72-4E2C-484C-AD54-C1FC085B82CF}" type="parTrans" cxnId="{EF9DEA59-3729-46F8-BBAC-4DD98FE8E5D6}">
      <dgm:prSet/>
      <dgm:spPr/>
      <dgm:t>
        <a:bodyPr/>
        <a:lstStyle/>
        <a:p>
          <a:endParaRPr lang="en-CA"/>
        </a:p>
      </dgm:t>
    </dgm:pt>
    <dgm:pt modelId="{D878CCE0-A5FE-4BAD-B7E9-16169E922001}" type="sibTrans" cxnId="{EF9DEA59-3729-46F8-BBAC-4DD98FE8E5D6}">
      <dgm:prSet/>
      <dgm:spPr/>
      <dgm:t>
        <a:bodyPr/>
        <a:lstStyle/>
        <a:p>
          <a:endParaRPr lang="en-CA"/>
        </a:p>
      </dgm:t>
    </dgm:pt>
    <dgm:pt modelId="{7F463F6F-8C2F-4CAD-8C78-52FF4176F39E}">
      <dgm:prSet/>
      <dgm:spPr>
        <a:solidFill>
          <a:srgbClr val="9C669C"/>
        </a:solidFill>
      </dgm:spPr>
      <dgm:t>
        <a:bodyPr/>
        <a:lstStyle/>
        <a:p>
          <a:pPr rtl="0"/>
          <a:r>
            <a:rPr lang="en-US" b="1" i="1" dirty="0" smtClean="0"/>
            <a:t>Develop the  function of Second harmonic scanning of the dye lasers.  </a:t>
          </a:r>
          <a:endParaRPr lang="en-CA" dirty="0"/>
        </a:p>
      </dgm:t>
    </dgm:pt>
    <dgm:pt modelId="{97BDB2C4-F57A-446E-BE09-791ADC4D3893}" type="parTrans" cxnId="{58F3E50B-D791-412E-8268-6953AD7A1E2F}">
      <dgm:prSet/>
      <dgm:spPr/>
      <dgm:t>
        <a:bodyPr/>
        <a:lstStyle/>
        <a:p>
          <a:endParaRPr lang="en-CA"/>
        </a:p>
      </dgm:t>
    </dgm:pt>
    <dgm:pt modelId="{983F38E3-2020-496F-B962-9BA729752DFC}" type="sibTrans" cxnId="{58F3E50B-D791-412E-8268-6953AD7A1E2F}">
      <dgm:prSet/>
      <dgm:spPr/>
      <dgm:t>
        <a:bodyPr/>
        <a:lstStyle/>
        <a:p>
          <a:endParaRPr lang="en-CA"/>
        </a:p>
      </dgm:t>
    </dgm:pt>
    <dgm:pt modelId="{FE2D1A77-E20B-4600-8F13-4A6DBC590380}">
      <dgm:prSet/>
      <dgm:spPr>
        <a:solidFill>
          <a:srgbClr val="9C669C"/>
        </a:solidFill>
      </dgm:spPr>
      <dgm:t>
        <a:bodyPr/>
        <a:lstStyle/>
        <a:p>
          <a:pPr rtl="0"/>
          <a:r>
            <a:rPr lang="en-US" b="1" i="1" dirty="0" smtClean="0"/>
            <a:t>2013 On-line </a:t>
          </a:r>
          <a:r>
            <a:rPr lang="en-US" b="1" i="1" dirty="0" smtClean="0"/>
            <a:t>beam delivery  of </a:t>
          </a:r>
          <a:r>
            <a:rPr lang="en-US" b="1" i="1" dirty="0" smtClean="0"/>
            <a:t>Zn</a:t>
          </a:r>
          <a:endParaRPr lang="en-CA" b="1" i="1" dirty="0"/>
        </a:p>
      </dgm:t>
    </dgm:pt>
    <dgm:pt modelId="{BDF79E05-3E92-433E-920C-AA8566545578}" type="parTrans" cxnId="{613F5AEB-A30F-4118-B763-82A9D93F506C}">
      <dgm:prSet/>
      <dgm:spPr/>
    </dgm:pt>
    <dgm:pt modelId="{1E49AF02-FD47-4F3A-A844-0DCAC716D9BC}" type="sibTrans" cxnId="{613F5AEB-A30F-4118-B763-82A9D93F506C}">
      <dgm:prSet/>
      <dgm:spPr/>
    </dgm:pt>
    <dgm:pt modelId="{A7A73459-B9B1-4334-9416-C23F1EED09B0}" type="pres">
      <dgm:prSet presAssocID="{2D8D65C8-8A91-4CBD-A517-54F37A227480}" presName="Name0" presStyleCnt="0">
        <dgm:presLayoutVars>
          <dgm:dir/>
          <dgm:animLvl val="lvl"/>
          <dgm:resizeHandles/>
        </dgm:presLayoutVars>
      </dgm:prSet>
      <dgm:spPr/>
      <dgm:t>
        <a:bodyPr/>
        <a:lstStyle/>
        <a:p>
          <a:endParaRPr lang="en-CA"/>
        </a:p>
      </dgm:t>
    </dgm:pt>
    <dgm:pt modelId="{DD6A48AA-1002-4B8E-AFB2-D2513287E407}" type="pres">
      <dgm:prSet presAssocID="{FE2D1A77-E20B-4600-8F13-4A6DBC590380}" presName="linNode" presStyleCnt="0"/>
      <dgm:spPr/>
    </dgm:pt>
    <dgm:pt modelId="{3658C1BA-BF03-4BA3-ABF2-51E86B719FC1}" type="pres">
      <dgm:prSet presAssocID="{FE2D1A77-E20B-4600-8F13-4A6DBC590380}" presName="parentShp" presStyleLbl="node1" presStyleIdx="0" presStyleCnt="5" custScaleX="965221">
        <dgm:presLayoutVars>
          <dgm:bulletEnabled val="1"/>
        </dgm:presLayoutVars>
      </dgm:prSet>
      <dgm:spPr/>
      <dgm:t>
        <a:bodyPr/>
        <a:lstStyle/>
        <a:p>
          <a:endParaRPr lang="en-CA"/>
        </a:p>
      </dgm:t>
    </dgm:pt>
    <dgm:pt modelId="{324E06CF-7E52-40F5-AE23-0A53854BB193}" type="pres">
      <dgm:prSet presAssocID="{FE2D1A77-E20B-4600-8F13-4A6DBC590380}" presName="childShp" presStyleLbl="bgAccFollowNode1" presStyleIdx="0" presStyleCnt="5">
        <dgm:presLayoutVars>
          <dgm:bulletEnabled val="1"/>
        </dgm:presLayoutVars>
      </dgm:prSet>
      <dgm:spPr/>
    </dgm:pt>
    <dgm:pt modelId="{BC0D0587-08F4-43DD-A433-A0B5CC0D5F34}" type="pres">
      <dgm:prSet presAssocID="{1E49AF02-FD47-4F3A-A844-0DCAC716D9BC}" presName="spacing" presStyleCnt="0"/>
      <dgm:spPr/>
    </dgm:pt>
    <dgm:pt modelId="{D60C5828-DD13-4859-AF83-D911D8C03DC3}" type="pres">
      <dgm:prSet presAssocID="{A3413915-96FF-42D4-B458-15CFA1A415F8}" presName="linNode" presStyleCnt="0"/>
      <dgm:spPr/>
    </dgm:pt>
    <dgm:pt modelId="{46626E71-1ADE-4917-8293-62C83AE095C1}" type="pres">
      <dgm:prSet presAssocID="{A3413915-96FF-42D4-B458-15CFA1A415F8}" presName="parentShp" presStyleLbl="node1" presStyleIdx="1" presStyleCnt="5" custScaleX="938104">
        <dgm:presLayoutVars>
          <dgm:bulletEnabled val="1"/>
        </dgm:presLayoutVars>
      </dgm:prSet>
      <dgm:spPr/>
      <dgm:t>
        <a:bodyPr/>
        <a:lstStyle/>
        <a:p>
          <a:endParaRPr lang="en-CA"/>
        </a:p>
      </dgm:t>
    </dgm:pt>
    <dgm:pt modelId="{E98DF08D-3634-4B57-B4F1-2CE53FD70ED1}" type="pres">
      <dgm:prSet presAssocID="{A3413915-96FF-42D4-B458-15CFA1A415F8}" presName="childShp" presStyleLbl="bgAccFollowNode1" presStyleIdx="1" presStyleCnt="5">
        <dgm:presLayoutVars>
          <dgm:bulletEnabled val="1"/>
        </dgm:presLayoutVars>
      </dgm:prSet>
      <dgm:spPr>
        <a:solidFill>
          <a:schemeClr val="accent4">
            <a:lumMod val="40000"/>
            <a:lumOff val="60000"/>
            <a:alpha val="90000"/>
          </a:schemeClr>
        </a:solidFill>
      </dgm:spPr>
      <dgm:t>
        <a:bodyPr/>
        <a:lstStyle/>
        <a:p>
          <a:endParaRPr lang="en-CA"/>
        </a:p>
      </dgm:t>
    </dgm:pt>
    <dgm:pt modelId="{55A649EC-AB78-45E5-8EFC-C43451C1F25C}" type="pres">
      <dgm:prSet presAssocID="{3FB2723D-AC70-4C7F-983E-067B2600FA47}" presName="spacing" presStyleCnt="0"/>
      <dgm:spPr/>
    </dgm:pt>
    <dgm:pt modelId="{1A3D002A-7296-4F58-B33E-CD2E326FFDFF}" type="pres">
      <dgm:prSet presAssocID="{1A7BDE99-D02E-46FF-A5F2-B99672AEF947}" presName="linNode" presStyleCnt="0"/>
      <dgm:spPr/>
    </dgm:pt>
    <dgm:pt modelId="{3101B9ED-0D3F-437B-87FE-D1BC2152CE16}" type="pres">
      <dgm:prSet presAssocID="{1A7BDE99-D02E-46FF-A5F2-B99672AEF947}" presName="parentShp" presStyleLbl="node1" presStyleIdx="2" presStyleCnt="5" custScaleX="948262">
        <dgm:presLayoutVars>
          <dgm:bulletEnabled val="1"/>
        </dgm:presLayoutVars>
      </dgm:prSet>
      <dgm:spPr/>
      <dgm:t>
        <a:bodyPr/>
        <a:lstStyle/>
        <a:p>
          <a:endParaRPr lang="en-CA"/>
        </a:p>
      </dgm:t>
    </dgm:pt>
    <dgm:pt modelId="{D32045DE-1916-4CEF-9CC5-2B1CB7807E7F}" type="pres">
      <dgm:prSet presAssocID="{1A7BDE99-D02E-46FF-A5F2-B99672AEF947}" presName="childShp" presStyleLbl="bgAccFollowNode1" presStyleIdx="2" presStyleCnt="5">
        <dgm:presLayoutVars>
          <dgm:bulletEnabled val="1"/>
        </dgm:presLayoutVars>
      </dgm:prSet>
      <dgm:spPr>
        <a:solidFill>
          <a:schemeClr val="accent4">
            <a:lumMod val="40000"/>
            <a:lumOff val="60000"/>
            <a:alpha val="90000"/>
          </a:schemeClr>
        </a:solidFill>
      </dgm:spPr>
      <dgm:t>
        <a:bodyPr/>
        <a:lstStyle/>
        <a:p>
          <a:endParaRPr lang="en-CA"/>
        </a:p>
      </dgm:t>
    </dgm:pt>
    <dgm:pt modelId="{F1B690EB-B5EF-430A-8DC8-7F57A02D90F9}" type="pres">
      <dgm:prSet presAssocID="{887EA054-B499-4B39-B430-AB0B254F7087}" presName="spacing" presStyleCnt="0"/>
      <dgm:spPr/>
    </dgm:pt>
    <dgm:pt modelId="{FA9596E5-B676-45D5-887F-5EF420934B34}" type="pres">
      <dgm:prSet presAssocID="{CDA157F5-0E50-44B6-980B-38986FF86D25}" presName="linNode" presStyleCnt="0"/>
      <dgm:spPr/>
    </dgm:pt>
    <dgm:pt modelId="{937382FC-4885-4DD4-9727-A5740EE74BC7}" type="pres">
      <dgm:prSet presAssocID="{CDA157F5-0E50-44B6-980B-38986FF86D25}" presName="parentShp" presStyleLbl="node1" presStyleIdx="3" presStyleCnt="5" custScaleX="988977">
        <dgm:presLayoutVars>
          <dgm:bulletEnabled val="1"/>
        </dgm:presLayoutVars>
      </dgm:prSet>
      <dgm:spPr/>
      <dgm:t>
        <a:bodyPr/>
        <a:lstStyle/>
        <a:p>
          <a:endParaRPr lang="en-CA"/>
        </a:p>
      </dgm:t>
    </dgm:pt>
    <dgm:pt modelId="{04B3C2AD-BE27-44A2-BDE1-0FBC476CE1F2}" type="pres">
      <dgm:prSet presAssocID="{CDA157F5-0E50-44B6-980B-38986FF86D25}" presName="childShp" presStyleLbl="bgAccFollowNode1" presStyleIdx="3" presStyleCnt="5">
        <dgm:presLayoutVars>
          <dgm:bulletEnabled val="1"/>
        </dgm:presLayoutVars>
      </dgm:prSet>
      <dgm:spPr>
        <a:solidFill>
          <a:schemeClr val="accent4">
            <a:lumMod val="40000"/>
            <a:lumOff val="60000"/>
            <a:alpha val="90000"/>
          </a:schemeClr>
        </a:solidFill>
      </dgm:spPr>
      <dgm:t>
        <a:bodyPr/>
        <a:lstStyle/>
        <a:p>
          <a:endParaRPr lang="en-CA"/>
        </a:p>
      </dgm:t>
    </dgm:pt>
    <dgm:pt modelId="{8580DD5E-4C43-4813-88B9-8614D284C46C}" type="pres">
      <dgm:prSet presAssocID="{D878CCE0-A5FE-4BAD-B7E9-16169E922001}" presName="spacing" presStyleCnt="0"/>
      <dgm:spPr/>
    </dgm:pt>
    <dgm:pt modelId="{A757D2FB-C147-435A-9372-98CDDB267636}" type="pres">
      <dgm:prSet presAssocID="{7F463F6F-8C2F-4CAD-8C78-52FF4176F39E}" presName="linNode" presStyleCnt="0"/>
      <dgm:spPr/>
    </dgm:pt>
    <dgm:pt modelId="{0148E440-200E-425C-AF29-93FE85A22FC9}" type="pres">
      <dgm:prSet presAssocID="{7F463F6F-8C2F-4CAD-8C78-52FF4176F39E}" presName="parentShp" presStyleLbl="node1" presStyleIdx="4" presStyleCnt="5" custScaleX="1051912">
        <dgm:presLayoutVars>
          <dgm:bulletEnabled val="1"/>
        </dgm:presLayoutVars>
      </dgm:prSet>
      <dgm:spPr/>
      <dgm:t>
        <a:bodyPr/>
        <a:lstStyle/>
        <a:p>
          <a:endParaRPr lang="en-CA"/>
        </a:p>
      </dgm:t>
    </dgm:pt>
    <dgm:pt modelId="{0A1E6D4D-5800-4BD5-B85B-52F38E76CC14}" type="pres">
      <dgm:prSet presAssocID="{7F463F6F-8C2F-4CAD-8C78-52FF4176F39E}" presName="childShp" presStyleLbl="bgAccFollowNode1" presStyleIdx="4" presStyleCnt="5">
        <dgm:presLayoutVars>
          <dgm:bulletEnabled val="1"/>
        </dgm:presLayoutVars>
      </dgm:prSet>
      <dgm:spPr>
        <a:solidFill>
          <a:schemeClr val="accent4">
            <a:lumMod val="40000"/>
            <a:lumOff val="60000"/>
            <a:alpha val="90000"/>
          </a:schemeClr>
        </a:solidFill>
      </dgm:spPr>
      <dgm:t>
        <a:bodyPr/>
        <a:lstStyle/>
        <a:p>
          <a:endParaRPr lang="en-CA"/>
        </a:p>
      </dgm:t>
    </dgm:pt>
  </dgm:ptLst>
  <dgm:cxnLst>
    <dgm:cxn modelId="{58F3E50B-D791-412E-8268-6953AD7A1E2F}" srcId="{2D8D65C8-8A91-4CBD-A517-54F37A227480}" destId="{7F463F6F-8C2F-4CAD-8C78-52FF4176F39E}" srcOrd="4" destOrd="0" parTransId="{97BDB2C4-F57A-446E-BE09-791ADC4D3893}" sibTransId="{983F38E3-2020-496F-B962-9BA729752DFC}"/>
    <dgm:cxn modelId="{613F5AEB-A30F-4118-B763-82A9D93F506C}" srcId="{2D8D65C8-8A91-4CBD-A517-54F37A227480}" destId="{FE2D1A77-E20B-4600-8F13-4A6DBC590380}" srcOrd="0" destOrd="0" parTransId="{BDF79E05-3E92-433E-920C-AA8566545578}" sibTransId="{1E49AF02-FD47-4F3A-A844-0DCAC716D9BC}"/>
    <dgm:cxn modelId="{5AFF371D-4E82-444A-A42C-0A616402125B}" type="presOf" srcId="{FE2D1A77-E20B-4600-8F13-4A6DBC590380}" destId="{3658C1BA-BF03-4BA3-ABF2-51E86B719FC1}" srcOrd="0" destOrd="0" presId="urn:microsoft.com/office/officeart/2005/8/layout/vList6"/>
    <dgm:cxn modelId="{3F5D8F04-A8EA-487D-B171-1E21B75FA651}" type="presOf" srcId="{CDA157F5-0E50-44B6-980B-38986FF86D25}" destId="{937382FC-4885-4DD4-9727-A5740EE74BC7}" srcOrd="0" destOrd="0" presId="urn:microsoft.com/office/officeart/2005/8/layout/vList6"/>
    <dgm:cxn modelId="{EF9DEA59-3729-46F8-BBAC-4DD98FE8E5D6}" srcId="{2D8D65C8-8A91-4CBD-A517-54F37A227480}" destId="{CDA157F5-0E50-44B6-980B-38986FF86D25}" srcOrd="3" destOrd="0" parTransId="{05B58A72-4E2C-484C-AD54-C1FC085B82CF}" sibTransId="{D878CCE0-A5FE-4BAD-B7E9-16169E922001}"/>
    <dgm:cxn modelId="{FF273CFF-342C-4F43-AA32-9B21E4F20001}" srcId="{2D8D65C8-8A91-4CBD-A517-54F37A227480}" destId="{1A7BDE99-D02E-46FF-A5F2-B99672AEF947}" srcOrd="2" destOrd="0" parTransId="{82F4F6DF-129F-4DA9-93D4-C10B8A66E56B}" sibTransId="{887EA054-B499-4B39-B430-AB0B254F7087}"/>
    <dgm:cxn modelId="{31ADEEDD-1EB3-4346-87B8-21867E3361A2}" type="presOf" srcId="{7F463F6F-8C2F-4CAD-8C78-52FF4176F39E}" destId="{0148E440-200E-425C-AF29-93FE85A22FC9}" srcOrd="0" destOrd="0" presId="urn:microsoft.com/office/officeart/2005/8/layout/vList6"/>
    <dgm:cxn modelId="{3A43058B-9EBE-495D-86A1-2723A3B9A5DB}" type="presOf" srcId="{2D8D65C8-8A91-4CBD-A517-54F37A227480}" destId="{A7A73459-B9B1-4334-9416-C23F1EED09B0}" srcOrd="0" destOrd="0" presId="urn:microsoft.com/office/officeart/2005/8/layout/vList6"/>
    <dgm:cxn modelId="{10D5A87D-7924-4D43-9FA7-FAD26C485489}" type="presOf" srcId="{1A7BDE99-D02E-46FF-A5F2-B99672AEF947}" destId="{3101B9ED-0D3F-437B-87FE-D1BC2152CE16}" srcOrd="0" destOrd="0" presId="urn:microsoft.com/office/officeart/2005/8/layout/vList6"/>
    <dgm:cxn modelId="{448E650F-4304-4387-98FC-4C43E6B244F9}" srcId="{2D8D65C8-8A91-4CBD-A517-54F37A227480}" destId="{A3413915-96FF-42D4-B458-15CFA1A415F8}" srcOrd="1" destOrd="0" parTransId="{EED45BE3-A4E1-478A-BB7B-C3B1A7A3FE5A}" sibTransId="{3FB2723D-AC70-4C7F-983E-067B2600FA47}"/>
    <dgm:cxn modelId="{45D4E7BE-C727-4D39-9D62-FAA92155E215}" type="presOf" srcId="{A3413915-96FF-42D4-B458-15CFA1A415F8}" destId="{46626E71-1ADE-4917-8293-62C83AE095C1}" srcOrd="0" destOrd="0" presId="urn:microsoft.com/office/officeart/2005/8/layout/vList6"/>
    <dgm:cxn modelId="{E51A1D1F-5B9D-4813-BF80-D64D089FF6DD}" type="presParOf" srcId="{A7A73459-B9B1-4334-9416-C23F1EED09B0}" destId="{DD6A48AA-1002-4B8E-AFB2-D2513287E407}" srcOrd="0" destOrd="0" presId="urn:microsoft.com/office/officeart/2005/8/layout/vList6"/>
    <dgm:cxn modelId="{2ED1D9E6-84F9-4FED-8F1D-BC641213DCDC}" type="presParOf" srcId="{DD6A48AA-1002-4B8E-AFB2-D2513287E407}" destId="{3658C1BA-BF03-4BA3-ABF2-51E86B719FC1}" srcOrd="0" destOrd="0" presId="urn:microsoft.com/office/officeart/2005/8/layout/vList6"/>
    <dgm:cxn modelId="{159F9A03-C2E4-4EFE-BDF3-CBABEF5FFF0F}" type="presParOf" srcId="{DD6A48AA-1002-4B8E-AFB2-D2513287E407}" destId="{324E06CF-7E52-40F5-AE23-0A53854BB193}" srcOrd="1" destOrd="0" presId="urn:microsoft.com/office/officeart/2005/8/layout/vList6"/>
    <dgm:cxn modelId="{E6624E9E-FD7F-4655-ACAA-130E531F3717}" type="presParOf" srcId="{A7A73459-B9B1-4334-9416-C23F1EED09B0}" destId="{BC0D0587-08F4-43DD-A433-A0B5CC0D5F34}" srcOrd="1" destOrd="0" presId="urn:microsoft.com/office/officeart/2005/8/layout/vList6"/>
    <dgm:cxn modelId="{B70A4C67-C2AA-4EDB-A4F7-042EE69C3174}" type="presParOf" srcId="{A7A73459-B9B1-4334-9416-C23F1EED09B0}" destId="{D60C5828-DD13-4859-AF83-D911D8C03DC3}" srcOrd="2" destOrd="0" presId="urn:microsoft.com/office/officeart/2005/8/layout/vList6"/>
    <dgm:cxn modelId="{C1D82EA3-78CE-4C4A-9654-33199D134A3D}" type="presParOf" srcId="{D60C5828-DD13-4859-AF83-D911D8C03DC3}" destId="{46626E71-1ADE-4917-8293-62C83AE095C1}" srcOrd="0" destOrd="0" presId="urn:microsoft.com/office/officeart/2005/8/layout/vList6"/>
    <dgm:cxn modelId="{CEF1176D-FF09-43CA-B452-90EFB6422DB1}" type="presParOf" srcId="{D60C5828-DD13-4859-AF83-D911D8C03DC3}" destId="{E98DF08D-3634-4B57-B4F1-2CE53FD70ED1}" srcOrd="1" destOrd="0" presId="urn:microsoft.com/office/officeart/2005/8/layout/vList6"/>
    <dgm:cxn modelId="{19582C02-C2FE-4C2F-94B0-1213BA4234C8}" type="presParOf" srcId="{A7A73459-B9B1-4334-9416-C23F1EED09B0}" destId="{55A649EC-AB78-45E5-8EFC-C43451C1F25C}" srcOrd="3" destOrd="0" presId="urn:microsoft.com/office/officeart/2005/8/layout/vList6"/>
    <dgm:cxn modelId="{BD2A7FFE-04CE-4CAB-B004-6D905856B1FB}" type="presParOf" srcId="{A7A73459-B9B1-4334-9416-C23F1EED09B0}" destId="{1A3D002A-7296-4F58-B33E-CD2E326FFDFF}" srcOrd="4" destOrd="0" presId="urn:microsoft.com/office/officeart/2005/8/layout/vList6"/>
    <dgm:cxn modelId="{22DB6855-F265-4718-B558-CDFE8B4805B4}" type="presParOf" srcId="{1A3D002A-7296-4F58-B33E-CD2E326FFDFF}" destId="{3101B9ED-0D3F-437B-87FE-D1BC2152CE16}" srcOrd="0" destOrd="0" presId="urn:microsoft.com/office/officeart/2005/8/layout/vList6"/>
    <dgm:cxn modelId="{EF6C7F30-6A7F-4489-8EAF-9C8C032D4C22}" type="presParOf" srcId="{1A3D002A-7296-4F58-B33E-CD2E326FFDFF}" destId="{D32045DE-1916-4CEF-9CC5-2B1CB7807E7F}" srcOrd="1" destOrd="0" presId="urn:microsoft.com/office/officeart/2005/8/layout/vList6"/>
    <dgm:cxn modelId="{D9BD1169-6B9E-4BFD-A6A0-113B96E245B8}" type="presParOf" srcId="{A7A73459-B9B1-4334-9416-C23F1EED09B0}" destId="{F1B690EB-B5EF-430A-8DC8-7F57A02D90F9}" srcOrd="5" destOrd="0" presId="urn:microsoft.com/office/officeart/2005/8/layout/vList6"/>
    <dgm:cxn modelId="{2B81D6C5-E6BC-4723-9896-FF3AEF5A2F43}" type="presParOf" srcId="{A7A73459-B9B1-4334-9416-C23F1EED09B0}" destId="{FA9596E5-B676-45D5-887F-5EF420934B34}" srcOrd="6" destOrd="0" presId="urn:microsoft.com/office/officeart/2005/8/layout/vList6"/>
    <dgm:cxn modelId="{486B237E-3F56-4F3E-9A18-BFA1DA0668D4}" type="presParOf" srcId="{FA9596E5-B676-45D5-887F-5EF420934B34}" destId="{937382FC-4885-4DD4-9727-A5740EE74BC7}" srcOrd="0" destOrd="0" presId="urn:microsoft.com/office/officeart/2005/8/layout/vList6"/>
    <dgm:cxn modelId="{6B8FE689-CD3E-47BA-86F5-7A9AA1D11D70}" type="presParOf" srcId="{FA9596E5-B676-45D5-887F-5EF420934B34}" destId="{04B3C2AD-BE27-44A2-BDE1-0FBC476CE1F2}" srcOrd="1" destOrd="0" presId="urn:microsoft.com/office/officeart/2005/8/layout/vList6"/>
    <dgm:cxn modelId="{18F076B0-3C50-4403-901D-8A373D926692}" type="presParOf" srcId="{A7A73459-B9B1-4334-9416-C23F1EED09B0}" destId="{8580DD5E-4C43-4813-88B9-8614D284C46C}" srcOrd="7" destOrd="0" presId="urn:microsoft.com/office/officeart/2005/8/layout/vList6"/>
    <dgm:cxn modelId="{FAE75A91-FF12-4B77-8049-E1BC4B4F68CB}" type="presParOf" srcId="{A7A73459-B9B1-4334-9416-C23F1EED09B0}" destId="{A757D2FB-C147-435A-9372-98CDDB267636}" srcOrd="8" destOrd="0" presId="urn:microsoft.com/office/officeart/2005/8/layout/vList6"/>
    <dgm:cxn modelId="{E7548F96-8188-467C-82F0-F2BDD1BC9115}" type="presParOf" srcId="{A757D2FB-C147-435A-9372-98CDDB267636}" destId="{0148E440-200E-425C-AF29-93FE85A22FC9}" srcOrd="0" destOrd="0" presId="urn:microsoft.com/office/officeart/2005/8/layout/vList6"/>
    <dgm:cxn modelId="{B6A53239-AF1D-4E04-9D59-1ADFBF346425}" type="presParOf" srcId="{A757D2FB-C147-435A-9372-98CDDB267636}" destId="{0A1E6D4D-5800-4BD5-B85B-52F38E76CC14}" srcOrd="1" destOrd="0" presId="urn:microsoft.com/office/officeart/2005/8/layout/vList6"/>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4E06CF-7E52-40F5-AE23-0A53854BB193}">
      <dsp:nvSpPr>
        <dsp:cNvPr id="0" name=""/>
        <dsp:cNvSpPr/>
      </dsp:nvSpPr>
      <dsp:spPr>
        <a:xfrm>
          <a:off x="7236902" y="1341"/>
          <a:ext cx="1124505" cy="72619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58C1BA-BF03-4BA3-ABF2-51E86B719FC1}">
      <dsp:nvSpPr>
        <dsp:cNvPr id="0" name=""/>
        <dsp:cNvSpPr/>
      </dsp:nvSpPr>
      <dsp:spPr>
        <a:xfrm>
          <a:off x="927" y="1341"/>
          <a:ext cx="7235974" cy="726197"/>
        </a:xfrm>
        <a:prstGeom prst="roundRect">
          <a:avLst/>
        </a:prstGeom>
        <a:solidFill>
          <a:srgbClr val="9C669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i="1" kern="1200" dirty="0" smtClean="0"/>
            <a:t>2013 On-line </a:t>
          </a:r>
          <a:r>
            <a:rPr lang="en-US" sz="2000" b="1" i="1" kern="1200" dirty="0" smtClean="0"/>
            <a:t>beam delivery  of </a:t>
          </a:r>
          <a:r>
            <a:rPr lang="en-US" sz="2000" b="1" i="1" kern="1200" dirty="0" smtClean="0"/>
            <a:t>Zn</a:t>
          </a:r>
          <a:endParaRPr lang="en-CA" sz="2000" b="1" i="1" kern="1200" dirty="0"/>
        </a:p>
      </dsp:txBody>
      <dsp:txXfrm>
        <a:off x="927" y="1341"/>
        <a:ext cx="7235974" cy="726197"/>
      </dsp:txXfrm>
    </dsp:sp>
    <dsp:sp modelId="{E98DF08D-3634-4B57-B4F1-2CE53FD70ED1}">
      <dsp:nvSpPr>
        <dsp:cNvPr id="0" name=""/>
        <dsp:cNvSpPr/>
      </dsp:nvSpPr>
      <dsp:spPr>
        <a:xfrm>
          <a:off x="7209271" y="800158"/>
          <a:ext cx="1152679" cy="726197"/>
        </a:xfrm>
        <a:prstGeom prst="rightArrow">
          <a:avLst>
            <a:gd name="adj1" fmla="val 75000"/>
            <a:gd name="adj2" fmla="val 50000"/>
          </a:avLst>
        </a:prstGeom>
        <a:solidFill>
          <a:schemeClr val="accent4">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626E71-1ADE-4917-8293-62C83AE095C1}">
      <dsp:nvSpPr>
        <dsp:cNvPr id="0" name=""/>
        <dsp:cNvSpPr/>
      </dsp:nvSpPr>
      <dsp:spPr>
        <a:xfrm>
          <a:off x="384" y="800158"/>
          <a:ext cx="7208886" cy="726197"/>
        </a:xfrm>
        <a:prstGeom prst="roundRect">
          <a:avLst/>
        </a:prstGeom>
        <a:solidFill>
          <a:srgbClr val="9C669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i="1" kern="1200" dirty="0" smtClean="0"/>
            <a:t>Build and test the reference cell (collaborate with Mainz University)</a:t>
          </a:r>
          <a:endParaRPr lang="en-CA" sz="2000" kern="1200" dirty="0"/>
        </a:p>
      </dsp:txBody>
      <dsp:txXfrm>
        <a:off x="384" y="800158"/>
        <a:ext cx="7208886" cy="726197"/>
      </dsp:txXfrm>
    </dsp:sp>
    <dsp:sp modelId="{D32045DE-1916-4CEF-9CC5-2B1CB7807E7F}">
      <dsp:nvSpPr>
        <dsp:cNvPr id="0" name=""/>
        <dsp:cNvSpPr/>
      </dsp:nvSpPr>
      <dsp:spPr>
        <a:xfrm>
          <a:off x="7218966" y="1598976"/>
          <a:ext cx="1141654" cy="726197"/>
        </a:xfrm>
        <a:prstGeom prst="rightArrow">
          <a:avLst>
            <a:gd name="adj1" fmla="val 75000"/>
            <a:gd name="adj2" fmla="val 50000"/>
          </a:avLst>
        </a:prstGeom>
        <a:solidFill>
          <a:schemeClr val="accent4">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01B9ED-0D3F-437B-87FE-D1BC2152CE16}">
      <dsp:nvSpPr>
        <dsp:cNvPr id="0" name=""/>
        <dsp:cNvSpPr/>
      </dsp:nvSpPr>
      <dsp:spPr>
        <a:xfrm>
          <a:off x="1714" y="1598976"/>
          <a:ext cx="7217251" cy="726197"/>
        </a:xfrm>
        <a:prstGeom prst="roundRect">
          <a:avLst/>
        </a:prstGeom>
        <a:solidFill>
          <a:srgbClr val="9C669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i="1" kern="1200" dirty="0" smtClean="0"/>
            <a:t>Instrument and optics upgrading: new </a:t>
          </a:r>
          <a:r>
            <a:rPr lang="en-US" sz="2000" b="1" i="1" kern="1200" dirty="0" err="1" smtClean="0"/>
            <a:t>wavemeter</a:t>
          </a:r>
          <a:r>
            <a:rPr lang="en-US" sz="2000" b="1" i="1" kern="1200" dirty="0" smtClean="0"/>
            <a:t>, transport mirrors and focusing lens for broader wavelength range. </a:t>
          </a:r>
          <a:endParaRPr lang="en-CA" sz="2000" kern="1200" dirty="0"/>
        </a:p>
      </dsp:txBody>
      <dsp:txXfrm>
        <a:off x="1714" y="1598976"/>
        <a:ext cx="7217251" cy="726197"/>
      </dsp:txXfrm>
    </dsp:sp>
    <dsp:sp modelId="{04B3C2AD-BE27-44A2-BDE1-0FBC476CE1F2}">
      <dsp:nvSpPr>
        <dsp:cNvPr id="0" name=""/>
        <dsp:cNvSpPr/>
      </dsp:nvSpPr>
      <dsp:spPr>
        <a:xfrm>
          <a:off x="7260860" y="2397794"/>
          <a:ext cx="1101231" cy="726197"/>
        </a:xfrm>
        <a:prstGeom prst="rightArrow">
          <a:avLst>
            <a:gd name="adj1" fmla="val 75000"/>
            <a:gd name="adj2" fmla="val 50000"/>
          </a:avLst>
        </a:prstGeom>
        <a:solidFill>
          <a:schemeClr val="accent4">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7382FC-4885-4DD4-9727-A5740EE74BC7}">
      <dsp:nvSpPr>
        <dsp:cNvPr id="0" name=""/>
        <dsp:cNvSpPr/>
      </dsp:nvSpPr>
      <dsp:spPr>
        <a:xfrm>
          <a:off x="243" y="2397794"/>
          <a:ext cx="7260616" cy="726197"/>
        </a:xfrm>
        <a:prstGeom prst="roundRect">
          <a:avLst/>
        </a:prstGeom>
        <a:solidFill>
          <a:srgbClr val="9C669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i="1" kern="1200" dirty="0" smtClean="0"/>
            <a:t>Develop and test </a:t>
          </a:r>
          <a:r>
            <a:rPr lang="en-US" sz="2000" b="1" i="1" kern="1200" dirty="0" smtClean="0"/>
            <a:t>Zn and Te </a:t>
          </a:r>
          <a:r>
            <a:rPr lang="en-US" sz="2000" b="1" i="1" kern="1200" dirty="0" smtClean="0"/>
            <a:t>ionization schemes (tripling unit: collaborate with ISOLDE)  </a:t>
          </a:r>
          <a:endParaRPr lang="en-US" sz="2000" b="1" i="1" kern="1200" dirty="0"/>
        </a:p>
      </dsp:txBody>
      <dsp:txXfrm>
        <a:off x="243" y="2397794"/>
        <a:ext cx="7260616" cy="726197"/>
      </dsp:txXfrm>
    </dsp:sp>
    <dsp:sp modelId="{0A1E6D4D-5800-4BD5-B85B-52F38E76CC14}">
      <dsp:nvSpPr>
        <dsp:cNvPr id="0" name=""/>
        <dsp:cNvSpPr/>
      </dsp:nvSpPr>
      <dsp:spPr>
        <a:xfrm>
          <a:off x="7315112" y="3196611"/>
          <a:ext cx="1042433" cy="726197"/>
        </a:xfrm>
        <a:prstGeom prst="rightArrow">
          <a:avLst>
            <a:gd name="adj1" fmla="val 75000"/>
            <a:gd name="adj2" fmla="val 50000"/>
          </a:avLst>
        </a:prstGeom>
        <a:solidFill>
          <a:schemeClr val="accent4">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48E440-200E-425C-AF29-93FE85A22FC9}">
      <dsp:nvSpPr>
        <dsp:cNvPr id="0" name=""/>
        <dsp:cNvSpPr/>
      </dsp:nvSpPr>
      <dsp:spPr>
        <a:xfrm>
          <a:off x="4789" y="3196611"/>
          <a:ext cx="7310323" cy="726197"/>
        </a:xfrm>
        <a:prstGeom prst="roundRect">
          <a:avLst/>
        </a:prstGeom>
        <a:solidFill>
          <a:srgbClr val="9C669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i="1" kern="1200" dirty="0" smtClean="0"/>
            <a:t>Develop the  function of Second harmonic scanning of the dye lasers.  </a:t>
          </a:r>
          <a:endParaRPr lang="en-CA" sz="2000" kern="1200" dirty="0"/>
        </a:p>
      </dsp:txBody>
      <dsp:txXfrm>
        <a:off x="4789" y="3196611"/>
        <a:ext cx="7310323" cy="72619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fld id="{2570EA2F-8315-4DE8-851F-8A50D151CD48}" type="datetimeFigureOut">
              <a:rPr lang="en-US"/>
              <a:pPr>
                <a:defRPr/>
              </a:pPr>
              <a:t>2/20/2013</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en-US" noProof="0" smtClean="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291AFEDD-E233-49CF-9501-7F6D2EFEAB1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noResize="1"/>
          </p:cNvSpPr>
          <p:nvPr>
            <p:ph type="sldImg"/>
          </p:nvPr>
        </p:nvSpPr>
        <p:spPr>
          <a:xfrm>
            <a:off x="1144588" y="695325"/>
            <a:ext cx="4567237" cy="3427413"/>
          </a:xfrm>
          <a:solidFill>
            <a:schemeClr val="accent1"/>
          </a:solidFill>
          <a:ln w="25400">
            <a:solidFill>
              <a:schemeClr val="accent1">
                <a:shade val="50000"/>
              </a:schemeClr>
            </a:solidFill>
            <a:prstDash val="solid"/>
          </a:ln>
        </p:spPr>
      </p:sp>
      <p:sp>
        <p:nvSpPr>
          <p:cNvPr id="3" name="备注占位符 2"/>
          <p:cNvSpPr txBox="1">
            <a:spLocks noGrp="1"/>
          </p:cNvSpPr>
          <p:nvPr>
            <p:ph type="body" sz="quarter" idx="1"/>
          </p:nvPr>
        </p:nvSpPr>
        <p:spPr>
          <a:xfrm>
            <a:off x="685799" y="4343236"/>
            <a:ext cx="5486082" cy="276999"/>
          </a:xfrm>
        </p:spPr>
        <p:txBody>
          <a:bodyPr>
            <a:sp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4144F16B-C45A-4C99-AEAB-D603175584BF}" type="datetimeFigureOut">
              <a:rPr lang="fr-FR"/>
              <a:pPr>
                <a:defRPr/>
              </a:pPr>
              <a:t>20/02/2013</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18DA5009-C669-49AE-AE51-E73BBE9A4699}"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53F8B60-51EB-4A65-AE5F-152665873C7D}" type="datetimeFigureOut">
              <a:rPr lang="fr-FR"/>
              <a:pPr>
                <a:defRPr/>
              </a:pPr>
              <a:t>20/02/2013</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2B6BBA75-49BE-4406-BAD1-735FB1F2511E}"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0BBE54D-AD01-4C64-B15F-63134A9DC723}" type="datetimeFigureOut">
              <a:rPr lang="fr-FR"/>
              <a:pPr>
                <a:defRPr/>
              </a:pPr>
              <a:t>20/02/2013</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6325D023-0C86-4038-BF0E-751A95E4DD9F}"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E981240-F9AD-4EF0-A049-BA0FB31D25F1}" type="datetimeFigureOut">
              <a:rPr lang="fr-FR"/>
              <a:pPr>
                <a:defRPr/>
              </a:pPr>
              <a:t>20/02/2013</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796A27C3-9FA6-42A6-BD64-F27A3D3056CA}"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048F64DA-C918-403E-AA52-1D83603E9D0A}" type="datetimeFigureOut">
              <a:rPr lang="fr-FR"/>
              <a:pPr>
                <a:defRPr/>
              </a:pPr>
              <a:t>20/02/2013</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96D959BE-4BCC-487B-86A5-143FE2363DAF}"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4E4E9B5B-51BF-40C2-BC01-4FAE01066C46}" type="datetimeFigureOut">
              <a:rPr lang="fr-FR"/>
              <a:pPr>
                <a:defRPr/>
              </a:pPr>
              <a:t>20/02/2013</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16F552DC-DC0A-4AEC-84F5-1418212D4C64}"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060E5F0A-2DF8-47E5-8C73-AC9206B5CBE6}" type="datetimeFigureOut">
              <a:rPr lang="fr-FR"/>
              <a:pPr>
                <a:defRPr/>
              </a:pPr>
              <a:t>20/02/2013</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en-US"/>
          </a:p>
        </p:txBody>
      </p:sp>
      <p:sp>
        <p:nvSpPr>
          <p:cNvPr id="9" name="Espace réservé du numéro de diapositive 5"/>
          <p:cNvSpPr>
            <a:spLocks noGrp="1"/>
          </p:cNvSpPr>
          <p:nvPr>
            <p:ph type="sldNum" sz="quarter" idx="12"/>
          </p:nvPr>
        </p:nvSpPr>
        <p:spPr/>
        <p:txBody>
          <a:bodyPr/>
          <a:lstStyle>
            <a:lvl1pPr>
              <a:defRPr/>
            </a:lvl1pPr>
          </a:lstStyle>
          <a:p>
            <a:pPr>
              <a:defRPr/>
            </a:pPr>
            <a:fld id="{E156D8C6-181D-4591-8B66-F6A37C8452DF}"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E571DEA0-A754-46C0-8BF9-05FF640F69D3}" type="datetimeFigureOut">
              <a:rPr lang="fr-FR"/>
              <a:pPr>
                <a:defRPr/>
              </a:pPr>
              <a:t>20/02/2013</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en-US"/>
          </a:p>
        </p:txBody>
      </p:sp>
      <p:sp>
        <p:nvSpPr>
          <p:cNvPr id="5" name="Espace réservé du numéro de diapositive 5"/>
          <p:cNvSpPr>
            <a:spLocks noGrp="1"/>
          </p:cNvSpPr>
          <p:nvPr>
            <p:ph type="sldNum" sz="quarter" idx="12"/>
          </p:nvPr>
        </p:nvSpPr>
        <p:spPr/>
        <p:txBody>
          <a:bodyPr/>
          <a:lstStyle>
            <a:lvl1pPr>
              <a:defRPr/>
            </a:lvl1pPr>
          </a:lstStyle>
          <a:p>
            <a:pPr>
              <a:defRPr/>
            </a:pPr>
            <a:fld id="{D7CB5FCF-043C-4775-8436-B513E006216D}"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2" name="Image 6" descr="POWERPOINTfond_suite (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Image 7" descr="logoipn.png"/>
          <p:cNvPicPr>
            <a:picLocks noChangeAspect="1"/>
          </p:cNvPicPr>
          <p:nvPr userDrawn="1"/>
        </p:nvPicPr>
        <p:blipFill>
          <a:blip r:embed="rId3" cstate="print"/>
          <a:srcRect/>
          <a:stretch>
            <a:fillRect/>
          </a:stretch>
        </p:blipFill>
        <p:spPr bwMode="auto">
          <a:xfrm>
            <a:off x="-236538" y="-68263"/>
            <a:ext cx="2144713" cy="1336676"/>
          </a:xfrm>
          <a:prstGeom prst="rect">
            <a:avLst/>
          </a:prstGeom>
          <a:noFill/>
          <a:ln w="9525">
            <a:noFill/>
            <a:miter lim="800000"/>
            <a:headEnd/>
            <a:tailEnd/>
          </a:ln>
        </p:spPr>
      </p:pic>
      <p:sp>
        <p:nvSpPr>
          <p:cNvPr id="4" name="Espace réservé de la date 1"/>
          <p:cNvSpPr>
            <a:spLocks noGrp="1"/>
          </p:cNvSpPr>
          <p:nvPr>
            <p:ph type="dt" sz="half" idx="10"/>
          </p:nvPr>
        </p:nvSpPr>
        <p:spPr/>
        <p:txBody>
          <a:bodyPr/>
          <a:lstStyle>
            <a:lvl1pPr>
              <a:defRPr/>
            </a:lvl1pPr>
          </a:lstStyle>
          <a:p>
            <a:pPr>
              <a:defRPr/>
            </a:pPr>
            <a:fld id="{4E370771-6CC6-4F00-9B73-E1BCA080D1E3}" type="datetimeFigureOut">
              <a:rPr lang="fr-FR"/>
              <a:pPr>
                <a:defRPr/>
              </a:pPr>
              <a:t>20/02/2013</a:t>
            </a:fld>
            <a:endParaRPr lang="fr-FR"/>
          </a:p>
        </p:txBody>
      </p:sp>
      <p:sp>
        <p:nvSpPr>
          <p:cNvPr id="5" name="Espace réservé du pied de page 2"/>
          <p:cNvSpPr>
            <a:spLocks noGrp="1"/>
          </p:cNvSpPr>
          <p:nvPr>
            <p:ph type="ftr" sz="quarter" idx="11"/>
          </p:nvPr>
        </p:nvSpPr>
        <p:spPr/>
        <p:txBody>
          <a:bodyPr/>
          <a:lstStyle>
            <a:lvl1pPr>
              <a:defRPr/>
            </a:lvl1pPr>
          </a:lstStyle>
          <a:p>
            <a:pPr>
              <a:defRPr/>
            </a:pPr>
            <a:endParaRPr lang="en-US"/>
          </a:p>
        </p:txBody>
      </p:sp>
      <p:sp>
        <p:nvSpPr>
          <p:cNvPr id="6" name="Espace réservé du numéro de diapositive 3"/>
          <p:cNvSpPr>
            <a:spLocks noGrp="1"/>
          </p:cNvSpPr>
          <p:nvPr>
            <p:ph type="sldNum" sz="quarter" idx="12"/>
          </p:nvPr>
        </p:nvSpPr>
        <p:spPr/>
        <p:txBody>
          <a:bodyPr/>
          <a:lstStyle>
            <a:lvl1pPr>
              <a:defRPr/>
            </a:lvl1pPr>
          </a:lstStyle>
          <a:p>
            <a:pPr>
              <a:defRPr/>
            </a:pPr>
            <a:fld id="{1BA90B66-BCE2-48EF-8F9D-C5443122923A}"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5D9EFFD-DAE7-45F7-A9E9-90DBFAAC9DC3}" type="datetimeFigureOut">
              <a:rPr lang="fr-FR"/>
              <a:pPr>
                <a:defRPr/>
              </a:pPr>
              <a:t>20/02/2013</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A26AD56E-C5BB-4454-895B-B11ECF345897}"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225A7D2-F32B-4783-AC13-3581A38C8C88}" type="datetimeFigureOut">
              <a:rPr lang="fr-FR"/>
              <a:pPr>
                <a:defRPr/>
              </a:pPr>
              <a:t>20/02/2013</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2DC3A0F9-96C5-402B-BB88-634CC024234B}"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a date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pitchFamily="34" charset="0"/>
              </a:defRPr>
            </a:lvl1pPr>
          </a:lstStyle>
          <a:p>
            <a:pPr>
              <a:defRPr/>
            </a:pPr>
            <a:fld id="{9BC55162-41DF-4934-A8EB-B3E2AE564B00}" type="datetimeFigureOut">
              <a:rPr lang="fr-FR"/>
              <a:pPr>
                <a:defRPr/>
              </a:pPr>
              <a:t>20/02/2013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pPr>
              <a:defRPr/>
            </a:pPr>
            <a:fld id="{F9ACE078-3A81-4651-8959-439359AF7892}"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9" r:id="rId7"/>
    <p:sldLayoutId id="2147483955" r:id="rId8"/>
    <p:sldLayoutId id="2147483956" r:id="rId9"/>
    <p:sldLayoutId id="2147483957" r:id="rId10"/>
    <p:sldLayoutId id="2147483958"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5.jpeg"/><Relationship Id="rId9" Type="http://schemas.microsoft.com/office/2007/relationships/diagramDrawing" Target="../diagrams/drawing1.xml"/></Relationships>
</file>

<file path=ppt/slides/_rels/slide1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3.png"/><Relationship Id="rId7" Type="http://schemas.openxmlformats.org/officeDocument/2006/relationships/image" Target="../media/image26.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29.jpeg"/><Relationship Id="rId5" Type="http://schemas.openxmlformats.org/officeDocument/2006/relationships/image" Target="../media/image18.jpeg"/><Relationship Id="rId10" Type="http://schemas.openxmlformats.org/officeDocument/2006/relationships/hyperlink" Target="http://www.google.ca/url?sa=i&amp;source=images&amp;cd=&amp;cad=rja&amp;docid=P9HVa3NcxsdeIM&amp;tbnid=TIPlMsa-9DeaOM:&amp;ved=0CAgQjRwwAA&amp;url=http://users.lps.u-psud.fr/ns2/links.htm&amp;ei=3ZUbUajUBYmX0QWUsIHQAg&amp;psig=AFQjCNGHcgTCra91ijWkJUDxXZewQVnA1g&amp;ust=1360848733218745" TargetMode="External"/><Relationship Id="rId4" Type="http://schemas.openxmlformats.org/officeDocument/2006/relationships/image" Target="../media/image5.jpeg"/><Relationship Id="rId9"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5.jpe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5.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oleObject" Target="../embeddings/oleObject1.bin"/><Relationship Id="rId7"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sp>
        <p:nvSpPr>
          <p:cNvPr id="3075" name="ZoneTexte 5"/>
          <p:cNvSpPr txBox="1">
            <a:spLocks noChangeArrowheads="1"/>
          </p:cNvSpPr>
          <p:nvPr/>
        </p:nvSpPr>
        <p:spPr bwMode="auto">
          <a:xfrm>
            <a:off x="2512603" y="2446592"/>
            <a:ext cx="3919214" cy="584775"/>
          </a:xfrm>
          <a:prstGeom prst="rect">
            <a:avLst/>
          </a:prstGeom>
          <a:noFill/>
          <a:ln w="9525">
            <a:noFill/>
            <a:miter lim="800000"/>
            <a:headEnd/>
            <a:tailEnd/>
          </a:ln>
        </p:spPr>
        <p:txBody>
          <a:bodyPr wrap="none">
            <a:spAutoFit/>
          </a:bodyPr>
          <a:lstStyle/>
          <a:p>
            <a:r>
              <a:rPr lang="en-US" sz="3200" b="1" dirty="0" smtClean="0">
                <a:solidFill>
                  <a:srgbClr val="9C669C"/>
                </a:solidFill>
                <a:latin typeface="Calibri" pitchFamily="34" charset="0"/>
              </a:rPr>
              <a:t>ALTO Laser Ion Source</a:t>
            </a:r>
            <a:endParaRPr lang="en-US" sz="3200" b="1" dirty="0">
              <a:solidFill>
                <a:srgbClr val="9C669C"/>
              </a:solidFill>
              <a:latin typeface="Calibri" pitchFamily="34" charset="0"/>
            </a:endParaRPr>
          </a:p>
        </p:txBody>
      </p:sp>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sp>
        <p:nvSpPr>
          <p:cNvPr id="7" name="矩形 6"/>
          <p:cNvSpPr/>
          <p:nvPr/>
        </p:nvSpPr>
        <p:spPr>
          <a:xfrm>
            <a:off x="1955902" y="3790024"/>
            <a:ext cx="5173212" cy="369332"/>
          </a:xfrm>
          <a:prstGeom prst="rect">
            <a:avLst/>
          </a:prstGeom>
        </p:spPr>
        <p:txBody>
          <a:bodyPr wrap="none">
            <a:spAutoFit/>
          </a:bodyPr>
          <a:lstStyle/>
          <a:p>
            <a:pPr algn="ctr"/>
            <a:r>
              <a:rPr lang="en-US" b="1" dirty="0" smtClean="0">
                <a:solidFill>
                  <a:srgbClr val="9C669C"/>
                </a:solidFill>
              </a:rPr>
              <a:t>Ruohong Li, Serge </a:t>
            </a:r>
            <a:r>
              <a:rPr lang="en-US" b="1" dirty="0" smtClean="0">
                <a:solidFill>
                  <a:srgbClr val="9C669C"/>
                </a:solidFill>
              </a:rPr>
              <a:t>Franchoo, Christophe Lau</a:t>
            </a:r>
            <a:endParaRPr lang="en-US" b="1" dirty="0" smtClean="0">
              <a:solidFill>
                <a:srgbClr val="9C669C"/>
              </a:solidFill>
            </a:endParaRPr>
          </a:p>
        </p:txBody>
      </p:sp>
      <p:sp>
        <p:nvSpPr>
          <p:cNvPr id="8" name="矩形 7"/>
          <p:cNvSpPr/>
          <p:nvPr/>
        </p:nvSpPr>
        <p:spPr>
          <a:xfrm>
            <a:off x="3270792" y="5063302"/>
            <a:ext cx="2582759" cy="369332"/>
          </a:xfrm>
          <a:prstGeom prst="rect">
            <a:avLst/>
          </a:prstGeom>
        </p:spPr>
        <p:txBody>
          <a:bodyPr wrap="none">
            <a:spAutoFit/>
          </a:bodyPr>
          <a:lstStyle/>
          <a:p>
            <a:pPr algn="ctr"/>
            <a:r>
              <a:rPr lang="en-US" b="1" dirty="0" smtClean="0">
                <a:solidFill>
                  <a:srgbClr val="9C669C"/>
                </a:solidFill>
              </a:rPr>
              <a:t>LA</a:t>
            </a:r>
            <a:r>
              <a:rPr lang="en-US" b="1" baseline="30000" dirty="0" smtClean="0">
                <a:solidFill>
                  <a:srgbClr val="9C669C"/>
                </a:solidFill>
              </a:rPr>
              <a:t>3</a:t>
            </a:r>
            <a:r>
              <a:rPr lang="en-US" b="1" dirty="0" smtClean="0">
                <a:solidFill>
                  <a:srgbClr val="9C669C"/>
                </a:solidFill>
              </a:rPr>
              <a:t>NET  Feb 22, 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sp>
        <p:nvSpPr>
          <p:cNvPr id="6" name="TextBox 5"/>
          <p:cNvSpPr txBox="1"/>
          <p:nvPr/>
        </p:nvSpPr>
        <p:spPr>
          <a:xfrm>
            <a:off x="3062134" y="265471"/>
            <a:ext cx="4305987" cy="400110"/>
          </a:xfrm>
          <a:prstGeom prst="rect">
            <a:avLst/>
          </a:prstGeom>
          <a:noFill/>
        </p:spPr>
        <p:txBody>
          <a:bodyPr wrap="none" rtlCol="0">
            <a:spAutoFit/>
          </a:bodyPr>
          <a:lstStyle/>
          <a:p>
            <a:r>
              <a:rPr lang="en-US" sz="2000" b="1" dirty="0" smtClean="0"/>
              <a:t>Radioactive </a:t>
            </a:r>
            <a:r>
              <a:rPr lang="en-US" sz="2000" b="1" dirty="0" err="1" smtClean="0"/>
              <a:t>Ga</a:t>
            </a:r>
            <a:r>
              <a:rPr lang="en-US" sz="2000" b="1" dirty="0" smtClean="0"/>
              <a:t> (mass=82) in </a:t>
            </a:r>
            <a:r>
              <a:rPr lang="en-US" sz="2000" b="1" dirty="0" smtClean="0">
                <a:solidFill>
                  <a:srgbClr val="FF0000"/>
                </a:solidFill>
              </a:rPr>
              <a:t>2012</a:t>
            </a:r>
            <a:endParaRPr lang="en-CA" sz="2000" b="1" dirty="0">
              <a:solidFill>
                <a:srgbClr val="FF0000"/>
              </a:solidFill>
            </a:endParaRPr>
          </a:p>
        </p:txBody>
      </p:sp>
      <p:pic>
        <p:nvPicPr>
          <p:cNvPr id="7" name="Picture 2"/>
          <p:cNvPicPr>
            <a:picLocks noChangeAspect="1" noChangeArrowheads="1"/>
          </p:cNvPicPr>
          <p:nvPr/>
        </p:nvPicPr>
        <p:blipFill>
          <a:blip r:embed="rId5" cstate="print"/>
          <a:srcRect/>
          <a:stretch>
            <a:fillRect/>
          </a:stretch>
        </p:blipFill>
        <p:spPr bwMode="auto">
          <a:xfrm>
            <a:off x="782735" y="1362840"/>
            <a:ext cx="2505075" cy="2657475"/>
          </a:xfrm>
          <a:prstGeom prst="rect">
            <a:avLst/>
          </a:prstGeom>
          <a:noFill/>
          <a:ln w="9525">
            <a:noFill/>
            <a:miter lim="800000"/>
            <a:headEnd/>
            <a:tailEnd/>
          </a:ln>
        </p:spPr>
      </p:pic>
      <p:cxnSp>
        <p:nvCxnSpPr>
          <p:cNvPr id="8" name="直接箭头连接符 7"/>
          <p:cNvCxnSpPr/>
          <p:nvPr/>
        </p:nvCxnSpPr>
        <p:spPr>
          <a:xfrm flipV="1">
            <a:off x="2262643" y="2437782"/>
            <a:ext cx="545691" cy="1179871"/>
          </a:xfrm>
          <a:prstGeom prst="straightConnector1">
            <a:avLst/>
          </a:prstGeom>
          <a:ln w="28575">
            <a:solidFill>
              <a:srgbClr val="0066C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99172" y="2330241"/>
            <a:ext cx="1136850" cy="276999"/>
          </a:xfrm>
          <a:prstGeom prst="rect">
            <a:avLst/>
          </a:prstGeom>
          <a:noFill/>
        </p:spPr>
        <p:txBody>
          <a:bodyPr wrap="none" rtlCol="0">
            <a:spAutoFit/>
          </a:bodyPr>
          <a:lstStyle/>
          <a:p>
            <a:r>
              <a:rPr lang="en-US" sz="1200" b="1" dirty="0" smtClean="0"/>
              <a:t>34 781.6 cm</a:t>
            </a:r>
            <a:r>
              <a:rPr lang="en-US" sz="1200" b="1" baseline="30000" dirty="0" smtClean="0"/>
              <a:t>-1</a:t>
            </a:r>
            <a:endParaRPr lang="en-CA" sz="1200" b="1" baseline="30000" dirty="0"/>
          </a:p>
        </p:txBody>
      </p:sp>
      <p:sp>
        <p:nvSpPr>
          <p:cNvPr id="11" name="TextBox 10"/>
          <p:cNvSpPr txBox="1"/>
          <p:nvPr/>
        </p:nvSpPr>
        <p:spPr>
          <a:xfrm>
            <a:off x="2850125" y="3293801"/>
            <a:ext cx="923651" cy="276999"/>
          </a:xfrm>
          <a:prstGeom prst="rect">
            <a:avLst/>
          </a:prstGeom>
          <a:noFill/>
        </p:spPr>
        <p:txBody>
          <a:bodyPr wrap="none" rtlCol="0">
            <a:spAutoFit/>
          </a:bodyPr>
          <a:lstStyle/>
          <a:p>
            <a:r>
              <a:rPr lang="en-US" sz="1200" b="1" dirty="0" smtClean="0"/>
              <a:t>826.2 cm</a:t>
            </a:r>
            <a:r>
              <a:rPr lang="en-US" sz="1200" b="1" baseline="30000" dirty="0" smtClean="0"/>
              <a:t>-1</a:t>
            </a:r>
            <a:endParaRPr lang="en-CA" sz="1200" b="1" baseline="30000" dirty="0"/>
          </a:p>
        </p:txBody>
      </p:sp>
      <p:sp>
        <p:nvSpPr>
          <p:cNvPr id="12" name="矩形 11"/>
          <p:cNvSpPr/>
          <p:nvPr/>
        </p:nvSpPr>
        <p:spPr>
          <a:xfrm>
            <a:off x="2980326" y="3480306"/>
            <a:ext cx="473206" cy="261610"/>
          </a:xfrm>
          <a:prstGeom prst="rect">
            <a:avLst/>
          </a:prstGeom>
        </p:spPr>
        <p:txBody>
          <a:bodyPr wrap="none">
            <a:spAutoFit/>
          </a:bodyPr>
          <a:lstStyle/>
          <a:p>
            <a:r>
              <a:rPr lang="en-US" sz="1100" b="1" dirty="0" smtClean="0"/>
              <a:t>cm</a:t>
            </a:r>
            <a:r>
              <a:rPr lang="en-US" sz="1100" b="1" baseline="30000" dirty="0" smtClean="0"/>
              <a:t>-1</a:t>
            </a:r>
            <a:endParaRPr lang="en-CA" sz="1100" b="1" baseline="30000" dirty="0"/>
          </a:p>
        </p:txBody>
      </p:sp>
      <p:sp>
        <p:nvSpPr>
          <p:cNvPr id="13" name="TextBox 12"/>
          <p:cNvSpPr txBox="1"/>
          <p:nvPr/>
        </p:nvSpPr>
        <p:spPr>
          <a:xfrm>
            <a:off x="2835377" y="1450253"/>
            <a:ext cx="1093569" cy="276999"/>
          </a:xfrm>
          <a:prstGeom prst="rect">
            <a:avLst/>
          </a:prstGeom>
          <a:noFill/>
        </p:spPr>
        <p:txBody>
          <a:bodyPr wrap="none" rtlCol="0">
            <a:spAutoFit/>
          </a:bodyPr>
          <a:lstStyle/>
          <a:p>
            <a:r>
              <a:rPr lang="en-US" sz="1200" b="1" dirty="0" smtClean="0"/>
              <a:t>48387.6 cm</a:t>
            </a:r>
            <a:r>
              <a:rPr lang="en-US" sz="1200" b="1" baseline="30000" dirty="0" smtClean="0"/>
              <a:t>-1</a:t>
            </a:r>
            <a:endParaRPr lang="en-CA" sz="1200" b="1" baseline="30000" dirty="0"/>
          </a:p>
        </p:txBody>
      </p:sp>
      <p:sp>
        <p:nvSpPr>
          <p:cNvPr id="14" name="任意多边形 13"/>
          <p:cNvSpPr/>
          <p:nvPr/>
        </p:nvSpPr>
        <p:spPr>
          <a:xfrm>
            <a:off x="822876" y="2305394"/>
            <a:ext cx="120863" cy="24115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cxnSp>
        <p:nvCxnSpPr>
          <p:cNvPr id="15" name="直接箭头连接符 14"/>
          <p:cNvCxnSpPr/>
          <p:nvPr/>
        </p:nvCxnSpPr>
        <p:spPr>
          <a:xfrm flipH="1" flipV="1">
            <a:off x="1828794" y="1283106"/>
            <a:ext cx="884904" cy="1135626"/>
          </a:xfrm>
          <a:prstGeom prst="straightConnector1">
            <a:avLst/>
          </a:prstGeom>
          <a:ln w="28575">
            <a:solidFill>
              <a:srgbClr val="00FF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27356" y="1991031"/>
            <a:ext cx="840658"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FF00"/>
                </a:solidFill>
                <a:latin typeface="Arial" pitchFamily="18"/>
                <a:ea typeface="DejaVu Sans" pitchFamily="2"/>
                <a:cs typeface="DejaVu Sans" pitchFamily="2"/>
              </a:rPr>
              <a:t>532 nm</a:t>
            </a:r>
            <a:endParaRPr lang="en-US" sz="1400" b="1" i="0" u="none" strike="noStrike" kern="1200" dirty="0">
              <a:ln>
                <a:noFill/>
              </a:ln>
              <a:solidFill>
                <a:srgbClr val="00FF00"/>
              </a:solidFill>
              <a:latin typeface="Arial" pitchFamily="18"/>
              <a:ea typeface="DejaVu Sans" pitchFamily="2"/>
              <a:cs typeface="DejaVu Sans" pitchFamily="2"/>
            </a:endParaRPr>
          </a:p>
        </p:txBody>
      </p:sp>
      <p:sp>
        <p:nvSpPr>
          <p:cNvPr id="17" name="TextBox 16"/>
          <p:cNvSpPr txBox="1"/>
          <p:nvPr/>
        </p:nvSpPr>
        <p:spPr>
          <a:xfrm>
            <a:off x="2809876" y="2831689"/>
            <a:ext cx="1104900"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70C0"/>
                </a:solidFill>
                <a:latin typeface="Arial" pitchFamily="18"/>
                <a:ea typeface="DejaVu Sans" pitchFamily="2"/>
                <a:cs typeface="DejaVu Sans" pitchFamily="2"/>
              </a:rPr>
              <a:t>287nm</a:t>
            </a:r>
            <a:endParaRPr lang="en-US" sz="1400" b="1" i="0" u="none" strike="noStrike" kern="1200" dirty="0">
              <a:ln>
                <a:noFill/>
              </a:ln>
              <a:solidFill>
                <a:srgbClr val="0070C0"/>
              </a:solidFill>
              <a:latin typeface="Arial" pitchFamily="18"/>
              <a:ea typeface="DejaVu Sans" pitchFamily="2"/>
              <a:cs typeface="DejaVu Sans" pitchFamily="2"/>
            </a:endParaRPr>
          </a:p>
        </p:txBody>
      </p:sp>
      <p:cxnSp>
        <p:nvCxnSpPr>
          <p:cNvPr id="18" name="直接箭头连接符 17"/>
          <p:cNvCxnSpPr/>
          <p:nvPr/>
        </p:nvCxnSpPr>
        <p:spPr>
          <a:xfrm flipV="1">
            <a:off x="2129293" y="2447925"/>
            <a:ext cx="471032" cy="969704"/>
          </a:xfrm>
          <a:prstGeom prst="straightConnector1">
            <a:avLst/>
          </a:prstGeom>
          <a:ln w="28575">
            <a:solidFill>
              <a:srgbClr val="0066C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33926" y="1038225"/>
            <a:ext cx="4076700" cy="523220"/>
          </a:xfrm>
          <a:prstGeom prst="rect">
            <a:avLst/>
          </a:prstGeom>
          <a:noFill/>
        </p:spPr>
        <p:txBody>
          <a:bodyPr wrap="square" rtlCol="0">
            <a:spAutoFit/>
          </a:bodyPr>
          <a:lstStyle/>
          <a:p>
            <a:pPr>
              <a:buFont typeface="Arial" pitchFamily="34" charset="0"/>
              <a:buChar char="•"/>
            </a:pPr>
            <a:r>
              <a:rPr lang="en-US" sz="1400" dirty="0" smtClean="0"/>
              <a:t>    ionized both from the ground state (0 cm</a:t>
            </a:r>
            <a:r>
              <a:rPr lang="en-US" sz="1400" baseline="30000" dirty="0" smtClean="0"/>
              <a:t>-1</a:t>
            </a:r>
            <a:r>
              <a:rPr lang="en-US" sz="1400" dirty="0" smtClean="0"/>
              <a:t>) and </a:t>
            </a:r>
            <a:r>
              <a:rPr lang="en-US" sz="1400" dirty="0" err="1" smtClean="0"/>
              <a:t>metastable</a:t>
            </a:r>
            <a:r>
              <a:rPr lang="en-US" sz="1400" dirty="0" smtClean="0"/>
              <a:t> state (826.2 cm</a:t>
            </a:r>
            <a:r>
              <a:rPr lang="en-US" sz="1400" baseline="30000" dirty="0" smtClean="0"/>
              <a:t>-1</a:t>
            </a:r>
            <a:r>
              <a:rPr lang="en-US" sz="1400" dirty="0" smtClean="0"/>
              <a:t>) </a:t>
            </a:r>
            <a:endParaRPr lang="en-CA" sz="1400" dirty="0"/>
          </a:p>
        </p:txBody>
      </p:sp>
      <p:sp>
        <p:nvSpPr>
          <p:cNvPr id="21" name="TextBox 20"/>
          <p:cNvSpPr txBox="1"/>
          <p:nvPr/>
        </p:nvSpPr>
        <p:spPr>
          <a:xfrm>
            <a:off x="123825" y="3324225"/>
            <a:ext cx="580608" cy="400110"/>
          </a:xfrm>
          <a:prstGeom prst="rect">
            <a:avLst/>
          </a:prstGeom>
          <a:noFill/>
        </p:spPr>
        <p:txBody>
          <a:bodyPr wrap="none" rtlCol="0">
            <a:spAutoFit/>
          </a:bodyPr>
          <a:lstStyle/>
          <a:p>
            <a:r>
              <a:rPr lang="en-US" sz="1000" b="1" dirty="0" smtClean="0"/>
              <a:t>55.3 %</a:t>
            </a:r>
          </a:p>
          <a:p>
            <a:r>
              <a:rPr lang="en-US" sz="1000" b="1" dirty="0" smtClean="0"/>
              <a:t>44.7 %</a:t>
            </a:r>
            <a:endParaRPr lang="en-CA" sz="1000" b="1" dirty="0"/>
          </a:p>
        </p:txBody>
      </p:sp>
      <p:sp>
        <p:nvSpPr>
          <p:cNvPr id="28" name="TextBox 27"/>
          <p:cNvSpPr txBox="1"/>
          <p:nvPr/>
        </p:nvSpPr>
        <p:spPr>
          <a:xfrm>
            <a:off x="1438276" y="2774539"/>
            <a:ext cx="857249"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70C0"/>
                </a:solidFill>
                <a:latin typeface="Arial" pitchFamily="18"/>
                <a:ea typeface="DejaVu Sans" pitchFamily="2"/>
                <a:cs typeface="DejaVu Sans" pitchFamily="2"/>
              </a:rPr>
              <a:t>294 nm</a:t>
            </a:r>
            <a:endParaRPr lang="en-US" sz="1400" b="1" i="0" u="none" strike="noStrike" kern="1200" dirty="0">
              <a:ln>
                <a:noFill/>
              </a:ln>
              <a:solidFill>
                <a:srgbClr val="0070C0"/>
              </a:solidFill>
              <a:latin typeface="Arial" pitchFamily="18"/>
              <a:ea typeface="DejaVu Sans" pitchFamily="2"/>
              <a:cs typeface="DejaVu Sans" pitchFamily="2"/>
            </a:endParaRPr>
          </a:p>
        </p:txBody>
      </p:sp>
      <p:graphicFrame>
        <p:nvGraphicFramePr>
          <p:cNvPr id="29" name="表格 28"/>
          <p:cNvGraphicFramePr>
            <a:graphicFrameLocks noGrp="1"/>
          </p:cNvGraphicFramePr>
          <p:nvPr/>
        </p:nvGraphicFramePr>
        <p:xfrm>
          <a:off x="4619625" y="1711325"/>
          <a:ext cx="4143374" cy="2001520"/>
        </p:xfrm>
        <a:graphic>
          <a:graphicData uri="http://schemas.openxmlformats.org/drawingml/2006/table">
            <a:tbl>
              <a:tblPr firstRow="1" bandRow="1">
                <a:tableStyleId>{5C22544A-7EE6-4342-B048-85BDC9FD1C3A}</a:tableStyleId>
              </a:tblPr>
              <a:tblGrid>
                <a:gridCol w="923925"/>
                <a:gridCol w="923925"/>
                <a:gridCol w="1009650"/>
                <a:gridCol w="1285874"/>
              </a:tblGrid>
              <a:tr h="370840">
                <a:tc>
                  <a:txBody>
                    <a:bodyPr/>
                    <a:lstStyle/>
                    <a:p>
                      <a:pPr algn="ctr"/>
                      <a:r>
                        <a:rPr lang="en-US" sz="1400" dirty="0" smtClean="0"/>
                        <a:t>287nm</a:t>
                      </a:r>
                    </a:p>
                    <a:p>
                      <a:pPr algn="ctr"/>
                      <a:r>
                        <a:rPr lang="en-US" sz="1400" dirty="0" smtClean="0"/>
                        <a:t>(250mW)</a:t>
                      </a:r>
                      <a:endParaRPr lang="en-CA" sz="1400" dirty="0"/>
                    </a:p>
                  </a:txBody>
                  <a:tcPr/>
                </a:tc>
                <a:tc>
                  <a:txBody>
                    <a:bodyPr/>
                    <a:lstStyle/>
                    <a:p>
                      <a:pPr algn="ctr"/>
                      <a:r>
                        <a:rPr lang="en-US" sz="1400" dirty="0" smtClean="0"/>
                        <a:t>294nm</a:t>
                      </a:r>
                    </a:p>
                    <a:p>
                      <a:pPr algn="ctr"/>
                      <a:r>
                        <a:rPr lang="en-US" sz="1400" dirty="0" smtClean="0"/>
                        <a:t>(130mW)</a:t>
                      </a:r>
                      <a:endParaRPr lang="en-CA" sz="1400" dirty="0"/>
                    </a:p>
                  </a:txBody>
                  <a:tcPr/>
                </a:tc>
                <a:tc>
                  <a:txBody>
                    <a:bodyPr/>
                    <a:lstStyle/>
                    <a:p>
                      <a:pPr algn="ctr"/>
                      <a:r>
                        <a:rPr lang="en-US" sz="1400" dirty="0" smtClean="0"/>
                        <a:t>532nm</a:t>
                      </a:r>
                    </a:p>
                    <a:p>
                      <a:pPr algn="ctr"/>
                      <a:r>
                        <a:rPr lang="en-US" sz="1400" dirty="0" smtClean="0"/>
                        <a:t>(~10W)</a:t>
                      </a:r>
                      <a:endParaRPr lang="en-CA" sz="1400" dirty="0"/>
                    </a:p>
                  </a:txBody>
                  <a:tcPr/>
                </a:tc>
                <a:tc>
                  <a:txBody>
                    <a:bodyPr/>
                    <a:lstStyle/>
                    <a:p>
                      <a:pPr algn="ctr"/>
                      <a:r>
                        <a:rPr lang="en-US" sz="1400" dirty="0" smtClean="0"/>
                        <a:t>Ions (</a:t>
                      </a:r>
                      <a:r>
                        <a:rPr lang="en-US" sz="1400" dirty="0" err="1" smtClean="0"/>
                        <a:t>pA</a:t>
                      </a:r>
                      <a:r>
                        <a:rPr lang="en-US" sz="1400" dirty="0" smtClean="0"/>
                        <a:t>)</a:t>
                      </a:r>
                      <a:endParaRPr lang="en-CA" sz="1400" dirty="0"/>
                    </a:p>
                  </a:txBody>
                  <a:tcPr/>
                </a:tc>
              </a:tr>
              <a:tr h="370840">
                <a:tc>
                  <a:txBody>
                    <a:bodyPr/>
                    <a:lstStyle/>
                    <a:p>
                      <a:pPr algn="ctr"/>
                      <a:r>
                        <a:rPr lang="en-US" dirty="0" smtClean="0"/>
                        <a:t>off</a:t>
                      </a:r>
                      <a:endParaRPr lang="en-CA" dirty="0"/>
                    </a:p>
                  </a:txBody>
                  <a:tcPr/>
                </a:tc>
                <a:tc>
                  <a:txBody>
                    <a:bodyPr/>
                    <a:lstStyle/>
                    <a:p>
                      <a:pPr algn="ctr"/>
                      <a:r>
                        <a:rPr lang="en-US" dirty="0" smtClean="0"/>
                        <a:t>off</a:t>
                      </a:r>
                      <a:endParaRPr lang="en-CA" dirty="0"/>
                    </a:p>
                  </a:txBody>
                  <a:tcPr/>
                </a:tc>
                <a:tc>
                  <a:txBody>
                    <a:bodyPr/>
                    <a:lstStyle/>
                    <a:p>
                      <a:pPr algn="ctr"/>
                      <a:r>
                        <a:rPr lang="en-US" dirty="0" smtClean="0"/>
                        <a:t>off</a:t>
                      </a:r>
                      <a:endParaRPr lang="en-CA" dirty="0"/>
                    </a:p>
                  </a:txBody>
                  <a:tcPr/>
                </a:tc>
                <a:tc>
                  <a:txBody>
                    <a:bodyPr/>
                    <a:lstStyle/>
                    <a:p>
                      <a:pPr algn="ctr"/>
                      <a:r>
                        <a:rPr lang="en-US" dirty="0" smtClean="0"/>
                        <a:t>50</a:t>
                      </a:r>
                      <a:endParaRPr lang="en-CA" dirty="0"/>
                    </a:p>
                  </a:txBody>
                  <a:tcPr/>
                </a:tc>
              </a:tr>
              <a:tr h="370840">
                <a:tc>
                  <a:txBody>
                    <a:bodyPr/>
                    <a:lstStyle/>
                    <a:p>
                      <a:pPr algn="ctr"/>
                      <a:r>
                        <a:rPr lang="en-US" dirty="0" smtClean="0"/>
                        <a:t>√</a:t>
                      </a:r>
                      <a:endParaRPr lang="en-CA" dirty="0"/>
                    </a:p>
                  </a:txBody>
                  <a:tcPr/>
                </a:tc>
                <a:tc>
                  <a:txBody>
                    <a:bodyPr/>
                    <a:lstStyle/>
                    <a:p>
                      <a:pPr algn="ctr"/>
                      <a:r>
                        <a:rPr lang="en-US" dirty="0" smtClean="0"/>
                        <a:t>off</a:t>
                      </a:r>
                      <a:endParaRPr lang="en-CA" dirty="0"/>
                    </a:p>
                  </a:txBody>
                  <a:tcPr/>
                </a:tc>
                <a:tc>
                  <a:txBody>
                    <a:bodyPr/>
                    <a:lstStyle/>
                    <a:p>
                      <a:pPr algn="ctr"/>
                      <a:r>
                        <a:rPr lang="en-US" dirty="0" smtClean="0"/>
                        <a:t>√</a:t>
                      </a:r>
                      <a:endParaRPr lang="en-CA" dirty="0"/>
                    </a:p>
                  </a:txBody>
                  <a:tcPr/>
                </a:tc>
                <a:tc>
                  <a:txBody>
                    <a:bodyPr/>
                    <a:lstStyle/>
                    <a:p>
                      <a:pPr algn="ctr"/>
                      <a:r>
                        <a:rPr lang="en-US" dirty="0" smtClean="0"/>
                        <a:t>150</a:t>
                      </a:r>
                      <a:endParaRPr lang="en-CA" dirty="0"/>
                    </a:p>
                  </a:txBody>
                  <a:tcPr/>
                </a:tc>
              </a:tr>
              <a:tr h="370840">
                <a:tc>
                  <a:txBody>
                    <a:bodyPr/>
                    <a:lstStyle/>
                    <a:p>
                      <a:pPr algn="ctr"/>
                      <a:r>
                        <a:rPr lang="en-US" dirty="0" smtClean="0"/>
                        <a:t>off</a:t>
                      </a:r>
                      <a:endParaRPr lang="en-CA" dirty="0"/>
                    </a:p>
                  </a:txBody>
                  <a:tcPr/>
                </a:tc>
                <a:tc>
                  <a:txBody>
                    <a:bodyPr/>
                    <a:lstStyle/>
                    <a:p>
                      <a:pPr algn="ctr"/>
                      <a:r>
                        <a:rPr lang="en-US" dirty="0" smtClean="0"/>
                        <a:t>√</a:t>
                      </a:r>
                      <a:endParaRPr lang="en-CA" dirty="0"/>
                    </a:p>
                  </a:txBody>
                  <a:tcPr/>
                </a:tc>
                <a:tc>
                  <a:txBody>
                    <a:bodyPr/>
                    <a:lstStyle/>
                    <a:p>
                      <a:pPr algn="ctr"/>
                      <a:r>
                        <a:rPr lang="en-US" dirty="0" smtClean="0"/>
                        <a:t>√</a:t>
                      </a:r>
                      <a:endParaRPr lang="en-CA" dirty="0"/>
                    </a:p>
                  </a:txBody>
                  <a:tcPr/>
                </a:tc>
                <a:tc>
                  <a:txBody>
                    <a:bodyPr/>
                    <a:lstStyle/>
                    <a:p>
                      <a:pPr algn="ctr"/>
                      <a:r>
                        <a:rPr lang="en-US" dirty="0" smtClean="0"/>
                        <a:t>220</a:t>
                      </a:r>
                      <a:endParaRPr lang="en-CA" dirty="0"/>
                    </a:p>
                  </a:txBody>
                  <a:tcPr/>
                </a:tc>
              </a:tr>
              <a:tr h="370840">
                <a:tc>
                  <a:txBody>
                    <a:bodyPr/>
                    <a:lstStyle/>
                    <a:p>
                      <a:pPr algn="ctr"/>
                      <a:r>
                        <a:rPr lang="en-US" dirty="0" smtClean="0"/>
                        <a:t>√</a:t>
                      </a:r>
                      <a:endParaRPr lang="en-CA" dirty="0"/>
                    </a:p>
                  </a:txBody>
                  <a:tcPr/>
                </a:tc>
                <a:tc>
                  <a:txBody>
                    <a:bodyPr/>
                    <a:lstStyle/>
                    <a:p>
                      <a:pPr algn="ctr"/>
                      <a:r>
                        <a:rPr lang="en-US" dirty="0" smtClean="0"/>
                        <a:t>√</a:t>
                      </a:r>
                      <a:endParaRPr lang="en-CA" dirty="0"/>
                    </a:p>
                  </a:txBody>
                  <a:tcPr/>
                </a:tc>
                <a:tc>
                  <a:txBody>
                    <a:bodyPr/>
                    <a:lstStyle/>
                    <a:p>
                      <a:pPr algn="ctr"/>
                      <a:r>
                        <a:rPr lang="en-US" dirty="0" smtClean="0"/>
                        <a:t>√</a:t>
                      </a:r>
                      <a:endParaRPr lang="en-CA" dirty="0"/>
                    </a:p>
                  </a:txBody>
                  <a:tcPr/>
                </a:tc>
                <a:tc>
                  <a:txBody>
                    <a:bodyPr/>
                    <a:lstStyle/>
                    <a:p>
                      <a:pPr algn="ctr"/>
                      <a:r>
                        <a:rPr lang="en-US" dirty="0" smtClean="0"/>
                        <a:t>305</a:t>
                      </a:r>
                      <a:endParaRPr lang="en-CA" dirty="0"/>
                    </a:p>
                  </a:txBody>
                  <a:tcPr/>
                </a:tc>
              </a:tr>
            </a:tbl>
          </a:graphicData>
        </a:graphic>
      </p:graphicFrame>
      <p:sp>
        <p:nvSpPr>
          <p:cNvPr id="31" name="TextBox 30"/>
          <p:cNvSpPr txBox="1"/>
          <p:nvPr/>
        </p:nvSpPr>
        <p:spPr>
          <a:xfrm>
            <a:off x="485775" y="4371975"/>
            <a:ext cx="8420100" cy="1384995"/>
          </a:xfrm>
          <a:prstGeom prst="rect">
            <a:avLst/>
          </a:prstGeom>
          <a:noFill/>
        </p:spPr>
        <p:txBody>
          <a:bodyPr wrap="square" rtlCol="0">
            <a:spAutoFit/>
          </a:bodyPr>
          <a:lstStyle/>
          <a:p>
            <a:pPr>
              <a:buFont typeface="Arial" pitchFamily="34" charset="0"/>
              <a:buChar char="•"/>
            </a:pPr>
            <a:r>
              <a:rPr lang="en-US" sz="1400" dirty="0" smtClean="0"/>
              <a:t>    </a:t>
            </a:r>
            <a:r>
              <a:rPr lang="en-US" sz="1400" b="1" i="1" dirty="0" smtClean="0">
                <a:solidFill>
                  <a:srgbClr val="9C669C"/>
                </a:solidFill>
              </a:rPr>
              <a:t>laser enhancement dropped from X18 to X3 with the 287nm+532nm scheme</a:t>
            </a:r>
          </a:p>
          <a:p>
            <a:pPr>
              <a:buFont typeface="Arial" pitchFamily="34" charset="0"/>
              <a:buChar char="•"/>
            </a:pPr>
            <a:r>
              <a:rPr lang="zh-CN" altLang="en-US" sz="1400" b="1" i="1" smtClean="0">
                <a:solidFill>
                  <a:srgbClr val="9C669C"/>
                </a:solidFill>
              </a:rPr>
              <a:t>    </a:t>
            </a:r>
            <a:r>
              <a:rPr lang="en-US" sz="1400" b="1" i="1" smtClean="0">
                <a:solidFill>
                  <a:srgbClr val="9C669C"/>
                </a:solidFill>
              </a:rPr>
              <a:t>efforts </a:t>
            </a:r>
            <a:r>
              <a:rPr lang="en-US" sz="1400" b="1" i="1" dirty="0" smtClean="0">
                <a:solidFill>
                  <a:srgbClr val="9C669C"/>
                </a:solidFill>
              </a:rPr>
              <a:t>were made: optimize the alignments of lasers, check the synchronization of the laser pulses, check the wavelength by taking the resonance curve, check the saturation of the atomic transition by the saturation curve.  </a:t>
            </a:r>
          </a:p>
          <a:p>
            <a:pPr>
              <a:buFont typeface="Arial" pitchFamily="34" charset="0"/>
              <a:buChar char="•"/>
            </a:pPr>
            <a:r>
              <a:rPr lang="en-US" sz="1400" b="1" i="1" dirty="0" smtClean="0">
                <a:solidFill>
                  <a:srgbClr val="9C669C"/>
                </a:solidFill>
              </a:rPr>
              <a:t>     more beam diagnostics—installing MCP in the beam line to check the pulse temporal profile.   </a:t>
            </a:r>
          </a:p>
          <a:p>
            <a:r>
              <a:rPr lang="en-US" sz="1400" b="1" i="1" dirty="0" smtClean="0">
                <a:solidFill>
                  <a:srgbClr val="9C669C"/>
                </a:solidFill>
              </a:rPr>
              <a:t> </a:t>
            </a:r>
            <a:endParaRPr lang="en-CA" sz="1400" b="1" i="1" dirty="0">
              <a:solidFill>
                <a:srgbClr val="9C669C"/>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sp>
        <p:nvSpPr>
          <p:cNvPr id="7" name="TextBox 6"/>
          <p:cNvSpPr txBox="1"/>
          <p:nvPr/>
        </p:nvSpPr>
        <p:spPr>
          <a:xfrm>
            <a:off x="3421626" y="221225"/>
            <a:ext cx="2800767" cy="400110"/>
          </a:xfrm>
          <a:prstGeom prst="rect">
            <a:avLst/>
          </a:prstGeom>
          <a:noFill/>
        </p:spPr>
        <p:txBody>
          <a:bodyPr wrap="none" rtlCol="0">
            <a:spAutoFit/>
          </a:bodyPr>
          <a:lstStyle/>
          <a:p>
            <a:r>
              <a:rPr lang="en-US" sz="2000" b="1" dirty="0" smtClean="0"/>
              <a:t>Off-line reference cell</a:t>
            </a:r>
            <a:endParaRPr lang="en-CA" sz="2000" b="1" dirty="0"/>
          </a:p>
        </p:txBody>
      </p:sp>
      <p:sp>
        <p:nvSpPr>
          <p:cNvPr id="8" name="TextBox 7"/>
          <p:cNvSpPr txBox="1"/>
          <p:nvPr/>
        </p:nvSpPr>
        <p:spPr>
          <a:xfrm>
            <a:off x="2239605" y="904874"/>
            <a:ext cx="5184433" cy="892552"/>
          </a:xfrm>
          <a:prstGeom prst="rect">
            <a:avLst/>
          </a:prstGeom>
          <a:noFill/>
        </p:spPr>
        <p:txBody>
          <a:bodyPr wrap="none" rtlCol="0">
            <a:spAutoFit/>
          </a:bodyPr>
          <a:lstStyle/>
          <a:p>
            <a:pPr>
              <a:buFont typeface="Arial" pitchFamily="34" charset="0"/>
              <a:buChar char="•"/>
            </a:pPr>
            <a:r>
              <a:rPr lang="en-US" i="1" dirty="0" smtClean="0">
                <a:solidFill>
                  <a:srgbClr val="9C669C"/>
                </a:solidFill>
              </a:rPr>
              <a:t>    </a:t>
            </a:r>
            <a:r>
              <a:rPr lang="en-US" sz="1600" b="1" dirty="0" smtClean="0">
                <a:solidFill>
                  <a:srgbClr val="9C669C"/>
                </a:solidFill>
              </a:rPr>
              <a:t>Develop unknown laser ionization schemes</a:t>
            </a:r>
          </a:p>
          <a:p>
            <a:pPr>
              <a:buFont typeface="Arial" pitchFamily="34" charset="0"/>
              <a:buChar char="•"/>
            </a:pPr>
            <a:r>
              <a:rPr lang="en-US" sz="1600" b="1" dirty="0" smtClean="0">
                <a:solidFill>
                  <a:srgbClr val="9C669C"/>
                </a:solidFill>
              </a:rPr>
              <a:t>    Test the ionization schemes before on-line runs</a:t>
            </a:r>
          </a:p>
          <a:p>
            <a:endParaRPr lang="en-CA" i="1" dirty="0">
              <a:solidFill>
                <a:srgbClr val="C00000"/>
              </a:solidFill>
            </a:endParaRPr>
          </a:p>
        </p:txBody>
      </p:sp>
      <p:sp>
        <p:nvSpPr>
          <p:cNvPr id="9" name="TextBox 8"/>
          <p:cNvSpPr txBox="1"/>
          <p:nvPr/>
        </p:nvSpPr>
        <p:spPr>
          <a:xfrm>
            <a:off x="352425" y="5911275"/>
            <a:ext cx="6381750" cy="584775"/>
          </a:xfrm>
          <a:prstGeom prst="rect">
            <a:avLst/>
          </a:prstGeom>
          <a:noFill/>
        </p:spPr>
        <p:txBody>
          <a:bodyPr wrap="square" rtlCol="0">
            <a:spAutoFit/>
          </a:bodyPr>
          <a:lstStyle/>
          <a:p>
            <a:r>
              <a:rPr lang="en-US" sz="1600" b="1" dirty="0" smtClean="0">
                <a:solidFill>
                  <a:srgbClr val="C00000"/>
                </a:solidFill>
              </a:rPr>
              <a:t>Collaborate with : Mainz University  Tobias </a:t>
            </a:r>
            <a:r>
              <a:rPr lang="en-US" sz="1600" b="1" dirty="0" err="1" smtClean="0">
                <a:solidFill>
                  <a:srgbClr val="C00000"/>
                </a:solidFill>
              </a:rPr>
              <a:t>Kron</a:t>
            </a:r>
            <a:r>
              <a:rPr lang="en-US" sz="1600" b="1" dirty="0" smtClean="0">
                <a:solidFill>
                  <a:srgbClr val="C00000"/>
                </a:solidFill>
              </a:rPr>
              <a:t>, Klaus Wendt</a:t>
            </a:r>
          </a:p>
          <a:p>
            <a:r>
              <a:rPr lang="en-US" sz="1600" b="1" dirty="0" smtClean="0">
                <a:solidFill>
                  <a:srgbClr val="C00000"/>
                </a:solidFill>
              </a:rPr>
              <a:t>IPN design office:  Fabien </a:t>
            </a:r>
            <a:r>
              <a:rPr lang="en-US" sz="1600" b="1" dirty="0" err="1" smtClean="0">
                <a:solidFill>
                  <a:srgbClr val="C00000"/>
                </a:solidFill>
              </a:rPr>
              <a:t>Leseigneur</a:t>
            </a:r>
            <a:r>
              <a:rPr lang="en-US" sz="1600" b="1" dirty="0" smtClean="0">
                <a:solidFill>
                  <a:srgbClr val="C00000"/>
                </a:solidFill>
              </a:rPr>
              <a:t> , Denis </a:t>
            </a:r>
            <a:r>
              <a:rPr lang="en-US" sz="1600" b="1" dirty="0" err="1" smtClean="0">
                <a:solidFill>
                  <a:srgbClr val="C00000"/>
                </a:solidFill>
              </a:rPr>
              <a:t>Reynet</a:t>
            </a:r>
            <a:endParaRPr lang="en-US" sz="1600" b="1" dirty="0" smtClean="0">
              <a:solidFill>
                <a:srgbClr val="C00000"/>
              </a:solidFill>
            </a:endParaRPr>
          </a:p>
        </p:txBody>
      </p:sp>
      <p:grpSp>
        <p:nvGrpSpPr>
          <p:cNvPr id="74" name="组合 73"/>
          <p:cNvGrpSpPr/>
          <p:nvPr/>
        </p:nvGrpSpPr>
        <p:grpSpPr>
          <a:xfrm>
            <a:off x="914420" y="1938484"/>
            <a:ext cx="6495771" cy="3725518"/>
            <a:chOff x="648938" y="1923736"/>
            <a:chExt cx="6495771" cy="3725518"/>
          </a:xfrm>
        </p:grpSpPr>
        <p:pic>
          <p:nvPicPr>
            <p:cNvPr id="51202" name="Picture 2"/>
            <p:cNvPicPr>
              <a:picLocks noChangeAspect="1" noChangeArrowheads="1"/>
            </p:cNvPicPr>
            <p:nvPr/>
          </p:nvPicPr>
          <p:blipFill>
            <a:blip r:embed="rId5" cstate="print"/>
            <a:srcRect/>
            <a:stretch>
              <a:fillRect/>
            </a:stretch>
          </p:blipFill>
          <p:spPr bwMode="auto">
            <a:xfrm rot="20848446">
              <a:off x="2300758" y="1923736"/>
              <a:ext cx="4247535" cy="3622333"/>
            </a:xfrm>
            <a:prstGeom prst="rect">
              <a:avLst/>
            </a:prstGeom>
            <a:noFill/>
            <a:ln w="9525">
              <a:noFill/>
              <a:miter lim="800000"/>
              <a:headEnd/>
              <a:tailEnd/>
            </a:ln>
          </p:spPr>
        </p:pic>
        <p:cxnSp>
          <p:nvCxnSpPr>
            <p:cNvPr id="15" name="直接箭头连接符 14"/>
            <p:cNvCxnSpPr/>
            <p:nvPr/>
          </p:nvCxnSpPr>
          <p:spPr>
            <a:xfrm flipV="1">
              <a:off x="3229906" y="3893576"/>
              <a:ext cx="545691" cy="1578076"/>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H="1" flipV="1">
              <a:off x="3795261" y="3957483"/>
              <a:ext cx="3239729" cy="9831"/>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flipV="1">
              <a:off x="1946797" y="3156155"/>
              <a:ext cx="1209368" cy="6341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194628" y="2802194"/>
              <a:ext cx="723275" cy="369332"/>
            </a:xfrm>
            <a:prstGeom prst="rect">
              <a:avLst/>
            </a:prstGeom>
            <a:noFill/>
          </p:spPr>
          <p:txBody>
            <a:bodyPr wrap="none" rtlCol="0">
              <a:spAutoFit/>
            </a:bodyPr>
            <a:lstStyle/>
            <a:p>
              <a:r>
                <a:rPr lang="en-US" b="1" dirty="0" smtClean="0"/>
                <a:t>oven</a:t>
              </a:r>
              <a:endParaRPr lang="en-CA" b="1" dirty="0"/>
            </a:p>
          </p:txBody>
        </p:sp>
        <p:sp>
          <p:nvSpPr>
            <p:cNvPr id="55" name="TextBox 54"/>
            <p:cNvSpPr txBox="1"/>
            <p:nvPr/>
          </p:nvSpPr>
          <p:spPr>
            <a:xfrm>
              <a:off x="3687096" y="5279922"/>
              <a:ext cx="723275" cy="369332"/>
            </a:xfrm>
            <a:prstGeom prst="rect">
              <a:avLst/>
            </a:prstGeom>
            <a:noFill/>
          </p:spPr>
          <p:txBody>
            <a:bodyPr wrap="none" rtlCol="0">
              <a:spAutoFit/>
            </a:bodyPr>
            <a:lstStyle/>
            <a:p>
              <a:r>
                <a:rPr lang="en-US" b="1" dirty="0" smtClean="0"/>
                <a:t>laser</a:t>
              </a:r>
              <a:endParaRPr lang="en-CA" b="1" dirty="0"/>
            </a:p>
          </p:txBody>
        </p:sp>
        <p:sp>
          <p:nvSpPr>
            <p:cNvPr id="56" name="TextBox 55"/>
            <p:cNvSpPr txBox="1"/>
            <p:nvPr/>
          </p:nvSpPr>
          <p:spPr>
            <a:xfrm>
              <a:off x="6287738" y="3559277"/>
              <a:ext cx="723275" cy="369332"/>
            </a:xfrm>
            <a:prstGeom prst="rect">
              <a:avLst/>
            </a:prstGeom>
            <a:noFill/>
          </p:spPr>
          <p:txBody>
            <a:bodyPr wrap="none" rtlCol="0">
              <a:spAutoFit/>
            </a:bodyPr>
            <a:lstStyle/>
            <a:p>
              <a:r>
                <a:rPr lang="en-US" b="1" dirty="0" smtClean="0"/>
                <a:t>laser</a:t>
              </a:r>
              <a:endParaRPr lang="en-CA" b="1" dirty="0"/>
            </a:p>
          </p:txBody>
        </p:sp>
        <p:cxnSp>
          <p:nvCxnSpPr>
            <p:cNvPr id="61" name="直接连接符 60"/>
            <p:cNvCxnSpPr/>
            <p:nvPr/>
          </p:nvCxnSpPr>
          <p:spPr>
            <a:xfrm flipH="1" flipV="1">
              <a:off x="2349920" y="2423652"/>
              <a:ext cx="1115961" cy="6440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48938" y="2035277"/>
              <a:ext cx="1989647" cy="338554"/>
            </a:xfrm>
            <a:prstGeom prst="rect">
              <a:avLst/>
            </a:prstGeom>
            <a:noFill/>
          </p:spPr>
          <p:txBody>
            <a:bodyPr wrap="none" rtlCol="0">
              <a:spAutoFit/>
            </a:bodyPr>
            <a:lstStyle/>
            <a:p>
              <a:r>
                <a:rPr lang="en-US" sz="1600" b="1" dirty="0" smtClean="0"/>
                <a:t>Electron multiplier</a:t>
              </a:r>
              <a:endParaRPr lang="en-CA" sz="1600" b="1" dirty="0"/>
            </a:p>
          </p:txBody>
        </p:sp>
        <p:cxnSp>
          <p:nvCxnSpPr>
            <p:cNvPr id="64" name="直接连接符 63"/>
            <p:cNvCxnSpPr/>
            <p:nvPr/>
          </p:nvCxnSpPr>
          <p:spPr>
            <a:xfrm flipH="1">
              <a:off x="5751883" y="2389239"/>
              <a:ext cx="63417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6390977" y="2202426"/>
              <a:ext cx="753732" cy="338554"/>
            </a:xfrm>
            <a:prstGeom prst="rect">
              <a:avLst/>
            </a:prstGeom>
            <a:noFill/>
          </p:spPr>
          <p:txBody>
            <a:bodyPr wrap="none" rtlCol="0">
              <a:spAutoFit/>
            </a:bodyPr>
            <a:lstStyle/>
            <a:p>
              <a:r>
                <a:rPr lang="en-US" sz="1600" b="1" dirty="0" smtClean="0"/>
                <a:t>Pump</a:t>
              </a:r>
              <a:endParaRPr lang="en-CA" sz="1600" b="1"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sp>
        <p:nvSpPr>
          <p:cNvPr id="7" name="TextBox 6"/>
          <p:cNvSpPr txBox="1"/>
          <p:nvPr/>
        </p:nvSpPr>
        <p:spPr>
          <a:xfrm>
            <a:off x="2979174" y="250723"/>
            <a:ext cx="5657703" cy="400110"/>
          </a:xfrm>
          <a:prstGeom prst="rect">
            <a:avLst/>
          </a:prstGeom>
          <a:noFill/>
        </p:spPr>
        <p:txBody>
          <a:bodyPr wrap="none" rtlCol="0">
            <a:spAutoFit/>
          </a:bodyPr>
          <a:lstStyle/>
          <a:p>
            <a:r>
              <a:rPr lang="en-US" sz="2000" b="1" dirty="0" smtClean="0"/>
              <a:t>Example: Tellurium(Te) scheme development</a:t>
            </a:r>
            <a:endParaRPr lang="en-CA" sz="2000" b="1" dirty="0"/>
          </a:p>
        </p:txBody>
      </p:sp>
      <p:sp>
        <p:nvSpPr>
          <p:cNvPr id="8" name="TextBox 7"/>
          <p:cNvSpPr txBox="1"/>
          <p:nvPr/>
        </p:nvSpPr>
        <p:spPr>
          <a:xfrm>
            <a:off x="6543675" y="4816673"/>
            <a:ext cx="1505605" cy="369332"/>
          </a:xfrm>
          <a:prstGeom prst="rect">
            <a:avLst/>
          </a:prstGeom>
          <a:noFill/>
        </p:spPr>
        <p:txBody>
          <a:bodyPr wrap="none" rtlCol="0">
            <a:spAutoFit/>
          </a:bodyPr>
          <a:lstStyle/>
          <a:p>
            <a:r>
              <a:rPr lang="en-US" b="1" dirty="0" smtClean="0">
                <a:solidFill>
                  <a:srgbClr val="FF0000"/>
                </a:solidFill>
              </a:rPr>
              <a:t>Tripling unit</a:t>
            </a:r>
            <a:endParaRPr lang="en-CA" sz="1400" b="1" dirty="0">
              <a:solidFill>
                <a:srgbClr val="FF0000"/>
              </a:solidFill>
            </a:endParaRPr>
          </a:p>
        </p:txBody>
      </p:sp>
      <p:sp>
        <p:nvSpPr>
          <p:cNvPr id="11" name="Line 79"/>
          <p:cNvSpPr>
            <a:spLocks noChangeShapeType="1"/>
          </p:cNvSpPr>
          <p:nvPr/>
        </p:nvSpPr>
        <p:spPr bwMode="auto">
          <a:xfrm>
            <a:off x="1714091" y="6062890"/>
            <a:ext cx="5762625" cy="19050"/>
          </a:xfrm>
          <a:prstGeom prst="line">
            <a:avLst/>
          </a:prstGeom>
          <a:noFill/>
          <a:ln w="28575">
            <a:solidFill>
              <a:schemeClr val="tx1"/>
            </a:solidFill>
            <a:round/>
            <a:headEnd/>
            <a:tailEnd/>
          </a:ln>
        </p:spPr>
        <p:txBody>
          <a:bodyPr/>
          <a:lstStyle/>
          <a:p>
            <a:endParaRPr lang="en-US" dirty="0"/>
          </a:p>
        </p:txBody>
      </p:sp>
      <p:sp>
        <p:nvSpPr>
          <p:cNvPr id="12" name="Rectangle 85"/>
          <p:cNvSpPr>
            <a:spLocks noChangeArrowheads="1"/>
          </p:cNvSpPr>
          <p:nvPr/>
        </p:nvSpPr>
        <p:spPr bwMode="auto">
          <a:xfrm>
            <a:off x="1723616" y="1828725"/>
            <a:ext cx="5705475" cy="360363"/>
          </a:xfrm>
          <a:prstGeom prst="rect">
            <a:avLst/>
          </a:prstGeom>
          <a:gradFill rotWithShape="1">
            <a:gsLst>
              <a:gs pos="0">
                <a:schemeClr val="bg1"/>
              </a:gs>
              <a:gs pos="100000">
                <a:schemeClr val="tx1"/>
              </a:gs>
            </a:gsLst>
            <a:lin ang="5400000" scaled="1"/>
          </a:gradFill>
          <a:ln w="9525">
            <a:noFill/>
            <a:miter lim="800000"/>
            <a:headEnd/>
            <a:tailEnd/>
          </a:ln>
        </p:spPr>
        <p:txBody>
          <a:bodyPr wrap="none" anchor="ctr"/>
          <a:lstStyle/>
          <a:p>
            <a:endParaRPr lang="en-US" sz="1800" dirty="0">
              <a:latin typeface="Arial" charset="0"/>
            </a:endParaRPr>
          </a:p>
        </p:txBody>
      </p:sp>
      <p:sp>
        <p:nvSpPr>
          <p:cNvPr id="13" name="Line 86"/>
          <p:cNvSpPr>
            <a:spLocks noChangeShapeType="1"/>
          </p:cNvSpPr>
          <p:nvPr/>
        </p:nvSpPr>
        <p:spPr bwMode="auto">
          <a:xfrm flipH="1" flipV="1">
            <a:off x="4400141" y="4176939"/>
            <a:ext cx="1251" cy="1861905"/>
          </a:xfrm>
          <a:prstGeom prst="line">
            <a:avLst/>
          </a:prstGeom>
          <a:noFill/>
          <a:ln w="50800">
            <a:solidFill>
              <a:schemeClr val="accent1"/>
            </a:solidFill>
            <a:round/>
            <a:headEnd/>
            <a:tailEnd type="triangle" w="lg" len="lg"/>
          </a:ln>
        </p:spPr>
        <p:txBody>
          <a:bodyPr/>
          <a:lstStyle/>
          <a:p>
            <a:endParaRPr lang="en-US" dirty="0"/>
          </a:p>
        </p:txBody>
      </p:sp>
      <p:sp>
        <p:nvSpPr>
          <p:cNvPr id="14" name="Text Box 89"/>
          <p:cNvSpPr txBox="1">
            <a:spLocks noChangeArrowheads="1"/>
          </p:cNvSpPr>
          <p:nvPr/>
        </p:nvSpPr>
        <p:spPr bwMode="auto">
          <a:xfrm>
            <a:off x="2296367" y="4876795"/>
            <a:ext cx="1438214" cy="276999"/>
          </a:xfrm>
          <a:prstGeom prst="rect">
            <a:avLst/>
          </a:prstGeom>
          <a:noFill/>
          <a:ln w="9525">
            <a:noFill/>
            <a:miter lim="800000"/>
            <a:headEnd/>
            <a:tailEnd/>
          </a:ln>
        </p:spPr>
        <p:txBody>
          <a:bodyPr wrap="none">
            <a:spAutoFit/>
          </a:bodyPr>
          <a:lstStyle/>
          <a:p>
            <a:r>
              <a:rPr lang="de-DE" sz="1200" b="1" dirty="0" smtClean="0">
                <a:solidFill>
                  <a:schemeClr val="accent1"/>
                </a:solidFill>
                <a:latin typeface="Arial" charset="0"/>
              </a:rPr>
              <a:t>214.281 nm (air)</a:t>
            </a:r>
            <a:r>
              <a:rPr lang="de-DE" sz="1200" dirty="0" smtClean="0">
                <a:latin typeface="Arial" charset="0"/>
              </a:rPr>
              <a:t> </a:t>
            </a:r>
            <a:r>
              <a:rPr lang="de-DE" sz="1200" baseline="30000" dirty="0" smtClean="0">
                <a:solidFill>
                  <a:srgbClr val="FF0000"/>
                </a:solidFill>
                <a:latin typeface="Arial" charset="0"/>
              </a:rPr>
              <a:t>a</a:t>
            </a:r>
            <a:endParaRPr lang="de-DE" sz="1200" baseline="30000" dirty="0">
              <a:solidFill>
                <a:srgbClr val="FF0000"/>
              </a:solidFill>
              <a:latin typeface="Arial" charset="0"/>
            </a:endParaRPr>
          </a:p>
        </p:txBody>
      </p:sp>
      <p:sp>
        <p:nvSpPr>
          <p:cNvPr id="15" name="Line 91"/>
          <p:cNvSpPr>
            <a:spLocks noChangeShapeType="1"/>
          </p:cNvSpPr>
          <p:nvPr/>
        </p:nvSpPr>
        <p:spPr bwMode="auto">
          <a:xfrm flipV="1">
            <a:off x="2425415" y="1795690"/>
            <a:ext cx="12576" cy="2134065"/>
          </a:xfrm>
          <a:prstGeom prst="line">
            <a:avLst/>
          </a:prstGeom>
          <a:noFill/>
          <a:ln w="50800">
            <a:solidFill>
              <a:srgbClr val="1736B9"/>
            </a:solidFill>
            <a:round/>
            <a:headEnd/>
            <a:tailEnd type="triangle" w="lg" len="lg"/>
          </a:ln>
        </p:spPr>
        <p:txBody>
          <a:bodyPr/>
          <a:lstStyle/>
          <a:p>
            <a:endParaRPr lang="en-US" b="1" dirty="0"/>
          </a:p>
        </p:txBody>
      </p:sp>
      <p:sp>
        <p:nvSpPr>
          <p:cNvPr id="16" name="Text Box 93"/>
          <p:cNvSpPr txBox="1">
            <a:spLocks noChangeArrowheads="1"/>
          </p:cNvSpPr>
          <p:nvPr/>
        </p:nvSpPr>
        <p:spPr bwMode="auto">
          <a:xfrm>
            <a:off x="1491505" y="3066924"/>
            <a:ext cx="846707" cy="276999"/>
          </a:xfrm>
          <a:prstGeom prst="rect">
            <a:avLst/>
          </a:prstGeom>
          <a:noFill/>
          <a:ln w="9525">
            <a:solidFill>
              <a:schemeClr val="bg1"/>
            </a:solidFill>
            <a:miter lim="800000"/>
            <a:headEnd/>
            <a:tailEnd/>
          </a:ln>
        </p:spPr>
        <p:txBody>
          <a:bodyPr wrap="none">
            <a:spAutoFit/>
          </a:bodyPr>
          <a:lstStyle/>
          <a:p>
            <a:r>
              <a:rPr lang="de-DE" sz="1200" b="1" dirty="0">
                <a:solidFill>
                  <a:srgbClr val="0000FF"/>
                </a:solidFill>
                <a:latin typeface="Arial" charset="0"/>
              </a:rPr>
              <a:t>&lt; </a:t>
            </a:r>
            <a:r>
              <a:rPr lang="de-DE" sz="1200" b="1" dirty="0" smtClean="0">
                <a:solidFill>
                  <a:srgbClr val="0000FF"/>
                </a:solidFill>
                <a:latin typeface="Arial" charset="0"/>
              </a:rPr>
              <a:t>384 </a:t>
            </a:r>
            <a:r>
              <a:rPr lang="de-DE" sz="1200" b="1" dirty="0">
                <a:solidFill>
                  <a:srgbClr val="0000FF"/>
                </a:solidFill>
                <a:latin typeface="Arial" charset="0"/>
              </a:rPr>
              <a:t>nm</a:t>
            </a:r>
          </a:p>
        </p:txBody>
      </p:sp>
      <p:sp>
        <p:nvSpPr>
          <p:cNvPr id="17" name="Text Box 94"/>
          <p:cNvSpPr txBox="1">
            <a:spLocks noChangeArrowheads="1"/>
          </p:cNvSpPr>
          <p:nvPr/>
        </p:nvSpPr>
        <p:spPr bwMode="auto">
          <a:xfrm>
            <a:off x="788225" y="5894383"/>
            <a:ext cx="625492" cy="276999"/>
          </a:xfrm>
          <a:prstGeom prst="rect">
            <a:avLst/>
          </a:prstGeom>
          <a:noFill/>
          <a:ln w="9525">
            <a:noFill/>
            <a:miter lim="800000"/>
            <a:headEnd/>
            <a:tailEnd/>
          </a:ln>
        </p:spPr>
        <p:txBody>
          <a:bodyPr wrap="none">
            <a:spAutoFit/>
          </a:bodyPr>
          <a:lstStyle/>
          <a:p>
            <a:pPr algn="r"/>
            <a:r>
              <a:rPr lang="de-DE" sz="1200" b="1" dirty="0">
                <a:latin typeface="Arial" charset="0"/>
              </a:rPr>
              <a:t>0 cm</a:t>
            </a:r>
            <a:r>
              <a:rPr lang="de-DE" sz="1200" b="1" baseline="30000" dirty="0">
                <a:latin typeface="Arial" charset="0"/>
              </a:rPr>
              <a:t>-1</a:t>
            </a:r>
          </a:p>
        </p:txBody>
      </p:sp>
      <p:sp>
        <p:nvSpPr>
          <p:cNvPr id="18" name="Text Box 95"/>
          <p:cNvSpPr txBox="1">
            <a:spLocks noChangeArrowheads="1"/>
          </p:cNvSpPr>
          <p:nvPr/>
        </p:nvSpPr>
        <p:spPr bwMode="auto">
          <a:xfrm>
            <a:off x="2429717" y="5716583"/>
            <a:ext cx="184150" cy="215900"/>
          </a:xfrm>
          <a:prstGeom prst="rect">
            <a:avLst/>
          </a:prstGeom>
          <a:noFill/>
          <a:ln w="9525">
            <a:noFill/>
            <a:miter lim="800000"/>
            <a:headEnd/>
            <a:tailEnd/>
          </a:ln>
        </p:spPr>
        <p:txBody>
          <a:bodyPr wrap="none">
            <a:spAutoFit/>
          </a:bodyPr>
          <a:lstStyle/>
          <a:p>
            <a:pPr algn="r"/>
            <a:endParaRPr lang="de-DE" sz="1200" b="1" baseline="30000" dirty="0">
              <a:latin typeface="Arial" charset="0"/>
            </a:endParaRPr>
          </a:p>
        </p:txBody>
      </p:sp>
      <p:sp>
        <p:nvSpPr>
          <p:cNvPr id="19" name="Text Box 97"/>
          <p:cNvSpPr txBox="1">
            <a:spLocks noChangeArrowheads="1"/>
          </p:cNvSpPr>
          <p:nvPr/>
        </p:nvSpPr>
        <p:spPr bwMode="auto">
          <a:xfrm>
            <a:off x="307392" y="3776658"/>
            <a:ext cx="1263487" cy="276999"/>
          </a:xfrm>
          <a:prstGeom prst="rect">
            <a:avLst/>
          </a:prstGeom>
          <a:noFill/>
          <a:ln w="9525">
            <a:noFill/>
            <a:miter lim="800000"/>
            <a:headEnd/>
            <a:tailEnd/>
          </a:ln>
        </p:spPr>
        <p:txBody>
          <a:bodyPr wrap="none">
            <a:spAutoFit/>
          </a:bodyPr>
          <a:lstStyle/>
          <a:p>
            <a:pPr algn="r"/>
            <a:r>
              <a:rPr lang="de-DE" sz="1200" b="1" dirty="0" smtClean="0">
                <a:latin typeface="Arial" charset="0"/>
              </a:rPr>
              <a:t>46652.738 </a:t>
            </a:r>
            <a:r>
              <a:rPr lang="de-DE" sz="1200" b="1" dirty="0">
                <a:latin typeface="Arial" charset="0"/>
              </a:rPr>
              <a:t>cm</a:t>
            </a:r>
            <a:r>
              <a:rPr lang="de-DE" sz="1200" b="1" baseline="30000" dirty="0">
                <a:latin typeface="Arial" charset="0"/>
              </a:rPr>
              <a:t>-1</a:t>
            </a:r>
          </a:p>
        </p:txBody>
      </p:sp>
      <p:sp>
        <p:nvSpPr>
          <p:cNvPr id="20" name="Text Box 99"/>
          <p:cNvSpPr txBox="1">
            <a:spLocks noChangeArrowheads="1"/>
          </p:cNvSpPr>
          <p:nvPr/>
        </p:nvSpPr>
        <p:spPr bwMode="auto">
          <a:xfrm>
            <a:off x="236711" y="1908049"/>
            <a:ext cx="1467518" cy="276999"/>
          </a:xfrm>
          <a:prstGeom prst="rect">
            <a:avLst/>
          </a:prstGeom>
          <a:noFill/>
          <a:ln w="9525">
            <a:noFill/>
            <a:miter lim="800000"/>
            <a:headEnd/>
            <a:tailEnd/>
          </a:ln>
        </p:spPr>
        <p:txBody>
          <a:bodyPr wrap="none">
            <a:spAutoFit/>
          </a:bodyPr>
          <a:lstStyle/>
          <a:p>
            <a:pPr algn="r"/>
            <a:r>
              <a:rPr lang="de-DE" sz="1200" b="1" dirty="0" smtClean="0">
                <a:latin typeface="Arial" charset="0"/>
              </a:rPr>
              <a:t>IP 72667.8(8) </a:t>
            </a:r>
            <a:r>
              <a:rPr lang="de-DE" sz="1200" b="1" dirty="0">
                <a:latin typeface="Arial" charset="0"/>
              </a:rPr>
              <a:t>cm</a:t>
            </a:r>
            <a:r>
              <a:rPr lang="de-DE" sz="1200" b="1" baseline="30000" dirty="0">
                <a:latin typeface="Arial" charset="0"/>
              </a:rPr>
              <a:t>-1</a:t>
            </a:r>
          </a:p>
        </p:txBody>
      </p:sp>
      <p:sp>
        <p:nvSpPr>
          <p:cNvPr id="21" name="Text Box 100"/>
          <p:cNvSpPr txBox="1">
            <a:spLocks noChangeArrowheads="1"/>
          </p:cNvSpPr>
          <p:nvPr/>
        </p:nvSpPr>
        <p:spPr bwMode="auto">
          <a:xfrm>
            <a:off x="7546230" y="5942008"/>
            <a:ext cx="925703" cy="276999"/>
          </a:xfrm>
          <a:prstGeom prst="rect">
            <a:avLst/>
          </a:prstGeom>
          <a:noFill/>
          <a:ln w="9525">
            <a:noFill/>
            <a:miter lim="800000"/>
            <a:headEnd/>
            <a:tailEnd/>
          </a:ln>
        </p:spPr>
        <p:txBody>
          <a:bodyPr wrap="none">
            <a:spAutoFit/>
          </a:bodyPr>
          <a:lstStyle/>
          <a:p>
            <a:r>
              <a:rPr lang="de-DE" sz="1200" b="1" dirty="0" smtClean="0">
                <a:solidFill>
                  <a:srgbClr val="000000"/>
                </a:solidFill>
                <a:latin typeface="Arial" charset="0"/>
              </a:rPr>
              <a:t>5p</a:t>
            </a:r>
            <a:r>
              <a:rPr lang="de-DE" sz="1200" b="1" baseline="30000" dirty="0" smtClean="0">
                <a:solidFill>
                  <a:srgbClr val="000000"/>
                </a:solidFill>
                <a:latin typeface="Arial" charset="0"/>
              </a:rPr>
              <a:t>4</a:t>
            </a:r>
            <a:r>
              <a:rPr lang="de-DE" sz="1200" b="1" dirty="0" smtClean="0">
                <a:solidFill>
                  <a:srgbClr val="000000"/>
                </a:solidFill>
                <a:latin typeface="Arial" charset="0"/>
              </a:rPr>
              <a:t> </a:t>
            </a:r>
            <a:r>
              <a:rPr lang="de-DE" sz="1200" b="1" baseline="30000" dirty="0" smtClean="0">
                <a:solidFill>
                  <a:srgbClr val="000000"/>
                </a:solidFill>
                <a:latin typeface="Arial" charset="0"/>
              </a:rPr>
              <a:t>3</a:t>
            </a:r>
            <a:r>
              <a:rPr lang="de-DE" sz="1200" b="1" dirty="0" smtClean="0">
                <a:solidFill>
                  <a:srgbClr val="000000"/>
                </a:solidFill>
                <a:latin typeface="Arial" charset="0"/>
              </a:rPr>
              <a:t>P J=2</a:t>
            </a:r>
            <a:endParaRPr lang="de-DE" sz="1200" b="1" dirty="0">
              <a:latin typeface="Arial" charset="0"/>
            </a:endParaRPr>
          </a:p>
        </p:txBody>
      </p:sp>
      <p:sp>
        <p:nvSpPr>
          <p:cNvPr id="22" name="Text Box 102"/>
          <p:cNvSpPr txBox="1">
            <a:spLocks noChangeArrowheads="1"/>
          </p:cNvSpPr>
          <p:nvPr/>
        </p:nvSpPr>
        <p:spPr bwMode="auto">
          <a:xfrm>
            <a:off x="7450980" y="3786183"/>
            <a:ext cx="1521570" cy="276999"/>
          </a:xfrm>
          <a:prstGeom prst="rect">
            <a:avLst/>
          </a:prstGeom>
          <a:noFill/>
          <a:ln w="9525">
            <a:noFill/>
            <a:miter lim="800000"/>
            <a:headEnd/>
            <a:tailEnd/>
          </a:ln>
        </p:spPr>
        <p:txBody>
          <a:bodyPr wrap="none">
            <a:spAutoFit/>
          </a:bodyPr>
          <a:lstStyle/>
          <a:p>
            <a:r>
              <a:rPr lang="de-DE" sz="1200" b="1" dirty="0" smtClean="0">
                <a:solidFill>
                  <a:srgbClr val="000000"/>
                </a:solidFill>
                <a:latin typeface="Arial" charset="0"/>
              </a:rPr>
              <a:t>5p</a:t>
            </a:r>
            <a:r>
              <a:rPr lang="de-DE" sz="1200" b="1" baseline="30000" dirty="0" smtClean="0">
                <a:solidFill>
                  <a:srgbClr val="000000"/>
                </a:solidFill>
                <a:latin typeface="Arial" charset="0"/>
              </a:rPr>
              <a:t>3</a:t>
            </a:r>
            <a:r>
              <a:rPr lang="de-DE" sz="1200" b="1" dirty="0" smtClean="0">
                <a:solidFill>
                  <a:srgbClr val="000000"/>
                </a:solidFill>
                <a:latin typeface="Arial" charset="0"/>
              </a:rPr>
              <a:t>(</a:t>
            </a:r>
            <a:r>
              <a:rPr lang="de-DE" sz="1200" b="1" baseline="30000" dirty="0" smtClean="0">
                <a:solidFill>
                  <a:srgbClr val="000000"/>
                </a:solidFill>
                <a:latin typeface="Arial" charset="0"/>
              </a:rPr>
              <a:t>4</a:t>
            </a:r>
            <a:r>
              <a:rPr lang="de-DE" sz="1200" b="1" dirty="0" smtClean="0">
                <a:solidFill>
                  <a:srgbClr val="000000"/>
                </a:solidFill>
                <a:latin typeface="Arial" charset="0"/>
              </a:rPr>
              <a:t>S</a:t>
            </a:r>
            <a:r>
              <a:rPr lang="de-DE" sz="1200" b="1" baseline="30000" dirty="0" smtClean="0">
                <a:solidFill>
                  <a:srgbClr val="000000"/>
                </a:solidFill>
                <a:latin typeface="Arial" charset="0"/>
              </a:rPr>
              <a:t>o</a:t>
            </a:r>
            <a:r>
              <a:rPr lang="de-DE" sz="1200" b="1" dirty="0" smtClean="0">
                <a:solidFill>
                  <a:srgbClr val="000000"/>
                </a:solidFill>
                <a:latin typeface="Arial" charset="0"/>
              </a:rPr>
              <a:t>)6s  </a:t>
            </a:r>
            <a:r>
              <a:rPr lang="de-DE" sz="1200" b="1" baseline="30000" dirty="0" smtClean="0">
                <a:solidFill>
                  <a:srgbClr val="000000"/>
                </a:solidFill>
                <a:latin typeface="Arial" charset="0"/>
              </a:rPr>
              <a:t>3</a:t>
            </a:r>
            <a:r>
              <a:rPr lang="de-DE" sz="1200" b="1" dirty="0" smtClean="0">
                <a:solidFill>
                  <a:srgbClr val="000000"/>
                </a:solidFill>
                <a:latin typeface="Arial" charset="0"/>
              </a:rPr>
              <a:t>S</a:t>
            </a:r>
            <a:r>
              <a:rPr lang="de-DE" sz="1200" b="1" baseline="30000" dirty="0" smtClean="0">
                <a:solidFill>
                  <a:srgbClr val="000000"/>
                </a:solidFill>
                <a:latin typeface="Arial" charset="0"/>
              </a:rPr>
              <a:t>o</a:t>
            </a:r>
            <a:r>
              <a:rPr lang="de-DE" sz="1200" b="1" dirty="0" smtClean="0">
                <a:solidFill>
                  <a:srgbClr val="000000"/>
                </a:solidFill>
                <a:latin typeface="Arial" charset="0"/>
              </a:rPr>
              <a:t> J=1</a:t>
            </a:r>
            <a:endParaRPr lang="de-DE" sz="1200" b="1" dirty="0">
              <a:latin typeface="Arial" charset="0"/>
            </a:endParaRPr>
          </a:p>
        </p:txBody>
      </p:sp>
      <p:sp>
        <p:nvSpPr>
          <p:cNvPr id="23" name="Line 79"/>
          <p:cNvSpPr>
            <a:spLocks noChangeShapeType="1"/>
          </p:cNvSpPr>
          <p:nvPr/>
        </p:nvSpPr>
        <p:spPr bwMode="auto">
          <a:xfrm>
            <a:off x="1752192" y="3929290"/>
            <a:ext cx="5695950" cy="28575"/>
          </a:xfrm>
          <a:prstGeom prst="line">
            <a:avLst/>
          </a:prstGeom>
          <a:noFill/>
          <a:ln w="28575">
            <a:solidFill>
              <a:schemeClr val="tx1"/>
            </a:solidFill>
            <a:round/>
            <a:headEnd/>
            <a:tailEnd/>
          </a:ln>
        </p:spPr>
        <p:txBody>
          <a:bodyPr/>
          <a:lstStyle/>
          <a:p>
            <a:endParaRPr lang="en-US" dirty="0"/>
          </a:p>
        </p:txBody>
      </p:sp>
      <p:sp>
        <p:nvSpPr>
          <p:cNvPr id="24" name="Line 79"/>
          <p:cNvSpPr>
            <a:spLocks noChangeShapeType="1"/>
          </p:cNvSpPr>
          <p:nvPr/>
        </p:nvSpPr>
        <p:spPr bwMode="auto">
          <a:xfrm flipV="1">
            <a:off x="1733142" y="4195990"/>
            <a:ext cx="5734050" cy="0"/>
          </a:xfrm>
          <a:prstGeom prst="line">
            <a:avLst/>
          </a:prstGeom>
          <a:noFill/>
          <a:ln w="28575">
            <a:solidFill>
              <a:schemeClr val="tx1"/>
            </a:solidFill>
            <a:round/>
            <a:headEnd/>
            <a:tailEnd/>
          </a:ln>
        </p:spPr>
        <p:txBody>
          <a:bodyPr/>
          <a:lstStyle/>
          <a:p>
            <a:endParaRPr lang="en-US" dirty="0"/>
          </a:p>
        </p:txBody>
      </p:sp>
      <p:sp>
        <p:nvSpPr>
          <p:cNvPr id="25" name="Text Box 102"/>
          <p:cNvSpPr txBox="1">
            <a:spLocks noChangeArrowheads="1"/>
          </p:cNvSpPr>
          <p:nvPr/>
        </p:nvSpPr>
        <p:spPr bwMode="auto">
          <a:xfrm>
            <a:off x="7460505" y="4052883"/>
            <a:ext cx="1521570" cy="276999"/>
          </a:xfrm>
          <a:prstGeom prst="rect">
            <a:avLst/>
          </a:prstGeom>
          <a:noFill/>
          <a:ln w="9525">
            <a:noFill/>
            <a:miter lim="800000"/>
            <a:headEnd/>
            <a:tailEnd/>
          </a:ln>
        </p:spPr>
        <p:txBody>
          <a:bodyPr wrap="none">
            <a:spAutoFit/>
          </a:bodyPr>
          <a:lstStyle/>
          <a:p>
            <a:r>
              <a:rPr lang="de-DE" sz="1200" b="1" dirty="0" smtClean="0">
                <a:solidFill>
                  <a:srgbClr val="000000"/>
                </a:solidFill>
                <a:latin typeface="Arial" charset="0"/>
              </a:rPr>
              <a:t>5p</a:t>
            </a:r>
            <a:r>
              <a:rPr lang="de-DE" sz="1200" b="1" baseline="30000" dirty="0" smtClean="0">
                <a:solidFill>
                  <a:srgbClr val="000000"/>
                </a:solidFill>
                <a:latin typeface="Arial" charset="0"/>
              </a:rPr>
              <a:t>3</a:t>
            </a:r>
            <a:r>
              <a:rPr lang="de-DE" sz="1200" b="1" dirty="0" smtClean="0">
                <a:solidFill>
                  <a:srgbClr val="000000"/>
                </a:solidFill>
                <a:latin typeface="Arial" charset="0"/>
              </a:rPr>
              <a:t>(</a:t>
            </a:r>
            <a:r>
              <a:rPr lang="de-DE" sz="1200" b="1" baseline="30000" dirty="0" smtClean="0">
                <a:solidFill>
                  <a:srgbClr val="000000"/>
                </a:solidFill>
                <a:latin typeface="Arial" charset="0"/>
              </a:rPr>
              <a:t>4</a:t>
            </a:r>
            <a:r>
              <a:rPr lang="de-DE" sz="1200" b="1" dirty="0" smtClean="0">
                <a:solidFill>
                  <a:srgbClr val="000000"/>
                </a:solidFill>
                <a:latin typeface="Arial" charset="0"/>
              </a:rPr>
              <a:t>S</a:t>
            </a:r>
            <a:r>
              <a:rPr lang="de-DE" sz="1200" b="1" baseline="30000" dirty="0" smtClean="0">
                <a:solidFill>
                  <a:srgbClr val="000000"/>
                </a:solidFill>
                <a:latin typeface="Arial" charset="0"/>
              </a:rPr>
              <a:t>o</a:t>
            </a:r>
            <a:r>
              <a:rPr lang="de-DE" sz="1200" b="1" dirty="0" smtClean="0">
                <a:solidFill>
                  <a:srgbClr val="000000"/>
                </a:solidFill>
                <a:latin typeface="Arial" charset="0"/>
              </a:rPr>
              <a:t>)6s  </a:t>
            </a:r>
            <a:r>
              <a:rPr lang="de-DE" sz="1200" b="1" baseline="30000" dirty="0" smtClean="0">
                <a:solidFill>
                  <a:srgbClr val="000000"/>
                </a:solidFill>
                <a:latin typeface="Arial" charset="0"/>
              </a:rPr>
              <a:t>5</a:t>
            </a:r>
            <a:r>
              <a:rPr lang="de-DE" sz="1200" b="1" dirty="0" smtClean="0">
                <a:solidFill>
                  <a:srgbClr val="000000"/>
                </a:solidFill>
                <a:latin typeface="Arial" charset="0"/>
              </a:rPr>
              <a:t>S</a:t>
            </a:r>
            <a:r>
              <a:rPr lang="de-DE" sz="1200" b="1" baseline="30000" dirty="0" smtClean="0">
                <a:solidFill>
                  <a:srgbClr val="000000"/>
                </a:solidFill>
                <a:latin typeface="Arial" charset="0"/>
              </a:rPr>
              <a:t>o</a:t>
            </a:r>
            <a:r>
              <a:rPr lang="de-DE" sz="1200" b="1" dirty="0" smtClean="0">
                <a:solidFill>
                  <a:srgbClr val="000000"/>
                </a:solidFill>
                <a:latin typeface="Arial" charset="0"/>
              </a:rPr>
              <a:t> J=2</a:t>
            </a:r>
            <a:endParaRPr lang="de-DE" sz="1200" b="1" dirty="0">
              <a:latin typeface="Arial" charset="0"/>
            </a:endParaRPr>
          </a:p>
        </p:txBody>
      </p:sp>
      <p:sp>
        <p:nvSpPr>
          <p:cNvPr id="26" name="Line 86"/>
          <p:cNvSpPr>
            <a:spLocks noChangeShapeType="1"/>
          </p:cNvSpPr>
          <p:nvPr/>
        </p:nvSpPr>
        <p:spPr bwMode="auto">
          <a:xfrm flipH="1" flipV="1">
            <a:off x="3695291" y="3938815"/>
            <a:ext cx="9525" cy="2095500"/>
          </a:xfrm>
          <a:prstGeom prst="line">
            <a:avLst/>
          </a:prstGeom>
          <a:noFill/>
          <a:ln w="50800">
            <a:solidFill>
              <a:schemeClr val="accent1"/>
            </a:solidFill>
            <a:round/>
            <a:headEnd/>
            <a:tailEnd type="triangle" w="lg" len="lg"/>
          </a:ln>
        </p:spPr>
        <p:txBody>
          <a:bodyPr/>
          <a:lstStyle/>
          <a:p>
            <a:endParaRPr lang="en-US" dirty="0"/>
          </a:p>
        </p:txBody>
      </p:sp>
      <p:sp>
        <p:nvSpPr>
          <p:cNvPr id="27" name="Text Box 97"/>
          <p:cNvSpPr txBox="1">
            <a:spLocks noChangeArrowheads="1"/>
          </p:cNvSpPr>
          <p:nvPr/>
        </p:nvSpPr>
        <p:spPr bwMode="auto">
          <a:xfrm>
            <a:off x="297867" y="4024308"/>
            <a:ext cx="1263487" cy="276999"/>
          </a:xfrm>
          <a:prstGeom prst="rect">
            <a:avLst/>
          </a:prstGeom>
          <a:noFill/>
          <a:ln w="9525">
            <a:noFill/>
            <a:miter lim="800000"/>
            <a:headEnd/>
            <a:tailEnd/>
          </a:ln>
        </p:spPr>
        <p:txBody>
          <a:bodyPr wrap="none">
            <a:spAutoFit/>
          </a:bodyPr>
          <a:lstStyle/>
          <a:p>
            <a:pPr algn="r"/>
            <a:r>
              <a:rPr lang="de-DE" sz="1200" b="1" dirty="0" smtClean="0">
                <a:latin typeface="Arial" charset="0"/>
              </a:rPr>
              <a:t>44253.000 </a:t>
            </a:r>
            <a:r>
              <a:rPr lang="de-DE" sz="1200" b="1" dirty="0">
                <a:latin typeface="Arial" charset="0"/>
              </a:rPr>
              <a:t>cm</a:t>
            </a:r>
            <a:r>
              <a:rPr lang="de-DE" sz="1200" b="1" baseline="30000" dirty="0">
                <a:latin typeface="Arial" charset="0"/>
              </a:rPr>
              <a:t>-1</a:t>
            </a:r>
          </a:p>
        </p:txBody>
      </p:sp>
      <p:sp>
        <p:nvSpPr>
          <p:cNvPr id="28" name="TextBox 27"/>
          <p:cNvSpPr txBox="1"/>
          <p:nvPr/>
        </p:nvSpPr>
        <p:spPr>
          <a:xfrm>
            <a:off x="2504666" y="5110390"/>
            <a:ext cx="960519" cy="276999"/>
          </a:xfrm>
          <a:prstGeom prst="rect">
            <a:avLst/>
          </a:prstGeom>
          <a:noFill/>
        </p:spPr>
        <p:txBody>
          <a:bodyPr wrap="none" rtlCol="0">
            <a:spAutoFit/>
          </a:bodyPr>
          <a:lstStyle/>
          <a:p>
            <a:r>
              <a:rPr lang="en-US" sz="1200" b="1" dirty="0" smtClean="0">
                <a:solidFill>
                  <a:schemeClr val="accent1"/>
                </a:solidFill>
              </a:rPr>
              <a:t>A=3.12 X10</a:t>
            </a:r>
            <a:r>
              <a:rPr lang="en-US" sz="1200" b="1" baseline="30000" dirty="0" smtClean="0">
                <a:solidFill>
                  <a:schemeClr val="accent1"/>
                </a:solidFill>
              </a:rPr>
              <a:t>8</a:t>
            </a:r>
            <a:endParaRPr lang="en-CA" sz="1200" b="1" baseline="30000" dirty="0">
              <a:solidFill>
                <a:schemeClr val="accent1"/>
              </a:solidFill>
            </a:endParaRPr>
          </a:p>
        </p:txBody>
      </p:sp>
      <p:sp>
        <p:nvSpPr>
          <p:cNvPr id="29" name="Text Box 89"/>
          <p:cNvSpPr txBox="1">
            <a:spLocks noChangeArrowheads="1"/>
          </p:cNvSpPr>
          <p:nvPr/>
        </p:nvSpPr>
        <p:spPr bwMode="auto">
          <a:xfrm>
            <a:off x="4553792" y="4924420"/>
            <a:ext cx="1438214" cy="276999"/>
          </a:xfrm>
          <a:prstGeom prst="rect">
            <a:avLst/>
          </a:prstGeom>
          <a:noFill/>
          <a:ln w="9525">
            <a:noFill/>
            <a:miter lim="800000"/>
            <a:headEnd/>
            <a:tailEnd/>
          </a:ln>
        </p:spPr>
        <p:txBody>
          <a:bodyPr wrap="none">
            <a:spAutoFit/>
          </a:bodyPr>
          <a:lstStyle/>
          <a:p>
            <a:r>
              <a:rPr lang="de-DE" sz="1200" b="1" dirty="0" smtClean="0">
                <a:solidFill>
                  <a:schemeClr val="accent1"/>
                </a:solidFill>
                <a:latin typeface="Arial" charset="0"/>
              </a:rPr>
              <a:t>225.903 nm (air)</a:t>
            </a:r>
            <a:r>
              <a:rPr lang="de-DE" sz="1200" dirty="0" smtClean="0">
                <a:latin typeface="Arial" charset="0"/>
              </a:rPr>
              <a:t> </a:t>
            </a:r>
            <a:r>
              <a:rPr lang="de-DE" sz="1200" baseline="30000" dirty="0" smtClean="0">
                <a:solidFill>
                  <a:srgbClr val="FF0000"/>
                </a:solidFill>
                <a:latin typeface="Arial" charset="0"/>
              </a:rPr>
              <a:t>a</a:t>
            </a:r>
            <a:endParaRPr lang="de-DE" sz="1200" baseline="30000" dirty="0">
              <a:solidFill>
                <a:srgbClr val="FF0000"/>
              </a:solidFill>
              <a:latin typeface="Arial" charset="0"/>
            </a:endParaRPr>
          </a:p>
        </p:txBody>
      </p:sp>
      <p:sp>
        <p:nvSpPr>
          <p:cNvPr id="30" name="TextBox 29"/>
          <p:cNvSpPr txBox="1"/>
          <p:nvPr/>
        </p:nvSpPr>
        <p:spPr>
          <a:xfrm>
            <a:off x="4695416" y="5158015"/>
            <a:ext cx="976549" cy="276999"/>
          </a:xfrm>
          <a:prstGeom prst="rect">
            <a:avLst/>
          </a:prstGeom>
          <a:noFill/>
        </p:spPr>
        <p:txBody>
          <a:bodyPr wrap="none" rtlCol="0">
            <a:spAutoFit/>
          </a:bodyPr>
          <a:lstStyle/>
          <a:p>
            <a:r>
              <a:rPr lang="en-US" sz="1200" b="1" dirty="0" smtClean="0">
                <a:solidFill>
                  <a:schemeClr val="accent1"/>
                </a:solidFill>
              </a:rPr>
              <a:t>A=1.28 X10</a:t>
            </a:r>
            <a:r>
              <a:rPr lang="en-US" sz="1200" b="1" baseline="30000" dirty="0" smtClean="0">
                <a:solidFill>
                  <a:schemeClr val="accent1"/>
                </a:solidFill>
              </a:rPr>
              <a:t>7</a:t>
            </a:r>
            <a:endParaRPr lang="en-CA" sz="1200" b="1" baseline="30000" dirty="0">
              <a:solidFill>
                <a:schemeClr val="accent1"/>
              </a:solidFill>
            </a:endParaRPr>
          </a:p>
        </p:txBody>
      </p:sp>
      <p:sp>
        <p:nvSpPr>
          <p:cNvPr id="31" name="Line 91"/>
          <p:cNvSpPr>
            <a:spLocks noChangeShapeType="1"/>
          </p:cNvSpPr>
          <p:nvPr/>
        </p:nvSpPr>
        <p:spPr bwMode="auto">
          <a:xfrm flipV="1">
            <a:off x="2663540" y="1976665"/>
            <a:ext cx="31626" cy="2219789"/>
          </a:xfrm>
          <a:prstGeom prst="line">
            <a:avLst/>
          </a:prstGeom>
          <a:noFill/>
          <a:ln w="50800">
            <a:solidFill>
              <a:srgbClr val="1736B9"/>
            </a:solidFill>
            <a:round/>
            <a:headEnd/>
            <a:tailEnd type="triangle" w="lg" len="lg"/>
          </a:ln>
        </p:spPr>
        <p:txBody>
          <a:bodyPr/>
          <a:lstStyle/>
          <a:p>
            <a:endParaRPr lang="en-US" b="1" dirty="0"/>
          </a:p>
        </p:txBody>
      </p:sp>
      <p:sp>
        <p:nvSpPr>
          <p:cNvPr id="32" name="Line 79"/>
          <p:cNvSpPr>
            <a:spLocks noChangeShapeType="1"/>
          </p:cNvSpPr>
          <p:nvPr/>
        </p:nvSpPr>
        <p:spPr bwMode="auto">
          <a:xfrm>
            <a:off x="3485742" y="3195862"/>
            <a:ext cx="1085849" cy="2"/>
          </a:xfrm>
          <a:prstGeom prst="line">
            <a:avLst/>
          </a:prstGeom>
          <a:noFill/>
          <a:ln w="28575">
            <a:solidFill>
              <a:schemeClr val="tx1"/>
            </a:solidFill>
            <a:round/>
            <a:headEnd/>
            <a:tailEnd/>
          </a:ln>
        </p:spPr>
        <p:txBody>
          <a:bodyPr/>
          <a:lstStyle/>
          <a:p>
            <a:endParaRPr lang="en-US" b="1" dirty="0"/>
          </a:p>
        </p:txBody>
      </p:sp>
      <p:sp>
        <p:nvSpPr>
          <p:cNvPr id="33" name="Line 79"/>
          <p:cNvSpPr>
            <a:spLocks noChangeShapeType="1"/>
          </p:cNvSpPr>
          <p:nvPr/>
        </p:nvSpPr>
        <p:spPr bwMode="auto">
          <a:xfrm>
            <a:off x="3495267" y="3014887"/>
            <a:ext cx="1085849" cy="2"/>
          </a:xfrm>
          <a:prstGeom prst="line">
            <a:avLst/>
          </a:prstGeom>
          <a:noFill/>
          <a:ln w="28575">
            <a:solidFill>
              <a:schemeClr val="tx1"/>
            </a:solidFill>
            <a:round/>
            <a:headEnd/>
            <a:tailEnd/>
          </a:ln>
        </p:spPr>
        <p:txBody>
          <a:bodyPr/>
          <a:lstStyle/>
          <a:p>
            <a:endParaRPr lang="en-US" b="1" dirty="0"/>
          </a:p>
        </p:txBody>
      </p:sp>
      <p:sp>
        <p:nvSpPr>
          <p:cNvPr id="34" name="Line 79"/>
          <p:cNvSpPr>
            <a:spLocks noChangeShapeType="1"/>
          </p:cNvSpPr>
          <p:nvPr/>
        </p:nvSpPr>
        <p:spPr bwMode="auto">
          <a:xfrm>
            <a:off x="3485742" y="2872012"/>
            <a:ext cx="1085849" cy="2"/>
          </a:xfrm>
          <a:prstGeom prst="line">
            <a:avLst/>
          </a:prstGeom>
          <a:noFill/>
          <a:ln w="28575">
            <a:solidFill>
              <a:schemeClr val="tx1"/>
            </a:solidFill>
            <a:round/>
            <a:headEnd/>
            <a:tailEnd/>
          </a:ln>
        </p:spPr>
        <p:txBody>
          <a:bodyPr/>
          <a:lstStyle/>
          <a:p>
            <a:endParaRPr lang="en-US" b="1" dirty="0"/>
          </a:p>
        </p:txBody>
      </p:sp>
      <p:sp>
        <p:nvSpPr>
          <p:cNvPr id="35" name="Text Box 97"/>
          <p:cNvSpPr txBox="1">
            <a:spLocks noChangeArrowheads="1"/>
          </p:cNvSpPr>
          <p:nvPr/>
        </p:nvSpPr>
        <p:spPr bwMode="auto">
          <a:xfrm>
            <a:off x="4601471" y="2795583"/>
            <a:ext cx="1351652" cy="461665"/>
          </a:xfrm>
          <a:prstGeom prst="rect">
            <a:avLst/>
          </a:prstGeom>
          <a:noFill/>
          <a:ln w="9525">
            <a:noFill/>
            <a:miter lim="800000"/>
            <a:headEnd/>
            <a:tailEnd/>
          </a:ln>
        </p:spPr>
        <p:txBody>
          <a:bodyPr wrap="none">
            <a:spAutoFit/>
          </a:bodyPr>
          <a:lstStyle/>
          <a:p>
            <a:r>
              <a:rPr lang="de-DE" sz="1200" b="1" dirty="0" smtClean="0">
                <a:latin typeface="Arial" charset="0"/>
              </a:rPr>
              <a:t>63556.7 cm</a:t>
            </a:r>
            <a:r>
              <a:rPr lang="de-DE" sz="1200" b="1" baseline="30000" dirty="0" smtClean="0">
                <a:latin typeface="Arial" charset="0"/>
              </a:rPr>
              <a:t>-1</a:t>
            </a:r>
            <a:r>
              <a:rPr lang="de-DE" sz="1200" b="1" dirty="0" smtClean="0">
                <a:latin typeface="Arial" charset="0"/>
              </a:rPr>
              <a:t> </a:t>
            </a:r>
          </a:p>
          <a:p>
            <a:r>
              <a:rPr lang="de-DE" sz="1200" b="1" dirty="0" smtClean="0">
                <a:latin typeface="Arial" charset="0"/>
              </a:rPr>
              <a:t>-- 68603.6 cm</a:t>
            </a:r>
            <a:r>
              <a:rPr lang="de-DE" sz="1200" b="1" baseline="30000" dirty="0" smtClean="0">
                <a:latin typeface="Arial" charset="0"/>
              </a:rPr>
              <a:t>-1</a:t>
            </a:r>
            <a:r>
              <a:rPr lang="de-DE" sz="1200" b="1" dirty="0" smtClean="0">
                <a:latin typeface="Arial" charset="0"/>
              </a:rPr>
              <a:t> </a:t>
            </a:r>
            <a:r>
              <a:rPr lang="de-DE" sz="1200" b="1" baseline="30000" dirty="0" smtClean="0">
                <a:solidFill>
                  <a:srgbClr val="FF0000"/>
                </a:solidFill>
                <a:latin typeface="Arial" charset="0"/>
              </a:rPr>
              <a:t>b</a:t>
            </a:r>
            <a:endParaRPr lang="de-DE" sz="1200" b="1" baseline="30000" dirty="0">
              <a:solidFill>
                <a:srgbClr val="FF0000"/>
              </a:solidFill>
              <a:latin typeface="Arial" charset="0"/>
            </a:endParaRPr>
          </a:p>
        </p:txBody>
      </p:sp>
      <p:sp>
        <p:nvSpPr>
          <p:cNvPr id="36" name="Line 79"/>
          <p:cNvSpPr>
            <a:spLocks noChangeShapeType="1"/>
          </p:cNvSpPr>
          <p:nvPr/>
        </p:nvSpPr>
        <p:spPr bwMode="auto">
          <a:xfrm>
            <a:off x="3495267" y="3081562"/>
            <a:ext cx="1085849" cy="2"/>
          </a:xfrm>
          <a:prstGeom prst="line">
            <a:avLst/>
          </a:prstGeom>
          <a:noFill/>
          <a:ln w="28575">
            <a:solidFill>
              <a:schemeClr val="tx1"/>
            </a:solidFill>
            <a:round/>
            <a:headEnd/>
            <a:tailEnd/>
          </a:ln>
        </p:spPr>
        <p:txBody>
          <a:bodyPr/>
          <a:lstStyle/>
          <a:p>
            <a:endParaRPr lang="en-US" b="1" dirty="0"/>
          </a:p>
        </p:txBody>
      </p:sp>
      <p:sp>
        <p:nvSpPr>
          <p:cNvPr id="37" name="Line 79"/>
          <p:cNvSpPr>
            <a:spLocks noChangeShapeType="1"/>
          </p:cNvSpPr>
          <p:nvPr/>
        </p:nvSpPr>
        <p:spPr bwMode="auto">
          <a:xfrm>
            <a:off x="3485742" y="2938687"/>
            <a:ext cx="1085849" cy="2"/>
          </a:xfrm>
          <a:prstGeom prst="line">
            <a:avLst/>
          </a:prstGeom>
          <a:noFill/>
          <a:ln w="28575">
            <a:solidFill>
              <a:schemeClr val="tx1"/>
            </a:solidFill>
            <a:round/>
            <a:headEnd/>
            <a:tailEnd/>
          </a:ln>
        </p:spPr>
        <p:txBody>
          <a:bodyPr/>
          <a:lstStyle/>
          <a:p>
            <a:endParaRPr lang="en-US" b="1" dirty="0"/>
          </a:p>
        </p:txBody>
      </p:sp>
      <p:sp>
        <p:nvSpPr>
          <p:cNvPr id="38" name="Line 79"/>
          <p:cNvSpPr>
            <a:spLocks noChangeShapeType="1"/>
          </p:cNvSpPr>
          <p:nvPr/>
        </p:nvSpPr>
        <p:spPr bwMode="auto">
          <a:xfrm>
            <a:off x="3485742" y="3138712"/>
            <a:ext cx="1085849" cy="2"/>
          </a:xfrm>
          <a:prstGeom prst="line">
            <a:avLst/>
          </a:prstGeom>
          <a:noFill/>
          <a:ln w="28575">
            <a:solidFill>
              <a:schemeClr val="tx1"/>
            </a:solidFill>
            <a:round/>
            <a:headEnd/>
            <a:tailEnd/>
          </a:ln>
        </p:spPr>
        <p:txBody>
          <a:bodyPr/>
          <a:lstStyle/>
          <a:p>
            <a:endParaRPr lang="en-US" b="1" dirty="0"/>
          </a:p>
        </p:txBody>
      </p:sp>
      <p:sp>
        <p:nvSpPr>
          <p:cNvPr id="39" name="Line 86"/>
          <p:cNvSpPr>
            <a:spLocks noChangeShapeType="1"/>
          </p:cNvSpPr>
          <p:nvPr/>
        </p:nvSpPr>
        <p:spPr bwMode="auto">
          <a:xfrm flipH="1" flipV="1">
            <a:off x="4371566" y="3005365"/>
            <a:ext cx="28575" cy="1162050"/>
          </a:xfrm>
          <a:prstGeom prst="line">
            <a:avLst/>
          </a:prstGeom>
          <a:noFill/>
          <a:ln w="50800">
            <a:solidFill>
              <a:srgbClr val="E83606"/>
            </a:solidFill>
            <a:prstDash val="solid"/>
            <a:round/>
            <a:headEnd/>
            <a:tailEnd type="triangle" w="lg" len="lg"/>
          </a:ln>
        </p:spPr>
        <p:txBody>
          <a:bodyPr/>
          <a:lstStyle/>
          <a:p>
            <a:endParaRPr lang="en-US" b="1" dirty="0"/>
          </a:p>
        </p:txBody>
      </p:sp>
      <p:sp>
        <p:nvSpPr>
          <p:cNvPr id="40" name="Line 86"/>
          <p:cNvSpPr>
            <a:spLocks noChangeShapeType="1"/>
          </p:cNvSpPr>
          <p:nvPr/>
        </p:nvSpPr>
        <p:spPr bwMode="auto">
          <a:xfrm flipH="1" flipV="1">
            <a:off x="3685766" y="3014890"/>
            <a:ext cx="19050" cy="952500"/>
          </a:xfrm>
          <a:prstGeom prst="line">
            <a:avLst/>
          </a:prstGeom>
          <a:noFill/>
          <a:ln w="50800">
            <a:solidFill>
              <a:srgbClr val="E83606"/>
            </a:solidFill>
            <a:prstDash val="sysDash"/>
            <a:round/>
            <a:headEnd/>
            <a:tailEnd type="triangle" w="lg" len="lg"/>
          </a:ln>
        </p:spPr>
        <p:txBody>
          <a:bodyPr/>
          <a:lstStyle/>
          <a:p>
            <a:endParaRPr lang="en-US" b="1" dirty="0"/>
          </a:p>
        </p:txBody>
      </p:sp>
      <p:sp>
        <p:nvSpPr>
          <p:cNvPr id="41" name="Line 86"/>
          <p:cNvSpPr>
            <a:spLocks noChangeShapeType="1"/>
          </p:cNvSpPr>
          <p:nvPr/>
        </p:nvSpPr>
        <p:spPr bwMode="auto">
          <a:xfrm flipH="1" flipV="1">
            <a:off x="3685313" y="1448253"/>
            <a:ext cx="19050" cy="1590675"/>
          </a:xfrm>
          <a:prstGeom prst="line">
            <a:avLst/>
          </a:prstGeom>
          <a:noFill/>
          <a:ln w="50800">
            <a:solidFill>
              <a:srgbClr val="00B050"/>
            </a:solidFill>
            <a:round/>
            <a:headEnd/>
            <a:tailEnd type="triangle" w="lg" len="lg"/>
          </a:ln>
        </p:spPr>
        <p:txBody>
          <a:bodyPr/>
          <a:lstStyle/>
          <a:p>
            <a:endParaRPr lang="en-US" dirty="0"/>
          </a:p>
        </p:txBody>
      </p:sp>
      <p:sp>
        <p:nvSpPr>
          <p:cNvPr id="42" name="Line 91"/>
          <p:cNvSpPr>
            <a:spLocks noChangeShapeType="1"/>
          </p:cNvSpPr>
          <p:nvPr/>
        </p:nvSpPr>
        <p:spPr bwMode="auto">
          <a:xfrm flipV="1">
            <a:off x="6597365" y="1662340"/>
            <a:ext cx="22101" cy="2562688"/>
          </a:xfrm>
          <a:prstGeom prst="line">
            <a:avLst/>
          </a:prstGeom>
          <a:noFill/>
          <a:ln w="50800">
            <a:solidFill>
              <a:srgbClr val="1736B9"/>
            </a:solidFill>
            <a:prstDash val="sysDash"/>
            <a:round/>
            <a:headEnd/>
            <a:tailEnd type="triangle" w="lg" len="lg"/>
          </a:ln>
        </p:spPr>
        <p:txBody>
          <a:bodyPr/>
          <a:lstStyle/>
          <a:p>
            <a:endParaRPr lang="en-US" dirty="0"/>
          </a:p>
        </p:txBody>
      </p:sp>
      <p:sp>
        <p:nvSpPr>
          <p:cNvPr id="43" name="Line 91"/>
          <p:cNvSpPr>
            <a:spLocks noChangeShapeType="1"/>
          </p:cNvSpPr>
          <p:nvPr/>
        </p:nvSpPr>
        <p:spPr bwMode="auto">
          <a:xfrm flipV="1">
            <a:off x="6321139" y="1662339"/>
            <a:ext cx="31627" cy="2295989"/>
          </a:xfrm>
          <a:prstGeom prst="line">
            <a:avLst/>
          </a:prstGeom>
          <a:noFill/>
          <a:ln w="50800">
            <a:solidFill>
              <a:srgbClr val="1736B9"/>
            </a:solidFill>
            <a:prstDash val="sysDash"/>
            <a:round/>
            <a:headEnd/>
            <a:tailEnd type="triangle" w="lg" len="lg"/>
          </a:ln>
        </p:spPr>
        <p:txBody>
          <a:bodyPr/>
          <a:lstStyle/>
          <a:p>
            <a:endParaRPr lang="en-US" dirty="0"/>
          </a:p>
        </p:txBody>
      </p:sp>
      <p:sp>
        <p:nvSpPr>
          <p:cNvPr id="44" name="Line 79"/>
          <p:cNvSpPr>
            <a:spLocks noChangeShapeType="1"/>
          </p:cNvSpPr>
          <p:nvPr/>
        </p:nvSpPr>
        <p:spPr bwMode="auto">
          <a:xfrm>
            <a:off x="5981292" y="1681387"/>
            <a:ext cx="1085849" cy="2"/>
          </a:xfrm>
          <a:prstGeom prst="line">
            <a:avLst/>
          </a:prstGeom>
          <a:noFill/>
          <a:ln w="28575">
            <a:solidFill>
              <a:schemeClr val="tx1"/>
            </a:solidFill>
            <a:prstDash val="sysDash"/>
            <a:round/>
            <a:headEnd/>
            <a:tailEnd/>
          </a:ln>
        </p:spPr>
        <p:txBody>
          <a:bodyPr/>
          <a:lstStyle/>
          <a:p>
            <a:endParaRPr lang="en-US" b="1" dirty="0"/>
          </a:p>
        </p:txBody>
      </p:sp>
      <p:sp>
        <p:nvSpPr>
          <p:cNvPr id="45" name="TextBox 44"/>
          <p:cNvSpPr txBox="1"/>
          <p:nvPr/>
        </p:nvSpPr>
        <p:spPr>
          <a:xfrm>
            <a:off x="5514566" y="1471840"/>
            <a:ext cx="385042" cy="369332"/>
          </a:xfrm>
          <a:prstGeom prst="rect">
            <a:avLst/>
          </a:prstGeom>
          <a:noFill/>
        </p:spPr>
        <p:txBody>
          <a:bodyPr wrap="none" rtlCol="0">
            <a:spAutoFit/>
          </a:bodyPr>
          <a:lstStyle/>
          <a:p>
            <a:r>
              <a:rPr lang="en-US" b="1" dirty="0" smtClean="0"/>
              <a:t>AI</a:t>
            </a:r>
            <a:endParaRPr lang="en-CA" b="1" dirty="0"/>
          </a:p>
        </p:txBody>
      </p:sp>
      <p:sp>
        <p:nvSpPr>
          <p:cNvPr id="46" name="Text Box 93"/>
          <p:cNvSpPr txBox="1">
            <a:spLocks noChangeArrowheads="1"/>
          </p:cNvSpPr>
          <p:nvPr/>
        </p:nvSpPr>
        <p:spPr bwMode="auto">
          <a:xfrm>
            <a:off x="2948829" y="2330777"/>
            <a:ext cx="713657" cy="276999"/>
          </a:xfrm>
          <a:prstGeom prst="rect">
            <a:avLst/>
          </a:prstGeom>
          <a:noFill/>
          <a:ln w="9525">
            <a:solidFill>
              <a:schemeClr val="bg1"/>
            </a:solidFill>
            <a:miter lim="800000"/>
            <a:headEnd/>
            <a:tailEnd/>
          </a:ln>
        </p:spPr>
        <p:txBody>
          <a:bodyPr wrap="none">
            <a:spAutoFit/>
          </a:bodyPr>
          <a:lstStyle/>
          <a:p>
            <a:r>
              <a:rPr lang="de-DE" sz="1200" b="1" dirty="0" smtClean="0">
                <a:latin typeface="Arial" charset="0"/>
              </a:rPr>
              <a:t>532 nm</a:t>
            </a:r>
            <a:endParaRPr lang="de-DE" sz="1200" b="1" dirty="0">
              <a:latin typeface="Arial" charset="0"/>
            </a:endParaRPr>
          </a:p>
        </p:txBody>
      </p:sp>
      <p:sp>
        <p:nvSpPr>
          <p:cNvPr id="47" name="TextBox 46"/>
          <p:cNvSpPr txBox="1"/>
          <p:nvPr/>
        </p:nvSpPr>
        <p:spPr>
          <a:xfrm>
            <a:off x="4604249" y="3429908"/>
            <a:ext cx="1244251" cy="276999"/>
          </a:xfrm>
          <a:prstGeom prst="rect">
            <a:avLst/>
          </a:prstGeom>
          <a:noFill/>
        </p:spPr>
        <p:txBody>
          <a:bodyPr wrap="none" rtlCol="0">
            <a:spAutoFit/>
          </a:bodyPr>
          <a:lstStyle/>
          <a:p>
            <a:r>
              <a:rPr lang="en-US" sz="1200" b="1" dirty="0" smtClean="0"/>
              <a:t>540nm-591 nm </a:t>
            </a:r>
            <a:r>
              <a:rPr lang="en-US" sz="1200" b="1" baseline="30000" dirty="0" smtClean="0">
                <a:solidFill>
                  <a:srgbClr val="FF0000"/>
                </a:solidFill>
              </a:rPr>
              <a:t>b</a:t>
            </a:r>
            <a:endParaRPr lang="en-CA" sz="1200" b="1" baseline="30000" dirty="0">
              <a:solidFill>
                <a:srgbClr val="FF0000"/>
              </a:solidFill>
            </a:endParaRPr>
          </a:p>
        </p:txBody>
      </p:sp>
      <p:sp>
        <p:nvSpPr>
          <p:cNvPr id="48" name="TextBox 47"/>
          <p:cNvSpPr txBox="1"/>
          <p:nvPr/>
        </p:nvSpPr>
        <p:spPr>
          <a:xfrm>
            <a:off x="6706704" y="2662465"/>
            <a:ext cx="2093988" cy="646331"/>
          </a:xfrm>
          <a:prstGeom prst="rect">
            <a:avLst/>
          </a:prstGeom>
          <a:noFill/>
        </p:spPr>
        <p:txBody>
          <a:bodyPr wrap="square" rtlCol="0">
            <a:spAutoFit/>
          </a:bodyPr>
          <a:lstStyle/>
          <a:p>
            <a:r>
              <a:rPr lang="en-US" sz="1200" b="1" dirty="0" smtClean="0"/>
              <a:t>Scan from 384.404nm(1</a:t>
            </a:r>
            <a:r>
              <a:rPr lang="en-US" sz="1200" b="1" baseline="30000" dirty="0" smtClean="0"/>
              <a:t>st</a:t>
            </a:r>
            <a:r>
              <a:rPr lang="en-US" sz="1200" b="1" dirty="0" smtClean="0"/>
              <a:t> step 214nm) / 351.929nm (1</a:t>
            </a:r>
            <a:r>
              <a:rPr lang="en-US" sz="1200" b="1" baseline="30000" dirty="0" smtClean="0"/>
              <a:t>st</a:t>
            </a:r>
            <a:r>
              <a:rPr lang="en-US" sz="1200" b="1" dirty="0" smtClean="0"/>
              <a:t> step 225nm) to lower wavelength</a:t>
            </a:r>
            <a:endParaRPr lang="en-CA" sz="1200" b="1" baseline="30000" dirty="0">
              <a:solidFill>
                <a:srgbClr val="FF0000"/>
              </a:solidFill>
            </a:endParaRPr>
          </a:p>
        </p:txBody>
      </p:sp>
      <p:sp>
        <p:nvSpPr>
          <p:cNvPr id="49" name="TextBox 48"/>
          <p:cNvSpPr txBox="1"/>
          <p:nvPr/>
        </p:nvSpPr>
        <p:spPr>
          <a:xfrm>
            <a:off x="1752191" y="1548040"/>
            <a:ext cx="1426994" cy="307777"/>
          </a:xfrm>
          <a:prstGeom prst="rect">
            <a:avLst/>
          </a:prstGeom>
          <a:noFill/>
        </p:spPr>
        <p:txBody>
          <a:bodyPr wrap="none" rtlCol="0">
            <a:spAutoFit/>
          </a:bodyPr>
          <a:lstStyle/>
          <a:p>
            <a:r>
              <a:rPr lang="en-US" sz="1400" b="1" dirty="0" err="1" smtClean="0">
                <a:solidFill>
                  <a:srgbClr val="0000FF"/>
                </a:solidFill>
              </a:rPr>
              <a:t>Nonresonance</a:t>
            </a:r>
            <a:endParaRPr lang="en-CA" sz="1400" b="1" dirty="0">
              <a:solidFill>
                <a:srgbClr val="0000FF"/>
              </a:solidFill>
            </a:endParaRPr>
          </a:p>
        </p:txBody>
      </p:sp>
      <p:sp>
        <p:nvSpPr>
          <p:cNvPr id="50" name="TextBox 49"/>
          <p:cNvSpPr txBox="1"/>
          <p:nvPr/>
        </p:nvSpPr>
        <p:spPr>
          <a:xfrm>
            <a:off x="2723741" y="1157515"/>
            <a:ext cx="1426994" cy="307777"/>
          </a:xfrm>
          <a:prstGeom prst="rect">
            <a:avLst/>
          </a:prstGeom>
          <a:noFill/>
        </p:spPr>
        <p:txBody>
          <a:bodyPr wrap="none" rtlCol="0">
            <a:spAutoFit/>
          </a:bodyPr>
          <a:lstStyle/>
          <a:p>
            <a:r>
              <a:rPr lang="en-US" sz="1400" b="1" dirty="0" err="1" smtClean="0">
                <a:solidFill>
                  <a:srgbClr val="00B050"/>
                </a:solidFill>
              </a:rPr>
              <a:t>Nonresonance</a:t>
            </a:r>
            <a:endParaRPr lang="en-CA" sz="1400" b="1" dirty="0">
              <a:solidFill>
                <a:srgbClr val="00B050"/>
              </a:solidFill>
            </a:endParaRPr>
          </a:p>
        </p:txBody>
      </p:sp>
      <p:sp>
        <p:nvSpPr>
          <p:cNvPr id="51" name="TextBox 50"/>
          <p:cNvSpPr txBox="1"/>
          <p:nvPr/>
        </p:nvSpPr>
        <p:spPr>
          <a:xfrm>
            <a:off x="5543141" y="1167040"/>
            <a:ext cx="2052165" cy="307777"/>
          </a:xfrm>
          <a:prstGeom prst="rect">
            <a:avLst/>
          </a:prstGeom>
          <a:noFill/>
        </p:spPr>
        <p:txBody>
          <a:bodyPr wrap="none" rtlCol="0">
            <a:spAutoFit/>
          </a:bodyPr>
          <a:lstStyle/>
          <a:p>
            <a:r>
              <a:rPr lang="en-US" sz="1400" b="1" dirty="0" smtClean="0">
                <a:solidFill>
                  <a:srgbClr val="0000FF"/>
                </a:solidFill>
              </a:rPr>
              <a:t>AI resonant ionization</a:t>
            </a:r>
            <a:endParaRPr lang="en-CA" sz="1400" b="1" dirty="0">
              <a:solidFill>
                <a:srgbClr val="0000FF"/>
              </a:solidFill>
            </a:endParaRPr>
          </a:p>
        </p:txBody>
      </p:sp>
      <p:sp>
        <p:nvSpPr>
          <p:cNvPr id="52" name="Line 86"/>
          <p:cNvSpPr>
            <a:spLocks noChangeShapeType="1"/>
          </p:cNvSpPr>
          <p:nvPr/>
        </p:nvSpPr>
        <p:spPr bwMode="auto">
          <a:xfrm flipH="1" flipV="1">
            <a:off x="4335280" y="1822450"/>
            <a:ext cx="28575" cy="1162050"/>
          </a:xfrm>
          <a:prstGeom prst="line">
            <a:avLst/>
          </a:prstGeom>
          <a:noFill/>
          <a:ln w="50800">
            <a:solidFill>
              <a:srgbClr val="E83606"/>
            </a:solidFill>
            <a:prstDash val="sysDash"/>
            <a:round/>
            <a:headEnd/>
            <a:tailEnd type="triangle" w="lg" len="lg"/>
          </a:ln>
        </p:spPr>
        <p:txBody>
          <a:bodyPr/>
          <a:lstStyle/>
          <a:p>
            <a:endParaRPr lang="en-US" b="1" dirty="0"/>
          </a:p>
        </p:txBody>
      </p:sp>
      <p:sp>
        <p:nvSpPr>
          <p:cNvPr id="9" name="椭圆 8"/>
          <p:cNvSpPr/>
          <p:nvPr/>
        </p:nvSpPr>
        <p:spPr>
          <a:xfrm>
            <a:off x="4038600" y="1247775"/>
            <a:ext cx="638175" cy="19431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椭圆 52"/>
          <p:cNvSpPr/>
          <p:nvPr/>
        </p:nvSpPr>
        <p:spPr>
          <a:xfrm>
            <a:off x="2219324" y="4552950"/>
            <a:ext cx="3743325" cy="112395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矩形 53"/>
          <p:cNvSpPr/>
          <p:nvPr/>
        </p:nvSpPr>
        <p:spPr>
          <a:xfrm>
            <a:off x="6012435" y="5225534"/>
            <a:ext cx="2967479" cy="369332"/>
          </a:xfrm>
          <a:prstGeom prst="rect">
            <a:avLst/>
          </a:prstGeom>
        </p:spPr>
        <p:txBody>
          <a:bodyPr wrap="none">
            <a:spAutoFit/>
          </a:bodyPr>
          <a:lstStyle/>
          <a:p>
            <a:r>
              <a:rPr lang="en-US" b="1" dirty="0" smtClean="0">
                <a:solidFill>
                  <a:srgbClr val="FF0000"/>
                </a:solidFill>
              </a:rPr>
              <a:t>Collaborate with ISOLDE </a:t>
            </a:r>
            <a:endParaRPr lang="en-CA" dirty="0"/>
          </a:p>
        </p:txBody>
      </p:sp>
      <p:sp>
        <p:nvSpPr>
          <p:cNvPr id="55" name="TextBox 54"/>
          <p:cNvSpPr txBox="1"/>
          <p:nvPr/>
        </p:nvSpPr>
        <p:spPr>
          <a:xfrm>
            <a:off x="4695416" y="2243365"/>
            <a:ext cx="1189749" cy="307777"/>
          </a:xfrm>
          <a:prstGeom prst="rect">
            <a:avLst/>
          </a:prstGeom>
          <a:noFill/>
        </p:spPr>
        <p:txBody>
          <a:bodyPr wrap="none" rtlCol="0">
            <a:spAutoFit/>
          </a:bodyPr>
          <a:lstStyle/>
          <a:p>
            <a:r>
              <a:rPr lang="en-US" sz="1400" b="1" dirty="0" smtClean="0">
                <a:solidFill>
                  <a:srgbClr val="C00000"/>
                </a:solidFill>
              </a:rPr>
              <a:t>AI/ </a:t>
            </a:r>
            <a:r>
              <a:rPr lang="en-US" sz="1400" b="1" dirty="0" err="1" smtClean="0">
                <a:solidFill>
                  <a:srgbClr val="C00000"/>
                </a:solidFill>
              </a:rPr>
              <a:t>Rydberg</a:t>
            </a:r>
            <a:endParaRPr lang="en-CA" sz="1400" b="1" dirty="0">
              <a:solidFill>
                <a:srgbClr val="C00000"/>
              </a:solidFill>
            </a:endParaRPr>
          </a:p>
        </p:txBody>
      </p:sp>
      <p:sp>
        <p:nvSpPr>
          <p:cNvPr id="56" name="TextBox 55"/>
          <p:cNvSpPr txBox="1"/>
          <p:nvPr/>
        </p:nvSpPr>
        <p:spPr>
          <a:xfrm>
            <a:off x="4181475" y="904875"/>
            <a:ext cx="1133644" cy="369332"/>
          </a:xfrm>
          <a:prstGeom prst="rect">
            <a:avLst/>
          </a:prstGeom>
          <a:noFill/>
        </p:spPr>
        <p:txBody>
          <a:bodyPr wrap="none" rtlCol="0">
            <a:spAutoFit/>
          </a:bodyPr>
          <a:lstStyle/>
          <a:p>
            <a:r>
              <a:rPr lang="en-US" b="1" dirty="0" smtClean="0">
                <a:solidFill>
                  <a:srgbClr val="FF0000"/>
                </a:solidFill>
              </a:rPr>
              <a:t>3</a:t>
            </a:r>
            <a:r>
              <a:rPr lang="en-US" b="1" baseline="30000" dirty="0" smtClean="0">
                <a:solidFill>
                  <a:srgbClr val="FF0000"/>
                </a:solidFill>
              </a:rPr>
              <a:t>rd</a:t>
            </a:r>
            <a:r>
              <a:rPr lang="en-US" b="1" dirty="0" smtClean="0">
                <a:solidFill>
                  <a:srgbClr val="FF0000"/>
                </a:solidFill>
              </a:rPr>
              <a:t> laser </a:t>
            </a:r>
            <a:endParaRPr lang="en-CA"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graphicFrame>
        <p:nvGraphicFramePr>
          <p:cNvPr id="7" name="图示 6"/>
          <p:cNvGraphicFramePr/>
          <p:nvPr/>
        </p:nvGraphicFramePr>
        <p:xfrm>
          <a:off x="457200" y="1834331"/>
          <a:ext cx="8362335" cy="392415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TextBox 8"/>
          <p:cNvSpPr txBox="1"/>
          <p:nvPr/>
        </p:nvSpPr>
        <p:spPr>
          <a:xfrm>
            <a:off x="3883435" y="160697"/>
            <a:ext cx="2262158" cy="523220"/>
          </a:xfrm>
          <a:prstGeom prst="rect">
            <a:avLst/>
          </a:prstGeom>
          <a:noFill/>
        </p:spPr>
        <p:txBody>
          <a:bodyPr wrap="none" rtlCol="0">
            <a:spAutoFit/>
          </a:bodyPr>
          <a:lstStyle/>
          <a:p>
            <a:r>
              <a:rPr lang="en-US" sz="2800" b="1" dirty="0" smtClean="0">
                <a:solidFill>
                  <a:srgbClr val="9C669C"/>
                </a:solidFill>
              </a:rPr>
              <a:t>Plan in 2013</a:t>
            </a:r>
            <a:endParaRPr lang="en-CA" sz="2800" b="1" dirty="0">
              <a:solidFill>
                <a:srgbClr val="9C669C"/>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C:\Users\Ruohong\Desktop\IPN\presentation\Institut de Physique Nucléaire d'Orsay_files\fond_cell2.png"/>
          <p:cNvPicPr>
            <a:picLocks noChangeAspect="1" noChangeArrowheads="1"/>
          </p:cNvPicPr>
          <p:nvPr/>
        </p:nvPicPr>
        <p:blipFill>
          <a:blip r:embed="rId2" cstate="print"/>
          <a:srcRect/>
          <a:stretch>
            <a:fillRect/>
          </a:stretch>
        </p:blipFill>
        <p:spPr bwMode="auto">
          <a:xfrm rot="5400000">
            <a:off x="4328652" y="2042651"/>
            <a:ext cx="6858000" cy="2772697"/>
          </a:xfrm>
          <a:prstGeom prst="rect">
            <a:avLst/>
          </a:prstGeom>
          <a:noFill/>
          <a:ln w="9525">
            <a:noFill/>
            <a:miter lim="800000"/>
            <a:headEnd/>
            <a:tailEnd/>
          </a:ln>
        </p:spPr>
      </p:pic>
      <p:pic>
        <p:nvPicPr>
          <p:cNvPr id="3074" name="Image 4" descr="logoipn.png"/>
          <p:cNvPicPr>
            <a:picLocks noChangeAspect="1"/>
          </p:cNvPicPr>
          <p:nvPr/>
        </p:nvPicPr>
        <p:blipFill>
          <a:blip r:embed="rId3" cstate="print"/>
          <a:srcRect/>
          <a:stretch>
            <a:fillRect/>
          </a:stretch>
        </p:blipFill>
        <p:spPr bwMode="auto">
          <a:xfrm>
            <a:off x="-88488" y="0"/>
            <a:ext cx="2828925" cy="1762125"/>
          </a:xfrm>
          <a:prstGeom prst="rect">
            <a:avLst/>
          </a:prstGeom>
          <a:noFill/>
          <a:ln w="9525">
            <a:noFill/>
            <a:miter lim="800000"/>
            <a:headEnd/>
            <a:tailEnd/>
          </a:ln>
        </p:spPr>
      </p:pic>
      <p:sp>
        <p:nvSpPr>
          <p:cNvPr id="3075" name="ZoneTexte 5"/>
          <p:cNvSpPr txBox="1">
            <a:spLocks noChangeArrowheads="1"/>
          </p:cNvSpPr>
          <p:nvPr/>
        </p:nvSpPr>
        <p:spPr bwMode="auto">
          <a:xfrm>
            <a:off x="2955056" y="2962789"/>
            <a:ext cx="3067058" cy="1077218"/>
          </a:xfrm>
          <a:prstGeom prst="rect">
            <a:avLst/>
          </a:prstGeom>
          <a:noFill/>
          <a:ln w="9525">
            <a:noFill/>
            <a:miter lim="800000"/>
            <a:headEnd/>
            <a:tailEnd/>
          </a:ln>
        </p:spPr>
        <p:txBody>
          <a:bodyPr wrap="none">
            <a:spAutoFit/>
          </a:bodyPr>
          <a:lstStyle/>
          <a:p>
            <a:pPr algn="ctr"/>
            <a:r>
              <a:rPr lang="en-US" sz="3200" b="1" dirty="0" smtClean="0">
                <a:solidFill>
                  <a:srgbClr val="9C669C"/>
                </a:solidFill>
                <a:latin typeface="Calibri" pitchFamily="34" charset="0"/>
              </a:rPr>
              <a:t>Merci beaucoup!</a:t>
            </a:r>
          </a:p>
          <a:p>
            <a:pPr algn="ctr"/>
            <a:r>
              <a:rPr lang="en-US" sz="3200" b="1" dirty="0" smtClean="0">
                <a:solidFill>
                  <a:srgbClr val="9C669C"/>
                </a:solidFill>
                <a:latin typeface="Calibri" pitchFamily="34" charset="0"/>
              </a:rPr>
              <a:t>Thank you!</a:t>
            </a:r>
            <a:endParaRPr lang="en-US" sz="3200" b="1" dirty="0">
              <a:solidFill>
                <a:srgbClr val="9C669C"/>
              </a:solidFill>
              <a:latin typeface="Calibri" pitchFamily="34" charset="0"/>
            </a:endParaRPr>
          </a:p>
        </p:txBody>
      </p:sp>
      <p:pic>
        <p:nvPicPr>
          <p:cNvPr id="3076" name="Picture 5" descr="C:\Users\Ruohong\Desktop\IPN\presentation\Institut de Physique Nucléaire d'Orsay_files\fond_cell2.png"/>
          <p:cNvPicPr>
            <a:picLocks noChangeAspect="1" noChangeArrowheads="1"/>
          </p:cNvPicPr>
          <p:nvPr/>
        </p:nvPicPr>
        <p:blipFill>
          <a:blip r:embed="rId2"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pic>
        <p:nvPicPr>
          <p:cNvPr id="6" name="Picture 1" descr="C:\Users\Ruohong\Desktop\lasers.jpg"/>
          <p:cNvPicPr>
            <a:picLocks noChangeAspect="1" noChangeArrowheads="1"/>
          </p:cNvPicPr>
          <p:nvPr/>
        </p:nvPicPr>
        <p:blipFill>
          <a:blip r:embed="rId5" cstate="print"/>
          <a:srcRect/>
          <a:stretch>
            <a:fillRect/>
          </a:stretch>
        </p:blipFill>
        <p:spPr bwMode="auto">
          <a:xfrm>
            <a:off x="6518786" y="4708985"/>
            <a:ext cx="2521838" cy="1559081"/>
          </a:xfrm>
          <a:prstGeom prst="rect">
            <a:avLst/>
          </a:prstGeom>
          <a:noFill/>
        </p:spPr>
      </p:pic>
      <p:pic>
        <p:nvPicPr>
          <p:cNvPr id="9" name="Picture 6"/>
          <p:cNvPicPr>
            <a:picLocks noChangeAspect="1"/>
          </p:cNvPicPr>
          <p:nvPr/>
        </p:nvPicPr>
        <p:blipFill>
          <a:blip r:embed="rId6" cstate="print">
            <a:alphaModFix/>
            <a:lum/>
          </a:blip>
          <a:srcRect/>
          <a:stretch>
            <a:fillRect/>
          </a:stretch>
        </p:blipFill>
        <p:spPr>
          <a:xfrm>
            <a:off x="228399" y="1975584"/>
            <a:ext cx="2226419" cy="546387"/>
          </a:xfrm>
          <a:prstGeom prst="rect">
            <a:avLst/>
          </a:prstGeom>
          <a:noFill/>
          <a:ln>
            <a:noFill/>
          </a:ln>
        </p:spPr>
      </p:pic>
      <p:pic>
        <p:nvPicPr>
          <p:cNvPr id="1026" name="Picture 2" descr="C:\Users\Ruohong\Desktop\IPN\IPN website\Institut de Physique Nucléaire d'Orsay_files\ALTO.jpg"/>
          <p:cNvPicPr>
            <a:picLocks noChangeAspect="1" noChangeArrowheads="1"/>
          </p:cNvPicPr>
          <p:nvPr/>
        </p:nvPicPr>
        <p:blipFill>
          <a:blip r:embed="rId7" cstate="print"/>
          <a:srcRect/>
          <a:stretch>
            <a:fillRect/>
          </a:stretch>
        </p:blipFill>
        <p:spPr bwMode="auto">
          <a:xfrm>
            <a:off x="6504038" y="2905436"/>
            <a:ext cx="2521976" cy="1578077"/>
          </a:xfrm>
          <a:prstGeom prst="rect">
            <a:avLst/>
          </a:prstGeom>
          <a:noFill/>
        </p:spPr>
      </p:pic>
      <p:pic>
        <p:nvPicPr>
          <p:cNvPr id="1027" name="Picture 3" descr="C:\Users\Ruohong\Desktop\IPN\IPN website\Institut de Physique Nucléaire d'Orsay_files\bandeau_haut_newIPN_01_01.jpg"/>
          <p:cNvPicPr>
            <a:picLocks noChangeAspect="1" noChangeArrowheads="1"/>
          </p:cNvPicPr>
          <p:nvPr/>
        </p:nvPicPr>
        <p:blipFill>
          <a:blip r:embed="rId8" cstate="print"/>
          <a:srcRect/>
          <a:stretch>
            <a:fillRect/>
          </a:stretch>
        </p:blipFill>
        <p:spPr bwMode="auto">
          <a:xfrm>
            <a:off x="162228" y="4708947"/>
            <a:ext cx="2244708" cy="1603362"/>
          </a:xfrm>
          <a:prstGeom prst="rect">
            <a:avLst/>
          </a:prstGeom>
          <a:noFill/>
        </p:spPr>
      </p:pic>
      <p:pic>
        <p:nvPicPr>
          <p:cNvPr id="13" name="Picture 2"/>
          <p:cNvPicPr>
            <a:picLocks noChangeAspect="1"/>
          </p:cNvPicPr>
          <p:nvPr/>
        </p:nvPicPr>
        <p:blipFill>
          <a:blip r:embed="rId9" cstate="print">
            <a:alphaModFix/>
            <a:lum/>
          </a:blip>
          <a:srcRect/>
          <a:stretch>
            <a:fillRect/>
          </a:stretch>
        </p:blipFill>
        <p:spPr>
          <a:xfrm>
            <a:off x="6518787" y="1007464"/>
            <a:ext cx="2551473" cy="1676742"/>
          </a:xfrm>
          <a:prstGeom prst="rect">
            <a:avLst/>
          </a:prstGeom>
          <a:noFill/>
          <a:ln>
            <a:noFill/>
          </a:ln>
        </p:spPr>
      </p:pic>
      <p:pic>
        <p:nvPicPr>
          <p:cNvPr id="1029" name="Picture 5" descr="http://users.lps.u-psud.fr/ns2/img/logo-ups.jpg">
            <a:hlinkClick r:id="rId10"/>
          </p:cNvPr>
          <p:cNvPicPr>
            <a:picLocks noChangeAspect="1" noChangeArrowheads="1"/>
          </p:cNvPicPr>
          <p:nvPr/>
        </p:nvPicPr>
        <p:blipFill>
          <a:blip r:embed="rId11" cstate="print"/>
          <a:srcRect/>
          <a:stretch>
            <a:fillRect/>
          </a:stretch>
        </p:blipFill>
        <p:spPr bwMode="auto">
          <a:xfrm>
            <a:off x="265472" y="3254939"/>
            <a:ext cx="1873045" cy="109586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a:xfrm>
            <a:off x="123825" y="3448050"/>
            <a:ext cx="8915400" cy="3019425"/>
          </a:xfrm>
          <a:prstGeom prst="roundRect">
            <a:avLst>
              <a:gd name="adj" fmla="val 1078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43" name="圆角矩形 42"/>
          <p:cNvSpPr/>
          <p:nvPr/>
        </p:nvSpPr>
        <p:spPr>
          <a:xfrm>
            <a:off x="5114925" y="609600"/>
            <a:ext cx="3895725" cy="2752725"/>
          </a:xfrm>
          <a:prstGeom prst="roundRect">
            <a:avLst>
              <a:gd name="adj" fmla="val 1078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pic>
        <p:nvPicPr>
          <p:cNvPr id="4100"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4101"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542925"/>
          </a:xfrm>
          <a:prstGeom prst="rect">
            <a:avLst/>
          </a:prstGeom>
          <a:noFill/>
          <a:ln w="9525">
            <a:noFill/>
            <a:miter lim="800000"/>
            <a:headEnd/>
            <a:tailEnd/>
          </a:ln>
        </p:spPr>
      </p:pic>
      <p:pic>
        <p:nvPicPr>
          <p:cNvPr id="4102"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pic>
        <p:nvPicPr>
          <p:cNvPr id="4103" name="Picture 200"/>
          <p:cNvPicPr>
            <a:picLocks noChangeAspect="1" noChangeArrowheads="1"/>
          </p:cNvPicPr>
          <p:nvPr/>
        </p:nvPicPr>
        <p:blipFill>
          <a:blip r:embed="rId5" cstate="print"/>
          <a:srcRect/>
          <a:stretch>
            <a:fillRect/>
          </a:stretch>
        </p:blipFill>
        <p:spPr bwMode="auto">
          <a:xfrm>
            <a:off x="2082800" y="3544888"/>
            <a:ext cx="5113338" cy="2898775"/>
          </a:xfrm>
          <a:prstGeom prst="rect">
            <a:avLst/>
          </a:prstGeom>
          <a:noFill/>
          <a:ln w="9525">
            <a:noFill/>
            <a:miter lim="800000"/>
            <a:headEnd/>
            <a:tailEnd/>
          </a:ln>
        </p:spPr>
      </p:pic>
      <p:cxnSp>
        <p:nvCxnSpPr>
          <p:cNvPr id="7" name="Straight Connector 196"/>
          <p:cNvCxnSpPr/>
          <p:nvPr/>
        </p:nvCxnSpPr>
        <p:spPr bwMode="auto">
          <a:xfrm flipH="1" flipV="1">
            <a:off x="3895725" y="4295775"/>
            <a:ext cx="1200152" cy="1057277"/>
          </a:xfrm>
          <a:prstGeom prst="line">
            <a:avLst/>
          </a:prstGeom>
          <a:ln w="88900">
            <a:solidFill>
              <a:schemeClr val="tx2">
                <a:lumMod val="60000"/>
                <a:lumOff val="40000"/>
              </a:schemeClr>
            </a:solidFill>
            <a:prstDash val="sysDot"/>
          </a:ln>
          <a:effectLst>
            <a:innerShdw blurRad="63500" dist="50800" dir="8100000">
              <a:prstClr val="black">
                <a:alpha val="50000"/>
              </a:prstClr>
            </a:innerShdw>
          </a:effectLst>
        </p:spPr>
        <p:style>
          <a:lnRef idx="2">
            <a:schemeClr val="dk1"/>
          </a:lnRef>
          <a:fillRef idx="0">
            <a:schemeClr val="dk1"/>
          </a:fillRef>
          <a:effectRef idx="1">
            <a:schemeClr val="dk1"/>
          </a:effectRef>
          <a:fontRef idx="minor">
            <a:schemeClr val="tx1"/>
          </a:fontRef>
        </p:style>
      </p:cxnSp>
      <p:cxnSp>
        <p:nvCxnSpPr>
          <p:cNvPr id="8" name="Straight Connector 199"/>
          <p:cNvCxnSpPr/>
          <p:nvPr/>
        </p:nvCxnSpPr>
        <p:spPr bwMode="auto">
          <a:xfrm>
            <a:off x="4000500" y="5029200"/>
            <a:ext cx="2505075" cy="9525"/>
          </a:xfrm>
          <a:prstGeom prst="line">
            <a:avLst/>
          </a:prstGeom>
          <a:ln w="88900" cmpd="sng">
            <a:solidFill>
              <a:schemeClr val="tx2">
                <a:lumMod val="60000"/>
                <a:lumOff val="40000"/>
              </a:schemeClr>
            </a:solidFill>
            <a:prstDash val="sysDot"/>
          </a:ln>
        </p:spPr>
        <p:style>
          <a:lnRef idx="2">
            <a:schemeClr val="dk1"/>
          </a:lnRef>
          <a:fillRef idx="0">
            <a:schemeClr val="dk1"/>
          </a:fillRef>
          <a:effectRef idx="1">
            <a:schemeClr val="dk1"/>
          </a:effectRef>
          <a:fontRef idx="minor">
            <a:schemeClr val="tx1"/>
          </a:fontRef>
        </p:style>
      </p:cxnSp>
      <p:sp>
        <p:nvSpPr>
          <p:cNvPr id="9" name="Oval 201"/>
          <p:cNvSpPr>
            <a:spLocks noChangeArrowheads="1"/>
          </p:cNvSpPr>
          <p:nvPr/>
        </p:nvSpPr>
        <p:spPr bwMode="auto">
          <a:xfrm>
            <a:off x="4708525" y="4994275"/>
            <a:ext cx="90488" cy="80963"/>
          </a:xfrm>
          <a:prstGeom prst="ellipse">
            <a:avLst/>
          </a:prstGeom>
          <a:noFill/>
          <a:ln w="50800">
            <a:solidFill>
              <a:srgbClr val="FF0000"/>
            </a:solidFill>
            <a:round/>
            <a:headEnd/>
            <a:tailEnd/>
          </a:ln>
          <a:effectLst>
            <a:outerShdw dist="23000" dir="5400000" rotWithShape="0">
              <a:srgbClr val="808080">
                <a:alpha val="34998"/>
              </a:srgbClr>
            </a:outerShdw>
          </a:effectLst>
        </p:spPr>
        <p:txBody>
          <a:bodyPr lIns="88230" tIns="44115" rIns="88230" bIns="44115" anchor="ctr"/>
          <a:lstStyle/>
          <a:p>
            <a:pPr defTabSz="882650">
              <a:defRPr/>
            </a:pPr>
            <a:endParaRPr lang="en-US" sz="8600" b="1">
              <a:latin typeface="Arial" charset="0"/>
              <a:ea typeface="ヒラギノ角ゴ Pro W3" charset="-122"/>
            </a:endParaRPr>
          </a:p>
        </p:txBody>
      </p:sp>
      <p:sp>
        <p:nvSpPr>
          <p:cNvPr id="10" name="Rectangle 205"/>
          <p:cNvSpPr>
            <a:spLocks noChangeArrowheads="1"/>
          </p:cNvSpPr>
          <p:nvPr/>
        </p:nvSpPr>
        <p:spPr bwMode="auto">
          <a:xfrm>
            <a:off x="4459288" y="5921375"/>
            <a:ext cx="1773237" cy="336550"/>
          </a:xfrm>
          <a:prstGeom prst="rect">
            <a:avLst/>
          </a:prstGeom>
          <a:noFill/>
          <a:ln w="9525">
            <a:noFill/>
            <a:miter lim="800000"/>
            <a:headEnd/>
            <a:tailEnd/>
          </a:ln>
        </p:spPr>
        <p:txBody>
          <a:bodyPr wrap="none" lIns="88230" tIns="44115" rIns="88230" bIns="44115">
            <a:spAutoFit/>
          </a:bodyPr>
          <a:lstStyle/>
          <a:p>
            <a:pPr defTabSz="882650">
              <a:defRPr/>
            </a:pPr>
            <a:r>
              <a:rPr lang="en-US" sz="1600" b="1" dirty="0">
                <a:solidFill>
                  <a:srgbClr val="8B181B"/>
                </a:solidFill>
                <a:effectLst>
                  <a:outerShdw blurRad="38100" dist="38100" dir="2700000" algn="tl">
                    <a:srgbClr val="C0C0C0"/>
                  </a:outerShdw>
                </a:effectLst>
                <a:latin typeface="Arial" charset="0"/>
                <a:ea typeface="ヒラギノ角ゴ Pro W3" charset="-122"/>
              </a:rPr>
              <a:t>Neutron number</a:t>
            </a:r>
            <a:endParaRPr lang="en-US" sz="5400" b="1" dirty="0">
              <a:latin typeface="Arial" charset="0"/>
              <a:ea typeface="ヒラギノ角ゴ Pro W3" charset="-122"/>
            </a:endParaRPr>
          </a:p>
        </p:txBody>
      </p:sp>
      <p:sp>
        <p:nvSpPr>
          <p:cNvPr id="11" name="Text Box 172"/>
          <p:cNvSpPr txBox="1">
            <a:spLocks noChangeArrowheads="1"/>
          </p:cNvSpPr>
          <p:nvPr/>
        </p:nvSpPr>
        <p:spPr bwMode="auto">
          <a:xfrm>
            <a:off x="1752600" y="4586288"/>
            <a:ext cx="393700" cy="1371600"/>
          </a:xfrm>
          <a:prstGeom prst="rect">
            <a:avLst/>
          </a:prstGeom>
          <a:noFill/>
          <a:ln w="9525">
            <a:noFill/>
            <a:miter lim="800000"/>
            <a:headEnd/>
            <a:tailEnd/>
          </a:ln>
        </p:spPr>
        <p:txBody>
          <a:bodyPr vert="eaVert" wrap="none" lIns="88230" tIns="44115" rIns="88230" bIns="44115">
            <a:spAutoFit/>
          </a:bodyPr>
          <a:lstStyle/>
          <a:p>
            <a:pPr defTabSz="882650">
              <a:defRPr/>
            </a:pPr>
            <a:r>
              <a:rPr lang="en-US" sz="1400" b="1" dirty="0">
                <a:solidFill>
                  <a:srgbClr val="8B181B"/>
                </a:solidFill>
                <a:effectLst>
                  <a:outerShdw blurRad="38100" dist="38100" dir="2700000" algn="tl">
                    <a:srgbClr val="C0C0C0"/>
                  </a:outerShdw>
                </a:effectLst>
                <a:latin typeface="Arial" charset="0"/>
                <a:ea typeface="ヒラギノ角ゴ Pro W3" charset="-122"/>
              </a:rPr>
              <a:t>Proton number</a:t>
            </a:r>
            <a:endParaRPr lang="en-US" sz="6000" b="1" dirty="0">
              <a:latin typeface="Arial" charset="0"/>
              <a:ea typeface="ヒラギノ角ゴ Pro W3" charset="-122"/>
            </a:endParaRPr>
          </a:p>
        </p:txBody>
      </p:sp>
      <p:sp>
        <p:nvSpPr>
          <p:cNvPr id="12" name="Text Box 173"/>
          <p:cNvSpPr txBox="1">
            <a:spLocks noChangeArrowheads="1"/>
          </p:cNvSpPr>
          <p:nvPr/>
        </p:nvSpPr>
        <p:spPr bwMode="auto">
          <a:xfrm>
            <a:off x="1472381" y="3982065"/>
            <a:ext cx="2583425" cy="271308"/>
          </a:xfrm>
          <a:prstGeom prst="rect">
            <a:avLst/>
          </a:prstGeom>
          <a:noFill/>
          <a:ln w="9525">
            <a:noFill/>
            <a:miter lim="800000"/>
            <a:headEnd/>
            <a:tailEnd/>
          </a:ln>
        </p:spPr>
        <p:txBody>
          <a:bodyPr wrap="square" lIns="88230" tIns="44115" rIns="88230" bIns="44115">
            <a:spAutoFit/>
          </a:bodyPr>
          <a:lstStyle/>
          <a:p>
            <a:pPr defTabSz="882650">
              <a:defRPr/>
            </a:pPr>
            <a:r>
              <a:rPr lang="en-US" sz="1200" b="1" dirty="0">
                <a:solidFill>
                  <a:srgbClr val="8B181B"/>
                </a:solidFill>
                <a:effectLst>
                  <a:outerShdw blurRad="38100" dist="38100" dir="2700000" algn="tl">
                    <a:srgbClr val="C0C0C0"/>
                  </a:outerShdw>
                </a:effectLst>
                <a:latin typeface="Arial" charset="0"/>
                <a:ea typeface="ヒラギノ角ゴ Pro W3" charset="-122"/>
              </a:rPr>
              <a:t>High resolution </a:t>
            </a:r>
            <a:r>
              <a:rPr lang="en-US" sz="1200" b="1" dirty="0" smtClean="0">
                <a:solidFill>
                  <a:srgbClr val="8B181B"/>
                </a:solidFill>
                <a:effectLst>
                  <a:outerShdw blurRad="38100" dist="38100" dir="2700000" algn="tl">
                    <a:srgbClr val="C0C0C0"/>
                  </a:outerShdw>
                </a:effectLst>
                <a:latin typeface="Arial" charset="0"/>
                <a:ea typeface="ヒラギノ角ゴ Pro W3" charset="-122"/>
              </a:rPr>
              <a:t>mass </a:t>
            </a:r>
            <a:r>
              <a:rPr lang="en-US" sz="1200" b="1" dirty="0">
                <a:solidFill>
                  <a:srgbClr val="8B181B"/>
                </a:solidFill>
                <a:effectLst>
                  <a:outerShdw blurRad="38100" dist="38100" dir="2700000" algn="tl">
                    <a:srgbClr val="C0C0C0"/>
                  </a:outerShdw>
                </a:effectLst>
                <a:latin typeface="Arial" charset="0"/>
                <a:ea typeface="ヒラギノ角ゴ Pro W3" charset="-122"/>
              </a:rPr>
              <a:t>separators</a:t>
            </a:r>
            <a:endParaRPr lang="en-US" sz="7700" b="1" dirty="0">
              <a:latin typeface="Arial" charset="0"/>
              <a:ea typeface="ヒラギノ角ゴ Pro W3" charset="-122"/>
            </a:endParaRPr>
          </a:p>
        </p:txBody>
      </p:sp>
      <p:sp>
        <p:nvSpPr>
          <p:cNvPr id="4110" name="Text Box 174"/>
          <p:cNvSpPr txBox="1">
            <a:spLocks noChangeArrowheads="1"/>
          </p:cNvSpPr>
          <p:nvPr/>
        </p:nvSpPr>
        <p:spPr bwMode="auto">
          <a:xfrm>
            <a:off x="6648450" y="4897438"/>
            <a:ext cx="2276475" cy="274637"/>
          </a:xfrm>
          <a:prstGeom prst="rect">
            <a:avLst/>
          </a:prstGeom>
          <a:noFill/>
          <a:ln w="9525">
            <a:noFill/>
            <a:miter lim="800000"/>
            <a:headEnd/>
            <a:tailEnd/>
          </a:ln>
        </p:spPr>
        <p:txBody>
          <a:bodyPr lIns="88230" tIns="44115" rIns="88230" bIns="44115">
            <a:spAutoFit/>
          </a:bodyPr>
          <a:lstStyle/>
          <a:p>
            <a:pPr defTabSz="882650"/>
            <a:r>
              <a:rPr lang="en-US" sz="1200" b="1">
                <a:solidFill>
                  <a:srgbClr val="8B181B"/>
                </a:solidFill>
              </a:rPr>
              <a:t>Laser ionization</a:t>
            </a:r>
            <a:endParaRPr lang="en-US" sz="7200" b="1"/>
          </a:p>
        </p:txBody>
      </p:sp>
      <p:sp>
        <p:nvSpPr>
          <p:cNvPr id="4111" name="Line 33"/>
          <p:cNvSpPr>
            <a:spLocks noChangeShapeType="1"/>
          </p:cNvSpPr>
          <p:nvPr/>
        </p:nvSpPr>
        <p:spPr bwMode="auto">
          <a:xfrm flipV="1">
            <a:off x="1666875" y="4549775"/>
            <a:ext cx="1588" cy="1401763"/>
          </a:xfrm>
          <a:prstGeom prst="line">
            <a:avLst/>
          </a:prstGeom>
          <a:noFill/>
          <a:ln w="38100">
            <a:solidFill>
              <a:schemeClr val="tx2"/>
            </a:solidFill>
            <a:round/>
            <a:headEnd/>
            <a:tailEnd type="triangle" w="med" len="med"/>
          </a:ln>
        </p:spPr>
        <p:txBody>
          <a:bodyPr/>
          <a:lstStyle/>
          <a:p>
            <a:endParaRPr lang="en-CA"/>
          </a:p>
        </p:txBody>
      </p:sp>
      <p:cxnSp>
        <p:nvCxnSpPr>
          <p:cNvPr id="15" name="Straight Arrow Connector 190"/>
          <p:cNvCxnSpPr>
            <a:cxnSpLocks noChangeShapeType="1"/>
          </p:cNvCxnSpPr>
          <p:nvPr/>
        </p:nvCxnSpPr>
        <p:spPr bwMode="auto">
          <a:xfrm>
            <a:off x="3902075" y="6223000"/>
            <a:ext cx="2935288" cy="0"/>
          </a:xfrm>
          <a:prstGeom prst="straightConnector1">
            <a:avLst/>
          </a:prstGeom>
          <a:noFill/>
          <a:ln w="38100">
            <a:solidFill>
              <a:schemeClr val="accent1"/>
            </a:solidFill>
            <a:round/>
            <a:headEnd/>
            <a:tailEnd type="arrow" w="med" len="med"/>
          </a:ln>
          <a:effectLst>
            <a:outerShdw dist="20000" dir="5400000" rotWithShape="0">
              <a:srgbClr val="808080">
                <a:alpha val="37999"/>
              </a:srgbClr>
            </a:outerShdw>
          </a:effectLst>
        </p:spPr>
      </p:cxnSp>
      <p:sp>
        <p:nvSpPr>
          <p:cNvPr id="4113" name="Text Box 45"/>
          <p:cNvSpPr txBox="1">
            <a:spLocks noChangeArrowheads="1"/>
          </p:cNvSpPr>
          <p:nvPr/>
        </p:nvSpPr>
        <p:spPr bwMode="auto">
          <a:xfrm>
            <a:off x="5726113" y="2867025"/>
            <a:ext cx="1071562" cy="257175"/>
          </a:xfrm>
          <a:prstGeom prst="rect">
            <a:avLst/>
          </a:prstGeom>
          <a:noFill/>
          <a:ln w="63500">
            <a:noFill/>
            <a:miter lim="800000"/>
            <a:headEnd/>
            <a:tailEnd/>
          </a:ln>
        </p:spPr>
        <p:txBody>
          <a:bodyPr wrap="none" lIns="88230" tIns="44115" rIns="88230" bIns="44115">
            <a:spAutoFit/>
          </a:bodyPr>
          <a:lstStyle/>
          <a:p>
            <a:pPr defTabSz="882650"/>
            <a:r>
              <a:rPr lang="en-US" sz="1100" b="1">
                <a:solidFill>
                  <a:srgbClr val="8B181B"/>
                </a:solidFill>
              </a:rPr>
              <a:t>Ground State</a:t>
            </a:r>
            <a:endParaRPr lang="en-US" sz="4400" b="1"/>
          </a:p>
        </p:txBody>
      </p:sp>
      <p:sp>
        <p:nvSpPr>
          <p:cNvPr id="4114" name="Line 17"/>
          <p:cNvSpPr>
            <a:spLocks noChangeShapeType="1"/>
          </p:cNvSpPr>
          <p:nvPr/>
        </p:nvSpPr>
        <p:spPr bwMode="auto">
          <a:xfrm flipH="1" flipV="1">
            <a:off x="7242175" y="2449513"/>
            <a:ext cx="1588" cy="703262"/>
          </a:xfrm>
          <a:prstGeom prst="line">
            <a:avLst/>
          </a:prstGeom>
          <a:noFill/>
          <a:ln w="63500">
            <a:solidFill>
              <a:srgbClr val="33CCCC"/>
            </a:solidFill>
            <a:round/>
            <a:headEnd/>
            <a:tailEnd type="triangle" w="med" len="med"/>
          </a:ln>
        </p:spPr>
        <p:txBody>
          <a:bodyPr/>
          <a:lstStyle/>
          <a:p>
            <a:endParaRPr lang="en-CA"/>
          </a:p>
        </p:txBody>
      </p:sp>
      <p:sp>
        <p:nvSpPr>
          <p:cNvPr id="4115" name="Rectangle 21"/>
          <p:cNvSpPr>
            <a:spLocks noChangeArrowheads="1"/>
          </p:cNvSpPr>
          <p:nvPr/>
        </p:nvSpPr>
        <p:spPr bwMode="auto">
          <a:xfrm>
            <a:off x="6505575" y="1057275"/>
            <a:ext cx="1590675" cy="304800"/>
          </a:xfrm>
          <a:prstGeom prst="rect">
            <a:avLst/>
          </a:prstGeom>
          <a:gradFill rotWithShape="1">
            <a:gsLst>
              <a:gs pos="0">
                <a:srgbClr val="FFFFFF"/>
              </a:gs>
              <a:gs pos="100000">
                <a:schemeClr val="tx1"/>
              </a:gs>
            </a:gsLst>
            <a:lin ang="5400000" scaled="1"/>
          </a:gradFill>
          <a:ln w="63500">
            <a:solidFill>
              <a:schemeClr val="bg1"/>
            </a:solidFill>
            <a:miter lim="800000"/>
            <a:headEnd/>
            <a:tailEnd/>
          </a:ln>
        </p:spPr>
        <p:txBody>
          <a:bodyPr wrap="none" lIns="88230" tIns="44115" rIns="88230" bIns="44115" anchor="ctr"/>
          <a:lstStyle/>
          <a:p>
            <a:pPr defTabSz="882650"/>
            <a:endParaRPr lang="en-US" sz="6600" b="1"/>
          </a:p>
        </p:txBody>
      </p:sp>
      <p:sp>
        <p:nvSpPr>
          <p:cNvPr id="4116" name="Line 22"/>
          <p:cNvSpPr>
            <a:spLocks noChangeShapeType="1"/>
          </p:cNvSpPr>
          <p:nvPr/>
        </p:nvSpPr>
        <p:spPr bwMode="auto">
          <a:xfrm flipH="1" flipV="1">
            <a:off x="7239000" y="876300"/>
            <a:ext cx="15875" cy="1022350"/>
          </a:xfrm>
          <a:prstGeom prst="line">
            <a:avLst/>
          </a:prstGeom>
          <a:noFill/>
          <a:ln w="63500">
            <a:solidFill>
              <a:srgbClr val="00FF00"/>
            </a:solidFill>
            <a:round/>
            <a:headEnd/>
            <a:tailEnd type="triangle" w="med" len="med"/>
          </a:ln>
        </p:spPr>
        <p:txBody>
          <a:bodyPr/>
          <a:lstStyle/>
          <a:p>
            <a:endParaRPr lang="en-CA"/>
          </a:p>
        </p:txBody>
      </p:sp>
      <p:sp>
        <p:nvSpPr>
          <p:cNvPr id="4117" name="Line 23"/>
          <p:cNvSpPr>
            <a:spLocks noChangeShapeType="1"/>
          </p:cNvSpPr>
          <p:nvPr/>
        </p:nvSpPr>
        <p:spPr bwMode="auto">
          <a:xfrm flipH="1" flipV="1">
            <a:off x="6970713" y="1182688"/>
            <a:ext cx="1587" cy="754062"/>
          </a:xfrm>
          <a:prstGeom prst="line">
            <a:avLst/>
          </a:prstGeom>
          <a:noFill/>
          <a:ln w="63500">
            <a:solidFill>
              <a:srgbClr val="FF0000"/>
            </a:solidFill>
            <a:round/>
            <a:headEnd/>
            <a:tailEnd type="triangle" w="med" len="med"/>
          </a:ln>
        </p:spPr>
        <p:txBody>
          <a:bodyPr/>
          <a:lstStyle/>
          <a:p>
            <a:endParaRPr lang="en-CA"/>
          </a:p>
        </p:txBody>
      </p:sp>
      <p:sp>
        <p:nvSpPr>
          <p:cNvPr id="4118" name="Line 32"/>
          <p:cNvSpPr>
            <a:spLocks noChangeShapeType="1"/>
          </p:cNvSpPr>
          <p:nvPr/>
        </p:nvSpPr>
        <p:spPr bwMode="auto">
          <a:xfrm>
            <a:off x="7453313" y="1389063"/>
            <a:ext cx="184150" cy="0"/>
          </a:xfrm>
          <a:prstGeom prst="line">
            <a:avLst/>
          </a:prstGeom>
          <a:noFill/>
          <a:ln w="50800">
            <a:solidFill>
              <a:schemeClr val="tx1"/>
            </a:solidFill>
            <a:round/>
            <a:headEnd/>
            <a:tailEnd/>
          </a:ln>
        </p:spPr>
        <p:txBody>
          <a:bodyPr/>
          <a:lstStyle/>
          <a:p>
            <a:endParaRPr lang="en-CA"/>
          </a:p>
        </p:txBody>
      </p:sp>
      <p:sp>
        <p:nvSpPr>
          <p:cNvPr id="4119" name="Line 35"/>
          <p:cNvSpPr>
            <a:spLocks noChangeShapeType="1"/>
          </p:cNvSpPr>
          <p:nvPr/>
        </p:nvSpPr>
        <p:spPr bwMode="auto">
          <a:xfrm>
            <a:off x="7453313" y="1474788"/>
            <a:ext cx="184150" cy="0"/>
          </a:xfrm>
          <a:prstGeom prst="line">
            <a:avLst/>
          </a:prstGeom>
          <a:noFill/>
          <a:ln w="50800">
            <a:solidFill>
              <a:schemeClr val="tx1"/>
            </a:solidFill>
            <a:round/>
            <a:headEnd/>
            <a:tailEnd/>
          </a:ln>
        </p:spPr>
        <p:txBody>
          <a:bodyPr/>
          <a:lstStyle/>
          <a:p>
            <a:endParaRPr lang="en-CA"/>
          </a:p>
        </p:txBody>
      </p:sp>
      <p:sp>
        <p:nvSpPr>
          <p:cNvPr id="4120" name="Line 37"/>
          <p:cNvSpPr>
            <a:spLocks noChangeShapeType="1"/>
          </p:cNvSpPr>
          <p:nvPr/>
        </p:nvSpPr>
        <p:spPr bwMode="auto">
          <a:xfrm>
            <a:off x="7453313" y="1560513"/>
            <a:ext cx="184150" cy="0"/>
          </a:xfrm>
          <a:prstGeom prst="line">
            <a:avLst/>
          </a:prstGeom>
          <a:noFill/>
          <a:ln w="50800">
            <a:solidFill>
              <a:schemeClr val="tx1"/>
            </a:solidFill>
            <a:round/>
            <a:headEnd/>
            <a:tailEnd/>
          </a:ln>
        </p:spPr>
        <p:txBody>
          <a:bodyPr/>
          <a:lstStyle/>
          <a:p>
            <a:endParaRPr lang="en-CA"/>
          </a:p>
        </p:txBody>
      </p:sp>
      <p:sp>
        <p:nvSpPr>
          <p:cNvPr id="4121" name="Line 39"/>
          <p:cNvSpPr>
            <a:spLocks noChangeShapeType="1"/>
          </p:cNvSpPr>
          <p:nvPr/>
        </p:nvSpPr>
        <p:spPr bwMode="auto">
          <a:xfrm>
            <a:off x="7453313" y="1644650"/>
            <a:ext cx="184150" cy="0"/>
          </a:xfrm>
          <a:prstGeom prst="line">
            <a:avLst/>
          </a:prstGeom>
          <a:noFill/>
          <a:ln w="50800">
            <a:solidFill>
              <a:schemeClr val="tx1"/>
            </a:solidFill>
            <a:round/>
            <a:headEnd/>
            <a:tailEnd/>
          </a:ln>
        </p:spPr>
        <p:txBody>
          <a:bodyPr/>
          <a:lstStyle/>
          <a:p>
            <a:endParaRPr lang="en-CA"/>
          </a:p>
        </p:txBody>
      </p:sp>
      <p:sp>
        <p:nvSpPr>
          <p:cNvPr id="4122" name="Line 41"/>
          <p:cNvSpPr>
            <a:spLocks noChangeShapeType="1"/>
          </p:cNvSpPr>
          <p:nvPr/>
        </p:nvSpPr>
        <p:spPr bwMode="auto">
          <a:xfrm>
            <a:off x="6859588" y="1171575"/>
            <a:ext cx="212725" cy="0"/>
          </a:xfrm>
          <a:prstGeom prst="line">
            <a:avLst/>
          </a:prstGeom>
          <a:noFill/>
          <a:ln w="63500">
            <a:solidFill>
              <a:schemeClr val="tx1"/>
            </a:solidFill>
            <a:round/>
            <a:headEnd/>
            <a:tailEnd/>
          </a:ln>
        </p:spPr>
        <p:txBody>
          <a:bodyPr/>
          <a:lstStyle/>
          <a:p>
            <a:endParaRPr lang="en-CA"/>
          </a:p>
        </p:txBody>
      </p:sp>
      <p:sp>
        <p:nvSpPr>
          <p:cNvPr id="30" name="Text Box 43"/>
          <p:cNvSpPr txBox="1">
            <a:spLocks noChangeArrowheads="1"/>
          </p:cNvSpPr>
          <p:nvPr/>
        </p:nvSpPr>
        <p:spPr bwMode="auto">
          <a:xfrm>
            <a:off x="5086350" y="1082675"/>
            <a:ext cx="1406525" cy="250825"/>
          </a:xfrm>
          <a:prstGeom prst="rect">
            <a:avLst/>
          </a:prstGeom>
          <a:noFill/>
          <a:ln w="63500">
            <a:noFill/>
            <a:miter lim="800000"/>
            <a:headEnd/>
            <a:tailEnd/>
          </a:ln>
        </p:spPr>
        <p:txBody>
          <a:bodyPr wrap="none" lIns="88230" tIns="44115" rIns="88230" bIns="44115">
            <a:spAutoFit/>
          </a:bodyPr>
          <a:lstStyle/>
          <a:p>
            <a:pPr defTabSz="882650">
              <a:defRPr/>
            </a:pPr>
            <a:r>
              <a:rPr lang="en-US" sz="1050" b="1" dirty="0">
                <a:solidFill>
                  <a:srgbClr val="8B181B"/>
                </a:solidFill>
                <a:latin typeface="Arial" charset="0"/>
              </a:rPr>
              <a:t>Ionization Potential</a:t>
            </a:r>
            <a:endParaRPr lang="en-US" sz="4000" b="1" dirty="0">
              <a:latin typeface="Arial" charset="0"/>
            </a:endParaRPr>
          </a:p>
        </p:txBody>
      </p:sp>
      <p:sp>
        <p:nvSpPr>
          <p:cNvPr id="32" name="Text Box 51"/>
          <p:cNvSpPr txBox="1">
            <a:spLocks noChangeArrowheads="1"/>
          </p:cNvSpPr>
          <p:nvPr/>
        </p:nvSpPr>
        <p:spPr bwMode="auto">
          <a:xfrm>
            <a:off x="7718425" y="1422400"/>
            <a:ext cx="1100138" cy="244475"/>
          </a:xfrm>
          <a:prstGeom prst="rect">
            <a:avLst/>
          </a:prstGeom>
          <a:noFill/>
          <a:ln w="63500">
            <a:noFill/>
            <a:miter lim="800000"/>
            <a:headEnd/>
            <a:tailEnd/>
          </a:ln>
        </p:spPr>
        <p:txBody>
          <a:bodyPr wrap="none" lIns="88230" tIns="44115" rIns="88230" bIns="44115">
            <a:spAutoFit/>
          </a:bodyPr>
          <a:lstStyle/>
          <a:p>
            <a:pPr defTabSz="882650">
              <a:defRPr/>
            </a:pPr>
            <a:r>
              <a:rPr lang="en-US" sz="1000" b="1" dirty="0" err="1">
                <a:solidFill>
                  <a:srgbClr val="8B181B"/>
                </a:solidFill>
                <a:effectLst>
                  <a:outerShdw blurRad="38100" dist="38100" dir="2700000" algn="tl">
                    <a:srgbClr val="C0C0C0"/>
                  </a:outerShdw>
                </a:effectLst>
                <a:latin typeface="Arial" charset="0"/>
                <a:ea typeface="ヒラギノ角ゴ Pro W3" charset="-122"/>
              </a:rPr>
              <a:t>Rydberg</a:t>
            </a:r>
            <a:r>
              <a:rPr lang="en-US" sz="1000" b="1" dirty="0">
                <a:solidFill>
                  <a:srgbClr val="8B181B"/>
                </a:solidFill>
                <a:effectLst>
                  <a:outerShdw blurRad="38100" dist="38100" dir="2700000" algn="tl">
                    <a:srgbClr val="C0C0C0"/>
                  </a:outerShdw>
                </a:effectLst>
                <a:latin typeface="Arial" charset="0"/>
                <a:ea typeface="ヒラギノ角ゴ Pro W3" charset="-122"/>
              </a:rPr>
              <a:t> states</a:t>
            </a:r>
            <a:endParaRPr lang="en-US" sz="5400" b="1" dirty="0">
              <a:latin typeface="Arial" charset="0"/>
              <a:ea typeface="ヒラギノ角ゴ Pro W3" charset="-122"/>
            </a:endParaRPr>
          </a:p>
        </p:txBody>
      </p:sp>
      <p:sp>
        <p:nvSpPr>
          <p:cNvPr id="33" name="Text Box 52"/>
          <p:cNvSpPr txBox="1">
            <a:spLocks noChangeArrowheads="1"/>
          </p:cNvSpPr>
          <p:nvPr/>
        </p:nvSpPr>
        <p:spPr bwMode="auto">
          <a:xfrm>
            <a:off x="7731125" y="762000"/>
            <a:ext cx="1173163" cy="396875"/>
          </a:xfrm>
          <a:prstGeom prst="rect">
            <a:avLst/>
          </a:prstGeom>
          <a:noFill/>
          <a:ln w="63500">
            <a:noFill/>
            <a:miter lim="800000"/>
            <a:headEnd/>
            <a:tailEnd/>
          </a:ln>
        </p:spPr>
        <p:txBody>
          <a:bodyPr wrap="none" lIns="88230" tIns="44115" rIns="88230" bIns="44115">
            <a:spAutoFit/>
          </a:bodyPr>
          <a:lstStyle/>
          <a:p>
            <a:pPr defTabSz="882650">
              <a:defRPr/>
            </a:pPr>
            <a:r>
              <a:rPr lang="en-US" sz="1000" b="1" dirty="0">
                <a:solidFill>
                  <a:srgbClr val="8B181B"/>
                </a:solidFill>
                <a:effectLst>
                  <a:outerShdw blurRad="38100" dist="38100" dir="2700000" algn="tl">
                    <a:srgbClr val="C0C0C0"/>
                  </a:outerShdw>
                </a:effectLst>
                <a:latin typeface="Arial" charset="0"/>
                <a:ea typeface="ヒラギノ角ゴ Pro W3" charset="-122"/>
              </a:rPr>
              <a:t>Thermal photos/</a:t>
            </a:r>
          </a:p>
          <a:p>
            <a:pPr defTabSz="882650">
              <a:defRPr/>
            </a:pPr>
            <a:r>
              <a:rPr lang="en-US" sz="1000" b="1" dirty="0">
                <a:solidFill>
                  <a:srgbClr val="8B181B"/>
                </a:solidFill>
                <a:effectLst>
                  <a:outerShdw blurRad="38100" dist="38100" dir="2700000" algn="tl">
                    <a:srgbClr val="C0C0C0"/>
                  </a:outerShdw>
                </a:effectLst>
                <a:latin typeface="Arial" charset="0"/>
                <a:ea typeface="ヒラギノ角ゴ Pro W3" charset="-122"/>
              </a:rPr>
              <a:t>electric field</a:t>
            </a:r>
            <a:endParaRPr lang="en-US" sz="5400" b="1" dirty="0">
              <a:latin typeface="Arial" charset="0"/>
              <a:ea typeface="ヒラギノ角ゴ Pro W3" charset="-122"/>
            </a:endParaRPr>
          </a:p>
        </p:txBody>
      </p:sp>
      <p:sp>
        <p:nvSpPr>
          <p:cNvPr id="4126" name="Line 159"/>
          <p:cNvSpPr>
            <a:spLocks noChangeShapeType="1"/>
          </p:cNvSpPr>
          <p:nvPr/>
        </p:nvSpPr>
        <p:spPr bwMode="auto">
          <a:xfrm>
            <a:off x="6859588" y="1911350"/>
            <a:ext cx="728662" cy="12700"/>
          </a:xfrm>
          <a:prstGeom prst="line">
            <a:avLst/>
          </a:prstGeom>
          <a:noFill/>
          <a:ln w="50800">
            <a:solidFill>
              <a:schemeClr val="tx1"/>
            </a:solidFill>
            <a:round/>
            <a:headEnd/>
            <a:tailEnd/>
          </a:ln>
        </p:spPr>
        <p:txBody>
          <a:bodyPr/>
          <a:lstStyle/>
          <a:p>
            <a:endParaRPr lang="en-CA"/>
          </a:p>
        </p:txBody>
      </p:sp>
      <p:sp>
        <p:nvSpPr>
          <p:cNvPr id="4127" name="Line 160"/>
          <p:cNvSpPr>
            <a:spLocks noChangeShapeType="1"/>
          </p:cNvSpPr>
          <p:nvPr/>
        </p:nvSpPr>
        <p:spPr bwMode="auto">
          <a:xfrm>
            <a:off x="6870700" y="2449513"/>
            <a:ext cx="736600" cy="0"/>
          </a:xfrm>
          <a:prstGeom prst="line">
            <a:avLst/>
          </a:prstGeom>
          <a:noFill/>
          <a:ln w="50800">
            <a:solidFill>
              <a:schemeClr val="tx1"/>
            </a:solidFill>
            <a:round/>
            <a:headEnd/>
            <a:tailEnd/>
          </a:ln>
        </p:spPr>
        <p:txBody>
          <a:bodyPr/>
          <a:lstStyle/>
          <a:p>
            <a:endParaRPr lang="en-CA"/>
          </a:p>
        </p:txBody>
      </p:sp>
      <p:sp>
        <p:nvSpPr>
          <p:cNvPr id="4128" name="Line 161"/>
          <p:cNvSpPr>
            <a:spLocks noChangeShapeType="1"/>
          </p:cNvSpPr>
          <p:nvPr/>
        </p:nvSpPr>
        <p:spPr bwMode="auto">
          <a:xfrm flipH="1" flipV="1">
            <a:off x="7243763" y="1924050"/>
            <a:ext cx="0" cy="504825"/>
          </a:xfrm>
          <a:prstGeom prst="line">
            <a:avLst/>
          </a:prstGeom>
          <a:noFill/>
          <a:ln w="63500">
            <a:solidFill>
              <a:srgbClr val="FF0000"/>
            </a:solidFill>
            <a:round/>
            <a:headEnd/>
            <a:tailEnd type="triangle" w="med" len="med"/>
          </a:ln>
        </p:spPr>
        <p:txBody>
          <a:bodyPr/>
          <a:lstStyle/>
          <a:p>
            <a:endParaRPr lang="en-CA"/>
          </a:p>
        </p:txBody>
      </p:sp>
      <p:sp>
        <p:nvSpPr>
          <p:cNvPr id="4129" name="Line 13"/>
          <p:cNvSpPr>
            <a:spLocks noChangeShapeType="1"/>
          </p:cNvSpPr>
          <p:nvPr/>
        </p:nvSpPr>
        <p:spPr bwMode="auto">
          <a:xfrm>
            <a:off x="6624638" y="3152775"/>
            <a:ext cx="1373187" cy="0"/>
          </a:xfrm>
          <a:prstGeom prst="line">
            <a:avLst/>
          </a:prstGeom>
          <a:noFill/>
          <a:ln w="50800">
            <a:solidFill>
              <a:schemeClr val="tx1"/>
            </a:solidFill>
            <a:round/>
            <a:headEnd/>
            <a:tailEnd/>
          </a:ln>
        </p:spPr>
        <p:txBody>
          <a:bodyPr/>
          <a:lstStyle/>
          <a:p>
            <a:endParaRPr lang="en-CA"/>
          </a:p>
        </p:txBody>
      </p:sp>
      <p:sp>
        <p:nvSpPr>
          <p:cNvPr id="4130" name="Line 24"/>
          <p:cNvSpPr>
            <a:spLocks noChangeShapeType="1"/>
          </p:cNvSpPr>
          <p:nvPr/>
        </p:nvSpPr>
        <p:spPr bwMode="auto">
          <a:xfrm flipV="1">
            <a:off x="7545388" y="1558925"/>
            <a:ext cx="0" cy="342900"/>
          </a:xfrm>
          <a:prstGeom prst="line">
            <a:avLst/>
          </a:prstGeom>
          <a:noFill/>
          <a:ln w="63500">
            <a:solidFill>
              <a:srgbClr val="FF0000"/>
            </a:solidFill>
            <a:round/>
            <a:headEnd/>
            <a:tailEnd type="triangle" w="med" len="med"/>
          </a:ln>
        </p:spPr>
        <p:txBody>
          <a:bodyPr/>
          <a:lstStyle/>
          <a:p>
            <a:endParaRPr lang="en-CA"/>
          </a:p>
        </p:txBody>
      </p:sp>
      <p:sp>
        <p:nvSpPr>
          <p:cNvPr id="4131" name="Line 42"/>
          <p:cNvSpPr>
            <a:spLocks noChangeShapeType="1"/>
          </p:cNvSpPr>
          <p:nvPr/>
        </p:nvSpPr>
        <p:spPr bwMode="auto">
          <a:xfrm flipV="1">
            <a:off x="7545388" y="979488"/>
            <a:ext cx="0" cy="581025"/>
          </a:xfrm>
          <a:prstGeom prst="line">
            <a:avLst/>
          </a:prstGeom>
          <a:noFill/>
          <a:ln w="63500">
            <a:solidFill>
              <a:srgbClr val="FF99CC"/>
            </a:solidFill>
            <a:prstDash val="sysDot"/>
            <a:round/>
            <a:headEnd/>
            <a:tailEnd type="triangle" w="med" len="med"/>
          </a:ln>
        </p:spPr>
        <p:txBody>
          <a:bodyPr/>
          <a:lstStyle/>
          <a:p>
            <a:endParaRPr lang="en-CA"/>
          </a:p>
        </p:txBody>
      </p:sp>
      <p:sp>
        <p:nvSpPr>
          <p:cNvPr id="40" name="Text Box 52"/>
          <p:cNvSpPr txBox="1">
            <a:spLocks noChangeArrowheads="1"/>
          </p:cNvSpPr>
          <p:nvPr/>
        </p:nvSpPr>
        <p:spPr bwMode="auto">
          <a:xfrm>
            <a:off x="5872163" y="820738"/>
            <a:ext cx="1331912" cy="242887"/>
          </a:xfrm>
          <a:prstGeom prst="rect">
            <a:avLst/>
          </a:prstGeom>
          <a:noFill/>
          <a:ln w="63500">
            <a:noFill/>
            <a:miter lim="800000"/>
            <a:headEnd/>
            <a:tailEnd/>
          </a:ln>
        </p:spPr>
        <p:txBody>
          <a:bodyPr wrap="none" lIns="88230" tIns="44115" rIns="88230" bIns="44115">
            <a:spAutoFit/>
          </a:bodyPr>
          <a:lstStyle/>
          <a:p>
            <a:pPr defTabSz="882650">
              <a:defRPr/>
            </a:pPr>
            <a:r>
              <a:rPr lang="en-US" sz="1000" b="1" dirty="0">
                <a:solidFill>
                  <a:srgbClr val="8B181B"/>
                </a:solidFill>
                <a:effectLst>
                  <a:outerShdw blurRad="38100" dist="38100" dir="2700000" algn="tl">
                    <a:srgbClr val="C0C0C0"/>
                  </a:outerShdw>
                </a:effectLst>
                <a:latin typeface="Arial" charset="0"/>
                <a:ea typeface="ヒラギノ角ゴ Pro W3" charset="-122"/>
              </a:rPr>
              <a:t>Auto-ionizing state</a:t>
            </a:r>
            <a:endParaRPr lang="en-US" sz="5400" b="1" dirty="0">
              <a:latin typeface="Arial" charset="0"/>
              <a:ea typeface="ヒラギノ角ゴ Pro W3" charset="-122"/>
            </a:endParaRPr>
          </a:p>
        </p:txBody>
      </p:sp>
      <p:sp>
        <p:nvSpPr>
          <p:cNvPr id="37" name="矩形 36"/>
          <p:cNvSpPr/>
          <p:nvPr/>
        </p:nvSpPr>
        <p:spPr>
          <a:xfrm>
            <a:off x="2972802" y="0"/>
            <a:ext cx="3702424" cy="461665"/>
          </a:xfrm>
          <a:prstGeom prst="rect">
            <a:avLst/>
          </a:prstGeom>
        </p:spPr>
        <p:txBody>
          <a:bodyPr wrap="none">
            <a:spAutoFit/>
          </a:bodyPr>
          <a:lstStyle/>
          <a:p>
            <a:r>
              <a:rPr lang="en-US" sz="2400" b="1" dirty="0" smtClean="0">
                <a:latin typeface="Calibri" pitchFamily="34" charset="0"/>
              </a:rPr>
              <a:t>Resonance laser ion source </a:t>
            </a:r>
            <a:endParaRPr lang="en-CA" sz="2400" dirty="0"/>
          </a:p>
        </p:txBody>
      </p:sp>
      <p:sp>
        <p:nvSpPr>
          <p:cNvPr id="38" name="TextBox 37"/>
          <p:cNvSpPr txBox="1"/>
          <p:nvPr/>
        </p:nvSpPr>
        <p:spPr>
          <a:xfrm>
            <a:off x="1135625" y="1622323"/>
            <a:ext cx="3329758" cy="923330"/>
          </a:xfrm>
          <a:prstGeom prst="rect">
            <a:avLst/>
          </a:prstGeom>
          <a:noFill/>
        </p:spPr>
        <p:txBody>
          <a:bodyPr wrap="none" rtlCol="0">
            <a:spAutoFit/>
          </a:bodyPr>
          <a:lstStyle/>
          <a:p>
            <a:pPr>
              <a:buFont typeface="Arial" pitchFamily="34" charset="0"/>
              <a:buChar char="•"/>
            </a:pPr>
            <a:r>
              <a:rPr lang="en-US" b="1" dirty="0" smtClean="0"/>
              <a:t>   Good ionization efficiency</a:t>
            </a:r>
          </a:p>
          <a:p>
            <a:r>
              <a:rPr lang="en-US" b="1" dirty="0" smtClean="0"/>
              <a:t> </a:t>
            </a:r>
          </a:p>
          <a:p>
            <a:pPr>
              <a:buFont typeface="Arial" pitchFamily="34" charset="0"/>
              <a:buChar char="•"/>
            </a:pPr>
            <a:r>
              <a:rPr lang="en-US" b="1" dirty="0" smtClean="0"/>
              <a:t>    Z selectivity</a:t>
            </a:r>
            <a:endParaRPr lang="en-C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sp>
        <p:nvSpPr>
          <p:cNvPr id="56" name="圆角矩形 55"/>
          <p:cNvSpPr/>
          <p:nvPr/>
        </p:nvSpPr>
        <p:spPr>
          <a:xfrm>
            <a:off x="221226" y="1510064"/>
            <a:ext cx="8922774" cy="3834581"/>
          </a:xfrm>
          <a:prstGeom prst="roundRect">
            <a:avLst>
              <a:gd name="adj" fmla="val 10129"/>
            </a:avLst>
          </a:prstGeom>
          <a:solidFill>
            <a:schemeClr val="bg1"/>
          </a:solidFill>
          <a:ln w="508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3795" name="Picture 3"/>
          <p:cNvPicPr>
            <a:picLocks noChangeAspect="1" noChangeArrowheads="1"/>
          </p:cNvPicPr>
          <p:nvPr/>
        </p:nvPicPr>
        <p:blipFill>
          <a:blip r:embed="rId5" cstate="print"/>
          <a:srcRect/>
          <a:stretch>
            <a:fillRect/>
          </a:stretch>
        </p:blipFill>
        <p:spPr bwMode="auto">
          <a:xfrm>
            <a:off x="545657" y="2943251"/>
            <a:ext cx="2802221" cy="1779847"/>
          </a:xfrm>
          <a:prstGeom prst="rect">
            <a:avLst/>
          </a:prstGeom>
          <a:noFill/>
          <a:ln w="9525">
            <a:noFill/>
            <a:miter lim="800000"/>
            <a:headEnd/>
            <a:tailEnd/>
          </a:ln>
        </p:spPr>
      </p:pic>
      <p:grpSp>
        <p:nvGrpSpPr>
          <p:cNvPr id="28" name="组合 27"/>
          <p:cNvGrpSpPr/>
          <p:nvPr/>
        </p:nvGrpSpPr>
        <p:grpSpPr>
          <a:xfrm>
            <a:off x="4911207" y="2732066"/>
            <a:ext cx="3642852" cy="2477728"/>
            <a:chOff x="0" y="4114801"/>
            <a:chExt cx="3642852" cy="2477728"/>
          </a:xfrm>
        </p:grpSpPr>
        <p:pic>
          <p:nvPicPr>
            <p:cNvPr id="2" name="Picture 3" descr="http://ipnweb.in2p3.fr/tandem-alto/alto/accelerateur/productions/prodcible.jpg"/>
            <p:cNvPicPr>
              <a:picLocks noChangeAspect="1" noChangeArrowheads="1"/>
            </p:cNvPicPr>
            <p:nvPr/>
          </p:nvPicPr>
          <p:blipFill>
            <a:blip r:embed="rId6" cstate="print"/>
            <a:srcRect/>
            <a:stretch>
              <a:fillRect/>
            </a:stretch>
          </p:blipFill>
          <p:spPr bwMode="auto">
            <a:xfrm>
              <a:off x="353962" y="4114805"/>
              <a:ext cx="3288890" cy="2477724"/>
            </a:xfrm>
            <a:prstGeom prst="rect">
              <a:avLst/>
            </a:prstGeom>
            <a:noFill/>
          </p:spPr>
        </p:pic>
        <p:sp>
          <p:nvSpPr>
            <p:cNvPr id="15" name="矩形 14"/>
            <p:cNvSpPr/>
            <p:nvPr/>
          </p:nvSpPr>
          <p:spPr>
            <a:xfrm>
              <a:off x="575187" y="5235677"/>
              <a:ext cx="2875936" cy="45719"/>
            </a:xfrm>
            <a:prstGeom prst="rect">
              <a:avLst/>
            </a:prstGeom>
            <a:solidFill>
              <a:schemeClr val="tx2">
                <a:lumMod val="40000"/>
                <a:lumOff val="60000"/>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矩形 15"/>
            <p:cNvSpPr/>
            <p:nvPr/>
          </p:nvSpPr>
          <p:spPr>
            <a:xfrm>
              <a:off x="0" y="6287728"/>
              <a:ext cx="1681316" cy="45719"/>
            </a:xfrm>
            <a:prstGeom prst="rect">
              <a:avLst/>
            </a:prstGeom>
            <a:solidFill>
              <a:schemeClr val="tx2">
                <a:lumMod val="40000"/>
                <a:lumOff val="60000"/>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矩形 16"/>
            <p:cNvSpPr/>
            <p:nvPr/>
          </p:nvSpPr>
          <p:spPr>
            <a:xfrm rot="5400000">
              <a:off x="1749774" y="4832186"/>
              <a:ext cx="1480489" cy="45719"/>
            </a:xfrm>
            <a:prstGeom prst="rect">
              <a:avLst/>
            </a:prstGeom>
            <a:solidFill>
              <a:schemeClr val="tx2">
                <a:lumMod val="40000"/>
                <a:lumOff val="60000"/>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矩形 26"/>
            <p:cNvSpPr/>
            <p:nvPr/>
          </p:nvSpPr>
          <p:spPr>
            <a:xfrm rot="5400000">
              <a:off x="530574" y="5761826"/>
              <a:ext cx="1480489" cy="45719"/>
            </a:xfrm>
            <a:prstGeom prst="rect">
              <a:avLst/>
            </a:prstGeom>
            <a:solidFill>
              <a:schemeClr val="tx2">
                <a:lumMod val="40000"/>
                <a:lumOff val="60000"/>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32" name="直接箭头连接符 31"/>
          <p:cNvCxnSpPr/>
          <p:nvPr/>
        </p:nvCxnSpPr>
        <p:spPr>
          <a:xfrm>
            <a:off x="5294666" y="3439987"/>
            <a:ext cx="1740309" cy="23597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44" name="直接箭头连接符 43"/>
          <p:cNvCxnSpPr/>
          <p:nvPr/>
        </p:nvCxnSpPr>
        <p:spPr>
          <a:xfrm>
            <a:off x="5043943" y="4265897"/>
            <a:ext cx="929149" cy="14748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51" name="矩形 50"/>
          <p:cNvSpPr/>
          <p:nvPr/>
        </p:nvSpPr>
        <p:spPr>
          <a:xfrm>
            <a:off x="471943" y="4573501"/>
            <a:ext cx="3819837" cy="923330"/>
          </a:xfrm>
          <a:prstGeom prst="rect">
            <a:avLst/>
          </a:prstGeom>
        </p:spPr>
        <p:txBody>
          <a:bodyPr wrap="square">
            <a:spAutoFit/>
          </a:bodyPr>
          <a:lstStyle/>
          <a:p>
            <a:r>
              <a:rPr lang="en-CA" b="1" dirty="0" smtClean="0">
                <a:solidFill>
                  <a:srgbClr val="FFC000"/>
                </a:solidFill>
              </a:rPr>
              <a:t>ALTO LINAC </a:t>
            </a:r>
          </a:p>
          <a:p>
            <a:r>
              <a:rPr lang="en-CA" b="1" dirty="0" smtClean="0">
                <a:solidFill>
                  <a:srgbClr val="FFC000"/>
                </a:solidFill>
              </a:rPr>
              <a:t>10uA, 50 </a:t>
            </a:r>
            <a:r>
              <a:rPr lang="en-CA" b="1" dirty="0" err="1" smtClean="0">
                <a:solidFill>
                  <a:srgbClr val="FFC000"/>
                </a:solidFill>
              </a:rPr>
              <a:t>MeV</a:t>
            </a:r>
            <a:r>
              <a:rPr lang="en-CA" b="1" dirty="0" smtClean="0">
                <a:solidFill>
                  <a:srgbClr val="FFC000"/>
                </a:solidFill>
              </a:rPr>
              <a:t> electron beam</a:t>
            </a:r>
            <a:endParaRPr lang="en-US" b="1" dirty="0" smtClean="0">
              <a:solidFill>
                <a:srgbClr val="FFC000"/>
              </a:solidFill>
            </a:endParaRPr>
          </a:p>
          <a:p>
            <a:endParaRPr lang="en-CA" dirty="0" smtClean="0">
              <a:solidFill>
                <a:srgbClr val="0066CC"/>
              </a:solidFill>
            </a:endParaRPr>
          </a:p>
        </p:txBody>
      </p:sp>
      <p:sp>
        <p:nvSpPr>
          <p:cNvPr id="54" name="矩形 53"/>
          <p:cNvSpPr/>
          <p:nvPr/>
        </p:nvSpPr>
        <p:spPr>
          <a:xfrm>
            <a:off x="5014446" y="1869802"/>
            <a:ext cx="3864077" cy="646331"/>
          </a:xfrm>
          <a:prstGeom prst="rect">
            <a:avLst/>
          </a:prstGeom>
        </p:spPr>
        <p:txBody>
          <a:bodyPr wrap="square">
            <a:spAutoFit/>
          </a:bodyPr>
          <a:lstStyle/>
          <a:p>
            <a:endParaRPr lang="en-US" dirty="0" smtClean="0"/>
          </a:p>
          <a:p>
            <a:r>
              <a:rPr lang="en-CA" b="1" dirty="0" smtClean="0">
                <a:solidFill>
                  <a:srgbClr val="C00000"/>
                </a:solidFill>
              </a:rPr>
              <a:t>Neutron rich nuclei productions</a:t>
            </a:r>
          </a:p>
        </p:txBody>
      </p:sp>
      <p:pic>
        <p:nvPicPr>
          <p:cNvPr id="55" name="Picture 6"/>
          <p:cNvPicPr>
            <a:picLocks noChangeAspect="1"/>
          </p:cNvPicPr>
          <p:nvPr/>
        </p:nvPicPr>
        <p:blipFill>
          <a:blip r:embed="rId7" cstate="print">
            <a:alphaModFix/>
            <a:lum/>
          </a:blip>
          <a:srcRect/>
          <a:stretch>
            <a:fillRect/>
          </a:stretch>
        </p:blipFill>
        <p:spPr>
          <a:xfrm>
            <a:off x="530936" y="1640050"/>
            <a:ext cx="2226419" cy="546387"/>
          </a:xfrm>
          <a:prstGeom prst="rect">
            <a:avLst/>
          </a:prstGeom>
          <a:noFill/>
          <a:ln>
            <a:noFill/>
          </a:ln>
        </p:spPr>
      </p:pic>
      <p:pic>
        <p:nvPicPr>
          <p:cNvPr id="33796" name="Picture 4"/>
          <p:cNvPicPr>
            <a:picLocks noChangeAspect="1" noChangeArrowheads="1"/>
          </p:cNvPicPr>
          <p:nvPr/>
        </p:nvPicPr>
        <p:blipFill>
          <a:blip r:embed="rId8" cstate="print"/>
          <a:srcRect/>
          <a:stretch>
            <a:fillRect/>
          </a:stretch>
        </p:blipFill>
        <p:spPr bwMode="auto">
          <a:xfrm rot="153742">
            <a:off x="3454754" y="2870330"/>
            <a:ext cx="2057400" cy="2000250"/>
          </a:xfrm>
          <a:prstGeom prst="rect">
            <a:avLst/>
          </a:prstGeom>
          <a:noFill/>
          <a:ln w="9525">
            <a:noFill/>
            <a:miter lim="800000"/>
            <a:headEnd/>
            <a:tailEnd/>
          </a:ln>
        </p:spPr>
      </p:pic>
      <p:sp>
        <p:nvSpPr>
          <p:cNvPr id="20" name="TextBox 19"/>
          <p:cNvSpPr txBox="1"/>
          <p:nvPr/>
        </p:nvSpPr>
        <p:spPr>
          <a:xfrm>
            <a:off x="1333500" y="5473700"/>
            <a:ext cx="6647589" cy="923330"/>
          </a:xfrm>
          <a:prstGeom prst="rect">
            <a:avLst/>
          </a:prstGeom>
          <a:noFill/>
        </p:spPr>
        <p:txBody>
          <a:bodyPr wrap="none" rtlCol="0">
            <a:spAutoFit/>
          </a:bodyPr>
          <a:lstStyle/>
          <a:p>
            <a:pPr>
              <a:buFont typeface="Arial" pitchFamily="34" charset="0"/>
              <a:buChar char="•"/>
            </a:pPr>
            <a:r>
              <a:rPr lang="en-US" dirty="0" smtClean="0"/>
              <a:t>No contamination from the isobars of neutron deficient nuclei</a:t>
            </a:r>
          </a:p>
          <a:p>
            <a:pPr>
              <a:buFont typeface="Arial" pitchFamily="34" charset="0"/>
              <a:buChar char="•"/>
            </a:pPr>
            <a:r>
              <a:rPr lang="en-US" dirty="0" smtClean="0"/>
              <a:t>High productivity around two closed shells N=50 and N=82  </a:t>
            </a:r>
          </a:p>
          <a:p>
            <a:pPr>
              <a:buFont typeface="Arial" pitchFamily="34" charset="0"/>
              <a:buChar char="•"/>
            </a:pPr>
            <a:r>
              <a:rPr lang="el-GR" dirty="0" smtClean="0"/>
              <a:t>β</a:t>
            </a:r>
            <a:r>
              <a:rPr lang="en-US" dirty="0" smtClean="0"/>
              <a:t> decay of neutron rich nuclei around N=50 and N=82 at ALTO</a:t>
            </a:r>
            <a:endParaRPr lang="en-CA" dirty="0"/>
          </a:p>
        </p:txBody>
      </p:sp>
      <p:sp>
        <p:nvSpPr>
          <p:cNvPr id="53" name="矩形 52"/>
          <p:cNvSpPr/>
          <p:nvPr/>
        </p:nvSpPr>
        <p:spPr>
          <a:xfrm>
            <a:off x="355600" y="2190988"/>
            <a:ext cx="5181601" cy="923330"/>
          </a:xfrm>
          <a:prstGeom prst="rect">
            <a:avLst/>
          </a:prstGeom>
        </p:spPr>
        <p:txBody>
          <a:bodyPr wrap="square">
            <a:spAutoFit/>
          </a:bodyPr>
          <a:lstStyle/>
          <a:p>
            <a:endParaRPr lang="en-US" dirty="0" smtClean="0"/>
          </a:p>
          <a:p>
            <a:pPr algn="ctr"/>
            <a:r>
              <a:rPr lang="en-CA" b="1" dirty="0" smtClean="0">
                <a:solidFill>
                  <a:srgbClr val="0066CC"/>
                </a:solidFill>
              </a:rPr>
              <a:t>e</a:t>
            </a:r>
            <a:r>
              <a:rPr lang="en-CA" b="1" baseline="30000" dirty="0" smtClean="0">
                <a:solidFill>
                  <a:srgbClr val="0066CC"/>
                </a:solidFill>
              </a:rPr>
              <a:t>-</a:t>
            </a:r>
            <a:r>
              <a:rPr lang="en-CA" b="1" dirty="0" smtClean="0">
                <a:solidFill>
                  <a:srgbClr val="0066CC"/>
                </a:solidFill>
              </a:rPr>
              <a:t> induced </a:t>
            </a:r>
            <a:r>
              <a:rPr lang="en-CA" b="1" dirty="0" err="1" smtClean="0">
                <a:solidFill>
                  <a:srgbClr val="0066CC"/>
                </a:solidFill>
              </a:rPr>
              <a:t>photofission</a:t>
            </a:r>
            <a:r>
              <a:rPr lang="en-CA" b="1" dirty="0" smtClean="0">
                <a:solidFill>
                  <a:srgbClr val="0066CC"/>
                </a:solidFill>
              </a:rPr>
              <a:t> </a:t>
            </a:r>
          </a:p>
          <a:p>
            <a:pPr algn="ctr"/>
            <a:r>
              <a:rPr lang="en-CA" b="1" dirty="0" smtClean="0">
                <a:solidFill>
                  <a:srgbClr val="0066CC"/>
                </a:solidFill>
              </a:rPr>
              <a:t>10</a:t>
            </a:r>
            <a:r>
              <a:rPr lang="en-CA" b="1" baseline="30000" dirty="0" smtClean="0">
                <a:solidFill>
                  <a:srgbClr val="0066CC"/>
                </a:solidFill>
              </a:rPr>
              <a:t>11</a:t>
            </a:r>
            <a:r>
              <a:rPr lang="en-CA" b="1" dirty="0" smtClean="0">
                <a:solidFill>
                  <a:srgbClr val="0066CC"/>
                </a:solidFill>
              </a:rPr>
              <a:t> fissions/second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grpSp>
        <p:nvGrpSpPr>
          <p:cNvPr id="29" name="组合 28"/>
          <p:cNvGrpSpPr/>
          <p:nvPr/>
        </p:nvGrpSpPr>
        <p:grpSpPr>
          <a:xfrm>
            <a:off x="914400" y="1489582"/>
            <a:ext cx="7816645" cy="4807976"/>
            <a:chOff x="179512" y="325784"/>
            <a:chExt cx="8820472" cy="6199560"/>
          </a:xfrm>
        </p:grpSpPr>
        <p:pic>
          <p:nvPicPr>
            <p:cNvPr id="30" name="图片 29"/>
            <p:cNvPicPr>
              <a:picLocks noChangeAspect="1"/>
            </p:cNvPicPr>
            <p:nvPr/>
          </p:nvPicPr>
          <p:blipFill>
            <a:blip r:embed="rId5" cstate="print">
              <a:alphaModFix/>
              <a:lum/>
            </a:blip>
            <a:srcRect r="47917"/>
            <a:stretch>
              <a:fillRect/>
            </a:stretch>
          </p:blipFill>
          <p:spPr>
            <a:xfrm>
              <a:off x="179512" y="325784"/>
              <a:ext cx="8820472" cy="6199560"/>
            </a:xfrm>
            <a:prstGeom prst="rect">
              <a:avLst/>
            </a:prstGeom>
            <a:noFill/>
            <a:ln>
              <a:noFill/>
            </a:ln>
          </p:spPr>
        </p:pic>
        <p:sp>
          <p:nvSpPr>
            <p:cNvPr id="31" name="TextBox 30"/>
            <p:cNvSpPr txBox="1"/>
            <p:nvPr/>
          </p:nvSpPr>
          <p:spPr>
            <a:xfrm>
              <a:off x="6211988" y="1797059"/>
              <a:ext cx="1720800" cy="801760"/>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US" sz="1800" b="0" i="0" u="none" strike="noStrike" kern="1200" dirty="0">
                  <a:ln>
                    <a:noFill/>
                  </a:ln>
                  <a:solidFill>
                    <a:srgbClr val="FFFFFF"/>
                  </a:solidFill>
                  <a:latin typeface="Arial" pitchFamily="18"/>
                  <a:ea typeface="DejaVu Sans" pitchFamily="2"/>
                  <a:cs typeface="DejaVu Sans" pitchFamily="2"/>
                </a:rPr>
                <a:t>electron beam</a:t>
              </a:r>
            </a:p>
          </p:txBody>
        </p:sp>
        <p:sp>
          <p:nvSpPr>
            <p:cNvPr id="32" name="TextBox 31"/>
            <p:cNvSpPr txBox="1"/>
            <p:nvPr/>
          </p:nvSpPr>
          <p:spPr>
            <a:xfrm>
              <a:off x="6187552" y="4808144"/>
              <a:ext cx="2180020" cy="801760"/>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US" sz="1800" b="0" i="0" u="none" strike="noStrike" kern="1200" dirty="0">
                  <a:ln>
                    <a:noFill/>
                  </a:ln>
                  <a:solidFill>
                    <a:srgbClr val="FFFFFF"/>
                  </a:solidFill>
                  <a:latin typeface="Arial" pitchFamily="18"/>
                  <a:ea typeface="DejaVu Sans" pitchFamily="2"/>
                  <a:cs typeface="DejaVu Sans" pitchFamily="2"/>
                </a:rPr>
                <a:t>uranium carbide target</a:t>
              </a:r>
            </a:p>
          </p:txBody>
        </p:sp>
        <p:sp>
          <p:nvSpPr>
            <p:cNvPr id="33" name="TextBox 32"/>
            <p:cNvSpPr txBox="1"/>
            <p:nvPr/>
          </p:nvSpPr>
          <p:spPr>
            <a:xfrm>
              <a:off x="634002" y="1492077"/>
              <a:ext cx="3173553" cy="459471"/>
            </a:xfrm>
            <a:prstGeom prst="rect">
              <a:avLst/>
            </a:prstGeom>
            <a:solidFill>
              <a:srgbClr val="000000"/>
            </a:solid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dirty="0">
                  <a:ln>
                    <a:noFill/>
                  </a:ln>
                  <a:solidFill>
                    <a:srgbClr val="FFFFFF"/>
                  </a:solidFill>
                  <a:latin typeface="Arial" pitchFamily="18"/>
                  <a:ea typeface="DejaVu Sans" pitchFamily="2"/>
                  <a:cs typeface="DejaVu Sans" pitchFamily="2"/>
                </a:rPr>
                <a:t>extracted </a:t>
              </a:r>
              <a:r>
                <a:rPr lang="en-US" sz="1800" b="0" i="0" u="none" strike="noStrike" kern="1200" dirty="0" smtClean="0">
                  <a:ln>
                    <a:noFill/>
                  </a:ln>
                  <a:solidFill>
                    <a:srgbClr val="FFFFFF"/>
                  </a:solidFill>
                  <a:latin typeface="Arial" pitchFamily="18"/>
                  <a:ea typeface="DejaVu Sans" pitchFamily="2"/>
                  <a:cs typeface="DejaVu Sans" pitchFamily="2"/>
                </a:rPr>
                <a:t>ion beam</a:t>
              </a:r>
              <a:endParaRPr lang="en-US" sz="1800" b="0" i="0" u="none" strike="noStrike" kern="1200" dirty="0">
                <a:ln>
                  <a:noFill/>
                </a:ln>
                <a:solidFill>
                  <a:srgbClr val="FFFFFF"/>
                </a:solidFill>
                <a:latin typeface="Arial" pitchFamily="18"/>
                <a:ea typeface="DejaVu Sans" pitchFamily="2"/>
                <a:cs typeface="DejaVu Sans" pitchFamily="2"/>
              </a:endParaRPr>
            </a:p>
          </p:txBody>
        </p:sp>
        <p:sp>
          <p:nvSpPr>
            <p:cNvPr id="34" name="任意多边形 33"/>
            <p:cNvSpPr/>
            <p:nvPr/>
          </p:nvSpPr>
          <p:spPr>
            <a:xfrm>
              <a:off x="3339952" y="3509984"/>
              <a:ext cx="441719" cy="146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00"/>
            </a:solidFill>
            <a:ln w="0">
              <a:solidFill>
                <a:srgbClr val="000000"/>
              </a:solidFill>
              <a:prstDash val="solid"/>
            </a:ln>
          </p:spPr>
          <p:txBody>
            <a:bodyPr vert="horz"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35" name="TextBox 34"/>
            <p:cNvSpPr txBox="1"/>
            <p:nvPr/>
          </p:nvSpPr>
          <p:spPr>
            <a:xfrm>
              <a:off x="5719550" y="3656144"/>
              <a:ext cx="1946377" cy="459471"/>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dirty="0" err="1">
                  <a:ln>
                    <a:noFill/>
                  </a:ln>
                  <a:solidFill>
                    <a:srgbClr val="FFFF99"/>
                  </a:solidFill>
                  <a:latin typeface="Arial" pitchFamily="18"/>
                  <a:ea typeface="DejaVu Sans" pitchFamily="2"/>
                  <a:cs typeface="DejaVu Sans" pitchFamily="2"/>
                </a:rPr>
                <a:t>photofission</a:t>
              </a:r>
              <a:endParaRPr lang="en-US" sz="1800" b="0" i="0" u="none" strike="noStrike" kern="1200" dirty="0">
                <a:ln>
                  <a:noFill/>
                </a:ln>
                <a:solidFill>
                  <a:srgbClr val="FFFF99"/>
                </a:solidFill>
                <a:latin typeface="Arial" pitchFamily="18"/>
                <a:ea typeface="DejaVu Sans" pitchFamily="2"/>
                <a:cs typeface="DejaVu Sans" pitchFamily="2"/>
              </a:endParaRPr>
            </a:p>
          </p:txBody>
        </p:sp>
        <p:sp>
          <p:nvSpPr>
            <p:cNvPr id="36" name="TextBox 35"/>
            <p:cNvSpPr txBox="1"/>
            <p:nvPr/>
          </p:nvSpPr>
          <p:spPr>
            <a:xfrm>
              <a:off x="5395912" y="2720144"/>
              <a:ext cx="1473480" cy="346320"/>
            </a:xfrm>
            <a:prstGeom prst="rect">
              <a:avLst/>
            </a:prstGeom>
            <a:solidFill>
              <a:srgbClr val="000000"/>
            </a:solid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a:ln>
                    <a:noFill/>
                  </a:ln>
                  <a:solidFill>
                    <a:srgbClr val="FFFF99"/>
                  </a:solidFill>
                  <a:latin typeface="Arial" pitchFamily="18"/>
                  <a:ea typeface="DejaVu Sans" pitchFamily="2"/>
                  <a:cs typeface="DejaVu Sans" pitchFamily="2"/>
                </a:rPr>
                <a:t>ionisation</a:t>
              </a:r>
            </a:p>
          </p:txBody>
        </p:sp>
        <p:sp>
          <p:nvSpPr>
            <p:cNvPr id="38" name="TextBox 37"/>
            <p:cNvSpPr txBox="1"/>
            <p:nvPr/>
          </p:nvSpPr>
          <p:spPr>
            <a:xfrm>
              <a:off x="2910407" y="488503"/>
              <a:ext cx="3510005" cy="464847"/>
            </a:xfrm>
            <a:prstGeom prst="rect">
              <a:avLst/>
            </a:prstGeom>
            <a:noFill/>
            <a:ln w="0">
              <a:solidFill>
                <a:srgbClr val="FFFFFF"/>
              </a:solidFill>
              <a:prstDash val="solid"/>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dirty="0" smtClean="0">
                  <a:ln>
                    <a:noFill/>
                  </a:ln>
                  <a:solidFill>
                    <a:srgbClr val="FFFFFF"/>
                  </a:solidFill>
                  <a:latin typeface="Arial" pitchFamily="18"/>
                  <a:ea typeface="DejaVu Sans" pitchFamily="2"/>
                  <a:cs typeface="DejaVu Sans" pitchFamily="2"/>
                </a:rPr>
                <a:t>ISOLDE </a:t>
              </a:r>
              <a:r>
                <a:rPr lang="en-US" sz="1800" b="0" i="0" u="none" strike="noStrike" kern="1200" dirty="0">
                  <a:ln>
                    <a:noFill/>
                  </a:ln>
                  <a:solidFill>
                    <a:srgbClr val="FFFFFF"/>
                  </a:solidFill>
                  <a:latin typeface="Arial" pitchFamily="18"/>
                  <a:ea typeface="DejaVu Sans" pitchFamily="2"/>
                  <a:cs typeface="DejaVu Sans" pitchFamily="2"/>
                </a:rPr>
                <a:t>-type ion source</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6147"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pic>
        <p:nvPicPr>
          <p:cNvPr id="6148" name="Picture 6" descr="C:\Users\Ruohong\Desktop\IPN\presentation\Institut de Physique Nucléaire d'Orsay_files\bandeau_haut_newIPN_01_02.jpg"/>
          <p:cNvPicPr>
            <a:picLocks noChangeAspect="1" noChangeArrowheads="1"/>
          </p:cNvPicPr>
          <p:nvPr/>
        </p:nvPicPr>
        <p:blipFill>
          <a:blip r:embed="rId4" cstate="print"/>
          <a:srcRect/>
          <a:stretch>
            <a:fillRect/>
          </a:stretch>
        </p:blipFill>
        <p:spPr bwMode="auto">
          <a:xfrm>
            <a:off x="3781425" y="6524625"/>
            <a:ext cx="5362575" cy="333375"/>
          </a:xfrm>
          <a:prstGeom prst="rect">
            <a:avLst/>
          </a:prstGeom>
          <a:noFill/>
          <a:ln w="9525">
            <a:noFill/>
            <a:miter lim="800000"/>
            <a:headEnd/>
            <a:tailEnd/>
          </a:ln>
        </p:spPr>
      </p:pic>
      <p:cxnSp>
        <p:nvCxnSpPr>
          <p:cNvPr id="7" name="Connecteur droit avec flèche 20"/>
          <p:cNvCxnSpPr/>
          <p:nvPr/>
        </p:nvCxnSpPr>
        <p:spPr>
          <a:xfrm flipV="1">
            <a:off x="5529263" y="5019675"/>
            <a:ext cx="1058862" cy="841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150" name="Picture 2" descr="alto_MR"/>
          <p:cNvPicPr>
            <a:picLocks noChangeAspect="1" noChangeArrowheads="1"/>
          </p:cNvPicPr>
          <p:nvPr/>
        </p:nvPicPr>
        <p:blipFill>
          <a:blip r:embed="rId5" cstate="print"/>
          <a:srcRect/>
          <a:stretch>
            <a:fillRect/>
          </a:stretch>
        </p:blipFill>
        <p:spPr bwMode="auto">
          <a:xfrm>
            <a:off x="412750" y="1309688"/>
            <a:ext cx="8510588" cy="5168900"/>
          </a:xfrm>
          <a:prstGeom prst="rect">
            <a:avLst/>
          </a:prstGeom>
          <a:noFill/>
          <a:ln w="38100">
            <a:noFill/>
            <a:miter lim="800000"/>
            <a:headEnd/>
            <a:tailEnd/>
          </a:ln>
        </p:spPr>
      </p:pic>
      <p:pic>
        <p:nvPicPr>
          <p:cNvPr id="9" name="Picture 13"/>
          <p:cNvPicPr>
            <a:picLocks noChangeAspect="1" noChangeArrowheads="1"/>
          </p:cNvPicPr>
          <p:nvPr/>
        </p:nvPicPr>
        <p:blipFill>
          <a:blip r:embed="rId6" cstate="screen"/>
          <a:srcRect/>
          <a:stretch>
            <a:fillRect/>
          </a:stretch>
        </p:blipFill>
        <p:spPr bwMode="auto">
          <a:xfrm>
            <a:off x="284968" y="4462498"/>
            <a:ext cx="2395742" cy="1792265"/>
          </a:xfrm>
          <a:prstGeom prst="rect">
            <a:avLst/>
          </a:prstGeom>
          <a:solidFill>
            <a:schemeClr val="bg1"/>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3" name="Connecteur droit avec flèche 16"/>
          <p:cNvCxnSpPr/>
          <p:nvPr/>
        </p:nvCxnSpPr>
        <p:spPr>
          <a:xfrm flipV="1">
            <a:off x="1592263" y="3348038"/>
            <a:ext cx="752475" cy="106203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7"/>
          <p:cNvCxnSpPr>
            <a:stCxn id="50" idx="2"/>
            <a:endCxn id="6155" idx="0"/>
          </p:cNvCxnSpPr>
          <p:nvPr/>
        </p:nvCxnSpPr>
        <p:spPr>
          <a:xfrm>
            <a:off x="4232275" y="2884488"/>
            <a:ext cx="152400" cy="79533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5" name="Image 18" descr="0016.JPG"/>
          <p:cNvPicPr>
            <a:picLocks noChangeAspect="1"/>
          </p:cNvPicPr>
          <p:nvPr/>
        </p:nvPicPr>
        <p:blipFill>
          <a:blip r:embed="rId7" cstate="screen">
            <a:extLst>
              <a:ext uri="{28A0092B-C50C-407E-A947-70E740481C1C}"/>
            </a:extLst>
          </a:blip>
          <a:srcRect/>
          <a:stretch>
            <a:fillRect/>
          </a:stretch>
        </p:blipFill>
        <p:spPr bwMode="auto">
          <a:xfrm>
            <a:off x="4100053" y="4772484"/>
            <a:ext cx="2197510" cy="1647796"/>
          </a:xfrm>
          <a:prstGeom prst="rect">
            <a:avLst/>
          </a:prstGeom>
          <a:solidFill>
            <a:schemeClr val="bg1"/>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155" name="Oval 5"/>
          <p:cNvSpPr>
            <a:spLocks noChangeArrowheads="1"/>
          </p:cNvSpPr>
          <p:nvPr/>
        </p:nvSpPr>
        <p:spPr bwMode="auto">
          <a:xfrm>
            <a:off x="3994150" y="3679825"/>
            <a:ext cx="781050" cy="839788"/>
          </a:xfrm>
          <a:prstGeom prst="ellipse">
            <a:avLst/>
          </a:prstGeom>
          <a:noFill/>
          <a:ln w="38100">
            <a:solidFill>
              <a:schemeClr val="tx1"/>
            </a:solidFill>
            <a:round/>
            <a:headEnd/>
            <a:tailEnd/>
          </a:ln>
        </p:spPr>
        <p:txBody>
          <a:bodyPr wrap="none" anchor="ctr"/>
          <a:lstStyle/>
          <a:p>
            <a:endParaRPr lang="en-US">
              <a:latin typeface="Calibri" pitchFamily="34" charset="0"/>
            </a:endParaRPr>
          </a:p>
        </p:txBody>
      </p:sp>
      <p:cxnSp>
        <p:nvCxnSpPr>
          <p:cNvPr id="20" name="Connecteur droit avec flèche 22"/>
          <p:cNvCxnSpPr/>
          <p:nvPr/>
        </p:nvCxnSpPr>
        <p:spPr>
          <a:xfrm flipV="1">
            <a:off x="6356350" y="4964113"/>
            <a:ext cx="349250" cy="58102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57" name="Text Box 22"/>
          <p:cNvSpPr txBox="1">
            <a:spLocks noChangeArrowheads="1"/>
          </p:cNvSpPr>
          <p:nvPr/>
        </p:nvSpPr>
        <p:spPr bwMode="auto">
          <a:xfrm>
            <a:off x="314325" y="4484688"/>
            <a:ext cx="1014413" cy="277812"/>
          </a:xfrm>
          <a:prstGeom prst="rect">
            <a:avLst/>
          </a:prstGeom>
          <a:solidFill>
            <a:schemeClr val="bg1"/>
          </a:solidFill>
          <a:ln w="9525">
            <a:noFill/>
            <a:miter lim="800000"/>
            <a:headEnd/>
            <a:tailEnd/>
          </a:ln>
        </p:spPr>
        <p:txBody>
          <a:bodyPr>
            <a:spAutoFit/>
          </a:bodyPr>
          <a:lstStyle/>
          <a:p>
            <a:pPr algn="ctr"/>
            <a:r>
              <a:rPr lang="en-US" sz="1200" b="1"/>
              <a:t>e-LINAC</a:t>
            </a:r>
            <a:endParaRPr lang="fr-FR" sz="1200" b="1">
              <a:solidFill>
                <a:srgbClr val="FF3300"/>
              </a:solidFill>
            </a:endParaRPr>
          </a:p>
        </p:txBody>
      </p:sp>
      <p:sp>
        <p:nvSpPr>
          <p:cNvPr id="6158" name="Text Box 22"/>
          <p:cNvSpPr txBox="1">
            <a:spLocks noChangeArrowheads="1"/>
          </p:cNvSpPr>
          <p:nvPr/>
        </p:nvSpPr>
        <p:spPr bwMode="auto">
          <a:xfrm>
            <a:off x="4840288" y="6116638"/>
            <a:ext cx="1412875" cy="276225"/>
          </a:xfrm>
          <a:prstGeom prst="rect">
            <a:avLst/>
          </a:prstGeom>
          <a:solidFill>
            <a:schemeClr val="bg1"/>
          </a:solidFill>
          <a:ln w="9525">
            <a:noFill/>
            <a:miter lim="800000"/>
            <a:headEnd/>
            <a:tailEnd/>
          </a:ln>
        </p:spPr>
        <p:txBody>
          <a:bodyPr>
            <a:spAutoFit/>
          </a:bodyPr>
          <a:lstStyle/>
          <a:p>
            <a:pPr algn="ctr"/>
            <a:r>
              <a:rPr lang="en-US" sz="1200" b="1"/>
              <a:t>mass separator</a:t>
            </a:r>
            <a:endParaRPr lang="fr-FR" sz="1200" b="1">
              <a:solidFill>
                <a:srgbClr val="FF3300"/>
              </a:solidFill>
            </a:endParaRPr>
          </a:p>
        </p:txBody>
      </p:sp>
      <p:grpSp>
        <p:nvGrpSpPr>
          <p:cNvPr id="6159" name="组合 45"/>
          <p:cNvGrpSpPr>
            <a:grpSpLocks/>
          </p:cNvGrpSpPr>
          <p:nvPr/>
        </p:nvGrpSpPr>
        <p:grpSpPr bwMode="auto">
          <a:xfrm>
            <a:off x="6946900" y="3289300"/>
            <a:ext cx="569913" cy="1749425"/>
            <a:chOff x="6946491" y="3288889"/>
            <a:chExt cx="570276" cy="1750150"/>
          </a:xfrm>
        </p:grpSpPr>
        <p:grpSp>
          <p:nvGrpSpPr>
            <p:cNvPr id="6164" name="组合 38"/>
            <p:cNvGrpSpPr>
              <a:grpSpLocks/>
            </p:cNvGrpSpPr>
            <p:nvPr/>
          </p:nvGrpSpPr>
          <p:grpSpPr bwMode="auto">
            <a:xfrm>
              <a:off x="6946491" y="3288889"/>
              <a:ext cx="501444" cy="1710814"/>
              <a:chOff x="6946491" y="3288889"/>
              <a:chExt cx="501444" cy="1710814"/>
            </a:xfrm>
          </p:grpSpPr>
          <p:cxnSp>
            <p:nvCxnSpPr>
              <p:cNvPr id="32" name="直接箭头连接符 31"/>
              <p:cNvCxnSpPr/>
              <p:nvPr/>
            </p:nvCxnSpPr>
            <p:spPr>
              <a:xfrm flipH="1" flipV="1">
                <a:off x="6946491" y="4881812"/>
                <a:ext cx="443195" cy="117524"/>
              </a:xfrm>
              <a:prstGeom prst="straightConnector1">
                <a:avLst/>
              </a:prstGeom>
              <a:ln w="38100">
                <a:solidFill>
                  <a:srgbClr val="0066CC"/>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flipH="1">
                <a:off x="7380155" y="3288889"/>
                <a:ext cx="68305" cy="1700918"/>
              </a:xfrm>
              <a:prstGeom prst="straightConnector1">
                <a:avLst/>
              </a:prstGeom>
              <a:ln w="38100">
                <a:solidFill>
                  <a:srgbClr val="0066CC"/>
                </a:solidFill>
                <a:tailEnd type="arrow"/>
              </a:ln>
            </p:spPr>
            <p:style>
              <a:lnRef idx="1">
                <a:schemeClr val="accent1"/>
              </a:lnRef>
              <a:fillRef idx="0">
                <a:schemeClr val="accent1"/>
              </a:fillRef>
              <a:effectRef idx="0">
                <a:schemeClr val="accent1"/>
              </a:effectRef>
              <a:fontRef idx="minor">
                <a:schemeClr val="tx1"/>
              </a:fontRef>
            </p:style>
          </p:cxnSp>
        </p:grpSp>
        <p:grpSp>
          <p:nvGrpSpPr>
            <p:cNvPr id="6165" name="组合 39"/>
            <p:cNvGrpSpPr>
              <a:grpSpLocks/>
            </p:cNvGrpSpPr>
            <p:nvPr/>
          </p:nvGrpSpPr>
          <p:grpSpPr bwMode="auto">
            <a:xfrm>
              <a:off x="6980907" y="3308557"/>
              <a:ext cx="501444" cy="1710814"/>
              <a:chOff x="6946491" y="3288889"/>
              <a:chExt cx="501444" cy="1710814"/>
            </a:xfrm>
          </p:grpSpPr>
          <p:cxnSp>
            <p:nvCxnSpPr>
              <p:cNvPr id="41" name="直接箭头连接符 40"/>
              <p:cNvCxnSpPr/>
              <p:nvPr/>
            </p:nvCxnSpPr>
            <p:spPr>
              <a:xfrm flipH="1" flipV="1">
                <a:off x="6947022" y="4882790"/>
                <a:ext cx="441606" cy="117524"/>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a:off x="7379097" y="3288279"/>
                <a:ext cx="68306" cy="1702506"/>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6166" name="组合 42"/>
            <p:cNvGrpSpPr>
              <a:grpSpLocks/>
            </p:cNvGrpSpPr>
            <p:nvPr/>
          </p:nvGrpSpPr>
          <p:grpSpPr bwMode="auto">
            <a:xfrm>
              <a:off x="7015323" y="3328225"/>
              <a:ext cx="501444" cy="1710814"/>
              <a:chOff x="6946491" y="3288889"/>
              <a:chExt cx="501444" cy="1710814"/>
            </a:xfrm>
          </p:grpSpPr>
          <p:cxnSp>
            <p:nvCxnSpPr>
              <p:cNvPr id="44" name="直接箭头连接符 43"/>
              <p:cNvCxnSpPr/>
              <p:nvPr/>
            </p:nvCxnSpPr>
            <p:spPr>
              <a:xfrm flipH="1" flipV="1">
                <a:off x="6945966" y="4882179"/>
                <a:ext cx="443194" cy="1175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flipH="1">
                <a:off x="7379629" y="3289257"/>
                <a:ext cx="68306" cy="170091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pic>
        <p:nvPicPr>
          <p:cNvPr id="50" name="图片 49" descr="ALTO ion source.bmp"/>
          <p:cNvPicPr>
            <a:picLocks noChangeAspect="1"/>
          </p:cNvPicPr>
          <p:nvPr/>
        </p:nvPicPr>
        <p:blipFill>
          <a:blip r:embed="rId8" cstate="print"/>
          <a:stretch>
            <a:fillRect/>
          </a:stretch>
        </p:blipFill>
        <p:spPr>
          <a:xfrm>
            <a:off x="3463925" y="973138"/>
            <a:ext cx="1535113" cy="1911350"/>
          </a:xfrm>
          <a:prstGeom prst="rect">
            <a:avLst/>
          </a:prstGeom>
          <a:ln w="88900" cmpd="sng">
            <a:solidFill>
              <a:schemeClr val="bg1"/>
            </a:solidFill>
          </a:ln>
          <a:effectLst>
            <a:outerShdw blurRad="50800" dist="38100" dir="5400000" algn="t" rotWithShape="0">
              <a:prstClr val="black">
                <a:alpha val="40000"/>
              </a:prstClr>
            </a:outerShdw>
          </a:effectLst>
        </p:spPr>
      </p:pic>
      <p:sp>
        <p:nvSpPr>
          <p:cNvPr id="6161" name="Text Box 22"/>
          <p:cNvSpPr txBox="1">
            <a:spLocks noChangeArrowheads="1"/>
          </p:cNvSpPr>
          <p:nvPr/>
        </p:nvSpPr>
        <p:spPr bwMode="auto">
          <a:xfrm>
            <a:off x="3468688" y="2441575"/>
            <a:ext cx="1014412" cy="461665"/>
          </a:xfrm>
          <a:prstGeom prst="rect">
            <a:avLst/>
          </a:prstGeom>
          <a:solidFill>
            <a:schemeClr val="bg1"/>
          </a:solidFill>
          <a:ln w="9525">
            <a:noFill/>
            <a:miter lim="800000"/>
            <a:headEnd/>
            <a:tailEnd/>
          </a:ln>
        </p:spPr>
        <p:txBody>
          <a:bodyPr>
            <a:spAutoFit/>
          </a:bodyPr>
          <a:lstStyle/>
          <a:p>
            <a:pPr algn="ctr"/>
            <a:r>
              <a:rPr lang="en-US" sz="1200" b="1" dirty="0" smtClean="0"/>
              <a:t>Target and ion source</a:t>
            </a:r>
            <a:endParaRPr lang="fr-FR" sz="1200" b="1" dirty="0">
              <a:solidFill>
                <a:srgbClr val="FF3300"/>
              </a:solidFill>
            </a:endParaRPr>
          </a:p>
        </p:txBody>
      </p:sp>
      <p:pic>
        <p:nvPicPr>
          <p:cNvPr id="61" name="图片 60" descr="laser lab ALTO.bmp"/>
          <p:cNvPicPr>
            <a:picLocks noChangeAspect="1"/>
          </p:cNvPicPr>
          <p:nvPr/>
        </p:nvPicPr>
        <p:blipFill>
          <a:blip r:embed="rId9" cstate="print"/>
          <a:stretch>
            <a:fillRect/>
          </a:stretch>
        </p:blipFill>
        <p:spPr>
          <a:xfrm>
            <a:off x="6046788" y="1509713"/>
            <a:ext cx="2671762" cy="1746250"/>
          </a:xfrm>
          <a:prstGeom prst="rect">
            <a:avLst/>
          </a:prstGeom>
          <a:ln w="88900">
            <a:solidFill>
              <a:schemeClr val="bg1"/>
            </a:solidFill>
          </a:ln>
          <a:effectLst>
            <a:outerShdw blurRad="50800" dist="38100" dir="2700000" algn="tl" rotWithShape="0">
              <a:prstClr val="black">
                <a:alpha val="40000"/>
              </a:prstClr>
            </a:outerShdw>
          </a:effectLst>
        </p:spPr>
      </p:pic>
      <p:sp>
        <p:nvSpPr>
          <p:cNvPr id="6163" name="Text Box 22"/>
          <p:cNvSpPr txBox="1">
            <a:spLocks noChangeArrowheads="1"/>
          </p:cNvSpPr>
          <p:nvPr/>
        </p:nvSpPr>
        <p:spPr bwMode="auto">
          <a:xfrm>
            <a:off x="6032500" y="1474788"/>
            <a:ext cx="1135063" cy="277812"/>
          </a:xfrm>
          <a:prstGeom prst="rect">
            <a:avLst/>
          </a:prstGeom>
          <a:solidFill>
            <a:schemeClr val="bg1"/>
          </a:solidFill>
          <a:ln w="9525">
            <a:noFill/>
            <a:miter lim="800000"/>
            <a:headEnd/>
            <a:tailEnd/>
          </a:ln>
        </p:spPr>
        <p:txBody>
          <a:bodyPr>
            <a:spAutoFit/>
          </a:bodyPr>
          <a:lstStyle/>
          <a:p>
            <a:pPr algn="ctr"/>
            <a:r>
              <a:rPr lang="en-US" sz="1200" b="1"/>
              <a:t>Laser lab</a:t>
            </a:r>
            <a:endParaRPr lang="fr-FR" sz="1200" b="1">
              <a:solidFill>
                <a:srgbClr val="FF33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477" y="4374267"/>
            <a:ext cx="5144353" cy="2214537"/>
          </a:xfrm>
          <a:prstGeom prst="rect">
            <a:avLst/>
          </a:prstGeom>
          <a:solidFill>
            <a:srgbClr val="FFFFCC">
              <a:alpha val="50000"/>
            </a:srgbClr>
          </a:solid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b="1" dirty="0" smtClean="0">
                <a:latin typeface="Arial" pitchFamily="18"/>
                <a:ea typeface="DejaVu Sans" pitchFamily="2"/>
                <a:cs typeface="DejaVu Sans" pitchFamily="2"/>
              </a:rPr>
              <a:t>Pump laser:  </a:t>
            </a:r>
            <a:r>
              <a:rPr lang="en-US" b="1" dirty="0" err="1" smtClean="0">
                <a:latin typeface="Arial" pitchFamily="18"/>
                <a:ea typeface="DejaVu Sans" pitchFamily="2"/>
                <a:cs typeface="DejaVu Sans" pitchFamily="2"/>
              </a:rPr>
              <a:t>Nd:YAG</a:t>
            </a:r>
            <a:r>
              <a:rPr lang="en-US" b="1" dirty="0" smtClean="0">
                <a:latin typeface="Arial" pitchFamily="18"/>
                <a:ea typeface="DejaVu Sans" pitchFamily="2"/>
                <a:cs typeface="DejaVu Sans" pitchFamily="2"/>
              </a:rPr>
              <a:t> laser  ( 532nm, 100W )</a:t>
            </a:r>
          </a:p>
          <a:p>
            <a:pPr marL="0" marR="0" lvl="0" indent="0" rtl="0" hangingPunct="0">
              <a:lnSpc>
                <a:spcPct val="100000"/>
              </a:lnSpc>
              <a:spcBef>
                <a:spcPts val="0"/>
              </a:spcBef>
              <a:spcAft>
                <a:spcPts val="0"/>
              </a:spcAft>
              <a:buNone/>
              <a:tabLst/>
            </a:pPr>
            <a:endParaRPr lang="en-US" sz="1800" b="1" i="0" u="none" strike="noStrike" kern="1200" dirty="0">
              <a:ln>
                <a:noFill/>
              </a:ln>
              <a:latin typeface="Arial" pitchFamily="18"/>
              <a:ea typeface="DejaVu Sans" pitchFamily="2"/>
              <a:cs typeface="DejaVu Sans" pitchFamily="2"/>
            </a:endParaRPr>
          </a:p>
          <a:p>
            <a:pPr lvl="0" hangingPunct="0">
              <a:spcBef>
                <a:spcPts val="0"/>
              </a:spcBef>
              <a:spcAft>
                <a:spcPts val="0"/>
              </a:spcAft>
              <a:buNone/>
            </a:pPr>
            <a:r>
              <a:rPr lang="en-US" sz="1800" b="1" i="0" u="none" strike="noStrike" kern="1200" dirty="0" smtClean="0">
                <a:ln>
                  <a:noFill/>
                </a:ln>
                <a:latin typeface="Arial" pitchFamily="18"/>
                <a:ea typeface="DejaVu Sans" pitchFamily="2"/>
                <a:cs typeface="DejaVu Sans" pitchFamily="2"/>
              </a:rPr>
              <a:t>Two </a:t>
            </a:r>
            <a:r>
              <a:rPr lang="en-US" sz="1800" b="1" i="0" u="none" strike="noStrike" kern="1200" dirty="0">
                <a:ln>
                  <a:noFill/>
                </a:ln>
                <a:latin typeface="Arial" pitchFamily="18"/>
                <a:ea typeface="DejaVu Sans" pitchFamily="2"/>
                <a:cs typeface="DejaVu Sans" pitchFamily="2"/>
              </a:rPr>
              <a:t>new Radiant Dyes </a:t>
            </a:r>
            <a:r>
              <a:rPr lang="en-US" sz="1800" b="1" i="0" u="none" strike="noStrike" kern="1200" dirty="0" smtClean="0">
                <a:ln>
                  <a:noFill/>
                </a:ln>
                <a:latin typeface="Arial" pitchFamily="18"/>
                <a:ea typeface="DejaVu Sans" pitchFamily="2"/>
                <a:cs typeface="DejaVu Sans" pitchFamily="2"/>
              </a:rPr>
              <a:t>lasers (540-850nm, typically ~8W @ 30W pump laser</a:t>
            </a:r>
            <a:r>
              <a:rPr lang="en-US" b="1" dirty="0" smtClean="0">
                <a:latin typeface="Arial" pitchFamily="18"/>
                <a:ea typeface="DejaVu Sans" pitchFamily="2"/>
                <a:cs typeface="DejaVu Sans" pitchFamily="2"/>
              </a:rPr>
              <a:t>, ~10ns pulse </a:t>
            </a:r>
            <a:r>
              <a:rPr lang="en-US" sz="1800" b="1" i="0" u="none" strike="noStrike" kern="1200" dirty="0" smtClean="0">
                <a:ln>
                  <a:noFill/>
                </a:ln>
                <a:latin typeface="Arial" pitchFamily="18"/>
                <a:ea typeface="DejaVu Sans" pitchFamily="2"/>
                <a:cs typeface="DejaVu Sans" pitchFamily="2"/>
              </a:rPr>
              <a:t>width and ~3GHz </a:t>
            </a:r>
            <a:r>
              <a:rPr lang="en-US" sz="1800" b="1" i="0" u="none" strike="noStrike" kern="1200" dirty="0" err="1" smtClean="0">
                <a:ln>
                  <a:noFill/>
                </a:ln>
                <a:latin typeface="Arial" pitchFamily="18"/>
                <a:ea typeface="DejaVu Sans" pitchFamily="2"/>
                <a:cs typeface="DejaVu Sans" pitchFamily="2"/>
              </a:rPr>
              <a:t>linewidth</a:t>
            </a:r>
            <a:r>
              <a:rPr lang="en-US" sz="1800" b="1" i="0" u="none" strike="noStrike" kern="1200" dirty="0" smtClean="0">
                <a:ln>
                  <a:noFill/>
                </a:ln>
                <a:latin typeface="Arial" pitchFamily="18"/>
                <a:ea typeface="DejaVu Sans" pitchFamily="2"/>
                <a:cs typeface="DejaVu Sans" pitchFamily="2"/>
              </a:rPr>
              <a:t> )</a:t>
            </a:r>
            <a:endParaRPr lang="en-US" sz="1800" b="1" i="0" u="none" strike="noStrike" kern="1200" dirty="0">
              <a:ln>
                <a:noFill/>
              </a:ln>
              <a:latin typeface="Arial" pitchFamily="18"/>
              <a:ea typeface="DejaVu Sans" pitchFamily="2"/>
              <a:cs typeface="DejaVu Sans" pitchFamily="2"/>
            </a:endParaRPr>
          </a:p>
          <a:p>
            <a:pPr marL="0" marR="0" lvl="0" indent="0" rtl="0" hangingPunct="0">
              <a:lnSpc>
                <a:spcPct val="100000"/>
              </a:lnSpc>
              <a:spcBef>
                <a:spcPts val="0"/>
              </a:spcBef>
              <a:spcAft>
                <a:spcPts val="0"/>
              </a:spcAft>
              <a:buNone/>
              <a:tabLst/>
            </a:pPr>
            <a:endParaRPr lang="en-US" sz="1800" b="1" i="0" u="none" strike="noStrike" kern="1200" dirty="0" smtClean="0">
              <a:ln>
                <a:noFill/>
              </a:ln>
              <a:latin typeface="Arial" pitchFamily="18"/>
              <a:ea typeface="DejaVu Sans" pitchFamily="2"/>
              <a:cs typeface="DejaVu Sans" pitchFamily="2"/>
            </a:endParaRPr>
          </a:p>
          <a:p>
            <a:pPr marL="0" marR="0" lvl="0" indent="0" rtl="0" hangingPunct="0">
              <a:lnSpc>
                <a:spcPct val="100000"/>
              </a:lnSpc>
              <a:spcBef>
                <a:spcPts val="0"/>
              </a:spcBef>
              <a:spcAft>
                <a:spcPts val="0"/>
              </a:spcAft>
              <a:buNone/>
              <a:tabLst/>
            </a:pPr>
            <a:r>
              <a:rPr lang="en-US" sz="1800" b="1" i="0" u="none" strike="noStrike" kern="1200" dirty="0" smtClean="0">
                <a:ln>
                  <a:noFill/>
                </a:ln>
                <a:latin typeface="Arial" pitchFamily="18"/>
                <a:ea typeface="DejaVu Sans" pitchFamily="2"/>
                <a:cs typeface="DejaVu Sans" pitchFamily="2"/>
              </a:rPr>
              <a:t>BBO </a:t>
            </a:r>
            <a:r>
              <a:rPr lang="en-US" sz="1800" b="1" i="0" u="none" strike="noStrike" kern="1200" dirty="0">
                <a:ln>
                  <a:noFill/>
                </a:ln>
                <a:latin typeface="Arial" pitchFamily="18"/>
                <a:ea typeface="DejaVu Sans" pitchFamily="2"/>
                <a:cs typeface="DejaVu Sans" pitchFamily="2"/>
              </a:rPr>
              <a:t>doubling </a:t>
            </a:r>
            <a:r>
              <a:rPr lang="en-US" sz="1800" b="1" i="0" u="none" strike="noStrike" kern="1200" dirty="0" smtClean="0">
                <a:ln>
                  <a:noFill/>
                </a:ln>
                <a:latin typeface="Arial" pitchFamily="18"/>
                <a:ea typeface="DejaVu Sans" pitchFamily="2"/>
                <a:cs typeface="DejaVu Sans" pitchFamily="2"/>
              </a:rPr>
              <a:t>units (270-425nm, typically hundreds </a:t>
            </a:r>
            <a:r>
              <a:rPr lang="en-US" sz="1800" b="1" i="0" u="none" strike="noStrike" kern="1200" dirty="0" err="1" smtClean="0">
                <a:ln>
                  <a:noFill/>
                </a:ln>
                <a:latin typeface="Arial" pitchFamily="18"/>
                <a:ea typeface="DejaVu Sans" pitchFamily="2"/>
                <a:cs typeface="DejaVu Sans" pitchFamily="2"/>
              </a:rPr>
              <a:t>mW</a:t>
            </a:r>
            <a:r>
              <a:rPr lang="en-US" sz="1800" b="1" i="0" u="none" strike="noStrike" kern="1200" dirty="0" smtClean="0">
                <a:ln>
                  <a:noFill/>
                </a:ln>
                <a:latin typeface="Arial" pitchFamily="18"/>
                <a:ea typeface="DejaVu Sans" pitchFamily="2"/>
                <a:cs typeface="DejaVu Sans" pitchFamily="2"/>
              </a:rPr>
              <a:t> )</a:t>
            </a:r>
            <a:endParaRPr lang="en-US" sz="1800" b="1" i="0" u="none" strike="noStrike" kern="1200" dirty="0">
              <a:ln>
                <a:noFill/>
              </a:ln>
              <a:latin typeface="Arial" pitchFamily="18"/>
              <a:ea typeface="DejaVu Sans" pitchFamily="2"/>
              <a:cs typeface="DejaVu Sans" pitchFamily="2"/>
            </a:endParaRPr>
          </a:p>
        </p:txBody>
      </p:sp>
      <p:pic>
        <p:nvPicPr>
          <p:cNvPr id="4" name="图片 3"/>
          <p:cNvPicPr>
            <a:picLocks noChangeAspect="1"/>
          </p:cNvPicPr>
          <p:nvPr/>
        </p:nvPicPr>
        <p:blipFill>
          <a:blip r:embed="rId3" cstate="print">
            <a:alphaModFix/>
            <a:lum/>
          </a:blip>
          <a:srcRect l="3718" t="18983" r="5459" b="29825"/>
          <a:stretch>
            <a:fillRect/>
          </a:stretch>
        </p:blipFill>
        <p:spPr>
          <a:xfrm>
            <a:off x="147480" y="1002893"/>
            <a:ext cx="8908026" cy="3141404"/>
          </a:xfrm>
          <a:prstGeom prst="rect">
            <a:avLst/>
          </a:prstGeom>
          <a:noFill/>
          <a:ln>
            <a:noFill/>
          </a:ln>
        </p:spPr>
      </p:pic>
      <p:sp>
        <p:nvSpPr>
          <p:cNvPr id="5" name="TextBox 4"/>
          <p:cNvSpPr txBox="1"/>
          <p:nvPr/>
        </p:nvSpPr>
        <p:spPr>
          <a:xfrm>
            <a:off x="3421626" y="221225"/>
            <a:ext cx="1822935" cy="400110"/>
          </a:xfrm>
          <a:prstGeom prst="rect">
            <a:avLst/>
          </a:prstGeom>
          <a:noFill/>
        </p:spPr>
        <p:txBody>
          <a:bodyPr wrap="none" rtlCol="0">
            <a:spAutoFit/>
          </a:bodyPr>
          <a:lstStyle/>
          <a:p>
            <a:r>
              <a:rPr lang="en-US" sz="2000" b="1" dirty="0" smtClean="0"/>
              <a:t>Laser system</a:t>
            </a:r>
            <a:endParaRPr lang="en-CA" sz="2000" b="1" dirty="0"/>
          </a:p>
        </p:txBody>
      </p:sp>
      <p:pic>
        <p:nvPicPr>
          <p:cNvPr id="6" name="Picture 1" descr="C:\Users\Ruohong\Desktop\lasers.jpg"/>
          <p:cNvPicPr>
            <a:picLocks noChangeAspect="1" noChangeArrowheads="1"/>
          </p:cNvPicPr>
          <p:nvPr/>
        </p:nvPicPr>
        <p:blipFill>
          <a:blip r:embed="rId4" cstate="print"/>
          <a:srcRect/>
          <a:stretch>
            <a:fillRect/>
          </a:stretch>
        </p:blipFill>
        <p:spPr bwMode="auto">
          <a:xfrm>
            <a:off x="5343217" y="4267199"/>
            <a:ext cx="3696007" cy="2457451"/>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等腰三角形 130"/>
          <p:cNvSpPr/>
          <p:nvPr/>
        </p:nvSpPr>
        <p:spPr>
          <a:xfrm rot="10800000">
            <a:off x="514350" y="5957890"/>
            <a:ext cx="723900" cy="700085"/>
          </a:xfrm>
          <a:prstGeom prst="triangle">
            <a:avLst>
              <a:gd name="adj" fmla="val 0"/>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074" name="Image 4" descr="logoipn.png"/>
          <p:cNvPicPr>
            <a:picLocks noChangeAspect="1"/>
          </p:cNvPicPr>
          <p:nvPr/>
        </p:nvPicPr>
        <p:blipFill>
          <a:blip r:embed="rId2"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3" cstate="print"/>
          <a:srcRect/>
          <a:stretch>
            <a:fillRect/>
          </a:stretch>
        </p:blipFill>
        <p:spPr bwMode="auto">
          <a:xfrm>
            <a:off x="0" y="0"/>
            <a:ext cx="9144000" cy="819150"/>
          </a:xfrm>
          <a:prstGeom prst="rect">
            <a:avLst/>
          </a:prstGeom>
          <a:noFill/>
          <a:ln w="9525">
            <a:noFill/>
            <a:miter lim="800000"/>
            <a:headEnd/>
            <a:tailEnd/>
          </a:ln>
        </p:spPr>
      </p:pic>
      <p:sp>
        <p:nvSpPr>
          <p:cNvPr id="6" name="矩形 5"/>
          <p:cNvSpPr/>
          <p:nvPr/>
        </p:nvSpPr>
        <p:spPr>
          <a:xfrm>
            <a:off x="5114925" y="1095375"/>
            <a:ext cx="1400175" cy="63817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矩形 6"/>
          <p:cNvSpPr/>
          <p:nvPr/>
        </p:nvSpPr>
        <p:spPr>
          <a:xfrm>
            <a:off x="7677150" y="1190625"/>
            <a:ext cx="1200150" cy="4191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矩形 8"/>
          <p:cNvSpPr/>
          <p:nvPr/>
        </p:nvSpPr>
        <p:spPr>
          <a:xfrm>
            <a:off x="4229100" y="1104900"/>
            <a:ext cx="666750" cy="63817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矩形 9"/>
          <p:cNvSpPr/>
          <p:nvPr/>
        </p:nvSpPr>
        <p:spPr>
          <a:xfrm>
            <a:off x="5143500" y="2571750"/>
            <a:ext cx="1400175" cy="63817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矩形 10"/>
          <p:cNvSpPr/>
          <p:nvPr/>
        </p:nvSpPr>
        <p:spPr>
          <a:xfrm>
            <a:off x="4257675" y="2581275"/>
            <a:ext cx="666750" cy="63817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直接箭头连接符 13"/>
          <p:cNvCxnSpPr>
            <a:stCxn id="7" idx="1"/>
            <a:endCxn id="6" idx="3"/>
          </p:cNvCxnSpPr>
          <p:nvPr/>
        </p:nvCxnSpPr>
        <p:spPr>
          <a:xfrm flipH="1">
            <a:off x="6515100" y="1400175"/>
            <a:ext cx="1162050" cy="14288"/>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sp>
        <p:nvSpPr>
          <p:cNvPr id="12" name="矩形 11"/>
          <p:cNvSpPr/>
          <p:nvPr/>
        </p:nvSpPr>
        <p:spPr>
          <a:xfrm rot="2700000">
            <a:off x="7302190" y="123911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直接箭头连接符 14"/>
          <p:cNvCxnSpPr>
            <a:endCxn id="18" idx="1"/>
          </p:cNvCxnSpPr>
          <p:nvPr/>
        </p:nvCxnSpPr>
        <p:spPr>
          <a:xfrm>
            <a:off x="7353301" y="1419225"/>
            <a:ext cx="23812" cy="1481136"/>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sp>
        <p:nvSpPr>
          <p:cNvPr id="18" name="矩形 17"/>
          <p:cNvSpPr/>
          <p:nvPr/>
        </p:nvSpPr>
        <p:spPr>
          <a:xfrm rot="2700000">
            <a:off x="7368864" y="274406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9" name="直接箭头连接符 18"/>
          <p:cNvCxnSpPr>
            <a:stCxn id="18" idx="1"/>
            <a:endCxn id="10" idx="3"/>
          </p:cNvCxnSpPr>
          <p:nvPr/>
        </p:nvCxnSpPr>
        <p:spPr>
          <a:xfrm flipH="1" flipV="1">
            <a:off x="6543675" y="2890838"/>
            <a:ext cx="833438" cy="9523"/>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sp>
        <p:nvSpPr>
          <p:cNvPr id="25" name="矩形 24"/>
          <p:cNvSpPr/>
          <p:nvPr/>
        </p:nvSpPr>
        <p:spPr>
          <a:xfrm rot="2700000">
            <a:off x="7340290" y="184871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矩形 26"/>
          <p:cNvSpPr/>
          <p:nvPr/>
        </p:nvSpPr>
        <p:spPr>
          <a:xfrm rot="300000">
            <a:off x="3625540" y="179156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直接箭头连接符 23"/>
          <p:cNvCxnSpPr>
            <a:stCxn id="25" idx="1"/>
            <a:endCxn id="27" idx="3"/>
          </p:cNvCxnSpPr>
          <p:nvPr/>
        </p:nvCxnSpPr>
        <p:spPr>
          <a:xfrm flipH="1" flipV="1">
            <a:off x="3681765" y="1970233"/>
            <a:ext cx="3666774" cy="34778"/>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sp>
        <p:nvSpPr>
          <p:cNvPr id="32" name="矩形 31"/>
          <p:cNvSpPr/>
          <p:nvPr/>
        </p:nvSpPr>
        <p:spPr>
          <a:xfrm rot="300000">
            <a:off x="6940240" y="2124940"/>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8" name="直接箭头连接符 27"/>
          <p:cNvCxnSpPr>
            <a:stCxn id="27" idx="3"/>
            <a:endCxn id="32" idx="1"/>
          </p:cNvCxnSpPr>
          <p:nvPr/>
        </p:nvCxnSpPr>
        <p:spPr>
          <a:xfrm>
            <a:off x="3681765" y="1970233"/>
            <a:ext cx="3258582" cy="328465"/>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cxnSp>
        <p:nvCxnSpPr>
          <p:cNvPr id="33" name="直接箭头连接符 32"/>
          <p:cNvCxnSpPr>
            <a:stCxn id="32" idx="1"/>
            <a:endCxn id="44" idx="3"/>
          </p:cNvCxnSpPr>
          <p:nvPr/>
        </p:nvCxnSpPr>
        <p:spPr>
          <a:xfrm flipH="1" flipV="1">
            <a:off x="2949722" y="2235344"/>
            <a:ext cx="3990625" cy="63354"/>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sp>
        <p:nvSpPr>
          <p:cNvPr id="44" name="矩形 43"/>
          <p:cNvSpPr/>
          <p:nvPr/>
        </p:nvSpPr>
        <p:spPr>
          <a:xfrm rot="2700000">
            <a:off x="2901640" y="203921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5" name="直接箭头连接符 44"/>
          <p:cNvCxnSpPr>
            <a:stCxn id="44" idx="3"/>
            <a:endCxn id="73" idx="1"/>
          </p:cNvCxnSpPr>
          <p:nvPr/>
        </p:nvCxnSpPr>
        <p:spPr>
          <a:xfrm>
            <a:off x="2949722" y="2235344"/>
            <a:ext cx="17316" cy="1474642"/>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cxnSp>
        <p:nvCxnSpPr>
          <p:cNvPr id="46" name="直接箭头连接符 45"/>
          <p:cNvCxnSpPr>
            <a:stCxn id="73" idx="1"/>
            <a:endCxn id="101" idx="3"/>
          </p:cNvCxnSpPr>
          <p:nvPr/>
        </p:nvCxnSpPr>
        <p:spPr>
          <a:xfrm flipH="1">
            <a:off x="846356" y="3709986"/>
            <a:ext cx="2120682" cy="57072"/>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cxnSp>
        <p:nvCxnSpPr>
          <p:cNvPr id="47" name="直接箭头连接符 46"/>
          <p:cNvCxnSpPr>
            <a:stCxn id="9" idx="1"/>
            <a:endCxn id="61" idx="3"/>
          </p:cNvCxnSpPr>
          <p:nvPr/>
        </p:nvCxnSpPr>
        <p:spPr>
          <a:xfrm flipH="1">
            <a:off x="2454422" y="1423988"/>
            <a:ext cx="1774678" cy="30306"/>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cxnSp>
        <p:nvCxnSpPr>
          <p:cNvPr id="48" name="直接箭头连接符 47"/>
          <p:cNvCxnSpPr>
            <a:stCxn id="6" idx="1"/>
            <a:endCxn id="9" idx="3"/>
          </p:cNvCxnSpPr>
          <p:nvPr/>
        </p:nvCxnSpPr>
        <p:spPr>
          <a:xfrm flipH="1">
            <a:off x="4895850" y="1414463"/>
            <a:ext cx="219075" cy="9525"/>
          </a:xfrm>
          <a:prstGeom prst="straightConnector1">
            <a:avLst/>
          </a:prstGeom>
          <a:ln>
            <a:solidFill>
              <a:srgbClr val="FFC000"/>
            </a:solidFill>
            <a:tailEnd type="arrow"/>
          </a:ln>
        </p:spPr>
        <p:style>
          <a:lnRef idx="2">
            <a:schemeClr val="accent3"/>
          </a:lnRef>
          <a:fillRef idx="0">
            <a:schemeClr val="accent3"/>
          </a:fillRef>
          <a:effectRef idx="1">
            <a:schemeClr val="accent3"/>
          </a:effectRef>
          <a:fontRef idx="minor">
            <a:schemeClr val="tx1"/>
          </a:fontRef>
        </p:style>
      </p:cxnSp>
      <p:cxnSp>
        <p:nvCxnSpPr>
          <p:cNvPr id="51" name="直接箭头连接符 50"/>
          <p:cNvCxnSpPr/>
          <p:nvPr/>
        </p:nvCxnSpPr>
        <p:spPr>
          <a:xfrm flipH="1">
            <a:off x="4914900" y="2909888"/>
            <a:ext cx="219075" cy="9525"/>
          </a:xfrm>
          <a:prstGeom prst="straightConnector1">
            <a:avLst/>
          </a:prstGeom>
          <a:ln>
            <a:solidFill>
              <a:srgbClr val="FFC000"/>
            </a:solidFill>
            <a:tailEnd type="arrow"/>
          </a:ln>
        </p:spPr>
        <p:style>
          <a:lnRef idx="2">
            <a:schemeClr val="accent3"/>
          </a:lnRef>
          <a:fillRef idx="0">
            <a:schemeClr val="accent3"/>
          </a:fillRef>
          <a:effectRef idx="1">
            <a:schemeClr val="accent3"/>
          </a:effectRef>
          <a:fontRef idx="minor">
            <a:schemeClr val="tx1"/>
          </a:fontRef>
        </p:style>
      </p:cxnSp>
      <p:cxnSp>
        <p:nvCxnSpPr>
          <p:cNvPr id="52" name="直接箭头连接符 51"/>
          <p:cNvCxnSpPr>
            <a:stCxn id="11" idx="1"/>
            <a:endCxn id="67" idx="3"/>
          </p:cNvCxnSpPr>
          <p:nvPr/>
        </p:nvCxnSpPr>
        <p:spPr>
          <a:xfrm flipH="1">
            <a:off x="3506474" y="2900363"/>
            <a:ext cx="751201" cy="11256"/>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55" name="椭圆 54"/>
          <p:cNvSpPr/>
          <p:nvPr/>
        </p:nvSpPr>
        <p:spPr>
          <a:xfrm>
            <a:off x="2286000" y="1933575"/>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椭圆 56"/>
          <p:cNvSpPr/>
          <p:nvPr/>
        </p:nvSpPr>
        <p:spPr>
          <a:xfrm>
            <a:off x="2286000" y="2476500"/>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8" name="直接箭头连接符 57"/>
          <p:cNvCxnSpPr>
            <a:stCxn id="61" idx="3"/>
            <a:endCxn id="74" idx="1"/>
          </p:cNvCxnSpPr>
          <p:nvPr/>
        </p:nvCxnSpPr>
        <p:spPr>
          <a:xfrm>
            <a:off x="2454422" y="1454294"/>
            <a:ext cx="26840" cy="1960416"/>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61" name="矩形 60"/>
          <p:cNvSpPr/>
          <p:nvPr/>
        </p:nvSpPr>
        <p:spPr>
          <a:xfrm rot="2700000">
            <a:off x="2406340" y="125816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椭圆 63"/>
          <p:cNvSpPr/>
          <p:nvPr/>
        </p:nvSpPr>
        <p:spPr>
          <a:xfrm>
            <a:off x="3338052" y="3124200"/>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椭圆 64"/>
          <p:cNvSpPr/>
          <p:nvPr/>
        </p:nvSpPr>
        <p:spPr>
          <a:xfrm>
            <a:off x="3352800" y="3524250"/>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6" name="直接箭头连接符 65"/>
          <p:cNvCxnSpPr>
            <a:stCxn id="67" idx="3"/>
            <a:endCxn id="72" idx="1"/>
          </p:cNvCxnSpPr>
          <p:nvPr/>
        </p:nvCxnSpPr>
        <p:spPr>
          <a:xfrm>
            <a:off x="3506474" y="2911619"/>
            <a:ext cx="3490" cy="1093641"/>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67" name="矩形 66"/>
          <p:cNvSpPr/>
          <p:nvPr/>
        </p:nvSpPr>
        <p:spPr>
          <a:xfrm rot="2700000">
            <a:off x="3458392" y="2715490"/>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椭圆 67"/>
          <p:cNvSpPr/>
          <p:nvPr/>
        </p:nvSpPr>
        <p:spPr>
          <a:xfrm>
            <a:off x="2771775" y="2581275"/>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椭圆 68"/>
          <p:cNvSpPr/>
          <p:nvPr/>
        </p:nvSpPr>
        <p:spPr>
          <a:xfrm>
            <a:off x="2781300" y="3057525"/>
            <a:ext cx="361950" cy="8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矩形 71"/>
          <p:cNvSpPr/>
          <p:nvPr/>
        </p:nvSpPr>
        <p:spPr>
          <a:xfrm rot="2700000">
            <a:off x="3501715" y="3848964"/>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矩形 72"/>
          <p:cNvSpPr/>
          <p:nvPr/>
        </p:nvSpPr>
        <p:spPr>
          <a:xfrm rot="2700000">
            <a:off x="2958789" y="3553690"/>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矩形 73"/>
          <p:cNvSpPr/>
          <p:nvPr/>
        </p:nvSpPr>
        <p:spPr>
          <a:xfrm rot="2700000">
            <a:off x="2473013" y="3258414"/>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6" name="直接箭头连接符 85"/>
          <p:cNvCxnSpPr>
            <a:stCxn id="72" idx="1"/>
            <a:endCxn id="100" idx="3"/>
          </p:cNvCxnSpPr>
          <p:nvPr/>
        </p:nvCxnSpPr>
        <p:spPr>
          <a:xfrm flipH="1">
            <a:off x="547094" y="4005260"/>
            <a:ext cx="2962870" cy="57072"/>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cxnSp>
        <p:nvCxnSpPr>
          <p:cNvPr id="90" name="直接箭头连接符 89"/>
          <p:cNvCxnSpPr>
            <a:stCxn id="74" idx="1"/>
            <a:endCxn id="102" idx="3"/>
          </p:cNvCxnSpPr>
          <p:nvPr/>
        </p:nvCxnSpPr>
        <p:spPr>
          <a:xfrm flipH="1">
            <a:off x="1141631" y="3414710"/>
            <a:ext cx="1339631" cy="38023"/>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100" name="矩形 99"/>
          <p:cNvSpPr/>
          <p:nvPr/>
        </p:nvSpPr>
        <p:spPr>
          <a:xfrm rot="2400000">
            <a:off x="497352" y="3868014"/>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1" name="矩形 100"/>
          <p:cNvSpPr/>
          <p:nvPr/>
        </p:nvSpPr>
        <p:spPr>
          <a:xfrm rot="2400000">
            <a:off x="796614" y="3572740"/>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2" name="矩形 101"/>
          <p:cNvSpPr/>
          <p:nvPr/>
        </p:nvSpPr>
        <p:spPr>
          <a:xfrm rot="2400000">
            <a:off x="1091889" y="3258415"/>
            <a:ext cx="56332"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16" name="直接箭头连接符 115"/>
          <p:cNvCxnSpPr>
            <a:stCxn id="101" idx="3"/>
            <a:endCxn id="131" idx="5"/>
          </p:cNvCxnSpPr>
          <p:nvPr/>
        </p:nvCxnSpPr>
        <p:spPr>
          <a:xfrm>
            <a:off x="846356" y="3767058"/>
            <a:ext cx="29944" cy="2540874"/>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cxnSp>
        <p:nvCxnSpPr>
          <p:cNvPr id="119" name="直接箭头连接符 118"/>
          <p:cNvCxnSpPr>
            <a:stCxn id="102" idx="3"/>
          </p:cNvCxnSpPr>
          <p:nvPr/>
        </p:nvCxnSpPr>
        <p:spPr>
          <a:xfrm flipH="1">
            <a:off x="1047751" y="3452733"/>
            <a:ext cx="93880" cy="3033792"/>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cxnSp>
        <p:nvCxnSpPr>
          <p:cNvPr id="122" name="直接箭头连接符 121"/>
          <p:cNvCxnSpPr>
            <a:stCxn id="100" idx="3"/>
          </p:cNvCxnSpPr>
          <p:nvPr/>
        </p:nvCxnSpPr>
        <p:spPr>
          <a:xfrm>
            <a:off x="547094" y="4062332"/>
            <a:ext cx="224431" cy="2147968"/>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cxnSp>
        <p:nvCxnSpPr>
          <p:cNvPr id="136" name="直接箭头连接符 135"/>
          <p:cNvCxnSpPr>
            <a:endCxn id="157" idx="1"/>
          </p:cNvCxnSpPr>
          <p:nvPr/>
        </p:nvCxnSpPr>
        <p:spPr>
          <a:xfrm flipV="1">
            <a:off x="1028700" y="6243638"/>
            <a:ext cx="7505700" cy="223837"/>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cxnSp>
        <p:nvCxnSpPr>
          <p:cNvPr id="142" name="直接箭头连接符 141"/>
          <p:cNvCxnSpPr>
            <a:stCxn id="131" idx="5"/>
            <a:endCxn id="157" idx="1"/>
          </p:cNvCxnSpPr>
          <p:nvPr/>
        </p:nvCxnSpPr>
        <p:spPr>
          <a:xfrm flipV="1">
            <a:off x="876300" y="6243638"/>
            <a:ext cx="7658100" cy="64294"/>
          </a:xfrm>
          <a:prstGeom prst="straightConnector1">
            <a:avLst/>
          </a:prstGeom>
          <a:ln>
            <a:solidFill>
              <a:srgbClr val="00FF00"/>
            </a:solidFill>
            <a:tailEnd type="arrow"/>
          </a:ln>
        </p:spPr>
        <p:style>
          <a:lnRef idx="2">
            <a:schemeClr val="accent3"/>
          </a:lnRef>
          <a:fillRef idx="0">
            <a:schemeClr val="accent3"/>
          </a:fillRef>
          <a:effectRef idx="1">
            <a:schemeClr val="accent3"/>
          </a:effectRef>
          <a:fontRef idx="minor">
            <a:schemeClr val="tx1"/>
          </a:fontRef>
        </p:style>
      </p:cxnSp>
      <p:cxnSp>
        <p:nvCxnSpPr>
          <p:cNvPr id="151" name="直接箭头连接符 150"/>
          <p:cNvCxnSpPr>
            <a:endCxn id="157" idx="1"/>
          </p:cNvCxnSpPr>
          <p:nvPr/>
        </p:nvCxnSpPr>
        <p:spPr>
          <a:xfrm>
            <a:off x="762000" y="6191250"/>
            <a:ext cx="7772400" cy="52388"/>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157" name="矩形 156"/>
          <p:cNvSpPr/>
          <p:nvPr/>
        </p:nvSpPr>
        <p:spPr>
          <a:xfrm>
            <a:off x="8534400" y="6200775"/>
            <a:ext cx="466725" cy="8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6" name="矩形 165"/>
          <p:cNvSpPr/>
          <p:nvPr/>
        </p:nvSpPr>
        <p:spPr>
          <a:xfrm rot="-600000">
            <a:off x="552450" y="5791200"/>
            <a:ext cx="65722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0" name="直接箭头连接符 179"/>
          <p:cNvCxnSpPr/>
          <p:nvPr/>
        </p:nvCxnSpPr>
        <p:spPr>
          <a:xfrm flipH="1" flipV="1">
            <a:off x="238125" y="4686300"/>
            <a:ext cx="485776" cy="1162051"/>
          </a:xfrm>
          <a:prstGeom prst="straightConnector1">
            <a:avLst/>
          </a:prstGeom>
          <a:ln w="19050">
            <a:solidFill>
              <a:srgbClr val="0000FF"/>
            </a:solidFill>
            <a:prstDash val="dash"/>
            <a:tailEnd type="arrow"/>
          </a:ln>
        </p:spPr>
        <p:style>
          <a:lnRef idx="1">
            <a:schemeClr val="accent5"/>
          </a:lnRef>
          <a:fillRef idx="0">
            <a:schemeClr val="accent5"/>
          </a:fillRef>
          <a:effectRef idx="0">
            <a:schemeClr val="accent5"/>
          </a:effectRef>
          <a:fontRef idx="minor">
            <a:schemeClr val="tx1"/>
          </a:fontRef>
        </p:style>
      </p:cxnSp>
      <p:cxnSp>
        <p:nvCxnSpPr>
          <p:cNvPr id="182" name="直接箭头连接符 181"/>
          <p:cNvCxnSpPr>
            <a:stCxn id="166" idx="0"/>
            <a:endCxn id="191" idx="3"/>
          </p:cNvCxnSpPr>
          <p:nvPr/>
        </p:nvCxnSpPr>
        <p:spPr>
          <a:xfrm flipH="1" flipV="1">
            <a:off x="330187" y="4601897"/>
            <a:ext cx="546906" cy="1189650"/>
          </a:xfrm>
          <a:prstGeom prst="straightConnector1">
            <a:avLst/>
          </a:prstGeom>
          <a:ln w="19050">
            <a:solidFill>
              <a:srgbClr val="00FF00"/>
            </a:solidFill>
            <a:prstDash val="dash"/>
            <a:tailEnd type="arrow"/>
          </a:ln>
        </p:spPr>
        <p:style>
          <a:lnRef idx="1">
            <a:schemeClr val="accent5"/>
          </a:lnRef>
          <a:fillRef idx="0">
            <a:schemeClr val="accent5"/>
          </a:fillRef>
          <a:effectRef idx="0">
            <a:schemeClr val="accent5"/>
          </a:effectRef>
          <a:fontRef idx="minor">
            <a:schemeClr val="tx1"/>
          </a:fontRef>
        </p:style>
      </p:cxnSp>
      <p:cxnSp>
        <p:nvCxnSpPr>
          <p:cNvPr id="184" name="直接箭头连接符 183"/>
          <p:cNvCxnSpPr/>
          <p:nvPr/>
        </p:nvCxnSpPr>
        <p:spPr>
          <a:xfrm flipH="1" flipV="1">
            <a:off x="409575" y="4495800"/>
            <a:ext cx="647702" cy="1295402"/>
          </a:xfrm>
          <a:prstGeom prst="straightConnector1">
            <a:avLst/>
          </a:prstGeom>
          <a:ln w="19050">
            <a:solidFill>
              <a:srgbClr val="0000FF"/>
            </a:solidFill>
            <a:prstDash val="dash"/>
            <a:tailEnd type="arrow"/>
          </a:ln>
        </p:spPr>
        <p:style>
          <a:lnRef idx="1">
            <a:schemeClr val="accent5"/>
          </a:lnRef>
          <a:fillRef idx="0">
            <a:schemeClr val="accent5"/>
          </a:fillRef>
          <a:effectRef idx="0">
            <a:schemeClr val="accent5"/>
          </a:effectRef>
          <a:fontRef idx="minor">
            <a:schemeClr val="tx1"/>
          </a:fontRef>
        </p:style>
      </p:cxnSp>
      <p:sp>
        <p:nvSpPr>
          <p:cNvPr id="191" name="矩形 190"/>
          <p:cNvSpPr/>
          <p:nvPr/>
        </p:nvSpPr>
        <p:spPr>
          <a:xfrm rot="2400000">
            <a:off x="274397" y="4334637"/>
            <a:ext cx="63181" cy="4939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13" name="直接箭头连接符 212"/>
          <p:cNvCxnSpPr>
            <a:endCxn id="235" idx="1"/>
          </p:cNvCxnSpPr>
          <p:nvPr/>
        </p:nvCxnSpPr>
        <p:spPr>
          <a:xfrm flipV="1">
            <a:off x="266700" y="4567238"/>
            <a:ext cx="7677150" cy="157162"/>
          </a:xfrm>
          <a:prstGeom prst="straightConnector1">
            <a:avLst/>
          </a:prstGeom>
          <a:ln w="19050">
            <a:solidFill>
              <a:srgbClr val="0000FF"/>
            </a:solidFill>
            <a:prstDash val="dash"/>
            <a:tailEnd type="arrow"/>
          </a:ln>
        </p:spPr>
        <p:style>
          <a:lnRef idx="1">
            <a:schemeClr val="accent5"/>
          </a:lnRef>
          <a:fillRef idx="0">
            <a:schemeClr val="accent5"/>
          </a:fillRef>
          <a:effectRef idx="0">
            <a:schemeClr val="accent5"/>
          </a:effectRef>
          <a:fontRef idx="minor">
            <a:schemeClr val="tx1"/>
          </a:fontRef>
        </p:style>
      </p:cxnSp>
      <p:cxnSp>
        <p:nvCxnSpPr>
          <p:cNvPr id="216" name="直接箭头连接符 215"/>
          <p:cNvCxnSpPr>
            <a:endCxn id="235" idx="1"/>
          </p:cNvCxnSpPr>
          <p:nvPr/>
        </p:nvCxnSpPr>
        <p:spPr>
          <a:xfrm>
            <a:off x="419100" y="4514850"/>
            <a:ext cx="7524750" cy="52388"/>
          </a:xfrm>
          <a:prstGeom prst="straightConnector1">
            <a:avLst/>
          </a:prstGeom>
          <a:ln w="19050">
            <a:solidFill>
              <a:srgbClr val="0000FF"/>
            </a:solidFill>
            <a:prstDash val="dash"/>
            <a:tailEnd type="arrow"/>
          </a:ln>
        </p:spPr>
        <p:style>
          <a:lnRef idx="1">
            <a:schemeClr val="accent5"/>
          </a:lnRef>
          <a:fillRef idx="0">
            <a:schemeClr val="accent5"/>
          </a:fillRef>
          <a:effectRef idx="0">
            <a:schemeClr val="accent5"/>
          </a:effectRef>
          <a:fontRef idx="minor">
            <a:schemeClr val="tx1"/>
          </a:fontRef>
        </p:style>
      </p:cxnSp>
      <p:cxnSp>
        <p:nvCxnSpPr>
          <p:cNvPr id="221" name="直接箭头连接符 220"/>
          <p:cNvCxnSpPr>
            <a:stCxn id="191" idx="3"/>
            <a:endCxn id="235" idx="1"/>
          </p:cNvCxnSpPr>
          <p:nvPr/>
        </p:nvCxnSpPr>
        <p:spPr>
          <a:xfrm flipV="1">
            <a:off x="330187" y="4567238"/>
            <a:ext cx="7613663" cy="34659"/>
          </a:xfrm>
          <a:prstGeom prst="straightConnector1">
            <a:avLst/>
          </a:prstGeom>
          <a:ln w="19050">
            <a:solidFill>
              <a:srgbClr val="00FF00"/>
            </a:solidFill>
            <a:prstDash val="dash"/>
            <a:tailEnd type="arrow"/>
          </a:ln>
        </p:spPr>
        <p:style>
          <a:lnRef idx="1">
            <a:schemeClr val="accent5"/>
          </a:lnRef>
          <a:fillRef idx="0">
            <a:schemeClr val="accent5"/>
          </a:fillRef>
          <a:effectRef idx="0">
            <a:schemeClr val="accent5"/>
          </a:effectRef>
          <a:fontRef idx="minor">
            <a:schemeClr val="tx1"/>
          </a:fontRef>
        </p:style>
      </p:cxnSp>
      <p:sp>
        <p:nvSpPr>
          <p:cNvPr id="235" name="矩形 234"/>
          <p:cNvSpPr/>
          <p:nvPr/>
        </p:nvSpPr>
        <p:spPr>
          <a:xfrm>
            <a:off x="7943850" y="4324350"/>
            <a:ext cx="66675" cy="4857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0482" name="Picture 2" descr="C:\Users\Ruohong\Desktop\IPN\s001_oct26.jpg"/>
          <p:cNvPicPr>
            <a:picLocks noChangeAspect="1" noChangeArrowheads="1"/>
          </p:cNvPicPr>
          <p:nvPr/>
        </p:nvPicPr>
        <p:blipFill>
          <a:blip r:embed="rId4" cstate="print"/>
          <a:srcRect l="13729" r="4541" b="12540"/>
          <a:stretch>
            <a:fillRect/>
          </a:stretch>
        </p:blipFill>
        <p:spPr bwMode="auto">
          <a:xfrm>
            <a:off x="8126533" y="4067175"/>
            <a:ext cx="1017467" cy="835025"/>
          </a:xfrm>
          <a:prstGeom prst="rect">
            <a:avLst/>
          </a:prstGeom>
          <a:noFill/>
        </p:spPr>
      </p:pic>
      <p:sp>
        <p:nvSpPr>
          <p:cNvPr id="246" name="TextBox 245"/>
          <p:cNvSpPr txBox="1"/>
          <p:nvPr/>
        </p:nvSpPr>
        <p:spPr>
          <a:xfrm>
            <a:off x="5295900" y="2705100"/>
            <a:ext cx="1096775" cy="338554"/>
          </a:xfrm>
          <a:prstGeom prst="rect">
            <a:avLst/>
          </a:prstGeom>
          <a:noFill/>
        </p:spPr>
        <p:txBody>
          <a:bodyPr wrap="none" rtlCol="0">
            <a:spAutoFit/>
          </a:bodyPr>
          <a:lstStyle/>
          <a:p>
            <a:r>
              <a:rPr lang="en-US" sz="1600" b="1" dirty="0" smtClean="0">
                <a:solidFill>
                  <a:schemeClr val="bg1"/>
                </a:solidFill>
              </a:rPr>
              <a:t>Dye laser</a:t>
            </a:r>
            <a:endParaRPr lang="en-CA" sz="1600" b="1" dirty="0">
              <a:solidFill>
                <a:schemeClr val="bg1"/>
              </a:solidFill>
            </a:endParaRPr>
          </a:p>
        </p:txBody>
      </p:sp>
      <p:sp>
        <p:nvSpPr>
          <p:cNvPr id="247" name="TextBox 246"/>
          <p:cNvSpPr txBox="1"/>
          <p:nvPr/>
        </p:nvSpPr>
        <p:spPr>
          <a:xfrm>
            <a:off x="5257800" y="1238250"/>
            <a:ext cx="1096775" cy="338554"/>
          </a:xfrm>
          <a:prstGeom prst="rect">
            <a:avLst/>
          </a:prstGeom>
          <a:noFill/>
        </p:spPr>
        <p:txBody>
          <a:bodyPr wrap="none" rtlCol="0">
            <a:spAutoFit/>
          </a:bodyPr>
          <a:lstStyle/>
          <a:p>
            <a:r>
              <a:rPr lang="en-US" sz="1600" b="1" dirty="0" smtClean="0">
                <a:solidFill>
                  <a:schemeClr val="bg1"/>
                </a:solidFill>
              </a:rPr>
              <a:t>Dye laser</a:t>
            </a:r>
            <a:endParaRPr lang="en-CA" sz="1600" b="1" dirty="0">
              <a:solidFill>
                <a:schemeClr val="bg1"/>
              </a:solidFill>
            </a:endParaRPr>
          </a:p>
        </p:txBody>
      </p:sp>
      <p:sp>
        <p:nvSpPr>
          <p:cNvPr id="248" name="TextBox 247"/>
          <p:cNvSpPr txBox="1"/>
          <p:nvPr/>
        </p:nvSpPr>
        <p:spPr>
          <a:xfrm>
            <a:off x="7715250" y="1266825"/>
            <a:ext cx="1151277" cy="307777"/>
          </a:xfrm>
          <a:prstGeom prst="rect">
            <a:avLst/>
          </a:prstGeom>
          <a:noFill/>
        </p:spPr>
        <p:txBody>
          <a:bodyPr wrap="none" rtlCol="0">
            <a:spAutoFit/>
          </a:bodyPr>
          <a:lstStyle/>
          <a:p>
            <a:r>
              <a:rPr lang="en-US" sz="1400" b="1" dirty="0" smtClean="0"/>
              <a:t>Pump laser</a:t>
            </a:r>
            <a:endParaRPr lang="en-CA" sz="1400" b="1" dirty="0"/>
          </a:p>
        </p:txBody>
      </p:sp>
      <p:sp>
        <p:nvSpPr>
          <p:cNvPr id="250" name="TextBox 249"/>
          <p:cNvSpPr txBox="1"/>
          <p:nvPr/>
        </p:nvSpPr>
        <p:spPr>
          <a:xfrm>
            <a:off x="4314825" y="2705100"/>
            <a:ext cx="530915" cy="369332"/>
          </a:xfrm>
          <a:prstGeom prst="rect">
            <a:avLst/>
          </a:prstGeom>
          <a:noFill/>
        </p:spPr>
        <p:txBody>
          <a:bodyPr wrap="none" rtlCol="0">
            <a:spAutoFit/>
          </a:bodyPr>
          <a:lstStyle/>
          <a:p>
            <a:r>
              <a:rPr lang="en-US" b="1" dirty="0" smtClean="0">
                <a:solidFill>
                  <a:schemeClr val="bg1"/>
                </a:solidFill>
              </a:rPr>
              <a:t>2 X</a:t>
            </a:r>
            <a:endParaRPr lang="en-CA" b="1" dirty="0">
              <a:solidFill>
                <a:schemeClr val="bg1"/>
              </a:solidFill>
            </a:endParaRPr>
          </a:p>
        </p:txBody>
      </p:sp>
      <p:sp>
        <p:nvSpPr>
          <p:cNvPr id="251" name="TextBox 250"/>
          <p:cNvSpPr txBox="1"/>
          <p:nvPr/>
        </p:nvSpPr>
        <p:spPr>
          <a:xfrm>
            <a:off x="4286250" y="1238250"/>
            <a:ext cx="530915" cy="369332"/>
          </a:xfrm>
          <a:prstGeom prst="rect">
            <a:avLst/>
          </a:prstGeom>
          <a:noFill/>
        </p:spPr>
        <p:txBody>
          <a:bodyPr wrap="none" rtlCol="0">
            <a:spAutoFit/>
          </a:bodyPr>
          <a:lstStyle/>
          <a:p>
            <a:r>
              <a:rPr lang="en-US" b="1" dirty="0" smtClean="0">
                <a:solidFill>
                  <a:schemeClr val="bg1"/>
                </a:solidFill>
              </a:rPr>
              <a:t>2 X</a:t>
            </a:r>
            <a:endParaRPr lang="en-CA" b="1" dirty="0">
              <a:solidFill>
                <a:schemeClr val="bg1"/>
              </a:solidFill>
            </a:endParaRPr>
          </a:p>
        </p:txBody>
      </p:sp>
      <p:sp>
        <p:nvSpPr>
          <p:cNvPr id="70" name="TextBox 69"/>
          <p:cNvSpPr txBox="1"/>
          <p:nvPr/>
        </p:nvSpPr>
        <p:spPr>
          <a:xfrm>
            <a:off x="7964128" y="6356553"/>
            <a:ext cx="928459" cy="369332"/>
          </a:xfrm>
          <a:prstGeom prst="rect">
            <a:avLst/>
          </a:prstGeom>
          <a:noFill/>
        </p:spPr>
        <p:txBody>
          <a:bodyPr wrap="none" rtlCol="0">
            <a:spAutoFit/>
          </a:bodyPr>
          <a:lstStyle/>
          <a:p>
            <a:r>
              <a:rPr lang="en-US" b="1" dirty="0" smtClean="0"/>
              <a:t>ionizer</a:t>
            </a:r>
            <a:endParaRPr lang="en-CA" b="1" dirty="0"/>
          </a:p>
        </p:txBody>
      </p:sp>
      <p:cxnSp>
        <p:nvCxnSpPr>
          <p:cNvPr id="75" name="直接连接符 74"/>
          <p:cNvCxnSpPr/>
          <p:nvPr/>
        </p:nvCxnSpPr>
        <p:spPr>
          <a:xfrm flipV="1">
            <a:off x="0" y="5054600"/>
            <a:ext cx="9144000" cy="114300"/>
          </a:xfrm>
          <a:prstGeom prst="line">
            <a:avLst/>
          </a:prstGeom>
          <a:ln w="63500" cmpd="tri">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5156200" y="3556000"/>
            <a:ext cx="1095172" cy="369332"/>
          </a:xfrm>
          <a:prstGeom prst="rect">
            <a:avLst/>
          </a:prstGeom>
          <a:noFill/>
        </p:spPr>
        <p:txBody>
          <a:bodyPr wrap="none" rtlCol="0">
            <a:spAutoFit/>
          </a:bodyPr>
          <a:lstStyle/>
          <a:p>
            <a:r>
              <a:rPr lang="en-US" dirty="0" smtClean="0"/>
              <a:t>Up stairs</a:t>
            </a:r>
            <a:endParaRPr lang="en-CA" dirty="0"/>
          </a:p>
        </p:txBody>
      </p:sp>
      <p:sp>
        <p:nvSpPr>
          <p:cNvPr id="78" name="TextBox 77"/>
          <p:cNvSpPr txBox="1"/>
          <p:nvPr/>
        </p:nvSpPr>
        <p:spPr>
          <a:xfrm>
            <a:off x="3733800" y="5346700"/>
            <a:ext cx="1390124" cy="369332"/>
          </a:xfrm>
          <a:prstGeom prst="rect">
            <a:avLst/>
          </a:prstGeom>
          <a:noFill/>
        </p:spPr>
        <p:txBody>
          <a:bodyPr wrap="none" rtlCol="0">
            <a:spAutoFit/>
          </a:bodyPr>
          <a:lstStyle/>
          <a:p>
            <a:r>
              <a:rPr lang="en-US" dirty="0" smtClean="0"/>
              <a:t>Down stairs</a:t>
            </a:r>
            <a:endParaRPr lang="en-CA" dirty="0"/>
          </a:p>
        </p:txBody>
      </p:sp>
      <p:sp>
        <p:nvSpPr>
          <p:cNvPr id="79" name="矩形 78"/>
          <p:cNvSpPr/>
          <p:nvPr/>
        </p:nvSpPr>
        <p:spPr>
          <a:xfrm>
            <a:off x="1981200" y="5753100"/>
            <a:ext cx="1320800" cy="965200"/>
          </a:xfrm>
          <a:prstGeom prst="rect">
            <a:avLst/>
          </a:prstGeom>
          <a:solidFill>
            <a:schemeClr val="accent1"/>
          </a:solidFill>
          <a:ln>
            <a:solidFill>
              <a:schemeClr val="tx2">
                <a:lumMod val="40000"/>
                <a:lumOff val="6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Mass separator</a:t>
            </a: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2" cstate="print"/>
          <a:srcRect/>
          <a:stretch>
            <a:fillRect/>
          </a:stretch>
        </p:blipFill>
        <p:spPr bwMode="auto">
          <a:xfrm>
            <a:off x="782735" y="1362840"/>
            <a:ext cx="2505075" cy="2657475"/>
          </a:xfrm>
          <a:prstGeom prst="rect">
            <a:avLst/>
          </a:prstGeom>
          <a:noFill/>
          <a:ln w="9525">
            <a:noFill/>
            <a:miter lim="800000"/>
            <a:headEnd/>
            <a:tailEnd/>
          </a:ln>
        </p:spPr>
      </p:pic>
      <p:cxnSp>
        <p:nvCxnSpPr>
          <p:cNvPr id="18" name="直接箭头连接符 17"/>
          <p:cNvCxnSpPr/>
          <p:nvPr/>
        </p:nvCxnSpPr>
        <p:spPr>
          <a:xfrm flipV="1">
            <a:off x="2186443" y="2437782"/>
            <a:ext cx="545691" cy="1179871"/>
          </a:xfrm>
          <a:prstGeom prst="straightConnector1">
            <a:avLst/>
          </a:prstGeom>
          <a:ln w="28575">
            <a:solidFill>
              <a:srgbClr val="0066C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89892" y="1813978"/>
            <a:ext cx="2390468" cy="503812"/>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0" i="0" u="none" strike="noStrike" kern="1200" dirty="0">
                <a:ln>
                  <a:noFill/>
                </a:ln>
                <a:solidFill>
                  <a:srgbClr val="2323DC"/>
                </a:solidFill>
                <a:latin typeface="Arial" pitchFamily="18"/>
                <a:ea typeface="DejaVu Sans" pitchFamily="2"/>
                <a:cs typeface="DejaVu Sans" pitchFamily="2"/>
              </a:rPr>
              <a:t>18 W at source (transmission = 67%)</a:t>
            </a:r>
          </a:p>
        </p:txBody>
      </p:sp>
      <p:sp>
        <p:nvSpPr>
          <p:cNvPr id="24" name="TextBox 23"/>
          <p:cNvSpPr txBox="1"/>
          <p:nvPr/>
        </p:nvSpPr>
        <p:spPr>
          <a:xfrm>
            <a:off x="2892654" y="2723446"/>
            <a:ext cx="2532771" cy="503812"/>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0" i="0" u="none" strike="noStrike" kern="1200" dirty="0">
                <a:ln>
                  <a:noFill/>
                </a:ln>
                <a:solidFill>
                  <a:srgbClr val="2323DC"/>
                </a:solidFill>
                <a:latin typeface="Arial" pitchFamily="18"/>
                <a:ea typeface="DejaVu Sans" pitchFamily="2"/>
                <a:cs typeface="DejaVu Sans" pitchFamily="2"/>
              </a:rPr>
              <a:t>120 </a:t>
            </a:r>
            <a:r>
              <a:rPr lang="en-US" sz="1400" b="0" i="0" u="none" strike="noStrike" kern="1200" dirty="0" err="1">
                <a:ln>
                  <a:noFill/>
                </a:ln>
                <a:solidFill>
                  <a:srgbClr val="2323DC"/>
                </a:solidFill>
                <a:latin typeface="Arial" pitchFamily="18"/>
                <a:ea typeface="DejaVu Sans" pitchFamily="2"/>
                <a:cs typeface="DejaVu Sans" pitchFamily="2"/>
              </a:rPr>
              <a:t>mW</a:t>
            </a:r>
            <a:r>
              <a:rPr lang="en-US" sz="1400" b="0" i="0" u="none" strike="noStrike" kern="1200" dirty="0">
                <a:ln>
                  <a:noFill/>
                </a:ln>
                <a:solidFill>
                  <a:srgbClr val="2323DC"/>
                </a:solidFill>
                <a:latin typeface="Arial" pitchFamily="18"/>
                <a:ea typeface="DejaVu Sans" pitchFamily="2"/>
                <a:cs typeface="DejaVu Sans" pitchFamily="2"/>
              </a:rPr>
              <a:t> at source (transmission = 24%)</a:t>
            </a:r>
          </a:p>
        </p:txBody>
      </p:sp>
      <p:sp>
        <p:nvSpPr>
          <p:cNvPr id="25" name="TextBox 24"/>
          <p:cNvSpPr txBox="1"/>
          <p:nvPr/>
        </p:nvSpPr>
        <p:spPr>
          <a:xfrm>
            <a:off x="3199172" y="2330241"/>
            <a:ext cx="1136850" cy="276999"/>
          </a:xfrm>
          <a:prstGeom prst="rect">
            <a:avLst/>
          </a:prstGeom>
          <a:noFill/>
        </p:spPr>
        <p:txBody>
          <a:bodyPr wrap="none" rtlCol="0">
            <a:spAutoFit/>
          </a:bodyPr>
          <a:lstStyle/>
          <a:p>
            <a:r>
              <a:rPr lang="en-US" sz="1200" b="1" dirty="0" smtClean="0"/>
              <a:t>34 781.6 cm</a:t>
            </a:r>
            <a:r>
              <a:rPr lang="en-US" sz="1200" b="1" baseline="30000" dirty="0" smtClean="0"/>
              <a:t>-1</a:t>
            </a:r>
            <a:endParaRPr lang="en-CA" sz="1200" b="1" baseline="30000" dirty="0"/>
          </a:p>
        </p:txBody>
      </p:sp>
      <p:sp>
        <p:nvSpPr>
          <p:cNvPr id="26" name="TextBox 25"/>
          <p:cNvSpPr txBox="1"/>
          <p:nvPr/>
        </p:nvSpPr>
        <p:spPr>
          <a:xfrm>
            <a:off x="2850125" y="3293801"/>
            <a:ext cx="923651" cy="276999"/>
          </a:xfrm>
          <a:prstGeom prst="rect">
            <a:avLst/>
          </a:prstGeom>
          <a:noFill/>
        </p:spPr>
        <p:txBody>
          <a:bodyPr wrap="none" rtlCol="0">
            <a:spAutoFit/>
          </a:bodyPr>
          <a:lstStyle/>
          <a:p>
            <a:r>
              <a:rPr lang="en-US" sz="1200" b="1" dirty="0" smtClean="0"/>
              <a:t>826.2 cm</a:t>
            </a:r>
            <a:r>
              <a:rPr lang="en-US" sz="1200" b="1" baseline="30000" dirty="0" smtClean="0"/>
              <a:t>-1</a:t>
            </a:r>
            <a:endParaRPr lang="en-CA" sz="1200" b="1" baseline="30000" dirty="0"/>
          </a:p>
        </p:txBody>
      </p:sp>
      <p:sp>
        <p:nvSpPr>
          <p:cNvPr id="27" name="矩形 26"/>
          <p:cNvSpPr/>
          <p:nvPr/>
        </p:nvSpPr>
        <p:spPr>
          <a:xfrm>
            <a:off x="2980326" y="3480306"/>
            <a:ext cx="473206" cy="261610"/>
          </a:xfrm>
          <a:prstGeom prst="rect">
            <a:avLst/>
          </a:prstGeom>
        </p:spPr>
        <p:txBody>
          <a:bodyPr wrap="none">
            <a:spAutoFit/>
          </a:bodyPr>
          <a:lstStyle/>
          <a:p>
            <a:r>
              <a:rPr lang="en-US" sz="1100" b="1" dirty="0" smtClean="0"/>
              <a:t>cm</a:t>
            </a:r>
            <a:r>
              <a:rPr lang="en-US" sz="1100" b="1" baseline="30000" dirty="0" smtClean="0"/>
              <a:t>-1</a:t>
            </a:r>
            <a:endParaRPr lang="en-CA" sz="1100" b="1" baseline="30000" dirty="0"/>
          </a:p>
        </p:txBody>
      </p:sp>
      <p:sp>
        <p:nvSpPr>
          <p:cNvPr id="28" name="TextBox 27"/>
          <p:cNvSpPr txBox="1"/>
          <p:nvPr/>
        </p:nvSpPr>
        <p:spPr>
          <a:xfrm>
            <a:off x="2835377" y="1450253"/>
            <a:ext cx="1093569" cy="276999"/>
          </a:xfrm>
          <a:prstGeom prst="rect">
            <a:avLst/>
          </a:prstGeom>
          <a:noFill/>
        </p:spPr>
        <p:txBody>
          <a:bodyPr wrap="none" rtlCol="0">
            <a:spAutoFit/>
          </a:bodyPr>
          <a:lstStyle/>
          <a:p>
            <a:r>
              <a:rPr lang="en-US" sz="1200" b="1" dirty="0" smtClean="0"/>
              <a:t>48387.6 cm</a:t>
            </a:r>
            <a:r>
              <a:rPr lang="en-US" sz="1200" b="1" baseline="30000" dirty="0" smtClean="0"/>
              <a:t>-1</a:t>
            </a:r>
            <a:endParaRPr lang="en-CA" sz="1200" b="1" baseline="30000" dirty="0"/>
          </a:p>
        </p:txBody>
      </p:sp>
      <p:pic>
        <p:nvPicPr>
          <p:cNvPr id="3074" name="Image 4" descr="logoipn.png"/>
          <p:cNvPicPr>
            <a:picLocks noChangeAspect="1"/>
          </p:cNvPicPr>
          <p:nvPr/>
        </p:nvPicPr>
        <p:blipFill>
          <a:blip r:embed="rId3"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4"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5" cstate="print"/>
          <a:srcRect/>
          <a:stretch>
            <a:fillRect/>
          </a:stretch>
        </p:blipFill>
        <p:spPr bwMode="auto">
          <a:xfrm>
            <a:off x="3781425" y="6524625"/>
            <a:ext cx="5362575" cy="333375"/>
          </a:xfrm>
          <a:prstGeom prst="rect">
            <a:avLst/>
          </a:prstGeom>
          <a:noFill/>
          <a:ln w="9525">
            <a:noFill/>
            <a:miter lim="800000"/>
            <a:headEnd/>
            <a:tailEnd/>
          </a:ln>
        </p:spPr>
      </p:pic>
      <p:pic>
        <p:nvPicPr>
          <p:cNvPr id="6" name="Picture 2"/>
          <p:cNvPicPr>
            <a:picLocks noChangeAspect="1" noChangeArrowheads="1"/>
          </p:cNvPicPr>
          <p:nvPr/>
        </p:nvPicPr>
        <p:blipFill>
          <a:blip r:embed="rId6" cstate="print"/>
          <a:srcRect/>
          <a:stretch>
            <a:fillRect/>
          </a:stretch>
        </p:blipFill>
        <p:spPr bwMode="auto">
          <a:xfrm>
            <a:off x="3864074" y="3664668"/>
            <a:ext cx="5279926" cy="2654709"/>
          </a:xfrm>
          <a:prstGeom prst="rect">
            <a:avLst/>
          </a:prstGeom>
          <a:noFill/>
          <a:ln w="9525">
            <a:noFill/>
            <a:miter lim="800000"/>
            <a:headEnd/>
            <a:tailEnd/>
          </a:ln>
        </p:spPr>
      </p:pic>
      <p:sp>
        <p:nvSpPr>
          <p:cNvPr id="8" name="任意多边形 7"/>
          <p:cNvSpPr/>
          <p:nvPr/>
        </p:nvSpPr>
        <p:spPr>
          <a:xfrm>
            <a:off x="822876" y="2305394"/>
            <a:ext cx="120863" cy="24115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pic>
        <p:nvPicPr>
          <p:cNvPr id="12" name="图片 11"/>
          <p:cNvPicPr>
            <a:picLocks noChangeAspect="1"/>
          </p:cNvPicPr>
          <p:nvPr/>
        </p:nvPicPr>
        <p:blipFill>
          <a:blip r:embed="rId7" cstate="print">
            <a:alphaModFix/>
            <a:lum/>
          </a:blip>
          <a:srcRect l="2052" t="3908" r="19987" b="3600"/>
          <a:stretch>
            <a:fillRect/>
          </a:stretch>
        </p:blipFill>
        <p:spPr>
          <a:xfrm>
            <a:off x="5501148" y="1061884"/>
            <a:ext cx="3362633" cy="2359742"/>
          </a:xfrm>
          <a:prstGeom prst="rect">
            <a:avLst/>
          </a:prstGeom>
          <a:noFill/>
          <a:ln>
            <a:noFill/>
          </a:ln>
        </p:spPr>
      </p:pic>
      <p:sp>
        <p:nvSpPr>
          <p:cNvPr id="13" name="TextBox 12"/>
          <p:cNvSpPr txBox="1"/>
          <p:nvPr/>
        </p:nvSpPr>
        <p:spPr>
          <a:xfrm>
            <a:off x="5905905" y="1965844"/>
            <a:ext cx="671040" cy="356336"/>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dirty="0">
                <a:ln>
                  <a:noFill/>
                </a:ln>
                <a:latin typeface="Arial" pitchFamily="18"/>
                <a:ea typeface="DejaVu Sans" pitchFamily="2"/>
                <a:cs typeface="DejaVu Sans" pitchFamily="2"/>
              </a:rPr>
              <a:t>x </a:t>
            </a:r>
            <a:r>
              <a:rPr lang="en-US" sz="1800" b="0" i="0" u="none" strike="noStrike" kern="1200" dirty="0" smtClean="0">
                <a:ln>
                  <a:noFill/>
                </a:ln>
                <a:latin typeface="Arial" pitchFamily="18"/>
                <a:ea typeface="DejaVu Sans" pitchFamily="2"/>
                <a:cs typeface="DejaVu Sans" pitchFamily="2"/>
              </a:rPr>
              <a:t>10</a:t>
            </a:r>
            <a:endParaRPr lang="en-US" sz="1800" b="0" i="0" u="none" strike="noStrike" kern="1200" dirty="0">
              <a:ln>
                <a:noFill/>
              </a:ln>
              <a:latin typeface="Arial" pitchFamily="18"/>
              <a:ea typeface="DejaVu Sans" pitchFamily="2"/>
              <a:cs typeface="DejaVu Sans" pitchFamily="2"/>
            </a:endParaRPr>
          </a:p>
        </p:txBody>
      </p:sp>
      <p:sp>
        <p:nvSpPr>
          <p:cNvPr id="14" name="直接连接符 13"/>
          <p:cNvSpPr/>
          <p:nvPr/>
        </p:nvSpPr>
        <p:spPr>
          <a:xfrm flipV="1">
            <a:off x="6686278" y="1651818"/>
            <a:ext cx="24237" cy="1306057"/>
          </a:xfrm>
          <a:prstGeom prst="line">
            <a:avLst/>
          </a:prstGeom>
          <a:noFill/>
          <a:ln w="0">
            <a:solidFill>
              <a:srgbClr val="000000"/>
            </a:solidFill>
            <a:prstDash val="solid"/>
            <a:headEnd type="arrow"/>
            <a:tailEnd type="arrow"/>
          </a:ln>
        </p:spPr>
        <p:txBody>
          <a:bodyPr vert="horz" lIns="90000" tIns="45000" rIns="90000" bIns="45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5" name="TextBox 14"/>
          <p:cNvSpPr txBox="1"/>
          <p:nvPr/>
        </p:nvSpPr>
        <p:spPr>
          <a:xfrm>
            <a:off x="2934929" y="265471"/>
            <a:ext cx="4525854" cy="400110"/>
          </a:xfrm>
          <a:prstGeom prst="rect">
            <a:avLst/>
          </a:prstGeom>
          <a:noFill/>
        </p:spPr>
        <p:txBody>
          <a:bodyPr wrap="none" rtlCol="0">
            <a:spAutoFit/>
          </a:bodyPr>
          <a:lstStyle/>
          <a:p>
            <a:r>
              <a:rPr lang="en-US" sz="2000" b="1" dirty="0" err="1" smtClean="0"/>
              <a:t>Ga</a:t>
            </a:r>
            <a:r>
              <a:rPr lang="en-US" sz="2000" b="1" dirty="0" smtClean="0"/>
              <a:t> isotopes on-line delivery in </a:t>
            </a:r>
            <a:r>
              <a:rPr lang="en-US" sz="2000" b="1" dirty="0" smtClean="0">
                <a:solidFill>
                  <a:srgbClr val="FF0000"/>
                </a:solidFill>
              </a:rPr>
              <a:t>2011</a:t>
            </a:r>
            <a:endParaRPr lang="en-CA" sz="2000" b="1" dirty="0">
              <a:solidFill>
                <a:srgbClr val="FF0000"/>
              </a:solidFill>
            </a:endParaRPr>
          </a:p>
        </p:txBody>
      </p:sp>
      <p:cxnSp>
        <p:nvCxnSpPr>
          <p:cNvPr id="21" name="直接箭头连接符 20"/>
          <p:cNvCxnSpPr/>
          <p:nvPr/>
        </p:nvCxnSpPr>
        <p:spPr>
          <a:xfrm flipH="1" flipV="1">
            <a:off x="1828794" y="1283106"/>
            <a:ext cx="884904" cy="1135626"/>
          </a:xfrm>
          <a:prstGeom prst="straightConnector1">
            <a:avLst/>
          </a:prstGeom>
          <a:ln w="28575">
            <a:solidFill>
              <a:srgbClr val="00FF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327356" y="1991031"/>
            <a:ext cx="840658"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FF00"/>
                </a:solidFill>
                <a:latin typeface="Arial" pitchFamily="18"/>
                <a:ea typeface="DejaVu Sans" pitchFamily="2"/>
                <a:cs typeface="DejaVu Sans" pitchFamily="2"/>
              </a:rPr>
              <a:t>532 nm</a:t>
            </a:r>
            <a:endParaRPr lang="en-US" sz="1400" b="1" i="0" u="none" strike="noStrike" kern="1200" dirty="0">
              <a:ln>
                <a:noFill/>
              </a:ln>
              <a:solidFill>
                <a:srgbClr val="00FF00"/>
              </a:solidFill>
              <a:latin typeface="Arial" pitchFamily="18"/>
              <a:ea typeface="DejaVu Sans" pitchFamily="2"/>
              <a:cs typeface="DejaVu Sans" pitchFamily="2"/>
            </a:endParaRPr>
          </a:p>
        </p:txBody>
      </p:sp>
      <p:sp>
        <p:nvSpPr>
          <p:cNvPr id="31" name="TextBox 30"/>
          <p:cNvSpPr txBox="1"/>
          <p:nvPr/>
        </p:nvSpPr>
        <p:spPr>
          <a:xfrm>
            <a:off x="1106124" y="2831689"/>
            <a:ext cx="1297859"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70C0"/>
                </a:solidFill>
                <a:latin typeface="Arial" pitchFamily="18"/>
                <a:ea typeface="DejaVu Sans" pitchFamily="2"/>
                <a:cs typeface="DejaVu Sans" pitchFamily="2"/>
              </a:rPr>
              <a:t>287nm</a:t>
            </a:r>
            <a:endParaRPr lang="en-US" sz="1400" b="1" i="0" u="none" strike="noStrike" kern="1200" dirty="0">
              <a:ln>
                <a:noFill/>
              </a:ln>
              <a:solidFill>
                <a:srgbClr val="0070C0"/>
              </a:solidFill>
              <a:latin typeface="Arial" pitchFamily="18"/>
              <a:ea typeface="DejaVu Sans" pitchFamily="2"/>
              <a:cs typeface="DejaVu Sans" pitchFamily="2"/>
            </a:endParaRPr>
          </a:p>
        </p:txBody>
      </p:sp>
      <p:sp>
        <p:nvSpPr>
          <p:cNvPr id="32" name="TextBox 31"/>
          <p:cNvSpPr txBox="1"/>
          <p:nvPr/>
        </p:nvSpPr>
        <p:spPr>
          <a:xfrm>
            <a:off x="0" y="4181475"/>
            <a:ext cx="4291781" cy="2246769"/>
          </a:xfrm>
          <a:prstGeom prst="rect">
            <a:avLst/>
          </a:prstGeom>
          <a:noFill/>
        </p:spPr>
        <p:txBody>
          <a:bodyPr wrap="square" rtlCol="0">
            <a:spAutoFit/>
          </a:bodyPr>
          <a:lstStyle/>
          <a:p>
            <a:pPr>
              <a:buFont typeface="Arial" pitchFamily="34" charset="0"/>
              <a:buChar char="•"/>
            </a:pPr>
            <a:r>
              <a:rPr lang="en-US" sz="1600" dirty="0" smtClean="0"/>
              <a:t>   X10 enhancement  in ionization </a:t>
            </a:r>
          </a:p>
          <a:p>
            <a:r>
              <a:rPr lang="en-US" sz="1600" dirty="0"/>
              <a:t> </a:t>
            </a:r>
            <a:r>
              <a:rPr lang="en-US" sz="1600" dirty="0" smtClean="0"/>
              <a:t>   efficiency compared to surface ionization</a:t>
            </a:r>
          </a:p>
          <a:p>
            <a:pPr>
              <a:buFont typeface="Arial" pitchFamily="34" charset="0"/>
              <a:buChar char="•"/>
            </a:pPr>
            <a:endParaRPr lang="en-US" sz="1600" dirty="0" smtClean="0"/>
          </a:p>
          <a:p>
            <a:pPr>
              <a:buFont typeface="Arial" pitchFamily="34" charset="0"/>
              <a:buChar char="•"/>
            </a:pPr>
            <a:r>
              <a:rPr lang="en-US" sz="1600" dirty="0">
                <a:solidFill>
                  <a:srgbClr val="FF0000"/>
                </a:solidFill>
                <a:latin typeface="Arial" pitchFamily="18"/>
                <a:ea typeface="DejaVu Sans" pitchFamily="2"/>
                <a:cs typeface="DejaVu Sans" pitchFamily="2"/>
              </a:rPr>
              <a:t> </a:t>
            </a:r>
            <a:r>
              <a:rPr lang="en-US" sz="1600" dirty="0" smtClean="0">
                <a:solidFill>
                  <a:srgbClr val="FF0000"/>
                </a:solidFill>
                <a:latin typeface="Arial" pitchFamily="18"/>
                <a:ea typeface="DejaVu Sans" pitchFamily="2"/>
                <a:cs typeface="DejaVu Sans" pitchFamily="2"/>
              </a:rPr>
              <a:t>  laser </a:t>
            </a:r>
            <a:r>
              <a:rPr lang="en-US" sz="1600" dirty="0">
                <a:solidFill>
                  <a:srgbClr val="FF0000"/>
                </a:solidFill>
                <a:latin typeface="Arial" pitchFamily="18"/>
                <a:ea typeface="DejaVu Sans" pitchFamily="2"/>
                <a:cs typeface="DejaVu Sans" pitchFamily="2"/>
              </a:rPr>
              <a:t>ionization </a:t>
            </a:r>
            <a:r>
              <a:rPr lang="en-US" sz="1600" dirty="0">
                <a:solidFill>
                  <a:srgbClr val="FF0000"/>
                </a:solidFill>
                <a:latin typeface="Arial" pitchFamily="34"/>
                <a:ea typeface="Arial" pitchFamily="34"/>
                <a:cs typeface="Arial" pitchFamily="34"/>
              </a:rPr>
              <a:t>ε~</a:t>
            </a:r>
            <a:r>
              <a:rPr lang="en-US" sz="1600" dirty="0">
                <a:solidFill>
                  <a:srgbClr val="FF0000"/>
                </a:solidFill>
                <a:latin typeface="Arial" pitchFamily="18"/>
                <a:ea typeface="DejaVu Sans" pitchFamily="2"/>
                <a:cs typeface="DejaVu Sans" pitchFamily="2"/>
              </a:rPr>
              <a:t>10</a:t>
            </a:r>
            <a:r>
              <a:rPr lang="en-US" sz="1600" dirty="0" smtClean="0">
                <a:solidFill>
                  <a:srgbClr val="FF0000"/>
                </a:solidFill>
                <a:latin typeface="Arial" pitchFamily="18"/>
                <a:ea typeface="DejaVu Sans" pitchFamily="2"/>
                <a:cs typeface="DejaVu Sans" pitchFamily="2"/>
              </a:rPr>
              <a:t>%  &amp; </a:t>
            </a:r>
            <a:r>
              <a:rPr lang="en-US" sz="1600" dirty="0">
                <a:solidFill>
                  <a:srgbClr val="FF0000"/>
                </a:solidFill>
                <a:latin typeface="Arial" pitchFamily="18"/>
                <a:ea typeface="DejaVu Sans" pitchFamily="2"/>
                <a:cs typeface="DejaVu Sans" pitchFamily="2"/>
              </a:rPr>
              <a:t>10 </a:t>
            </a:r>
            <a:r>
              <a:rPr lang="en-US" sz="1600" dirty="0" smtClean="0">
                <a:solidFill>
                  <a:srgbClr val="FF0000"/>
                </a:solidFill>
                <a:latin typeface="Arial" pitchFamily="18"/>
                <a:ea typeface="DejaVu Sans" pitchFamily="2"/>
                <a:cs typeface="DejaVu Sans" pitchFamily="2"/>
              </a:rPr>
              <a:t>µA </a:t>
            </a:r>
          </a:p>
          <a:p>
            <a:r>
              <a:rPr lang="en-US" sz="1600" dirty="0">
                <a:solidFill>
                  <a:srgbClr val="FF0000"/>
                </a:solidFill>
                <a:latin typeface="Arial" pitchFamily="18"/>
                <a:ea typeface="DejaVu Sans" pitchFamily="2"/>
                <a:cs typeface="DejaVu Sans" pitchFamily="2"/>
              </a:rPr>
              <a:t> </a:t>
            </a:r>
            <a:r>
              <a:rPr lang="en-US" sz="1600" dirty="0" smtClean="0">
                <a:solidFill>
                  <a:srgbClr val="FF0000"/>
                </a:solidFill>
                <a:latin typeface="Arial" pitchFamily="18"/>
                <a:ea typeface="DejaVu Sans" pitchFamily="2"/>
                <a:cs typeface="DejaVu Sans" pitchFamily="2"/>
              </a:rPr>
              <a:t>   &amp;  Z selectivity</a:t>
            </a:r>
          </a:p>
          <a:p>
            <a:pPr>
              <a:buFont typeface="Arial" pitchFamily="34" charset="0"/>
              <a:buChar char="•"/>
            </a:pPr>
            <a:endParaRPr lang="en-US" sz="1600" dirty="0" smtClean="0">
              <a:solidFill>
                <a:srgbClr val="FF0000"/>
              </a:solidFill>
              <a:latin typeface="Arial" pitchFamily="18"/>
              <a:ea typeface="DejaVu Sans" pitchFamily="2"/>
              <a:cs typeface="DejaVu Sans" pitchFamily="2"/>
            </a:endParaRPr>
          </a:p>
          <a:p>
            <a:pPr>
              <a:buFont typeface="Arial" pitchFamily="34" charset="0"/>
              <a:buChar char="•"/>
            </a:pPr>
            <a:r>
              <a:rPr lang="en-US" sz="1600" dirty="0">
                <a:solidFill>
                  <a:srgbClr val="FF0000"/>
                </a:solidFill>
                <a:latin typeface="Arial" pitchFamily="18"/>
                <a:ea typeface="DejaVu Sans" pitchFamily="2"/>
                <a:cs typeface="DejaVu Sans" pitchFamily="2"/>
              </a:rPr>
              <a:t> </a:t>
            </a:r>
            <a:r>
              <a:rPr lang="en-US" sz="1600" dirty="0" smtClean="0">
                <a:solidFill>
                  <a:srgbClr val="FF0000"/>
                </a:solidFill>
                <a:latin typeface="Arial" pitchFamily="18"/>
                <a:ea typeface="DejaVu Sans" pitchFamily="2"/>
                <a:cs typeface="DejaVu Sans" pitchFamily="2"/>
              </a:rPr>
              <a:t>  </a:t>
            </a:r>
            <a:r>
              <a:rPr lang="en-US" sz="1600" dirty="0" smtClean="0">
                <a:solidFill>
                  <a:srgbClr val="0000FF"/>
                </a:solidFill>
                <a:latin typeface="Arial" pitchFamily="18"/>
                <a:ea typeface="DejaVu Sans" pitchFamily="2"/>
                <a:cs typeface="DejaVu Sans" pitchFamily="2"/>
              </a:rPr>
              <a:t>blue</a:t>
            </a:r>
            <a:r>
              <a:rPr lang="en-US" sz="1600" dirty="0">
                <a:solidFill>
                  <a:srgbClr val="0000FF"/>
                </a:solidFill>
                <a:latin typeface="Arial" pitchFamily="18"/>
                <a:ea typeface="DejaVu Sans" pitchFamily="2"/>
                <a:cs typeface="DejaVu Sans" pitchFamily="2"/>
              </a:rPr>
              <a:t>: surface ionization </a:t>
            </a:r>
            <a:r>
              <a:rPr lang="en-US" sz="1600" dirty="0">
                <a:solidFill>
                  <a:srgbClr val="0000FF"/>
                </a:solidFill>
                <a:latin typeface="Arial" pitchFamily="34"/>
                <a:ea typeface="Arial" pitchFamily="34"/>
                <a:cs typeface="Arial" pitchFamily="34"/>
              </a:rPr>
              <a:t>ε~1</a:t>
            </a:r>
            <a:r>
              <a:rPr lang="en-US" sz="1600" dirty="0" smtClean="0">
                <a:solidFill>
                  <a:srgbClr val="0000FF"/>
                </a:solidFill>
                <a:latin typeface="Arial" pitchFamily="18"/>
                <a:ea typeface="DejaVu Sans" pitchFamily="2"/>
                <a:cs typeface="DejaVu Sans" pitchFamily="2"/>
              </a:rPr>
              <a:t>%&amp; </a:t>
            </a:r>
            <a:r>
              <a:rPr lang="en-US" sz="1600" dirty="0">
                <a:solidFill>
                  <a:srgbClr val="0000FF"/>
                </a:solidFill>
                <a:latin typeface="Arial" pitchFamily="18"/>
                <a:ea typeface="DejaVu Sans" pitchFamily="2"/>
                <a:cs typeface="DejaVu Sans" pitchFamily="2"/>
              </a:rPr>
              <a:t>1 µA</a:t>
            </a:r>
          </a:p>
          <a:p>
            <a:pPr>
              <a:buFont typeface="Arial" pitchFamily="34" charset="0"/>
              <a:buChar char="•"/>
            </a:pPr>
            <a:endParaRPr lang="en-US" sz="1400" dirty="0" smtClean="0"/>
          </a:p>
          <a:p>
            <a:pPr>
              <a:buFont typeface="Arial" pitchFamily="34" charset="0"/>
              <a:buChar char="•"/>
            </a:pPr>
            <a:endParaRPr lang="en-CA" sz="1400" dirty="0"/>
          </a:p>
        </p:txBody>
      </p:sp>
      <p:sp>
        <p:nvSpPr>
          <p:cNvPr id="34" name="矩形 33"/>
          <p:cNvSpPr/>
          <p:nvPr/>
        </p:nvSpPr>
        <p:spPr>
          <a:xfrm>
            <a:off x="7131502" y="4173483"/>
            <a:ext cx="1351652" cy="369332"/>
          </a:xfrm>
          <a:prstGeom prst="rect">
            <a:avLst/>
          </a:prstGeom>
        </p:spPr>
        <p:txBody>
          <a:bodyPr wrap="none">
            <a:spAutoFit/>
          </a:bodyPr>
          <a:lstStyle/>
          <a:p>
            <a:r>
              <a:rPr lang="en-US" baseline="33000" dirty="0" smtClean="0">
                <a:solidFill>
                  <a:srgbClr val="FF0000"/>
                </a:solidFill>
                <a:latin typeface="Arial" pitchFamily="18"/>
                <a:ea typeface="DejaVu Sans" pitchFamily="2"/>
                <a:cs typeface="Arial" pitchFamily="2"/>
              </a:rPr>
              <a:t>84</a:t>
            </a:r>
            <a:r>
              <a:rPr lang="en-US" dirty="0" smtClean="0">
                <a:solidFill>
                  <a:srgbClr val="FF0000"/>
                </a:solidFill>
                <a:latin typeface="Arial" pitchFamily="18"/>
                <a:ea typeface="DejaVu Sans" pitchFamily="2"/>
                <a:cs typeface="Arial" pitchFamily="2"/>
              </a:rPr>
              <a:t>Ga-&gt;</a:t>
            </a:r>
            <a:r>
              <a:rPr lang="en-US" baseline="30000" dirty="0" smtClean="0">
                <a:solidFill>
                  <a:srgbClr val="FF0000"/>
                </a:solidFill>
                <a:latin typeface="Arial" pitchFamily="18"/>
                <a:ea typeface="DejaVu Sans" pitchFamily="2"/>
                <a:cs typeface="Arial" pitchFamily="2"/>
              </a:rPr>
              <a:t>84</a:t>
            </a:r>
            <a:r>
              <a:rPr lang="en-US" dirty="0" smtClean="0">
                <a:solidFill>
                  <a:srgbClr val="FF0000"/>
                </a:solidFill>
                <a:latin typeface="Arial" pitchFamily="18"/>
                <a:ea typeface="DejaVu Sans" pitchFamily="2"/>
                <a:cs typeface="Arial" pitchFamily="2"/>
              </a:rPr>
              <a:t>Ge</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8" name="Object 4"/>
          <p:cNvGraphicFramePr>
            <a:graphicFrameLocks noChangeAspect="1"/>
          </p:cNvGraphicFramePr>
          <p:nvPr/>
        </p:nvGraphicFramePr>
        <p:xfrm>
          <a:off x="638175" y="3964312"/>
          <a:ext cx="3471863" cy="2779388"/>
        </p:xfrm>
        <a:graphic>
          <a:graphicData uri="http://schemas.openxmlformats.org/presentationml/2006/ole">
            <p:oleObj spid="_x0000_s27651" name="Graph" r:id="rId3" imgW="4066560" imgH="3255840" progId="Origin50.Graph">
              <p:embed/>
            </p:oleObj>
          </a:graphicData>
        </a:graphic>
      </p:graphicFrame>
      <p:pic>
        <p:nvPicPr>
          <p:cNvPr id="3074" name="Image 4" descr="logoipn.png"/>
          <p:cNvPicPr>
            <a:picLocks noChangeAspect="1"/>
          </p:cNvPicPr>
          <p:nvPr/>
        </p:nvPicPr>
        <p:blipFill>
          <a:blip r:embed="rId4" cstate="print"/>
          <a:srcRect/>
          <a:stretch>
            <a:fillRect/>
          </a:stretch>
        </p:blipFill>
        <p:spPr bwMode="auto">
          <a:xfrm>
            <a:off x="-219075" y="0"/>
            <a:ext cx="2828925" cy="1762125"/>
          </a:xfrm>
          <a:prstGeom prst="rect">
            <a:avLst/>
          </a:prstGeom>
          <a:noFill/>
          <a:ln w="9525">
            <a:noFill/>
            <a:miter lim="800000"/>
            <a:headEnd/>
            <a:tailEnd/>
          </a:ln>
        </p:spPr>
      </p:pic>
      <p:pic>
        <p:nvPicPr>
          <p:cNvPr id="3076" name="Picture 5" descr="C:\Users\Ruohong\Desktop\IPN\presentation\Institut de Physique Nucléaire d'Orsay_files\fond_cell2.png"/>
          <p:cNvPicPr>
            <a:picLocks noChangeAspect="1" noChangeArrowheads="1"/>
          </p:cNvPicPr>
          <p:nvPr/>
        </p:nvPicPr>
        <p:blipFill>
          <a:blip r:embed="rId5" cstate="print"/>
          <a:srcRect/>
          <a:stretch>
            <a:fillRect/>
          </a:stretch>
        </p:blipFill>
        <p:spPr bwMode="auto">
          <a:xfrm>
            <a:off x="0" y="0"/>
            <a:ext cx="9144000" cy="819150"/>
          </a:xfrm>
          <a:prstGeom prst="rect">
            <a:avLst/>
          </a:prstGeom>
          <a:noFill/>
          <a:ln w="9525">
            <a:noFill/>
            <a:miter lim="800000"/>
            <a:headEnd/>
            <a:tailEnd/>
          </a:ln>
        </p:spPr>
      </p:pic>
      <p:pic>
        <p:nvPicPr>
          <p:cNvPr id="3077" name="Picture 6" descr="C:\Users\Ruohong\Desktop\IPN\presentation\Institut de Physique Nucléaire d'Orsay_files\bandeau_haut_newIPN_01_02.jpg"/>
          <p:cNvPicPr>
            <a:picLocks noChangeAspect="1" noChangeArrowheads="1"/>
          </p:cNvPicPr>
          <p:nvPr/>
        </p:nvPicPr>
        <p:blipFill>
          <a:blip r:embed="rId6" cstate="print"/>
          <a:srcRect/>
          <a:stretch>
            <a:fillRect/>
          </a:stretch>
        </p:blipFill>
        <p:spPr bwMode="auto">
          <a:xfrm>
            <a:off x="3781425" y="6524625"/>
            <a:ext cx="5362575" cy="333375"/>
          </a:xfrm>
          <a:prstGeom prst="rect">
            <a:avLst/>
          </a:prstGeom>
          <a:noFill/>
          <a:ln w="9525">
            <a:noFill/>
            <a:miter lim="800000"/>
            <a:headEnd/>
            <a:tailEnd/>
          </a:ln>
        </p:spPr>
      </p:pic>
      <p:sp>
        <p:nvSpPr>
          <p:cNvPr id="6" name="TextBox 5"/>
          <p:cNvSpPr txBox="1"/>
          <p:nvPr/>
        </p:nvSpPr>
        <p:spPr>
          <a:xfrm>
            <a:off x="3487379" y="246421"/>
            <a:ext cx="3635932" cy="400110"/>
          </a:xfrm>
          <a:prstGeom prst="rect">
            <a:avLst/>
          </a:prstGeom>
          <a:noFill/>
        </p:spPr>
        <p:txBody>
          <a:bodyPr wrap="none" rtlCol="0">
            <a:spAutoFit/>
          </a:bodyPr>
          <a:lstStyle/>
          <a:p>
            <a:r>
              <a:rPr lang="en-US" sz="2000" b="1" dirty="0" smtClean="0"/>
              <a:t>Stable </a:t>
            </a:r>
            <a:r>
              <a:rPr lang="en-US" sz="2000" b="1" dirty="0" err="1" smtClean="0"/>
              <a:t>Ga</a:t>
            </a:r>
            <a:r>
              <a:rPr lang="en-US" sz="2000" b="1" dirty="0" smtClean="0"/>
              <a:t> (mass=69) in </a:t>
            </a:r>
            <a:r>
              <a:rPr lang="en-US" sz="2000" b="1" dirty="0" smtClean="0">
                <a:solidFill>
                  <a:srgbClr val="FF0000"/>
                </a:solidFill>
              </a:rPr>
              <a:t>2012</a:t>
            </a:r>
            <a:endParaRPr lang="en-CA" sz="2000" b="1" dirty="0">
              <a:solidFill>
                <a:srgbClr val="FF0000"/>
              </a:solidFill>
            </a:endParaRPr>
          </a:p>
        </p:txBody>
      </p:sp>
      <p:pic>
        <p:nvPicPr>
          <p:cNvPr id="7" name="Picture 2"/>
          <p:cNvPicPr>
            <a:picLocks noChangeAspect="1" noChangeArrowheads="1"/>
          </p:cNvPicPr>
          <p:nvPr/>
        </p:nvPicPr>
        <p:blipFill>
          <a:blip r:embed="rId7" cstate="print"/>
          <a:srcRect/>
          <a:stretch>
            <a:fillRect/>
          </a:stretch>
        </p:blipFill>
        <p:spPr bwMode="auto">
          <a:xfrm>
            <a:off x="782735" y="1362840"/>
            <a:ext cx="2505075" cy="2657475"/>
          </a:xfrm>
          <a:prstGeom prst="rect">
            <a:avLst/>
          </a:prstGeom>
          <a:noFill/>
          <a:ln w="9525">
            <a:noFill/>
            <a:miter lim="800000"/>
            <a:headEnd/>
            <a:tailEnd/>
          </a:ln>
        </p:spPr>
      </p:pic>
      <p:cxnSp>
        <p:nvCxnSpPr>
          <p:cNvPr id="8" name="直接箭头连接符 7"/>
          <p:cNvCxnSpPr/>
          <p:nvPr/>
        </p:nvCxnSpPr>
        <p:spPr>
          <a:xfrm flipV="1">
            <a:off x="2195968" y="2437782"/>
            <a:ext cx="545691" cy="1179871"/>
          </a:xfrm>
          <a:prstGeom prst="straightConnector1">
            <a:avLst/>
          </a:prstGeom>
          <a:ln w="28575">
            <a:solidFill>
              <a:srgbClr val="0066C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99172" y="2330241"/>
            <a:ext cx="1136850" cy="276999"/>
          </a:xfrm>
          <a:prstGeom prst="rect">
            <a:avLst/>
          </a:prstGeom>
          <a:noFill/>
        </p:spPr>
        <p:txBody>
          <a:bodyPr wrap="none" rtlCol="0">
            <a:spAutoFit/>
          </a:bodyPr>
          <a:lstStyle/>
          <a:p>
            <a:r>
              <a:rPr lang="en-US" sz="1200" b="1" dirty="0" smtClean="0"/>
              <a:t>34 781.6 cm</a:t>
            </a:r>
            <a:r>
              <a:rPr lang="en-US" sz="1200" b="1" baseline="30000" dirty="0" smtClean="0"/>
              <a:t>-1</a:t>
            </a:r>
            <a:endParaRPr lang="en-CA" sz="1200" b="1" baseline="30000" dirty="0"/>
          </a:p>
        </p:txBody>
      </p:sp>
      <p:sp>
        <p:nvSpPr>
          <p:cNvPr id="11" name="TextBox 10"/>
          <p:cNvSpPr txBox="1"/>
          <p:nvPr/>
        </p:nvSpPr>
        <p:spPr>
          <a:xfrm>
            <a:off x="2850125" y="3293801"/>
            <a:ext cx="923651" cy="276999"/>
          </a:xfrm>
          <a:prstGeom prst="rect">
            <a:avLst/>
          </a:prstGeom>
          <a:noFill/>
        </p:spPr>
        <p:txBody>
          <a:bodyPr wrap="none" rtlCol="0">
            <a:spAutoFit/>
          </a:bodyPr>
          <a:lstStyle/>
          <a:p>
            <a:r>
              <a:rPr lang="en-US" sz="1200" b="1" dirty="0" smtClean="0"/>
              <a:t>826.2 cm</a:t>
            </a:r>
            <a:r>
              <a:rPr lang="en-US" sz="1200" b="1" baseline="30000" dirty="0" smtClean="0"/>
              <a:t>-1</a:t>
            </a:r>
            <a:endParaRPr lang="en-CA" sz="1200" b="1" baseline="30000" dirty="0"/>
          </a:p>
        </p:txBody>
      </p:sp>
      <p:sp>
        <p:nvSpPr>
          <p:cNvPr id="12" name="矩形 11"/>
          <p:cNvSpPr/>
          <p:nvPr/>
        </p:nvSpPr>
        <p:spPr>
          <a:xfrm>
            <a:off x="2980326" y="3480306"/>
            <a:ext cx="473206" cy="261610"/>
          </a:xfrm>
          <a:prstGeom prst="rect">
            <a:avLst/>
          </a:prstGeom>
        </p:spPr>
        <p:txBody>
          <a:bodyPr wrap="none">
            <a:spAutoFit/>
          </a:bodyPr>
          <a:lstStyle/>
          <a:p>
            <a:r>
              <a:rPr lang="en-US" sz="1100" b="1" dirty="0" smtClean="0"/>
              <a:t>cm</a:t>
            </a:r>
            <a:r>
              <a:rPr lang="en-US" sz="1100" b="1" baseline="30000" dirty="0" smtClean="0"/>
              <a:t>-1</a:t>
            </a:r>
            <a:endParaRPr lang="en-CA" sz="1100" b="1" baseline="30000" dirty="0"/>
          </a:p>
        </p:txBody>
      </p:sp>
      <p:sp>
        <p:nvSpPr>
          <p:cNvPr id="13" name="TextBox 12"/>
          <p:cNvSpPr txBox="1"/>
          <p:nvPr/>
        </p:nvSpPr>
        <p:spPr>
          <a:xfrm>
            <a:off x="2835377" y="1450253"/>
            <a:ext cx="1093569" cy="276999"/>
          </a:xfrm>
          <a:prstGeom prst="rect">
            <a:avLst/>
          </a:prstGeom>
          <a:noFill/>
        </p:spPr>
        <p:txBody>
          <a:bodyPr wrap="none" rtlCol="0">
            <a:spAutoFit/>
          </a:bodyPr>
          <a:lstStyle/>
          <a:p>
            <a:r>
              <a:rPr lang="en-US" sz="1200" b="1" dirty="0" smtClean="0"/>
              <a:t>48387.6 cm</a:t>
            </a:r>
            <a:r>
              <a:rPr lang="en-US" sz="1200" b="1" baseline="30000" dirty="0" smtClean="0"/>
              <a:t>-1</a:t>
            </a:r>
            <a:endParaRPr lang="en-CA" sz="1200" b="1" baseline="30000" dirty="0"/>
          </a:p>
        </p:txBody>
      </p:sp>
      <p:sp>
        <p:nvSpPr>
          <p:cNvPr id="14" name="任意多边形 13"/>
          <p:cNvSpPr/>
          <p:nvPr/>
        </p:nvSpPr>
        <p:spPr>
          <a:xfrm>
            <a:off x="822876" y="2305394"/>
            <a:ext cx="120863" cy="24115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cxnSp>
        <p:nvCxnSpPr>
          <p:cNvPr id="15" name="直接箭头连接符 14"/>
          <p:cNvCxnSpPr/>
          <p:nvPr/>
        </p:nvCxnSpPr>
        <p:spPr>
          <a:xfrm flipH="1" flipV="1">
            <a:off x="1828794" y="1283106"/>
            <a:ext cx="884904" cy="1135626"/>
          </a:xfrm>
          <a:prstGeom prst="straightConnector1">
            <a:avLst/>
          </a:prstGeom>
          <a:ln w="28575">
            <a:solidFill>
              <a:srgbClr val="00FF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27356" y="1991031"/>
            <a:ext cx="840658"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FF00"/>
                </a:solidFill>
                <a:latin typeface="Arial" pitchFamily="18"/>
                <a:ea typeface="DejaVu Sans" pitchFamily="2"/>
                <a:cs typeface="DejaVu Sans" pitchFamily="2"/>
              </a:rPr>
              <a:t>532 nm</a:t>
            </a:r>
            <a:endParaRPr lang="en-US" sz="1400" b="1" i="0" u="none" strike="noStrike" kern="1200" dirty="0">
              <a:ln>
                <a:noFill/>
              </a:ln>
              <a:solidFill>
                <a:srgbClr val="00FF00"/>
              </a:solidFill>
              <a:latin typeface="Arial" pitchFamily="18"/>
              <a:ea typeface="DejaVu Sans" pitchFamily="2"/>
              <a:cs typeface="DejaVu Sans" pitchFamily="2"/>
            </a:endParaRPr>
          </a:p>
        </p:txBody>
      </p:sp>
      <p:sp>
        <p:nvSpPr>
          <p:cNvPr id="17" name="TextBox 16"/>
          <p:cNvSpPr txBox="1"/>
          <p:nvPr/>
        </p:nvSpPr>
        <p:spPr>
          <a:xfrm>
            <a:off x="1438276" y="2784064"/>
            <a:ext cx="790574" cy="297346"/>
          </a:xfrm>
          <a:prstGeom prst="rect">
            <a:avLst/>
          </a:prstGeom>
          <a:noFill/>
          <a:ln>
            <a:noFill/>
          </a:ln>
        </p:spPr>
        <p:txBody>
          <a:bodyPr vert="horz" wrap="square"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400" b="1" i="0" u="none" strike="noStrike" kern="1200" dirty="0" smtClean="0">
                <a:ln>
                  <a:noFill/>
                </a:ln>
                <a:solidFill>
                  <a:srgbClr val="0070C0"/>
                </a:solidFill>
                <a:latin typeface="Arial" pitchFamily="18"/>
                <a:ea typeface="DejaVu Sans" pitchFamily="2"/>
                <a:cs typeface="DejaVu Sans" pitchFamily="2"/>
              </a:rPr>
              <a:t>287nm</a:t>
            </a:r>
            <a:endParaRPr lang="en-US" sz="1400" b="1" i="0" u="none" strike="noStrike" kern="1200" dirty="0">
              <a:ln>
                <a:noFill/>
              </a:ln>
              <a:solidFill>
                <a:srgbClr val="0070C0"/>
              </a:solidFill>
              <a:latin typeface="Arial" pitchFamily="18"/>
              <a:ea typeface="DejaVu Sans" pitchFamily="2"/>
              <a:cs typeface="DejaVu Sans" pitchFamily="2"/>
            </a:endParaRPr>
          </a:p>
        </p:txBody>
      </p:sp>
      <p:sp>
        <p:nvSpPr>
          <p:cNvPr id="20" name="TextBox 19"/>
          <p:cNvSpPr txBox="1"/>
          <p:nvPr/>
        </p:nvSpPr>
        <p:spPr>
          <a:xfrm>
            <a:off x="4695825" y="1066800"/>
            <a:ext cx="3800475" cy="738664"/>
          </a:xfrm>
          <a:prstGeom prst="rect">
            <a:avLst/>
          </a:prstGeom>
          <a:noFill/>
        </p:spPr>
        <p:txBody>
          <a:bodyPr wrap="square" rtlCol="0">
            <a:spAutoFit/>
          </a:bodyPr>
          <a:lstStyle/>
          <a:p>
            <a:pPr>
              <a:buFont typeface="Arial" pitchFamily="34" charset="0"/>
              <a:buChar char="•"/>
            </a:pPr>
            <a:r>
              <a:rPr lang="en-US" sz="1400" dirty="0" smtClean="0"/>
              <a:t>   Two new dye lasers (Radiant Dye)</a:t>
            </a:r>
          </a:p>
          <a:p>
            <a:pPr>
              <a:buFont typeface="Arial" pitchFamily="34" charset="0"/>
              <a:buChar char="•"/>
            </a:pPr>
            <a:r>
              <a:rPr lang="en-US" sz="1400" dirty="0" smtClean="0"/>
              <a:t>   Collaborated with ISOLDE (Bruce March &amp; Kieran Flanagan)</a:t>
            </a:r>
            <a:endParaRPr lang="en-CA" sz="1400" dirty="0"/>
          </a:p>
        </p:txBody>
      </p:sp>
      <p:sp>
        <p:nvSpPr>
          <p:cNvPr id="21" name="TextBox 20"/>
          <p:cNvSpPr txBox="1"/>
          <p:nvPr/>
        </p:nvSpPr>
        <p:spPr>
          <a:xfrm>
            <a:off x="123825" y="3324225"/>
            <a:ext cx="580608" cy="400110"/>
          </a:xfrm>
          <a:prstGeom prst="rect">
            <a:avLst/>
          </a:prstGeom>
          <a:noFill/>
        </p:spPr>
        <p:txBody>
          <a:bodyPr wrap="none" rtlCol="0">
            <a:spAutoFit/>
          </a:bodyPr>
          <a:lstStyle/>
          <a:p>
            <a:r>
              <a:rPr lang="en-US" sz="1000" b="1" dirty="0" smtClean="0"/>
              <a:t>55.3 %</a:t>
            </a:r>
          </a:p>
          <a:p>
            <a:r>
              <a:rPr lang="en-US" sz="1000" b="1" dirty="0" smtClean="0"/>
              <a:t>44.7 %</a:t>
            </a:r>
            <a:endParaRPr lang="en-CA" sz="1000" b="1" dirty="0"/>
          </a:p>
        </p:txBody>
      </p:sp>
      <p:sp>
        <p:nvSpPr>
          <p:cNvPr id="23" name="直接连接符 22"/>
          <p:cNvSpPr/>
          <p:nvPr/>
        </p:nvSpPr>
        <p:spPr>
          <a:xfrm flipV="1">
            <a:off x="2019029" y="4524374"/>
            <a:ext cx="19322" cy="1376723"/>
          </a:xfrm>
          <a:prstGeom prst="line">
            <a:avLst/>
          </a:prstGeom>
          <a:noFill/>
          <a:ln w="15875">
            <a:solidFill>
              <a:srgbClr val="000000"/>
            </a:solidFill>
            <a:prstDash val="solid"/>
            <a:headEnd type="arrow"/>
            <a:tailEnd type="arrow"/>
          </a:ln>
        </p:spPr>
        <p:txBody>
          <a:bodyPr vert="horz" lIns="90000" tIns="45000" rIns="90000" bIns="45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1" i="0" u="none" strike="noStrike" kern="1200">
              <a:ln>
                <a:noFill/>
              </a:ln>
              <a:latin typeface="Arial" pitchFamily="18"/>
              <a:ea typeface="DejaVu Sans" pitchFamily="2"/>
              <a:cs typeface="DejaVu Sans" pitchFamily="2"/>
            </a:endParaRPr>
          </a:p>
        </p:txBody>
      </p:sp>
      <p:sp>
        <p:nvSpPr>
          <p:cNvPr id="24" name="TextBox 23"/>
          <p:cNvSpPr txBox="1"/>
          <p:nvPr/>
        </p:nvSpPr>
        <p:spPr>
          <a:xfrm>
            <a:off x="1505355" y="4994794"/>
            <a:ext cx="671040" cy="267915"/>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200" b="1" i="0" u="none" strike="noStrike" kern="1200" dirty="0">
                <a:ln>
                  <a:noFill/>
                </a:ln>
                <a:latin typeface="Arial" pitchFamily="18"/>
                <a:ea typeface="DejaVu Sans" pitchFamily="2"/>
                <a:cs typeface="DejaVu Sans" pitchFamily="2"/>
              </a:rPr>
              <a:t>x </a:t>
            </a:r>
            <a:r>
              <a:rPr lang="en-US" sz="1200" b="1" i="0" u="none" strike="noStrike" kern="1200" dirty="0" smtClean="0">
                <a:ln>
                  <a:noFill/>
                </a:ln>
                <a:latin typeface="Arial" pitchFamily="18"/>
                <a:ea typeface="DejaVu Sans" pitchFamily="2"/>
                <a:cs typeface="DejaVu Sans" pitchFamily="2"/>
              </a:rPr>
              <a:t>17</a:t>
            </a:r>
            <a:endParaRPr lang="en-US" sz="1200" b="1" i="0" u="none" strike="noStrike" kern="1200" dirty="0">
              <a:ln>
                <a:noFill/>
              </a:ln>
              <a:latin typeface="Arial" pitchFamily="18"/>
              <a:ea typeface="DejaVu Sans" pitchFamily="2"/>
              <a:cs typeface="DejaVu Sans" pitchFamily="2"/>
            </a:endParaRPr>
          </a:p>
        </p:txBody>
      </p:sp>
      <p:graphicFrame>
        <p:nvGraphicFramePr>
          <p:cNvPr id="1027" name="Object 3"/>
          <p:cNvGraphicFramePr>
            <a:graphicFrameLocks noChangeAspect="1"/>
          </p:cNvGraphicFramePr>
          <p:nvPr/>
        </p:nvGraphicFramePr>
        <p:xfrm>
          <a:off x="4927600" y="4140200"/>
          <a:ext cx="3324225" cy="2484438"/>
        </p:xfrm>
        <a:graphic>
          <a:graphicData uri="http://schemas.openxmlformats.org/presentationml/2006/ole">
            <p:oleObj spid="_x0000_s27650" name="Graph" r:id="rId8" imgW="4527360" imgH="3388320" progId="Origin50.Graph">
              <p:embed/>
            </p:oleObj>
          </a:graphicData>
        </a:graphic>
      </p:graphicFrame>
      <p:graphicFrame>
        <p:nvGraphicFramePr>
          <p:cNvPr id="25" name="表格 24"/>
          <p:cNvGraphicFramePr>
            <a:graphicFrameLocks noGrp="1"/>
          </p:cNvGraphicFramePr>
          <p:nvPr/>
        </p:nvGraphicFramePr>
        <p:xfrm>
          <a:off x="4953000" y="1968500"/>
          <a:ext cx="3219449" cy="2001520"/>
        </p:xfrm>
        <a:graphic>
          <a:graphicData uri="http://schemas.openxmlformats.org/drawingml/2006/table">
            <a:tbl>
              <a:tblPr firstRow="1" bandRow="1">
                <a:tableStyleId>{5C22544A-7EE6-4342-B048-85BDC9FD1C3A}</a:tableStyleId>
              </a:tblPr>
              <a:tblGrid>
                <a:gridCol w="923925"/>
                <a:gridCol w="1009650"/>
                <a:gridCol w="1285874"/>
              </a:tblGrid>
              <a:tr h="370840">
                <a:tc>
                  <a:txBody>
                    <a:bodyPr/>
                    <a:lstStyle/>
                    <a:p>
                      <a:pPr algn="ctr"/>
                      <a:r>
                        <a:rPr lang="en-US" sz="1400" dirty="0" smtClean="0"/>
                        <a:t>287nm</a:t>
                      </a:r>
                    </a:p>
                    <a:p>
                      <a:pPr algn="ctr"/>
                      <a:r>
                        <a:rPr lang="en-US" sz="1400" dirty="0" smtClean="0"/>
                        <a:t>(300mW)</a:t>
                      </a:r>
                      <a:endParaRPr lang="en-CA" sz="1400" dirty="0"/>
                    </a:p>
                  </a:txBody>
                  <a:tcPr/>
                </a:tc>
                <a:tc>
                  <a:txBody>
                    <a:bodyPr/>
                    <a:lstStyle/>
                    <a:p>
                      <a:pPr algn="ctr"/>
                      <a:r>
                        <a:rPr lang="en-US" sz="1400" dirty="0" smtClean="0"/>
                        <a:t>532nm</a:t>
                      </a:r>
                    </a:p>
                    <a:p>
                      <a:pPr algn="ctr"/>
                      <a:r>
                        <a:rPr lang="en-US" sz="1400" dirty="0" smtClean="0"/>
                        <a:t>(~10W)</a:t>
                      </a:r>
                      <a:endParaRPr lang="en-CA" sz="1400" dirty="0"/>
                    </a:p>
                  </a:txBody>
                  <a:tcPr/>
                </a:tc>
                <a:tc>
                  <a:txBody>
                    <a:bodyPr/>
                    <a:lstStyle/>
                    <a:p>
                      <a:pPr algn="ctr"/>
                      <a:r>
                        <a:rPr lang="en-US" sz="1400" dirty="0" smtClean="0"/>
                        <a:t>Ions (</a:t>
                      </a:r>
                      <a:r>
                        <a:rPr lang="en-US" sz="1400" dirty="0" err="1" smtClean="0"/>
                        <a:t>nA</a:t>
                      </a:r>
                      <a:r>
                        <a:rPr lang="en-US" sz="1400" dirty="0" smtClean="0"/>
                        <a:t>)</a:t>
                      </a:r>
                      <a:endParaRPr lang="en-CA" sz="1400" dirty="0"/>
                    </a:p>
                  </a:txBody>
                  <a:tcPr/>
                </a:tc>
              </a:tr>
              <a:tr h="370840">
                <a:tc>
                  <a:txBody>
                    <a:bodyPr/>
                    <a:lstStyle/>
                    <a:p>
                      <a:pPr algn="ctr"/>
                      <a:r>
                        <a:rPr lang="en-US" dirty="0" smtClean="0"/>
                        <a:t>off</a:t>
                      </a:r>
                      <a:endParaRPr lang="en-CA" dirty="0"/>
                    </a:p>
                  </a:txBody>
                  <a:tcPr/>
                </a:tc>
                <a:tc>
                  <a:txBody>
                    <a:bodyPr/>
                    <a:lstStyle/>
                    <a:p>
                      <a:pPr algn="ctr"/>
                      <a:r>
                        <a:rPr lang="en-US" dirty="0" smtClean="0"/>
                        <a:t>off</a:t>
                      </a:r>
                      <a:endParaRPr lang="en-CA" dirty="0"/>
                    </a:p>
                  </a:txBody>
                  <a:tcPr/>
                </a:tc>
                <a:tc>
                  <a:txBody>
                    <a:bodyPr/>
                    <a:lstStyle/>
                    <a:p>
                      <a:pPr algn="ctr"/>
                      <a:r>
                        <a:rPr lang="en-US" dirty="0" smtClean="0"/>
                        <a:t>1.3</a:t>
                      </a:r>
                      <a:endParaRPr lang="en-CA" dirty="0"/>
                    </a:p>
                  </a:txBody>
                  <a:tcPr/>
                </a:tc>
              </a:tr>
              <a:tr h="370840">
                <a:tc>
                  <a:txBody>
                    <a:bodyPr/>
                    <a:lstStyle/>
                    <a:p>
                      <a:pPr algn="ctr"/>
                      <a:r>
                        <a:rPr lang="en-US" dirty="0" smtClean="0"/>
                        <a:t>√</a:t>
                      </a:r>
                      <a:endParaRPr lang="en-CA" dirty="0"/>
                    </a:p>
                  </a:txBody>
                  <a:tcPr/>
                </a:tc>
                <a:tc>
                  <a:txBody>
                    <a:bodyPr/>
                    <a:lstStyle/>
                    <a:p>
                      <a:pPr algn="ctr"/>
                      <a:r>
                        <a:rPr lang="en-US" dirty="0" smtClean="0"/>
                        <a:t>off</a:t>
                      </a:r>
                      <a:endParaRPr lang="en-CA" dirty="0"/>
                    </a:p>
                  </a:txBody>
                  <a:tcPr/>
                </a:tc>
                <a:tc>
                  <a:txBody>
                    <a:bodyPr/>
                    <a:lstStyle/>
                    <a:p>
                      <a:pPr algn="ctr"/>
                      <a:r>
                        <a:rPr lang="en-US" dirty="0" smtClean="0"/>
                        <a:t>1.3</a:t>
                      </a:r>
                      <a:endParaRPr lang="en-CA" dirty="0"/>
                    </a:p>
                  </a:txBody>
                  <a:tcPr/>
                </a:tc>
              </a:tr>
              <a:tr h="370840">
                <a:tc>
                  <a:txBody>
                    <a:bodyPr/>
                    <a:lstStyle/>
                    <a:p>
                      <a:pPr algn="ctr"/>
                      <a:r>
                        <a:rPr lang="en-US" dirty="0" smtClean="0"/>
                        <a:t>off</a:t>
                      </a:r>
                      <a:endParaRPr lang="en-C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endParaRPr lang="en-CA" dirty="0" smtClean="0"/>
                    </a:p>
                  </a:txBody>
                  <a:tcPr/>
                </a:tc>
                <a:tc>
                  <a:txBody>
                    <a:bodyPr/>
                    <a:lstStyle/>
                    <a:p>
                      <a:pPr algn="ctr"/>
                      <a:r>
                        <a:rPr lang="en-US" dirty="0" smtClean="0"/>
                        <a:t>1.3</a:t>
                      </a:r>
                      <a:endParaRPr lang="en-CA"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endParaRPr lang="en-CA" dirty="0"/>
                    </a:p>
                  </a:txBody>
                  <a:tcPr/>
                </a:tc>
                <a:tc>
                  <a:txBody>
                    <a:bodyPr/>
                    <a:lstStyle/>
                    <a:p>
                      <a:pPr algn="ctr"/>
                      <a:r>
                        <a:rPr lang="en-US" dirty="0" smtClean="0"/>
                        <a:t>√</a:t>
                      </a:r>
                      <a:endParaRPr lang="en-CA" dirty="0"/>
                    </a:p>
                  </a:txBody>
                  <a:tcPr/>
                </a:tc>
                <a:tc>
                  <a:txBody>
                    <a:bodyPr/>
                    <a:lstStyle/>
                    <a:p>
                      <a:pPr algn="ctr"/>
                      <a:r>
                        <a:rPr lang="en-US" dirty="0" smtClean="0"/>
                        <a:t>22</a:t>
                      </a:r>
                      <a:endParaRPr lang="en-CA"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odèle_ip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modèle_ipn</Template>
  <TotalTime>4795</TotalTime>
  <Words>672</Words>
  <Application>Microsoft Office PowerPoint</Application>
  <PresentationFormat>全屏显示(4:3)</PresentationFormat>
  <Paragraphs>181</Paragraphs>
  <Slides>14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16" baseType="lpstr">
      <vt:lpstr>modèle_ipn</vt:lpstr>
      <vt:lpstr>Graph</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ibrahim</dc:creator>
  <cp:lastModifiedBy>Ruohong Li</cp:lastModifiedBy>
  <cp:revision>283</cp:revision>
  <dcterms:created xsi:type="dcterms:W3CDTF">2011-02-28T16:40:42Z</dcterms:created>
  <dcterms:modified xsi:type="dcterms:W3CDTF">2013-02-20T08:05:06Z</dcterms:modified>
</cp:coreProperties>
</file>