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notesSlides/notesSlide2.xml" ContentType="application/vnd.openxmlformats-officedocument.presentationml.notesSlide+xml"/>
  <Override PartName="/ppt/tags/tag140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38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notesSlides/notesSlide3.xml" ContentType="application/vnd.openxmlformats-officedocument.presentationml.notesSlide+xml"/>
  <Override PartName="/ppt/tags/tag123.xml" ContentType="application/vnd.openxmlformats-officedocument.presentationml.tags+xml"/>
  <Default Extension="bin" ContentType="application/vnd.openxmlformats-officedocument.oleObject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notesSlides/notesSlide13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notesSlides/notesSlide4.xml" ContentType="application/vnd.openxmlformats-officedocument.presentationml.notesSlide+xml"/>
  <Override PartName="/ppt/tags/tag124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wmf" ContentType="image/x-wmf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notesSlides/notesSlide9.xml" ContentType="application/vnd.openxmlformats-officedocument.presentationml.notes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notesSlides/notesSlide5.xml" ContentType="application/vnd.openxmlformats-officedocument.presentationml.notesSlide+xml"/>
  <Override PartName="/ppt/tags/tag125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66" r:id="rId5"/>
    <p:sldId id="263" r:id="rId6"/>
    <p:sldId id="260" r:id="rId7"/>
    <p:sldId id="261" r:id="rId8"/>
    <p:sldId id="262" r:id="rId9"/>
    <p:sldId id="264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6" r:id="rId19"/>
    <p:sldId id="275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 autoAdjust="0"/>
    <p:restoredTop sz="94653" autoAdjust="0"/>
  </p:normalViewPr>
  <p:slideViewPr>
    <p:cSldViewPr>
      <p:cViewPr varScale="1">
        <p:scale>
          <a:sx n="95" d="100"/>
          <a:sy n="95" d="100"/>
        </p:scale>
        <p:origin x="-108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D12C7-E3E7-4C99-8F66-D367DB71A33D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88D06-0141-437D-BB96-734739F7C56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44622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1F825-E921-460C-8D24-20C753DC969C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8EEC81-7F28-4D49-BB3C-A68F228F555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25524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Ra = Radium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EEC81-7F28-4D49-BB3C-A68F228F555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9601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8712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6F8A47-022B-472C-BB26-C6A87627974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9503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6F8A47-022B-472C-BB26-C6A87627974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8637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632848" cy="504056"/>
          </a:xfrm>
          <a:ln>
            <a:noFill/>
          </a:ln>
        </p:spPr>
        <p:txBody>
          <a:bodyPr>
            <a:noAutofit/>
          </a:bodyPr>
          <a:lstStyle>
            <a:lvl1pPr algn="l">
              <a:defRPr sz="28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47260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 txBox="1">
            <a:spLocks/>
          </p:cNvSpPr>
          <p:nvPr userDrawn="1"/>
        </p:nvSpPr>
        <p:spPr>
          <a:xfrm>
            <a:off x="8100392" y="6569968"/>
            <a:ext cx="1043608" cy="2880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92C1357-907B-4602-9E01-80CCE8EF8969}" type="slidenum">
              <a:rPr lang="en-US" smtClean="0"/>
              <a:pPr algn="r"/>
              <a:t>‹Nr.›</a:t>
            </a:fld>
            <a:endParaRPr lang="en-US" dirty="0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0" y="620688"/>
            <a:ext cx="824440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 userDrawn="1"/>
        </p:nvSpPr>
        <p:spPr>
          <a:xfrm>
            <a:off x="0" y="6600887"/>
            <a:ext cx="70349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22</a:t>
            </a:r>
            <a:r>
              <a:rPr lang="en-US" sz="1200" baseline="30000" dirty="0" smtClean="0"/>
              <a:t>nd</a:t>
            </a:r>
            <a:r>
              <a:rPr lang="en-US" sz="1200" dirty="0" smtClean="0"/>
              <a:t> of February 2013 | LA³NET Laser Based Particle Sources 2013 | Sven Richter | sven.richter@uni-mainz.de</a:t>
            </a:r>
            <a:endParaRPr lang="en-US" sz="1200" dirty="0"/>
          </a:p>
        </p:txBody>
      </p:sp>
      <p:pic>
        <p:nvPicPr>
          <p:cNvPr id="9" name="Bild 8" descr="JGU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8640"/>
            <a:ext cx="366751" cy="36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L:\Talks\LOGO collection\Uni Mainz\larissalogo_transparentbackground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178" y="227984"/>
            <a:ext cx="1156325" cy="3206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99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8228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991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167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6F8A47-022B-472C-BB26-C6A87627974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3165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6F8A47-022B-472C-BB26-C6A87627974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903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6F8A47-022B-472C-BB26-C6A87627974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6514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46F8A47-022B-472C-BB26-C6A87627974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864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79512" y="6669360"/>
            <a:ext cx="7560840" cy="201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22</a:t>
            </a:r>
            <a:r>
              <a:rPr lang="en-US" baseline="30000" dirty="0" smtClean="0"/>
              <a:t>nd</a:t>
            </a:r>
            <a:r>
              <a:rPr lang="en-US" dirty="0" smtClean="0"/>
              <a:t> of February 2013 | LA³NET Laser Based Particle Sources 2013 | Sven Richter | sven.richter@uni-mainz.de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56376" y="6669360"/>
            <a:ext cx="1187624" cy="181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C1357-907B-4602-9E01-80CCE8EF896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376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emf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11" Type="http://schemas.openxmlformats.org/officeDocument/2006/relationships/image" Target="../media/image45.jpeg"/><Relationship Id="rId5" Type="http://schemas.openxmlformats.org/officeDocument/2006/relationships/image" Target="../media/image39.png"/><Relationship Id="rId10" Type="http://schemas.openxmlformats.org/officeDocument/2006/relationships/image" Target="../media/image44.jpeg"/><Relationship Id="rId4" Type="http://schemas.openxmlformats.org/officeDocument/2006/relationships/image" Target="../media/image38.gif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tags" Target="../tags/tag27.xml"/><Relationship Id="rId117" Type="http://schemas.openxmlformats.org/officeDocument/2006/relationships/slideLayout" Target="../slideLayouts/slideLayout2.xml"/><Relationship Id="rId21" Type="http://schemas.openxmlformats.org/officeDocument/2006/relationships/tags" Target="../tags/tag22.xml"/><Relationship Id="rId42" Type="http://schemas.openxmlformats.org/officeDocument/2006/relationships/tags" Target="../tags/tag43.xml"/><Relationship Id="rId47" Type="http://schemas.openxmlformats.org/officeDocument/2006/relationships/tags" Target="../tags/tag48.xml"/><Relationship Id="rId63" Type="http://schemas.openxmlformats.org/officeDocument/2006/relationships/tags" Target="../tags/tag64.xml"/><Relationship Id="rId68" Type="http://schemas.openxmlformats.org/officeDocument/2006/relationships/tags" Target="../tags/tag69.xml"/><Relationship Id="rId84" Type="http://schemas.openxmlformats.org/officeDocument/2006/relationships/tags" Target="../tags/tag85.xml"/><Relationship Id="rId89" Type="http://schemas.openxmlformats.org/officeDocument/2006/relationships/tags" Target="../tags/tag90.xml"/><Relationship Id="rId112" Type="http://schemas.openxmlformats.org/officeDocument/2006/relationships/tags" Target="../tags/tag113.xml"/><Relationship Id="rId16" Type="http://schemas.openxmlformats.org/officeDocument/2006/relationships/tags" Target="../tags/tag17.xml"/><Relationship Id="rId107" Type="http://schemas.openxmlformats.org/officeDocument/2006/relationships/tags" Target="../tags/tag108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tags" Target="../tags/tag38.xml"/><Relationship Id="rId40" Type="http://schemas.openxmlformats.org/officeDocument/2006/relationships/tags" Target="../tags/tag41.xml"/><Relationship Id="rId45" Type="http://schemas.openxmlformats.org/officeDocument/2006/relationships/tags" Target="../tags/tag46.xml"/><Relationship Id="rId53" Type="http://schemas.openxmlformats.org/officeDocument/2006/relationships/tags" Target="../tags/tag54.xml"/><Relationship Id="rId58" Type="http://schemas.openxmlformats.org/officeDocument/2006/relationships/tags" Target="../tags/tag59.xml"/><Relationship Id="rId66" Type="http://schemas.openxmlformats.org/officeDocument/2006/relationships/tags" Target="../tags/tag67.xml"/><Relationship Id="rId74" Type="http://schemas.openxmlformats.org/officeDocument/2006/relationships/tags" Target="../tags/tag75.xml"/><Relationship Id="rId79" Type="http://schemas.openxmlformats.org/officeDocument/2006/relationships/tags" Target="../tags/tag80.xml"/><Relationship Id="rId87" Type="http://schemas.openxmlformats.org/officeDocument/2006/relationships/tags" Target="../tags/tag88.xml"/><Relationship Id="rId102" Type="http://schemas.openxmlformats.org/officeDocument/2006/relationships/tags" Target="../tags/tag103.xml"/><Relationship Id="rId110" Type="http://schemas.openxmlformats.org/officeDocument/2006/relationships/tags" Target="../tags/tag111.xml"/><Relationship Id="rId115" Type="http://schemas.openxmlformats.org/officeDocument/2006/relationships/tags" Target="../tags/tag116.xml"/><Relationship Id="rId5" Type="http://schemas.openxmlformats.org/officeDocument/2006/relationships/tags" Target="../tags/tag6.xml"/><Relationship Id="rId61" Type="http://schemas.openxmlformats.org/officeDocument/2006/relationships/tags" Target="../tags/tag62.xml"/><Relationship Id="rId82" Type="http://schemas.openxmlformats.org/officeDocument/2006/relationships/tags" Target="../tags/tag83.xml"/><Relationship Id="rId90" Type="http://schemas.openxmlformats.org/officeDocument/2006/relationships/tags" Target="../tags/tag91.xml"/><Relationship Id="rId95" Type="http://schemas.openxmlformats.org/officeDocument/2006/relationships/tags" Target="../tags/tag96.xml"/><Relationship Id="rId19" Type="http://schemas.openxmlformats.org/officeDocument/2006/relationships/tags" Target="../tags/tag2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43" Type="http://schemas.openxmlformats.org/officeDocument/2006/relationships/tags" Target="../tags/tag44.xml"/><Relationship Id="rId48" Type="http://schemas.openxmlformats.org/officeDocument/2006/relationships/tags" Target="../tags/tag49.xml"/><Relationship Id="rId56" Type="http://schemas.openxmlformats.org/officeDocument/2006/relationships/tags" Target="../tags/tag57.xml"/><Relationship Id="rId64" Type="http://schemas.openxmlformats.org/officeDocument/2006/relationships/tags" Target="../tags/tag65.xml"/><Relationship Id="rId69" Type="http://schemas.openxmlformats.org/officeDocument/2006/relationships/tags" Target="../tags/tag70.xml"/><Relationship Id="rId77" Type="http://schemas.openxmlformats.org/officeDocument/2006/relationships/tags" Target="../tags/tag78.xml"/><Relationship Id="rId100" Type="http://schemas.openxmlformats.org/officeDocument/2006/relationships/tags" Target="../tags/tag101.xml"/><Relationship Id="rId105" Type="http://schemas.openxmlformats.org/officeDocument/2006/relationships/tags" Target="../tags/tag106.xml"/><Relationship Id="rId113" Type="http://schemas.openxmlformats.org/officeDocument/2006/relationships/tags" Target="../tags/tag114.xml"/><Relationship Id="rId118" Type="http://schemas.openxmlformats.org/officeDocument/2006/relationships/notesSlide" Target="../notesSlides/notesSlide2.xml"/><Relationship Id="rId8" Type="http://schemas.openxmlformats.org/officeDocument/2006/relationships/tags" Target="../tags/tag9.xml"/><Relationship Id="rId51" Type="http://schemas.openxmlformats.org/officeDocument/2006/relationships/tags" Target="../tags/tag52.xml"/><Relationship Id="rId72" Type="http://schemas.openxmlformats.org/officeDocument/2006/relationships/tags" Target="../tags/tag73.xml"/><Relationship Id="rId80" Type="http://schemas.openxmlformats.org/officeDocument/2006/relationships/tags" Target="../tags/tag81.xml"/><Relationship Id="rId85" Type="http://schemas.openxmlformats.org/officeDocument/2006/relationships/tags" Target="../tags/tag86.xml"/><Relationship Id="rId93" Type="http://schemas.openxmlformats.org/officeDocument/2006/relationships/tags" Target="../tags/tag94.xml"/><Relationship Id="rId98" Type="http://schemas.openxmlformats.org/officeDocument/2006/relationships/tags" Target="../tags/tag99.xml"/><Relationship Id="rId3" Type="http://schemas.openxmlformats.org/officeDocument/2006/relationships/tags" Target="../tags/tag4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9.xml"/><Relationship Id="rId46" Type="http://schemas.openxmlformats.org/officeDocument/2006/relationships/tags" Target="../tags/tag47.xml"/><Relationship Id="rId59" Type="http://schemas.openxmlformats.org/officeDocument/2006/relationships/tags" Target="../tags/tag60.xml"/><Relationship Id="rId67" Type="http://schemas.openxmlformats.org/officeDocument/2006/relationships/tags" Target="../tags/tag68.xml"/><Relationship Id="rId103" Type="http://schemas.openxmlformats.org/officeDocument/2006/relationships/tags" Target="../tags/tag104.xml"/><Relationship Id="rId108" Type="http://schemas.openxmlformats.org/officeDocument/2006/relationships/tags" Target="../tags/tag109.xml"/><Relationship Id="rId116" Type="http://schemas.openxmlformats.org/officeDocument/2006/relationships/tags" Target="../tags/tag117.xml"/><Relationship Id="rId20" Type="http://schemas.openxmlformats.org/officeDocument/2006/relationships/tags" Target="../tags/tag21.xml"/><Relationship Id="rId41" Type="http://schemas.openxmlformats.org/officeDocument/2006/relationships/tags" Target="../tags/tag42.xml"/><Relationship Id="rId54" Type="http://schemas.openxmlformats.org/officeDocument/2006/relationships/tags" Target="../tags/tag55.xml"/><Relationship Id="rId62" Type="http://schemas.openxmlformats.org/officeDocument/2006/relationships/tags" Target="../tags/tag63.xml"/><Relationship Id="rId70" Type="http://schemas.openxmlformats.org/officeDocument/2006/relationships/tags" Target="../tags/tag71.xml"/><Relationship Id="rId75" Type="http://schemas.openxmlformats.org/officeDocument/2006/relationships/tags" Target="../tags/tag76.xml"/><Relationship Id="rId83" Type="http://schemas.openxmlformats.org/officeDocument/2006/relationships/tags" Target="../tags/tag84.xml"/><Relationship Id="rId88" Type="http://schemas.openxmlformats.org/officeDocument/2006/relationships/tags" Target="../tags/tag89.xml"/><Relationship Id="rId91" Type="http://schemas.openxmlformats.org/officeDocument/2006/relationships/tags" Target="../tags/tag92.xml"/><Relationship Id="rId96" Type="http://schemas.openxmlformats.org/officeDocument/2006/relationships/tags" Target="../tags/tag97.xml"/><Relationship Id="rId111" Type="http://schemas.openxmlformats.org/officeDocument/2006/relationships/tags" Target="../tags/tag11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49" Type="http://schemas.openxmlformats.org/officeDocument/2006/relationships/tags" Target="../tags/tag50.xml"/><Relationship Id="rId57" Type="http://schemas.openxmlformats.org/officeDocument/2006/relationships/tags" Target="../tags/tag58.xml"/><Relationship Id="rId106" Type="http://schemas.openxmlformats.org/officeDocument/2006/relationships/tags" Target="../tags/tag107.xml"/><Relationship Id="rId114" Type="http://schemas.openxmlformats.org/officeDocument/2006/relationships/tags" Target="../tags/tag115.xml"/><Relationship Id="rId119" Type="http://schemas.openxmlformats.org/officeDocument/2006/relationships/image" Target="../media/image8.png"/><Relationship Id="rId10" Type="http://schemas.openxmlformats.org/officeDocument/2006/relationships/tags" Target="../tags/tag11.xml"/><Relationship Id="rId31" Type="http://schemas.openxmlformats.org/officeDocument/2006/relationships/tags" Target="../tags/tag32.xml"/><Relationship Id="rId44" Type="http://schemas.openxmlformats.org/officeDocument/2006/relationships/tags" Target="../tags/tag45.xml"/><Relationship Id="rId52" Type="http://schemas.openxmlformats.org/officeDocument/2006/relationships/tags" Target="../tags/tag53.xml"/><Relationship Id="rId60" Type="http://schemas.openxmlformats.org/officeDocument/2006/relationships/tags" Target="../tags/tag61.xml"/><Relationship Id="rId65" Type="http://schemas.openxmlformats.org/officeDocument/2006/relationships/tags" Target="../tags/tag66.xml"/><Relationship Id="rId73" Type="http://schemas.openxmlformats.org/officeDocument/2006/relationships/tags" Target="../tags/tag74.xml"/><Relationship Id="rId78" Type="http://schemas.openxmlformats.org/officeDocument/2006/relationships/tags" Target="../tags/tag79.xml"/><Relationship Id="rId81" Type="http://schemas.openxmlformats.org/officeDocument/2006/relationships/tags" Target="../tags/tag82.xml"/><Relationship Id="rId86" Type="http://schemas.openxmlformats.org/officeDocument/2006/relationships/tags" Target="../tags/tag87.xml"/><Relationship Id="rId94" Type="http://schemas.openxmlformats.org/officeDocument/2006/relationships/tags" Target="../tags/tag95.xml"/><Relationship Id="rId99" Type="http://schemas.openxmlformats.org/officeDocument/2006/relationships/tags" Target="../tags/tag100.xml"/><Relationship Id="rId101" Type="http://schemas.openxmlformats.org/officeDocument/2006/relationships/tags" Target="../tags/tag10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9" Type="http://schemas.openxmlformats.org/officeDocument/2006/relationships/tags" Target="../tags/tag40.xml"/><Relationship Id="rId109" Type="http://schemas.openxmlformats.org/officeDocument/2006/relationships/tags" Target="../tags/tag110.xml"/><Relationship Id="rId34" Type="http://schemas.openxmlformats.org/officeDocument/2006/relationships/tags" Target="../tags/tag35.xml"/><Relationship Id="rId50" Type="http://schemas.openxmlformats.org/officeDocument/2006/relationships/tags" Target="../tags/tag51.xml"/><Relationship Id="rId55" Type="http://schemas.openxmlformats.org/officeDocument/2006/relationships/tags" Target="../tags/tag56.xml"/><Relationship Id="rId76" Type="http://schemas.openxmlformats.org/officeDocument/2006/relationships/tags" Target="../tags/tag77.xml"/><Relationship Id="rId97" Type="http://schemas.openxmlformats.org/officeDocument/2006/relationships/tags" Target="../tags/tag98.xml"/><Relationship Id="rId104" Type="http://schemas.openxmlformats.org/officeDocument/2006/relationships/tags" Target="../tags/tag105.xml"/><Relationship Id="rId120" Type="http://schemas.openxmlformats.org/officeDocument/2006/relationships/image" Target="../media/image9.jpeg"/><Relationship Id="rId7" Type="http://schemas.openxmlformats.org/officeDocument/2006/relationships/tags" Target="../tags/tag8.xml"/><Relationship Id="rId71" Type="http://schemas.openxmlformats.org/officeDocument/2006/relationships/tags" Target="../tags/tag72.xml"/><Relationship Id="rId92" Type="http://schemas.openxmlformats.org/officeDocument/2006/relationships/tags" Target="../tags/tag93.xml"/><Relationship Id="rId2" Type="http://schemas.openxmlformats.org/officeDocument/2006/relationships/tags" Target="../tags/tag3.xml"/><Relationship Id="rId29" Type="http://schemas.openxmlformats.org/officeDocument/2006/relationships/tags" Target="../tags/tag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25.xml"/><Relationship Id="rId13" Type="http://schemas.openxmlformats.org/officeDocument/2006/relationships/tags" Target="../tags/tag130.xml"/><Relationship Id="rId18" Type="http://schemas.openxmlformats.org/officeDocument/2006/relationships/tags" Target="../tags/tag135.xml"/><Relationship Id="rId26" Type="http://schemas.openxmlformats.org/officeDocument/2006/relationships/image" Target="../media/image14.jpeg"/><Relationship Id="rId3" Type="http://schemas.openxmlformats.org/officeDocument/2006/relationships/tags" Target="../tags/tag120.xml"/><Relationship Id="rId21" Type="http://schemas.openxmlformats.org/officeDocument/2006/relationships/tags" Target="../tags/tag138.xml"/><Relationship Id="rId7" Type="http://schemas.openxmlformats.org/officeDocument/2006/relationships/tags" Target="../tags/tag124.xml"/><Relationship Id="rId12" Type="http://schemas.openxmlformats.org/officeDocument/2006/relationships/tags" Target="../tags/tag129.xml"/><Relationship Id="rId17" Type="http://schemas.openxmlformats.org/officeDocument/2006/relationships/tags" Target="../tags/tag134.xml"/><Relationship Id="rId25" Type="http://schemas.openxmlformats.org/officeDocument/2006/relationships/notesSlide" Target="../notesSlides/notesSlide6.xml"/><Relationship Id="rId2" Type="http://schemas.openxmlformats.org/officeDocument/2006/relationships/tags" Target="../tags/tag119.xml"/><Relationship Id="rId16" Type="http://schemas.openxmlformats.org/officeDocument/2006/relationships/tags" Target="../tags/tag133.xml"/><Relationship Id="rId20" Type="http://schemas.openxmlformats.org/officeDocument/2006/relationships/tags" Target="../tags/tag137.xml"/><Relationship Id="rId29" Type="http://schemas.microsoft.com/office/2007/relationships/hdphoto" Target="../media/hdphoto1.wdp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11" Type="http://schemas.openxmlformats.org/officeDocument/2006/relationships/tags" Target="../tags/tag128.xml"/><Relationship Id="rId24" Type="http://schemas.openxmlformats.org/officeDocument/2006/relationships/slideLayout" Target="../slideLayouts/slideLayout2.xml"/><Relationship Id="rId5" Type="http://schemas.openxmlformats.org/officeDocument/2006/relationships/tags" Target="../tags/tag122.xml"/><Relationship Id="rId15" Type="http://schemas.openxmlformats.org/officeDocument/2006/relationships/tags" Target="../tags/tag132.xml"/><Relationship Id="rId23" Type="http://schemas.openxmlformats.org/officeDocument/2006/relationships/tags" Target="../tags/tag140.xml"/><Relationship Id="rId28" Type="http://schemas.openxmlformats.org/officeDocument/2006/relationships/image" Target="../media/image16.png"/><Relationship Id="rId10" Type="http://schemas.openxmlformats.org/officeDocument/2006/relationships/tags" Target="../tags/tag127.xml"/><Relationship Id="rId19" Type="http://schemas.openxmlformats.org/officeDocument/2006/relationships/tags" Target="../tags/tag136.xml"/><Relationship Id="rId31" Type="http://schemas.openxmlformats.org/officeDocument/2006/relationships/image" Target="../media/image18.png"/><Relationship Id="rId4" Type="http://schemas.openxmlformats.org/officeDocument/2006/relationships/tags" Target="../tags/tag121.xml"/><Relationship Id="rId9" Type="http://schemas.openxmlformats.org/officeDocument/2006/relationships/tags" Target="../tags/tag126.xml"/><Relationship Id="rId14" Type="http://schemas.openxmlformats.org/officeDocument/2006/relationships/tags" Target="../tags/tag131.xml"/><Relationship Id="rId22" Type="http://schemas.openxmlformats.org/officeDocument/2006/relationships/tags" Target="../tags/tag139.xml"/><Relationship Id="rId27" Type="http://schemas.openxmlformats.org/officeDocument/2006/relationships/image" Target="../media/image15.png"/><Relationship Id="rId30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aser_background.jpg"/>
          <p:cNvPicPr>
            <a:picLocks noChangeAspect="1"/>
          </p:cNvPicPr>
          <p:nvPr/>
        </p:nvPicPr>
        <p:blipFill>
          <a:blip r:embed="rId2" cstate="print"/>
          <a:srcRect t="2951"/>
          <a:stretch>
            <a:fillRect/>
          </a:stretch>
        </p:blipFill>
        <p:spPr>
          <a:xfrm>
            <a:off x="0" y="0"/>
            <a:ext cx="8763000" cy="51816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424847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Radioactive Ion Beam (RIB) Production at ISOLDE</a:t>
            </a:r>
            <a:br>
              <a:rPr lang="en-US" sz="2800" b="1" dirty="0" smtClean="0"/>
            </a:br>
            <a:r>
              <a:rPr lang="en-US" sz="2800" b="1" dirty="0" smtClean="0"/>
              <a:t>by the Laser Ion Source and Trap (LIST)</a:t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000" b="1" dirty="0" smtClean="0"/>
              <a:t>Sven Richter for the LIST-, RILIS- and ISOLDE IS456 Collaborations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421940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run in 2011: results</a:t>
            </a:r>
            <a:endParaRPr lang="en-US" dirty="0"/>
          </a:p>
        </p:txBody>
      </p:sp>
      <p:sp>
        <p:nvSpPr>
          <p:cNvPr id="95" name="Textplatzhalter 2"/>
          <p:cNvSpPr txBox="1">
            <a:spLocks/>
          </p:cNvSpPr>
          <p:nvPr/>
        </p:nvSpPr>
        <p:spPr>
          <a:xfrm>
            <a:off x="107504" y="1124372"/>
            <a:ext cx="4320480" cy="2808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/>
            <a:r>
              <a:rPr lang="en-US" sz="1800" b="1" dirty="0" smtClean="0"/>
              <a:t>First on-line test of the LIST in May 2011</a:t>
            </a:r>
            <a:br>
              <a:rPr lang="en-US" sz="1800" b="1" dirty="0" smtClean="0"/>
            </a:br>
            <a:r>
              <a:rPr lang="en-US" sz="1800" b="1" dirty="0" smtClean="0"/>
              <a:t>Physics case: Mg</a:t>
            </a:r>
          </a:p>
          <a:p>
            <a:pPr marL="180975" indent="-180975"/>
            <a:endParaRPr lang="en-US" sz="1000" b="1" dirty="0" smtClean="0"/>
          </a:p>
          <a:p>
            <a:pPr marL="180975" indent="-180975"/>
            <a:r>
              <a:rPr lang="en-US" sz="1800" b="1" dirty="0" smtClean="0"/>
              <a:t>Realistic on-line conditions over 48 hours</a:t>
            </a:r>
          </a:p>
          <a:p>
            <a:pPr marL="180975" indent="-180975"/>
            <a:endParaRPr lang="en-US" sz="1000" b="1" dirty="0" smtClean="0"/>
          </a:p>
          <a:p>
            <a:pPr marL="177800" indent="-177800"/>
            <a:r>
              <a:rPr lang="en-US" sz="1800" b="1" dirty="0" smtClean="0"/>
              <a:t>Suppression limited by background</a:t>
            </a:r>
            <a:br>
              <a:rPr lang="en-US" sz="1800" b="1" dirty="0" smtClean="0"/>
            </a:br>
            <a:r>
              <a:rPr lang="en-US" sz="1800" b="1" dirty="0" smtClean="0"/>
              <a:t>of Faraday cup</a:t>
            </a:r>
          </a:p>
          <a:p>
            <a:pPr marL="180975" indent="-180975"/>
            <a:endParaRPr lang="en-US" sz="1000" b="1" dirty="0" smtClean="0"/>
          </a:p>
          <a:p>
            <a:pPr marL="180975" indent="-180975"/>
            <a:r>
              <a:rPr lang="de-DE" sz="1800" b="1" dirty="0" err="1" smtClean="0"/>
              <a:t>No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significant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changes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of</a:t>
            </a:r>
            <a:r>
              <a:rPr lang="de-DE" sz="1800" b="1" dirty="0" smtClean="0"/>
              <a:t> LIST    </a:t>
            </a:r>
            <a:r>
              <a:rPr lang="de-DE" sz="1800" b="1" dirty="0" err="1" smtClean="0"/>
              <a:t>performance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during</a:t>
            </a:r>
            <a:r>
              <a:rPr lang="de-DE" sz="1800" b="1" dirty="0" smtClean="0"/>
              <a:t> online </a:t>
            </a:r>
            <a:r>
              <a:rPr lang="de-DE" sz="1800" b="1" dirty="0" err="1" smtClean="0"/>
              <a:t>run</a:t>
            </a:r>
            <a:endParaRPr lang="en-US" sz="1800" b="1" dirty="0" smtClean="0"/>
          </a:p>
        </p:txBody>
      </p:sp>
      <p:grpSp>
        <p:nvGrpSpPr>
          <p:cNvPr id="14" name="Gruppieren 13"/>
          <p:cNvGrpSpPr/>
          <p:nvPr/>
        </p:nvGrpSpPr>
        <p:grpSpPr>
          <a:xfrm>
            <a:off x="5004048" y="4629971"/>
            <a:ext cx="2953066" cy="1103285"/>
            <a:chOff x="323528" y="4823763"/>
            <a:chExt cx="2953066" cy="1103285"/>
          </a:xfrm>
        </p:grpSpPr>
        <p:pic>
          <p:nvPicPr>
            <p:cNvPr id="96" name="Grafik 95" descr="Nuc_Mg27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4823763"/>
              <a:ext cx="926515" cy="1103285"/>
            </a:xfrm>
            <a:prstGeom prst="rect">
              <a:avLst/>
            </a:prstGeom>
          </p:spPr>
        </p:pic>
        <p:graphicFrame>
          <p:nvGraphicFramePr>
            <p:cNvPr id="98" name="Objekt 97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290273844"/>
                </p:ext>
              </p:extLst>
            </p:nvPr>
          </p:nvGraphicFramePr>
          <p:xfrm>
            <a:off x="1280781" y="4966624"/>
            <a:ext cx="1995813" cy="817562"/>
          </p:xfrm>
          <a:graphic>
            <a:graphicData uri="http://schemas.openxmlformats.org/presentationml/2006/ole">
              <p:oleObj spid="_x0000_s1139" name="Formel" r:id="rId5" imgW="1054100" imgH="431800" progId="Equation.3">
                <p:embed/>
              </p:oleObj>
            </a:graphicData>
          </a:graphic>
        </p:graphicFrame>
      </p:grpSp>
      <p:grpSp>
        <p:nvGrpSpPr>
          <p:cNvPr id="15" name="Gruppieren 14"/>
          <p:cNvGrpSpPr/>
          <p:nvPr/>
        </p:nvGrpSpPr>
        <p:grpSpPr>
          <a:xfrm>
            <a:off x="971600" y="4629971"/>
            <a:ext cx="3265478" cy="1103285"/>
            <a:chOff x="323528" y="3648470"/>
            <a:chExt cx="3265478" cy="1103285"/>
          </a:xfrm>
        </p:grpSpPr>
        <p:pic>
          <p:nvPicPr>
            <p:cNvPr id="97" name="Grafik 96" descr="Nuc_Na21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3528" y="3648470"/>
              <a:ext cx="926515" cy="1103285"/>
            </a:xfrm>
            <a:prstGeom prst="rect">
              <a:avLst/>
            </a:prstGeom>
          </p:spPr>
        </p:pic>
        <p:graphicFrame>
          <p:nvGraphicFramePr>
            <p:cNvPr id="99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2511737392"/>
                </p:ext>
              </p:extLst>
            </p:nvPr>
          </p:nvGraphicFramePr>
          <p:xfrm>
            <a:off x="1280781" y="3791345"/>
            <a:ext cx="2308225" cy="817563"/>
          </p:xfrm>
          <a:graphic>
            <a:graphicData uri="http://schemas.openxmlformats.org/presentationml/2006/ole">
              <p:oleObj spid="_x0000_s1140" name="Formel" r:id="rId7" imgW="1218671" imgH="431613" progId="Equation.3">
                <p:embed/>
              </p:oleObj>
            </a:graphicData>
          </a:graphic>
        </p:graphicFrame>
      </p:grp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47516871"/>
              </p:ext>
            </p:extLst>
          </p:nvPr>
        </p:nvGraphicFramePr>
        <p:xfrm>
          <a:off x="4211960" y="620316"/>
          <a:ext cx="5662613" cy="3960812"/>
        </p:xfrm>
        <a:graphic>
          <a:graphicData uri="http://schemas.openxmlformats.org/presentationml/2006/ole">
            <p:oleObj spid="_x0000_s1141" r:id="rId8" imgW="4155034" imgH="2901696" progId="Origin50.Graph">
              <p:embed/>
            </p:oleObj>
          </a:graphicData>
        </a:graphic>
      </p:graphicFrame>
      <p:sp>
        <p:nvSpPr>
          <p:cNvPr id="7" name="Rechteck 6"/>
          <p:cNvSpPr/>
          <p:nvPr/>
        </p:nvSpPr>
        <p:spPr>
          <a:xfrm>
            <a:off x="0" y="5981218"/>
            <a:ext cx="9144000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uppieren 5"/>
          <p:cNvGrpSpPr/>
          <p:nvPr/>
        </p:nvGrpSpPr>
        <p:grpSpPr>
          <a:xfrm>
            <a:off x="125263" y="5981218"/>
            <a:ext cx="9055249" cy="400110"/>
            <a:chOff x="394564" y="6084004"/>
            <a:chExt cx="9055249" cy="400110"/>
          </a:xfrm>
        </p:grpSpPr>
        <p:sp>
          <p:nvSpPr>
            <p:cNvPr id="105" name="TextBox 16"/>
            <p:cNvSpPr txBox="1"/>
            <p:nvPr/>
          </p:nvSpPr>
          <p:spPr>
            <a:xfrm>
              <a:off x="1005149" y="6084004"/>
              <a:ext cx="844466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cs typeface="Arial" pitchFamily="34" charset="0"/>
                </a:rPr>
                <a:t>Effective suppression of surface ions but with lower laser ionization efficiency.</a:t>
              </a:r>
              <a:endParaRPr lang="en-GB" sz="2000" b="1" dirty="0">
                <a:cs typeface="Arial" pitchFamily="34" charset="0"/>
              </a:endParaRPr>
            </a:p>
          </p:txBody>
        </p:sp>
        <p:sp>
          <p:nvSpPr>
            <p:cNvPr id="106" name="Right Arrow 18"/>
            <p:cNvSpPr/>
            <p:nvPr/>
          </p:nvSpPr>
          <p:spPr>
            <a:xfrm>
              <a:off x="394564" y="6177135"/>
              <a:ext cx="479704" cy="1830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="" xmlns:p14="http://schemas.microsoft.com/office/powerpoint/2010/main" val="294069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run in 2012: overview</a:t>
            </a:r>
            <a:endParaRPr lang="en-US" dirty="0"/>
          </a:p>
        </p:txBody>
      </p:sp>
      <p:grpSp>
        <p:nvGrpSpPr>
          <p:cNvPr id="50" name="Gruppieren 49"/>
          <p:cNvGrpSpPr/>
          <p:nvPr/>
        </p:nvGrpSpPr>
        <p:grpSpPr>
          <a:xfrm>
            <a:off x="6372200" y="1654980"/>
            <a:ext cx="2483766" cy="4375600"/>
            <a:chOff x="6624228" y="1654980"/>
            <a:chExt cx="2483766" cy="4375600"/>
          </a:xfrm>
        </p:grpSpPr>
        <p:pic>
          <p:nvPicPr>
            <p:cNvPr id="10" name="Picture 2" descr="\\cern.ch\dfs\Workspaces\l\LARIS\Daniel\Drawings\CorelDraw\Mg-Po Scheme\Mg-Po-scheme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9698"/>
            <a:stretch/>
          </p:blipFill>
          <p:spPr bwMode="auto">
            <a:xfrm>
              <a:off x="6624228" y="2057823"/>
              <a:ext cx="2483766" cy="397275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feld 2"/>
            <p:cNvSpPr txBox="1"/>
            <p:nvPr/>
          </p:nvSpPr>
          <p:spPr>
            <a:xfrm>
              <a:off x="6666246" y="1654980"/>
              <a:ext cx="2399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cs typeface="Arial" pitchFamily="34" charset="0"/>
                </a:rPr>
                <a:t>RILIS </a:t>
              </a:r>
              <a:r>
                <a:rPr lang="de-DE" b="1" dirty="0" err="1">
                  <a:cs typeface="Arial" pitchFamily="34" charset="0"/>
                </a:rPr>
                <a:t>schemes</a:t>
              </a:r>
              <a:r>
                <a:rPr lang="de-DE" b="1" dirty="0">
                  <a:cs typeface="Arial" pitchFamily="34" charset="0"/>
                </a:rPr>
                <a:t> </a:t>
              </a:r>
              <a:r>
                <a:rPr lang="de-DE" b="1" dirty="0" err="1">
                  <a:cs typeface="Arial" pitchFamily="34" charset="0"/>
                </a:rPr>
                <a:t>for</a:t>
              </a:r>
              <a:r>
                <a:rPr lang="de-DE" b="1" dirty="0">
                  <a:cs typeface="Arial" pitchFamily="34" charset="0"/>
                </a:rPr>
                <a:t> </a:t>
              </a:r>
              <a:r>
                <a:rPr lang="de-DE" b="1" dirty="0" smtClean="0">
                  <a:cs typeface="Arial" pitchFamily="34" charset="0"/>
                </a:rPr>
                <a:t>Po</a:t>
              </a:r>
              <a:endParaRPr lang="en-GB" b="1" dirty="0">
                <a:cs typeface="Arial" pitchFamily="34" charset="0"/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3221100" y="1052736"/>
            <a:ext cx="2791060" cy="2718306"/>
            <a:chOff x="96170" y="1072507"/>
            <a:chExt cx="2791060" cy="2718306"/>
          </a:xfrm>
        </p:grpSpPr>
        <p:pic>
          <p:nvPicPr>
            <p:cNvPr id="13" name="Picture 7" descr="\\cern.ch\dfs\Workspaces\l\LARIS\Daniel\LIST\Pics\2012-08 LIST off-line and on-line\DSC_0368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5790" t="9749" r="4132"/>
            <a:stretch/>
          </p:blipFill>
          <p:spPr bwMode="auto">
            <a:xfrm>
              <a:off x="96170" y="1403484"/>
              <a:ext cx="2791060" cy="238732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feld 5"/>
            <p:cNvSpPr txBox="1"/>
            <p:nvPr/>
          </p:nvSpPr>
          <p:spPr>
            <a:xfrm>
              <a:off x="898140" y="1072507"/>
              <a:ext cx="1187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err="1" smtClean="0"/>
                <a:t>UCx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target</a:t>
              </a:r>
              <a:endParaRPr lang="en-US" b="1" dirty="0"/>
            </a:p>
          </p:txBody>
        </p:sp>
      </p:grpSp>
      <p:grpSp>
        <p:nvGrpSpPr>
          <p:cNvPr id="8" name="Gruppieren 7"/>
          <p:cNvGrpSpPr/>
          <p:nvPr/>
        </p:nvGrpSpPr>
        <p:grpSpPr>
          <a:xfrm>
            <a:off x="2915816" y="3855623"/>
            <a:ext cx="3160673" cy="2438894"/>
            <a:chOff x="24422" y="3942434"/>
            <a:chExt cx="3160673" cy="2438894"/>
          </a:xfrm>
        </p:grpSpPr>
        <p:grpSp>
          <p:nvGrpSpPr>
            <p:cNvPr id="14" name="Group 10"/>
            <p:cNvGrpSpPr/>
            <p:nvPr/>
          </p:nvGrpSpPr>
          <p:grpSpPr>
            <a:xfrm>
              <a:off x="309368" y="4380185"/>
              <a:ext cx="2590781" cy="2001143"/>
              <a:chOff x="923008" y="638587"/>
              <a:chExt cx="3328317" cy="3836576"/>
            </a:xfrm>
          </p:grpSpPr>
          <p:sp>
            <p:nvSpPr>
              <p:cNvPr id="15" name="Oval 1026"/>
              <p:cNvSpPr>
                <a:spLocks noChangeArrowheads="1"/>
              </p:cNvSpPr>
              <p:nvPr/>
            </p:nvSpPr>
            <p:spPr bwMode="auto">
              <a:xfrm>
                <a:off x="3548063" y="3192463"/>
                <a:ext cx="703262" cy="1031875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16" name="Oval 1029"/>
              <p:cNvSpPr>
                <a:spLocks noChangeArrowheads="1"/>
              </p:cNvSpPr>
              <p:nvPr/>
            </p:nvSpPr>
            <p:spPr bwMode="auto">
              <a:xfrm>
                <a:off x="3133725" y="1154113"/>
                <a:ext cx="703263" cy="1031875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17" name="Oval 1030"/>
              <p:cNvSpPr>
                <a:spLocks noChangeArrowheads="1"/>
              </p:cNvSpPr>
              <p:nvPr/>
            </p:nvSpPr>
            <p:spPr bwMode="auto">
              <a:xfrm>
                <a:off x="2252663" y="1363663"/>
                <a:ext cx="1697037" cy="311150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18" name="Oval 1031"/>
              <p:cNvSpPr>
                <a:spLocks noChangeArrowheads="1"/>
              </p:cNvSpPr>
              <p:nvPr/>
            </p:nvSpPr>
            <p:spPr bwMode="auto">
              <a:xfrm>
                <a:off x="3036888" y="1457325"/>
                <a:ext cx="185737" cy="390525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19" name="Oval 1032"/>
              <p:cNvSpPr>
                <a:spLocks noChangeArrowheads="1"/>
              </p:cNvSpPr>
              <p:nvPr/>
            </p:nvSpPr>
            <p:spPr bwMode="auto">
              <a:xfrm>
                <a:off x="3343275" y="1700213"/>
                <a:ext cx="185738" cy="388937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0" name="Oval 1033"/>
              <p:cNvSpPr>
                <a:spLocks noChangeArrowheads="1"/>
              </p:cNvSpPr>
              <p:nvPr/>
            </p:nvSpPr>
            <p:spPr bwMode="auto">
              <a:xfrm>
                <a:off x="3575050" y="2163763"/>
                <a:ext cx="185738" cy="388937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1" name="Oval 1034"/>
              <p:cNvSpPr>
                <a:spLocks noChangeArrowheads="1"/>
              </p:cNvSpPr>
              <p:nvPr/>
            </p:nvSpPr>
            <p:spPr bwMode="auto">
              <a:xfrm>
                <a:off x="3621088" y="2733675"/>
                <a:ext cx="184150" cy="38893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2" name="Oval 1035"/>
              <p:cNvSpPr>
                <a:spLocks noChangeArrowheads="1"/>
              </p:cNvSpPr>
              <p:nvPr/>
            </p:nvSpPr>
            <p:spPr bwMode="auto">
              <a:xfrm>
                <a:off x="3536950" y="3328988"/>
                <a:ext cx="184150" cy="388937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3" name="Oval 1036"/>
              <p:cNvSpPr>
                <a:spLocks noChangeArrowheads="1"/>
              </p:cNvSpPr>
              <p:nvPr/>
            </p:nvSpPr>
            <p:spPr bwMode="auto">
              <a:xfrm>
                <a:off x="3349625" y="3716338"/>
                <a:ext cx="184150" cy="390525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4" name="Oval 1037"/>
              <p:cNvSpPr>
                <a:spLocks noChangeArrowheads="1"/>
              </p:cNvSpPr>
              <p:nvPr/>
            </p:nvSpPr>
            <p:spPr bwMode="auto">
              <a:xfrm>
                <a:off x="3098800" y="3905250"/>
                <a:ext cx="185738" cy="38893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5" name="Oval 1038"/>
              <p:cNvSpPr>
                <a:spLocks noChangeArrowheads="1"/>
              </p:cNvSpPr>
              <p:nvPr/>
            </p:nvSpPr>
            <p:spPr bwMode="auto">
              <a:xfrm>
                <a:off x="2573338" y="3698875"/>
                <a:ext cx="185737" cy="38893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6" name="Oval 1039"/>
              <p:cNvSpPr>
                <a:spLocks noChangeArrowheads="1"/>
              </p:cNvSpPr>
              <p:nvPr/>
            </p:nvSpPr>
            <p:spPr bwMode="auto">
              <a:xfrm>
                <a:off x="2422525" y="3321050"/>
                <a:ext cx="184150" cy="38893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7" name="Oval 1040"/>
              <p:cNvSpPr>
                <a:spLocks noChangeArrowheads="1"/>
              </p:cNvSpPr>
              <p:nvPr/>
            </p:nvSpPr>
            <p:spPr bwMode="auto">
              <a:xfrm>
                <a:off x="2319338" y="2801938"/>
                <a:ext cx="185737" cy="388937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8" name="Oval 1041"/>
              <p:cNvSpPr>
                <a:spLocks noChangeArrowheads="1"/>
              </p:cNvSpPr>
              <p:nvPr/>
            </p:nvSpPr>
            <p:spPr bwMode="auto">
              <a:xfrm>
                <a:off x="2733675" y="1544638"/>
                <a:ext cx="184150" cy="388937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29" name="Oval 1042"/>
              <p:cNvSpPr>
                <a:spLocks noChangeArrowheads="1"/>
              </p:cNvSpPr>
              <p:nvPr/>
            </p:nvSpPr>
            <p:spPr bwMode="auto">
              <a:xfrm>
                <a:off x="2489200" y="1898650"/>
                <a:ext cx="185738" cy="388938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30" name="Oval 1043"/>
              <p:cNvSpPr>
                <a:spLocks noChangeArrowheads="1"/>
              </p:cNvSpPr>
              <p:nvPr/>
            </p:nvSpPr>
            <p:spPr bwMode="auto">
              <a:xfrm>
                <a:off x="2333625" y="2336800"/>
                <a:ext cx="184150" cy="38893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31" name="Oval 1044"/>
              <p:cNvSpPr>
                <a:spLocks noChangeArrowheads="1"/>
              </p:cNvSpPr>
              <p:nvPr/>
            </p:nvSpPr>
            <p:spPr bwMode="auto">
              <a:xfrm>
                <a:off x="2841625" y="3930650"/>
                <a:ext cx="184150" cy="38893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32" name="Oval 1045"/>
              <p:cNvSpPr>
                <a:spLocks noChangeArrowheads="1"/>
              </p:cNvSpPr>
              <p:nvPr/>
            </p:nvSpPr>
            <p:spPr bwMode="auto">
              <a:xfrm>
                <a:off x="2198688" y="1150938"/>
                <a:ext cx="660400" cy="1085850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33" name="Line 1046"/>
              <p:cNvSpPr>
                <a:spLocks noChangeShapeType="1"/>
              </p:cNvSpPr>
              <p:nvPr/>
            </p:nvSpPr>
            <p:spPr bwMode="auto">
              <a:xfrm flipV="1">
                <a:off x="2840038" y="1666875"/>
                <a:ext cx="271462" cy="476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600"/>
              </a:p>
            </p:txBody>
          </p:sp>
          <p:grpSp>
            <p:nvGrpSpPr>
              <p:cNvPr id="34" name="Group 1047"/>
              <p:cNvGrpSpPr>
                <a:grpSpLocks/>
              </p:cNvGrpSpPr>
              <p:nvPr/>
            </p:nvGrpSpPr>
            <p:grpSpPr bwMode="auto">
              <a:xfrm>
                <a:off x="2674436" y="2189163"/>
                <a:ext cx="741862" cy="1425575"/>
                <a:chOff x="3173" y="3382"/>
                <a:chExt cx="456" cy="461"/>
              </a:xfrm>
            </p:grpSpPr>
            <p:sp>
              <p:nvSpPr>
                <p:cNvPr id="44" name="Oval 1048"/>
                <p:cNvSpPr>
                  <a:spLocks noChangeArrowheads="1"/>
                </p:cNvSpPr>
                <p:nvPr/>
              </p:nvSpPr>
              <p:spPr bwMode="auto">
                <a:xfrm>
                  <a:off x="3232" y="3412"/>
                  <a:ext cx="397" cy="377"/>
                </a:xfrm>
                <a:prstGeom prst="ellipse">
                  <a:avLst/>
                </a:prstGeom>
                <a:solidFill>
                  <a:schemeClr val="accent1"/>
                </a:solidFill>
                <a:ln w="222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1600"/>
                </a:p>
              </p:txBody>
            </p:sp>
            <p:sp>
              <p:nvSpPr>
                <p:cNvPr id="45" name="Rectangle 1049"/>
                <p:cNvSpPr>
                  <a:spLocks noChangeArrowheads="1"/>
                </p:cNvSpPr>
                <p:nvPr/>
              </p:nvSpPr>
              <p:spPr bwMode="auto">
                <a:xfrm>
                  <a:off x="3173" y="3382"/>
                  <a:ext cx="245" cy="46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sz="1600"/>
                </a:p>
              </p:txBody>
            </p:sp>
            <p:sp>
              <p:nvSpPr>
                <p:cNvPr id="46" name="Line 1050"/>
                <p:cNvSpPr>
                  <a:spLocks noChangeShapeType="1"/>
                </p:cNvSpPr>
                <p:nvPr/>
              </p:nvSpPr>
              <p:spPr bwMode="auto">
                <a:xfrm flipH="1">
                  <a:off x="3398" y="3785"/>
                  <a:ext cx="45" cy="6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n-GB" sz="1600"/>
                </a:p>
              </p:txBody>
            </p:sp>
          </p:grpSp>
          <p:sp>
            <p:nvSpPr>
              <p:cNvPr id="35" name="Text Box 1051"/>
              <p:cNvSpPr txBox="1">
                <a:spLocks noChangeArrowheads="1"/>
              </p:cNvSpPr>
              <p:nvPr/>
            </p:nvSpPr>
            <p:spPr bwMode="auto">
              <a:xfrm>
                <a:off x="1374274" y="638587"/>
                <a:ext cx="1002438" cy="412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600" dirty="0">
                    <a:solidFill>
                      <a:srgbClr val="000000"/>
                    </a:solidFill>
                  </a:rPr>
                  <a:t>Annular Si</a:t>
                </a:r>
              </a:p>
            </p:txBody>
          </p:sp>
          <p:sp>
            <p:nvSpPr>
              <p:cNvPr id="36" name="Text Box 1052"/>
              <p:cNvSpPr txBox="1">
                <a:spLocks noChangeArrowheads="1"/>
              </p:cNvSpPr>
              <p:nvPr/>
            </p:nvSpPr>
            <p:spPr bwMode="auto">
              <a:xfrm>
                <a:off x="3447797" y="738519"/>
                <a:ext cx="362452" cy="412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600" dirty="0">
                    <a:solidFill>
                      <a:srgbClr val="000000"/>
                    </a:solidFill>
                  </a:rPr>
                  <a:t> Si</a:t>
                </a:r>
              </a:p>
            </p:txBody>
          </p:sp>
          <p:sp>
            <p:nvSpPr>
              <p:cNvPr id="37" name="Text Box 1053"/>
              <p:cNvSpPr txBox="1">
                <a:spLocks noChangeArrowheads="1"/>
              </p:cNvSpPr>
              <p:nvPr/>
            </p:nvSpPr>
            <p:spPr bwMode="auto">
              <a:xfrm>
                <a:off x="923008" y="1287570"/>
                <a:ext cx="1553299" cy="7123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US" sz="1600" dirty="0" smtClean="0">
                    <a:solidFill>
                      <a:srgbClr val="000000"/>
                    </a:solidFill>
                  </a:rPr>
                  <a:t>216Po</a:t>
                </a:r>
              </a:p>
              <a:p>
                <a:pPr eaLnBrk="0" hangingPunct="0"/>
                <a:r>
                  <a:rPr lang="en-US" sz="1600" dirty="0">
                    <a:solidFill>
                      <a:srgbClr val="000000"/>
                    </a:solidFill>
                  </a:rPr>
                  <a:t>b</a:t>
                </a:r>
                <a:r>
                  <a:rPr lang="en-US" sz="1600" dirty="0" smtClean="0">
                    <a:solidFill>
                      <a:srgbClr val="000000"/>
                    </a:solidFill>
                  </a:rPr>
                  <a:t>eam</a:t>
                </a:r>
                <a:endParaRPr 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Oval 1054"/>
              <p:cNvSpPr>
                <a:spLocks noChangeArrowheads="1"/>
              </p:cNvSpPr>
              <p:nvPr/>
            </p:nvSpPr>
            <p:spPr bwMode="auto">
              <a:xfrm>
                <a:off x="2984500" y="2849563"/>
                <a:ext cx="58738" cy="58737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39" name="Oval 1068"/>
              <p:cNvSpPr>
                <a:spLocks noChangeArrowheads="1"/>
              </p:cNvSpPr>
              <p:nvPr/>
            </p:nvSpPr>
            <p:spPr bwMode="auto">
              <a:xfrm>
                <a:off x="2409825" y="1528763"/>
                <a:ext cx="192088" cy="33972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  <p:sp>
            <p:nvSpPr>
              <p:cNvPr id="40" name="Line 1069"/>
              <p:cNvSpPr>
                <a:spLocks noChangeShapeType="1"/>
              </p:cNvSpPr>
              <p:nvPr/>
            </p:nvSpPr>
            <p:spPr bwMode="auto">
              <a:xfrm>
                <a:off x="1736725" y="1671638"/>
                <a:ext cx="876300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41" name="Line 1075"/>
              <p:cNvSpPr>
                <a:spLocks noChangeShapeType="1"/>
              </p:cNvSpPr>
              <p:nvPr/>
            </p:nvSpPr>
            <p:spPr bwMode="auto">
              <a:xfrm flipV="1">
                <a:off x="1947863" y="3573463"/>
                <a:ext cx="533400" cy="3222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600"/>
              </a:p>
            </p:txBody>
          </p:sp>
          <p:sp>
            <p:nvSpPr>
              <p:cNvPr id="42" name="Rectangle 1076"/>
              <p:cNvSpPr>
                <a:spLocks noChangeArrowheads="1"/>
              </p:cNvSpPr>
              <p:nvPr/>
            </p:nvSpPr>
            <p:spPr bwMode="auto">
              <a:xfrm>
                <a:off x="1195388" y="3605364"/>
                <a:ext cx="1027788" cy="7123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C-foils</a:t>
                </a:r>
              </a:p>
              <a:p>
                <a:r>
                  <a:rPr lang="en-US" sz="1600"/>
                  <a:t>20 </a:t>
                </a:r>
                <a:r>
                  <a:rPr lang="en-US" sz="1600">
                    <a:latin typeface="SymbolPS" pitchFamily="18" charset="2"/>
                  </a:rPr>
                  <a:t>m</a:t>
                </a:r>
                <a:r>
                  <a:rPr lang="en-US" sz="1600"/>
                  <a:t>g/cm</a:t>
                </a:r>
                <a:r>
                  <a:rPr lang="en-US" sz="1600" baseline="30000"/>
                  <a:t>2</a:t>
                </a:r>
                <a:endParaRPr lang="en-GB" sz="1600" baseline="30000"/>
              </a:p>
            </p:txBody>
          </p:sp>
          <p:sp>
            <p:nvSpPr>
              <p:cNvPr id="43" name="Oval 1077"/>
              <p:cNvSpPr>
                <a:spLocks noChangeArrowheads="1"/>
              </p:cNvSpPr>
              <p:nvPr/>
            </p:nvSpPr>
            <p:spPr bwMode="auto">
              <a:xfrm>
                <a:off x="3243263" y="3192463"/>
                <a:ext cx="703262" cy="1031875"/>
              </a:xfrm>
              <a:prstGeom prst="ellipse">
                <a:avLst/>
              </a:prstGeom>
              <a:solidFill>
                <a:srgbClr val="0000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600"/>
              </a:p>
            </p:txBody>
          </p:sp>
        </p:grpSp>
        <p:sp>
          <p:nvSpPr>
            <p:cNvPr id="7" name="Textfeld 6"/>
            <p:cNvSpPr txBox="1"/>
            <p:nvPr/>
          </p:nvSpPr>
          <p:spPr>
            <a:xfrm>
              <a:off x="24422" y="3942434"/>
              <a:ext cx="31606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cs typeface="Arial" pitchFamily="34" charset="0"/>
                </a:rPr>
                <a:t>α  detector (Windmill, Leuven</a:t>
              </a:r>
              <a:r>
                <a:rPr lang="en-US" b="1" dirty="0" smtClean="0">
                  <a:cs typeface="Arial" pitchFamily="34" charset="0"/>
                </a:rPr>
                <a:t>)</a:t>
              </a:r>
            </a:p>
          </p:txBody>
        </p:sp>
      </p:grpSp>
      <p:sp>
        <p:nvSpPr>
          <p:cNvPr id="12" name="Textfeld 11"/>
          <p:cNvSpPr txBox="1"/>
          <p:nvPr/>
        </p:nvSpPr>
        <p:spPr>
          <a:xfrm>
            <a:off x="96862" y="1278052"/>
            <a:ext cx="2746946" cy="4985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/>
              <a:t>Goals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2</a:t>
            </a:r>
            <a:r>
              <a:rPr lang="de-DE" sz="2400" b="1" baseline="30000" dirty="0" smtClean="0"/>
              <a:t>nd</a:t>
            </a:r>
            <a:r>
              <a:rPr lang="de-DE" sz="2400" b="1" dirty="0" smtClean="0"/>
              <a:t> LIST online </a:t>
            </a:r>
            <a:r>
              <a:rPr lang="de-DE" sz="2400" b="1" dirty="0" err="1" smtClean="0"/>
              <a:t>run</a:t>
            </a:r>
            <a:r>
              <a:rPr lang="de-DE" sz="2400" b="1" dirty="0" smtClean="0"/>
              <a:t>:</a:t>
            </a:r>
          </a:p>
          <a:p>
            <a:endParaRPr lang="de-DE" b="1" dirty="0"/>
          </a:p>
          <a:p>
            <a:pPr marL="180975" indent="-180975">
              <a:buFont typeface="Arial" pitchFamily="34" charset="0"/>
              <a:buChar char="•"/>
            </a:pPr>
            <a:r>
              <a:rPr lang="de-DE" b="1" dirty="0" smtClean="0"/>
              <a:t>First real online </a:t>
            </a:r>
            <a:r>
              <a:rPr lang="de-DE" b="1" dirty="0" err="1" smtClean="0"/>
              <a:t>application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LIST </a:t>
            </a:r>
            <a:r>
              <a:rPr lang="de-DE" b="1" dirty="0" err="1" smtClean="0"/>
              <a:t>at</a:t>
            </a:r>
            <a:r>
              <a:rPr lang="de-DE" b="1" dirty="0" smtClean="0"/>
              <a:t> ISOLDE</a:t>
            </a:r>
          </a:p>
          <a:p>
            <a:pPr marL="180975" indent="-180975">
              <a:buFont typeface="Arial" pitchFamily="34" charset="0"/>
              <a:buChar char="•"/>
            </a:pPr>
            <a:endParaRPr lang="de-DE" b="1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e-DE" b="1" dirty="0" err="1" smtClean="0"/>
              <a:t>Provide</a:t>
            </a:r>
            <a:r>
              <a:rPr lang="de-DE" b="1" dirty="0" smtClean="0"/>
              <a:t> </a:t>
            </a:r>
            <a:r>
              <a:rPr lang="de-DE" b="1" dirty="0" err="1" smtClean="0"/>
              <a:t>highly</a:t>
            </a:r>
            <a:r>
              <a:rPr lang="de-DE" b="1" dirty="0" smtClean="0"/>
              <a:t> </a:t>
            </a:r>
            <a:r>
              <a:rPr lang="de-DE" b="1" dirty="0" err="1" smtClean="0"/>
              <a:t>purified</a:t>
            </a:r>
            <a:r>
              <a:rPr lang="de-DE" b="1" dirty="0" smtClean="0"/>
              <a:t> </a:t>
            </a:r>
            <a:r>
              <a:rPr lang="de-DE" b="1" dirty="0" err="1" smtClean="0"/>
              <a:t>beams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Mg </a:t>
            </a:r>
            <a:r>
              <a:rPr lang="de-DE" b="1" dirty="0" err="1" smtClean="0"/>
              <a:t>and</a:t>
            </a:r>
            <a:r>
              <a:rPr lang="de-DE" b="1" dirty="0" smtClean="0"/>
              <a:t> Po</a:t>
            </a:r>
          </a:p>
          <a:p>
            <a:pPr marL="180975" indent="-180975">
              <a:buFont typeface="Arial" pitchFamily="34" charset="0"/>
              <a:buChar char="•"/>
            </a:pPr>
            <a:endParaRPr lang="de-DE" b="1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e-DE" b="1" dirty="0" err="1" smtClean="0"/>
              <a:t>Proof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principle</a:t>
            </a:r>
            <a:r>
              <a:rPr lang="de-DE" b="1" dirty="0" smtClean="0"/>
              <a:t> </a:t>
            </a:r>
            <a:r>
              <a:rPr lang="de-DE" b="1" dirty="0" err="1" smtClean="0"/>
              <a:t>with</a:t>
            </a:r>
            <a:r>
              <a:rPr lang="de-DE" b="1" dirty="0" smtClean="0"/>
              <a:t> </a:t>
            </a:r>
            <a:r>
              <a:rPr lang="de-DE" b="1" dirty="0" err="1" smtClean="0"/>
              <a:t>strongly</a:t>
            </a:r>
            <a:r>
              <a:rPr lang="de-DE" b="1" dirty="0" smtClean="0"/>
              <a:t> outgassing </a:t>
            </a:r>
            <a:r>
              <a:rPr lang="de-DE" b="1" dirty="0" err="1" smtClean="0"/>
              <a:t>UCx</a:t>
            </a:r>
            <a:r>
              <a:rPr lang="de-DE" b="1" dirty="0" smtClean="0"/>
              <a:t> </a:t>
            </a:r>
            <a:r>
              <a:rPr lang="de-DE" b="1" dirty="0" err="1" smtClean="0"/>
              <a:t>target</a:t>
            </a:r>
            <a:endParaRPr lang="de-DE" b="1" dirty="0" smtClean="0"/>
          </a:p>
          <a:p>
            <a:pPr marL="180975" indent="-180975">
              <a:buFont typeface="Arial" pitchFamily="34" charset="0"/>
              <a:buChar char="•"/>
            </a:pPr>
            <a:endParaRPr lang="de-DE" b="1" dirty="0" smtClean="0"/>
          </a:p>
          <a:p>
            <a:pPr marL="180975" indent="-180975">
              <a:buFont typeface="Arial" pitchFamily="34" charset="0"/>
              <a:buChar char="•"/>
            </a:pPr>
            <a:r>
              <a:rPr lang="de-DE" b="1" dirty="0" smtClean="0"/>
              <a:t>Test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improved</a:t>
            </a:r>
            <a:r>
              <a:rPr lang="de-DE" b="1" dirty="0" smtClean="0"/>
              <a:t> LIST design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higher</a:t>
            </a:r>
            <a:r>
              <a:rPr lang="de-DE" b="1" dirty="0" smtClean="0"/>
              <a:t> </a:t>
            </a:r>
            <a:r>
              <a:rPr lang="de-DE" b="1" dirty="0" err="1" smtClean="0"/>
              <a:t>efficiency</a:t>
            </a:r>
            <a:endParaRPr lang="en-US" b="1" dirty="0"/>
          </a:p>
        </p:txBody>
      </p:sp>
      <p:sp>
        <p:nvSpPr>
          <p:cNvPr id="47" name="Rechteck 46"/>
          <p:cNvSpPr/>
          <p:nvPr/>
        </p:nvSpPr>
        <p:spPr>
          <a:xfrm>
            <a:off x="2915816" y="1078582"/>
            <a:ext cx="6120680" cy="53120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Gerade Verbindung 48"/>
          <p:cNvCxnSpPr/>
          <p:nvPr/>
        </p:nvCxnSpPr>
        <p:spPr>
          <a:xfrm flipV="1">
            <a:off x="6156176" y="1078582"/>
            <a:ext cx="0" cy="531203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50"/>
          <p:cNvCxnSpPr/>
          <p:nvPr/>
        </p:nvCxnSpPr>
        <p:spPr>
          <a:xfrm flipV="1">
            <a:off x="2915816" y="3861048"/>
            <a:ext cx="3240360" cy="929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6098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hteck 60"/>
          <p:cNvSpPr/>
          <p:nvPr/>
        </p:nvSpPr>
        <p:spPr>
          <a:xfrm>
            <a:off x="323528" y="4149080"/>
            <a:ext cx="3775838" cy="2376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run in 2012: suppression</a:t>
            </a:r>
            <a:endParaRPr lang="en-US" dirty="0"/>
          </a:p>
        </p:txBody>
      </p:sp>
      <p:sp>
        <p:nvSpPr>
          <p:cNvPr id="48" name="Textfeld 47"/>
          <p:cNvSpPr txBox="1"/>
          <p:nvPr/>
        </p:nvSpPr>
        <p:spPr>
          <a:xfrm>
            <a:off x="410889" y="4149080"/>
            <a:ext cx="2201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u="sng" dirty="0" smtClean="0"/>
              <a:t>RILIS vs. LIST </a:t>
            </a:r>
            <a:r>
              <a:rPr lang="de-DE" sz="2000" b="1" u="sng" dirty="0" err="1" smtClean="0"/>
              <a:t>mode</a:t>
            </a:r>
            <a:endParaRPr lang="en-US" sz="2000" b="1" u="sng" dirty="0"/>
          </a:p>
        </p:txBody>
      </p:sp>
      <p:grpSp>
        <p:nvGrpSpPr>
          <p:cNvPr id="60" name="Gruppieren 59"/>
          <p:cNvGrpSpPr/>
          <p:nvPr/>
        </p:nvGrpSpPr>
        <p:grpSpPr>
          <a:xfrm>
            <a:off x="323528" y="4581128"/>
            <a:ext cx="3155171" cy="1732944"/>
            <a:chOff x="323528" y="4581128"/>
            <a:chExt cx="3155171" cy="1732944"/>
          </a:xfrm>
        </p:grpSpPr>
        <p:sp>
          <p:nvSpPr>
            <p:cNvPr id="55" name="Textfeld 54"/>
            <p:cNvSpPr txBox="1"/>
            <p:nvPr/>
          </p:nvSpPr>
          <p:spPr>
            <a:xfrm>
              <a:off x="323528" y="4775447"/>
              <a:ext cx="156062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b="1" i="1" dirty="0" smtClean="0"/>
                <a:t>(2011)  </a:t>
              </a:r>
              <a:r>
                <a:rPr lang="de-DE" b="1" baseline="30000" dirty="0" smtClean="0"/>
                <a:t>27</a:t>
              </a:r>
              <a:r>
                <a:rPr lang="de-DE" b="1" dirty="0" smtClean="0"/>
                <a:t>Mg:</a:t>
              </a:r>
              <a:endParaRPr lang="en-US" b="1" dirty="0" smtClean="0"/>
            </a:p>
            <a:p>
              <a:pPr algn="r"/>
              <a:endParaRPr lang="de-DE" sz="2600" b="1" dirty="0" smtClean="0"/>
            </a:p>
            <a:p>
              <a:pPr algn="r"/>
              <a:r>
                <a:rPr lang="de-DE" b="1" baseline="30000" dirty="0" smtClean="0"/>
                <a:t>30</a:t>
              </a:r>
              <a:r>
                <a:rPr lang="de-DE" b="1" dirty="0" smtClean="0"/>
                <a:t>Mg:</a:t>
              </a:r>
            </a:p>
            <a:p>
              <a:pPr algn="r"/>
              <a:endParaRPr lang="de-DE" sz="1000" b="1" dirty="0" smtClean="0"/>
            </a:p>
            <a:p>
              <a:pPr algn="r"/>
              <a:r>
                <a:rPr lang="de-DE" b="1" baseline="30000" dirty="0" smtClean="0"/>
                <a:t>208</a:t>
              </a:r>
              <a:r>
                <a:rPr lang="de-DE" b="1" dirty="0" smtClean="0"/>
                <a:t>Po:</a:t>
              </a:r>
            </a:p>
          </p:txBody>
        </p:sp>
        <p:graphicFrame>
          <p:nvGraphicFramePr>
            <p:cNvPr id="56" name="Objek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509077190"/>
                </p:ext>
              </p:extLst>
            </p:nvPr>
          </p:nvGraphicFramePr>
          <p:xfrm>
            <a:off x="1691680" y="5445224"/>
            <a:ext cx="1787019" cy="868848"/>
          </p:xfrm>
          <a:graphic>
            <a:graphicData uri="http://schemas.openxmlformats.org/presentationml/2006/ole">
              <p:oleObj spid="_x0000_s2128" name="Formel" r:id="rId4" imgW="939800" imgH="457200" progId="Equation.3">
                <p:embed/>
              </p:oleObj>
            </a:graphicData>
          </a:graphic>
        </p:graphicFrame>
        <p:graphicFrame>
          <p:nvGraphicFramePr>
            <p:cNvPr id="59" name="Objekt 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28681756"/>
                </p:ext>
              </p:extLst>
            </p:nvPr>
          </p:nvGraphicFramePr>
          <p:xfrm>
            <a:off x="1979712" y="4581128"/>
            <a:ext cx="1460230" cy="825710"/>
          </p:xfrm>
          <a:graphic>
            <a:graphicData uri="http://schemas.openxmlformats.org/presentationml/2006/ole">
              <p:oleObj spid="_x0000_s2129" name="Formel" r:id="rId5" imgW="761669" imgH="431613" progId="Equation.3">
                <p:embed/>
              </p:oleObj>
            </a:graphicData>
          </a:graphic>
        </p:graphicFrame>
      </p:grpSp>
      <p:sp>
        <p:nvSpPr>
          <p:cNvPr id="64" name="Textfeld 63"/>
          <p:cNvSpPr txBox="1"/>
          <p:nvPr/>
        </p:nvSpPr>
        <p:spPr>
          <a:xfrm>
            <a:off x="467544" y="558924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i="1" dirty="0" smtClean="0"/>
              <a:t>(2012)</a:t>
            </a:r>
            <a:endParaRPr lang="en-US" b="1" i="1" dirty="0"/>
          </a:p>
        </p:txBody>
      </p:sp>
      <p:sp>
        <p:nvSpPr>
          <p:cNvPr id="65" name="Textfeld 64"/>
          <p:cNvSpPr txBox="1"/>
          <p:nvPr/>
        </p:nvSpPr>
        <p:spPr>
          <a:xfrm>
            <a:off x="1970968" y="683404"/>
            <a:ext cx="520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Analysis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suppression</a:t>
            </a:r>
            <a:r>
              <a:rPr lang="de-DE" b="1" dirty="0" smtClean="0"/>
              <a:t> </a:t>
            </a:r>
            <a:r>
              <a:rPr lang="de-DE" b="1" dirty="0" err="1" smtClean="0"/>
              <a:t>factors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different isotopes</a:t>
            </a:r>
            <a:endParaRPr lang="en-US" b="1" dirty="0"/>
          </a:p>
        </p:txBody>
      </p:sp>
      <p:grpSp>
        <p:nvGrpSpPr>
          <p:cNvPr id="70" name="Gruppieren 69"/>
          <p:cNvGrpSpPr/>
          <p:nvPr/>
        </p:nvGrpSpPr>
        <p:grpSpPr>
          <a:xfrm>
            <a:off x="4572000" y="4149080"/>
            <a:ext cx="4279894" cy="2376264"/>
            <a:chOff x="4788024" y="4221088"/>
            <a:chExt cx="4063870" cy="2376264"/>
          </a:xfrm>
          <a:noFill/>
        </p:grpSpPr>
        <p:sp>
          <p:nvSpPr>
            <p:cNvPr id="66" name="Rechteck 65"/>
            <p:cNvSpPr/>
            <p:nvPr/>
          </p:nvSpPr>
          <p:spPr>
            <a:xfrm>
              <a:off x="4788024" y="4221088"/>
              <a:ext cx="4063870" cy="237626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4856397" y="4221088"/>
              <a:ext cx="1481816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de-DE" sz="2000" b="1" u="sng" dirty="0" smtClean="0"/>
                <a:t>Suppression</a:t>
              </a:r>
              <a:endParaRPr lang="en-US" sz="2000" b="1" u="sng" dirty="0"/>
            </a:p>
          </p:txBody>
        </p:sp>
        <p:sp>
          <p:nvSpPr>
            <p:cNvPr id="67" name="Textfeld 66"/>
            <p:cNvSpPr txBox="1"/>
            <p:nvPr/>
          </p:nvSpPr>
          <p:spPr>
            <a:xfrm>
              <a:off x="4788024" y="4775038"/>
              <a:ext cx="4063870" cy="163121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265113" indent="-180975">
                <a:buFont typeface="Arial" pitchFamily="34" charset="0"/>
                <a:buChar char="•"/>
              </a:pPr>
              <a:r>
                <a:rPr lang="de-DE" b="1" dirty="0" err="1" smtClean="0"/>
                <a:t>Usually</a:t>
              </a:r>
              <a:r>
                <a:rPr lang="de-DE" b="1" dirty="0" smtClean="0"/>
                <a:t> &gt; 3 </a:t>
              </a:r>
              <a:r>
                <a:rPr lang="de-DE" b="1" dirty="0" err="1"/>
                <a:t>orders</a:t>
              </a:r>
              <a:r>
                <a:rPr lang="de-DE" b="1" dirty="0"/>
                <a:t> </a:t>
              </a:r>
              <a:r>
                <a:rPr lang="de-DE" b="1" dirty="0" err="1"/>
                <a:t>of</a:t>
              </a:r>
              <a:r>
                <a:rPr lang="de-DE" b="1" dirty="0"/>
                <a:t> </a:t>
              </a:r>
              <a:r>
                <a:rPr lang="de-DE" b="1" dirty="0" err="1"/>
                <a:t>magnitude</a:t>
              </a:r>
              <a:endParaRPr lang="de-DE" b="1" dirty="0"/>
            </a:p>
            <a:p>
              <a:pPr marL="265113" indent="-180975">
                <a:buFont typeface="Arial" pitchFamily="34" charset="0"/>
                <a:buChar char="•"/>
              </a:pPr>
              <a:endParaRPr lang="de-DE" sz="1000" b="1" dirty="0"/>
            </a:p>
            <a:p>
              <a:pPr marL="265113" indent="-180975">
                <a:buFont typeface="Arial" pitchFamily="34" charset="0"/>
                <a:buChar char="•"/>
              </a:pPr>
              <a:r>
                <a:rPr lang="de-DE" b="1" dirty="0" err="1" smtClean="0"/>
                <a:t>Exceptions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observed</a:t>
              </a:r>
              <a:r>
                <a:rPr lang="de-DE" b="1" dirty="0" smtClean="0"/>
                <a:t> </a:t>
              </a:r>
              <a:r>
                <a:rPr lang="de-DE" b="1" dirty="0" err="1"/>
                <a:t>for</a:t>
              </a:r>
              <a:r>
                <a:rPr lang="de-DE" b="1" dirty="0"/>
                <a:t> </a:t>
              </a:r>
              <a:r>
                <a:rPr lang="de-DE" b="1" dirty="0" err="1" smtClean="0"/>
                <a:t>some</a:t>
              </a:r>
              <a:r>
                <a:rPr lang="de-DE" b="1" dirty="0" smtClean="0"/>
                <a:t> isotopes</a:t>
              </a:r>
            </a:p>
            <a:p>
              <a:pPr marL="265113" indent="-180975">
                <a:buFont typeface="Arial" pitchFamily="34" charset="0"/>
                <a:buChar char="•"/>
              </a:pPr>
              <a:endParaRPr lang="de-DE" b="1" dirty="0"/>
            </a:p>
            <a:p>
              <a:pPr marL="269875"/>
              <a:r>
                <a:rPr lang="de-DE" b="1" dirty="0" smtClean="0">
                  <a:sym typeface="Wingdings" pitchFamily="2" charset="2"/>
                </a:rPr>
                <a:t> Limits </a:t>
              </a:r>
              <a:r>
                <a:rPr lang="de-DE" b="1" dirty="0" err="1" smtClean="0">
                  <a:sym typeface="Wingdings" pitchFamily="2" charset="2"/>
                </a:rPr>
                <a:t>by</a:t>
              </a:r>
              <a:r>
                <a:rPr lang="de-DE" b="1" dirty="0" smtClean="0">
                  <a:sym typeface="Wingdings" pitchFamily="2" charset="2"/>
                </a:rPr>
                <a:t> LIST </a:t>
              </a:r>
              <a:r>
                <a:rPr lang="de-DE" b="1" dirty="0" err="1" smtClean="0">
                  <a:sym typeface="Wingdings" pitchFamily="2" charset="2"/>
                </a:rPr>
                <a:t>electrode</a:t>
              </a:r>
              <a:r>
                <a:rPr lang="de-DE" b="1" dirty="0" smtClean="0">
                  <a:sym typeface="Wingdings" pitchFamily="2" charset="2"/>
                </a:rPr>
                <a:t> </a:t>
              </a:r>
              <a:r>
                <a:rPr lang="de-DE" b="1" dirty="0" err="1" smtClean="0">
                  <a:sym typeface="Wingdings" pitchFamily="2" charset="2"/>
                </a:rPr>
                <a:t>structure</a:t>
              </a:r>
              <a:endParaRPr lang="de-DE" b="1" dirty="0"/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4283968" y="976457"/>
            <a:ext cx="4536504" cy="2714324"/>
            <a:chOff x="4427984" y="1048465"/>
            <a:chExt cx="4536504" cy="2714324"/>
          </a:xfrm>
        </p:grpSpPr>
        <p:pic>
          <p:nvPicPr>
            <p:cNvPr id="50" name="Picture 3" descr="\\cern.ch\dfs\Workspaces\l\LARIS\Daniel\Presentations and Posters\My presentations\EMIS 2012\2012_EMIS\LIST_suppression.pn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8410" r="10791" b="15136"/>
            <a:stretch/>
          </p:blipFill>
          <p:spPr bwMode="auto">
            <a:xfrm>
              <a:off x="4427984" y="1048465"/>
              <a:ext cx="4536504" cy="271432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TextBox 6"/>
            <p:cNvSpPr txBox="1"/>
            <p:nvPr/>
          </p:nvSpPr>
          <p:spPr>
            <a:xfrm rot="16200000">
              <a:off x="3719955" y="2336828"/>
              <a:ext cx="187772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1200" b="1" dirty="0" smtClean="0"/>
            </a:p>
            <a:p>
              <a:pPr algn="ctr"/>
              <a:r>
                <a:rPr lang="en-US" sz="1200" b="1" dirty="0" smtClean="0"/>
                <a:t>Suppression factor</a:t>
              </a:r>
              <a:endParaRPr lang="en-GB" sz="1200" b="1" dirty="0"/>
            </a:p>
          </p:txBody>
        </p:sp>
      </p:grpSp>
      <p:pic>
        <p:nvPicPr>
          <p:cNvPr id="20" name="Grafik 19" descr="0522xx StrasbourgTS Repellerscan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1052736"/>
            <a:ext cx="3960440" cy="29953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094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hteck 39"/>
          <p:cNvSpPr/>
          <p:nvPr/>
        </p:nvSpPr>
        <p:spPr>
          <a:xfrm>
            <a:off x="2267744" y="4437111"/>
            <a:ext cx="4824536" cy="2123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run in 2012: suppression limits</a:t>
            </a:r>
            <a:endParaRPr lang="en-US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611" y="908720"/>
            <a:ext cx="6504778" cy="3163418"/>
          </a:xfrm>
          <a:prstGeom prst="rect">
            <a:avLst/>
          </a:prstGeom>
        </p:spPr>
      </p:pic>
      <p:cxnSp>
        <p:nvCxnSpPr>
          <p:cNvPr id="32" name="Gerade Verbindung mit Pfeil 31"/>
          <p:cNvCxnSpPr/>
          <p:nvPr/>
        </p:nvCxnSpPr>
        <p:spPr>
          <a:xfrm flipV="1">
            <a:off x="2441575" y="2952754"/>
            <a:ext cx="2170907" cy="2041521"/>
          </a:xfrm>
          <a:prstGeom prst="straightConnector1">
            <a:avLst/>
          </a:prstGeom>
          <a:ln w="38100">
            <a:solidFill>
              <a:srgbClr val="FF0000">
                <a:alpha val="42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V="1">
            <a:off x="2451100" y="2486028"/>
            <a:ext cx="3616325" cy="3368672"/>
          </a:xfrm>
          <a:prstGeom prst="straightConnector1">
            <a:avLst/>
          </a:prstGeom>
          <a:ln w="38100">
            <a:solidFill>
              <a:srgbClr val="FF0000">
                <a:alpha val="42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267744" y="4437112"/>
            <a:ext cx="4752528" cy="212365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de-DE" b="1" u="sng" dirty="0" smtClean="0"/>
              <a:t>Suppression Limits</a:t>
            </a:r>
          </a:p>
          <a:p>
            <a:endParaRPr lang="de-DE" sz="1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err="1" smtClean="0"/>
              <a:t>Deposit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neutral </a:t>
            </a:r>
            <a:r>
              <a:rPr lang="de-DE" b="1" dirty="0" err="1" smtClean="0"/>
              <a:t>atoms</a:t>
            </a:r>
            <a:r>
              <a:rPr lang="de-DE" b="1" dirty="0" smtClean="0"/>
              <a:t> on </a:t>
            </a:r>
            <a:r>
              <a:rPr lang="de-DE" b="1" dirty="0" err="1" smtClean="0"/>
              <a:t>quadrupole</a:t>
            </a:r>
            <a:r>
              <a:rPr lang="de-DE" b="1" dirty="0" smtClean="0"/>
              <a:t> </a:t>
            </a:r>
            <a:r>
              <a:rPr lang="de-DE" b="1" dirty="0" err="1" smtClean="0"/>
              <a:t>rods</a:t>
            </a:r>
            <a:endParaRPr lang="de-DE" b="1" dirty="0" smtClean="0"/>
          </a:p>
          <a:p>
            <a:pPr marL="285750" indent="-285750">
              <a:buFont typeface="Arial" pitchFamily="34" charset="0"/>
              <a:buChar char="•"/>
            </a:pPr>
            <a:endParaRPr lang="de-DE" sz="1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err="1" smtClean="0"/>
              <a:t>Decay</a:t>
            </a:r>
            <a:r>
              <a:rPr lang="de-DE" b="1" dirty="0" smtClean="0"/>
              <a:t> </a:t>
            </a:r>
            <a:r>
              <a:rPr lang="de-DE" b="1" dirty="0" err="1" smtClean="0"/>
              <a:t>inside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LIST</a:t>
            </a:r>
          </a:p>
          <a:p>
            <a:pPr marL="285750" indent="-285750">
              <a:buFont typeface="Arial" pitchFamily="34" charset="0"/>
              <a:buChar char="•"/>
            </a:pPr>
            <a:endParaRPr lang="de-DE" sz="10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de-DE" b="1" dirty="0" smtClean="0"/>
              <a:t>Other </a:t>
            </a:r>
            <a:r>
              <a:rPr lang="de-DE" b="1" dirty="0" err="1" smtClean="0"/>
              <a:t>ionization</a:t>
            </a:r>
            <a:r>
              <a:rPr lang="de-DE" b="1" dirty="0" smtClean="0"/>
              <a:t> </a:t>
            </a:r>
            <a:r>
              <a:rPr lang="de-DE" b="1" dirty="0" err="1" smtClean="0"/>
              <a:t>mechanisms</a:t>
            </a:r>
            <a:endParaRPr lang="de-DE" b="1" dirty="0" smtClean="0"/>
          </a:p>
          <a:p>
            <a:pPr marL="285750" indent="-285750">
              <a:buFont typeface="Arial" pitchFamily="34" charset="0"/>
              <a:buChar char="•"/>
            </a:pPr>
            <a:endParaRPr lang="de-DE" sz="1000" b="1" dirty="0" smtClean="0"/>
          </a:p>
          <a:p>
            <a:pPr marL="268288"/>
            <a:r>
              <a:rPr lang="de-DE" b="1" dirty="0" smtClean="0">
                <a:sym typeface="Wingdings" pitchFamily="2" charset="2"/>
              </a:rPr>
              <a:t> </a:t>
            </a:r>
            <a:r>
              <a:rPr lang="de-DE" b="1" dirty="0" err="1" smtClean="0">
                <a:sym typeface="Wingdings" pitchFamily="2" charset="2"/>
              </a:rPr>
              <a:t>Secondary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isobaric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contamination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95019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Unexpected production of short-lived isotopes</a:t>
            </a:r>
            <a:endParaRPr lang="en-US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4563398" y="692696"/>
            <a:ext cx="4628989" cy="3247894"/>
            <a:chOff x="4563398" y="692696"/>
            <a:chExt cx="4628989" cy="3247894"/>
          </a:xfrm>
        </p:grpSpPr>
        <p:pic>
          <p:nvPicPr>
            <p:cNvPr id="19" name="Picture 6" descr="\\cern.ch\dfs\Workspaces\l\LARIS\Daniel\Meetings\2012-29-10 Klaus Blaum\217R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3398" y="801390"/>
              <a:ext cx="4628989" cy="31392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1"/>
            <p:cNvSpPr/>
            <p:nvPr/>
          </p:nvSpPr>
          <p:spPr>
            <a:xfrm>
              <a:off x="6236419" y="2091458"/>
              <a:ext cx="1935981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de-DE" sz="1600" b="1" baseline="30000" dirty="0" smtClean="0">
                  <a:solidFill>
                    <a:srgbClr val="FF0000"/>
                  </a:solidFill>
                </a:rPr>
                <a:t>217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Rn: T</a:t>
              </a:r>
              <a:r>
                <a:rPr lang="de-DE" sz="1600" b="1" baseline="-25000" dirty="0" smtClean="0">
                  <a:solidFill>
                    <a:srgbClr val="FF0000"/>
                  </a:solidFill>
                </a:rPr>
                <a:t>1/2 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= 540µs,</a:t>
              </a:r>
              <a:br>
                <a:rPr lang="de-DE" sz="1600" b="1" dirty="0" smtClean="0">
                  <a:solidFill>
                    <a:srgbClr val="FF0000"/>
                  </a:solidFill>
                </a:rPr>
              </a:br>
              <a:r>
                <a:rPr lang="de-DE" sz="1600" b="1" dirty="0" smtClean="0">
                  <a:solidFill>
                    <a:srgbClr val="FF0000"/>
                  </a:solidFill>
                  <a:latin typeface="GreekC" pitchFamily="2" charset="0"/>
                </a:rPr>
                <a:t>α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-</a:t>
              </a:r>
              <a:r>
                <a:rPr lang="de-DE" sz="1600" b="1" dirty="0" err="1" smtClean="0">
                  <a:solidFill>
                    <a:srgbClr val="FF0000"/>
                  </a:solidFill>
                </a:rPr>
                <a:t>decay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1600" b="1" dirty="0">
                  <a:solidFill>
                    <a:srgbClr val="FF0000"/>
                  </a:solidFill>
                </a:rPr>
                <a:t>of </a:t>
              </a:r>
              <a:r>
                <a:rPr lang="de-DE" sz="1600" b="1" baseline="30000" dirty="0" smtClean="0">
                  <a:solidFill>
                    <a:srgbClr val="FF0000"/>
                  </a:solidFill>
                </a:rPr>
                <a:t>221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Ra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17"/>
            <p:cNvSpPr txBox="1"/>
            <p:nvPr/>
          </p:nvSpPr>
          <p:spPr>
            <a:xfrm>
              <a:off x="4644008" y="692696"/>
              <a:ext cx="29383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latin typeface="GreekC"/>
                </a:rPr>
                <a:t>α</a:t>
              </a:r>
              <a:r>
                <a:rPr lang="de-DE" b="1" dirty="0" smtClean="0"/>
                <a:t>-</a:t>
              </a:r>
              <a:r>
                <a:rPr lang="de-CH" b="1" dirty="0" smtClean="0"/>
                <a:t>spectrum at mass 217u:</a:t>
              </a:r>
              <a:endParaRPr lang="en-GB" b="1" dirty="0"/>
            </a:p>
          </p:txBody>
        </p:sp>
        <p:sp>
          <p:nvSpPr>
            <p:cNvPr id="3" name="Textfeld 2"/>
            <p:cNvSpPr txBox="1"/>
            <p:nvPr/>
          </p:nvSpPr>
          <p:spPr>
            <a:xfrm rot="16200000">
              <a:off x="6894276" y="2978933"/>
              <a:ext cx="55976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b="1" baseline="30000" dirty="0" smtClean="0">
                  <a:solidFill>
                    <a:srgbClr val="FF0000"/>
                  </a:solidFill>
                </a:rPr>
                <a:t>217</a:t>
              </a:r>
              <a:r>
                <a:rPr lang="de-DE" sz="1400" b="1" dirty="0" smtClean="0">
                  <a:solidFill>
                    <a:srgbClr val="FF0000"/>
                  </a:solidFill>
                </a:rPr>
                <a:t>Rn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35496" y="662824"/>
            <a:ext cx="4629306" cy="3275791"/>
            <a:chOff x="35496" y="662824"/>
            <a:chExt cx="4629306" cy="3275791"/>
          </a:xfrm>
        </p:grpSpPr>
        <p:pic>
          <p:nvPicPr>
            <p:cNvPr id="24" name="Picture 5" descr="\\cern.ch\dfs\Workspaces\l\LARIS\Daniel\Meetings\2012-29-10 Klaus Blaum\216At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799200"/>
              <a:ext cx="4629306" cy="313941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TextBox 2"/>
            <p:cNvSpPr txBox="1"/>
            <p:nvPr/>
          </p:nvSpPr>
          <p:spPr>
            <a:xfrm>
              <a:off x="35496" y="662824"/>
              <a:ext cx="29383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latin typeface="GreekC"/>
                </a:rPr>
                <a:t>α</a:t>
              </a:r>
              <a:r>
                <a:rPr lang="de-DE" b="1" dirty="0" smtClean="0"/>
                <a:t>-</a:t>
              </a:r>
              <a:r>
                <a:rPr lang="de-CH" b="1" dirty="0" smtClean="0"/>
                <a:t>spectrum at mass 216u:</a:t>
              </a:r>
              <a:endParaRPr lang="en-GB" b="1" dirty="0"/>
            </a:p>
          </p:txBody>
        </p:sp>
        <p:sp>
          <p:nvSpPr>
            <p:cNvPr id="26" name="Rectangle 13"/>
            <p:cNvSpPr/>
            <p:nvPr/>
          </p:nvSpPr>
          <p:spPr>
            <a:xfrm>
              <a:off x="1929693" y="1909325"/>
              <a:ext cx="2088233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de-DE" sz="1600" b="1" baseline="30000" dirty="0" smtClean="0">
                  <a:solidFill>
                    <a:srgbClr val="FF0000"/>
                  </a:solidFill>
                </a:rPr>
                <a:t>216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At: T</a:t>
              </a:r>
              <a:r>
                <a:rPr lang="de-DE" sz="1600" b="1" baseline="-25000" dirty="0" smtClean="0">
                  <a:solidFill>
                    <a:srgbClr val="FF0000"/>
                  </a:solidFill>
                </a:rPr>
                <a:t>1/2 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= 300µs,</a:t>
              </a:r>
            </a:p>
            <a:p>
              <a:r>
                <a:rPr lang="de-DE" sz="1600" b="1" dirty="0" smtClean="0">
                  <a:solidFill>
                    <a:srgbClr val="FF0000"/>
                  </a:solidFill>
                  <a:latin typeface="GreekC" pitchFamily="2" charset="0"/>
                </a:rPr>
                <a:t>α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-</a:t>
              </a:r>
              <a:r>
                <a:rPr lang="de-DE" sz="1600" b="1" dirty="0" err="1" smtClean="0">
                  <a:solidFill>
                    <a:srgbClr val="FF0000"/>
                  </a:solidFill>
                </a:rPr>
                <a:t>decay</a:t>
              </a:r>
              <a:r>
                <a:rPr lang="de-DE" sz="1600" b="1" dirty="0" smtClean="0">
                  <a:solidFill>
                    <a:srgbClr val="FF0000"/>
                  </a:solidFill>
                </a:rPr>
                <a:t> </a:t>
              </a:r>
              <a:r>
                <a:rPr lang="de-DE" sz="1600" b="1" dirty="0">
                  <a:solidFill>
                    <a:srgbClr val="FF0000"/>
                  </a:solidFill>
                </a:rPr>
                <a:t>of </a:t>
              </a:r>
              <a:r>
                <a:rPr lang="de-DE" sz="1600" b="1" baseline="30000" dirty="0">
                  <a:solidFill>
                    <a:srgbClr val="FF0000"/>
                  </a:solidFill>
                </a:rPr>
                <a:t>220</a:t>
              </a:r>
              <a:r>
                <a:rPr lang="de-DE" sz="1600" b="1" dirty="0">
                  <a:solidFill>
                    <a:srgbClr val="FF0000"/>
                  </a:solidFill>
                </a:rPr>
                <a:t>Fr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953898" y="4077072"/>
            <a:ext cx="7327575" cy="2304256"/>
            <a:chOff x="1331640" y="4005064"/>
            <a:chExt cx="7327575" cy="2304256"/>
          </a:xfrm>
        </p:grpSpPr>
        <p:sp>
          <p:nvSpPr>
            <p:cNvPr id="27" name="Rechteck 26"/>
            <p:cNvSpPr/>
            <p:nvPr/>
          </p:nvSpPr>
          <p:spPr>
            <a:xfrm>
              <a:off x="1331640" y="4005064"/>
              <a:ext cx="7236205" cy="230425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hteck 9"/>
            <p:cNvSpPr/>
            <p:nvPr/>
          </p:nvSpPr>
          <p:spPr>
            <a:xfrm>
              <a:off x="1619672" y="5301208"/>
              <a:ext cx="5778342" cy="90647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1399792" y="4084022"/>
              <a:ext cx="7259423" cy="2092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de-DE" b="1" dirty="0" err="1" smtClean="0"/>
                <a:t>Deposit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of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mother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nuclei</a:t>
              </a:r>
              <a:r>
                <a:rPr lang="de-DE" b="1" dirty="0" smtClean="0"/>
                <a:t> (e.g. </a:t>
              </a:r>
              <a:r>
                <a:rPr lang="de-DE" b="1" baseline="30000" dirty="0" smtClean="0"/>
                <a:t>220</a:t>
              </a:r>
              <a:r>
                <a:rPr lang="de-DE" b="1" dirty="0" smtClean="0"/>
                <a:t>Fr, </a:t>
              </a:r>
              <a:r>
                <a:rPr lang="de-DE" b="1" baseline="30000" dirty="0" smtClean="0"/>
                <a:t>221</a:t>
              </a:r>
              <a:r>
                <a:rPr lang="de-DE" b="1" dirty="0" smtClean="0"/>
                <a:t>Ra) on </a:t>
              </a:r>
              <a:r>
                <a:rPr lang="de-DE" b="1" dirty="0" err="1" smtClean="0"/>
                <a:t>quadrupole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rods</a:t>
              </a:r>
              <a:endParaRPr lang="de-DE" b="1" dirty="0" smtClean="0"/>
            </a:p>
            <a:p>
              <a:pPr marL="285750" indent="-285750">
                <a:buFont typeface="Arial" pitchFamily="34" charset="0"/>
                <a:buChar char="•"/>
              </a:pPr>
              <a:endParaRPr lang="de-DE" sz="1000" b="1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de-DE" b="1" dirty="0" err="1" smtClean="0"/>
                <a:t>Decay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inside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the</a:t>
              </a:r>
              <a:r>
                <a:rPr lang="de-DE" b="1" dirty="0" smtClean="0"/>
                <a:t> LIST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de-DE" sz="1000" b="1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de-DE" b="1" dirty="0" smtClean="0"/>
                <a:t>Other </a:t>
              </a:r>
              <a:r>
                <a:rPr lang="de-DE" b="1" dirty="0" err="1" smtClean="0"/>
                <a:t>ionization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mechanisms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and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extraction</a:t>
              </a:r>
              <a:r>
                <a:rPr lang="de-DE" b="1" dirty="0" smtClean="0"/>
                <a:t> </a:t>
              </a:r>
              <a:r>
                <a:rPr lang="de-DE" b="1" dirty="0" err="1" smtClean="0"/>
                <a:t>towards</a:t>
              </a:r>
              <a:r>
                <a:rPr lang="de-DE" b="1" dirty="0" smtClean="0"/>
                <a:t> ISOLDE beam </a:t>
              </a:r>
              <a:r>
                <a:rPr lang="de-DE" b="1" dirty="0" err="1" smtClean="0"/>
                <a:t>line</a:t>
              </a:r>
              <a:endParaRPr lang="de-DE" b="1" dirty="0" smtClean="0"/>
            </a:p>
            <a:p>
              <a:pPr marL="285750" indent="-285750">
                <a:buFont typeface="Arial" pitchFamily="34" charset="0"/>
                <a:buChar char="•"/>
              </a:pPr>
              <a:endParaRPr lang="de-DE" sz="1000" b="1" dirty="0"/>
            </a:p>
            <a:p>
              <a:pPr marL="534988" indent="-266700">
                <a:buFont typeface="Wingdings"/>
                <a:buChar char="è"/>
              </a:pPr>
              <a:r>
                <a:rPr lang="de-DE" b="1" dirty="0" smtClean="0">
                  <a:sym typeface="Wingdings" pitchFamily="2" charset="2"/>
                </a:rPr>
                <a:t>0.2 </a:t>
              </a:r>
              <a:r>
                <a:rPr lang="de-DE" b="1" dirty="0" err="1" smtClean="0">
                  <a:sym typeface="Wingdings" pitchFamily="2" charset="2"/>
                </a:rPr>
                <a:t>counts</a:t>
              </a:r>
              <a:r>
                <a:rPr lang="de-DE" b="1" dirty="0" smtClean="0">
                  <a:sym typeface="Wingdings" pitchFamily="2" charset="2"/>
                </a:rPr>
                <a:t>/sec </a:t>
              </a:r>
              <a:r>
                <a:rPr lang="de-DE" b="1" dirty="0" err="1" smtClean="0">
                  <a:sym typeface="Wingdings" pitchFamily="2" charset="2"/>
                </a:rPr>
                <a:t>of</a:t>
              </a:r>
              <a:r>
                <a:rPr lang="de-DE" b="1" dirty="0" smtClean="0">
                  <a:sym typeface="Wingdings" pitchFamily="2" charset="2"/>
                </a:rPr>
                <a:t> </a:t>
              </a:r>
              <a:r>
                <a:rPr lang="de-DE" b="1" dirty="0" err="1" smtClean="0">
                  <a:sym typeface="Wingdings" pitchFamily="2" charset="2"/>
                </a:rPr>
                <a:t>short-lived</a:t>
              </a:r>
              <a:r>
                <a:rPr lang="de-DE" b="1" dirty="0" smtClean="0">
                  <a:sym typeface="Wingdings" pitchFamily="2" charset="2"/>
                </a:rPr>
                <a:t> isotopes (</a:t>
              </a:r>
              <a:r>
                <a:rPr lang="de-DE" b="1" baseline="30000" dirty="0" smtClean="0">
                  <a:sym typeface="Wingdings" pitchFamily="2" charset="2"/>
                </a:rPr>
                <a:t>216</a:t>
              </a:r>
              <a:r>
                <a:rPr lang="de-DE" b="1" dirty="0" smtClean="0">
                  <a:sym typeface="Wingdings" pitchFamily="2" charset="2"/>
                </a:rPr>
                <a:t>At, </a:t>
              </a:r>
              <a:r>
                <a:rPr lang="de-DE" b="1" baseline="30000" dirty="0" smtClean="0">
                  <a:sym typeface="Wingdings" pitchFamily="2" charset="2"/>
                </a:rPr>
                <a:t>217</a:t>
              </a:r>
              <a:r>
                <a:rPr lang="de-DE" b="1" dirty="0" smtClean="0">
                  <a:sym typeface="Wingdings" pitchFamily="2" charset="2"/>
                </a:rPr>
                <a:t>Rn)</a:t>
              </a:r>
              <a:br>
                <a:rPr lang="de-DE" b="1" dirty="0" smtClean="0">
                  <a:sym typeface="Wingdings" pitchFamily="2" charset="2"/>
                </a:rPr>
              </a:br>
              <a:r>
                <a:rPr lang="de-DE" sz="1000" b="1" dirty="0" smtClean="0">
                  <a:sym typeface="Wingdings" pitchFamily="2" charset="2"/>
                </a:rPr>
                <a:t/>
              </a:r>
              <a:br>
                <a:rPr lang="de-DE" sz="1000" b="1" dirty="0" smtClean="0">
                  <a:sym typeface="Wingdings" pitchFamily="2" charset="2"/>
                </a:rPr>
              </a:br>
              <a:r>
                <a:rPr lang="de-DE" b="1" dirty="0" err="1" smtClean="0">
                  <a:sym typeface="Wingdings" pitchFamily="2" charset="2"/>
                </a:rPr>
                <a:t>general</a:t>
              </a:r>
              <a:r>
                <a:rPr lang="de-DE" b="1" dirty="0" smtClean="0">
                  <a:sym typeface="Wingdings" pitchFamily="2" charset="2"/>
                </a:rPr>
                <a:t> half </a:t>
              </a:r>
              <a:r>
                <a:rPr lang="de-DE" b="1" dirty="0" err="1" smtClean="0">
                  <a:sym typeface="Wingdings" pitchFamily="2" charset="2"/>
                </a:rPr>
                <a:t>life</a:t>
              </a:r>
              <a:r>
                <a:rPr lang="de-DE" b="1" dirty="0" smtClean="0">
                  <a:sym typeface="Wingdings" pitchFamily="2" charset="2"/>
                </a:rPr>
                <a:t> </a:t>
              </a:r>
              <a:r>
                <a:rPr lang="de-DE" b="1" dirty="0" err="1" smtClean="0">
                  <a:sym typeface="Wingdings" pitchFamily="2" charset="2"/>
                </a:rPr>
                <a:t>of</a:t>
              </a:r>
              <a:r>
                <a:rPr lang="de-DE" b="1" dirty="0" smtClean="0">
                  <a:sym typeface="Wingdings" pitchFamily="2" charset="2"/>
                </a:rPr>
                <a:t> </a:t>
              </a:r>
              <a:r>
                <a:rPr lang="de-DE" b="1" dirty="0" err="1" smtClean="0">
                  <a:sym typeface="Wingdings" pitchFamily="2" charset="2"/>
                </a:rPr>
                <a:t>produced</a:t>
              </a:r>
              <a:r>
                <a:rPr lang="de-DE" b="1" dirty="0" smtClean="0">
                  <a:sym typeface="Wingdings" pitchFamily="2" charset="2"/>
                </a:rPr>
                <a:t> isotopes </a:t>
              </a:r>
              <a:r>
                <a:rPr lang="de-DE" b="1" dirty="0" err="1" smtClean="0">
                  <a:sym typeface="Wingdings" pitchFamily="2" charset="2"/>
                </a:rPr>
                <a:t>at</a:t>
              </a:r>
              <a:r>
                <a:rPr lang="de-DE" b="1" dirty="0" smtClean="0">
                  <a:sym typeface="Wingdings" pitchFamily="2" charset="2"/>
                </a:rPr>
                <a:t> ISOLDE: &gt; 1 </a:t>
              </a:r>
              <a:r>
                <a:rPr lang="de-DE" b="1" dirty="0" err="1" smtClean="0">
                  <a:sym typeface="Wingdings" pitchFamily="2" charset="2"/>
                </a:rPr>
                <a:t>ms</a:t>
              </a:r>
              <a:endParaRPr lang="de-DE" b="1" dirty="0" smtClean="0">
                <a:sym typeface="Wingdings" pitchFamily="2" charset="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5550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run in 2012: Laser Spectroscopy on Po</a:t>
            </a:r>
            <a:endParaRPr lang="en-US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7" y="1556792"/>
            <a:ext cx="5692651" cy="3950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2"/>
          <p:cNvGrpSpPr/>
          <p:nvPr/>
        </p:nvGrpSpPr>
        <p:grpSpPr>
          <a:xfrm>
            <a:off x="3419872" y="2140218"/>
            <a:ext cx="5760640" cy="2152878"/>
            <a:chOff x="3252220" y="2068210"/>
            <a:chExt cx="5760640" cy="2152878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4973" y="2068210"/>
              <a:ext cx="3457887" cy="21528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1" name="Straight Arrow Connector 4"/>
            <p:cNvCxnSpPr/>
            <p:nvPr/>
          </p:nvCxnSpPr>
          <p:spPr>
            <a:xfrm>
              <a:off x="4166832" y="2934986"/>
              <a:ext cx="1728192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7"/>
            <p:cNvSpPr/>
            <p:nvPr/>
          </p:nvSpPr>
          <p:spPr>
            <a:xfrm>
              <a:off x="3252220" y="2708921"/>
              <a:ext cx="842604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107504" y="764704"/>
            <a:ext cx="7005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2000" b="1" dirty="0" smtClean="0"/>
              <a:t>Two measurement campaigns in 2007 and 2009 at ISOLDE/CERN</a:t>
            </a:r>
            <a:endParaRPr lang="en-GB" sz="2000" b="1" dirty="0"/>
          </a:p>
        </p:txBody>
      </p:sp>
      <p:sp>
        <p:nvSpPr>
          <p:cNvPr id="31" name="TextBox 15"/>
          <p:cNvSpPr txBox="1"/>
          <p:nvPr/>
        </p:nvSpPr>
        <p:spPr>
          <a:xfrm>
            <a:off x="864704" y="5445224"/>
            <a:ext cx="81866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nb-NO" sz="2000" b="1" dirty="0" smtClean="0"/>
              <a:t>Several Po-isotopes remained unstudied due to strong Fr-contamination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nb-NO" sz="2000" b="1" dirty="0" smtClean="0"/>
              <a:t>Using LIST to suppress Fr contamination </a:t>
            </a:r>
            <a:r>
              <a:rPr lang="nb-NO" sz="2000" b="1" dirty="0"/>
              <a:t>in </a:t>
            </a:r>
            <a:r>
              <a:rPr lang="nb-NO" sz="2000" b="1" dirty="0" smtClean="0"/>
              <a:t>2012  </a:t>
            </a:r>
            <a:endParaRPr lang="en-GB" sz="2000" b="1" dirty="0"/>
          </a:p>
        </p:txBody>
      </p:sp>
      <p:sp>
        <p:nvSpPr>
          <p:cNvPr id="32" name="TextBox 10"/>
          <p:cNvSpPr txBox="1"/>
          <p:nvPr/>
        </p:nvSpPr>
        <p:spPr>
          <a:xfrm>
            <a:off x="539552" y="1218238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/>
              <a:t>Mean square radii of Po-isotopes among other elements: </a:t>
            </a:r>
            <a:endParaRPr lang="en-GB" sz="1600" b="1" dirty="0"/>
          </a:p>
        </p:txBody>
      </p:sp>
      <p:sp>
        <p:nvSpPr>
          <p:cNvPr id="33" name="Right Arrow 19"/>
          <p:cNvSpPr/>
          <p:nvPr/>
        </p:nvSpPr>
        <p:spPr>
          <a:xfrm>
            <a:off x="183032" y="5780000"/>
            <a:ext cx="648072" cy="26277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34" name="TextBox 2"/>
          <p:cNvSpPr txBox="1"/>
          <p:nvPr/>
        </p:nvSpPr>
        <p:spPr>
          <a:xfrm>
            <a:off x="5652120" y="6217567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400" b="1" i="1" dirty="0" smtClean="0"/>
              <a:t>Work of T. E. Cocolios, M. Seliverstov et al. </a:t>
            </a:r>
            <a:endParaRPr lang="en-GB" sz="1400" b="1" i="1" dirty="0"/>
          </a:p>
        </p:txBody>
      </p:sp>
      <p:sp>
        <p:nvSpPr>
          <p:cNvPr id="13" name="Rechteck 12"/>
          <p:cNvSpPr/>
          <p:nvPr/>
        </p:nvSpPr>
        <p:spPr>
          <a:xfrm>
            <a:off x="62144" y="1196752"/>
            <a:ext cx="5661984" cy="42484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585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Polonium </a:t>
            </a:r>
            <a:r>
              <a:rPr lang="de-DE" dirty="0" err="1" smtClean="0"/>
              <a:t>Spectroscopy</a:t>
            </a:r>
            <a:r>
              <a:rPr lang="de-DE" dirty="0" smtClean="0"/>
              <a:t>: HFS </a:t>
            </a:r>
            <a:r>
              <a:rPr lang="de-DE" dirty="0" err="1" smtClean="0"/>
              <a:t>and</a:t>
            </a:r>
            <a:r>
              <a:rPr lang="de-DE" dirty="0" smtClean="0"/>
              <a:t> IS</a:t>
            </a:r>
            <a:endParaRPr lang="en-US" dirty="0"/>
          </a:p>
        </p:txBody>
      </p:sp>
      <p:pic>
        <p:nvPicPr>
          <p:cNvPr id="14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86" t="6932" r="4436"/>
          <a:stretch/>
        </p:blipFill>
        <p:spPr>
          <a:xfrm>
            <a:off x="396184" y="952040"/>
            <a:ext cx="3380400" cy="2123897"/>
          </a:xfrm>
          <a:prstGeom prst="rect">
            <a:avLst/>
          </a:prstGeom>
        </p:spPr>
      </p:pic>
      <p:pic>
        <p:nvPicPr>
          <p:cNvPr id="15" name="Picture 6" descr="\\cern.ch\dfs\Workspaces\l\LARIS\Daniel\Meetings\2012-29-10 Klaus Blaum\217R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86" y="3621343"/>
            <a:ext cx="3379000" cy="2291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7"/>
          <p:cNvSpPr/>
          <p:nvPr/>
        </p:nvSpPr>
        <p:spPr>
          <a:xfrm>
            <a:off x="-36512" y="3477327"/>
            <a:ext cx="1517501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20"/>
          <p:cNvSpPr txBox="1"/>
          <p:nvPr/>
        </p:nvSpPr>
        <p:spPr>
          <a:xfrm>
            <a:off x="232938" y="582903"/>
            <a:ext cx="3635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600" b="1" dirty="0" smtClean="0"/>
              <a:t>New Po-decay data on mass 219 </a:t>
            </a:r>
            <a:endParaRPr lang="en-GB" sz="1600" b="1" dirty="0"/>
          </a:p>
        </p:txBody>
      </p:sp>
      <p:sp>
        <p:nvSpPr>
          <p:cNvPr id="22" name="TextBox 22"/>
          <p:cNvSpPr txBox="1"/>
          <p:nvPr/>
        </p:nvSpPr>
        <p:spPr>
          <a:xfrm>
            <a:off x="-324544" y="5813863"/>
            <a:ext cx="4899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GB" sz="1600" b="1" dirty="0" smtClean="0"/>
              <a:t>Direct measurement of IS of </a:t>
            </a:r>
            <a:r>
              <a:rPr lang="de-CH" sz="1600" b="1" baseline="30000" dirty="0"/>
              <a:t>216</a:t>
            </a:r>
            <a:r>
              <a:rPr lang="de-CH" sz="1600" b="1" dirty="0"/>
              <a:t>Po and </a:t>
            </a:r>
            <a:r>
              <a:rPr lang="de-CH" sz="1600" b="1" baseline="30000" dirty="0"/>
              <a:t>217</a:t>
            </a:r>
            <a:r>
              <a:rPr lang="de-CH" sz="1600" b="1" dirty="0"/>
              <a:t>Po</a:t>
            </a:r>
            <a:r>
              <a:rPr lang="en-GB" sz="1600" b="1" dirty="0" smtClean="0"/>
              <a:t>    </a:t>
            </a:r>
            <a:endParaRPr lang="en-GB" sz="1600" b="1" dirty="0"/>
          </a:p>
        </p:txBody>
      </p:sp>
      <p:grpSp>
        <p:nvGrpSpPr>
          <p:cNvPr id="23" name="Group 8"/>
          <p:cNvGrpSpPr/>
          <p:nvPr/>
        </p:nvGrpSpPr>
        <p:grpSpPr>
          <a:xfrm>
            <a:off x="3995936" y="745180"/>
            <a:ext cx="5155711" cy="5589725"/>
            <a:chOff x="3995936" y="745180"/>
            <a:chExt cx="5155711" cy="5589725"/>
          </a:xfrm>
        </p:grpSpPr>
        <p:grpSp>
          <p:nvGrpSpPr>
            <p:cNvPr id="24" name="Group 1"/>
            <p:cNvGrpSpPr/>
            <p:nvPr/>
          </p:nvGrpSpPr>
          <p:grpSpPr>
            <a:xfrm>
              <a:off x="3995936" y="745180"/>
              <a:ext cx="5155711" cy="5589725"/>
              <a:chOff x="3995936" y="745180"/>
              <a:chExt cx="5155711" cy="5589725"/>
            </a:xfrm>
          </p:grpSpPr>
          <p:pic>
            <p:nvPicPr>
              <p:cNvPr id="26" name="Picture 2" descr="\\cern.ch\dfs\Users\d\dfink\Desktop\Cocolios\Po_HFS_all_Daniel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4048" y="745180"/>
                <a:ext cx="4147599" cy="55897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7" name="Straight Arrow Connector 6"/>
              <p:cNvCxnSpPr/>
              <p:nvPr/>
            </p:nvCxnSpPr>
            <p:spPr>
              <a:xfrm>
                <a:off x="3995936" y="1807128"/>
                <a:ext cx="1008112" cy="0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10"/>
              <p:cNvCxnSpPr/>
              <p:nvPr/>
            </p:nvCxnSpPr>
            <p:spPr>
              <a:xfrm flipV="1">
                <a:off x="4070610" y="4545624"/>
                <a:ext cx="1002779" cy="1"/>
              </a:xfrm>
              <a:prstGeom prst="straightConnector1">
                <a:avLst/>
              </a:prstGeom>
              <a:ln w="19050">
                <a:solidFill>
                  <a:srgbClr val="0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"/>
            <p:cNvSpPr txBox="1"/>
            <p:nvPr/>
          </p:nvSpPr>
          <p:spPr>
            <a:xfrm rot="18732891">
              <a:off x="5500528" y="3029736"/>
              <a:ext cx="359830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Preliminary</a:t>
              </a:r>
              <a:endParaRPr lang="en-GB" sz="48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5" name="Rectangle 11"/>
          <p:cNvSpPr/>
          <p:nvPr/>
        </p:nvSpPr>
        <p:spPr>
          <a:xfrm>
            <a:off x="232938" y="3257528"/>
            <a:ext cx="3928383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CH" b="1" baseline="30000" dirty="0"/>
              <a:t>216</a:t>
            </a:r>
            <a:r>
              <a:rPr lang="de-CH" b="1" dirty="0"/>
              <a:t>Po and </a:t>
            </a:r>
            <a:r>
              <a:rPr lang="de-CH" b="1" baseline="30000" dirty="0"/>
              <a:t>217</a:t>
            </a:r>
            <a:r>
              <a:rPr lang="de-CH" b="1" dirty="0"/>
              <a:t>Po</a:t>
            </a:r>
            <a:r>
              <a:rPr lang="en-GB" b="1" dirty="0"/>
              <a:t> in one measurement</a:t>
            </a:r>
          </a:p>
        </p:txBody>
      </p:sp>
      <p:sp>
        <p:nvSpPr>
          <p:cNvPr id="36" name="TextBox 12"/>
          <p:cNvSpPr txBox="1"/>
          <p:nvPr/>
        </p:nvSpPr>
        <p:spPr>
          <a:xfrm>
            <a:off x="6071108" y="6011996"/>
            <a:ext cx="25333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Laser frequency offset, GHz</a:t>
            </a:r>
            <a:endParaRPr lang="en-GB" sz="1400" b="1" dirty="0"/>
          </a:p>
        </p:txBody>
      </p:sp>
      <p:sp>
        <p:nvSpPr>
          <p:cNvPr id="37" name="Textfeld 36"/>
          <p:cNvSpPr txBox="1"/>
          <p:nvPr/>
        </p:nvSpPr>
        <p:spPr>
          <a:xfrm>
            <a:off x="7239226" y="6488668"/>
            <a:ext cx="179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Slide: D. Fink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638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424311" y="943660"/>
            <a:ext cx="8295379" cy="360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hteck 7"/>
          <p:cNvSpPr/>
          <p:nvPr/>
        </p:nvSpPr>
        <p:spPr>
          <a:xfrm>
            <a:off x="424311" y="1578241"/>
            <a:ext cx="8295379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424311" y="3005586"/>
            <a:ext cx="8295379" cy="2520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438626" y="836712"/>
            <a:ext cx="838184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Suppression of 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isobaric 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contamination and selectivity improvement 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of 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RILIS by LIST</a:t>
            </a:r>
            <a:endParaRPr lang="en-US" b="1" dirty="0">
              <a:ea typeface="Microsoft Yi Baiti" pitchFamily="66" charset="0"/>
              <a:cs typeface="Arial" pitchFamily="34" charset="0"/>
            </a:endParaRPr>
          </a:p>
          <a:p>
            <a:pPr marL="268288" indent="-268288">
              <a:lnSpc>
                <a:spcPct val="150000"/>
              </a:lnSpc>
            </a:pPr>
            <a:endParaRPr lang="en-US" sz="1000" b="1" dirty="0">
              <a:ea typeface="Microsoft Yi Baiti" pitchFamily="66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>
                <a:ea typeface="Microsoft Yi Baiti" pitchFamily="66" charset="0"/>
                <a:cs typeface="Arial" pitchFamily="34" charset="0"/>
              </a:rPr>
              <a:t>Proof of principle by 2011 on-line run:</a:t>
            </a:r>
          </a:p>
          <a:p>
            <a:pPr marL="534988" lvl="1" indent="-2667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>
                <a:ea typeface="Microsoft Yi Baiti" pitchFamily="66" charset="0"/>
                <a:cs typeface="Arial" pitchFamily="34" charset="0"/>
              </a:rPr>
              <a:t>Suppression of &gt; 1000</a:t>
            </a:r>
          </a:p>
          <a:p>
            <a:pPr marL="534988" lvl="1" indent="-2667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>
                <a:ea typeface="Microsoft Yi Baiti" pitchFamily="66" charset="0"/>
                <a:cs typeface="Arial" pitchFamily="34" charset="0"/>
              </a:rPr>
              <a:t>Ionization efficiency reduction 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of 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≈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50 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(Mg)</a:t>
            </a:r>
          </a:p>
          <a:p>
            <a:pPr marL="268288" lvl="1" indent="-268288">
              <a:lnSpc>
                <a:spcPct val="150000"/>
              </a:lnSpc>
              <a:buFont typeface="Courier New" pitchFamily="49" charset="0"/>
              <a:buChar char="o"/>
            </a:pPr>
            <a:endParaRPr lang="en-US" sz="1000" b="1" dirty="0">
              <a:ea typeface="Microsoft Yi Baiti" pitchFamily="66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>
                <a:ea typeface="Microsoft Yi Baiti" pitchFamily="66" charset="0"/>
                <a:cs typeface="Arial" pitchFamily="34" charset="0"/>
              </a:rPr>
              <a:t>First real physics application  in 2012:</a:t>
            </a:r>
          </a:p>
          <a:p>
            <a:pPr marL="534988" lvl="1" indent="-2667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Laser spectroscopy of </a:t>
            </a:r>
            <a:r>
              <a:rPr lang="en-US" b="1" baseline="30000" dirty="0" smtClean="0">
                <a:ea typeface="Microsoft Yi Baiti" pitchFamily="66" charset="0"/>
                <a:cs typeface="Arial" pitchFamily="34" charset="0"/>
              </a:rPr>
              <a:t>216-217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Po possible due to suppression of Fr by LIST</a:t>
            </a:r>
          </a:p>
          <a:p>
            <a:pPr marL="534988" lvl="1" indent="-2667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Suppression factor &gt; 1000</a:t>
            </a:r>
            <a:br>
              <a:rPr lang="en-US" b="1" dirty="0" smtClean="0">
                <a:ea typeface="Microsoft Yi Baiti" pitchFamily="66" charset="0"/>
                <a:cs typeface="Arial" pitchFamily="34" charset="0"/>
              </a:rPr>
            </a:b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(limited by </a:t>
            </a:r>
            <a:r>
              <a:rPr lang="en-US" b="1" dirty="0" err="1" smtClean="0">
                <a:ea typeface="Microsoft Yi Baiti" pitchFamily="66" charset="0"/>
                <a:cs typeface="Arial" pitchFamily="34" charset="0"/>
              </a:rPr>
              <a:t>depositon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 and decay inside the LIST for few isotopes)</a:t>
            </a:r>
            <a:endParaRPr lang="en-US" b="1" dirty="0">
              <a:ea typeface="Microsoft Yi Baiti" pitchFamily="66" charset="0"/>
              <a:cs typeface="Arial" pitchFamily="34" charset="0"/>
            </a:endParaRPr>
          </a:p>
          <a:p>
            <a:pPr marL="534988" lvl="1" indent="-2667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>
                <a:ea typeface="Microsoft Yi Baiti" pitchFamily="66" charset="0"/>
                <a:cs typeface="Arial" pitchFamily="34" charset="0"/>
              </a:rPr>
              <a:t>Ionization efficiency reduction 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of 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≈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20 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(</a:t>
            </a:r>
            <a:r>
              <a:rPr lang="en-US" b="1" dirty="0" err="1">
                <a:ea typeface="Microsoft Yi Baiti" pitchFamily="66" charset="0"/>
                <a:cs typeface="Arial" pitchFamily="34" charset="0"/>
              </a:rPr>
              <a:t>Mg,Po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)</a:t>
            </a:r>
          </a:p>
          <a:p>
            <a:pPr marL="534988" lvl="1" indent="-2667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b="1" dirty="0">
                <a:ea typeface="Microsoft Yi Baiti" pitchFamily="66" charset="0"/>
                <a:cs typeface="Arial" pitchFamily="34" charset="0"/>
              </a:rPr>
              <a:t>Production of ion beams of 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short-lived </a:t>
            </a:r>
            <a:r>
              <a:rPr lang="en-US" b="1" dirty="0">
                <a:ea typeface="Microsoft Yi Baiti" pitchFamily="66" charset="0"/>
                <a:cs typeface="Arial" pitchFamily="34" charset="0"/>
              </a:rPr>
              <a:t>ions by in-trap </a:t>
            </a:r>
            <a:r>
              <a:rPr lang="en-US" b="1" dirty="0" smtClean="0">
                <a:ea typeface="Microsoft Yi Baiti" pitchFamily="66" charset="0"/>
                <a:cs typeface="Arial" pitchFamily="34" charset="0"/>
              </a:rPr>
              <a:t>decay</a:t>
            </a:r>
            <a:endParaRPr lang="en-US" b="1" dirty="0">
              <a:ea typeface="Microsoft Yi Baiti" pitchFamily="66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04696" y="5733256"/>
            <a:ext cx="7934608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LIST </a:t>
            </a:r>
            <a:r>
              <a:rPr lang="de-DE" sz="2400" b="1" dirty="0" err="1" smtClean="0"/>
              <a:t>demonstrated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its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ability</a:t>
            </a:r>
            <a:r>
              <a:rPr lang="de-DE" sz="2400" b="1" dirty="0" smtClean="0"/>
              <a:t> – a </a:t>
            </a:r>
            <a:r>
              <a:rPr lang="de-DE" sz="2400" b="1" dirty="0" err="1" smtClean="0"/>
              <a:t>new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option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for</a:t>
            </a:r>
            <a:r>
              <a:rPr lang="de-DE" sz="2400" b="1" dirty="0" smtClean="0"/>
              <a:t> ISOLDE </a:t>
            </a:r>
            <a:r>
              <a:rPr lang="de-DE" sz="2400" b="1" dirty="0" err="1" smtClean="0"/>
              <a:t>users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268149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513" y="2056339"/>
            <a:ext cx="3940317" cy="3458635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i="1" dirty="0" err="1" smtClean="0"/>
              <a:t>LIST</a:t>
            </a:r>
            <a:r>
              <a:rPr lang="de-DE" dirty="0" err="1" smtClean="0"/>
              <a:t>ening</a:t>
            </a:r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2439589" y="980728"/>
            <a:ext cx="443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 smtClean="0"/>
              <a:t>… </a:t>
            </a:r>
            <a:r>
              <a:rPr lang="de-DE" b="1" dirty="0" err="1" smtClean="0"/>
              <a:t>and</a:t>
            </a:r>
            <a:r>
              <a:rPr lang="de-DE" b="1" dirty="0" smtClean="0"/>
              <a:t> </a:t>
            </a:r>
            <a:r>
              <a:rPr lang="de-DE" b="1" dirty="0" err="1" smtClean="0"/>
              <a:t>special</a:t>
            </a:r>
            <a:r>
              <a:rPr lang="de-DE" b="1" dirty="0" smtClean="0"/>
              <a:t> </a:t>
            </a:r>
            <a:r>
              <a:rPr lang="de-DE" b="1" dirty="0" err="1" smtClean="0"/>
              <a:t>thanks</a:t>
            </a:r>
            <a:r>
              <a:rPr lang="de-DE" b="1" dirty="0" smtClean="0"/>
              <a:t> </a:t>
            </a:r>
            <a:r>
              <a:rPr lang="de-DE" b="1" dirty="0" err="1" smtClean="0"/>
              <a:t>to</a:t>
            </a:r>
            <a:r>
              <a:rPr lang="de-DE" b="1" dirty="0" smtClean="0"/>
              <a:t> all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collaborators</a:t>
            </a:r>
            <a:r>
              <a:rPr lang="de-DE" b="1" dirty="0" smtClean="0"/>
              <a:t>:</a:t>
            </a:r>
          </a:p>
        </p:txBody>
      </p:sp>
      <p:pic>
        <p:nvPicPr>
          <p:cNvPr id="8" name="Picture 2" descr="\\cern.ch\dfs\Workspaces\l\LARIS\Daniel\Presentations\DPG Dresden 2011\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997" y="4941168"/>
            <a:ext cx="844592" cy="8175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\\cern.ch\dfs\Workspaces\l\LARIS\Daniel\Presentations\DPG Dresden 2011\602px-Max-Planck-Gesellschaft.svg_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916832"/>
            <a:ext cx="1006475" cy="8175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\\cern.ch\dfs\Workspaces\l\LARIS\Daniel\Presentations\DPG Dresden 2011\logoHeidelberg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1838228" cy="8175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L:\Talks\LOGO collection\RILIS\rilis_logo.e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888643" cy="6664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en-dep.web.cern.ch/en-dep/Groups/STI/images/logoST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89040"/>
            <a:ext cx="723900" cy="647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L:\Talks\LOGO collection\Uni Mainz\larissalogo_transparentbackground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92" y="1563217"/>
            <a:ext cx="1440160" cy="3994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Bild 8" descr="JGU_RGB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38759" cy="43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://isolde.web.cern.ch/isolde/science/ISOLDE-Logo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907" t="38815" r="14423" b="40626"/>
          <a:stretch/>
        </p:blipFill>
        <p:spPr bwMode="auto">
          <a:xfrm>
            <a:off x="3002442" y="5757063"/>
            <a:ext cx="2030473" cy="4059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2" name="Picture 2" descr="http://homes.esat.kuleuven.be/%7Ehighwind/wp-content/uploads/2012/12/KULeuven-logo-2012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940152" y="4869160"/>
            <a:ext cx="1905000" cy="676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0718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08720"/>
            <a:ext cx="2671166" cy="267116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en-US" dirty="0"/>
          </a:p>
        </p:txBody>
      </p:sp>
      <p:pic>
        <p:nvPicPr>
          <p:cNvPr id="4100" name="Picture 4" descr="V:\User\Sven\Simulationen\staebe-draehte\rund1_vs_rund10_klei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822" y="3717032"/>
            <a:ext cx="4247674" cy="2886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455342" y="3855327"/>
            <a:ext cx="4249270" cy="2585323"/>
          </a:xfrm>
          <a:prstGeom prst="rect">
            <a:avLst/>
          </a:prstGeom>
          <a:solidFill>
            <a:schemeClr val="accent1">
              <a:alpha val="50000"/>
            </a:schemeClr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de-DE" b="1" dirty="0" err="1" smtClean="0"/>
              <a:t>Analyzing</a:t>
            </a:r>
            <a:r>
              <a:rPr lang="de-DE" b="1" dirty="0" smtClean="0"/>
              <a:t> </a:t>
            </a:r>
            <a:r>
              <a:rPr lang="de-DE" b="1" dirty="0" err="1" smtClean="0"/>
              <a:t>rf-field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LIST </a:t>
            </a:r>
            <a:r>
              <a:rPr lang="de-DE" b="1" dirty="0" err="1" smtClean="0"/>
              <a:t>by</a:t>
            </a:r>
            <a:r>
              <a:rPr lang="de-DE" b="1" dirty="0" smtClean="0"/>
              <a:t> </a:t>
            </a:r>
            <a:r>
              <a:rPr lang="de-DE" b="1" dirty="0" err="1" smtClean="0"/>
              <a:t>simulations</a:t>
            </a:r>
            <a:endParaRPr lang="de-DE" b="1" dirty="0" smtClean="0"/>
          </a:p>
          <a:p>
            <a:pPr marL="268288" indent="-268288">
              <a:buFont typeface="Arial" pitchFamily="34" charset="0"/>
              <a:buChar char="•"/>
            </a:pPr>
            <a:endParaRPr lang="de-DE" b="1" dirty="0"/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 err="1" smtClean="0"/>
              <a:t>Almost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same </a:t>
            </a:r>
            <a:r>
              <a:rPr lang="de-DE" b="1" dirty="0" err="1" smtClean="0"/>
              <a:t>rf-field</a:t>
            </a:r>
            <a:r>
              <a:rPr lang="de-DE" b="1" dirty="0" smtClean="0"/>
              <a:t> in </a:t>
            </a:r>
            <a:r>
              <a:rPr lang="de-DE" b="1" dirty="0" err="1" smtClean="0"/>
              <a:t>center</a:t>
            </a:r>
            <a:r>
              <a:rPr lang="de-DE" b="1" dirty="0"/>
              <a:t/>
            </a:r>
            <a:br>
              <a:rPr lang="de-DE" b="1" dirty="0"/>
            </a:br>
            <a:r>
              <a:rPr lang="de-DE" b="1" dirty="0" err="1" smtClean="0"/>
              <a:t>as</a:t>
            </a:r>
            <a:r>
              <a:rPr lang="de-DE" b="1" dirty="0" smtClean="0"/>
              <a:t> </a:t>
            </a:r>
            <a:r>
              <a:rPr lang="de-DE" b="1" dirty="0" err="1" smtClean="0"/>
              <a:t>with</a:t>
            </a:r>
            <a:r>
              <a:rPr lang="de-DE" b="1" dirty="0" smtClean="0"/>
              <a:t> large </a:t>
            </a:r>
            <a:r>
              <a:rPr lang="de-DE" b="1" dirty="0" err="1" smtClean="0"/>
              <a:t>rod</a:t>
            </a:r>
            <a:r>
              <a:rPr lang="de-DE" b="1" dirty="0" smtClean="0"/>
              <a:t> </a:t>
            </a:r>
            <a:r>
              <a:rPr lang="de-DE" b="1" dirty="0" err="1" smtClean="0"/>
              <a:t>diameter</a:t>
            </a:r>
            <a:endParaRPr lang="de-DE" b="1" dirty="0" smtClean="0"/>
          </a:p>
          <a:p>
            <a:pPr marL="268288" indent="-268288">
              <a:buFont typeface="Arial" pitchFamily="34" charset="0"/>
              <a:buChar char="•"/>
            </a:pPr>
            <a:endParaRPr lang="de-DE" b="1" dirty="0"/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 smtClean="0"/>
              <a:t>5 </a:t>
            </a:r>
            <a:r>
              <a:rPr lang="de-DE" b="1" dirty="0" err="1" smtClean="0"/>
              <a:t>times</a:t>
            </a:r>
            <a:r>
              <a:rPr lang="de-DE" b="1" dirty="0" smtClean="0"/>
              <a:t> </a:t>
            </a:r>
            <a:r>
              <a:rPr lang="de-DE" b="1" dirty="0" err="1" smtClean="0"/>
              <a:t>higher</a:t>
            </a:r>
            <a:r>
              <a:rPr lang="de-DE" b="1" dirty="0" smtClean="0"/>
              <a:t> </a:t>
            </a:r>
            <a:r>
              <a:rPr lang="de-DE" b="1" dirty="0" err="1" smtClean="0"/>
              <a:t>rf-voltage</a:t>
            </a:r>
            <a:r>
              <a:rPr lang="de-DE" b="1" dirty="0" smtClean="0"/>
              <a:t> </a:t>
            </a:r>
            <a:r>
              <a:rPr lang="de-DE" b="1" dirty="0" err="1" smtClean="0"/>
              <a:t>necessary</a:t>
            </a:r>
            <a:endParaRPr lang="de-DE" b="1" dirty="0" smtClean="0"/>
          </a:p>
          <a:p>
            <a:pPr marL="268288" indent="-268288">
              <a:buFont typeface="Arial" pitchFamily="34" charset="0"/>
              <a:buChar char="•"/>
            </a:pPr>
            <a:endParaRPr lang="de-DE" b="1" dirty="0"/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 smtClean="0">
                <a:sym typeface="Wingdings" pitchFamily="2" charset="2"/>
              </a:rPr>
              <a:t></a:t>
            </a:r>
            <a:r>
              <a:rPr lang="de-DE" b="1" dirty="0" err="1" smtClean="0">
                <a:sym typeface="Wingdings" pitchFamily="2" charset="2"/>
              </a:rPr>
              <a:t>next</a:t>
            </a:r>
            <a:r>
              <a:rPr lang="de-DE" b="1" dirty="0" smtClean="0">
                <a:sym typeface="Wingdings" pitchFamily="2" charset="2"/>
              </a:rPr>
              <a:t> </a:t>
            </a:r>
            <a:r>
              <a:rPr lang="de-DE" b="1" dirty="0" err="1" smtClean="0">
                <a:sym typeface="Wingdings" pitchFamily="2" charset="2"/>
              </a:rPr>
              <a:t>step</a:t>
            </a:r>
            <a:r>
              <a:rPr lang="de-DE" b="1" dirty="0" smtClean="0">
                <a:sym typeface="Wingdings" pitchFamily="2" charset="2"/>
              </a:rPr>
              <a:t>: </a:t>
            </a:r>
            <a:r>
              <a:rPr lang="de-DE" b="1" dirty="0" err="1" smtClean="0">
                <a:sym typeface="Wingdings" pitchFamily="2" charset="2"/>
              </a:rPr>
              <a:t>planning</a:t>
            </a:r>
            <a:r>
              <a:rPr lang="de-DE" b="1" dirty="0" smtClean="0">
                <a:sym typeface="Wingdings" pitchFamily="2" charset="2"/>
              </a:rPr>
              <a:t> a prototype</a:t>
            </a:r>
            <a:endParaRPr lang="en-US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455342" y="1124744"/>
            <a:ext cx="4249270" cy="2215991"/>
          </a:xfrm>
          <a:prstGeom prst="rect">
            <a:avLst/>
          </a:prstGeom>
          <a:solidFill>
            <a:schemeClr val="accent1">
              <a:alpha val="50000"/>
            </a:schemeClr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de-DE" b="1" dirty="0" err="1" smtClean="0"/>
              <a:t>Improvements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next</a:t>
            </a:r>
            <a:r>
              <a:rPr lang="de-DE" b="1" dirty="0" smtClean="0"/>
              <a:t> LIST </a:t>
            </a:r>
            <a:r>
              <a:rPr lang="de-DE" b="1" dirty="0" err="1" smtClean="0"/>
              <a:t>version</a:t>
            </a:r>
            <a:endParaRPr lang="de-DE" b="1" dirty="0" smtClean="0"/>
          </a:p>
          <a:p>
            <a:pPr marL="268288" indent="-268288">
              <a:buFont typeface="Arial" pitchFamily="34" charset="0"/>
              <a:buChar char="•"/>
            </a:pPr>
            <a:endParaRPr lang="de-DE" sz="1000" b="1" dirty="0" smtClean="0"/>
          </a:p>
          <a:p>
            <a:pPr marL="534988" lvl="1" indent="-266700">
              <a:buFont typeface="Arial" pitchFamily="34" charset="0"/>
              <a:buChar char="•"/>
            </a:pPr>
            <a:r>
              <a:rPr lang="de-DE" b="1" dirty="0" err="1" smtClean="0"/>
              <a:t>Ensuring</a:t>
            </a:r>
            <a:r>
              <a:rPr lang="de-DE" b="1" dirty="0" smtClean="0"/>
              <a:t> </a:t>
            </a:r>
            <a:r>
              <a:rPr lang="de-DE" b="1" dirty="0" err="1" smtClean="0"/>
              <a:t>suppression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all isotopes</a:t>
            </a:r>
          </a:p>
          <a:p>
            <a:pPr marL="534988" lvl="1" indent="-266700">
              <a:buFont typeface="Arial" pitchFamily="34" charset="0"/>
              <a:buChar char="•"/>
            </a:pPr>
            <a:endParaRPr lang="de-DE" sz="1000" b="1" dirty="0" smtClean="0"/>
          </a:p>
          <a:p>
            <a:pPr marL="534988" lvl="1" indent="-266700">
              <a:buFont typeface="Arial" pitchFamily="34" charset="0"/>
              <a:buChar char="•"/>
            </a:pPr>
            <a:r>
              <a:rPr lang="de-DE" b="1" dirty="0" err="1" smtClean="0"/>
              <a:t>Avoid</a:t>
            </a:r>
            <a:r>
              <a:rPr lang="de-DE" b="1" dirty="0" smtClean="0"/>
              <a:t> </a:t>
            </a:r>
            <a:r>
              <a:rPr lang="de-DE" b="1" dirty="0" err="1" smtClean="0"/>
              <a:t>deposit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neutral </a:t>
            </a:r>
            <a:r>
              <a:rPr lang="de-DE" b="1" dirty="0" err="1" smtClean="0"/>
              <a:t>atoms</a:t>
            </a:r>
            <a:r>
              <a:rPr lang="de-DE" b="1" dirty="0" smtClean="0"/>
              <a:t> on </a:t>
            </a:r>
            <a:r>
              <a:rPr lang="de-DE" b="1" dirty="0" err="1" smtClean="0"/>
              <a:t>quadrupole</a:t>
            </a:r>
            <a:r>
              <a:rPr lang="de-DE" b="1" dirty="0" smtClean="0"/>
              <a:t> </a:t>
            </a:r>
            <a:r>
              <a:rPr lang="de-DE" b="1" dirty="0" err="1" smtClean="0"/>
              <a:t>structure</a:t>
            </a:r>
            <a:endParaRPr lang="de-DE" b="1" dirty="0" smtClean="0"/>
          </a:p>
          <a:p>
            <a:pPr marL="534988" lvl="1" indent="-266700">
              <a:buFont typeface="Arial" pitchFamily="34" charset="0"/>
              <a:buChar char="•"/>
            </a:pPr>
            <a:endParaRPr lang="de-DE" sz="1000" b="1" dirty="0" smtClean="0"/>
          </a:p>
          <a:p>
            <a:pPr marL="534988" lvl="1"/>
            <a:r>
              <a:rPr lang="de-DE" b="1" dirty="0" smtClean="0">
                <a:sym typeface="Wingdings" pitchFamily="2" charset="2"/>
              </a:rPr>
              <a:t></a:t>
            </a:r>
            <a:r>
              <a:rPr lang="de-DE" b="1" dirty="0" err="1" smtClean="0"/>
              <a:t>Surface</a:t>
            </a:r>
            <a:r>
              <a:rPr lang="de-DE" b="1" dirty="0" smtClean="0"/>
              <a:t> </a:t>
            </a:r>
            <a:r>
              <a:rPr lang="de-DE" b="1" dirty="0" err="1" smtClean="0"/>
              <a:t>reduction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quadrupole</a:t>
            </a:r>
            <a:r>
              <a:rPr lang="de-DE" b="1" dirty="0" smtClean="0"/>
              <a:t> </a:t>
            </a:r>
            <a:r>
              <a:rPr lang="de-DE" b="1" dirty="0" err="1" smtClean="0"/>
              <a:t>rods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525435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23320" y="1268760"/>
            <a:ext cx="6013176" cy="4824536"/>
          </a:xfrm>
        </p:spPr>
        <p:txBody>
          <a:bodyPr>
            <a:normAutofit/>
          </a:bodyPr>
          <a:lstStyle/>
          <a:p>
            <a:pPr>
              <a:buFont typeface="Calibri" pitchFamily="34" charset="0"/>
              <a:buChar char="−"/>
            </a:pPr>
            <a:r>
              <a:rPr lang="de-DE" sz="2400" b="1" dirty="0" smtClean="0"/>
              <a:t>Upgrade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ISOLDE RILIS </a:t>
            </a:r>
            <a:r>
              <a:rPr lang="de-DE" sz="2400" b="1" dirty="0" err="1" smtClean="0"/>
              <a:t>towards</a:t>
            </a:r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 err="1" smtClean="0"/>
              <a:t>full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suppression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isobaric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contaminations</a:t>
            </a:r>
            <a:endParaRPr lang="de-DE" sz="2400" b="1" dirty="0" smtClean="0"/>
          </a:p>
          <a:p>
            <a:pPr>
              <a:buFont typeface="Calibri" pitchFamily="34" charset="0"/>
              <a:buChar char="−"/>
            </a:pPr>
            <a:endParaRPr lang="de-DE" sz="2400" b="1" dirty="0" smtClean="0"/>
          </a:p>
          <a:p>
            <a:pPr>
              <a:buFont typeface="Calibri" pitchFamily="34" charset="0"/>
              <a:buChar char="−"/>
            </a:pPr>
            <a:r>
              <a:rPr lang="de-DE" sz="2400" b="1" dirty="0" smtClean="0"/>
              <a:t>Standard </a:t>
            </a:r>
            <a:r>
              <a:rPr lang="de-DE" sz="2400" b="1" dirty="0" err="1" smtClean="0"/>
              <a:t>operation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ISOLDE RILIS</a:t>
            </a:r>
            <a:endParaRPr lang="de-DE" sz="2400" b="1" dirty="0"/>
          </a:p>
          <a:p>
            <a:pPr>
              <a:buFont typeface="Calibri" pitchFamily="34" charset="0"/>
              <a:buChar char="−"/>
            </a:pPr>
            <a:r>
              <a:rPr lang="de-DE" sz="2400" b="1" dirty="0" err="1" smtClean="0"/>
              <a:t>Principle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of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Laser Ion Source </a:t>
            </a:r>
            <a:r>
              <a:rPr lang="de-DE" sz="2400" b="1" dirty="0" err="1" smtClean="0"/>
              <a:t>and</a:t>
            </a:r>
            <a:r>
              <a:rPr lang="de-DE" sz="2400" b="1" dirty="0" smtClean="0"/>
              <a:t> Trap</a:t>
            </a:r>
          </a:p>
          <a:p>
            <a:pPr>
              <a:buFont typeface="Calibri" pitchFamily="34" charset="0"/>
              <a:buChar char="−"/>
            </a:pPr>
            <a:endParaRPr lang="de-DE" sz="2400" b="1" dirty="0"/>
          </a:p>
          <a:p>
            <a:pPr>
              <a:buFont typeface="Calibri" pitchFamily="34" charset="0"/>
              <a:buChar char="−"/>
            </a:pPr>
            <a:r>
              <a:rPr lang="de-DE" sz="2400" b="1" dirty="0" smtClean="0"/>
              <a:t>LIST offline &amp; LIST online </a:t>
            </a:r>
            <a:r>
              <a:rPr lang="de-DE" sz="2400" b="1" dirty="0" err="1" smtClean="0"/>
              <a:t>run</a:t>
            </a:r>
            <a:r>
              <a:rPr lang="de-DE" sz="2400" b="1" dirty="0" smtClean="0"/>
              <a:t> 2011</a:t>
            </a:r>
          </a:p>
          <a:p>
            <a:pPr>
              <a:buFont typeface="Calibri" pitchFamily="34" charset="0"/>
              <a:buChar char="−"/>
            </a:pPr>
            <a:r>
              <a:rPr lang="de-DE" sz="2400" b="1" dirty="0" smtClean="0"/>
              <a:t>LIST online </a:t>
            </a:r>
            <a:r>
              <a:rPr lang="de-DE" sz="2400" b="1" dirty="0" err="1" smtClean="0"/>
              <a:t>run</a:t>
            </a:r>
            <a:r>
              <a:rPr lang="de-DE" sz="2400" b="1" dirty="0" smtClean="0"/>
              <a:t> 2012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0" y="1196752"/>
            <a:ext cx="3138744" cy="4893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Motivation: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Experimental Setup: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Results: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 smtClean="0"/>
              <a:t>Summary</a:t>
            </a:r>
          </a:p>
        </p:txBody>
      </p:sp>
    </p:spTree>
    <p:extLst>
      <p:ext uri="{BB962C8B-B14F-4D97-AF65-F5344CB8AC3E}">
        <p14:creationId xmlns="" xmlns:p14="http://schemas.microsoft.com/office/powerpoint/2010/main" val="320332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Parameters</a:t>
            </a:r>
            <a:endParaRPr lang="en-US" dirty="0"/>
          </a:p>
        </p:txBody>
      </p:sp>
      <p:grpSp>
        <p:nvGrpSpPr>
          <p:cNvPr id="19" name="Gruppieren 18"/>
          <p:cNvGrpSpPr/>
          <p:nvPr/>
        </p:nvGrpSpPr>
        <p:grpSpPr>
          <a:xfrm>
            <a:off x="107504" y="1988840"/>
            <a:ext cx="3672408" cy="2862322"/>
            <a:chOff x="107504" y="1988840"/>
            <a:chExt cx="3672408" cy="2862322"/>
          </a:xfrm>
        </p:grpSpPr>
        <p:sp>
          <p:nvSpPr>
            <p:cNvPr id="20" name="Textfeld 19"/>
            <p:cNvSpPr txBox="1"/>
            <p:nvPr/>
          </p:nvSpPr>
          <p:spPr>
            <a:xfrm>
              <a:off x="107504" y="1988840"/>
              <a:ext cx="3672408" cy="286232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accent1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66700" indent="-266700">
                <a:buFont typeface="Arial" pitchFamily="34" charset="0"/>
                <a:buChar char="•"/>
              </a:pPr>
              <a:r>
                <a:rPr lang="en-US" b="1" dirty="0" smtClean="0"/>
                <a:t>Two operational modes of LIST:</a:t>
              </a:r>
            </a:p>
            <a:p>
              <a:pPr marL="541338" lvl="1" indent="-274638">
                <a:buFont typeface="Calibri" pitchFamily="34" charset="0"/>
                <a:buChar char="−"/>
              </a:pPr>
              <a:r>
                <a:rPr lang="en-US" b="1" dirty="0" smtClean="0"/>
                <a:t>RILIS (ion guide) mode</a:t>
              </a:r>
            </a:p>
            <a:p>
              <a:pPr marL="541338" lvl="1" indent="-274638">
                <a:buFont typeface="Calibri" pitchFamily="34" charset="0"/>
                <a:buChar char="−"/>
              </a:pPr>
              <a:r>
                <a:rPr lang="en-US" b="1" dirty="0" smtClean="0"/>
                <a:t>LIST (repelling) mode</a:t>
              </a:r>
            </a:p>
            <a:p>
              <a:pPr marL="84138" indent="-274638">
                <a:buFont typeface="Arial" pitchFamily="34" charset="0"/>
                <a:buChar char="•"/>
              </a:pPr>
              <a:endParaRPr lang="en-US" b="1" dirty="0" smtClean="0"/>
            </a:p>
            <a:p>
              <a:pPr marL="274638" indent="-274638">
                <a:buFont typeface="Arial" pitchFamily="34" charset="0"/>
                <a:buChar char="•"/>
              </a:pPr>
              <a:r>
                <a:rPr lang="en-US" b="1" dirty="0" smtClean="0"/>
                <a:t>Electrode potential (</a:t>
              </a:r>
              <a:r>
                <a:rPr lang="en-US" b="1" dirty="0" err="1" smtClean="0"/>
                <a:t>Repeller</a:t>
              </a:r>
              <a:r>
                <a:rPr lang="en-US" b="1" dirty="0" smtClean="0"/>
                <a:t>):</a:t>
              </a:r>
            </a:p>
            <a:p>
              <a:pPr marL="541338" lvl="1" indent="-274638">
                <a:buFont typeface="Calibri" pitchFamily="34" charset="0"/>
                <a:buChar char="−"/>
              </a:pPr>
              <a:r>
                <a:rPr lang="en-US" b="1" dirty="0"/>
                <a:t>    </a:t>
              </a:r>
              <a:r>
                <a:rPr lang="en-US" b="1" dirty="0" smtClean="0"/>
                <a:t>  -</a:t>
              </a:r>
              <a:r>
                <a:rPr lang="en-US" b="1" dirty="0"/>
                <a:t>50 V (ion guide)</a:t>
              </a:r>
            </a:p>
            <a:p>
              <a:pPr marL="541338" lvl="1" indent="-274638">
                <a:buFont typeface="Calibri" pitchFamily="34" charset="0"/>
                <a:buChar char="−"/>
              </a:pPr>
              <a:r>
                <a:rPr lang="en-US" b="1" dirty="0" smtClean="0"/>
                <a:t>       10 </a:t>
              </a:r>
              <a:r>
                <a:rPr lang="en-US" b="1" dirty="0"/>
                <a:t>V (repelling)</a:t>
              </a:r>
            </a:p>
            <a:p>
              <a:pPr marL="274638" indent="-274638">
                <a:buFont typeface="Arial" pitchFamily="34" charset="0"/>
                <a:buChar char="•"/>
              </a:pPr>
              <a:endParaRPr lang="en-US" b="1" dirty="0" smtClean="0"/>
            </a:p>
            <a:p>
              <a:pPr marL="274638" indent="-274638">
                <a:buFont typeface="Arial" pitchFamily="34" charset="0"/>
                <a:buChar char="•"/>
              </a:pPr>
              <a:r>
                <a:rPr lang="en-US" b="1" dirty="0" smtClean="0"/>
                <a:t>LIST RF field (     1 MHz)</a:t>
              </a:r>
            </a:p>
            <a:p>
              <a:pPr marL="541338" lvl="1" indent="-274638">
                <a:buFont typeface="Calibri" pitchFamily="34" charset="0"/>
                <a:buChar char="−"/>
              </a:pPr>
              <a:r>
                <a:rPr lang="en-US" b="1" dirty="0" smtClean="0"/>
                <a:t>Amplitude 10 – 1000 </a:t>
              </a:r>
              <a:r>
                <a:rPr lang="en-US" b="1" dirty="0" err="1" smtClean="0"/>
                <a:t>V</a:t>
              </a:r>
              <a:r>
                <a:rPr lang="en-US" b="1" baseline="-25000" dirty="0" err="1" smtClean="0"/>
                <a:t>pp</a:t>
              </a:r>
              <a:endParaRPr lang="en-US" b="1" baseline="-25000" dirty="0" smtClean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690558" y="360824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~</a:t>
              </a:r>
              <a:endParaRPr lang="en-US" sz="2800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1655182" y="415273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~</a:t>
              </a:r>
              <a:endParaRPr lang="en-US" sz="2800" dirty="0"/>
            </a:p>
          </p:txBody>
        </p:sp>
        <p:sp>
          <p:nvSpPr>
            <p:cNvPr id="23" name="Textfeld 11"/>
            <p:cNvSpPr txBox="1"/>
            <p:nvPr/>
          </p:nvSpPr>
          <p:spPr>
            <a:xfrm>
              <a:off x="690558" y="3339161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~</a:t>
              </a:r>
              <a:endParaRPr lang="en-US" sz="2800" dirty="0"/>
            </a:p>
          </p:txBody>
        </p:sp>
      </p:grp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412776"/>
            <a:ext cx="5446712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44921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Motivation: Reduction of Isobaric </a:t>
            </a:r>
            <a:r>
              <a:rPr lang="en-US" dirty="0" smtClean="0"/>
              <a:t>Contamination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251520" y="1340767"/>
            <a:ext cx="5328592" cy="2923077"/>
            <a:chOff x="3472666" y="2031810"/>
            <a:chExt cx="5671334" cy="3111093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7854" t="23081" r="41379" b="15386"/>
            <a:stretch/>
          </p:blipFill>
          <p:spPr>
            <a:xfrm>
              <a:off x="3491885" y="2031810"/>
              <a:ext cx="5652115" cy="3083115"/>
            </a:xfrm>
            <a:prstGeom prst="rect">
              <a:avLst/>
            </a:prstGeom>
            <a:ln w="25400">
              <a:solidFill>
                <a:schemeClr val="tx1"/>
              </a:solidFill>
            </a:ln>
          </p:spPr>
        </p:pic>
        <p:cxnSp>
          <p:nvCxnSpPr>
            <p:cNvPr id="6" name="Gerade Verbindung mit Pfeil 5"/>
            <p:cNvCxnSpPr>
              <a:stCxn id="7" idx="0"/>
            </p:cNvCxnSpPr>
            <p:nvPr/>
          </p:nvCxnSpPr>
          <p:spPr>
            <a:xfrm flipV="1">
              <a:off x="3997851" y="4141904"/>
              <a:ext cx="251040" cy="2700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outerShdw blurRad="40000" dist="2000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/>
            <p:cNvSpPr txBox="1"/>
            <p:nvPr/>
          </p:nvSpPr>
          <p:spPr>
            <a:xfrm>
              <a:off x="3472666" y="4411934"/>
              <a:ext cx="1050369" cy="7309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Protons</a:t>
              </a:r>
            </a:p>
            <a:p>
              <a:pPr algn="ctr"/>
              <a:r>
                <a:rPr lang="de-DE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1,4 </a:t>
              </a:r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GeV</a:t>
              </a:r>
              <a:endPara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8" name="Gerade Verbindung mit Pfeil 7"/>
            <p:cNvCxnSpPr>
              <a:stCxn id="10" idx="0"/>
            </p:cNvCxnSpPr>
            <p:nvPr/>
          </p:nvCxnSpPr>
          <p:spPr>
            <a:xfrm flipV="1">
              <a:off x="5226451" y="4411935"/>
              <a:ext cx="102560" cy="29151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outerShdw blurRad="40000" dist="2000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8"/>
            <p:cNvSpPr txBox="1"/>
            <p:nvPr/>
          </p:nvSpPr>
          <p:spPr>
            <a:xfrm>
              <a:off x="6425402" y="4411934"/>
              <a:ext cx="1140056" cy="7309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Nuclear</a:t>
              </a:r>
              <a:endPara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Reaction</a:t>
              </a:r>
              <a:endPara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788951" y="4703450"/>
              <a:ext cx="875000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Target</a:t>
              </a:r>
              <a:endPara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1" name="Gerade Verbindung mit Pfeil 10"/>
            <p:cNvCxnSpPr>
              <a:stCxn id="9" idx="0"/>
            </p:cNvCxnSpPr>
            <p:nvPr/>
          </p:nvCxnSpPr>
          <p:spPr>
            <a:xfrm flipH="1" flipV="1">
              <a:off x="5345054" y="3989937"/>
              <a:ext cx="1650378" cy="4219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outerShdw blurRad="40000" dist="2000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5148991" y="2071674"/>
              <a:ext cx="2247570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Hot </a:t>
              </a:r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cavity</a:t>
              </a:r>
              <a:r>
                <a:rPr lang="de-DE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atomizer</a:t>
              </a:r>
              <a:endPara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3" name="Gerade Verbindung mit Pfeil 12"/>
            <p:cNvCxnSpPr>
              <a:stCxn id="12" idx="2"/>
            </p:cNvCxnSpPr>
            <p:nvPr/>
          </p:nvCxnSpPr>
          <p:spPr>
            <a:xfrm flipH="1">
              <a:off x="5999780" y="2494866"/>
              <a:ext cx="272996" cy="5518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outerShdw blurRad="40000" dist="2000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/>
            <p:cNvSpPr txBox="1"/>
            <p:nvPr/>
          </p:nvSpPr>
          <p:spPr>
            <a:xfrm>
              <a:off x="7489251" y="2071674"/>
              <a:ext cx="1527261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Laser </a:t>
              </a:r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beams</a:t>
              </a:r>
              <a:endPara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5" name="Gerade Verbindung mit Pfeil 14"/>
            <p:cNvCxnSpPr>
              <a:stCxn id="14" idx="2"/>
            </p:cNvCxnSpPr>
            <p:nvPr/>
          </p:nvCxnSpPr>
          <p:spPr>
            <a:xfrm flipH="1">
              <a:off x="8029312" y="2494866"/>
              <a:ext cx="223570" cy="7469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outerShdw blurRad="40000" dist="2000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/>
            <p:cNvSpPr txBox="1"/>
            <p:nvPr/>
          </p:nvSpPr>
          <p:spPr>
            <a:xfrm>
              <a:off x="3528811" y="2071674"/>
              <a:ext cx="1593145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Mass</a:t>
              </a:r>
              <a:r>
                <a:rPr lang="de-DE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-marker</a:t>
              </a:r>
              <a:endParaRPr lang="de-DE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7" name="Gerade Verbindung mit Pfeil 16"/>
            <p:cNvCxnSpPr>
              <a:stCxn id="16" idx="2"/>
            </p:cNvCxnSpPr>
            <p:nvPr/>
          </p:nvCxnSpPr>
          <p:spPr>
            <a:xfrm flipH="1">
              <a:off x="3978862" y="2494866"/>
              <a:ext cx="346521" cy="56691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outerShdw blurRad="40000" dist="2000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feld 17"/>
            <p:cNvSpPr txBox="1"/>
            <p:nvPr/>
          </p:nvSpPr>
          <p:spPr>
            <a:xfrm>
              <a:off x="7757555" y="4681964"/>
              <a:ext cx="1284246" cy="4231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Extraction</a:t>
              </a:r>
              <a:endParaRPr lang="de-DE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9" name="Gerade Verbindung mit Pfeil 18"/>
            <p:cNvCxnSpPr>
              <a:stCxn id="18" idx="0"/>
            </p:cNvCxnSpPr>
            <p:nvPr/>
          </p:nvCxnSpPr>
          <p:spPr>
            <a:xfrm flipV="1">
              <a:off x="8399679" y="3781864"/>
              <a:ext cx="79683" cy="9001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>
              <a:outerShdw blurRad="40000" dist="2000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feld 25"/>
          <p:cNvSpPr txBox="1"/>
          <p:nvPr/>
        </p:nvSpPr>
        <p:spPr>
          <a:xfrm>
            <a:off x="467544" y="5013176"/>
            <a:ext cx="828092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de-DE" b="1" dirty="0" smtClean="0"/>
              <a:t>Nickel-78 </a:t>
            </a:r>
            <a:r>
              <a:rPr lang="de-DE" b="1" dirty="0" err="1" smtClean="0"/>
              <a:t>ion</a:t>
            </a:r>
            <a:r>
              <a:rPr lang="de-DE" b="1" dirty="0" smtClean="0"/>
              <a:t> beam: </a:t>
            </a:r>
            <a:r>
              <a:rPr lang="de-DE" b="1" dirty="0" err="1" smtClean="0"/>
              <a:t>Example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isobaric</a:t>
            </a:r>
            <a:r>
              <a:rPr lang="de-DE" b="1" dirty="0" smtClean="0"/>
              <a:t> </a:t>
            </a:r>
            <a:r>
              <a:rPr lang="de-DE" b="1" dirty="0" err="1" smtClean="0"/>
              <a:t>contamination</a:t>
            </a:r>
            <a:endParaRPr lang="de-DE" b="1" dirty="0" smtClean="0"/>
          </a:p>
          <a:p>
            <a:pPr marL="266700" indent="-266700">
              <a:buFont typeface="Arial" pitchFamily="34" charset="0"/>
              <a:buChar char="•"/>
            </a:pPr>
            <a:endParaRPr lang="de-DE" b="1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de-DE" b="1" dirty="0" smtClean="0"/>
              <a:t>Cross-</a:t>
            </a:r>
            <a:r>
              <a:rPr lang="de-DE" b="1" dirty="0" err="1" smtClean="0"/>
              <a:t>section</a:t>
            </a:r>
            <a:r>
              <a:rPr lang="de-DE" b="1" dirty="0" smtClean="0"/>
              <a:t> </a:t>
            </a:r>
            <a:r>
              <a:rPr lang="de-DE" b="1" dirty="0" err="1" smtClean="0"/>
              <a:t>production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different isotopes in a </a:t>
            </a:r>
            <a:r>
              <a:rPr lang="de-DE" b="1" dirty="0" err="1" smtClean="0"/>
              <a:t>UCx</a:t>
            </a:r>
            <a:r>
              <a:rPr lang="de-DE" b="1" dirty="0" smtClean="0"/>
              <a:t> </a:t>
            </a:r>
            <a:r>
              <a:rPr lang="de-DE" b="1" dirty="0" err="1" smtClean="0"/>
              <a:t>target</a:t>
            </a:r>
            <a:r>
              <a:rPr lang="de-DE" b="1" dirty="0" smtClean="0"/>
              <a:t> </a:t>
            </a:r>
            <a:r>
              <a:rPr lang="de-DE" b="1" dirty="0" err="1" smtClean="0"/>
              <a:t>with</a:t>
            </a:r>
            <a:r>
              <a:rPr lang="de-DE" b="1" dirty="0" smtClean="0"/>
              <a:t> 1.4 </a:t>
            </a:r>
            <a:r>
              <a:rPr lang="de-DE" b="1" dirty="0" err="1" smtClean="0"/>
              <a:t>GeV</a:t>
            </a:r>
            <a:r>
              <a:rPr lang="de-DE" b="1" dirty="0" smtClean="0"/>
              <a:t> </a:t>
            </a:r>
            <a:r>
              <a:rPr lang="de-DE" b="1" dirty="0" err="1" smtClean="0"/>
              <a:t>protons</a:t>
            </a:r>
            <a:endParaRPr lang="en-US" b="1" dirty="0"/>
          </a:p>
        </p:txBody>
      </p:sp>
      <p:pic>
        <p:nvPicPr>
          <p:cNvPr id="37" name="Grafik 36" descr="production_rate_Ni78_at_ISOLDE_reduc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340768"/>
            <a:ext cx="2892558" cy="28925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542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Scheme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RILIS </a:t>
            </a:r>
            <a:r>
              <a:rPr lang="de-DE" dirty="0" err="1" smtClean="0"/>
              <a:t>at</a:t>
            </a:r>
            <a:r>
              <a:rPr lang="de-DE" dirty="0" smtClean="0"/>
              <a:t> ISOLDE</a:t>
            </a:r>
            <a:endParaRPr lang="en-US" dirty="0"/>
          </a:p>
        </p:txBody>
      </p:sp>
      <p:sp>
        <p:nvSpPr>
          <p:cNvPr id="125" name="Textfeld 124"/>
          <p:cNvSpPr txBox="1"/>
          <p:nvPr/>
        </p:nvSpPr>
        <p:spPr>
          <a:xfrm>
            <a:off x="7229377" y="6488668"/>
            <a:ext cx="179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Slide: D. Fink</a:t>
            </a:r>
            <a:endParaRPr lang="en-US" dirty="0"/>
          </a:p>
        </p:txBody>
      </p:sp>
      <p:sp>
        <p:nvSpPr>
          <p:cNvPr id="126" name="TextBox 118"/>
          <p:cNvSpPr txBox="1"/>
          <p:nvPr/>
        </p:nvSpPr>
        <p:spPr>
          <a:xfrm>
            <a:off x="0" y="445859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cs typeface="Arial" pitchFamily="34" charset="0"/>
              </a:rPr>
              <a:t>Panoramic view of the RILIS laser setup:</a:t>
            </a:r>
            <a:endParaRPr lang="en-GB" sz="1600" b="1" dirty="0">
              <a:cs typeface="Arial" pitchFamily="34" charset="0"/>
            </a:endParaRPr>
          </a:p>
        </p:txBody>
      </p:sp>
      <p:pic>
        <p:nvPicPr>
          <p:cNvPr id="127" name="Picture 2" descr="G:\Workspaces\r\RILIS\Photos\RILIS_Sony\DSC00048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4" cstate="print"/>
          <a:srcRect t="5118" r="2115"/>
          <a:stretch/>
        </p:blipFill>
        <p:spPr bwMode="auto">
          <a:xfrm>
            <a:off x="0" y="4797152"/>
            <a:ext cx="9144000" cy="1512167"/>
          </a:xfrm>
          <a:prstGeom prst="rect">
            <a:avLst/>
          </a:prstGeom>
          <a:noFill/>
        </p:spPr>
      </p:pic>
      <p:pic>
        <p:nvPicPr>
          <p:cNvPr id="128" name="Picture 2" descr="\\cern.ch\dfs\Workspaces\l\LARIS\Daniel\Drawings\CorelDraw\LIST_principle\RILIS-smal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99115"/>
            <a:ext cx="4439158" cy="21541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9" name="Straight Arrow Connector 62"/>
          <p:cNvCxnSpPr/>
          <p:nvPr/>
        </p:nvCxnSpPr>
        <p:spPr>
          <a:xfrm>
            <a:off x="7183688" y="4626963"/>
            <a:ext cx="288032" cy="0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89"/>
          <p:cNvSpPr txBox="1"/>
          <p:nvPr/>
        </p:nvSpPr>
        <p:spPr>
          <a:xfrm>
            <a:off x="4211960" y="3933056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cs typeface="Arial" pitchFamily="34" charset="0"/>
              </a:rPr>
              <a:t>Very </a:t>
            </a:r>
            <a:r>
              <a:rPr lang="en-GB" b="1" dirty="0">
                <a:cs typeface="Arial" pitchFamily="34" charset="0"/>
              </a:rPr>
              <a:t>efficient and element selective </a:t>
            </a:r>
            <a:r>
              <a:rPr lang="en-GB" b="1" dirty="0" smtClean="0">
                <a:cs typeface="Arial" pitchFamily="34" charset="0"/>
              </a:rPr>
              <a:t>ionization!</a:t>
            </a:r>
            <a:endParaRPr lang="en-GB" b="1" dirty="0">
              <a:cs typeface="Arial" pitchFamily="34" charset="0"/>
            </a:endParaRPr>
          </a:p>
        </p:txBody>
      </p:sp>
      <p:sp>
        <p:nvSpPr>
          <p:cNvPr id="131" name="Right Arrow 91"/>
          <p:cNvSpPr/>
          <p:nvPr/>
        </p:nvSpPr>
        <p:spPr>
          <a:xfrm>
            <a:off x="3491880" y="3989789"/>
            <a:ext cx="648072" cy="262771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TextBox 92"/>
          <p:cNvSpPr txBox="1"/>
          <p:nvPr/>
        </p:nvSpPr>
        <p:spPr>
          <a:xfrm>
            <a:off x="179512" y="710698"/>
            <a:ext cx="3096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cs typeface="Arial" pitchFamily="34" charset="0"/>
              </a:rPr>
              <a:t>Element unique RILIS </a:t>
            </a:r>
            <a:r>
              <a:rPr lang="de-DE" b="1" dirty="0" err="1" smtClean="0">
                <a:cs typeface="Arial" pitchFamily="34" charset="0"/>
              </a:rPr>
              <a:t>schemes</a:t>
            </a:r>
            <a:endParaRPr lang="en-GB" b="1" dirty="0">
              <a:cs typeface="Arial" pitchFamily="34" charset="0"/>
            </a:endParaRPr>
          </a:p>
        </p:txBody>
      </p:sp>
      <p:sp>
        <p:nvSpPr>
          <p:cNvPr id="133" name="TextBox 93"/>
          <p:cNvSpPr txBox="1"/>
          <p:nvPr/>
        </p:nvSpPr>
        <p:spPr>
          <a:xfrm>
            <a:off x="5220072" y="71069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cs typeface="Arial" pitchFamily="34" charset="0"/>
              </a:rPr>
              <a:t>Principle</a:t>
            </a:r>
            <a:r>
              <a:rPr lang="de-DE" b="1" dirty="0" smtClean="0">
                <a:cs typeface="Arial" pitchFamily="34" charset="0"/>
              </a:rPr>
              <a:t> </a:t>
            </a:r>
            <a:r>
              <a:rPr lang="de-DE" b="1" dirty="0" err="1" smtClean="0">
                <a:cs typeface="Arial" pitchFamily="34" charset="0"/>
              </a:rPr>
              <a:t>of</a:t>
            </a:r>
            <a:r>
              <a:rPr lang="de-DE" b="1" dirty="0" smtClean="0">
                <a:cs typeface="Arial" pitchFamily="34" charset="0"/>
              </a:rPr>
              <a:t> RILIS</a:t>
            </a:r>
            <a:endParaRPr lang="en-GB" b="1" dirty="0">
              <a:cs typeface="Arial" pitchFamily="34" charset="0"/>
            </a:endParaRPr>
          </a:p>
        </p:txBody>
      </p:sp>
      <p:sp>
        <p:nvSpPr>
          <p:cNvPr id="134" name="Rectangle 1"/>
          <p:cNvSpPr/>
          <p:nvPr/>
        </p:nvSpPr>
        <p:spPr>
          <a:xfrm>
            <a:off x="233771" y="692696"/>
            <a:ext cx="2987824" cy="36724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98"/>
          <p:cNvSpPr/>
          <p:nvPr/>
        </p:nvSpPr>
        <p:spPr>
          <a:xfrm>
            <a:off x="3419872" y="692696"/>
            <a:ext cx="5544616" cy="36724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TextBox 19"/>
          <p:cNvSpPr txBox="1"/>
          <p:nvPr/>
        </p:nvSpPr>
        <p:spPr>
          <a:xfrm>
            <a:off x="2567825" y="3943920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cs typeface="Arial" pitchFamily="34" charset="0"/>
              </a:rPr>
              <a:t>E</a:t>
            </a:r>
            <a:r>
              <a:rPr lang="de-DE" sz="1600" b="1" baseline="-25000" dirty="0" smtClean="0">
                <a:cs typeface="Arial" pitchFamily="34" charset="0"/>
              </a:rPr>
              <a:t>0</a:t>
            </a:r>
            <a:endParaRPr lang="de-DE" sz="1600" b="1" dirty="0">
              <a:cs typeface="Arial" pitchFamily="34" charset="0"/>
            </a:endParaRPr>
          </a:p>
        </p:txBody>
      </p:sp>
      <p:sp>
        <p:nvSpPr>
          <p:cNvPr id="138" name="TextBox 20"/>
          <p:cNvSpPr txBox="1"/>
          <p:nvPr/>
        </p:nvSpPr>
        <p:spPr>
          <a:xfrm>
            <a:off x="2567825" y="3224629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cs typeface="Arial" pitchFamily="34" charset="0"/>
              </a:rPr>
              <a:t>E</a:t>
            </a:r>
            <a:r>
              <a:rPr lang="de-DE" sz="1600" b="1" baseline="-25000" dirty="0" smtClean="0">
                <a:cs typeface="Arial" pitchFamily="34" charset="0"/>
              </a:rPr>
              <a:t>1</a:t>
            </a:r>
            <a:endParaRPr lang="de-DE" sz="1600" b="1" baseline="-25000" dirty="0">
              <a:cs typeface="Arial" pitchFamily="34" charset="0"/>
            </a:endParaRPr>
          </a:p>
        </p:txBody>
      </p:sp>
      <p:sp>
        <p:nvSpPr>
          <p:cNvPr id="139" name="TextBox 21"/>
          <p:cNvSpPr txBox="1"/>
          <p:nvPr/>
        </p:nvSpPr>
        <p:spPr>
          <a:xfrm>
            <a:off x="2567825" y="2630121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cs typeface="Arial" pitchFamily="34" charset="0"/>
              </a:rPr>
              <a:t>E</a:t>
            </a:r>
            <a:r>
              <a:rPr lang="de-DE" sz="1600" b="1" baseline="-25000" dirty="0" smtClean="0">
                <a:cs typeface="Arial" pitchFamily="34" charset="0"/>
              </a:rPr>
              <a:t>2</a:t>
            </a:r>
            <a:endParaRPr lang="de-DE" sz="1600" b="1" dirty="0">
              <a:cs typeface="Arial" pitchFamily="34" charset="0"/>
            </a:endParaRPr>
          </a:p>
        </p:txBody>
      </p:sp>
      <p:grpSp>
        <p:nvGrpSpPr>
          <p:cNvPr id="140" name="Group 46"/>
          <p:cNvGrpSpPr/>
          <p:nvPr/>
        </p:nvGrpSpPr>
        <p:grpSpPr>
          <a:xfrm>
            <a:off x="245706" y="1412776"/>
            <a:ext cx="2034087" cy="2711020"/>
            <a:chOff x="966818" y="2037927"/>
            <a:chExt cx="1673015" cy="1872208"/>
          </a:xfrm>
        </p:grpSpPr>
        <p:cxnSp>
          <p:nvCxnSpPr>
            <p:cNvPr id="141" name="Straight Connector 17"/>
            <p:cNvCxnSpPr/>
            <p:nvPr/>
          </p:nvCxnSpPr>
          <p:spPr>
            <a:xfrm>
              <a:off x="983649" y="2995517"/>
              <a:ext cx="158417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8"/>
            <p:cNvCxnSpPr/>
            <p:nvPr/>
          </p:nvCxnSpPr>
          <p:spPr>
            <a:xfrm>
              <a:off x="983649" y="2423725"/>
              <a:ext cx="158417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Rectangle 22"/>
            <p:cNvSpPr/>
            <p:nvPr/>
          </p:nvSpPr>
          <p:spPr>
            <a:xfrm>
              <a:off x="971601" y="2279709"/>
              <a:ext cx="936104" cy="144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cxnSp>
          <p:nvCxnSpPr>
            <p:cNvPr id="144" name="Straight Connector 23"/>
            <p:cNvCxnSpPr/>
            <p:nvPr/>
          </p:nvCxnSpPr>
          <p:spPr>
            <a:xfrm flipV="1">
              <a:off x="971601" y="2324679"/>
              <a:ext cx="22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24"/>
            <p:cNvCxnSpPr/>
            <p:nvPr/>
          </p:nvCxnSpPr>
          <p:spPr>
            <a:xfrm flipV="1">
              <a:off x="1199673" y="2309689"/>
              <a:ext cx="22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25"/>
            <p:cNvCxnSpPr/>
            <p:nvPr/>
          </p:nvCxnSpPr>
          <p:spPr>
            <a:xfrm flipV="1">
              <a:off x="1691681" y="2309689"/>
              <a:ext cx="22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26"/>
            <p:cNvCxnSpPr/>
            <p:nvPr/>
          </p:nvCxnSpPr>
          <p:spPr>
            <a:xfrm flipV="1">
              <a:off x="1487705" y="2309689"/>
              <a:ext cx="22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Rectangle 27"/>
            <p:cNvSpPr/>
            <p:nvPr/>
          </p:nvSpPr>
          <p:spPr>
            <a:xfrm>
              <a:off x="1691681" y="2279709"/>
              <a:ext cx="936104" cy="144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cxnSp>
          <p:nvCxnSpPr>
            <p:cNvPr id="149" name="Straight Connector 28"/>
            <p:cNvCxnSpPr/>
            <p:nvPr/>
          </p:nvCxnSpPr>
          <p:spPr>
            <a:xfrm flipV="1">
              <a:off x="1919753" y="2309689"/>
              <a:ext cx="22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29"/>
            <p:cNvCxnSpPr/>
            <p:nvPr/>
          </p:nvCxnSpPr>
          <p:spPr>
            <a:xfrm flipV="1">
              <a:off x="2411761" y="2309689"/>
              <a:ext cx="22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30"/>
            <p:cNvCxnSpPr/>
            <p:nvPr/>
          </p:nvCxnSpPr>
          <p:spPr>
            <a:xfrm flipV="1">
              <a:off x="2207785" y="2309689"/>
              <a:ext cx="228072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31"/>
            <p:cNvCxnSpPr/>
            <p:nvPr/>
          </p:nvCxnSpPr>
          <p:spPr>
            <a:xfrm>
              <a:off x="971600" y="2037927"/>
              <a:ext cx="1596225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32"/>
            <p:cNvCxnSpPr/>
            <p:nvPr/>
          </p:nvCxnSpPr>
          <p:spPr>
            <a:xfrm flipH="1" flipV="1">
              <a:off x="1715777" y="3406079"/>
              <a:ext cx="119920" cy="484699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33"/>
            <p:cNvCxnSpPr/>
            <p:nvPr/>
          </p:nvCxnSpPr>
          <p:spPr>
            <a:xfrm flipV="1">
              <a:off x="1715777" y="2974031"/>
              <a:ext cx="119920" cy="43204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34"/>
            <p:cNvCxnSpPr/>
            <p:nvPr/>
          </p:nvCxnSpPr>
          <p:spPr>
            <a:xfrm flipV="1">
              <a:off x="1846517" y="2051880"/>
              <a:ext cx="280757" cy="943636"/>
            </a:xfrm>
            <a:prstGeom prst="straightConnector1">
              <a:avLst/>
            </a:prstGeom>
            <a:ln w="38100">
              <a:solidFill>
                <a:srgbClr val="13F913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Arrow Connector 35"/>
            <p:cNvCxnSpPr/>
            <p:nvPr/>
          </p:nvCxnSpPr>
          <p:spPr>
            <a:xfrm flipV="1">
              <a:off x="1858906" y="2181943"/>
              <a:ext cx="0" cy="792088"/>
            </a:xfrm>
            <a:prstGeom prst="straightConnector1">
              <a:avLst/>
            </a:prstGeom>
            <a:ln w="38100">
              <a:solidFill>
                <a:srgbClr val="13F913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36"/>
            <p:cNvCxnSpPr/>
            <p:nvPr/>
          </p:nvCxnSpPr>
          <p:spPr>
            <a:xfrm>
              <a:off x="966818" y="2685404"/>
              <a:ext cx="158417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37"/>
            <p:cNvCxnSpPr/>
            <p:nvPr/>
          </p:nvCxnSpPr>
          <p:spPr>
            <a:xfrm flipH="1" flipV="1">
              <a:off x="1691681" y="2675646"/>
              <a:ext cx="119920" cy="266133"/>
            </a:xfrm>
            <a:prstGeom prst="straightConnector1">
              <a:avLst/>
            </a:prstGeom>
            <a:ln w="38100">
              <a:solidFill>
                <a:srgbClr val="13F913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38"/>
            <p:cNvCxnSpPr/>
            <p:nvPr/>
          </p:nvCxnSpPr>
          <p:spPr>
            <a:xfrm>
              <a:off x="983649" y="3910135"/>
              <a:ext cx="158417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39"/>
            <p:cNvCxnSpPr/>
            <p:nvPr/>
          </p:nvCxnSpPr>
          <p:spPr>
            <a:xfrm>
              <a:off x="983649" y="3406079"/>
              <a:ext cx="158417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" name="TextBox 60"/>
          <p:cNvSpPr txBox="1"/>
          <p:nvPr/>
        </p:nvSpPr>
        <p:spPr>
          <a:xfrm>
            <a:off x="2141145" y="209053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>
                <a:cs typeface="Arial" pitchFamily="34" charset="0"/>
              </a:rPr>
              <a:t>Rydberg</a:t>
            </a:r>
          </a:p>
          <a:p>
            <a:pPr algn="ctr"/>
            <a:r>
              <a:rPr lang="de-DE" sz="1600" b="1" dirty="0" smtClean="0">
                <a:cs typeface="Arial" pitchFamily="34" charset="0"/>
              </a:rPr>
              <a:t>state</a:t>
            </a:r>
            <a:endParaRPr lang="de-DE" sz="1600" b="1" dirty="0">
              <a:cs typeface="Arial" pitchFamily="34" charset="0"/>
            </a:endParaRPr>
          </a:p>
        </p:txBody>
      </p:sp>
      <p:sp>
        <p:nvSpPr>
          <p:cNvPr id="162" name="TextBox 63"/>
          <p:cNvSpPr txBox="1"/>
          <p:nvPr/>
        </p:nvSpPr>
        <p:spPr>
          <a:xfrm>
            <a:off x="2141145" y="1282762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>
                <a:cs typeface="Arial" pitchFamily="34" charset="0"/>
              </a:rPr>
              <a:t>AIS</a:t>
            </a:r>
            <a:endParaRPr lang="de-DE" sz="1600" b="1" dirty="0">
              <a:cs typeface="Arial" pitchFamily="34" charset="0"/>
            </a:endParaRPr>
          </a:p>
        </p:txBody>
      </p:sp>
      <p:sp>
        <p:nvSpPr>
          <p:cNvPr id="163" name="TextBox 64"/>
          <p:cNvSpPr txBox="1"/>
          <p:nvPr/>
        </p:nvSpPr>
        <p:spPr>
          <a:xfrm>
            <a:off x="2171781" y="1802147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>
                <a:cs typeface="Arial" pitchFamily="34" charset="0"/>
              </a:rPr>
              <a:t>IP</a:t>
            </a:r>
            <a:endParaRPr lang="de-DE" sz="1600" b="1" dirty="0">
              <a:cs typeface="Arial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23528" y="3933056"/>
            <a:ext cx="1872208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Atom</a:t>
            </a:r>
            <a:endParaRPr lang="en-US" dirty="0"/>
          </a:p>
        </p:txBody>
      </p:sp>
      <p:sp>
        <p:nvSpPr>
          <p:cNvPr id="43" name="Textfeld 42"/>
          <p:cNvSpPr txBox="1"/>
          <p:nvPr/>
        </p:nvSpPr>
        <p:spPr>
          <a:xfrm>
            <a:off x="323528" y="1556792"/>
            <a:ext cx="1800200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Ion</a:t>
            </a:r>
            <a:endParaRPr lang="en-US" dirty="0"/>
          </a:p>
        </p:txBody>
      </p:sp>
      <p:sp>
        <p:nvSpPr>
          <p:cNvPr id="44" name="Pfeil nach unten 43"/>
          <p:cNvSpPr/>
          <p:nvPr/>
        </p:nvSpPr>
        <p:spPr>
          <a:xfrm rot="10800000">
            <a:off x="899592" y="1916832"/>
            <a:ext cx="648072" cy="2016224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feld 44"/>
          <p:cNvSpPr txBox="1"/>
          <p:nvPr/>
        </p:nvSpPr>
        <p:spPr>
          <a:xfrm rot="16200000">
            <a:off x="620164" y="2766595"/>
            <a:ext cx="121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RILIS lasers</a:t>
            </a:r>
            <a:endParaRPr lang="en-US" dirty="0"/>
          </a:p>
        </p:txBody>
      </p:sp>
      <p:sp>
        <p:nvSpPr>
          <p:cNvPr id="46" name="Right Arrow 91"/>
          <p:cNvSpPr/>
          <p:nvPr/>
        </p:nvSpPr>
        <p:spPr>
          <a:xfrm rot="10800000">
            <a:off x="8028384" y="1798077"/>
            <a:ext cx="648072" cy="766827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8253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Dual RILIS Laser Setup</a:t>
            </a:r>
            <a:endParaRPr lang="en-US" dirty="0"/>
          </a:p>
        </p:txBody>
      </p:sp>
      <p:grpSp>
        <p:nvGrpSpPr>
          <p:cNvPr id="4" name="Group 71"/>
          <p:cNvGrpSpPr/>
          <p:nvPr/>
        </p:nvGrpSpPr>
        <p:grpSpPr>
          <a:xfrm>
            <a:off x="688256" y="946410"/>
            <a:ext cx="8471671" cy="5571729"/>
            <a:chOff x="621263" y="817785"/>
            <a:chExt cx="8471671" cy="5571729"/>
          </a:xfrm>
        </p:grpSpPr>
        <p:cxnSp>
          <p:nvCxnSpPr>
            <p:cNvPr id="5" name="Gerade Verbindung mit Pfeil 122"/>
            <p:cNvCxnSpPr/>
            <p:nvPr>
              <p:custDataLst>
                <p:tags r:id="rId1"/>
              </p:custDataLst>
            </p:nvPr>
          </p:nvCxnSpPr>
          <p:spPr>
            <a:xfrm flipV="1">
              <a:off x="5760278" y="220486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" name="Gerade Verbindung mit Pfeil 122"/>
            <p:cNvCxnSpPr/>
            <p:nvPr>
              <p:custDataLst>
                <p:tags r:id="rId2"/>
              </p:custDataLst>
            </p:nvPr>
          </p:nvCxnSpPr>
          <p:spPr>
            <a:xfrm flipV="1">
              <a:off x="5555567" y="220486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7" name="Oval 74"/>
            <p:cNvSpPr/>
            <p:nvPr>
              <p:custDataLst>
                <p:tags r:id="rId3"/>
              </p:custDataLst>
            </p:nvPr>
          </p:nvSpPr>
          <p:spPr>
            <a:xfrm rot="10800000">
              <a:off x="8007728" y="2913734"/>
              <a:ext cx="671052" cy="661406"/>
            </a:xfrm>
            <a:prstGeom prst="ellips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kern="0">
                <a:solidFill>
                  <a:srgbClr val="FFFFFF"/>
                </a:solidFill>
                <a:latin typeface="Calibri"/>
              </a:endParaRPr>
            </a:p>
          </p:txBody>
        </p:sp>
        <p:cxnSp>
          <p:nvCxnSpPr>
            <p:cNvPr id="8" name="Straight Connector 75"/>
            <p:cNvCxnSpPr>
              <a:stCxn id="101" idx="3"/>
            </p:cNvCxnSpPr>
            <p:nvPr>
              <p:custDataLst>
                <p:tags r:id="rId4"/>
              </p:custDataLst>
            </p:nvPr>
          </p:nvCxnSpPr>
          <p:spPr>
            <a:xfrm flipH="1">
              <a:off x="6791155" y="3575140"/>
              <a:ext cx="36679" cy="63676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9" name="Gerade Verbindung mit Pfeil 122"/>
            <p:cNvCxnSpPr/>
            <p:nvPr>
              <p:custDataLst>
                <p:tags r:id="rId5"/>
              </p:custDataLst>
            </p:nvPr>
          </p:nvCxnSpPr>
          <p:spPr>
            <a:xfrm flipV="1">
              <a:off x="5810710" y="475334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0" name="Gerade Verbindung mit Pfeil 122"/>
            <p:cNvCxnSpPr/>
            <p:nvPr>
              <p:custDataLst>
                <p:tags r:id="rId6"/>
              </p:custDataLst>
            </p:nvPr>
          </p:nvCxnSpPr>
          <p:spPr>
            <a:xfrm flipV="1">
              <a:off x="5777680" y="1653318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1" name="Gerade Verbindung mit Pfeil 122"/>
            <p:cNvCxnSpPr/>
            <p:nvPr>
              <p:custDataLst>
                <p:tags r:id="rId7"/>
              </p:custDataLst>
            </p:nvPr>
          </p:nvCxnSpPr>
          <p:spPr>
            <a:xfrm flipV="1">
              <a:off x="5656882" y="419220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2" name="Straight Connector 79"/>
            <p:cNvCxnSpPr>
              <a:stCxn id="114" idx="3"/>
              <a:endCxn id="112" idx="1"/>
            </p:cNvCxnSpPr>
            <p:nvPr>
              <p:custDataLst>
                <p:tags r:id="rId8"/>
              </p:custDataLst>
            </p:nvPr>
          </p:nvCxnSpPr>
          <p:spPr>
            <a:xfrm>
              <a:off x="2205439" y="4193664"/>
              <a:ext cx="499347" cy="18243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3" name="Straight Connector 80"/>
            <p:cNvCxnSpPr/>
            <p:nvPr>
              <p:custDataLst>
                <p:tags r:id="rId9"/>
              </p:custDataLst>
            </p:nvPr>
          </p:nvCxnSpPr>
          <p:spPr>
            <a:xfrm flipV="1">
              <a:off x="2388243" y="4767406"/>
              <a:ext cx="438313" cy="533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4" name="Gerade Verbindung mit Pfeil 122"/>
            <p:cNvCxnSpPr>
              <a:stCxn id="113" idx="3"/>
            </p:cNvCxnSpPr>
            <p:nvPr>
              <p:custDataLst>
                <p:tags r:id="rId10"/>
              </p:custDataLst>
            </p:nvPr>
          </p:nvCxnSpPr>
          <p:spPr>
            <a:xfrm>
              <a:off x="3551891" y="5313088"/>
              <a:ext cx="2163062" cy="0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5" name="Straight Connector 82"/>
            <p:cNvCxnSpPr>
              <a:stCxn id="115" idx="3"/>
              <a:endCxn id="105" idx="1"/>
            </p:cNvCxnSpPr>
            <p:nvPr>
              <p:custDataLst>
                <p:tags r:id="rId11"/>
              </p:custDataLst>
            </p:nvPr>
          </p:nvCxnSpPr>
          <p:spPr>
            <a:xfrm>
              <a:off x="2205439" y="1033809"/>
              <a:ext cx="499347" cy="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6" name="Straight Connector 83"/>
            <p:cNvCxnSpPr/>
            <p:nvPr>
              <p:custDataLst>
                <p:tags r:id="rId12"/>
              </p:custDataLst>
            </p:nvPr>
          </p:nvCxnSpPr>
          <p:spPr>
            <a:xfrm>
              <a:off x="2411805" y="1628800"/>
              <a:ext cx="292981" cy="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7" name="Straight Connector 84"/>
            <p:cNvCxnSpPr/>
            <p:nvPr>
              <p:custDataLst>
                <p:tags r:id="rId13"/>
              </p:custDataLst>
            </p:nvPr>
          </p:nvCxnSpPr>
          <p:spPr>
            <a:xfrm>
              <a:off x="2411805" y="1033809"/>
              <a:ext cx="12971" cy="2111394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8" name="Gerade Verbindung mit Pfeil 122"/>
            <p:cNvCxnSpPr/>
            <p:nvPr>
              <p:custDataLst>
                <p:tags r:id="rId14"/>
              </p:custDataLst>
            </p:nvPr>
          </p:nvCxnSpPr>
          <p:spPr>
            <a:xfrm flipV="1">
              <a:off x="5758330" y="1067918"/>
              <a:ext cx="136843" cy="1968095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9" name="Gerade Verbindung mit Pfeil 122"/>
            <p:cNvCxnSpPr>
              <a:stCxn id="105" idx="3"/>
            </p:cNvCxnSpPr>
            <p:nvPr>
              <p:custDataLst>
                <p:tags r:id="rId15"/>
              </p:custDataLst>
            </p:nvPr>
          </p:nvCxnSpPr>
          <p:spPr>
            <a:xfrm flipV="1">
              <a:off x="4229083" y="1023754"/>
              <a:ext cx="1667926" cy="10055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0" name="Gerade Verbindung mit Pfeil 122"/>
            <p:cNvCxnSpPr/>
            <p:nvPr>
              <p:custDataLst>
                <p:tags r:id="rId16"/>
              </p:custDataLst>
            </p:nvPr>
          </p:nvCxnSpPr>
          <p:spPr>
            <a:xfrm flipH="1" flipV="1">
              <a:off x="5674059" y="1643759"/>
              <a:ext cx="81788" cy="1408020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1" name="Gerade Verbindung mit Pfeil 122"/>
            <p:cNvCxnSpPr>
              <a:stCxn id="110" idx="3"/>
            </p:cNvCxnSpPr>
            <p:nvPr>
              <p:custDataLst>
                <p:tags r:id="rId17"/>
              </p:custDataLst>
            </p:nvPr>
          </p:nvCxnSpPr>
          <p:spPr>
            <a:xfrm flipV="1">
              <a:off x="4987016" y="1632987"/>
              <a:ext cx="667931" cy="178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2" name="Gerade Verbindung mit Pfeil 122"/>
            <p:cNvCxnSpPr/>
            <p:nvPr>
              <p:custDataLst>
                <p:tags r:id="rId18"/>
              </p:custDataLst>
            </p:nvPr>
          </p:nvCxnSpPr>
          <p:spPr>
            <a:xfrm flipV="1">
              <a:off x="6035491" y="105301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3" name="Gerade Verbindung mit Pfeil 122"/>
            <p:cNvCxnSpPr/>
            <p:nvPr>
              <p:custDataLst>
                <p:tags r:id="rId19"/>
              </p:custDataLst>
            </p:nvPr>
          </p:nvCxnSpPr>
          <p:spPr>
            <a:xfrm flipV="1">
              <a:off x="6264800" y="1053020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4" name="Gerade Verbindung mit Pfeil 122"/>
            <p:cNvCxnSpPr/>
            <p:nvPr>
              <p:custDataLst>
                <p:tags r:id="rId20"/>
              </p:custDataLst>
            </p:nvPr>
          </p:nvCxnSpPr>
          <p:spPr>
            <a:xfrm flipV="1">
              <a:off x="6467772" y="105249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5" name="Gerade Verbindung mit Pfeil 122"/>
            <p:cNvCxnSpPr/>
            <p:nvPr>
              <p:custDataLst>
                <p:tags r:id="rId21"/>
              </p:custDataLst>
            </p:nvPr>
          </p:nvCxnSpPr>
          <p:spPr>
            <a:xfrm flipV="1">
              <a:off x="5969018" y="164856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6" name="Gerade Verbindung mit Pfeil 122"/>
            <p:cNvCxnSpPr/>
            <p:nvPr>
              <p:custDataLst>
                <p:tags r:id="rId22"/>
              </p:custDataLst>
            </p:nvPr>
          </p:nvCxnSpPr>
          <p:spPr>
            <a:xfrm flipV="1">
              <a:off x="6163361" y="1648570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7" name="Elbow Connector 94"/>
            <p:cNvCxnSpPr>
              <a:stCxn id="29" idx="3"/>
              <a:endCxn id="104" idx="1"/>
            </p:cNvCxnSpPr>
            <p:nvPr>
              <p:custDataLst>
                <p:tags r:id="rId23"/>
              </p:custDataLst>
            </p:nvPr>
          </p:nvCxnSpPr>
          <p:spPr>
            <a:xfrm>
              <a:off x="6936302" y="1057782"/>
              <a:ext cx="520568" cy="478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28" name="Elbow Connector 95"/>
            <p:cNvCxnSpPr>
              <a:stCxn id="30" idx="3"/>
              <a:endCxn id="104" idx="1"/>
            </p:cNvCxnSpPr>
            <p:nvPr>
              <p:custDataLst>
                <p:tags r:id="rId24"/>
              </p:custDataLst>
            </p:nvPr>
          </p:nvCxnSpPr>
          <p:spPr>
            <a:xfrm flipV="1">
              <a:off x="6938580" y="1058260"/>
              <a:ext cx="518290" cy="585499"/>
            </a:xfrm>
            <a:prstGeom prst="bentConnector3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sp>
          <p:nvSpPr>
            <p:cNvPr id="29" name="Flussdiagramm: Verzögerung 110"/>
            <p:cNvSpPr/>
            <p:nvPr>
              <p:custDataLst>
                <p:tags r:id="rId25"/>
              </p:custDataLst>
            </p:nvPr>
          </p:nvSpPr>
          <p:spPr>
            <a:xfrm>
              <a:off x="6671702" y="974626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Flussdiagramm: Verzögerung 110"/>
            <p:cNvSpPr/>
            <p:nvPr>
              <p:custDataLst>
                <p:tags r:id="rId26"/>
              </p:custDataLst>
            </p:nvPr>
          </p:nvSpPr>
          <p:spPr>
            <a:xfrm>
              <a:off x="6673980" y="1560603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98"/>
            <p:cNvSpPr txBox="1"/>
            <p:nvPr>
              <p:custDataLst>
                <p:tags r:id="rId27"/>
              </p:custDataLst>
            </p:nvPr>
          </p:nvSpPr>
          <p:spPr>
            <a:xfrm>
              <a:off x="2717757" y="2451433"/>
              <a:ext cx="26164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RILIS </a:t>
              </a: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Dye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Laser System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32" name="Straight Connector 99"/>
            <p:cNvCxnSpPr/>
            <p:nvPr>
              <p:custDataLst>
                <p:tags r:id="rId28"/>
              </p:custDataLst>
            </p:nvPr>
          </p:nvCxnSpPr>
          <p:spPr>
            <a:xfrm rot="10800000">
              <a:off x="8338641" y="2505418"/>
              <a:ext cx="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33" name="Ellipse 182"/>
            <p:cNvSpPr/>
            <p:nvPr>
              <p:custDataLst>
                <p:tags r:id="rId29"/>
              </p:custDataLst>
            </p:nvPr>
          </p:nvSpPr>
          <p:spPr>
            <a:xfrm rot="2610813">
              <a:off x="6719717" y="3832631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101"/>
            <p:cNvSpPr txBox="1"/>
            <p:nvPr>
              <p:custDataLst>
                <p:tags r:id="rId30"/>
              </p:custDataLst>
            </p:nvPr>
          </p:nvSpPr>
          <p:spPr>
            <a:xfrm flipH="1">
              <a:off x="6332730" y="2577923"/>
              <a:ext cx="11448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GPS/HRS</a:t>
              </a:r>
              <a:endPara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Box 102"/>
            <p:cNvSpPr txBox="1"/>
            <p:nvPr>
              <p:custDataLst>
                <p:tags r:id="rId31"/>
              </p:custDataLst>
            </p:nvPr>
          </p:nvSpPr>
          <p:spPr>
            <a:xfrm flipH="1">
              <a:off x="7539897" y="3659427"/>
              <a:ext cx="15530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Target &amp;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Ion Source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36" name="Straight Connector 103"/>
            <p:cNvCxnSpPr/>
            <p:nvPr>
              <p:custDataLst>
                <p:tags r:id="rId32"/>
              </p:custDataLst>
            </p:nvPr>
          </p:nvCxnSpPr>
          <p:spPr>
            <a:xfrm>
              <a:off x="5585279" y="1545075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7" name="Straight Connector 104"/>
            <p:cNvCxnSpPr/>
            <p:nvPr>
              <p:custDataLst>
                <p:tags r:id="rId33"/>
              </p:custDataLst>
            </p:nvPr>
          </p:nvCxnSpPr>
          <p:spPr>
            <a:xfrm flipH="1">
              <a:off x="2388243" y="4211907"/>
              <a:ext cx="806" cy="107440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8" name="Gerade Verbindung mit Pfeil 122"/>
            <p:cNvCxnSpPr/>
            <p:nvPr>
              <p:custDataLst>
                <p:tags r:id="rId34"/>
              </p:custDataLst>
            </p:nvPr>
          </p:nvCxnSpPr>
          <p:spPr>
            <a:xfrm flipV="1">
              <a:off x="3529393" y="4749107"/>
              <a:ext cx="2089183" cy="18300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9" name="Gerade Verbindung mit Pfeil 122"/>
            <p:cNvCxnSpPr/>
            <p:nvPr>
              <p:custDataLst>
                <p:tags r:id="rId35"/>
              </p:custDataLst>
            </p:nvPr>
          </p:nvCxnSpPr>
          <p:spPr>
            <a:xfrm>
              <a:off x="5179428" y="4192201"/>
              <a:ext cx="234730" cy="0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40" name="Straight Connector 107"/>
            <p:cNvCxnSpPr/>
            <p:nvPr>
              <p:custDataLst>
                <p:tags r:id="rId36"/>
              </p:custDataLst>
            </p:nvPr>
          </p:nvCxnSpPr>
          <p:spPr>
            <a:xfrm>
              <a:off x="5808229" y="940868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1" name="Gerade Verbindung mit Pfeil 122"/>
            <p:cNvCxnSpPr/>
            <p:nvPr>
              <p:custDataLst>
                <p:tags r:id="rId37"/>
              </p:custDataLst>
            </p:nvPr>
          </p:nvCxnSpPr>
          <p:spPr>
            <a:xfrm flipV="1">
              <a:off x="6397746" y="164857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42" name="Straight Connector 109"/>
            <p:cNvCxnSpPr/>
            <p:nvPr>
              <p:custDataLst>
                <p:tags r:id="rId38"/>
              </p:custDataLst>
            </p:nvPr>
          </p:nvCxnSpPr>
          <p:spPr>
            <a:xfrm>
              <a:off x="2310786" y="93584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3" name="Straight Connector 110"/>
            <p:cNvCxnSpPr/>
            <p:nvPr>
              <p:custDataLst>
                <p:tags r:id="rId39"/>
              </p:custDataLst>
            </p:nvPr>
          </p:nvCxnSpPr>
          <p:spPr>
            <a:xfrm>
              <a:off x="2323025" y="1529016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4" name="Straight Connector 111"/>
            <p:cNvCxnSpPr/>
            <p:nvPr>
              <p:custDataLst>
                <p:tags r:id="rId40"/>
              </p:custDataLst>
            </p:nvPr>
          </p:nvCxnSpPr>
          <p:spPr>
            <a:xfrm>
              <a:off x="2300268" y="4123994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5" name="Straight Connector 112"/>
            <p:cNvCxnSpPr/>
            <p:nvPr>
              <p:custDataLst>
                <p:tags r:id="rId41"/>
              </p:custDataLst>
            </p:nvPr>
          </p:nvCxnSpPr>
          <p:spPr>
            <a:xfrm>
              <a:off x="2299463" y="4685553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6" name="Gerade Verbindung mit Pfeil 122"/>
            <p:cNvCxnSpPr/>
            <p:nvPr>
              <p:custDataLst>
                <p:tags r:id="rId42"/>
              </p:custDataLst>
            </p:nvPr>
          </p:nvCxnSpPr>
          <p:spPr>
            <a:xfrm flipV="1">
              <a:off x="5381708" y="3380911"/>
              <a:ext cx="337741" cy="85287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47" name="TextBox 114"/>
            <p:cNvSpPr txBox="1"/>
            <p:nvPr>
              <p:custDataLst>
                <p:tags r:id="rId43"/>
              </p:custDataLst>
            </p:nvPr>
          </p:nvSpPr>
          <p:spPr>
            <a:xfrm>
              <a:off x="2709822" y="3493413"/>
              <a:ext cx="27109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RILIS </a:t>
              </a: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Ti:Sa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Laser System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48" name="Elbow Connector 115"/>
            <p:cNvCxnSpPr>
              <a:stCxn id="52" idx="3"/>
              <a:endCxn id="83" idx="3"/>
            </p:cNvCxnSpPr>
            <p:nvPr>
              <p:custDataLst>
                <p:tags r:id="rId44"/>
              </p:custDataLst>
            </p:nvPr>
          </p:nvCxnSpPr>
          <p:spPr>
            <a:xfrm flipH="1">
              <a:off x="5863289" y="4760604"/>
              <a:ext cx="469441" cy="998054"/>
            </a:xfrm>
            <a:prstGeom prst="bentConnector3">
              <a:avLst>
                <a:gd name="adj1" fmla="val -48696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49" name="Elbow Connector 116"/>
            <p:cNvCxnSpPr>
              <a:stCxn id="53" idx="3"/>
              <a:endCxn id="83" idx="3"/>
            </p:cNvCxnSpPr>
            <p:nvPr>
              <p:custDataLst>
                <p:tags r:id="rId45"/>
              </p:custDataLst>
            </p:nvPr>
          </p:nvCxnSpPr>
          <p:spPr>
            <a:xfrm flipH="1">
              <a:off x="5863289" y="4194436"/>
              <a:ext cx="469441" cy="1564222"/>
            </a:xfrm>
            <a:prstGeom prst="bentConnector3">
              <a:avLst>
                <a:gd name="adj1" fmla="val -48696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50" name="Gerade Verbindung mit Pfeil 122"/>
            <p:cNvCxnSpPr/>
            <p:nvPr>
              <p:custDataLst>
                <p:tags r:id="rId46"/>
              </p:custDataLst>
            </p:nvPr>
          </p:nvCxnSpPr>
          <p:spPr>
            <a:xfrm flipV="1">
              <a:off x="6001657" y="419443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51" name="Gerade Verbindung mit Pfeil 122"/>
            <p:cNvCxnSpPr/>
            <p:nvPr>
              <p:custDataLst>
                <p:tags r:id="rId47"/>
              </p:custDataLst>
            </p:nvPr>
          </p:nvCxnSpPr>
          <p:spPr>
            <a:xfrm flipV="1">
              <a:off x="5971950" y="4753538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52" name="Flussdiagramm: Verzögerung 110"/>
            <p:cNvSpPr/>
            <p:nvPr>
              <p:custDataLst>
                <p:tags r:id="rId48"/>
              </p:custDataLst>
            </p:nvPr>
          </p:nvSpPr>
          <p:spPr>
            <a:xfrm>
              <a:off x="6068130" y="4677448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Flussdiagramm: Verzögerung 110"/>
            <p:cNvSpPr/>
            <p:nvPr>
              <p:custDataLst>
                <p:tags r:id="rId49"/>
              </p:custDataLst>
            </p:nvPr>
          </p:nvSpPr>
          <p:spPr>
            <a:xfrm>
              <a:off x="6068130" y="4111280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4" name="Gerade Verbindung mit Pfeil 122"/>
            <p:cNvCxnSpPr/>
            <p:nvPr>
              <p:custDataLst>
                <p:tags r:id="rId50"/>
              </p:custDataLst>
            </p:nvPr>
          </p:nvCxnSpPr>
          <p:spPr>
            <a:xfrm flipV="1">
              <a:off x="5836072" y="419443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55" name="Straight Connector 122"/>
            <p:cNvCxnSpPr>
              <a:stCxn id="116" idx="0"/>
              <a:endCxn id="115" idx="2"/>
            </p:cNvCxnSpPr>
            <p:nvPr>
              <p:custDataLst>
                <p:tags r:id="rId51"/>
              </p:custDataLst>
            </p:nvPr>
          </p:nvCxnSpPr>
          <p:spPr>
            <a:xfrm flipV="1">
              <a:off x="1443119" y="1249833"/>
              <a:ext cx="172" cy="31077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6" name="Straight Connector 123"/>
            <p:cNvCxnSpPr>
              <a:stCxn id="116" idx="2"/>
              <a:endCxn id="117" idx="0"/>
            </p:cNvCxnSpPr>
            <p:nvPr>
              <p:custDataLst>
                <p:tags r:id="rId52"/>
              </p:custDataLst>
            </p:nvPr>
          </p:nvCxnSpPr>
          <p:spPr>
            <a:xfrm flipH="1">
              <a:off x="1439777" y="2149679"/>
              <a:ext cx="3342" cy="60246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7" name="Straight Connector 124"/>
            <p:cNvCxnSpPr>
              <a:stCxn id="114" idx="0"/>
              <a:endCxn id="117" idx="2"/>
            </p:cNvCxnSpPr>
            <p:nvPr>
              <p:custDataLst>
                <p:tags r:id="rId53"/>
              </p:custDataLst>
            </p:nvPr>
          </p:nvCxnSpPr>
          <p:spPr>
            <a:xfrm flipH="1" flipV="1">
              <a:off x="1439777" y="3341215"/>
              <a:ext cx="3514" cy="636425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pSp>
          <p:nvGrpSpPr>
            <p:cNvPr id="58" name="Group 125"/>
            <p:cNvGrpSpPr/>
            <p:nvPr/>
          </p:nvGrpSpPr>
          <p:grpSpPr>
            <a:xfrm>
              <a:off x="646164" y="4660627"/>
              <a:ext cx="1656184" cy="1343159"/>
              <a:chOff x="638195" y="5183259"/>
              <a:chExt cx="1656184" cy="1343159"/>
            </a:xfrm>
          </p:grpSpPr>
          <p:sp>
            <p:nvSpPr>
              <p:cNvPr id="121" name="computr1"/>
              <p:cNvSpPr>
                <a:spLocks noEditPoints="1" noChangeArrowheads="1"/>
              </p:cNvSpPr>
              <p:nvPr>
                <p:custDataLst>
                  <p:tags r:id="rId114"/>
                </p:custDataLst>
              </p:nvPr>
            </p:nvSpPr>
            <p:spPr bwMode="auto">
              <a:xfrm>
                <a:off x="638195" y="5183259"/>
                <a:ext cx="1656184" cy="1343159"/>
              </a:xfrm>
              <a:custGeom>
                <a:avLst/>
                <a:gdLst>
                  <a:gd name="T0" fmla="*/ 19535 w 21600"/>
                  <a:gd name="T1" fmla="*/ 0 h 21600"/>
                  <a:gd name="T2" fmla="*/ 10800 w 21600"/>
                  <a:gd name="T3" fmla="*/ 0 h 21600"/>
                  <a:gd name="T4" fmla="*/ 2065 w 21600"/>
                  <a:gd name="T5" fmla="*/ 0 h 21600"/>
                  <a:gd name="T6" fmla="*/ 0 w 21600"/>
                  <a:gd name="T7" fmla="*/ 15388 h 21600"/>
                  <a:gd name="T8" fmla="*/ 0 w 21600"/>
                  <a:gd name="T9" fmla="*/ 21600 h 21600"/>
                  <a:gd name="T10" fmla="*/ 10800 w 21600"/>
                  <a:gd name="T11" fmla="*/ 21600 h 21600"/>
                  <a:gd name="T12" fmla="*/ 21600 w 21600"/>
                  <a:gd name="T13" fmla="*/ 21600 h 21600"/>
                  <a:gd name="T14" fmla="*/ 21600 w 21600"/>
                  <a:gd name="T15" fmla="*/ 15388 h 21600"/>
                  <a:gd name="T16" fmla="*/ 19535 w 21600"/>
                  <a:gd name="T17" fmla="*/ 13553 h 21600"/>
                  <a:gd name="T18" fmla="*/ 2065 w 21600"/>
                  <a:gd name="T19" fmla="*/ 13553 h 21600"/>
                  <a:gd name="T20" fmla="*/ 2065 w 21600"/>
                  <a:gd name="T21" fmla="*/ 6776 h 21600"/>
                  <a:gd name="T22" fmla="*/ 19535 w 21600"/>
                  <a:gd name="T23" fmla="*/ 6776 h 21600"/>
                  <a:gd name="T24" fmla="*/ 0 w 21600"/>
                  <a:gd name="T25" fmla="*/ 18494 h 21600"/>
                  <a:gd name="T26" fmla="*/ 21600 w 21600"/>
                  <a:gd name="T27" fmla="*/ 18494 h 21600"/>
                  <a:gd name="T28" fmla="*/ 4923 w 21600"/>
                  <a:gd name="T29" fmla="*/ 2541 h 21600"/>
                  <a:gd name="T30" fmla="*/ 16756 w 21600"/>
                  <a:gd name="T31" fmla="*/ 1115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T28" t="T29" r="T30" b="T31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22" name="Group 189"/>
              <p:cNvGrpSpPr/>
              <p:nvPr/>
            </p:nvGrpSpPr>
            <p:grpSpPr>
              <a:xfrm>
                <a:off x="859724" y="5236634"/>
                <a:ext cx="1162436" cy="737320"/>
                <a:chOff x="901098" y="4850122"/>
                <a:chExt cx="1162436" cy="737320"/>
              </a:xfrm>
            </p:grpSpPr>
            <p:pic>
              <p:nvPicPr>
                <p:cNvPr id="123" name="Picture 259"/>
                <p:cNvPicPr>
                  <a:picLocks noChangeAspect="1" noChangeArrowheads="1"/>
                </p:cNvPicPr>
                <p:nvPr>
                  <p:custDataLst>
                    <p:tags r:id="rId115"/>
                  </p:custDataLst>
                </p:nvPr>
              </p:nvPicPr>
              <p:blipFill rotWithShape="1">
                <a:blip r:embed="rId119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/>
              </p:blipFill>
              <p:spPr bwMode="auto">
                <a:xfrm>
                  <a:off x="901098" y="4850122"/>
                  <a:ext cx="1162436" cy="73732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4" name="Freeform 191"/>
                <p:cNvSpPr/>
                <p:nvPr>
                  <p:custDataLst>
                    <p:tags r:id="rId116"/>
                  </p:custDataLst>
                </p:nvPr>
              </p:nvSpPr>
              <p:spPr>
                <a:xfrm>
                  <a:off x="1133451" y="5035771"/>
                  <a:ext cx="897731" cy="405985"/>
                </a:xfrm>
                <a:custGeom>
                  <a:avLst/>
                  <a:gdLst>
                    <a:gd name="connsiteX0" fmla="*/ 0 w 897731"/>
                    <a:gd name="connsiteY0" fmla="*/ 397700 h 405985"/>
                    <a:gd name="connsiteX1" fmla="*/ 28575 w 897731"/>
                    <a:gd name="connsiteY1" fmla="*/ 392937 h 405985"/>
                    <a:gd name="connsiteX2" fmla="*/ 54768 w 897731"/>
                    <a:gd name="connsiteY2" fmla="*/ 400081 h 405985"/>
                    <a:gd name="connsiteX3" fmla="*/ 64293 w 897731"/>
                    <a:gd name="connsiteY3" fmla="*/ 397700 h 405985"/>
                    <a:gd name="connsiteX4" fmla="*/ 71437 w 897731"/>
                    <a:gd name="connsiteY4" fmla="*/ 397700 h 405985"/>
                    <a:gd name="connsiteX5" fmla="*/ 80962 w 897731"/>
                    <a:gd name="connsiteY5" fmla="*/ 395319 h 405985"/>
                    <a:gd name="connsiteX6" fmla="*/ 88106 w 897731"/>
                    <a:gd name="connsiteY6" fmla="*/ 392937 h 405985"/>
                    <a:gd name="connsiteX7" fmla="*/ 100012 w 897731"/>
                    <a:gd name="connsiteY7" fmla="*/ 397700 h 405985"/>
                    <a:gd name="connsiteX8" fmla="*/ 116681 w 897731"/>
                    <a:gd name="connsiteY8" fmla="*/ 395319 h 405985"/>
                    <a:gd name="connsiteX9" fmla="*/ 128587 w 897731"/>
                    <a:gd name="connsiteY9" fmla="*/ 390556 h 405985"/>
                    <a:gd name="connsiteX10" fmla="*/ 135731 w 897731"/>
                    <a:gd name="connsiteY10" fmla="*/ 383412 h 405985"/>
                    <a:gd name="connsiteX11" fmla="*/ 138112 w 897731"/>
                    <a:gd name="connsiteY11" fmla="*/ 376269 h 405985"/>
                    <a:gd name="connsiteX12" fmla="*/ 147637 w 897731"/>
                    <a:gd name="connsiteY12" fmla="*/ 373887 h 405985"/>
                    <a:gd name="connsiteX13" fmla="*/ 154781 w 897731"/>
                    <a:gd name="connsiteY13" fmla="*/ 364362 h 405985"/>
                    <a:gd name="connsiteX14" fmla="*/ 161925 w 897731"/>
                    <a:gd name="connsiteY14" fmla="*/ 366744 h 405985"/>
                    <a:gd name="connsiteX15" fmla="*/ 178593 w 897731"/>
                    <a:gd name="connsiteY15" fmla="*/ 371506 h 405985"/>
                    <a:gd name="connsiteX16" fmla="*/ 185737 w 897731"/>
                    <a:gd name="connsiteY16" fmla="*/ 376269 h 405985"/>
                    <a:gd name="connsiteX17" fmla="*/ 200025 w 897731"/>
                    <a:gd name="connsiteY17" fmla="*/ 357219 h 405985"/>
                    <a:gd name="connsiteX18" fmla="*/ 202406 w 897731"/>
                    <a:gd name="connsiteY18" fmla="*/ 350075 h 405985"/>
                    <a:gd name="connsiteX19" fmla="*/ 214312 w 897731"/>
                    <a:gd name="connsiteY19" fmla="*/ 338169 h 405985"/>
                    <a:gd name="connsiteX20" fmla="*/ 221456 w 897731"/>
                    <a:gd name="connsiteY20" fmla="*/ 319119 h 405985"/>
                    <a:gd name="connsiteX21" fmla="*/ 230981 w 897731"/>
                    <a:gd name="connsiteY21" fmla="*/ 311975 h 405985"/>
                    <a:gd name="connsiteX22" fmla="*/ 240506 w 897731"/>
                    <a:gd name="connsiteY22" fmla="*/ 288162 h 405985"/>
                    <a:gd name="connsiteX23" fmla="*/ 245268 w 897731"/>
                    <a:gd name="connsiteY23" fmla="*/ 259587 h 405985"/>
                    <a:gd name="connsiteX24" fmla="*/ 250031 w 897731"/>
                    <a:gd name="connsiteY24" fmla="*/ 247681 h 405985"/>
                    <a:gd name="connsiteX25" fmla="*/ 257175 w 897731"/>
                    <a:gd name="connsiteY25" fmla="*/ 242919 h 405985"/>
                    <a:gd name="connsiteX26" fmla="*/ 259556 w 897731"/>
                    <a:gd name="connsiteY26" fmla="*/ 233394 h 405985"/>
                    <a:gd name="connsiteX27" fmla="*/ 264318 w 897731"/>
                    <a:gd name="connsiteY27" fmla="*/ 200056 h 405985"/>
                    <a:gd name="connsiteX28" fmla="*/ 269081 w 897731"/>
                    <a:gd name="connsiteY28" fmla="*/ 171481 h 405985"/>
                    <a:gd name="connsiteX29" fmla="*/ 276225 w 897731"/>
                    <a:gd name="connsiteY29" fmla="*/ 154812 h 405985"/>
                    <a:gd name="connsiteX30" fmla="*/ 280987 w 897731"/>
                    <a:gd name="connsiteY30" fmla="*/ 138144 h 405985"/>
                    <a:gd name="connsiteX31" fmla="*/ 290512 w 897731"/>
                    <a:gd name="connsiteY31" fmla="*/ 104806 h 405985"/>
                    <a:gd name="connsiteX32" fmla="*/ 292893 w 897731"/>
                    <a:gd name="connsiteY32" fmla="*/ 85756 h 405985"/>
                    <a:gd name="connsiteX33" fmla="*/ 295275 w 897731"/>
                    <a:gd name="connsiteY33" fmla="*/ 92900 h 405985"/>
                    <a:gd name="connsiteX34" fmla="*/ 304800 w 897731"/>
                    <a:gd name="connsiteY34" fmla="*/ 85756 h 405985"/>
                    <a:gd name="connsiteX35" fmla="*/ 314325 w 897731"/>
                    <a:gd name="connsiteY35" fmla="*/ 50037 h 405985"/>
                    <a:gd name="connsiteX36" fmla="*/ 321468 w 897731"/>
                    <a:gd name="connsiteY36" fmla="*/ 45275 h 405985"/>
                    <a:gd name="connsiteX37" fmla="*/ 330993 w 897731"/>
                    <a:gd name="connsiteY37" fmla="*/ 26225 h 405985"/>
                    <a:gd name="connsiteX38" fmla="*/ 335756 w 897731"/>
                    <a:gd name="connsiteY38" fmla="*/ 30987 h 405985"/>
                    <a:gd name="connsiteX39" fmla="*/ 340518 w 897731"/>
                    <a:gd name="connsiteY39" fmla="*/ 23844 h 405985"/>
                    <a:gd name="connsiteX40" fmla="*/ 342900 w 897731"/>
                    <a:gd name="connsiteY40" fmla="*/ 16700 h 405985"/>
                    <a:gd name="connsiteX41" fmla="*/ 359568 w 897731"/>
                    <a:gd name="connsiteY41" fmla="*/ 7175 h 405985"/>
                    <a:gd name="connsiteX42" fmla="*/ 359568 w 897731"/>
                    <a:gd name="connsiteY42" fmla="*/ 26225 h 405985"/>
                    <a:gd name="connsiteX43" fmla="*/ 371475 w 897731"/>
                    <a:gd name="connsiteY43" fmla="*/ 16700 h 405985"/>
                    <a:gd name="connsiteX44" fmla="*/ 373856 w 897731"/>
                    <a:gd name="connsiteY44" fmla="*/ 26225 h 405985"/>
                    <a:gd name="connsiteX45" fmla="*/ 376237 w 897731"/>
                    <a:gd name="connsiteY45" fmla="*/ 45275 h 405985"/>
                    <a:gd name="connsiteX46" fmla="*/ 381000 w 897731"/>
                    <a:gd name="connsiteY46" fmla="*/ 28606 h 405985"/>
                    <a:gd name="connsiteX47" fmla="*/ 383381 w 897731"/>
                    <a:gd name="connsiteY47" fmla="*/ 66706 h 405985"/>
                    <a:gd name="connsiteX48" fmla="*/ 390525 w 897731"/>
                    <a:gd name="connsiteY48" fmla="*/ 57181 h 405985"/>
                    <a:gd name="connsiteX49" fmla="*/ 392906 w 897731"/>
                    <a:gd name="connsiteY49" fmla="*/ 83375 h 405985"/>
                    <a:gd name="connsiteX50" fmla="*/ 402431 w 897731"/>
                    <a:gd name="connsiteY50" fmla="*/ 95281 h 405985"/>
                    <a:gd name="connsiteX51" fmla="*/ 414337 w 897731"/>
                    <a:gd name="connsiteY51" fmla="*/ 83375 h 405985"/>
                    <a:gd name="connsiteX52" fmla="*/ 416718 w 897731"/>
                    <a:gd name="connsiteY52" fmla="*/ 102425 h 405985"/>
                    <a:gd name="connsiteX53" fmla="*/ 414337 w 897731"/>
                    <a:gd name="connsiteY53" fmla="*/ 111950 h 405985"/>
                    <a:gd name="connsiteX54" fmla="*/ 416718 w 897731"/>
                    <a:gd name="connsiteY54" fmla="*/ 138144 h 405985"/>
                    <a:gd name="connsiteX55" fmla="*/ 416718 w 897731"/>
                    <a:gd name="connsiteY55" fmla="*/ 188150 h 405985"/>
                    <a:gd name="connsiteX56" fmla="*/ 421481 w 897731"/>
                    <a:gd name="connsiteY56" fmla="*/ 195294 h 405985"/>
                    <a:gd name="connsiteX57" fmla="*/ 423862 w 897731"/>
                    <a:gd name="connsiteY57" fmla="*/ 211962 h 405985"/>
                    <a:gd name="connsiteX58" fmla="*/ 428625 w 897731"/>
                    <a:gd name="connsiteY58" fmla="*/ 204819 h 405985"/>
                    <a:gd name="connsiteX59" fmla="*/ 431006 w 897731"/>
                    <a:gd name="connsiteY59" fmla="*/ 242919 h 405985"/>
                    <a:gd name="connsiteX60" fmla="*/ 433387 w 897731"/>
                    <a:gd name="connsiteY60" fmla="*/ 250062 h 405985"/>
                    <a:gd name="connsiteX61" fmla="*/ 423862 w 897731"/>
                    <a:gd name="connsiteY61" fmla="*/ 288162 h 405985"/>
                    <a:gd name="connsiteX62" fmla="*/ 431006 w 897731"/>
                    <a:gd name="connsiteY62" fmla="*/ 281019 h 405985"/>
                    <a:gd name="connsiteX63" fmla="*/ 438150 w 897731"/>
                    <a:gd name="connsiteY63" fmla="*/ 328644 h 405985"/>
                    <a:gd name="connsiteX64" fmla="*/ 442912 w 897731"/>
                    <a:gd name="connsiteY64" fmla="*/ 321500 h 405985"/>
                    <a:gd name="connsiteX65" fmla="*/ 445293 w 897731"/>
                    <a:gd name="connsiteY65" fmla="*/ 342931 h 405985"/>
                    <a:gd name="connsiteX66" fmla="*/ 447675 w 897731"/>
                    <a:gd name="connsiteY66" fmla="*/ 350075 h 405985"/>
                    <a:gd name="connsiteX67" fmla="*/ 452437 w 897731"/>
                    <a:gd name="connsiteY67" fmla="*/ 342931 h 405985"/>
                    <a:gd name="connsiteX68" fmla="*/ 459581 w 897731"/>
                    <a:gd name="connsiteY68" fmla="*/ 366744 h 405985"/>
                    <a:gd name="connsiteX69" fmla="*/ 466725 w 897731"/>
                    <a:gd name="connsiteY69" fmla="*/ 354837 h 405985"/>
                    <a:gd name="connsiteX70" fmla="*/ 481012 w 897731"/>
                    <a:gd name="connsiteY70" fmla="*/ 381031 h 405985"/>
                    <a:gd name="connsiteX71" fmla="*/ 488156 w 897731"/>
                    <a:gd name="connsiteY71" fmla="*/ 378650 h 405985"/>
                    <a:gd name="connsiteX72" fmla="*/ 500062 w 897731"/>
                    <a:gd name="connsiteY72" fmla="*/ 371506 h 405985"/>
                    <a:gd name="connsiteX73" fmla="*/ 521493 w 897731"/>
                    <a:gd name="connsiteY73" fmla="*/ 373887 h 405985"/>
                    <a:gd name="connsiteX74" fmla="*/ 545306 w 897731"/>
                    <a:gd name="connsiteY74" fmla="*/ 366744 h 405985"/>
                    <a:gd name="connsiteX75" fmla="*/ 566737 w 897731"/>
                    <a:gd name="connsiteY75" fmla="*/ 369125 h 405985"/>
                    <a:gd name="connsiteX76" fmla="*/ 571500 w 897731"/>
                    <a:gd name="connsiteY76" fmla="*/ 376269 h 405985"/>
                    <a:gd name="connsiteX77" fmla="*/ 602456 w 897731"/>
                    <a:gd name="connsiteY77" fmla="*/ 369125 h 405985"/>
                    <a:gd name="connsiteX78" fmla="*/ 611981 w 897731"/>
                    <a:gd name="connsiteY78" fmla="*/ 378650 h 405985"/>
                    <a:gd name="connsiteX79" fmla="*/ 631031 w 897731"/>
                    <a:gd name="connsiteY79" fmla="*/ 373887 h 405985"/>
                    <a:gd name="connsiteX80" fmla="*/ 642937 w 897731"/>
                    <a:gd name="connsiteY80" fmla="*/ 376269 h 405985"/>
                    <a:gd name="connsiteX81" fmla="*/ 645318 w 897731"/>
                    <a:gd name="connsiteY81" fmla="*/ 383412 h 405985"/>
                    <a:gd name="connsiteX82" fmla="*/ 673893 w 897731"/>
                    <a:gd name="connsiteY82" fmla="*/ 383412 h 405985"/>
                    <a:gd name="connsiteX83" fmla="*/ 683418 w 897731"/>
                    <a:gd name="connsiteY83" fmla="*/ 385794 h 405985"/>
                    <a:gd name="connsiteX84" fmla="*/ 685800 w 897731"/>
                    <a:gd name="connsiteY84" fmla="*/ 392937 h 405985"/>
                    <a:gd name="connsiteX85" fmla="*/ 692943 w 897731"/>
                    <a:gd name="connsiteY85" fmla="*/ 388175 h 405985"/>
                    <a:gd name="connsiteX86" fmla="*/ 702468 w 897731"/>
                    <a:gd name="connsiteY86" fmla="*/ 383412 h 405985"/>
                    <a:gd name="connsiteX87" fmla="*/ 711993 w 897731"/>
                    <a:gd name="connsiteY87" fmla="*/ 390556 h 405985"/>
                    <a:gd name="connsiteX88" fmla="*/ 728662 w 897731"/>
                    <a:gd name="connsiteY88" fmla="*/ 385794 h 405985"/>
                    <a:gd name="connsiteX89" fmla="*/ 740568 w 897731"/>
                    <a:gd name="connsiteY89" fmla="*/ 388175 h 405985"/>
                    <a:gd name="connsiteX90" fmla="*/ 750093 w 897731"/>
                    <a:gd name="connsiteY90" fmla="*/ 381031 h 405985"/>
                    <a:gd name="connsiteX91" fmla="*/ 757237 w 897731"/>
                    <a:gd name="connsiteY91" fmla="*/ 378650 h 405985"/>
                    <a:gd name="connsiteX92" fmla="*/ 762000 w 897731"/>
                    <a:gd name="connsiteY92" fmla="*/ 388175 h 405985"/>
                    <a:gd name="connsiteX93" fmla="*/ 773906 w 897731"/>
                    <a:gd name="connsiteY93" fmla="*/ 381031 h 405985"/>
                    <a:gd name="connsiteX94" fmla="*/ 781050 w 897731"/>
                    <a:gd name="connsiteY94" fmla="*/ 378650 h 405985"/>
                    <a:gd name="connsiteX95" fmla="*/ 788193 w 897731"/>
                    <a:gd name="connsiteY95" fmla="*/ 385794 h 405985"/>
                    <a:gd name="connsiteX96" fmla="*/ 819150 w 897731"/>
                    <a:gd name="connsiteY96" fmla="*/ 378650 h 405985"/>
                    <a:gd name="connsiteX97" fmla="*/ 845343 w 897731"/>
                    <a:gd name="connsiteY97" fmla="*/ 388175 h 405985"/>
                    <a:gd name="connsiteX98" fmla="*/ 852487 w 897731"/>
                    <a:gd name="connsiteY98" fmla="*/ 397700 h 405985"/>
                    <a:gd name="connsiteX99" fmla="*/ 881062 w 897731"/>
                    <a:gd name="connsiteY99" fmla="*/ 397700 h 405985"/>
                    <a:gd name="connsiteX100" fmla="*/ 890587 w 897731"/>
                    <a:gd name="connsiteY100" fmla="*/ 400081 h 405985"/>
                    <a:gd name="connsiteX101" fmla="*/ 897731 w 897731"/>
                    <a:gd name="connsiteY101" fmla="*/ 402462 h 405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</a:cxnLst>
                  <a:rect l="l" t="t" r="r" b="b"/>
                  <a:pathLst>
                    <a:path w="897731" h="405985">
                      <a:moveTo>
                        <a:pt x="0" y="397700"/>
                      </a:moveTo>
                      <a:cubicBezTo>
                        <a:pt x="38120" y="416762"/>
                        <a:pt x="-11098" y="397605"/>
                        <a:pt x="28575" y="392937"/>
                      </a:cubicBezTo>
                      <a:cubicBezTo>
                        <a:pt x="37563" y="391879"/>
                        <a:pt x="46037" y="397700"/>
                        <a:pt x="54768" y="400081"/>
                      </a:cubicBezTo>
                      <a:cubicBezTo>
                        <a:pt x="57943" y="399287"/>
                        <a:pt x="61570" y="399515"/>
                        <a:pt x="64293" y="397700"/>
                      </a:cubicBezTo>
                      <a:cubicBezTo>
                        <a:pt x="71847" y="392664"/>
                        <a:pt x="66924" y="384160"/>
                        <a:pt x="71437" y="397700"/>
                      </a:cubicBezTo>
                      <a:cubicBezTo>
                        <a:pt x="74612" y="396906"/>
                        <a:pt x="77815" y="396218"/>
                        <a:pt x="80962" y="395319"/>
                      </a:cubicBezTo>
                      <a:cubicBezTo>
                        <a:pt x="83376" y="394629"/>
                        <a:pt x="85615" y="392626"/>
                        <a:pt x="88106" y="392937"/>
                      </a:cubicBezTo>
                      <a:cubicBezTo>
                        <a:pt x="92347" y="393467"/>
                        <a:pt x="96043" y="396112"/>
                        <a:pt x="100012" y="397700"/>
                      </a:cubicBezTo>
                      <a:cubicBezTo>
                        <a:pt x="116872" y="386459"/>
                        <a:pt x="96383" y="397574"/>
                        <a:pt x="116681" y="395319"/>
                      </a:cubicBezTo>
                      <a:cubicBezTo>
                        <a:pt x="120929" y="394847"/>
                        <a:pt x="124618" y="392144"/>
                        <a:pt x="128587" y="390556"/>
                      </a:cubicBezTo>
                      <a:cubicBezTo>
                        <a:pt x="130968" y="388175"/>
                        <a:pt x="133863" y="386214"/>
                        <a:pt x="135731" y="383412"/>
                      </a:cubicBezTo>
                      <a:cubicBezTo>
                        <a:pt x="137123" y="381324"/>
                        <a:pt x="136152" y="377837"/>
                        <a:pt x="138112" y="376269"/>
                      </a:cubicBezTo>
                      <a:cubicBezTo>
                        <a:pt x="140668" y="374224"/>
                        <a:pt x="144462" y="374681"/>
                        <a:pt x="147637" y="373887"/>
                      </a:cubicBezTo>
                      <a:cubicBezTo>
                        <a:pt x="150018" y="370712"/>
                        <a:pt x="151231" y="366137"/>
                        <a:pt x="154781" y="364362"/>
                      </a:cubicBezTo>
                      <a:cubicBezTo>
                        <a:pt x="157026" y="363240"/>
                        <a:pt x="159521" y="366023"/>
                        <a:pt x="161925" y="366744"/>
                      </a:cubicBezTo>
                      <a:cubicBezTo>
                        <a:pt x="167460" y="368404"/>
                        <a:pt x="173037" y="369919"/>
                        <a:pt x="178593" y="371506"/>
                      </a:cubicBezTo>
                      <a:cubicBezTo>
                        <a:pt x="180974" y="373094"/>
                        <a:pt x="182904" y="376674"/>
                        <a:pt x="185737" y="376269"/>
                      </a:cubicBezTo>
                      <a:cubicBezTo>
                        <a:pt x="195184" y="374920"/>
                        <a:pt x="197554" y="363807"/>
                        <a:pt x="200025" y="357219"/>
                      </a:cubicBezTo>
                      <a:cubicBezTo>
                        <a:pt x="200906" y="354869"/>
                        <a:pt x="200900" y="352083"/>
                        <a:pt x="202406" y="350075"/>
                      </a:cubicBezTo>
                      <a:cubicBezTo>
                        <a:pt x="205773" y="345585"/>
                        <a:pt x="210343" y="342138"/>
                        <a:pt x="214312" y="338169"/>
                      </a:cubicBezTo>
                      <a:cubicBezTo>
                        <a:pt x="215705" y="333991"/>
                        <a:pt x="219745" y="321400"/>
                        <a:pt x="221456" y="319119"/>
                      </a:cubicBezTo>
                      <a:cubicBezTo>
                        <a:pt x="223837" y="315944"/>
                        <a:pt x="227806" y="314356"/>
                        <a:pt x="230981" y="311975"/>
                      </a:cubicBezTo>
                      <a:cubicBezTo>
                        <a:pt x="235213" y="303510"/>
                        <a:pt x="238545" y="297968"/>
                        <a:pt x="240506" y="288162"/>
                      </a:cubicBezTo>
                      <a:cubicBezTo>
                        <a:pt x="245816" y="261615"/>
                        <a:pt x="239688" y="274465"/>
                        <a:pt x="245268" y="259587"/>
                      </a:cubicBezTo>
                      <a:cubicBezTo>
                        <a:pt x="246769" y="255585"/>
                        <a:pt x="247546" y="251159"/>
                        <a:pt x="250031" y="247681"/>
                      </a:cubicBezTo>
                      <a:cubicBezTo>
                        <a:pt x="251695" y="245352"/>
                        <a:pt x="254794" y="244506"/>
                        <a:pt x="257175" y="242919"/>
                      </a:cubicBezTo>
                      <a:cubicBezTo>
                        <a:pt x="257969" y="239744"/>
                        <a:pt x="259124" y="236638"/>
                        <a:pt x="259556" y="233394"/>
                      </a:cubicBezTo>
                      <a:cubicBezTo>
                        <a:pt x="264193" y="198613"/>
                        <a:pt x="258584" y="217260"/>
                        <a:pt x="264318" y="200056"/>
                      </a:cubicBezTo>
                      <a:cubicBezTo>
                        <a:pt x="266251" y="184597"/>
                        <a:pt x="265585" y="183717"/>
                        <a:pt x="269081" y="171481"/>
                      </a:cubicBezTo>
                      <a:cubicBezTo>
                        <a:pt x="274410" y="152827"/>
                        <a:pt x="267757" y="178097"/>
                        <a:pt x="276225" y="154812"/>
                      </a:cubicBezTo>
                      <a:cubicBezTo>
                        <a:pt x="278200" y="149382"/>
                        <a:pt x="279664" y="143769"/>
                        <a:pt x="280987" y="138144"/>
                      </a:cubicBezTo>
                      <a:cubicBezTo>
                        <a:pt x="288265" y="107212"/>
                        <a:pt x="281333" y="123167"/>
                        <a:pt x="290512" y="104806"/>
                      </a:cubicBezTo>
                      <a:cubicBezTo>
                        <a:pt x="291306" y="98456"/>
                        <a:pt x="290516" y="91698"/>
                        <a:pt x="292893" y="85756"/>
                      </a:cubicBezTo>
                      <a:cubicBezTo>
                        <a:pt x="293825" y="83425"/>
                        <a:pt x="292765" y="92900"/>
                        <a:pt x="295275" y="92900"/>
                      </a:cubicBezTo>
                      <a:cubicBezTo>
                        <a:pt x="299244" y="92900"/>
                        <a:pt x="301625" y="88137"/>
                        <a:pt x="304800" y="85756"/>
                      </a:cubicBezTo>
                      <a:cubicBezTo>
                        <a:pt x="311360" y="62793"/>
                        <a:pt x="308160" y="74693"/>
                        <a:pt x="314325" y="50037"/>
                      </a:cubicBezTo>
                      <a:cubicBezTo>
                        <a:pt x="315019" y="47261"/>
                        <a:pt x="319087" y="46862"/>
                        <a:pt x="321468" y="45275"/>
                      </a:cubicBezTo>
                      <a:cubicBezTo>
                        <a:pt x="324643" y="38925"/>
                        <a:pt x="328444" y="32851"/>
                        <a:pt x="330993" y="26225"/>
                      </a:cubicBezTo>
                      <a:cubicBezTo>
                        <a:pt x="335346" y="14907"/>
                        <a:pt x="331596" y="1865"/>
                        <a:pt x="335756" y="30987"/>
                      </a:cubicBezTo>
                      <a:cubicBezTo>
                        <a:pt x="337343" y="28606"/>
                        <a:pt x="339238" y="26403"/>
                        <a:pt x="340518" y="23844"/>
                      </a:cubicBezTo>
                      <a:cubicBezTo>
                        <a:pt x="341641" y="21599"/>
                        <a:pt x="341011" y="18353"/>
                        <a:pt x="342900" y="16700"/>
                      </a:cubicBezTo>
                      <a:cubicBezTo>
                        <a:pt x="347716" y="12486"/>
                        <a:pt x="354012" y="10350"/>
                        <a:pt x="359568" y="7175"/>
                      </a:cubicBezTo>
                      <a:cubicBezTo>
                        <a:pt x="366728" y="-14300"/>
                        <a:pt x="355174" y="18535"/>
                        <a:pt x="359568" y="26225"/>
                      </a:cubicBezTo>
                      <a:cubicBezTo>
                        <a:pt x="362090" y="30638"/>
                        <a:pt x="367506" y="19875"/>
                        <a:pt x="371475" y="16700"/>
                      </a:cubicBezTo>
                      <a:cubicBezTo>
                        <a:pt x="372269" y="19875"/>
                        <a:pt x="373318" y="22997"/>
                        <a:pt x="373856" y="26225"/>
                      </a:cubicBezTo>
                      <a:cubicBezTo>
                        <a:pt x="374908" y="32537"/>
                        <a:pt x="370166" y="43252"/>
                        <a:pt x="376237" y="45275"/>
                      </a:cubicBezTo>
                      <a:cubicBezTo>
                        <a:pt x="381719" y="47102"/>
                        <a:pt x="379412" y="34162"/>
                        <a:pt x="381000" y="28606"/>
                      </a:cubicBezTo>
                      <a:cubicBezTo>
                        <a:pt x="381794" y="41306"/>
                        <a:pt x="379357" y="54634"/>
                        <a:pt x="383381" y="66706"/>
                      </a:cubicBezTo>
                      <a:cubicBezTo>
                        <a:pt x="384636" y="70471"/>
                        <a:pt x="388556" y="53735"/>
                        <a:pt x="390525" y="57181"/>
                      </a:cubicBezTo>
                      <a:cubicBezTo>
                        <a:pt x="394875" y="64793"/>
                        <a:pt x="392112" y="74644"/>
                        <a:pt x="392906" y="83375"/>
                      </a:cubicBezTo>
                      <a:cubicBezTo>
                        <a:pt x="409768" y="49652"/>
                        <a:pt x="390024" y="82873"/>
                        <a:pt x="402431" y="95281"/>
                      </a:cubicBezTo>
                      <a:lnTo>
                        <a:pt x="414337" y="83375"/>
                      </a:lnTo>
                      <a:cubicBezTo>
                        <a:pt x="415131" y="89725"/>
                        <a:pt x="416718" y="96026"/>
                        <a:pt x="416718" y="102425"/>
                      </a:cubicBezTo>
                      <a:cubicBezTo>
                        <a:pt x="416718" y="105698"/>
                        <a:pt x="414337" y="108677"/>
                        <a:pt x="414337" y="111950"/>
                      </a:cubicBezTo>
                      <a:cubicBezTo>
                        <a:pt x="414337" y="120717"/>
                        <a:pt x="415924" y="129413"/>
                        <a:pt x="416718" y="138144"/>
                      </a:cubicBezTo>
                      <a:cubicBezTo>
                        <a:pt x="415168" y="156741"/>
                        <a:pt x="412208" y="170109"/>
                        <a:pt x="416718" y="188150"/>
                      </a:cubicBezTo>
                      <a:cubicBezTo>
                        <a:pt x="417412" y="190927"/>
                        <a:pt x="419893" y="192913"/>
                        <a:pt x="421481" y="195294"/>
                      </a:cubicBezTo>
                      <a:cubicBezTo>
                        <a:pt x="422275" y="200850"/>
                        <a:pt x="420494" y="207472"/>
                        <a:pt x="423862" y="211962"/>
                      </a:cubicBezTo>
                      <a:cubicBezTo>
                        <a:pt x="425579" y="214251"/>
                        <a:pt x="427981" y="202030"/>
                        <a:pt x="428625" y="204819"/>
                      </a:cubicBezTo>
                      <a:cubicBezTo>
                        <a:pt x="431486" y="217218"/>
                        <a:pt x="429674" y="230264"/>
                        <a:pt x="431006" y="242919"/>
                      </a:cubicBezTo>
                      <a:cubicBezTo>
                        <a:pt x="431269" y="245415"/>
                        <a:pt x="432593" y="247681"/>
                        <a:pt x="433387" y="250062"/>
                      </a:cubicBezTo>
                      <a:cubicBezTo>
                        <a:pt x="429181" y="259876"/>
                        <a:pt x="420051" y="276729"/>
                        <a:pt x="423862" y="288162"/>
                      </a:cubicBezTo>
                      <a:cubicBezTo>
                        <a:pt x="424927" y="291357"/>
                        <a:pt x="428625" y="283400"/>
                        <a:pt x="431006" y="281019"/>
                      </a:cubicBezTo>
                      <a:cubicBezTo>
                        <a:pt x="433277" y="296916"/>
                        <a:pt x="435878" y="312747"/>
                        <a:pt x="438150" y="328644"/>
                      </a:cubicBezTo>
                      <a:cubicBezTo>
                        <a:pt x="439737" y="326263"/>
                        <a:pt x="441632" y="318940"/>
                        <a:pt x="442912" y="321500"/>
                      </a:cubicBezTo>
                      <a:cubicBezTo>
                        <a:pt x="446126" y="327929"/>
                        <a:pt x="444111" y="335841"/>
                        <a:pt x="445293" y="342931"/>
                      </a:cubicBezTo>
                      <a:cubicBezTo>
                        <a:pt x="445706" y="345407"/>
                        <a:pt x="446881" y="347694"/>
                        <a:pt x="447675" y="350075"/>
                      </a:cubicBezTo>
                      <a:cubicBezTo>
                        <a:pt x="449262" y="347694"/>
                        <a:pt x="450148" y="341214"/>
                        <a:pt x="452437" y="342931"/>
                      </a:cubicBezTo>
                      <a:cubicBezTo>
                        <a:pt x="454222" y="344270"/>
                        <a:pt x="458599" y="362814"/>
                        <a:pt x="459581" y="366744"/>
                      </a:cubicBezTo>
                      <a:cubicBezTo>
                        <a:pt x="461962" y="362775"/>
                        <a:pt x="462132" y="354263"/>
                        <a:pt x="466725" y="354837"/>
                      </a:cubicBezTo>
                      <a:cubicBezTo>
                        <a:pt x="478025" y="356249"/>
                        <a:pt x="479502" y="373481"/>
                        <a:pt x="481012" y="381031"/>
                      </a:cubicBezTo>
                      <a:cubicBezTo>
                        <a:pt x="483393" y="380237"/>
                        <a:pt x="485911" y="379773"/>
                        <a:pt x="488156" y="378650"/>
                      </a:cubicBezTo>
                      <a:cubicBezTo>
                        <a:pt x="492296" y="376580"/>
                        <a:pt x="495480" y="372161"/>
                        <a:pt x="500062" y="371506"/>
                      </a:cubicBezTo>
                      <a:cubicBezTo>
                        <a:pt x="507177" y="370489"/>
                        <a:pt x="514349" y="373093"/>
                        <a:pt x="521493" y="373887"/>
                      </a:cubicBezTo>
                      <a:cubicBezTo>
                        <a:pt x="532614" y="390568"/>
                        <a:pt x="518544" y="374615"/>
                        <a:pt x="545306" y="366744"/>
                      </a:cubicBezTo>
                      <a:cubicBezTo>
                        <a:pt x="552202" y="364716"/>
                        <a:pt x="559593" y="368331"/>
                        <a:pt x="566737" y="369125"/>
                      </a:cubicBezTo>
                      <a:cubicBezTo>
                        <a:pt x="568325" y="371506"/>
                        <a:pt x="568650" y="376010"/>
                        <a:pt x="571500" y="376269"/>
                      </a:cubicBezTo>
                      <a:cubicBezTo>
                        <a:pt x="573503" y="376451"/>
                        <a:pt x="595949" y="370752"/>
                        <a:pt x="602456" y="369125"/>
                      </a:cubicBezTo>
                      <a:cubicBezTo>
                        <a:pt x="605631" y="372300"/>
                        <a:pt x="607552" y="377912"/>
                        <a:pt x="611981" y="378650"/>
                      </a:cubicBezTo>
                      <a:cubicBezTo>
                        <a:pt x="618437" y="379726"/>
                        <a:pt x="624505" y="374389"/>
                        <a:pt x="631031" y="373887"/>
                      </a:cubicBezTo>
                      <a:cubicBezTo>
                        <a:pt x="635066" y="373577"/>
                        <a:pt x="638968" y="375475"/>
                        <a:pt x="642937" y="376269"/>
                      </a:cubicBezTo>
                      <a:cubicBezTo>
                        <a:pt x="643731" y="378650"/>
                        <a:pt x="643025" y="382393"/>
                        <a:pt x="645318" y="383412"/>
                      </a:cubicBezTo>
                      <a:cubicBezTo>
                        <a:pt x="657361" y="388764"/>
                        <a:pt x="663404" y="386035"/>
                        <a:pt x="673893" y="383412"/>
                      </a:cubicBezTo>
                      <a:cubicBezTo>
                        <a:pt x="677068" y="384206"/>
                        <a:pt x="680862" y="383750"/>
                        <a:pt x="683418" y="385794"/>
                      </a:cubicBezTo>
                      <a:cubicBezTo>
                        <a:pt x="685378" y="387362"/>
                        <a:pt x="683365" y="392328"/>
                        <a:pt x="685800" y="392937"/>
                      </a:cubicBezTo>
                      <a:cubicBezTo>
                        <a:pt x="688576" y="393631"/>
                        <a:pt x="690458" y="389595"/>
                        <a:pt x="692943" y="388175"/>
                      </a:cubicBezTo>
                      <a:cubicBezTo>
                        <a:pt x="696025" y="386414"/>
                        <a:pt x="699293" y="385000"/>
                        <a:pt x="702468" y="383412"/>
                      </a:cubicBezTo>
                      <a:cubicBezTo>
                        <a:pt x="705643" y="385793"/>
                        <a:pt x="708143" y="389593"/>
                        <a:pt x="711993" y="390556"/>
                      </a:cubicBezTo>
                      <a:cubicBezTo>
                        <a:pt x="713701" y="390983"/>
                        <a:pt x="726276" y="386589"/>
                        <a:pt x="728662" y="385794"/>
                      </a:cubicBezTo>
                      <a:cubicBezTo>
                        <a:pt x="732631" y="386588"/>
                        <a:pt x="736617" y="389053"/>
                        <a:pt x="740568" y="388175"/>
                      </a:cubicBezTo>
                      <a:cubicBezTo>
                        <a:pt x="744442" y="387314"/>
                        <a:pt x="746647" y="383000"/>
                        <a:pt x="750093" y="381031"/>
                      </a:cubicBezTo>
                      <a:cubicBezTo>
                        <a:pt x="752272" y="379786"/>
                        <a:pt x="754856" y="379444"/>
                        <a:pt x="757237" y="378650"/>
                      </a:cubicBezTo>
                      <a:cubicBezTo>
                        <a:pt x="758825" y="381825"/>
                        <a:pt x="758486" y="387673"/>
                        <a:pt x="762000" y="388175"/>
                      </a:cubicBezTo>
                      <a:cubicBezTo>
                        <a:pt x="766582" y="388829"/>
                        <a:pt x="769766" y="383101"/>
                        <a:pt x="773906" y="381031"/>
                      </a:cubicBezTo>
                      <a:cubicBezTo>
                        <a:pt x="776151" y="379908"/>
                        <a:pt x="778669" y="379444"/>
                        <a:pt x="781050" y="378650"/>
                      </a:cubicBezTo>
                      <a:cubicBezTo>
                        <a:pt x="783431" y="381031"/>
                        <a:pt x="784891" y="385134"/>
                        <a:pt x="788193" y="385794"/>
                      </a:cubicBezTo>
                      <a:cubicBezTo>
                        <a:pt x="795918" y="387339"/>
                        <a:pt x="811982" y="381039"/>
                        <a:pt x="819150" y="378650"/>
                      </a:cubicBezTo>
                      <a:cubicBezTo>
                        <a:pt x="830624" y="395864"/>
                        <a:pt x="814222" y="375208"/>
                        <a:pt x="845343" y="388175"/>
                      </a:cubicBezTo>
                      <a:cubicBezTo>
                        <a:pt x="849007" y="389701"/>
                        <a:pt x="850106" y="394525"/>
                        <a:pt x="852487" y="397700"/>
                      </a:cubicBezTo>
                      <a:cubicBezTo>
                        <a:pt x="871537" y="391349"/>
                        <a:pt x="862012" y="391349"/>
                        <a:pt x="881062" y="397700"/>
                      </a:cubicBezTo>
                      <a:cubicBezTo>
                        <a:pt x="884167" y="398735"/>
                        <a:pt x="887440" y="399182"/>
                        <a:pt x="890587" y="400081"/>
                      </a:cubicBezTo>
                      <a:cubicBezTo>
                        <a:pt x="893001" y="400771"/>
                        <a:pt x="897731" y="402462"/>
                        <a:pt x="897731" y="402462"/>
                      </a:cubicBezTo>
                    </a:path>
                  </a:pathLst>
                </a:cu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59" name="Rounded Rectangle 126"/>
            <p:cNvSpPr/>
            <p:nvPr>
              <p:custDataLst>
                <p:tags r:id="rId54"/>
              </p:custDataLst>
            </p:nvPr>
          </p:nvSpPr>
          <p:spPr>
            <a:xfrm>
              <a:off x="4660211" y="6003786"/>
              <a:ext cx="1321539" cy="371347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pA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– </a:t>
              </a: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Flussdiagramm: Verzögerung 110"/>
            <p:cNvSpPr/>
            <p:nvPr>
              <p:custDataLst>
                <p:tags r:id="rId55"/>
              </p:custDataLst>
            </p:nvPr>
          </p:nvSpPr>
          <p:spPr>
            <a:xfrm rot="5400000">
              <a:off x="6658855" y="4324821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TextBox 128"/>
            <p:cNvSpPr txBox="1"/>
            <p:nvPr>
              <p:custDataLst>
                <p:tags r:id="rId56"/>
              </p:custDataLst>
            </p:nvPr>
          </p:nvSpPr>
          <p:spPr>
            <a:xfrm>
              <a:off x="6906629" y="4583320"/>
              <a:ext cx="168026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Faraday </a:t>
              </a: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cup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…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62" name="Elbow Connector 129"/>
            <p:cNvCxnSpPr>
              <a:stCxn id="83" idx="1"/>
            </p:cNvCxnSpPr>
            <p:nvPr>
              <p:custDataLst>
                <p:tags r:id="rId57"/>
              </p:custDataLst>
            </p:nvPr>
          </p:nvCxnSpPr>
          <p:spPr>
            <a:xfrm rot="10800000">
              <a:off x="1907704" y="5758658"/>
              <a:ext cx="2758914" cy="1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3" name="Elbow Connector 130"/>
            <p:cNvCxnSpPr>
              <a:stCxn id="59" idx="1"/>
              <a:endCxn id="121" idx="13"/>
            </p:cNvCxnSpPr>
            <p:nvPr>
              <p:custDataLst>
                <p:tags r:id="rId58"/>
              </p:custDataLst>
            </p:nvPr>
          </p:nvCxnSpPr>
          <p:spPr>
            <a:xfrm rot="10800000">
              <a:off x="2302349" y="5810646"/>
              <a:ext cx="2357863" cy="378815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4" name="Elbow Connector 131"/>
            <p:cNvCxnSpPr>
              <a:stCxn id="60" idx="3"/>
              <a:endCxn id="59" idx="3"/>
            </p:cNvCxnSpPr>
            <p:nvPr>
              <p:custDataLst>
                <p:tags r:id="rId59"/>
              </p:custDataLst>
            </p:nvPr>
          </p:nvCxnSpPr>
          <p:spPr>
            <a:xfrm rot="5400000">
              <a:off x="5561862" y="4960166"/>
              <a:ext cx="1649183" cy="809405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5" name="Straight Connector 132"/>
            <p:cNvCxnSpPr/>
            <p:nvPr>
              <p:custDataLst>
                <p:tags r:id="rId60"/>
              </p:custDataLst>
            </p:nvPr>
          </p:nvCxnSpPr>
          <p:spPr>
            <a:xfrm>
              <a:off x="4684250" y="2204864"/>
              <a:ext cx="859931" cy="0"/>
            </a:xfrm>
            <a:prstGeom prst="line">
              <a:avLst/>
            </a:prstGeom>
            <a:noFill/>
            <a:ln w="53975" cap="flat" cmpd="sng" algn="ctr">
              <a:solidFill>
                <a:srgbClr val="FFC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6" name="Straight Connector 133"/>
            <p:cNvCxnSpPr/>
            <p:nvPr>
              <p:custDataLst>
                <p:tags r:id="rId61"/>
              </p:custDataLst>
            </p:nvPr>
          </p:nvCxnSpPr>
          <p:spPr>
            <a:xfrm flipH="1" flipV="1">
              <a:off x="5544181" y="2204864"/>
              <a:ext cx="196351" cy="846915"/>
            </a:xfrm>
            <a:prstGeom prst="line">
              <a:avLst/>
            </a:prstGeom>
            <a:noFill/>
            <a:ln w="53975" cap="flat" cmpd="sng" algn="ctr">
              <a:solidFill>
                <a:srgbClr val="FFC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7" name="Straight Connector 134"/>
            <p:cNvCxnSpPr/>
            <p:nvPr>
              <p:custDataLst>
                <p:tags r:id="rId62"/>
              </p:custDataLst>
            </p:nvPr>
          </p:nvCxnSpPr>
          <p:spPr>
            <a:xfrm>
              <a:off x="2424776" y="2200810"/>
              <a:ext cx="292981" cy="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8" name="Straight Connector 135"/>
            <p:cNvCxnSpPr/>
            <p:nvPr>
              <p:custDataLst>
                <p:tags r:id="rId63"/>
              </p:custDataLst>
            </p:nvPr>
          </p:nvCxnSpPr>
          <p:spPr>
            <a:xfrm>
              <a:off x="2335996" y="211695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9" name="Straight Connector 136"/>
            <p:cNvCxnSpPr/>
            <p:nvPr>
              <p:custDataLst>
                <p:tags r:id="rId64"/>
              </p:custDataLst>
            </p:nvPr>
          </p:nvCxnSpPr>
          <p:spPr>
            <a:xfrm>
              <a:off x="5455401" y="2089506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70" name="Gerade Verbindung mit Pfeil 122"/>
            <p:cNvCxnSpPr/>
            <p:nvPr>
              <p:custDataLst>
                <p:tags r:id="rId65"/>
              </p:custDataLst>
            </p:nvPr>
          </p:nvCxnSpPr>
          <p:spPr>
            <a:xfrm flipV="1">
              <a:off x="5969018" y="220486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1" name="Gerade Verbindung mit Pfeil 122"/>
            <p:cNvCxnSpPr/>
            <p:nvPr>
              <p:custDataLst>
                <p:tags r:id="rId66"/>
              </p:custDataLst>
            </p:nvPr>
          </p:nvCxnSpPr>
          <p:spPr>
            <a:xfrm flipV="1">
              <a:off x="6200544" y="220080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2" name="Gerade Verbindung mit Pfeil 122"/>
            <p:cNvCxnSpPr/>
            <p:nvPr>
              <p:custDataLst>
                <p:tags r:id="rId67"/>
              </p:custDataLst>
            </p:nvPr>
          </p:nvCxnSpPr>
          <p:spPr>
            <a:xfrm flipV="1">
              <a:off x="6413184" y="220080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3" name="Elbow Connector 140"/>
            <p:cNvCxnSpPr>
              <a:stCxn id="74" idx="3"/>
              <a:endCxn id="104" idx="1"/>
            </p:cNvCxnSpPr>
            <p:nvPr>
              <p:custDataLst>
                <p:tags r:id="rId68"/>
              </p:custDataLst>
            </p:nvPr>
          </p:nvCxnSpPr>
          <p:spPr>
            <a:xfrm flipV="1">
              <a:off x="6936302" y="1058260"/>
              <a:ext cx="520568" cy="1119158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sp>
          <p:nvSpPr>
            <p:cNvPr id="74" name="Flussdiagramm: Verzögerung 110"/>
            <p:cNvSpPr/>
            <p:nvPr>
              <p:custDataLst>
                <p:tags r:id="rId69"/>
              </p:custDataLst>
            </p:nvPr>
          </p:nvSpPr>
          <p:spPr>
            <a:xfrm>
              <a:off x="6671702" y="2094262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5" name="Gerade Verbindung mit Pfeil 122"/>
            <p:cNvCxnSpPr/>
            <p:nvPr>
              <p:custDataLst>
                <p:tags r:id="rId70"/>
              </p:custDataLst>
            </p:nvPr>
          </p:nvCxnSpPr>
          <p:spPr>
            <a:xfrm>
              <a:off x="3546201" y="4181842"/>
              <a:ext cx="148317" cy="0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76" name="Rectangle 143"/>
            <p:cNvSpPr/>
            <p:nvPr>
              <p:custDataLst>
                <p:tags r:id="rId71"/>
              </p:custDataLst>
            </p:nvPr>
          </p:nvSpPr>
          <p:spPr>
            <a:xfrm>
              <a:off x="3620359" y="4016015"/>
              <a:ext cx="1599713" cy="355296"/>
            </a:xfrm>
            <a:prstGeom prst="rect">
              <a:avLst/>
            </a:prstGeom>
            <a:solidFill>
              <a:srgbClr val="4BACC6"/>
            </a:solidFill>
            <a:ln w="25400" cap="flat" cmpd="sng" algn="ctr">
              <a:solidFill>
                <a:srgbClr val="4BACC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800" kern="0" dirty="0" smtClean="0">
                  <a:solidFill>
                    <a:sysClr val="window" lastClr="FFFFFF"/>
                  </a:solidFill>
                  <a:latin typeface="Calibri"/>
                </a:rPr>
                <a:t>SHG/THG/FHG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7" name="Gerade Verbindung mit Pfeil 122"/>
            <p:cNvCxnSpPr/>
            <p:nvPr>
              <p:custDataLst>
                <p:tags r:id="rId72"/>
              </p:custDataLst>
            </p:nvPr>
          </p:nvCxnSpPr>
          <p:spPr>
            <a:xfrm flipV="1">
              <a:off x="5648904" y="4750963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8" name="Gerade Verbindung mit Pfeil 122"/>
            <p:cNvCxnSpPr/>
            <p:nvPr>
              <p:custDataLst>
                <p:tags r:id="rId73"/>
              </p:custDataLst>
            </p:nvPr>
          </p:nvCxnSpPr>
          <p:spPr>
            <a:xfrm flipV="1">
              <a:off x="5422621" y="419220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9" name="Straight Connector 146"/>
            <p:cNvCxnSpPr/>
            <p:nvPr>
              <p:custDataLst>
                <p:tags r:id="rId74"/>
              </p:custDataLst>
            </p:nvPr>
          </p:nvCxnSpPr>
          <p:spPr>
            <a:xfrm flipH="1">
              <a:off x="5296794" y="4123994"/>
              <a:ext cx="253784" cy="161728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0" name="Gerade Verbindung mit Pfeil 122"/>
            <p:cNvCxnSpPr/>
            <p:nvPr>
              <p:custDataLst>
                <p:tags r:id="rId75"/>
              </p:custDataLst>
            </p:nvPr>
          </p:nvCxnSpPr>
          <p:spPr>
            <a:xfrm flipV="1">
              <a:off x="5971950" y="5306693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1" name="Gerade Verbindung mit Pfeil 122"/>
            <p:cNvCxnSpPr/>
            <p:nvPr>
              <p:custDataLst>
                <p:tags r:id="rId76"/>
              </p:custDataLst>
            </p:nvPr>
          </p:nvCxnSpPr>
          <p:spPr>
            <a:xfrm flipV="1">
              <a:off x="5764063" y="5306693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2" name="Elbow Connector 149"/>
            <p:cNvCxnSpPr>
              <a:stCxn id="100" idx="3"/>
              <a:endCxn id="83" idx="3"/>
            </p:cNvCxnSpPr>
            <p:nvPr>
              <p:custDataLst>
                <p:tags r:id="rId77"/>
              </p:custDataLst>
            </p:nvPr>
          </p:nvCxnSpPr>
          <p:spPr>
            <a:xfrm flipH="1">
              <a:off x="5863289" y="5313088"/>
              <a:ext cx="467753" cy="445570"/>
            </a:xfrm>
            <a:prstGeom prst="bentConnector3">
              <a:avLst>
                <a:gd name="adj1" fmla="val -48872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sp>
          <p:nvSpPr>
            <p:cNvPr id="83" name="Rounded Rectangle 150"/>
            <p:cNvSpPr/>
            <p:nvPr>
              <p:custDataLst>
                <p:tags r:id="rId78"/>
              </p:custDataLst>
            </p:nvPr>
          </p:nvSpPr>
          <p:spPr>
            <a:xfrm>
              <a:off x="4666618" y="5578637"/>
              <a:ext cx="1196671" cy="360041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l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–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4" name="Straight Connector 151"/>
            <p:cNvCxnSpPr/>
            <p:nvPr>
              <p:custDataLst>
                <p:tags r:id="rId79"/>
              </p:custDataLst>
            </p:nvPr>
          </p:nvCxnSpPr>
          <p:spPr>
            <a:xfrm flipV="1">
              <a:off x="2399566" y="5301208"/>
              <a:ext cx="438313" cy="533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5" name="Straight Connector 152"/>
            <p:cNvCxnSpPr/>
            <p:nvPr>
              <p:custDataLst>
                <p:tags r:id="rId80"/>
              </p:custDataLst>
            </p:nvPr>
          </p:nvCxnSpPr>
          <p:spPr>
            <a:xfrm>
              <a:off x="2320213" y="5229200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86" name="Rectangle 153"/>
            <p:cNvSpPr/>
            <p:nvPr>
              <p:custDataLst>
                <p:tags r:id="rId81"/>
              </p:custDataLst>
            </p:nvPr>
          </p:nvSpPr>
          <p:spPr>
            <a:xfrm>
              <a:off x="2709822" y="4551382"/>
              <a:ext cx="842069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Ti:Sa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2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7" name="Gerade Verbindung mit Pfeil 122"/>
            <p:cNvCxnSpPr/>
            <p:nvPr>
              <p:custDataLst>
                <p:tags r:id="rId82"/>
              </p:custDataLst>
            </p:nvPr>
          </p:nvCxnSpPr>
          <p:spPr>
            <a:xfrm flipH="1">
              <a:off x="5510430" y="3380910"/>
              <a:ext cx="232416" cy="136825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8" name="Straight Connector 155"/>
            <p:cNvCxnSpPr/>
            <p:nvPr>
              <p:custDataLst>
                <p:tags r:id="rId83"/>
              </p:custDataLst>
            </p:nvPr>
          </p:nvCxnSpPr>
          <p:spPr>
            <a:xfrm flipH="1">
              <a:off x="5421650" y="4661249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9" name="Gerade Verbindung mit Pfeil 122"/>
            <p:cNvCxnSpPr/>
            <p:nvPr>
              <p:custDataLst>
                <p:tags r:id="rId84"/>
              </p:custDataLst>
            </p:nvPr>
          </p:nvCxnSpPr>
          <p:spPr>
            <a:xfrm>
              <a:off x="5758330" y="3057930"/>
              <a:ext cx="2558086" cy="94206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0" name="Gerade Verbindung mit Pfeil 122"/>
            <p:cNvCxnSpPr/>
            <p:nvPr>
              <p:custDataLst>
                <p:tags r:id="rId85"/>
              </p:custDataLst>
            </p:nvPr>
          </p:nvCxnSpPr>
          <p:spPr>
            <a:xfrm flipV="1">
              <a:off x="5742845" y="3346063"/>
              <a:ext cx="2573571" cy="45654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1" name="Gerade Verbindung mit Pfeil 118"/>
            <p:cNvCxnSpPr/>
            <p:nvPr>
              <p:custDataLst>
                <p:tags r:id="rId86"/>
              </p:custDataLst>
            </p:nvPr>
          </p:nvCxnSpPr>
          <p:spPr>
            <a:xfrm>
              <a:off x="5714953" y="3057930"/>
              <a:ext cx="2686097" cy="123420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2" name="Gerade Verbindung mit Pfeil 122"/>
            <p:cNvCxnSpPr/>
            <p:nvPr>
              <p:custDataLst>
                <p:tags r:id="rId87"/>
              </p:custDataLst>
            </p:nvPr>
          </p:nvCxnSpPr>
          <p:spPr>
            <a:xfrm flipV="1">
              <a:off x="5740532" y="3319463"/>
              <a:ext cx="2658137" cy="72252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3" name="Gerade Verbindung mit Pfeil 122"/>
            <p:cNvCxnSpPr/>
            <p:nvPr>
              <p:custDataLst>
                <p:tags r:id="rId88"/>
              </p:custDataLst>
            </p:nvPr>
          </p:nvCxnSpPr>
          <p:spPr>
            <a:xfrm flipV="1">
              <a:off x="5714953" y="3274220"/>
              <a:ext cx="2807541" cy="117494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4" name="Gerade Verbindung mit Pfeil 122"/>
            <p:cNvCxnSpPr/>
            <p:nvPr>
              <p:custDataLst>
                <p:tags r:id="rId89"/>
              </p:custDataLst>
            </p:nvPr>
          </p:nvCxnSpPr>
          <p:spPr>
            <a:xfrm>
              <a:off x="5714953" y="3057930"/>
              <a:ext cx="2798016" cy="166283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5" name="Gerade Verbindung mit Pfeil 118"/>
            <p:cNvCxnSpPr/>
            <p:nvPr>
              <p:custDataLst>
                <p:tags r:id="rId90"/>
              </p:custDataLst>
            </p:nvPr>
          </p:nvCxnSpPr>
          <p:spPr>
            <a:xfrm>
              <a:off x="2424776" y="3191727"/>
              <a:ext cx="6178680" cy="56298"/>
            </a:xfrm>
            <a:prstGeom prst="straightConnector1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6" name="Gerade Verbindung mit Pfeil 122"/>
            <p:cNvCxnSpPr/>
            <p:nvPr>
              <p:custDataLst>
                <p:tags r:id="rId91"/>
              </p:custDataLst>
            </p:nvPr>
          </p:nvCxnSpPr>
          <p:spPr>
            <a:xfrm>
              <a:off x="5740533" y="3391714"/>
              <a:ext cx="2313" cy="1894593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7" name="Straight Connector 164"/>
            <p:cNvCxnSpPr/>
            <p:nvPr>
              <p:custDataLst>
                <p:tags r:id="rId92"/>
              </p:custDataLst>
            </p:nvPr>
          </p:nvCxnSpPr>
          <p:spPr>
            <a:xfrm flipH="1">
              <a:off x="5618576" y="3309190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8" name="Straight Connector 165"/>
            <p:cNvCxnSpPr/>
            <p:nvPr>
              <p:custDataLst>
                <p:tags r:id="rId93"/>
              </p:custDataLst>
            </p:nvPr>
          </p:nvCxnSpPr>
          <p:spPr>
            <a:xfrm>
              <a:off x="5630669" y="297631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9" name="Straight Connector 166"/>
            <p:cNvCxnSpPr/>
            <p:nvPr>
              <p:custDataLst>
                <p:tags r:id="rId94"/>
              </p:custDataLst>
            </p:nvPr>
          </p:nvCxnSpPr>
          <p:spPr>
            <a:xfrm flipH="1">
              <a:off x="5643123" y="5218782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00" name="Flussdiagramm: Verzögerung 110"/>
            <p:cNvSpPr/>
            <p:nvPr>
              <p:custDataLst>
                <p:tags r:id="rId95"/>
              </p:custDataLst>
            </p:nvPr>
          </p:nvSpPr>
          <p:spPr>
            <a:xfrm>
              <a:off x="6066442" y="5229932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AutoShape 934"/>
            <p:cNvSpPr>
              <a:spLocks noChangeArrowheads="1"/>
            </p:cNvSpPr>
            <p:nvPr>
              <p:custDataLst>
                <p:tags r:id="rId96"/>
              </p:custDataLst>
            </p:nvPr>
          </p:nvSpPr>
          <p:spPr bwMode="auto">
            <a:xfrm rot="19793845" flipH="1">
              <a:off x="6509538" y="2930214"/>
              <a:ext cx="1818161" cy="1834619"/>
            </a:xfrm>
            <a:custGeom>
              <a:avLst/>
              <a:gdLst>
                <a:gd name="G0" fmla="+- 4564 0 0"/>
                <a:gd name="G1" fmla="+- -8217291 0 0"/>
                <a:gd name="G2" fmla="+- 0 0 -8217291"/>
                <a:gd name="T0" fmla="*/ 0 256 1"/>
                <a:gd name="T1" fmla="*/ 180 256 1"/>
                <a:gd name="G3" fmla="+- -8217291 T0 T1"/>
                <a:gd name="T2" fmla="*/ 0 256 1"/>
                <a:gd name="T3" fmla="*/ 90 256 1"/>
                <a:gd name="G4" fmla="+- -8217291 T2 T3"/>
                <a:gd name="G5" fmla="*/ G4 2 1"/>
                <a:gd name="T4" fmla="*/ 90 256 1"/>
                <a:gd name="T5" fmla="*/ 0 256 1"/>
                <a:gd name="G6" fmla="+- -8217291 T4 T5"/>
                <a:gd name="G7" fmla="*/ G6 2 1"/>
                <a:gd name="G8" fmla="abs -821729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64"/>
                <a:gd name="G18" fmla="*/ 4564 1 2"/>
                <a:gd name="G19" fmla="+- G18 5400 0"/>
                <a:gd name="G20" fmla="cos G19 -8217291"/>
                <a:gd name="G21" fmla="sin G19 -8217291"/>
                <a:gd name="G22" fmla="+- G20 10800 0"/>
                <a:gd name="G23" fmla="+- G21 10800 0"/>
                <a:gd name="G24" fmla="+- 10800 0 G20"/>
                <a:gd name="G25" fmla="+- 4564 10800 0"/>
                <a:gd name="G26" fmla="?: G9 G17 G25"/>
                <a:gd name="G27" fmla="?: G9 0 21600"/>
                <a:gd name="G28" fmla="cos 10800 -8217291"/>
                <a:gd name="G29" fmla="sin 10800 -8217291"/>
                <a:gd name="G30" fmla="sin 4564 -8217291"/>
                <a:gd name="G31" fmla="+- G28 10800 0"/>
                <a:gd name="G32" fmla="+- G29 10800 0"/>
                <a:gd name="G33" fmla="+- G30 10800 0"/>
                <a:gd name="G34" fmla="?: G4 0 G31"/>
                <a:gd name="G35" fmla="?: -8217291 G34 0"/>
                <a:gd name="G36" fmla="?: G6 G35 G31"/>
                <a:gd name="G37" fmla="+- 21600 0 G36"/>
                <a:gd name="G38" fmla="?: G4 0 G33"/>
                <a:gd name="G39" fmla="?: -821729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351 w 21600"/>
                <a:gd name="T15" fmla="*/ 4537 h 21600"/>
                <a:gd name="T16" fmla="*/ 10800 w 21600"/>
                <a:gd name="T17" fmla="*/ 6236 h 21600"/>
                <a:gd name="T18" fmla="*/ 15249 w 21600"/>
                <a:gd name="T19" fmla="*/ 45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157" y="7079"/>
                  </a:moveTo>
                  <a:cubicBezTo>
                    <a:pt x="8929" y="6530"/>
                    <a:pt x="9852" y="6235"/>
                    <a:pt x="10800" y="6236"/>
                  </a:cubicBezTo>
                  <a:cubicBezTo>
                    <a:pt x="11747" y="6236"/>
                    <a:pt x="12670" y="6530"/>
                    <a:pt x="13442" y="7079"/>
                  </a:cubicBezTo>
                  <a:lnTo>
                    <a:pt x="17054" y="1995"/>
                  </a:lnTo>
                  <a:cubicBezTo>
                    <a:pt x="15226" y="697"/>
                    <a:pt x="13041" y="-1"/>
                    <a:pt x="10799" y="0"/>
                  </a:cubicBezTo>
                  <a:cubicBezTo>
                    <a:pt x="8558" y="0"/>
                    <a:pt x="6373" y="697"/>
                    <a:pt x="4545" y="1995"/>
                  </a:cubicBezTo>
                  <a:close/>
                </a:path>
              </a:pathLst>
            </a:cu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102" name="Straight Connector 169"/>
            <p:cNvCxnSpPr>
              <a:stCxn id="104" idx="2"/>
            </p:cNvCxnSpPr>
            <p:nvPr/>
          </p:nvCxnSpPr>
          <p:spPr>
            <a:xfrm>
              <a:off x="8061019" y="1238280"/>
              <a:ext cx="26882" cy="13900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70"/>
            <p:cNvGrpSpPr/>
            <p:nvPr/>
          </p:nvGrpSpPr>
          <p:grpSpPr>
            <a:xfrm>
              <a:off x="7259809" y="1285162"/>
              <a:ext cx="1656184" cy="1343159"/>
              <a:chOff x="7259809" y="1285162"/>
              <a:chExt cx="1656184" cy="1343159"/>
            </a:xfrm>
          </p:grpSpPr>
          <p:sp>
            <p:nvSpPr>
              <p:cNvPr id="119" name="computr1"/>
              <p:cNvSpPr>
                <a:spLocks noEditPoints="1" noChangeArrowheads="1"/>
              </p:cNvSpPr>
              <p:nvPr>
                <p:custDataLst>
                  <p:tags r:id="rId112"/>
                </p:custDataLst>
              </p:nvPr>
            </p:nvSpPr>
            <p:spPr bwMode="auto">
              <a:xfrm flipH="1">
                <a:off x="7259809" y="1285162"/>
                <a:ext cx="1656184" cy="1343159"/>
              </a:xfrm>
              <a:custGeom>
                <a:avLst/>
                <a:gdLst>
                  <a:gd name="T0" fmla="*/ 19535 w 21600"/>
                  <a:gd name="T1" fmla="*/ 0 h 21600"/>
                  <a:gd name="T2" fmla="*/ 10800 w 21600"/>
                  <a:gd name="T3" fmla="*/ 0 h 21600"/>
                  <a:gd name="T4" fmla="*/ 2065 w 21600"/>
                  <a:gd name="T5" fmla="*/ 0 h 21600"/>
                  <a:gd name="T6" fmla="*/ 0 w 21600"/>
                  <a:gd name="T7" fmla="*/ 15388 h 21600"/>
                  <a:gd name="T8" fmla="*/ 0 w 21600"/>
                  <a:gd name="T9" fmla="*/ 21600 h 21600"/>
                  <a:gd name="T10" fmla="*/ 10800 w 21600"/>
                  <a:gd name="T11" fmla="*/ 21600 h 21600"/>
                  <a:gd name="T12" fmla="*/ 21600 w 21600"/>
                  <a:gd name="T13" fmla="*/ 21600 h 21600"/>
                  <a:gd name="T14" fmla="*/ 21600 w 21600"/>
                  <a:gd name="T15" fmla="*/ 15388 h 21600"/>
                  <a:gd name="T16" fmla="*/ 19535 w 21600"/>
                  <a:gd name="T17" fmla="*/ 13553 h 21600"/>
                  <a:gd name="T18" fmla="*/ 2065 w 21600"/>
                  <a:gd name="T19" fmla="*/ 13553 h 21600"/>
                  <a:gd name="T20" fmla="*/ 2065 w 21600"/>
                  <a:gd name="T21" fmla="*/ 6776 h 21600"/>
                  <a:gd name="T22" fmla="*/ 19535 w 21600"/>
                  <a:gd name="T23" fmla="*/ 6776 h 21600"/>
                  <a:gd name="T24" fmla="*/ 0 w 21600"/>
                  <a:gd name="T25" fmla="*/ 18494 h 21600"/>
                  <a:gd name="T26" fmla="*/ 21600 w 21600"/>
                  <a:gd name="T27" fmla="*/ 18494 h 21600"/>
                  <a:gd name="T28" fmla="*/ 4923 w 21600"/>
                  <a:gd name="T29" fmla="*/ 2541 h 21600"/>
                  <a:gd name="T30" fmla="*/ 16756 w 21600"/>
                  <a:gd name="T31" fmla="*/ 1115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T28" t="T29" r="T30" b="T31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20" name="Picture 880" descr="G:\Users\r\rilis\Documents\WORK\wavemeter_screenshot.JPG"/>
              <p:cNvPicPr>
                <a:picLocks noChangeAspect="1" noChangeArrowheads="1"/>
              </p:cNvPicPr>
              <p:nvPr>
                <p:custDataLst>
                  <p:tags r:id="rId113"/>
                </p:custDataLst>
              </p:nvPr>
            </p:nvPicPr>
            <p:blipFill>
              <a:blip r:embed="rId120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7022" y="1348630"/>
                <a:ext cx="1181758" cy="68680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4" name="Rounded Rectangle 171"/>
            <p:cNvSpPr/>
            <p:nvPr>
              <p:custDataLst>
                <p:tags r:id="rId97"/>
              </p:custDataLst>
            </p:nvPr>
          </p:nvSpPr>
          <p:spPr>
            <a:xfrm>
              <a:off x="7456870" y="878239"/>
              <a:ext cx="1208297" cy="360041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l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–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Rectangle 172"/>
            <p:cNvSpPr/>
            <p:nvPr>
              <p:custDataLst>
                <p:tags r:id="rId98"/>
              </p:custDataLst>
            </p:nvPr>
          </p:nvSpPr>
          <p:spPr>
            <a:xfrm>
              <a:off x="2704786" y="817785"/>
              <a:ext cx="1524297" cy="432048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Dye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2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Rectangle 173"/>
            <p:cNvSpPr/>
            <p:nvPr>
              <p:custDataLst>
                <p:tags r:id="rId99"/>
              </p:custDataLst>
            </p:nvPr>
          </p:nvSpPr>
          <p:spPr>
            <a:xfrm>
              <a:off x="3546855" y="882519"/>
              <a:ext cx="605532" cy="30258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Rectangle 174"/>
            <p:cNvSpPr/>
            <p:nvPr>
              <p:custDataLst>
                <p:tags r:id="rId100"/>
              </p:custDataLst>
            </p:nvPr>
          </p:nvSpPr>
          <p:spPr>
            <a:xfrm>
              <a:off x="2704786" y="1988840"/>
              <a:ext cx="1979464" cy="432048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r>
                <a:rPr lang="de-DE" kern="0" dirty="0" err="1">
                  <a:solidFill>
                    <a:sysClr val="window" lastClr="FFFFFF"/>
                  </a:solidFill>
                  <a:latin typeface="Calibri"/>
                </a:rPr>
                <a:t>Narrowband</a:t>
              </a:r>
              <a:r>
                <a:rPr lang="de-DE" kern="0" dirty="0">
                  <a:solidFill>
                    <a:sysClr val="window" lastClr="FFFFFF"/>
                  </a:solidFill>
                  <a:latin typeface="Calibri"/>
                </a:rPr>
                <a:t> </a:t>
              </a:r>
              <a:r>
                <a:rPr lang="de-DE" kern="0" dirty="0" err="1">
                  <a:solidFill>
                    <a:sysClr val="window" lastClr="FFFFFF"/>
                  </a:solidFill>
                  <a:latin typeface="Calibri"/>
                </a:rPr>
                <a:t>Dye</a:t>
              </a:r>
              <a:endParaRPr lang="de-DE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08" name="Gerade Verbindung mit Pfeil 122"/>
            <p:cNvCxnSpPr>
              <a:stCxn id="111" idx="3"/>
              <a:endCxn id="110" idx="1"/>
            </p:cNvCxnSpPr>
            <p:nvPr>
              <p:custDataLst>
                <p:tags r:id="rId101"/>
              </p:custDataLst>
            </p:nvPr>
          </p:nvCxnSpPr>
          <p:spPr>
            <a:xfrm>
              <a:off x="4229083" y="1632992"/>
              <a:ext cx="152401" cy="173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09" name="Straight Connector 176"/>
            <p:cNvCxnSpPr/>
            <p:nvPr>
              <p:custDataLst>
                <p:tags r:id="rId102"/>
              </p:custDataLst>
            </p:nvPr>
          </p:nvCxnSpPr>
          <p:spPr>
            <a:xfrm>
              <a:off x="2323025" y="3095512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10" name="Rectangle 177"/>
            <p:cNvSpPr/>
            <p:nvPr>
              <p:custDataLst>
                <p:tags r:id="rId103"/>
              </p:custDataLst>
            </p:nvPr>
          </p:nvSpPr>
          <p:spPr>
            <a:xfrm>
              <a:off x="4381484" y="1455517"/>
              <a:ext cx="605532" cy="355296"/>
            </a:xfrm>
            <a:prstGeom prst="rect">
              <a:avLst/>
            </a:prstGeom>
            <a:solidFill>
              <a:srgbClr val="4BACC6"/>
            </a:solidFill>
            <a:ln w="25400" cap="flat" cmpd="sng" algn="ctr">
              <a:solidFill>
                <a:srgbClr val="4BACC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Rectangle 178"/>
            <p:cNvSpPr/>
            <p:nvPr>
              <p:custDataLst>
                <p:tags r:id="rId104"/>
              </p:custDataLst>
            </p:nvPr>
          </p:nvSpPr>
          <p:spPr>
            <a:xfrm>
              <a:off x="2704786" y="1416968"/>
              <a:ext cx="1524297" cy="432048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r>
                <a:rPr lang="de-DE" kern="0" dirty="0" err="1">
                  <a:solidFill>
                    <a:sysClr val="window" lastClr="FFFFFF"/>
                  </a:solidFill>
                  <a:latin typeface="Calibri"/>
                </a:rPr>
                <a:t>Dye</a:t>
              </a:r>
              <a:r>
                <a:rPr lang="de-DE" kern="0" dirty="0">
                  <a:solidFill>
                    <a:sysClr val="window" lastClr="FFFFFF"/>
                  </a:solidFill>
                  <a:latin typeface="Calibri"/>
                </a:rPr>
                <a:t> 1</a:t>
              </a:r>
            </a:p>
          </p:txBody>
        </p:sp>
        <p:sp>
          <p:nvSpPr>
            <p:cNvPr id="112" name="Rectangle 179"/>
            <p:cNvSpPr/>
            <p:nvPr>
              <p:custDataLst>
                <p:tags r:id="rId105"/>
              </p:custDataLst>
            </p:nvPr>
          </p:nvSpPr>
          <p:spPr>
            <a:xfrm>
              <a:off x="2704786" y="3995883"/>
              <a:ext cx="842069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r>
                <a:rPr lang="de-DE" kern="0" dirty="0" err="1">
                  <a:solidFill>
                    <a:sysClr val="window" lastClr="FFFFFF"/>
                  </a:solidFill>
                  <a:latin typeface="Calibri"/>
                </a:rPr>
                <a:t>Ti:Sa</a:t>
              </a:r>
              <a:r>
                <a:rPr lang="de-DE" kern="0" dirty="0">
                  <a:solidFill>
                    <a:sysClr val="window" lastClr="FFFFFF"/>
                  </a:solidFill>
                  <a:latin typeface="Calibri"/>
                </a:rPr>
                <a:t> 1</a:t>
              </a:r>
            </a:p>
          </p:txBody>
        </p:sp>
        <p:sp>
          <p:nvSpPr>
            <p:cNvPr id="113" name="Rectangle 180"/>
            <p:cNvSpPr/>
            <p:nvPr>
              <p:custDataLst>
                <p:tags r:id="rId106"/>
              </p:custDataLst>
            </p:nvPr>
          </p:nvSpPr>
          <p:spPr>
            <a:xfrm>
              <a:off x="2709822" y="5097064"/>
              <a:ext cx="842069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Ti:Sa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3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Rectangle 181"/>
            <p:cNvSpPr/>
            <p:nvPr>
              <p:custDataLst>
                <p:tags r:id="rId107"/>
              </p:custDataLst>
            </p:nvPr>
          </p:nvSpPr>
          <p:spPr>
            <a:xfrm>
              <a:off x="681142" y="3977640"/>
              <a:ext cx="1524297" cy="432048"/>
            </a:xfrm>
            <a:prstGeom prst="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Nd:YAG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" name="Rectangle 182"/>
            <p:cNvSpPr/>
            <p:nvPr>
              <p:custDataLst>
                <p:tags r:id="rId108"/>
              </p:custDataLst>
            </p:nvPr>
          </p:nvSpPr>
          <p:spPr>
            <a:xfrm>
              <a:off x="681142" y="817785"/>
              <a:ext cx="1524297" cy="432048"/>
            </a:xfrm>
            <a:prstGeom prst="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Nd:YAG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" name="Rounded Rectangle 183"/>
            <p:cNvSpPr/>
            <p:nvPr>
              <p:custDataLst>
                <p:tags r:id="rId109"/>
              </p:custDataLst>
            </p:nvPr>
          </p:nvSpPr>
          <p:spPr>
            <a:xfrm>
              <a:off x="680799" y="1560603"/>
              <a:ext cx="1524640" cy="589076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 kHz Master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clock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" name="Rounded Rectangle 184"/>
            <p:cNvSpPr/>
            <p:nvPr>
              <p:custDataLst>
                <p:tags r:id="rId110"/>
              </p:custDataLst>
            </p:nvPr>
          </p:nvSpPr>
          <p:spPr>
            <a:xfrm>
              <a:off x="818131" y="2752139"/>
              <a:ext cx="1243292" cy="589076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Delay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generator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TextBox 185"/>
            <p:cNvSpPr txBox="1"/>
            <p:nvPr>
              <p:custDataLst>
                <p:tags r:id="rId111"/>
              </p:custDataLst>
            </p:nvPr>
          </p:nvSpPr>
          <p:spPr>
            <a:xfrm>
              <a:off x="621263" y="5989404"/>
              <a:ext cx="2380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LabVIEW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based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DAQ</a:t>
              </a:r>
              <a:endPara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25" name="Textfeld 124"/>
          <p:cNvSpPr txBox="1"/>
          <p:nvPr/>
        </p:nvSpPr>
        <p:spPr>
          <a:xfrm>
            <a:off x="7229377" y="6488668"/>
            <a:ext cx="179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Slide: S. Rothe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437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 descr="principal_massSpetrometer_HotCavi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9843" y="1124744"/>
            <a:ext cx="8464313" cy="39806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Ion Source &amp; Beam </a:t>
            </a:r>
            <a:r>
              <a:rPr lang="de-DE" dirty="0" err="1" smtClean="0"/>
              <a:t>Purity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1332000" y="5517232"/>
            <a:ext cx="6480000" cy="92333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de-DE" b="1" dirty="0" err="1" smtClean="0"/>
              <a:t>Nonselective</a:t>
            </a:r>
            <a:r>
              <a:rPr lang="de-DE" b="1" dirty="0" smtClean="0"/>
              <a:t> </a:t>
            </a:r>
            <a:r>
              <a:rPr lang="de-DE" b="1" dirty="0" err="1"/>
              <a:t>surface</a:t>
            </a:r>
            <a:r>
              <a:rPr lang="de-DE" b="1" dirty="0"/>
              <a:t> </a:t>
            </a:r>
            <a:r>
              <a:rPr lang="de-DE" b="1" dirty="0" err="1"/>
              <a:t>inonization</a:t>
            </a:r>
            <a:r>
              <a:rPr lang="de-DE" b="1" dirty="0"/>
              <a:t> in </a:t>
            </a:r>
            <a:r>
              <a:rPr lang="de-DE" b="1" dirty="0" err="1"/>
              <a:t>hot</a:t>
            </a:r>
            <a:r>
              <a:rPr lang="de-DE" b="1" dirty="0"/>
              <a:t> </a:t>
            </a:r>
            <a:r>
              <a:rPr lang="de-DE" b="1" dirty="0" err="1"/>
              <a:t>cavity</a:t>
            </a:r>
            <a:endParaRPr lang="de-DE" b="1" dirty="0"/>
          </a:p>
          <a:p>
            <a:pPr marL="266700" indent="-266700">
              <a:buFont typeface="Arial" pitchFamily="34" charset="0"/>
              <a:buChar char="•"/>
            </a:pPr>
            <a:endParaRPr lang="de-DE" b="1" dirty="0"/>
          </a:p>
          <a:p>
            <a:pPr marL="266700" indent="-266700">
              <a:buFont typeface="Arial" pitchFamily="34" charset="0"/>
              <a:buChar char="•"/>
            </a:pPr>
            <a:r>
              <a:rPr lang="de-DE" b="1" dirty="0" smtClean="0"/>
              <a:t>Strong </a:t>
            </a:r>
            <a:r>
              <a:rPr lang="de-DE" b="1" dirty="0" err="1" smtClean="0"/>
              <a:t>interference</a:t>
            </a:r>
            <a:r>
              <a:rPr lang="de-DE" b="1" dirty="0" smtClean="0"/>
              <a:t> in </a:t>
            </a:r>
            <a:r>
              <a:rPr lang="de-DE" b="1" dirty="0" err="1" smtClean="0"/>
              <a:t>experiments</a:t>
            </a:r>
            <a:r>
              <a:rPr lang="de-DE" b="1" dirty="0" smtClean="0"/>
              <a:t> </a:t>
            </a:r>
            <a:r>
              <a:rPr lang="de-DE" b="1" dirty="0" err="1" smtClean="0"/>
              <a:t>by</a:t>
            </a:r>
            <a:r>
              <a:rPr lang="de-DE" b="1" dirty="0" smtClean="0"/>
              <a:t> </a:t>
            </a:r>
            <a:r>
              <a:rPr lang="de-DE" b="1" dirty="0" err="1" smtClean="0"/>
              <a:t>isobaric</a:t>
            </a:r>
            <a:r>
              <a:rPr lang="de-DE" b="1" dirty="0" smtClean="0"/>
              <a:t> </a:t>
            </a:r>
            <a:r>
              <a:rPr lang="de-DE" b="1" dirty="0" err="1" smtClean="0"/>
              <a:t>contamination</a:t>
            </a:r>
            <a:endParaRPr lang="en-US" b="1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395536" y="620688"/>
            <a:ext cx="8229600" cy="5040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dirty="0" err="1" smtClean="0">
                <a:latin typeface="+mj-lt"/>
                <a:ea typeface="+mj-ea"/>
                <a:cs typeface="+mj-cs"/>
              </a:rPr>
              <a:t>Surface</a:t>
            </a:r>
            <a:r>
              <a:rPr lang="de-DE" sz="2400" b="1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2400" b="1" dirty="0" err="1" smtClean="0">
                <a:latin typeface="+mj-lt"/>
                <a:ea typeface="+mj-ea"/>
                <a:cs typeface="+mj-cs"/>
              </a:rPr>
              <a:t>Ionization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185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principal_massSpetrometer_RILI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9843" y="1124744"/>
            <a:ext cx="8464313" cy="39806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Ion Source &amp; Beam </a:t>
            </a:r>
            <a:r>
              <a:rPr lang="de-DE" dirty="0" err="1" smtClean="0"/>
              <a:t>Purity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1332000" y="5517232"/>
            <a:ext cx="6480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6700" indent="-266700">
              <a:buFont typeface="Arial" pitchFamily="34" charset="0"/>
              <a:buChar char="•"/>
            </a:pPr>
            <a:r>
              <a:rPr lang="de-DE" b="1" dirty="0" err="1" smtClean="0"/>
              <a:t>Increase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ionization</a:t>
            </a:r>
            <a:r>
              <a:rPr lang="de-DE" b="1" dirty="0" smtClean="0"/>
              <a:t> </a:t>
            </a:r>
            <a:r>
              <a:rPr lang="de-DE" b="1" dirty="0" err="1" smtClean="0"/>
              <a:t>efficiency</a:t>
            </a:r>
            <a:r>
              <a:rPr lang="de-DE" b="1" dirty="0" smtClean="0"/>
              <a:t> </a:t>
            </a:r>
            <a:r>
              <a:rPr lang="de-DE" b="1" dirty="0" err="1" smtClean="0"/>
              <a:t>for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</a:t>
            </a:r>
            <a:r>
              <a:rPr lang="de-DE" b="1" dirty="0" err="1" smtClean="0"/>
              <a:t>element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interest</a:t>
            </a:r>
            <a:endParaRPr lang="de-DE" b="1" dirty="0"/>
          </a:p>
          <a:p>
            <a:pPr marL="266700" indent="-266700">
              <a:buFont typeface="Arial" pitchFamily="34" charset="0"/>
              <a:buChar char="•"/>
            </a:pPr>
            <a:endParaRPr lang="de-DE" b="1" dirty="0" smtClean="0"/>
          </a:p>
          <a:p>
            <a:pPr marL="266700" indent="-266700">
              <a:buFont typeface="Arial" pitchFamily="34" charset="0"/>
              <a:buChar char="•"/>
            </a:pPr>
            <a:r>
              <a:rPr lang="de-DE" b="1" dirty="0" err="1" smtClean="0"/>
              <a:t>Better</a:t>
            </a:r>
            <a:r>
              <a:rPr lang="de-DE" b="1" dirty="0" smtClean="0"/>
              <a:t> </a:t>
            </a:r>
            <a:r>
              <a:rPr lang="de-DE" b="1" dirty="0" err="1" smtClean="0"/>
              <a:t>selectivity</a:t>
            </a:r>
            <a:r>
              <a:rPr lang="de-DE" b="1" dirty="0" smtClean="0"/>
              <a:t> but </a:t>
            </a:r>
            <a:r>
              <a:rPr lang="de-DE" b="1" dirty="0" err="1" smtClean="0"/>
              <a:t>no</a:t>
            </a:r>
            <a:r>
              <a:rPr lang="de-DE" b="1" dirty="0" smtClean="0"/>
              <a:t> </a:t>
            </a:r>
            <a:r>
              <a:rPr lang="de-DE" b="1" dirty="0" err="1" smtClean="0"/>
              <a:t>suppression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isobaric</a:t>
            </a:r>
            <a:r>
              <a:rPr lang="de-DE" b="1" dirty="0" smtClean="0"/>
              <a:t> </a:t>
            </a:r>
            <a:r>
              <a:rPr lang="de-DE" b="1" dirty="0" err="1" smtClean="0"/>
              <a:t>contaminants</a:t>
            </a:r>
            <a:endParaRPr lang="en-US" b="1" dirty="0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67544" y="620688"/>
            <a:ext cx="8229600" cy="5040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dirty="0" smtClean="0">
                <a:latin typeface="+mj-lt"/>
                <a:ea typeface="+mj-ea"/>
                <a:cs typeface="+mj-cs"/>
              </a:rPr>
              <a:t>RILIS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67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 txBox="1"/>
          <p:nvPr/>
        </p:nvSpPr>
        <p:spPr>
          <a:xfrm>
            <a:off x="1332000" y="5517232"/>
            <a:ext cx="64800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de-DE" b="1" dirty="0"/>
              <a:t>Suppression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surface</a:t>
            </a:r>
            <a:r>
              <a:rPr lang="de-DE" b="1" dirty="0"/>
              <a:t> </a:t>
            </a:r>
            <a:r>
              <a:rPr lang="de-DE" b="1" dirty="0" err="1"/>
              <a:t>ions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electrostatic</a:t>
            </a:r>
            <a:r>
              <a:rPr lang="de-DE" b="1" dirty="0"/>
              <a:t> </a:t>
            </a:r>
            <a:r>
              <a:rPr lang="de-DE" b="1" dirty="0" err="1" smtClean="0"/>
              <a:t>repeller</a:t>
            </a:r>
            <a:endParaRPr lang="de-DE" b="1" dirty="0"/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/>
              <a:t>High </a:t>
            </a:r>
            <a:r>
              <a:rPr lang="de-DE" b="1" dirty="0" err="1"/>
              <a:t>selective</a:t>
            </a:r>
            <a:r>
              <a:rPr lang="de-DE" b="1" dirty="0"/>
              <a:t> </a:t>
            </a:r>
            <a:r>
              <a:rPr lang="de-DE" b="1" dirty="0" err="1"/>
              <a:t>laser</a:t>
            </a:r>
            <a:r>
              <a:rPr lang="de-DE" b="1" dirty="0"/>
              <a:t> </a:t>
            </a:r>
            <a:r>
              <a:rPr lang="de-DE" b="1" dirty="0" err="1"/>
              <a:t>ionization</a:t>
            </a:r>
            <a:r>
              <a:rPr lang="de-DE" b="1" dirty="0"/>
              <a:t> </a:t>
            </a:r>
            <a:r>
              <a:rPr lang="de-DE" b="1" dirty="0" err="1" smtClean="0"/>
              <a:t>inside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LIST</a:t>
            </a:r>
            <a:endParaRPr lang="de-DE" b="1" dirty="0"/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/>
              <a:t>Ion </a:t>
            </a:r>
            <a:r>
              <a:rPr lang="de-DE" b="1" dirty="0" err="1"/>
              <a:t>guide</a:t>
            </a:r>
            <a:r>
              <a:rPr lang="de-DE" b="1" dirty="0"/>
              <a:t> </a:t>
            </a:r>
            <a:r>
              <a:rPr lang="de-DE" b="1" dirty="0" err="1"/>
              <a:t>towards</a:t>
            </a:r>
            <a:r>
              <a:rPr lang="de-DE" b="1" dirty="0"/>
              <a:t> </a:t>
            </a:r>
            <a:r>
              <a:rPr lang="de-DE" b="1" dirty="0" err="1"/>
              <a:t>extraction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transverse</a:t>
            </a:r>
            <a:r>
              <a:rPr lang="de-DE" b="1" dirty="0"/>
              <a:t> </a:t>
            </a:r>
            <a:r>
              <a:rPr lang="de-DE" b="1" dirty="0" err="1"/>
              <a:t>rf-trapping</a:t>
            </a:r>
            <a:r>
              <a:rPr lang="de-DE" b="1" dirty="0"/>
              <a:t> </a:t>
            </a:r>
            <a:r>
              <a:rPr lang="de-DE" b="1" dirty="0" err="1"/>
              <a:t>field</a:t>
            </a:r>
            <a:endParaRPr lang="en-US" b="1" dirty="0"/>
          </a:p>
        </p:txBody>
      </p:sp>
      <p:pic>
        <p:nvPicPr>
          <p:cNvPr id="27" name="Grafik 26" descr="principal_massSpetrometer_LIS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9843" y="1124744"/>
            <a:ext cx="8464313" cy="398069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Ion Source &amp; Beam </a:t>
            </a:r>
            <a:r>
              <a:rPr lang="de-DE" dirty="0" err="1" smtClean="0"/>
              <a:t>Purity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itel 1"/>
          <p:cNvSpPr txBox="1">
            <a:spLocks/>
          </p:cNvSpPr>
          <p:nvPr/>
        </p:nvSpPr>
        <p:spPr>
          <a:xfrm>
            <a:off x="467544" y="620688"/>
            <a:ext cx="8229600" cy="50405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400" b="1" dirty="0" smtClean="0">
                <a:latin typeface="+mj-lt"/>
                <a:ea typeface="+mj-ea"/>
                <a:cs typeface="+mj-cs"/>
              </a:rPr>
              <a:t>Laser Ion Source &amp; Trap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Oval 2"/>
          <p:cNvSpPr/>
          <p:nvPr/>
        </p:nvSpPr>
        <p:spPr>
          <a:xfrm>
            <a:off x="1979712" y="980728"/>
            <a:ext cx="158417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1370008" y="3017179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uppieren 18"/>
          <p:cNvGrpSpPr>
            <a:grpSpLocks noChangeAspect="1"/>
          </p:cNvGrpSpPr>
          <p:nvPr/>
        </p:nvGrpSpPr>
        <p:grpSpPr>
          <a:xfrm>
            <a:off x="1202026" y="901519"/>
            <a:ext cx="6739949" cy="5054962"/>
            <a:chOff x="1095316" y="1598484"/>
            <a:chExt cx="5184576" cy="3888432"/>
          </a:xfrm>
        </p:grpSpPr>
        <p:sp>
          <p:nvSpPr>
            <p:cNvPr id="29" name="Rechteck 19"/>
            <p:cNvSpPr/>
            <p:nvPr/>
          </p:nvSpPr>
          <p:spPr>
            <a:xfrm>
              <a:off x="1095316" y="1598484"/>
              <a:ext cx="5184576" cy="3888432"/>
            </a:xfrm>
            <a:prstGeom prst="rect">
              <a:avLst/>
            </a:prstGeom>
            <a:solidFill>
              <a:schemeClr val="bg1"/>
            </a:solidFill>
            <a:ln w="3492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127000" dist="254000" dir="27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uppieren 13"/>
            <p:cNvGrpSpPr/>
            <p:nvPr/>
          </p:nvGrpSpPr>
          <p:grpSpPr>
            <a:xfrm>
              <a:off x="1223547" y="1660579"/>
              <a:ext cx="4928115" cy="3764242"/>
              <a:chOff x="4867731" y="2849734"/>
              <a:chExt cx="4928115" cy="3764242"/>
            </a:xfrm>
            <a:solidFill>
              <a:schemeClr val="bg1"/>
            </a:solidFill>
          </p:grpSpPr>
          <p:grpSp>
            <p:nvGrpSpPr>
              <p:cNvPr id="31" name="Gruppieren 14"/>
              <p:cNvGrpSpPr/>
              <p:nvPr/>
            </p:nvGrpSpPr>
            <p:grpSpPr>
              <a:xfrm>
                <a:off x="5052395" y="2849734"/>
                <a:ext cx="4743451" cy="3614436"/>
                <a:chOff x="5143499" y="2551870"/>
                <a:chExt cx="4550273" cy="3344575"/>
              </a:xfrm>
              <a:grpFill/>
            </p:grpSpPr>
            <p:pic>
              <p:nvPicPr>
                <p:cNvPr id="35" name="Grafik 25" descr="LIST_IG_massenscans.pn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5143499" y="2551870"/>
                  <a:ext cx="4550273" cy="3344575"/>
                </a:xfrm>
                <a:prstGeom prst="rect">
                  <a:avLst/>
                </a:prstGeom>
                <a:grpFill/>
              </p:spPr>
            </p:pic>
            <p:sp>
              <p:nvSpPr>
                <p:cNvPr id="36" name="Textfeld 40"/>
                <p:cNvSpPr txBox="1"/>
                <p:nvPr/>
              </p:nvSpPr>
              <p:spPr>
                <a:xfrm>
                  <a:off x="6545580" y="3472190"/>
                  <a:ext cx="471604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dirty="0" smtClean="0"/>
                    <a:t>Na</a:t>
                  </a:r>
                  <a:r>
                    <a:rPr lang="de-DE" sz="1100" baseline="30000" dirty="0" smtClean="0"/>
                    <a:t>23</a:t>
                  </a:r>
                  <a:endParaRPr lang="de-DE" sz="1100" baseline="30000" dirty="0"/>
                </a:p>
              </p:txBody>
            </p:sp>
            <p:sp>
              <p:nvSpPr>
                <p:cNvPr id="37" name="Textfeld 41"/>
                <p:cNvSpPr txBox="1"/>
                <p:nvPr/>
              </p:nvSpPr>
              <p:spPr>
                <a:xfrm>
                  <a:off x="7242326" y="2874487"/>
                  <a:ext cx="352618" cy="186214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dirty="0" smtClean="0"/>
                    <a:t>Mg</a:t>
                  </a:r>
                  <a:r>
                    <a:rPr lang="de-DE" sz="1100" baseline="30000" dirty="0" smtClean="0"/>
                    <a:t>24</a:t>
                  </a:r>
                  <a:endParaRPr lang="de-DE" sz="1100" baseline="30000" dirty="0"/>
                </a:p>
              </p:txBody>
            </p:sp>
            <p:sp>
              <p:nvSpPr>
                <p:cNvPr id="38" name="Textfeld 42"/>
                <p:cNvSpPr txBox="1"/>
                <p:nvPr/>
              </p:nvSpPr>
              <p:spPr>
                <a:xfrm>
                  <a:off x="8488671" y="3371865"/>
                  <a:ext cx="417102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dirty="0" smtClean="0"/>
                    <a:t>Al</a:t>
                  </a:r>
                  <a:r>
                    <a:rPr lang="de-DE" sz="1100" baseline="30000" dirty="0" smtClean="0"/>
                    <a:t>27</a:t>
                  </a:r>
                  <a:endParaRPr lang="de-DE" sz="1100" baseline="30000" dirty="0"/>
                </a:p>
              </p:txBody>
            </p:sp>
            <p:sp>
              <p:nvSpPr>
                <p:cNvPr id="39" name="Textfeld 43"/>
                <p:cNvSpPr txBox="1"/>
                <p:nvPr/>
              </p:nvSpPr>
              <p:spPr>
                <a:xfrm>
                  <a:off x="7430336" y="3272805"/>
                  <a:ext cx="486030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dirty="0" smtClean="0"/>
                    <a:t>Mg</a:t>
                  </a:r>
                  <a:r>
                    <a:rPr lang="de-DE" sz="1100" baseline="30000" dirty="0" smtClean="0"/>
                    <a:t>25</a:t>
                  </a:r>
                  <a:endParaRPr lang="de-DE" sz="1100" baseline="30000" dirty="0"/>
                </a:p>
              </p:txBody>
            </p:sp>
            <p:sp>
              <p:nvSpPr>
                <p:cNvPr id="40" name="Textfeld 44"/>
                <p:cNvSpPr txBox="1"/>
                <p:nvPr/>
              </p:nvSpPr>
              <p:spPr>
                <a:xfrm>
                  <a:off x="7797917" y="3240780"/>
                  <a:ext cx="486030" cy="261610"/>
                </a:xfrm>
                <a:prstGeom prst="rect">
                  <a:avLst/>
                </a:prstGeom>
                <a:grp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dirty="0" smtClean="0"/>
                    <a:t>Mg</a:t>
                  </a:r>
                  <a:r>
                    <a:rPr lang="de-DE" sz="1100" baseline="30000" dirty="0" smtClean="0"/>
                    <a:t>26</a:t>
                  </a:r>
                  <a:endParaRPr lang="de-DE" sz="1100" baseline="30000" dirty="0"/>
                </a:p>
              </p:txBody>
            </p:sp>
          </p:grpSp>
          <p:sp>
            <p:nvSpPr>
              <p:cNvPr id="32" name="Rechteck 22"/>
              <p:cNvSpPr/>
              <p:nvPr/>
            </p:nvSpPr>
            <p:spPr>
              <a:xfrm>
                <a:off x="5975287" y="2849734"/>
                <a:ext cx="2936439" cy="228444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Textfeld 23"/>
              <p:cNvSpPr txBox="1"/>
              <p:nvPr/>
            </p:nvSpPr>
            <p:spPr>
              <a:xfrm rot="16200000">
                <a:off x="4241918" y="4286711"/>
                <a:ext cx="1620957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ion current [A]</a:t>
                </a:r>
                <a:endParaRPr lang="en-US" dirty="0"/>
              </a:p>
            </p:txBody>
          </p:sp>
          <p:sp>
            <p:nvSpPr>
              <p:cNvPr id="34" name="Textfeld 24"/>
              <p:cNvSpPr txBox="1"/>
              <p:nvPr/>
            </p:nvSpPr>
            <p:spPr>
              <a:xfrm>
                <a:off x="7106768" y="6244644"/>
                <a:ext cx="1056700" cy="369332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mass [u]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2426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using the LIST at ISOLDE</a:t>
            </a:r>
            <a:endParaRPr lang="en-US" dirty="0"/>
          </a:p>
        </p:txBody>
      </p:sp>
      <p:sp>
        <p:nvSpPr>
          <p:cNvPr id="125" name="Textfeld 124"/>
          <p:cNvSpPr txBox="1"/>
          <p:nvPr/>
        </p:nvSpPr>
        <p:spPr>
          <a:xfrm>
            <a:off x="7239226" y="6488668"/>
            <a:ext cx="1797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Slide: D. Fink</a:t>
            </a:r>
            <a:endParaRPr lang="en-US" dirty="0"/>
          </a:p>
        </p:txBody>
      </p:sp>
      <p:cxnSp>
        <p:nvCxnSpPr>
          <p:cNvPr id="216" name="Gerade Verbindung mit Pfeil 122"/>
          <p:cNvCxnSpPr/>
          <p:nvPr>
            <p:custDataLst>
              <p:tags r:id="rId1"/>
            </p:custDataLst>
          </p:nvPr>
        </p:nvCxnSpPr>
        <p:spPr>
          <a:xfrm flipV="1">
            <a:off x="3802772" y="3010765"/>
            <a:ext cx="0" cy="380648"/>
          </a:xfrm>
          <a:prstGeom prst="straightConnector1">
            <a:avLst/>
          </a:prstGeom>
          <a:noFill/>
          <a:ln w="53975" cap="flat" cmpd="sng" algn="ctr">
            <a:solidFill>
              <a:srgbClr val="13F913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217" name="Straight Connector 94"/>
          <p:cNvCxnSpPr/>
          <p:nvPr>
            <p:custDataLst>
              <p:tags r:id="rId2"/>
            </p:custDataLst>
          </p:nvPr>
        </p:nvCxnSpPr>
        <p:spPr>
          <a:xfrm flipH="1" flipV="1">
            <a:off x="3741109" y="3261401"/>
            <a:ext cx="4143259" cy="2362062"/>
          </a:xfrm>
          <a:prstGeom prst="line">
            <a:avLst/>
          </a:prstGeom>
          <a:noFill/>
          <a:ln w="53975" cap="flat" cmpd="sng" algn="ctr">
            <a:solidFill>
              <a:srgbClr val="13F913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218" name="Straight Connector 95"/>
          <p:cNvCxnSpPr/>
          <p:nvPr>
            <p:custDataLst>
              <p:tags r:id="rId3"/>
            </p:custDataLst>
          </p:nvPr>
        </p:nvCxnSpPr>
        <p:spPr>
          <a:xfrm flipH="1" flipV="1">
            <a:off x="3757053" y="3398453"/>
            <a:ext cx="4143259" cy="2362062"/>
          </a:xfrm>
          <a:prstGeom prst="line">
            <a:avLst/>
          </a:prstGeom>
          <a:noFill/>
          <a:ln w="53975" cap="flat" cmpd="sng" algn="ctr">
            <a:solidFill>
              <a:srgbClr val="C00000"/>
            </a:solidFill>
            <a:prstDash val="solid"/>
            <a:headEnd type="triangle" w="med" len="med"/>
            <a:tailEnd type="none" w="med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219" name="Gerade Verbindung mit Pfeil 122"/>
          <p:cNvCxnSpPr>
            <a:endCxn id="239" idx="6"/>
          </p:cNvCxnSpPr>
          <p:nvPr>
            <p:custDataLst>
              <p:tags r:id="rId4"/>
            </p:custDataLst>
          </p:nvPr>
        </p:nvCxnSpPr>
        <p:spPr>
          <a:xfrm flipH="1" flipV="1">
            <a:off x="3757053" y="2229923"/>
            <a:ext cx="22860" cy="1152326"/>
          </a:xfrm>
          <a:prstGeom prst="straightConnector1">
            <a:avLst/>
          </a:prstGeom>
          <a:noFill/>
          <a:ln w="53975" cap="flat" cmpd="sng" algn="ctr">
            <a:solidFill>
              <a:srgbClr val="C00000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222" name="TextBox 13"/>
          <p:cNvSpPr txBox="1"/>
          <p:nvPr/>
        </p:nvSpPr>
        <p:spPr>
          <a:xfrm>
            <a:off x="0" y="692696"/>
            <a:ext cx="1547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/>
              <a:t>RILIS </a:t>
            </a:r>
            <a:r>
              <a:rPr lang="de-CH" sz="2000" b="1" dirty="0" err="1" smtClean="0"/>
              <a:t>cabin</a:t>
            </a:r>
            <a:endParaRPr lang="en-GB" sz="2000" b="1" dirty="0"/>
          </a:p>
        </p:txBody>
      </p:sp>
      <p:sp>
        <p:nvSpPr>
          <p:cNvPr id="223" name="TextBox 14"/>
          <p:cNvSpPr txBox="1"/>
          <p:nvPr/>
        </p:nvSpPr>
        <p:spPr>
          <a:xfrm>
            <a:off x="6588224" y="726919"/>
            <a:ext cx="2135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/>
              <a:t>High </a:t>
            </a:r>
            <a:r>
              <a:rPr lang="de-CH" sz="2000" b="1" dirty="0" err="1" smtClean="0"/>
              <a:t>voltage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cage</a:t>
            </a:r>
            <a:endParaRPr lang="en-GB" sz="2000" b="1" dirty="0"/>
          </a:p>
        </p:txBody>
      </p:sp>
      <p:sp>
        <p:nvSpPr>
          <p:cNvPr id="224" name="TextBox 15"/>
          <p:cNvSpPr txBox="1"/>
          <p:nvPr/>
        </p:nvSpPr>
        <p:spPr>
          <a:xfrm>
            <a:off x="6612830" y="3635615"/>
            <a:ext cx="2135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/>
              <a:t>Target </a:t>
            </a:r>
            <a:r>
              <a:rPr lang="de-CH" sz="2000" b="1" dirty="0" err="1" smtClean="0"/>
              <a:t>area</a:t>
            </a:r>
            <a:endParaRPr lang="en-GB" sz="2000" b="1" dirty="0"/>
          </a:p>
        </p:txBody>
      </p:sp>
      <p:sp>
        <p:nvSpPr>
          <p:cNvPr id="225" name="TextBox 16"/>
          <p:cNvSpPr txBox="1"/>
          <p:nvPr/>
        </p:nvSpPr>
        <p:spPr>
          <a:xfrm>
            <a:off x="5268" y="3637467"/>
            <a:ext cx="2135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/>
              <a:t>ISOLDE hall</a:t>
            </a:r>
            <a:endParaRPr lang="en-GB" sz="2000" b="1" dirty="0"/>
          </a:p>
        </p:txBody>
      </p:sp>
      <p:sp>
        <p:nvSpPr>
          <p:cNvPr id="226" name="Rectangle 17"/>
          <p:cNvSpPr/>
          <p:nvPr>
            <p:custDataLst>
              <p:tags r:id="rId5"/>
            </p:custDataLst>
          </p:nvPr>
        </p:nvSpPr>
        <p:spPr>
          <a:xfrm>
            <a:off x="166964" y="1338572"/>
            <a:ext cx="1020241" cy="288034"/>
          </a:xfrm>
          <a:prstGeom prst="rect">
            <a:avLst/>
          </a:prstGeom>
          <a:solidFill>
            <a:srgbClr val="13F913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rial" pitchFamily="34" charset="0"/>
              </a:rPr>
              <a:t>Nd:YAG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27" name="Rectangle 19"/>
          <p:cNvSpPr/>
          <p:nvPr>
            <p:custDataLst>
              <p:tags r:id="rId6"/>
            </p:custDataLst>
          </p:nvPr>
        </p:nvSpPr>
        <p:spPr>
          <a:xfrm>
            <a:off x="1876507" y="1338606"/>
            <a:ext cx="823606" cy="288000"/>
          </a:xfrm>
          <a:prstGeom prst="rect">
            <a:avLst/>
          </a:prstGeom>
          <a:solidFill>
            <a:srgbClr val="C0504D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lvl="0">
              <a:defRPr/>
            </a:pP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rial" pitchFamily="34" charset="0"/>
              </a:rPr>
              <a:t>Dye </a:t>
            </a:r>
            <a:r>
              <a:rPr lang="de-DE" sz="1600" b="1" kern="0" dirty="0" smtClean="0">
                <a:solidFill>
                  <a:sysClr val="window" lastClr="FFFFFF"/>
                </a:solidFill>
                <a:cs typeface="Arial" pitchFamily="34" charset="0"/>
              </a:rPr>
              <a:t>1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Arial" pitchFamily="34" charset="0"/>
            </a:endParaRPr>
          </a:p>
        </p:txBody>
      </p:sp>
      <p:cxnSp>
        <p:nvCxnSpPr>
          <p:cNvPr id="228" name="Straight Connector 20"/>
          <p:cNvCxnSpPr/>
          <p:nvPr>
            <p:custDataLst>
              <p:tags r:id="rId7"/>
            </p:custDataLst>
          </p:nvPr>
        </p:nvCxnSpPr>
        <p:spPr>
          <a:xfrm>
            <a:off x="3181080" y="2196607"/>
            <a:ext cx="511423" cy="10372"/>
          </a:xfrm>
          <a:prstGeom prst="line">
            <a:avLst/>
          </a:prstGeom>
          <a:noFill/>
          <a:ln w="53975" cap="flat" cmpd="sng" algn="ctr">
            <a:solidFill>
              <a:srgbClr val="C00000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229" name="Straight Connector 21"/>
          <p:cNvCxnSpPr/>
          <p:nvPr>
            <p:custDataLst>
              <p:tags r:id="rId8"/>
            </p:custDataLst>
          </p:nvPr>
        </p:nvCxnSpPr>
        <p:spPr>
          <a:xfrm>
            <a:off x="1593043" y="2206979"/>
            <a:ext cx="292981" cy="0"/>
          </a:xfrm>
          <a:prstGeom prst="line">
            <a:avLst/>
          </a:prstGeom>
          <a:noFill/>
          <a:ln w="53975" cap="flat" cmpd="sng" algn="ctr">
            <a:solidFill>
              <a:srgbClr val="13F913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230" name="Straight Connector 22"/>
          <p:cNvCxnSpPr/>
          <p:nvPr>
            <p:custDataLst>
              <p:tags r:id="rId9"/>
            </p:custDataLst>
          </p:nvPr>
        </p:nvCxnSpPr>
        <p:spPr>
          <a:xfrm>
            <a:off x="1542011" y="1486349"/>
            <a:ext cx="28647" cy="1420496"/>
          </a:xfrm>
          <a:prstGeom prst="line">
            <a:avLst/>
          </a:prstGeom>
          <a:noFill/>
          <a:ln w="53975" cap="flat" cmpd="sng" algn="ctr">
            <a:solidFill>
              <a:srgbClr val="13F913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231" name="Straight Connector 24"/>
          <p:cNvCxnSpPr/>
          <p:nvPr>
            <p:custDataLst>
              <p:tags r:id="rId10"/>
            </p:custDataLst>
          </p:nvPr>
        </p:nvCxnSpPr>
        <p:spPr>
          <a:xfrm>
            <a:off x="2700113" y="1482803"/>
            <a:ext cx="144015" cy="591"/>
          </a:xfrm>
          <a:prstGeom prst="line">
            <a:avLst/>
          </a:prstGeom>
          <a:noFill/>
          <a:ln w="38100" cap="flat" cmpd="sng" algn="ctr">
            <a:solidFill>
              <a:srgbClr val="C0504D"/>
            </a:solidFill>
            <a:prstDash val="solid"/>
          </a:ln>
          <a:effectLst/>
        </p:spPr>
      </p:cxnSp>
      <p:cxnSp>
        <p:nvCxnSpPr>
          <p:cNvPr id="232" name="Gerade Verbindung mit Pfeil 122"/>
          <p:cNvCxnSpPr/>
          <p:nvPr>
            <p:custDataLst>
              <p:tags r:id="rId11"/>
            </p:custDataLst>
          </p:nvPr>
        </p:nvCxnSpPr>
        <p:spPr>
          <a:xfrm flipH="1" flipV="1">
            <a:off x="3707904" y="1455967"/>
            <a:ext cx="22861" cy="1935250"/>
          </a:xfrm>
          <a:prstGeom prst="straightConnector1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233" name="Gerade Verbindung mit Pfeil 122"/>
          <p:cNvCxnSpPr/>
          <p:nvPr>
            <p:custDataLst>
              <p:tags r:id="rId12"/>
            </p:custDataLst>
          </p:nvPr>
        </p:nvCxnSpPr>
        <p:spPr>
          <a:xfrm>
            <a:off x="3449660" y="1483394"/>
            <a:ext cx="302766" cy="0"/>
          </a:xfrm>
          <a:prstGeom prst="straightConnector1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234" name="Rectangle 35"/>
          <p:cNvSpPr/>
          <p:nvPr/>
        </p:nvSpPr>
        <p:spPr>
          <a:xfrm>
            <a:off x="1763688" y="975315"/>
            <a:ext cx="20882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 smtClean="0">
                <a:cs typeface="Arial" pitchFamily="34" charset="0"/>
              </a:rPr>
              <a:t>1.  285 nm (UV)</a:t>
            </a:r>
            <a:endParaRPr lang="de-DE" sz="1600" dirty="0"/>
          </a:p>
        </p:txBody>
      </p:sp>
      <p:sp>
        <p:nvSpPr>
          <p:cNvPr id="235" name="Rectangle 36"/>
          <p:cNvSpPr/>
          <p:nvPr/>
        </p:nvSpPr>
        <p:spPr>
          <a:xfrm>
            <a:off x="1763688" y="2620613"/>
            <a:ext cx="20882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b="1" dirty="0" smtClean="0">
                <a:cs typeface="Arial" pitchFamily="34" charset="0"/>
              </a:rPr>
              <a:t>3.  532 nm </a:t>
            </a:r>
            <a:endParaRPr lang="de-DE" sz="1600" dirty="0"/>
          </a:p>
        </p:txBody>
      </p:sp>
      <p:sp>
        <p:nvSpPr>
          <p:cNvPr id="236" name="Rectangle 23"/>
          <p:cNvSpPr/>
          <p:nvPr>
            <p:custDataLst>
              <p:tags r:id="rId13"/>
            </p:custDataLst>
          </p:nvPr>
        </p:nvSpPr>
        <p:spPr>
          <a:xfrm>
            <a:off x="2844128" y="1338606"/>
            <a:ext cx="605532" cy="288000"/>
          </a:xfrm>
          <a:prstGeom prst="rect">
            <a:avLst/>
          </a:prstGeom>
          <a:solidFill>
            <a:srgbClr val="4BACC6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pitchFamily="34" charset="0"/>
              </a:rPr>
              <a:t>S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rial" pitchFamily="34" charset="0"/>
              </a:rPr>
              <a:t>HG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237" name="Oval 55"/>
          <p:cNvSpPr/>
          <p:nvPr/>
        </p:nvSpPr>
        <p:spPr>
          <a:xfrm>
            <a:off x="3717654" y="1302983"/>
            <a:ext cx="45719" cy="305967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8" name="Oval 57"/>
          <p:cNvSpPr/>
          <p:nvPr/>
        </p:nvSpPr>
        <p:spPr>
          <a:xfrm>
            <a:off x="1547324" y="2077136"/>
            <a:ext cx="45719" cy="305967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9" name="Oval 58"/>
          <p:cNvSpPr/>
          <p:nvPr/>
        </p:nvSpPr>
        <p:spPr>
          <a:xfrm>
            <a:off x="3711334" y="2076939"/>
            <a:ext cx="45719" cy="305967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0" name="Picture 5" descr="\\cern.ch\dfs\Workspaces\l\LARIS\Daniel\Presentations\DPG Dresden 2011\radioakt.jpg"/>
          <p:cNvPicPr>
            <a:picLocks noChangeAspect="1" noChangeArrowheads="1"/>
          </p:cNvPicPr>
          <p:nvPr/>
        </p:nvPicPr>
        <p:blipFill>
          <a:blip r:embed="rId26" cstate="print">
            <a:biLevel thresh="75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982" y="4040265"/>
            <a:ext cx="434370" cy="384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1" name="Group 70"/>
          <p:cNvGrpSpPr/>
          <p:nvPr/>
        </p:nvGrpSpPr>
        <p:grpSpPr>
          <a:xfrm>
            <a:off x="8604448" y="798927"/>
            <a:ext cx="481696" cy="535257"/>
            <a:chOff x="8515824" y="5940871"/>
            <a:chExt cx="481696" cy="535257"/>
          </a:xfrm>
        </p:grpSpPr>
        <p:pic>
          <p:nvPicPr>
            <p:cNvPr id="242" name="Picture 2"/>
            <p:cNvPicPr>
              <a:picLocks noChangeAspect="1" noChangeArrowheads="1"/>
            </p:cNvPicPr>
            <p:nvPr/>
          </p:nvPicPr>
          <p:blipFill>
            <a:blip r:embed="rId27" cstate="print">
              <a:biLevel thresh="75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440" y="5940871"/>
              <a:ext cx="456374" cy="52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3" name="Rectangle 69"/>
            <p:cNvSpPr/>
            <p:nvPr/>
          </p:nvSpPr>
          <p:spPr>
            <a:xfrm>
              <a:off x="8515824" y="6420248"/>
              <a:ext cx="481696" cy="55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4" name="Group 71"/>
          <p:cNvGrpSpPr/>
          <p:nvPr/>
        </p:nvGrpSpPr>
        <p:grpSpPr>
          <a:xfrm>
            <a:off x="6623698" y="4040265"/>
            <a:ext cx="481696" cy="535257"/>
            <a:chOff x="8515824" y="5940871"/>
            <a:chExt cx="481696" cy="535257"/>
          </a:xfrm>
        </p:grpSpPr>
        <p:pic>
          <p:nvPicPr>
            <p:cNvPr id="245" name="Picture 2"/>
            <p:cNvPicPr>
              <a:picLocks noChangeAspect="1" noChangeArrowheads="1"/>
            </p:cNvPicPr>
            <p:nvPr/>
          </p:nvPicPr>
          <p:blipFill>
            <a:blip r:embed="rId27" cstate="print">
              <a:biLevel thresh="75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2440" y="5940871"/>
              <a:ext cx="456374" cy="526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6" name="Rectangle 73"/>
            <p:cNvSpPr/>
            <p:nvPr/>
          </p:nvSpPr>
          <p:spPr>
            <a:xfrm>
              <a:off x="8515824" y="6420248"/>
              <a:ext cx="481696" cy="55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47" name="Straight Connector 74"/>
          <p:cNvCxnSpPr/>
          <p:nvPr/>
        </p:nvCxnSpPr>
        <p:spPr>
          <a:xfrm>
            <a:off x="5724128" y="4975391"/>
            <a:ext cx="10794" cy="572201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75"/>
          <p:cNvCxnSpPr/>
          <p:nvPr/>
        </p:nvCxnSpPr>
        <p:spPr>
          <a:xfrm flipH="1">
            <a:off x="5580112" y="5619443"/>
            <a:ext cx="36842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76"/>
          <p:cNvCxnSpPr/>
          <p:nvPr/>
        </p:nvCxnSpPr>
        <p:spPr>
          <a:xfrm flipH="1">
            <a:off x="5634378" y="5691451"/>
            <a:ext cx="27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77"/>
          <p:cNvCxnSpPr/>
          <p:nvPr/>
        </p:nvCxnSpPr>
        <p:spPr>
          <a:xfrm flipH="1">
            <a:off x="5698002" y="5763459"/>
            <a:ext cx="151209" cy="63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ectangle 78"/>
          <p:cNvSpPr/>
          <p:nvPr/>
        </p:nvSpPr>
        <p:spPr>
          <a:xfrm>
            <a:off x="6084168" y="5556101"/>
            <a:ext cx="7561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600" b="1" dirty="0" smtClean="0">
                <a:cs typeface="Arial" pitchFamily="34" charset="0"/>
              </a:rPr>
              <a:t>60 keV</a:t>
            </a:r>
            <a:endParaRPr lang="de-DE" sz="1600" dirty="0"/>
          </a:p>
        </p:txBody>
      </p:sp>
      <p:cxnSp>
        <p:nvCxnSpPr>
          <p:cNvPr id="252" name="Straight Connector 86"/>
          <p:cNvCxnSpPr>
            <a:endCxn id="251" idx="0"/>
          </p:cNvCxnSpPr>
          <p:nvPr/>
        </p:nvCxnSpPr>
        <p:spPr>
          <a:xfrm>
            <a:off x="6460234" y="5263423"/>
            <a:ext cx="1986" cy="29267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89"/>
          <p:cNvCxnSpPr/>
          <p:nvPr>
            <p:custDataLst>
              <p:tags r:id="rId14"/>
            </p:custDataLst>
          </p:nvPr>
        </p:nvCxnSpPr>
        <p:spPr>
          <a:xfrm flipH="1">
            <a:off x="1580462" y="2959167"/>
            <a:ext cx="2182911" cy="0"/>
          </a:xfrm>
          <a:prstGeom prst="line">
            <a:avLst/>
          </a:prstGeom>
          <a:noFill/>
          <a:ln w="53975" cap="flat" cmpd="sng" algn="ctr">
            <a:solidFill>
              <a:srgbClr val="13F913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254" name="Oval 91"/>
          <p:cNvSpPr/>
          <p:nvPr/>
        </p:nvSpPr>
        <p:spPr>
          <a:xfrm>
            <a:off x="3734193" y="2747012"/>
            <a:ext cx="45719" cy="305967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5" name="Picture 14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BEBA8EAE-BF5A-486C-A8C5-ECC9F3942E4B}">
                <a14:imgProps xmlns="" xmlns:a14="http://schemas.microsoft.com/office/drawing/2010/main">
                  <a14:imgLayer r:embed="rId2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200" r="18962"/>
          <a:stretch/>
        </p:blipFill>
        <p:spPr bwMode="auto">
          <a:xfrm>
            <a:off x="7994448" y="4111295"/>
            <a:ext cx="1042047" cy="239129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6" name="Straight Connector 127"/>
          <p:cNvCxnSpPr>
            <a:stCxn id="226" idx="3"/>
          </p:cNvCxnSpPr>
          <p:nvPr>
            <p:custDataLst>
              <p:tags r:id="rId15"/>
            </p:custDataLst>
          </p:nvPr>
        </p:nvCxnSpPr>
        <p:spPr>
          <a:xfrm>
            <a:off x="1187205" y="1482589"/>
            <a:ext cx="709613" cy="3760"/>
          </a:xfrm>
          <a:prstGeom prst="line">
            <a:avLst/>
          </a:prstGeom>
          <a:noFill/>
          <a:ln w="53975" cap="flat" cmpd="sng" algn="ctr">
            <a:solidFill>
              <a:srgbClr val="13F913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257" name="Oval 54"/>
          <p:cNvSpPr/>
          <p:nvPr/>
        </p:nvSpPr>
        <p:spPr>
          <a:xfrm>
            <a:off x="1547798" y="1302983"/>
            <a:ext cx="45719" cy="305967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8" name="Rectangle 129"/>
          <p:cNvSpPr/>
          <p:nvPr/>
        </p:nvSpPr>
        <p:spPr>
          <a:xfrm>
            <a:off x="1739533" y="1715286"/>
            <a:ext cx="20882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smtClean="0">
                <a:latin typeface="Arial" pitchFamily="34" charset="0"/>
                <a:cs typeface="Arial" pitchFamily="34" charset="0"/>
              </a:rPr>
              <a:t>2.  552 nm</a:t>
            </a:r>
            <a:endParaRPr lang="de-DE" sz="1400" dirty="0"/>
          </a:p>
        </p:txBody>
      </p:sp>
      <p:cxnSp>
        <p:nvCxnSpPr>
          <p:cNvPr id="259" name="Straight Connector 131"/>
          <p:cNvCxnSpPr/>
          <p:nvPr>
            <p:custDataLst>
              <p:tags r:id="rId16"/>
            </p:custDataLst>
          </p:nvPr>
        </p:nvCxnSpPr>
        <p:spPr>
          <a:xfrm flipH="1" flipV="1">
            <a:off x="3779912" y="3333409"/>
            <a:ext cx="4143259" cy="2362062"/>
          </a:xfrm>
          <a:prstGeom prst="line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triangle" w="med" len="med"/>
            <a:tailEnd type="none" w="med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260" name="Block Arc 114"/>
          <p:cNvSpPr/>
          <p:nvPr/>
        </p:nvSpPr>
        <p:spPr>
          <a:xfrm rot="18218877">
            <a:off x="3338414" y="3677354"/>
            <a:ext cx="2520000" cy="2520000"/>
          </a:xfrm>
          <a:prstGeom prst="blockArc">
            <a:avLst>
              <a:gd name="adj1" fmla="val 18010512"/>
              <a:gd name="adj2" fmla="val 21566357"/>
              <a:gd name="adj3" fmla="val 253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1" name="Rectangle 137"/>
          <p:cNvSpPr/>
          <p:nvPr/>
        </p:nvSpPr>
        <p:spPr>
          <a:xfrm>
            <a:off x="6948264" y="1313776"/>
            <a:ext cx="2016224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chemeClr val="tx1"/>
                </a:solidFill>
              </a:rPr>
              <a:t>Repeller</a:t>
            </a:r>
            <a:r>
              <a:rPr lang="de-DE" b="1" dirty="0">
                <a:solidFill>
                  <a:schemeClr val="tx1"/>
                </a:solidFill>
              </a:rPr>
              <a:t> </a:t>
            </a:r>
            <a:r>
              <a:rPr lang="de-DE" b="1" dirty="0" err="1">
                <a:solidFill>
                  <a:schemeClr val="tx1"/>
                </a:solidFill>
              </a:rPr>
              <a:t>voltage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262" name="Rectangle 141"/>
          <p:cNvSpPr/>
          <p:nvPr/>
        </p:nvSpPr>
        <p:spPr>
          <a:xfrm>
            <a:off x="7164288" y="1954951"/>
            <a:ext cx="144016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err="1">
                <a:solidFill>
                  <a:schemeClr val="tx1"/>
                </a:solidFill>
              </a:rPr>
              <a:t>Rf</a:t>
            </a:r>
            <a:r>
              <a:rPr lang="de-DE" b="1" dirty="0">
                <a:solidFill>
                  <a:schemeClr val="tx1"/>
                </a:solidFill>
              </a:rPr>
              <a:t>-generator</a:t>
            </a:r>
          </a:p>
        </p:txBody>
      </p:sp>
      <p:pic>
        <p:nvPicPr>
          <p:cNvPr id="263" name="Picture 2"/>
          <p:cNvPicPr>
            <a:picLocks noChangeAspect="1" noChangeArrowheads="1"/>
          </p:cNvPicPr>
          <p:nvPr/>
        </p:nvPicPr>
        <p:blipFill rotWithShape="1"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3663"/>
          <a:stretch/>
        </p:blipFill>
        <p:spPr bwMode="auto">
          <a:xfrm>
            <a:off x="4488409" y="1129150"/>
            <a:ext cx="875679" cy="893913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4" name="Oval 56"/>
          <p:cNvSpPr/>
          <p:nvPr/>
        </p:nvSpPr>
        <p:spPr>
          <a:xfrm>
            <a:off x="1524939" y="2765379"/>
            <a:ext cx="45719" cy="305967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27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5" name="Curved Connector 150"/>
          <p:cNvCxnSpPr>
            <a:stCxn id="263" idx="3"/>
            <a:endCxn id="261" idx="1"/>
          </p:cNvCxnSpPr>
          <p:nvPr/>
        </p:nvCxnSpPr>
        <p:spPr>
          <a:xfrm flipV="1">
            <a:off x="5364088" y="1565804"/>
            <a:ext cx="1584176" cy="10303"/>
          </a:xfrm>
          <a:prstGeom prst="curvedConnector3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Elbow Connector 161"/>
          <p:cNvCxnSpPr>
            <a:stCxn id="262" idx="2"/>
          </p:cNvCxnSpPr>
          <p:nvPr/>
        </p:nvCxnSpPr>
        <p:spPr>
          <a:xfrm rot="16200000" flipH="1">
            <a:off x="8044563" y="2298812"/>
            <a:ext cx="551758" cy="872148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Arrow Connector 165"/>
          <p:cNvCxnSpPr/>
          <p:nvPr/>
        </p:nvCxnSpPr>
        <p:spPr>
          <a:xfrm flipH="1">
            <a:off x="8748464" y="1817832"/>
            <a:ext cx="8052" cy="123514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Arrow Connector 170"/>
          <p:cNvCxnSpPr/>
          <p:nvPr/>
        </p:nvCxnSpPr>
        <p:spPr>
          <a:xfrm flipH="1">
            <a:off x="8748464" y="3482057"/>
            <a:ext cx="8052" cy="6292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Oval 199"/>
          <p:cNvSpPr/>
          <p:nvPr/>
        </p:nvSpPr>
        <p:spPr>
          <a:xfrm>
            <a:off x="5796136" y="4183303"/>
            <a:ext cx="103371" cy="766351"/>
          </a:xfrm>
          <a:prstGeom prst="ellipse">
            <a:avLst/>
          </a:prstGeom>
          <a:noFill/>
          <a:scene3d>
            <a:camera prst="orthographicFront">
              <a:rot lat="0" lon="0" rev="203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270" name="Straight Arrow Connector 201"/>
          <p:cNvCxnSpPr>
            <a:endCxn id="272" idx="3"/>
          </p:cNvCxnSpPr>
          <p:nvPr/>
        </p:nvCxnSpPr>
        <p:spPr>
          <a:xfrm flipH="1">
            <a:off x="1102706" y="4183303"/>
            <a:ext cx="2893230" cy="1320443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1" name="Group 28"/>
          <p:cNvGrpSpPr>
            <a:grpSpLocks noChangeAspect="1"/>
          </p:cNvGrpSpPr>
          <p:nvPr/>
        </p:nvGrpSpPr>
        <p:grpSpPr>
          <a:xfrm rot="21353321">
            <a:off x="95009" y="4510181"/>
            <a:ext cx="1008995" cy="2059469"/>
            <a:chOff x="6948264" y="1916832"/>
            <a:chExt cx="1471132" cy="3002740"/>
          </a:xfrm>
        </p:grpSpPr>
        <p:pic>
          <p:nvPicPr>
            <p:cNvPr id="272" name="Picture 2"/>
            <p:cNvPicPr>
              <a:picLocks noChangeAspect="1" noChangeArrowheads="1"/>
            </p:cNvPicPr>
            <p:nvPr/>
          </p:nvPicPr>
          <p:blipFill>
            <a:blip r:embed="rId3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3460" t="28001" b="25233"/>
            <a:stretch>
              <a:fillRect/>
            </a:stretch>
          </p:blipFill>
          <p:spPr bwMode="auto">
            <a:xfrm>
              <a:off x="7092280" y="1916832"/>
              <a:ext cx="1327116" cy="30027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3" name="Rectangle 204"/>
            <p:cNvSpPr/>
            <p:nvPr/>
          </p:nvSpPr>
          <p:spPr>
            <a:xfrm>
              <a:off x="6948264" y="3212976"/>
              <a:ext cx="21602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74" name="Group 126"/>
          <p:cNvGrpSpPr/>
          <p:nvPr/>
        </p:nvGrpSpPr>
        <p:grpSpPr>
          <a:xfrm>
            <a:off x="3549760" y="4183303"/>
            <a:ext cx="302160" cy="369332"/>
            <a:chOff x="4656887" y="3635732"/>
            <a:chExt cx="302160" cy="369332"/>
          </a:xfrm>
        </p:grpSpPr>
        <p:sp>
          <p:nvSpPr>
            <p:cNvPr id="275" name="Ellipse 182"/>
            <p:cNvSpPr/>
            <p:nvPr>
              <p:custDataLst>
                <p:tags r:id="rId23"/>
              </p:custDataLst>
            </p:nvPr>
          </p:nvSpPr>
          <p:spPr>
            <a:xfrm rot="2610813">
              <a:off x="4707047" y="3697155"/>
              <a:ext cx="252000" cy="252000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" name="TextBox 207"/>
            <p:cNvSpPr txBox="1"/>
            <p:nvPr/>
          </p:nvSpPr>
          <p:spPr>
            <a:xfrm>
              <a:off x="4656887" y="363573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de-DE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77" name="Group 129"/>
          <p:cNvGrpSpPr/>
          <p:nvPr/>
        </p:nvGrpSpPr>
        <p:grpSpPr>
          <a:xfrm>
            <a:off x="2555776" y="4615351"/>
            <a:ext cx="302160" cy="369332"/>
            <a:chOff x="4656887" y="3635732"/>
            <a:chExt cx="302160" cy="369332"/>
          </a:xfrm>
        </p:grpSpPr>
        <p:sp>
          <p:nvSpPr>
            <p:cNvPr id="278" name="Ellipse 182"/>
            <p:cNvSpPr/>
            <p:nvPr>
              <p:custDataLst>
                <p:tags r:id="rId22"/>
              </p:custDataLst>
            </p:nvPr>
          </p:nvSpPr>
          <p:spPr>
            <a:xfrm rot="2610813">
              <a:off x="4707047" y="3697155"/>
              <a:ext cx="252000" cy="252000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TextBox 210"/>
            <p:cNvSpPr txBox="1"/>
            <p:nvPr/>
          </p:nvSpPr>
          <p:spPr>
            <a:xfrm>
              <a:off x="4656887" y="363573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de-DE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80" name="Group 132"/>
          <p:cNvGrpSpPr/>
          <p:nvPr/>
        </p:nvGrpSpPr>
        <p:grpSpPr>
          <a:xfrm>
            <a:off x="1475656" y="4894091"/>
            <a:ext cx="302160" cy="369332"/>
            <a:chOff x="4656887" y="3635732"/>
            <a:chExt cx="302160" cy="369332"/>
          </a:xfrm>
        </p:grpSpPr>
        <p:sp>
          <p:nvSpPr>
            <p:cNvPr id="281" name="Ellipse 182"/>
            <p:cNvSpPr/>
            <p:nvPr>
              <p:custDataLst>
                <p:tags r:id="rId21"/>
              </p:custDataLst>
            </p:nvPr>
          </p:nvSpPr>
          <p:spPr>
            <a:xfrm rot="2610813">
              <a:off x="4707047" y="3697155"/>
              <a:ext cx="252000" cy="252000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2" name="TextBox 213"/>
            <p:cNvSpPr txBox="1"/>
            <p:nvPr/>
          </p:nvSpPr>
          <p:spPr>
            <a:xfrm>
              <a:off x="4656887" y="363573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de-DE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83" name="TextBox 216"/>
          <p:cNvSpPr txBox="1"/>
          <p:nvPr/>
        </p:nvSpPr>
        <p:spPr>
          <a:xfrm>
            <a:off x="899592" y="6000053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CH" sz="1600" b="1" dirty="0" err="1" smtClean="0">
                <a:cs typeface="Arial" pitchFamily="34" charset="0"/>
              </a:rPr>
              <a:t>Detectors</a:t>
            </a:r>
            <a:r>
              <a:rPr lang="de-CH" sz="1600" b="1" dirty="0" smtClean="0">
                <a:cs typeface="Arial" pitchFamily="34" charset="0"/>
              </a:rPr>
              <a:t>: </a:t>
            </a:r>
            <a:r>
              <a:rPr lang="de-CH" sz="1600" b="1" dirty="0" err="1" smtClean="0">
                <a:cs typeface="Arial" pitchFamily="34" charset="0"/>
              </a:rPr>
              <a:t>tape</a:t>
            </a:r>
            <a:r>
              <a:rPr lang="de-CH" sz="1600" b="1" dirty="0" smtClean="0">
                <a:cs typeface="Arial" pitchFamily="34" charset="0"/>
              </a:rPr>
              <a:t> </a:t>
            </a:r>
            <a:r>
              <a:rPr lang="de-CH" sz="1600" b="1" dirty="0" err="1" smtClean="0">
                <a:cs typeface="Arial" pitchFamily="34" charset="0"/>
              </a:rPr>
              <a:t>station</a:t>
            </a:r>
            <a:r>
              <a:rPr lang="de-CH" sz="1600" b="1" dirty="0" smtClean="0">
                <a:cs typeface="Arial" pitchFamily="34" charset="0"/>
              </a:rPr>
              <a:t>, </a:t>
            </a:r>
            <a:r>
              <a:rPr lang="en-GB" sz="1600" b="1" dirty="0" smtClean="0">
                <a:cs typeface="Arial" pitchFamily="34" charset="0"/>
              </a:rPr>
              <a:t>Faraday cup, MCP, WINDMILL</a:t>
            </a:r>
            <a:endParaRPr lang="en-GB" sz="1600" b="1" dirty="0">
              <a:cs typeface="Arial" pitchFamily="34" charset="0"/>
            </a:endParaRPr>
          </a:p>
        </p:txBody>
      </p:sp>
      <p:sp>
        <p:nvSpPr>
          <p:cNvPr id="284" name="TextBox 227"/>
          <p:cNvSpPr txBox="1"/>
          <p:nvPr/>
        </p:nvSpPr>
        <p:spPr>
          <a:xfrm>
            <a:off x="3851920" y="4615351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>
                <a:cs typeface="Arial" pitchFamily="34" charset="0"/>
              </a:rPr>
              <a:t>Separator </a:t>
            </a:r>
            <a:r>
              <a:rPr lang="de-CH" sz="1600" b="1" dirty="0" err="1" smtClean="0">
                <a:cs typeface="Arial" pitchFamily="34" charset="0"/>
              </a:rPr>
              <a:t>magnet</a:t>
            </a:r>
            <a:endParaRPr lang="en-GB" sz="1600" b="1" dirty="0">
              <a:cs typeface="Arial" pitchFamily="34" charset="0"/>
            </a:endParaRPr>
          </a:p>
        </p:txBody>
      </p:sp>
      <p:sp>
        <p:nvSpPr>
          <p:cNvPr id="285" name="TextBox 228"/>
          <p:cNvSpPr txBox="1"/>
          <p:nvPr/>
        </p:nvSpPr>
        <p:spPr>
          <a:xfrm>
            <a:off x="4355976" y="2023063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>
                <a:cs typeface="Arial" pitchFamily="34" charset="0"/>
              </a:rPr>
              <a:t>Remote </a:t>
            </a:r>
            <a:r>
              <a:rPr lang="de-CH" sz="1600" b="1" dirty="0" err="1" smtClean="0">
                <a:cs typeface="Arial" pitchFamily="34" charset="0"/>
              </a:rPr>
              <a:t>control</a:t>
            </a:r>
            <a:endParaRPr lang="en-GB" sz="1600" b="1" dirty="0">
              <a:cs typeface="Arial" pitchFamily="34" charset="0"/>
            </a:endParaRPr>
          </a:p>
        </p:txBody>
      </p:sp>
      <p:sp>
        <p:nvSpPr>
          <p:cNvPr id="286" name="TextBox 235"/>
          <p:cNvSpPr txBox="1"/>
          <p:nvPr/>
        </p:nvSpPr>
        <p:spPr>
          <a:xfrm>
            <a:off x="4370650" y="3845079"/>
            <a:ext cx="618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/>
              <a:t>GPS</a:t>
            </a:r>
            <a:endParaRPr lang="en-GB" b="1" dirty="0"/>
          </a:p>
        </p:txBody>
      </p:sp>
      <p:cxnSp>
        <p:nvCxnSpPr>
          <p:cNvPr id="287" name="Straight Arrow Connector 238"/>
          <p:cNvCxnSpPr/>
          <p:nvPr/>
        </p:nvCxnSpPr>
        <p:spPr>
          <a:xfrm flipH="1">
            <a:off x="8748464" y="3470538"/>
            <a:ext cx="8052" cy="6292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Arrow Connector 240"/>
          <p:cNvCxnSpPr/>
          <p:nvPr/>
        </p:nvCxnSpPr>
        <p:spPr>
          <a:xfrm flipH="1" flipV="1">
            <a:off x="6516216" y="4984683"/>
            <a:ext cx="324056" cy="2067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9" name="Group 108"/>
          <p:cNvGrpSpPr/>
          <p:nvPr/>
        </p:nvGrpSpPr>
        <p:grpSpPr>
          <a:xfrm>
            <a:off x="6732240" y="5047399"/>
            <a:ext cx="288032" cy="369332"/>
            <a:chOff x="4678237" y="3630405"/>
            <a:chExt cx="288032" cy="369332"/>
          </a:xfrm>
        </p:grpSpPr>
        <p:sp>
          <p:nvSpPr>
            <p:cNvPr id="290" name="Ellipse 182"/>
            <p:cNvSpPr/>
            <p:nvPr>
              <p:custDataLst>
                <p:tags r:id="rId20"/>
              </p:custDataLst>
            </p:nvPr>
          </p:nvSpPr>
          <p:spPr>
            <a:xfrm rot="2610813">
              <a:off x="4707047" y="3697155"/>
              <a:ext cx="252000" cy="252000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1" name="TextBox 181"/>
            <p:cNvSpPr txBox="1"/>
            <p:nvPr/>
          </p:nvSpPr>
          <p:spPr>
            <a:xfrm>
              <a:off x="4678237" y="3630405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de-DE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92" name="Straight Arrow Connector 242"/>
          <p:cNvCxnSpPr/>
          <p:nvPr/>
        </p:nvCxnSpPr>
        <p:spPr>
          <a:xfrm flipH="1" flipV="1">
            <a:off x="7200272" y="5335431"/>
            <a:ext cx="324056" cy="2067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3" name="Group 108"/>
          <p:cNvGrpSpPr/>
          <p:nvPr/>
        </p:nvGrpSpPr>
        <p:grpSpPr>
          <a:xfrm>
            <a:off x="7380312" y="5376375"/>
            <a:ext cx="288032" cy="369332"/>
            <a:chOff x="4678237" y="3639697"/>
            <a:chExt cx="288032" cy="369332"/>
          </a:xfrm>
        </p:grpSpPr>
        <p:sp>
          <p:nvSpPr>
            <p:cNvPr id="294" name="Ellipse 182"/>
            <p:cNvSpPr/>
            <p:nvPr>
              <p:custDataLst>
                <p:tags r:id="rId19"/>
              </p:custDataLst>
            </p:nvPr>
          </p:nvSpPr>
          <p:spPr>
            <a:xfrm rot="2610813">
              <a:off x="4707047" y="3697155"/>
              <a:ext cx="252000" cy="252000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5" name="TextBox 184"/>
            <p:cNvSpPr txBox="1"/>
            <p:nvPr/>
          </p:nvSpPr>
          <p:spPr>
            <a:xfrm>
              <a:off x="4678237" y="3639697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de-DE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96" name="Straight Arrow Connector 243"/>
          <p:cNvCxnSpPr/>
          <p:nvPr/>
        </p:nvCxnSpPr>
        <p:spPr>
          <a:xfrm flipH="1" flipV="1">
            <a:off x="5184048" y="4192595"/>
            <a:ext cx="324056" cy="2067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108"/>
          <p:cNvGrpSpPr/>
          <p:nvPr/>
        </p:nvGrpSpPr>
        <p:grpSpPr>
          <a:xfrm>
            <a:off x="5364088" y="4246019"/>
            <a:ext cx="288032" cy="369332"/>
            <a:chOff x="4678237" y="3639697"/>
            <a:chExt cx="288032" cy="369332"/>
          </a:xfrm>
        </p:grpSpPr>
        <p:sp>
          <p:nvSpPr>
            <p:cNvPr id="298" name="Ellipse 182"/>
            <p:cNvSpPr/>
            <p:nvPr>
              <p:custDataLst>
                <p:tags r:id="rId18"/>
              </p:custDataLst>
            </p:nvPr>
          </p:nvSpPr>
          <p:spPr>
            <a:xfrm rot="2610813">
              <a:off x="4707047" y="3697155"/>
              <a:ext cx="252000" cy="252000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9" name="TextBox 81"/>
            <p:cNvSpPr txBox="1"/>
            <p:nvPr/>
          </p:nvSpPr>
          <p:spPr>
            <a:xfrm>
              <a:off x="4678237" y="3639697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de-DE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00" name="TextBox 90"/>
          <p:cNvSpPr txBox="1"/>
          <p:nvPr/>
        </p:nvSpPr>
        <p:spPr>
          <a:xfrm>
            <a:off x="8434461" y="3083438"/>
            <a:ext cx="652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 smtClean="0">
                <a:latin typeface="Arial" pitchFamily="34" charset="0"/>
                <a:cs typeface="Arial" pitchFamily="34" charset="0"/>
              </a:rPr>
              <a:t>̴  20m </a:t>
            </a:r>
            <a:endParaRPr lang="en-GB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TextBox 92"/>
          <p:cNvSpPr txBox="1"/>
          <p:nvPr/>
        </p:nvSpPr>
        <p:spPr>
          <a:xfrm>
            <a:off x="5536222" y="1108445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b="1" dirty="0" smtClean="0">
                <a:cs typeface="Arial" pitchFamily="34" charset="0"/>
              </a:rPr>
              <a:t>Glass </a:t>
            </a:r>
            <a:r>
              <a:rPr lang="de-CH" sz="1600" b="1" dirty="0" err="1" smtClean="0">
                <a:cs typeface="Arial" pitchFamily="34" charset="0"/>
              </a:rPr>
              <a:t>fiber</a:t>
            </a:r>
            <a:endParaRPr lang="en-GB" sz="1600" b="1" dirty="0">
              <a:cs typeface="Arial" pitchFamily="34" charset="0"/>
            </a:endParaRPr>
          </a:p>
        </p:txBody>
      </p:sp>
      <p:sp>
        <p:nvSpPr>
          <p:cNvPr id="302" name="Oval 98"/>
          <p:cNvSpPr/>
          <p:nvPr/>
        </p:nvSpPr>
        <p:spPr>
          <a:xfrm>
            <a:off x="3698379" y="3194241"/>
            <a:ext cx="45719" cy="305967"/>
          </a:xfrm>
          <a:prstGeom prst="ellipse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3" name="Rectangle 99"/>
          <p:cNvSpPr/>
          <p:nvPr>
            <p:custDataLst>
              <p:tags r:id="rId17"/>
            </p:custDataLst>
          </p:nvPr>
        </p:nvSpPr>
        <p:spPr>
          <a:xfrm>
            <a:off x="1863638" y="2032567"/>
            <a:ext cx="1327662" cy="288000"/>
          </a:xfrm>
          <a:prstGeom prst="rect">
            <a:avLst/>
          </a:prstGeom>
          <a:solidFill>
            <a:srgbClr val="ABD848"/>
          </a:solidFill>
          <a:ln w="25400" cap="flat" cmpd="sng" algn="ctr">
            <a:solidFill>
              <a:srgbClr val="92D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cs typeface="Arial" pitchFamily="34" charset="0"/>
              </a:rPr>
              <a:t>Dye 2 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cs typeface="Arial" pitchFamily="34" charset="0"/>
            </a:endParaRPr>
          </a:p>
        </p:txBody>
      </p:sp>
      <p:cxnSp>
        <p:nvCxnSpPr>
          <p:cNvPr id="304" name="Elbow Connector 4"/>
          <p:cNvCxnSpPr/>
          <p:nvPr/>
        </p:nvCxnSpPr>
        <p:spPr>
          <a:xfrm>
            <a:off x="6300192" y="1565804"/>
            <a:ext cx="764989" cy="664315"/>
          </a:xfrm>
          <a:prstGeom prst="bentConnector3">
            <a:avLst>
              <a:gd name="adj1" fmla="val 14296"/>
            </a:avLst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Box 97"/>
          <p:cNvSpPr txBox="1"/>
          <p:nvPr/>
        </p:nvSpPr>
        <p:spPr>
          <a:xfrm>
            <a:off x="1336937" y="3131984"/>
            <a:ext cx="18099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 smtClean="0"/>
              <a:t>Mg RILIS setup</a:t>
            </a:r>
          </a:p>
        </p:txBody>
      </p:sp>
      <p:sp>
        <p:nvSpPr>
          <p:cNvPr id="95" name="Rechteck 94"/>
          <p:cNvSpPr/>
          <p:nvPr/>
        </p:nvSpPr>
        <p:spPr>
          <a:xfrm>
            <a:off x="0" y="692696"/>
            <a:ext cx="6084168" cy="295232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hteck 95"/>
          <p:cNvSpPr/>
          <p:nvPr/>
        </p:nvSpPr>
        <p:spPr>
          <a:xfrm>
            <a:off x="0" y="3645024"/>
            <a:ext cx="6084168" cy="295232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hteck 97"/>
          <p:cNvSpPr/>
          <p:nvPr/>
        </p:nvSpPr>
        <p:spPr>
          <a:xfrm>
            <a:off x="6084168" y="692696"/>
            <a:ext cx="3059832" cy="295232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hteck 98"/>
          <p:cNvSpPr/>
          <p:nvPr/>
        </p:nvSpPr>
        <p:spPr>
          <a:xfrm>
            <a:off x="6084168" y="3645024"/>
            <a:ext cx="3059832" cy="295232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Connector 6"/>
          <p:cNvCxnSpPr/>
          <p:nvPr/>
        </p:nvCxnSpPr>
        <p:spPr>
          <a:xfrm flipV="1">
            <a:off x="0" y="3645024"/>
            <a:ext cx="9144000" cy="1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1"/>
          <p:cNvCxnSpPr/>
          <p:nvPr/>
        </p:nvCxnSpPr>
        <p:spPr>
          <a:xfrm>
            <a:off x="6084168" y="709749"/>
            <a:ext cx="0" cy="5544616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0367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6" grpId="1" animBg="1"/>
      <p:bldP spid="98" grpId="0" animBg="1"/>
      <p:bldP spid="98" grpId="1" animBg="1"/>
      <p:bldP spid="98" grpId="2" animBg="1"/>
      <p:bldP spid="99" grpId="0" animBg="1"/>
      <p:bldP spid="99" grpId="1" animBg="1"/>
      <p:bldP spid="99" grpId="2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ksymfQEDikiw7K3VLCIAZ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XXiB7J2r7T7MPskC5O6m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xAkQVF3laGU2SI6QzxonI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mxLC8HAArVIP0h3xfHF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tWiGWnaicH6CPOoVDOFr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pfFSjxBJhNW5w0Dl09m7M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mxLC8HAArVIP0h3xfHFn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Ney5cDzTQcmWKSZWpGtp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xXomQZnA5eoXKnCRwlJbr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zQe9WX1xVlagX76DhhOM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RVnNCpaEDLL6qBhb5dTD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0f3j4gvMAeIv7RIBcXkC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8zage6MWYlF1iZ4IjVNV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UDQSLBgzGWR2TZF3a4CV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dTdtR2Ks38JL4cQRaJuMr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WZhT2yLoLUqaUJhzMVI6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jmAvVU2lKUO2Wgtz9IUiK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qA01h6VsGLO3QsyS9Brt7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5gzVtYku8BAKTAxyxdAQr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qA01h6VsGLO3QsyS9Brt7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zQe9WX1xVlagX76DhhOMT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mxLC8HAArVIP0h3xfHFn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5gzVtYku8BAKTAxyxdAQr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2WGNpK2iPBhH5ysCWGWC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qA01h6VsGLO3QsyS9Brt7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vcAGapX8oN2tLQOtuUcm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pfFSjxBJhNW5w0Dl09m7M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1eSSqMPgYLJSG7BoNAGOy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qA01h6VsGLO3QsyS9Brt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cbqB7mpsIqPaIpxeyXgC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Io1YVJXzRtfizO6H5xnM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vcAGapX8oN2tLQOtuUcm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d0nH7Qjf05BK0ZzUvJS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x0teZ076cDrInS2hZXM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8aQWmw1ebB0TDOVZISv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h3zimBvjhyAjRBC4QQXu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ZL8fOu2dals6q6SRHWIb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iOkXrpByGcQj3YMN4ZR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o7lTjCFvwDGkgTGfqnjl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zvtFRfi02YtrKiG4oqVg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1mnIfW8HjjV50uzsIYHr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6vZebxPG7ki6jyjXhqLJz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Ks7DcrQi82xeyzcuUS1dY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cKmaSjGDOWeytHMzokYt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X4MH3IMpDHcoV4PTWvdY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4pvzDgQkr8gHBHPNzwg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E04BA5OgqPQTdUpMfSNAH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Q298DWPvqnI0yACyPRj8m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bOYiO2BiGW3IioNR3lHK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B2mSsaNWSdAYEWiptAwv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QgZ0hy7h3sMqj8AeykEix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HjqzzQhU9eKQ9x2HYk6pJ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4eqOypHSDaCTQ73gpoSRo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qg7R6UJVRrmbLzt0HzbO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qitbhVgpG5yw0yqxBXTf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DSCT3IEjyjOma1rssRqVo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14L4rDh6brFMjIiGmYko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COTWq4fFpZVlzZhTOAg9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BuffymHxYXra9WmS3cSh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qLuq5qtTe3zXoZYKsLoF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zhY223pKbRe1zTAhGByV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mpx53MYL37HyZepgR039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3dfefzgtT7vwvm7HGw7I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thcJ6V7UzyuHP3uL7hg4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mLAEOVajsClYZ8WBPkXt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GoNWKrOGa9228EHMLc4e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6GXidArHo5a0oR3Ctudpp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GI4VULmtnBRQtP1mVhXV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0f3j4gvMAeIv7RIBcXkC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RE1W7S9HQJ52DCHn6DI3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B8XsOZDdNN9lvWtZM9b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knyM77rKUSjS5CMi5ze9U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h7LT7QzRYVvb2PX7RCwd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2WGNpK2iPBhH5ysCWGWC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2WGNpK2iPBhH5ysCWGWC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4eqOypHSDaCTQ73gpoSRo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X4MH3IMpDHcoV4PTWvdY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ZL8fOu2dals6q6SRHWI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7wojIxNhcAaAPDE8fB9m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zvtFRfi02YtrKiG4oqVg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yN8Cjya7Fa55zkWkpJjeT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knyM77rKUSjS5CMi5ze9U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wHXP63c0o4pRtRj7ItQ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CfyVzaXeUm2YOwTAZSfn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qLuq5qtTe3zXoZYKsLoF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qLuq5qtTe3zXoZYKsLoF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COTWq4fFpZVlzZhTOAg9E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jPydXOQY32XYRyoGbzRIX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wHXP63c0o4pRtRj7ItQ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XXiB7J2r7T7MPskC5O6m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qitbhVgpG5yw0yqxBXTf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xXomQZnA5eoXKnCRwlJbr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admPaH3WgyVCpgvJS7Q6P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zQ0S22PMcmnLPacX1hUP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kDu6SRLPdQCRe6LZsvoS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mLKZ7bSZ2lnpp391Kd7b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gk4ueEhx5IFX7RtijP8CJ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x5rZ2Sue64hw2vkEaHyn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kDu6SRLPdQCRe6LZsvoS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poIC8Gj5AkGdk281N0kX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Gn3gHXZ8sYuRAfslt4z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zQ0S22PMcmnLPacX1hUP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zhY223pKbRe1zTAhGByV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04a8Aq06EjY5BJRKxpFjS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iBcQsY4e3V4FORBgDhf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1eSSqMPgYLJSG7BoNAGOy"/>
</p:tagLst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859</Words>
  <Application>Microsoft Office PowerPoint</Application>
  <PresentationFormat>Bildschirmpräsentation (4:3)</PresentationFormat>
  <Paragraphs>267</Paragraphs>
  <Slides>20</Slides>
  <Notes>17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3" baseType="lpstr">
      <vt:lpstr>Larissa</vt:lpstr>
      <vt:lpstr>Formel</vt:lpstr>
      <vt:lpstr>Origin Grafik</vt:lpstr>
      <vt:lpstr>Radioactive Ion Beam (RIB) Production at ISOLDE by the Laser Ion Source and Trap (LIST)   Sven Richter for the LIST-, RILIS- and ISOLDE IS456 Collaborations</vt:lpstr>
      <vt:lpstr>Content</vt:lpstr>
      <vt:lpstr>Motivation: Reduction of Isobaric Contamination</vt:lpstr>
      <vt:lpstr>Scheme of RILIS at ISOLDE</vt:lpstr>
      <vt:lpstr>Dual RILIS Laser Setup</vt:lpstr>
      <vt:lpstr>Ion Source &amp; Beam Purity</vt:lpstr>
      <vt:lpstr>Ion Source &amp; Beam Purity</vt:lpstr>
      <vt:lpstr>Ion Source &amp; Beam Purity</vt:lpstr>
      <vt:lpstr>Principle of using the LIST at ISOLDE</vt:lpstr>
      <vt:lpstr>LIST run in 2011: results</vt:lpstr>
      <vt:lpstr>LIST run in 2012: overview</vt:lpstr>
      <vt:lpstr>LIST run in 2012: suppression</vt:lpstr>
      <vt:lpstr>LIST run in 2012: suppression limits</vt:lpstr>
      <vt:lpstr>Unexpected production of short-lived isotopes</vt:lpstr>
      <vt:lpstr>LIST run in 2012: Laser Spectroscopy on Po</vt:lpstr>
      <vt:lpstr>Polonium Spectroscopy: HFS and IS</vt:lpstr>
      <vt:lpstr>Summary</vt:lpstr>
      <vt:lpstr>Thank you for LISTening</vt:lpstr>
      <vt:lpstr>Outlook</vt:lpstr>
      <vt:lpstr>LIST Parameters</vt:lpstr>
    </vt:vector>
  </TitlesOfParts>
  <Company>Johannes Gutenberg-Universität Mainz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Richter, Sven</dc:creator>
  <cp:lastModifiedBy>sven</cp:lastModifiedBy>
  <cp:revision>114</cp:revision>
  <dcterms:created xsi:type="dcterms:W3CDTF">2012-12-10T12:20:59Z</dcterms:created>
  <dcterms:modified xsi:type="dcterms:W3CDTF">2013-02-22T08:01:51Z</dcterms:modified>
</cp:coreProperties>
</file>