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57" r:id="rId4"/>
    <p:sldId id="27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8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2765B-005B-41DE-A2F1-2C50CEFB585C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EAF66-D533-4663-A740-ACA7460AC6B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0941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EAF66-D533-4663-A740-ACA7460AC6BB}" type="slidenum">
              <a:rPr lang="tr-TR" smtClean="0"/>
              <a:t>10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A4E-66D7-4B06-BCB5-45B2D642D529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307C-293E-4B23-9998-E69BE541951A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57AC-E429-4D61-8507-BA0AD54F981F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0E72-A013-4489-9B46-F915D607D68A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0123-5AEE-4E85-905D-EBECFBBEE7FD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0ABB-553D-4FDB-B001-25C669541EB0}" type="datetime1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2526-81DA-4025-8B17-3E8008D0C17E}" type="datetime1">
              <a:rPr lang="en-US" smtClean="0"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591A5-699F-496E-BF65-4C1960EBABE7}" type="datetime1">
              <a:rPr lang="en-US" smtClean="0"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0810-AF1F-40B1-B794-D1B95BDAF494}" type="datetime1">
              <a:rPr lang="en-US" smtClean="0"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2F8A5-B0B5-4FEC-9E62-9CD18E8A9E92}" type="datetime1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B31E-0822-4A0B-B3B7-ADB2039EDD51}" type="datetime1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FE903-0B81-4641-A4B4-AAE513B5B884}" type="datetime1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045" y="1733550"/>
            <a:ext cx="7772400" cy="2152650"/>
          </a:xfrm>
        </p:spPr>
        <p:txBody>
          <a:bodyPr>
            <a:normAutofit/>
          </a:bodyPr>
          <a:lstStyle/>
          <a:p>
            <a:r>
              <a:rPr lang="tr-TR" dirty="0" smtClean="0"/>
              <a:t>Feasibility of Stripping Test along L4Z line</a:t>
            </a:r>
            <a:br>
              <a:rPr lang="tr-TR" dirty="0" smtClean="0"/>
            </a:br>
            <a:r>
              <a:rPr lang="tr-TR" dirty="0" smtClean="0"/>
              <a:t>Beam Dynamics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0" y="5257800"/>
            <a:ext cx="2971800" cy="144780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Veliko Dimov</a:t>
            </a:r>
          </a:p>
          <a:p>
            <a:r>
              <a:rPr lang="tr-TR" dirty="0" smtClean="0"/>
              <a:t>BE-ABP-HSL</a:t>
            </a:r>
            <a:endParaRPr lang="en-GB" dirty="0" smtClean="0"/>
          </a:p>
          <a:p>
            <a:r>
              <a:rPr lang="en-GB" dirty="0" smtClean="0"/>
              <a:t>18.10.2012</a:t>
            </a:r>
            <a:endParaRPr lang="tr-TR" dirty="0"/>
          </a:p>
        </p:txBody>
      </p:sp>
      <p:pic>
        <p:nvPicPr>
          <p:cNvPr id="3074" name="Picture 2" descr="http://www.ensec2009.boun.edu.tr/images/200px-Bogazici_University_Log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2" y="5638799"/>
            <a:ext cx="997685" cy="99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ru/4/42/CERN_logo_400x4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5" y="762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Users\v\vdimov\Desktop\L4 ic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76200"/>
            <a:ext cx="1066800" cy="108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Q1=4.8T/m,  Q2=0 </a:t>
            </a:r>
            <a:r>
              <a:rPr lang="en-US" dirty="0"/>
              <a:t>T/m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441" y="1581150"/>
            <a:ext cx="3433359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81824" y="4648200"/>
            <a:ext cx="2914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Beam size (x-y) </a:t>
            </a:r>
            <a:r>
              <a:rPr lang="en-US" b="1" dirty="0" smtClean="0"/>
              <a:t>on </a:t>
            </a:r>
            <a:r>
              <a:rPr lang="en-US" b="1" dirty="0"/>
              <a:t>stripping foil. Blue line shows the 99 per cent emittance ellipse. </a:t>
            </a:r>
            <a:endParaRPr lang="en-GB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204" y="5571530"/>
            <a:ext cx="19621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1" y="1600200"/>
            <a:ext cx="5417469" cy="281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39" y="4616970"/>
            <a:ext cx="4901661" cy="6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2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dirty="0" smtClean="0"/>
              <a:t>Varying beam size on the foil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5116" y="60960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90% beam size on stripping foil with different strengths of </a:t>
            </a:r>
            <a:r>
              <a:rPr lang="en-GB" dirty="0" smtClean="0"/>
              <a:t>Q1 (L4T.MQD.0110)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39" y="2514600"/>
            <a:ext cx="5867400" cy="341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6" y="1600200"/>
            <a:ext cx="4953931" cy="6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05600" y="2286000"/>
            <a:ext cx="2133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PSB injection</a:t>
            </a:r>
          </a:p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H- beam spot size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(4rms)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is between </a:t>
            </a:r>
          </a:p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3 – 5 mm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19425"/>
            <a:ext cx="7939982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457200" y="1905000"/>
            <a:ext cx="8001000" cy="685800"/>
          </a:xfrm>
        </p:spPr>
        <p:txBody>
          <a:bodyPr>
            <a:normAutofit/>
          </a:bodyPr>
          <a:lstStyle/>
          <a:p>
            <a:r>
              <a:rPr lang="tr-TR" sz="2400" dirty="0" smtClean="0"/>
              <a:t>Requires about </a:t>
            </a:r>
            <a:r>
              <a:rPr lang="en-GB" sz="2400" dirty="0" smtClean="0"/>
              <a:t>1.3m </a:t>
            </a:r>
            <a:r>
              <a:rPr lang="tr-TR" sz="2400" dirty="0" smtClean="0"/>
              <a:t>of space along the beam line</a:t>
            </a:r>
            <a:r>
              <a:rPr lang="en-GB" sz="2400" dirty="0" smtClean="0"/>
              <a:t>.</a:t>
            </a:r>
            <a:endParaRPr lang="tr-TR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Option 2</a:t>
            </a:r>
            <a:r>
              <a:rPr lang="tr-TR" dirty="0"/>
              <a:t>: </a:t>
            </a:r>
            <a:r>
              <a:rPr lang="en-US" dirty="0"/>
              <a:t>Install</a:t>
            </a:r>
            <a:r>
              <a:rPr lang="tr-TR" dirty="0"/>
              <a:t>ing</a:t>
            </a:r>
            <a:r>
              <a:rPr lang="en-US" dirty="0"/>
              <a:t> Stripping Foil Unit with two Chicane Magnets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4191000" y="3657600"/>
            <a:ext cx="3276600" cy="2133600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988299" y="6070810"/>
            <a:ext cx="2297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600" b="1" dirty="0" smtClean="0"/>
              <a:t>Ref:</a:t>
            </a:r>
            <a:r>
              <a:rPr lang="en-GB" sz="1600" b="1" dirty="0" smtClean="0"/>
              <a:t> L4-T-EP-0002 </a:t>
            </a:r>
            <a:r>
              <a:rPr lang="en-GB" sz="1600" b="1" dirty="0"/>
              <a:t>rev 1.0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2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Option 2</a:t>
            </a:r>
            <a:r>
              <a:rPr lang="tr-TR" sz="3600" dirty="0"/>
              <a:t>: </a:t>
            </a:r>
            <a:r>
              <a:rPr lang="en-US" sz="3600" dirty="0"/>
              <a:t>Install</a:t>
            </a:r>
            <a:r>
              <a:rPr lang="tr-TR" sz="3600" dirty="0"/>
              <a:t>ing</a:t>
            </a:r>
            <a:r>
              <a:rPr lang="en-US" sz="3600" dirty="0"/>
              <a:t> Stripping Foil Unit with </a:t>
            </a:r>
            <a:r>
              <a:rPr lang="en-US" sz="3600" dirty="0" smtClean="0"/>
              <a:t>two Chicane </a:t>
            </a:r>
            <a:r>
              <a:rPr lang="en-US" sz="3600" dirty="0"/>
              <a:t>Magnets</a:t>
            </a:r>
            <a:r>
              <a:rPr lang="tr-TR" sz="3600" dirty="0"/>
              <a:t/>
            </a:r>
            <a:br>
              <a:rPr lang="tr-TR" sz="3600" dirty="0"/>
            </a:br>
            <a:endParaRPr lang="en-GB" sz="3600" dirty="0"/>
          </a:p>
        </p:txBody>
      </p:sp>
      <p:pic>
        <p:nvPicPr>
          <p:cNvPr id="4" name="Picture 3" descr="D:\Stripping Foil after PIMs\L4T_1_c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99640"/>
            <a:ext cx="9144000" cy="4738861"/>
          </a:xfrm>
          <a:prstGeom prst="rect">
            <a:avLst/>
          </a:prstGeom>
          <a:noFill/>
        </p:spPr>
      </p:pic>
      <p:sp>
        <p:nvSpPr>
          <p:cNvPr id="6" name="Rounded Rectangle 5"/>
          <p:cNvSpPr/>
          <p:nvPr/>
        </p:nvSpPr>
        <p:spPr>
          <a:xfrm>
            <a:off x="3733800" y="4572000"/>
            <a:ext cx="762000" cy="60960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43600" y="2667000"/>
            <a:ext cx="183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Beam pipe size!!!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9343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523999"/>
            <a:ext cx="3733800" cy="51083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Proton beam will be off axis after stripping.</a:t>
            </a:r>
          </a:p>
          <a:p>
            <a:r>
              <a:rPr lang="en-GB" dirty="0" smtClean="0"/>
              <a:t>Bending angle at PSB injection: 66mrad gives around 45 mm offset of the proton beam. </a:t>
            </a:r>
          </a:p>
          <a:p>
            <a:r>
              <a:rPr lang="en-GB" dirty="0" smtClean="0"/>
              <a:t>Beam pipe radius is 50mm. </a:t>
            </a:r>
          </a:p>
          <a:p>
            <a:r>
              <a:rPr lang="en-GB" dirty="0" smtClean="0"/>
              <a:t>Possibility of hitting the beam pipe and missing the dump!!!</a:t>
            </a:r>
          </a:p>
          <a:p>
            <a:r>
              <a:rPr lang="en-GB" dirty="0" smtClean="0"/>
              <a:t>We need to make sure that proton beam is transferred to main dump safely. </a:t>
            </a:r>
          </a:p>
          <a:p>
            <a:r>
              <a:rPr lang="en-GB" dirty="0" smtClean="0"/>
              <a:t>H0 and H- beams must fall on the area covered by the H0 and H- monitors in front of the internal dump. 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4912101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/>
              <a:t>Beam Dynamics Simulations for </a:t>
            </a:r>
            <a:r>
              <a:rPr lang="en-US" sz="3600" dirty="0"/>
              <a:t>Option </a:t>
            </a:r>
            <a:r>
              <a:rPr lang="en-GB" sz="3600" dirty="0" smtClean="0"/>
              <a:t>2</a:t>
            </a:r>
            <a:endParaRPr lang="en-GB" sz="3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4408278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0" y="6324600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Cross-section</a:t>
            </a:r>
            <a:r>
              <a:rPr lang="tr-TR" dirty="0" smtClean="0"/>
              <a:t> of internal </a:t>
            </a:r>
            <a:r>
              <a:rPr lang="en-US" dirty="0" smtClean="0"/>
              <a:t>beam dump and areas to be covered</a:t>
            </a:r>
            <a:r>
              <a:rPr lang="tr-TR" dirty="0" smtClean="0"/>
              <a:t> by the H0/H- monitors (</a:t>
            </a:r>
            <a:r>
              <a:rPr lang="tr-TR" b="1" dirty="0" smtClean="0"/>
              <a:t>Ref:</a:t>
            </a:r>
            <a:r>
              <a:rPr lang="en-GB" b="1" dirty="0" smtClean="0"/>
              <a:t> L4-T-EP-0003 rev 1.0</a:t>
            </a:r>
            <a:r>
              <a:rPr lang="tr-TR" b="1" dirty="0" smtClean="0"/>
              <a:t>)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6570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70158"/>
            <a:ext cx="8610600" cy="143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990600" y="160586"/>
            <a:ext cx="111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Q1=9 T/m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62474"/>
            <a:ext cx="1362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Q2=-6.5 T/m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209800"/>
            <a:ext cx="4267199" cy="393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63336"/>
            <a:ext cx="256032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10200" y="1828800"/>
            <a:ext cx="3124200" cy="20875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Small horizontal size</a:t>
            </a:r>
          </a:p>
          <a:p>
            <a:r>
              <a:rPr lang="en-GB" dirty="0" smtClean="0"/>
              <a:t>Small horizontal divergence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2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Reducing bending angles of </a:t>
            </a:r>
            <a:r>
              <a:rPr lang="en-US" dirty="0" smtClean="0"/>
              <a:t>Chicane Magnets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63229"/>
            <a:ext cx="7026774" cy="137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1600200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Bending angles</a:t>
            </a:r>
            <a:r>
              <a:rPr lang="tr-TR" sz="2400" b="1" dirty="0" smtClean="0"/>
              <a:t> of chicane magnets</a:t>
            </a:r>
            <a:r>
              <a:rPr lang="en-US" sz="2400" b="1" dirty="0" smtClean="0"/>
              <a:t> and offset of proton beam.</a:t>
            </a:r>
            <a:endParaRPr lang="tr-T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609600" y="5791200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 bending angle of 50 mrad</a:t>
            </a:r>
            <a:r>
              <a:rPr lang="tr-TR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is the highest safest angle that could be applied in this setup</a:t>
            </a:r>
            <a:r>
              <a:rPr lang="tr-TR" sz="2400" b="1" dirty="0" smtClean="0">
                <a:solidFill>
                  <a:srgbClr val="FF0000"/>
                </a:solidFill>
              </a:rPr>
              <a:t>!!!</a:t>
            </a:r>
            <a:endParaRPr lang="tr-TR" sz="2400" b="1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4051" y="3581400"/>
            <a:ext cx="5522549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Bending Angle: 50mrad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429000" cy="34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49778"/>
            <a:ext cx="4953001" cy="2407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9600" y="52578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T</a:t>
            </a:r>
            <a:r>
              <a:rPr lang="en-US" dirty="0" smtClean="0"/>
              <a:t>he H0 and H- monitors could be made to overlap</a:t>
            </a:r>
            <a:r>
              <a:rPr lang="tr-TR" dirty="0" smtClean="0"/>
              <a:t> transversely </a:t>
            </a:r>
            <a:r>
              <a:rPr lang="en-US" dirty="0" smtClean="0"/>
              <a:t>by having a small longitudinal displacement and staggering the two foils.</a:t>
            </a:r>
            <a:r>
              <a:rPr lang="tr-TR" dirty="0" smtClean="0"/>
              <a:t> (ref: </a:t>
            </a:r>
            <a:r>
              <a:rPr lang="en-GB" sz="1600" b="1" dirty="0" smtClean="0"/>
              <a:t>L4-T-EP-0003 rev 1.0</a:t>
            </a:r>
            <a:r>
              <a:rPr lang="tr-TR" sz="1600" b="1" dirty="0" smtClean="0"/>
              <a:t> </a:t>
            </a:r>
            <a:r>
              <a:rPr lang="tr-TR" sz="1600" dirty="0" smtClean="0"/>
              <a:t>)</a:t>
            </a:r>
            <a:endParaRPr lang="en-GB" dirty="0" smtClean="0"/>
          </a:p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09800"/>
            <a:ext cx="4555802" cy="17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2895600" y="2133600"/>
            <a:ext cx="0" cy="1981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0" y="21336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15000" y="2819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12481" y="3810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Alternative</a:t>
            </a:r>
            <a:r>
              <a:rPr lang="en-GB" dirty="0" smtClean="0"/>
              <a:t>s</a:t>
            </a:r>
            <a:r>
              <a:rPr lang="tr-TR" dirty="0" smtClean="0"/>
              <a:t> for safer operation</a:t>
            </a:r>
            <a:endParaRPr lang="tr-TR" dirty="0"/>
          </a:p>
        </p:txBody>
      </p:sp>
      <p:sp>
        <p:nvSpPr>
          <p:cNvPr id="4" name="Rectangle 3"/>
          <p:cNvSpPr/>
          <p:nvPr/>
        </p:nvSpPr>
        <p:spPr>
          <a:xfrm>
            <a:off x="381000" y="181987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BSW3 and BSW4 can be powered independently, it would be safer </a:t>
            </a:r>
            <a:r>
              <a:rPr lang="tr-TR" dirty="0" smtClean="0"/>
              <a:t>to </a:t>
            </a:r>
            <a:r>
              <a:rPr lang="en-US" dirty="0" smtClean="0"/>
              <a:t>set BSW4</a:t>
            </a:r>
            <a:r>
              <a:rPr lang="tr-TR" dirty="0" smtClean="0"/>
              <a:t> </a:t>
            </a:r>
            <a:r>
              <a:rPr lang="en-US" dirty="0" smtClean="0"/>
              <a:t>to a slightly higher value so that the proton beam would approach the cent</a:t>
            </a:r>
            <a:r>
              <a:rPr lang="tr-TR" dirty="0" smtClean="0"/>
              <a:t>er</a:t>
            </a:r>
            <a:r>
              <a:rPr lang="en-US" dirty="0" smtClean="0"/>
              <a:t> of the</a:t>
            </a:r>
            <a:r>
              <a:rPr lang="tr-TR" dirty="0" smtClean="0"/>
              <a:t> beam pipe after BSW4.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762153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048"/>
            <a:ext cx="8458200" cy="1528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828801"/>
            <a:ext cx="4686101" cy="186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ounded Rectangle 15"/>
          <p:cNvSpPr/>
          <p:nvPr/>
        </p:nvSpPr>
        <p:spPr>
          <a:xfrm>
            <a:off x="4114800" y="152400"/>
            <a:ext cx="44958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4038600" cy="16764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This results in </a:t>
            </a:r>
            <a:r>
              <a:rPr lang="tr-TR" dirty="0" smtClean="0"/>
              <a:t>3mm offset of the H- beam center on the stripping foil.</a:t>
            </a:r>
          </a:p>
          <a:p>
            <a:endParaRPr lang="tr-TR" dirty="0"/>
          </a:p>
        </p:txBody>
      </p:sp>
      <p:sp>
        <p:nvSpPr>
          <p:cNvPr id="10" name="Rectangle 9"/>
          <p:cNvSpPr/>
          <p:nvPr/>
        </p:nvSpPr>
        <p:spPr>
          <a:xfrm>
            <a:off x="1097170" y="1302923"/>
            <a:ext cx="1645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L4T.MCHV.0115</a:t>
            </a:r>
            <a:endParaRPr lang="tr-TR" dirty="0"/>
          </a:p>
        </p:txBody>
      </p:sp>
      <p:sp>
        <p:nvSpPr>
          <p:cNvPr id="11" name="Rectangle 10"/>
          <p:cNvSpPr/>
          <p:nvPr/>
        </p:nvSpPr>
        <p:spPr>
          <a:xfrm>
            <a:off x="1371600" y="107373"/>
            <a:ext cx="1258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1 mrad kick</a:t>
            </a:r>
            <a:endParaRPr lang="tr-TR" dirty="0"/>
          </a:p>
        </p:txBody>
      </p:sp>
      <p:sp>
        <p:nvSpPr>
          <p:cNvPr id="12" name="Rectangle 11"/>
          <p:cNvSpPr/>
          <p:nvPr/>
        </p:nvSpPr>
        <p:spPr>
          <a:xfrm>
            <a:off x="3274375" y="381000"/>
            <a:ext cx="113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0.65 mrad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38400"/>
            <a:ext cx="4230279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20372940">
            <a:off x="1270167" y="1221273"/>
            <a:ext cx="62854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0000"/>
                </a:solidFill>
              </a:rPr>
              <a:t>More complicated</a:t>
            </a:r>
            <a:r>
              <a:rPr lang="tr-TR" sz="4800" b="1" dirty="0" smtClean="0">
                <a:solidFill>
                  <a:srgbClr val="FF0000"/>
                </a:solidFill>
              </a:rPr>
              <a:t>!</a:t>
            </a:r>
            <a:endParaRPr lang="tr-TR" sz="4800" b="1" dirty="0">
              <a:solidFill>
                <a:srgbClr val="FF0000"/>
              </a:solidFill>
            </a:endParaRPr>
          </a:p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Not recommended</a:t>
            </a:r>
            <a:endParaRPr lang="en-GB" sz="48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4800" b="1" dirty="0">
                <a:solidFill>
                  <a:srgbClr val="FF0000"/>
                </a:solidFill>
              </a:rPr>
              <a:t>u</a:t>
            </a:r>
            <a:r>
              <a:rPr lang="en-GB" sz="4800" b="1" dirty="0" smtClean="0">
                <a:solidFill>
                  <a:srgbClr val="FF0000"/>
                </a:solidFill>
              </a:rPr>
              <a:t>nless really needed</a:t>
            </a:r>
            <a:r>
              <a:rPr lang="tr-TR" sz="4800" b="1" dirty="0" smtClean="0">
                <a:solidFill>
                  <a:srgbClr val="FF0000"/>
                </a:solidFill>
              </a:rPr>
              <a:t>!!!</a:t>
            </a:r>
          </a:p>
        </p:txBody>
      </p:sp>
      <p:cxnSp>
        <p:nvCxnSpPr>
          <p:cNvPr id="3" name="Straight Arrow Connector 2"/>
          <p:cNvCxnSpPr>
            <a:stCxn id="10" idx="0"/>
          </p:cNvCxnSpPr>
          <p:nvPr/>
        </p:nvCxnSpPr>
        <p:spPr>
          <a:xfrm flipH="1" flipV="1">
            <a:off x="1836265" y="1046912"/>
            <a:ext cx="83663" cy="2560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48405" y="1828800"/>
            <a:ext cx="0" cy="1981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412892" y="3695143"/>
            <a:ext cx="2597508" cy="1910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build="p"/>
      <p:bldP spid="10" grpId="0"/>
      <p:bldP spid="11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Outline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Layout of L4Z line</a:t>
            </a:r>
          </a:p>
          <a:p>
            <a:r>
              <a:rPr lang="en-US" dirty="0" smtClean="0"/>
              <a:t>Option 1 </a:t>
            </a:r>
            <a:r>
              <a:rPr lang="tr-TR" dirty="0" smtClean="0"/>
              <a:t>:</a:t>
            </a:r>
            <a:r>
              <a:rPr lang="en-US" dirty="0" smtClean="0"/>
              <a:t> Install</a:t>
            </a:r>
            <a:r>
              <a:rPr lang="tr-TR" dirty="0" smtClean="0"/>
              <a:t>ing</a:t>
            </a:r>
            <a:r>
              <a:rPr lang="en-US" dirty="0" smtClean="0"/>
              <a:t> </a:t>
            </a:r>
            <a:r>
              <a:rPr lang="tr-TR" dirty="0" smtClean="0"/>
              <a:t>Only</a:t>
            </a:r>
            <a:r>
              <a:rPr lang="en-US" dirty="0" smtClean="0"/>
              <a:t> Stripping Foil Unit</a:t>
            </a:r>
            <a:endParaRPr lang="tr-TR" dirty="0" smtClean="0"/>
          </a:p>
          <a:p>
            <a:pPr lvl="1"/>
            <a:r>
              <a:rPr lang="tr-TR" dirty="0" smtClean="0"/>
              <a:t>Possible location for installation</a:t>
            </a:r>
          </a:p>
          <a:p>
            <a:pPr lvl="1"/>
            <a:r>
              <a:rPr lang="tr-TR" dirty="0" smtClean="0"/>
              <a:t>Beam dynamics simulations</a:t>
            </a:r>
          </a:p>
          <a:p>
            <a:r>
              <a:rPr lang="en-US" dirty="0" smtClean="0"/>
              <a:t>Option 2</a:t>
            </a:r>
            <a:r>
              <a:rPr lang="tr-TR" dirty="0" smtClean="0"/>
              <a:t>: </a:t>
            </a:r>
            <a:r>
              <a:rPr lang="en-US" dirty="0" smtClean="0"/>
              <a:t>Install</a:t>
            </a:r>
            <a:r>
              <a:rPr lang="tr-TR" dirty="0" smtClean="0"/>
              <a:t>ing</a:t>
            </a:r>
            <a:r>
              <a:rPr lang="en-US" dirty="0" smtClean="0"/>
              <a:t> Stripping Foil Unit with Chicane Magnets</a:t>
            </a:r>
            <a:endParaRPr lang="tr-TR" dirty="0" smtClean="0"/>
          </a:p>
          <a:p>
            <a:pPr lvl="1"/>
            <a:r>
              <a:rPr lang="tr-TR" dirty="0" smtClean="0"/>
              <a:t>Possible location for installation</a:t>
            </a:r>
          </a:p>
          <a:p>
            <a:pPr lvl="1"/>
            <a:r>
              <a:rPr lang="tr-TR" dirty="0" smtClean="0"/>
              <a:t>Beam dynamics simulations</a:t>
            </a:r>
          </a:p>
          <a:p>
            <a:r>
              <a:rPr lang="tr-TR" dirty="0" smtClean="0"/>
              <a:t>Conclusion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b="1" dirty="0" smtClean="0"/>
              <a:t>Conclusion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98859"/>
            <a:ext cx="4038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 smtClean="0"/>
              <a:t>Option 1</a:t>
            </a:r>
          </a:p>
          <a:p>
            <a:r>
              <a:rPr lang="en-GB" dirty="0" smtClean="0"/>
              <a:t>Feasible in beam dynamics point of view.</a:t>
            </a:r>
          </a:p>
          <a:p>
            <a:r>
              <a:rPr lang="en-GB" dirty="0" smtClean="0"/>
              <a:t>Linac4 beam commissioning can be performed with foil unit installed on L4Z line (without foil interfering with the H- beam). 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2909" y="1679967"/>
            <a:ext cx="4038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b="1" dirty="0" smtClean="0"/>
              <a:t>Option 2</a:t>
            </a:r>
          </a:p>
          <a:p>
            <a:r>
              <a:rPr lang="en-GB" dirty="0"/>
              <a:t>Feasible in beam dynamics point of view</a:t>
            </a:r>
            <a:r>
              <a:rPr lang="en-GB" dirty="0" smtClean="0"/>
              <a:t>.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Linac4 beam commissioning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can’t be performed with foil unit and two chicane magnets installed on L4Z line.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90600"/>
            <a:ext cx="4200436" cy="69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088650"/>
            <a:ext cx="3886201" cy="50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46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76400" y="2514600"/>
            <a:ext cx="5715000" cy="1189038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tr-TR" dirty="0" smtClean="0"/>
              <a:t>Layout of L4Z Line</a:t>
            </a:r>
            <a:endParaRPr lang="tr-TR" dirty="0"/>
          </a:p>
        </p:txBody>
      </p:sp>
      <p:pic>
        <p:nvPicPr>
          <p:cNvPr id="1027" name="Picture 3" descr="D:\Stripping Foil after PIMs\L4T_1_c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9139"/>
            <a:ext cx="9144000" cy="4738861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>
            <a:stCxn id="14" idx="2"/>
          </p:cNvCxnSpPr>
          <p:nvPr/>
        </p:nvCxnSpPr>
        <p:spPr>
          <a:xfrm>
            <a:off x="8214817" y="3036332"/>
            <a:ext cx="90983" cy="2297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2"/>
          </p:cNvCxnSpPr>
          <p:nvPr/>
        </p:nvCxnSpPr>
        <p:spPr>
          <a:xfrm>
            <a:off x="6515174" y="1969532"/>
            <a:ext cx="1104826" cy="3364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6" idx="2"/>
          </p:cNvCxnSpPr>
          <p:nvPr/>
        </p:nvCxnSpPr>
        <p:spPr>
          <a:xfrm flipH="1">
            <a:off x="5943606" y="1969532"/>
            <a:ext cx="571568" cy="3135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43800" y="2667000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End of PIMS</a:t>
            </a:r>
            <a:endParaRPr lang="tr-T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67400" y="160020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Quadruples</a:t>
            </a:r>
            <a:endParaRPr lang="tr-TR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167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Main Dump</a:t>
            </a:r>
            <a:endParaRPr lang="tr-TR" b="1" dirty="0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1181100" y="2045732"/>
            <a:ext cx="38100" cy="2297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6" idx="2"/>
          </p:cNvCxnSpPr>
          <p:nvPr/>
        </p:nvCxnSpPr>
        <p:spPr>
          <a:xfrm>
            <a:off x="5512570" y="2045732"/>
            <a:ext cx="1497830" cy="3212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29200" y="1676400"/>
            <a:ext cx="966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Steerers</a:t>
            </a:r>
            <a:endParaRPr lang="tr-TR" b="1" dirty="0"/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>
            <a:off x="5512570" y="2045732"/>
            <a:ext cx="964430" cy="3135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52800" y="1447800"/>
            <a:ext cx="174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Profile Monitors</a:t>
            </a:r>
            <a:endParaRPr lang="tr-TR" b="1" dirty="0"/>
          </a:p>
        </p:txBody>
      </p:sp>
      <p:cxnSp>
        <p:nvCxnSpPr>
          <p:cNvPr id="33" name="Straight Arrow Connector 32"/>
          <p:cNvCxnSpPr>
            <a:stCxn id="32" idx="2"/>
          </p:cNvCxnSpPr>
          <p:nvPr/>
        </p:nvCxnSpPr>
        <p:spPr>
          <a:xfrm>
            <a:off x="4223456" y="1817132"/>
            <a:ext cx="1491544" cy="3059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2" idx="2"/>
          </p:cNvCxnSpPr>
          <p:nvPr/>
        </p:nvCxnSpPr>
        <p:spPr>
          <a:xfrm flipH="1">
            <a:off x="3048006" y="1817132"/>
            <a:ext cx="1175450" cy="2754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2" idx="2"/>
          </p:cNvCxnSpPr>
          <p:nvPr/>
        </p:nvCxnSpPr>
        <p:spPr>
          <a:xfrm>
            <a:off x="5571476" y="1664732"/>
            <a:ext cx="2200924" cy="3745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2" idx="2"/>
          </p:cNvCxnSpPr>
          <p:nvPr/>
        </p:nvCxnSpPr>
        <p:spPr>
          <a:xfrm flipH="1">
            <a:off x="2667000" y="1664732"/>
            <a:ext cx="2904476" cy="2995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2" idx="2"/>
          </p:cNvCxnSpPr>
          <p:nvPr/>
        </p:nvCxnSpPr>
        <p:spPr>
          <a:xfrm>
            <a:off x="4223456" y="1817132"/>
            <a:ext cx="348544" cy="29072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2" idx="2"/>
          </p:cNvCxnSpPr>
          <p:nvPr/>
        </p:nvCxnSpPr>
        <p:spPr>
          <a:xfrm flipH="1">
            <a:off x="3733804" y="1817132"/>
            <a:ext cx="489652" cy="2831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57800" y="1295400"/>
            <a:ext cx="62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BCTs</a:t>
            </a:r>
            <a:endParaRPr lang="tr-TR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828800" y="177919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Bending Magnet</a:t>
            </a:r>
            <a:endParaRPr lang="tr-TR" b="1" dirty="0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2819400" y="2148530"/>
            <a:ext cx="1299838" cy="25758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  <p:bldP spid="21" grpId="0"/>
      <p:bldP spid="21" grpId="1"/>
      <p:bldP spid="26" grpId="0"/>
      <p:bldP spid="26" grpId="1"/>
      <p:bldP spid="32" grpId="0"/>
      <p:bldP spid="32" grpId="1"/>
      <p:bldP spid="32" grpId="2"/>
      <p:bldP spid="52" grpId="0"/>
      <p:bldP spid="52" grpId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Option 1</a:t>
            </a:r>
            <a:r>
              <a:rPr lang="en-US" sz="3600" dirty="0"/>
              <a:t> </a:t>
            </a:r>
            <a:r>
              <a:rPr lang="tr-TR" sz="3600" dirty="0"/>
              <a:t>:</a:t>
            </a:r>
            <a:r>
              <a:rPr lang="en-US" sz="3600" dirty="0"/>
              <a:t> Install</a:t>
            </a:r>
            <a:r>
              <a:rPr lang="tr-TR" sz="3600" dirty="0"/>
              <a:t>ing</a:t>
            </a:r>
            <a:r>
              <a:rPr lang="en-US" sz="3600" dirty="0"/>
              <a:t> </a:t>
            </a:r>
            <a:r>
              <a:rPr lang="tr-TR" sz="3600" dirty="0"/>
              <a:t>Only</a:t>
            </a:r>
            <a:r>
              <a:rPr lang="en-US" sz="3600" dirty="0"/>
              <a:t> Stripping Foil Unit</a:t>
            </a:r>
            <a:endParaRPr lang="en-GB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3200"/>
            <a:ext cx="7939982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5940" y="1524000"/>
            <a:ext cx="8001000" cy="685800"/>
          </a:xfrm>
        </p:spPr>
        <p:txBody>
          <a:bodyPr>
            <a:normAutofit/>
          </a:bodyPr>
          <a:lstStyle/>
          <a:p>
            <a:r>
              <a:rPr lang="tr-TR" sz="2400" dirty="0" smtClean="0"/>
              <a:t>Requires about 20 cm of free space along the beam line</a:t>
            </a:r>
            <a:endParaRPr lang="tr-TR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4191000" y="3733800"/>
            <a:ext cx="533400" cy="1143000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1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Stripping Foil after PIMs\L4T_1_c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9139"/>
            <a:ext cx="9144000" cy="4738861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Option 1</a:t>
            </a:r>
            <a:r>
              <a:rPr lang="en-US" sz="3600" dirty="0" smtClean="0"/>
              <a:t> </a:t>
            </a:r>
            <a:r>
              <a:rPr lang="tr-TR" sz="3600" dirty="0" smtClean="0"/>
              <a:t>:</a:t>
            </a:r>
            <a:r>
              <a:rPr lang="en-US" sz="3600" dirty="0" smtClean="0"/>
              <a:t> Install</a:t>
            </a:r>
            <a:r>
              <a:rPr lang="tr-TR" sz="3600" dirty="0" smtClean="0"/>
              <a:t>ing</a:t>
            </a:r>
            <a:r>
              <a:rPr lang="en-US" sz="3600" dirty="0" smtClean="0"/>
              <a:t> </a:t>
            </a:r>
            <a:r>
              <a:rPr lang="tr-TR" sz="3600" dirty="0" smtClean="0"/>
              <a:t>Only</a:t>
            </a:r>
            <a:r>
              <a:rPr lang="en-US" sz="3600" dirty="0" smtClean="0"/>
              <a:t> Stripping Foil Unit</a:t>
            </a:r>
            <a:r>
              <a:rPr lang="tr-TR" sz="3600" dirty="0" smtClean="0"/>
              <a:t/>
            </a:r>
            <a:br>
              <a:rPr lang="tr-TR" sz="3600" dirty="0" smtClean="0"/>
            </a:br>
            <a:endParaRPr lang="tr-TR" sz="3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77000" y="5029200"/>
            <a:ext cx="5334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781800" y="3200400"/>
            <a:ext cx="457200" cy="1828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10400" y="27432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̴1m</a:t>
            </a:r>
            <a:endParaRPr lang="tr-TR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477"/>
            <a:ext cx="5486400" cy="304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 smtClean="0"/>
              <a:t>Beam Dynamics Simulations for </a:t>
            </a:r>
            <a:r>
              <a:rPr lang="en-US" sz="3600" dirty="0" smtClean="0"/>
              <a:t>Option 1</a:t>
            </a:r>
            <a:r>
              <a:rPr lang="tr-TR" sz="3600" dirty="0" smtClean="0"/>
              <a:t> </a:t>
            </a:r>
            <a:endParaRPr lang="tr-TR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3528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H- yield is several orders of</a:t>
            </a:r>
            <a:r>
              <a:rPr lang="tr-TR" sz="2400" dirty="0" smtClean="0"/>
              <a:t> magnitude below the H0.</a:t>
            </a:r>
          </a:p>
          <a:p>
            <a:r>
              <a:rPr lang="tr-TR" sz="2400" dirty="0" smtClean="0"/>
              <a:t>In case of a damaged area on the foil, H- ratio will be increased after the foil.</a:t>
            </a:r>
          </a:p>
          <a:p>
            <a:r>
              <a:rPr lang="tr-TR" sz="2400" dirty="0" smtClean="0"/>
              <a:t>We need optics to transfer H-, H0 and protons to the main dump</a:t>
            </a:r>
            <a:r>
              <a:rPr lang="en-GB" sz="2400" dirty="0" smtClean="0"/>
              <a:t> without loss</a:t>
            </a:r>
            <a:r>
              <a:rPr lang="tr-TR" sz="2400" dirty="0" smtClean="0"/>
              <a:t>.</a:t>
            </a:r>
          </a:p>
          <a:p>
            <a:endParaRPr lang="tr-T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4102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H-, H0 and p+ yield as a function of stripping foil thickness</a:t>
            </a:r>
            <a:r>
              <a:rPr lang="en-GB" dirty="0" smtClean="0"/>
              <a:t>.</a:t>
            </a:r>
          </a:p>
          <a:p>
            <a:r>
              <a:rPr lang="tr-TR" b="1" dirty="0" smtClean="0"/>
              <a:t>Ref</a:t>
            </a:r>
            <a:r>
              <a:rPr lang="tr-TR" b="1" dirty="0" smtClean="0"/>
              <a:t>: </a:t>
            </a:r>
            <a:r>
              <a:rPr lang="en-GB" b="1" dirty="0" err="1"/>
              <a:t>sLHC</a:t>
            </a:r>
            <a:r>
              <a:rPr lang="en-GB" b="1" dirty="0"/>
              <a:t> Project Note 0005</a:t>
            </a:r>
            <a:endParaRPr lang="tr-TR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0" y="1905000"/>
            <a:ext cx="0" cy="2514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33700" y="2297668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H0: 2 %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286000" y="2470666"/>
            <a:ext cx="647700" cy="27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358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H-: negligible</a:t>
            </a:r>
            <a:endParaRPr lang="en-GB" dirty="0"/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 flipH="1">
            <a:off x="2400300" y="3950732"/>
            <a:ext cx="838200" cy="361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92563"/>
          </a:xfrm>
        </p:spPr>
        <p:txBody>
          <a:bodyPr/>
          <a:lstStyle/>
          <a:p>
            <a:r>
              <a:rPr lang="tr-TR" dirty="0" smtClean="0"/>
              <a:t>Q1: L4T.MQD.0110, Q2: L4T.MQF.0210</a:t>
            </a:r>
          </a:p>
          <a:p>
            <a:r>
              <a:rPr lang="en-US" dirty="0" smtClean="0"/>
              <a:t>By switching off </a:t>
            </a:r>
            <a:r>
              <a:rPr lang="tr-TR" dirty="0" smtClean="0"/>
              <a:t>Q2,</a:t>
            </a:r>
            <a:r>
              <a:rPr lang="en-US" dirty="0" smtClean="0"/>
              <a:t> a beam composed of protons, H0 and H- can</a:t>
            </a:r>
            <a:r>
              <a:rPr lang="tr-TR" dirty="0" smtClean="0"/>
              <a:t> </a:t>
            </a:r>
            <a:r>
              <a:rPr lang="en-US" dirty="0" smtClean="0"/>
              <a:t>be transported to the dump without any loss.</a:t>
            </a:r>
            <a:endParaRPr lang="tr-TR" dirty="0" smtClean="0"/>
          </a:p>
          <a:p>
            <a:r>
              <a:rPr lang="tr-TR" dirty="0" smtClean="0"/>
              <a:t>Q1 can </a:t>
            </a:r>
            <a:r>
              <a:rPr lang="en-US" dirty="0" smtClean="0"/>
              <a:t>be varied between 2.5 T/m and 9 T/m without beam</a:t>
            </a:r>
            <a:r>
              <a:rPr lang="tr-TR" dirty="0" smtClean="0"/>
              <a:t> </a:t>
            </a:r>
            <a:r>
              <a:rPr lang="en-US" dirty="0" smtClean="0"/>
              <a:t>losses to vary the beam size on the strip</a:t>
            </a:r>
            <a:r>
              <a:rPr lang="tr-TR" dirty="0" smtClean="0"/>
              <a:t>ping foil</a:t>
            </a:r>
            <a:r>
              <a:rPr lang="en-US" dirty="0" smtClean="0"/>
              <a:t>.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543800" cy="182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Q1=2.5T/m, Q2=0 T/m</a:t>
            </a:r>
            <a:endParaRPr lang="tr-TR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8318" y="1524000"/>
            <a:ext cx="312568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172199" y="4495800"/>
            <a:ext cx="2914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Beam size (x-y) </a:t>
            </a:r>
            <a:r>
              <a:rPr lang="en-US" b="1" dirty="0" smtClean="0"/>
              <a:t>on </a:t>
            </a:r>
            <a:r>
              <a:rPr lang="en-US" b="1" dirty="0"/>
              <a:t>stripping foil. Blue line shows the 99 per cent emittance ellipse. </a:t>
            </a:r>
            <a:endParaRPr lang="en-GB" b="1" dirty="0"/>
          </a:p>
        </p:txBody>
      </p:sp>
      <p:sp>
        <p:nvSpPr>
          <p:cNvPr id="10" name="Content Placeholder 11"/>
          <p:cNvSpPr>
            <a:spLocks noGrp="1"/>
          </p:cNvSpPr>
          <p:nvPr/>
        </p:nvSpPr>
        <p:spPr>
          <a:xfrm>
            <a:off x="6322271" y="5334000"/>
            <a:ext cx="2517775" cy="12483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 smtClean="0"/>
              <a:t>    99 % beam size</a:t>
            </a:r>
          </a:p>
          <a:p>
            <a:r>
              <a:rPr lang="en-US" dirty="0" smtClean="0"/>
              <a:t>x= ± 3.4 mm</a:t>
            </a:r>
          </a:p>
          <a:p>
            <a:r>
              <a:rPr lang="en-US" dirty="0" smtClean="0"/>
              <a:t>y = ± 10.2 mm</a:t>
            </a:r>
          </a:p>
          <a:p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63384"/>
            <a:ext cx="5562600" cy="2932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24400"/>
            <a:ext cx="4953931" cy="6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Q1=9 T/m, Q2=0 T/m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473" y="1676400"/>
            <a:ext cx="3463527" cy="286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72199" y="4648200"/>
            <a:ext cx="2914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Beam size (x-y) </a:t>
            </a:r>
            <a:r>
              <a:rPr lang="en-US" b="1" dirty="0" smtClean="0"/>
              <a:t>on </a:t>
            </a:r>
            <a:r>
              <a:rPr lang="en-US" b="1" dirty="0"/>
              <a:t>stripping foil. Blue line shows the 99 per cent emittance ellipse. </a:t>
            </a:r>
            <a:endParaRPr lang="en-GB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291" y="5571530"/>
            <a:ext cx="18859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39" y="4616970"/>
            <a:ext cx="4901662" cy="6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2" y="1572459"/>
            <a:ext cx="5534795" cy="284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8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688</Words>
  <Application>Microsoft Office PowerPoint</Application>
  <PresentationFormat>On-screen Show (4:3)</PresentationFormat>
  <Paragraphs>110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Feasibility of Stripping Test along L4Z line Beam Dynamics</vt:lpstr>
      <vt:lpstr>Outline</vt:lpstr>
      <vt:lpstr>Layout of L4Z Line</vt:lpstr>
      <vt:lpstr>Option 1 : Installing Only Stripping Foil Unit</vt:lpstr>
      <vt:lpstr>Option 1 : Installing Only Stripping Foil Unit </vt:lpstr>
      <vt:lpstr>Beam Dynamics Simulations for Option 1 </vt:lpstr>
      <vt:lpstr>PowerPoint Presentation</vt:lpstr>
      <vt:lpstr>Q1=2.5T/m, Q2=0 T/m</vt:lpstr>
      <vt:lpstr>Q1=9 T/m, Q2=0 T/m</vt:lpstr>
      <vt:lpstr>Q1=4.8T/m,  Q2=0 T/m</vt:lpstr>
      <vt:lpstr>Varying beam size on the foil</vt:lpstr>
      <vt:lpstr>Option 2: Installing Stripping Foil Unit with two Chicane Magnets</vt:lpstr>
      <vt:lpstr>Option 2: Installing Stripping Foil Unit with two Chicane Magnets </vt:lpstr>
      <vt:lpstr>Beam Dynamics Simulations for Option 2</vt:lpstr>
      <vt:lpstr>PowerPoint Presentation</vt:lpstr>
      <vt:lpstr>Reducing bending angles of Chicane Magnets </vt:lpstr>
      <vt:lpstr>Bending Angle: 50mrad</vt:lpstr>
      <vt:lpstr>Alternatives for safer operation</vt:lpstr>
      <vt:lpstr>PowerPoint Presentation</vt:lpstr>
      <vt:lpstr>Conclusion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H- Stripping Test Beam Dynamics</dc:title>
  <dc:creator>Veli</dc:creator>
  <cp:lastModifiedBy>Veliko Atanasov Dimov</cp:lastModifiedBy>
  <cp:revision>108</cp:revision>
  <dcterms:created xsi:type="dcterms:W3CDTF">2006-08-16T00:00:00Z</dcterms:created>
  <dcterms:modified xsi:type="dcterms:W3CDTF">2012-10-18T08:27:38Z</dcterms:modified>
</cp:coreProperties>
</file>