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60" r:id="rId2"/>
    <p:sldId id="263" r:id="rId3"/>
    <p:sldId id="265" r:id="rId4"/>
    <p:sldId id="270" r:id="rId5"/>
    <p:sldId id="271" r:id="rId6"/>
    <p:sldId id="272" r:id="rId7"/>
    <p:sldId id="273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457F0C"/>
    <a:srgbClr val="9825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7" autoAdjust="0"/>
    <p:restoredTop sz="94606" autoAdjust="0"/>
  </p:normalViewPr>
  <p:slideViewPr>
    <p:cSldViewPr snapToGrid="0" snapToObjects="1">
      <p:cViewPr varScale="1">
        <p:scale>
          <a:sx n="112" d="100"/>
          <a:sy n="112" d="100"/>
        </p:scale>
        <p:origin x="-41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13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6C6F9A-3A53-0046-87B9-3576D2494A40}" type="datetimeFigureOut">
              <a:rPr lang="en-US" smtClean="0"/>
              <a:t>03/12/2013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517C78-9B14-FA4C-BE1D-CCC4573671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855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18D10-DC2C-844D-82FF-ED096188BB25}" type="datetimeFigureOut">
              <a:rPr lang="en-US" smtClean="0"/>
              <a:t>03/12/2013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2B2B5-DEB0-B047-98DB-310A4991C9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6464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9208" y="2169000"/>
            <a:ext cx="2556000" cy="253031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5"/>
            <a:ext cx="2743200" cy="914400"/>
          </a:xfrm>
        </p:spPr>
        <p:txBody>
          <a:bodyPr lIns="45715" tIns="0" rIns="45715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8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15" rIns="45715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1" y="274639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8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941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1" y="2515819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1" y="1329869"/>
            <a:ext cx="6629400" cy="1066688"/>
          </a:xfrm>
        </p:spPr>
        <p:txBody>
          <a:bodyPr lIns="45715" tIns="0" rIns="45715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1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8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8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emf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93588"/>
            <a:ext cx="8226854" cy="68126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45715" tIns="45715" rIns="45715" bIns="45715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7"/>
            <a:ext cx="8226854" cy="4667421"/>
          </a:xfrm>
          <a:prstGeom prst="rect">
            <a:avLst/>
          </a:prstGeom>
        </p:spPr>
        <p:txBody>
          <a:bodyPr vert="horz" lIns="91430" tIns="45715" rIns="91430" bIns="45715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9" y="6124203"/>
            <a:ext cx="9144000" cy="707202"/>
          </a:xfrm>
          <a:prstGeom prst="rect">
            <a:avLst/>
          </a:prstGeom>
        </p:spPr>
      </p:pic>
      <p:sp>
        <p:nvSpPr>
          <p:cNvPr id="5" name="Espace réservé pour une image  4"/>
          <p:cNvSpPr txBox="1">
            <a:spLocks/>
          </p:cNvSpPr>
          <p:nvPr/>
        </p:nvSpPr>
        <p:spPr>
          <a:xfrm>
            <a:off x="996950" y="6238680"/>
            <a:ext cx="2513062" cy="552450"/>
          </a:xfrm>
          <a:prstGeom prst="rect">
            <a:avLst/>
          </a:prstGeom>
        </p:spPr>
        <p:txBody>
          <a:bodyPr lIns="91430" tIns="45715" rIns="91430" bIns="45715">
            <a:normAutofit/>
          </a:bodyPr>
          <a:lstStyle>
            <a:lvl1pPr marL="36576" indent="0" algn="l" rtl="0" eaLnBrk="1" latinLnBrk="0" hangingPunct="1">
              <a:lnSpc>
                <a:spcPct val="20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 Nov 2013</a:t>
            </a:r>
            <a:endParaRPr lang="fr-FR" noProof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273" y="6173425"/>
            <a:ext cx="886541" cy="6579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5" r:id="rId3"/>
    <p:sldLayoutId id="2147483673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25" indent="-457153" algn="l" rtl="0" eaLnBrk="1" latinLnBrk="0" hangingPunct="1">
        <a:spcBef>
          <a:spcPct val="20000"/>
        </a:spcBef>
        <a:buClr>
          <a:srgbClr val="0000FF"/>
        </a:buClr>
        <a:buSzPct val="80000"/>
        <a:buFont typeface="Wingdings" charset="2"/>
        <a:buChar char="q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162" indent="-457153" algn="l" rtl="0" eaLnBrk="1" latinLnBrk="0" hangingPunct="1">
        <a:spcBef>
          <a:spcPct val="20000"/>
        </a:spcBef>
        <a:buClr>
          <a:srgbClr val="457F0C"/>
        </a:buClr>
        <a:buSzPct val="90000"/>
        <a:buFont typeface="Wingdings" charset="2"/>
        <a:buChar char="§"/>
        <a:defRPr kumimoji="0" sz="260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92630" indent="-342900" algn="l" rtl="0" eaLnBrk="1" latinLnBrk="0" hangingPunct="1">
        <a:spcBef>
          <a:spcPct val="20000"/>
        </a:spcBef>
        <a:buClr>
          <a:schemeClr val="accent1">
            <a:lumMod val="10000"/>
          </a:schemeClr>
        </a:buClr>
        <a:buSzPct val="85000"/>
        <a:buFont typeface="Courier New"/>
        <a:buChar char="o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173" indent="-34286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321" indent="-34286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607" indent="-182861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041" indent="-182861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474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478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WLCG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Ian Bird</a:t>
            </a:r>
          </a:p>
          <a:p>
            <a:r>
              <a:rPr lang="en-GB" dirty="0" smtClean="0"/>
              <a:t>WLCG Referees’ meeting</a:t>
            </a:r>
          </a:p>
          <a:p>
            <a:r>
              <a:rPr lang="en-GB" dirty="0" smtClean="0"/>
              <a:t>CERN, 3</a:t>
            </a:r>
            <a:r>
              <a:rPr lang="en-GB" baseline="30000" dirty="0" smtClean="0"/>
              <a:t>rd</a:t>
            </a:r>
            <a:r>
              <a:rPr lang="en-GB" dirty="0" smtClean="0"/>
              <a:t> December 2013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880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Transfers: Jan – Nov 2013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 descr="chart (13)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55661"/>
            <a:ext cx="5102935" cy="60023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38022" y="2245364"/>
            <a:ext cx="125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Worldwide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3376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Preparations for Run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WLCG workshop agreed that</a:t>
            </a:r>
          </a:p>
          <a:p>
            <a:pPr lvl="1"/>
            <a:r>
              <a:rPr lang="en-GB" dirty="0" smtClean="0"/>
              <a:t>Operations coordination team will manage the scheduling of experiment challenges during 2014</a:t>
            </a:r>
          </a:p>
          <a:p>
            <a:pPr lvl="1"/>
            <a:r>
              <a:rPr lang="en-GB" dirty="0" smtClean="0"/>
              <a:t>Anticipated to being Spring 2014</a:t>
            </a:r>
          </a:p>
          <a:p>
            <a:pPr lvl="1"/>
            <a:r>
              <a:rPr lang="en-GB" dirty="0" smtClean="0"/>
              <a:t>No reason for dedicated challenge with all 4 experiments</a:t>
            </a:r>
          </a:p>
          <a:p>
            <a:pPr lvl="2"/>
            <a:r>
              <a:rPr lang="en-GB" dirty="0" smtClean="0"/>
              <a:t>System is still operating and will not be stopped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263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C-RRB (29</a:t>
            </a:r>
            <a:r>
              <a:rPr lang="en-GB" baseline="30000" dirty="0" smtClean="0"/>
              <a:t>th</a:t>
            </a:r>
            <a:r>
              <a:rPr lang="en-GB" dirty="0" smtClean="0"/>
              <a:t> Oct)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C-RSG recommendations to RRB – see RSG report attached to RRB agenda</a:t>
            </a:r>
          </a:p>
          <a:p>
            <a:pPr lvl="1"/>
            <a:r>
              <a:rPr lang="en-GB" dirty="0" smtClean="0"/>
              <a:t>Rebus to be updated to </a:t>
            </a:r>
            <a:r>
              <a:rPr lang="en-GB" smtClean="0"/>
              <a:t>reflect this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The resource requirements for 2014-17 were shown to the RRB</a:t>
            </a:r>
          </a:p>
          <a:p>
            <a:pPr lvl="1"/>
            <a:r>
              <a:rPr lang="en-GB" dirty="0" smtClean="0"/>
              <a:t>General agreement that working assumption of flat budgets is a reasonable approach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747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CRSG comments/ recommendations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Run 2 requests have become more definite since Spring – assumed flat budgets;</a:t>
            </a:r>
          </a:p>
          <a:p>
            <a:r>
              <a:rPr lang="en-GB" dirty="0" smtClean="0"/>
              <a:t>ALICE and </a:t>
            </a:r>
            <a:r>
              <a:rPr lang="en-GB" dirty="0" err="1" smtClean="0"/>
              <a:t>LHCb</a:t>
            </a:r>
            <a:r>
              <a:rPr lang="en-GB" dirty="0" smtClean="0"/>
              <a:t> scrutinised requests have not always been met at T1.  RRB requested to help find a way to resolve this;</a:t>
            </a:r>
          </a:p>
          <a:p>
            <a:r>
              <a:rPr lang="en-GB" dirty="0" smtClean="0"/>
              <a:t>CRSG strongly supports on going efforts to improve software efficiency, notes that </a:t>
            </a:r>
            <a:r>
              <a:rPr lang="en-GB" i="1" dirty="0" smtClean="0"/>
              <a:t>resulting gains are already assumed </a:t>
            </a:r>
            <a:r>
              <a:rPr lang="en-GB" dirty="0" smtClean="0"/>
              <a:t>in the requests for Run 2;</a:t>
            </a:r>
          </a:p>
          <a:p>
            <a:r>
              <a:rPr lang="en-GB" dirty="0" smtClean="0"/>
              <a:t>Effectiveness of disk use only partly reflected in occupancy.  Welcome efforts (popularity, etc.) but would like a metric to take account of access frequency;</a:t>
            </a:r>
          </a:p>
          <a:p>
            <a:r>
              <a:rPr lang="en-GB" dirty="0" smtClean="0"/>
              <a:t>Networks have been exploited to reduce disk use and move processing between tiers.  Concern that poorly networked sites will be underused and cost implications of providing network capacity.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50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 descr="Screen Shot 2013-12-03 at 11.25.5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4" y="102062"/>
            <a:ext cx="8953254" cy="6757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546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 descr="Screen Shot 2013-12-03 at 11.26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05" y="-1"/>
            <a:ext cx="8938240" cy="672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306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 descr="Screen Shot 2013-12-03 at 11.26.1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2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376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 descr="Screen Shot 2013-12-03 at 11.26.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88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Updated scrutiny schedule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Spring of year </a:t>
            </a:r>
            <a:r>
              <a:rPr lang="en-GB" i="1" dirty="0" smtClean="0"/>
              <a:t>n</a:t>
            </a:r>
          </a:p>
          <a:p>
            <a:pPr lvl="1"/>
            <a:r>
              <a:rPr lang="en-GB" dirty="0" smtClean="0"/>
              <a:t>Final scrutiny of requests for year </a:t>
            </a:r>
            <a:r>
              <a:rPr lang="en-GB" i="1" dirty="0" smtClean="0"/>
              <a:t>n+1</a:t>
            </a:r>
            <a:r>
              <a:rPr lang="en-GB" dirty="0" smtClean="0"/>
              <a:t> and look beyond </a:t>
            </a:r>
          </a:p>
          <a:p>
            <a:pPr lvl="1"/>
            <a:r>
              <a:rPr lang="en-GB" dirty="0" smtClean="0"/>
              <a:t>Review use of resources in previous calendar year, </a:t>
            </a:r>
            <a:r>
              <a:rPr lang="en-GB" i="1" dirty="0" smtClean="0"/>
              <a:t>n-1</a:t>
            </a:r>
          </a:p>
          <a:p>
            <a:r>
              <a:rPr lang="en-GB" dirty="0" smtClean="0"/>
              <a:t>Autumn of year </a:t>
            </a:r>
            <a:r>
              <a:rPr lang="en-GB" i="1" dirty="0" smtClean="0"/>
              <a:t>n</a:t>
            </a:r>
          </a:p>
          <a:p>
            <a:pPr lvl="1"/>
            <a:r>
              <a:rPr lang="en-GB" dirty="0" smtClean="0"/>
              <a:t>Look forward to requests for year </a:t>
            </a:r>
            <a:r>
              <a:rPr lang="en-GB" i="1" dirty="0" smtClean="0"/>
              <a:t>n+2</a:t>
            </a:r>
            <a:r>
              <a:rPr lang="en-GB" dirty="0" smtClean="0"/>
              <a:t> and beyond</a:t>
            </a:r>
          </a:p>
          <a:p>
            <a:pPr lvl="1"/>
            <a:r>
              <a:rPr lang="en-GB" dirty="0" smtClean="0"/>
              <a:t>If necessary, consider year </a:t>
            </a:r>
            <a:r>
              <a:rPr lang="en-GB" i="1" dirty="0" smtClean="0"/>
              <a:t>n+1</a:t>
            </a:r>
            <a:r>
              <a:rPr lang="en-GB" dirty="0" smtClean="0"/>
              <a:t> requests</a:t>
            </a:r>
          </a:p>
          <a:p>
            <a:pPr lvl="2"/>
            <a:r>
              <a:rPr lang="en-GB" dirty="0" smtClean="0"/>
              <a:t>For individual experiments if they want significant changes</a:t>
            </a:r>
          </a:p>
          <a:p>
            <a:pPr lvl="2"/>
            <a:r>
              <a:rPr lang="en-GB" dirty="0" smtClean="0"/>
              <a:t>Or for all experiments if, say, LHC running parameters change significantly</a:t>
            </a:r>
          </a:p>
          <a:p>
            <a:r>
              <a:rPr lang="en-GB" dirty="0" smtClean="0"/>
              <a:t>CRSG asks experiments to submit documentation on 1 February and 1 August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943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ledged Hours Used- All Countries (Tier-2 Sites) (8)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814908"/>
            <a:ext cx="5477564" cy="3043091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Pledged Hours Used- All Tier-1 Sites (8)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0284"/>
            <a:ext cx="5477565" cy="3043092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7" y="25246"/>
            <a:ext cx="8226854" cy="73833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Resource occupancy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 Nov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82788" y="1909082"/>
            <a:ext cx="4520147" cy="0"/>
          </a:xfrm>
          <a:prstGeom prst="line">
            <a:avLst/>
          </a:prstGeom>
          <a:ln w="38100" cmpd="sng">
            <a:solidFill>
              <a:srgbClr val="FF0000"/>
            </a:solidFill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11560" y="5589240"/>
            <a:ext cx="4520147" cy="0"/>
          </a:xfrm>
          <a:prstGeom prst="line">
            <a:avLst/>
          </a:prstGeom>
          <a:ln w="38100" cmpd="sng">
            <a:solidFill>
              <a:srgbClr val="FF0000"/>
            </a:solidFill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228522" y="1524000"/>
            <a:ext cx="766143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Tier 1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380922" y="4890053"/>
            <a:ext cx="766143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Tier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5295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ng(4-3)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8441</TotalTime>
  <Words>412</Words>
  <Application>Microsoft Macintosh PowerPoint</Application>
  <PresentationFormat>On-screen Show (4:3)</PresentationFormat>
  <Paragraphs>70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CERNCobranding(4-3)</vt:lpstr>
      <vt:lpstr>WLCG </vt:lpstr>
      <vt:lpstr>C-RRB (29th Oct)</vt:lpstr>
      <vt:lpstr>CRSG comments/ recommendations</vt:lpstr>
      <vt:lpstr>PowerPoint Presentation</vt:lpstr>
      <vt:lpstr>PowerPoint Presentation</vt:lpstr>
      <vt:lpstr>PowerPoint Presentation</vt:lpstr>
      <vt:lpstr>PowerPoint Presentation</vt:lpstr>
      <vt:lpstr>Updated scrutiny schedule</vt:lpstr>
      <vt:lpstr>Resource occupancy</vt:lpstr>
      <vt:lpstr>Transfers: Jan – Nov 2013</vt:lpstr>
      <vt:lpstr>Preparations for Run 2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Ian Bird</cp:lastModifiedBy>
  <cp:revision>144</cp:revision>
  <cp:lastPrinted>2013-11-14T14:03:19Z</cp:lastPrinted>
  <dcterms:created xsi:type="dcterms:W3CDTF">2012-11-30T11:07:49Z</dcterms:created>
  <dcterms:modified xsi:type="dcterms:W3CDTF">2013-12-03T10:28:45Z</dcterms:modified>
</cp:coreProperties>
</file>