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5" r:id="rId1"/>
  </p:sldMasterIdLst>
  <p:notesMasterIdLst>
    <p:notesMasterId r:id="rId119"/>
  </p:notesMasterIdLst>
  <p:handoutMasterIdLst>
    <p:handoutMasterId r:id="rId120"/>
  </p:handoutMasterIdLst>
  <p:sldIdLst>
    <p:sldId id="256" r:id="rId2"/>
    <p:sldId id="368" r:id="rId3"/>
    <p:sldId id="257" r:id="rId4"/>
    <p:sldId id="329" r:id="rId5"/>
    <p:sldId id="330" r:id="rId6"/>
    <p:sldId id="258" r:id="rId7"/>
    <p:sldId id="370" r:id="rId8"/>
    <p:sldId id="367" r:id="rId9"/>
    <p:sldId id="366" r:id="rId10"/>
    <p:sldId id="378" r:id="rId11"/>
    <p:sldId id="379" r:id="rId12"/>
    <p:sldId id="380" r:id="rId13"/>
    <p:sldId id="377" r:id="rId14"/>
    <p:sldId id="309" r:id="rId15"/>
    <p:sldId id="331" r:id="rId16"/>
    <p:sldId id="259" r:id="rId17"/>
    <p:sldId id="260" r:id="rId18"/>
    <p:sldId id="261" r:id="rId19"/>
    <p:sldId id="262" r:id="rId20"/>
    <p:sldId id="390" r:id="rId21"/>
    <p:sldId id="391" r:id="rId22"/>
    <p:sldId id="392" r:id="rId23"/>
    <p:sldId id="393" r:id="rId24"/>
    <p:sldId id="394" r:id="rId25"/>
    <p:sldId id="395" r:id="rId26"/>
    <p:sldId id="268" r:id="rId27"/>
    <p:sldId id="269" r:id="rId28"/>
    <p:sldId id="270" r:id="rId29"/>
    <p:sldId id="271" r:id="rId30"/>
    <p:sldId id="272" r:id="rId31"/>
    <p:sldId id="274" r:id="rId32"/>
    <p:sldId id="275" r:id="rId33"/>
    <p:sldId id="276" r:id="rId34"/>
    <p:sldId id="277" r:id="rId35"/>
    <p:sldId id="278" r:id="rId36"/>
    <p:sldId id="288" r:id="rId37"/>
    <p:sldId id="301" r:id="rId38"/>
    <p:sldId id="279" r:id="rId39"/>
    <p:sldId id="365" r:id="rId40"/>
    <p:sldId id="281" r:id="rId41"/>
    <p:sldId id="282" r:id="rId42"/>
    <p:sldId id="308" r:id="rId43"/>
    <p:sldId id="332" r:id="rId44"/>
    <p:sldId id="284" r:id="rId45"/>
    <p:sldId id="333" r:id="rId46"/>
    <p:sldId id="296" r:id="rId47"/>
    <p:sldId id="324" r:id="rId48"/>
    <p:sldId id="373" r:id="rId49"/>
    <p:sldId id="326" r:id="rId50"/>
    <p:sldId id="363" r:id="rId51"/>
    <p:sldId id="298" r:id="rId52"/>
    <p:sldId id="325" r:id="rId53"/>
    <p:sldId id="335" r:id="rId54"/>
    <p:sldId id="334" r:id="rId55"/>
    <p:sldId id="397" r:id="rId56"/>
    <p:sldId id="396" r:id="rId57"/>
    <p:sldId id="398" r:id="rId58"/>
    <p:sldId id="297" r:id="rId59"/>
    <p:sldId id="381" r:id="rId60"/>
    <p:sldId id="382" r:id="rId61"/>
    <p:sldId id="300" r:id="rId62"/>
    <p:sldId id="337" r:id="rId63"/>
    <p:sldId id="338" r:id="rId64"/>
    <p:sldId id="295" r:id="rId65"/>
    <p:sldId id="319" r:id="rId66"/>
    <p:sldId id="318" r:id="rId67"/>
    <p:sldId id="339" r:id="rId68"/>
    <p:sldId id="340" r:id="rId69"/>
    <p:sldId id="320" r:id="rId70"/>
    <p:sldId id="321" r:id="rId71"/>
    <p:sldId id="322" r:id="rId72"/>
    <p:sldId id="323" r:id="rId73"/>
    <p:sldId id="283" r:id="rId74"/>
    <p:sldId id="285" r:id="rId75"/>
    <p:sldId id="286" r:id="rId76"/>
    <p:sldId id="287" r:id="rId77"/>
    <p:sldId id="289" r:id="rId78"/>
    <p:sldId id="290" r:id="rId79"/>
    <p:sldId id="291" r:id="rId80"/>
    <p:sldId id="292" r:id="rId81"/>
    <p:sldId id="344" r:id="rId82"/>
    <p:sldId id="346" r:id="rId83"/>
    <p:sldId id="345" r:id="rId84"/>
    <p:sldId id="347" r:id="rId85"/>
    <p:sldId id="348" r:id="rId86"/>
    <p:sldId id="350" r:id="rId87"/>
    <p:sldId id="355" r:id="rId88"/>
    <p:sldId id="357" r:id="rId89"/>
    <p:sldId id="372" r:id="rId90"/>
    <p:sldId id="371" r:id="rId91"/>
    <p:sldId id="359" r:id="rId92"/>
    <p:sldId id="358" r:id="rId93"/>
    <p:sldId id="342" r:id="rId94"/>
    <p:sldId id="314" r:id="rId95"/>
    <p:sldId id="343" r:id="rId96"/>
    <p:sldId id="315" r:id="rId97"/>
    <p:sldId id="294" r:id="rId98"/>
    <p:sldId id="374" r:id="rId99"/>
    <p:sldId id="360" r:id="rId100"/>
    <p:sldId id="385" r:id="rId101"/>
    <p:sldId id="362" r:id="rId102"/>
    <p:sldId id="401" r:id="rId103"/>
    <p:sldId id="402" r:id="rId104"/>
    <p:sldId id="408" r:id="rId105"/>
    <p:sldId id="409" r:id="rId106"/>
    <p:sldId id="407" r:id="rId107"/>
    <p:sldId id="369" r:id="rId108"/>
    <p:sldId id="361" r:id="rId109"/>
    <p:sldId id="410" r:id="rId110"/>
    <p:sldId id="383" r:id="rId111"/>
    <p:sldId id="384" r:id="rId112"/>
    <p:sldId id="399" r:id="rId113"/>
    <p:sldId id="404" r:id="rId114"/>
    <p:sldId id="403" r:id="rId115"/>
    <p:sldId id="406" r:id="rId116"/>
    <p:sldId id="405" r:id="rId117"/>
    <p:sldId id="400" r:id="rId1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94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handoutMaster" Target="handoutMasters/handoutMaster1.xml"/><Relationship Id="rId121" Type="http://schemas.openxmlformats.org/officeDocument/2006/relationships/printerSettings" Target="printerSettings/printerSettings1.bin"/><Relationship Id="rId122" Type="http://schemas.openxmlformats.org/officeDocument/2006/relationships/presProps" Target="presProps.xml"/><Relationship Id="rId123" Type="http://schemas.openxmlformats.org/officeDocument/2006/relationships/viewProps" Target="viewProps.xml"/><Relationship Id="rId124" Type="http://schemas.openxmlformats.org/officeDocument/2006/relationships/theme" Target="theme/theme1.xml"/><Relationship Id="rId12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notesMaster" Target="notesMasters/notesMaster1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580EE-A048-2D41-BAA9-5ED6034FDF52}" type="datetimeFigureOut">
              <a:rPr lang="en-US" smtClean="0"/>
              <a:t>22/10/2012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A043E-FDFA-1846-90E4-F60F33604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552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AF5D2-95DB-5945-9D98-393741A488D9}" type="datetimeFigureOut">
              <a:rPr lang="en-US" smtClean="0"/>
              <a:t>22/10/2012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0DDB5-CE56-2E46-A7F1-47511DD4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204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16097-419C-BD40-BA2A-6D1567675592}" type="datetime1">
              <a:rPr lang="en-GB" smtClean="0"/>
              <a:t>22/10/2012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65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9AE8-B37C-D54F-B9FB-EB884641064D}" type="datetime1">
              <a:rPr lang="en-GB" smtClean="0"/>
              <a:t>22/10/2012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0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AA2E-BC52-A642-8201-8F7B0E7ADF3B}" type="datetime1">
              <a:rPr lang="en-GB" smtClean="0"/>
              <a:t>22/10/2012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0ADDF-D9AD-C941-871D-826686BAFC12}" type="datetime1">
              <a:rPr lang="en-GB" smtClean="0"/>
              <a:t>22/10/2012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33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527CE-A5DD-9F41-8E83-06D6B50A8861}" type="datetime1">
              <a:rPr lang="en-GB" smtClean="0"/>
              <a:t>22/10/2012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3207-096A-504A-9415-F8A10F856B4D}" type="datetime1">
              <a:rPr lang="en-GB" smtClean="0"/>
              <a:t>22/10/2012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2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9CCE-2C92-9F42-B7AC-813C9B6C5709}" type="datetime1">
              <a:rPr lang="en-GB" smtClean="0"/>
              <a:t>22/10/2012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2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78E8-82C3-A24D-8BA8-D3565CBD400A}" type="datetime1">
              <a:rPr lang="en-GB" smtClean="0"/>
              <a:t>22/10/2012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66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57B5-C807-1441-A149-5EB999A67AA8}" type="datetime1">
              <a:rPr lang="en-GB" smtClean="0"/>
              <a:t>22/10/2012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60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E9F3-A254-1041-AA68-16499899C0E2}" type="datetime1">
              <a:rPr lang="en-GB" smtClean="0"/>
              <a:t>22/10/2012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2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0417-FF8F-C14E-85E8-5B034DFF7EEE}" type="datetime1">
              <a:rPr lang="en-GB" smtClean="0"/>
              <a:t>22/10/2012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2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C72CB-30FC-9C4C-948D-6771830BEE3A}" type="datetime1">
              <a:rPr lang="en-GB" smtClean="0"/>
              <a:t>22/10/2012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ounded Rectangle 6"/>
          <p:cNvSpPr/>
          <p:nvPr userDrawn="1"/>
        </p:nvSpPr>
        <p:spPr>
          <a:xfrm>
            <a:off x="457200" y="1417638"/>
            <a:ext cx="8229600" cy="182562"/>
          </a:xfrm>
          <a:prstGeom prst="roundRect">
            <a:avLst/>
          </a:prstGeom>
          <a:gradFill flip="none" rotWithShape="1">
            <a:gsLst>
              <a:gs pos="0">
                <a:schemeClr val="tx2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2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2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2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17581" y="1470730"/>
            <a:ext cx="7636990" cy="1793167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en-US" dirty="0" smtClean="0"/>
              <a:t>Search for long-lived massive particles with the ATLAS detector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818510" y="3573168"/>
            <a:ext cx="5637010" cy="2070235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Nick Barlow</a:t>
            </a:r>
          </a:p>
          <a:p>
            <a:pPr algn="ctr"/>
            <a:r>
              <a:rPr lang="en-US" dirty="0" smtClean="0"/>
              <a:t>(University of Cambridge)</a:t>
            </a:r>
          </a:p>
          <a:p>
            <a:pPr algn="ctr"/>
            <a:r>
              <a:rPr lang="en-US" dirty="0" smtClean="0"/>
              <a:t>on behalf of the ATLAS collaboration</a:t>
            </a:r>
            <a:endParaRPr lang="en-US" dirty="0"/>
          </a:p>
        </p:txBody>
      </p:sp>
      <p:pic>
        <p:nvPicPr>
          <p:cNvPr id="4" name="Picture 3" descr="uc-colou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857" y="5799373"/>
            <a:ext cx="3338286" cy="690091"/>
          </a:xfrm>
          <a:prstGeom prst="rect">
            <a:avLst/>
          </a:prstGeom>
        </p:spPr>
      </p:pic>
      <p:pic>
        <p:nvPicPr>
          <p:cNvPr id="5" name="Picture 4" descr="ATLAS_White_480x720_0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81499"/>
            <a:ext cx="1651000" cy="247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896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R-Parity Violating (RPV) SUSY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9" y="1600200"/>
            <a:ext cx="8799285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Many SUSY models assume R-Parity conservation, i.e. Lightest </a:t>
            </a:r>
            <a:r>
              <a:rPr lang="en-US" sz="2800" dirty="0" err="1" smtClean="0"/>
              <a:t>Supersymmetric</a:t>
            </a:r>
            <a:r>
              <a:rPr lang="en-US" sz="2800" dirty="0" smtClean="0"/>
              <a:t> Particle (LSP) is stable.</a:t>
            </a:r>
          </a:p>
          <a:p>
            <a:pPr lvl="1"/>
            <a:r>
              <a:rPr lang="en-US" dirty="0" smtClean="0"/>
              <a:t>(Excellent Dark Matter candidate!)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</a:t>
            </a:r>
            <a:r>
              <a:rPr lang="en-US" dirty="0" smtClean="0"/>
              <a:t> no reason to assume this </a:t>
            </a:r>
            <a:r>
              <a:rPr lang="en-US" i="1" dirty="0" smtClean="0"/>
              <a:t>a priori</a:t>
            </a:r>
            <a:r>
              <a:rPr lang="en-US" dirty="0" smtClean="0"/>
              <a:t>..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If we introduce R-Parity Violating terms into </a:t>
            </a:r>
            <a:r>
              <a:rPr lang="en-US" dirty="0" err="1" smtClean="0">
                <a:solidFill>
                  <a:srgbClr val="008000"/>
                </a:solidFill>
              </a:rPr>
              <a:t>superpotential</a:t>
            </a:r>
            <a:r>
              <a:rPr lang="en-US" dirty="0" smtClean="0">
                <a:solidFill>
                  <a:srgbClr val="008000"/>
                </a:solidFill>
              </a:rPr>
              <a:t>, LSP can decay to SM particles.</a:t>
            </a:r>
          </a:p>
          <a:p>
            <a:pPr lvl="1"/>
            <a:endParaRPr lang="en-US" dirty="0">
              <a:solidFill>
                <a:srgbClr val="008000"/>
              </a:solidFill>
            </a:endParaRPr>
          </a:p>
          <a:p>
            <a:pPr lvl="1"/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rp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42" y="4811993"/>
            <a:ext cx="7220857" cy="53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41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β</a:t>
            </a:r>
            <a:r>
              <a:rPr lang="en-US" dirty="0" err="1" smtClean="0"/>
              <a:t>γ</a:t>
            </a:r>
            <a:r>
              <a:rPr lang="en-US" dirty="0" smtClean="0"/>
              <a:t> from </a:t>
            </a:r>
            <a:r>
              <a:rPr lang="en-US" dirty="0" err="1" smtClean="0"/>
              <a:t>dE</a:t>
            </a:r>
            <a:r>
              <a:rPr lang="en-US" dirty="0" smtClean="0"/>
              <a:t>/dx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Get most probable value of </a:t>
            </a:r>
            <a:r>
              <a:rPr lang="en-US" sz="2800" dirty="0" err="1" smtClean="0"/>
              <a:t>dE</a:t>
            </a:r>
            <a:r>
              <a:rPr lang="en-US" sz="2800" dirty="0" smtClean="0"/>
              <a:t>/dx from 5-parameter simplified version of Bethe-Bloch:</a:t>
            </a:r>
            <a:endParaRPr lang="en-US" sz="2800" dirty="0"/>
          </a:p>
        </p:txBody>
      </p:sp>
      <p:pic>
        <p:nvPicPr>
          <p:cNvPr id="7" name="Picture 6" descr="betaBlo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28" y="2598965"/>
            <a:ext cx="8102600" cy="1079500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308428" y="3863219"/>
            <a:ext cx="8229600" cy="3230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Most probable value for MIPS is about 1.2MeVg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cm</a:t>
            </a:r>
            <a:r>
              <a:rPr lang="en-US" sz="2800" baseline="30000" dirty="0" smtClean="0"/>
              <a:t>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5787525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Long-lived </a:t>
            </a:r>
            <a:r>
              <a:rPr lang="en-US" dirty="0" err="1" smtClean="0"/>
              <a:t>sleptons</a:t>
            </a:r>
            <a:r>
              <a:rPr lang="en-US" dirty="0" smtClean="0"/>
              <a:t>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9685"/>
            <a:ext cx="8128000" cy="488178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3000" dirty="0" smtClean="0"/>
          </a:p>
          <a:p>
            <a:r>
              <a:rPr lang="en-US" sz="3000" dirty="0" smtClean="0"/>
              <a:t>Use single </a:t>
            </a:r>
            <a:r>
              <a:rPr lang="en-US" sz="3000" dirty="0" err="1" smtClean="0"/>
              <a:t>muon</a:t>
            </a:r>
            <a:r>
              <a:rPr lang="en-US" sz="3000" dirty="0" smtClean="0"/>
              <a:t> trigger.</a:t>
            </a:r>
          </a:p>
          <a:p>
            <a:r>
              <a:rPr lang="en-US" sz="3000" dirty="0" smtClean="0"/>
              <a:t>In offline selection, require 2 </a:t>
            </a:r>
            <a:r>
              <a:rPr lang="en-US" sz="3000" dirty="0" err="1" smtClean="0"/>
              <a:t>muon</a:t>
            </a:r>
            <a:r>
              <a:rPr lang="en-US" sz="3000" dirty="0" smtClean="0"/>
              <a:t> candidates per event.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Loose SMP selection:</a:t>
            </a:r>
          </a:p>
          <a:p>
            <a:pPr lvl="1"/>
            <a:r>
              <a:rPr lang="en-US" sz="2600" dirty="0" err="1" smtClean="0">
                <a:solidFill>
                  <a:srgbClr val="008000"/>
                </a:solidFill>
              </a:rPr>
              <a:t>p</a:t>
            </a:r>
            <a:r>
              <a:rPr lang="en-US" sz="2600" baseline="-25000" dirty="0" err="1" smtClean="0">
                <a:solidFill>
                  <a:srgbClr val="008000"/>
                </a:solidFill>
              </a:rPr>
              <a:t>T</a:t>
            </a:r>
            <a:r>
              <a:rPr lang="en-US" sz="2600" dirty="0" smtClean="0">
                <a:solidFill>
                  <a:srgbClr val="008000"/>
                </a:solidFill>
              </a:rPr>
              <a:t> &gt; 50 </a:t>
            </a:r>
            <a:r>
              <a:rPr lang="en-US" sz="2600" dirty="0" err="1" smtClean="0">
                <a:solidFill>
                  <a:srgbClr val="008000"/>
                </a:solidFill>
              </a:rPr>
              <a:t>GeV</a:t>
            </a:r>
            <a:r>
              <a:rPr lang="en-US" sz="2600" dirty="0" smtClean="0">
                <a:solidFill>
                  <a:srgbClr val="008000"/>
                </a:solidFill>
              </a:rPr>
              <a:t> (and consistent between MS and ID measurements)</a:t>
            </a:r>
          </a:p>
          <a:p>
            <a:pPr lvl="1"/>
            <a:r>
              <a:rPr lang="en-US" sz="2600" dirty="0" smtClean="0">
                <a:solidFill>
                  <a:srgbClr val="008000"/>
                </a:solidFill>
              </a:rPr>
              <a:t>Z-veto</a:t>
            </a:r>
          </a:p>
          <a:p>
            <a:pPr lvl="1"/>
            <a:r>
              <a:rPr lang="en-US" sz="2600" dirty="0" smtClean="0">
                <a:solidFill>
                  <a:srgbClr val="008000"/>
                </a:solidFill>
              </a:rPr>
              <a:t>Consistent β and β</a:t>
            </a:r>
            <a:r>
              <a:rPr lang="en-US" sz="2600" dirty="0" err="1" smtClean="0">
                <a:solidFill>
                  <a:srgbClr val="008000"/>
                </a:solidFill>
              </a:rPr>
              <a:t>γ</a:t>
            </a:r>
            <a:r>
              <a:rPr lang="en-US" sz="2600" dirty="0" smtClean="0">
                <a:solidFill>
                  <a:srgbClr val="008000"/>
                </a:solidFill>
              </a:rPr>
              <a:t> measurements in different systems, with combined β &lt;0.95</a:t>
            </a:r>
          </a:p>
          <a:p>
            <a:r>
              <a:rPr lang="en-US" sz="3000" dirty="0" smtClean="0"/>
              <a:t>If one of the </a:t>
            </a:r>
            <a:r>
              <a:rPr lang="en-US" sz="3000" dirty="0" err="1" smtClean="0"/>
              <a:t>muon</a:t>
            </a:r>
            <a:r>
              <a:rPr lang="en-US" sz="3000" dirty="0" smtClean="0"/>
              <a:t> candidates in an event fails this loose SMP selection, the other one is then required to pass </a:t>
            </a:r>
            <a:r>
              <a:rPr lang="en-US" sz="3000" dirty="0" smtClean="0">
                <a:solidFill>
                  <a:srgbClr val="000090"/>
                </a:solidFill>
              </a:rPr>
              <a:t>tight selection:</a:t>
            </a:r>
          </a:p>
          <a:p>
            <a:pPr lvl="1"/>
            <a:r>
              <a:rPr lang="en-US" sz="2600" dirty="0" err="1" smtClean="0">
                <a:solidFill>
                  <a:srgbClr val="000090"/>
                </a:solidFill>
              </a:rPr>
              <a:t>p</a:t>
            </a:r>
            <a:r>
              <a:rPr lang="en-US" sz="26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600" dirty="0" smtClean="0">
                <a:solidFill>
                  <a:srgbClr val="000090"/>
                </a:solidFill>
              </a:rPr>
              <a:t> &gt; 70 </a:t>
            </a:r>
            <a:r>
              <a:rPr lang="en-US" sz="2600" dirty="0" err="1" smtClean="0">
                <a:solidFill>
                  <a:srgbClr val="000090"/>
                </a:solidFill>
              </a:rPr>
              <a:t>GeV</a:t>
            </a:r>
            <a:endParaRPr lang="en-US" sz="2600" dirty="0" smtClean="0">
              <a:solidFill>
                <a:srgbClr val="000090"/>
              </a:solidFill>
            </a:endParaRPr>
          </a:p>
          <a:p>
            <a:pPr lvl="1"/>
            <a:r>
              <a:rPr lang="en-US" sz="2600" dirty="0" smtClean="0">
                <a:solidFill>
                  <a:srgbClr val="000090"/>
                </a:solidFill>
              </a:rPr>
              <a:t>Tighter requirements on consistency between β </a:t>
            </a:r>
            <a:r>
              <a:rPr lang="en-US" sz="2600" dirty="0" smtClean="0">
                <a:solidFill>
                  <a:srgbClr val="000090"/>
                </a:solidFill>
              </a:rPr>
              <a:t>measurements</a:t>
            </a:r>
          </a:p>
          <a:p>
            <a:r>
              <a:rPr lang="en-US" sz="3100" dirty="0">
                <a:solidFill>
                  <a:srgbClr val="000090"/>
                </a:solidFill>
              </a:rPr>
              <a:t>Final requirements on beta and </a:t>
            </a:r>
            <a:r>
              <a:rPr lang="en-US" sz="3100" dirty="0" err="1">
                <a:solidFill>
                  <a:srgbClr val="000090"/>
                </a:solidFill>
              </a:rPr>
              <a:t>betagamma</a:t>
            </a:r>
            <a:r>
              <a:rPr lang="en-US" sz="3100" dirty="0">
                <a:solidFill>
                  <a:srgbClr val="000090"/>
                </a:solidFill>
              </a:rPr>
              <a:t> optimized for each hypothesis.</a:t>
            </a:r>
          </a:p>
          <a:p>
            <a:endParaRPr lang="en-US" sz="3000" dirty="0" smtClean="0">
              <a:solidFill>
                <a:srgbClr val="000090"/>
              </a:solidFill>
            </a:endParaRPr>
          </a:p>
          <a:p>
            <a:endParaRPr lang="en-US" sz="3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4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R-hadrons – selection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606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Full detector and MS-agnostic:</a:t>
            </a:r>
          </a:p>
          <a:p>
            <a:pPr lvl="1"/>
            <a:r>
              <a:rPr lang="en-US" dirty="0" smtClean="0"/>
              <a:t>ID track with p&gt;140 </a:t>
            </a:r>
            <a:r>
              <a:rPr lang="en-US" dirty="0" err="1" smtClean="0"/>
              <a:t>GeV</a:t>
            </a:r>
            <a:r>
              <a:rPr lang="en-US" dirty="0" smtClean="0"/>
              <a:t> and |eta|&lt;2.5</a:t>
            </a:r>
          </a:p>
          <a:p>
            <a:pPr lvl="1"/>
            <a:r>
              <a:rPr lang="en-US" dirty="0" smtClean="0"/>
              <a:t>No jet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40 </a:t>
            </a:r>
            <a:r>
              <a:rPr lang="en-US" dirty="0" err="1" smtClean="0"/>
              <a:t>GeV</a:t>
            </a:r>
            <a:r>
              <a:rPr lang="en-US" dirty="0" smtClean="0"/>
              <a:t> within 0.3 cone, no track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10 </a:t>
            </a:r>
            <a:r>
              <a:rPr lang="en-US" dirty="0" err="1" smtClean="0"/>
              <a:t>GeV</a:t>
            </a:r>
            <a:r>
              <a:rPr lang="en-US" dirty="0" smtClean="0"/>
              <a:t> within 0.25 cone.</a:t>
            </a:r>
          </a:p>
          <a:p>
            <a:pPr lvl="1"/>
            <a:r>
              <a:rPr lang="en-US" dirty="0" smtClean="0"/>
              <a:t>Good </a:t>
            </a:r>
            <a:r>
              <a:rPr lang="en-US" dirty="0" err="1" smtClean="0"/>
              <a:t>dE</a:t>
            </a:r>
            <a:r>
              <a:rPr lang="en-US" dirty="0" smtClean="0"/>
              <a:t>/dx measurement</a:t>
            </a:r>
          </a:p>
          <a:p>
            <a:pPr lvl="1"/>
            <a:r>
              <a:rPr lang="en-US" dirty="0" smtClean="0"/>
              <a:t>Uncertainty on beta less than 10% for </a:t>
            </a:r>
            <a:r>
              <a:rPr lang="en-US" dirty="0" err="1" smtClean="0"/>
              <a:t>calo</a:t>
            </a:r>
            <a:r>
              <a:rPr lang="en-US" dirty="0" smtClean="0"/>
              <a:t> only, or 4% for combination.</a:t>
            </a:r>
          </a:p>
          <a:p>
            <a:r>
              <a:rPr lang="en-US" dirty="0" smtClean="0"/>
              <a:t>ID only:</a:t>
            </a:r>
          </a:p>
          <a:p>
            <a:pPr lvl="1"/>
            <a:r>
              <a:rPr lang="en-US" dirty="0" smtClean="0"/>
              <a:t>PV must have more than 4 tracks</a:t>
            </a:r>
          </a:p>
          <a:p>
            <a:pPr lvl="1"/>
            <a:r>
              <a:rPr lang="en-US" dirty="0" smtClean="0"/>
              <a:t>Offline missing E</a:t>
            </a:r>
            <a:r>
              <a:rPr lang="en-US" baseline="-25000" dirty="0" smtClean="0"/>
              <a:t>T</a:t>
            </a:r>
            <a:r>
              <a:rPr lang="en-US" dirty="0" smtClean="0"/>
              <a:t> cut of 85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2 pixel and 6 SCT hits,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50 </a:t>
            </a:r>
            <a:r>
              <a:rPr lang="en-US" dirty="0" err="1" smtClean="0"/>
              <a:t>GeV</a:t>
            </a:r>
            <a:r>
              <a:rPr lang="en-US" dirty="0" smtClean="0"/>
              <a:t> and p &gt; 100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No tracks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1 </a:t>
            </a:r>
            <a:r>
              <a:rPr lang="en-US" dirty="0" err="1" smtClean="0"/>
              <a:t>GeV</a:t>
            </a:r>
            <a:r>
              <a:rPr lang="en-US" dirty="0" smtClean="0"/>
              <a:t> within 0.25 cone.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Final requirements on beta and </a:t>
            </a:r>
            <a:r>
              <a:rPr lang="en-US" dirty="0" err="1" smtClean="0">
                <a:solidFill>
                  <a:srgbClr val="000090"/>
                </a:solidFill>
              </a:rPr>
              <a:t>betagamma</a:t>
            </a:r>
            <a:r>
              <a:rPr lang="en-US" dirty="0" smtClean="0">
                <a:solidFill>
                  <a:srgbClr val="000090"/>
                </a:solidFill>
              </a:rPr>
              <a:t> optimized for each hypothesis.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3356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SMPs - systematics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103</a:t>
            </a:fld>
            <a:endParaRPr lang="en-US"/>
          </a:p>
        </p:txBody>
      </p:sp>
      <p:pic>
        <p:nvPicPr>
          <p:cNvPr id="5" name="Picture 4" descr="SMP_sy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33" y="1888067"/>
            <a:ext cx="77216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329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Disappearing tracks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104</a:t>
            </a:fld>
            <a:endParaRPr lang="en-US"/>
          </a:p>
        </p:txBody>
      </p:sp>
      <p:pic>
        <p:nvPicPr>
          <p:cNvPr id="5" name="Picture 4" descr="kinked_xse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33" y="2631017"/>
            <a:ext cx="4912783" cy="3725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8016" y="3285067"/>
            <a:ext cx="3388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Cross-section for direct </a:t>
            </a:r>
            <a:r>
              <a:rPr lang="en-US" sz="2800" dirty="0" err="1" smtClean="0"/>
              <a:t>chargino</a:t>
            </a:r>
            <a:r>
              <a:rPr lang="en-US" sz="2800" dirty="0" smtClean="0"/>
              <a:t> production.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892515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Disappearing tracks – background and systematics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5486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Main background after high-</a:t>
            </a:r>
            <a:r>
              <a:rPr lang="en-US" dirty="0" err="1" smtClean="0"/>
              <a:t>pT</a:t>
            </a:r>
            <a:r>
              <a:rPr lang="en-US" dirty="0" smtClean="0"/>
              <a:t> isolated track selection is from      W-&gt;tau nu events</a:t>
            </a:r>
          </a:p>
          <a:p>
            <a:r>
              <a:rPr lang="en-US" dirty="0" smtClean="0"/>
              <a:t>Data-driven method uses control samples to get </a:t>
            </a:r>
            <a:r>
              <a:rPr lang="en-US" dirty="0" err="1" smtClean="0"/>
              <a:t>pT</a:t>
            </a:r>
            <a:r>
              <a:rPr lang="en-US" dirty="0" smtClean="0"/>
              <a:t> distribution</a:t>
            </a:r>
          </a:p>
          <a:p>
            <a:pPr lvl="1"/>
            <a:r>
              <a:rPr lang="en-US" dirty="0" smtClean="0"/>
              <a:t>Non interacting hadron tracks by requiring &gt;10 hits in TRT outer barrel.</a:t>
            </a:r>
          </a:p>
          <a:p>
            <a:pPr lvl="1"/>
            <a:r>
              <a:rPr lang="en-US" dirty="0" smtClean="0"/>
              <a:t>Electrons, by requiring normal selection apart from lepton veto, and applying “medium” electron ID.</a:t>
            </a:r>
          </a:p>
          <a:p>
            <a:r>
              <a:rPr lang="en-US" dirty="0" smtClean="0"/>
              <a:t>Systematics: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105</a:t>
            </a:fld>
            <a:endParaRPr lang="en-US"/>
          </a:p>
        </p:txBody>
      </p:sp>
      <p:pic>
        <p:nvPicPr>
          <p:cNvPr id="5" name="Picture 4" descr="kinked_sys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45467"/>
            <a:ext cx="7505700" cy="291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32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Disappearing tracks - </a:t>
            </a:r>
            <a:r>
              <a:rPr lang="en-US" dirty="0" err="1" smtClean="0"/>
              <a:t>cutflow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106</a:t>
            </a:fld>
            <a:endParaRPr lang="en-US"/>
          </a:p>
        </p:txBody>
      </p:sp>
      <p:pic>
        <p:nvPicPr>
          <p:cNvPr id="5" name="Picture 4" descr="kinked_cutfl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2099733"/>
            <a:ext cx="76454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6435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Incompatibility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S. R. Das, “On a new approach for finding all the </a:t>
            </a:r>
            <a:r>
              <a:rPr lang="en-US" sz="2400" dirty="0" smtClean="0"/>
              <a:t>modified cut</a:t>
            </a:r>
            <a:r>
              <a:rPr lang="en-US" sz="2400" dirty="0"/>
              <a:t>-sets in an incompatibility graph”, IEEE Transactions </a:t>
            </a:r>
            <a:r>
              <a:rPr lang="en-US" sz="2400" dirty="0" smtClean="0"/>
              <a:t>on </a:t>
            </a:r>
            <a:r>
              <a:rPr lang="nl-NL" sz="2400" dirty="0" smtClean="0"/>
              <a:t>Computers </a:t>
            </a:r>
            <a:r>
              <a:rPr lang="nl-NL" sz="2400" dirty="0"/>
              <a:t>v22(2) (1973) 187.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107</a:t>
            </a:fld>
            <a:endParaRPr lang="en-US"/>
          </a:p>
        </p:txBody>
      </p:sp>
      <p:pic>
        <p:nvPicPr>
          <p:cNvPr id="5" name="Picture 4" descr="incomp_abstrac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5921"/>
            <a:ext cx="4356100" cy="3035300"/>
          </a:xfrm>
          <a:prstGeom prst="rect">
            <a:avLst/>
          </a:prstGeom>
        </p:spPr>
      </p:pic>
      <p:pic>
        <p:nvPicPr>
          <p:cNvPr id="6" name="Picture 5" descr="incomp_abstrac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6955"/>
            <a:ext cx="4368800" cy="711200"/>
          </a:xfrm>
          <a:prstGeom prst="rect">
            <a:avLst/>
          </a:prstGeom>
        </p:spPr>
      </p:pic>
      <p:pic>
        <p:nvPicPr>
          <p:cNvPr id="7" name="Picture 6" descr="incompa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421" y="2524579"/>
            <a:ext cx="36703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6244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Displaced vertices – interpretation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08324" y="2585355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Use CL</a:t>
            </a:r>
            <a:r>
              <a:rPr lang="en-US" sz="2400" baseline="-25000" dirty="0" smtClean="0"/>
              <a:t>s </a:t>
            </a:r>
            <a:r>
              <a:rPr lang="en-US" sz="2400" dirty="0" smtClean="0"/>
              <a:t>method to set 95%C.L. upper limit on </a:t>
            </a:r>
            <a:r>
              <a:rPr lang="en-US" sz="2400" dirty="0" err="1" smtClean="0"/>
              <a:t>σ-vs-</a:t>
            </a:r>
            <a:r>
              <a:rPr lang="en-US" sz="2400" i="1" dirty="0" err="1" smtClean="0"/>
              <a:t>cτ</a:t>
            </a:r>
            <a:r>
              <a:rPr lang="en-US" sz="2400" i="1" dirty="0" smtClean="0"/>
              <a:t> </a:t>
            </a:r>
            <a:r>
              <a:rPr lang="en-US" sz="2400" dirty="0" smtClean="0"/>
              <a:t>for each mass combination</a:t>
            </a:r>
          </a:p>
          <a:p>
            <a:r>
              <a:rPr lang="en-US" sz="2400" dirty="0" smtClean="0"/>
              <a:t>Limit shown here is for two </a:t>
            </a:r>
            <a:r>
              <a:rPr lang="en-US" sz="2400" dirty="0" err="1" smtClean="0"/>
              <a:t>neutralinos</a:t>
            </a:r>
            <a:r>
              <a:rPr lang="en-US" sz="2400" dirty="0" smtClean="0"/>
              <a:t> per event, but efficiency factorizes, so limit for single vertex can be easily calculated: </a:t>
            </a:r>
            <a:r>
              <a:rPr lang="en-US" sz="2400" dirty="0" smtClean="0">
                <a:solidFill>
                  <a:srgbClr val="0000FF"/>
                </a:solidFill>
              </a:rPr>
              <a:t>(</a:t>
            </a:r>
            <a:r>
              <a:rPr lang="en-US" sz="2400" dirty="0" err="1" smtClean="0">
                <a:solidFill>
                  <a:srgbClr val="0000FF"/>
                </a:solidFill>
              </a:rPr>
              <a:t>eff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evt</a:t>
            </a:r>
            <a:r>
              <a:rPr lang="en-US" sz="2400" dirty="0" smtClean="0">
                <a:solidFill>
                  <a:srgbClr val="0000FF"/>
                </a:solidFill>
              </a:rPr>
              <a:t>=2*eff</a:t>
            </a:r>
            <a:r>
              <a:rPr lang="en-US" sz="2400" baseline="-25000" dirty="0" smtClean="0">
                <a:solidFill>
                  <a:srgbClr val="0000FF"/>
                </a:solidFill>
              </a:rPr>
              <a:t>vtx</a:t>
            </a:r>
            <a:r>
              <a:rPr lang="en-US" sz="2400" dirty="0" smtClean="0">
                <a:solidFill>
                  <a:srgbClr val="0000FF"/>
                </a:solidFill>
              </a:rPr>
              <a:t>-eff</a:t>
            </a:r>
            <a:r>
              <a:rPr lang="en-US" sz="2400" baseline="-25000" dirty="0" smtClean="0">
                <a:solidFill>
                  <a:srgbClr val="0000FF"/>
                </a:solidFill>
              </a:rPr>
              <a:t>vtx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5" name="Picture 4" descr="CLsLimits_f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8" y="2156883"/>
            <a:ext cx="4392990" cy="419946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20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to LLPs – systematics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109</a:t>
            </a:fld>
            <a:endParaRPr lang="en-US"/>
          </a:p>
        </p:txBody>
      </p:sp>
      <p:pic>
        <p:nvPicPr>
          <p:cNvPr id="5" name="Picture 4" descr="H_punchthr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5966"/>
            <a:ext cx="4080933" cy="26437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1332" y="4893733"/>
            <a:ext cx="75014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Look at data/MC difference in numbers of </a:t>
            </a:r>
            <a:r>
              <a:rPr lang="en-US" sz="2400" dirty="0" err="1" smtClean="0"/>
              <a:t>RoIs</a:t>
            </a:r>
            <a:r>
              <a:rPr lang="en-US" sz="2400" dirty="0"/>
              <a:t> </a:t>
            </a:r>
            <a:r>
              <a:rPr lang="en-US" sz="2400" dirty="0" smtClean="0"/>
              <a:t>and in vertex reconstruction efficiency for punch-through jets.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Total systematic uncertainty on efficiency for reconstructing a vertex is 16%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7" name="Picture 6" descr="H_punchthruTab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66" y="2205146"/>
            <a:ext cx="4605867" cy="178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230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R-Parity Violating (RPV) SUSY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9" y="1600200"/>
            <a:ext cx="8799285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Many SUSY models assume R-Parity conservation, i.e. Lightest </a:t>
            </a:r>
            <a:r>
              <a:rPr lang="en-US" sz="2800" dirty="0" err="1" smtClean="0"/>
              <a:t>Supersymmetric</a:t>
            </a:r>
            <a:r>
              <a:rPr lang="en-US" sz="2800" dirty="0" smtClean="0"/>
              <a:t> Particle (LSP) is stable.</a:t>
            </a:r>
          </a:p>
          <a:p>
            <a:pPr lvl="1"/>
            <a:r>
              <a:rPr lang="en-US" dirty="0" smtClean="0"/>
              <a:t>(Excellent Dark Matter candidate!)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</a:t>
            </a:r>
            <a:r>
              <a:rPr lang="en-US" dirty="0" smtClean="0"/>
              <a:t> no reason to assume this </a:t>
            </a:r>
            <a:r>
              <a:rPr lang="en-US" i="1" dirty="0" smtClean="0"/>
              <a:t>a priori</a:t>
            </a:r>
            <a:r>
              <a:rPr lang="en-US" dirty="0" smtClean="0"/>
              <a:t>..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If we introduce R-Parity Violating terms into </a:t>
            </a:r>
            <a:r>
              <a:rPr lang="en-US" dirty="0" err="1" smtClean="0">
                <a:solidFill>
                  <a:srgbClr val="008000"/>
                </a:solidFill>
              </a:rPr>
              <a:t>superpotential</a:t>
            </a:r>
            <a:r>
              <a:rPr lang="en-US" dirty="0" smtClean="0">
                <a:solidFill>
                  <a:srgbClr val="008000"/>
                </a:solidFill>
              </a:rPr>
              <a:t>, LSP can decay to SM particles.</a:t>
            </a:r>
          </a:p>
          <a:p>
            <a:pPr lvl="1"/>
            <a:endParaRPr lang="en-US" dirty="0">
              <a:solidFill>
                <a:srgbClr val="008000"/>
              </a:solidFill>
            </a:endParaRPr>
          </a:p>
          <a:p>
            <a:pPr lvl="1"/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rp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42" y="4811993"/>
            <a:ext cx="7220857" cy="532764"/>
          </a:xfrm>
          <a:prstGeom prst="rect">
            <a:avLst/>
          </a:prstGeom>
        </p:spPr>
      </p:pic>
      <p:sp>
        <p:nvSpPr>
          <p:cNvPr id="6" name="Left Brace 5"/>
          <p:cNvSpPr/>
          <p:nvPr/>
        </p:nvSpPr>
        <p:spPr>
          <a:xfrm rot="16200000">
            <a:off x="2391164" y="3933305"/>
            <a:ext cx="660531" cy="3483432"/>
          </a:xfrm>
          <a:prstGeom prst="leftBrace">
            <a:avLst>
              <a:gd name="adj1" fmla="val 8333"/>
              <a:gd name="adj2" fmla="val 46875"/>
            </a:avLst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57150" cmpd="sng">
                <a:solidFill>
                  <a:srgbClr val="660066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9713" y="6005287"/>
            <a:ext cx="368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Lepton number violating</a:t>
            </a:r>
            <a:endParaRPr lang="en-US" sz="2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41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to LLP – </a:t>
            </a:r>
            <a:r>
              <a:rPr lang="en-US" dirty="0" err="1" smtClean="0"/>
              <a:t>ctau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mass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110</a:t>
            </a:fld>
            <a:endParaRPr lang="en-US"/>
          </a:p>
        </p:txBody>
      </p:sp>
      <p:pic>
        <p:nvPicPr>
          <p:cNvPr id="7" name="Picture 6" descr="H_nCandVsLifeti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83" y="2167466"/>
            <a:ext cx="5203017" cy="352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2977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to LLP – </a:t>
            </a:r>
            <a:r>
              <a:rPr lang="en-US" dirty="0" err="1" smtClean="0"/>
              <a:t>RoI</a:t>
            </a:r>
            <a:r>
              <a:rPr lang="en-US" dirty="0" smtClean="0"/>
              <a:t> positions in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111</a:t>
            </a:fld>
            <a:endParaRPr lang="en-US"/>
          </a:p>
        </p:txBody>
      </p:sp>
      <p:pic>
        <p:nvPicPr>
          <p:cNvPr id="3" name="Picture 2" descr="H_rzRo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86" y="1579680"/>
            <a:ext cx="4590143" cy="3112856"/>
          </a:xfrm>
          <a:prstGeom prst="rect">
            <a:avLst/>
          </a:prstGeom>
        </p:spPr>
      </p:pic>
      <p:pic>
        <p:nvPicPr>
          <p:cNvPr id="5" name="Picture 4" descr="H_etaPhiRo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2840"/>
            <a:ext cx="4608286" cy="312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0187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to LLP – </a:t>
            </a:r>
            <a:r>
              <a:rPr lang="en-US" dirty="0" smtClean="0"/>
              <a:t>Background estimate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32466" y="3393346"/>
            <a:ext cx="5860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fake</a:t>
            </a:r>
            <a:r>
              <a:rPr lang="en-US" sz="2400" dirty="0" smtClean="0">
                <a:solidFill>
                  <a:srgbClr val="FF0000"/>
                </a:solidFill>
              </a:rPr>
              <a:t>(2 MS vertex) </a:t>
            </a:r>
            <a:r>
              <a:rPr lang="en-US" sz="2400" dirty="0" smtClean="0"/>
              <a:t>= </a:t>
            </a:r>
            <a:r>
              <a:rPr lang="en-US" sz="2400" dirty="0" smtClean="0">
                <a:solidFill>
                  <a:srgbClr val="008000"/>
                </a:solidFill>
              </a:rPr>
              <a:t>N(MS vertex, 1trig)</a:t>
            </a:r>
            <a:r>
              <a:rPr lang="en-US" sz="2400" dirty="0" smtClean="0"/>
              <a:t>*</a:t>
            </a:r>
            <a:r>
              <a:rPr lang="en-US" sz="2400" dirty="0" err="1" smtClean="0">
                <a:solidFill>
                  <a:srgbClr val="660066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660066"/>
                </a:solidFill>
              </a:rPr>
              <a:t>vertex</a:t>
            </a:r>
            <a:r>
              <a:rPr lang="en-US" sz="2400" dirty="0" smtClean="0"/>
              <a:t> + </a:t>
            </a:r>
            <a:r>
              <a:rPr lang="en-US" sz="2400" dirty="0" smtClean="0">
                <a:solidFill>
                  <a:srgbClr val="0000FF"/>
                </a:solidFill>
              </a:rPr>
              <a:t>N(MS vertex,2trig)</a:t>
            </a:r>
            <a:r>
              <a:rPr lang="en-US" sz="2400" dirty="0" smtClean="0"/>
              <a:t>*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n-US" sz="2400" baseline="-25000" dirty="0" err="1" smtClean="0">
                <a:solidFill>
                  <a:schemeClr val="accent2">
                    <a:lumMod val="75000"/>
                  </a:schemeClr>
                </a:solidFill>
              </a:rPr>
              <a:t>reco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7772" y="4629745"/>
            <a:ext cx="3026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Probability to reconstruct a vertex given that there was an </a:t>
            </a:r>
            <a:r>
              <a:rPr lang="en-US" dirty="0" err="1" smtClean="0">
                <a:solidFill>
                  <a:srgbClr val="800000"/>
                </a:solidFill>
              </a:rPr>
              <a:t>RoI</a:t>
            </a:r>
            <a:r>
              <a:rPr lang="en-US" dirty="0" smtClean="0">
                <a:solidFill>
                  <a:srgbClr val="800000"/>
                </a:solidFill>
              </a:rPr>
              <a:t> cluster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680936"/>
            <a:ext cx="3193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Number of events with isolated vertex and 2 trigger </a:t>
            </a:r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err="1" smtClean="0">
                <a:solidFill>
                  <a:srgbClr val="0000FF"/>
                </a:solidFill>
              </a:rPr>
              <a:t>RoI</a:t>
            </a:r>
            <a:r>
              <a:rPr lang="en-US" dirty="0" smtClean="0">
                <a:solidFill>
                  <a:srgbClr val="0000FF"/>
                </a:solidFill>
              </a:rPr>
              <a:t> cluster objects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037" y="2448076"/>
            <a:ext cx="3193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Probability for random event to contain an MS vertex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1867" y="1986411"/>
            <a:ext cx="3193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Number of events with single </a:t>
            </a:r>
            <a:r>
              <a:rPr lang="en-US" dirty="0" err="1" smtClean="0">
                <a:solidFill>
                  <a:srgbClr val="008000"/>
                </a:solidFill>
              </a:rPr>
              <a:t>muon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RoI</a:t>
            </a:r>
            <a:r>
              <a:rPr lang="en-US" dirty="0" smtClean="0">
                <a:solidFill>
                  <a:srgbClr val="008000"/>
                </a:solidFill>
              </a:rPr>
              <a:t> trigger object, and isolated MS vertex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>
            <a:off x="3408439" y="2909741"/>
            <a:ext cx="1451428" cy="4836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2"/>
          </p:cNvCxnSpPr>
          <p:nvPr/>
        </p:nvCxnSpPr>
        <p:spPr>
          <a:xfrm flipH="1">
            <a:off x="6843487" y="3094407"/>
            <a:ext cx="549122" cy="373352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0"/>
          </p:cNvCxnSpPr>
          <p:nvPr/>
        </p:nvCxnSpPr>
        <p:spPr>
          <a:xfrm flipV="1">
            <a:off x="2053771" y="4224343"/>
            <a:ext cx="1891696" cy="45659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0"/>
          </p:cNvCxnSpPr>
          <p:nvPr/>
        </p:nvCxnSpPr>
        <p:spPr>
          <a:xfrm flipH="1" flipV="1">
            <a:off x="6117772" y="4224343"/>
            <a:ext cx="1513114" cy="405402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17451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 is getting separate </a:t>
            </a:r>
            <a:r>
              <a:rPr lang="en-US" dirty="0" err="1" smtClean="0"/>
              <a:t>RoIs</a:t>
            </a:r>
            <a:r>
              <a:rPr lang="en-US" dirty="0" smtClean="0"/>
              <a:t> from two very collimated </a:t>
            </a:r>
            <a:r>
              <a:rPr lang="en-US" dirty="0" err="1" smtClean="0"/>
              <a:t>muons</a:t>
            </a:r>
            <a:r>
              <a:rPr lang="en-US" dirty="0" smtClean="0"/>
              <a:t>, separated by </a:t>
            </a:r>
            <a:r>
              <a:rPr lang="en-US" dirty="0" err="1" smtClean="0"/>
              <a:t>DeltaR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113</a:t>
            </a:fld>
            <a:endParaRPr lang="en-US"/>
          </a:p>
        </p:txBody>
      </p:sp>
      <p:pic>
        <p:nvPicPr>
          <p:cNvPr id="5" name="Picture 4" descr="DLJ_D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4604"/>
            <a:ext cx="4555067" cy="4053396"/>
          </a:xfrm>
          <a:prstGeom prst="rect">
            <a:avLst/>
          </a:prstGeom>
        </p:spPr>
      </p:pic>
      <p:pic>
        <p:nvPicPr>
          <p:cNvPr id="6" name="Picture 5" descr="DLJ_effVsD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508873"/>
            <a:ext cx="2590799" cy="2349127"/>
          </a:xfrm>
          <a:prstGeom prst="rect">
            <a:avLst/>
          </a:prstGeom>
        </p:spPr>
      </p:pic>
      <p:pic>
        <p:nvPicPr>
          <p:cNvPr id="7" name="Picture 6" descr="DLJ_eff2Ro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067" y="2804604"/>
            <a:ext cx="2489200" cy="201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06826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Exactly 2 MJs, each of which have exactly 2 oppositely charged </a:t>
            </a:r>
            <a:r>
              <a:rPr lang="en-US" dirty="0" err="1" smtClean="0"/>
              <a:t>muons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Difference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isol</a:t>
            </a:r>
            <a:r>
              <a:rPr lang="en-US" dirty="0" smtClean="0"/>
              <a:t> between calorimeter energy in R=0.4 cone around highest </a:t>
            </a:r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and in 0.2 cone must be &lt; 5 </a:t>
            </a:r>
            <a:r>
              <a:rPr lang="en-US" dirty="0" err="1" smtClean="0"/>
              <a:t>GeV</a:t>
            </a:r>
            <a:r>
              <a:rPr lang="en-US" dirty="0" smtClean="0"/>
              <a:t> for both MJs.</a:t>
            </a:r>
          </a:p>
          <a:p>
            <a:r>
              <a:rPr lang="en-US" dirty="0" smtClean="0"/>
              <a:t>Sum of </a:t>
            </a:r>
            <a:r>
              <a:rPr lang="en-US" dirty="0" err="1" smtClean="0"/>
              <a:t>pT</a:t>
            </a:r>
            <a:r>
              <a:rPr lang="en-US" dirty="0" smtClean="0"/>
              <a:t> of all ID tracks in 0.4 cone around  MJ must be &lt; 4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r>
              <a:rPr lang="en-US" dirty="0"/>
              <a:t>a</a:t>
            </a:r>
            <a:r>
              <a:rPr lang="en-US" dirty="0" smtClean="0"/>
              <a:t>bs(Delta phi) between two MJs must be &gt;2.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9261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Displaced lepton jets - </a:t>
            </a:r>
            <a:r>
              <a:rPr lang="en-US" dirty="0" err="1" smtClean="0"/>
              <a:t>cutflow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115</a:t>
            </a:fld>
            <a:endParaRPr lang="en-US"/>
          </a:p>
        </p:txBody>
      </p:sp>
      <p:pic>
        <p:nvPicPr>
          <p:cNvPr id="5" name="Picture 4" descr="DLJ_cutfl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6926"/>
            <a:ext cx="9144000" cy="275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49290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Displaced lepton jets - systematics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Luminosity: 3.7%.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momentum resolution: negligible.</a:t>
            </a:r>
          </a:p>
          <a:p>
            <a:r>
              <a:rPr lang="en-US" dirty="0" smtClean="0"/>
              <a:t>Trigger (evaluated using T&amp;P on </a:t>
            </a:r>
            <a:r>
              <a:rPr lang="en-US" dirty="0" err="1" smtClean="0"/>
              <a:t>Jpsi</a:t>
            </a:r>
            <a:r>
              <a:rPr lang="en-US" dirty="0" smtClean="0"/>
              <a:t>-&gt;</a:t>
            </a:r>
            <a:r>
              <a:rPr lang="en-US" dirty="0" err="1" smtClean="0"/>
              <a:t>mumu</a:t>
            </a:r>
            <a:r>
              <a:rPr lang="en-US" dirty="0" smtClean="0"/>
              <a:t>): 17%.</a:t>
            </a:r>
          </a:p>
          <a:p>
            <a:r>
              <a:rPr lang="en-US" dirty="0" err="1" smtClean="0"/>
              <a:t>Reco</a:t>
            </a:r>
            <a:r>
              <a:rPr lang="en-US" dirty="0" smtClean="0"/>
              <a:t> </a:t>
            </a:r>
            <a:r>
              <a:rPr lang="en-US" dirty="0" err="1" smtClean="0"/>
              <a:t>efficieny</a:t>
            </a:r>
            <a:r>
              <a:rPr lang="en-US" dirty="0" smtClean="0"/>
              <a:t> </a:t>
            </a:r>
            <a:r>
              <a:rPr lang="en-US" dirty="0"/>
              <a:t>(evaluated using T&amp;P on </a:t>
            </a:r>
            <a:r>
              <a:rPr lang="en-US" dirty="0" err="1"/>
              <a:t>Jpsi</a:t>
            </a:r>
            <a:r>
              <a:rPr lang="en-US" dirty="0"/>
              <a:t>-&gt;</a:t>
            </a:r>
            <a:r>
              <a:rPr lang="en-US" dirty="0" err="1"/>
              <a:t>mumu</a:t>
            </a:r>
            <a:r>
              <a:rPr lang="en-US" dirty="0"/>
              <a:t>): </a:t>
            </a:r>
            <a:r>
              <a:rPr lang="en-US" dirty="0" smtClean="0"/>
              <a:t>13%.</a:t>
            </a:r>
          </a:p>
          <a:p>
            <a:r>
              <a:rPr lang="en-US" dirty="0" smtClean="0"/>
              <a:t>Pile-up: negligible.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5924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H1 monopole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H1 removed </a:t>
            </a:r>
            <a:r>
              <a:rPr lang="en-US" dirty="0" err="1" smtClean="0"/>
              <a:t>beampipe</a:t>
            </a:r>
            <a:r>
              <a:rPr lang="en-US" dirty="0" smtClean="0"/>
              <a:t>, used magnetometer to look for stable monopoles.</a:t>
            </a:r>
          </a:p>
          <a:p>
            <a:pPr lvl="1"/>
            <a:r>
              <a:rPr lang="en-US" dirty="0" err="1" smtClean="0">
                <a:solidFill>
                  <a:srgbClr val="3366FF"/>
                </a:solidFill>
              </a:rPr>
              <a:t>Eur.Phys.J</a:t>
            </a:r>
            <a:r>
              <a:rPr lang="en-US" dirty="0" smtClean="0">
                <a:solidFill>
                  <a:srgbClr val="3366FF"/>
                </a:solidFill>
              </a:rPr>
              <a:t>. C41 (2005) 133-141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117</a:t>
            </a:fld>
            <a:endParaRPr lang="en-US"/>
          </a:p>
        </p:txBody>
      </p:sp>
      <p:pic>
        <p:nvPicPr>
          <p:cNvPr id="5" name="Picture 4" descr="H1_monopo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33" y="3285066"/>
            <a:ext cx="4419600" cy="357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77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R-Parity Violating (RPV) SUSY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9" y="1600200"/>
            <a:ext cx="8799285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Many SUSY models assume R-Parity conservation, i.e. Lightest </a:t>
            </a:r>
            <a:r>
              <a:rPr lang="en-US" sz="2800" dirty="0" err="1" smtClean="0"/>
              <a:t>Supersymmetric</a:t>
            </a:r>
            <a:r>
              <a:rPr lang="en-US" sz="2800" dirty="0" smtClean="0"/>
              <a:t> Particle (LSP) is stable.</a:t>
            </a:r>
          </a:p>
          <a:p>
            <a:pPr lvl="1"/>
            <a:r>
              <a:rPr lang="en-US" dirty="0" smtClean="0"/>
              <a:t>(Excellent Dark Matter candidate!)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</a:t>
            </a:r>
            <a:r>
              <a:rPr lang="en-US" dirty="0" smtClean="0"/>
              <a:t> no reason to assume this </a:t>
            </a:r>
            <a:r>
              <a:rPr lang="en-US" i="1" dirty="0" smtClean="0"/>
              <a:t>a priori</a:t>
            </a:r>
            <a:r>
              <a:rPr lang="en-US" dirty="0" smtClean="0"/>
              <a:t>..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If we introduce R-Parity Violating terms into </a:t>
            </a:r>
            <a:r>
              <a:rPr lang="en-US" dirty="0" err="1" smtClean="0">
                <a:solidFill>
                  <a:srgbClr val="008000"/>
                </a:solidFill>
              </a:rPr>
              <a:t>superpotential</a:t>
            </a:r>
            <a:r>
              <a:rPr lang="en-US" dirty="0" smtClean="0">
                <a:solidFill>
                  <a:srgbClr val="008000"/>
                </a:solidFill>
              </a:rPr>
              <a:t>, LSP can decay to SM particles.</a:t>
            </a:r>
          </a:p>
          <a:p>
            <a:pPr lvl="1"/>
            <a:endParaRPr lang="en-US" dirty="0">
              <a:solidFill>
                <a:srgbClr val="008000"/>
              </a:solidFill>
            </a:endParaRPr>
          </a:p>
          <a:p>
            <a:pPr lvl="1"/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rp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42" y="4811993"/>
            <a:ext cx="7220857" cy="532764"/>
          </a:xfrm>
          <a:prstGeom prst="rect">
            <a:avLst/>
          </a:prstGeom>
        </p:spPr>
      </p:pic>
      <p:sp>
        <p:nvSpPr>
          <p:cNvPr id="6" name="Left Brace 5"/>
          <p:cNvSpPr/>
          <p:nvPr/>
        </p:nvSpPr>
        <p:spPr>
          <a:xfrm rot="16200000">
            <a:off x="5502666" y="4795092"/>
            <a:ext cx="660531" cy="1759857"/>
          </a:xfrm>
          <a:prstGeom prst="leftBrace">
            <a:avLst>
              <a:gd name="adj1" fmla="val 8333"/>
              <a:gd name="adj2" fmla="val 46875"/>
            </a:avLst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57150" cmpd="sng">
                <a:solidFill>
                  <a:srgbClr val="660066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2141" y="6005286"/>
            <a:ext cx="368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Baryon number violating</a:t>
            </a:r>
            <a:endParaRPr lang="en-US" sz="2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600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R-Parity Violating (RPV) SUSY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9" y="1600200"/>
            <a:ext cx="8799285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Many SUSY models assume R-Parity conservation, i.e. Lightest </a:t>
            </a:r>
            <a:r>
              <a:rPr lang="en-US" sz="2800" dirty="0" err="1" smtClean="0"/>
              <a:t>Supersymmetric</a:t>
            </a:r>
            <a:r>
              <a:rPr lang="en-US" sz="2800" dirty="0" smtClean="0"/>
              <a:t> Particle (LSP) is stable.</a:t>
            </a:r>
          </a:p>
          <a:p>
            <a:pPr lvl="1"/>
            <a:r>
              <a:rPr lang="en-US" dirty="0" smtClean="0"/>
              <a:t>(Excellent Dark Matter candidate!)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</a:t>
            </a:r>
            <a:r>
              <a:rPr lang="en-US" dirty="0" smtClean="0"/>
              <a:t> no reason to assume this </a:t>
            </a:r>
            <a:r>
              <a:rPr lang="en-US" i="1" dirty="0" smtClean="0"/>
              <a:t>a priori</a:t>
            </a:r>
            <a:r>
              <a:rPr lang="en-US" dirty="0" smtClean="0"/>
              <a:t>..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If we introduce R-Parity Violating terms into </a:t>
            </a:r>
            <a:r>
              <a:rPr lang="en-US" dirty="0" err="1" smtClean="0">
                <a:solidFill>
                  <a:srgbClr val="008000"/>
                </a:solidFill>
              </a:rPr>
              <a:t>superpotential</a:t>
            </a:r>
            <a:r>
              <a:rPr lang="en-US" dirty="0" smtClean="0">
                <a:solidFill>
                  <a:srgbClr val="008000"/>
                </a:solidFill>
              </a:rPr>
              <a:t>, LSP can decay to SM particles.</a:t>
            </a:r>
          </a:p>
          <a:p>
            <a:pPr lvl="1"/>
            <a:endParaRPr lang="en-US" dirty="0">
              <a:solidFill>
                <a:srgbClr val="008000"/>
              </a:solidFill>
            </a:endParaRPr>
          </a:p>
          <a:p>
            <a:pPr lvl="1"/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If these couplings are weak, LSP can have a long lifetime.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rp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42" y="4811993"/>
            <a:ext cx="7220857" cy="53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384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V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77" y="3633712"/>
            <a:ext cx="3797655" cy="32242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894442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Hidden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9" y="1600200"/>
            <a:ext cx="8505371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Hidden sector interacts with SM via (heavy) Communicator particle(s).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Could be new Z’, Higgs boson or bosons, heavy sterile neutrinos, or something else..</a:t>
            </a:r>
          </a:p>
          <a:p>
            <a:endParaRPr lang="en-US" dirty="0" smtClean="0">
              <a:solidFill>
                <a:srgbClr val="3366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80429" y="3633712"/>
            <a:ext cx="38063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Weak coupling between SM and hidden sectors can lead to particles in hidden sector having long lifetimes.</a:t>
            </a:r>
            <a:endParaRPr 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4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05781"/>
            <a:ext cx="8229600" cy="1143000"/>
          </a:xfrm>
        </p:spPr>
        <p:txBody>
          <a:bodyPr/>
          <a:lstStyle/>
          <a:p>
            <a:r>
              <a:rPr lang="en-US" dirty="0" smtClean="0"/>
              <a:t>The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97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ATLAS is a great General Purpose Detector for all the usual reasons..</a:t>
            </a:r>
          </a:p>
          <a:p>
            <a:pPr lvl="1"/>
            <a:r>
              <a:rPr lang="en-US" dirty="0" smtClean="0"/>
              <a:t>Hermetic coverage.</a:t>
            </a:r>
          </a:p>
          <a:p>
            <a:pPr lvl="1"/>
            <a:r>
              <a:rPr lang="en-US" dirty="0" smtClean="0"/>
              <a:t>Precise tracking.</a:t>
            </a:r>
          </a:p>
          <a:p>
            <a:pPr lvl="1"/>
            <a:r>
              <a:rPr lang="en-US" dirty="0" smtClean="0"/>
              <a:t>Good calorimeter energy resolution.</a:t>
            </a:r>
          </a:p>
          <a:p>
            <a:pPr lvl="1"/>
            <a:r>
              <a:rPr lang="en-US" dirty="0" smtClean="0"/>
              <a:t>Efficient </a:t>
            </a:r>
            <a:r>
              <a:rPr lang="en-US" dirty="0" err="1" smtClean="0"/>
              <a:t>muon</a:t>
            </a:r>
            <a:r>
              <a:rPr lang="en-US" dirty="0" smtClean="0"/>
              <a:t> reconstruction.</a:t>
            </a:r>
          </a:p>
          <a:p>
            <a:pPr lvl="1"/>
            <a:r>
              <a:rPr lang="en-US" dirty="0" smtClean="0"/>
              <a:t>….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6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5076371"/>
          </a:xfrm>
        </p:spPr>
        <p:txBody>
          <a:bodyPr>
            <a:normAutofit/>
          </a:bodyPr>
          <a:lstStyle/>
          <a:p>
            <a:r>
              <a:rPr lang="en-US" dirty="0" smtClean="0"/>
              <a:t>ATLAS is a great General Purpose Detector for all the usual reasons..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But also…..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1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70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5076371"/>
          </a:xfrm>
        </p:spPr>
        <p:txBody>
          <a:bodyPr>
            <a:normAutofit/>
          </a:bodyPr>
          <a:lstStyle/>
          <a:p>
            <a:r>
              <a:rPr lang="en-US" dirty="0" smtClean="0"/>
              <a:t>ATLAS is a great General Purpose Detector for all the usual reasons..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But also…..</a:t>
            </a:r>
          </a:p>
          <a:p>
            <a:pPr marL="457200" lvl="1" indent="0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It is </a:t>
            </a:r>
            <a:r>
              <a:rPr lang="en-US" sz="4800" dirty="0" smtClean="0">
                <a:solidFill>
                  <a:srgbClr val="0000FF"/>
                </a:solidFill>
              </a:rPr>
              <a:t>BIG!!</a:t>
            </a:r>
            <a:endParaRPr lang="en-US" sz="4800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76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49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ATLAS is a great General Purpose Detector for all the usual reasons..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But also…..</a:t>
            </a:r>
          </a:p>
          <a:p>
            <a:pPr marL="457200" lvl="1" indent="0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It is </a:t>
            </a:r>
            <a:r>
              <a:rPr lang="en-US" sz="4800" dirty="0" smtClean="0">
                <a:solidFill>
                  <a:srgbClr val="0000FF"/>
                </a:solidFill>
              </a:rPr>
              <a:t>BIG!!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And has </a:t>
            </a:r>
            <a:r>
              <a:rPr lang="en-US" dirty="0" smtClean="0">
                <a:solidFill>
                  <a:schemeClr val="accent2"/>
                </a:solidFill>
              </a:rPr>
              <a:t>several </a:t>
            </a:r>
            <a:r>
              <a:rPr lang="en-US" dirty="0" err="1" smtClean="0">
                <a:solidFill>
                  <a:schemeClr val="accent2"/>
                </a:solidFill>
              </a:rPr>
              <a:t>subdetectors</a:t>
            </a:r>
            <a:r>
              <a:rPr lang="en-US" dirty="0" smtClean="0">
                <a:solidFill>
                  <a:schemeClr val="accent2"/>
                </a:solidFill>
              </a:rPr>
              <a:t> with excellent time resolution!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69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8000"/>
            <a:ext cx="8229600" cy="471714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Motivation </a:t>
            </a:r>
            <a:r>
              <a:rPr lang="en-US" dirty="0" smtClean="0"/>
              <a:t>for searching for long-lived particles.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Very</a:t>
            </a:r>
            <a:r>
              <a:rPr lang="en-US" dirty="0" smtClean="0"/>
              <a:t> quick look at a couple of </a:t>
            </a:r>
            <a:r>
              <a:rPr lang="en-US" dirty="0" smtClean="0"/>
              <a:t>signal models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ATLAS detector and the 2011 dataset.</a:t>
            </a:r>
          </a:p>
          <a:p>
            <a:r>
              <a:rPr lang="en-US" dirty="0" smtClean="0"/>
              <a:t>SUSY-based searches:</a:t>
            </a:r>
          </a:p>
          <a:p>
            <a:pPr lvl="1"/>
            <a:r>
              <a:rPr lang="en-US" dirty="0" smtClean="0"/>
              <a:t>Stable charged </a:t>
            </a:r>
            <a:r>
              <a:rPr lang="en-US" dirty="0" err="1" smtClean="0"/>
              <a:t>sleptons</a:t>
            </a:r>
            <a:r>
              <a:rPr lang="en-US" dirty="0" smtClean="0"/>
              <a:t> and R-hadrons.</a:t>
            </a:r>
          </a:p>
          <a:p>
            <a:pPr lvl="1"/>
            <a:r>
              <a:rPr lang="en-US" dirty="0" smtClean="0"/>
              <a:t>Disappearing tracks.</a:t>
            </a:r>
          </a:p>
          <a:p>
            <a:pPr lvl="1"/>
            <a:r>
              <a:rPr lang="en-US" dirty="0" smtClean="0"/>
              <a:t>Displaced vertices in inner tracking detector.</a:t>
            </a:r>
          </a:p>
          <a:p>
            <a:r>
              <a:rPr lang="en-US" dirty="0" smtClean="0"/>
              <a:t>Other </a:t>
            </a:r>
            <a:r>
              <a:rPr lang="en-US" dirty="0" smtClean="0"/>
              <a:t>models:</a:t>
            </a:r>
          </a:p>
          <a:p>
            <a:pPr lvl="1"/>
            <a:r>
              <a:rPr lang="en-US" dirty="0" smtClean="0"/>
              <a:t>Higgs </a:t>
            </a:r>
            <a:r>
              <a:rPr lang="en-US" dirty="0" smtClean="0"/>
              <a:t>to 2 long-lived </a:t>
            </a:r>
            <a:r>
              <a:rPr lang="en-US" dirty="0" err="1" smtClean="0"/>
              <a:t>pseudoscalars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jets.</a:t>
            </a:r>
          </a:p>
          <a:p>
            <a:pPr lvl="1"/>
            <a:r>
              <a:rPr lang="en-US" dirty="0" smtClean="0"/>
              <a:t>Magnetic monopoles.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96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49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176953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ATLAS has </a:t>
            </a:r>
            <a:r>
              <a:rPr lang="en-US" sz="2800" dirty="0" smtClean="0">
                <a:solidFill>
                  <a:srgbClr val="C0504D"/>
                </a:solidFill>
              </a:rPr>
              <a:t>se</a:t>
            </a:r>
            <a:r>
              <a:rPr lang="en-US" sz="2800" dirty="0" smtClean="0">
                <a:solidFill>
                  <a:schemeClr val="accent2"/>
                </a:solidFill>
              </a:rPr>
              <a:t>veral </a:t>
            </a:r>
            <a:r>
              <a:rPr lang="en-US" sz="2800" dirty="0" err="1" smtClean="0">
                <a:solidFill>
                  <a:schemeClr val="accent2"/>
                </a:solidFill>
              </a:rPr>
              <a:t>subdetectors</a:t>
            </a:r>
            <a:r>
              <a:rPr lang="en-US" sz="2800" dirty="0" smtClean="0">
                <a:solidFill>
                  <a:schemeClr val="accent2"/>
                </a:solidFill>
              </a:rPr>
              <a:t> with excellent time resolution, </a:t>
            </a:r>
            <a:r>
              <a:rPr lang="en-US" sz="2800" dirty="0" smtClean="0">
                <a:solidFill>
                  <a:srgbClr val="000000"/>
                </a:solidFill>
              </a:rPr>
              <a:t>including (but not only)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5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49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2616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ATLAS has </a:t>
            </a:r>
            <a:r>
              <a:rPr lang="en-US" sz="2800" dirty="0" smtClean="0">
                <a:solidFill>
                  <a:srgbClr val="C0504D"/>
                </a:solidFill>
              </a:rPr>
              <a:t>se</a:t>
            </a:r>
            <a:r>
              <a:rPr lang="en-US" sz="2800" dirty="0" smtClean="0">
                <a:solidFill>
                  <a:schemeClr val="accent2"/>
                </a:solidFill>
              </a:rPr>
              <a:t>veral </a:t>
            </a:r>
            <a:r>
              <a:rPr lang="en-US" sz="2800" dirty="0" err="1" smtClean="0">
                <a:solidFill>
                  <a:schemeClr val="accent2"/>
                </a:solidFill>
              </a:rPr>
              <a:t>subdetectors</a:t>
            </a:r>
            <a:r>
              <a:rPr lang="en-US" sz="2800" dirty="0" smtClean="0">
                <a:solidFill>
                  <a:schemeClr val="accent2"/>
                </a:solidFill>
              </a:rPr>
              <a:t> with excellent time resolution, </a:t>
            </a:r>
            <a:r>
              <a:rPr lang="en-US" sz="2800" dirty="0" smtClean="0">
                <a:solidFill>
                  <a:srgbClr val="000000"/>
                </a:solidFill>
              </a:rPr>
              <a:t>including (but not only)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Liquid Argon (</a:t>
            </a:r>
            <a:r>
              <a:rPr lang="en-US" sz="2800" dirty="0" err="1" smtClean="0">
                <a:solidFill>
                  <a:srgbClr val="800000"/>
                </a:solidFill>
              </a:rPr>
              <a:t>LAr</a:t>
            </a:r>
            <a:r>
              <a:rPr lang="en-US" sz="2800" dirty="0" smtClean="0">
                <a:solidFill>
                  <a:srgbClr val="800000"/>
                </a:solidFill>
              </a:rPr>
              <a:t>) calorimeter </a:t>
            </a:r>
            <a:endParaRPr lang="en-US" sz="2800" dirty="0" smtClean="0">
              <a:solidFill>
                <a:srgbClr val="8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21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574143" y="3466498"/>
            <a:ext cx="2032000" cy="478969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81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49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3005667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ATLAS has </a:t>
            </a:r>
            <a:r>
              <a:rPr lang="en-US" sz="2800" dirty="0" smtClean="0">
                <a:solidFill>
                  <a:srgbClr val="C0504D"/>
                </a:solidFill>
              </a:rPr>
              <a:t>se</a:t>
            </a:r>
            <a:r>
              <a:rPr lang="en-US" sz="2800" dirty="0" smtClean="0">
                <a:solidFill>
                  <a:schemeClr val="accent2"/>
                </a:solidFill>
              </a:rPr>
              <a:t>veral </a:t>
            </a:r>
            <a:r>
              <a:rPr lang="en-US" sz="2800" dirty="0" err="1" smtClean="0">
                <a:solidFill>
                  <a:schemeClr val="accent2"/>
                </a:solidFill>
              </a:rPr>
              <a:t>subdetectors</a:t>
            </a:r>
            <a:r>
              <a:rPr lang="en-US" sz="2800" dirty="0" smtClean="0">
                <a:solidFill>
                  <a:schemeClr val="accent2"/>
                </a:solidFill>
              </a:rPr>
              <a:t> with excellent time resolution, </a:t>
            </a:r>
            <a:r>
              <a:rPr lang="en-US" sz="2800" dirty="0" smtClean="0">
                <a:solidFill>
                  <a:srgbClr val="000000"/>
                </a:solidFill>
              </a:rPr>
              <a:t>including (but not only)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Liquid Argon (</a:t>
            </a:r>
            <a:r>
              <a:rPr lang="en-US" sz="2800" dirty="0" err="1" smtClean="0">
                <a:solidFill>
                  <a:srgbClr val="800000"/>
                </a:solidFill>
              </a:rPr>
              <a:t>LAr</a:t>
            </a:r>
            <a:r>
              <a:rPr lang="en-US" sz="2800" dirty="0" smtClean="0">
                <a:solidFill>
                  <a:srgbClr val="800000"/>
                </a:solidFill>
              </a:rPr>
              <a:t>) calorimeter </a:t>
            </a:r>
            <a:endParaRPr lang="en-US" sz="2800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Tile </a:t>
            </a:r>
            <a:r>
              <a:rPr lang="en-US" dirty="0" smtClean="0">
                <a:solidFill>
                  <a:srgbClr val="FF0000"/>
                </a:solidFill>
              </a:rPr>
              <a:t>calorimeter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574143" y="4188582"/>
            <a:ext cx="2032000" cy="41728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22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574143" y="3466498"/>
            <a:ext cx="2032000" cy="478969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81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49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367937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ATLAS has </a:t>
            </a:r>
            <a:r>
              <a:rPr lang="en-US" sz="2800" dirty="0" smtClean="0">
                <a:solidFill>
                  <a:srgbClr val="C0504D"/>
                </a:solidFill>
              </a:rPr>
              <a:t>se</a:t>
            </a:r>
            <a:r>
              <a:rPr lang="en-US" sz="2800" dirty="0" smtClean="0">
                <a:solidFill>
                  <a:schemeClr val="accent2"/>
                </a:solidFill>
              </a:rPr>
              <a:t>veral </a:t>
            </a:r>
            <a:r>
              <a:rPr lang="en-US" sz="2800" dirty="0" err="1" smtClean="0">
                <a:solidFill>
                  <a:schemeClr val="accent2"/>
                </a:solidFill>
              </a:rPr>
              <a:t>subdetectors</a:t>
            </a:r>
            <a:r>
              <a:rPr lang="en-US" sz="2800" dirty="0" smtClean="0">
                <a:solidFill>
                  <a:schemeClr val="accent2"/>
                </a:solidFill>
              </a:rPr>
              <a:t> with excellent time resolution, </a:t>
            </a:r>
            <a:r>
              <a:rPr lang="en-US" sz="2800" dirty="0" smtClean="0">
                <a:solidFill>
                  <a:srgbClr val="000000"/>
                </a:solidFill>
              </a:rPr>
              <a:t>including (but not only)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Liquid Argon (</a:t>
            </a:r>
            <a:r>
              <a:rPr lang="en-US" sz="2800" dirty="0" err="1" smtClean="0">
                <a:solidFill>
                  <a:srgbClr val="800000"/>
                </a:solidFill>
              </a:rPr>
              <a:t>LAr</a:t>
            </a:r>
            <a:r>
              <a:rPr lang="en-US" sz="2800" dirty="0" smtClean="0">
                <a:solidFill>
                  <a:srgbClr val="800000"/>
                </a:solidFill>
              </a:rPr>
              <a:t>) calorimeter </a:t>
            </a:r>
            <a:endParaRPr lang="en-US" sz="2800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Tile calorimeter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Monitored Drift Tubes (MDTs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 smtClean="0">
              <a:solidFill>
                <a:srgbClr val="008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574143" y="4188582"/>
            <a:ext cx="2032000" cy="41728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340429" y="4605867"/>
            <a:ext cx="3265714" cy="121799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008087" y="4605867"/>
            <a:ext cx="2598056" cy="67370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23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574143" y="3466498"/>
            <a:ext cx="2032000" cy="478969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81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49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4913086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ATLAS has </a:t>
            </a:r>
            <a:r>
              <a:rPr lang="en-US" sz="2800" dirty="0" smtClean="0">
                <a:solidFill>
                  <a:srgbClr val="C0504D"/>
                </a:solidFill>
              </a:rPr>
              <a:t>se</a:t>
            </a:r>
            <a:r>
              <a:rPr lang="en-US" sz="2800" dirty="0" smtClean="0">
                <a:solidFill>
                  <a:schemeClr val="accent2"/>
                </a:solidFill>
              </a:rPr>
              <a:t>veral </a:t>
            </a:r>
            <a:r>
              <a:rPr lang="en-US" sz="2800" dirty="0" err="1" smtClean="0">
                <a:solidFill>
                  <a:schemeClr val="accent2"/>
                </a:solidFill>
              </a:rPr>
              <a:t>subdetectors</a:t>
            </a:r>
            <a:r>
              <a:rPr lang="en-US" sz="2800" dirty="0" smtClean="0">
                <a:solidFill>
                  <a:schemeClr val="accent2"/>
                </a:solidFill>
              </a:rPr>
              <a:t> with excellent time resolution, </a:t>
            </a:r>
            <a:r>
              <a:rPr lang="en-US" sz="2800" dirty="0" smtClean="0">
                <a:solidFill>
                  <a:srgbClr val="000000"/>
                </a:solidFill>
              </a:rPr>
              <a:t>including (but not only)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Liquid Argon (</a:t>
            </a:r>
            <a:r>
              <a:rPr lang="en-US" sz="2800" dirty="0" err="1" smtClean="0">
                <a:solidFill>
                  <a:srgbClr val="800000"/>
                </a:solidFill>
              </a:rPr>
              <a:t>LAr</a:t>
            </a:r>
            <a:r>
              <a:rPr lang="en-US" sz="2800" dirty="0" smtClean="0">
                <a:solidFill>
                  <a:srgbClr val="800000"/>
                </a:solidFill>
              </a:rPr>
              <a:t>) calorimeter </a:t>
            </a:r>
            <a:endParaRPr lang="en-US" sz="2800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Tile calorimeter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Monitored Drift Tubes (MDTs)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Resistive Plate Chambers (RPCs)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574143" y="4188582"/>
            <a:ext cx="2032000" cy="41728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340429" y="4605867"/>
            <a:ext cx="3265714" cy="121799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008087" y="4605867"/>
            <a:ext cx="2598056" cy="67370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955143" y="5279571"/>
            <a:ext cx="1651000" cy="199572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24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574143" y="3466498"/>
            <a:ext cx="2032000" cy="478969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81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495"/>
            <a:ext cx="8229600" cy="1143000"/>
          </a:xfrm>
        </p:spPr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4" name="Picture 3" descr="atlas_di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12359" b="15108"/>
          <a:stretch/>
        </p:blipFill>
        <p:spPr>
          <a:xfrm>
            <a:off x="0" y="2231570"/>
            <a:ext cx="6241143" cy="41184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486" y="1600200"/>
            <a:ext cx="3697514" cy="4913086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ATLAS has </a:t>
            </a:r>
            <a:r>
              <a:rPr lang="en-US" sz="2800" dirty="0" smtClean="0">
                <a:solidFill>
                  <a:srgbClr val="C0504D"/>
                </a:solidFill>
              </a:rPr>
              <a:t>se</a:t>
            </a:r>
            <a:r>
              <a:rPr lang="en-US" sz="2800" dirty="0" smtClean="0">
                <a:solidFill>
                  <a:schemeClr val="accent2"/>
                </a:solidFill>
              </a:rPr>
              <a:t>veral </a:t>
            </a:r>
            <a:r>
              <a:rPr lang="en-US" sz="2800" dirty="0" err="1" smtClean="0">
                <a:solidFill>
                  <a:schemeClr val="accent2"/>
                </a:solidFill>
              </a:rPr>
              <a:t>subdetectors</a:t>
            </a:r>
            <a:r>
              <a:rPr lang="en-US" sz="2800" dirty="0" smtClean="0">
                <a:solidFill>
                  <a:schemeClr val="accent2"/>
                </a:solidFill>
              </a:rPr>
              <a:t> with excellent time resolution, </a:t>
            </a:r>
            <a:r>
              <a:rPr lang="en-US" sz="2800" dirty="0" smtClean="0">
                <a:solidFill>
                  <a:srgbClr val="000000"/>
                </a:solidFill>
              </a:rPr>
              <a:t>including (but not only)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Liquid Argon (</a:t>
            </a:r>
            <a:r>
              <a:rPr lang="en-US" sz="2800" dirty="0" err="1" smtClean="0">
                <a:solidFill>
                  <a:srgbClr val="800000"/>
                </a:solidFill>
              </a:rPr>
              <a:t>LAr</a:t>
            </a:r>
            <a:r>
              <a:rPr lang="en-US" sz="2800" dirty="0" smtClean="0">
                <a:solidFill>
                  <a:srgbClr val="800000"/>
                </a:solidFill>
              </a:rPr>
              <a:t>) calorimeter </a:t>
            </a:r>
            <a:endParaRPr lang="en-US" sz="2800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Tile calorimeter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Monitored Drift Tubes (MDTs)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Resistive Plate Chambers (RPCs)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06286" y="2703286"/>
            <a:ext cx="36285" cy="3646713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857" y="2231570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25m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574143" y="4188582"/>
            <a:ext cx="2032000" cy="41728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340429" y="4605867"/>
            <a:ext cx="3265714" cy="121799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008087" y="4605867"/>
            <a:ext cx="2598056" cy="67370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955143" y="5279571"/>
            <a:ext cx="1651000" cy="199572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78428" y="6077857"/>
            <a:ext cx="5624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Can measure time-of-flight!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574143" y="3466498"/>
            <a:ext cx="2032000" cy="478969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81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3878943" cy="4525963"/>
          </a:xfrm>
        </p:spPr>
        <p:txBody>
          <a:bodyPr/>
          <a:lstStyle/>
          <a:p>
            <a:r>
              <a:rPr lang="en-US" dirty="0" smtClean="0"/>
              <a:t>ATLAS inner tracking system consists of:</a:t>
            </a:r>
            <a:endParaRPr lang="en-US" dirty="0"/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44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3878943" cy="4525963"/>
          </a:xfrm>
        </p:spPr>
        <p:txBody>
          <a:bodyPr/>
          <a:lstStyle/>
          <a:p>
            <a:r>
              <a:rPr lang="en-US" dirty="0" smtClean="0"/>
              <a:t>ATLAS inner tracking system consists of: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Pixel detector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029858" y="3737429"/>
            <a:ext cx="2013856" cy="186871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3878943" cy="4525963"/>
          </a:xfrm>
        </p:spPr>
        <p:txBody>
          <a:bodyPr/>
          <a:lstStyle/>
          <a:p>
            <a:r>
              <a:rPr lang="en-US" dirty="0" smtClean="0"/>
              <a:t>ATLAS inner tracking system consists of: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Pixel detector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Semiconductor Tracker (SCT)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029858" y="4372429"/>
            <a:ext cx="2013856" cy="417285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40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3878943" cy="4525963"/>
          </a:xfrm>
        </p:spPr>
        <p:txBody>
          <a:bodyPr/>
          <a:lstStyle/>
          <a:p>
            <a:r>
              <a:rPr lang="en-US" dirty="0" smtClean="0"/>
              <a:t>ATLAS inner tracking system consists of: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Pixel detector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Semiconductor Tracker (SCT)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Transition Radiation Tracker (TRT)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3175000" y="3465286"/>
            <a:ext cx="1905000" cy="1977572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32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285" y="163286"/>
            <a:ext cx="7972425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en-US" dirty="0" smtClean="0"/>
              <a:t>Motivation for searches for Long-lived particles (LLPs)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572" y="2164806"/>
            <a:ext cx="7809138" cy="34747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Several New Physics models could give rise to new, massive particles, with (relatively) long lifetimes.</a:t>
            </a:r>
          </a:p>
          <a:p>
            <a:r>
              <a:rPr lang="en-US" dirty="0" smtClean="0"/>
              <a:t>Will give a </a:t>
            </a:r>
            <a:r>
              <a:rPr lang="en-US" dirty="0" smtClean="0">
                <a:solidFill>
                  <a:srgbClr val="008000"/>
                </a:solidFill>
              </a:rPr>
              <a:t>very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brief summary of a couple of examples, but there are also (infinitely) many possibilities that no-one has ever thought of!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We should look for signatures of New Physics any way we can!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06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3878943" cy="4525963"/>
          </a:xfrm>
        </p:spPr>
        <p:txBody>
          <a:bodyPr/>
          <a:lstStyle/>
          <a:p>
            <a:r>
              <a:rPr lang="en-US" dirty="0" smtClean="0"/>
              <a:t>ATLAS inner tracking system consists of: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Pixel detector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Semiconductor Tracker (SCT)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Transition Radiation Tracker (TRT)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19714" y="6100412"/>
            <a:ext cx="4850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All within a 2T </a:t>
            </a:r>
            <a:r>
              <a:rPr lang="en-US" sz="2800" dirty="0" err="1" smtClean="0"/>
              <a:t>solenoidal</a:t>
            </a:r>
            <a:r>
              <a:rPr lang="en-US" sz="2800" dirty="0" smtClean="0"/>
              <a:t> B-field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3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4336144" cy="4525963"/>
          </a:xfrm>
        </p:spPr>
        <p:txBody>
          <a:bodyPr/>
          <a:lstStyle/>
          <a:p>
            <a:r>
              <a:rPr lang="en-US" dirty="0" smtClean="0"/>
              <a:t>i.e. it has: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Precise Silicon detectors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Good for finding vertices!</a:t>
            </a:r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156857" y="2993571"/>
            <a:ext cx="1832429" cy="165100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975429" y="2993571"/>
            <a:ext cx="2013857" cy="2594429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75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4336144" cy="4525963"/>
          </a:xfrm>
        </p:spPr>
        <p:txBody>
          <a:bodyPr/>
          <a:lstStyle/>
          <a:p>
            <a:r>
              <a:rPr lang="en-US" dirty="0" smtClean="0"/>
              <a:t>i.e. it has: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Precise Silicon detectors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Good for finding vertices!</a:t>
            </a:r>
          </a:p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nd </a:t>
            </a:r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156857" y="2993571"/>
            <a:ext cx="1832429" cy="165100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975429" y="2993571"/>
            <a:ext cx="2013857" cy="2594429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4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856" y="1836059"/>
            <a:ext cx="4336144" cy="4713512"/>
          </a:xfrm>
        </p:spPr>
        <p:txBody>
          <a:bodyPr>
            <a:normAutofit/>
          </a:bodyPr>
          <a:lstStyle/>
          <a:p>
            <a:r>
              <a:rPr lang="en-US" dirty="0" smtClean="0"/>
              <a:t>i.e. it has: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Precise Silicon detectors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Good for finding vertices!</a:t>
            </a:r>
          </a:p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nd </a:t>
            </a:r>
          </a:p>
          <a:p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 continuous tracker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Can detect kinked or disappearing tracks!</a:t>
            </a:r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2848430" y="3120572"/>
            <a:ext cx="2177141" cy="221342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1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5128" y="1852992"/>
            <a:ext cx="4336144" cy="47135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And there’s more!!</a:t>
            </a:r>
          </a:p>
        </p:txBody>
      </p:sp>
    </p:spTree>
    <p:extLst>
      <p:ext uri="{BB962C8B-B14F-4D97-AF65-F5344CB8AC3E}">
        <p14:creationId xmlns:p14="http://schemas.microsoft.com/office/powerpoint/2010/main" val="340292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921002" y="4045857"/>
            <a:ext cx="1469569" cy="1596572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SMP_pix_dEdx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676" y="4172857"/>
            <a:ext cx="4029606" cy="268514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0571" y="1836059"/>
            <a:ext cx="4753429" cy="47135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And there’s more!!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800000"/>
                </a:solidFill>
              </a:rPr>
              <a:t>Pixel detector can measure ionization energy loss </a:t>
            </a:r>
            <a:r>
              <a:rPr lang="en-US" sz="2800" i="1" dirty="0" err="1" smtClean="0">
                <a:solidFill>
                  <a:srgbClr val="0000FF"/>
                </a:solidFill>
              </a:rPr>
              <a:t>dE</a:t>
            </a:r>
            <a:r>
              <a:rPr lang="en-US" sz="2800" i="1" dirty="0" smtClean="0">
                <a:solidFill>
                  <a:srgbClr val="0000FF"/>
                </a:solidFill>
              </a:rPr>
              <a:t>/dx </a:t>
            </a:r>
            <a:r>
              <a:rPr lang="en-US" sz="2800" dirty="0" smtClean="0">
                <a:solidFill>
                  <a:srgbClr val="800000"/>
                </a:solidFill>
              </a:rPr>
              <a:t>via charge deposited (calculated from Time-over-Threshold)</a:t>
            </a:r>
            <a:endParaRPr lang="en-US" sz="2800" i="1" dirty="0" smtClean="0">
              <a:solidFill>
                <a:srgbClr val="0000FF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04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921002" y="2939143"/>
            <a:ext cx="1469570" cy="34471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0571" y="1836059"/>
            <a:ext cx="4753429" cy="47135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And there’s more!!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TRT can also measure </a:t>
            </a:r>
            <a:r>
              <a:rPr lang="en-US" sz="2800" i="1" dirty="0" err="1" smtClean="0">
                <a:solidFill>
                  <a:srgbClr val="0000FF"/>
                </a:solidFill>
              </a:rPr>
              <a:t>dE</a:t>
            </a:r>
            <a:r>
              <a:rPr lang="en-US" sz="2800" i="1" dirty="0" smtClean="0">
                <a:solidFill>
                  <a:srgbClr val="0000FF"/>
                </a:solidFill>
              </a:rPr>
              <a:t>/dx </a:t>
            </a:r>
            <a:r>
              <a:rPr lang="en-US" sz="2800" dirty="0" smtClean="0">
                <a:solidFill>
                  <a:srgbClr val="008000"/>
                </a:solidFill>
              </a:rPr>
              <a:t>via Time-over-Threshold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</p:txBody>
      </p:sp>
      <p:pic>
        <p:nvPicPr>
          <p:cNvPr id="8" name="Picture 7" descr="TRT_dEd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833" y="3465286"/>
            <a:ext cx="4916207" cy="3256189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40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Inner Detector (ID)</a:t>
            </a:r>
            <a:endParaRPr lang="en-US" dirty="0"/>
          </a:p>
        </p:txBody>
      </p:sp>
      <p:pic>
        <p:nvPicPr>
          <p:cNvPr id="4" name="Picture 3" descr="atlas_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0200"/>
            <a:ext cx="5225143" cy="476182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921002" y="2939143"/>
            <a:ext cx="1469570" cy="34471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0571" y="1836059"/>
            <a:ext cx="4753429" cy="47135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And there’s more!!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TRT can also measure </a:t>
            </a:r>
            <a:r>
              <a:rPr lang="en-US" sz="2800" i="1" dirty="0" err="1" smtClean="0">
                <a:solidFill>
                  <a:srgbClr val="0000FF"/>
                </a:solidFill>
              </a:rPr>
              <a:t>dE</a:t>
            </a:r>
            <a:r>
              <a:rPr lang="en-US" sz="2800" i="1" dirty="0" smtClean="0">
                <a:solidFill>
                  <a:srgbClr val="0000FF"/>
                </a:solidFill>
              </a:rPr>
              <a:t>/dx </a:t>
            </a:r>
            <a:r>
              <a:rPr lang="en-US" sz="2800" dirty="0" smtClean="0">
                <a:solidFill>
                  <a:srgbClr val="008000"/>
                </a:solidFill>
              </a:rPr>
              <a:t>via Time-over-Threshold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and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800000"/>
                </a:solidFill>
              </a:rPr>
              <a:t>“High Threshold” </a:t>
            </a:r>
            <a:r>
              <a:rPr lang="en-US" sz="2800" dirty="0" smtClean="0">
                <a:solidFill>
                  <a:srgbClr val="000090"/>
                </a:solidFill>
              </a:rPr>
              <a:t>hit fraction (primarily intended for identifying electrons emitting transition </a:t>
            </a:r>
            <a:r>
              <a:rPr lang="en-US" sz="2800" dirty="0">
                <a:solidFill>
                  <a:srgbClr val="000090"/>
                </a:solidFill>
              </a:rPr>
              <a:t>r</a:t>
            </a:r>
            <a:r>
              <a:rPr lang="en-US" sz="2800" dirty="0" smtClean="0">
                <a:solidFill>
                  <a:srgbClr val="000090"/>
                </a:solidFill>
              </a:rPr>
              <a:t>adiation) is also a useful variable for identifying  highly-ionizing particles.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50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Calorimeters</a:t>
            </a:r>
            <a:endParaRPr lang="en-US" dirty="0"/>
          </a:p>
        </p:txBody>
      </p:sp>
      <p:pic>
        <p:nvPicPr>
          <p:cNvPr id="4" name="Picture 3" descr="atlas_calorimet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428" y="1600201"/>
            <a:ext cx="6168571" cy="45295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5020"/>
            <a:ext cx="3447143" cy="202474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Liquid Argon (</a:t>
            </a:r>
            <a:r>
              <a:rPr lang="en-US" sz="2800" dirty="0" err="1" smtClean="0">
                <a:solidFill>
                  <a:srgbClr val="0000FF"/>
                </a:solidFill>
              </a:rPr>
              <a:t>LAr</a:t>
            </a:r>
            <a:r>
              <a:rPr lang="en-US" sz="2800" dirty="0" smtClean="0">
                <a:solidFill>
                  <a:srgbClr val="0000FF"/>
                </a:solidFill>
              </a:rPr>
              <a:t>) electromagnetic calorimeter has longitudinal as well as transverse segmentation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4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Calorimeters</a:t>
            </a:r>
            <a:endParaRPr lang="en-US" dirty="0"/>
          </a:p>
        </p:txBody>
      </p:sp>
      <p:pic>
        <p:nvPicPr>
          <p:cNvPr id="4" name="Picture 3" descr="atlas_calorimet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428" y="1600201"/>
            <a:ext cx="6168571" cy="45295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771954"/>
            <a:ext cx="3447143" cy="202474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Liquid Argon (</a:t>
            </a:r>
            <a:r>
              <a:rPr lang="en-US" sz="2800" dirty="0" err="1" smtClean="0">
                <a:solidFill>
                  <a:srgbClr val="0000FF"/>
                </a:solidFill>
              </a:rPr>
              <a:t>LAr</a:t>
            </a:r>
            <a:r>
              <a:rPr lang="en-US" sz="2800" dirty="0" smtClean="0">
                <a:solidFill>
                  <a:srgbClr val="0000FF"/>
                </a:solidFill>
              </a:rPr>
              <a:t>) electromagnetic calorimeter has longitudinal as well as transverse segmentation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1" y="3796695"/>
            <a:ext cx="3719287" cy="2730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8000"/>
                </a:solidFill>
              </a:rPr>
              <a:t>Both </a:t>
            </a:r>
            <a:r>
              <a:rPr lang="en-US" sz="2400" dirty="0" err="1" smtClean="0">
                <a:solidFill>
                  <a:srgbClr val="008000"/>
                </a:solidFill>
              </a:rPr>
              <a:t>LAr</a:t>
            </a:r>
            <a:r>
              <a:rPr lang="en-US" sz="2400" dirty="0" smtClean="0">
                <a:solidFill>
                  <a:srgbClr val="008000"/>
                </a:solidFill>
              </a:rPr>
              <a:t> and Tile  calorimeters can also measure </a:t>
            </a:r>
            <a:r>
              <a:rPr lang="en-US" sz="2400" i="1" dirty="0" err="1" smtClean="0">
                <a:solidFill>
                  <a:srgbClr val="008000"/>
                </a:solidFill>
              </a:rPr>
              <a:t>dE</a:t>
            </a:r>
            <a:r>
              <a:rPr lang="en-US" sz="2400" i="1" dirty="0" smtClean="0">
                <a:solidFill>
                  <a:srgbClr val="008000"/>
                </a:solidFill>
              </a:rPr>
              <a:t>/dx </a:t>
            </a:r>
            <a:r>
              <a:rPr lang="en-US" sz="2400" dirty="0" smtClean="0">
                <a:solidFill>
                  <a:srgbClr val="008000"/>
                </a:solidFill>
              </a:rPr>
              <a:t>by summing energy deposits over path length.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135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14" y="2742067"/>
            <a:ext cx="8229600" cy="1143000"/>
          </a:xfrm>
        </p:spPr>
        <p:txBody>
          <a:bodyPr/>
          <a:lstStyle/>
          <a:p>
            <a:r>
              <a:rPr lang="en-US" dirty="0" smtClean="0"/>
              <a:t>The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364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ATLAS </a:t>
            </a: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</a:t>
            </a:r>
            <a:r>
              <a:rPr lang="en-US" dirty="0" smtClean="0"/>
              <a:t>Spectrometer (MS)</a:t>
            </a:r>
            <a:endParaRPr lang="en-US" dirty="0"/>
          </a:p>
        </p:txBody>
      </p:sp>
      <p:pic>
        <p:nvPicPr>
          <p:cNvPr id="4" name="Picture 3" descr="atlas_mu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286"/>
            <a:ext cx="5315857" cy="431187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571" y="1621971"/>
            <a:ext cx="449943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Precision </a:t>
            </a:r>
            <a:r>
              <a:rPr lang="en-US" sz="2800" dirty="0" err="1" smtClean="0">
                <a:solidFill>
                  <a:srgbClr val="800000"/>
                </a:solidFill>
              </a:rPr>
              <a:t>muon</a:t>
            </a:r>
            <a:r>
              <a:rPr lang="en-US" sz="2800" dirty="0" smtClean="0">
                <a:solidFill>
                  <a:srgbClr val="800000"/>
                </a:solidFill>
              </a:rPr>
              <a:t> chambers can reconstruct “standalone” tracks</a:t>
            </a:r>
            <a:endParaRPr lang="en-US" sz="2800" dirty="0">
              <a:solidFill>
                <a:srgbClr val="8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25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ATLAS </a:t>
            </a: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</a:t>
            </a:r>
            <a:r>
              <a:rPr lang="en-US" dirty="0" smtClean="0"/>
              <a:t>Spectrometer (MS)</a:t>
            </a:r>
            <a:endParaRPr lang="en-US" dirty="0"/>
          </a:p>
        </p:txBody>
      </p:sp>
      <p:pic>
        <p:nvPicPr>
          <p:cNvPr id="4" name="Picture 3" descr="atlas_mu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286"/>
            <a:ext cx="5315857" cy="431187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571" y="1621971"/>
            <a:ext cx="4499430" cy="474617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Precision </a:t>
            </a:r>
            <a:r>
              <a:rPr lang="en-US" sz="2800" dirty="0" err="1" smtClean="0">
                <a:solidFill>
                  <a:srgbClr val="800000"/>
                </a:solidFill>
              </a:rPr>
              <a:t>muon</a:t>
            </a:r>
            <a:r>
              <a:rPr lang="en-US" sz="2800" dirty="0" smtClean="0">
                <a:solidFill>
                  <a:srgbClr val="800000"/>
                </a:solidFill>
              </a:rPr>
              <a:t> chambers can reconstruct “standalone” tracks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i.e. can find particles that did not leave tracks in Inner Detector (e.g. decay products of LLPs)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78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ATLAS </a:t>
            </a: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</a:t>
            </a:r>
            <a:r>
              <a:rPr lang="en-US" dirty="0" smtClean="0"/>
              <a:t>Spectrometer (MS)</a:t>
            </a:r>
            <a:endParaRPr lang="en-US" dirty="0"/>
          </a:p>
        </p:txBody>
      </p:sp>
      <p:pic>
        <p:nvPicPr>
          <p:cNvPr id="4" name="Picture 3" descr="atlas_mu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286"/>
            <a:ext cx="5315857" cy="431187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571" y="1621971"/>
            <a:ext cx="4499430" cy="483688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Precision </a:t>
            </a:r>
            <a:r>
              <a:rPr lang="en-US" sz="2800" dirty="0" err="1" smtClean="0">
                <a:solidFill>
                  <a:srgbClr val="800000"/>
                </a:solidFill>
              </a:rPr>
              <a:t>muon</a:t>
            </a:r>
            <a:r>
              <a:rPr lang="en-US" sz="2800" dirty="0" smtClean="0">
                <a:solidFill>
                  <a:srgbClr val="800000"/>
                </a:solidFill>
              </a:rPr>
              <a:t> chambers can reconstruct “standalone” tracks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i.e. can find particles that did not leave tracks in Inner Detector (e.g. decay products of LLPs)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MDTs can also measure </a:t>
            </a:r>
            <a:r>
              <a:rPr lang="en-US" sz="2800" i="1" dirty="0" err="1" smtClean="0">
                <a:solidFill>
                  <a:srgbClr val="0000FF"/>
                </a:solidFill>
              </a:rPr>
              <a:t>dE</a:t>
            </a:r>
            <a:r>
              <a:rPr lang="en-US" sz="2800" i="1" dirty="0" smtClean="0">
                <a:solidFill>
                  <a:srgbClr val="0000FF"/>
                </a:solidFill>
              </a:rPr>
              <a:t>/dx </a:t>
            </a:r>
            <a:r>
              <a:rPr lang="en-US" sz="2800" dirty="0" smtClean="0">
                <a:solidFill>
                  <a:srgbClr val="800000"/>
                </a:solidFill>
              </a:rPr>
              <a:t>(similar principle to TRT).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71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4638"/>
            <a:ext cx="8229600" cy="1143000"/>
          </a:xfrm>
        </p:spPr>
        <p:txBody>
          <a:bodyPr/>
          <a:lstStyle/>
          <a:p>
            <a:r>
              <a:rPr lang="en-US" dirty="0" smtClean="0"/>
              <a:t>The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582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data-taking in 2011</a:t>
            </a:r>
            <a:endParaRPr lang="en-US" dirty="0"/>
          </a:p>
        </p:txBody>
      </p:sp>
      <p:pic>
        <p:nvPicPr>
          <p:cNvPr id="4" name="Picture 3" descr="sumLumi201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03"/>
          <a:stretch/>
        </p:blipFill>
        <p:spPr>
          <a:xfrm>
            <a:off x="4281714" y="1621971"/>
            <a:ext cx="4249058" cy="238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1971"/>
            <a:ext cx="4423229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ATLAS recorded </a:t>
            </a:r>
            <a:r>
              <a:rPr lang="en-US" sz="2600" dirty="0" smtClean="0">
                <a:solidFill>
                  <a:srgbClr val="008000"/>
                </a:solidFill>
              </a:rPr>
              <a:t>5.3 fb</a:t>
            </a:r>
            <a:r>
              <a:rPr lang="en-US" sz="2600" baseline="30000" dirty="0" smtClean="0">
                <a:solidFill>
                  <a:srgbClr val="008000"/>
                </a:solidFill>
              </a:rPr>
              <a:t>-1 </a:t>
            </a:r>
            <a:r>
              <a:rPr lang="en-US" sz="2600" dirty="0" smtClean="0"/>
              <a:t>data in 2011.</a:t>
            </a:r>
          </a:p>
          <a:p>
            <a:r>
              <a:rPr lang="en-US" sz="2600" dirty="0" smtClean="0"/>
              <a:t>After “all good” data quality requirements, most analyses used about </a:t>
            </a:r>
            <a:r>
              <a:rPr lang="en-US" sz="2600" dirty="0" smtClean="0">
                <a:solidFill>
                  <a:srgbClr val="008000"/>
                </a:solidFill>
              </a:rPr>
              <a:t>4.7 fb</a:t>
            </a:r>
            <a:r>
              <a:rPr lang="en-US" sz="2600" baseline="30000" dirty="0" smtClean="0">
                <a:solidFill>
                  <a:srgbClr val="008000"/>
                </a:solidFill>
              </a:rPr>
              <a:t>-1</a:t>
            </a:r>
            <a:r>
              <a:rPr lang="en-US" sz="2600" dirty="0" smtClean="0">
                <a:solidFill>
                  <a:srgbClr val="008000"/>
                </a:solidFill>
              </a:rPr>
              <a:t>.</a:t>
            </a:r>
            <a:endParaRPr lang="en-US" sz="2600" dirty="0">
              <a:solidFill>
                <a:srgbClr val="008000"/>
              </a:solidFill>
            </a:endParaRPr>
          </a:p>
        </p:txBody>
      </p:sp>
      <p:pic>
        <p:nvPicPr>
          <p:cNvPr id="5" name="Picture 4" descr="peakLumiByFill201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3" r="10317"/>
          <a:stretch/>
        </p:blipFill>
        <p:spPr>
          <a:xfrm>
            <a:off x="250372" y="4127500"/>
            <a:ext cx="3701143" cy="273049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107543" y="4127500"/>
            <a:ext cx="4697790" cy="4898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800000"/>
                </a:solidFill>
              </a:rPr>
              <a:t>First ~2 fb</a:t>
            </a:r>
            <a:r>
              <a:rPr lang="en-US" sz="2400" baseline="30000" dirty="0" smtClean="0">
                <a:solidFill>
                  <a:srgbClr val="800000"/>
                </a:solidFill>
              </a:rPr>
              <a:t>-1</a:t>
            </a:r>
            <a:r>
              <a:rPr lang="en-US" sz="2400" dirty="0" smtClean="0">
                <a:solidFill>
                  <a:srgbClr val="800000"/>
                </a:solidFill>
              </a:rPr>
              <a:t>  data have less pile-up.</a:t>
            </a:r>
            <a:endParaRPr lang="en-US" sz="2400" dirty="0">
              <a:solidFill>
                <a:srgbClr val="8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8" name="Picture 7" descr="mu_2011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186" y="4644571"/>
            <a:ext cx="3458186" cy="221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25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05781"/>
            <a:ext cx="8229600" cy="1143000"/>
          </a:xfrm>
        </p:spPr>
        <p:txBody>
          <a:bodyPr/>
          <a:lstStyle/>
          <a:p>
            <a:r>
              <a:rPr lang="en-US" dirty="0" smtClean="0"/>
              <a:t>The Analyses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753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Stable Massive Particles (SMPs)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9686"/>
            <a:ext cx="8360229" cy="342174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Particles with lifetimes of order nanoseconds or greater are likely to traverse the whole detector.</a:t>
            </a:r>
          </a:p>
          <a:p>
            <a:pPr lvl="1"/>
            <a:r>
              <a:rPr lang="en-US" sz="2400" dirty="0" smtClean="0"/>
              <a:t>If they are neutral, and weakly interacting, they will show up as missing E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If they are charged (at any point!) or strongly interacting, we have a chance to detect them directly!</a:t>
            </a:r>
          </a:p>
          <a:p>
            <a:r>
              <a:rPr lang="en-US" sz="2800" dirty="0" smtClean="0"/>
              <a:t>Several candidate particles, including:</a:t>
            </a:r>
          </a:p>
          <a:p>
            <a:pPr lvl="1"/>
            <a:r>
              <a:rPr lang="en-US" sz="2400" dirty="0" smtClean="0"/>
              <a:t>Long-lived </a:t>
            </a:r>
            <a:r>
              <a:rPr lang="en-US" sz="2400" dirty="0" err="1" smtClean="0"/>
              <a:t>sleptons</a:t>
            </a:r>
            <a:r>
              <a:rPr lang="en-US" sz="2400" dirty="0" smtClean="0"/>
              <a:t> in GMSB models.</a:t>
            </a:r>
          </a:p>
          <a:p>
            <a:pPr lvl="1"/>
            <a:r>
              <a:rPr lang="en-US" sz="2400" dirty="0" smtClean="0"/>
              <a:t>R-hadrons.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90266" y="37571"/>
            <a:ext cx="2353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ATLAS-CONF-2012-075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793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Stable Massive Particles (SMPs)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9686"/>
            <a:ext cx="8360229" cy="451031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Particles with lifetimes of order nanoseconds or greater are likely to traverse the whole detector.</a:t>
            </a:r>
          </a:p>
          <a:p>
            <a:pPr lvl="1"/>
            <a:r>
              <a:rPr lang="en-US" sz="2400" dirty="0" smtClean="0"/>
              <a:t>If they are neutral, and weakly interacting, they will show up as missing </a:t>
            </a:r>
            <a:r>
              <a:rPr lang="en-US" sz="2400" dirty="0" smtClean="0"/>
              <a:t>E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lvl="1"/>
            <a:r>
              <a:rPr lang="en-US" sz="2400" dirty="0" smtClean="0"/>
              <a:t>If they are charged (at any point!) or strongly interacting, we have a chance to detect them directly!</a:t>
            </a:r>
          </a:p>
          <a:p>
            <a:r>
              <a:rPr lang="en-US" sz="2800" dirty="0" smtClean="0"/>
              <a:t>Several candidate particles, including:</a:t>
            </a:r>
          </a:p>
          <a:p>
            <a:pPr lvl="1"/>
            <a:r>
              <a:rPr lang="en-US" sz="2400" dirty="0" smtClean="0"/>
              <a:t>Long-lived </a:t>
            </a:r>
            <a:r>
              <a:rPr lang="en-US" sz="2400" dirty="0" err="1" smtClean="0"/>
              <a:t>sleptons</a:t>
            </a:r>
            <a:r>
              <a:rPr lang="en-US" sz="2400" dirty="0" smtClean="0"/>
              <a:t> in GMSB models.</a:t>
            </a:r>
          </a:p>
          <a:p>
            <a:pPr lvl="1"/>
            <a:r>
              <a:rPr lang="en-US" sz="2400" dirty="0" smtClean="0"/>
              <a:t>R-hadrons.</a:t>
            </a:r>
          </a:p>
          <a:p>
            <a:r>
              <a:rPr lang="en-US" sz="3000" dirty="0" smtClean="0">
                <a:solidFill>
                  <a:srgbClr val="0000FF"/>
                </a:solidFill>
              </a:rPr>
              <a:t>Common feature:  if they are massive, they </a:t>
            </a:r>
            <a:r>
              <a:rPr lang="en-US" sz="3000" dirty="0" smtClean="0">
                <a:solidFill>
                  <a:srgbClr val="0000FF"/>
                </a:solidFill>
              </a:rPr>
              <a:t>will</a:t>
            </a:r>
            <a:r>
              <a:rPr lang="en-US" sz="3000" dirty="0" smtClean="0">
                <a:solidFill>
                  <a:srgbClr val="0000FF"/>
                </a:solidFill>
              </a:rPr>
              <a:t> </a:t>
            </a:r>
            <a:r>
              <a:rPr lang="en-US" sz="3000" dirty="0" smtClean="0">
                <a:solidFill>
                  <a:srgbClr val="0000FF"/>
                </a:solidFill>
              </a:rPr>
              <a:t>be produced with low velocities: </a:t>
            </a:r>
            <a:r>
              <a:rPr lang="en-US" sz="3000" dirty="0" smtClean="0">
                <a:solidFill>
                  <a:srgbClr val="FF0000"/>
                </a:solidFill>
              </a:rPr>
              <a:t>β &lt; 1.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90266" y="37571"/>
            <a:ext cx="2353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ATLAS-CONF-2012-075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99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SMPs - Combining β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2160"/>
            <a:ext cx="8360229" cy="4510314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660066"/>
                </a:solidFill>
              </a:rPr>
              <a:t>Use </a:t>
            </a:r>
            <a:r>
              <a:rPr lang="en-US" sz="3000" dirty="0" smtClean="0">
                <a:solidFill>
                  <a:srgbClr val="0000FF"/>
                </a:solidFill>
              </a:rPr>
              <a:t>Z to </a:t>
            </a:r>
            <a:r>
              <a:rPr lang="en-US" sz="3000" dirty="0" err="1" smtClean="0">
                <a:solidFill>
                  <a:srgbClr val="0000FF"/>
                </a:solidFill>
              </a:rPr>
              <a:t>μμ</a:t>
            </a:r>
            <a:r>
              <a:rPr lang="en-US" sz="3000" dirty="0" smtClean="0">
                <a:solidFill>
                  <a:srgbClr val="0000FF"/>
                </a:solidFill>
              </a:rPr>
              <a:t> </a:t>
            </a:r>
            <a:r>
              <a:rPr lang="en-US" sz="3000" dirty="0" smtClean="0">
                <a:solidFill>
                  <a:srgbClr val="660066"/>
                </a:solidFill>
              </a:rPr>
              <a:t>events to calibrate β measurements.</a:t>
            </a:r>
          </a:p>
          <a:p>
            <a:r>
              <a:rPr lang="en-US" sz="2800" dirty="0" smtClean="0">
                <a:solidFill>
                  <a:srgbClr val="660066"/>
                </a:solidFill>
              </a:rPr>
              <a:t>If β measurements from different systems are &gt; 0.2 and internally consistent, they are combined in a weighted average.</a:t>
            </a:r>
          </a:p>
          <a:p>
            <a:endParaRPr lang="en-US" sz="2600" dirty="0" smtClean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6" name="Picture 5" descr="SMP_caloBe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14" y="3773714"/>
            <a:ext cx="3078401" cy="2848430"/>
          </a:xfrm>
          <a:prstGeom prst="rect">
            <a:avLst/>
          </a:prstGeom>
        </p:spPr>
      </p:pic>
      <p:pic>
        <p:nvPicPr>
          <p:cNvPr id="8" name="Picture 7" descr="SMP_combBe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143" y="3773715"/>
            <a:ext cx="3302000" cy="284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49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Measuring the </a:t>
            </a:r>
            <a:r>
              <a:rPr lang="en-US" dirty="0" smtClean="0">
                <a:solidFill>
                  <a:srgbClr val="FF0000"/>
                </a:solidFill>
              </a:rPr>
              <a:t>mass</a:t>
            </a:r>
            <a:r>
              <a:rPr lang="en-US" dirty="0" smtClean="0"/>
              <a:t> of SMPs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9686"/>
            <a:ext cx="8686800" cy="4510314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8000"/>
                </a:solidFill>
              </a:rPr>
              <a:t>Can measure time-of-flight in several </a:t>
            </a:r>
            <a:r>
              <a:rPr lang="en-US" sz="3000" dirty="0" err="1" smtClean="0">
                <a:solidFill>
                  <a:srgbClr val="008000"/>
                </a:solidFill>
              </a:rPr>
              <a:t>subdetectors</a:t>
            </a:r>
            <a:r>
              <a:rPr lang="en-US" sz="3000" dirty="0" smtClean="0">
                <a:solidFill>
                  <a:srgbClr val="008000"/>
                </a:solidFill>
              </a:rPr>
              <a:t>.</a:t>
            </a:r>
            <a:endParaRPr lang="en-US" sz="3000" dirty="0" smtClean="0">
              <a:solidFill>
                <a:srgbClr val="008000"/>
              </a:solidFill>
            </a:endParaRPr>
          </a:p>
          <a:p>
            <a:pPr lvl="1"/>
            <a:r>
              <a:rPr lang="en-US" sz="2600" dirty="0" smtClean="0">
                <a:solidFill>
                  <a:srgbClr val="E46C0A"/>
                </a:solidFill>
              </a:rPr>
              <a:t>For these analyses, use </a:t>
            </a:r>
            <a:r>
              <a:rPr lang="en-US" sz="2600" dirty="0" err="1" smtClean="0">
                <a:solidFill>
                  <a:srgbClr val="E46C0A"/>
                </a:solidFill>
              </a:rPr>
              <a:t>Tile+LAr</a:t>
            </a:r>
            <a:r>
              <a:rPr lang="en-US" sz="2600" dirty="0" smtClean="0">
                <a:solidFill>
                  <a:srgbClr val="E46C0A"/>
                </a:solidFill>
              </a:rPr>
              <a:t> Calorimeters, RPC</a:t>
            </a:r>
            <a:r>
              <a:rPr lang="en-US" sz="2600" dirty="0" smtClean="0">
                <a:solidFill>
                  <a:srgbClr val="E46C0A"/>
                </a:solidFill>
              </a:rPr>
              <a:t>, </a:t>
            </a:r>
            <a:r>
              <a:rPr lang="en-US" sz="2600" dirty="0" smtClean="0">
                <a:solidFill>
                  <a:srgbClr val="E46C0A"/>
                </a:solidFill>
              </a:rPr>
              <a:t>MDT.</a:t>
            </a:r>
            <a:endParaRPr lang="en-US" sz="2600" dirty="0" smtClean="0">
              <a:solidFill>
                <a:srgbClr val="E46C0A"/>
              </a:solidFill>
            </a:endParaRPr>
          </a:p>
          <a:p>
            <a:pPr lvl="1"/>
            <a:r>
              <a:rPr lang="en-US" sz="2600" dirty="0" smtClean="0">
                <a:solidFill>
                  <a:srgbClr val="008000"/>
                </a:solidFill>
              </a:rPr>
              <a:t>Can therefore measure velocity </a:t>
            </a:r>
            <a:r>
              <a:rPr lang="en-US" sz="2600" dirty="0" smtClean="0">
                <a:solidFill>
                  <a:srgbClr val="FF0000"/>
                </a:solidFill>
              </a:rPr>
              <a:t>β.</a:t>
            </a:r>
            <a:endParaRPr lang="en-US" sz="3000" dirty="0" smtClean="0">
              <a:solidFill>
                <a:srgbClr val="660066"/>
              </a:solidFill>
            </a:endParaRPr>
          </a:p>
          <a:p>
            <a:r>
              <a:rPr lang="en-US" sz="3000" dirty="0" smtClean="0">
                <a:solidFill>
                  <a:srgbClr val="660066"/>
                </a:solidFill>
              </a:rPr>
              <a:t>Can measure charged particle momentum </a:t>
            </a:r>
            <a:r>
              <a:rPr lang="en-US" sz="3000" i="1" dirty="0" smtClean="0">
                <a:solidFill>
                  <a:srgbClr val="FF0000"/>
                </a:solidFill>
              </a:rPr>
              <a:t>p</a:t>
            </a:r>
            <a:r>
              <a:rPr lang="en-US" sz="3000" dirty="0" smtClean="0">
                <a:solidFill>
                  <a:srgbClr val="660066"/>
                </a:solidFill>
              </a:rPr>
              <a:t> in Inner Detector and </a:t>
            </a:r>
            <a:r>
              <a:rPr lang="en-US" sz="3000" dirty="0" err="1" smtClean="0">
                <a:solidFill>
                  <a:srgbClr val="660066"/>
                </a:solidFill>
              </a:rPr>
              <a:t>Muon</a:t>
            </a:r>
            <a:r>
              <a:rPr lang="en-US" sz="3000" dirty="0" smtClean="0">
                <a:solidFill>
                  <a:srgbClr val="660066"/>
                </a:solidFill>
              </a:rPr>
              <a:t> </a:t>
            </a:r>
            <a:r>
              <a:rPr lang="en-US" sz="3000" dirty="0" smtClean="0">
                <a:solidFill>
                  <a:srgbClr val="660066"/>
                </a:solidFill>
              </a:rPr>
              <a:t>Spectrometer.</a:t>
            </a:r>
            <a:endParaRPr lang="en-US" sz="3000" dirty="0" smtClean="0">
              <a:solidFill>
                <a:srgbClr val="660066"/>
              </a:solidFill>
            </a:endParaRPr>
          </a:p>
          <a:p>
            <a:r>
              <a:rPr lang="en-US" sz="3000" dirty="0" smtClean="0">
                <a:solidFill>
                  <a:srgbClr val="0000FF"/>
                </a:solidFill>
              </a:rPr>
              <a:t>Can measure energy loss </a:t>
            </a:r>
            <a:r>
              <a:rPr lang="en-US" sz="3000" i="1" dirty="0" err="1" smtClean="0">
                <a:solidFill>
                  <a:srgbClr val="3366FF"/>
                </a:solidFill>
              </a:rPr>
              <a:t>dE</a:t>
            </a:r>
            <a:r>
              <a:rPr lang="en-US" sz="3000" i="1" dirty="0" smtClean="0">
                <a:solidFill>
                  <a:srgbClr val="3366FF"/>
                </a:solidFill>
              </a:rPr>
              <a:t>/dx</a:t>
            </a:r>
            <a:r>
              <a:rPr lang="en-US" sz="3000" dirty="0" smtClean="0">
                <a:solidFill>
                  <a:srgbClr val="0000FF"/>
                </a:solidFill>
              </a:rPr>
              <a:t> in several </a:t>
            </a:r>
            <a:r>
              <a:rPr lang="en-US" sz="3000" dirty="0" err="1" smtClean="0">
                <a:solidFill>
                  <a:srgbClr val="0000FF"/>
                </a:solidFill>
              </a:rPr>
              <a:t>subdetectors</a:t>
            </a:r>
            <a:r>
              <a:rPr lang="en-US" sz="3000" dirty="0" smtClean="0">
                <a:solidFill>
                  <a:srgbClr val="0000FF"/>
                </a:solidFill>
              </a:rPr>
              <a:t>.</a:t>
            </a:r>
            <a:endParaRPr lang="en-US" sz="3000" dirty="0" smtClean="0">
              <a:solidFill>
                <a:srgbClr val="0000FF"/>
              </a:solidFill>
            </a:endParaRPr>
          </a:p>
          <a:p>
            <a:pPr lvl="1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</a:rPr>
              <a:t>For these analyses, use </a:t>
            </a:r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</a:rPr>
              <a:t>Pixel detector.</a:t>
            </a:r>
            <a:endParaRPr lang="en-US" sz="2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600" i="1" dirty="0" err="1" smtClean="0">
                <a:solidFill>
                  <a:srgbClr val="3366FF"/>
                </a:solidFill>
              </a:rPr>
              <a:t>dE</a:t>
            </a:r>
            <a:r>
              <a:rPr lang="en-US" sz="2600" i="1" dirty="0" smtClean="0">
                <a:solidFill>
                  <a:srgbClr val="3366FF"/>
                </a:solidFill>
              </a:rPr>
              <a:t>/</a:t>
            </a:r>
            <a:r>
              <a:rPr lang="en-US" sz="2600" i="1" dirty="0" err="1" smtClean="0">
                <a:solidFill>
                  <a:srgbClr val="3366FF"/>
                </a:solidFill>
              </a:rPr>
              <a:t>dX</a:t>
            </a:r>
            <a:r>
              <a:rPr lang="en-US" sz="2600" i="1" dirty="0" smtClean="0">
                <a:solidFill>
                  <a:srgbClr val="3366FF"/>
                </a:solidFill>
              </a:rPr>
              <a:t> </a:t>
            </a:r>
            <a:r>
              <a:rPr lang="en-US" sz="2600" dirty="0" smtClean="0">
                <a:solidFill>
                  <a:srgbClr val="0000FF"/>
                </a:solidFill>
              </a:rPr>
              <a:t>is related to relativistic boost factor </a:t>
            </a:r>
            <a:r>
              <a:rPr lang="en-US" sz="2600" dirty="0" smtClean="0">
                <a:solidFill>
                  <a:srgbClr val="FF0000"/>
                </a:solidFill>
              </a:rPr>
              <a:t>β</a:t>
            </a:r>
            <a:r>
              <a:rPr lang="en-US" sz="2600" dirty="0" err="1" smtClean="0">
                <a:solidFill>
                  <a:srgbClr val="FF0000"/>
                </a:solidFill>
              </a:rPr>
              <a:t>γ</a:t>
            </a:r>
            <a:endParaRPr lang="en-US" sz="2600" dirty="0" smtClean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79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14" y="2742067"/>
            <a:ext cx="8229600" cy="1143000"/>
          </a:xfrm>
        </p:spPr>
        <p:txBody>
          <a:bodyPr/>
          <a:lstStyle/>
          <a:p>
            <a:r>
              <a:rPr lang="en-US" dirty="0" smtClean="0"/>
              <a:t>The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50571" y="1987324"/>
            <a:ext cx="562428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(An extremely sketchy overview of a few possible examples of)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79988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Measuring the </a:t>
            </a:r>
            <a:r>
              <a:rPr lang="en-US" dirty="0" smtClean="0">
                <a:solidFill>
                  <a:srgbClr val="FF0000"/>
                </a:solidFill>
              </a:rPr>
              <a:t>mass</a:t>
            </a:r>
            <a:r>
              <a:rPr lang="en-US" dirty="0" smtClean="0"/>
              <a:t> of SMPs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9686"/>
            <a:ext cx="8686800" cy="4510314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8000"/>
                </a:solidFill>
              </a:rPr>
              <a:t>Can measure time-of-flight in several </a:t>
            </a:r>
            <a:r>
              <a:rPr lang="en-US" sz="3000" dirty="0" err="1" smtClean="0">
                <a:solidFill>
                  <a:srgbClr val="008000"/>
                </a:solidFill>
              </a:rPr>
              <a:t>subdetectors</a:t>
            </a:r>
            <a:r>
              <a:rPr lang="en-US" sz="3000" dirty="0" smtClean="0">
                <a:solidFill>
                  <a:srgbClr val="008000"/>
                </a:solidFill>
              </a:rPr>
              <a:t>.</a:t>
            </a:r>
          </a:p>
          <a:p>
            <a:pPr lvl="1"/>
            <a:r>
              <a:rPr lang="en-US" sz="2600" dirty="0" smtClean="0">
                <a:solidFill>
                  <a:srgbClr val="E46C0A"/>
                </a:solidFill>
              </a:rPr>
              <a:t>For these analyses, use </a:t>
            </a:r>
            <a:r>
              <a:rPr lang="en-US" sz="2600" dirty="0" err="1" smtClean="0">
                <a:solidFill>
                  <a:srgbClr val="E46C0A"/>
                </a:solidFill>
              </a:rPr>
              <a:t>Tile+LAr</a:t>
            </a:r>
            <a:r>
              <a:rPr lang="en-US" sz="2600" dirty="0" smtClean="0">
                <a:solidFill>
                  <a:srgbClr val="E46C0A"/>
                </a:solidFill>
              </a:rPr>
              <a:t> </a:t>
            </a:r>
            <a:r>
              <a:rPr lang="en-US" sz="2600" dirty="0" smtClean="0">
                <a:solidFill>
                  <a:srgbClr val="E46C0A"/>
                </a:solidFill>
              </a:rPr>
              <a:t>Calorimeters</a:t>
            </a:r>
            <a:r>
              <a:rPr lang="en-US" sz="2600" dirty="0" smtClean="0">
                <a:solidFill>
                  <a:srgbClr val="E46C0A"/>
                </a:solidFill>
              </a:rPr>
              <a:t>, </a:t>
            </a:r>
            <a:r>
              <a:rPr lang="en-US" sz="2600" dirty="0" smtClean="0">
                <a:solidFill>
                  <a:srgbClr val="E46C0A"/>
                </a:solidFill>
              </a:rPr>
              <a:t>RPC, </a:t>
            </a:r>
            <a:r>
              <a:rPr lang="en-US" sz="2600" dirty="0" smtClean="0">
                <a:solidFill>
                  <a:srgbClr val="E46C0A"/>
                </a:solidFill>
              </a:rPr>
              <a:t>MDT.</a:t>
            </a:r>
            <a:endParaRPr lang="en-US" sz="2600" dirty="0" smtClean="0">
              <a:solidFill>
                <a:srgbClr val="E46C0A"/>
              </a:solidFill>
            </a:endParaRPr>
          </a:p>
          <a:p>
            <a:pPr lvl="1"/>
            <a:r>
              <a:rPr lang="en-US" sz="2600" dirty="0" smtClean="0">
                <a:solidFill>
                  <a:srgbClr val="008000"/>
                </a:solidFill>
              </a:rPr>
              <a:t>Can therefore measure velocity </a:t>
            </a:r>
            <a:r>
              <a:rPr lang="en-US" sz="2600" dirty="0" smtClean="0">
                <a:solidFill>
                  <a:srgbClr val="FF0000"/>
                </a:solidFill>
              </a:rPr>
              <a:t>β.</a:t>
            </a:r>
            <a:endParaRPr lang="en-US" sz="3000" dirty="0" smtClean="0">
              <a:solidFill>
                <a:srgbClr val="660066"/>
              </a:solidFill>
            </a:endParaRPr>
          </a:p>
          <a:p>
            <a:r>
              <a:rPr lang="en-US" sz="3000" dirty="0" smtClean="0">
                <a:solidFill>
                  <a:srgbClr val="660066"/>
                </a:solidFill>
              </a:rPr>
              <a:t>Can measure charged particle momentum </a:t>
            </a:r>
            <a:r>
              <a:rPr lang="en-US" sz="3000" i="1" dirty="0" smtClean="0">
                <a:solidFill>
                  <a:srgbClr val="FF0000"/>
                </a:solidFill>
              </a:rPr>
              <a:t>p</a:t>
            </a:r>
            <a:r>
              <a:rPr lang="en-US" sz="3000" dirty="0" smtClean="0">
                <a:solidFill>
                  <a:srgbClr val="660066"/>
                </a:solidFill>
              </a:rPr>
              <a:t> in Inner Detector and </a:t>
            </a:r>
            <a:r>
              <a:rPr lang="en-US" sz="3000" dirty="0" err="1" smtClean="0">
                <a:solidFill>
                  <a:srgbClr val="660066"/>
                </a:solidFill>
              </a:rPr>
              <a:t>Muon</a:t>
            </a:r>
            <a:r>
              <a:rPr lang="en-US" sz="3000" dirty="0" smtClean="0">
                <a:solidFill>
                  <a:srgbClr val="660066"/>
                </a:solidFill>
              </a:rPr>
              <a:t> </a:t>
            </a:r>
            <a:r>
              <a:rPr lang="en-US" sz="3000" dirty="0" smtClean="0">
                <a:solidFill>
                  <a:srgbClr val="660066"/>
                </a:solidFill>
              </a:rPr>
              <a:t>Spectrometer.</a:t>
            </a:r>
            <a:endParaRPr lang="en-US" sz="3000" dirty="0" smtClean="0">
              <a:solidFill>
                <a:srgbClr val="660066"/>
              </a:solidFill>
            </a:endParaRPr>
          </a:p>
          <a:p>
            <a:r>
              <a:rPr lang="en-US" sz="3000" dirty="0" smtClean="0">
                <a:solidFill>
                  <a:srgbClr val="0000FF"/>
                </a:solidFill>
              </a:rPr>
              <a:t>Can measure energy loss </a:t>
            </a:r>
            <a:r>
              <a:rPr lang="en-US" sz="3000" i="1" dirty="0" err="1" smtClean="0">
                <a:solidFill>
                  <a:srgbClr val="3366FF"/>
                </a:solidFill>
              </a:rPr>
              <a:t>dE</a:t>
            </a:r>
            <a:r>
              <a:rPr lang="en-US" sz="3000" i="1" dirty="0" smtClean="0">
                <a:solidFill>
                  <a:srgbClr val="3366FF"/>
                </a:solidFill>
              </a:rPr>
              <a:t>/dx</a:t>
            </a:r>
            <a:r>
              <a:rPr lang="en-US" sz="3000" dirty="0" smtClean="0">
                <a:solidFill>
                  <a:srgbClr val="0000FF"/>
                </a:solidFill>
              </a:rPr>
              <a:t> in several </a:t>
            </a:r>
            <a:r>
              <a:rPr lang="en-US" sz="3000" dirty="0" err="1" smtClean="0">
                <a:solidFill>
                  <a:srgbClr val="0000FF"/>
                </a:solidFill>
              </a:rPr>
              <a:t>subdetectors</a:t>
            </a:r>
            <a:r>
              <a:rPr lang="en-US" sz="3000" dirty="0" smtClean="0">
                <a:solidFill>
                  <a:srgbClr val="0000FF"/>
                </a:solidFill>
              </a:rPr>
              <a:t>.</a:t>
            </a:r>
            <a:endParaRPr lang="en-US" sz="3000" dirty="0" smtClean="0">
              <a:solidFill>
                <a:srgbClr val="0000FF"/>
              </a:solidFill>
            </a:endParaRPr>
          </a:p>
          <a:p>
            <a:pPr lvl="1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</a:rPr>
              <a:t>For these analyses, use </a:t>
            </a:r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</a:rPr>
              <a:t>Pixel detector.</a:t>
            </a:r>
            <a:endParaRPr lang="en-US" sz="2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600" i="1" dirty="0" err="1" smtClean="0">
                <a:solidFill>
                  <a:srgbClr val="3366FF"/>
                </a:solidFill>
              </a:rPr>
              <a:t>dE</a:t>
            </a:r>
            <a:r>
              <a:rPr lang="en-US" sz="2600" i="1" dirty="0" smtClean="0">
                <a:solidFill>
                  <a:srgbClr val="3366FF"/>
                </a:solidFill>
              </a:rPr>
              <a:t>/</a:t>
            </a:r>
            <a:r>
              <a:rPr lang="en-US" sz="2600" i="1" dirty="0" err="1" smtClean="0">
                <a:solidFill>
                  <a:srgbClr val="3366FF"/>
                </a:solidFill>
              </a:rPr>
              <a:t>dX</a:t>
            </a:r>
            <a:r>
              <a:rPr lang="en-US" sz="2600" i="1" dirty="0" smtClean="0">
                <a:solidFill>
                  <a:srgbClr val="3366FF"/>
                </a:solidFill>
              </a:rPr>
              <a:t> </a:t>
            </a:r>
            <a:r>
              <a:rPr lang="en-US" sz="2600" dirty="0" smtClean="0">
                <a:solidFill>
                  <a:srgbClr val="0000FF"/>
                </a:solidFill>
              </a:rPr>
              <a:t>is related to relativistic boost factor </a:t>
            </a:r>
            <a:r>
              <a:rPr lang="en-US" sz="2600" dirty="0" smtClean="0">
                <a:solidFill>
                  <a:srgbClr val="FF0000"/>
                </a:solidFill>
              </a:rPr>
              <a:t>β</a:t>
            </a:r>
            <a:r>
              <a:rPr lang="en-US" sz="2600" dirty="0" err="1" smtClean="0">
                <a:solidFill>
                  <a:srgbClr val="FF0000"/>
                </a:solidFill>
              </a:rPr>
              <a:t>γ</a:t>
            </a:r>
            <a:endParaRPr lang="en-US" sz="2600" dirty="0" smtClean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97000" y="6159047"/>
            <a:ext cx="555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rgbClr val="FF0000"/>
                </a:solidFill>
              </a:rPr>
              <a:t>p</a:t>
            </a:r>
            <a:r>
              <a:rPr lang="en-US" sz="3600" dirty="0" smtClean="0">
                <a:solidFill>
                  <a:srgbClr val="FF0000"/>
                </a:solidFill>
              </a:rPr>
              <a:t>=β</a:t>
            </a:r>
            <a:r>
              <a:rPr lang="en-US" sz="3600" dirty="0" err="1" smtClean="0">
                <a:solidFill>
                  <a:srgbClr val="FF0000"/>
                </a:solidFill>
              </a:rPr>
              <a:t>γm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134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Stable Massive Particles -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3" y="1839686"/>
            <a:ext cx="8822267" cy="45166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Main background for both </a:t>
            </a:r>
            <a:r>
              <a:rPr lang="en-US" dirty="0" err="1" smtClean="0"/>
              <a:t>slepton</a:t>
            </a:r>
            <a:r>
              <a:rPr lang="en-US" dirty="0" smtClean="0"/>
              <a:t> and R-hadron searches is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 with </a:t>
            </a:r>
            <a:r>
              <a:rPr lang="en-US" dirty="0" err="1" smtClean="0"/>
              <a:t>mis</a:t>
            </a:r>
            <a:r>
              <a:rPr lang="en-US" dirty="0" smtClean="0"/>
              <a:t>-</a:t>
            </a:r>
            <a:r>
              <a:rPr lang="en-US" dirty="0" smtClean="0"/>
              <a:t>measured </a:t>
            </a:r>
            <a:r>
              <a:rPr lang="en-US" dirty="0" smtClean="0"/>
              <a:t>β.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Exploit fact that </a:t>
            </a:r>
            <a:r>
              <a:rPr lang="en-US" dirty="0" err="1" smtClean="0">
                <a:solidFill>
                  <a:srgbClr val="008000"/>
                </a:solidFill>
              </a:rPr>
              <a:t>mis</a:t>
            </a:r>
            <a:r>
              <a:rPr lang="en-US" dirty="0" smtClean="0">
                <a:solidFill>
                  <a:srgbClr val="008000"/>
                </a:solidFill>
              </a:rPr>
              <a:t>-measurements of β or β</a:t>
            </a:r>
            <a:r>
              <a:rPr lang="en-US" dirty="0" err="1" smtClean="0">
                <a:solidFill>
                  <a:srgbClr val="008000"/>
                </a:solidFill>
              </a:rPr>
              <a:t>γ</a:t>
            </a:r>
            <a:r>
              <a:rPr lang="en-US" dirty="0" smtClean="0">
                <a:solidFill>
                  <a:srgbClr val="008000"/>
                </a:solidFill>
              </a:rPr>
              <a:t> in different </a:t>
            </a:r>
            <a:r>
              <a:rPr lang="en-US" dirty="0" err="1" smtClean="0">
                <a:solidFill>
                  <a:srgbClr val="008000"/>
                </a:solidFill>
              </a:rPr>
              <a:t>subdetectors</a:t>
            </a:r>
            <a:r>
              <a:rPr lang="en-US" dirty="0" smtClean="0">
                <a:solidFill>
                  <a:srgbClr val="008000"/>
                </a:solidFill>
              </a:rPr>
              <a:t> are uncorrelated.</a:t>
            </a:r>
          </a:p>
          <a:p>
            <a:r>
              <a:rPr lang="en-US" dirty="0" smtClean="0"/>
              <a:t>Use data-driven method, based on randomly sampling β or β</a:t>
            </a:r>
            <a:r>
              <a:rPr lang="en-US" dirty="0" err="1" smtClean="0"/>
              <a:t>γ</a:t>
            </a:r>
            <a:r>
              <a:rPr lang="en-US" dirty="0" smtClean="0"/>
              <a:t> values from control sample </a:t>
            </a:r>
            <a:r>
              <a:rPr lang="en-US" dirty="0" smtClean="0"/>
              <a:t>distributions and combining with measured </a:t>
            </a:r>
            <a:r>
              <a:rPr lang="en-US" dirty="0" smtClean="0">
                <a:solidFill>
                  <a:srgbClr val="FF0000"/>
                </a:solidFill>
              </a:rPr>
              <a:t>p </a:t>
            </a:r>
            <a:r>
              <a:rPr lang="en-US" dirty="0" smtClean="0"/>
              <a:t>for each candidate.</a:t>
            </a:r>
          </a:p>
          <a:p>
            <a:pPr lvl="1"/>
            <a:r>
              <a:rPr lang="en-US" dirty="0" smtClean="0"/>
              <a:t>Sample many times for each p measurement to reduce statistical uncertainty.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29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Long-lived </a:t>
            </a:r>
            <a:r>
              <a:rPr lang="en-US" dirty="0" err="1" smtClean="0"/>
              <a:t>sleptons</a:t>
            </a:r>
            <a:r>
              <a:rPr lang="en-US" dirty="0" smtClean="0"/>
              <a:t>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9686"/>
            <a:ext cx="8128000" cy="1861458"/>
          </a:xfrm>
        </p:spPr>
        <p:txBody>
          <a:bodyPr>
            <a:normAutofit fontScale="77500" lnSpcReduction="20000"/>
          </a:bodyPr>
          <a:lstStyle/>
          <a:p>
            <a:r>
              <a:rPr lang="en-US" sz="3000" dirty="0" smtClean="0"/>
              <a:t>Would behave like “heavy </a:t>
            </a:r>
            <a:r>
              <a:rPr lang="en-US" sz="3000" dirty="0" err="1" smtClean="0"/>
              <a:t>muons</a:t>
            </a:r>
            <a:r>
              <a:rPr lang="en-US" sz="3000" dirty="0" smtClean="0"/>
              <a:t>”, releasing energy throughout detector.</a:t>
            </a:r>
          </a:p>
          <a:p>
            <a:r>
              <a:rPr lang="en-US" sz="3000" dirty="0" smtClean="0"/>
              <a:t>Likely to be 2 produced per event.</a:t>
            </a:r>
          </a:p>
          <a:p>
            <a:r>
              <a:rPr lang="en-US" sz="3000" dirty="0" smtClean="0"/>
              <a:t>Use single </a:t>
            </a:r>
            <a:r>
              <a:rPr lang="en-US" sz="3000" dirty="0" err="1" smtClean="0"/>
              <a:t>muon</a:t>
            </a:r>
            <a:r>
              <a:rPr lang="en-US" sz="3000" dirty="0" smtClean="0"/>
              <a:t> trigger.</a:t>
            </a:r>
          </a:p>
          <a:p>
            <a:r>
              <a:rPr lang="en-US" sz="3000" dirty="0" smtClean="0"/>
              <a:t>In offline selection, require 2 </a:t>
            </a:r>
            <a:r>
              <a:rPr lang="en-US" sz="3000" dirty="0" err="1" smtClean="0"/>
              <a:t>muon</a:t>
            </a:r>
            <a:r>
              <a:rPr lang="en-US" sz="3000" dirty="0" smtClean="0"/>
              <a:t> candidates per event.</a:t>
            </a:r>
          </a:p>
          <a:p>
            <a:endParaRPr lang="en-US" sz="3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3488220"/>
            <a:ext cx="462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rgbClr val="008000"/>
                </a:solidFill>
              </a:rPr>
              <a:t>Define “loose” and “tight” SMP selections, based on </a:t>
            </a:r>
            <a:r>
              <a:rPr lang="en-US" sz="2400" dirty="0" err="1" smtClean="0">
                <a:solidFill>
                  <a:srgbClr val="00800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8000"/>
                </a:solidFill>
              </a:rPr>
              <a:t>T</a:t>
            </a:r>
            <a:r>
              <a:rPr lang="en-US" sz="2400" dirty="0" smtClean="0">
                <a:solidFill>
                  <a:srgbClr val="008000"/>
                </a:solidFill>
              </a:rPr>
              <a:t> and β measurements.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“</a:t>
            </a:r>
            <a:r>
              <a:rPr lang="en-US" sz="2400" dirty="0" smtClean="0">
                <a:solidFill>
                  <a:srgbClr val="660066"/>
                </a:solidFill>
              </a:rPr>
              <a:t>2 candidate signal region”: 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both </a:t>
            </a:r>
            <a:r>
              <a:rPr lang="en-US" sz="2400" dirty="0" smtClean="0">
                <a:solidFill>
                  <a:srgbClr val="660066"/>
                </a:solidFill>
              </a:rPr>
              <a:t>candidates must pass loose </a:t>
            </a:r>
            <a:r>
              <a:rPr lang="en-US" sz="2400" dirty="0" smtClean="0">
                <a:solidFill>
                  <a:srgbClr val="660066"/>
                </a:solidFill>
              </a:rPr>
              <a:t>selection.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800000"/>
                </a:solidFill>
              </a:rPr>
              <a:t>“</a:t>
            </a:r>
            <a:r>
              <a:rPr lang="en-US" sz="2400" dirty="0">
                <a:solidFill>
                  <a:srgbClr val="800000"/>
                </a:solidFill>
              </a:rPr>
              <a:t>1</a:t>
            </a:r>
            <a:r>
              <a:rPr lang="en-US" sz="2400" dirty="0" smtClean="0">
                <a:solidFill>
                  <a:srgbClr val="800000"/>
                </a:solidFill>
              </a:rPr>
              <a:t> candidate signal region”: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800000"/>
                </a:solidFill>
              </a:rPr>
              <a:t>one candidate passes tight selection. </a:t>
            </a:r>
            <a:endParaRPr lang="en-US" sz="2400" dirty="0">
              <a:solidFill>
                <a:srgbClr val="800000"/>
              </a:solidFill>
            </a:endParaRPr>
          </a:p>
        </p:txBody>
      </p:sp>
      <p:pic>
        <p:nvPicPr>
          <p:cNvPr id="8" name="Picture 7" descr="SMP_2ca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046" y="3564619"/>
            <a:ext cx="4073713" cy="315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80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Slepton</a:t>
            </a:r>
            <a:r>
              <a:rPr lang="en-US" dirty="0" smtClean="0"/>
              <a:t> search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729" y="1614715"/>
            <a:ext cx="4295056" cy="147682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 excess above background expectation is seen.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848944" y="1864629"/>
            <a:ext cx="4295056" cy="1476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00FF"/>
                </a:solidFill>
              </a:rPr>
              <a:t>Set limits on tanβ </a:t>
            </a:r>
            <a:r>
              <a:rPr lang="en-US" sz="2400" dirty="0" err="1" smtClean="0">
                <a:solidFill>
                  <a:srgbClr val="0000FF"/>
                </a:solidFill>
              </a:rPr>
              <a:t>vs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Λ</a:t>
            </a:r>
            <a:r>
              <a:rPr lang="en-US" sz="2400" dirty="0" smtClean="0">
                <a:solidFill>
                  <a:srgbClr val="0000FF"/>
                </a:solidFill>
              </a:rPr>
              <a:t> in GMSB scenario.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SMP_limits_tau_GMS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85" y="2516424"/>
            <a:ext cx="4263570" cy="3652147"/>
          </a:xfrm>
          <a:prstGeom prst="rect">
            <a:avLst/>
          </a:prstGeom>
        </p:spPr>
      </p:pic>
      <p:pic>
        <p:nvPicPr>
          <p:cNvPr id="11" name="Picture 10" descr="SMP_limits_lambda_GMS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107" y="2603043"/>
            <a:ext cx="4141274" cy="397328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11199" y="5905046"/>
            <a:ext cx="4295056" cy="971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00FF"/>
                </a:solidFill>
              </a:rPr>
              <a:t>Set limits on </a:t>
            </a:r>
            <a:r>
              <a:rPr lang="en-US" sz="2400" dirty="0" err="1" smtClean="0">
                <a:solidFill>
                  <a:srgbClr val="0000FF"/>
                </a:solidFill>
              </a:rPr>
              <a:t>stau</a:t>
            </a:r>
            <a:r>
              <a:rPr lang="en-US" sz="2400" dirty="0" smtClean="0">
                <a:solidFill>
                  <a:srgbClr val="0000FF"/>
                </a:solidFill>
              </a:rPr>
              <a:t> mass in GMSB scenario.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50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R-hadrons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39685"/>
            <a:ext cx="8541658" cy="4516665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Can undergo interactions with detector material.</a:t>
            </a:r>
          </a:p>
          <a:p>
            <a:pPr marL="457200" lvl="1" indent="0">
              <a:buNone/>
            </a:pPr>
            <a:r>
              <a:rPr lang="en-US" sz="26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600" dirty="0" smtClean="0">
                <a:solidFill>
                  <a:srgbClr val="FF0000"/>
                </a:solidFill>
                <a:sym typeface="Wingdings"/>
              </a:rPr>
              <a:t>can even change charge as it moves through detector!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If β is too low, particle might be associated with following bunch crossing by the time it gets to MS.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Due to both these effects, efficiency for single </a:t>
            </a:r>
            <a:r>
              <a:rPr lang="en-US" sz="3000" dirty="0" err="1" smtClean="0">
                <a:sym typeface="Wingdings"/>
              </a:rPr>
              <a:t>muon</a:t>
            </a:r>
            <a:r>
              <a:rPr lang="en-US" sz="3000" dirty="0" smtClean="0">
                <a:sym typeface="Wingdings"/>
              </a:rPr>
              <a:t> trigger can be quite low.</a:t>
            </a:r>
          </a:p>
          <a:p>
            <a:pPr marL="57150" lvl="1" indent="0">
              <a:buNone/>
            </a:pPr>
            <a:r>
              <a:rPr lang="en-US" sz="2600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	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also use missing E</a:t>
            </a:r>
            <a:r>
              <a:rPr lang="en-US" sz="2600" baseline="-25000" dirty="0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trigger (due to strong production, 	events often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contain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high </a:t>
            </a:r>
            <a:r>
              <a:rPr lang="en-US" sz="2600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US" sz="2600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jets, while R-hadron itself will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only deposit a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small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amount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of energy in calorimeters).</a:t>
            </a:r>
          </a:p>
          <a:p>
            <a:pPr marL="114300" indent="-457200"/>
            <a:r>
              <a:rPr lang="en-US" sz="3000" dirty="0" smtClean="0">
                <a:sym typeface="Wingdings"/>
              </a:rPr>
              <a:t>Three different analyses:</a:t>
            </a:r>
          </a:p>
          <a:p>
            <a:pPr marL="514350" lvl="1" indent="-457200"/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“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Full Detector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</a:t>
            </a:r>
          </a:p>
          <a:p>
            <a:pPr marL="514350" lvl="1" indent="-457200"/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“MS </a:t>
            </a:r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agnostic”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 </a:t>
            </a:r>
            <a:endParaRPr lang="en-US" sz="2600" dirty="0" smtClean="0">
              <a:solidFill>
                <a:srgbClr val="008000"/>
              </a:solidFill>
              <a:sym typeface="Wingdings"/>
            </a:endParaRPr>
          </a:p>
          <a:p>
            <a:pPr marL="514350" lvl="1" indent="-457200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“ID only”.</a:t>
            </a:r>
            <a:endParaRPr lang="en-US" sz="2600" dirty="0" smtClean="0">
              <a:solidFill>
                <a:schemeClr val="accent6">
                  <a:lumMod val="75000"/>
                </a:schemeClr>
              </a:solidFill>
              <a:sym typeface="Wingdings"/>
            </a:endParaRPr>
          </a:p>
          <a:p>
            <a:pPr marL="514350" indent="-457200"/>
            <a:endParaRPr lang="en-US" sz="3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54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R-hadrons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39685"/>
            <a:ext cx="8541658" cy="4516665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Can undergo interactions with detector material.</a:t>
            </a:r>
          </a:p>
          <a:p>
            <a:pPr marL="457200" lvl="1" indent="0">
              <a:buNone/>
            </a:pPr>
            <a:r>
              <a:rPr lang="en-US" sz="26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600" dirty="0" smtClean="0">
                <a:solidFill>
                  <a:srgbClr val="FF0000"/>
                </a:solidFill>
                <a:sym typeface="Wingdings"/>
              </a:rPr>
              <a:t>can even change charge as it moves through detector!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If β is too low, particle might be associated with following bunch crossing by the time it gets to MS.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Due to both these effects, efficiency for single </a:t>
            </a:r>
            <a:r>
              <a:rPr lang="en-US" sz="3000" dirty="0" err="1" smtClean="0">
                <a:sym typeface="Wingdings"/>
              </a:rPr>
              <a:t>muon</a:t>
            </a:r>
            <a:r>
              <a:rPr lang="en-US" sz="3000" dirty="0" smtClean="0">
                <a:sym typeface="Wingdings"/>
              </a:rPr>
              <a:t> trigger can be quite low.</a:t>
            </a:r>
          </a:p>
          <a:p>
            <a:pPr marL="57150" lvl="1" indent="0">
              <a:buNone/>
            </a:pPr>
            <a:r>
              <a:rPr lang="en-US" sz="2600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	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also use missing E</a:t>
            </a:r>
            <a:r>
              <a:rPr lang="en-US" sz="2600" baseline="-25000" dirty="0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trigger (due to strong production, 	events often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contain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high </a:t>
            </a:r>
            <a:r>
              <a:rPr lang="en-US" sz="2600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US" sz="2600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jets, while R-hadron itself will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only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deposit small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amount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of energy in calorimeters).</a:t>
            </a:r>
          </a:p>
          <a:p>
            <a:pPr marL="114300" indent="-457200"/>
            <a:r>
              <a:rPr lang="en-US" sz="3000" dirty="0" smtClean="0">
                <a:sym typeface="Wingdings"/>
              </a:rPr>
              <a:t>Three different analyses:</a:t>
            </a:r>
          </a:p>
          <a:p>
            <a:pPr marL="514350" lvl="1" indent="-457200"/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“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Full Detector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</a:t>
            </a:r>
          </a:p>
          <a:p>
            <a:pPr marL="514350" lvl="1" indent="-457200"/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“MS </a:t>
            </a:r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agnostic”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 </a:t>
            </a:r>
            <a:endParaRPr lang="en-US" sz="2600" dirty="0" smtClean="0">
              <a:solidFill>
                <a:srgbClr val="008000"/>
              </a:solidFill>
              <a:sym typeface="Wingdings"/>
            </a:endParaRPr>
          </a:p>
          <a:p>
            <a:pPr marL="514350" lvl="1" indent="-457200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“ID only”.</a:t>
            </a:r>
            <a:endParaRPr lang="en-US" sz="2600" dirty="0" smtClean="0">
              <a:solidFill>
                <a:schemeClr val="accent6">
                  <a:lumMod val="75000"/>
                </a:schemeClr>
              </a:solidFill>
              <a:sym typeface="Wingdings"/>
            </a:endParaRPr>
          </a:p>
          <a:p>
            <a:pPr marL="514350" indent="-457200"/>
            <a:endParaRPr lang="en-US" sz="3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32867" y="5181600"/>
            <a:ext cx="36406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Uses the most information – best sensitivity for SMPs that are charged all the way through.</a:t>
            </a:r>
            <a:endParaRPr lang="en-US" sz="2000" dirty="0">
              <a:solidFill>
                <a:srgbClr val="00009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878667" y="5435600"/>
            <a:ext cx="1854200" cy="220133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548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R-hadrons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39685"/>
            <a:ext cx="8541658" cy="4516665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Can undergo interactions with detector material.</a:t>
            </a:r>
          </a:p>
          <a:p>
            <a:pPr marL="457200" lvl="1" indent="0">
              <a:buNone/>
            </a:pPr>
            <a:r>
              <a:rPr lang="en-US" sz="26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600" dirty="0" smtClean="0">
                <a:solidFill>
                  <a:srgbClr val="FF0000"/>
                </a:solidFill>
                <a:sym typeface="Wingdings"/>
              </a:rPr>
              <a:t>can even change charge as it moves through detector!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If β is too low, particle might be associated with following bunch crossing by the time it gets to MS.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Due to both these effects, efficiency for single </a:t>
            </a:r>
            <a:r>
              <a:rPr lang="en-US" sz="3000" dirty="0" err="1" smtClean="0">
                <a:sym typeface="Wingdings"/>
              </a:rPr>
              <a:t>muon</a:t>
            </a:r>
            <a:r>
              <a:rPr lang="en-US" sz="3000" dirty="0" smtClean="0">
                <a:sym typeface="Wingdings"/>
              </a:rPr>
              <a:t> trigger can be quite low.</a:t>
            </a:r>
          </a:p>
          <a:p>
            <a:pPr marL="57150" lvl="1" indent="0">
              <a:buNone/>
            </a:pPr>
            <a:r>
              <a:rPr lang="en-US" sz="2600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	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also use missing E</a:t>
            </a:r>
            <a:r>
              <a:rPr lang="en-US" sz="2600" baseline="-25000" dirty="0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trigger (due to strong production, 	events often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contain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high </a:t>
            </a:r>
            <a:r>
              <a:rPr lang="en-US" sz="2600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US" sz="2600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jets, while R-hadron itself will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only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deposit small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amount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of energy in calorimeters).</a:t>
            </a:r>
          </a:p>
          <a:p>
            <a:pPr marL="114300" indent="-457200"/>
            <a:r>
              <a:rPr lang="en-US" sz="3000" dirty="0" smtClean="0">
                <a:sym typeface="Wingdings"/>
              </a:rPr>
              <a:t>Three different analyses:</a:t>
            </a:r>
          </a:p>
          <a:p>
            <a:pPr marL="514350" lvl="1" indent="-457200"/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“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Full Detector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</a:t>
            </a:r>
          </a:p>
          <a:p>
            <a:pPr marL="514350" lvl="1" indent="-457200"/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“MS </a:t>
            </a:r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agnostic”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 </a:t>
            </a:r>
            <a:endParaRPr lang="en-US" sz="2600" dirty="0" smtClean="0">
              <a:solidFill>
                <a:srgbClr val="008000"/>
              </a:solidFill>
              <a:sym typeface="Wingdings"/>
            </a:endParaRPr>
          </a:p>
          <a:p>
            <a:pPr marL="514350" lvl="1" indent="-457200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“ID only”.</a:t>
            </a:r>
            <a:endParaRPr lang="en-US" sz="2600" dirty="0" smtClean="0">
              <a:solidFill>
                <a:schemeClr val="accent6">
                  <a:lumMod val="75000"/>
                </a:schemeClr>
              </a:solidFill>
              <a:sym typeface="Wingdings"/>
            </a:endParaRPr>
          </a:p>
          <a:p>
            <a:pPr marL="514350" indent="-457200"/>
            <a:endParaRPr lang="en-US" sz="3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32867" y="5181600"/>
            <a:ext cx="36406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Can detect R-hadrons even if they become neutral before traversing </a:t>
            </a:r>
            <a:r>
              <a:rPr lang="en-US" sz="2000" dirty="0" err="1" smtClean="0">
                <a:solidFill>
                  <a:srgbClr val="800000"/>
                </a:solidFill>
              </a:rPr>
              <a:t>Muon</a:t>
            </a:r>
            <a:r>
              <a:rPr lang="en-US" sz="2000" dirty="0" smtClean="0">
                <a:solidFill>
                  <a:srgbClr val="800000"/>
                </a:solidFill>
              </a:rPr>
              <a:t> Spectrometer.</a:t>
            </a:r>
            <a:endParaRPr lang="en-US" sz="2000" dirty="0">
              <a:solidFill>
                <a:srgbClr val="8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760133" y="5655734"/>
            <a:ext cx="1972734" cy="118533"/>
          </a:xfrm>
          <a:prstGeom prst="straightConnector1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548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R-hadrons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39685"/>
            <a:ext cx="8541658" cy="4516665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Can undergo interactions with detector material.</a:t>
            </a:r>
          </a:p>
          <a:p>
            <a:pPr marL="457200" lvl="1" indent="0">
              <a:buNone/>
            </a:pPr>
            <a:r>
              <a:rPr lang="en-US" sz="26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600" dirty="0" smtClean="0">
                <a:solidFill>
                  <a:srgbClr val="FF0000"/>
                </a:solidFill>
                <a:sym typeface="Wingdings"/>
              </a:rPr>
              <a:t>can even change charge as it moves through detector!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If β is too low, particle might be associated with following bunch crossing by the time it gets to MS.</a:t>
            </a:r>
          </a:p>
          <a:p>
            <a:pPr marL="514350" indent="-457200"/>
            <a:r>
              <a:rPr lang="en-US" sz="3000" dirty="0" smtClean="0">
                <a:sym typeface="Wingdings"/>
              </a:rPr>
              <a:t>Due to both these effects, efficiency for single </a:t>
            </a:r>
            <a:r>
              <a:rPr lang="en-US" sz="3000" dirty="0" err="1" smtClean="0">
                <a:sym typeface="Wingdings"/>
              </a:rPr>
              <a:t>muon</a:t>
            </a:r>
            <a:r>
              <a:rPr lang="en-US" sz="3000" dirty="0" smtClean="0">
                <a:sym typeface="Wingdings"/>
              </a:rPr>
              <a:t> trigger can be quite low.</a:t>
            </a:r>
          </a:p>
          <a:p>
            <a:pPr marL="57150" lvl="1" indent="0">
              <a:buNone/>
            </a:pPr>
            <a:r>
              <a:rPr lang="en-US" sz="2600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	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also use missing E</a:t>
            </a:r>
            <a:r>
              <a:rPr lang="en-US" sz="2600" baseline="-25000" dirty="0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trigger (due to strong production, 	events often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contain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high </a:t>
            </a:r>
            <a:r>
              <a:rPr lang="en-US" sz="2600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US" sz="2600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 jets, while R-hadron itself will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only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deposit small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	amount 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of energy in calorimeters).</a:t>
            </a:r>
          </a:p>
          <a:p>
            <a:pPr marL="114300" indent="-457200"/>
            <a:r>
              <a:rPr lang="en-US" sz="3000" dirty="0" smtClean="0">
                <a:sym typeface="Wingdings"/>
              </a:rPr>
              <a:t>Three different analyses:</a:t>
            </a:r>
          </a:p>
          <a:p>
            <a:pPr marL="514350" lvl="1" indent="-457200"/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“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Full Detector</a:t>
            </a:r>
            <a:r>
              <a:rPr lang="en-US" sz="2600" dirty="0" smtClean="0">
                <a:solidFill>
                  <a:srgbClr val="000090"/>
                </a:solidFill>
                <a:sym typeface="Wingdings"/>
              </a:rPr>
              <a:t>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</a:t>
            </a:r>
          </a:p>
          <a:p>
            <a:pPr marL="514350" lvl="1" indent="-457200"/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“MS </a:t>
            </a:r>
            <a:r>
              <a:rPr lang="en-US" sz="2600" dirty="0" smtClean="0">
                <a:solidFill>
                  <a:srgbClr val="660066"/>
                </a:solidFill>
                <a:sym typeface="Wingdings"/>
              </a:rPr>
              <a:t>agnostic”</a:t>
            </a:r>
            <a:r>
              <a:rPr lang="en-US" sz="2600" dirty="0" smtClean="0">
                <a:solidFill>
                  <a:srgbClr val="008000"/>
                </a:solidFill>
                <a:sym typeface="Wingdings"/>
              </a:rPr>
              <a:t>, </a:t>
            </a:r>
            <a:endParaRPr lang="en-US" sz="2600" dirty="0" smtClean="0">
              <a:solidFill>
                <a:srgbClr val="008000"/>
              </a:solidFill>
              <a:sym typeface="Wingdings"/>
            </a:endParaRPr>
          </a:p>
          <a:p>
            <a:pPr marL="514350" lvl="1" indent="-457200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“ID only”.</a:t>
            </a:r>
            <a:endParaRPr lang="en-US" sz="2600" dirty="0" smtClean="0">
              <a:solidFill>
                <a:schemeClr val="accent6">
                  <a:lumMod val="75000"/>
                </a:schemeClr>
              </a:solidFill>
              <a:sym typeface="Wingdings"/>
            </a:endParaRPr>
          </a:p>
          <a:p>
            <a:pPr marL="514350" indent="-457200"/>
            <a:endParaRPr lang="en-US" sz="3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32866" y="5181601"/>
            <a:ext cx="3953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Can also detect R-hadrons that decay with few ns average lifetime.</a:t>
            </a:r>
            <a:endParaRPr lang="en-US" sz="2000" dirty="0">
              <a:solidFill>
                <a:srgbClr val="FF66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252133" y="5655734"/>
            <a:ext cx="2480734" cy="389466"/>
          </a:xfrm>
          <a:prstGeom prst="straightConnector1">
            <a:avLst/>
          </a:prstGeom>
          <a:ln w="3810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548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P_pixdEdx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56" y="3410856"/>
            <a:ext cx="4082143" cy="3310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R-hadrons 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839686"/>
            <a:ext cx="5261429" cy="451666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All three analyses require good quality, isolated, high-momentum ID track.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“MS agnostic” uses missing E</a:t>
            </a:r>
            <a:r>
              <a:rPr lang="en-US" sz="2400" baseline="-25000" dirty="0" smtClean="0">
                <a:solidFill>
                  <a:srgbClr val="660066"/>
                </a:solidFill>
              </a:rPr>
              <a:t>T</a:t>
            </a:r>
            <a:r>
              <a:rPr lang="en-US" sz="2400" dirty="0" smtClean="0">
                <a:solidFill>
                  <a:srgbClr val="660066"/>
                </a:solidFill>
              </a:rPr>
              <a:t> triggers, and calorimeter-only timing measurement.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“ID only” analysis has tighter selection: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</a:rPr>
              <a:t>Offline missing E</a:t>
            </a:r>
            <a:r>
              <a:rPr lang="en-US" sz="2000" baseline="-25000" dirty="0" smtClean="0">
                <a:solidFill>
                  <a:srgbClr val="000090"/>
                </a:solidFill>
              </a:rPr>
              <a:t>T </a:t>
            </a:r>
            <a:r>
              <a:rPr lang="en-US" sz="2000" dirty="0" smtClean="0">
                <a:solidFill>
                  <a:srgbClr val="000090"/>
                </a:solidFill>
              </a:rPr>
              <a:t>cut.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</a:rPr>
              <a:t>Tighter cuts on isolation and number of silicon hits.</a:t>
            </a:r>
          </a:p>
          <a:p>
            <a:pPr lvl="1"/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38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P_pixdEdx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14" y="3433828"/>
            <a:ext cx="4100286" cy="32876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R-hadrons 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839686"/>
            <a:ext cx="5261429" cy="451666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All three analyses require good quality, isolated, high-momentum ID track.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“MS agnostic” uses missing E</a:t>
            </a:r>
            <a:r>
              <a:rPr lang="en-US" sz="2400" baseline="-25000" dirty="0" smtClean="0">
                <a:solidFill>
                  <a:srgbClr val="660066"/>
                </a:solidFill>
              </a:rPr>
              <a:t>T</a:t>
            </a:r>
            <a:r>
              <a:rPr lang="en-US" sz="2400" dirty="0" smtClean="0">
                <a:solidFill>
                  <a:srgbClr val="660066"/>
                </a:solidFill>
              </a:rPr>
              <a:t> triggers, and calorimeter-only timing measurement.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“ID only” analysis has tighter selection: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</a:rPr>
              <a:t>Offline missing E</a:t>
            </a:r>
            <a:r>
              <a:rPr lang="en-US" sz="2000" baseline="-25000" dirty="0" smtClean="0">
                <a:solidFill>
                  <a:srgbClr val="000090"/>
                </a:solidFill>
              </a:rPr>
              <a:t>T </a:t>
            </a:r>
            <a:r>
              <a:rPr lang="en-US" sz="2000" dirty="0" smtClean="0">
                <a:solidFill>
                  <a:srgbClr val="000090"/>
                </a:solidFill>
              </a:rPr>
              <a:t>cut.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</a:rPr>
              <a:t>Tighter cuts on isolation and number of silicon hits.</a:t>
            </a:r>
          </a:p>
          <a:p>
            <a:pPr lvl="1"/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8" name="Picture 7" descr="SMP_pix_dEdx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8" y="1655828"/>
            <a:ext cx="2668252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27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might we get LLPs?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Long-lived particles can arise in a model if any of the following conditions are present:</a:t>
            </a:r>
          </a:p>
          <a:p>
            <a:pPr lvl="1"/>
            <a:r>
              <a:rPr lang="en-US" dirty="0" smtClean="0"/>
              <a:t>Very small coupling in decay chain.</a:t>
            </a:r>
          </a:p>
          <a:p>
            <a:pPr lvl="1"/>
            <a:r>
              <a:rPr lang="en-US" dirty="0" smtClean="0"/>
              <a:t>Strong </a:t>
            </a:r>
            <a:r>
              <a:rPr lang="en-US" dirty="0" err="1" smtClean="0"/>
              <a:t>virtuality</a:t>
            </a:r>
            <a:r>
              <a:rPr lang="en-US" dirty="0" smtClean="0"/>
              <a:t> due to decay to heavy particles.</a:t>
            </a:r>
          </a:p>
          <a:p>
            <a:pPr lvl="1"/>
            <a:r>
              <a:rPr lang="en-US" dirty="0" smtClean="0"/>
              <a:t>Very small mass differences in decay chain (i.e. not much phase space for decay).</a:t>
            </a:r>
          </a:p>
          <a:p>
            <a:pPr lvl="1"/>
            <a:r>
              <a:rPr lang="en-US" dirty="0" smtClean="0"/>
              <a:t>Pair production of particles with conserved quantum number.</a:t>
            </a:r>
          </a:p>
          <a:p>
            <a:r>
              <a:rPr lang="en-US" dirty="0" smtClean="0"/>
              <a:t>One or more of these cases </a:t>
            </a:r>
            <a:r>
              <a:rPr lang="en-US" dirty="0" smtClean="0"/>
              <a:t>are reasonably likely to</a:t>
            </a:r>
            <a:r>
              <a:rPr lang="en-US" dirty="0" smtClean="0"/>
              <a:t> </a:t>
            </a:r>
            <a:r>
              <a:rPr lang="en-US" dirty="0" smtClean="0"/>
              <a:t>come up when model-building.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</a:rPr>
              <a:t>Searches for LLPs are an important part of the LHC physics program!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446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P_pixdEdx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14" y="3433828"/>
            <a:ext cx="4100286" cy="32876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R-hadrons  -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839686"/>
            <a:ext cx="5261429" cy="451666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All three analyses require good quality, isolated, high-momentum ID track.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“MS agnostic” uses missing E</a:t>
            </a:r>
            <a:r>
              <a:rPr lang="en-US" sz="2400" baseline="-25000" dirty="0" smtClean="0">
                <a:solidFill>
                  <a:srgbClr val="660066"/>
                </a:solidFill>
              </a:rPr>
              <a:t>T</a:t>
            </a:r>
            <a:r>
              <a:rPr lang="en-US" sz="2400" dirty="0" smtClean="0">
                <a:solidFill>
                  <a:srgbClr val="660066"/>
                </a:solidFill>
              </a:rPr>
              <a:t> triggers, and calorimeter-only timing measurement.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“ID only” analysis has tighter selection: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</a:rPr>
              <a:t>Offline missing E</a:t>
            </a:r>
            <a:r>
              <a:rPr lang="en-US" sz="2000" baseline="-25000" dirty="0" smtClean="0">
                <a:solidFill>
                  <a:srgbClr val="000090"/>
                </a:solidFill>
              </a:rPr>
              <a:t>T </a:t>
            </a:r>
            <a:r>
              <a:rPr lang="en-US" sz="2000" dirty="0" smtClean="0">
                <a:solidFill>
                  <a:srgbClr val="000090"/>
                </a:solidFill>
              </a:rPr>
              <a:t>cut.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</a:rPr>
              <a:t>Tighter cuts on isolation and number of silicon hits.</a:t>
            </a:r>
          </a:p>
          <a:p>
            <a:pPr lvl="1"/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8" name="Picture 7" descr="SMP_pix_dEdx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8" y="1655828"/>
            <a:ext cx="2668252" cy="1778000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rot="5400000">
            <a:off x="6129865" y="3392714"/>
            <a:ext cx="1650999" cy="1324429"/>
          </a:xfrm>
          <a:prstGeom prst="bentArrow">
            <a:avLst>
              <a:gd name="adj1" fmla="val 22223"/>
              <a:gd name="adj2" fmla="val 25000"/>
              <a:gd name="adj3" fmla="val 25000"/>
              <a:gd name="adj4" fmla="val 43750"/>
            </a:avLst>
          </a:prstGeom>
          <a:solidFill>
            <a:srgbClr val="FF6600">
              <a:alpha val="31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16200000" flipH="1">
            <a:off x="6910610" y="3392714"/>
            <a:ext cx="1650999" cy="1324429"/>
          </a:xfrm>
          <a:prstGeom prst="bentArrow">
            <a:avLst>
              <a:gd name="adj1" fmla="val 22223"/>
              <a:gd name="adj2" fmla="val 25000"/>
              <a:gd name="adj3" fmla="val 25000"/>
              <a:gd name="adj4" fmla="val 43750"/>
            </a:avLst>
          </a:prstGeom>
          <a:solidFill>
            <a:srgbClr val="FF6600">
              <a:alpha val="31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7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 searches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0" y="5143047"/>
            <a:ext cx="4953001" cy="157842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No excess above background expectation seen in any of the three analyses.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5" name="Picture 4" descr="SMP_signalBkg_Rh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752251"/>
            <a:ext cx="3933370" cy="305560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9" name="Picture 8" descr="SMP_RhadMass_IDonl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571" y="1631497"/>
            <a:ext cx="3755570" cy="2548618"/>
          </a:xfrm>
          <a:prstGeom prst="rect">
            <a:avLst/>
          </a:prstGeom>
        </p:spPr>
      </p:pic>
      <p:pic>
        <p:nvPicPr>
          <p:cNvPr id="10" name="Picture 9" descr="SMP_massRhad_MSagnosti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715" y="4252671"/>
            <a:ext cx="3280228" cy="246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7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P_limit_mass_gluinoRhad_fu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98" y="3886546"/>
            <a:ext cx="3910488" cy="29714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 searches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0" y="1839686"/>
            <a:ext cx="4953001" cy="296817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No excess above background expectation seen in any of the three analyses.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Set limits on </a:t>
            </a:r>
            <a:r>
              <a:rPr lang="en-US" sz="2800" dirty="0" err="1" smtClean="0">
                <a:solidFill>
                  <a:srgbClr val="FF0000"/>
                </a:solidFill>
              </a:rPr>
              <a:t>gluino</a:t>
            </a:r>
            <a:r>
              <a:rPr lang="en-US" sz="2800" dirty="0" smtClean="0">
                <a:solidFill>
                  <a:srgbClr val="FF0000"/>
                </a:solidFill>
              </a:rPr>
              <a:t> R-hadrons: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8" name="Picture 7" descr="SMP_limit_mass_gluinoRhad_IDonl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673" y="1624239"/>
            <a:ext cx="3194535" cy="2548618"/>
          </a:xfrm>
          <a:prstGeom prst="rect">
            <a:avLst/>
          </a:prstGeom>
        </p:spPr>
      </p:pic>
      <p:pic>
        <p:nvPicPr>
          <p:cNvPr id="11" name="Picture 10" descr="SMP_limit_mass_gluinoRhad_MSagnosti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673" y="4172857"/>
            <a:ext cx="3199243" cy="254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668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R-hadron searches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0" y="1839687"/>
            <a:ext cx="5080001" cy="216988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No excess above background expectation seen in any of the three analyses.</a:t>
            </a:r>
          </a:p>
          <a:p>
            <a:r>
              <a:rPr lang="en-US" sz="2800" dirty="0" smtClean="0">
                <a:solidFill>
                  <a:srgbClr val="008000"/>
                </a:solidFill>
              </a:rPr>
              <a:t>Set limits on </a:t>
            </a:r>
            <a:r>
              <a:rPr lang="en-US" sz="2800" dirty="0" err="1" smtClean="0">
                <a:solidFill>
                  <a:srgbClr val="008000"/>
                </a:solidFill>
              </a:rPr>
              <a:t>squark</a:t>
            </a:r>
            <a:r>
              <a:rPr lang="en-US" sz="2800" dirty="0" smtClean="0">
                <a:solidFill>
                  <a:srgbClr val="008000"/>
                </a:solidFill>
              </a:rPr>
              <a:t> R-</a:t>
            </a:r>
            <a:r>
              <a:rPr lang="en-US" sz="2800" dirty="0" smtClean="0">
                <a:solidFill>
                  <a:srgbClr val="008000"/>
                </a:solidFill>
              </a:rPr>
              <a:t>hadrons (using triple-</a:t>
            </a:r>
            <a:r>
              <a:rPr lang="en-US" sz="2800" dirty="0" err="1" smtClean="0">
                <a:solidFill>
                  <a:srgbClr val="008000"/>
                </a:solidFill>
              </a:rPr>
              <a:t>Regge</a:t>
            </a:r>
            <a:r>
              <a:rPr lang="en-US" sz="2800" dirty="0" smtClean="0">
                <a:solidFill>
                  <a:srgbClr val="008000"/>
                </a:solidFill>
              </a:rPr>
              <a:t> model):</a:t>
            </a:r>
            <a:endParaRPr lang="en-US" sz="2800" dirty="0" smtClean="0">
              <a:solidFill>
                <a:srgbClr val="008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5" name="Picture 4" descr="SMP_limit_mass_squarkRhad_fu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15" y="4009570"/>
            <a:ext cx="3846286" cy="2848430"/>
          </a:xfrm>
          <a:prstGeom prst="rect">
            <a:avLst/>
          </a:prstGeom>
        </p:spPr>
      </p:pic>
      <p:pic>
        <p:nvPicPr>
          <p:cNvPr id="9" name="Picture 8" descr="SMP_limit_mass_squarkRhad_IDonl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77" y="1875741"/>
            <a:ext cx="3206423" cy="2445772"/>
          </a:xfrm>
          <a:prstGeom prst="rect">
            <a:avLst/>
          </a:prstGeom>
        </p:spPr>
      </p:pic>
      <p:pic>
        <p:nvPicPr>
          <p:cNvPr id="10" name="Picture 9" descr="SMP_limit_mass_squarkRhad_MSagnosti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77" y="4321513"/>
            <a:ext cx="3206423" cy="253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8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7"/>
            <a:ext cx="9144000" cy="1563914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SUSY breaking could also leave the </a:t>
            </a:r>
            <a:r>
              <a:rPr lang="en-US" sz="2800" dirty="0" smtClean="0"/>
              <a:t>lowest </a:t>
            </a:r>
            <a:r>
              <a:rPr lang="en-US" sz="2800" dirty="0" err="1" smtClean="0"/>
              <a:t>gauginos</a:t>
            </a:r>
            <a:r>
              <a:rPr lang="en-US" sz="2800" dirty="0" smtClean="0"/>
              <a:t> </a:t>
            </a:r>
            <a:r>
              <a:rPr lang="en-US" sz="2800" dirty="0"/>
              <a:t>approximately mass-degenerate (predicted, </a:t>
            </a:r>
            <a:r>
              <a:rPr lang="en-US" sz="2800" dirty="0" err="1"/>
              <a:t>eg</a:t>
            </a:r>
            <a:r>
              <a:rPr lang="en-US" sz="2800" dirty="0"/>
              <a:t>, by </a:t>
            </a:r>
            <a:r>
              <a:rPr lang="en-US" sz="2800" dirty="0">
                <a:solidFill>
                  <a:srgbClr val="000090"/>
                </a:solidFill>
              </a:rPr>
              <a:t>AMSB</a:t>
            </a:r>
            <a:r>
              <a:rPr lang="en-US" sz="2800" dirty="0"/>
              <a:t>), </a:t>
            </a:r>
            <a:r>
              <a:rPr lang="en-US" sz="2800" dirty="0" smtClean="0"/>
              <a:t>giving rise to </a:t>
            </a:r>
            <a:r>
              <a:rPr lang="en-US" sz="2800" dirty="0"/>
              <a:t>LL </a:t>
            </a:r>
            <a:r>
              <a:rPr lang="en-US" sz="2800" dirty="0" err="1"/>
              <a:t>chargino</a:t>
            </a:r>
            <a:r>
              <a:rPr lang="en-US" sz="2800" dirty="0"/>
              <a:t> decaying to </a:t>
            </a:r>
            <a:r>
              <a:rPr lang="en-US" sz="2800" dirty="0" err="1"/>
              <a:t>neutralino</a:t>
            </a:r>
            <a:r>
              <a:rPr lang="en-US" sz="2800" dirty="0"/>
              <a:t> and </a:t>
            </a:r>
            <a:r>
              <a:rPr lang="en-US" sz="2800" dirty="0" smtClean="0"/>
              <a:t>soft </a:t>
            </a:r>
            <a:r>
              <a:rPr lang="en-US" sz="2800" dirty="0" smtClean="0"/>
              <a:t>pion. </a:t>
            </a:r>
          </a:p>
          <a:p>
            <a:r>
              <a:rPr lang="en-US" sz="2800" dirty="0" smtClean="0"/>
              <a:t>Lo</a:t>
            </a:r>
            <a:r>
              <a:rPr lang="en-US" sz="2800" dirty="0" smtClean="0"/>
              <a:t>ok </a:t>
            </a:r>
            <a:r>
              <a:rPr lang="en-US" sz="2800" dirty="0" smtClean="0"/>
              <a:t>for production processes: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8" name="Picture 7" descr="kinked_proce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28" y="3236403"/>
            <a:ext cx="6422571" cy="77316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4677226"/>
            <a:ext cx="9144001" cy="216988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Resulting final state will include:</a:t>
            </a:r>
          </a:p>
          <a:p>
            <a:pPr lvl="1"/>
            <a:r>
              <a:rPr lang="en-US" sz="2400" dirty="0" smtClean="0"/>
              <a:t>High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jet</a:t>
            </a:r>
          </a:p>
          <a:p>
            <a:pPr lvl="1"/>
            <a:r>
              <a:rPr lang="en-US" sz="2400" dirty="0" smtClean="0"/>
              <a:t>Large missing transverse momentum.</a:t>
            </a:r>
          </a:p>
          <a:p>
            <a:pPr lvl="1"/>
            <a:r>
              <a:rPr lang="en-US" sz="3200" dirty="0" smtClean="0">
                <a:solidFill>
                  <a:srgbClr val="660066"/>
                </a:solidFill>
              </a:rPr>
              <a:t>High-</a:t>
            </a:r>
            <a:r>
              <a:rPr lang="en-US" sz="3200" dirty="0" err="1" smtClean="0">
                <a:solidFill>
                  <a:srgbClr val="660066"/>
                </a:solidFill>
              </a:rPr>
              <a:t>p</a:t>
            </a:r>
            <a:r>
              <a:rPr lang="en-US" sz="3200" baseline="-25000" dirty="0" err="1" smtClean="0">
                <a:solidFill>
                  <a:srgbClr val="660066"/>
                </a:solidFill>
              </a:rPr>
              <a:t>T</a:t>
            </a:r>
            <a:r>
              <a:rPr lang="en-US" sz="3200" baseline="-25000" dirty="0" smtClean="0">
                <a:solidFill>
                  <a:srgbClr val="660066"/>
                </a:solidFill>
              </a:rPr>
              <a:t> </a:t>
            </a:r>
            <a:r>
              <a:rPr lang="en-US" sz="3200" dirty="0" smtClean="0">
                <a:solidFill>
                  <a:srgbClr val="660066"/>
                </a:solidFill>
              </a:rPr>
              <a:t>disappearing track </a:t>
            </a:r>
            <a:r>
              <a:rPr lang="en-US" sz="3200" dirty="0" smtClean="0">
                <a:solidFill>
                  <a:srgbClr val="000090"/>
                </a:solidFill>
              </a:rPr>
              <a:t>(or “kinked” track, but reconstruction efficiency for soft pion is not so good..)</a:t>
            </a:r>
            <a:endParaRPr lang="en-US" sz="3200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7714" y="4009572"/>
            <a:ext cx="5392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(jet from ISR, needed to trigger on event).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34668" y="37571"/>
            <a:ext cx="2709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arXiv</a:t>
            </a:r>
            <a:r>
              <a:rPr lang="en-US" dirty="0">
                <a:solidFill>
                  <a:srgbClr val="008000"/>
                </a:solidFill>
              </a:rPr>
              <a:t>:1210.2852 [</a:t>
            </a:r>
            <a:r>
              <a:rPr lang="en-US" dirty="0" err="1">
                <a:solidFill>
                  <a:srgbClr val="008000"/>
                </a:solidFill>
              </a:rPr>
              <a:t>hep</a:t>
            </a:r>
            <a:r>
              <a:rPr lang="en-US" dirty="0">
                <a:solidFill>
                  <a:srgbClr val="008000"/>
                </a:solidFill>
              </a:rPr>
              <a:t>-ex]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303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selection</a:t>
            </a:r>
            <a:endParaRPr lang="en-US" dirty="0"/>
          </a:p>
        </p:txBody>
      </p:sp>
      <p:pic>
        <p:nvPicPr>
          <p:cNvPr id="4" name="Picture 3" descr="kinked_nTRTou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1" y="3817874"/>
            <a:ext cx="3878942" cy="29036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39685"/>
            <a:ext cx="9144001" cy="470988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Event selection: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Trigger on jet + missing E</a:t>
            </a:r>
            <a:r>
              <a:rPr lang="en-US" sz="2400" baseline="-25000" dirty="0" smtClean="0">
                <a:solidFill>
                  <a:srgbClr val="000090"/>
                </a:solidFill>
              </a:rPr>
              <a:t>T</a:t>
            </a:r>
            <a:endParaRPr lang="en-US" sz="2400" dirty="0" smtClean="0">
              <a:solidFill>
                <a:srgbClr val="000090"/>
              </a:solidFill>
            </a:endParaRP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In offline selection, require missing E</a:t>
            </a:r>
            <a:r>
              <a:rPr lang="en-US" sz="2400" baseline="-25000" dirty="0" smtClean="0">
                <a:solidFill>
                  <a:srgbClr val="000090"/>
                </a:solidFill>
              </a:rPr>
              <a:t>T </a:t>
            </a:r>
            <a:r>
              <a:rPr lang="en-US" sz="2400" dirty="0" smtClean="0">
                <a:solidFill>
                  <a:srgbClr val="000090"/>
                </a:solidFill>
              </a:rPr>
              <a:t>&gt; 90GeV and at least one jet with </a:t>
            </a:r>
            <a:r>
              <a:rPr lang="en-US" sz="2400" dirty="0" err="1" smtClean="0">
                <a:solidFill>
                  <a:srgbClr val="00009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&gt; 90GeV, well separated from missing E</a:t>
            </a:r>
            <a:r>
              <a:rPr lang="en-US" sz="2400" baseline="-25000" dirty="0" smtClean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direction in </a:t>
            </a:r>
            <a:r>
              <a:rPr lang="en-US" sz="2400" dirty="0" err="1" smtClean="0">
                <a:solidFill>
                  <a:srgbClr val="000090"/>
                </a:solidFill>
              </a:rPr>
              <a:t>φ</a:t>
            </a:r>
            <a:r>
              <a:rPr lang="en-US" sz="2400" dirty="0" smtClean="0">
                <a:solidFill>
                  <a:srgbClr val="000090"/>
                </a:solidFill>
              </a:rPr>
              <a:t>.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Lepton veto – no reconstructed electron or </a:t>
            </a:r>
            <a:r>
              <a:rPr lang="en-US" sz="2400" dirty="0" err="1" smtClean="0">
                <a:solidFill>
                  <a:srgbClr val="000090"/>
                </a:solidFill>
              </a:rPr>
              <a:t>muon</a:t>
            </a:r>
            <a:r>
              <a:rPr lang="en-US" sz="2400" dirty="0" smtClean="0">
                <a:solidFill>
                  <a:srgbClr val="000090"/>
                </a:solidFill>
              </a:rPr>
              <a:t> candidates.</a:t>
            </a:r>
          </a:p>
          <a:p>
            <a:r>
              <a:rPr lang="en-US" sz="2800" dirty="0" smtClean="0">
                <a:solidFill>
                  <a:srgbClr val="660066"/>
                </a:solidFill>
              </a:rPr>
              <a:t>Disappearing track candidate selection:</a:t>
            </a:r>
          </a:p>
          <a:p>
            <a:pPr lvl="1"/>
            <a:r>
              <a:rPr lang="en-US" sz="2400" dirty="0" smtClean="0">
                <a:solidFill>
                  <a:srgbClr val="660066"/>
                </a:solidFill>
              </a:rPr>
              <a:t>Track must be isolated,</a:t>
            </a:r>
          </a:p>
          <a:p>
            <a:pPr lvl="1"/>
            <a:r>
              <a:rPr lang="en-US" sz="2400" dirty="0">
                <a:solidFill>
                  <a:srgbClr val="660066"/>
                </a:solidFill>
              </a:rPr>
              <a:t>h</a:t>
            </a:r>
            <a:r>
              <a:rPr lang="en-US" sz="2400" dirty="0" smtClean="0">
                <a:solidFill>
                  <a:srgbClr val="660066"/>
                </a:solidFill>
              </a:rPr>
              <a:t>ave </a:t>
            </a:r>
            <a:r>
              <a:rPr lang="en-US" sz="2400" dirty="0" err="1" smtClean="0">
                <a:solidFill>
                  <a:srgbClr val="660066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660066"/>
                </a:solidFill>
              </a:rPr>
              <a:t>T</a:t>
            </a:r>
            <a:r>
              <a:rPr lang="en-US" sz="2400" dirty="0" smtClean="0">
                <a:solidFill>
                  <a:srgbClr val="660066"/>
                </a:solidFill>
              </a:rPr>
              <a:t> &gt; 10GeV,</a:t>
            </a:r>
          </a:p>
          <a:p>
            <a:pPr lvl="1"/>
            <a:r>
              <a:rPr lang="en-US" sz="2400" dirty="0" smtClean="0">
                <a:solidFill>
                  <a:srgbClr val="660066"/>
                </a:solidFill>
              </a:rPr>
              <a:t>at least 1 Pixel hit and 6 SCT hits,</a:t>
            </a:r>
          </a:p>
          <a:p>
            <a:pPr lvl="1"/>
            <a:r>
              <a:rPr lang="en-US" sz="2400" dirty="0" smtClean="0">
                <a:solidFill>
                  <a:srgbClr val="660066"/>
                </a:solidFill>
              </a:rPr>
              <a:t>originate from primary vertex, 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rgbClr val="660066"/>
                </a:solidFill>
              </a:rPr>
              <a:t>and point to TRT barrel (but not region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rgbClr val="660066"/>
                </a:solidFill>
              </a:rPr>
              <a:t> around |</a:t>
            </a:r>
            <a:r>
              <a:rPr lang="en-US" sz="2400" dirty="0" err="1" smtClean="0">
                <a:solidFill>
                  <a:srgbClr val="660066"/>
                </a:solidFill>
              </a:rPr>
              <a:t>η</a:t>
            </a:r>
            <a:r>
              <a:rPr lang="en-US" sz="2400" dirty="0" smtClean="0">
                <a:solidFill>
                  <a:srgbClr val="660066"/>
                </a:solidFill>
              </a:rPr>
              <a:t>|=0).</a:t>
            </a:r>
          </a:p>
          <a:p>
            <a:pPr lvl="1"/>
            <a:r>
              <a:rPr lang="en-US" sz="2400" dirty="0" smtClean="0">
                <a:solidFill>
                  <a:srgbClr val="3366FF"/>
                </a:solidFill>
              </a:rPr>
              <a:t>Fewer than 5 hits in TRT outer module.</a:t>
            </a:r>
          </a:p>
          <a:p>
            <a:pPr lvl="1"/>
            <a:endParaRPr lang="en-US" sz="24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84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6"/>
            <a:ext cx="5497286" cy="59145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Potential background sources are: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88144" y="2431143"/>
            <a:ext cx="2721428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Charged hadrons interacting with detector material.</a:t>
            </a:r>
          </a:p>
          <a:p>
            <a:endParaRPr lang="en-US" dirty="0"/>
          </a:p>
        </p:txBody>
      </p:sp>
      <p:pic>
        <p:nvPicPr>
          <p:cNvPr id="11" name="Picture 10" descr="kinked_hadronicIn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7" t="24947"/>
          <a:stretch/>
        </p:blipFill>
        <p:spPr>
          <a:xfrm>
            <a:off x="3773715" y="2429341"/>
            <a:ext cx="4436986" cy="196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197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6"/>
            <a:ext cx="5497286" cy="59145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Potential background sources are: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kinked_electronBk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396030"/>
            <a:ext cx="3516086" cy="240094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61657" y="4545705"/>
            <a:ext cx="52251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Electrons surviving lepton veto, undergoing bremsstrahlung.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88144" y="2431143"/>
            <a:ext cx="2721428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Charged hadrons interacting with detector material.</a:t>
            </a:r>
          </a:p>
          <a:p>
            <a:endParaRPr lang="en-US" dirty="0"/>
          </a:p>
        </p:txBody>
      </p:sp>
      <p:pic>
        <p:nvPicPr>
          <p:cNvPr id="11" name="Picture 10" descr="kinked_hadronicIn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7" t="24947"/>
          <a:stretch/>
        </p:blipFill>
        <p:spPr>
          <a:xfrm>
            <a:off x="3773715" y="2429341"/>
            <a:ext cx="4436986" cy="196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35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6"/>
            <a:ext cx="5497286" cy="59145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Potential background sources are: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kinked_electronBk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401405"/>
            <a:ext cx="3516086" cy="240094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61657" y="4545705"/>
            <a:ext cx="52251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Electrons surviving lepton veto, undergoing bremsstrahlung.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88144" y="2431143"/>
            <a:ext cx="2721428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Charged hadrons interacting with detector material.</a:t>
            </a:r>
          </a:p>
          <a:p>
            <a:endParaRPr lang="en-US" dirty="0"/>
          </a:p>
        </p:txBody>
      </p:sp>
      <p:pic>
        <p:nvPicPr>
          <p:cNvPr id="11" name="Picture 10" descr="kinked_hadronicIn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7" t="24947"/>
          <a:stretch/>
        </p:blipFill>
        <p:spPr>
          <a:xfrm>
            <a:off x="3773715" y="2429341"/>
            <a:ext cx="4436986" cy="19673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13859" y="5802352"/>
            <a:ext cx="60270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Obtain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spectrum for both sources of background using data control samples.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76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6"/>
            <a:ext cx="4499428" cy="149618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Use </a:t>
            </a:r>
            <a:r>
              <a:rPr lang="en-US" sz="2800" dirty="0" err="1" smtClean="0"/>
              <a:t>signal+background</a:t>
            </a:r>
            <a:r>
              <a:rPr lang="en-US" sz="2800" dirty="0" smtClean="0"/>
              <a:t> likelihood fit to track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spectrum, to test different signal hypotheses.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6" name="Picture 5" descr="kinked_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86" y="1567545"/>
            <a:ext cx="4118428" cy="26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55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00201"/>
            <a:ext cx="8980714" cy="1156196"/>
          </a:xfrm>
        </p:spPr>
        <p:txBody>
          <a:bodyPr>
            <a:normAutofit fontScale="77500" lnSpcReduction="20000"/>
          </a:bodyPr>
          <a:lstStyle/>
          <a:p>
            <a:r>
              <a:rPr lang="en-US" sz="3700" dirty="0" err="1" smtClean="0"/>
              <a:t>Supersymmetry</a:t>
            </a:r>
            <a:r>
              <a:rPr lang="en-US" sz="3700" dirty="0" smtClean="0"/>
              <a:t> </a:t>
            </a:r>
            <a:r>
              <a:rPr lang="en-US" sz="3700" dirty="0" smtClean="0"/>
              <a:t>(SUSY) solves the Hierarchy Problem (sensible Higgs mass without fine-tuning) by introducing </a:t>
            </a:r>
            <a:r>
              <a:rPr lang="en-US" sz="3700" i="1" dirty="0" err="1" smtClean="0">
                <a:solidFill>
                  <a:srgbClr val="800000"/>
                </a:solidFill>
              </a:rPr>
              <a:t>superpartners</a:t>
            </a:r>
            <a:r>
              <a:rPr lang="en-US" sz="3700" dirty="0" smtClean="0"/>
              <a:t> for SM particles.</a:t>
            </a:r>
          </a:p>
          <a:p>
            <a:endParaRPr lang="en-US" sz="3400" dirty="0"/>
          </a:p>
          <a:p>
            <a:endParaRPr lang="en-US" sz="3400" dirty="0" smtClean="0"/>
          </a:p>
          <a:p>
            <a:endParaRPr lang="en-US" sz="3400" dirty="0"/>
          </a:p>
          <a:p>
            <a:endParaRPr lang="en-US" sz="3400" dirty="0" smtClean="0"/>
          </a:p>
          <a:p>
            <a:endParaRPr lang="en-US" sz="3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susypic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166" y="2756397"/>
            <a:ext cx="4271433" cy="245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49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6"/>
            <a:ext cx="4644570" cy="190258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Use </a:t>
            </a:r>
            <a:r>
              <a:rPr lang="en-US" sz="2800" dirty="0" err="1" smtClean="0"/>
              <a:t>signal+background</a:t>
            </a:r>
            <a:r>
              <a:rPr lang="en-US" sz="2800" dirty="0" smtClean="0"/>
              <a:t> likelihood fit to track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spectrum, to test different signal hypotheses.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No significant excess found.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6" name="Picture 5" descr="kinked_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86" y="1567545"/>
            <a:ext cx="4118428" cy="26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46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5"/>
            <a:ext cx="4644570" cy="186871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Use </a:t>
            </a:r>
            <a:r>
              <a:rPr lang="en-US" sz="2800" dirty="0" err="1" smtClean="0"/>
              <a:t>signal+background</a:t>
            </a:r>
            <a:r>
              <a:rPr lang="en-US" sz="2800" dirty="0" smtClean="0"/>
              <a:t> likelihood fit to track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spectrum, to test different signal hypotheses.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No significant excess found.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6" name="Picture 5" descr="kinked_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86" y="1567545"/>
            <a:ext cx="4118428" cy="268514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3559025"/>
            <a:ext cx="6553200" cy="450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0000FF"/>
                </a:solidFill>
              </a:rPr>
              <a:t>Set limits on </a:t>
            </a:r>
            <a:r>
              <a:rPr lang="en-US" sz="2000" dirty="0" err="1" smtClean="0">
                <a:solidFill>
                  <a:srgbClr val="0000FF"/>
                </a:solidFill>
              </a:rPr>
              <a:t>chargino</a:t>
            </a:r>
            <a:r>
              <a:rPr lang="en-US" sz="2000" dirty="0" smtClean="0">
                <a:solidFill>
                  <a:srgbClr val="0000FF"/>
                </a:solidFill>
              </a:rPr>
              <a:t> mass and lifetime:</a:t>
            </a:r>
          </a:p>
        </p:txBody>
      </p:sp>
      <p:pic>
        <p:nvPicPr>
          <p:cNvPr id="9" name="Picture 8" descr="kinked_limits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4087497"/>
            <a:ext cx="3352800" cy="277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4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Disappearing tracks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5"/>
            <a:ext cx="4644570" cy="191951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Use </a:t>
            </a:r>
            <a:r>
              <a:rPr lang="en-US" sz="2800" dirty="0" err="1" smtClean="0"/>
              <a:t>signal+background</a:t>
            </a:r>
            <a:r>
              <a:rPr lang="en-US" sz="2800" dirty="0" smtClean="0"/>
              <a:t> likelihood fit to track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spectrum, to test different signal hypotheses.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No significant excess found.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6" name="Picture 5" descr="kinked_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86" y="1566851"/>
            <a:ext cx="4118428" cy="268514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3545375"/>
            <a:ext cx="6553200" cy="48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0000FF"/>
                </a:solidFill>
              </a:rPr>
              <a:t>Set limits on </a:t>
            </a:r>
            <a:r>
              <a:rPr lang="en-US" sz="2000" dirty="0" err="1" smtClean="0">
                <a:solidFill>
                  <a:srgbClr val="0000FF"/>
                </a:solidFill>
              </a:rPr>
              <a:t>chargino</a:t>
            </a:r>
            <a:r>
              <a:rPr lang="en-US" sz="2000" dirty="0" smtClean="0">
                <a:solidFill>
                  <a:srgbClr val="0000FF"/>
                </a:solidFill>
              </a:rPr>
              <a:t> mass and lifetime: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483429" y="4907643"/>
            <a:ext cx="1941284" cy="1813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008000"/>
                </a:solidFill>
              </a:rPr>
              <a:t>And on </a:t>
            </a:r>
            <a:r>
              <a:rPr lang="en-US" sz="2000" dirty="0" err="1" smtClean="0">
                <a:solidFill>
                  <a:srgbClr val="008000"/>
                </a:solidFill>
              </a:rPr>
              <a:t>chargino</a:t>
            </a:r>
            <a:r>
              <a:rPr lang="en-US" sz="2000" dirty="0" smtClean="0">
                <a:solidFill>
                  <a:srgbClr val="008000"/>
                </a:solidFill>
              </a:rPr>
              <a:t> – </a:t>
            </a:r>
            <a:r>
              <a:rPr lang="en-US" sz="2000" dirty="0" err="1" smtClean="0">
                <a:solidFill>
                  <a:srgbClr val="008000"/>
                </a:solidFill>
              </a:rPr>
              <a:t>neutralino</a:t>
            </a:r>
            <a:r>
              <a:rPr lang="en-US" sz="2000" dirty="0" smtClean="0">
                <a:solidFill>
                  <a:srgbClr val="008000"/>
                </a:solidFill>
              </a:rPr>
              <a:t> mass difference:</a:t>
            </a:r>
          </a:p>
        </p:txBody>
      </p:sp>
      <p:pic>
        <p:nvPicPr>
          <p:cNvPr id="11" name="Picture 10" descr="kinked_limits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235" y="4235060"/>
            <a:ext cx="3363565" cy="2545585"/>
          </a:xfrm>
          <a:prstGeom prst="rect">
            <a:avLst/>
          </a:prstGeom>
        </p:spPr>
      </p:pic>
      <p:pic>
        <p:nvPicPr>
          <p:cNvPr id="12" name="Picture 11" descr="kinked_limits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4087497"/>
            <a:ext cx="3352800" cy="277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67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571" y="274638"/>
            <a:ext cx="848722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Displaced vertices with </a:t>
            </a:r>
            <a:r>
              <a:rPr lang="en-US" dirty="0" err="1" smtClean="0"/>
              <a:t>tracks+muons</a:t>
            </a:r>
            <a:r>
              <a:rPr lang="en-US" dirty="0" smtClean="0"/>
              <a:t>, in the Inner Detector</a:t>
            </a:r>
            <a:endParaRPr lang="en-US" dirty="0"/>
          </a:p>
        </p:txBody>
      </p:sp>
      <p:pic>
        <p:nvPicPr>
          <p:cNvPr id="4" name="Picture 3" descr="RPV-diagram_ve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428" y="3338286"/>
            <a:ext cx="3120572" cy="24431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619" y="1600200"/>
            <a:ext cx="8701316" cy="4525963"/>
          </a:xfrm>
        </p:spPr>
        <p:txBody>
          <a:bodyPr/>
          <a:lstStyle/>
          <a:p>
            <a:r>
              <a:rPr lang="en-US" dirty="0"/>
              <a:t>Particles with average lifetimes up to a few nanoseconds could decay within the ID, giving rise to </a:t>
            </a:r>
            <a:r>
              <a:rPr lang="en-US" dirty="0">
                <a:solidFill>
                  <a:srgbClr val="FF0000"/>
                </a:solidFill>
              </a:rPr>
              <a:t>displaced vertices.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9571" y="3320143"/>
            <a:ext cx="5823857" cy="3121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One of the easiest models to look for is RPV SUSY with a non-zero (but small) </a:t>
            </a:r>
            <a:r>
              <a:rPr lang="en-US" sz="2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l</a:t>
            </a:r>
            <a:r>
              <a:rPr lang="en-US" sz="2800" baseline="30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’</a:t>
            </a:r>
            <a:r>
              <a:rPr lang="en-US" sz="2800" baseline="-25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211</a:t>
            </a:r>
            <a:r>
              <a:rPr lang="en-US" sz="2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 </a:t>
            </a:r>
            <a:r>
              <a:rPr lang="en-US" sz="2800" dirty="0" smtClean="0">
                <a:cs typeface="Symbol" charset="2"/>
              </a:rPr>
              <a:t>coupling.</a:t>
            </a:r>
          </a:p>
          <a:p>
            <a:r>
              <a:rPr lang="en-US" sz="2800" dirty="0" err="1" smtClean="0">
                <a:solidFill>
                  <a:srgbClr val="000090"/>
                </a:solidFill>
                <a:cs typeface="Symbol" charset="2"/>
              </a:rPr>
              <a:t>Neutralino</a:t>
            </a:r>
            <a:r>
              <a:rPr lang="en-US" sz="2800" dirty="0" smtClean="0">
                <a:solidFill>
                  <a:srgbClr val="000090"/>
                </a:solidFill>
                <a:cs typeface="Symbol" charset="2"/>
              </a:rPr>
              <a:t> decays to </a:t>
            </a:r>
            <a:r>
              <a:rPr lang="en-US" sz="2800" dirty="0" err="1" smtClean="0">
                <a:solidFill>
                  <a:srgbClr val="000090"/>
                </a:solidFill>
                <a:cs typeface="Symbol" charset="2"/>
              </a:rPr>
              <a:t>muon</a:t>
            </a:r>
            <a:r>
              <a:rPr lang="en-US" sz="2800" dirty="0" smtClean="0">
                <a:solidFill>
                  <a:srgbClr val="000090"/>
                </a:solidFill>
                <a:cs typeface="Symbol" charset="2"/>
              </a:rPr>
              <a:t> plus jets.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90266" y="37571"/>
            <a:ext cx="2353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ATLAS-CONF-2012</a:t>
            </a:r>
            <a:r>
              <a:rPr lang="en-US" dirty="0" smtClean="0">
                <a:solidFill>
                  <a:srgbClr val="008000"/>
                </a:solidFill>
              </a:rPr>
              <a:t>-113</a:t>
            </a: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88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571" y="274638"/>
            <a:ext cx="848722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Displaced vertices with </a:t>
            </a:r>
            <a:r>
              <a:rPr lang="en-US" dirty="0" err="1" smtClean="0"/>
              <a:t>tracks+muons</a:t>
            </a:r>
            <a:r>
              <a:rPr lang="en-US" dirty="0" smtClean="0"/>
              <a:t>, in the Inner Detector</a:t>
            </a:r>
            <a:endParaRPr lang="en-US" dirty="0"/>
          </a:p>
        </p:txBody>
      </p:sp>
      <p:pic>
        <p:nvPicPr>
          <p:cNvPr id="4" name="Picture 3" descr="RPV-diagram_ve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428" y="3338286"/>
            <a:ext cx="3120572" cy="24431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05" y="1600200"/>
            <a:ext cx="8775096" cy="4525963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articles with </a:t>
            </a:r>
            <a:r>
              <a:rPr lang="en-US" dirty="0" smtClean="0"/>
              <a:t>average lifetimes up to a few nanoseconds could </a:t>
            </a:r>
            <a:r>
              <a:rPr lang="en-US" dirty="0" smtClean="0"/>
              <a:t>decay within the </a:t>
            </a:r>
            <a:r>
              <a:rPr lang="en-US" dirty="0" smtClean="0"/>
              <a:t>ID</a:t>
            </a:r>
            <a:r>
              <a:rPr lang="en-US" dirty="0" smtClean="0"/>
              <a:t>, </a:t>
            </a:r>
            <a:r>
              <a:rPr lang="en-US" dirty="0" smtClean="0"/>
              <a:t>giving rise to </a:t>
            </a:r>
            <a:r>
              <a:rPr lang="en-US" dirty="0" smtClean="0">
                <a:solidFill>
                  <a:srgbClr val="FF0000"/>
                </a:solidFill>
              </a:rPr>
              <a:t>displaced vertices.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9571" y="3320143"/>
            <a:ext cx="5823857" cy="3338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One of the easiest models to look for is RPV SUSY with a non-zero (but small) </a:t>
            </a:r>
            <a:r>
              <a:rPr lang="en-US" sz="2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l</a:t>
            </a:r>
            <a:r>
              <a:rPr lang="en-US" sz="2800" baseline="30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’</a:t>
            </a:r>
            <a:r>
              <a:rPr lang="en-US" sz="2800" baseline="-25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211</a:t>
            </a:r>
            <a:r>
              <a:rPr lang="en-US" sz="2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 </a:t>
            </a:r>
            <a:r>
              <a:rPr lang="en-US" sz="2800" dirty="0" smtClean="0">
                <a:cs typeface="Symbol" charset="2"/>
              </a:rPr>
              <a:t>coupling.</a:t>
            </a:r>
          </a:p>
          <a:p>
            <a:r>
              <a:rPr lang="en-US" sz="2800" dirty="0" err="1" smtClean="0">
                <a:solidFill>
                  <a:srgbClr val="000090"/>
                </a:solidFill>
                <a:cs typeface="Symbol" charset="2"/>
              </a:rPr>
              <a:t>Neutralino</a:t>
            </a:r>
            <a:r>
              <a:rPr lang="en-US" sz="2800" dirty="0" smtClean="0">
                <a:solidFill>
                  <a:srgbClr val="000090"/>
                </a:solidFill>
                <a:cs typeface="Symbol" charset="2"/>
              </a:rPr>
              <a:t> decays to </a:t>
            </a:r>
            <a:r>
              <a:rPr lang="en-US" sz="2800" dirty="0" err="1" smtClean="0">
                <a:solidFill>
                  <a:srgbClr val="000090"/>
                </a:solidFill>
                <a:cs typeface="Symbol" charset="2"/>
              </a:rPr>
              <a:t>muon</a:t>
            </a:r>
            <a:r>
              <a:rPr lang="en-US" sz="2800" dirty="0" smtClean="0">
                <a:solidFill>
                  <a:srgbClr val="000090"/>
                </a:solidFill>
                <a:cs typeface="Symbol" charset="2"/>
              </a:rPr>
              <a:t> plus jets.</a:t>
            </a:r>
          </a:p>
          <a:p>
            <a:pPr lvl="1"/>
            <a:r>
              <a:rPr lang="en-US" sz="2400" dirty="0" err="1" smtClean="0">
                <a:solidFill>
                  <a:srgbClr val="0000FF"/>
                </a:solidFill>
                <a:cs typeface="Symbol" charset="2"/>
              </a:rPr>
              <a:t>Muon</a:t>
            </a:r>
            <a:r>
              <a:rPr lang="en-US" sz="2400" dirty="0" smtClean="0">
                <a:solidFill>
                  <a:srgbClr val="0000FF"/>
                </a:solidFill>
                <a:cs typeface="Symbol" charset="2"/>
              </a:rPr>
              <a:t> is useful for triggering and background rejection.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90266" y="37571"/>
            <a:ext cx="2353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ATLAS-CONF-2012</a:t>
            </a:r>
            <a:r>
              <a:rPr lang="en-US" dirty="0" smtClean="0">
                <a:solidFill>
                  <a:srgbClr val="008000"/>
                </a:solidFill>
              </a:rPr>
              <a:t>-113</a:t>
            </a: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144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485" y="274638"/>
            <a:ext cx="844731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Displaced vertices with </a:t>
            </a:r>
            <a:r>
              <a:rPr lang="en-US" dirty="0" err="1" smtClean="0"/>
              <a:t>tracks+muons</a:t>
            </a:r>
            <a:r>
              <a:rPr lang="en-US" dirty="0" smtClean="0"/>
              <a:t>, in the Inner Detector</a:t>
            </a:r>
            <a:endParaRPr lang="en-US" dirty="0"/>
          </a:p>
        </p:txBody>
      </p:sp>
      <p:pic>
        <p:nvPicPr>
          <p:cNvPr id="4" name="Picture 3" descr="RPV-diagram_ve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428" y="3338286"/>
            <a:ext cx="3120572" cy="24431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85" y="1600200"/>
            <a:ext cx="8752116" cy="4525963"/>
          </a:xfrm>
        </p:spPr>
        <p:txBody>
          <a:bodyPr/>
          <a:lstStyle/>
          <a:p>
            <a:r>
              <a:rPr lang="en-US" dirty="0"/>
              <a:t>Particles with average lifetimes up to a few nanoseconds could decay within the ID, giving rise to </a:t>
            </a:r>
            <a:r>
              <a:rPr lang="en-US" dirty="0">
                <a:solidFill>
                  <a:srgbClr val="FF0000"/>
                </a:solidFill>
              </a:rPr>
              <a:t>displaced vertices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9571" y="3320142"/>
            <a:ext cx="5823857" cy="3537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One of the easiest models to look for is RPV SUSY with a non-zero (but small) </a:t>
            </a:r>
            <a:r>
              <a:rPr lang="en-US" sz="2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l</a:t>
            </a:r>
            <a:r>
              <a:rPr lang="en-US" sz="2800" baseline="30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’</a:t>
            </a:r>
            <a:r>
              <a:rPr lang="en-US" sz="2800" baseline="-25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211</a:t>
            </a:r>
            <a:r>
              <a:rPr lang="en-US" sz="2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 </a:t>
            </a:r>
            <a:r>
              <a:rPr lang="en-US" sz="2800" dirty="0" smtClean="0">
                <a:cs typeface="Symbol" charset="2"/>
              </a:rPr>
              <a:t>coupling.</a:t>
            </a:r>
          </a:p>
          <a:p>
            <a:r>
              <a:rPr lang="en-US" sz="2800" dirty="0" err="1" smtClean="0">
                <a:solidFill>
                  <a:srgbClr val="000090"/>
                </a:solidFill>
                <a:cs typeface="Symbol" charset="2"/>
              </a:rPr>
              <a:t>Neutralino</a:t>
            </a:r>
            <a:r>
              <a:rPr lang="en-US" sz="2800" dirty="0" smtClean="0">
                <a:solidFill>
                  <a:srgbClr val="000090"/>
                </a:solidFill>
                <a:cs typeface="Symbol" charset="2"/>
              </a:rPr>
              <a:t> decays to </a:t>
            </a:r>
            <a:r>
              <a:rPr lang="en-US" sz="2800" dirty="0" err="1" smtClean="0">
                <a:solidFill>
                  <a:srgbClr val="000090"/>
                </a:solidFill>
                <a:cs typeface="Symbol" charset="2"/>
              </a:rPr>
              <a:t>muon</a:t>
            </a:r>
            <a:r>
              <a:rPr lang="en-US" sz="2800" dirty="0" smtClean="0">
                <a:solidFill>
                  <a:srgbClr val="000090"/>
                </a:solidFill>
                <a:cs typeface="Symbol" charset="2"/>
              </a:rPr>
              <a:t> plus jets.</a:t>
            </a:r>
          </a:p>
          <a:p>
            <a:pPr lvl="1"/>
            <a:r>
              <a:rPr lang="en-US" sz="2400" dirty="0" err="1" smtClean="0">
                <a:solidFill>
                  <a:srgbClr val="0000FF"/>
                </a:solidFill>
                <a:cs typeface="Symbol" charset="2"/>
              </a:rPr>
              <a:t>Muon</a:t>
            </a:r>
            <a:r>
              <a:rPr lang="en-US" sz="2400" dirty="0" smtClean="0">
                <a:solidFill>
                  <a:srgbClr val="0000FF"/>
                </a:solidFill>
                <a:cs typeface="Symbol" charset="2"/>
              </a:rPr>
              <a:t> is useful for triggering and background rejection.</a:t>
            </a:r>
          </a:p>
          <a:p>
            <a:pPr lvl="1"/>
            <a:r>
              <a:rPr lang="en-US" sz="2400" dirty="0" smtClean="0">
                <a:solidFill>
                  <a:srgbClr val="3366FF"/>
                </a:solidFill>
                <a:cs typeface="Symbol" charset="2"/>
              </a:rPr>
              <a:t>High track multiplicity helps vertex reconstruction.</a:t>
            </a: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90266" y="37571"/>
            <a:ext cx="2353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ATLAS-CONF-2012</a:t>
            </a:r>
            <a:r>
              <a:rPr lang="en-US" dirty="0" smtClean="0">
                <a:solidFill>
                  <a:srgbClr val="008000"/>
                </a:solidFill>
              </a:rPr>
              <a:t>-113</a:t>
            </a: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03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V_effVsRDV_pr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2294"/>
            <a:ext cx="4351867" cy="30557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Displaced vertices – track and vertex reconstruction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679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Standard ATLAS tracking is highly optimized for tracks coming from the primary interaction point (IP).</a:t>
            </a:r>
          </a:p>
          <a:p>
            <a:r>
              <a:rPr lang="en-US" sz="2800" dirty="0" smtClean="0"/>
              <a:t>To increase efficiency for secondary tracks, we re-run Silicon-seeded tracking algorithm, with looser cuts on transverse impact parameter, using “left-over” hits from Standard tracking.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54714" y="3802295"/>
            <a:ext cx="4989286" cy="26019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008000"/>
                </a:solidFill>
              </a:rPr>
              <a:t>Vertex-finding algorithm based on </a:t>
            </a:r>
            <a:r>
              <a:rPr lang="en-US" sz="2800" i="1" dirty="0" smtClean="0">
                <a:solidFill>
                  <a:srgbClr val="008000"/>
                </a:solidFill>
              </a:rPr>
              <a:t>incompatibility graph</a:t>
            </a:r>
            <a:r>
              <a:rPr lang="en-US" sz="2800" dirty="0" smtClean="0">
                <a:solidFill>
                  <a:srgbClr val="008000"/>
                </a:solidFill>
              </a:rPr>
              <a:t> method.</a:t>
            </a:r>
          </a:p>
          <a:p>
            <a:r>
              <a:rPr lang="en-US" sz="2800" dirty="0" smtClean="0">
                <a:solidFill>
                  <a:srgbClr val="008000"/>
                </a:solidFill>
              </a:rPr>
              <a:t>Iterative disambiguation process then splits/merges/refits vertices until no tracks are shared between vertices.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8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V_rphi_pr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1"/>
            <a:ext cx="7213600" cy="29209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Displaced vertices –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8926286" cy="2336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Events triggered by high-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</a:t>
            </a:r>
            <a:r>
              <a:rPr lang="en-US" sz="2800" dirty="0" err="1" smtClean="0"/>
              <a:t>muon</a:t>
            </a:r>
            <a:r>
              <a:rPr lang="en-US" sz="2800" dirty="0" smtClean="0"/>
              <a:t> trigger, with no ID track requirement.</a:t>
            </a:r>
          </a:p>
          <a:p>
            <a:r>
              <a:rPr lang="en-US" sz="2800" dirty="0" smtClean="0"/>
              <a:t>Use tracks with </a:t>
            </a:r>
            <a:r>
              <a:rPr lang="en-US" sz="2800" dirty="0" smtClean="0">
                <a:solidFill>
                  <a:srgbClr val="008000"/>
                </a:solidFill>
              </a:rPr>
              <a:t>|d</a:t>
            </a:r>
            <a:r>
              <a:rPr lang="en-US" sz="2800" baseline="-25000" dirty="0" smtClean="0">
                <a:solidFill>
                  <a:srgbClr val="008000"/>
                </a:solidFill>
              </a:rPr>
              <a:t>0</a:t>
            </a:r>
            <a:r>
              <a:rPr lang="en-US" sz="2800" dirty="0" smtClean="0">
                <a:solidFill>
                  <a:srgbClr val="008000"/>
                </a:solidFill>
              </a:rPr>
              <a:t>|&gt;2mm</a:t>
            </a:r>
            <a:r>
              <a:rPr lang="en-US" sz="2800" dirty="0" smtClean="0">
                <a:solidFill>
                  <a:srgbClr val="008000"/>
                </a:solidFill>
              </a:rPr>
              <a:t>,</a:t>
            </a:r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000090"/>
                </a:solidFill>
              </a:rPr>
              <a:t>p</a:t>
            </a:r>
            <a:r>
              <a:rPr lang="en-US" sz="28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800" dirty="0" smtClean="0">
                <a:solidFill>
                  <a:srgbClr val="000090"/>
                </a:solidFill>
              </a:rPr>
              <a:t>&gt;1 </a:t>
            </a:r>
            <a:r>
              <a:rPr lang="en-US" sz="2800" dirty="0" err="1" smtClean="0">
                <a:solidFill>
                  <a:srgbClr val="000090"/>
                </a:solidFill>
              </a:rPr>
              <a:t>GeV</a:t>
            </a:r>
            <a:r>
              <a:rPr lang="en-US" sz="2800" dirty="0" smtClean="0">
                <a:solidFill>
                  <a:srgbClr val="000090"/>
                </a:solidFill>
              </a:rPr>
              <a:t> </a:t>
            </a:r>
            <a:r>
              <a:rPr lang="en-US" sz="2800" dirty="0" smtClean="0"/>
              <a:t>as input to </a:t>
            </a:r>
            <a:r>
              <a:rPr lang="en-US" sz="2800" dirty="0" err="1" smtClean="0"/>
              <a:t>vertexing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Look in </a:t>
            </a:r>
            <a:r>
              <a:rPr lang="en-US" sz="2800" dirty="0" err="1" smtClean="0"/>
              <a:t>fiducial</a:t>
            </a:r>
            <a:r>
              <a:rPr lang="en-US" sz="2800" dirty="0" smtClean="0"/>
              <a:t> volume roughly corresponding to Pix barrel.</a:t>
            </a:r>
          </a:p>
          <a:p>
            <a:r>
              <a:rPr lang="en-US" sz="2800" dirty="0" smtClean="0"/>
              <a:t>Require at least 5 tracks in vertex, and mass &gt; 10 </a:t>
            </a:r>
            <a:r>
              <a:rPr lang="en-US" sz="2800" dirty="0" err="1" smtClean="0"/>
              <a:t>GeV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Require high-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</a:t>
            </a:r>
            <a:r>
              <a:rPr lang="en-US" sz="2800" dirty="0" err="1" smtClean="0"/>
              <a:t>muon</a:t>
            </a:r>
            <a:r>
              <a:rPr lang="en-US" sz="2800" dirty="0" smtClean="0"/>
              <a:t> passing within 0.5mm of </a:t>
            </a:r>
            <a:r>
              <a:rPr lang="en-US" sz="2800" dirty="0" err="1" smtClean="0"/>
              <a:t>reco</a:t>
            </a:r>
            <a:r>
              <a:rPr lang="en-US" sz="2800" dirty="0" smtClean="0"/>
              <a:t> vertex.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03143" y="4106636"/>
            <a:ext cx="2140857" cy="22497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Veto vertices reconstructed in regions with high material density.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181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Displaced vertices –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298994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Two sources of background vertices considered:</a:t>
            </a:r>
          </a:p>
          <a:p>
            <a:pPr lvl="1"/>
            <a:r>
              <a:rPr lang="en-US" sz="2400" dirty="0" smtClean="0"/>
              <a:t>Purely random combinations of tracks inside the </a:t>
            </a:r>
            <a:r>
              <a:rPr lang="en-US" sz="2400" dirty="0" err="1" smtClean="0"/>
              <a:t>beampipe</a:t>
            </a:r>
            <a:r>
              <a:rPr lang="en-US" sz="2400" dirty="0" smtClean="0"/>
              <a:t> (where vacuum is good, but track density is high).</a:t>
            </a:r>
          </a:p>
          <a:p>
            <a:pPr lvl="1"/>
            <a:r>
              <a:rPr lang="en-US" sz="2400" dirty="0" smtClean="0"/>
              <a:t>High-mass tail of distribution of real vertices from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interactions with gas molecules.</a:t>
            </a:r>
          </a:p>
          <a:p>
            <a:pPr lvl="2"/>
            <a:r>
              <a:rPr lang="en-US" sz="2000" dirty="0" smtClean="0">
                <a:solidFill>
                  <a:srgbClr val="0000FF"/>
                </a:solidFill>
              </a:rPr>
              <a:t>Particularly if vertex is crossed by random (real or fake) track at large angle.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46135" y="4142283"/>
            <a:ext cx="3392714" cy="26019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Use </a:t>
            </a:r>
            <a:r>
              <a:rPr lang="en-US" sz="2400" dirty="0" smtClean="0"/>
              <a:t>a different </a:t>
            </a:r>
            <a:r>
              <a:rPr lang="en-US" sz="2400" dirty="0" smtClean="0"/>
              <a:t>data-driven method for each </a:t>
            </a:r>
            <a:r>
              <a:rPr lang="en-US" sz="2400" dirty="0" smtClean="0"/>
              <a:t>background source</a:t>
            </a:r>
            <a:r>
              <a:rPr lang="en-US" sz="2400" dirty="0" smtClean="0"/>
              <a:t>: total estimate is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4 ± 60)*10</a:t>
            </a:r>
            <a:r>
              <a:rPr lang="en-US" sz="2400" baseline="30000" dirty="0" smtClean="0">
                <a:solidFill>
                  <a:srgbClr val="FF0000"/>
                </a:solidFill>
              </a:rPr>
              <a:t>-3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/>
              <a:t>vertices in signal region.</a:t>
            </a:r>
            <a:endParaRPr lang="en-US" sz="2400" dirty="0" smtClean="0"/>
          </a:p>
        </p:txBody>
      </p:sp>
      <p:pic>
        <p:nvPicPr>
          <p:cNvPr id="4" name="Picture 3" descr="vp1_run165821_evt1605517_rp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00286"/>
            <a:ext cx="5088935" cy="275771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79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Displaced vertices –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383971"/>
            <a:ext cx="3465286" cy="282302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Zero</a:t>
            </a:r>
            <a:r>
              <a:rPr lang="en-US" sz="2800" dirty="0" smtClean="0"/>
              <a:t> vertices passing selection requirements observed in 4.5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data sample.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4" name="Picture 3" descr="DV_nTrkMass_pr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267" y="1619513"/>
            <a:ext cx="5191109" cy="473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08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00201"/>
            <a:ext cx="8980714" cy="1156196"/>
          </a:xfrm>
        </p:spPr>
        <p:txBody>
          <a:bodyPr>
            <a:normAutofit fontScale="77500" lnSpcReduction="20000"/>
          </a:bodyPr>
          <a:lstStyle/>
          <a:p>
            <a:r>
              <a:rPr lang="en-US" sz="3700" dirty="0" err="1" smtClean="0"/>
              <a:t>Supersymmetry</a:t>
            </a:r>
            <a:r>
              <a:rPr lang="en-US" sz="3700" dirty="0" smtClean="0"/>
              <a:t> </a:t>
            </a:r>
            <a:r>
              <a:rPr lang="en-US" sz="3700" dirty="0" smtClean="0"/>
              <a:t>(SUSY) solves the Hierarchy Problem (sensible Higgs mass without fine-tuning) by introducing </a:t>
            </a:r>
            <a:r>
              <a:rPr lang="en-US" sz="3700" i="1" dirty="0" err="1" smtClean="0">
                <a:solidFill>
                  <a:srgbClr val="800000"/>
                </a:solidFill>
              </a:rPr>
              <a:t>superpartners</a:t>
            </a:r>
            <a:r>
              <a:rPr lang="en-US" sz="3700" dirty="0" smtClean="0"/>
              <a:t> for SM particles.</a:t>
            </a:r>
          </a:p>
          <a:p>
            <a:endParaRPr lang="en-US" sz="3400" dirty="0"/>
          </a:p>
          <a:p>
            <a:endParaRPr lang="en-US" sz="3400" dirty="0" smtClean="0"/>
          </a:p>
          <a:p>
            <a:endParaRPr lang="en-US" sz="3400" dirty="0"/>
          </a:p>
          <a:p>
            <a:endParaRPr lang="en-US" sz="3400" dirty="0" smtClean="0"/>
          </a:p>
          <a:p>
            <a:endParaRPr lang="en-US" sz="3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7544" y="5565279"/>
            <a:ext cx="8980714" cy="1156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900" dirty="0">
                <a:solidFill>
                  <a:srgbClr val="FF0000"/>
                </a:solidFill>
              </a:rPr>
              <a:t>BUT, no SUSY particles (</a:t>
            </a:r>
            <a:r>
              <a:rPr lang="en-US" sz="2900" dirty="0" err="1">
                <a:solidFill>
                  <a:srgbClr val="FF0000"/>
                </a:solidFill>
              </a:rPr>
              <a:t>sparticles</a:t>
            </a:r>
            <a:r>
              <a:rPr lang="en-US" sz="2900" dirty="0">
                <a:solidFill>
                  <a:srgbClr val="FF0000"/>
                </a:solidFill>
              </a:rPr>
              <a:t>) have ever been seen..</a:t>
            </a:r>
          </a:p>
          <a:p>
            <a:pPr lvl="1"/>
            <a:r>
              <a:rPr lang="en-US" sz="2900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900" dirty="0" err="1" smtClean="0">
                <a:solidFill>
                  <a:srgbClr val="FF0000"/>
                </a:solidFill>
              </a:rPr>
              <a:t>Supersymmetry</a:t>
            </a:r>
            <a:r>
              <a:rPr lang="en-US" sz="2900" dirty="0" smtClean="0">
                <a:solidFill>
                  <a:srgbClr val="FF0000"/>
                </a:solidFill>
              </a:rPr>
              <a:t> </a:t>
            </a:r>
            <a:r>
              <a:rPr lang="en-US" sz="2900" dirty="0">
                <a:solidFill>
                  <a:srgbClr val="FF0000"/>
                </a:solidFill>
              </a:rPr>
              <a:t>is not a perfect symmetry – must be broken by some </a:t>
            </a:r>
            <a:r>
              <a:rPr lang="en-US" sz="2900" dirty="0" smtClean="0">
                <a:solidFill>
                  <a:srgbClr val="FF0000"/>
                </a:solidFill>
              </a:rPr>
              <a:t>mechanism.</a:t>
            </a:r>
            <a:endParaRPr lang="en-US" sz="2900" dirty="0">
              <a:solidFill>
                <a:srgbClr val="FF0000"/>
              </a:solidFill>
            </a:endParaRPr>
          </a:p>
        </p:txBody>
      </p:sp>
      <p:pic>
        <p:nvPicPr>
          <p:cNvPr id="8" name="Picture 7" descr="susypic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166" y="2756397"/>
            <a:ext cx="4271433" cy="245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7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V_limits_pr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400" y="3386667"/>
            <a:ext cx="4065042" cy="3471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Displaced vertices –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665516"/>
            <a:ext cx="9144001" cy="216988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Use simplified RPV SUSY signal model to set limits.</a:t>
            </a:r>
          </a:p>
          <a:p>
            <a:r>
              <a:rPr lang="en-US" sz="2000" dirty="0" err="1" smtClean="0"/>
              <a:t>Squark</a:t>
            </a:r>
            <a:r>
              <a:rPr lang="en-US" sz="2000" dirty="0" smtClean="0"/>
              <a:t> pair production, </a:t>
            </a:r>
            <a:r>
              <a:rPr lang="en-US" sz="2000" dirty="0" err="1" smtClean="0"/>
              <a:t>squark</a:t>
            </a:r>
            <a:r>
              <a:rPr lang="en-US" sz="2000" dirty="0" smtClean="0"/>
              <a:t> decays directly to long-lived </a:t>
            </a:r>
            <a:r>
              <a:rPr lang="en-US" sz="2000" dirty="0" err="1" smtClean="0"/>
              <a:t>neutralino</a:t>
            </a:r>
            <a:r>
              <a:rPr lang="en-US" sz="2000" dirty="0" smtClean="0"/>
              <a:t>, which decays to </a:t>
            </a:r>
            <a:r>
              <a:rPr lang="en-US" sz="2000" dirty="0" err="1" smtClean="0"/>
              <a:t>muon</a:t>
            </a:r>
            <a:r>
              <a:rPr lang="en-US" sz="2000" dirty="0" smtClean="0"/>
              <a:t> plus jets.</a:t>
            </a:r>
          </a:p>
          <a:p>
            <a:r>
              <a:rPr lang="en-US" sz="2000" dirty="0" smtClean="0"/>
              <a:t>Three combinations of </a:t>
            </a:r>
            <a:r>
              <a:rPr lang="en-US" sz="2000" dirty="0" err="1" smtClean="0"/>
              <a:t>squark</a:t>
            </a:r>
            <a:r>
              <a:rPr lang="en-US" sz="2000" dirty="0" smtClean="0"/>
              <a:t> and </a:t>
            </a:r>
            <a:r>
              <a:rPr lang="en-US" sz="2000" dirty="0" err="1" smtClean="0"/>
              <a:t>neutralino</a:t>
            </a:r>
            <a:r>
              <a:rPr lang="en-US" sz="2000" dirty="0" smtClean="0"/>
              <a:t> mass, to get idea of effect of LLP mass and boost on reconstruction efficiency.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80</a:t>
            </a:fld>
            <a:endParaRPr lang="en-US"/>
          </a:p>
        </p:txBody>
      </p:sp>
      <p:pic>
        <p:nvPicPr>
          <p:cNvPr id="6" name="Picture 5" descr="DV_effVsLifetime_pr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58482"/>
            <a:ext cx="4318000" cy="30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81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274638"/>
            <a:ext cx="856342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Hidden Valley: light Higgs-to-LLP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21971"/>
            <a:ext cx="9144000" cy="184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686" y="1799204"/>
            <a:ext cx="8919028" cy="438751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 can also look for displaced vertices at larger radii, near outer radius of </a:t>
            </a:r>
            <a:r>
              <a:rPr lang="en-US" dirty="0" err="1" smtClean="0"/>
              <a:t>hadronic</a:t>
            </a:r>
            <a:r>
              <a:rPr lang="en-US" dirty="0" smtClean="0"/>
              <a:t> calorimeter, or in the MS.</a:t>
            </a:r>
          </a:p>
          <a:p>
            <a:r>
              <a:rPr lang="en-US" dirty="0"/>
              <a:t>As benchmark, </a:t>
            </a:r>
            <a:r>
              <a:rPr lang="en-US" dirty="0" smtClean="0"/>
              <a:t>take a </a:t>
            </a:r>
            <a:r>
              <a:rPr lang="en-US" dirty="0"/>
              <a:t>Hidden Valley model, where hidden sector includes </a:t>
            </a:r>
            <a:r>
              <a:rPr lang="en-US" dirty="0" err="1"/>
              <a:t>pseudoscalar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π</a:t>
            </a:r>
            <a:r>
              <a:rPr lang="en-US" baseline="-25000" dirty="0" smtClean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/>
              <a:t>Higgs could decay to pair of </a:t>
            </a:r>
            <a:r>
              <a:rPr lang="en-US" dirty="0">
                <a:solidFill>
                  <a:srgbClr val="FF0000"/>
                </a:solidFill>
              </a:rPr>
              <a:t>π</a:t>
            </a:r>
            <a:r>
              <a:rPr lang="en-US" baseline="-25000" dirty="0">
                <a:solidFill>
                  <a:srgbClr val="FF0000"/>
                </a:solidFill>
              </a:rPr>
              <a:t>v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Due to weak coupling with SM, </a:t>
            </a:r>
            <a:r>
              <a:rPr lang="en-US" dirty="0">
                <a:solidFill>
                  <a:srgbClr val="FF0000"/>
                </a:solidFill>
              </a:rPr>
              <a:t>π</a:t>
            </a:r>
            <a:r>
              <a:rPr lang="en-US" baseline="-25000" dirty="0">
                <a:solidFill>
                  <a:srgbClr val="FF0000"/>
                </a:solidFill>
              </a:rPr>
              <a:t>v </a:t>
            </a:r>
            <a:r>
              <a:rPr lang="en-US" dirty="0"/>
              <a:t>is long-</a:t>
            </a:r>
            <a:r>
              <a:rPr lang="en-US" dirty="0" smtClean="0"/>
              <a:t>lived.</a:t>
            </a:r>
            <a:endParaRPr lang="en-US" dirty="0"/>
          </a:p>
          <a:p>
            <a:pPr lvl="1"/>
            <a:r>
              <a:rPr lang="en-US" dirty="0"/>
              <a:t>Will decay to fermion-</a:t>
            </a:r>
            <a:r>
              <a:rPr lang="en-US" dirty="0" err="1"/>
              <a:t>antifermion</a:t>
            </a:r>
            <a:r>
              <a:rPr lang="en-US" dirty="0"/>
              <a:t> pair, predominantly </a:t>
            </a:r>
            <a:r>
              <a:rPr lang="en-US" dirty="0" err="1">
                <a:solidFill>
                  <a:srgbClr val="660066"/>
                </a:solidFill>
              </a:rPr>
              <a:t>bb</a:t>
            </a:r>
            <a:r>
              <a:rPr lang="en-US" dirty="0" err="1"/>
              <a:t>,</a:t>
            </a:r>
            <a:r>
              <a:rPr lang="en-US" dirty="0" err="1">
                <a:solidFill>
                  <a:srgbClr val="800000"/>
                </a:solidFill>
              </a:rPr>
              <a:t>cc</a:t>
            </a:r>
            <a:r>
              <a:rPr lang="en-US" dirty="0" err="1"/>
              <a:t>,</a:t>
            </a:r>
            <a:r>
              <a:rPr lang="en-US" dirty="0" err="1" smtClean="0">
                <a:solidFill>
                  <a:srgbClr val="008000"/>
                </a:solidFill>
              </a:rPr>
              <a:t>τ</a:t>
            </a:r>
            <a:r>
              <a:rPr lang="en-US" baseline="30000" dirty="0" err="1" smtClean="0">
                <a:solidFill>
                  <a:srgbClr val="008000"/>
                </a:solidFill>
              </a:rPr>
              <a:t>+</a:t>
            </a:r>
            <a:r>
              <a:rPr lang="en-US" dirty="0" err="1" smtClean="0">
                <a:solidFill>
                  <a:srgbClr val="008000"/>
                </a:solidFill>
              </a:rPr>
              <a:t>τ</a:t>
            </a:r>
            <a:r>
              <a:rPr lang="en-US" baseline="30000" dirty="0" smtClean="0">
                <a:solidFill>
                  <a:srgbClr val="008000"/>
                </a:solidFill>
              </a:rPr>
              <a:t>-</a:t>
            </a:r>
            <a:r>
              <a:rPr lang="en-US" dirty="0" smtClean="0"/>
              <a:t> </a:t>
            </a:r>
            <a:r>
              <a:rPr lang="en-US" dirty="0"/>
              <a:t>(due to </a:t>
            </a:r>
            <a:r>
              <a:rPr lang="en-US" dirty="0" err="1"/>
              <a:t>helicity</a:t>
            </a:r>
            <a:r>
              <a:rPr lang="en-US" dirty="0"/>
              <a:t> suppression</a:t>
            </a:r>
            <a:r>
              <a:rPr lang="en-US" dirty="0" smtClean="0"/>
              <a:t>).</a:t>
            </a:r>
          </a:p>
          <a:p>
            <a:r>
              <a:rPr lang="en-US" dirty="0" smtClean="0"/>
              <a:t>Signature will be two back-to-back (</a:t>
            </a:r>
            <a:r>
              <a:rPr lang="en-US" dirty="0" err="1" smtClean="0"/>
              <a:t>η,Φ</a:t>
            </a:r>
            <a:r>
              <a:rPr lang="en-US" dirty="0" smtClean="0"/>
              <a:t>) clusters of charged and neutral hadrons in the MS, (one for each π</a:t>
            </a:r>
            <a:r>
              <a:rPr lang="en-US" baseline="-25000" dirty="0" smtClean="0"/>
              <a:t>v </a:t>
            </a:r>
            <a:r>
              <a:rPr lang="en-US" dirty="0" smtClean="0"/>
              <a:t>decay).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Use specially developed trigger algorithm, and specialized tracking and </a:t>
            </a:r>
            <a:r>
              <a:rPr lang="en-US" dirty="0" err="1" smtClean="0">
                <a:solidFill>
                  <a:srgbClr val="0000FF"/>
                </a:solidFill>
              </a:rPr>
              <a:t>vertexing</a:t>
            </a:r>
            <a:r>
              <a:rPr lang="en-US" dirty="0" smtClean="0">
                <a:solidFill>
                  <a:srgbClr val="0000FF"/>
                </a:solidFill>
              </a:rPr>
              <a:t>, to reconstruct vertices in MS.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848600" y="4034367"/>
            <a:ext cx="13970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229600" y="4034367"/>
            <a:ext cx="139700" cy="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89600" y="173035"/>
            <a:ext cx="345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8000"/>
                </a:solidFill>
              </a:rPr>
              <a:t>Phys.Rev.Lett. 108 (2012) 251801</a:t>
            </a: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40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_vtx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71" y="4454340"/>
            <a:ext cx="3447143" cy="2429059"/>
          </a:xfrm>
          <a:prstGeom prst="rect">
            <a:avLst/>
          </a:prstGeom>
        </p:spPr>
      </p:pic>
      <p:pic>
        <p:nvPicPr>
          <p:cNvPr id="3" name="Picture 2" descr="H_trigEf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86" y="1621971"/>
            <a:ext cx="3926114" cy="29775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274638"/>
            <a:ext cx="856342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Hidden Valley: light Higgs-to-LLP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21971"/>
            <a:ext cx="9144000" cy="184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686" y="1799204"/>
            <a:ext cx="5109028" cy="3081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660066"/>
                </a:solidFill>
              </a:rPr>
              <a:t>Level 1 </a:t>
            </a:r>
            <a:r>
              <a:rPr lang="en-US" sz="2400" dirty="0" err="1" smtClean="0">
                <a:solidFill>
                  <a:srgbClr val="660066"/>
                </a:solidFill>
              </a:rPr>
              <a:t>muon</a:t>
            </a:r>
            <a:r>
              <a:rPr lang="en-US" sz="2400" dirty="0" smtClean="0">
                <a:solidFill>
                  <a:srgbClr val="660066"/>
                </a:solidFill>
              </a:rPr>
              <a:t> trigger creates </a:t>
            </a:r>
            <a:r>
              <a:rPr lang="en-US" sz="2400" dirty="0" smtClean="0">
                <a:solidFill>
                  <a:srgbClr val="0000FF"/>
                </a:solidFill>
              </a:rPr>
              <a:t>“Regions Of Interest” (</a:t>
            </a:r>
            <a:r>
              <a:rPr lang="en-US" sz="2400" dirty="0" err="1" smtClean="0">
                <a:solidFill>
                  <a:srgbClr val="0000FF"/>
                </a:solidFill>
              </a:rPr>
              <a:t>RoIs</a:t>
            </a:r>
            <a:r>
              <a:rPr lang="en-US" sz="2400" dirty="0" smtClean="0">
                <a:solidFill>
                  <a:srgbClr val="0000FF"/>
                </a:solidFill>
              </a:rPr>
              <a:t>) </a:t>
            </a:r>
            <a:r>
              <a:rPr lang="en-US" sz="2400" dirty="0" smtClean="0">
                <a:solidFill>
                  <a:srgbClr val="660066"/>
                </a:solidFill>
              </a:rPr>
              <a:t>based on hits in the MS trigger chambers.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“</a:t>
            </a:r>
            <a:r>
              <a:rPr lang="en-US" sz="2400" dirty="0" err="1" smtClean="0">
                <a:solidFill>
                  <a:srgbClr val="FF0000"/>
                </a:solidFill>
              </a:rPr>
              <a:t>Muon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RoI</a:t>
            </a:r>
            <a:r>
              <a:rPr lang="en-US" sz="2400" dirty="0" smtClean="0">
                <a:solidFill>
                  <a:srgbClr val="FF0000"/>
                </a:solidFill>
              </a:rPr>
              <a:t> cluster trigger” </a:t>
            </a:r>
            <a:r>
              <a:rPr lang="en-US" sz="2400" dirty="0" smtClean="0">
                <a:solidFill>
                  <a:srgbClr val="660066"/>
                </a:solidFill>
              </a:rPr>
              <a:t>then selects events with cluster of 3 or more </a:t>
            </a:r>
            <a:r>
              <a:rPr lang="en-US" sz="2400" dirty="0" err="1" smtClean="0">
                <a:solidFill>
                  <a:srgbClr val="660066"/>
                </a:solidFill>
              </a:rPr>
              <a:t>RoIs</a:t>
            </a:r>
            <a:r>
              <a:rPr lang="en-US" sz="2400" dirty="0" smtClean="0">
                <a:solidFill>
                  <a:srgbClr val="660066"/>
                </a:solidFill>
              </a:rPr>
              <a:t> in ΔR=0.4 cone in MS barrel.</a:t>
            </a:r>
            <a:endParaRPr lang="en-US" sz="2400" dirty="0">
              <a:solidFill>
                <a:srgbClr val="660066"/>
              </a:solidFill>
            </a:endParaRPr>
          </a:p>
          <a:p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00714" y="4454340"/>
            <a:ext cx="5243286" cy="24290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800000"/>
                </a:solidFill>
              </a:rPr>
              <a:t>Reconstruct “</a:t>
            </a:r>
            <a:r>
              <a:rPr lang="en-US" sz="2400" dirty="0" err="1" smtClean="0">
                <a:solidFill>
                  <a:srgbClr val="800000"/>
                </a:solidFill>
              </a:rPr>
              <a:t>tracklets</a:t>
            </a:r>
            <a:r>
              <a:rPr lang="en-US" sz="2400" dirty="0" smtClean="0">
                <a:solidFill>
                  <a:srgbClr val="800000"/>
                </a:solidFill>
              </a:rPr>
              <a:t>” from MDT hits.</a:t>
            </a:r>
          </a:p>
          <a:p>
            <a:r>
              <a:rPr lang="en-US" sz="2400" dirty="0" smtClean="0">
                <a:solidFill>
                  <a:srgbClr val="800000"/>
                </a:solidFill>
              </a:rPr>
              <a:t>Extrapolate back through B-field, and reconstruct vertex position as point in (</a:t>
            </a:r>
            <a:r>
              <a:rPr lang="en-US" sz="2400" i="1" dirty="0" err="1" smtClean="0">
                <a:solidFill>
                  <a:srgbClr val="800000"/>
                </a:solidFill>
              </a:rPr>
              <a:t>r,z</a:t>
            </a:r>
            <a:r>
              <a:rPr lang="en-US" sz="2400" dirty="0" smtClean="0">
                <a:solidFill>
                  <a:srgbClr val="800000"/>
                </a:solidFill>
              </a:rPr>
              <a:t>) that uses highest number of </a:t>
            </a:r>
            <a:r>
              <a:rPr lang="en-US" sz="2400" dirty="0" err="1" smtClean="0">
                <a:solidFill>
                  <a:srgbClr val="800000"/>
                </a:solidFill>
              </a:rPr>
              <a:t>tracklets</a:t>
            </a:r>
            <a:r>
              <a:rPr lang="en-US" sz="2400" dirty="0" smtClean="0">
                <a:solidFill>
                  <a:srgbClr val="800000"/>
                </a:solidFill>
              </a:rPr>
              <a:t> to make vertex with χ</a:t>
            </a:r>
            <a:r>
              <a:rPr lang="en-US" sz="2400" baseline="30000" dirty="0" smtClean="0">
                <a:solidFill>
                  <a:srgbClr val="800000"/>
                </a:solidFill>
              </a:rPr>
              <a:t>2</a:t>
            </a:r>
            <a:r>
              <a:rPr lang="en-US" sz="2400" dirty="0" smtClean="0">
                <a:solidFill>
                  <a:srgbClr val="800000"/>
                </a:solidFill>
              </a:rPr>
              <a:t> probability &gt; 5%.</a:t>
            </a:r>
          </a:p>
        </p:txBody>
      </p:sp>
    </p:spTree>
    <p:extLst>
      <p:ext uri="{BB962C8B-B14F-4D97-AF65-F5344CB8AC3E}">
        <p14:creationId xmlns:p14="http://schemas.microsoft.com/office/powerpoint/2010/main" val="3681416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562428"/>
            <a:ext cx="8563427" cy="5624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Hidden Valley: light Higgs-to-LLP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21971"/>
            <a:ext cx="9144000" cy="184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pic>
        <p:nvPicPr>
          <p:cNvPr id="3" name="Picture 2" descr="H_evtDis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3" y="1621972"/>
            <a:ext cx="8414658" cy="5099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51200" y="2099733"/>
            <a:ext cx="150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MDT hits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013200" y="2621465"/>
            <a:ext cx="1185333" cy="1340935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013200" y="2621465"/>
            <a:ext cx="1337733" cy="843821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97867" y="1621970"/>
            <a:ext cx="150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RoI</a:t>
            </a:r>
            <a:r>
              <a:rPr lang="en-US" dirty="0" smtClean="0">
                <a:solidFill>
                  <a:srgbClr val="3366FF"/>
                </a:solidFill>
              </a:rPr>
              <a:t> clusters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50933" y="1794933"/>
            <a:ext cx="728134" cy="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33824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562428"/>
            <a:ext cx="8563427" cy="5624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Hidden Valley: light Higgs-to-LLP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21971"/>
            <a:ext cx="9144000" cy="184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 descr="H_evtDispTr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26" y="1621971"/>
            <a:ext cx="6099507" cy="52360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8116" y="3459239"/>
            <a:ext cx="19158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Truth tracks</a:t>
            </a:r>
            <a:endParaRPr lang="en-US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2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562428"/>
            <a:ext cx="8563427" cy="5624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Hidden Valley: light Higgs-to-LLP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21971"/>
            <a:ext cx="9144000" cy="184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553200" y="3465286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Reconstructed tracks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8" name="Picture 7" descr="H_recoVertex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5038"/>
            <a:ext cx="9144000" cy="523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800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274638"/>
            <a:ext cx="856342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Hidden Valley: light Higgs-to-LLP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21971"/>
            <a:ext cx="9144000" cy="184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686" y="1799205"/>
            <a:ext cx="9082314" cy="41369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Reconstructed vertices are required to: </a:t>
            </a:r>
          </a:p>
          <a:p>
            <a:pPr lvl="1"/>
            <a:r>
              <a:rPr lang="en-US" dirty="0" smtClean="0"/>
              <a:t>have at least three “</a:t>
            </a:r>
            <a:r>
              <a:rPr lang="en-US" dirty="0" err="1" smtClean="0"/>
              <a:t>tracklets</a:t>
            </a:r>
            <a:r>
              <a:rPr lang="en-US" dirty="0" smtClean="0"/>
              <a:t>”,</a:t>
            </a:r>
          </a:p>
          <a:p>
            <a:pPr lvl="1"/>
            <a:r>
              <a:rPr lang="en-US" dirty="0" smtClean="0"/>
              <a:t>point back to IP,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 in range |</a:t>
            </a:r>
            <a:r>
              <a:rPr lang="en-US" dirty="0" err="1" smtClean="0"/>
              <a:t>η</a:t>
            </a:r>
            <a:r>
              <a:rPr lang="en-US" dirty="0" smtClean="0"/>
              <a:t>|&lt;2.2,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 separated from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tracks and jets.</a:t>
            </a:r>
          </a:p>
          <a:p>
            <a:r>
              <a:rPr lang="en-US" dirty="0"/>
              <a:t>2</a:t>
            </a:r>
            <a:r>
              <a:rPr lang="en-US" dirty="0" smtClean="0"/>
              <a:t> vertices per event are required, separated by ΔR&gt;2.</a:t>
            </a:r>
          </a:p>
          <a:p>
            <a:r>
              <a:rPr lang="en-US" dirty="0" smtClean="0"/>
              <a:t>Calculate </a:t>
            </a:r>
            <a:r>
              <a:rPr lang="en-US" dirty="0" smtClean="0">
                <a:solidFill>
                  <a:srgbClr val="FF0000"/>
                </a:solidFill>
              </a:rPr>
              <a:t>background</a:t>
            </a:r>
            <a:r>
              <a:rPr lang="en-US" dirty="0" smtClean="0"/>
              <a:t> </a:t>
            </a:r>
            <a:r>
              <a:rPr lang="en-US" dirty="0" smtClean="0"/>
              <a:t>using data-driven method, exploiting the fact that the two vertices can be triggered on and reconstructed independently.</a:t>
            </a:r>
            <a:endParaRPr lang="en-US" dirty="0"/>
          </a:p>
          <a:p>
            <a:pPr lvl="1"/>
            <a:r>
              <a:rPr lang="en-US" dirty="0" smtClean="0"/>
              <a:t>Estimate: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67865" y="5412919"/>
            <a:ext cx="3265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0.03±0.02 events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870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274638"/>
            <a:ext cx="856342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Hidden Valley: light Higgs-to-LLP search</a:t>
            </a:r>
            <a:br>
              <a:rPr lang="en-US" dirty="0" smtClean="0"/>
            </a:b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21971"/>
            <a:ext cx="9144000" cy="1843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3167459"/>
            <a:ext cx="4154714" cy="27365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Set limits on </a:t>
            </a:r>
            <a:r>
              <a:rPr lang="en-US" sz="2800" dirty="0" smtClean="0">
                <a:solidFill>
                  <a:srgbClr val="3366FF"/>
                </a:solidFill>
              </a:rPr>
              <a:t>h</a:t>
            </a:r>
            <a:r>
              <a:rPr lang="en-US" sz="2800" baseline="30000" dirty="0" smtClean="0">
                <a:solidFill>
                  <a:srgbClr val="3366FF"/>
                </a:solidFill>
              </a:rPr>
              <a:t>0</a:t>
            </a:r>
            <a:r>
              <a:rPr lang="en-US" sz="2800" dirty="0" smtClean="0">
                <a:solidFill>
                  <a:srgbClr val="3366FF"/>
                </a:solidFill>
              </a:rPr>
              <a:t> to π</a:t>
            </a:r>
            <a:r>
              <a:rPr lang="en-US" sz="2800" baseline="-25000" dirty="0" smtClean="0">
                <a:solidFill>
                  <a:srgbClr val="3366FF"/>
                </a:solidFill>
              </a:rPr>
              <a:t>v</a:t>
            </a:r>
            <a:r>
              <a:rPr lang="en-US" sz="2800" dirty="0" smtClean="0">
                <a:solidFill>
                  <a:srgbClr val="3366FF"/>
                </a:solidFill>
              </a:rPr>
              <a:t> π</a:t>
            </a:r>
            <a:r>
              <a:rPr lang="en-US" sz="2800" baseline="-25000" dirty="0" smtClean="0">
                <a:solidFill>
                  <a:srgbClr val="3366FF"/>
                </a:solidFill>
              </a:rPr>
              <a:t>v</a:t>
            </a:r>
            <a:r>
              <a:rPr lang="en-US" sz="2800" dirty="0" smtClean="0">
                <a:solidFill>
                  <a:srgbClr val="3366FF"/>
                </a:solidFill>
              </a:rPr>
              <a:t> </a:t>
            </a:r>
            <a:r>
              <a:rPr lang="en-US" sz="2800" dirty="0" smtClean="0"/>
              <a:t>cross-section as a function of π</a:t>
            </a:r>
            <a:r>
              <a:rPr lang="en-US" sz="2800" baseline="-25000" dirty="0" smtClean="0"/>
              <a:t>v</a:t>
            </a:r>
            <a:r>
              <a:rPr lang="en-US" sz="2800" dirty="0" smtClean="0"/>
              <a:t> proper decay length, in multiples of SM Higgs production cross-section (assume 100% branching ratio):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15143" y="1799205"/>
            <a:ext cx="5987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No events seen passing all selection requirements, in 1.9 fb</a:t>
            </a:r>
            <a:r>
              <a:rPr lang="en-US" sz="2800" baseline="30000" dirty="0" smtClean="0">
                <a:solidFill>
                  <a:srgbClr val="FF0000"/>
                </a:solidFill>
              </a:rPr>
              <a:t>-1</a:t>
            </a:r>
            <a:r>
              <a:rPr lang="en-US" sz="2800" dirty="0" smtClean="0">
                <a:solidFill>
                  <a:srgbClr val="FF0000"/>
                </a:solidFill>
              </a:rPr>
              <a:t> data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3" name="Picture 2" descr="H_limitVsLifeti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371" y="2986030"/>
            <a:ext cx="4753429" cy="322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33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88</a:t>
            </a:fld>
            <a:endParaRPr lang="en-US"/>
          </a:p>
        </p:txBody>
      </p:sp>
      <p:pic>
        <p:nvPicPr>
          <p:cNvPr id="7" name="Picture 6" descr="DLJ_feynman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487" y="2848428"/>
            <a:ext cx="4082142" cy="305162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3830" y="2545556"/>
            <a:ext cx="4731657" cy="41759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If the Higgs can decay to hidden-sector fermions, these could in turn decay to a (potentially long-lived) neutral hidden-sector particle </a:t>
            </a:r>
            <a:r>
              <a:rPr lang="en-US" sz="2800" dirty="0" err="1" smtClean="0">
                <a:solidFill>
                  <a:srgbClr val="FF0000"/>
                </a:solidFill>
              </a:rPr>
              <a:t>γ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and a stable hidden sector fermion that escapes detection.</a:t>
            </a:r>
          </a:p>
          <a:p>
            <a:r>
              <a:rPr lang="en-US" sz="2800" dirty="0" smtClean="0"/>
              <a:t>Decay of </a:t>
            </a:r>
            <a:r>
              <a:rPr lang="en-US" sz="2800" dirty="0" err="1" smtClean="0">
                <a:solidFill>
                  <a:srgbClr val="FF0000"/>
                </a:solidFill>
              </a:rPr>
              <a:t>γ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could give rise to collimated pairs of leptons.</a:t>
            </a:r>
            <a:endParaRPr lang="en-US" sz="2800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333830" y="1845468"/>
            <a:ext cx="8784769" cy="100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At the LHC, hidden sector particles could be produced with large boosts, such that their decay products form jet-like structures.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37571"/>
            <a:ext cx="2590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arXiv:1210.0435 [</a:t>
            </a:r>
            <a:r>
              <a:rPr lang="en-US" dirty="0" err="1">
                <a:solidFill>
                  <a:srgbClr val="008000"/>
                </a:solidFill>
              </a:rPr>
              <a:t>hep</a:t>
            </a:r>
            <a:r>
              <a:rPr lang="en-US" dirty="0">
                <a:solidFill>
                  <a:srgbClr val="008000"/>
                </a:solidFill>
              </a:rPr>
              <a:t>-ex]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70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89</a:t>
            </a:fld>
            <a:endParaRPr lang="en-US"/>
          </a:p>
        </p:txBody>
      </p:sp>
      <p:pic>
        <p:nvPicPr>
          <p:cNvPr id="5" name="Picture 4" descr="DLJ_evtDi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14" y="1686832"/>
            <a:ext cx="6712857" cy="503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78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SUSY breaking</a:t>
            </a:r>
            <a:r>
              <a:rPr lang="en-US" dirty="0"/>
              <a:t> </a:t>
            </a:r>
            <a:r>
              <a:rPr lang="en-US" dirty="0" smtClean="0"/>
              <a:t>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3999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Gravity-mediated (e.g. </a:t>
            </a:r>
            <a:r>
              <a:rPr lang="en-US" dirty="0" err="1" smtClean="0">
                <a:solidFill>
                  <a:srgbClr val="3366FF"/>
                </a:solidFill>
              </a:rPr>
              <a:t>mSUGRA</a:t>
            </a:r>
            <a:r>
              <a:rPr lang="en-US" dirty="0" smtClean="0">
                <a:solidFill>
                  <a:srgbClr val="3366FF"/>
                </a:solidFill>
              </a:rPr>
              <a:t>).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Gauge-mediated SUSY breaking (GMSB).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SUSY breaking communicated via SM gauge interactions.</a:t>
            </a:r>
          </a:p>
          <a:p>
            <a:pPr lvl="1"/>
            <a:r>
              <a:rPr lang="en-US" dirty="0" err="1" smtClean="0">
                <a:solidFill>
                  <a:srgbClr val="008000"/>
                </a:solidFill>
              </a:rPr>
              <a:t>Gravitino</a:t>
            </a:r>
            <a:r>
              <a:rPr lang="en-US" dirty="0" smtClean="0">
                <a:solidFill>
                  <a:srgbClr val="008000"/>
                </a:solidFill>
              </a:rPr>
              <a:t> acquires mass (LSP).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	</a:t>
            </a:r>
            <a:r>
              <a:rPr lang="en-US" dirty="0" smtClean="0">
                <a:solidFill>
                  <a:srgbClr val="FF0000"/>
                </a:solidFill>
              </a:rPr>
              <a:t>Depending on SUSY-breaking scale, NLSP can be long-lived.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Anomaly-mediated SUSY breaking (AMSB).</a:t>
            </a:r>
          </a:p>
          <a:p>
            <a:pPr lvl="1"/>
            <a:r>
              <a:rPr lang="en-US" dirty="0" smtClean="0">
                <a:solidFill>
                  <a:srgbClr val="660066"/>
                </a:solidFill>
              </a:rPr>
              <a:t>SUSY breaking is caused by loop effects, gives constrained mass spectrum:</a:t>
            </a:r>
          </a:p>
          <a:p>
            <a:pPr lvl="1"/>
            <a:r>
              <a:rPr lang="en-US" dirty="0" smtClean="0">
                <a:solidFill>
                  <a:srgbClr val="660066"/>
                </a:solidFill>
              </a:rPr>
              <a:t>Ratios of </a:t>
            </a:r>
            <a:r>
              <a:rPr lang="en-US" dirty="0" err="1" smtClean="0">
                <a:solidFill>
                  <a:srgbClr val="660066"/>
                </a:solidFill>
              </a:rPr>
              <a:t>gaugino</a:t>
            </a:r>
            <a:r>
              <a:rPr lang="en-US" dirty="0" smtClean="0">
                <a:solidFill>
                  <a:srgbClr val="660066"/>
                </a:solidFill>
              </a:rPr>
              <a:t> masses are approximately:</a:t>
            </a:r>
          </a:p>
          <a:p>
            <a:pPr marL="914400" lvl="2" indent="0">
              <a:buNone/>
            </a:pPr>
            <a:r>
              <a:rPr lang="en-US" sz="2800" dirty="0" err="1" smtClean="0">
                <a:solidFill>
                  <a:srgbClr val="0000FF"/>
                </a:solidFill>
              </a:rPr>
              <a:t>M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bino</a:t>
            </a:r>
            <a:r>
              <a:rPr lang="en-US" sz="2800" dirty="0" smtClean="0"/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660066"/>
                </a:solidFill>
              </a:rPr>
              <a:t>M</a:t>
            </a:r>
            <a:r>
              <a:rPr lang="en-US" sz="2800" baseline="-25000" dirty="0" err="1" smtClean="0">
                <a:solidFill>
                  <a:srgbClr val="660066"/>
                </a:solidFill>
              </a:rPr>
              <a:t>wino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</a:rPr>
              <a:t>M</a:t>
            </a:r>
            <a:r>
              <a:rPr lang="en-US" sz="2800" baseline="-25000" dirty="0" err="1" smtClean="0">
                <a:solidFill>
                  <a:srgbClr val="008000"/>
                </a:solidFill>
              </a:rPr>
              <a:t>gluino</a:t>
            </a:r>
            <a:r>
              <a:rPr lang="en-US" sz="2800" baseline="-250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≈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3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660066"/>
                </a:solidFill>
              </a:rPr>
              <a:t>1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7</a:t>
            </a:r>
          </a:p>
          <a:p>
            <a:pPr lvl="1"/>
            <a:r>
              <a:rPr lang="en-US" sz="3200" dirty="0" smtClean="0">
                <a:solidFill>
                  <a:srgbClr val="660066"/>
                </a:solidFill>
              </a:rPr>
              <a:t>Masses of lightest </a:t>
            </a:r>
            <a:r>
              <a:rPr lang="en-US" sz="3200" dirty="0" err="1" smtClean="0">
                <a:solidFill>
                  <a:srgbClr val="660066"/>
                </a:solidFill>
              </a:rPr>
              <a:t>chargino</a:t>
            </a:r>
            <a:r>
              <a:rPr lang="en-US" sz="3200" dirty="0" smtClean="0">
                <a:solidFill>
                  <a:srgbClr val="660066"/>
                </a:solidFill>
              </a:rPr>
              <a:t> and lightest </a:t>
            </a:r>
            <a:r>
              <a:rPr lang="en-US" sz="3200" dirty="0" err="1" smtClean="0">
                <a:solidFill>
                  <a:srgbClr val="660066"/>
                </a:solidFill>
              </a:rPr>
              <a:t>neutralino</a:t>
            </a:r>
            <a:r>
              <a:rPr lang="en-US" sz="3200" dirty="0" smtClean="0">
                <a:solidFill>
                  <a:srgbClr val="660066"/>
                </a:solidFill>
              </a:rPr>
              <a:t> are nearly degenerate.</a:t>
            </a:r>
          </a:p>
          <a:p>
            <a:pPr marL="457200" lvl="1" indent="0">
              <a:buNone/>
            </a:pPr>
            <a:r>
              <a:rPr lang="en-US" sz="3200" dirty="0" smtClean="0">
                <a:solidFill>
                  <a:srgbClr val="660066"/>
                </a:solidFill>
                <a:latin typeface="Wingdings"/>
                <a:ea typeface="Wingdings"/>
                <a:cs typeface="Wingdings"/>
                <a:sym typeface="Wingdings"/>
              </a:rPr>
              <a:t>	</a:t>
            </a:r>
            <a:r>
              <a:rPr lang="en-US" sz="32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200" dirty="0" smtClean="0">
                <a:solidFill>
                  <a:srgbClr val="FF0000"/>
                </a:solidFill>
                <a:sym typeface="Wingdings"/>
              </a:rPr>
              <a:t>lightest </a:t>
            </a:r>
            <a:r>
              <a:rPr lang="en-US" sz="3200" dirty="0" err="1" smtClean="0">
                <a:solidFill>
                  <a:srgbClr val="FF0000"/>
                </a:solidFill>
                <a:sym typeface="Wingdings"/>
              </a:rPr>
              <a:t>chargino</a:t>
            </a:r>
            <a:r>
              <a:rPr lang="en-US" sz="3200" dirty="0" smtClean="0">
                <a:solidFill>
                  <a:srgbClr val="FF0000"/>
                </a:solidFill>
                <a:sym typeface="Wingdings"/>
              </a:rPr>
              <a:t> has long lifetime!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Split SUSY.</a:t>
            </a:r>
            <a:endParaRPr lang="en-US" dirty="0">
              <a:solidFill>
                <a:srgbClr val="000090"/>
              </a:solidFill>
            </a:endParaRP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New bosons are at very high mass scale, while new fermions at </a:t>
            </a:r>
            <a:r>
              <a:rPr lang="en-US" dirty="0" err="1" smtClean="0">
                <a:solidFill>
                  <a:srgbClr val="000090"/>
                </a:solidFill>
              </a:rPr>
              <a:t>TeV</a:t>
            </a:r>
            <a:r>
              <a:rPr lang="en-US" dirty="0" smtClean="0">
                <a:solidFill>
                  <a:srgbClr val="000090"/>
                </a:solidFill>
              </a:rPr>
              <a:t>-scale.</a:t>
            </a:r>
          </a:p>
          <a:p>
            <a:pPr marL="457200" lvl="1" indent="0">
              <a:buNone/>
            </a:pPr>
            <a:r>
              <a:rPr lang="en-US" sz="31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	</a:t>
            </a:r>
            <a:r>
              <a:rPr lang="en-US" sz="3100" dirty="0" err="1" smtClean="0">
                <a:solidFill>
                  <a:srgbClr val="FF0000"/>
                </a:solidFill>
                <a:sym typeface="Wingdings"/>
              </a:rPr>
              <a:t>gluino</a:t>
            </a:r>
            <a:r>
              <a:rPr lang="en-US" sz="3100" dirty="0" smtClean="0">
                <a:solidFill>
                  <a:srgbClr val="FF0000"/>
                </a:solidFill>
                <a:sym typeface="Wingdings"/>
              </a:rPr>
              <a:t> has long lifetime!</a:t>
            </a:r>
          </a:p>
          <a:p>
            <a:pPr marL="457200" lvl="1" indent="0">
              <a:buNone/>
            </a:pPr>
            <a:r>
              <a:rPr lang="en-US" sz="3100" dirty="0">
                <a:solidFill>
                  <a:srgbClr val="FF0000"/>
                </a:solidFill>
                <a:sym typeface="Wingdings"/>
              </a:rPr>
              <a:t>	</a:t>
            </a:r>
            <a:r>
              <a:rPr lang="en-US" sz="31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3100" dirty="0" smtClean="0">
                <a:solidFill>
                  <a:srgbClr val="000090"/>
                </a:solidFill>
                <a:sym typeface="Wingdings"/>
              </a:rPr>
              <a:t>(will combine with SM quarks and gluons to form “R-hadrons”).</a:t>
            </a:r>
            <a:endParaRPr lang="en-US" sz="3100" dirty="0" smtClean="0">
              <a:solidFill>
                <a:srgbClr val="000090"/>
              </a:solidFill>
            </a:endParaRPr>
          </a:p>
          <a:p>
            <a:pPr marL="457200" lvl="1" indent="0">
              <a:buNone/>
            </a:pPr>
            <a:endParaRPr lang="en-US" sz="3200" dirty="0" smtClean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10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2" y="1845466"/>
            <a:ext cx="9118598" cy="29528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solidFill>
                  <a:srgbClr val="000090"/>
                </a:solidFill>
              </a:rPr>
              <a:t>Muon</a:t>
            </a:r>
            <a:r>
              <a:rPr lang="en-US" sz="2400" dirty="0" smtClean="0">
                <a:solidFill>
                  <a:srgbClr val="000090"/>
                </a:solidFill>
              </a:rPr>
              <a:t> jets </a:t>
            </a:r>
            <a:r>
              <a:rPr lang="en-US" sz="2400" dirty="0" smtClean="0">
                <a:solidFill>
                  <a:srgbClr val="008000"/>
                </a:solidFill>
              </a:rPr>
              <a:t>(MJs) </a:t>
            </a:r>
            <a:r>
              <a:rPr lang="en-US" sz="2400" dirty="0" smtClean="0">
                <a:solidFill>
                  <a:srgbClr val="000090"/>
                </a:solidFill>
              </a:rPr>
              <a:t>from displaced </a:t>
            </a:r>
            <a:r>
              <a:rPr lang="en-US" sz="2400" dirty="0" err="1" smtClean="0">
                <a:solidFill>
                  <a:srgbClr val="000090"/>
                </a:solidFill>
              </a:rPr>
              <a:t>γ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d</a:t>
            </a:r>
            <a:r>
              <a:rPr lang="en-US" sz="2400" dirty="0" smtClean="0">
                <a:solidFill>
                  <a:srgbClr val="000090"/>
                </a:solidFill>
              </a:rPr>
              <a:t> decays will have pair of </a:t>
            </a:r>
            <a:r>
              <a:rPr lang="en-US" sz="2400" dirty="0" err="1" smtClean="0">
                <a:solidFill>
                  <a:srgbClr val="000090"/>
                </a:solidFill>
              </a:rPr>
              <a:t>muons</a:t>
            </a:r>
            <a:r>
              <a:rPr lang="en-US" sz="2400" dirty="0" smtClean="0">
                <a:solidFill>
                  <a:srgbClr val="000090"/>
                </a:solidFill>
              </a:rPr>
              <a:t> in narrow cone.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Use low-</a:t>
            </a:r>
            <a:r>
              <a:rPr lang="en-US" sz="2400" dirty="0" err="1" smtClean="0">
                <a:solidFill>
                  <a:srgbClr val="00009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multi-</a:t>
            </a:r>
            <a:r>
              <a:rPr lang="en-US" sz="2400" dirty="0" err="1" smtClean="0">
                <a:solidFill>
                  <a:srgbClr val="000090"/>
                </a:solidFill>
              </a:rPr>
              <a:t>muon</a:t>
            </a:r>
            <a:r>
              <a:rPr lang="en-US" sz="2400" dirty="0" smtClean="0">
                <a:solidFill>
                  <a:srgbClr val="000090"/>
                </a:solidFill>
              </a:rPr>
              <a:t> trigger without any ID track requirement.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Reconstruct tracks in MS, and use clustering algorithm to gather </a:t>
            </a:r>
            <a:r>
              <a:rPr lang="en-US" sz="2400" dirty="0" err="1" smtClean="0">
                <a:solidFill>
                  <a:srgbClr val="000090"/>
                </a:solidFill>
              </a:rPr>
              <a:t>muons</a:t>
            </a:r>
            <a:r>
              <a:rPr lang="en-US" sz="2400" dirty="0" smtClean="0">
                <a:solidFill>
                  <a:srgbClr val="000090"/>
                </a:solidFill>
              </a:rPr>
              <a:t> within a cone.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Require MJs to have 2 oppositely charged </a:t>
            </a:r>
            <a:r>
              <a:rPr lang="en-US" sz="2400" dirty="0" err="1" smtClean="0">
                <a:solidFill>
                  <a:srgbClr val="000090"/>
                </a:solidFill>
              </a:rPr>
              <a:t>muons</a:t>
            </a:r>
            <a:r>
              <a:rPr lang="en-US" sz="2400" dirty="0" smtClean="0">
                <a:solidFill>
                  <a:srgbClr val="000090"/>
                </a:solidFill>
              </a:rPr>
              <a:t>, and 2 MJs per event.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Reject background using cuts on </a:t>
            </a:r>
            <a:r>
              <a:rPr lang="en-US" sz="2400" dirty="0" smtClean="0">
                <a:solidFill>
                  <a:srgbClr val="000090"/>
                </a:solidFill>
              </a:rPr>
              <a:t>track and </a:t>
            </a:r>
            <a:r>
              <a:rPr lang="en-US" sz="2400" dirty="0" smtClean="0">
                <a:solidFill>
                  <a:srgbClr val="000090"/>
                </a:solidFill>
              </a:rPr>
              <a:t>calorimeter isolation, ΔΦ between </a:t>
            </a:r>
            <a:r>
              <a:rPr lang="en-US" sz="2400" dirty="0" smtClean="0">
                <a:solidFill>
                  <a:srgbClr val="000090"/>
                </a:solidFill>
              </a:rPr>
              <a:t>MJs. </a:t>
            </a:r>
            <a:endParaRPr lang="en-US" sz="2400" dirty="0" smtClean="0">
              <a:solidFill>
                <a:srgbClr val="000090"/>
              </a:solidFill>
            </a:endParaRPr>
          </a:p>
          <a:p>
            <a:r>
              <a:rPr lang="en-US" sz="2400" dirty="0" smtClean="0">
                <a:solidFill>
                  <a:srgbClr val="000090"/>
                </a:solidFill>
              </a:rPr>
              <a:t>Use data collected in empty bunch crossings to estimate potential background from cosmic ray showers – </a:t>
            </a:r>
            <a:r>
              <a:rPr lang="en-US" sz="2400" dirty="0" smtClean="0">
                <a:solidFill>
                  <a:srgbClr val="008000"/>
                </a:solidFill>
              </a:rPr>
              <a:t>estimate fewer than 2 events.</a:t>
            </a:r>
          </a:p>
          <a:p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5" name="Picture 4" descr="DLJ_is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807857"/>
            <a:ext cx="2895134" cy="2050143"/>
          </a:xfrm>
          <a:prstGeom prst="rect">
            <a:avLst/>
          </a:prstGeom>
        </p:spPr>
      </p:pic>
      <p:pic>
        <p:nvPicPr>
          <p:cNvPr id="9" name="Picture 8" descr="DLJ_deltaPh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162" y="4798332"/>
            <a:ext cx="2978510" cy="2059668"/>
          </a:xfrm>
          <a:prstGeom prst="rect">
            <a:avLst/>
          </a:prstGeom>
        </p:spPr>
      </p:pic>
      <p:pic>
        <p:nvPicPr>
          <p:cNvPr id="10" name="Picture 9" descr="DLJ_sumP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529" y="4816747"/>
            <a:ext cx="2918070" cy="204125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 – reconstruction and 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048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2522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 – signal efficiency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2" y="1845466"/>
            <a:ext cx="9118598" cy="2952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Use signal Monte Carlo samples with Higgs masses of 100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 and  140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</a:rPr>
              <a:t>γ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d</a:t>
            </a:r>
            <a:r>
              <a:rPr lang="en-US" sz="2400" dirty="0" smtClean="0">
                <a:solidFill>
                  <a:srgbClr val="000090"/>
                </a:solidFill>
              </a:rPr>
              <a:t> mass of 0.4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, and proper decay length </a:t>
            </a:r>
            <a:r>
              <a:rPr lang="en-US" sz="2400" dirty="0" err="1" smtClean="0">
                <a:solidFill>
                  <a:srgbClr val="0000FF"/>
                </a:solidFill>
              </a:rPr>
              <a:t>cτ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of a few cm.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12" name="Picture 11" descr="DLJ_effVsE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1808"/>
            <a:ext cx="4266423" cy="3049762"/>
          </a:xfrm>
          <a:prstGeom prst="rect">
            <a:avLst/>
          </a:prstGeom>
        </p:spPr>
      </p:pic>
      <p:pic>
        <p:nvPicPr>
          <p:cNvPr id="13" name="Picture 12" descr="DLJ_effVsLx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423" y="2991809"/>
            <a:ext cx="4294980" cy="3049762"/>
          </a:xfrm>
          <a:prstGeom prst="rect">
            <a:avLst/>
          </a:prstGeom>
        </p:spPr>
      </p:pic>
      <p:sp>
        <p:nvSpPr>
          <p:cNvPr id="14" name="Content Placeholder 5"/>
          <p:cNvSpPr txBox="1">
            <a:spLocks/>
          </p:cNvSpPr>
          <p:nvPr/>
        </p:nvSpPr>
        <p:spPr>
          <a:xfrm>
            <a:off x="0" y="5878286"/>
            <a:ext cx="9118598" cy="84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8000"/>
                </a:solidFill>
              </a:rPr>
              <a:t>Can then reweight these samples to get efficiencies for different values of </a:t>
            </a:r>
            <a:r>
              <a:rPr lang="en-US" sz="2400" dirty="0" err="1" smtClean="0">
                <a:solidFill>
                  <a:srgbClr val="0000FF"/>
                </a:solidFill>
              </a:rPr>
              <a:t>cτ</a:t>
            </a:r>
            <a:r>
              <a:rPr lang="en-US" sz="2400" dirty="0" smtClean="0">
                <a:solidFill>
                  <a:srgbClr val="008000"/>
                </a:solidFill>
              </a:rPr>
              <a:t>.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314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15867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No candidate events survive all selection requirements in 1.9 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data sample.</a:t>
            </a:r>
          </a:p>
          <a:p>
            <a:r>
              <a:rPr lang="en-US" dirty="0" smtClean="0"/>
              <a:t>Set limits on </a:t>
            </a:r>
            <a:r>
              <a:rPr lang="en-US" dirty="0" err="1" smtClean="0">
                <a:solidFill>
                  <a:srgbClr val="0000FF"/>
                </a:solidFill>
              </a:rPr>
              <a:t>σ.BR</a:t>
            </a:r>
            <a:r>
              <a:rPr lang="en-US" dirty="0" smtClean="0">
                <a:solidFill>
                  <a:srgbClr val="0000FF"/>
                </a:solidFill>
              </a:rPr>
              <a:t>(H to </a:t>
            </a:r>
            <a:r>
              <a:rPr lang="en-US" dirty="0" err="1" smtClean="0">
                <a:solidFill>
                  <a:srgbClr val="0000FF"/>
                </a:solidFill>
              </a:rPr>
              <a:t>γ</a:t>
            </a:r>
            <a:r>
              <a:rPr lang="en-US" baseline="-25000" dirty="0" err="1" smtClean="0">
                <a:solidFill>
                  <a:srgbClr val="0000FF"/>
                </a:solidFill>
              </a:rPr>
              <a:t>d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γ</a:t>
            </a:r>
            <a:r>
              <a:rPr lang="en-US" baseline="-25000" dirty="0" err="1" smtClean="0">
                <a:solidFill>
                  <a:srgbClr val="0000FF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 +X) </a:t>
            </a:r>
            <a:r>
              <a:rPr lang="en-US" dirty="0" err="1" smtClean="0">
                <a:solidFill>
                  <a:srgbClr val="0000FF"/>
                </a:solidFill>
              </a:rPr>
              <a:t>vs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</a:rPr>
              <a:t>cτ</a:t>
            </a:r>
            <a:r>
              <a:rPr lang="en-US" i="1" dirty="0" smtClean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US" dirty="0" smtClean="0"/>
              <a:t>Assuming </a:t>
            </a:r>
            <a:r>
              <a:rPr lang="en-US" dirty="0" smtClean="0">
                <a:solidFill>
                  <a:srgbClr val="800000"/>
                </a:solidFill>
              </a:rPr>
              <a:t>BR(</a:t>
            </a:r>
            <a:r>
              <a:rPr lang="en-US" dirty="0" err="1" smtClean="0">
                <a:solidFill>
                  <a:srgbClr val="800000"/>
                </a:solidFill>
              </a:rPr>
              <a:t>γ</a:t>
            </a:r>
            <a:r>
              <a:rPr lang="en-US" baseline="-25000" dirty="0" err="1" smtClean="0">
                <a:solidFill>
                  <a:srgbClr val="800000"/>
                </a:solidFill>
              </a:rPr>
              <a:t>d</a:t>
            </a:r>
            <a:r>
              <a:rPr lang="en-US" dirty="0" smtClean="0">
                <a:solidFill>
                  <a:srgbClr val="800000"/>
                </a:solidFill>
              </a:rPr>
              <a:t> to </a:t>
            </a:r>
            <a:r>
              <a:rPr lang="en-US" dirty="0" err="1" smtClean="0">
                <a:solidFill>
                  <a:srgbClr val="800000"/>
                </a:solidFill>
              </a:rPr>
              <a:t>μμ</a:t>
            </a:r>
            <a:r>
              <a:rPr lang="en-US" dirty="0" smtClean="0">
                <a:solidFill>
                  <a:srgbClr val="800000"/>
                </a:solidFill>
              </a:rPr>
              <a:t>)=45%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800000"/>
                </a:solidFill>
              </a:rPr>
              <a:t>mass(</a:t>
            </a:r>
            <a:r>
              <a:rPr lang="en-US" dirty="0" err="1" smtClean="0">
                <a:solidFill>
                  <a:srgbClr val="800000"/>
                </a:solidFill>
              </a:rPr>
              <a:t>γ</a:t>
            </a:r>
            <a:r>
              <a:rPr lang="en-US" baseline="-25000" dirty="0" err="1" smtClean="0">
                <a:solidFill>
                  <a:srgbClr val="800000"/>
                </a:solidFill>
              </a:rPr>
              <a:t>d</a:t>
            </a:r>
            <a:r>
              <a:rPr lang="en-US" dirty="0" smtClean="0">
                <a:solidFill>
                  <a:srgbClr val="800000"/>
                </a:solidFill>
              </a:rPr>
              <a:t>)=0.4 </a:t>
            </a:r>
            <a:r>
              <a:rPr lang="en-US" dirty="0" err="1" smtClean="0">
                <a:solidFill>
                  <a:srgbClr val="800000"/>
                </a:solidFill>
              </a:rPr>
              <a:t>GeV</a:t>
            </a:r>
            <a:r>
              <a:rPr lang="en-US" dirty="0" smtClean="0">
                <a:solidFill>
                  <a:srgbClr val="800000"/>
                </a:solidFill>
              </a:rPr>
              <a:t>.</a:t>
            </a:r>
          </a:p>
          <a:p>
            <a:pPr lvl="1"/>
            <a:endParaRPr lang="en-US" dirty="0"/>
          </a:p>
        </p:txBody>
      </p:sp>
      <p:pic>
        <p:nvPicPr>
          <p:cNvPr id="5" name="Picture 4" descr="DLJ_limit_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57" y="3918858"/>
            <a:ext cx="3465286" cy="2939142"/>
          </a:xfrm>
          <a:prstGeom prst="rect">
            <a:avLst/>
          </a:prstGeom>
        </p:spPr>
      </p:pic>
      <p:pic>
        <p:nvPicPr>
          <p:cNvPr id="9" name="Picture 8" descr="DLJ_limit_1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229" y="3918858"/>
            <a:ext cx="3501571" cy="293914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 –     results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23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M_chargeEq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485" y="3016738"/>
            <a:ext cx="4517572" cy="11815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monopoles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54629"/>
            <a:ext cx="9144000" cy="5121275"/>
          </a:xfrm>
        </p:spPr>
        <p:txBody>
          <a:bodyPr/>
          <a:lstStyle/>
          <a:p>
            <a:r>
              <a:rPr lang="en-US" sz="2700" dirty="0" smtClean="0"/>
              <a:t>Magnetic monopoles appear in many Grand Unified Theories.</a:t>
            </a:r>
          </a:p>
          <a:p>
            <a:r>
              <a:rPr lang="en-US" sz="2700" dirty="0" smtClean="0"/>
              <a:t>Their existence would explain </a:t>
            </a:r>
            <a:r>
              <a:rPr lang="en-US" sz="2700" dirty="0" err="1" smtClean="0"/>
              <a:t>quantisation</a:t>
            </a:r>
            <a:r>
              <a:rPr lang="en-US" sz="2700" dirty="0" smtClean="0"/>
              <a:t> of electric charge.</a:t>
            </a:r>
          </a:p>
          <a:p>
            <a:r>
              <a:rPr lang="en-US" sz="2700" dirty="0" smtClean="0"/>
              <a:t>Dirac quantization condition:</a:t>
            </a:r>
          </a:p>
          <a:p>
            <a:endParaRPr lang="en-US" sz="2700" dirty="0"/>
          </a:p>
          <a:p>
            <a:endParaRPr lang="en-US" sz="2700" dirty="0" smtClean="0"/>
          </a:p>
          <a:p>
            <a:r>
              <a:rPr lang="en-US" sz="2700" dirty="0" smtClean="0"/>
              <a:t>i.e. would interact with matter like an ion with electric charge 68.5</a:t>
            </a:r>
            <a:r>
              <a:rPr lang="en-US" sz="2700" i="1" dirty="0" smtClean="0"/>
              <a:t>e</a:t>
            </a:r>
            <a:r>
              <a:rPr lang="en-US" sz="2700" dirty="0" smtClean="0"/>
              <a:t>… very highly ionizing!!</a:t>
            </a:r>
          </a:p>
          <a:p>
            <a:pPr lvl="1"/>
            <a:r>
              <a:rPr lang="en-US" sz="2300" dirty="0" smtClean="0"/>
              <a:t>Even more so due to “knock-on” </a:t>
            </a:r>
            <a:r>
              <a:rPr lang="en-US" sz="2300" dirty="0" err="1" smtClean="0"/>
              <a:t>δ</a:t>
            </a:r>
            <a:r>
              <a:rPr lang="en-US" sz="2300" dirty="0" smtClean="0"/>
              <a:t>-rays.</a:t>
            </a:r>
          </a:p>
          <a:p>
            <a:r>
              <a:rPr lang="en-US" sz="2700" dirty="0" smtClean="0"/>
              <a:t>Electrically neutral magnetic monopole traversing ID would be straight in (</a:t>
            </a:r>
            <a:r>
              <a:rPr lang="en-US" sz="2700" dirty="0" err="1" smtClean="0"/>
              <a:t>r,Φ</a:t>
            </a:r>
            <a:r>
              <a:rPr lang="en-US" sz="2700" dirty="0" smtClean="0"/>
              <a:t>) plane and curved in (</a:t>
            </a:r>
            <a:r>
              <a:rPr lang="en-US" sz="2700" dirty="0" err="1" smtClean="0"/>
              <a:t>r,z</a:t>
            </a:r>
            <a:r>
              <a:rPr lang="en-US" sz="2700" dirty="0" smtClean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53200" y="37571"/>
            <a:ext cx="2590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arXiv:</a:t>
            </a:r>
            <a:r>
              <a:rPr lang="en-US" dirty="0">
                <a:solidFill>
                  <a:srgbClr val="008000"/>
                </a:solidFill>
              </a:rPr>
              <a:t>1207.6411 [</a:t>
            </a:r>
            <a:r>
              <a:rPr lang="en-US" dirty="0" err="1">
                <a:solidFill>
                  <a:srgbClr val="008000"/>
                </a:solidFill>
              </a:rPr>
              <a:t>hep</a:t>
            </a:r>
            <a:r>
              <a:rPr lang="en-US" dirty="0">
                <a:solidFill>
                  <a:srgbClr val="008000"/>
                </a:solidFill>
              </a:rPr>
              <a:t>-ex]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9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Magnetic monopoles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39686"/>
            <a:ext cx="9144001" cy="216988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Experimental signature would be large, localized energy deposit in EM calorimeter, associated with region of high ionization in TRT.</a:t>
            </a:r>
          </a:p>
          <a:p>
            <a:r>
              <a:rPr lang="en-US" sz="2400" dirty="0" smtClean="0"/>
              <a:t>Use high-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single electron trigger to select events.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MM_monopoleTrajecto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570" y="3439226"/>
            <a:ext cx="3661229" cy="3282249"/>
          </a:xfrm>
          <a:prstGeom prst="rect">
            <a:avLst/>
          </a:prstGeom>
        </p:spPr>
      </p:pic>
      <p:pic>
        <p:nvPicPr>
          <p:cNvPr id="5" name="Picture 4" descr="MM_nT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45849"/>
            <a:ext cx="2322286" cy="1886857"/>
          </a:xfrm>
          <a:prstGeom prst="rect">
            <a:avLst/>
          </a:prstGeom>
        </p:spPr>
      </p:pic>
      <p:pic>
        <p:nvPicPr>
          <p:cNvPr id="6" name="Picture 5" descr="MM_nTRT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143" y="4745849"/>
            <a:ext cx="2467428" cy="191933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3295479"/>
            <a:ext cx="5199743" cy="2169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Use </a:t>
            </a:r>
            <a:r>
              <a:rPr lang="en-US" sz="2400" dirty="0" err="1" smtClean="0"/>
              <a:t>Φ</a:t>
            </a:r>
            <a:r>
              <a:rPr lang="en-US" sz="2400" dirty="0" smtClean="0"/>
              <a:t> position of EM cluster to define “roads” from </a:t>
            </a:r>
            <a:r>
              <a:rPr lang="en-US" sz="2400" dirty="0" err="1" smtClean="0"/>
              <a:t>beamline</a:t>
            </a:r>
            <a:r>
              <a:rPr lang="en-US" sz="2400" dirty="0"/>
              <a:t>,</a:t>
            </a:r>
            <a:r>
              <a:rPr lang="en-US" sz="2400" dirty="0" smtClean="0"/>
              <a:t> and count TRT High Threshold hits.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2716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M_2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24" y="1741713"/>
            <a:ext cx="4069352" cy="3410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Magnetic monopoles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839686"/>
            <a:ext cx="4771571" cy="249645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Final Discriminating variables are</a:t>
            </a:r>
          </a:p>
          <a:p>
            <a:pPr lvl="1"/>
            <a:r>
              <a:rPr lang="en-US" sz="2000" dirty="0" smtClean="0"/>
              <a:t>Fraction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i="1" dirty="0" err="1" smtClean="0">
                <a:solidFill>
                  <a:srgbClr val="0000FF"/>
                </a:solidFill>
              </a:rPr>
              <a:t>f</a:t>
            </a:r>
            <a:r>
              <a:rPr lang="en-US" sz="2000" i="1" baseline="-25000" dirty="0" err="1" smtClean="0">
                <a:solidFill>
                  <a:srgbClr val="0000FF"/>
                </a:solidFill>
              </a:rPr>
              <a:t>HT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of High Threshold TRT hits in narrow road from </a:t>
            </a:r>
            <a:r>
              <a:rPr lang="en-US" sz="2000" dirty="0" err="1" smtClean="0"/>
              <a:t>beamline</a:t>
            </a:r>
            <a:r>
              <a:rPr lang="en-US" sz="2000" dirty="0" smtClean="0"/>
              <a:t> to cluster.</a:t>
            </a:r>
          </a:p>
          <a:p>
            <a:pPr lvl="1"/>
            <a:r>
              <a:rPr lang="en-US" sz="2000" dirty="0" smtClean="0"/>
              <a:t>Energy-weighted </a:t>
            </a:r>
            <a:r>
              <a:rPr lang="en-US" sz="2000" dirty="0" err="1" smtClean="0"/>
              <a:t>η-Φ</a:t>
            </a:r>
            <a:r>
              <a:rPr lang="en-US" sz="2000" dirty="0" smtClean="0"/>
              <a:t> cluster dispersion </a:t>
            </a:r>
            <a:r>
              <a:rPr lang="en-US" sz="2000" i="1" dirty="0" err="1" smtClean="0">
                <a:solidFill>
                  <a:srgbClr val="0000FF"/>
                </a:solidFill>
              </a:rPr>
              <a:t>σ</a:t>
            </a:r>
            <a:r>
              <a:rPr lang="en-US" sz="2000" i="1" baseline="-25000" dirty="0" err="1" smtClean="0">
                <a:solidFill>
                  <a:srgbClr val="0000FF"/>
                </a:solidFill>
              </a:rPr>
              <a:t>R</a:t>
            </a:r>
            <a:r>
              <a:rPr lang="en-US" sz="2000" dirty="0" smtClean="0"/>
              <a:t> in second layer of EM calorimeter.</a:t>
            </a:r>
          </a:p>
          <a:p>
            <a:pPr lvl="1"/>
            <a:endParaRPr lang="en-US" sz="20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667" y="4200073"/>
            <a:ext cx="4426857" cy="21698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Main backgrounds are high-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electrons, photons, jets, which have no correlation in these variables.</a:t>
            </a:r>
          </a:p>
          <a:p>
            <a:pPr lvl="1"/>
            <a:r>
              <a:rPr lang="en-US" sz="2000" dirty="0" smtClean="0"/>
              <a:t>Expected background in signal region is </a:t>
            </a:r>
            <a:r>
              <a:rPr lang="en-US" sz="2000" dirty="0" smtClean="0">
                <a:solidFill>
                  <a:srgbClr val="800000"/>
                </a:solidFill>
              </a:rPr>
              <a:t>0.011±0.007 </a:t>
            </a:r>
            <a:r>
              <a:rPr lang="en-US" sz="2000" dirty="0" smtClean="0"/>
              <a:t>events.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098143" y="5152570"/>
            <a:ext cx="35886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 2 fb</a:t>
            </a:r>
            <a:r>
              <a:rPr lang="en-US" sz="2800" baseline="30000" dirty="0" smtClean="0">
                <a:solidFill>
                  <a:srgbClr val="FF0000"/>
                </a:solidFill>
              </a:rPr>
              <a:t>-1 </a:t>
            </a:r>
            <a:r>
              <a:rPr lang="en-US" sz="2800" dirty="0" smtClean="0">
                <a:solidFill>
                  <a:srgbClr val="FF0000"/>
                </a:solidFill>
              </a:rPr>
              <a:t>dataset, no events observed in signal region.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977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Magnetic monopoles - limits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72857" y="4009570"/>
            <a:ext cx="4971143" cy="284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MM_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6" y="4191000"/>
            <a:ext cx="3628571" cy="2667000"/>
          </a:xfrm>
          <a:prstGeom prst="rect">
            <a:avLst/>
          </a:prstGeom>
        </p:spPr>
      </p:pic>
      <p:pic>
        <p:nvPicPr>
          <p:cNvPr id="5" name="Picture 4" descr="MM_effVs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714" y="1631303"/>
            <a:ext cx="3846285" cy="276872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39686"/>
            <a:ext cx="5134428" cy="2351314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From MC signal,  reconstruction efficiency is high and uniform for large range in </a:t>
            </a:r>
            <a:r>
              <a:rPr lang="en-US" sz="2800" dirty="0" err="1" smtClean="0"/>
              <a:t>E</a:t>
            </a:r>
            <a:r>
              <a:rPr lang="en-US" sz="2800" baseline="-25000" dirty="0" err="1" smtClean="0"/>
              <a:t>T</a:t>
            </a:r>
            <a:r>
              <a:rPr lang="en-US" sz="2800" baseline="30000" dirty="0" err="1" smtClean="0"/>
              <a:t>Kin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</a:p>
          <a:p>
            <a:r>
              <a:rPr lang="en-US" sz="2800" baseline="-25000" dirty="0" smtClean="0"/>
              <a:t> </a:t>
            </a:r>
            <a:r>
              <a:rPr lang="en-US" sz="2800" dirty="0"/>
              <a:t>S</a:t>
            </a:r>
            <a:r>
              <a:rPr lang="en-US" sz="2800" dirty="0" smtClean="0"/>
              <a:t>et upper limits on production cross-section for both single monopoles in </a:t>
            </a:r>
            <a:r>
              <a:rPr lang="en-US" sz="2800" dirty="0" err="1" smtClean="0"/>
              <a:t>fiducial</a:t>
            </a:r>
            <a:r>
              <a:rPr lang="en-US" sz="2800" dirty="0" smtClean="0"/>
              <a:t> region, and </a:t>
            </a:r>
            <a:r>
              <a:rPr lang="en-US" sz="2800" dirty="0" err="1" smtClean="0"/>
              <a:t>Drell</a:t>
            </a:r>
            <a:r>
              <a:rPr lang="en-US" sz="2800" dirty="0" smtClean="0"/>
              <a:t>-Yan production.</a:t>
            </a:r>
          </a:p>
        </p:txBody>
      </p:sp>
      <p:pic>
        <p:nvPicPr>
          <p:cNvPr id="9" name="Picture 8" descr="MM_limi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86" y="4400028"/>
            <a:ext cx="4245427" cy="245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716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494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Wide range of analyses, looking for many different signatures, and often using the detector in interesting and “non-standard” ways.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Provide a fun challenge for ambitious experimentalists!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No sign of New Physics so far….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BUT:</a:t>
            </a:r>
          </a:p>
          <a:p>
            <a:pPr lvl="1"/>
            <a:r>
              <a:rPr lang="en-US" dirty="0" smtClean="0"/>
              <a:t>All these analyses are being updated (and improved) with 2012 data.</a:t>
            </a:r>
          </a:p>
          <a:p>
            <a:pPr lvl="1"/>
            <a:r>
              <a:rPr lang="en-US" dirty="0" smtClean="0"/>
              <a:t>Plus more to come!</a:t>
            </a:r>
          </a:p>
          <a:p>
            <a:r>
              <a:rPr lang="en-US" dirty="0" smtClean="0"/>
              <a:t>We are doing our best to cover as much parameter space as we can..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And also to get maximum possible value out of our fantastic detector!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85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43" y="1600200"/>
            <a:ext cx="8777514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SUSY Stable Massive Particles: </a:t>
            </a:r>
            <a:r>
              <a:rPr lang="en-US" sz="2400" dirty="0" smtClean="0">
                <a:solidFill>
                  <a:srgbClr val="008000"/>
                </a:solidFill>
              </a:rPr>
              <a:t>ATLAS-CONF-2012-075</a:t>
            </a:r>
          </a:p>
          <a:p>
            <a:pPr lvl="1"/>
            <a:r>
              <a:rPr lang="en-US" sz="2000" dirty="0" smtClean="0"/>
              <a:t>(will be submitted to PLB any day now!!)</a:t>
            </a:r>
          </a:p>
          <a:p>
            <a:r>
              <a:rPr lang="en-US" sz="2400" dirty="0" smtClean="0"/>
              <a:t>Disappearing tracks: </a:t>
            </a:r>
            <a:r>
              <a:rPr lang="en-US" sz="2400" dirty="0" smtClean="0">
                <a:solidFill>
                  <a:srgbClr val="008000"/>
                </a:solidFill>
              </a:rPr>
              <a:t>arXiv:1210.2852 [</a:t>
            </a:r>
            <a:r>
              <a:rPr lang="en-US" sz="2400" dirty="0" err="1" smtClean="0">
                <a:solidFill>
                  <a:srgbClr val="008000"/>
                </a:solidFill>
              </a:rPr>
              <a:t>hep</a:t>
            </a:r>
            <a:r>
              <a:rPr lang="en-US" sz="2400" dirty="0" smtClean="0">
                <a:solidFill>
                  <a:srgbClr val="008000"/>
                </a:solidFill>
              </a:rPr>
              <a:t>-ex]</a:t>
            </a:r>
            <a:r>
              <a:rPr lang="en-US" sz="2400" dirty="0" smtClean="0"/>
              <a:t>, submitted to JHEP</a:t>
            </a:r>
          </a:p>
          <a:p>
            <a:r>
              <a:rPr lang="en-US" sz="2400" dirty="0" smtClean="0"/>
              <a:t>Displaced vertices with </a:t>
            </a:r>
            <a:r>
              <a:rPr lang="en-US" sz="2400" dirty="0" err="1" smtClean="0"/>
              <a:t>muon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ATLAS-CONF-2012-113 </a:t>
            </a:r>
          </a:p>
          <a:p>
            <a:pPr lvl="1"/>
            <a:r>
              <a:rPr lang="en-US" sz="2000" dirty="0" smtClean="0"/>
              <a:t>(will be submitted to PLB any day now!)</a:t>
            </a:r>
          </a:p>
          <a:p>
            <a:r>
              <a:rPr lang="en-US" sz="2400" dirty="0" smtClean="0"/>
              <a:t>Search for light Higgs decay to LLPs: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hu-HU" sz="2400" dirty="0" smtClean="0">
                <a:solidFill>
                  <a:srgbClr val="008000"/>
                </a:solidFill>
              </a:rPr>
              <a:t>Phys.Rev.Lett</a:t>
            </a:r>
            <a:r>
              <a:rPr lang="hu-HU" sz="2400" dirty="0">
                <a:solidFill>
                  <a:srgbClr val="008000"/>
                </a:solidFill>
              </a:rPr>
              <a:t>. 108 (2012) </a:t>
            </a:r>
            <a:r>
              <a:rPr lang="hu-HU" sz="2400" dirty="0" smtClean="0">
                <a:solidFill>
                  <a:srgbClr val="008000"/>
                </a:solidFill>
              </a:rPr>
              <a:t>251801</a:t>
            </a:r>
            <a:r>
              <a:rPr lang="en-US" sz="2400" dirty="0">
                <a:solidFill>
                  <a:srgbClr val="008000"/>
                </a:solidFill>
              </a:rPr>
              <a:t>.</a:t>
            </a:r>
            <a:endParaRPr lang="en-US" sz="2400" dirty="0" smtClean="0">
              <a:solidFill>
                <a:srgbClr val="008000"/>
              </a:solidFill>
            </a:endParaRPr>
          </a:p>
          <a:p>
            <a:r>
              <a:rPr lang="en-US" sz="2400" dirty="0" smtClean="0"/>
              <a:t>Displaced </a:t>
            </a:r>
            <a:r>
              <a:rPr lang="en-US" sz="2400" dirty="0" err="1" smtClean="0"/>
              <a:t>muonic</a:t>
            </a:r>
            <a:r>
              <a:rPr lang="en-US" sz="2400" dirty="0" smtClean="0"/>
              <a:t> lepton jets: </a:t>
            </a:r>
            <a:r>
              <a:rPr lang="en-US" sz="2400" dirty="0" smtClean="0">
                <a:solidFill>
                  <a:srgbClr val="008000"/>
                </a:solidFill>
              </a:rPr>
              <a:t>arXiv:1210.0435 [</a:t>
            </a:r>
            <a:r>
              <a:rPr lang="en-US" sz="2400" dirty="0" err="1" smtClean="0">
                <a:solidFill>
                  <a:srgbClr val="008000"/>
                </a:solidFill>
              </a:rPr>
              <a:t>hep</a:t>
            </a:r>
            <a:r>
              <a:rPr lang="en-US" sz="2400" dirty="0" smtClean="0">
                <a:solidFill>
                  <a:srgbClr val="008000"/>
                </a:solidFill>
              </a:rPr>
              <a:t>-ex]</a:t>
            </a:r>
            <a:r>
              <a:rPr lang="en-US" sz="2400" dirty="0" smtClean="0"/>
              <a:t>, submitted to PLB</a:t>
            </a:r>
          </a:p>
          <a:p>
            <a:r>
              <a:rPr lang="en-US" sz="2400" dirty="0" smtClean="0"/>
              <a:t>Magnetic monopoles:  </a:t>
            </a:r>
            <a:r>
              <a:rPr lang="en-US" sz="2400" dirty="0" smtClean="0">
                <a:solidFill>
                  <a:srgbClr val="008000"/>
                </a:solidFill>
              </a:rPr>
              <a:t>arXiv:1207.6411 [</a:t>
            </a:r>
            <a:r>
              <a:rPr lang="en-US" sz="2400" dirty="0" err="1" smtClean="0">
                <a:solidFill>
                  <a:srgbClr val="008000"/>
                </a:solidFill>
              </a:rPr>
              <a:t>hep</a:t>
            </a:r>
            <a:r>
              <a:rPr lang="en-US" sz="2400" dirty="0" smtClean="0">
                <a:solidFill>
                  <a:srgbClr val="008000"/>
                </a:solidFill>
              </a:rPr>
              <a:t>-ex]</a:t>
            </a:r>
            <a:r>
              <a:rPr lang="en-US" sz="2400" dirty="0" smtClean="0"/>
              <a:t>, submitted to PLB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7063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14" y="3141209"/>
            <a:ext cx="8229600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0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7317</TotalTime>
  <Words>5738</Words>
  <Application>Microsoft Macintosh PowerPoint</Application>
  <PresentationFormat>On-screen Show (4:3)</PresentationFormat>
  <Paragraphs>716</Paragraphs>
  <Slides>117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117</vt:i4>
      </vt:variant>
    </vt:vector>
  </HeadingPairs>
  <TitlesOfParts>
    <vt:vector size="118" baseType="lpstr">
      <vt:lpstr>Office Theme</vt:lpstr>
      <vt:lpstr>Search for long-lived massive particles with the ATLAS detector</vt:lpstr>
      <vt:lpstr>Contents</vt:lpstr>
      <vt:lpstr>Motivation for searches for Long-lived particles (LLPs)</vt:lpstr>
      <vt:lpstr>The Physics</vt:lpstr>
      <vt:lpstr>The Physics</vt:lpstr>
      <vt:lpstr>Why might we get LLPs? </vt:lpstr>
      <vt:lpstr>Supersymmetry</vt:lpstr>
      <vt:lpstr>Supersymmetry</vt:lpstr>
      <vt:lpstr>Some SUSY breaking mechanisms</vt:lpstr>
      <vt:lpstr>R-Parity Violating (RPV) SUSY</vt:lpstr>
      <vt:lpstr>R-Parity Violating (RPV) SUSY</vt:lpstr>
      <vt:lpstr>R-Parity Violating (RPV) SUSY</vt:lpstr>
      <vt:lpstr>R-Parity Violating (RPV) SUSY</vt:lpstr>
      <vt:lpstr>Hidden valley</vt:lpstr>
      <vt:lpstr>The Detector</vt:lpstr>
      <vt:lpstr>The ATLAS detector</vt:lpstr>
      <vt:lpstr>The ATLAS detector</vt:lpstr>
      <vt:lpstr>The ATLAS detector</vt:lpstr>
      <vt:lpstr>The ATLAS detector</vt:lpstr>
      <vt:lpstr>The ATLAS detector</vt:lpstr>
      <vt:lpstr>The ATLAS detector</vt:lpstr>
      <vt:lpstr>The ATLAS detector</vt:lpstr>
      <vt:lpstr>The ATLAS detector</vt:lpstr>
      <vt:lpstr>The ATLAS detector</vt:lpstr>
      <vt:lpstr>The ATLAS detector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Inner Detector (ID)</vt:lpstr>
      <vt:lpstr>The ATLAS Calorimeters</vt:lpstr>
      <vt:lpstr>The ATLAS Calorimeters</vt:lpstr>
      <vt:lpstr>The ATLAS Muon Spectrometer (MS)</vt:lpstr>
      <vt:lpstr>The ATLAS Muon Spectrometer (MS)</vt:lpstr>
      <vt:lpstr>The ATLAS Muon Spectrometer (MS)</vt:lpstr>
      <vt:lpstr>The Data</vt:lpstr>
      <vt:lpstr>ATLAS data-taking in 2011</vt:lpstr>
      <vt:lpstr>The Analyses</vt:lpstr>
      <vt:lpstr>Stable Massive Particles (SMPs)</vt:lpstr>
      <vt:lpstr>Stable Massive Particles (SMPs)</vt:lpstr>
      <vt:lpstr>SMPs - Combining β measurements</vt:lpstr>
      <vt:lpstr>Measuring the mass of SMPs</vt:lpstr>
      <vt:lpstr>Measuring the mass of SMPs</vt:lpstr>
      <vt:lpstr>Stable Massive Particles - backgrounds</vt:lpstr>
      <vt:lpstr>Long-lived sleptons - selection</vt:lpstr>
      <vt:lpstr>Slepton search - results</vt:lpstr>
      <vt:lpstr>R-hadrons - selection</vt:lpstr>
      <vt:lpstr>R-hadrons - selection</vt:lpstr>
      <vt:lpstr>R-hadrons - selection</vt:lpstr>
      <vt:lpstr>R-hadrons - selection</vt:lpstr>
      <vt:lpstr>R-hadrons  - selection</vt:lpstr>
      <vt:lpstr>R-hadrons  - selection</vt:lpstr>
      <vt:lpstr>R-hadrons  - selection</vt:lpstr>
      <vt:lpstr>R-hadron searches - results</vt:lpstr>
      <vt:lpstr>R-hadron searches - results</vt:lpstr>
      <vt:lpstr>R-hadron searches - results</vt:lpstr>
      <vt:lpstr>Disappearing tracks - introduction</vt:lpstr>
      <vt:lpstr>Disappearing tracks - selection</vt:lpstr>
      <vt:lpstr>Disappearing tracks - backgrounds</vt:lpstr>
      <vt:lpstr>Disappearing tracks - backgrounds</vt:lpstr>
      <vt:lpstr>Disappearing tracks - backgrounds</vt:lpstr>
      <vt:lpstr>Disappearing tracks - results</vt:lpstr>
      <vt:lpstr>Disappearing tracks - results</vt:lpstr>
      <vt:lpstr>Disappearing tracks - results</vt:lpstr>
      <vt:lpstr>Disappearing tracks - results</vt:lpstr>
      <vt:lpstr>Displaced vertices with tracks+muons, in the Inner Detector</vt:lpstr>
      <vt:lpstr>Displaced vertices with tracks+muons, in the Inner Detector</vt:lpstr>
      <vt:lpstr>Displaced vertices with tracks+muons, in the Inner Detector</vt:lpstr>
      <vt:lpstr>Displaced vertices – track and vertex reconstruction </vt:lpstr>
      <vt:lpstr>Displaced vertices – selection</vt:lpstr>
      <vt:lpstr>Displaced vertices – backgrounds</vt:lpstr>
      <vt:lpstr>Displaced vertices – results</vt:lpstr>
      <vt:lpstr>Displaced vertices – interpretation</vt:lpstr>
      <vt:lpstr>Hidden Valley: light Higgs-to-LLP search</vt:lpstr>
      <vt:lpstr>Hidden Valley: light Higgs-to-LLP search</vt:lpstr>
      <vt:lpstr>Hidden Valley: light Higgs-to-LLP search</vt:lpstr>
      <vt:lpstr>Hidden Valley: light Higgs-to-LLP search</vt:lpstr>
      <vt:lpstr>Hidden Valley: light Higgs-to-LLP search</vt:lpstr>
      <vt:lpstr>Hidden Valley: light Higgs-to-LLP search</vt:lpstr>
      <vt:lpstr>Hidden Valley: light Higgs-to-LLP search results</vt:lpstr>
      <vt:lpstr>Displaced muonic lepton jets</vt:lpstr>
      <vt:lpstr>Displaced muonic lepton jets</vt:lpstr>
      <vt:lpstr>Displaced muonic lepton jets – reconstruction and selection</vt:lpstr>
      <vt:lpstr>Displaced muonic lepton jets – signal efficiency</vt:lpstr>
      <vt:lpstr> </vt:lpstr>
      <vt:lpstr>Magnetic monopoles</vt:lpstr>
      <vt:lpstr>Magnetic monopoles</vt:lpstr>
      <vt:lpstr>Magnetic monopoles</vt:lpstr>
      <vt:lpstr>Magnetic monopoles - limits</vt:lpstr>
      <vt:lpstr>Conclusions</vt:lpstr>
      <vt:lpstr>References:</vt:lpstr>
      <vt:lpstr>Backup</vt:lpstr>
      <vt:lpstr>How to get βγ from dE/dx</vt:lpstr>
      <vt:lpstr>Long-lived sleptons - selection</vt:lpstr>
      <vt:lpstr>R-hadrons – selection </vt:lpstr>
      <vt:lpstr>SMPs - systematics</vt:lpstr>
      <vt:lpstr>Disappearing tracks </vt:lpstr>
      <vt:lpstr>Disappearing tracks – background and systematics</vt:lpstr>
      <vt:lpstr>Disappearing tracks - cutflow</vt:lpstr>
      <vt:lpstr>Incompatibility graph</vt:lpstr>
      <vt:lpstr>Displaced vertices – interpretation</vt:lpstr>
      <vt:lpstr>Higgs to LLPs – systematics</vt:lpstr>
      <vt:lpstr>Higgs to LLP – ctau vs mass</vt:lpstr>
      <vt:lpstr>Higgs to LLP – RoI positions in data</vt:lpstr>
      <vt:lpstr>Higgs to LLP – Background estimate</vt:lpstr>
      <vt:lpstr>Displaced muonic lepton jets</vt:lpstr>
      <vt:lpstr>Displaced muonic lepton jets - selection</vt:lpstr>
      <vt:lpstr>Displaced lepton jets - cutflow</vt:lpstr>
      <vt:lpstr>Displaced lepton jets - systematics</vt:lpstr>
      <vt:lpstr>H1 monopole search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long-lived massive particles with the ATLAS detector</dc:title>
  <dc:creator>Nicholas Barlow</dc:creator>
  <cp:lastModifiedBy>Nicholas Barlow</cp:lastModifiedBy>
  <cp:revision>217</cp:revision>
  <dcterms:created xsi:type="dcterms:W3CDTF">2012-10-17T17:50:49Z</dcterms:created>
  <dcterms:modified xsi:type="dcterms:W3CDTF">2012-10-23T07:23:14Z</dcterms:modified>
</cp:coreProperties>
</file>