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61" r:id="rId3"/>
    <p:sldId id="262" r:id="rId4"/>
    <p:sldId id="263" r:id="rId5"/>
    <p:sldId id="264" r:id="rId6"/>
    <p:sldId id="265" r:id="rId7"/>
    <p:sldId id="274" r:id="rId8"/>
    <p:sldId id="275" r:id="rId9"/>
    <p:sldId id="276" r:id="rId10"/>
    <p:sldId id="277" r:id="rId11"/>
    <p:sldId id="278" r:id="rId12"/>
    <p:sldId id="273" r:id="rId13"/>
    <p:sldId id="272" r:id="rId14"/>
    <p:sldId id="279" r:id="rId15"/>
    <p:sldId id="280" r:id="rId16"/>
    <p:sldId id="286" r:id="rId17"/>
    <p:sldId id="281" r:id="rId18"/>
    <p:sldId id="269" r:id="rId19"/>
    <p:sldId id="270" r:id="rId20"/>
    <p:sldId id="271" r:id="rId21"/>
    <p:sldId id="266" r:id="rId22"/>
    <p:sldId id="267" r:id="rId23"/>
    <p:sldId id="268" r:id="rId24"/>
    <p:sldId id="287" r:id="rId25"/>
    <p:sldId id="288" r:id="rId26"/>
    <p:sldId id="289" r:id="rId27"/>
    <p:sldId id="284" r:id="rId28"/>
    <p:sldId id="285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20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5B8398-9ADE-E944-92C5-FAC7DB44B1EC}" type="datetimeFigureOut">
              <a:rPr lang="en-US" smtClean="0"/>
              <a:t>1/31/13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E98152-AC49-5742-B653-CF8191CF57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300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704566D-27D3-0345-867B-504763E15FA2}" type="slidenum">
              <a:rPr lang="en-US" sz="1200"/>
              <a:pPr eaLnBrk="1" hangingPunct="1"/>
              <a:t>8</a:t>
            </a:fld>
            <a:endParaRPr lang="en-US" sz="1200"/>
          </a:p>
        </p:txBody>
      </p:sp>
      <p:sp>
        <p:nvSpPr>
          <p:cNvPr id="542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/>
        </p:spPr>
      </p:sp>
      <p:sp>
        <p:nvSpPr>
          <p:cNvPr id="542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E4F92EC-17E0-5447-AC62-AFFEF8FA35EF}" type="slidenum">
              <a:rPr lang="en-US" sz="1200"/>
              <a:pPr eaLnBrk="1" hangingPunct="1"/>
              <a:t>9</a:t>
            </a:fld>
            <a:endParaRPr lang="en-US" sz="1200"/>
          </a:p>
        </p:txBody>
      </p:sp>
      <p:sp>
        <p:nvSpPr>
          <p:cNvPr id="583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/>
        </p:spPr>
      </p:sp>
      <p:sp>
        <p:nvSpPr>
          <p:cNvPr id="583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66E9-0015-CD45-83F3-558E804C7C47}" type="datetimeFigureOut">
              <a:rPr lang="en-US" smtClean="0"/>
              <a:t>1/31/13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4F5-397C-CB46-A7FF-5FFEEAEE4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617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66E9-0015-CD45-83F3-558E804C7C47}" type="datetimeFigureOut">
              <a:rPr lang="en-US" smtClean="0"/>
              <a:t>1/31/13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4F5-397C-CB46-A7FF-5FFEEAEE4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642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66E9-0015-CD45-83F3-558E804C7C47}" type="datetimeFigureOut">
              <a:rPr lang="en-US" smtClean="0"/>
              <a:t>1/31/13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4F5-397C-CB46-A7FF-5FFEEAEE4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761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66E9-0015-CD45-83F3-558E804C7C47}" type="datetimeFigureOut">
              <a:rPr lang="en-US" smtClean="0"/>
              <a:t>1/31/13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4F5-397C-CB46-A7FF-5FFEEAEE4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84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66E9-0015-CD45-83F3-558E804C7C47}" type="datetimeFigureOut">
              <a:rPr lang="en-US" smtClean="0"/>
              <a:t>1/31/13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4F5-397C-CB46-A7FF-5FFEEAEE4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54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66E9-0015-CD45-83F3-558E804C7C47}" type="datetimeFigureOut">
              <a:rPr lang="en-US" smtClean="0"/>
              <a:t>1/31/13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4F5-397C-CB46-A7FF-5FFEEAEE4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383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66E9-0015-CD45-83F3-558E804C7C47}" type="datetimeFigureOut">
              <a:rPr lang="en-US" smtClean="0"/>
              <a:t>1/31/13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4F5-397C-CB46-A7FF-5FFEEAEE4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295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66E9-0015-CD45-83F3-558E804C7C47}" type="datetimeFigureOut">
              <a:rPr lang="en-US" smtClean="0"/>
              <a:t>1/31/13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4F5-397C-CB46-A7FF-5FFEEAEE4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338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66E9-0015-CD45-83F3-558E804C7C47}" type="datetimeFigureOut">
              <a:rPr lang="en-US" smtClean="0"/>
              <a:t>1/31/13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4F5-397C-CB46-A7FF-5FFEEAEE4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671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66E9-0015-CD45-83F3-558E804C7C47}" type="datetimeFigureOut">
              <a:rPr lang="en-US" smtClean="0"/>
              <a:t>1/31/13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4F5-397C-CB46-A7FF-5FFEEAEE4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929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66E9-0015-CD45-83F3-558E804C7C47}" type="datetimeFigureOut">
              <a:rPr lang="en-US" smtClean="0"/>
              <a:t>1/31/13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4F5-397C-CB46-A7FF-5FFEEAEE4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280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F66E9-0015-CD45-83F3-558E804C7C47}" type="datetimeFigureOut">
              <a:rPr lang="en-US" smtClean="0"/>
              <a:t>1/31/13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D14F5-397C-CB46-A7FF-5FFEEAEE4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08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onferenceDisplay.py?confId=215393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limonitor.cern.ch/speed/speed2.avi" TargetMode="External"/><Relationship Id="rId3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LHCONE Point-to-Point Service Workshop - CERN Geneva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Eric Boyd, Internet2</a:t>
            </a:r>
          </a:p>
          <a:p>
            <a:r>
              <a:rPr lang="en-US" dirty="0" smtClean="0"/>
              <a:t>Slides borrowed liberally from </a:t>
            </a:r>
            <a:r>
              <a:rPr lang="en-US" dirty="0" err="1" smtClean="0"/>
              <a:t>Artur</a:t>
            </a:r>
            <a:r>
              <a:rPr lang="en-US" dirty="0" smtClean="0"/>
              <a:t>, </a:t>
            </a:r>
            <a:r>
              <a:rPr lang="en-US" dirty="0" err="1" smtClean="0"/>
              <a:t>Inder</a:t>
            </a:r>
            <a:r>
              <a:rPr lang="en-US" dirty="0" smtClean="0"/>
              <a:t>, Richard, and other workshop presenters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624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Helvetica" charset="0"/>
              </a:rPr>
              <a:t>Assigned Jobs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charset="0"/>
              <a:buChar char="§"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Assigned -&gt; Activated workflow</a:t>
            </a:r>
          </a:p>
          <a:p>
            <a:pPr lvl="1">
              <a:buFont typeface="Wingdings" charset="0"/>
              <a:buChar char="§"/>
            </a:pPr>
            <a:r>
              <a:rPr lang="en-US">
                <a:latin typeface="Helvetica" charset="0"/>
              </a:rPr>
              <a:t>Group of jobs are assigned to a site by PanDA brokerage</a:t>
            </a:r>
          </a:p>
          <a:p>
            <a:pPr lvl="1">
              <a:buFont typeface="Wingdings" charset="0"/>
              <a:buChar char="§"/>
            </a:pPr>
            <a:r>
              <a:rPr lang="en-US">
                <a:latin typeface="Helvetica" charset="0"/>
              </a:rPr>
              <a:t>For missing input files, data transfer is requested asynchronously</a:t>
            </a:r>
          </a:p>
          <a:p>
            <a:pPr lvl="1">
              <a:buFont typeface="Wingdings" charset="0"/>
              <a:buChar char="§"/>
            </a:pPr>
            <a:r>
              <a:rPr lang="en-US">
                <a:solidFill>
                  <a:srgbClr val="008000"/>
                </a:solidFill>
                <a:latin typeface="Helvetica" charset="0"/>
              </a:rPr>
              <a:t>PanDA waits for </a:t>
            </a:r>
            <a:r>
              <a:rPr lang="ja-JP" altLang="en-US">
                <a:solidFill>
                  <a:srgbClr val="008000"/>
                </a:solidFill>
                <a:latin typeface="Helvetica" charset="0"/>
              </a:rPr>
              <a:t>“</a:t>
            </a:r>
            <a:r>
              <a:rPr lang="en-US">
                <a:solidFill>
                  <a:srgbClr val="008000"/>
                </a:solidFill>
                <a:latin typeface="Helvetica" charset="0"/>
              </a:rPr>
              <a:t>transfer completed</a:t>
            </a:r>
            <a:r>
              <a:rPr lang="ja-JP" altLang="en-US">
                <a:solidFill>
                  <a:srgbClr val="008000"/>
                </a:solidFill>
                <a:latin typeface="Helvetica" charset="0"/>
              </a:rPr>
              <a:t>”</a:t>
            </a:r>
            <a:r>
              <a:rPr lang="en-US">
                <a:solidFill>
                  <a:srgbClr val="008000"/>
                </a:solidFill>
                <a:latin typeface="Helvetica" charset="0"/>
              </a:rPr>
              <a:t> callback from DDM system to activate jobs for execution</a:t>
            </a:r>
          </a:p>
          <a:p>
            <a:pPr lvl="1">
              <a:buFont typeface="Wingdings" charset="0"/>
              <a:buChar char="§"/>
            </a:pPr>
            <a:r>
              <a:rPr lang="en-US">
                <a:solidFill>
                  <a:srgbClr val="F04A01"/>
                </a:solidFill>
                <a:latin typeface="Helvetica" charset="0"/>
              </a:rPr>
              <a:t>Network data transfer plays crucial role in this workflow</a:t>
            </a:r>
          </a:p>
          <a:p>
            <a:pPr>
              <a:buFont typeface="Wingdings" charset="0"/>
              <a:buChar char="§"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Can network technology help assigned-&gt;activated  transition?</a:t>
            </a:r>
          </a:p>
          <a:p>
            <a:pPr lvl="1">
              <a:buFont typeface="Wingdings" charset="0"/>
              <a:buChar char="§"/>
            </a:pPr>
            <a:r>
              <a:rPr lang="en-US">
                <a:latin typeface="Helvetica" charset="0"/>
              </a:rPr>
              <a:t>Can we use network provisioning in this step?</a:t>
            </a:r>
          </a:p>
          <a:p>
            <a:pPr lvl="1">
              <a:buFont typeface="Wingdings" charset="0"/>
              <a:buChar char="§"/>
            </a:pPr>
            <a:r>
              <a:rPr lang="en-US">
                <a:solidFill>
                  <a:srgbClr val="F04A01"/>
                </a:solidFill>
                <a:latin typeface="Helvetica" charset="0"/>
              </a:rPr>
              <a:t>Jobs are reassigned if transfer times out (fixed duration) – can knowledge of network status help reduce the timeout?</a:t>
            </a:r>
          </a:p>
          <a:p>
            <a:pPr lvl="1">
              <a:buFont typeface="Wingdings" charset="0"/>
              <a:buChar char="§"/>
            </a:pPr>
            <a:r>
              <a:rPr lang="en-US">
                <a:latin typeface="Helvetica" charset="0"/>
              </a:rPr>
              <a:t>Can modification of network path help?</a:t>
            </a:r>
          </a:p>
          <a:p>
            <a:pPr lvl="1">
              <a:buFont typeface="Wingdings" charset="0"/>
              <a:buChar char="§"/>
            </a:pPr>
            <a:endParaRPr lang="en-US">
              <a:latin typeface="Helvetica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chemeClr val="accent2"/>
                </a:solidFill>
                <a:latin typeface="Helvetica" charset="0"/>
              </a:rPr>
              <a:t>December 13, 2012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Kaushik De</a:t>
            </a: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80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Helvetica" charset="0"/>
              </a:rPr>
              <a:t>Transferring Jobs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charset="0"/>
              <a:buChar char="§"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Transferring state</a:t>
            </a:r>
          </a:p>
          <a:p>
            <a:pPr lvl="1">
              <a:buFont typeface="Wingdings" charset="0"/>
              <a:buChar char="§"/>
            </a:pPr>
            <a:r>
              <a:rPr lang="en-US">
                <a:latin typeface="Helvetica" charset="0"/>
              </a:rPr>
              <a:t>After job execution is completed, asynchronous data transfer is requested from DDM</a:t>
            </a:r>
          </a:p>
          <a:p>
            <a:pPr lvl="1">
              <a:buFont typeface="Wingdings" charset="0"/>
              <a:buChar char="§"/>
            </a:pPr>
            <a:r>
              <a:rPr lang="en-US">
                <a:solidFill>
                  <a:srgbClr val="008000"/>
                </a:solidFill>
                <a:latin typeface="Helvetica" charset="0"/>
              </a:rPr>
              <a:t>Callback is required for successful job completion</a:t>
            </a:r>
          </a:p>
          <a:p>
            <a:pPr>
              <a:buFont typeface="Wingdings" charset="0"/>
              <a:buChar char="§"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How can network technology help?</a:t>
            </a:r>
          </a:p>
          <a:p>
            <a:pPr lvl="1">
              <a:buFont typeface="Wingdings" charset="0"/>
              <a:buChar char="§"/>
            </a:pPr>
            <a:r>
              <a:rPr lang="en-US">
                <a:latin typeface="Helvetica" charset="0"/>
              </a:rPr>
              <a:t>Similar questions as assigned state</a:t>
            </a:r>
          </a:p>
          <a:p>
            <a:pPr lvl="1">
              <a:buFont typeface="Wingdings" charset="0"/>
              <a:buChar char="§"/>
            </a:pPr>
            <a:r>
              <a:rPr lang="en-US">
                <a:solidFill>
                  <a:srgbClr val="F04A01"/>
                </a:solidFill>
                <a:latin typeface="Helvetica" charset="0"/>
              </a:rPr>
              <a:t>Very long timeout delays completion – can network status info help</a:t>
            </a:r>
          </a:p>
          <a:p>
            <a:pPr lvl="1">
              <a:buFont typeface="Wingdings" charset="0"/>
              <a:buChar char="§"/>
            </a:pPr>
            <a:r>
              <a:rPr lang="en-US">
                <a:latin typeface="Helvetica" charset="0"/>
              </a:rPr>
              <a:t>Can we balance CPU resource vs Network resource</a:t>
            </a:r>
          </a:p>
          <a:p>
            <a:pPr lvl="1">
              <a:buFont typeface="Wingdings" charset="0"/>
              <a:buChar char="§"/>
            </a:pPr>
            <a:r>
              <a:rPr lang="en-US">
                <a:solidFill>
                  <a:srgbClr val="F04A01"/>
                </a:solidFill>
                <a:latin typeface="Helvetica" charset="0"/>
              </a:rPr>
              <a:t>At what point can we give up on transfer and rerun the job?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chemeClr val="accent2"/>
                </a:solidFill>
                <a:latin typeface="Helvetica" charset="0"/>
              </a:rPr>
              <a:t>December 13,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Kaushik De</a:t>
            </a: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28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Helvetica" charset="0"/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 dirty="0" smtClean="0">
                <a:ea typeface="+mn-ea"/>
              </a:rPr>
              <a:t>In the past WMS assumed:</a:t>
            </a:r>
          </a:p>
          <a:p>
            <a:pPr lvl="1">
              <a:defRPr/>
            </a:pPr>
            <a:r>
              <a:rPr lang="en-US" dirty="0" smtClean="0"/>
              <a:t>Network is available and ubiquitous</a:t>
            </a:r>
          </a:p>
          <a:p>
            <a:pPr lvl="1">
              <a:defRPr/>
            </a:pPr>
            <a:r>
              <a:rPr lang="en-US" dirty="0" smtClean="0"/>
              <a:t>As long as we implement timeouts, workflow will progress smoothly</a:t>
            </a:r>
          </a:p>
          <a:p>
            <a:pPr lvl="1">
              <a:defRPr/>
            </a:pPr>
            <a:r>
              <a:rPr lang="en-US" dirty="0" smtClean="0"/>
              <a:t>Computing models can tell us how to design workflows</a:t>
            </a:r>
          </a:p>
          <a:p>
            <a:pPr>
              <a:defRPr/>
            </a:pPr>
            <a:r>
              <a:rPr lang="en-US" dirty="0" smtClean="0">
                <a:ea typeface="+mn-ea"/>
              </a:rPr>
              <a:t>What we learned from the LHC:</a:t>
            </a:r>
          </a:p>
          <a:p>
            <a:pPr lvl="1">
              <a:defRPr/>
            </a:pPr>
            <a:r>
              <a:rPr lang="en-US" dirty="0" smtClean="0"/>
              <a:t>Flexibility in WMS design is more important than computing model</a:t>
            </a:r>
          </a:p>
          <a:p>
            <a:pPr lvl="1">
              <a:defRPr/>
            </a:pPr>
            <a:r>
              <a:rPr lang="en-US" dirty="0" smtClean="0"/>
              <a:t>Network evolution drives WMS evolution</a:t>
            </a:r>
          </a:p>
          <a:p>
            <a:pPr lvl="1">
              <a:defRPr/>
            </a:pPr>
            <a:r>
              <a:rPr lang="en-US" dirty="0" smtClean="0"/>
              <a:t>We should start thinking about Network as resource</a:t>
            </a:r>
          </a:p>
          <a:p>
            <a:pPr lvl="1">
              <a:defRPr/>
            </a:pPr>
            <a:r>
              <a:rPr lang="en-US" dirty="0" smtClean="0"/>
              <a:t>WMS should use network information actively to optimize workflow</a:t>
            </a:r>
          </a:p>
          <a:p>
            <a:pPr lvl="1">
              <a:defRPr/>
            </a:pPr>
            <a:r>
              <a:rPr lang="en-US" dirty="0" smtClean="0"/>
              <a:t>Resource provisioning could be important for the future</a:t>
            </a:r>
          </a:p>
          <a:p>
            <a:pPr>
              <a:defRPr/>
            </a:pPr>
            <a:r>
              <a:rPr lang="en-US" dirty="0" smtClean="0">
                <a:ea typeface="+mn-ea"/>
              </a:rPr>
              <a:t>The future:</a:t>
            </a:r>
          </a:p>
          <a:p>
            <a:pPr lvl="1">
              <a:lnSpc>
                <a:spcPct val="100000"/>
              </a:lnSpc>
              <a:defRPr/>
            </a:pPr>
            <a:r>
              <a:rPr lang="en-US" b="1" dirty="0" smtClean="0"/>
              <a:t>A</a:t>
            </a:r>
            <a:r>
              <a:rPr lang="en-US" dirty="0" smtClean="0"/>
              <a:t>dvanced </a:t>
            </a:r>
            <a:r>
              <a:rPr lang="en-US" b="1" dirty="0" smtClean="0"/>
              <a:t>N</a:t>
            </a:r>
            <a:r>
              <a:rPr lang="en-US" dirty="0" smtClean="0"/>
              <a:t>etwork </a:t>
            </a:r>
            <a:r>
              <a:rPr lang="en-US" b="1" dirty="0" smtClean="0"/>
              <a:t>S</a:t>
            </a:r>
            <a:r>
              <a:rPr lang="en-US" dirty="0" smtClean="0"/>
              <a:t>ervices for </a:t>
            </a:r>
            <a:r>
              <a:rPr lang="en-US" b="1" dirty="0" smtClean="0"/>
              <a:t>E</a:t>
            </a:r>
            <a:r>
              <a:rPr lang="en-US" dirty="0" smtClean="0"/>
              <a:t>xperiments (ANSE), NSF funded (Caltech, Michigan, Vanderbilt and U Texas Arlington)</a:t>
            </a:r>
          </a:p>
          <a:p>
            <a:pPr lvl="1">
              <a:lnSpc>
                <a:spcPct val="100000"/>
              </a:lnSpc>
              <a:defRPr/>
            </a:pPr>
            <a:r>
              <a:rPr lang="en-US" dirty="0" smtClean="0"/>
              <a:t>Next Generation Workload Management and Analysis System for Big Data, PANDA integration with networking, DOE funded (BNL, U Texas Arlington)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chemeClr val="accent2"/>
                </a:solidFill>
                <a:latin typeface="Helvetica" charset="0"/>
              </a:rPr>
              <a:t>December 13,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Kaushik De</a:t>
            </a: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03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Second Part: LHC Computation Middleware and Workflow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Networking and Workload Management </a:t>
            </a:r>
            <a:r>
              <a:rPr lang="en-US" dirty="0"/>
              <a:t>– </a:t>
            </a:r>
            <a:r>
              <a:rPr lang="en-US" dirty="0" err="1"/>
              <a:t>Kaushik</a:t>
            </a:r>
            <a:r>
              <a:rPr lang="en-US" dirty="0"/>
              <a:t> De</a:t>
            </a:r>
            <a:endParaRPr lang="en-US" dirty="0" smtClean="0"/>
          </a:p>
          <a:p>
            <a:r>
              <a:rPr lang="en-US" dirty="0">
                <a:solidFill>
                  <a:srgbClr val="FF0000"/>
                </a:solidFill>
              </a:rPr>
              <a:t>ATLAS and CMS Data Management Tools and Federated Data Store </a:t>
            </a:r>
            <a:r>
              <a:rPr lang="en-US" dirty="0" smtClean="0">
                <a:solidFill>
                  <a:srgbClr val="FF0000"/>
                </a:solidFill>
              </a:rPr>
              <a:t>Implementations </a:t>
            </a:r>
            <a:r>
              <a:rPr lang="en-US" dirty="0">
                <a:solidFill>
                  <a:srgbClr val="FF0000"/>
                </a:solidFill>
              </a:rPr>
              <a:t>– Daniele </a:t>
            </a:r>
            <a:r>
              <a:rPr lang="en-US" dirty="0" err="1" smtClean="0">
                <a:solidFill>
                  <a:srgbClr val="FF0000"/>
                </a:solidFill>
              </a:rPr>
              <a:t>Bonacorsi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ALICE </a:t>
            </a:r>
            <a:r>
              <a:rPr lang="en-US" dirty="0"/>
              <a:t>Data Access Model –</a:t>
            </a:r>
            <a:r>
              <a:rPr lang="en-US" dirty="0" smtClean="0"/>
              <a:t> </a:t>
            </a:r>
            <a:r>
              <a:rPr lang="en-US" dirty="0" err="1"/>
              <a:t>Costin</a:t>
            </a:r>
            <a:r>
              <a:rPr lang="en-US" dirty="0"/>
              <a:t> </a:t>
            </a:r>
            <a:r>
              <a:rPr lang="en-US" dirty="0" err="1" smtClean="0"/>
              <a:t>Grigoras</a:t>
            </a:r>
            <a:endParaRPr lang="en-US" dirty="0" smtClean="0"/>
          </a:p>
          <a:p>
            <a:r>
              <a:rPr lang="en-US" dirty="0" smtClean="0"/>
              <a:t>ANSE Project Overview </a:t>
            </a:r>
            <a:r>
              <a:rPr lang="en-US" dirty="0"/>
              <a:t>– </a:t>
            </a:r>
            <a:r>
              <a:rPr lang="en-US" dirty="0" err="1"/>
              <a:t>Artur</a:t>
            </a:r>
            <a:r>
              <a:rPr lang="en-US" dirty="0"/>
              <a:t> </a:t>
            </a:r>
            <a:r>
              <a:rPr lang="en-US" dirty="0" err="1" smtClean="0"/>
              <a:t>Barczyk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8668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21213_LHCONEPtP_DBonacorsi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"/>
            <a:ext cx="9144000" cy="646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6140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1213_LHCONEPtP_DBonacorsi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"/>
            <a:ext cx="9144000" cy="646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5307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Attach?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782301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104562" y="6197144"/>
            <a:ext cx="3476730" cy="584656"/>
          </a:xfrm>
          <a:prstGeom prst="rect">
            <a:avLst/>
          </a:prstGeom>
          <a:solidFill>
            <a:srgbClr val="FFFFEB"/>
          </a:solidFill>
          <a:ln w="9525">
            <a:solidFill>
              <a:srgbClr val="99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 lIns="91332" tIns="45661" rIns="91332" bIns="4566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US" sz="1600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D. </a:t>
            </a:r>
            <a:r>
              <a:rPr lang="en-US" sz="1600" b="1" dirty="0" err="1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Bonacorsi</a:t>
            </a:r>
            <a:r>
              <a:rPr lang="en-US" sz="1600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, CMS, at LHCONE P2P Service Workshop, Dec. 2012</a:t>
            </a:r>
          </a:p>
        </p:txBody>
      </p:sp>
      <p:sp>
        <p:nvSpPr>
          <p:cNvPr id="6" name="Rounded Rectangular Callout 5"/>
          <p:cNvSpPr/>
          <p:nvPr/>
        </p:nvSpPr>
        <p:spPr>
          <a:xfrm>
            <a:off x="5838093" y="4267200"/>
            <a:ext cx="2954215" cy="1066800"/>
          </a:xfrm>
          <a:prstGeom prst="wedgeRoundRectCallout">
            <a:avLst>
              <a:gd name="adj1" fmla="val -99149"/>
              <a:gd name="adj2" fmla="val 20199"/>
              <a:gd name="adj3" fmla="val 16667"/>
            </a:avLst>
          </a:prstGeom>
          <a:solidFill>
            <a:srgbClr val="FFFFEB"/>
          </a:solidFill>
          <a:ln w="19050">
            <a:solidFill>
              <a:srgbClr val="99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990000"/>
                </a:solidFill>
              </a:rPr>
              <a:t>Can do “now” with DYNES/FDT and </a:t>
            </a:r>
            <a:r>
              <a:rPr lang="en-US" b="1" dirty="0" err="1" smtClean="0">
                <a:solidFill>
                  <a:srgbClr val="990000"/>
                </a:solidFill>
              </a:rPr>
              <a:t>PhEDEx</a:t>
            </a:r>
            <a:r>
              <a:rPr lang="en-US" b="1" dirty="0">
                <a:solidFill>
                  <a:srgbClr val="990000"/>
                </a:solidFill>
              </a:rPr>
              <a:t> </a:t>
            </a:r>
            <a:r>
              <a:rPr lang="en-US" b="1" dirty="0" smtClean="0">
                <a:solidFill>
                  <a:srgbClr val="990000"/>
                </a:solidFill>
              </a:rPr>
              <a:t>(CMS) – first step in ANSE </a:t>
            </a:r>
            <a:endParaRPr lang="en-US" b="1" dirty="0">
              <a:solidFill>
                <a:srgbClr val="990000"/>
              </a:solidFill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6310365" y="3053445"/>
            <a:ext cx="2481943" cy="832755"/>
          </a:xfrm>
          <a:prstGeom prst="wedgeRoundRectCallout">
            <a:avLst>
              <a:gd name="adj1" fmla="val -102912"/>
              <a:gd name="adj2" fmla="val 12454"/>
              <a:gd name="adj3" fmla="val 16667"/>
            </a:avLst>
          </a:prstGeom>
          <a:solidFill>
            <a:srgbClr val="FFFFEB"/>
          </a:solidFill>
          <a:ln w="19050">
            <a:solidFill>
              <a:srgbClr val="99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990000"/>
                </a:solidFill>
              </a:rPr>
              <a:t>ANSE initial main thrust axis </a:t>
            </a:r>
            <a:endParaRPr lang="en-US" b="1" dirty="0">
              <a:solidFill>
                <a:srgbClr val="990000"/>
              </a:solidFill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5978769" y="1752600"/>
            <a:ext cx="2954215" cy="838200"/>
          </a:xfrm>
          <a:prstGeom prst="wedgeRoundRectCallout">
            <a:avLst>
              <a:gd name="adj1" fmla="val -100679"/>
              <a:gd name="adj2" fmla="val -1786"/>
              <a:gd name="adj3" fmla="val 16667"/>
            </a:avLst>
          </a:prstGeom>
          <a:solidFill>
            <a:srgbClr val="FFFFEB"/>
          </a:solidFill>
          <a:ln w="19050">
            <a:solidFill>
              <a:srgbClr val="99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990000"/>
                </a:solidFill>
              </a:rPr>
              <a:t>T</a:t>
            </a:r>
            <a:r>
              <a:rPr lang="en-US" b="1" dirty="0" smtClean="0">
                <a:solidFill>
                  <a:srgbClr val="990000"/>
                </a:solidFill>
              </a:rPr>
              <a:t>o be further investigated in ANSE later  stage</a:t>
            </a:r>
            <a:endParaRPr lang="en-US" b="1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924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1213_LHCONEPtP_DBonacorsi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"/>
            <a:ext cx="9144000" cy="646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8041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Second Part: LHC Computation Middleware and Workflow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Networking and Workload Management </a:t>
            </a:r>
            <a:r>
              <a:rPr lang="en-US" dirty="0"/>
              <a:t>– </a:t>
            </a:r>
            <a:r>
              <a:rPr lang="en-US" dirty="0" err="1"/>
              <a:t>Kaushik</a:t>
            </a:r>
            <a:r>
              <a:rPr lang="en-US" dirty="0"/>
              <a:t> De</a:t>
            </a:r>
            <a:endParaRPr lang="en-US" dirty="0" smtClean="0"/>
          </a:p>
          <a:p>
            <a:r>
              <a:rPr lang="en-US" dirty="0"/>
              <a:t>ATLAS and CMS Data Management Tools and Federated Data Store </a:t>
            </a:r>
            <a:r>
              <a:rPr lang="en-US" dirty="0" smtClean="0"/>
              <a:t>Implementations </a:t>
            </a:r>
            <a:r>
              <a:rPr lang="en-US" dirty="0"/>
              <a:t>– Daniele </a:t>
            </a:r>
            <a:r>
              <a:rPr lang="en-US" dirty="0" err="1" smtClean="0"/>
              <a:t>Bonacorsi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ALICE </a:t>
            </a:r>
            <a:r>
              <a:rPr lang="en-US" dirty="0">
                <a:solidFill>
                  <a:srgbClr val="FF0000"/>
                </a:solidFill>
              </a:rPr>
              <a:t>Data Access Model –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Costin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Grigoras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ANSE Project Overview </a:t>
            </a:r>
            <a:r>
              <a:rPr lang="en-US" dirty="0"/>
              <a:t>– </a:t>
            </a:r>
            <a:r>
              <a:rPr lang="en-US" dirty="0" err="1"/>
              <a:t>Artur</a:t>
            </a:r>
            <a:r>
              <a:rPr lang="en-US" dirty="0"/>
              <a:t> </a:t>
            </a:r>
            <a:r>
              <a:rPr lang="en-US" dirty="0" err="1" smtClean="0"/>
              <a:t>Barczyk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09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particular analysis task 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ALICE data access model - </a:t>
            </a:r>
            <a:r>
              <a:rPr lang="en-US" dirty="0" err="1" smtClean="0"/>
              <a:t>PtP</a:t>
            </a:r>
            <a:r>
              <a:rPr lang="en-US" dirty="0" smtClean="0"/>
              <a:t> Network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C98F325-D4C1-487F-A175-B185054374A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"/>
          </p:nvPr>
        </p:nvSpPr>
        <p:spPr>
          <a:xfrm>
            <a:off x="609600" y="4876800"/>
            <a:ext cx="8153400" cy="16002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IO-intensive analysis train run</a:t>
            </a:r>
            <a:endParaRPr lang="en-US" sz="3300" dirty="0" smtClean="0"/>
          </a:p>
          <a:p>
            <a:r>
              <a:rPr lang="en-US" sz="2400" dirty="0" smtClean="0"/>
              <a:t>Small fraction of files accessed remotely</a:t>
            </a:r>
          </a:p>
          <a:p>
            <a:pPr lvl="1"/>
            <a:r>
              <a:rPr lang="en-US" sz="1700" dirty="0" smtClean="0"/>
              <a:t>With the expected penalty</a:t>
            </a:r>
          </a:p>
          <a:p>
            <a:r>
              <a:rPr lang="en-US" sz="2400" dirty="0" smtClean="0"/>
              <a:t>However the external connection is the lesser issue …</a:t>
            </a:r>
            <a:endParaRPr lang="en-US" sz="24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4114800"/>
            <a:ext cx="8686800" cy="1588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iostat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554258"/>
            <a:ext cx="8984759" cy="2560542"/>
          </a:xfrm>
          <a:prstGeom prst="rect">
            <a:avLst/>
          </a:prstGeom>
        </p:spPr>
      </p:pic>
      <p:pic>
        <p:nvPicPr>
          <p:cNvPr id="13" name="Picture 12" descr="iostat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0" y="4175699"/>
            <a:ext cx="9000000" cy="70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89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was there?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Network Operators</a:t>
            </a:r>
          </a:p>
          <a:p>
            <a:r>
              <a:rPr lang="en-US" dirty="0" smtClean="0"/>
              <a:t>LHCONE Application Developers</a:t>
            </a:r>
          </a:p>
          <a:p>
            <a:r>
              <a:rPr lang="en-US" dirty="0">
                <a:hlinkClick r:id="rId2"/>
              </a:rPr>
              <a:t>https://indico.cern.ch/conferenceDisplay.py?confId=</a:t>
            </a:r>
            <a:r>
              <a:rPr lang="en-US" dirty="0" smtClean="0">
                <a:hlinkClick r:id="rId2"/>
              </a:rPr>
              <a:t>215393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7153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Available bandwidth per stream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data access model - PtP Network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C98F325-D4C1-487F-A175-B185054374A2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9" name="Content Placeholder 8" descr="display.png">
            <a:hlinkClick r:id="rId2"/>
          </p:cNvPr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457200" y="1686520"/>
            <a:ext cx="8305800" cy="4866680"/>
          </a:xfrm>
        </p:spPr>
      </p:pic>
      <p:cxnSp>
        <p:nvCxnSpPr>
          <p:cNvPr id="11" name="Straight Arrow Connector 10"/>
          <p:cNvCxnSpPr>
            <a:stCxn id="12" idx="2"/>
          </p:cNvCxnSpPr>
          <p:nvPr/>
        </p:nvCxnSpPr>
        <p:spPr>
          <a:xfrm rot="5400000">
            <a:off x="7834699" y="1891100"/>
            <a:ext cx="713603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620000" y="1524000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Funny ICMP throttling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71600" y="4724400"/>
            <a:ext cx="2743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Discreet effect of the congestion control algorithm on links with packet loss (x 8.39Mbps)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962400" y="4953000"/>
            <a:ext cx="6858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962400" y="4572000"/>
            <a:ext cx="6858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3886200" y="4419600"/>
            <a:ext cx="6858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3657600" y="4495800"/>
            <a:ext cx="838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3467100" y="4457700"/>
            <a:ext cx="10668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191000" y="1447800"/>
            <a:ext cx="3505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Suggested larger-than-default buffers (8MB)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5143500" y="1714500"/>
            <a:ext cx="533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800600" y="5638800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Default buffers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31" name="Straight Arrow Connector 30"/>
          <p:cNvCxnSpPr>
            <a:stCxn id="26" idx="0"/>
          </p:cNvCxnSpPr>
          <p:nvPr/>
        </p:nvCxnSpPr>
        <p:spPr>
          <a:xfrm rot="5400000" flipH="1" flipV="1">
            <a:off x="5276850" y="5200650"/>
            <a:ext cx="609600" cy="266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6701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Second Part: LHC Computation Middleware and Workflow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Networking and Workload Management </a:t>
            </a:r>
            <a:r>
              <a:rPr lang="en-US" dirty="0"/>
              <a:t>– </a:t>
            </a:r>
            <a:r>
              <a:rPr lang="en-US" dirty="0" err="1"/>
              <a:t>Kaushik</a:t>
            </a:r>
            <a:r>
              <a:rPr lang="en-US" dirty="0"/>
              <a:t> De</a:t>
            </a:r>
            <a:endParaRPr lang="en-US" dirty="0" smtClean="0"/>
          </a:p>
          <a:p>
            <a:r>
              <a:rPr lang="en-US" dirty="0"/>
              <a:t>ATLAS and CMS Data Management Tools and Federated Data Store </a:t>
            </a:r>
            <a:r>
              <a:rPr lang="en-US" dirty="0" smtClean="0"/>
              <a:t>Implementations </a:t>
            </a:r>
            <a:r>
              <a:rPr lang="en-US" dirty="0"/>
              <a:t>– Daniele </a:t>
            </a:r>
            <a:r>
              <a:rPr lang="en-US" dirty="0" err="1" smtClean="0"/>
              <a:t>Bonacorsi</a:t>
            </a:r>
            <a:endParaRPr lang="en-US" dirty="0" smtClean="0"/>
          </a:p>
          <a:p>
            <a:r>
              <a:rPr lang="en-US" dirty="0" smtClean="0"/>
              <a:t>ALICE </a:t>
            </a:r>
            <a:r>
              <a:rPr lang="en-US" dirty="0"/>
              <a:t>Data Access Model –</a:t>
            </a:r>
            <a:r>
              <a:rPr lang="en-US" dirty="0" smtClean="0"/>
              <a:t> </a:t>
            </a:r>
            <a:r>
              <a:rPr lang="en-US" dirty="0" err="1"/>
              <a:t>Costin</a:t>
            </a:r>
            <a:r>
              <a:rPr lang="en-US" dirty="0"/>
              <a:t> </a:t>
            </a:r>
            <a:r>
              <a:rPr lang="en-US" dirty="0" err="1" smtClean="0"/>
              <a:t>Grigoras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ANSE Project Overview </a:t>
            </a:r>
            <a:r>
              <a:rPr lang="en-US" dirty="0">
                <a:solidFill>
                  <a:srgbClr val="FF0000"/>
                </a:solidFill>
              </a:rPr>
              <a:t>– </a:t>
            </a:r>
            <a:r>
              <a:rPr lang="en-US" dirty="0" err="1">
                <a:solidFill>
                  <a:srgbClr val="FF0000"/>
                </a:solidFill>
              </a:rPr>
              <a:t>Artur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Barczyk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6059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ONE_ANSE_201212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000"/>
            <a:ext cx="9144000" cy="633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8204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HCONE_ANSE_2012121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000"/>
            <a:ext cx="9144000" cy="633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4635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Inder’s</a:t>
            </a:r>
            <a:r>
              <a:rPr lang="en-US" dirty="0" smtClean="0"/>
              <a:t> Summary </a:t>
            </a:r>
            <a:r>
              <a:rPr lang="en-US" dirty="0" smtClean="0"/>
              <a:t>of the discussion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552094" y="1838476"/>
            <a:ext cx="3120572" cy="967619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52094" y="4155923"/>
            <a:ext cx="3120572" cy="967619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Network</a:t>
            </a:r>
            <a:endParaRPr lang="en-US" dirty="0"/>
          </a:p>
        </p:txBody>
      </p:sp>
      <p:sp>
        <p:nvSpPr>
          <p:cNvPr id="9" name="Up Arrow 8"/>
          <p:cNvSpPr/>
          <p:nvPr/>
        </p:nvSpPr>
        <p:spPr>
          <a:xfrm>
            <a:off x="2745619" y="2806095"/>
            <a:ext cx="725714" cy="1349828"/>
          </a:xfrm>
          <a:prstGeom prst="upArrow">
            <a:avLst/>
          </a:prstGeom>
          <a:solidFill>
            <a:srgbClr val="00009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3124" y="2794000"/>
            <a:ext cx="242897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Network Information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Availability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Performance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Capabilities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Statistics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Topology?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36094" y="2794000"/>
            <a:ext cx="2659702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P2P Network Services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Resource reservation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Pt</a:t>
            </a:r>
            <a:r>
              <a:rPr lang="en-US" dirty="0" smtClean="0"/>
              <a:t>-MP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Priority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Modify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…</a:t>
            </a:r>
          </a:p>
        </p:txBody>
      </p:sp>
      <p:sp>
        <p:nvSpPr>
          <p:cNvPr id="13" name="Up-Down Arrow 12"/>
          <p:cNvSpPr/>
          <p:nvPr/>
        </p:nvSpPr>
        <p:spPr>
          <a:xfrm>
            <a:off x="5007428" y="2794000"/>
            <a:ext cx="665238" cy="1349828"/>
          </a:xfrm>
          <a:prstGeom prst="upDownArrow">
            <a:avLst/>
          </a:prstGeom>
          <a:solidFill>
            <a:srgbClr val="00009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568093" y="2714615"/>
            <a:ext cx="1082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PanDA</a:t>
            </a:r>
            <a:endParaRPr lang="en-US" b="1" dirty="0" smtClean="0"/>
          </a:p>
          <a:p>
            <a:r>
              <a:rPr lang="en-US" b="1" dirty="0" err="1" smtClean="0"/>
              <a:t>PhEDeX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457211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Inder</a:t>
            </a:r>
            <a:r>
              <a:rPr lang="en-US" dirty="0" smtClean="0"/>
              <a:t>: Discussion </a:t>
            </a:r>
            <a:r>
              <a:rPr lang="en-US" dirty="0" smtClean="0"/>
              <a:t>from P2P workshop: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Questions </a:t>
            </a:r>
            <a:r>
              <a:rPr lang="en-US" dirty="0" smtClean="0">
                <a:sym typeface="Wingdings"/>
              </a:rPr>
              <a:t>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248" y="1417638"/>
            <a:ext cx="8229600" cy="4525963"/>
          </a:xfrm>
        </p:spPr>
        <p:txBody>
          <a:bodyPr/>
          <a:lstStyle/>
          <a:p>
            <a:r>
              <a:rPr lang="en-US" sz="1800" dirty="0" smtClean="0"/>
              <a:t>Applications need information from the network to help determine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What can it provide that will help choose the best Data Transfer Replica?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Where should I run my next job (A, A’ or A’’) – co-scheduling requirement</a:t>
            </a:r>
          </a:p>
          <a:p>
            <a:pPr lvl="2">
              <a:buFont typeface="Arial"/>
              <a:buChar char="•"/>
            </a:pPr>
            <a:r>
              <a:rPr lang="en-US" sz="1800" dirty="0" smtClean="0"/>
              <a:t>Is it better to move storage to compute or compute to storage?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Federated Storage Redirection</a:t>
            </a:r>
          </a:p>
          <a:p>
            <a:pPr lvl="2">
              <a:buFont typeface="Arial"/>
              <a:buChar char="•"/>
            </a:pPr>
            <a:r>
              <a:rPr lang="en-US" sz="1800" dirty="0" smtClean="0"/>
              <a:t>Choice of the source of traffic is just-in-time</a:t>
            </a:r>
          </a:p>
          <a:p>
            <a:pPr lvl="2">
              <a:buFont typeface="Arial"/>
              <a:buChar char="•"/>
            </a:pPr>
            <a:r>
              <a:rPr lang="en-US" sz="1800" dirty="0" smtClean="0"/>
              <a:t>Throughput monitoring, can tell the network when something is not working as expected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Application based routing of flows</a:t>
            </a:r>
          </a:p>
          <a:p>
            <a:pPr lvl="2">
              <a:buFont typeface="Arial"/>
              <a:buChar char="•"/>
            </a:pPr>
            <a:r>
              <a:rPr lang="en-US" sz="1800" dirty="0" smtClean="0"/>
              <a:t>If A </a:t>
            </a:r>
            <a:r>
              <a:rPr lang="en-US" sz="1800" dirty="0" smtClean="0">
                <a:sym typeface="Wingdings"/>
              </a:rPr>
              <a:t> C is busy or blocked, can I move it from A  B  C</a:t>
            </a:r>
            <a:endParaRPr lang="en-US" sz="1800" dirty="0" smtClean="0"/>
          </a:p>
          <a:p>
            <a:pPr lvl="1">
              <a:buFont typeface="Arial"/>
              <a:buChar char="•"/>
            </a:pPr>
            <a:r>
              <a:rPr lang="en-US" sz="1800" dirty="0" smtClean="0"/>
              <a:t>Middleware like Workflow Managers</a:t>
            </a:r>
          </a:p>
          <a:p>
            <a:pPr lvl="2">
              <a:buFont typeface="Arial"/>
              <a:buChar char="•"/>
            </a:pPr>
            <a:r>
              <a:rPr lang="en-US" sz="1800" dirty="0"/>
              <a:t>C</a:t>
            </a:r>
            <a:r>
              <a:rPr lang="en-US" sz="1800" dirty="0" smtClean="0"/>
              <a:t>an we provide an aggregated view to the network</a:t>
            </a:r>
          </a:p>
        </p:txBody>
      </p:sp>
    </p:spTree>
    <p:extLst>
      <p:ext uri="{BB962C8B-B14F-4D97-AF65-F5344CB8AC3E}">
        <p14:creationId xmlns:p14="http://schemas.microsoft.com/office/powerpoint/2010/main" val="11852525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Inder</a:t>
            </a:r>
            <a:r>
              <a:rPr lang="en-US" dirty="0" smtClean="0"/>
              <a:t>: Network </a:t>
            </a:r>
            <a:r>
              <a:rPr lang="en-US" dirty="0" smtClean="0"/>
              <a:t>Services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027" y="1262325"/>
            <a:ext cx="8229600" cy="4525963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1600" dirty="0" smtClean="0"/>
              <a:t>Point to Multi-point data replication (or Multi-point to single point)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Granularity of the Network Service request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Service limitations of the network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Can that be discovered end-to-end?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Circuit-blocking response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What happens when network cannot provide the circuit?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Alternate suggestions from the network rather than yes/no answer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Prioritization of various circuit requests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Bump one </a:t>
            </a:r>
            <a:r>
              <a:rPr lang="en-US" sz="1600" dirty="0" err="1" smtClean="0"/>
              <a:t>vs</a:t>
            </a:r>
            <a:r>
              <a:rPr lang="en-US" sz="1600" dirty="0" smtClean="0"/>
              <a:t> the other?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Should the applications be multi-domain aware or agnostic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Network as a single black box or more visible?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Ability to modify network paths – more duration or bandwidth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How should applications model the network: Network as a resource or Network as a service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671071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647700" y="219075"/>
            <a:ext cx="6035675" cy="868363"/>
          </a:xfrm>
        </p:spPr>
        <p:txBody>
          <a:bodyPr>
            <a:normAutofit fontScale="90000"/>
          </a:bodyPr>
          <a:lstStyle/>
          <a:p>
            <a:r>
              <a:rPr lang="en-GB" sz="3200" b="0" dirty="0" smtClean="0">
                <a:latin typeface="Arial" charset="0"/>
              </a:rPr>
              <a:t>Takeaways – Richard’s Thoughts</a:t>
            </a:r>
            <a:endParaRPr lang="en-GB" sz="3200" b="0" dirty="0">
              <a:latin typeface="Arial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685800" y="1431925"/>
            <a:ext cx="7772400" cy="4310063"/>
          </a:xfrm>
        </p:spPr>
        <p:txBody>
          <a:bodyPr>
            <a:normAutofit fontScale="70000" lnSpcReduction="20000"/>
          </a:bodyPr>
          <a:lstStyle/>
          <a:p>
            <a:r>
              <a:rPr lang="en-GB">
                <a:latin typeface="Arial" charset="0"/>
              </a:rPr>
              <a:t>Experiments need to be able to manage the network &amp; its resources and to interact with Panda and FedX. </a:t>
            </a:r>
          </a:p>
          <a:p>
            <a:r>
              <a:rPr lang="en-GB">
                <a:latin typeface="Arial" charset="0"/>
              </a:rPr>
              <a:t>Users need the authority to allocate net resources</a:t>
            </a:r>
            <a:br>
              <a:rPr lang="en-GB">
                <a:latin typeface="Arial" charset="0"/>
              </a:rPr>
            </a:br>
            <a:r>
              <a:rPr lang="en-GB">
                <a:latin typeface="Arial" charset="0"/>
              </a:rPr>
              <a:t>need authi &amp; authz mechanisms</a:t>
            </a:r>
          </a:p>
          <a:p>
            <a:r>
              <a:rPr lang="en-GB">
                <a:latin typeface="Arial" charset="0"/>
              </a:rPr>
              <a:t>BOD usage</a:t>
            </a:r>
          </a:p>
          <a:p>
            <a:pPr lvl="1"/>
            <a:r>
              <a:rPr lang="en-GB">
                <a:latin typeface="Arial" charset="0"/>
              </a:rPr>
              <a:t>May need strict policing or floor with excess marked as LBE </a:t>
            </a:r>
          </a:p>
          <a:p>
            <a:pPr lvl="1"/>
            <a:r>
              <a:rPr lang="en-GB">
                <a:latin typeface="Arial" charset="0"/>
              </a:rPr>
              <a:t>Concern re integration time/duty cycle for policing; need for shaping of flows and effect of buffer over runs</a:t>
            </a:r>
          </a:p>
          <a:p>
            <a:pPr lvl="1"/>
            <a:r>
              <a:rPr lang="en-GB">
                <a:latin typeface="Arial" charset="0"/>
              </a:rPr>
              <a:t>May wish to lower the bandwidth of a BoD link</a:t>
            </a:r>
          </a:p>
          <a:p>
            <a:pPr lvl="1"/>
            <a:r>
              <a:rPr lang="en-GB">
                <a:latin typeface="Arial" charset="0"/>
              </a:rPr>
              <a:t>Need to have tools to know what possible BW/path can be requested both now and at a future time, then user will determine if reservation is useful (FedX).</a:t>
            </a:r>
            <a:br>
              <a:rPr lang="en-GB">
                <a:latin typeface="Arial" charset="0"/>
              </a:rPr>
            </a:br>
            <a:r>
              <a:rPr lang="en-GB">
                <a:latin typeface="Arial" charset="0"/>
              </a:rPr>
              <a:t>Network needs to return this information on request.</a:t>
            </a:r>
          </a:p>
          <a:p>
            <a:pPr lvl="1"/>
            <a:r>
              <a:rPr lang="en-GB">
                <a:latin typeface="Arial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80D4538-C07F-BD46-BB63-7D52A3D634F3}" type="slidenum">
              <a:rPr lang="en-US">
                <a:solidFill>
                  <a:schemeClr val="bg1"/>
                </a:solidFill>
              </a:rPr>
              <a:pPr eaLnBrk="1" hangingPunct="1"/>
              <a:t>27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32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>
                <a:latin typeface="Arial" charset="0"/>
              </a:rPr>
              <a:t>Takeaways – Richard’s Thoughts</a:t>
            </a:r>
            <a:endParaRPr lang="en-GB" sz="3200" b="0" dirty="0">
              <a:latin typeface="Arial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6725" y="1431925"/>
            <a:ext cx="8353425" cy="4310063"/>
          </a:xfrm>
        </p:spPr>
        <p:txBody>
          <a:bodyPr>
            <a:normAutofit fontScale="62500" lnSpcReduction="20000"/>
          </a:bodyPr>
          <a:lstStyle/>
          <a:p>
            <a:r>
              <a:rPr lang="en-GB">
                <a:latin typeface="Arial" charset="0"/>
              </a:rPr>
              <a:t>Users (and networkers) want to know WHY a reservation failed</a:t>
            </a:r>
            <a:br>
              <a:rPr lang="en-GB">
                <a:latin typeface="Arial" charset="0"/>
              </a:rPr>
            </a:br>
            <a:r>
              <a:rPr lang="en-GB">
                <a:latin typeface="Arial" charset="0"/>
              </a:rPr>
              <a:t>or had poor performance</a:t>
            </a:r>
          </a:p>
          <a:p>
            <a:pPr lvl="1"/>
            <a:r>
              <a:rPr lang="en-GB">
                <a:latin typeface="Arial" charset="0"/>
              </a:rPr>
              <a:t>Also what to do about it</a:t>
            </a:r>
          </a:p>
          <a:p>
            <a:pPr lvl="1"/>
            <a:r>
              <a:rPr lang="en-GB">
                <a:latin typeface="Arial" charset="0"/>
              </a:rPr>
              <a:t>Need enough info to tell the net people what was wrong so can look at it.</a:t>
            </a:r>
          </a:p>
          <a:p>
            <a:r>
              <a:rPr lang="en-GB">
                <a:latin typeface="Arial" charset="0"/>
              </a:rPr>
              <a:t>Is the network a black box?</a:t>
            </a:r>
          </a:p>
          <a:p>
            <a:r>
              <a:rPr lang="en-GB">
                <a:latin typeface="Arial" charset="0"/>
              </a:rPr>
              <a:t>Need a global view of the network to be able to organise storage and access to data – not just moving 1 file but eg which replica to use?</a:t>
            </a:r>
          </a:p>
          <a:p>
            <a:r>
              <a:rPr lang="en-GB">
                <a:latin typeface="Arial" charset="0"/>
              </a:rPr>
              <a:t>Topology info and </a:t>
            </a:r>
            <a:r>
              <a:rPr lang="ja-JP" altLang="en-GB">
                <a:latin typeface="Arial" charset="0"/>
              </a:rPr>
              <a:t>“</a:t>
            </a:r>
            <a:r>
              <a:rPr lang="en-GB">
                <a:latin typeface="Arial" charset="0"/>
              </a:rPr>
              <a:t>normal routes</a:t>
            </a:r>
            <a:r>
              <a:rPr lang="ja-JP" altLang="en-GB">
                <a:latin typeface="Arial" charset="0"/>
              </a:rPr>
              <a:t>”</a:t>
            </a:r>
            <a:r>
              <a:rPr lang="en-GB">
                <a:latin typeface="Arial" charset="0"/>
              </a:rPr>
              <a:t> important </a:t>
            </a:r>
            <a:br>
              <a:rPr lang="en-GB">
                <a:latin typeface="Arial" charset="0"/>
              </a:rPr>
            </a:br>
            <a:r>
              <a:rPr lang="en-GB">
                <a:latin typeface="Arial" charset="0"/>
              </a:rPr>
              <a:t>eg decide to move data lon-chi, not gen-chi but actually it flows lon-gen-chi. </a:t>
            </a:r>
          </a:p>
          <a:p>
            <a:r>
              <a:rPr lang="en-GB">
                <a:latin typeface="Arial" charset="0"/>
              </a:rPr>
              <a:t>Chain or tree for NSI BoD?</a:t>
            </a:r>
          </a:p>
          <a:p>
            <a:pPr lvl="1"/>
            <a:r>
              <a:rPr lang="en-GB">
                <a:latin typeface="Arial" charset="0"/>
              </a:rPr>
              <a:t>Problems in the past with trees failing – need for info about each step</a:t>
            </a:r>
          </a:p>
          <a:p>
            <a:pPr lvl="1"/>
            <a:r>
              <a:rPr lang="en-GB">
                <a:latin typeface="Arial" charset="0"/>
              </a:rPr>
              <a:t>App could decide on the path</a:t>
            </a:r>
          </a:p>
          <a:p>
            <a:pPr lvl="1"/>
            <a:r>
              <a:rPr lang="en-GB">
                <a:latin typeface="Arial" charset="0"/>
              </a:rPr>
              <a:t>Will Client APIs talk only to local NREN?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013E7DB-6705-FD49-AC75-DA9591C988F4}" type="slidenum">
              <a:rPr lang="en-US">
                <a:solidFill>
                  <a:schemeClr val="bg1"/>
                </a:solidFill>
              </a:rPr>
              <a:pPr eaLnBrk="1" hangingPunct="1"/>
              <a:t>28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532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Part: Bandwidth on 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to </a:t>
            </a:r>
            <a:r>
              <a:rPr lang="en-US" dirty="0" err="1" smtClean="0"/>
              <a:t>BoD</a:t>
            </a:r>
            <a:r>
              <a:rPr lang="en-US" dirty="0" smtClean="0"/>
              <a:t> Concepts – </a:t>
            </a:r>
            <a:r>
              <a:rPr lang="en-US" dirty="0" err="1" smtClean="0"/>
              <a:t>Inder</a:t>
            </a:r>
            <a:r>
              <a:rPr lang="en-US" dirty="0" smtClean="0"/>
              <a:t> </a:t>
            </a:r>
            <a:r>
              <a:rPr lang="en-US" dirty="0" err="1" smtClean="0"/>
              <a:t>Monga</a:t>
            </a:r>
            <a:endParaRPr lang="en-US" dirty="0" smtClean="0"/>
          </a:p>
          <a:p>
            <a:r>
              <a:rPr lang="en-US" dirty="0" smtClean="0"/>
              <a:t>NSI – Jerry </a:t>
            </a:r>
            <a:r>
              <a:rPr lang="en-US" dirty="0" err="1" smtClean="0"/>
              <a:t>Sobieski</a:t>
            </a:r>
            <a:endParaRPr lang="en-US" dirty="0" smtClean="0"/>
          </a:p>
          <a:p>
            <a:r>
              <a:rPr lang="en-US" dirty="0" smtClean="0"/>
              <a:t>Circuit Service Deployments</a:t>
            </a:r>
          </a:p>
          <a:p>
            <a:pPr lvl="1"/>
            <a:r>
              <a:rPr lang="en-US" dirty="0" smtClean="0"/>
              <a:t>North America et al – Eric Boyd</a:t>
            </a:r>
          </a:p>
          <a:p>
            <a:pPr lvl="1"/>
            <a:r>
              <a:rPr lang="en-US" dirty="0" smtClean="0"/>
              <a:t>GEANT – </a:t>
            </a:r>
            <a:r>
              <a:rPr lang="en-US" dirty="0" err="1" smtClean="0"/>
              <a:t>Tangui</a:t>
            </a:r>
            <a:r>
              <a:rPr lang="en-US" dirty="0" smtClean="0"/>
              <a:t> </a:t>
            </a:r>
            <a:r>
              <a:rPr lang="en-US" dirty="0" err="1" smtClean="0"/>
              <a:t>Coulouarn</a:t>
            </a:r>
            <a:endParaRPr lang="en-US" dirty="0" smtClean="0"/>
          </a:p>
          <a:p>
            <a:r>
              <a:rPr lang="en-US" dirty="0" smtClean="0"/>
              <a:t>Example of what Data Intensive Science can do with </a:t>
            </a:r>
            <a:r>
              <a:rPr lang="en-US" dirty="0" err="1" smtClean="0"/>
              <a:t>BoD</a:t>
            </a:r>
            <a:r>
              <a:rPr lang="en-US" dirty="0" smtClean="0"/>
              <a:t>: JIVE – Paul </a:t>
            </a:r>
            <a:r>
              <a:rPr lang="en-US" dirty="0" err="1" smtClean="0"/>
              <a:t>Boven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624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aulBoven-JIVE-LHCONE201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222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ulBoven-JIVE-LHCONE201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166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Second Part: LHC Computation Middleware and Workflow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Networking and Workload Management </a:t>
            </a:r>
            <a:r>
              <a:rPr lang="en-US" dirty="0">
                <a:solidFill>
                  <a:srgbClr val="FF0000"/>
                </a:solidFill>
              </a:rPr>
              <a:t>– </a:t>
            </a:r>
            <a:r>
              <a:rPr lang="en-US" dirty="0" err="1">
                <a:solidFill>
                  <a:srgbClr val="FF0000"/>
                </a:solidFill>
              </a:rPr>
              <a:t>Kaushik</a:t>
            </a:r>
            <a:r>
              <a:rPr lang="en-US" dirty="0">
                <a:solidFill>
                  <a:srgbClr val="FF0000"/>
                </a:solidFill>
              </a:rPr>
              <a:t> De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/>
              <a:t>ATLAS and CMS Data Management Tools and Federated Data Store </a:t>
            </a:r>
            <a:r>
              <a:rPr lang="en-US" dirty="0" smtClean="0"/>
              <a:t>Implementations </a:t>
            </a:r>
            <a:r>
              <a:rPr lang="en-US" dirty="0"/>
              <a:t>– Daniele </a:t>
            </a:r>
            <a:r>
              <a:rPr lang="en-US" dirty="0" err="1" smtClean="0"/>
              <a:t>Bonacorsi</a:t>
            </a:r>
            <a:endParaRPr lang="en-US" dirty="0" smtClean="0"/>
          </a:p>
          <a:p>
            <a:r>
              <a:rPr lang="en-US" dirty="0" smtClean="0"/>
              <a:t>ALICE </a:t>
            </a:r>
            <a:r>
              <a:rPr lang="en-US" dirty="0"/>
              <a:t>Data Access Model –</a:t>
            </a:r>
            <a:r>
              <a:rPr lang="en-US" dirty="0" smtClean="0"/>
              <a:t> </a:t>
            </a:r>
            <a:r>
              <a:rPr lang="en-US" dirty="0" err="1"/>
              <a:t>Costin</a:t>
            </a:r>
            <a:r>
              <a:rPr lang="en-US" dirty="0"/>
              <a:t> </a:t>
            </a:r>
            <a:r>
              <a:rPr lang="en-US" dirty="0" err="1" smtClean="0"/>
              <a:t>Grigoras</a:t>
            </a:r>
            <a:endParaRPr lang="en-US" dirty="0" smtClean="0"/>
          </a:p>
          <a:p>
            <a:r>
              <a:rPr lang="en-US" dirty="0" smtClean="0"/>
              <a:t>ANSE Project Overview </a:t>
            </a:r>
            <a:r>
              <a:rPr lang="en-US" dirty="0"/>
              <a:t>– </a:t>
            </a:r>
            <a:r>
              <a:rPr lang="en-US" dirty="0" err="1"/>
              <a:t>Artur</a:t>
            </a:r>
            <a:r>
              <a:rPr lang="en-US" dirty="0"/>
              <a:t> </a:t>
            </a:r>
            <a:r>
              <a:rPr lang="en-US" dirty="0" err="1" smtClean="0"/>
              <a:t>Barczyk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367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Helvetica" charset="0"/>
              </a:rPr>
              <a:t>PanDA Scale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chemeClr val="accent2"/>
                </a:solidFill>
                <a:latin typeface="Helvetica" charset="0"/>
              </a:rPr>
              <a:t>December 13,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Kaushik De</a:t>
            </a: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2533" name="Picture 2" descr="http://dashb-atlas-job-prototype.cern.ch/tmp/P5PuueM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028700"/>
            <a:ext cx="6553200" cy="4914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4" name="TextBox 6"/>
          <p:cNvSpPr txBox="1">
            <a:spLocks noChangeArrowheads="1"/>
          </p:cNvSpPr>
          <p:nvPr/>
        </p:nvSpPr>
        <p:spPr bwMode="auto">
          <a:xfrm>
            <a:off x="685800" y="5867400"/>
            <a:ext cx="7696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Number of Analysis Users: (unique)</a:t>
            </a:r>
          </a:p>
          <a:p>
            <a:pPr eaLnBrk="1" hangingPunct="1"/>
            <a:r>
              <a:rPr lang="en-US" sz="1800"/>
              <a:t>Users in the last 3 days :  </a:t>
            </a:r>
            <a:r>
              <a:rPr lang="en-US" sz="1800" b="1"/>
              <a:t>458; </a:t>
            </a:r>
            <a:r>
              <a:rPr lang="en-US" sz="1800"/>
              <a:t> 7:  </a:t>
            </a:r>
            <a:r>
              <a:rPr lang="en-US" sz="1800" b="1"/>
              <a:t>623;</a:t>
            </a:r>
            <a:r>
              <a:rPr lang="en-US" sz="1800"/>
              <a:t>  30:  </a:t>
            </a:r>
            <a:r>
              <a:rPr lang="en-US" sz="1800" b="1"/>
              <a:t>941;</a:t>
            </a:r>
            <a:r>
              <a:rPr lang="en-US" sz="1800"/>
              <a:t>  90:  </a:t>
            </a:r>
            <a:r>
              <a:rPr lang="en-US" sz="1800" b="1"/>
              <a:t>1240;</a:t>
            </a:r>
            <a:r>
              <a:rPr lang="en-US" sz="1800"/>
              <a:t>  180:  </a:t>
            </a:r>
            <a:r>
              <a:rPr lang="en-US" sz="1800" b="1"/>
              <a:t>1547;</a:t>
            </a: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8328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Helvetica" charset="0"/>
              </a:rPr>
              <a:t>PanDA Philosophy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charset="0"/>
              <a:buChar char="§"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PanDA WMS design goals:</a:t>
            </a:r>
          </a:p>
          <a:p>
            <a:pPr lvl="1">
              <a:buFont typeface="Wingdings" charset="0"/>
              <a:buChar char="§"/>
            </a:pPr>
            <a:r>
              <a:rPr lang="en-US">
                <a:latin typeface="Helvetica" charset="0"/>
              </a:rPr>
              <a:t>Achieve high level of automation to reduce operational effort</a:t>
            </a:r>
          </a:p>
          <a:p>
            <a:pPr lvl="1">
              <a:buFont typeface="Wingdings" charset="0"/>
              <a:buChar char="§"/>
            </a:pPr>
            <a:r>
              <a:rPr lang="en-US">
                <a:solidFill>
                  <a:srgbClr val="008000"/>
                </a:solidFill>
                <a:latin typeface="Helvetica" charset="0"/>
              </a:rPr>
              <a:t>Flexibility in adapting to evolving hardware and network capabilities</a:t>
            </a:r>
          </a:p>
          <a:p>
            <a:pPr lvl="1">
              <a:buFont typeface="Wingdings" charset="0"/>
              <a:buChar char="§"/>
            </a:pPr>
            <a:r>
              <a:rPr lang="en-US">
                <a:solidFill>
                  <a:srgbClr val="008000"/>
                </a:solidFill>
                <a:latin typeface="Helvetica" charset="0"/>
              </a:rPr>
              <a:t>Support diverse and changing middleware</a:t>
            </a:r>
          </a:p>
          <a:p>
            <a:pPr lvl="1">
              <a:buFont typeface="Wingdings" charset="0"/>
              <a:buChar char="§"/>
            </a:pPr>
            <a:r>
              <a:rPr lang="en-US">
                <a:latin typeface="Helvetica" charset="0"/>
              </a:rPr>
              <a:t>Insulate user from hardware, network, middleware, and all other complexities of the underlying system</a:t>
            </a:r>
          </a:p>
          <a:p>
            <a:pPr lvl="1">
              <a:buFont typeface="Wingdings" charset="0"/>
              <a:buChar char="§"/>
            </a:pPr>
            <a:r>
              <a:rPr lang="en-US">
                <a:solidFill>
                  <a:srgbClr val="F04A01"/>
                </a:solidFill>
                <a:latin typeface="Helvetica" charset="0"/>
              </a:rPr>
              <a:t>Unified system for organized production and user analysis</a:t>
            </a:r>
          </a:p>
          <a:p>
            <a:pPr lvl="1">
              <a:buFont typeface="Wingdings" charset="0"/>
              <a:buChar char="§"/>
            </a:pPr>
            <a:r>
              <a:rPr lang="en-US">
                <a:latin typeface="Helvetica" charset="0"/>
              </a:rPr>
              <a:t>Incremental and adaptive software development</a:t>
            </a:r>
          </a:p>
          <a:p>
            <a:pPr>
              <a:buFont typeface="Wingdings" charset="0"/>
              <a:buChar char="§"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PanDA and DDM</a:t>
            </a:r>
          </a:p>
          <a:p>
            <a:pPr lvl="1">
              <a:buFont typeface="Wingdings" charset="0"/>
              <a:buChar char="§"/>
            </a:pPr>
            <a:r>
              <a:rPr lang="en-US">
                <a:latin typeface="Helvetica" charset="0"/>
              </a:rPr>
              <a:t>PanDA uses a independent and asynchronous Distributed Data Management system (DDM) called DQ2 in ATLAS</a:t>
            </a:r>
          </a:p>
          <a:p>
            <a:pPr lvl="1">
              <a:buFont typeface="Wingdings" charset="0"/>
              <a:buChar char="§"/>
            </a:pPr>
            <a:r>
              <a:rPr lang="en-US">
                <a:latin typeface="Helvetica" charset="0"/>
              </a:rPr>
              <a:t>DDM is tightly coupled to networking – will not address here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chemeClr val="accent2"/>
                </a:solidFill>
                <a:latin typeface="Helvetica" charset="0"/>
              </a:rPr>
              <a:t>December 13,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Kaushik De</a:t>
            </a:r>
          </a:p>
        </p:txBody>
      </p:sp>
    </p:spTree>
    <p:extLst>
      <p:ext uri="{BB962C8B-B14F-4D97-AF65-F5344CB8AC3E}">
        <p14:creationId xmlns:p14="http://schemas.microsoft.com/office/powerpoint/2010/main" val="424071981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Helvetica" charset="0"/>
              </a:rPr>
              <a:t>Job States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n-ea"/>
              </a:rPr>
              <a:t>Panda jobs go through a succession of steps tracked in DB</a:t>
            </a:r>
          </a:p>
          <a:p>
            <a:pPr lvl="1">
              <a:defRPr/>
            </a:pPr>
            <a:r>
              <a:rPr lang="en-US" dirty="0" smtClean="0"/>
              <a:t>Defined</a:t>
            </a:r>
          </a:p>
          <a:p>
            <a:pPr lvl="1">
              <a:defRPr/>
            </a:pPr>
            <a:r>
              <a:rPr lang="en-US" dirty="0" smtClean="0">
                <a:solidFill>
                  <a:srgbClr val="FF0000"/>
                </a:solidFill>
              </a:rPr>
              <a:t>Assigned</a:t>
            </a:r>
          </a:p>
          <a:p>
            <a:pPr lvl="1">
              <a:defRPr/>
            </a:pPr>
            <a:r>
              <a:rPr lang="en-US" dirty="0" smtClean="0"/>
              <a:t>Activated</a:t>
            </a:r>
          </a:p>
          <a:p>
            <a:pPr lvl="1">
              <a:defRPr/>
            </a:pPr>
            <a:r>
              <a:rPr lang="en-US" dirty="0" smtClean="0"/>
              <a:t>Running</a:t>
            </a:r>
          </a:p>
          <a:p>
            <a:pPr lvl="1">
              <a:defRPr/>
            </a:pPr>
            <a:r>
              <a:rPr lang="en-US" dirty="0" smtClean="0"/>
              <a:t>Holding</a:t>
            </a:r>
          </a:p>
          <a:p>
            <a:pPr lvl="1">
              <a:defRPr/>
            </a:pPr>
            <a:r>
              <a:rPr lang="en-US" dirty="0" smtClean="0">
                <a:solidFill>
                  <a:srgbClr val="FF0000"/>
                </a:solidFill>
              </a:rPr>
              <a:t>Transferring</a:t>
            </a:r>
          </a:p>
          <a:p>
            <a:pPr lvl="1">
              <a:defRPr/>
            </a:pPr>
            <a:r>
              <a:rPr lang="en-US" dirty="0" smtClean="0"/>
              <a:t>Finished/failed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chemeClr val="accent2"/>
                </a:solidFill>
                <a:latin typeface="Helvetica" charset="0"/>
              </a:rPr>
              <a:t>December 13, 2012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Kaushik De</a:t>
            </a:r>
          </a:p>
        </p:txBody>
      </p:sp>
      <p:pic>
        <p:nvPicPr>
          <p:cNvPr id="27654" name="Picture 8" descr="http://gridinfo.triumf.ca/panglia/sites/month.php?SITE=US&amp;SIZE=lar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362200"/>
            <a:ext cx="5410200" cy="320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77223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1198</Words>
  <Application>Microsoft Macintosh PowerPoint</Application>
  <PresentationFormat>On-screen Show (4:3)</PresentationFormat>
  <Paragraphs>191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LHCONE Point-to-Point Service Workshop - CERN Geneva</vt:lpstr>
      <vt:lpstr>Who was there?</vt:lpstr>
      <vt:lpstr>First Part: Bandwidth on Demand</vt:lpstr>
      <vt:lpstr>PowerPoint Presentation</vt:lpstr>
      <vt:lpstr>PowerPoint Presentation</vt:lpstr>
      <vt:lpstr>Second Part: LHC Computation Middleware and Workflow </vt:lpstr>
      <vt:lpstr>PanDA Scale</vt:lpstr>
      <vt:lpstr>PanDA Philosophy</vt:lpstr>
      <vt:lpstr>Job States</vt:lpstr>
      <vt:lpstr>Assigned Jobs</vt:lpstr>
      <vt:lpstr>Transferring Jobs</vt:lpstr>
      <vt:lpstr>Summary</vt:lpstr>
      <vt:lpstr>Second Part: LHC Computation Middleware and Workflow </vt:lpstr>
      <vt:lpstr>PowerPoint Presentation</vt:lpstr>
      <vt:lpstr>PowerPoint Presentation</vt:lpstr>
      <vt:lpstr>Where to Attach?</vt:lpstr>
      <vt:lpstr>PowerPoint Presentation</vt:lpstr>
      <vt:lpstr>Second Part: LHC Computation Middleware and Workflow </vt:lpstr>
      <vt:lpstr>A particular analysis task …</vt:lpstr>
      <vt:lpstr>Available bandwidth per stream</vt:lpstr>
      <vt:lpstr>Second Part: LHC Computation Middleware and Workflow </vt:lpstr>
      <vt:lpstr>PowerPoint Presentation</vt:lpstr>
      <vt:lpstr>PowerPoint Presentation</vt:lpstr>
      <vt:lpstr>Inder’s Summary of the discussion</vt:lpstr>
      <vt:lpstr>Inder: Discussion from P2P workshop: Questions  Opportunities</vt:lpstr>
      <vt:lpstr>Inder: Network Services Questions</vt:lpstr>
      <vt:lpstr>Takeaways – Richard’s Thoughts</vt:lpstr>
      <vt:lpstr>Takeaways – Richard’s Thoughts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Dale Finkelson</dc:creator>
  <cp:lastModifiedBy>Eric Boyd</cp:lastModifiedBy>
  <cp:revision>22</cp:revision>
  <dcterms:created xsi:type="dcterms:W3CDTF">2013-01-18T01:35:22Z</dcterms:created>
  <dcterms:modified xsi:type="dcterms:W3CDTF">2013-01-31T19:06:12Z</dcterms:modified>
</cp:coreProperties>
</file>