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3" r:id="rId5"/>
    <p:sldId id="264" r:id="rId6"/>
    <p:sldId id="261" r:id="rId7"/>
    <p:sldId id="266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0102" autoAdjust="0"/>
  </p:normalViewPr>
  <p:slideViewPr>
    <p:cSldViewPr snapToGrid="0" snapToObjects="1">
      <p:cViewPr varScale="1">
        <p:scale>
          <a:sx n="104" d="100"/>
          <a:sy n="104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51573-69DE-3941-AAEC-48D1595A61AE}" type="datetimeFigureOut">
              <a:rPr lang="en-US" smtClean="0"/>
              <a:t>18/10/2012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0ED5B-3043-E045-96FC-060407CF5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37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E7716-2874-4F49-A46B-144E14430548}" type="datetimeFigureOut">
              <a:rPr lang="en-US" smtClean="0"/>
              <a:t>18/10/2012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67891-BBB2-C647-85A1-6F87EFA11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882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4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5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9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5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9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1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1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14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2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8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5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CFF44-96B0-DC4F-B5EB-BA9F10CD8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4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Grid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Roiser</a:t>
            </a:r>
          </a:p>
          <a:p>
            <a:r>
              <a:rPr lang="en-US" dirty="0" smtClean="0"/>
              <a:t>IT/ES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76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Reprocessing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main activity in distributed computing</a:t>
            </a:r>
          </a:p>
          <a:p>
            <a:pPr lvl="1"/>
            <a:r>
              <a:rPr lang="en-US" dirty="0" smtClean="0"/>
              <a:t>Will last until end of this year for 2012 data</a:t>
            </a:r>
          </a:p>
          <a:p>
            <a:pPr lvl="1"/>
            <a:r>
              <a:rPr lang="en-US" dirty="0" smtClean="0"/>
              <a:t>Q1/2013 will start processing of 2011 data</a:t>
            </a:r>
          </a:p>
          <a:p>
            <a:r>
              <a:rPr lang="en-US" dirty="0" smtClean="0"/>
              <a:t>Progressing very well, ahead of schedule</a:t>
            </a:r>
          </a:p>
          <a:p>
            <a:pPr lvl="1"/>
            <a:r>
              <a:rPr lang="en-US" dirty="0" smtClean="0"/>
              <a:t>Few site specific issues concerns mainly in data management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84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Oval 136"/>
          <p:cNvSpPr/>
          <p:nvPr/>
        </p:nvSpPr>
        <p:spPr>
          <a:xfrm>
            <a:off x="2150128" y="4207267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0"/>
            <a:ext cx="8229600" cy="1143000"/>
          </a:xfrm>
        </p:spPr>
        <p:txBody>
          <a:bodyPr/>
          <a:lstStyle/>
          <a:p>
            <a:r>
              <a:rPr lang="en-US" dirty="0" smtClean="0"/>
              <a:t>Data Processing Workflow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7807535" y="1345588"/>
            <a:ext cx="1288483" cy="1216152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18117" y="5584646"/>
            <a:ext cx="1604643" cy="6106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32889" y="4840926"/>
            <a:ext cx="1604643" cy="6106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Stripping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06492" y="3089660"/>
            <a:ext cx="1604643" cy="6106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952534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28867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80601" y="174814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80601" y="209887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UNM.DST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68333" y="4773437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PHY.DST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931979" y="2075801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166916" y="207698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66915" y="173189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931979" y="1729980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453405" y="1071718"/>
            <a:ext cx="1604643" cy="6106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586071" y="3956418"/>
            <a:ext cx="1604643" cy="6106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Destroy</a:t>
            </a:r>
            <a:endParaRPr lang="en-US" dirty="0"/>
          </a:p>
        </p:txBody>
      </p:sp>
      <p:cxnSp>
        <p:nvCxnSpPr>
          <p:cNvPr id="23" name="Curved Connector 22"/>
          <p:cNvCxnSpPr>
            <a:stCxn id="16" idx="1"/>
            <a:endCxn id="17" idx="3"/>
          </p:cNvCxnSpPr>
          <p:nvPr/>
        </p:nvCxnSpPr>
        <p:spPr>
          <a:xfrm rot="10800000" flipV="1">
            <a:off x="7256955" y="2237055"/>
            <a:ext cx="675025" cy="1182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7" idx="2"/>
            <a:endCxn id="13" idx="1"/>
          </p:cNvCxnSpPr>
          <p:nvPr/>
        </p:nvCxnSpPr>
        <p:spPr>
          <a:xfrm rot="5400000" flipH="1">
            <a:off x="1757558" y="1232440"/>
            <a:ext cx="4285923" cy="5639838"/>
          </a:xfrm>
          <a:prstGeom prst="curvedConnector4">
            <a:avLst>
              <a:gd name="adj1" fmla="val -1712"/>
              <a:gd name="adj2" fmla="val 118064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endCxn id="9" idx="0"/>
          </p:cNvCxnSpPr>
          <p:nvPr/>
        </p:nvCxnSpPr>
        <p:spPr>
          <a:xfrm>
            <a:off x="2170639" y="1776366"/>
            <a:ext cx="3364572" cy="3064560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9" idx="2"/>
            <a:endCxn id="14" idx="1"/>
          </p:cNvCxnSpPr>
          <p:nvPr/>
        </p:nvCxnSpPr>
        <p:spPr>
          <a:xfrm rot="5400000" flipH="1">
            <a:off x="1712169" y="1628559"/>
            <a:ext cx="3191473" cy="4454610"/>
          </a:xfrm>
          <a:prstGeom prst="curvedConnector4">
            <a:avLst>
              <a:gd name="adj1" fmla="val -10700"/>
              <a:gd name="adj2" fmla="val 116536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14" idx="2"/>
            <a:endCxn id="10" idx="0"/>
          </p:cNvCxnSpPr>
          <p:nvPr/>
        </p:nvCxnSpPr>
        <p:spPr>
          <a:xfrm rot="16200000" flipH="1">
            <a:off x="1883078" y="2163923"/>
            <a:ext cx="668279" cy="1183194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10" idx="2"/>
            <a:endCxn id="15" idx="0"/>
          </p:cNvCxnSpPr>
          <p:nvPr/>
        </p:nvCxnSpPr>
        <p:spPr>
          <a:xfrm rot="16200000" flipH="1">
            <a:off x="2274532" y="4234616"/>
            <a:ext cx="1073103" cy="4538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13" idx="0"/>
            <a:endCxn id="20" idx="1"/>
          </p:cNvCxnSpPr>
          <p:nvPr/>
        </p:nvCxnSpPr>
        <p:spPr>
          <a:xfrm rot="5400000" flipH="1" flipV="1">
            <a:off x="2353968" y="648707"/>
            <a:ext cx="371088" cy="1827785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20" idx="3"/>
            <a:endCxn id="18" idx="1"/>
          </p:cNvCxnSpPr>
          <p:nvPr/>
        </p:nvCxnSpPr>
        <p:spPr>
          <a:xfrm>
            <a:off x="5058048" y="1377055"/>
            <a:ext cx="1108867" cy="516092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18" idx="3"/>
            <a:endCxn id="19" idx="1"/>
          </p:cNvCxnSpPr>
          <p:nvPr/>
        </p:nvCxnSpPr>
        <p:spPr>
          <a:xfrm flipV="1">
            <a:off x="7256953" y="1891234"/>
            <a:ext cx="675026" cy="1913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>
            <a:stCxn id="21" idx="0"/>
            <a:endCxn id="14" idx="3"/>
          </p:cNvCxnSpPr>
          <p:nvPr/>
        </p:nvCxnSpPr>
        <p:spPr>
          <a:xfrm rot="16200000" flipV="1">
            <a:off x="2431371" y="1999396"/>
            <a:ext cx="1696291" cy="2217754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8184422" y="2515667"/>
            <a:ext cx="64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Tape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5786041" y="256183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Tape</a:t>
            </a:r>
          </a:p>
          <a:p>
            <a:pPr algn="ctr"/>
            <a:r>
              <a:rPr lang="en-US" dirty="0" smtClean="0"/>
              <a:t>Buffer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131857" y="2706442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Disk</a:t>
            </a:r>
          </a:p>
          <a:p>
            <a:pPr algn="ctr"/>
            <a:r>
              <a:rPr lang="en-US" dirty="0" smtClean="0"/>
              <a:t>Buffer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0" y="6193724"/>
            <a:ext cx="9123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FULL.DST = reconstructed physics quantities</a:t>
            </a:r>
          </a:p>
          <a:p>
            <a:r>
              <a:rPr lang="en-US" dirty="0" smtClean="0"/>
              <a:t>UNM.DST = temporary output for physics stream,  PHY.DST = file ready for physics user analysis</a:t>
            </a:r>
          </a:p>
        </p:txBody>
      </p:sp>
      <p:cxnSp>
        <p:nvCxnSpPr>
          <p:cNvPr id="128" name="Curved Connector 127"/>
          <p:cNvCxnSpPr>
            <a:stCxn id="17" idx="2"/>
            <a:endCxn id="7" idx="0"/>
          </p:cNvCxnSpPr>
          <p:nvPr/>
        </p:nvCxnSpPr>
        <p:spPr>
          <a:xfrm rot="16200000" flipH="1">
            <a:off x="5123610" y="3987816"/>
            <a:ext cx="3185155" cy="8504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Oval 175"/>
          <p:cNvSpPr/>
          <p:nvPr/>
        </p:nvSpPr>
        <p:spPr>
          <a:xfrm>
            <a:off x="8067528" y="4040523"/>
            <a:ext cx="1065705" cy="57996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D1T0</a:t>
            </a:r>
            <a:endParaRPr lang="en-US" dirty="0"/>
          </a:p>
        </p:txBody>
      </p:sp>
      <p:sp>
        <p:nvSpPr>
          <p:cNvPr id="177" name="Oval 176"/>
          <p:cNvSpPr/>
          <p:nvPr/>
        </p:nvSpPr>
        <p:spPr>
          <a:xfrm>
            <a:off x="8067527" y="4685106"/>
            <a:ext cx="1065705" cy="57996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D0T1</a:t>
            </a:r>
            <a:endParaRPr lang="en-US" dirty="0"/>
          </a:p>
        </p:txBody>
      </p:sp>
      <p:sp>
        <p:nvSpPr>
          <p:cNvPr id="178" name="Rectangle 177"/>
          <p:cNvSpPr/>
          <p:nvPr/>
        </p:nvSpPr>
        <p:spPr>
          <a:xfrm>
            <a:off x="8043194" y="5354171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LHCb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179" name="Rectangle 178"/>
          <p:cNvSpPr/>
          <p:nvPr/>
        </p:nvSpPr>
        <p:spPr>
          <a:xfrm>
            <a:off x="7393923" y="3145996"/>
            <a:ext cx="1729087" cy="3991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Processing</a:t>
            </a:r>
            <a:endParaRPr lang="en-US" dirty="0"/>
          </a:p>
        </p:txBody>
      </p:sp>
      <p:sp>
        <p:nvSpPr>
          <p:cNvPr id="181" name="Rectangle 180"/>
          <p:cNvSpPr/>
          <p:nvPr/>
        </p:nvSpPr>
        <p:spPr>
          <a:xfrm>
            <a:off x="7393923" y="3653708"/>
            <a:ext cx="1729087" cy="33298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</a:t>
            </a:r>
            <a:r>
              <a:rPr lang="en-US" dirty="0" err="1" smtClean="0"/>
              <a:t>Managemt</a:t>
            </a:r>
            <a:endParaRPr lang="en-US" dirty="0"/>
          </a:p>
        </p:txBody>
      </p:sp>
      <p:sp>
        <p:nvSpPr>
          <p:cNvPr id="189" name="TextBox 188"/>
          <p:cNvSpPr txBox="1"/>
          <p:nvPr/>
        </p:nvSpPr>
        <p:spPr>
          <a:xfrm>
            <a:off x="3340517" y="4966537"/>
            <a:ext cx="904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Disk</a:t>
            </a:r>
          </a:p>
          <a:p>
            <a:r>
              <a:rPr lang="en-US" dirty="0" smtClean="0"/>
              <a:t>Storage</a:t>
            </a:r>
            <a:endParaRPr lang="en-US" dirty="0"/>
          </a:p>
        </p:txBody>
      </p:sp>
      <p:cxnSp>
        <p:nvCxnSpPr>
          <p:cNvPr id="190" name="Curved Connector 189"/>
          <p:cNvCxnSpPr>
            <a:stCxn id="21" idx="0"/>
            <a:endCxn id="13" idx="3"/>
          </p:cNvCxnSpPr>
          <p:nvPr/>
        </p:nvCxnSpPr>
        <p:spPr>
          <a:xfrm rot="16200000" flipV="1">
            <a:off x="2256006" y="1824031"/>
            <a:ext cx="2047021" cy="2217754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4" name="Picture 2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897" y="3968444"/>
            <a:ext cx="823892" cy="823892"/>
          </a:xfrm>
          <a:prstGeom prst="rect">
            <a:avLst/>
          </a:prstGeom>
        </p:spPr>
      </p:pic>
      <p:cxnSp>
        <p:nvCxnSpPr>
          <p:cNvPr id="235" name="Curved Connector 234"/>
          <p:cNvCxnSpPr>
            <a:stCxn id="15" idx="1"/>
            <a:endCxn id="234" idx="3"/>
          </p:cNvCxnSpPr>
          <p:nvPr/>
        </p:nvCxnSpPr>
        <p:spPr>
          <a:xfrm rot="10800000">
            <a:off x="1638789" y="4380391"/>
            <a:ext cx="629544" cy="55430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7461700" y="2021364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6" name="TextBox 245"/>
          <p:cNvSpPr txBox="1"/>
          <p:nvPr/>
        </p:nvSpPr>
        <p:spPr>
          <a:xfrm>
            <a:off x="6569610" y="3263558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664067" y="5169505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4582059" y="2777612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952534" y="4984839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2491313" y="1227583"/>
            <a:ext cx="41223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4a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340114" y="1375616"/>
            <a:ext cx="41223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5a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7385813" y="1678678"/>
            <a:ext cx="41223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6a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78989" y="1947123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2154139" y="2556313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2665205" y="3794802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56" name="TextBox 255"/>
          <p:cNvSpPr txBox="1"/>
          <p:nvPr/>
        </p:nvSpPr>
        <p:spPr>
          <a:xfrm>
            <a:off x="1742496" y="4476018"/>
            <a:ext cx="418654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57" name="TextBox 256"/>
          <p:cNvSpPr txBox="1"/>
          <p:nvPr/>
        </p:nvSpPr>
        <p:spPr>
          <a:xfrm>
            <a:off x="2752713" y="2175296"/>
            <a:ext cx="301660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3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0"/>
            <a:ext cx="8229600" cy="1143000"/>
          </a:xfrm>
        </p:spPr>
        <p:txBody>
          <a:bodyPr/>
          <a:lstStyle/>
          <a:p>
            <a:r>
              <a:rPr lang="en-US" dirty="0" smtClean="0"/>
              <a:t>Data access by jobs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18117" y="5584646"/>
            <a:ext cx="1604643" cy="6106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32889" y="4840926"/>
            <a:ext cx="1604643" cy="6106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Stripping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06492" y="3089660"/>
            <a:ext cx="1604643" cy="6106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952534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28867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80601" y="174814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80601" y="209887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UNM.DST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166916" y="207698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</a:t>
            </a:r>
            <a:endParaRPr lang="en-US" dirty="0"/>
          </a:p>
        </p:txBody>
      </p:sp>
      <p:cxnSp>
        <p:nvCxnSpPr>
          <p:cNvPr id="31" name="Curved Connector 30"/>
          <p:cNvCxnSpPr>
            <a:endCxn id="9" idx="0"/>
          </p:cNvCxnSpPr>
          <p:nvPr/>
        </p:nvCxnSpPr>
        <p:spPr>
          <a:xfrm>
            <a:off x="2170639" y="1776366"/>
            <a:ext cx="3364572" cy="3064560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14" idx="2"/>
            <a:endCxn id="10" idx="0"/>
          </p:cNvCxnSpPr>
          <p:nvPr/>
        </p:nvCxnSpPr>
        <p:spPr>
          <a:xfrm rot="16200000" flipH="1">
            <a:off x="1883078" y="2163923"/>
            <a:ext cx="668279" cy="1183194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786041" y="256183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Tape</a:t>
            </a:r>
          </a:p>
          <a:p>
            <a:pPr algn="ctr"/>
            <a:r>
              <a:rPr lang="en-US" dirty="0" smtClean="0"/>
              <a:t>Buffer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131857" y="2706442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Disk</a:t>
            </a:r>
          </a:p>
          <a:p>
            <a:pPr algn="ctr"/>
            <a:r>
              <a:rPr lang="en-US" dirty="0" smtClean="0"/>
              <a:t>Buffer</a:t>
            </a:r>
            <a:endParaRPr lang="en-US" dirty="0"/>
          </a:p>
        </p:txBody>
      </p:sp>
      <p:cxnSp>
        <p:nvCxnSpPr>
          <p:cNvPr id="128" name="Curved Connector 127"/>
          <p:cNvCxnSpPr>
            <a:stCxn id="17" idx="2"/>
            <a:endCxn id="7" idx="0"/>
          </p:cNvCxnSpPr>
          <p:nvPr/>
        </p:nvCxnSpPr>
        <p:spPr>
          <a:xfrm rot="16200000" flipH="1">
            <a:off x="5123610" y="3987816"/>
            <a:ext cx="3185155" cy="8504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358423" y="3824111"/>
            <a:ext cx="8229600" cy="228794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SRM access problems</a:t>
            </a:r>
          </a:p>
          <a:p>
            <a:pPr lvl="1"/>
            <a:r>
              <a:rPr lang="en-US" dirty="0" smtClean="0"/>
              <a:t>Jobs downloading their</a:t>
            </a:r>
            <a:br>
              <a:rPr lang="en-US" dirty="0" smtClean="0"/>
            </a:br>
            <a:r>
              <a:rPr lang="en-US" dirty="0" smtClean="0"/>
              <a:t>input data to the WNs</a:t>
            </a:r>
          </a:p>
          <a:p>
            <a:pPr lvl="2"/>
            <a:r>
              <a:rPr lang="en-US" dirty="0" smtClean="0"/>
              <a:t>Including reconstruction </a:t>
            </a:r>
            <a:br>
              <a:rPr lang="en-US" dirty="0" smtClean="0"/>
            </a:br>
            <a:r>
              <a:rPr lang="en-US" dirty="0" smtClean="0"/>
              <a:t>on</a:t>
            </a:r>
            <a:r>
              <a:rPr lang="en-US" dirty="0"/>
              <a:t> </a:t>
            </a:r>
            <a:r>
              <a:rPr lang="en-US" dirty="0" smtClean="0"/>
              <a:t>“remote T2s”</a:t>
            </a:r>
          </a:p>
          <a:p>
            <a:pPr lvl="1"/>
            <a:r>
              <a:rPr lang="en-US" dirty="0" smtClean="0"/>
              <a:t>Bursts appearing and disappearing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17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 by jobs 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732" y="1417638"/>
            <a:ext cx="6300873" cy="47256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88310" y="2039236"/>
            <a:ext cx="262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SRM problems at </a:t>
            </a:r>
            <a:r>
              <a:rPr lang="en-US" dirty="0" err="1" smtClean="0"/>
              <a:t>Gridka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1942" y="1946903"/>
            <a:ext cx="99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Network outage </a:t>
            </a:r>
          </a:p>
          <a:p>
            <a:r>
              <a:rPr lang="en-US" dirty="0" smtClean="0"/>
              <a:t>at CNAF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997679" y="2870233"/>
            <a:ext cx="329733" cy="2802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088310" y="2457412"/>
            <a:ext cx="506561" cy="607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126363" y="2457412"/>
            <a:ext cx="0" cy="3022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424802" y="2457412"/>
            <a:ext cx="1289167" cy="4128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1335" y="3461579"/>
            <a:ext cx="13375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“Remote”</a:t>
            </a:r>
          </a:p>
          <a:p>
            <a:r>
              <a:rPr lang="en-US" dirty="0" smtClean="0"/>
              <a:t>Tier2s not finding input data , network congestion, …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1" idx="3"/>
          </p:cNvCxnSpPr>
          <p:nvPr/>
        </p:nvCxnSpPr>
        <p:spPr>
          <a:xfrm>
            <a:off x="1428844" y="4477242"/>
            <a:ext cx="84265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02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Migration Disk -&gt; Tape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952534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28867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80601" y="174814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66915" y="173189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453405" y="1071718"/>
            <a:ext cx="1604643" cy="6106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cxnSp>
        <p:nvCxnSpPr>
          <p:cNvPr id="45" name="Curved Connector 44"/>
          <p:cNvCxnSpPr>
            <a:stCxn id="13" idx="0"/>
            <a:endCxn id="20" idx="1"/>
          </p:cNvCxnSpPr>
          <p:nvPr/>
        </p:nvCxnSpPr>
        <p:spPr>
          <a:xfrm rot="5400000" flipH="1" flipV="1">
            <a:off x="2353968" y="648707"/>
            <a:ext cx="371088" cy="1827785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20" idx="3"/>
            <a:endCxn id="18" idx="1"/>
          </p:cNvCxnSpPr>
          <p:nvPr/>
        </p:nvCxnSpPr>
        <p:spPr>
          <a:xfrm>
            <a:off x="5058048" y="1377055"/>
            <a:ext cx="1108867" cy="516092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786041" y="256183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Tape</a:t>
            </a:r>
          </a:p>
          <a:p>
            <a:pPr algn="ctr"/>
            <a:r>
              <a:rPr lang="en-US" dirty="0" smtClean="0"/>
              <a:t>Buffer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31857" y="2706442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Disk</a:t>
            </a:r>
          </a:p>
          <a:p>
            <a:pPr algn="ctr"/>
            <a:r>
              <a:rPr lang="en-US" dirty="0" smtClean="0"/>
              <a:t>Buffer</a:t>
            </a:r>
            <a:endParaRPr lang="en-US" dirty="0"/>
          </a:p>
        </p:txBody>
      </p:sp>
      <p:sp>
        <p:nvSpPr>
          <p:cNvPr id="43" name="Can 42"/>
          <p:cNvSpPr/>
          <p:nvPr/>
        </p:nvSpPr>
        <p:spPr>
          <a:xfrm>
            <a:off x="7807535" y="1345588"/>
            <a:ext cx="1288483" cy="1216152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931979" y="1729980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FULL.DST</a:t>
            </a:r>
            <a:endParaRPr lang="en-US" dirty="0"/>
          </a:p>
        </p:txBody>
      </p:sp>
      <p:cxnSp>
        <p:nvCxnSpPr>
          <p:cNvPr id="46" name="Curved Connector 45"/>
          <p:cNvCxnSpPr>
            <a:endCxn id="44" idx="1"/>
          </p:cNvCxnSpPr>
          <p:nvPr/>
        </p:nvCxnSpPr>
        <p:spPr>
          <a:xfrm flipV="1">
            <a:off x="7256953" y="1891234"/>
            <a:ext cx="675026" cy="1913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184422" y="2515667"/>
            <a:ext cx="64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Tape</a:t>
            </a:r>
            <a:endParaRPr lang="en-US" dirty="0"/>
          </a:p>
        </p:txBody>
      </p: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457200" y="3493883"/>
            <a:ext cx="8229600" cy="27733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FULL.DSTs are not only       produced by Tier1s but also “attached Tier2s”</a:t>
            </a:r>
          </a:p>
          <a:p>
            <a:pPr lvl="1"/>
            <a:r>
              <a:rPr lang="en-US" dirty="0" smtClean="0"/>
              <a:t>Consequently                                    stress on disk buffer</a:t>
            </a:r>
          </a:p>
          <a:p>
            <a:pPr lvl="1"/>
            <a:r>
              <a:rPr lang="en-US" dirty="0" smtClean="0"/>
              <a:t>Essential to migrate data efficiently onto Tape in order to let FULL.DSTs be deleted afterwards</a:t>
            </a:r>
          </a:p>
          <a:p>
            <a:r>
              <a:rPr lang="en-US" dirty="0" smtClean="0"/>
              <a:t>BUFFER is on the same SE than production data</a:t>
            </a:r>
          </a:p>
          <a:p>
            <a:pPr lvl="1"/>
            <a:r>
              <a:rPr lang="en-US" dirty="0" smtClean="0"/>
              <a:t>Filling up the BUFFER can jeopardize the storage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86071" y="3956418"/>
            <a:ext cx="1604643" cy="6106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Destroy</a:t>
            </a:r>
            <a:endParaRPr lang="en-US" dirty="0"/>
          </a:p>
        </p:txBody>
      </p:sp>
      <p:cxnSp>
        <p:nvCxnSpPr>
          <p:cNvPr id="52" name="Curved Connector 51"/>
          <p:cNvCxnSpPr>
            <a:stCxn id="50" idx="0"/>
          </p:cNvCxnSpPr>
          <p:nvPr/>
        </p:nvCxnSpPr>
        <p:spPr>
          <a:xfrm rot="16200000" flipV="1">
            <a:off x="2256006" y="1824031"/>
            <a:ext cx="2047021" cy="2217754"/>
          </a:xfrm>
          <a:prstGeom prst="curved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65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Migration Disk -&gt; Tape 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97" y="1417638"/>
            <a:ext cx="3433809" cy="25753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97" y="4177323"/>
            <a:ext cx="3433809" cy="2575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641" y="1417638"/>
            <a:ext cx="3433809" cy="257535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3000613">
            <a:off x="2540577" y="1660695"/>
            <a:ext cx="878885" cy="118446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44328" y="1611851"/>
            <a:ext cx="467122" cy="1793854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3892" y="1672906"/>
            <a:ext cx="1351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 in </a:t>
            </a:r>
          </a:p>
          <a:p>
            <a:r>
              <a:rPr lang="en-US" dirty="0" smtClean="0"/>
              <a:t>Disk BUFFER </a:t>
            </a:r>
          </a:p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07769" y="1782805"/>
            <a:ext cx="247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Mitigation by increased</a:t>
            </a:r>
          </a:p>
          <a:p>
            <a:r>
              <a:rPr lang="en-US" dirty="0"/>
              <a:t>t</a:t>
            </a:r>
            <a:r>
              <a:rPr lang="en-US" dirty="0" smtClean="0"/>
              <a:t>ransfers BUFFER-&gt;Tape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3891" y="4432116"/>
            <a:ext cx="2747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number of Stripping Merging             jobs allow </a:t>
            </a:r>
          </a:p>
          <a:p>
            <a:r>
              <a:rPr lang="en-US" dirty="0" smtClean="0"/>
              <a:t>freeing of </a:t>
            </a:r>
          </a:p>
          <a:p>
            <a:r>
              <a:rPr lang="en-US" dirty="0" smtClean="0"/>
              <a:t>BUFFER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30078" y="4493171"/>
            <a:ext cx="4762818" cy="180347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Situation under control</a:t>
            </a:r>
          </a:p>
          <a:p>
            <a:pPr lvl="1"/>
            <a:r>
              <a:rPr lang="en-US" dirty="0" smtClean="0"/>
              <a:t>After increasing of transfer rates</a:t>
            </a:r>
          </a:p>
          <a:p>
            <a:pPr lvl="1"/>
            <a:r>
              <a:rPr lang="en-US" dirty="0" smtClean="0"/>
              <a:t>Buffer occupancy decreasing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79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0"/>
            <a:ext cx="8229600" cy="1143000"/>
          </a:xfrm>
        </p:spPr>
        <p:txBody>
          <a:bodyPr/>
          <a:lstStyle/>
          <a:p>
            <a:r>
              <a:rPr lang="en-US" dirty="0" smtClean="0"/>
              <a:t>Data Staging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7807535" y="1345588"/>
            <a:ext cx="1288483" cy="1216152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028867" y="1366510"/>
            <a:ext cx="1353424" cy="1377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931979" y="2075801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166916" y="2076983"/>
            <a:ext cx="1090038" cy="3225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</a:t>
            </a:r>
            <a:endParaRPr lang="en-US" dirty="0"/>
          </a:p>
        </p:txBody>
      </p:sp>
      <p:cxnSp>
        <p:nvCxnSpPr>
          <p:cNvPr id="23" name="Curved Connector 22"/>
          <p:cNvCxnSpPr>
            <a:stCxn id="16" idx="1"/>
            <a:endCxn id="17" idx="3"/>
          </p:cNvCxnSpPr>
          <p:nvPr/>
        </p:nvCxnSpPr>
        <p:spPr>
          <a:xfrm rot="10800000" flipV="1">
            <a:off x="7256955" y="2237055"/>
            <a:ext cx="675025" cy="1182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8184422" y="2515667"/>
            <a:ext cx="64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Tape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786041" y="2561833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Tape</a:t>
            </a:r>
          </a:p>
          <a:p>
            <a:pPr algn="ctr"/>
            <a:r>
              <a:rPr lang="en-US" dirty="0" smtClean="0"/>
              <a:t>Buffer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"/>
          </p:nvPr>
        </p:nvSpPr>
        <p:spPr>
          <a:xfrm>
            <a:off x="344312" y="1676502"/>
            <a:ext cx="8229600" cy="3977189"/>
          </a:xfrm>
        </p:spPr>
        <p:txBody>
          <a:bodyPr/>
          <a:lstStyle/>
          <a:p>
            <a:r>
              <a:rPr lang="en-US" dirty="0" smtClean="0"/>
              <a:t>During reprocessing all RAW </a:t>
            </a:r>
            <a:br>
              <a:rPr lang="en-US" dirty="0" smtClean="0"/>
            </a:br>
            <a:r>
              <a:rPr lang="en-US" dirty="0" smtClean="0"/>
              <a:t>data of a year is being staged</a:t>
            </a:r>
          </a:p>
          <a:p>
            <a:pPr lvl="1"/>
            <a:r>
              <a:rPr lang="en-US" dirty="0" smtClean="0"/>
              <a:t>Much more staging than </a:t>
            </a:r>
            <a:br>
              <a:rPr lang="en-US" dirty="0" smtClean="0"/>
            </a:br>
            <a:r>
              <a:rPr lang="en-US" dirty="0" smtClean="0"/>
              <a:t>during “prompt reconstruction”</a:t>
            </a:r>
          </a:p>
          <a:p>
            <a:pPr lvl="1"/>
            <a:r>
              <a:rPr lang="en-US" dirty="0" smtClean="0"/>
              <a:t>RAW data serves also as input to “attached sites”</a:t>
            </a:r>
          </a:p>
          <a:p>
            <a:r>
              <a:rPr lang="en-US" dirty="0" smtClean="0"/>
              <a:t>Stager shall provide enough resources to feed all sites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4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Staging (</a:t>
            </a:r>
            <a:r>
              <a:rPr lang="en-US" dirty="0" err="1" smtClean="0"/>
              <a:t>ctd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34473"/>
            <a:ext cx="3663298" cy="2747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888" y="1234473"/>
            <a:ext cx="3654266" cy="27406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10527"/>
            <a:ext cx="3663298" cy="2747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42468" y="1611851"/>
            <a:ext cx="1538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staged data usually well absorbed by sites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41942" y="1507820"/>
            <a:ext cx="1337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Waiting jobs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reco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3709" y="4389615"/>
            <a:ext cx="1538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Amount of staged data / site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405888" y="4481435"/>
            <a:ext cx="4280912" cy="16447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Concern about </a:t>
            </a:r>
            <a:r>
              <a:rPr lang="en-US" dirty="0" err="1" smtClean="0"/>
              <a:t>Gridka</a:t>
            </a:r>
            <a:r>
              <a:rPr lang="en-US" dirty="0" smtClean="0"/>
              <a:t> staging efficiency</a:t>
            </a:r>
          </a:p>
          <a:p>
            <a:pPr lvl="1"/>
            <a:r>
              <a:rPr lang="en-US" dirty="0" smtClean="0"/>
              <a:t>Resolution of the problem foreseen for end of 2012</a:t>
            </a:r>
          </a:p>
          <a:p>
            <a:r>
              <a:rPr lang="en-US" dirty="0" smtClean="0"/>
              <a:t>Other sites with occasional errors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 '12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Roiser - WLCG Ops Coord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FF44-96B0-DC4F-B5EB-BA9F10CD89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70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423</Words>
  <Application>Microsoft Macintosh PowerPoint</Application>
  <PresentationFormat>On-screen Show (4:3)</PresentationFormat>
  <Paragraphs>140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LHCb Grid Operations</vt:lpstr>
      <vt:lpstr>2012 Reprocessing</vt:lpstr>
      <vt:lpstr>Data Processing Workflow</vt:lpstr>
      <vt:lpstr>Data access by jobs</vt:lpstr>
      <vt:lpstr>Data access by jobs (ctd)</vt:lpstr>
      <vt:lpstr>Data Migration Disk -&gt; Tape</vt:lpstr>
      <vt:lpstr>Data Migration Disk -&gt; Tape (ctd)</vt:lpstr>
      <vt:lpstr>Data Staging</vt:lpstr>
      <vt:lpstr>Data Staging (ctd)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Grid Operations</dc:title>
  <dc:creator>Stefan Roiser</dc:creator>
  <cp:lastModifiedBy>Stefan Roiser</cp:lastModifiedBy>
  <cp:revision>24</cp:revision>
  <dcterms:created xsi:type="dcterms:W3CDTF">2012-10-18T06:37:34Z</dcterms:created>
  <dcterms:modified xsi:type="dcterms:W3CDTF">2012-10-18T13:46:56Z</dcterms:modified>
</cp:coreProperties>
</file>