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s/slide14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9" r:id="rId1"/>
  </p:sldMasterIdLst>
  <p:notesMasterIdLst>
    <p:notesMasterId r:id="rId18"/>
  </p:notesMasterIdLst>
  <p:handoutMasterIdLst>
    <p:handoutMasterId r:id="rId19"/>
  </p:handoutMasterIdLst>
  <p:sldIdLst>
    <p:sldId id="263" r:id="rId2"/>
    <p:sldId id="262" r:id="rId3"/>
    <p:sldId id="279" r:id="rId4"/>
    <p:sldId id="294" r:id="rId5"/>
    <p:sldId id="295" r:id="rId6"/>
    <p:sldId id="284" r:id="rId7"/>
    <p:sldId id="293" r:id="rId8"/>
    <p:sldId id="305" r:id="rId9"/>
    <p:sldId id="306" r:id="rId10"/>
    <p:sldId id="308" r:id="rId11"/>
    <p:sldId id="310" r:id="rId12"/>
    <p:sldId id="309" r:id="rId13"/>
    <p:sldId id="311" r:id="rId14"/>
    <p:sldId id="312" r:id="rId15"/>
    <p:sldId id="313" r:id="rId16"/>
    <p:sldId id="314" r:id="rId17"/>
  </p:sldIdLst>
  <p:sldSz cx="9144000" cy="6858000" type="letter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900" kern="1200">
        <a:solidFill>
          <a:srgbClr val="000000"/>
        </a:solidFill>
        <a:latin typeface="Gill Sans" pitchFamily="1" charset="0"/>
        <a:ea typeface="ヒラギノ角ゴ ProN W3" pitchFamily="1" charset="-128"/>
        <a:cs typeface="+mn-cs"/>
        <a:sym typeface="Gill Sans" pitchFamily="1" charset="0"/>
      </a:defRPr>
    </a:lvl1pPr>
    <a:lvl2pPr marL="411163" indent="46038" algn="ctr" rtl="0" fontAlgn="base">
      <a:spcBef>
        <a:spcPct val="0"/>
      </a:spcBef>
      <a:spcAft>
        <a:spcPct val="0"/>
      </a:spcAft>
      <a:defRPr sz="2900" kern="1200">
        <a:solidFill>
          <a:srgbClr val="000000"/>
        </a:solidFill>
        <a:latin typeface="Gill Sans" pitchFamily="1" charset="0"/>
        <a:ea typeface="ヒラギノ角ゴ ProN W3" pitchFamily="1" charset="-128"/>
        <a:cs typeface="+mn-cs"/>
        <a:sym typeface="Gill Sans" pitchFamily="1" charset="0"/>
      </a:defRPr>
    </a:lvl2pPr>
    <a:lvl3pPr marL="822325" indent="92075" algn="ctr" rtl="0" fontAlgn="base">
      <a:spcBef>
        <a:spcPct val="0"/>
      </a:spcBef>
      <a:spcAft>
        <a:spcPct val="0"/>
      </a:spcAft>
      <a:defRPr sz="2900" kern="1200">
        <a:solidFill>
          <a:srgbClr val="000000"/>
        </a:solidFill>
        <a:latin typeface="Gill Sans" pitchFamily="1" charset="0"/>
        <a:ea typeface="ヒラギノ角ゴ ProN W3" pitchFamily="1" charset="-128"/>
        <a:cs typeface="+mn-cs"/>
        <a:sym typeface="Gill Sans" pitchFamily="1" charset="0"/>
      </a:defRPr>
    </a:lvl3pPr>
    <a:lvl4pPr marL="1233488" indent="138113" algn="ctr" rtl="0" fontAlgn="base">
      <a:spcBef>
        <a:spcPct val="0"/>
      </a:spcBef>
      <a:spcAft>
        <a:spcPct val="0"/>
      </a:spcAft>
      <a:defRPr sz="2900" kern="1200">
        <a:solidFill>
          <a:srgbClr val="000000"/>
        </a:solidFill>
        <a:latin typeface="Gill Sans" pitchFamily="1" charset="0"/>
        <a:ea typeface="ヒラギノ角ゴ ProN W3" pitchFamily="1" charset="-128"/>
        <a:cs typeface="+mn-cs"/>
        <a:sym typeface="Gill Sans" pitchFamily="1" charset="0"/>
      </a:defRPr>
    </a:lvl4pPr>
    <a:lvl5pPr marL="1644650" indent="184150" algn="ctr" rtl="0" fontAlgn="base">
      <a:spcBef>
        <a:spcPct val="0"/>
      </a:spcBef>
      <a:spcAft>
        <a:spcPct val="0"/>
      </a:spcAft>
      <a:defRPr sz="2900" kern="1200">
        <a:solidFill>
          <a:srgbClr val="000000"/>
        </a:solidFill>
        <a:latin typeface="Gill Sans" pitchFamily="1" charset="0"/>
        <a:ea typeface="ヒラギノ角ゴ ProN W3" pitchFamily="1" charset="-128"/>
        <a:cs typeface="+mn-cs"/>
        <a:sym typeface="Gill Sans" pitchFamily="1" charset="0"/>
      </a:defRPr>
    </a:lvl5pPr>
    <a:lvl6pPr marL="2286000" algn="l" defTabSz="914400" rtl="0" eaLnBrk="1" latinLnBrk="0" hangingPunct="1">
      <a:defRPr sz="2900" kern="1200">
        <a:solidFill>
          <a:srgbClr val="000000"/>
        </a:solidFill>
        <a:latin typeface="Gill Sans" pitchFamily="1" charset="0"/>
        <a:ea typeface="ヒラギノ角ゴ ProN W3" pitchFamily="1" charset="-128"/>
        <a:cs typeface="+mn-cs"/>
        <a:sym typeface="Gill Sans" pitchFamily="1" charset="0"/>
      </a:defRPr>
    </a:lvl6pPr>
    <a:lvl7pPr marL="2743200" algn="l" defTabSz="914400" rtl="0" eaLnBrk="1" latinLnBrk="0" hangingPunct="1">
      <a:defRPr sz="2900" kern="1200">
        <a:solidFill>
          <a:srgbClr val="000000"/>
        </a:solidFill>
        <a:latin typeface="Gill Sans" pitchFamily="1" charset="0"/>
        <a:ea typeface="ヒラギノ角ゴ ProN W3" pitchFamily="1" charset="-128"/>
        <a:cs typeface="+mn-cs"/>
        <a:sym typeface="Gill Sans" pitchFamily="1" charset="0"/>
      </a:defRPr>
    </a:lvl7pPr>
    <a:lvl8pPr marL="3200400" algn="l" defTabSz="914400" rtl="0" eaLnBrk="1" latinLnBrk="0" hangingPunct="1">
      <a:defRPr sz="2900" kern="1200">
        <a:solidFill>
          <a:srgbClr val="000000"/>
        </a:solidFill>
        <a:latin typeface="Gill Sans" pitchFamily="1" charset="0"/>
        <a:ea typeface="ヒラギノ角ゴ ProN W3" pitchFamily="1" charset="-128"/>
        <a:cs typeface="+mn-cs"/>
        <a:sym typeface="Gill Sans" pitchFamily="1" charset="0"/>
      </a:defRPr>
    </a:lvl8pPr>
    <a:lvl9pPr marL="3657600" algn="l" defTabSz="914400" rtl="0" eaLnBrk="1" latinLnBrk="0" hangingPunct="1">
      <a:defRPr sz="2900" kern="1200">
        <a:solidFill>
          <a:srgbClr val="000000"/>
        </a:solidFill>
        <a:latin typeface="Gill Sans" pitchFamily="1" charset="0"/>
        <a:ea typeface="ヒラギノ角ゴ ProN W3" pitchFamily="1" charset="-128"/>
        <a:cs typeface="+mn-cs"/>
        <a:sym typeface="Gill Sans" pitchFamily="1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00009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02" autoAdjust="0"/>
    <p:restoredTop sz="94655" autoAdjust="0"/>
  </p:normalViewPr>
  <p:slideViewPr>
    <p:cSldViewPr>
      <p:cViewPr varScale="1">
        <p:scale>
          <a:sx n="108" d="100"/>
          <a:sy n="108" d="100"/>
        </p:scale>
        <p:origin x="-792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5" d="100"/>
          <a:sy n="75" d="100"/>
        </p:scale>
        <p:origin x="-3936" y="-11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Helvetica Neue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C54961-9DCC-184B-A83E-128DD0173F5A}" type="datetimeFigureOut">
              <a:rPr lang="en-US" smtClean="0">
                <a:latin typeface="Helvetica Neue"/>
              </a:rPr>
              <a:pPr/>
              <a:t>10/18/12</a:t>
            </a:fld>
            <a:endParaRPr lang="en-US" dirty="0">
              <a:latin typeface="Helvetica Neue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Helvetica Neue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B6EE82-13D7-674A-A198-6D5B880773B9}" type="slidenum">
              <a:rPr lang="en-US" smtClean="0">
                <a:latin typeface="Helvetica Neue"/>
              </a:rPr>
              <a:pPr/>
              <a:t>‹#›</a:t>
            </a:fld>
            <a:endParaRPr lang="en-US" dirty="0">
              <a:latin typeface="Helvetica Neue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elvetica Neue"/>
                <a:ea typeface="ヒラギノ角ゴ ProN W3" charset="-128"/>
                <a:cs typeface="ヒラギノ角ゴ ProN W3" charset="-128"/>
                <a:sym typeface="Gill Sans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 Neue"/>
                <a:ea typeface="ヒラギノ角ゴ ProN W3" charset="-128"/>
                <a:sym typeface="Gill Sans" charset="0"/>
              </a:defRPr>
            </a:lvl1pPr>
          </a:lstStyle>
          <a:p>
            <a:pPr>
              <a:defRPr/>
            </a:pPr>
            <a:fld id="{27F21637-0F2E-4F88-84C9-37F05273D98C}" type="datetime1">
              <a:rPr lang="en-US" smtClean="0"/>
              <a:pPr>
                <a:defRPr/>
              </a:pPr>
              <a:t>10/18/12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elvetica Neue"/>
                <a:ea typeface="ヒラギノ角ゴ ProN W3" charset="-128"/>
                <a:cs typeface="ヒラギノ角ゴ ProN W3" charset="-128"/>
                <a:sym typeface="Gill Sans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 Neue"/>
                <a:ea typeface="ヒラギノ角ゴ ProN W3" charset="-128"/>
                <a:sym typeface="Gill Sans" charset="0"/>
              </a:defRPr>
            </a:lvl1pPr>
          </a:lstStyle>
          <a:p>
            <a:pPr>
              <a:defRPr/>
            </a:pPr>
            <a:fld id="{9426D50D-E1FA-483F-9F56-68AD1F18F08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26D50D-E1FA-483F-9F56-68AD1F18F087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762000" y="1371600"/>
            <a:ext cx="7620000" cy="4724400"/>
          </a:xfrm>
          <a:prstGeom prst="rect">
            <a:avLst/>
          </a:prstGeom>
        </p:spPr>
        <p:txBody>
          <a:bodyPr vert="horz"/>
          <a:lstStyle>
            <a:lvl1pPr marL="630000">
              <a:buClr>
                <a:schemeClr val="accent6"/>
              </a:buClr>
              <a:buSzPct val="100000"/>
              <a:defRPr sz="2200">
                <a:latin typeface="Helvetica Neue"/>
                <a:cs typeface="Helvetica Neue"/>
              </a:defRPr>
            </a:lvl1pPr>
            <a:lvl2pPr>
              <a:buClr>
                <a:schemeClr val="accent6"/>
              </a:buClr>
              <a:buSzPct val="100000"/>
              <a:defRPr sz="2000">
                <a:latin typeface="Helvetica Neue"/>
                <a:cs typeface="Helvetica Neue"/>
              </a:defRPr>
            </a:lvl2pPr>
            <a:lvl3pPr>
              <a:buClr>
                <a:schemeClr val="accent6"/>
              </a:buClr>
              <a:buSzPct val="100000"/>
              <a:defRPr sz="2000">
                <a:latin typeface="Helvetica Neue"/>
                <a:cs typeface="Helvetica Neue"/>
              </a:defRPr>
            </a:lvl3pPr>
            <a:lvl4pPr>
              <a:buClr>
                <a:schemeClr val="accent6"/>
              </a:buClr>
              <a:buSzPct val="100000"/>
              <a:defRPr sz="2000">
                <a:latin typeface="Helvetica Neue"/>
                <a:cs typeface="Helvetica Neue"/>
              </a:defRPr>
            </a:lvl4pPr>
            <a:lvl5pPr>
              <a:buClr>
                <a:schemeClr val="accent6"/>
              </a:buClr>
              <a:buSzPct val="100000"/>
              <a:defRPr sz="2000"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62000" y="5638800"/>
            <a:ext cx="7620000" cy="457200"/>
          </a:xfrm>
          <a:prstGeom prst="rect">
            <a:avLst/>
          </a:prstGeom>
        </p:spPr>
        <p:txBody>
          <a:bodyPr vert="horz"/>
          <a:lstStyle>
            <a:lvl1pPr>
              <a:buFontTx/>
              <a:buNone/>
              <a:defRPr sz="1000" i="1" baseline="0">
                <a:latin typeface="Helvetica Neue"/>
                <a:cs typeface="Helvetica Neue"/>
              </a:defRPr>
            </a:lvl1pPr>
          </a:lstStyle>
          <a:p>
            <a:pPr lvl="0"/>
            <a:r>
              <a:rPr lang="en-US" dirty="0" smtClean="0"/>
              <a:t>Insert reference or other details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ext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381000" y="5791200"/>
            <a:ext cx="8001000" cy="457200"/>
          </a:xfrm>
          <a:prstGeom prst="rect">
            <a:avLst/>
          </a:prstGeom>
        </p:spPr>
        <p:txBody>
          <a:bodyPr vert="horz"/>
          <a:lstStyle>
            <a:lvl1pPr marL="180000">
              <a:buFontTx/>
              <a:buNone/>
              <a:defRPr sz="1000" i="1" baseline="0">
                <a:latin typeface="Helvetica Neue"/>
                <a:cs typeface="Helvetica Neue"/>
              </a:defRPr>
            </a:lvl1pPr>
          </a:lstStyle>
          <a:p>
            <a:pPr lvl="0"/>
            <a:r>
              <a:rPr lang="en-US" dirty="0" smtClean="0"/>
              <a:t>Insert reference or other details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381000" y="1219200"/>
            <a:ext cx="8382000" cy="457200"/>
          </a:xfrm>
          <a:prstGeom prst="rect">
            <a:avLst/>
          </a:prstGeom>
        </p:spPr>
        <p:txBody>
          <a:bodyPr vert="horz"/>
          <a:lstStyle>
            <a:lvl1pPr>
              <a:buFontTx/>
              <a:buNone/>
              <a:defRPr sz="1800" b="1">
                <a:latin typeface="Helvetica Neue"/>
                <a:cs typeface="Helvetica Neue"/>
              </a:defRPr>
            </a:lvl1pPr>
            <a:lvl2pPr>
              <a:buFontTx/>
              <a:buNone/>
              <a:defRPr sz="1800" b="1">
                <a:latin typeface="Helvetica Neue"/>
                <a:cs typeface="Helvetica Neue"/>
              </a:defRPr>
            </a:lvl2pPr>
            <a:lvl3pPr>
              <a:buFontTx/>
              <a:buNone/>
              <a:defRPr sz="1800" b="1">
                <a:latin typeface="Helvetica Neue"/>
                <a:cs typeface="Helvetica Neue"/>
              </a:defRPr>
            </a:lvl3pPr>
            <a:lvl4pPr>
              <a:buFontTx/>
              <a:buNone/>
              <a:defRPr sz="1800" b="1">
                <a:latin typeface="Helvetica Neue"/>
                <a:cs typeface="Helvetica Neue"/>
              </a:defRPr>
            </a:lvl4pPr>
            <a:lvl5pPr>
              <a:buFontTx/>
              <a:buNone/>
              <a:defRPr sz="1800" b="1"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 smtClean="0"/>
              <a:t>Subtitle</a:t>
            </a:r>
            <a:endParaRPr lang="en-US" dirty="0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381000" y="3581400"/>
            <a:ext cx="8382000" cy="457200"/>
          </a:xfrm>
          <a:prstGeom prst="rect">
            <a:avLst/>
          </a:prstGeom>
        </p:spPr>
        <p:txBody>
          <a:bodyPr vert="horz"/>
          <a:lstStyle>
            <a:lvl1pPr>
              <a:buFontTx/>
              <a:buNone/>
              <a:defRPr sz="1800" b="1">
                <a:latin typeface="Helvetica Neue"/>
                <a:cs typeface="Helvetica Neue"/>
              </a:defRPr>
            </a:lvl1pPr>
            <a:lvl2pPr>
              <a:buFontTx/>
              <a:buNone/>
              <a:defRPr sz="1800" b="1">
                <a:latin typeface="Helvetica Neue"/>
                <a:cs typeface="Helvetica Neue"/>
              </a:defRPr>
            </a:lvl2pPr>
            <a:lvl3pPr>
              <a:buFontTx/>
              <a:buNone/>
              <a:defRPr sz="1800" b="1">
                <a:latin typeface="Helvetica Neue"/>
                <a:cs typeface="Helvetica Neue"/>
              </a:defRPr>
            </a:lvl3pPr>
            <a:lvl4pPr>
              <a:buFontTx/>
              <a:buNone/>
              <a:defRPr sz="1800" b="1">
                <a:latin typeface="Helvetica Neue"/>
                <a:cs typeface="Helvetica Neue"/>
              </a:defRPr>
            </a:lvl4pPr>
            <a:lvl5pPr>
              <a:buFontTx/>
              <a:buNone/>
              <a:defRPr sz="1800" b="1"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 smtClean="0"/>
              <a:t>Subtitle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381000" y="1676400"/>
            <a:ext cx="8382000" cy="1752600"/>
          </a:xfrm>
          <a:prstGeom prst="rect">
            <a:avLst/>
          </a:prstGeom>
        </p:spPr>
        <p:txBody>
          <a:bodyPr vert="horz"/>
          <a:lstStyle>
            <a:lvl1pPr marL="0">
              <a:spcBef>
                <a:spcPts val="0"/>
              </a:spcBef>
              <a:buFontTx/>
              <a:buNone/>
              <a:defRPr sz="1600">
                <a:latin typeface="Helvetica Neue"/>
                <a:cs typeface="Helvetica Neue"/>
              </a:defRPr>
            </a:lvl1pPr>
            <a:lvl2pPr marL="0">
              <a:buFontTx/>
              <a:buNone/>
              <a:defRPr sz="1600">
                <a:latin typeface="Helvetica Neue"/>
                <a:cs typeface="Helvetica Neue"/>
              </a:defRPr>
            </a:lvl2pPr>
            <a:lvl3pPr marL="0">
              <a:buFontTx/>
              <a:buNone/>
              <a:defRPr sz="1600">
                <a:latin typeface="Helvetica Neue"/>
                <a:cs typeface="Helvetica Neue"/>
              </a:defRPr>
            </a:lvl3pPr>
            <a:lvl4pPr marL="0">
              <a:buFontTx/>
              <a:buNone/>
              <a:defRPr sz="1600">
                <a:latin typeface="Helvetica Neue"/>
                <a:cs typeface="Helvetica Neue"/>
              </a:defRPr>
            </a:lvl4pPr>
            <a:lvl5pPr marL="0">
              <a:buFontTx/>
              <a:buNone/>
              <a:defRPr sz="1600"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 smtClean="0"/>
              <a:t>Description in text format.</a:t>
            </a:r>
            <a:endParaRPr lang="en-US" dirty="0"/>
          </a:p>
        </p:txBody>
      </p:sp>
      <p:sp>
        <p:nvSpPr>
          <p:cNvPr id="18" name="Text Placeholder 16"/>
          <p:cNvSpPr>
            <a:spLocks noGrp="1"/>
          </p:cNvSpPr>
          <p:nvPr>
            <p:ph type="body" sz="quarter" idx="19" hasCustomPrompt="1"/>
          </p:nvPr>
        </p:nvSpPr>
        <p:spPr>
          <a:xfrm>
            <a:off x="381000" y="4038600"/>
            <a:ext cx="8382000" cy="1600200"/>
          </a:xfrm>
          <a:prstGeom prst="rect">
            <a:avLst/>
          </a:prstGeom>
        </p:spPr>
        <p:txBody>
          <a:bodyPr vert="horz"/>
          <a:lstStyle>
            <a:lvl1pPr marL="0" indent="-172800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600">
                <a:latin typeface="Helvetica Neue"/>
                <a:cs typeface="Helvetica Neue"/>
              </a:defRPr>
            </a:lvl1pPr>
            <a:lvl2pPr marL="450000" indent="-172800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400" baseline="0">
                <a:latin typeface="Helvetica Neue"/>
                <a:cs typeface="Helvetica Neue"/>
              </a:defRPr>
            </a:lvl2pPr>
            <a:lvl3pPr marL="0">
              <a:buFontTx/>
              <a:buNone/>
              <a:defRPr sz="1600">
                <a:latin typeface="Helvetica Neue"/>
                <a:cs typeface="Helvetica Neue"/>
              </a:defRPr>
            </a:lvl3pPr>
            <a:lvl4pPr marL="0">
              <a:buFontTx/>
              <a:buNone/>
              <a:defRPr sz="1600">
                <a:latin typeface="Helvetica Neue"/>
                <a:cs typeface="Helvetica Neue"/>
              </a:defRPr>
            </a:lvl4pPr>
            <a:lvl5pPr marL="0">
              <a:buFontTx/>
              <a:buNone/>
              <a:defRPr sz="1600"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 smtClean="0"/>
              <a:t>Bullets</a:t>
            </a:r>
          </a:p>
          <a:p>
            <a:pPr lvl="1"/>
            <a:r>
              <a:rPr lang="en-US" sz="1600" dirty="0" smtClean="0"/>
              <a:t>Click here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Bullets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762000" y="1905000"/>
            <a:ext cx="3810000" cy="4191000"/>
          </a:xfrm>
          <a:prstGeom prst="rect">
            <a:avLst/>
          </a:prstGeom>
        </p:spPr>
        <p:txBody>
          <a:bodyPr vert="horz"/>
          <a:lstStyle>
            <a:lvl1pPr marL="0" indent="-172800">
              <a:spcBef>
                <a:spcPts val="0"/>
              </a:spcBef>
              <a:buClr>
                <a:schemeClr val="accent6"/>
              </a:buClr>
              <a:buSzPct val="100000"/>
              <a:defRPr sz="1800">
                <a:latin typeface="Helvetica Neue"/>
                <a:cs typeface="Helvetica Neue"/>
              </a:defRPr>
            </a:lvl1pPr>
            <a:lvl2pPr marL="450000" indent="-172800">
              <a:spcBef>
                <a:spcPts val="0"/>
              </a:spcBef>
              <a:buClr>
                <a:schemeClr val="accent6"/>
              </a:buClr>
              <a:buSzPct val="100000"/>
              <a:defRPr sz="1600">
                <a:latin typeface="Helvetica Neue"/>
                <a:cs typeface="Helvetica Neue"/>
              </a:defRPr>
            </a:lvl2pPr>
            <a:lvl3pPr marL="705600" indent="-172800">
              <a:spcBef>
                <a:spcPts val="0"/>
              </a:spcBef>
              <a:buClr>
                <a:schemeClr val="accent6"/>
              </a:buClr>
              <a:buSzPct val="100000"/>
              <a:defRPr sz="1400">
                <a:latin typeface="Helvetica Neue"/>
              </a:defRPr>
            </a:lvl3pPr>
          </a:lstStyle>
          <a:p>
            <a:pPr lvl="0"/>
            <a:r>
              <a:rPr lang="en-US" dirty="0" smtClean="0"/>
              <a:t>Bullets</a:t>
            </a:r>
          </a:p>
          <a:p>
            <a:pPr lvl="1"/>
            <a:r>
              <a:rPr lang="en-US" dirty="0" smtClean="0"/>
              <a:t>Secondary</a:t>
            </a:r>
          </a:p>
          <a:p>
            <a:pPr lvl="2"/>
            <a:r>
              <a:rPr lang="en-US" dirty="0" smtClean="0"/>
              <a:t>Ternary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572000" y="1371600"/>
            <a:ext cx="3810000" cy="47244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Helvetica Neue"/>
              </a:defRPr>
            </a:lvl1pPr>
          </a:lstStyle>
          <a:p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62000" y="5638800"/>
            <a:ext cx="3581400" cy="457200"/>
          </a:xfrm>
          <a:prstGeom prst="rect">
            <a:avLst/>
          </a:prstGeom>
        </p:spPr>
        <p:txBody>
          <a:bodyPr vert="horz"/>
          <a:lstStyle>
            <a:lvl1pPr marL="0">
              <a:spcBef>
                <a:spcPts val="0"/>
              </a:spcBef>
              <a:buFontTx/>
              <a:buNone/>
              <a:defRPr sz="1000" i="1" baseline="0">
                <a:latin typeface="Helvetica Neue"/>
                <a:cs typeface="Helvetica Neue"/>
              </a:defRPr>
            </a:lvl1pPr>
          </a:lstStyle>
          <a:p>
            <a:pPr lvl="0"/>
            <a:r>
              <a:rPr lang="en-US" dirty="0" smtClean="0"/>
              <a:t>Insert reference or other details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5638800"/>
            <a:ext cx="3581400" cy="457200"/>
          </a:xfrm>
          <a:prstGeom prst="rect">
            <a:avLst/>
          </a:prstGeom>
        </p:spPr>
        <p:txBody>
          <a:bodyPr vert="horz"/>
          <a:lstStyle>
            <a:lvl1pPr marL="0">
              <a:spcBef>
                <a:spcPts val="0"/>
              </a:spcBef>
              <a:buFontTx/>
              <a:buNone/>
              <a:defRPr sz="1000" i="1" baseline="0">
                <a:latin typeface="Helvetica Neue"/>
                <a:cs typeface="Helvetica Neue"/>
              </a:defRPr>
            </a:lvl1pPr>
          </a:lstStyle>
          <a:p>
            <a:pPr lvl="0"/>
            <a:r>
              <a:rPr lang="en-US" dirty="0" smtClean="0"/>
              <a:t>Insert reference or other details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762000" y="1371600"/>
            <a:ext cx="3810000" cy="533400"/>
          </a:xfrm>
          <a:prstGeom prst="rect">
            <a:avLst/>
          </a:prstGeom>
        </p:spPr>
        <p:txBody>
          <a:bodyPr vert="horz" anchor="ctr"/>
          <a:lstStyle>
            <a:lvl1pPr marL="360000">
              <a:buFontTx/>
              <a:buNone/>
              <a:defRPr sz="2000" b="1">
                <a:latin typeface="Helvetica Neue"/>
                <a:cs typeface="Helvetica Neue"/>
              </a:defRPr>
            </a:lvl1pPr>
            <a:lvl2pPr>
              <a:buFontTx/>
              <a:buNone/>
              <a:defRPr sz="2000" b="1">
                <a:latin typeface="Helvetica Neue"/>
                <a:cs typeface="Helvetica Neue"/>
              </a:defRPr>
            </a:lvl2pPr>
            <a:lvl3pPr>
              <a:buFontTx/>
              <a:buNone/>
              <a:defRPr sz="2000" b="1">
                <a:latin typeface="Helvetica Neue"/>
                <a:cs typeface="Helvetica Neue"/>
              </a:defRPr>
            </a:lvl3pPr>
            <a:lvl4pPr>
              <a:buFontTx/>
              <a:buNone/>
              <a:defRPr sz="2000" b="1">
                <a:latin typeface="Helvetica Neue"/>
                <a:cs typeface="Helvetica Neue"/>
              </a:defRPr>
            </a:lvl4pPr>
            <a:lvl5pPr>
              <a:buFontTx/>
              <a:buNone/>
              <a:defRPr sz="2000" b="1"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 smtClean="0"/>
              <a:t>Subtitle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572000" y="1371600"/>
            <a:ext cx="3810000" cy="47244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Helvetica Neue"/>
              </a:defRPr>
            </a:lvl1pPr>
          </a:lstStyle>
          <a:p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762000" y="1371600"/>
            <a:ext cx="3810000" cy="47244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Helvetica Neue"/>
              </a:defRPr>
            </a:lvl1pPr>
          </a:lstStyle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0" y="5638800"/>
            <a:ext cx="3581400" cy="457200"/>
          </a:xfrm>
          <a:prstGeom prst="rect">
            <a:avLst/>
          </a:prstGeom>
        </p:spPr>
        <p:txBody>
          <a:bodyPr vert="horz"/>
          <a:lstStyle>
            <a:lvl1pPr marL="0">
              <a:spcBef>
                <a:spcPts val="0"/>
              </a:spcBef>
              <a:buFontTx/>
              <a:buNone/>
              <a:defRPr sz="1000" i="1" baseline="0">
                <a:latin typeface="Helvetica Neue"/>
                <a:cs typeface="Helvetica Neue"/>
              </a:defRPr>
            </a:lvl1pPr>
          </a:lstStyle>
          <a:p>
            <a:pPr lvl="0"/>
            <a:r>
              <a:rPr lang="en-US" dirty="0" smtClean="0"/>
              <a:t>Insert reference or other details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762000" y="5638800"/>
            <a:ext cx="3581400" cy="457200"/>
          </a:xfrm>
          <a:prstGeom prst="rect">
            <a:avLst/>
          </a:prstGeom>
        </p:spPr>
        <p:txBody>
          <a:bodyPr vert="horz"/>
          <a:lstStyle>
            <a:lvl1pPr marL="0">
              <a:spcBef>
                <a:spcPts val="0"/>
              </a:spcBef>
              <a:buFontTx/>
              <a:buNone/>
              <a:defRPr sz="1000" i="1" baseline="0">
                <a:latin typeface="Helvetica Neue"/>
                <a:cs typeface="Helvetica Neue"/>
              </a:defRPr>
            </a:lvl1pPr>
          </a:lstStyle>
          <a:p>
            <a:pPr lvl="0"/>
            <a:r>
              <a:rPr lang="en-US" dirty="0" smtClean="0"/>
              <a:t>Insert reference or other details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dia Placeholder 5"/>
          <p:cNvSpPr>
            <a:spLocks noGrp="1"/>
          </p:cNvSpPr>
          <p:nvPr>
            <p:ph type="media" sz="quarter" idx="10"/>
          </p:nvPr>
        </p:nvSpPr>
        <p:spPr>
          <a:xfrm>
            <a:off x="762000" y="1371600"/>
            <a:ext cx="7620000" cy="47244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Helvetica Neue"/>
              </a:defRPr>
            </a:lvl1pPr>
          </a:lstStyle>
          <a:p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62000" y="5638800"/>
            <a:ext cx="7620000" cy="457200"/>
          </a:xfrm>
          <a:prstGeom prst="rect">
            <a:avLst/>
          </a:prstGeom>
        </p:spPr>
        <p:txBody>
          <a:bodyPr vert="horz"/>
          <a:lstStyle>
            <a:lvl1pPr marL="0">
              <a:spcBef>
                <a:spcPts val="0"/>
              </a:spcBef>
              <a:buFontTx/>
              <a:buNone/>
              <a:defRPr sz="1000" i="1" baseline="0">
                <a:latin typeface="Helvetica Neue"/>
                <a:cs typeface="Helvetica Neue"/>
              </a:defRPr>
            </a:lvl1pPr>
          </a:lstStyle>
          <a:p>
            <a:pPr lvl="0"/>
            <a:r>
              <a:rPr lang="en-US" dirty="0" smtClean="0"/>
              <a:t>Insert reference or other details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381000" y="5791200"/>
            <a:ext cx="8001000" cy="457200"/>
          </a:xfrm>
          <a:prstGeom prst="rect">
            <a:avLst/>
          </a:prstGeom>
        </p:spPr>
        <p:txBody>
          <a:bodyPr vert="horz"/>
          <a:lstStyle>
            <a:lvl1pPr marL="0">
              <a:spcBef>
                <a:spcPts val="0"/>
              </a:spcBef>
              <a:buFontTx/>
              <a:buNone/>
              <a:defRPr sz="1000" i="1" baseline="0">
                <a:latin typeface="Helvetica Neue"/>
                <a:cs typeface="Helvetica Neue"/>
              </a:defRPr>
            </a:lvl1pPr>
          </a:lstStyle>
          <a:p>
            <a:pPr lvl="0"/>
            <a:r>
              <a:rPr lang="en-US" dirty="0" smtClean="0"/>
              <a:t>Insert reference or other details</a:t>
            </a:r>
            <a:endParaRPr lang="en-US" dirty="0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381000" y="1219200"/>
            <a:ext cx="8382000" cy="457200"/>
          </a:xfrm>
          <a:prstGeom prst="rect">
            <a:avLst/>
          </a:prstGeom>
        </p:spPr>
        <p:txBody>
          <a:bodyPr vert="horz"/>
          <a:lstStyle>
            <a:lvl1pPr>
              <a:buFontTx/>
              <a:buNone/>
              <a:defRPr sz="1800" b="1">
                <a:latin typeface="Helvetica Neue"/>
                <a:cs typeface="Helvetica Neue"/>
              </a:defRPr>
            </a:lvl1pPr>
            <a:lvl2pPr>
              <a:buFontTx/>
              <a:buNone/>
              <a:defRPr sz="1800" b="1">
                <a:latin typeface="Helvetica Neue"/>
                <a:cs typeface="Helvetica Neue"/>
              </a:defRPr>
            </a:lvl2pPr>
            <a:lvl3pPr>
              <a:buFontTx/>
              <a:buNone/>
              <a:defRPr sz="1800" b="1">
                <a:latin typeface="Helvetica Neue"/>
                <a:cs typeface="Helvetica Neue"/>
              </a:defRPr>
            </a:lvl3pPr>
            <a:lvl4pPr>
              <a:buFontTx/>
              <a:buNone/>
              <a:defRPr sz="1800" b="1">
                <a:latin typeface="Helvetica Neue"/>
                <a:cs typeface="Helvetica Neue"/>
              </a:defRPr>
            </a:lvl4pPr>
            <a:lvl5pPr>
              <a:buFontTx/>
              <a:buNone/>
              <a:defRPr sz="1800" b="1"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 smtClean="0"/>
              <a:t>Subtitle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381000" y="3581400"/>
            <a:ext cx="8382000" cy="457200"/>
          </a:xfrm>
          <a:prstGeom prst="rect">
            <a:avLst/>
          </a:prstGeom>
        </p:spPr>
        <p:txBody>
          <a:bodyPr vert="horz"/>
          <a:lstStyle>
            <a:lvl1pPr>
              <a:buFontTx/>
              <a:buNone/>
              <a:defRPr sz="1800" b="1">
                <a:latin typeface="Helvetica Neue"/>
                <a:cs typeface="Helvetica Neue"/>
              </a:defRPr>
            </a:lvl1pPr>
            <a:lvl2pPr>
              <a:buFontTx/>
              <a:buNone/>
              <a:defRPr sz="1800" b="1">
                <a:latin typeface="Helvetica Neue"/>
                <a:cs typeface="Helvetica Neue"/>
              </a:defRPr>
            </a:lvl2pPr>
            <a:lvl3pPr>
              <a:buFontTx/>
              <a:buNone/>
              <a:defRPr sz="1800" b="1">
                <a:latin typeface="Helvetica Neue"/>
                <a:cs typeface="Helvetica Neue"/>
              </a:defRPr>
            </a:lvl3pPr>
            <a:lvl4pPr>
              <a:buFontTx/>
              <a:buNone/>
              <a:defRPr sz="1800" b="1">
                <a:latin typeface="Helvetica Neue"/>
                <a:cs typeface="Helvetica Neue"/>
              </a:defRPr>
            </a:lvl4pPr>
            <a:lvl5pPr>
              <a:buFontTx/>
              <a:buNone/>
              <a:defRPr sz="1800" b="1"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 smtClean="0"/>
              <a:t>Subtitle</a:t>
            </a:r>
            <a:endParaRPr lang="en-US" dirty="0"/>
          </a:p>
        </p:txBody>
      </p:sp>
      <p:sp>
        <p:nvSpPr>
          <p:cNvPr id="6" name="Text Placeholder 16"/>
          <p:cNvSpPr>
            <a:spLocks noGrp="1"/>
          </p:cNvSpPr>
          <p:nvPr>
            <p:ph type="body" sz="quarter" idx="19" hasCustomPrompt="1"/>
          </p:nvPr>
        </p:nvSpPr>
        <p:spPr>
          <a:xfrm>
            <a:off x="381000" y="4038600"/>
            <a:ext cx="8382000" cy="1600200"/>
          </a:xfrm>
          <a:prstGeom prst="rect">
            <a:avLst/>
          </a:prstGeom>
        </p:spPr>
        <p:txBody>
          <a:bodyPr vert="horz"/>
          <a:lstStyle>
            <a:lvl1pPr marL="0" indent="-172800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600">
                <a:latin typeface="Helvetica Neue"/>
                <a:cs typeface="Helvetica Neue"/>
              </a:defRPr>
            </a:lvl1pPr>
            <a:lvl2pPr marL="450000" indent="-172800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400" baseline="0">
                <a:latin typeface="Helvetica Neue"/>
                <a:cs typeface="Helvetica Neue"/>
              </a:defRPr>
            </a:lvl2pPr>
            <a:lvl3pPr marL="0">
              <a:buFontTx/>
              <a:buNone/>
              <a:defRPr sz="1600">
                <a:latin typeface="Helvetica Neue"/>
                <a:cs typeface="Helvetica Neue"/>
              </a:defRPr>
            </a:lvl3pPr>
            <a:lvl4pPr marL="0">
              <a:buFontTx/>
              <a:buNone/>
              <a:defRPr sz="1600">
                <a:latin typeface="Helvetica Neue"/>
                <a:cs typeface="Helvetica Neue"/>
              </a:defRPr>
            </a:lvl4pPr>
            <a:lvl5pPr marL="0">
              <a:buFontTx/>
              <a:buNone/>
              <a:defRPr sz="1600"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 smtClean="0"/>
              <a:t>Bullets</a:t>
            </a:r>
          </a:p>
          <a:p>
            <a:pPr lvl="1"/>
            <a:r>
              <a:rPr lang="en-US" sz="1600" dirty="0" smtClean="0"/>
              <a:t>Click here</a:t>
            </a:r>
            <a:endParaRPr lang="en-US" dirty="0"/>
          </a:p>
        </p:txBody>
      </p:sp>
      <p:sp>
        <p:nvSpPr>
          <p:cNvPr id="7" name="Text Placeholder 16"/>
          <p:cNvSpPr>
            <a:spLocks noGrp="1"/>
          </p:cNvSpPr>
          <p:nvPr>
            <p:ph type="body" sz="quarter" idx="20" hasCustomPrompt="1"/>
          </p:nvPr>
        </p:nvSpPr>
        <p:spPr>
          <a:xfrm>
            <a:off x="381000" y="1676400"/>
            <a:ext cx="8382000" cy="1600200"/>
          </a:xfrm>
          <a:prstGeom prst="rect">
            <a:avLst/>
          </a:prstGeom>
        </p:spPr>
        <p:txBody>
          <a:bodyPr vert="horz"/>
          <a:lstStyle>
            <a:lvl1pPr marL="0" indent="-172800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600">
                <a:latin typeface="Helvetica Neue"/>
                <a:cs typeface="Helvetica Neue"/>
              </a:defRPr>
            </a:lvl1pPr>
            <a:lvl2pPr marL="450000" indent="-172800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400" baseline="0">
                <a:latin typeface="Helvetica Neue"/>
                <a:cs typeface="Helvetica Neue"/>
              </a:defRPr>
            </a:lvl2pPr>
            <a:lvl3pPr marL="0">
              <a:buFontTx/>
              <a:buNone/>
              <a:defRPr sz="1600">
                <a:latin typeface="Helvetica Neue"/>
                <a:cs typeface="Helvetica Neue"/>
              </a:defRPr>
            </a:lvl3pPr>
            <a:lvl4pPr marL="0">
              <a:buFontTx/>
              <a:buNone/>
              <a:defRPr sz="1600">
                <a:latin typeface="Helvetica Neue"/>
                <a:cs typeface="Helvetica Neue"/>
              </a:defRPr>
            </a:lvl4pPr>
            <a:lvl5pPr marL="0">
              <a:buFontTx/>
              <a:buNone/>
              <a:defRPr sz="1600"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 smtClean="0"/>
              <a:t>Bullets</a:t>
            </a:r>
          </a:p>
          <a:p>
            <a:pPr lvl="1"/>
            <a:r>
              <a:rPr lang="en-US" sz="1600" dirty="0" smtClean="0"/>
              <a:t>Click here</a:t>
            </a:r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2.jpe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76685">
                <a:srgbClr val="7F9BC9"/>
              </a:gs>
              <a:gs pos="100000">
                <a:srgbClr val="003893"/>
              </a:gs>
            </a:gsLst>
            <a:lin ang="5400000" scaled="1"/>
          </a:gra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>
              <a:defRPr/>
            </a:pPr>
            <a:endParaRPr lang="en-US" dirty="0">
              <a:latin typeface="Helvetica Neue"/>
              <a:ea typeface="ヒラギノ角ゴ ProN W3" charset="-128"/>
              <a:sym typeface="Gill Sans" charset="0"/>
            </a:endParaRPr>
          </a:p>
        </p:txBody>
      </p:sp>
      <p:sp>
        <p:nvSpPr>
          <p:cNvPr id="2050" name="Freeform 2"/>
          <p:cNvSpPr>
            <a:spLocks/>
          </p:cNvSpPr>
          <p:nvPr/>
        </p:nvSpPr>
        <p:spPr bwMode="auto">
          <a:xfrm>
            <a:off x="92075" y="762000"/>
            <a:ext cx="8959850" cy="5959475"/>
          </a:xfrm>
          <a:custGeom>
            <a:avLst/>
            <a:gdLst/>
            <a:ahLst/>
            <a:cxnLst>
              <a:cxn ang="0">
                <a:pos x="21121" y="0"/>
              </a:cxn>
              <a:cxn ang="0">
                <a:pos x="0" y="0"/>
              </a:cxn>
              <a:cxn ang="0">
                <a:pos x="0" y="21600"/>
              </a:cxn>
              <a:cxn ang="0">
                <a:pos x="21600" y="21600"/>
              </a:cxn>
              <a:cxn ang="0">
                <a:pos x="21600" y="526"/>
              </a:cxn>
              <a:cxn ang="0">
                <a:pos x="21121" y="0"/>
              </a:cxn>
              <a:cxn ang="0">
                <a:pos x="21121" y="0"/>
              </a:cxn>
            </a:cxnLst>
            <a:rect l="0" t="0" r="r" b="b"/>
            <a:pathLst>
              <a:path w="21600" h="21600">
                <a:moveTo>
                  <a:pt x="21121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526"/>
                </a:lnTo>
                <a:lnTo>
                  <a:pt x="21121" y="0"/>
                </a:lnTo>
                <a:close/>
                <a:moveTo>
                  <a:pt x="21121" y="0"/>
                </a:moveTo>
              </a:path>
            </a:pathLst>
          </a:custGeom>
          <a:solidFill>
            <a:schemeClr val="accent1"/>
          </a:solidFill>
          <a:ln w="3175" cap="flat">
            <a:solidFill>
              <a:srgbClr val="666666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>
              <a:defRPr/>
            </a:pPr>
            <a:endParaRPr lang="en-US" dirty="0">
              <a:latin typeface="Helvetica Neue"/>
              <a:ea typeface="ヒラギノ角ゴ ProN W3" charset="-128"/>
              <a:sym typeface="Gill Sans" charset="0"/>
            </a:endParaRPr>
          </a:p>
        </p:txBody>
      </p:sp>
      <p:sp>
        <p:nvSpPr>
          <p:cNvPr id="2055" name="Rectangle 7"/>
          <p:cNvSpPr>
            <a:spLocks/>
          </p:cNvSpPr>
          <p:nvPr/>
        </p:nvSpPr>
        <p:spPr bwMode="auto">
          <a:xfrm>
            <a:off x="2197893" y="381000"/>
            <a:ext cx="4748213" cy="215444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square" lIns="0" tIns="0" rIns="0" bIns="0" anchor="ctr">
            <a:spAutoFit/>
          </a:bodyPr>
          <a:lstStyle/>
          <a:p>
            <a:pPr>
              <a:defRPr/>
            </a:pPr>
            <a:endParaRPr lang="en-US" sz="1400" dirty="0">
              <a:solidFill>
                <a:srgbClr val="999999"/>
              </a:solidFill>
              <a:latin typeface="Lucida Grande" charset="0"/>
              <a:ea typeface="Lucida Grande" charset="0"/>
              <a:cs typeface="Lucida Grande" charset="0"/>
              <a:sym typeface="Lucida Grande" charset="0"/>
            </a:endParaRPr>
          </a:p>
        </p:txBody>
      </p:sp>
      <p:sp>
        <p:nvSpPr>
          <p:cNvPr id="2063" name="Rectangle 15"/>
          <p:cNvSpPr>
            <a:spLocks/>
          </p:cNvSpPr>
          <p:nvPr/>
        </p:nvSpPr>
        <p:spPr bwMode="auto">
          <a:xfrm>
            <a:off x="3913698" y="6429345"/>
            <a:ext cx="1316604" cy="200055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300" cap="small" dirty="0" smtClean="0">
                <a:solidFill>
                  <a:schemeClr val="tx1"/>
                </a:solidFill>
                <a:latin typeface="Helvetica Neue"/>
                <a:ea typeface="Lucida Grande" charset="0"/>
                <a:cs typeface="Helvetica Neue"/>
                <a:sym typeface="Lucida Grande" charset="0"/>
              </a:rPr>
              <a:t>S.A.E.</a:t>
            </a:r>
            <a:r>
              <a:rPr lang="en-US" sz="1300" cap="small" baseline="0" dirty="0" smtClean="0">
                <a:solidFill>
                  <a:schemeClr val="tx1"/>
                </a:solidFill>
                <a:latin typeface="Helvetica Neue"/>
                <a:ea typeface="Lucida Grande" charset="0"/>
                <a:cs typeface="Helvetica Neue"/>
                <a:sym typeface="Lucida Grande" charset="0"/>
              </a:rPr>
              <a:t> </a:t>
            </a:r>
            <a:r>
              <a:rPr lang="en-US" sz="1300" cap="small" baseline="0" dirty="0" err="1" smtClean="0">
                <a:solidFill>
                  <a:schemeClr val="tx1"/>
                </a:solidFill>
                <a:latin typeface="Helvetica Neue"/>
                <a:ea typeface="Lucida Grande" charset="0"/>
                <a:cs typeface="Helvetica Neue"/>
                <a:sym typeface="Lucida Grande" charset="0"/>
              </a:rPr>
              <a:t>Langeslag</a:t>
            </a:r>
            <a:r>
              <a:rPr lang="en-US" sz="1300" cap="small" baseline="0" dirty="0" smtClean="0">
                <a:solidFill>
                  <a:schemeClr val="tx1"/>
                </a:solidFill>
                <a:latin typeface="Helvetica Neue"/>
                <a:ea typeface="Lucida Grande" charset="0"/>
                <a:cs typeface="Helvetica Neue"/>
                <a:sym typeface="Lucida Grande" charset="0"/>
              </a:rPr>
              <a:t> </a:t>
            </a:r>
            <a:endParaRPr lang="en-US" sz="1300" cap="small" dirty="0">
              <a:solidFill>
                <a:schemeClr val="tx1"/>
              </a:solidFill>
              <a:latin typeface="Helvetica Neue"/>
              <a:ea typeface="Lucida Grande" charset="0"/>
              <a:cs typeface="Helvetica Neue"/>
              <a:sym typeface="Lucida Grande" charset="0"/>
            </a:endParaRPr>
          </a:p>
        </p:txBody>
      </p:sp>
      <p:pic>
        <p:nvPicPr>
          <p:cNvPr id="26" name="Picture 25" descr="CERN_logo_white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82000" y="6099290"/>
            <a:ext cx="609600" cy="596439"/>
          </a:xfrm>
          <a:prstGeom prst="rect">
            <a:avLst/>
          </a:prstGeom>
        </p:spPr>
      </p:pic>
      <p:pic>
        <p:nvPicPr>
          <p:cNvPr id="27" name="Picture 26" descr="UT_Logo_0072_Black_EN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81800" y="6400800"/>
            <a:ext cx="1584960" cy="304800"/>
          </a:xfrm>
          <a:prstGeom prst="rect">
            <a:avLst/>
          </a:prstGeom>
        </p:spPr>
      </p:pic>
      <p:pic>
        <p:nvPicPr>
          <p:cNvPr id="28" name="Picture 27" descr="CLIC-Logo-Color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-152400"/>
            <a:ext cx="1295400" cy="1295400"/>
          </a:xfrm>
          <a:prstGeom prst="rect">
            <a:avLst/>
          </a:prstGeom>
        </p:spPr>
      </p:pic>
      <p:sp>
        <p:nvSpPr>
          <p:cNvPr id="29" name="Rectangle 15"/>
          <p:cNvSpPr>
            <a:spLocks/>
          </p:cNvSpPr>
          <p:nvPr/>
        </p:nvSpPr>
        <p:spPr bwMode="auto">
          <a:xfrm>
            <a:off x="324036" y="6429345"/>
            <a:ext cx="179536" cy="200055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fld id="{677B56A0-2341-7C47-9A6F-C010EFF16107}" type="slidenum">
              <a:rPr lang="en-US" sz="1300" smtClean="0">
                <a:solidFill>
                  <a:schemeClr val="tx1"/>
                </a:solidFill>
                <a:latin typeface="Helvetica Neue"/>
                <a:ea typeface="Lucida Grande" charset="0"/>
                <a:cs typeface="Helvetica Neue"/>
                <a:sym typeface="Lucida Grande" charset="0"/>
              </a:rPr>
              <a:pPr>
                <a:defRPr/>
              </a:pPr>
              <a:t>‹#›</a:t>
            </a:fld>
            <a:endParaRPr lang="en-US" sz="1300" dirty="0">
              <a:solidFill>
                <a:schemeClr val="tx1"/>
              </a:solidFill>
              <a:latin typeface="Helvetica Neue"/>
              <a:ea typeface="Lucida Grande" charset="0"/>
              <a:cs typeface="Helvetica Neue"/>
              <a:sym typeface="Lucida Grande" charset="0"/>
            </a:endParaRPr>
          </a:p>
        </p:txBody>
      </p:sp>
      <p:sp>
        <p:nvSpPr>
          <p:cNvPr id="10" name="Rectangle 9"/>
          <p:cNvSpPr>
            <a:spLocks/>
          </p:cNvSpPr>
          <p:nvPr/>
        </p:nvSpPr>
        <p:spPr bwMode="auto">
          <a:xfrm>
            <a:off x="531812" y="152400"/>
            <a:ext cx="8080375" cy="560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r"/>
            <a:r>
              <a:rPr lang="en-US" sz="2400" b="1" cap="small" dirty="0" smtClean="0">
                <a:solidFill>
                  <a:srgbClr val="003893"/>
                </a:solidFill>
                <a:latin typeface="Helvetica Neue Light" charset="0"/>
                <a:sym typeface="Helvetica Neue Light" charset="0"/>
              </a:rPr>
              <a:t>LCD solenoid aluminum stabilized superconductor</a:t>
            </a:r>
            <a:endParaRPr lang="en-US" sz="2400" b="1" cap="small" dirty="0">
              <a:solidFill>
                <a:srgbClr val="003893"/>
              </a:solidFill>
              <a:latin typeface="Helvetica Neue Light" charset="0"/>
              <a:sym typeface="Helvetica Neue Light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3" r:id="rId3"/>
    <p:sldLayoutId id="2147483654" r:id="rId4"/>
    <p:sldLayoutId id="2147483651" r:id="rId5"/>
    <p:sldLayoutId id="2147483655" r:id="rId6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cap="small">
          <a:solidFill>
            <a:schemeClr val="tx1"/>
          </a:solidFill>
          <a:latin typeface="Lucida Grande"/>
          <a:ea typeface="+mj-ea"/>
          <a:cs typeface="Lucida Grande"/>
          <a:sym typeface="Gill Sans" pitchFamily="1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pitchFamily="1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pitchFamily="1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pitchFamily="1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pitchFamily="1" charset="0"/>
        </a:defRPr>
      </a:lvl5pPr>
      <a:lvl6pPr marL="41148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82296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23444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64592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28650" indent="-400050" algn="l" rtl="0" eaLnBrk="0" fontAlgn="base" hangingPunct="0">
        <a:spcBef>
          <a:spcPts val="1625"/>
        </a:spcBef>
        <a:spcAft>
          <a:spcPct val="0"/>
        </a:spcAft>
        <a:buSzPct val="171000"/>
        <a:buFont typeface="Gill Sans" pitchFamily="1" charset="0"/>
        <a:buChar char="•"/>
        <a:defRPr sz="2900">
          <a:solidFill>
            <a:schemeClr val="tx1"/>
          </a:solidFill>
          <a:latin typeface="+mn-lt"/>
          <a:ea typeface="+mn-ea"/>
          <a:cs typeface="+mn-cs"/>
          <a:sym typeface="Gill Sans" pitchFamily="1" charset="0"/>
        </a:defRPr>
      </a:lvl1pPr>
      <a:lvl2pPr marL="936625" indent="-400050" algn="l" rtl="0" eaLnBrk="0" fontAlgn="base" hangingPunct="0">
        <a:spcBef>
          <a:spcPts val="1625"/>
        </a:spcBef>
        <a:spcAft>
          <a:spcPct val="0"/>
        </a:spcAft>
        <a:buSzPct val="171000"/>
        <a:buFont typeface="Gill Sans" pitchFamily="1" charset="0"/>
        <a:buChar char="•"/>
        <a:defRPr sz="2900">
          <a:solidFill>
            <a:schemeClr val="tx1"/>
          </a:solidFill>
          <a:latin typeface="+mn-lt"/>
          <a:ea typeface="+mn-ea"/>
          <a:cs typeface="+mn-cs"/>
          <a:sym typeface="Gill Sans" pitchFamily="1" charset="0"/>
        </a:defRPr>
      </a:lvl2pPr>
      <a:lvl3pPr marL="1244600" indent="-400050" algn="l" rtl="0" eaLnBrk="0" fontAlgn="base" hangingPunct="0">
        <a:spcBef>
          <a:spcPts val="1625"/>
        </a:spcBef>
        <a:spcAft>
          <a:spcPct val="0"/>
        </a:spcAft>
        <a:buSzPct val="171000"/>
        <a:buFont typeface="Gill Sans" pitchFamily="1" charset="0"/>
        <a:buChar char="•"/>
        <a:defRPr sz="2900">
          <a:solidFill>
            <a:schemeClr val="tx1"/>
          </a:solidFill>
          <a:latin typeface="+mn-lt"/>
          <a:ea typeface="+mn-ea"/>
          <a:cs typeface="+mn-cs"/>
          <a:sym typeface="Gill Sans" pitchFamily="1" charset="0"/>
        </a:defRPr>
      </a:lvl3pPr>
      <a:lvl4pPr marL="1565275" indent="-400050" algn="l" rtl="0" eaLnBrk="0" fontAlgn="base" hangingPunct="0">
        <a:spcBef>
          <a:spcPts val="1625"/>
        </a:spcBef>
        <a:spcAft>
          <a:spcPct val="0"/>
        </a:spcAft>
        <a:buSzPct val="171000"/>
        <a:buFont typeface="Gill Sans" pitchFamily="1" charset="0"/>
        <a:buChar char="•"/>
        <a:defRPr sz="2900">
          <a:solidFill>
            <a:schemeClr val="tx1"/>
          </a:solidFill>
          <a:latin typeface="+mn-lt"/>
          <a:ea typeface="+mn-ea"/>
          <a:cs typeface="+mn-cs"/>
          <a:sym typeface="Gill Sans" pitchFamily="1" charset="0"/>
        </a:defRPr>
      </a:lvl4pPr>
      <a:lvl5pPr marL="1873250" indent="-400050" algn="l" rtl="0" eaLnBrk="0" fontAlgn="base" hangingPunct="0">
        <a:spcBef>
          <a:spcPts val="1625"/>
        </a:spcBef>
        <a:spcAft>
          <a:spcPct val="0"/>
        </a:spcAft>
        <a:buSzPct val="171000"/>
        <a:buFont typeface="Gill Sans" pitchFamily="1" charset="0"/>
        <a:buChar char="•"/>
        <a:defRPr sz="2900">
          <a:solidFill>
            <a:schemeClr val="tx1"/>
          </a:solidFill>
          <a:latin typeface="+mn-lt"/>
          <a:ea typeface="+mn-ea"/>
          <a:cs typeface="+mn-cs"/>
          <a:sym typeface="Gill Sans" pitchFamily="1" charset="0"/>
        </a:defRPr>
      </a:lvl5pPr>
      <a:lvl6pPr marL="2286000" indent="-400050" algn="l" rtl="0" fontAlgn="base">
        <a:spcBef>
          <a:spcPts val="1620"/>
        </a:spcBef>
        <a:spcAft>
          <a:spcPct val="0"/>
        </a:spcAft>
        <a:buSzPct val="171000"/>
        <a:buFont typeface="Gill Sans" charset="0"/>
        <a:buChar char="•"/>
        <a:defRPr sz="29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697480" indent="-400050" algn="l" rtl="0" fontAlgn="base">
        <a:spcBef>
          <a:spcPts val="1620"/>
        </a:spcBef>
        <a:spcAft>
          <a:spcPct val="0"/>
        </a:spcAft>
        <a:buSzPct val="171000"/>
        <a:buFont typeface="Gill Sans" charset="0"/>
        <a:buChar char="•"/>
        <a:defRPr sz="29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108960" indent="-400050" algn="l" rtl="0" fontAlgn="base">
        <a:spcBef>
          <a:spcPts val="1620"/>
        </a:spcBef>
        <a:spcAft>
          <a:spcPct val="0"/>
        </a:spcAft>
        <a:buSzPct val="171000"/>
        <a:buFont typeface="Gill Sans" charset="0"/>
        <a:buChar char="•"/>
        <a:defRPr sz="29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520440" indent="-400050" algn="l" rtl="0" fontAlgn="base">
        <a:spcBef>
          <a:spcPts val="1620"/>
        </a:spcBef>
        <a:spcAft>
          <a:spcPct val="0"/>
        </a:spcAft>
        <a:buSzPct val="171000"/>
        <a:buFont typeface="Gill Sans" charset="0"/>
        <a:buChar char="•"/>
        <a:defRPr sz="29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7.pdf"/><Relationship Id="rId3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9.pdf"/><Relationship Id="rId3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df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.jpeg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5" Type="http://schemas.openxmlformats.org/officeDocument/2006/relationships/image" Target="../media/image24.jpeg"/><Relationship Id="rId6" Type="http://schemas.openxmlformats.org/officeDocument/2006/relationships/image" Target="../media/image25.jpeg"/><Relationship Id="rId7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IMG00357-20120511-1700.jpg"/>
          <p:cNvPicPr>
            <a:picLocks noGrp="1" noChangeAspect="1"/>
          </p:cNvPicPr>
          <p:nvPr>
            <p:ph sz="quarter" idx="10"/>
          </p:nvPr>
        </p:nvPicPr>
        <p:blipFill>
          <a:blip r:embed="rId2"/>
          <a:srcRect l="-10484" r="-10484"/>
          <a:stretch>
            <a:fillRect/>
          </a:stretch>
        </p:blipFill>
        <p:spPr>
          <a:xfrm>
            <a:off x="762000" y="1371600"/>
            <a:ext cx="7620000" cy="4267200"/>
          </a:xfrm>
        </p:spPr>
      </p:pic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90800" y="1551563"/>
            <a:ext cx="50292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cap="small" dirty="0" smtClean="0">
                <a:solidFill>
                  <a:schemeClr val="bg1"/>
                </a:solidFill>
                <a:latin typeface="Helvetica Neue"/>
                <a:cs typeface="Helvetica Neue"/>
              </a:rPr>
              <a:t>LCD solenoid al-stabilized superconductor </a:t>
            </a:r>
            <a:r>
              <a:rPr lang="en-US" sz="1600" cap="small" dirty="0" smtClean="0">
                <a:solidFill>
                  <a:schemeClr val="bg1"/>
                </a:solidFill>
                <a:latin typeface="Helvetica Neue"/>
                <a:cs typeface="Helvetica Neue"/>
              </a:rPr>
              <a:t>Extruded Al-0.1wt.%Ni measurement status</a:t>
            </a:r>
          </a:p>
          <a:p>
            <a:pPr algn="r"/>
            <a:endParaRPr lang="en-US" sz="1800" dirty="0" smtClean="0">
              <a:solidFill>
                <a:schemeClr val="bg1"/>
              </a:solidFill>
              <a:latin typeface="Helvetica Neue"/>
              <a:cs typeface="Helvetica Neue"/>
            </a:endParaRPr>
          </a:p>
          <a:p>
            <a:pPr algn="r"/>
            <a:r>
              <a:rPr lang="en-US" sz="1600" dirty="0" smtClean="0">
                <a:solidFill>
                  <a:schemeClr val="bg1"/>
                </a:solidFill>
                <a:latin typeface="Helvetica Neue"/>
                <a:cs typeface="Helvetica Neue"/>
              </a:rPr>
              <a:t>Stefanie </a:t>
            </a:r>
            <a:r>
              <a:rPr lang="en-US" sz="1600" dirty="0" err="1" smtClean="0">
                <a:solidFill>
                  <a:schemeClr val="bg1"/>
                </a:solidFill>
                <a:latin typeface="Helvetica Neue"/>
                <a:cs typeface="Helvetica Neue"/>
              </a:rPr>
              <a:t>Langeslag</a:t>
            </a:r>
            <a:endParaRPr lang="en-US" sz="1600" dirty="0" smtClean="0">
              <a:solidFill>
                <a:schemeClr val="bg1"/>
              </a:solidFill>
              <a:latin typeface="Helvetica Neue"/>
              <a:cs typeface="Helvetica Neue"/>
            </a:endParaRPr>
          </a:p>
          <a:p>
            <a:pPr algn="r"/>
            <a:endParaRPr lang="en-US" sz="1800" dirty="0" smtClean="0">
              <a:solidFill>
                <a:schemeClr val="bg1"/>
              </a:solidFill>
              <a:latin typeface="Helvetica Neue"/>
              <a:cs typeface="Helvetica Neue"/>
            </a:endParaRPr>
          </a:p>
          <a:p>
            <a:pPr algn="r"/>
            <a:r>
              <a:rPr lang="en-US" sz="1400" dirty="0" smtClean="0">
                <a:solidFill>
                  <a:schemeClr val="bg1"/>
                </a:solidFill>
                <a:latin typeface="Helvetica Neue"/>
                <a:cs typeface="Helvetica Neue"/>
              </a:rPr>
              <a:t>LCD Magnet Meeting </a:t>
            </a:r>
          </a:p>
          <a:p>
            <a:pPr algn="r"/>
            <a:r>
              <a:rPr lang="en-US" sz="1400" dirty="0" smtClean="0">
                <a:solidFill>
                  <a:schemeClr val="bg1"/>
                </a:solidFill>
                <a:latin typeface="Helvetica Neue"/>
                <a:cs typeface="Helvetica Neue"/>
              </a:rPr>
              <a:t>October 19</a:t>
            </a:r>
            <a:r>
              <a:rPr lang="en-US" sz="1400" baseline="30000" dirty="0" smtClean="0">
                <a:solidFill>
                  <a:schemeClr val="bg1"/>
                </a:solidFill>
                <a:latin typeface="Helvetica Neue"/>
                <a:cs typeface="Helvetica Neue"/>
              </a:rPr>
              <a:t>th</a:t>
            </a:r>
            <a:r>
              <a:rPr lang="en-US" sz="1400" dirty="0" smtClean="0">
                <a:solidFill>
                  <a:schemeClr val="bg1"/>
                </a:solidFill>
                <a:latin typeface="Helvetica Neue"/>
                <a:cs typeface="Helvetica Neue"/>
              </a:rPr>
              <a:t>, 2012</a:t>
            </a:r>
            <a:endParaRPr lang="en-US" sz="1400" dirty="0">
              <a:solidFill>
                <a:schemeClr val="bg1"/>
              </a:solidFill>
              <a:latin typeface="Helvetica Neue"/>
              <a:cs typeface="Helvetica Neue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5" descr="GS-CW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1861" r="5360"/>
              <a:stretch>
                <a:fillRect/>
              </a:stretch>
            </p:blipFill>
          </mc:Choice>
          <mc:Fallback>
            <p:blipFill>
              <a:blip r:embed="rId3"/>
              <a:srcRect l="1861" r="5360"/>
              <a:stretch>
                <a:fillRect/>
              </a:stretch>
            </p:blipFill>
          </mc:Fallback>
        </mc:AlternateContent>
        <p:spPr>
          <a:xfrm>
            <a:off x="3657600" y="1507903"/>
            <a:ext cx="5333999" cy="4207097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20"/>
          </p:nvPr>
        </p:nvSpPr>
        <p:spPr>
          <a:xfrm>
            <a:off x="762000" y="1905000"/>
            <a:ext cx="2743200" cy="4191000"/>
          </a:xfrm>
        </p:spPr>
        <p:txBody>
          <a:bodyPr/>
          <a:lstStyle/>
          <a:p>
            <a:pPr marL="180000" indent="-180000" algn="just"/>
            <a:r>
              <a:rPr lang="en-US" dirty="0" smtClean="0"/>
              <a:t>Grain sizes show to decrease with work hardening extent.</a:t>
            </a:r>
          </a:p>
          <a:p>
            <a:pPr marL="180000" indent="-180000" algn="just"/>
            <a:endParaRPr lang="en-US" dirty="0" smtClean="0"/>
          </a:p>
          <a:p>
            <a:pPr marL="180000" indent="-180000" algn="just"/>
            <a:r>
              <a:rPr lang="en-US" dirty="0" smtClean="0"/>
              <a:t>Slightly compressed grains with thickness reduction.</a:t>
            </a:r>
          </a:p>
          <a:p>
            <a:pPr marL="180000" indent="-180000">
              <a:buNone/>
            </a:pPr>
            <a:endParaRPr lang="en-US" dirty="0" smtClean="0"/>
          </a:p>
          <a:p>
            <a:pPr marL="180000" indent="-180000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762000" y="1219200"/>
            <a:ext cx="3810000" cy="533400"/>
          </a:xfrm>
        </p:spPr>
        <p:txBody>
          <a:bodyPr/>
          <a:lstStyle/>
          <a:p>
            <a:r>
              <a:rPr lang="en-US" dirty="0" smtClean="0"/>
              <a:t>Changes in Microstructure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4114800" y="5638800"/>
            <a:ext cx="4724400" cy="457200"/>
          </a:xfrm>
        </p:spPr>
        <p:txBody>
          <a:bodyPr/>
          <a:lstStyle/>
          <a:p>
            <a:r>
              <a:rPr lang="en-US" dirty="0" smtClean="0"/>
              <a:t>Grain size as function of the work hardened state for the Al conductor, the Al-Ni conductor, and the Al-Ni</a:t>
            </a:r>
            <a:r>
              <a:rPr lang="en-US" baseline="30000" dirty="0" smtClean="0"/>
              <a:t>c</a:t>
            </a:r>
            <a:r>
              <a:rPr lang="en-US" dirty="0" smtClean="0"/>
              <a:t> conductor.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UTS-YS-CWn2.eps"/>
          <p:cNvPicPr>
            <a:picLocks noGrp="1" noChangeAspect="1"/>
          </p:cNvPicPr>
          <p:nvPr>
            <p:ph type="pic" sz="quarter" idx="10"/>
          </p:nvPr>
        </p:nvPicPr>
        <mc:AlternateContent>
          <mc:Choice xmlns:ma="http://schemas.microsoft.com/office/mac/drawingml/2008/main" Requires="ma">
            <p:blipFill>
              <a:blip r:embed="rId2"/>
              <a:srcRect t="-4638" r="4150" b="-5017"/>
              <a:stretch>
                <a:fillRect/>
              </a:stretch>
            </p:blipFill>
          </mc:Choice>
          <mc:Fallback>
            <p:blipFill>
              <a:blip r:embed="rId3"/>
              <a:srcRect t="-4638" r="4150" b="-5017"/>
              <a:stretch>
                <a:fillRect/>
              </a:stretch>
            </p:blipFill>
          </mc:Fallback>
        </mc:AlternateContent>
        <p:spPr>
          <a:xfrm>
            <a:off x="3657600" y="1295400"/>
            <a:ext cx="5348833" cy="4477281"/>
          </a:xfrm>
        </p:spPr>
      </p:pic>
      <p:sp>
        <p:nvSpPr>
          <p:cNvPr id="2" name="Text Placeholder 1"/>
          <p:cNvSpPr>
            <a:spLocks noGrp="1"/>
          </p:cNvSpPr>
          <p:nvPr>
            <p:ph type="body" sz="quarter" idx="20"/>
          </p:nvPr>
        </p:nvSpPr>
        <p:spPr>
          <a:xfrm>
            <a:off x="762000" y="1905000"/>
            <a:ext cx="2743200" cy="4191000"/>
          </a:xfrm>
        </p:spPr>
        <p:txBody>
          <a:bodyPr/>
          <a:lstStyle/>
          <a:p>
            <a:pPr marL="180000" indent="-180000" algn="just"/>
            <a:r>
              <a:rPr lang="en-US" dirty="0" smtClean="0"/>
              <a:t>R</a:t>
            </a:r>
            <a:r>
              <a:rPr lang="en-US" baseline="-25000" dirty="0" smtClean="0"/>
              <a:t>p0.2</a:t>
            </a:r>
            <a:r>
              <a:rPr lang="en-US" dirty="0" smtClean="0"/>
              <a:t> increases in an almost linear manner.</a:t>
            </a:r>
          </a:p>
          <a:p>
            <a:pPr marL="180000" indent="-180000"/>
            <a:endParaRPr lang="en-US" dirty="0" smtClean="0"/>
          </a:p>
          <a:p>
            <a:pPr marL="180000" indent="-180000" algn="just"/>
            <a:r>
              <a:rPr lang="en-US" dirty="0" smtClean="0"/>
              <a:t>Decreased mechanical properties of the Al-Ni</a:t>
            </a:r>
            <a:r>
              <a:rPr lang="en-US" baseline="30000" dirty="0" smtClean="0"/>
              <a:t>c</a:t>
            </a:r>
            <a:r>
              <a:rPr lang="en-US" dirty="0" smtClean="0"/>
              <a:t> alloy for higher cold-worked states.</a:t>
            </a:r>
          </a:p>
          <a:p>
            <a:pPr marL="180000" indent="-180000" algn="just"/>
            <a:endParaRPr lang="en-US" dirty="0" smtClean="0"/>
          </a:p>
          <a:p>
            <a:pPr marL="180000" indent="-180000" algn="just"/>
            <a:r>
              <a:rPr lang="en-US" dirty="0" smtClean="0"/>
              <a:t>May indicate an effect of the Rutherford cable on the work hardening process.</a:t>
            </a:r>
          </a:p>
          <a:p>
            <a:pPr marL="180000" indent="-180000"/>
            <a:endParaRPr lang="en-US" dirty="0" smtClean="0"/>
          </a:p>
          <a:p>
            <a:pPr marL="180000" indent="-180000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762000" y="1219200"/>
            <a:ext cx="3810000" cy="533400"/>
          </a:xfrm>
        </p:spPr>
        <p:txBody>
          <a:bodyPr/>
          <a:lstStyle/>
          <a:p>
            <a:r>
              <a:rPr lang="en-US" dirty="0" smtClean="0"/>
              <a:t>Mechanical Characteristics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4267200" y="5638800"/>
            <a:ext cx="4495800" cy="457200"/>
          </a:xfrm>
        </p:spPr>
        <p:txBody>
          <a:bodyPr/>
          <a:lstStyle/>
          <a:p>
            <a:pPr algn="just"/>
            <a:r>
              <a:rPr lang="en-US" dirty="0" smtClean="0"/>
              <a:t>Tensile properties of the Al conductor, the Al-Ni conductor, and the Al-Ni</a:t>
            </a:r>
            <a:r>
              <a:rPr lang="en-US" baseline="30000" dirty="0" smtClean="0"/>
              <a:t>c</a:t>
            </a:r>
            <a:r>
              <a:rPr lang="en-US" dirty="0" smtClean="0"/>
              <a:t> conductor for five different cold worked states.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RRR-YSn2.eps"/>
          <p:cNvPicPr>
            <a:picLocks noGrp="1" noChangeAspect="1"/>
          </p:cNvPicPr>
          <p:nvPr>
            <p:ph type="pic" sz="quarter" idx="10"/>
          </p:nvPr>
        </p:nvPicPr>
        <mc:AlternateContent>
          <mc:Choice xmlns:ma="http://schemas.microsoft.com/office/mac/drawingml/2008/main" Requires="ma">
            <p:blipFill>
              <a:blip r:embed="rId3"/>
              <a:srcRect t="3602" r="6000" b="872"/>
              <a:stretch>
                <a:fillRect/>
              </a:stretch>
            </p:blipFill>
          </mc:Choice>
          <mc:Fallback>
            <p:blipFill>
              <a:blip r:embed="rId4"/>
              <a:srcRect t="3602" r="6000" b="872"/>
              <a:stretch>
                <a:fillRect/>
              </a:stretch>
            </p:blipFill>
          </mc:Fallback>
        </mc:AlternateContent>
        <p:spPr>
          <a:xfrm>
            <a:off x="3548743" y="1600200"/>
            <a:ext cx="5423263" cy="4038600"/>
          </a:xfrm>
        </p:spPr>
      </p:pic>
      <p:sp>
        <p:nvSpPr>
          <p:cNvPr id="2" name="Text Placeholder 1"/>
          <p:cNvSpPr>
            <a:spLocks noGrp="1"/>
          </p:cNvSpPr>
          <p:nvPr>
            <p:ph type="body" sz="quarter" idx="20"/>
          </p:nvPr>
        </p:nvSpPr>
        <p:spPr>
          <a:xfrm>
            <a:off x="762000" y="1905000"/>
            <a:ext cx="2743200" cy="4191000"/>
          </a:xfrm>
        </p:spPr>
        <p:txBody>
          <a:bodyPr/>
          <a:lstStyle/>
          <a:p>
            <a:pPr marL="180000" indent="-180000" algn="just"/>
            <a:r>
              <a:rPr lang="en-US" dirty="0" smtClean="0"/>
              <a:t>Increasing the R</a:t>
            </a:r>
            <a:r>
              <a:rPr lang="en-US" baseline="-25000" dirty="0" smtClean="0"/>
              <a:t>p0.2</a:t>
            </a:r>
            <a:r>
              <a:rPr lang="en-US" dirty="0" smtClean="0"/>
              <a:t> with use of work hardening has a less detrimental effect on the RRR of the Al-Ni alloy as it does on the 5N-Al material.</a:t>
            </a:r>
          </a:p>
          <a:p>
            <a:pPr marL="180000" indent="-180000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4267200" y="5638800"/>
            <a:ext cx="4495800" cy="457200"/>
          </a:xfrm>
        </p:spPr>
        <p:txBody>
          <a:bodyPr/>
          <a:lstStyle/>
          <a:p>
            <a:pPr algn="just"/>
            <a:r>
              <a:rPr lang="en-US" dirty="0" smtClean="0"/>
              <a:t>RRR in relation R</a:t>
            </a:r>
            <a:r>
              <a:rPr lang="en-US" baseline="-25000" dirty="0" smtClean="0"/>
              <a:t>p0.2</a:t>
            </a:r>
            <a:r>
              <a:rPr lang="en-US" dirty="0" smtClean="0"/>
              <a:t> for the various different extruded material variants at the various cold worked states.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762000" y="1219200"/>
            <a:ext cx="3810000" cy="533400"/>
          </a:xfrm>
        </p:spPr>
        <p:txBody>
          <a:bodyPr/>
          <a:lstStyle/>
          <a:p>
            <a:r>
              <a:rPr lang="en-US" dirty="0" smtClean="0"/>
              <a:t>R</a:t>
            </a:r>
            <a:r>
              <a:rPr lang="en-US" baseline="-25000" dirty="0" smtClean="0"/>
              <a:t>p0.2 </a:t>
            </a:r>
            <a:r>
              <a:rPr lang="en-US" dirty="0" smtClean="0"/>
              <a:t>– RRR Relationship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381000" y="1219200"/>
            <a:ext cx="8382000" cy="457200"/>
          </a:xfrm>
        </p:spPr>
        <p:txBody>
          <a:bodyPr/>
          <a:lstStyle/>
          <a:p>
            <a:r>
              <a:rPr lang="en-US" dirty="0" smtClean="0"/>
              <a:t>Conclusion of the results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304800" y="1676400"/>
            <a:ext cx="8458200" cy="2362200"/>
          </a:xfrm>
        </p:spPr>
        <p:txBody>
          <a:bodyPr/>
          <a:lstStyle/>
          <a:p>
            <a:pPr marL="180000" indent="-180000" algn="just"/>
            <a:r>
              <a:rPr lang="en-US" dirty="0" smtClean="0"/>
              <a:t>The Al-Ni alloy extruded with Rutherford cable exhibited in the highest cold worked state of 30% an R</a:t>
            </a:r>
            <a:r>
              <a:rPr lang="en-US" baseline="-25000" dirty="0" smtClean="0"/>
              <a:t>p0.2</a:t>
            </a:r>
            <a:r>
              <a:rPr lang="en-US" dirty="0" smtClean="0"/>
              <a:t> of 58 and RRR of 673, which will result in an R</a:t>
            </a:r>
            <a:r>
              <a:rPr lang="en-US" baseline="-25000" dirty="0" smtClean="0"/>
              <a:t>p0.2 </a:t>
            </a:r>
            <a:r>
              <a:rPr lang="en-US" dirty="0" smtClean="0"/>
              <a:t>of 87 </a:t>
            </a:r>
            <a:r>
              <a:rPr lang="en-US" dirty="0" err="1" smtClean="0"/>
              <a:t>MPa</a:t>
            </a:r>
            <a:r>
              <a:rPr lang="en-US" dirty="0" smtClean="0"/>
              <a:t> at 4.2 K [1].</a:t>
            </a:r>
          </a:p>
          <a:p>
            <a:pPr marL="180000" indent="-180000" algn="just"/>
            <a:endParaRPr lang="en-US" dirty="0" smtClean="0"/>
          </a:p>
          <a:p>
            <a:pPr marL="180000" indent="-180000" algn="just"/>
            <a:r>
              <a:rPr lang="en-US" dirty="0" smtClean="0"/>
              <a:t>The obtained values are slightly lower than the gross of measurements conducted on Al-0.1wt%Ni extruded in smaller cross-sections in the development of the ATLAS and CMS solenoid conductor [1-4]. </a:t>
            </a:r>
          </a:p>
          <a:p>
            <a:pPr marL="180000" indent="-180000" algn="just"/>
            <a:endParaRPr lang="en-US" dirty="0" smtClean="0"/>
          </a:p>
          <a:p>
            <a:pPr marL="180000" indent="-180000" algn="just"/>
            <a:r>
              <a:rPr lang="en-US" dirty="0" smtClean="0"/>
              <a:t>A cautious conclusion to be further verified is that increased cross-section extrusions result in decreased work hardening effects.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>
          <a:xfrm>
            <a:off x="381000" y="4648200"/>
            <a:ext cx="8229600" cy="1600200"/>
          </a:xfrm>
        </p:spPr>
        <p:txBody>
          <a:bodyPr/>
          <a:lstStyle/>
          <a:p>
            <a:pPr algn="just"/>
            <a:r>
              <a:rPr lang="en-US" dirty="0" smtClean="0"/>
              <a:t>[1] S. </a:t>
            </a:r>
            <a:r>
              <a:rPr lang="en-US" dirty="0" err="1" smtClean="0"/>
              <a:t>Sgobba</a:t>
            </a:r>
            <a:r>
              <a:rPr lang="en-US" dirty="0" smtClean="0"/>
              <a:t>, D. </a:t>
            </a:r>
            <a:r>
              <a:rPr lang="en-US" dirty="0" err="1" smtClean="0"/>
              <a:t>Campi</a:t>
            </a:r>
            <a:r>
              <a:rPr lang="en-US" dirty="0" smtClean="0"/>
              <a:t>, B. Cure, P. El-</a:t>
            </a:r>
            <a:r>
              <a:rPr lang="en-US" dirty="0" err="1" smtClean="0"/>
              <a:t>Kallassi</a:t>
            </a:r>
            <a:r>
              <a:rPr lang="en-US" dirty="0" smtClean="0"/>
              <a:t>, P. </a:t>
            </a:r>
            <a:r>
              <a:rPr lang="en-US" dirty="0" err="1" smtClean="0"/>
              <a:t>Riboni</a:t>
            </a:r>
            <a:r>
              <a:rPr lang="en-US" dirty="0" smtClean="0"/>
              <a:t>, and A. Yamamoto, “Toward an improved high strength, high RRR CMS conductor,” in IEEE Transactions on Applied Superconductivity, pp. 521–524, ETH, CH-8092 Zurich, Switzerland, 2006.</a:t>
            </a:r>
          </a:p>
          <a:p>
            <a:pPr algn="just"/>
            <a:r>
              <a:rPr lang="en-US" dirty="0" smtClean="0"/>
              <a:t>[2] K. Wada, S. Meguro, H. Sakamoto, T. Shimada, Y. </a:t>
            </a:r>
            <a:r>
              <a:rPr lang="en-US" dirty="0" err="1" smtClean="0"/>
              <a:t>Nagasu</a:t>
            </a:r>
            <a:r>
              <a:rPr lang="en-US" dirty="0" smtClean="0"/>
              <a:t>, I. Inoue, K. </a:t>
            </a:r>
            <a:r>
              <a:rPr lang="en-US" dirty="0" err="1" smtClean="0"/>
              <a:t>Tsunoda</a:t>
            </a:r>
            <a:r>
              <a:rPr lang="en-US" dirty="0" smtClean="0"/>
              <a:t>, S. Endo, A. Yamamoto, Y. </a:t>
            </a:r>
            <a:r>
              <a:rPr lang="en-US" dirty="0" err="1" smtClean="0"/>
              <a:t>Makida</a:t>
            </a:r>
            <a:r>
              <a:rPr lang="en-US" dirty="0" smtClean="0"/>
              <a:t>, K. Tanaka, Y. </a:t>
            </a:r>
            <a:r>
              <a:rPr lang="en-US" dirty="0" err="1" smtClean="0"/>
              <a:t>Doi</a:t>
            </a:r>
            <a:r>
              <a:rPr lang="en-US" dirty="0" smtClean="0"/>
              <a:t>, and T. Kondo, “Development of high-strength and high-RRR aluminum- stabilized superconductor for the ATLAS thin solenoid,” IEEE Transactions on Applied Superconductivity, vol. 10, no. 1, pp. 373–376, 2000. </a:t>
            </a:r>
          </a:p>
          <a:p>
            <a:pPr algn="just"/>
            <a:r>
              <a:rPr lang="en-US" dirty="0" smtClean="0"/>
              <a:t>[3] K. Wada, S. Meguro, H. Sakamoto, A. Yamamoto, and Y. </a:t>
            </a:r>
            <a:r>
              <a:rPr lang="en-US" dirty="0" err="1" smtClean="0"/>
              <a:t>Makida</a:t>
            </a:r>
            <a:r>
              <a:rPr lang="en-US" dirty="0" smtClean="0"/>
              <a:t>, “High-strength and high-RRR Al-Ni alloy for aluminum-stabilized superconductor,” in IEEE Transactions on Applied Superconductivity, pp. 1012–1015, Furukawa Elect Co Ltd, Nikko, Japan, 2000. </a:t>
            </a:r>
          </a:p>
          <a:p>
            <a:pPr algn="just"/>
            <a:r>
              <a:rPr lang="en-US" dirty="0" smtClean="0"/>
              <a:t>[4] </a:t>
            </a:r>
            <a:r>
              <a:rPr lang="en-US" dirty="0" err="1" smtClean="0"/>
              <a:t>A.Yamamoto</a:t>
            </a:r>
            <a:r>
              <a:rPr lang="en-US" dirty="0" smtClean="0"/>
              <a:t>, </a:t>
            </a:r>
            <a:r>
              <a:rPr lang="en-US" dirty="0" err="1" smtClean="0"/>
              <a:t>Y.Makida</a:t>
            </a:r>
            <a:r>
              <a:rPr lang="en-US" dirty="0" smtClean="0"/>
              <a:t>, </a:t>
            </a:r>
            <a:r>
              <a:rPr lang="en-US" dirty="0" err="1" smtClean="0"/>
              <a:t>K.Tanaka,and</a:t>
            </a:r>
            <a:r>
              <a:rPr lang="en-US" dirty="0" smtClean="0"/>
              <a:t> </a:t>
            </a:r>
            <a:r>
              <a:rPr lang="en-US" dirty="0" err="1" smtClean="0"/>
              <a:t>Y.Doi</a:t>
            </a:r>
            <a:r>
              <a:rPr lang="en-US" dirty="0" smtClean="0"/>
              <a:t>, “Development towards ultra-thin superconducting solenoid magnets for high energy particle detectors,” Nuclear Physics B, vol. 78, pp. 565–570, 1999. 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381000" y="1219200"/>
            <a:ext cx="8382000" cy="457200"/>
          </a:xfrm>
        </p:spPr>
        <p:txBody>
          <a:bodyPr/>
          <a:lstStyle/>
          <a:p>
            <a:r>
              <a:rPr lang="en-US" dirty="0" smtClean="0"/>
              <a:t>Conclusion of the measurements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304800" y="1676400"/>
            <a:ext cx="8534400" cy="1752600"/>
          </a:xfrm>
        </p:spPr>
        <p:txBody>
          <a:bodyPr/>
          <a:lstStyle/>
          <a:p>
            <a:pPr marL="180000" indent="-180000" algn="just"/>
            <a:r>
              <a:rPr lang="en-US" dirty="0" smtClean="0"/>
              <a:t>For an initial determination of work hardening on the properties of the material the current work-hardening method proved to be sufficient.</a:t>
            </a:r>
          </a:p>
          <a:p>
            <a:pPr marL="630000" lvl="1" indent="-180000" algn="just"/>
            <a:endParaRPr lang="en-US" dirty="0" smtClean="0"/>
          </a:p>
          <a:p>
            <a:pPr marL="630000" lvl="1" indent="-180000" algn="just"/>
            <a:r>
              <a:rPr lang="en-US" dirty="0" smtClean="0"/>
              <a:t>However, for a determination of bonding characteristics and critical current degradation with cold work, a more industrial scale work-hardening method should be found.</a:t>
            </a:r>
          </a:p>
          <a:p>
            <a:pPr marL="180000" indent="-180000" algn="just"/>
            <a:endParaRPr lang="en-US" dirty="0" smtClean="0"/>
          </a:p>
          <a:p>
            <a:pPr marL="180000" indent="-180000" algn="just"/>
            <a:r>
              <a:rPr lang="en-US" dirty="0" smtClean="0"/>
              <a:t>For a more satisfying specification of properties of the entire conductor, microstructure and hardness measurements along the entire cross-section should be made.</a:t>
            </a:r>
          </a:p>
          <a:p>
            <a:pPr marL="630000" lvl="1" indent="-180000" algn="just"/>
            <a:endParaRPr lang="en-US" dirty="0" smtClean="0"/>
          </a:p>
          <a:p>
            <a:pPr marL="630000" lvl="1" indent="-180000" algn="just"/>
            <a:r>
              <a:rPr lang="en-US" dirty="0" smtClean="0"/>
              <a:t>Grain sizes should be determined in at least two planes in a highly cold-worked state. </a:t>
            </a:r>
          </a:p>
          <a:p>
            <a:pPr marL="180000" indent="-180000" algn="just"/>
            <a:endParaRPr lang="en-US" dirty="0" smtClean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381000" y="1219200"/>
            <a:ext cx="8382000" cy="457200"/>
          </a:xfrm>
        </p:spPr>
        <p:txBody>
          <a:bodyPr/>
          <a:lstStyle/>
          <a:p>
            <a:r>
              <a:rPr lang="en-US" dirty="0" smtClean="0"/>
              <a:t>Measurement Continuation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304800" y="1676400"/>
            <a:ext cx="8534400" cy="4114800"/>
          </a:xfrm>
        </p:spPr>
        <p:txBody>
          <a:bodyPr/>
          <a:lstStyle/>
          <a:p>
            <a:pPr marL="180000" indent="-180000" algn="just"/>
            <a:r>
              <a:rPr lang="en-US" dirty="0" smtClean="0"/>
              <a:t>Hardness measurements in entire cross-sectional plane</a:t>
            </a:r>
          </a:p>
          <a:p>
            <a:pPr marL="180000" indent="-180000" algn="just"/>
            <a:endParaRPr lang="en-US" dirty="0" smtClean="0"/>
          </a:p>
          <a:p>
            <a:pPr marL="180000" indent="-180000" algn="just"/>
            <a:r>
              <a:rPr lang="en-US" dirty="0" smtClean="0"/>
              <a:t>Microstructure evaluation in planar plane</a:t>
            </a:r>
          </a:p>
          <a:p>
            <a:pPr marL="180000" indent="-180000" algn="just"/>
            <a:endParaRPr lang="en-US" dirty="0" smtClean="0"/>
          </a:p>
          <a:p>
            <a:pPr marL="180000" indent="-180000" algn="just"/>
            <a:r>
              <a:rPr lang="en-US" dirty="0" smtClean="0"/>
              <a:t>Tensile measurements at cryogenic temperature</a:t>
            </a:r>
          </a:p>
          <a:p>
            <a:pPr marL="180000" indent="-180000" algn="just"/>
            <a:endParaRPr lang="en-US" dirty="0" smtClean="0"/>
          </a:p>
          <a:p>
            <a:pPr marL="180000" indent="-180000" algn="just"/>
            <a:r>
              <a:rPr lang="en-US" dirty="0" smtClean="0"/>
              <a:t>Work hardening on industrial scale</a:t>
            </a:r>
          </a:p>
          <a:p>
            <a:pPr marL="630000" lvl="1" indent="-180000" algn="just"/>
            <a:r>
              <a:rPr lang="en-US" dirty="0" smtClean="0"/>
              <a:t>Bonding quality analysis</a:t>
            </a:r>
          </a:p>
          <a:p>
            <a:pPr marL="630000" lvl="1" indent="-180000" algn="just"/>
            <a:r>
              <a:rPr lang="en-US" dirty="0" smtClean="0"/>
              <a:t>Shear stress measurements</a:t>
            </a:r>
          </a:p>
          <a:p>
            <a:pPr marL="630000" lvl="1" indent="-180000" algn="just"/>
            <a:r>
              <a:rPr lang="en-US" dirty="0" smtClean="0"/>
              <a:t>Critical current degradation measurement</a:t>
            </a:r>
          </a:p>
          <a:p>
            <a:pPr marL="630000" lvl="1" indent="-180000" algn="just"/>
            <a:endParaRPr lang="en-US" dirty="0" smtClean="0"/>
          </a:p>
          <a:p>
            <a:pPr marL="180000" indent="-180000" algn="just"/>
            <a:r>
              <a:rPr lang="en-US" dirty="0" smtClean="0"/>
              <a:t>Material characterization after annealing (ATLAS &amp; CMS coil curing cycle)</a:t>
            </a:r>
          </a:p>
          <a:p>
            <a:pPr marL="630000" lvl="1" indent="-180000" algn="just"/>
            <a:r>
              <a:rPr lang="en-US" dirty="0" smtClean="0"/>
              <a:t>Tensile measurements</a:t>
            </a:r>
          </a:p>
          <a:p>
            <a:pPr marL="630000" lvl="1" indent="-180000" algn="just"/>
            <a:r>
              <a:rPr lang="en-US" dirty="0" smtClean="0"/>
              <a:t>RRR measurements</a:t>
            </a:r>
          </a:p>
          <a:p>
            <a:pPr marL="630000" lvl="1" indent="-180000" algn="just"/>
            <a:r>
              <a:rPr lang="en-US" dirty="0" smtClean="0"/>
              <a:t>Microstructure analysis</a:t>
            </a:r>
          </a:p>
          <a:p>
            <a:pPr marL="630000" lvl="1" indent="-180000" algn="just"/>
            <a:endParaRPr lang="en-US" dirty="0" smtClean="0"/>
          </a:p>
          <a:p>
            <a:pPr marL="180000" indent="-180000" algn="just"/>
            <a:endParaRPr lang="en-US" dirty="0" smtClean="0"/>
          </a:p>
          <a:p>
            <a:pPr marL="180000" indent="-180000" algn="just"/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381000" y="1219200"/>
            <a:ext cx="8382000" cy="457200"/>
          </a:xfrm>
        </p:spPr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304800" y="1676400"/>
            <a:ext cx="8534400" cy="4114800"/>
          </a:xfrm>
        </p:spPr>
        <p:txBody>
          <a:bodyPr/>
          <a:lstStyle/>
          <a:p>
            <a:pPr marL="180000" indent="-180000" algn="just"/>
            <a:r>
              <a:rPr lang="en-US" dirty="0" smtClean="0"/>
              <a:t>Industrial scale </a:t>
            </a:r>
            <a:r>
              <a:rPr lang="en-US" dirty="0" smtClean="0"/>
              <a:t>work-hardening </a:t>
            </a:r>
            <a:r>
              <a:rPr lang="en-US" dirty="0" smtClean="0"/>
              <a:t>method</a:t>
            </a:r>
          </a:p>
          <a:p>
            <a:pPr marL="630000" lvl="1" indent="-180000" algn="just"/>
            <a:r>
              <a:rPr lang="en-US" dirty="0" smtClean="0"/>
              <a:t>Flat rolling vs. Turk head rolling</a:t>
            </a:r>
          </a:p>
          <a:p>
            <a:pPr marL="630000" lvl="1" indent="-180000" algn="just"/>
            <a:endParaRPr lang="en-US" dirty="0" smtClean="0"/>
          </a:p>
          <a:p>
            <a:pPr marL="180000" indent="-180000" algn="just"/>
            <a:r>
              <a:rPr lang="en-US" dirty="0" smtClean="0"/>
              <a:t>Critical current degradation measurements</a:t>
            </a:r>
          </a:p>
          <a:p>
            <a:pPr marL="630000" lvl="1" indent="-180000" algn="just"/>
            <a:r>
              <a:rPr lang="en-US" dirty="0" smtClean="0"/>
              <a:t>Strand extraction</a:t>
            </a:r>
          </a:p>
          <a:p>
            <a:pPr marL="630000" lvl="1" indent="-180000" algn="just"/>
            <a:endParaRPr lang="en-US" dirty="0" smtClean="0"/>
          </a:p>
          <a:p>
            <a:pPr marL="180000" indent="-180000" algn="just"/>
            <a:r>
              <a:rPr lang="en-US" dirty="0" smtClean="0"/>
              <a:t>Shear stress measurement</a:t>
            </a:r>
          </a:p>
          <a:p>
            <a:pPr marL="630000" lvl="1" indent="-180000" algn="just"/>
            <a:r>
              <a:rPr lang="en-US" dirty="0" smtClean="0"/>
              <a:t>Clamp design</a:t>
            </a:r>
          </a:p>
          <a:p>
            <a:pPr marL="630000" lvl="1" indent="-180000" algn="just"/>
            <a:endParaRPr lang="en-US" dirty="0" smtClean="0"/>
          </a:p>
          <a:p>
            <a:pPr marL="180000" indent="-180000" algn="just"/>
            <a:endParaRPr lang="en-US" dirty="0" smtClean="0"/>
          </a:p>
          <a:p>
            <a:pPr marL="630000" lvl="1" indent="-180000" algn="just"/>
            <a:endParaRPr lang="en-US" dirty="0" smtClean="0"/>
          </a:p>
          <a:p>
            <a:pPr marL="180000" indent="-180000" algn="just"/>
            <a:endParaRPr lang="en-US" dirty="0" smtClean="0"/>
          </a:p>
          <a:p>
            <a:pPr marL="630000" lvl="1" indent="-180000" algn="just"/>
            <a:endParaRPr lang="en-US" dirty="0" smtClean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Section determination Al-0.1wt%Ni including sc-cable</a:t>
            </a:r>
          </a:p>
          <a:p>
            <a:r>
              <a:rPr lang="en-US" dirty="0" smtClean="0"/>
              <a:t>Work Hardening</a:t>
            </a:r>
          </a:p>
          <a:p>
            <a:r>
              <a:rPr lang="en-US" dirty="0" smtClean="0"/>
              <a:t>Microstructure Analysis</a:t>
            </a:r>
          </a:p>
          <a:p>
            <a:r>
              <a:rPr lang="en-US" dirty="0" smtClean="0"/>
              <a:t>Mechanical Measurements</a:t>
            </a:r>
          </a:p>
          <a:p>
            <a:r>
              <a:rPr lang="en-US" dirty="0" smtClean="0"/>
              <a:t>Resistivity Measurements</a:t>
            </a:r>
          </a:p>
          <a:p>
            <a:r>
              <a:rPr lang="en-US" dirty="0" smtClean="0"/>
              <a:t>Measurement Continuation</a:t>
            </a:r>
          </a:p>
          <a:p>
            <a:r>
              <a:rPr lang="en-US" dirty="0" smtClean="0"/>
              <a:t>Discussion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Cutted AlNi Profile3.psd"/>
          <p:cNvPicPr>
            <a:picLocks noGrp="1" noChangeAspect="1"/>
          </p:cNvPicPr>
          <p:nvPr>
            <p:ph sz="quarter" idx="10"/>
          </p:nvPr>
        </p:nvPicPr>
        <p:blipFill>
          <a:blip r:embed="rId2"/>
          <a:srcRect t="-15871" b="-15871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AlNi+1Stitche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2590800"/>
            <a:ext cx="1752600" cy="365581"/>
          </a:xfrm>
          <a:prstGeom prst="rect">
            <a:avLst/>
          </a:prstGeom>
        </p:spPr>
      </p:pic>
      <p:pic>
        <p:nvPicPr>
          <p:cNvPr id="9" name="Picture 8" descr="AlNi-9Stitche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4495800"/>
            <a:ext cx="1828800" cy="351883"/>
          </a:xfrm>
          <a:prstGeom prst="rect">
            <a:avLst/>
          </a:prstGeom>
        </p:spPr>
      </p:pic>
      <p:pic>
        <p:nvPicPr>
          <p:cNvPr id="10" name="Picture 9" descr="Al+1Stitche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6400" y="4038600"/>
            <a:ext cx="1752600" cy="36600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IMG00423-20120625-0922.jpg"/>
          <p:cNvPicPr>
            <a:picLocks noGrp="1" noChangeAspect="1"/>
          </p:cNvPicPr>
          <p:nvPr>
            <p:ph sz="quarter" idx="10"/>
          </p:nvPr>
        </p:nvPicPr>
        <p:blipFill>
          <a:blip r:embed="rId2"/>
          <a:srcRect l="-10484" r="-10484"/>
          <a:stretch>
            <a:fillRect/>
          </a:stretch>
        </p:blipFill>
        <p:spPr>
          <a:xfrm>
            <a:off x="0" y="1066800"/>
            <a:ext cx="4916129" cy="3048000"/>
          </a:xfrm>
        </p:spPr>
      </p:pic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Work Hardening</a:t>
            </a:r>
            <a:endParaRPr lang="en-US" dirty="0"/>
          </a:p>
        </p:txBody>
      </p:sp>
      <p:pic>
        <p:nvPicPr>
          <p:cNvPr id="10" name="Picture 9" descr="DSCF2641.JPG"/>
          <p:cNvPicPr>
            <a:picLocks noChangeAspect="1"/>
          </p:cNvPicPr>
          <p:nvPr/>
        </p:nvPicPr>
        <p:blipFill>
          <a:blip r:embed="rId3"/>
          <a:srcRect l="10938" t="25000"/>
          <a:stretch>
            <a:fillRect/>
          </a:stretch>
        </p:blipFill>
        <p:spPr>
          <a:xfrm>
            <a:off x="3581400" y="2823411"/>
            <a:ext cx="5181600" cy="327258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20"/>
          </p:nvPr>
        </p:nvSpPr>
        <p:spPr>
          <a:xfrm>
            <a:off x="762000" y="2590800"/>
            <a:ext cx="3810000" cy="4191000"/>
          </a:xfrm>
        </p:spPr>
        <p:txBody>
          <a:bodyPr/>
          <a:lstStyle/>
          <a:p>
            <a:r>
              <a:rPr lang="en-US" dirty="0" smtClean="0"/>
              <a:t>Specimen Extraction at:</a:t>
            </a:r>
          </a:p>
          <a:p>
            <a:r>
              <a:rPr lang="en-US" dirty="0" smtClean="0"/>
              <a:t>0%, 15%, 20%, 25% &amp; 30%</a:t>
            </a:r>
            <a:endParaRPr lang="en-US" dirty="0"/>
          </a:p>
        </p:txBody>
      </p:sp>
      <p:pic>
        <p:nvPicPr>
          <p:cNvPr id="12" name="Picture Placeholder 11" descr="DSCF2638.JPG"/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6667" t="876" b="591"/>
          <a:stretch>
            <a:fillRect/>
          </a:stretch>
        </p:blipFill>
        <p:spPr>
          <a:xfrm>
            <a:off x="4572000" y="1981200"/>
            <a:ext cx="4038600" cy="3581400"/>
          </a:xfrm>
        </p:spPr>
      </p:pic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Al-Ni</a:t>
            </a:r>
            <a:r>
              <a:rPr lang="en-US" baseline="30000" dirty="0" smtClean="0"/>
              <a:t>c</a:t>
            </a:r>
            <a:r>
              <a:rPr lang="en-US" dirty="0" smtClean="0"/>
              <a:t> 0% cold-worked and Al-Ni</a:t>
            </a:r>
            <a:r>
              <a:rPr lang="en-US" baseline="30000" dirty="0" smtClean="0"/>
              <a:t>c</a:t>
            </a:r>
            <a:r>
              <a:rPr lang="en-US" dirty="0" smtClean="0"/>
              <a:t> 30% cold-worked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/>
              <a:t>Specimen Extraction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9"/>
          </p:nvPr>
        </p:nvSpPr>
        <p:spPr>
          <a:xfrm>
            <a:off x="762000" y="1905000"/>
            <a:ext cx="3810000" cy="533400"/>
          </a:xfrm>
        </p:spPr>
        <p:txBody>
          <a:bodyPr/>
          <a:lstStyle/>
          <a:p>
            <a:r>
              <a:rPr lang="en-US" dirty="0" smtClean="0"/>
              <a:t>Work Hardening</a:t>
            </a:r>
            <a:endParaRPr lang="en-US" dirty="0"/>
          </a:p>
        </p:txBody>
      </p:sp>
      <p:pic>
        <p:nvPicPr>
          <p:cNvPr id="13" name="Picture 12" descr="PICT0388.JPG"/>
          <p:cNvPicPr>
            <a:picLocks noChangeAspect="1"/>
          </p:cNvPicPr>
          <p:nvPr/>
        </p:nvPicPr>
        <p:blipFill>
          <a:blip r:embed="rId3"/>
          <a:srcRect l="21852" t="6667" r="23333" b="16667"/>
          <a:stretch>
            <a:fillRect/>
          </a:stretch>
        </p:blipFill>
        <p:spPr>
          <a:xfrm rot="5400000">
            <a:off x="1515761" y="2506362"/>
            <a:ext cx="2133601" cy="397887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6" descr="AlNi+1Stitched.jpg"/>
          <p:cNvPicPr>
            <a:picLocks noChangeAspect="1"/>
          </p:cNvPicPr>
          <p:nvPr/>
        </p:nvPicPr>
        <p:blipFill>
          <a:blip r:embed="rId2"/>
          <a:srcRect t="-98615" b="-98615"/>
          <a:stretch>
            <a:fillRect/>
          </a:stretch>
        </p:blipFill>
        <p:spPr>
          <a:xfrm>
            <a:off x="762000" y="-609600"/>
            <a:ext cx="7620000" cy="47244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Microscope pictures of</a:t>
            </a:r>
            <a:r>
              <a:rPr lang="en-US" dirty="0" smtClean="0"/>
              <a:t> HF/</a:t>
            </a: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O </a:t>
            </a:r>
            <a:r>
              <a:rPr lang="en-US" dirty="0" smtClean="0"/>
              <a:t>solution </a:t>
            </a:r>
            <a:r>
              <a:rPr lang="en-US" dirty="0" smtClean="0"/>
              <a:t>etched Al-Ni</a:t>
            </a:r>
            <a:r>
              <a:rPr lang="en-US" baseline="30000" dirty="0" smtClean="0"/>
              <a:t>c </a:t>
            </a:r>
            <a:r>
              <a:rPr lang="en-US" dirty="0" smtClean="0"/>
              <a:t>sample</a:t>
            </a:r>
            <a:endParaRPr lang="en-US" dirty="0"/>
          </a:p>
        </p:txBody>
      </p:sp>
      <p:pic>
        <p:nvPicPr>
          <p:cNvPr id="9" name="Picture 8" descr="vergrootglas.ps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762000"/>
            <a:ext cx="1625600" cy="1219200"/>
          </a:xfrm>
          <a:prstGeom prst="rect">
            <a:avLst/>
          </a:prstGeom>
        </p:spPr>
      </p:pic>
      <p:pic>
        <p:nvPicPr>
          <p:cNvPr id="10" name="Picture 9" descr="vergrootglas.ps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2600" y="1600200"/>
            <a:ext cx="1549400" cy="1162050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 bwMode="auto">
          <a:xfrm rot="16200000" flipH="1">
            <a:off x="1371601" y="2057399"/>
            <a:ext cx="914398" cy="152400"/>
          </a:xfrm>
          <a:prstGeom prst="straightConnector1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5334000" y="2362200"/>
            <a:ext cx="685800" cy="228600"/>
          </a:xfrm>
          <a:prstGeom prst="straightConnector1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1" name="Picture 20" descr="AlNi+30_200x_p8(bulk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0" y="2590799"/>
            <a:ext cx="3810000" cy="2852513"/>
          </a:xfrm>
          <a:prstGeom prst="rect">
            <a:avLst/>
          </a:prstGeom>
        </p:spPr>
      </p:pic>
      <p:pic>
        <p:nvPicPr>
          <p:cNvPr id="24" name="Picture 23" descr="AlNi+30_200x_p7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2590799"/>
            <a:ext cx="3810000" cy="285251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aleU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7575" y="1066800"/>
            <a:ext cx="6308850" cy="4615227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1485900" y="5638800"/>
            <a:ext cx="6172200" cy="457200"/>
          </a:xfrm>
        </p:spPr>
        <p:txBody>
          <a:bodyPr/>
          <a:lstStyle/>
          <a:p>
            <a:r>
              <a:rPr lang="en-US" dirty="0" smtClean="0"/>
              <a:t>Schematic image of the sample extraction position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>
          <a:xfrm>
            <a:off x="838200" y="5715000"/>
            <a:ext cx="8001000" cy="457200"/>
          </a:xfrm>
        </p:spPr>
        <p:txBody>
          <a:bodyPr/>
          <a:lstStyle/>
          <a:p>
            <a:r>
              <a:rPr lang="en-US" dirty="0" smtClean="0"/>
              <a:t>Optical sample			RRR sample			Tensile sample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Sample Dimensions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/>
              <a:t>Microstructure analysis</a:t>
            </a:r>
          </a:p>
          <a:p>
            <a:pPr lvl="1"/>
            <a:r>
              <a:rPr lang="en-US" dirty="0" smtClean="0"/>
              <a:t>Transverse plane, full cross-section</a:t>
            </a:r>
          </a:p>
          <a:p>
            <a:r>
              <a:rPr lang="en-US" dirty="0" smtClean="0"/>
              <a:t>RRR measurement</a:t>
            </a:r>
          </a:p>
          <a:p>
            <a:pPr lvl="1"/>
            <a:r>
              <a:rPr lang="en-US" dirty="0" smtClean="0"/>
              <a:t>2 </a:t>
            </a:r>
            <a:r>
              <a:rPr lang="en-US" dirty="0" err="1" smtClean="0"/>
              <a:t>x</a:t>
            </a:r>
            <a:r>
              <a:rPr lang="en-US" dirty="0" smtClean="0"/>
              <a:t> 2 </a:t>
            </a:r>
            <a:r>
              <a:rPr lang="en-US" dirty="0" err="1" smtClean="0"/>
              <a:t>x</a:t>
            </a:r>
            <a:r>
              <a:rPr lang="en-US" dirty="0" smtClean="0"/>
              <a:t> 110 mm</a:t>
            </a:r>
            <a:r>
              <a:rPr lang="en-US" baseline="30000" dirty="0" smtClean="0"/>
              <a:t>3</a:t>
            </a:r>
            <a:r>
              <a:rPr lang="en-US" dirty="0" smtClean="0"/>
              <a:t>, voltage taps at 80 mm</a:t>
            </a:r>
          </a:p>
          <a:p>
            <a:r>
              <a:rPr lang="en-US" dirty="0" smtClean="0"/>
              <a:t>Tensile measurement</a:t>
            </a:r>
          </a:p>
          <a:p>
            <a:pPr lvl="1"/>
            <a:r>
              <a:rPr lang="en-US" dirty="0" smtClean="0"/>
              <a:t>3 </a:t>
            </a:r>
            <a:r>
              <a:rPr lang="en-US" dirty="0" err="1" smtClean="0"/>
              <a:t>x</a:t>
            </a:r>
            <a:r>
              <a:rPr lang="en-US" dirty="0" smtClean="0"/>
              <a:t> 3 mm</a:t>
            </a:r>
            <a:r>
              <a:rPr lang="en-US" baseline="30000" dirty="0" smtClean="0"/>
              <a:t>2</a:t>
            </a:r>
            <a:r>
              <a:rPr lang="en-US" dirty="0" smtClean="0"/>
              <a:t> cross-section, 25 mm calibrated length</a:t>
            </a:r>
            <a:endParaRPr lang="en-US" dirty="0"/>
          </a:p>
        </p:txBody>
      </p:sp>
      <p:pic>
        <p:nvPicPr>
          <p:cNvPr id="11" name="Picture 10" descr="PICT036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9600" y="3429000"/>
            <a:ext cx="2844800" cy="2133600"/>
          </a:xfrm>
          <a:prstGeom prst="rect">
            <a:avLst/>
          </a:prstGeom>
        </p:spPr>
      </p:pic>
      <p:pic>
        <p:nvPicPr>
          <p:cNvPr id="9" name="Picture 8" descr="IMG00585-20120924-105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400" y="3429000"/>
            <a:ext cx="2844800" cy="2133600"/>
          </a:xfrm>
          <a:prstGeom prst="rect">
            <a:avLst/>
          </a:prstGeom>
        </p:spPr>
      </p:pic>
      <p:pic>
        <p:nvPicPr>
          <p:cNvPr id="10" name="Picture 9" descr="IMG00363-20120511-1701.jpg"/>
          <p:cNvPicPr>
            <a:picLocks noChangeAspect="1"/>
          </p:cNvPicPr>
          <p:nvPr/>
        </p:nvPicPr>
        <p:blipFill>
          <a:blip r:embed="rId4"/>
          <a:srcRect l="13462" t="17949" r="17308" b="10256"/>
          <a:stretch>
            <a:fillRect/>
          </a:stretch>
        </p:blipFill>
        <p:spPr>
          <a:xfrm>
            <a:off x="457200" y="3429000"/>
            <a:ext cx="2743200" cy="21336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381000" y="1066800"/>
            <a:ext cx="8382000" cy="457200"/>
          </a:xfrm>
        </p:spPr>
        <p:txBody>
          <a:bodyPr/>
          <a:lstStyle/>
          <a:p>
            <a:r>
              <a:rPr lang="en-US" dirty="0" smtClean="0"/>
              <a:t>Changes in Microstructure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0"/>
          </p:nvPr>
        </p:nvSpPr>
        <p:spPr>
          <a:xfrm>
            <a:off x="381000" y="1447800"/>
            <a:ext cx="8382000" cy="1600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       0% CW			20% CW			30% CW</a:t>
            </a:r>
            <a:endParaRPr lang="en-US" dirty="0"/>
          </a:p>
        </p:txBody>
      </p:sp>
      <p:pic>
        <p:nvPicPr>
          <p:cNvPr id="7" name="Picture 6" descr="al-3cw0_50x_p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426" y="1752600"/>
            <a:ext cx="2849774" cy="2133600"/>
          </a:xfrm>
          <a:prstGeom prst="rect">
            <a:avLst/>
          </a:prstGeom>
        </p:spPr>
      </p:pic>
      <p:pic>
        <p:nvPicPr>
          <p:cNvPr id="8" name="Picture 7" descr="al-3cw20_50x_p8n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1754395"/>
            <a:ext cx="2847376" cy="2131805"/>
          </a:xfrm>
          <a:prstGeom prst="rect">
            <a:avLst/>
          </a:prstGeom>
        </p:spPr>
      </p:pic>
      <p:pic>
        <p:nvPicPr>
          <p:cNvPr id="9" name="Picture 8" descr="al-3cw30_50x_p8n.jpg"/>
          <p:cNvPicPr>
            <a:picLocks noChangeAspect="1"/>
          </p:cNvPicPr>
          <p:nvPr/>
        </p:nvPicPr>
        <p:blipFill>
          <a:blip r:embed="rId4"/>
          <a:srcRect r="1946" b="890"/>
          <a:stretch>
            <a:fillRect/>
          </a:stretch>
        </p:blipFill>
        <p:spPr>
          <a:xfrm>
            <a:off x="6096000" y="1752600"/>
            <a:ext cx="2819400" cy="2133600"/>
          </a:xfrm>
          <a:prstGeom prst="rect">
            <a:avLst/>
          </a:prstGeom>
        </p:spPr>
      </p:pic>
      <p:pic>
        <p:nvPicPr>
          <p:cNvPr id="10" name="Picture 9" descr="alni-11_0_50x_p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426" y="3962400"/>
            <a:ext cx="2849774" cy="2133600"/>
          </a:xfrm>
          <a:prstGeom prst="rect">
            <a:avLst/>
          </a:prstGeom>
        </p:spPr>
      </p:pic>
      <p:pic>
        <p:nvPicPr>
          <p:cNvPr id="11" name="Picture 10" descr="alni-11_20_50xp4n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00400" y="3956615"/>
            <a:ext cx="2857500" cy="2139385"/>
          </a:xfrm>
          <a:prstGeom prst="rect">
            <a:avLst/>
          </a:prstGeom>
        </p:spPr>
      </p:pic>
      <p:pic>
        <p:nvPicPr>
          <p:cNvPr id="12" name="Picture 11" descr="alni-11_30_50x_p1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0" y="3962400"/>
            <a:ext cx="2819400" cy="21336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14600" y="3429000"/>
            <a:ext cx="60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Helvetica Neue"/>
                <a:cs typeface="Helvetica Neue"/>
              </a:rPr>
              <a:t>Al</a:t>
            </a:r>
            <a:endParaRPr lang="en-US" sz="2000" dirty="0">
              <a:latin typeface="Helvetica Neue"/>
              <a:cs typeface="Helvetica Neue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6000" y="5638800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Helvetica Neue"/>
                <a:cs typeface="Helvetica Neue"/>
              </a:rPr>
              <a:t>Al-Ni</a:t>
            </a:r>
            <a:endParaRPr lang="en-US" sz="2000" dirty="0">
              <a:latin typeface="Helvetica Neue"/>
              <a:cs typeface="Helvetica Neue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10200" y="3429000"/>
            <a:ext cx="60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Helvetica Neue"/>
                <a:cs typeface="Helvetica Neue"/>
              </a:rPr>
              <a:t>Al</a:t>
            </a:r>
            <a:endParaRPr lang="en-US" sz="2000" dirty="0">
              <a:latin typeface="Helvetica Neue"/>
              <a:cs typeface="Helvetica Neue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305800" y="3429000"/>
            <a:ext cx="60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Helvetica Neue"/>
                <a:cs typeface="Helvetica Neue"/>
              </a:rPr>
              <a:t>Al</a:t>
            </a:r>
            <a:endParaRPr lang="en-US" sz="2000" dirty="0">
              <a:latin typeface="Helvetica Neue"/>
              <a:cs typeface="Helvetica Neue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077200" y="5638800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Helvetica Neue"/>
                <a:cs typeface="Helvetica Neue"/>
              </a:rPr>
              <a:t>Al-Ni</a:t>
            </a:r>
            <a:endParaRPr lang="en-US" sz="2000" dirty="0">
              <a:latin typeface="Helvetica Neue"/>
              <a:cs typeface="Helvetica Neue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81600" y="5638800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Helvetica Neue"/>
                <a:cs typeface="Helvetica Neue"/>
              </a:rPr>
              <a:t>Al-Ni</a:t>
            </a:r>
            <a:endParaRPr lang="en-US" sz="2000" dirty="0">
              <a:latin typeface="Helvetica Neue"/>
              <a:cs typeface="Helvetica Neue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plate1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Full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Template1.potx</Template>
  <TotalTime>1349</TotalTime>
  <Pages>0</Pages>
  <Words>921</Words>
  <Characters>0</Characters>
  <Application>Microsoft Macintosh PowerPoint</Application>
  <PresentationFormat>Letter Paper (8.5x11 in)</PresentationFormat>
  <Lines>0</Lines>
  <Paragraphs>102</Paragraphs>
  <Slides>16</Slides>
  <Notes>1</Notes>
  <HiddenSlides>1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Template1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TU Delft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Stefanie Langeslag</dc:creator>
  <cp:lastModifiedBy>Stefanie Langeslag</cp:lastModifiedBy>
  <cp:revision>67</cp:revision>
  <cp:lastPrinted>2010-10-18T19:07:42Z</cp:lastPrinted>
  <dcterms:created xsi:type="dcterms:W3CDTF">2012-10-18T14:11:36Z</dcterms:created>
  <dcterms:modified xsi:type="dcterms:W3CDTF">2012-10-18T14:16:49Z</dcterms:modified>
</cp:coreProperties>
</file>