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  <p:sldMasterId id="2147483661" r:id="rId2"/>
    <p:sldMasterId id="2147483662" r:id="rId3"/>
    <p:sldMasterId id="2147483663" r:id="rId4"/>
  </p:sldMasterIdLst>
  <p:notesMasterIdLst>
    <p:notesMasterId r:id="rId28"/>
  </p:notesMasterIdLst>
  <p:handoutMasterIdLst>
    <p:handoutMasterId r:id="rId29"/>
  </p:handoutMasterIdLst>
  <p:sldIdLst>
    <p:sldId id="256" r:id="rId5"/>
    <p:sldId id="278" r:id="rId6"/>
    <p:sldId id="258" r:id="rId7"/>
    <p:sldId id="259" r:id="rId8"/>
    <p:sldId id="260" r:id="rId9"/>
    <p:sldId id="279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74" r:id="rId19"/>
    <p:sldId id="271" r:id="rId20"/>
    <p:sldId id="273" r:id="rId21"/>
    <p:sldId id="257" r:id="rId22"/>
    <p:sldId id="272" r:id="rId23"/>
    <p:sldId id="275" r:id="rId24"/>
    <p:sldId id="280" r:id="rId25"/>
    <p:sldId id="277" r:id="rId26"/>
    <p:sldId id="276" r:id="rId27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ヒラギノ角ゴ ProN W3" charset="0"/>
        <a:cs typeface="ヒラギノ角ゴ ProN W3" charset="0"/>
        <a:sym typeface="Helvetica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ヒラギノ角ゴ ProN W3" charset="0"/>
        <a:cs typeface="ヒラギノ角ゴ ProN W3" charset="0"/>
        <a:sym typeface="Helvetica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ヒラギノ角ゴ ProN W3" charset="0"/>
        <a:cs typeface="ヒラギノ角ゴ ProN W3" charset="0"/>
        <a:sym typeface="Helvetica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ヒラギノ角ゴ ProN W3" charset="0"/>
        <a:cs typeface="ヒラギノ角ゴ ProN W3" charset="0"/>
        <a:sym typeface="Helvetica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ヒラギノ角ゴ ProN W3" charset="0"/>
        <a:cs typeface="ヒラギノ角ゴ ProN W3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ヒラギノ角ゴ ProN W3" charset="0"/>
        <a:cs typeface="ヒラギノ角ゴ ProN W3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ヒラギノ角ゴ ProN W3" charset="0"/>
        <a:cs typeface="ヒラギノ角ゴ ProN W3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ヒラギノ角ゴ ProN W3" charset="0"/>
        <a:cs typeface="ヒラギノ角ゴ ProN W3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ヒラギノ角ゴ ProN W3" charset="0"/>
        <a:cs typeface="ヒラギノ角ゴ ProN W3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57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 autoAdjust="0"/>
    <p:restoredTop sz="94605" autoAdjust="0"/>
  </p:normalViewPr>
  <p:slideViewPr>
    <p:cSldViewPr>
      <p:cViewPr varScale="1">
        <p:scale>
          <a:sx n="77" d="100"/>
          <a:sy n="77" d="100"/>
        </p:scale>
        <p:origin x="-1056" y="-120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DFD8CA-F39E-0643-A9EC-37150674C088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8AE92-D8A0-A946-88D3-3E921550C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317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95033-DB65-0A4C-8836-C06B28641B42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E7A6E-A288-424A-9474-5CAD7D986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906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CF01E-CD34-BB49-B2C8-4AD4B68564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98839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2C884-B7FB-4C48-ADCE-60C7E6819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606157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48FB4-E224-D346-9C69-0A99D2989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754536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CFFEE-337A-E34D-A9B6-6C409F7A7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78462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11586-37BC-024E-9791-938612ABD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520698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47C3D-651D-8A46-97A2-27E9A81BA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98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80718-A87D-2D47-941D-60C37E464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36670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1EDD7-52BB-9F42-817A-68AD78C568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325141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FBC51-BADD-4C4C-BAE6-F0A0E502F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213885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E9310-587B-1747-B9B3-78E6255AE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02874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039C1-253C-BF4C-8AE0-152517279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3847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124273"/>
            <a:ext cx="11703050" cy="576064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52" y="1276400"/>
            <a:ext cx="11703050" cy="6435725"/>
          </a:xfrm>
          <a:prstGeom prst="rect">
            <a:avLst/>
          </a:prstGeom>
        </p:spPr>
        <p:txBody>
          <a:bodyPr vert="horz"/>
          <a:lstStyle>
            <a:lvl1pPr marL="889000" indent="-571500">
              <a:spcBef>
                <a:spcPts val="1800"/>
              </a:spcBef>
              <a:buSzPct val="100000"/>
              <a:buFont typeface="Wingdings" charset="2"/>
              <a:buChar char="§"/>
              <a:defRPr sz="2400">
                <a:latin typeface="Helvetica"/>
                <a:cs typeface="Helvetica"/>
              </a:defRPr>
            </a:lvl1pPr>
            <a:lvl2pPr marL="864000" indent="-320400">
              <a:lnSpc>
                <a:spcPct val="100000"/>
              </a:lnSpc>
              <a:spcBef>
                <a:spcPts val="1800"/>
              </a:spcBef>
              <a:buSzPct val="75000"/>
              <a:buFont typeface="Wingdings" charset="2"/>
              <a:buChar char="ü"/>
              <a:defRPr sz="2000">
                <a:latin typeface="Helvetica"/>
                <a:cs typeface="Helvetica"/>
              </a:defRPr>
            </a:lvl2pPr>
            <a:lvl3pPr marL="1418400" indent="-212400">
              <a:spcBef>
                <a:spcPts val="1800"/>
              </a:spcBef>
              <a:buSzPct val="50000"/>
              <a:buFont typeface="Courier New"/>
              <a:buChar char="o"/>
              <a:defRPr sz="2000">
                <a:latin typeface="Helvetica"/>
                <a:cs typeface="Helvetica"/>
              </a:defRPr>
            </a:lvl3pPr>
            <a:lvl4pPr marL="2222500" indent="-571500">
              <a:buSzPct val="100000"/>
              <a:buFont typeface="Wingdings" charset="2"/>
              <a:buChar char="§"/>
              <a:defRPr sz="2400">
                <a:latin typeface="Helvetica"/>
                <a:cs typeface="Helvetica"/>
              </a:defRPr>
            </a:lvl4pPr>
            <a:lvl5pPr marL="2667000" indent="-571500">
              <a:buSzPct val="100000"/>
              <a:buFont typeface="Wingdings" charset="2"/>
              <a:buChar char="§"/>
              <a:defRPr sz="2400">
                <a:latin typeface="Helvetica"/>
                <a:cs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21680" y="9392344"/>
            <a:ext cx="5472608" cy="381000"/>
          </a:xfr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dirty="0" err="1" smtClean="0"/>
              <a:t>F.Roncarolo</a:t>
            </a:r>
            <a:r>
              <a:rPr lang="en-US" dirty="0" smtClean="0"/>
              <a:t> – Beam-gas kick-off – 30-Oct-2012</a:t>
            </a:r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 userDrawn="1"/>
        </p:nvSpPr>
        <p:spPr bwMode="auto">
          <a:xfrm>
            <a:off x="12584113" y="9423400"/>
            <a:ext cx="369887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rgbClr val="3F5BA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Helvetica" charset="0"/>
                <a:ea typeface="ＭＳ Ｐゴシック" charset="0"/>
                <a:cs typeface="ヒラギノ角ゴ ProN W3" charset="0"/>
                <a:sym typeface="Helvetica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Helvetica" charset="0"/>
                <a:ea typeface="ＭＳ Ｐゴシック" charset="0"/>
                <a:cs typeface="ヒラギノ角ゴ ProN W3" charset="0"/>
                <a:sym typeface="Helvetica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Helvetica" charset="0"/>
                <a:ea typeface="ＭＳ Ｐゴシック" charset="0"/>
                <a:cs typeface="ヒラギノ角ゴ ProN W3" charset="0"/>
                <a:sym typeface="Helvetica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Helvetica" charset="0"/>
                <a:ea typeface="ＭＳ Ｐゴシック" charset="0"/>
                <a:cs typeface="ヒラギノ角ゴ ProN W3" charset="0"/>
                <a:sym typeface="Helvetica" charset="0"/>
              </a:defRPr>
            </a:lvl5pPr>
            <a:lvl6pPr marL="228600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Helvetica" charset="0"/>
                <a:ea typeface="ＭＳ Ｐゴシック" charset="0"/>
                <a:cs typeface="ヒラギノ角ゴ ProN W3" charset="0"/>
                <a:sym typeface="Helvetica" charset="0"/>
              </a:defRPr>
            </a:lvl6pPr>
            <a:lvl7pPr marL="274320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Helvetica" charset="0"/>
                <a:ea typeface="ＭＳ Ｐゴシック" charset="0"/>
                <a:cs typeface="ヒラギノ角ゴ ProN W3" charset="0"/>
                <a:sym typeface="Helvetica" charset="0"/>
              </a:defRPr>
            </a:lvl7pPr>
            <a:lvl8pPr marL="320040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Helvetica" charset="0"/>
                <a:ea typeface="ＭＳ Ｐゴシック" charset="0"/>
                <a:cs typeface="ヒラギノ角ゴ ProN W3" charset="0"/>
                <a:sym typeface="Helvetica" charset="0"/>
              </a:defRPr>
            </a:lvl8pPr>
            <a:lvl9pPr marL="365760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Helvetica" charset="0"/>
                <a:ea typeface="ＭＳ Ｐゴシック" charset="0"/>
                <a:cs typeface="ヒラギノ角ゴ ProN W3" charset="0"/>
                <a:sym typeface="Helvetica" charset="0"/>
              </a:defRPr>
            </a:lvl9pPr>
          </a:lstStyle>
          <a:p>
            <a:pPr>
              <a:defRPr/>
            </a:pPr>
            <a:fld id="{C268ED5C-ABF0-F640-8C32-63897C24784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032382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7B33C-108E-914B-BFEB-4312E7D09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6505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B8584-26E5-2D43-8C7C-F000184E1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068044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ADC28-7C85-0A4F-95EE-F5545A17F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1136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576CD-41E8-A24B-A13F-0DFC1E889D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58795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5728D-7119-0045-84B3-7E81536E67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8095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72B05-D17F-6B4B-B756-E88E1189BD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861563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5C054-E9EF-0E4F-9404-A503A78BD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88363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929CC-6CBB-8243-973E-5E5CEC5A8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987420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F6825-E9DE-4848-9A8C-1C3EEEA4B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56783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2BADB-C39F-9D4E-9CAA-910FA6616C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574197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30A85-CC38-6C4F-B43F-F8B3E9273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63582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3C923-B346-A24D-A707-4F2A22E5F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92427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FB833-E92E-B047-9D46-00C506B4F8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822654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1319D-4A2F-614A-AE47-D9D7BE602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40535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28801-C312-2947-BED6-64B9E9A16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8384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4176-C442-B54E-9DB0-9AC9B9CA9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47944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C7B1E-AB7D-E44A-8C42-9415E8568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07574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C82AE-78A6-3B47-86C9-5E4A3C358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06555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57A10-6085-6847-A357-7C37F5F60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08004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2E13B-16CF-0D46-BB14-427190DC8D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34620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D9CAC-C9E0-6D41-A837-FFC2274DF6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71995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94962-9446-5D49-B027-A54CFA74FA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76763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73C94-195C-F845-AE3F-43E6DB099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0387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AE723-06DC-AE48-B674-B380D7E62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59103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/>
          </p:cNvSpPr>
          <p:nvPr/>
        </p:nvSpPr>
        <p:spPr bwMode="auto">
          <a:xfrm>
            <a:off x="165100" y="774700"/>
            <a:ext cx="12827000" cy="63500"/>
          </a:xfrm>
          <a:prstGeom prst="rect">
            <a:avLst/>
          </a:prstGeom>
          <a:gradFill rotWithShape="0">
            <a:gsLst>
              <a:gs pos="0">
                <a:srgbClr val="3F5BAF"/>
              </a:gs>
              <a:gs pos="14507">
                <a:srgbClr val="7795CD"/>
              </a:gs>
              <a:gs pos="100000">
                <a:srgbClr val="AFCFE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2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2431713" y="9271000"/>
            <a:ext cx="369887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 b="1" smtClean="0">
                <a:solidFill>
                  <a:srgbClr val="3F5BAF"/>
                </a:solidFill>
                <a:latin typeface="Helvetica" charset="0"/>
                <a:ea typeface="ＭＳ Ｐゴシック" charset="0"/>
                <a:cs typeface="Helvetica" charset="0"/>
              </a:defRPr>
            </a:lvl1pPr>
            <a:lvl2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defRPr/>
            </a:pPr>
            <a:fld id="{F2DF1AD6-4C5C-D140-BDC5-7F4818BEC3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650875" y="124273"/>
            <a:ext cx="1170305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70" r:id="rId3"/>
  </p:sldLayoutIdLst>
  <p:transition xmlns:p14="http://schemas.microsoft.com/office/powerpoint/2010/main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5757AB"/>
          </a:solidFill>
          <a:latin typeface="Helvetica"/>
          <a:ea typeface="+mj-ea"/>
          <a:cs typeface="Helvetica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4339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9258300"/>
            <a:ext cx="3429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 smtClean="0">
                <a:solidFill>
                  <a:schemeClr val="tx1"/>
                </a:solidFill>
                <a:latin typeface="+mn-lt"/>
                <a:ea typeface="ＭＳ Ｐゴシック" charset="0"/>
                <a:cs typeface="Gill Sans" charset="0"/>
                <a:sym typeface="Gill Sans" charset="0"/>
              </a:defRPr>
            </a:lvl1pPr>
            <a:lvl2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defRPr/>
            </a:pPr>
            <a:fld id="{0D4515DF-D67D-094C-BFED-C69BA2092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ransition xmlns:p14="http://schemas.microsoft.com/office/powerpoint/2010/main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768600"/>
            <a:ext cx="39624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536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9258300"/>
            <a:ext cx="3429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 smtClean="0">
                <a:solidFill>
                  <a:schemeClr val="tx1"/>
                </a:solidFill>
                <a:latin typeface="+mn-lt"/>
                <a:ea typeface="ＭＳ Ｐゴシック" charset="0"/>
                <a:cs typeface="Gill Sans" charset="0"/>
                <a:sym typeface="Gill Sans" charset="0"/>
              </a:defRPr>
            </a:lvl1pPr>
            <a:lvl2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defRPr/>
            </a:pPr>
            <a:fld id="{CEB1917D-2BCD-B54F-BD63-E7097AB5F1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ransition xmlns:p14="http://schemas.microsoft.com/office/powerpoint/2010/main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638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9258300"/>
            <a:ext cx="3429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 smtClean="0">
                <a:solidFill>
                  <a:schemeClr val="tx1"/>
                </a:solidFill>
                <a:latin typeface="+mn-lt"/>
                <a:ea typeface="ＭＳ Ｐゴシック" charset="0"/>
                <a:cs typeface="Gill Sans" charset="0"/>
                <a:sym typeface="Gill Sans" charset="0"/>
              </a:defRPr>
            </a:lvl1pPr>
            <a:lvl2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defRPr/>
            </a:pPr>
            <a:fld id="{D35CCBE4-C59D-D047-816F-E7D881E2A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ransition xmlns:p14="http://schemas.microsoft.com/office/powerpoint/2010/main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Current situation with LHC transverse &amp; longitudinal profile and bunch charge measurements 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896" y="7325072"/>
            <a:ext cx="9102725" cy="1365349"/>
          </a:xfrm>
        </p:spPr>
        <p:txBody>
          <a:bodyPr/>
          <a:lstStyle/>
          <a:p>
            <a:r>
              <a:rPr lang="en-US" sz="2800" dirty="0" smtClean="0"/>
              <a:t>Beam Gas Imaging Kick-off meeting</a:t>
            </a:r>
          </a:p>
          <a:p>
            <a:r>
              <a:rPr lang="en-US" sz="2800" dirty="0" smtClean="0"/>
              <a:t>30-Oct-2012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3262040" y="5308848"/>
            <a:ext cx="65024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F. Roncarolo </a:t>
            </a:r>
            <a:r>
              <a:rPr lang="en-US" sz="2000" dirty="0" smtClean="0"/>
              <a:t>with input from</a:t>
            </a:r>
          </a:p>
          <a:p>
            <a:endParaRPr lang="en-US" dirty="0" smtClean="0"/>
          </a:p>
          <a:p>
            <a:r>
              <a:rPr lang="en-US" dirty="0" err="1" smtClean="0"/>
              <a:t>E.Bravin</a:t>
            </a:r>
            <a:r>
              <a:rPr lang="en-US" dirty="0" smtClean="0"/>
              <a:t>, </a:t>
            </a:r>
            <a:r>
              <a:rPr lang="en-US" dirty="0" err="1" smtClean="0"/>
              <a:t>B.Dehning</a:t>
            </a:r>
            <a:r>
              <a:rPr lang="en-US" dirty="0" smtClean="0"/>
              <a:t>, </a:t>
            </a:r>
            <a:r>
              <a:rPr lang="en-US" dirty="0" err="1" smtClean="0"/>
              <a:t>J.Emery</a:t>
            </a:r>
            <a:r>
              <a:rPr lang="en-US" dirty="0" smtClean="0"/>
              <a:t>, J-J. Gras, </a:t>
            </a:r>
            <a:r>
              <a:rPr lang="en-US" dirty="0" err="1" smtClean="0"/>
              <a:t>M.Sapinski</a:t>
            </a:r>
            <a:r>
              <a:rPr lang="en-US" dirty="0" smtClean="0"/>
              <a:t>, </a:t>
            </a:r>
            <a:r>
              <a:rPr lang="en-US" dirty="0" err="1" smtClean="0"/>
              <a:t>R.Steinhagen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– LS1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Rethink mechanical design + mirror type to cope with RF heating with high intensity beams</a:t>
            </a:r>
          </a:p>
          <a:p>
            <a:endParaRPr lang="en-US" dirty="0" smtClean="0"/>
          </a:p>
          <a:p>
            <a:r>
              <a:rPr lang="en-US" dirty="0" smtClean="0"/>
              <a:t>Change optics from focusing mirrors to focusing lenses</a:t>
            </a:r>
          </a:p>
          <a:p>
            <a:pPr lvl="1"/>
            <a:r>
              <a:rPr lang="en-US" dirty="0" smtClean="0"/>
              <a:t>Simpler optics, less elements</a:t>
            </a:r>
          </a:p>
          <a:p>
            <a:pPr lvl="2"/>
            <a:r>
              <a:rPr lang="en-US" dirty="0" smtClean="0"/>
              <a:t>Smaller effect of vibrations on reproducibility/noise </a:t>
            </a:r>
            <a:endParaRPr lang="en-US" dirty="0" smtClean="0"/>
          </a:p>
          <a:p>
            <a:pPr lvl="1"/>
            <a:r>
              <a:rPr lang="en-US" dirty="0" smtClean="0"/>
              <a:t>Decouple AGM and BSRT/LDM</a:t>
            </a:r>
          </a:p>
          <a:p>
            <a:pPr lvl="1"/>
            <a:r>
              <a:rPr lang="en-US" dirty="0" smtClean="0"/>
              <a:t>Prototype optics installed on B1 during TS#3, will do the same on B2 during TS#4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143187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BGI -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52" y="889347"/>
            <a:ext cx="11703050" cy="6435725"/>
          </a:xfrm>
        </p:spPr>
        <p:txBody>
          <a:bodyPr/>
          <a:lstStyle/>
          <a:p>
            <a:r>
              <a:rPr lang="en-US" dirty="0" smtClean="0"/>
              <a:t>Collect electrons form beam-gas ionization</a:t>
            </a:r>
          </a:p>
          <a:p>
            <a:pPr lvl="1"/>
            <a:r>
              <a:rPr lang="en-US" dirty="0" smtClean="0"/>
              <a:t>Dipole B field to avoid drift from ionization location to MCP</a:t>
            </a:r>
          </a:p>
          <a:p>
            <a:pPr lvl="1"/>
            <a:r>
              <a:rPr lang="en-US" dirty="0" smtClean="0"/>
              <a:t>MCP electron multiplication</a:t>
            </a:r>
          </a:p>
          <a:p>
            <a:pPr lvl="1"/>
            <a:r>
              <a:rPr lang="en-US" dirty="0" smtClean="0"/>
              <a:t>Phosphor coupled to MCP output for </a:t>
            </a:r>
            <a:r>
              <a:rPr lang="en-US" dirty="0" err="1" smtClean="0"/>
              <a:t>electron</a:t>
            </a:r>
            <a:r>
              <a:rPr lang="en-US" dirty="0" err="1" smtClean="0">
                <a:sym typeface="Wingdings"/>
              </a:rPr>
              <a:t>photon</a:t>
            </a:r>
            <a:r>
              <a:rPr lang="en-US" dirty="0" smtClean="0">
                <a:sym typeface="Wingdings"/>
              </a:rPr>
              <a:t> conversion</a:t>
            </a:r>
            <a:endParaRPr lang="en-US" dirty="0" smtClean="0"/>
          </a:p>
          <a:p>
            <a:pPr lvl="1"/>
            <a:r>
              <a:rPr lang="en-US" dirty="0" smtClean="0"/>
              <a:t>Imaging of phosphor output</a:t>
            </a:r>
          </a:p>
          <a:p>
            <a:r>
              <a:rPr lang="en-US" dirty="0" smtClean="0"/>
              <a:t>Designed for heavy ions </a:t>
            </a:r>
          </a:p>
          <a:p>
            <a:r>
              <a:rPr lang="en-US" dirty="0" smtClean="0"/>
              <a:t>Enough signal from protons by injecting local pressure </a:t>
            </a:r>
            <a:r>
              <a:rPr lang="en-US" dirty="0" smtClean="0"/>
              <a:t>bumps or high intensity</a:t>
            </a:r>
            <a:endParaRPr lang="en-US" dirty="0" smtClean="0"/>
          </a:p>
          <a:p>
            <a:r>
              <a:rPr lang="en-US" dirty="0" smtClean="0"/>
              <a:t>Can monitor average relative beam size variation during </a:t>
            </a:r>
            <a:r>
              <a:rPr lang="en-US" dirty="0" smtClean="0"/>
              <a:t>the ramp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848" y="5524872"/>
            <a:ext cx="9144000" cy="37839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30592" y="8477200"/>
            <a:ext cx="3212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M.Patecki</a:t>
            </a:r>
            <a:r>
              <a:rPr lang="en-US" dirty="0" smtClean="0"/>
              <a:t>, </a:t>
            </a:r>
            <a:r>
              <a:rPr lang="en-US" dirty="0" err="1" smtClean="0"/>
              <a:t>M.Sapinski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255810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BGI – </a:t>
            </a:r>
            <a:r>
              <a:rPr lang="en-US" dirty="0" smtClean="0"/>
              <a:t>Operational</a:t>
            </a:r>
            <a:r>
              <a:rPr lang="en-US" dirty="0" smtClean="0"/>
              <a:t> </a:t>
            </a:r>
            <a:r>
              <a:rPr lang="en-US" dirty="0" smtClean="0"/>
              <a:t>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52" y="1276400"/>
            <a:ext cx="11703050" cy="6984776"/>
          </a:xfrm>
        </p:spPr>
        <p:txBody>
          <a:bodyPr/>
          <a:lstStyle/>
          <a:p>
            <a:r>
              <a:rPr lang="en-US" dirty="0" smtClean="0"/>
              <a:t>Gating/Integration</a:t>
            </a:r>
          </a:p>
          <a:p>
            <a:pPr lvl="1"/>
            <a:r>
              <a:rPr lang="en-US" dirty="0" smtClean="0"/>
              <a:t>Gated camera</a:t>
            </a:r>
            <a:endParaRPr lang="en-US" dirty="0" smtClean="0"/>
          </a:p>
          <a:p>
            <a:pPr lvl="1"/>
            <a:r>
              <a:rPr lang="en-US" dirty="0"/>
              <a:t>N</a:t>
            </a:r>
            <a:r>
              <a:rPr lang="en-US" dirty="0" smtClean="0"/>
              <a:t>eed </a:t>
            </a:r>
            <a:r>
              <a:rPr lang="en-US" dirty="0" smtClean="0"/>
              <a:t>to </a:t>
            </a:r>
            <a:r>
              <a:rPr lang="en-US" dirty="0" smtClean="0"/>
              <a:t>gate</a:t>
            </a:r>
            <a:r>
              <a:rPr lang="en-US" dirty="0" smtClean="0"/>
              <a:t> </a:t>
            </a:r>
            <a:r>
              <a:rPr lang="en-US" dirty="0" smtClean="0"/>
              <a:t>over multi-bunches to have enough signal (see dynamic range)</a:t>
            </a:r>
          </a:p>
          <a:p>
            <a:r>
              <a:rPr lang="en-US" dirty="0" smtClean="0"/>
              <a:t>Repetition Rate</a:t>
            </a:r>
          </a:p>
          <a:p>
            <a:pPr lvl="1"/>
            <a:r>
              <a:rPr lang="en-US" dirty="0" smtClean="0"/>
              <a:t>50Hz, limited by </a:t>
            </a:r>
            <a:r>
              <a:rPr lang="en-US" dirty="0" smtClean="0"/>
              <a:t>image digitalization</a:t>
            </a:r>
            <a:r>
              <a:rPr lang="en-US" dirty="0" smtClean="0"/>
              <a:t> </a:t>
            </a:r>
            <a:r>
              <a:rPr lang="en-US" dirty="0" smtClean="0"/>
              <a:t>(BTV)</a:t>
            </a:r>
          </a:p>
          <a:p>
            <a:endParaRPr lang="en-US" dirty="0" smtClean="0"/>
          </a:p>
          <a:p>
            <a:r>
              <a:rPr lang="en-US" dirty="0" smtClean="0"/>
              <a:t>Dynamic range</a:t>
            </a:r>
          </a:p>
          <a:p>
            <a:pPr lvl="1"/>
            <a:r>
              <a:rPr lang="en-US" dirty="0" smtClean="0"/>
              <a:t>With a “fresh” MCP: </a:t>
            </a:r>
          </a:p>
          <a:p>
            <a:pPr lvl="2"/>
            <a:r>
              <a:rPr lang="en-US" dirty="0" smtClean="0"/>
              <a:t>10 proton bunches with gas injection 10-8mbar</a:t>
            </a:r>
          </a:p>
          <a:p>
            <a:pPr lvl="2"/>
            <a:r>
              <a:rPr lang="en-US" dirty="0" smtClean="0"/>
              <a:t>Single </a:t>
            </a:r>
            <a:r>
              <a:rPr lang="en-US" dirty="0" err="1" smtClean="0"/>
              <a:t>Pb</a:t>
            </a:r>
            <a:r>
              <a:rPr lang="en-US" dirty="0" smtClean="0"/>
              <a:t> ion bunch </a:t>
            </a:r>
            <a:r>
              <a:rPr lang="en-US" dirty="0"/>
              <a:t>with gas injection 10-8mbar</a:t>
            </a:r>
            <a:endParaRPr lang="en-US" dirty="0" smtClean="0"/>
          </a:p>
          <a:p>
            <a:pPr lvl="2"/>
            <a:r>
              <a:rPr lang="en-US" dirty="0" smtClean="0"/>
              <a:t>A bit </a:t>
            </a:r>
            <a:r>
              <a:rPr lang="en-US" dirty="0" smtClean="0"/>
              <a:t>better at 4TeV due to denser beam</a:t>
            </a:r>
          </a:p>
          <a:p>
            <a:pPr lvl="1"/>
            <a:r>
              <a:rPr lang="en-US" dirty="0"/>
              <a:t>MCP aging </a:t>
            </a:r>
            <a:r>
              <a:rPr lang="en-US" dirty="0" smtClean="0"/>
              <a:t>rather quick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364611"/>
      </p:ext>
    </p:extLst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BGI – Resolution/Accuracy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Resolution</a:t>
            </a:r>
          </a:p>
          <a:p>
            <a:pPr lvl="1"/>
            <a:r>
              <a:rPr lang="en-US" dirty="0" smtClean="0"/>
              <a:t>Present optics gives </a:t>
            </a:r>
            <a:r>
              <a:rPr lang="en-US" dirty="0" smtClean="0"/>
              <a:t>0.115</a:t>
            </a:r>
            <a:r>
              <a:rPr lang="en-US" dirty="0" smtClean="0"/>
              <a:t> </a:t>
            </a:r>
            <a:r>
              <a:rPr lang="en-US" dirty="0" smtClean="0"/>
              <a:t>mm/pixel</a:t>
            </a:r>
          </a:p>
          <a:p>
            <a:r>
              <a:rPr lang="en-US" dirty="0" smtClean="0"/>
              <a:t>Accuracy</a:t>
            </a:r>
          </a:p>
          <a:p>
            <a:pPr lvl="1"/>
            <a:r>
              <a:rPr lang="en-US" dirty="0" smtClean="0"/>
              <a:t>Optics magnification validated to 1% by</a:t>
            </a:r>
          </a:p>
          <a:p>
            <a:pPr lvl="2"/>
            <a:r>
              <a:rPr lang="en-US" dirty="0" smtClean="0"/>
              <a:t>Beam orbit local bumps</a:t>
            </a:r>
          </a:p>
          <a:p>
            <a:pPr lvl="2"/>
            <a:r>
              <a:rPr lang="en-US" dirty="0" smtClean="0"/>
              <a:t>Reference </a:t>
            </a:r>
            <a:r>
              <a:rPr lang="en-US" dirty="0"/>
              <a:t>wire-grid </a:t>
            </a:r>
            <a:r>
              <a:rPr lang="en-US" dirty="0" smtClean="0"/>
              <a:t>calibration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Needs </a:t>
            </a:r>
            <a:r>
              <a:rPr lang="en-US" dirty="0" smtClean="0"/>
              <a:t>cross calibration </a:t>
            </a:r>
            <a:r>
              <a:rPr lang="en-US" dirty="0" err="1" smtClean="0"/>
              <a:t>w.r.t</a:t>
            </a:r>
            <a:r>
              <a:rPr lang="en-US" dirty="0" smtClean="0"/>
              <a:t> WS and BSRT</a:t>
            </a:r>
          </a:p>
          <a:p>
            <a:pPr lvl="1"/>
            <a:r>
              <a:rPr lang="en-US" dirty="0" smtClean="0"/>
              <a:t>For the moment </a:t>
            </a:r>
            <a:r>
              <a:rPr lang="en-US" dirty="0" smtClean="0"/>
              <a:t>not better than  </a:t>
            </a:r>
            <a:r>
              <a:rPr lang="en-US" dirty="0" smtClean="0"/>
              <a:t>20%, degrading with MCP </a:t>
            </a:r>
            <a:r>
              <a:rPr lang="en-US" dirty="0" smtClean="0"/>
              <a:t>aging</a:t>
            </a:r>
          </a:p>
          <a:p>
            <a:pPr lvl="1"/>
            <a:r>
              <a:rPr lang="en-US" dirty="0" smtClean="0"/>
              <a:t>Many studies on going to understand ultimate resolution/accuracy</a:t>
            </a:r>
          </a:p>
          <a:p>
            <a:pPr lvl="1"/>
            <a:endParaRPr lang="en-US" dirty="0"/>
          </a:p>
          <a:p>
            <a:r>
              <a:rPr lang="en-US" dirty="0" smtClean="0"/>
              <a:t>LS1: 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eplace MCPs</a:t>
            </a:r>
          </a:p>
          <a:p>
            <a:pPr lvl="2"/>
            <a:r>
              <a:rPr lang="en-US" dirty="0" smtClean="0"/>
              <a:t>Second camera with better performances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143"/>
      </p:ext>
    </p:extLst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Transverse Profile Monitors Summary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592430"/>
              </p:ext>
            </p:extLst>
          </p:nvPr>
        </p:nvGraphicFramePr>
        <p:xfrm>
          <a:off x="93688" y="1276400"/>
          <a:ext cx="12839105" cy="5760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352"/>
                <a:gridCol w="1469944"/>
                <a:gridCol w="1996400"/>
                <a:gridCol w="1758856"/>
                <a:gridCol w="1480066"/>
                <a:gridCol w="1317406"/>
                <a:gridCol w="1635049"/>
                <a:gridCol w="1987032"/>
              </a:tblGrid>
              <a:tr h="991422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Monitor</a:t>
                      </a:r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</a:t>
                      </a:r>
                      <a:r>
                        <a:rPr lang="en-US" dirty="0" err="1" smtClean="0"/>
                        <a:t>Acq</a:t>
                      </a:r>
                      <a:r>
                        <a:rPr lang="en-US" dirty="0" smtClean="0"/>
                        <a:t>. rate</a:t>
                      </a:r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Minimum</a:t>
                      </a:r>
                      <a:r>
                        <a:rPr lang="en-US" baseline="0" dirty="0" smtClean="0"/>
                        <a:t> Gating/Sampling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Dynamic</a:t>
                      </a:r>
                      <a:r>
                        <a:rPr lang="en-US" baseline="0" dirty="0" smtClean="0"/>
                        <a:t> Range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Spatial</a:t>
                      </a:r>
                    </a:p>
                    <a:p>
                      <a:pPr algn="ctr"/>
                      <a:r>
                        <a:rPr lang="en-US" sz="1600" dirty="0" smtClean="0"/>
                        <a:t>Resolution</a:t>
                      </a:r>
                      <a:endParaRPr lang="en-US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Accuracy</a:t>
                      </a:r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Remarks</a:t>
                      </a:r>
                      <a:endParaRPr lang="en-US" dirty="0"/>
                    </a:p>
                  </a:txBody>
                  <a:tcPr anchor="ctr"/>
                </a:tc>
              </a:tr>
              <a:tr h="57439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Prot.</a:t>
                      </a:r>
                      <a:endParaRPr lang="en-US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accent3"/>
                          </a:solidFill>
                        </a:rPr>
                        <a:t>Pb</a:t>
                      </a:r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 Ions</a:t>
                      </a:r>
                      <a:endParaRPr lang="en-US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1185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/>
                          <a:cs typeface="Arial"/>
                        </a:rPr>
                        <a:t>WS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~ 0.2 Hz </a:t>
                      </a:r>
                      <a:r>
                        <a:rPr lang="en-US" sz="3600" b="1" baseline="30000" dirty="0" smtClean="0">
                          <a:latin typeface="Arial"/>
                          <a:cs typeface="Arial"/>
                        </a:rPr>
                        <a:t>*</a:t>
                      </a:r>
                      <a:endParaRPr lang="en-US" sz="3600" b="1" baseline="300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25 ns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&gt;5e9</a:t>
                      </a:r>
                    </a:p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&lt;2.7e13</a:t>
                      </a:r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(450 </a:t>
                      </a:r>
                      <a:r>
                        <a:rPr lang="en-US" sz="1400" baseline="0" dirty="0" err="1" smtClean="0">
                          <a:latin typeface="Arial"/>
                          <a:cs typeface="Arial"/>
                        </a:rPr>
                        <a:t>GeV</a:t>
                      </a:r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)</a:t>
                      </a:r>
                    </a:p>
                    <a:p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&lt;3.6e12 </a:t>
                      </a:r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(4TeV)</a:t>
                      </a:r>
                    </a:p>
                    <a:p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&lt;1e12 </a:t>
                      </a:r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(6.5TeV)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Under study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89 um @ 1 m/s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On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paper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~1 % absolute and relative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Dependence on operational point</a:t>
                      </a:r>
                    </a:p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PM+filters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)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121185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/>
                          <a:cs typeface="Arial"/>
                        </a:rPr>
                        <a:t>BSRT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 smtClean="0">
                        <a:latin typeface="Arial"/>
                        <a:cs typeface="Arial"/>
                      </a:endParaRPr>
                    </a:p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12 Hz (SW overheads)</a:t>
                      </a:r>
                    </a:p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50 Hz (BTV)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25 ns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&gt;5e9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&gt;30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baseline="0" dirty="0" err="1" smtClean="0">
                          <a:latin typeface="Arial"/>
                          <a:cs typeface="Arial"/>
                        </a:rPr>
                        <a:t>Pb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ions bunches @ </a:t>
                      </a:r>
                      <a:r>
                        <a:rPr lang="en-US" baseline="0" dirty="0" err="1" smtClean="0">
                          <a:latin typeface="Arial"/>
                          <a:cs typeface="Arial"/>
                        </a:rPr>
                        <a:t>inj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0.1mm/pixel</a:t>
                      </a:r>
                    </a:p>
                    <a:p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% relative</a:t>
                      </a:r>
                    </a:p>
                    <a:p>
                      <a:r>
                        <a:rPr lang="en-US" baseline="0" dirty="0" smtClean="0">
                          <a:latin typeface="Arial"/>
                          <a:cs typeface="Arial"/>
                        </a:rPr>
                        <a:t>~ 10 % absolute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Need frequent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calibration </a:t>
                      </a:r>
                      <a:r>
                        <a:rPr lang="en-US" baseline="0" dirty="0" err="1" smtClean="0">
                          <a:latin typeface="Arial"/>
                          <a:cs typeface="Arial"/>
                        </a:rPr>
                        <a:t>w.r.t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. WS</a:t>
                      </a:r>
                      <a:endParaRPr lang="en-US" dirty="0" smtClean="0">
                        <a:latin typeface="Arial"/>
                        <a:cs typeface="Arial"/>
                      </a:endParaRPr>
                    </a:p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RF 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heating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1771169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/>
                          <a:cs typeface="Arial"/>
                        </a:rPr>
                        <a:t>BGI</a:t>
                      </a:r>
                      <a:endParaRPr lang="en-US" b="1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50 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Hz (BTV)</a:t>
                      </a:r>
                    </a:p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(but needs 100ms to see signal)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ns (but not enough signal)</a:t>
                      </a:r>
                    </a:p>
                    <a:p>
                      <a:r>
                        <a:rPr lang="en-US" baseline="0" dirty="0" smtClean="0">
                          <a:latin typeface="Arial"/>
                          <a:cs typeface="Arial"/>
                        </a:rPr>
                        <a:t>Operational :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100ms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&gt;1e12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</a:t>
                      </a:r>
                    </a:p>
                    <a:p>
                      <a:r>
                        <a:rPr lang="en-US" baseline="0" dirty="0" smtClean="0">
                          <a:latin typeface="Arial"/>
                          <a:cs typeface="Arial"/>
                        </a:rPr>
                        <a:t>(with 1e-8mbar)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1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Pb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bunch</a:t>
                      </a:r>
                    </a:p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(with 1e-8mbar)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0.1mm pixel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~20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%  after calibration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w.r.t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. WS/BSRT. 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MCP 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aging</a:t>
                      </a:r>
                    </a:p>
                    <a:p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69752" y="7181056"/>
            <a:ext cx="9804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baseline="30000" dirty="0" smtClean="0"/>
              <a:t>* </a:t>
            </a:r>
            <a:r>
              <a:rPr lang="en-US" b="1" baseline="30000" dirty="0" smtClean="0"/>
              <a:t>Would imply continuous scanning</a:t>
            </a:r>
            <a:r>
              <a:rPr lang="en-US" b="1" baseline="30000" dirty="0" smtClean="0">
                <a:sym typeface="Wingdings"/>
              </a:rPr>
              <a:t> low </a:t>
            </a:r>
            <a:r>
              <a:rPr lang="en-US" b="1" baseline="30000" dirty="0" smtClean="0">
                <a:sym typeface="Wingdings"/>
              </a:rPr>
              <a:t>wire, bellow lifetime + blow-up due (interceptive device)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252128156"/>
      </p:ext>
    </p:extLst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Abort Gap Monitor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768" y="1924472"/>
            <a:ext cx="11703050" cy="6435725"/>
          </a:xfrm>
        </p:spPr>
        <p:txBody>
          <a:bodyPr/>
          <a:lstStyle/>
          <a:p>
            <a:r>
              <a:rPr lang="en-US" dirty="0" smtClean="0"/>
              <a:t>Photo Multiplier detecting synchrotron light</a:t>
            </a:r>
          </a:p>
          <a:p>
            <a:r>
              <a:rPr lang="en-US" dirty="0" smtClean="0"/>
              <a:t>10 </a:t>
            </a:r>
            <a:r>
              <a:rPr lang="en-US" dirty="0"/>
              <a:t>Hz </a:t>
            </a:r>
            <a:r>
              <a:rPr lang="en-US" dirty="0" smtClean="0"/>
              <a:t>acquisition</a:t>
            </a:r>
          </a:p>
          <a:p>
            <a:r>
              <a:rPr lang="en-US" dirty="0" smtClean="0"/>
              <a:t>~</a:t>
            </a:r>
            <a:r>
              <a:rPr lang="en-US" dirty="0"/>
              <a:t>1e6 dynamic range (without considering </a:t>
            </a:r>
            <a:r>
              <a:rPr lang="en-US" dirty="0" smtClean="0"/>
              <a:t>optical </a:t>
            </a:r>
            <a:r>
              <a:rPr lang="en-US" dirty="0"/>
              <a:t>filters</a:t>
            </a:r>
            <a:r>
              <a:rPr lang="en-US" dirty="0" smtClean="0"/>
              <a:t>)</a:t>
            </a:r>
          </a:p>
          <a:p>
            <a:r>
              <a:rPr lang="en-US" dirty="0" smtClean="0"/>
              <a:t>100ns resolution</a:t>
            </a:r>
          </a:p>
          <a:p>
            <a:r>
              <a:rPr lang="en-US" dirty="0" smtClean="0"/>
              <a:t>Better than 5 % accuracy after cross-calibration </a:t>
            </a:r>
            <a:r>
              <a:rPr lang="en-US" dirty="0" err="1" smtClean="0"/>
              <a:t>vs</a:t>
            </a:r>
            <a:r>
              <a:rPr lang="en-US" dirty="0" smtClean="0"/>
              <a:t> FBCT</a:t>
            </a:r>
          </a:p>
          <a:p>
            <a:pPr lvl="1"/>
            <a:r>
              <a:rPr lang="en-US" dirty="0" smtClean="0"/>
              <a:t>Need calibration curve </a:t>
            </a:r>
            <a:r>
              <a:rPr lang="en-US" dirty="0" err="1" smtClean="0"/>
              <a:t>vs</a:t>
            </a:r>
            <a:r>
              <a:rPr lang="en-US" dirty="0" smtClean="0"/>
              <a:t> energy to cope with sync. </a:t>
            </a:r>
            <a:r>
              <a:rPr lang="en-US" dirty="0"/>
              <a:t>l</a:t>
            </a:r>
            <a:r>
              <a:rPr lang="en-US" dirty="0" smtClean="0"/>
              <a:t>ight sources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507421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345" r="4333"/>
          <a:stretch/>
        </p:blipFill>
        <p:spPr>
          <a:xfrm>
            <a:off x="1605856" y="693650"/>
            <a:ext cx="9534128" cy="375110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Longitudinal Density Monitor (LDM)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85776" y="4300736"/>
            <a:ext cx="11703050" cy="5040560"/>
          </a:xfrm>
          <a:prstGeom prst="rect">
            <a:avLst/>
          </a:prstGeom>
        </p:spPr>
        <p:txBody>
          <a:bodyPr vert="horz"/>
          <a:lstStyle>
            <a:lvl1pPr marL="889000" indent="-571500" algn="l" rtl="0" eaLnBrk="0" fontAlgn="base" hangingPunct="0">
              <a:spcBef>
                <a:spcPts val="18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>
                <a:solidFill>
                  <a:schemeClr val="tx1"/>
                </a:solidFill>
                <a:latin typeface="Helvetica"/>
                <a:ea typeface="+mn-ea"/>
                <a:cs typeface="Helvetica"/>
                <a:sym typeface="Gill Sans" charset="0"/>
              </a:defRPr>
            </a:lvl1pPr>
            <a:lvl2pPr marL="864000" indent="-320400" algn="l" rtl="0" eaLnBrk="0" fontAlgn="base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SzPct val="75000"/>
              <a:buFont typeface="Wingdings" charset="2"/>
              <a:buChar char="ü"/>
              <a:defRPr sz="2000">
                <a:solidFill>
                  <a:schemeClr val="tx1"/>
                </a:solidFill>
                <a:latin typeface="Helvetica"/>
                <a:ea typeface="+mn-ea"/>
                <a:cs typeface="Helvetica"/>
                <a:sym typeface="Gill Sans" charset="0"/>
              </a:defRPr>
            </a:lvl2pPr>
            <a:lvl3pPr marL="1418400" indent="-212400" algn="l" rtl="0" eaLnBrk="0" fontAlgn="base" hangingPunct="0">
              <a:spcBef>
                <a:spcPts val="1800"/>
              </a:spcBef>
              <a:spcAft>
                <a:spcPct val="0"/>
              </a:spcAft>
              <a:buSzPct val="50000"/>
              <a:buFont typeface="Courier New"/>
              <a:buChar char="o"/>
              <a:defRPr sz="2000">
                <a:solidFill>
                  <a:schemeClr val="tx1"/>
                </a:solidFill>
                <a:latin typeface="Helvetica"/>
                <a:ea typeface="+mn-ea"/>
                <a:cs typeface="Helvetica"/>
                <a:sym typeface="Gill Sans" charset="0"/>
              </a:defRPr>
            </a:lvl3pPr>
            <a:lvl4pPr marL="2222500" indent="-571500" algn="l" rtl="0" eaLnBrk="0" fontAlgn="base" hangingPunct="0">
              <a:spcBef>
                <a:spcPts val="24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>
                <a:solidFill>
                  <a:schemeClr val="tx1"/>
                </a:solidFill>
                <a:latin typeface="Helvetica"/>
                <a:ea typeface="+mn-ea"/>
                <a:cs typeface="Helvetica"/>
                <a:sym typeface="Gill Sans" charset="0"/>
              </a:defRPr>
            </a:lvl4pPr>
            <a:lvl5pPr marL="2667000" indent="-571500" algn="l" rtl="0" eaLnBrk="0" fontAlgn="base" hangingPunct="0">
              <a:spcBef>
                <a:spcPts val="2400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400">
                <a:solidFill>
                  <a:schemeClr val="tx1"/>
                </a:solidFill>
                <a:latin typeface="Helvetica"/>
                <a:ea typeface="+mn-ea"/>
                <a:cs typeface="Helvetica"/>
                <a:sym typeface="Gill Sans" charset="0"/>
              </a:defRPr>
            </a:lvl5pPr>
            <a:lvl6pPr marL="3124200" indent="-571500" algn="l" rtl="0" fontAlgn="base">
              <a:spcBef>
                <a:spcPts val="24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4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3581400" indent="-571500" algn="l" rtl="0" fontAlgn="base">
              <a:spcBef>
                <a:spcPts val="24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4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4038600" indent="-571500" algn="l" rtl="0" fontAlgn="base">
              <a:spcBef>
                <a:spcPts val="24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4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4495800" indent="-571500" algn="l" rtl="0" fontAlgn="base">
              <a:spcBef>
                <a:spcPts val="24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4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r>
              <a:rPr lang="en-US" dirty="0" smtClean="0"/>
              <a:t>Geiger mode Avalanche Photo-Diode, single photon counting </a:t>
            </a:r>
          </a:p>
          <a:p>
            <a:r>
              <a:rPr lang="en-US" dirty="0" smtClean="0"/>
              <a:t>50ps resolution </a:t>
            </a:r>
          </a:p>
          <a:p>
            <a:r>
              <a:rPr lang="en-US" dirty="0" smtClean="0"/>
              <a:t>10e5 dynamic range</a:t>
            </a:r>
          </a:p>
          <a:p>
            <a:r>
              <a:rPr lang="en-US" dirty="0" smtClean="0"/>
              <a:t>Need long integration time (10-15 minutes to achieve 10e5 dynamic range)</a:t>
            </a:r>
          </a:p>
          <a:p>
            <a:r>
              <a:rPr lang="en-US" dirty="0" smtClean="0"/>
              <a:t>Lots of data logged in 2012</a:t>
            </a:r>
          </a:p>
          <a:p>
            <a:r>
              <a:rPr lang="en-US" dirty="0" smtClean="0"/>
              <a:t>Ultimate accuracy/reliability affected by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BSRT system reliability 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 internal reflections </a:t>
            </a:r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Some ideas to improve system in LS1, resources manpower to be established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893764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LDM meas.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  <p:pic>
        <p:nvPicPr>
          <p:cNvPr id="7" name="Content Placeholder 6" descr="LD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1" b="30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4904468"/>
      </p:ext>
    </p:extLst>
  </p:cSld>
  <p:clrMapOvr>
    <a:masterClrMapping/>
  </p:clrMapOvr>
  <p:transition xmlns:p14="http://schemas.microsoft.com/office/powerpoint/2010/main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FBCT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52" y="1708448"/>
            <a:ext cx="11703050" cy="6435725"/>
          </a:xfrm>
        </p:spPr>
        <p:txBody>
          <a:bodyPr/>
          <a:lstStyle/>
          <a:p>
            <a:r>
              <a:rPr lang="en-US" dirty="0" smtClean="0"/>
              <a:t>Fast Beam current transformer able to meas. bunch per bunch</a:t>
            </a:r>
          </a:p>
          <a:p>
            <a:r>
              <a:rPr lang="en-US" dirty="0" smtClean="0"/>
              <a:t>Needs </a:t>
            </a:r>
            <a:r>
              <a:rPr lang="en-US" dirty="0" smtClean="0"/>
              <a:t>cross calibration with DC BCT</a:t>
            </a:r>
          </a:p>
          <a:p>
            <a:r>
              <a:rPr lang="en-US" dirty="0" smtClean="0"/>
              <a:t>Dependence on bunch length reduced after modified electronics</a:t>
            </a:r>
          </a:p>
          <a:p>
            <a:r>
              <a:rPr lang="en-US" dirty="0" smtClean="0"/>
              <a:t>Dependence on beam position depends on detector itself</a:t>
            </a:r>
          </a:p>
          <a:p>
            <a:r>
              <a:rPr lang="en-US" dirty="0" smtClean="0"/>
              <a:t>Future: development of new detector that should be much less sensible to beam position</a:t>
            </a:r>
          </a:p>
          <a:p>
            <a:r>
              <a:rPr lang="en-US" dirty="0" smtClean="0"/>
              <a:t>Relative bunch per bunch charge 1% </a:t>
            </a:r>
            <a:endParaRPr lang="en-US" dirty="0" smtClean="0"/>
          </a:p>
          <a:p>
            <a:r>
              <a:rPr lang="en-US" dirty="0" smtClean="0"/>
              <a:t>Absolute accuracy ~1% after calibration </a:t>
            </a:r>
            <a:r>
              <a:rPr lang="en-US" dirty="0" err="1" smtClean="0"/>
              <a:t>w.r.t</a:t>
            </a:r>
            <a:r>
              <a:rPr lang="en-US" dirty="0" smtClean="0"/>
              <a:t>. DC BCT</a:t>
            </a:r>
            <a:endParaRPr lang="en-US" dirty="0" smtClean="0"/>
          </a:p>
          <a:p>
            <a:r>
              <a:rPr lang="en-US" dirty="0" smtClean="0"/>
              <a:t>Integration limited to 25ns </a:t>
            </a:r>
            <a:r>
              <a:rPr lang="en-US" dirty="0" smtClean="0"/>
              <a:t>(</a:t>
            </a:r>
            <a:r>
              <a:rPr lang="en-US" dirty="0" smtClean="0"/>
              <a:t>may</a:t>
            </a:r>
            <a:r>
              <a:rPr lang="en-US" dirty="0"/>
              <a:t>b</a:t>
            </a:r>
            <a:r>
              <a:rPr lang="en-US" dirty="0" smtClean="0"/>
              <a:t>e </a:t>
            </a:r>
            <a:r>
              <a:rPr lang="en-US" dirty="0" smtClean="0"/>
              <a:t>better after </a:t>
            </a:r>
            <a:r>
              <a:rPr lang="en-US" dirty="0" smtClean="0"/>
              <a:t>LS1)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762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Wall Current Monitor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52" y="1060376"/>
            <a:ext cx="11703050" cy="8136904"/>
          </a:xfrm>
        </p:spPr>
        <p:txBody>
          <a:bodyPr/>
          <a:lstStyle/>
          <a:p>
            <a:pPr marL="317500" indent="0">
              <a:buNone/>
            </a:pPr>
            <a:r>
              <a:rPr lang="en-US" dirty="0" smtClean="0"/>
              <a:t>8 ports RF pickup capable of estimating bunch charges and bunch shape</a:t>
            </a:r>
          </a:p>
          <a:p>
            <a:r>
              <a:rPr lang="en-US" dirty="0" smtClean="0"/>
              <a:t>Bunch intensity: </a:t>
            </a:r>
          </a:p>
          <a:p>
            <a:pPr lvl="1"/>
            <a:r>
              <a:rPr lang="en-US" dirty="0" smtClean="0"/>
              <a:t>Absolute accuracy: cross-calibration </a:t>
            </a:r>
            <a:r>
              <a:rPr lang="en-US" dirty="0" err="1" smtClean="0"/>
              <a:t>w.r.t</a:t>
            </a:r>
            <a:r>
              <a:rPr lang="en-US" dirty="0" smtClean="0"/>
              <a:t>. DC BCT</a:t>
            </a:r>
          </a:p>
          <a:p>
            <a:pPr lvl="1"/>
            <a:r>
              <a:rPr lang="en-US" dirty="0" smtClean="0"/>
              <a:t>Relative bunch per bunch accuracy, 0.1% limited by ADC linearity, stable over weeks after calibration </a:t>
            </a:r>
            <a:r>
              <a:rPr lang="en-US" dirty="0" err="1" smtClean="0"/>
              <a:t>w.r.t</a:t>
            </a:r>
            <a:r>
              <a:rPr lang="en-US" dirty="0" smtClean="0"/>
              <a:t>. DC BCT</a:t>
            </a:r>
            <a:endParaRPr lang="en-US" dirty="0" smtClean="0"/>
          </a:p>
          <a:p>
            <a:r>
              <a:rPr lang="en-US" dirty="0" smtClean="0"/>
              <a:t>Bunch length</a:t>
            </a:r>
          </a:p>
          <a:p>
            <a:pPr lvl="1"/>
            <a:r>
              <a:rPr lang="en-US" dirty="0" smtClean="0"/>
              <a:t>Different fit functions (Gaus,Cos2,parabolic) + fit errors for identifying bunch shape variations </a:t>
            </a:r>
          </a:p>
          <a:p>
            <a:pPr lvl="1"/>
            <a:r>
              <a:rPr lang="en-US" dirty="0" smtClean="0"/>
              <a:t>Compensated for cable length/dispersion up to 3 GHz </a:t>
            </a:r>
            <a:r>
              <a:rPr lang="en-US" dirty="0" smtClean="0">
                <a:sym typeface="Wingdings"/>
              </a:rPr>
              <a:t>  &lt;&lt; 1%</a:t>
            </a:r>
            <a:r>
              <a:rPr lang="en-US" dirty="0" smtClean="0"/>
              <a:t> in defining bunch length/shape variations</a:t>
            </a:r>
          </a:p>
          <a:p>
            <a:r>
              <a:rPr lang="en-US" dirty="0" smtClean="0"/>
              <a:t>For both </a:t>
            </a:r>
            <a:r>
              <a:rPr lang="en-US" dirty="0"/>
              <a:t>intensity and longitudinal distribution meas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Ultimate </a:t>
            </a:r>
            <a:r>
              <a:rPr lang="en-US" dirty="0"/>
              <a:t>accuracy is limited by systematics (reflection of main bunch)</a:t>
            </a:r>
          </a:p>
          <a:p>
            <a:pPr lvl="1"/>
            <a:r>
              <a:rPr lang="en-US" dirty="0" smtClean="0"/>
              <a:t> Need Integration @ 0.1Hz </a:t>
            </a:r>
          </a:p>
          <a:p>
            <a:pPr lvl="1"/>
            <a:r>
              <a:rPr lang="en-US" dirty="0" smtClean="0"/>
              <a:t>B1 operational, B2 need to sort out SW/HW issues</a:t>
            </a:r>
          </a:p>
          <a:p>
            <a:r>
              <a:rPr lang="en-US" dirty="0" smtClean="0"/>
              <a:t>After LS1:</a:t>
            </a:r>
          </a:p>
          <a:p>
            <a:pPr lvl="1"/>
            <a:r>
              <a:rPr lang="en-US" dirty="0" smtClean="0"/>
              <a:t>Aim for 10-6 satellites/main bunch. 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172382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3968" y="1825451"/>
            <a:ext cx="7992888" cy="6435725"/>
          </a:xfrm>
        </p:spPr>
        <p:txBody>
          <a:bodyPr/>
          <a:lstStyle/>
          <a:p>
            <a:r>
              <a:rPr lang="en-US" dirty="0" smtClean="0"/>
              <a:t>Transverse distribution monitors</a:t>
            </a:r>
          </a:p>
          <a:p>
            <a:pPr lvl="1"/>
            <a:r>
              <a:rPr lang="en-US" dirty="0" smtClean="0"/>
              <a:t>Wire Scanners</a:t>
            </a:r>
          </a:p>
          <a:p>
            <a:pPr lvl="1"/>
            <a:r>
              <a:rPr lang="en-US" dirty="0" smtClean="0"/>
              <a:t>Synchrotron Light monitor</a:t>
            </a:r>
          </a:p>
          <a:p>
            <a:pPr lvl="1"/>
            <a:r>
              <a:rPr lang="en-US" dirty="0" smtClean="0"/>
              <a:t>Beam-Gas monitor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Longitudinal Distribution and bunch charge</a:t>
            </a:r>
          </a:p>
          <a:p>
            <a:pPr lvl="1"/>
            <a:r>
              <a:rPr lang="en-US" dirty="0" smtClean="0"/>
              <a:t>Longitudinal Density Monitor</a:t>
            </a:r>
          </a:p>
          <a:p>
            <a:pPr lvl="1"/>
            <a:r>
              <a:rPr lang="en-US" dirty="0" smtClean="0"/>
              <a:t>Abort Gap Monitor</a:t>
            </a:r>
          </a:p>
          <a:p>
            <a:pPr lvl="1"/>
            <a:r>
              <a:rPr lang="en-US" dirty="0" smtClean="0"/>
              <a:t>Wall Current Monitor</a:t>
            </a:r>
          </a:p>
          <a:p>
            <a:pPr lvl="1"/>
            <a:r>
              <a:rPr lang="en-US" dirty="0" smtClean="0"/>
              <a:t>Fast Beam Current Transformer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F.Roncarolo</a:t>
            </a:r>
            <a:r>
              <a:rPr lang="en-US" dirty="0" smtClean="0"/>
              <a:t>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049254"/>
      </p:ext>
    </p:extLst>
  </p:cSld>
  <p:clrMapOvr>
    <a:masterClrMapping/>
  </p:clrMapOvr>
  <p:transition xmlns:p14="http://schemas.microsoft.com/office/powerpoint/2010/main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WCM example (</a:t>
            </a:r>
            <a:r>
              <a:rPr lang="en-US" dirty="0" err="1" smtClean="0"/>
              <a:t>R.Steinhagen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Content Placeholder 4" descr="WCM_LHC_example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9" b="-12580"/>
          <a:stretch/>
        </p:blipFill>
        <p:spPr>
          <a:xfrm>
            <a:off x="597744" y="1132384"/>
            <a:ext cx="11703050" cy="893925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66140"/>
      </p:ext>
    </p:extLst>
  </p:cSld>
  <p:clrMapOvr>
    <a:masterClrMapping/>
  </p:clrMapOvr>
  <p:transition xmlns:p14="http://schemas.microsoft.com/office/powerpoint/2010/main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Transverse Profile Monitors</a:t>
            </a:r>
          </a:p>
          <a:p>
            <a:pPr lvl="1"/>
            <a:r>
              <a:rPr lang="en-US" dirty="0" smtClean="0"/>
              <a:t>WS are the most accurate system (dependence on working point under study), but</a:t>
            </a:r>
          </a:p>
          <a:p>
            <a:pPr lvl="2"/>
            <a:r>
              <a:rPr lang="en-US" dirty="0" smtClean="0"/>
              <a:t> Can’t be used at all beam intensities</a:t>
            </a:r>
          </a:p>
          <a:p>
            <a:pPr lvl="2"/>
            <a:r>
              <a:rPr lang="en-US" dirty="0" smtClean="0"/>
              <a:t>Can’t be used continuously</a:t>
            </a:r>
          </a:p>
          <a:p>
            <a:pPr lvl="1"/>
            <a:r>
              <a:rPr lang="en-US" dirty="0" smtClean="0"/>
              <a:t>BGI and BSRT </a:t>
            </a:r>
          </a:p>
          <a:p>
            <a:pPr lvl="2"/>
            <a:r>
              <a:rPr lang="en-US" dirty="0" smtClean="0"/>
              <a:t>provide a continuous and a higher repetition rate measurement, but ultimate relative and absolute accuracy is not established yet </a:t>
            </a:r>
          </a:p>
          <a:p>
            <a:pPr lvl="1"/>
            <a:r>
              <a:rPr lang="en-US" dirty="0" smtClean="0"/>
              <a:t>WS, BGI, BSRT: Resolution for smaller beams at 6.5-7TeV (can go down to 100um or less with present beam optics) not necessarily achievable with present systems</a:t>
            </a:r>
          </a:p>
          <a:p>
            <a:endParaRPr lang="en-US" dirty="0" smtClean="0"/>
          </a:p>
          <a:p>
            <a:r>
              <a:rPr lang="en-US" dirty="0" smtClean="0"/>
              <a:t>Bunch Charge and Longitudinal distribution monitors</a:t>
            </a:r>
          </a:p>
          <a:p>
            <a:pPr lvl="1"/>
            <a:r>
              <a:rPr lang="en-US" dirty="0" smtClean="0"/>
              <a:t>FBCT relative bunch per bunch charge @ 1% after calibration </a:t>
            </a:r>
            <a:r>
              <a:rPr lang="en-US" dirty="0" err="1" smtClean="0"/>
              <a:t>w.r.t</a:t>
            </a:r>
            <a:r>
              <a:rPr lang="en-US" dirty="0" smtClean="0"/>
              <a:t>. DC BCT</a:t>
            </a:r>
          </a:p>
          <a:p>
            <a:pPr lvl="1"/>
            <a:r>
              <a:rPr lang="en-US" dirty="0" smtClean="0"/>
              <a:t>LDM and WCM potentially very useful for longitudinal distribution, but still some work to achieve desired accuracy and reliability to consider them </a:t>
            </a:r>
            <a:r>
              <a:rPr lang="en-US" dirty="0" err="1" smtClean="0"/>
              <a:t>operaitonal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671520"/>
      </p:ext>
    </p:extLst>
  </p:cSld>
  <p:clrMapOvr>
    <a:masterClrMapping/>
  </p:clrMapOvr>
  <p:transition xmlns:p14="http://schemas.microsoft.com/office/powerpoint/2010/main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702463"/>
      </p:ext>
    </p:extLst>
  </p:cSld>
  <p:clrMapOvr>
    <a:masterClrMapping/>
  </p:clrMapOvr>
  <p:transition xmlns:p14="http://schemas.microsoft.com/office/powerpoint/2010/main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WCM example (</a:t>
            </a:r>
            <a:r>
              <a:rPr lang="en-US" dirty="0" err="1" smtClean="0"/>
              <a:t>R.Steinhagen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Content Placeholder 4" descr="WCM_LHC_example1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" t="-3392" r="-423" b="-284"/>
          <a:stretch/>
        </p:blipFill>
        <p:spPr>
          <a:xfrm>
            <a:off x="669752" y="692710"/>
            <a:ext cx="11703050" cy="824654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29157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Wire Scanners –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52" y="1780457"/>
            <a:ext cx="11703050" cy="8208911"/>
          </a:xfrm>
        </p:spPr>
        <p:txBody>
          <a:bodyPr/>
          <a:lstStyle/>
          <a:p>
            <a:r>
              <a:rPr lang="en-US" dirty="0" smtClean="0"/>
              <a:t>Wire scanners are the LHC reference monitors for transverse profile measurements</a:t>
            </a:r>
          </a:p>
          <a:p>
            <a:pPr lvl="1"/>
            <a:r>
              <a:rPr lang="en-US" dirty="0" smtClean="0"/>
              <a:t>30um carbon wires flying at 1 m/s through the beam</a:t>
            </a:r>
          </a:p>
          <a:p>
            <a:pPr lvl="1"/>
            <a:r>
              <a:rPr lang="en-US" dirty="0" smtClean="0"/>
              <a:t>At each proton beam revolution: downstream </a:t>
            </a:r>
            <a:r>
              <a:rPr lang="en-US" dirty="0" err="1" smtClean="0"/>
              <a:t>Scintillator+Photo-Multiplier</a:t>
            </a:r>
            <a:r>
              <a:rPr lang="en-US" dirty="0" smtClean="0"/>
              <a:t> measures secondary shower of particles to be correlated to wire position </a:t>
            </a:r>
            <a:r>
              <a:rPr lang="en-US" dirty="0" smtClean="0">
                <a:sym typeface="Wingdings"/>
              </a:rPr>
              <a:t> profile</a:t>
            </a:r>
            <a:endParaRPr lang="en-US" dirty="0"/>
          </a:p>
          <a:p>
            <a:r>
              <a:rPr lang="en-US" dirty="0" smtClean="0"/>
              <a:t>Scan on demand</a:t>
            </a:r>
          </a:p>
          <a:p>
            <a:r>
              <a:rPr lang="en-US" dirty="0" smtClean="0"/>
              <a:t>Dynamic range controlled by PM gain and optical filters</a:t>
            </a:r>
          </a:p>
          <a:p>
            <a:r>
              <a:rPr lang="en-US" dirty="0" smtClean="0"/>
              <a:t>Can be used up to a maximum intensity that depends on beam energy</a:t>
            </a:r>
            <a:endParaRPr lang="en-US" dirty="0"/>
          </a:p>
          <a:p>
            <a:pPr lvl="1"/>
            <a:r>
              <a:rPr lang="en-US" dirty="0" smtClean="0"/>
              <a:t>Above such maximum intensity: wire damage and/or quench downstream magnets (</a:t>
            </a:r>
            <a:r>
              <a:rPr lang="en-US" dirty="0" smtClean="0">
                <a:sym typeface="Wingdings"/>
              </a:rPr>
              <a:t> BLM thresholds to dump before reaching quench limit)</a:t>
            </a:r>
          </a:p>
          <a:p>
            <a:r>
              <a:rPr lang="en-US" dirty="0" smtClean="0">
                <a:sym typeface="Wingdings"/>
              </a:rPr>
              <a:t>Expected lifetime under normal operation (below intensity limits)</a:t>
            </a:r>
          </a:p>
          <a:p>
            <a:pPr lvl="1"/>
            <a:r>
              <a:rPr lang="en-US" dirty="0" smtClean="0">
                <a:sym typeface="Wingdings"/>
              </a:rPr>
              <a:t>~ </a:t>
            </a:r>
            <a:r>
              <a:rPr lang="en-US" dirty="0" smtClean="0">
                <a:sym typeface="Wingdings"/>
              </a:rPr>
              <a:t>100.000 </a:t>
            </a:r>
            <a:r>
              <a:rPr lang="en-US" dirty="0" smtClean="0">
                <a:sym typeface="Wingdings"/>
              </a:rPr>
              <a:t>scans? (bellow, wire) </a:t>
            </a:r>
            <a:endParaRPr lang="en-US" dirty="0" smtClean="0"/>
          </a:p>
          <a:p>
            <a:pPr marL="7620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1680" y="9392344"/>
            <a:ext cx="5472608" cy="38100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F.Roncarolo</a:t>
            </a:r>
            <a:r>
              <a:rPr lang="en-US" dirty="0" smtClean="0"/>
              <a:t>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0130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Wire Scanners – </a:t>
            </a:r>
            <a:r>
              <a:rPr lang="en-US" dirty="0" smtClean="0"/>
              <a:t>Operational</a:t>
            </a:r>
            <a:r>
              <a:rPr lang="en-US" dirty="0" smtClean="0"/>
              <a:t> </a:t>
            </a:r>
            <a:r>
              <a:rPr lang="en-US" dirty="0" smtClean="0"/>
              <a:t>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712" y="916360"/>
            <a:ext cx="12423130" cy="8640960"/>
          </a:xfrm>
        </p:spPr>
        <p:txBody>
          <a:bodyPr/>
          <a:lstStyle/>
          <a:p>
            <a:r>
              <a:rPr lang="en-US" dirty="0" smtClean="0"/>
              <a:t>Integration</a:t>
            </a:r>
            <a:endParaRPr lang="en-US" dirty="0"/>
          </a:p>
          <a:p>
            <a:pPr lvl="1"/>
            <a:r>
              <a:rPr lang="en-US" dirty="0"/>
              <a:t>40 MHz sampling </a:t>
            </a:r>
            <a:r>
              <a:rPr lang="en-US" dirty="0" smtClean="0"/>
              <a:t>of PM integrator allows </a:t>
            </a:r>
            <a:r>
              <a:rPr lang="en-US" dirty="0"/>
              <a:t>bunch per bunch </a:t>
            </a:r>
            <a:r>
              <a:rPr lang="en-US" dirty="0" smtClean="0"/>
              <a:t>measurements</a:t>
            </a:r>
            <a:endParaRPr lang="en-US" dirty="0"/>
          </a:p>
          <a:p>
            <a:pPr lvl="2">
              <a:spcBef>
                <a:spcPts val="0"/>
              </a:spcBef>
            </a:pPr>
            <a:r>
              <a:rPr lang="en-US" dirty="0"/>
              <a:t>50 ns ok</a:t>
            </a:r>
          </a:p>
          <a:p>
            <a:pPr lvl="2">
              <a:spcBef>
                <a:spcPts val="0"/>
              </a:spcBef>
            </a:pPr>
            <a:r>
              <a:rPr lang="en-US" dirty="0"/>
              <a:t>25 ns cross-talk </a:t>
            </a:r>
            <a:r>
              <a:rPr lang="en-US" dirty="0" smtClean="0"/>
              <a:t>being </a:t>
            </a:r>
            <a:r>
              <a:rPr lang="en-US" dirty="0"/>
              <a:t>studied</a:t>
            </a:r>
          </a:p>
          <a:p>
            <a:r>
              <a:rPr lang="en-US" dirty="0" smtClean="0"/>
              <a:t>Repetition Rate</a:t>
            </a:r>
          </a:p>
          <a:p>
            <a:pPr lvl="1"/>
            <a:r>
              <a:rPr lang="en-US" dirty="0" smtClean="0"/>
              <a:t>Ideally ~0.2 Hz, at cost of system lifetime (wire, bellows)</a:t>
            </a:r>
          </a:p>
          <a:p>
            <a:r>
              <a:rPr lang="en-US" dirty="0" smtClean="0"/>
              <a:t>Dynamic range</a:t>
            </a:r>
          </a:p>
          <a:p>
            <a:pPr lvl="1"/>
            <a:r>
              <a:rPr lang="en-US" dirty="0" smtClean="0"/>
              <a:t>From pilot bunch to ultimate intensity per bunch, but: </a:t>
            </a:r>
          </a:p>
          <a:p>
            <a:pPr lvl="2"/>
            <a:r>
              <a:rPr lang="en-US" dirty="0" smtClean="0"/>
              <a:t>Limits on total beam intensity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Future: faster WS (20 m/s?) </a:t>
            </a:r>
            <a:endParaRPr lang="en-US" dirty="0" smtClean="0"/>
          </a:p>
          <a:p>
            <a:pPr lvl="1"/>
            <a:r>
              <a:rPr lang="en-US" dirty="0" smtClean="0"/>
              <a:t>can </a:t>
            </a:r>
            <a:r>
              <a:rPr lang="en-US" dirty="0" smtClean="0"/>
              <a:t>allow higher intensities at the cost of </a:t>
            </a:r>
            <a:endParaRPr lang="en-US" dirty="0" smtClean="0"/>
          </a:p>
          <a:p>
            <a:pPr lvl="2">
              <a:spcBef>
                <a:spcPts val="600"/>
              </a:spcBef>
            </a:pPr>
            <a:r>
              <a:rPr lang="en-US" dirty="0" smtClean="0"/>
              <a:t>multi</a:t>
            </a:r>
            <a:r>
              <a:rPr lang="en-US" dirty="0" smtClean="0"/>
              <a:t>-scans </a:t>
            </a:r>
            <a:r>
              <a:rPr lang="en-US" dirty="0" smtClean="0"/>
              <a:t>on a single</a:t>
            </a:r>
            <a:r>
              <a:rPr lang="en-US" dirty="0" smtClean="0"/>
              <a:t> bunch (</a:t>
            </a:r>
            <a:r>
              <a:rPr lang="en-US" dirty="0" smtClean="0"/>
              <a:t>go faster </a:t>
            </a:r>
            <a:r>
              <a:rPr lang="en-US" dirty="0" smtClean="0">
                <a:sym typeface="Wingdings"/>
              </a:rPr>
              <a:t> few points/sigma)  need to overlap multi-scans with sampling position </a:t>
            </a:r>
            <a:r>
              <a:rPr lang="en-US" dirty="0" smtClean="0">
                <a:sym typeface="Wingdings"/>
              </a:rPr>
              <a:t>offset</a:t>
            </a:r>
            <a:r>
              <a:rPr lang="en-US" dirty="0" smtClean="0"/>
              <a:t>s</a:t>
            </a:r>
          </a:p>
          <a:p>
            <a:pPr lvl="2">
              <a:spcBef>
                <a:spcPts val="600"/>
              </a:spcBef>
            </a:pPr>
            <a:r>
              <a:rPr lang="en-US" dirty="0" smtClean="0"/>
              <a:t>single scan, combine NN bunches to have enough points/sigma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091703"/>
              </p:ext>
            </p:extLst>
          </p:nvPr>
        </p:nvGraphicFramePr>
        <p:xfrm>
          <a:off x="1677864" y="5409664"/>
          <a:ext cx="86698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9956"/>
                <a:gridCol w="2889956"/>
                <a:gridCol w="288995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Limit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450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2.7e13p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Wire damage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3.6e12 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BLM</a:t>
                      </a:r>
                      <a:r>
                        <a:rPr lang="en-US" baseline="0" dirty="0" smtClean="0"/>
                        <a:t> threshold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6.5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~1e12 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BLM threshold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1680" y="9392344"/>
            <a:ext cx="5472608" cy="38100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F.Roncarolo</a:t>
            </a:r>
            <a:r>
              <a:rPr lang="en-US" dirty="0" smtClean="0"/>
              <a:t>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048517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Wire Scanners – Resolution/Accuracy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52" y="1276400"/>
            <a:ext cx="11703050" cy="7344816"/>
          </a:xfrm>
        </p:spPr>
        <p:txBody>
          <a:bodyPr/>
          <a:lstStyle/>
          <a:p>
            <a:r>
              <a:rPr lang="en-US" dirty="0" smtClean="0"/>
              <a:t>Resolution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limited by minimum wire speed </a:t>
            </a:r>
            <a:r>
              <a:rPr lang="en-US" dirty="0" err="1" smtClean="0"/>
              <a:t>vs</a:t>
            </a:r>
            <a:r>
              <a:rPr lang="en-US" dirty="0" smtClean="0"/>
              <a:t> protons revolution frequency</a:t>
            </a:r>
          </a:p>
          <a:p>
            <a:pPr lvl="2"/>
            <a:r>
              <a:rPr lang="en-US" dirty="0" smtClean="0"/>
              <a:t>1 m/s </a:t>
            </a:r>
            <a:r>
              <a:rPr lang="en-US" dirty="0" smtClean="0">
                <a:sym typeface="Wingdings"/>
              </a:rPr>
              <a:t> 89 um between two consecutive wire position </a:t>
            </a:r>
            <a:r>
              <a:rPr lang="en-US" dirty="0" err="1" smtClean="0">
                <a:sym typeface="Wingdings"/>
              </a:rPr>
              <a:t>acq</a:t>
            </a:r>
            <a:r>
              <a:rPr lang="en-US" dirty="0" smtClean="0">
                <a:sym typeface="Wingdings"/>
              </a:rPr>
              <a:t>. ( profile points)</a:t>
            </a:r>
          </a:p>
          <a:p>
            <a:pPr lvl="1"/>
            <a:r>
              <a:rPr lang="en-US" dirty="0" smtClean="0">
                <a:sym typeface="Wingdings"/>
              </a:rPr>
              <a:t>Can be improved overlapping multi-scans </a:t>
            </a:r>
            <a:r>
              <a:rPr lang="en-US" dirty="0" smtClean="0">
                <a:sym typeface="Wingdings"/>
              </a:rPr>
              <a:t>(or single scan combining NN bunches) with </a:t>
            </a:r>
            <a:r>
              <a:rPr lang="en-US" dirty="0" smtClean="0">
                <a:sym typeface="Wingdings"/>
              </a:rPr>
              <a:t>sampling position offset (as being tested now @ SPS</a:t>
            </a:r>
            <a:r>
              <a:rPr lang="en-US" dirty="0" smtClean="0">
                <a:sym typeface="Wingdings"/>
              </a:rPr>
              <a:t>)</a:t>
            </a:r>
          </a:p>
          <a:p>
            <a:pPr lvl="1"/>
            <a:r>
              <a:rPr lang="en-US" dirty="0" smtClean="0">
                <a:sym typeface="Wingdings"/>
              </a:rPr>
              <a:t>Anyhow 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sym typeface="Wingdings"/>
              </a:rPr>
              <a:t>Present wire position resolution limited by noise potentiometer noise (some 20um)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sym typeface="Wingdings"/>
              </a:rPr>
              <a:t>New WS: aiming for 2um resolution (independent of speed)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Accuracy </a:t>
            </a:r>
          </a:p>
          <a:p>
            <a:pPr lvl="1"/>
            <a:r>
              <a:rPr lang="en-US" dirty="0" smtClean="0">
                <a:sym typeface="Wingdings"/>
              </a:rPr>
              <a:t>With proper PM and filter settings, absolute accuracy proved to be 1% for the SPS linear WS</a:t>
            </a:r>
          </a:p>
          <a:p>
            <a:pPr lvl="1"/>
            <a:r>
              <a:rPr lang="en-US" dirty="0" smtClean="0">
                <a:sym typeface="Wingdings"/>
              </a:rPr>
              <a:t>Accuracy of LHC WS under study</a:t>
            </a:r>
          </a:p>
          <a:p>
            <a:pPr lvl="2"/>
            <a:r>
              <a:rPr lang="en-US" dirty="0" smtClean="0">
                <a:sym typeface="Wingdings"/>
              </a:rPr>
              <a:t>theoretically equal to SPS linear WS</a:t>
            </a:r>
          </a:p>
          <a:p>
            <a:pPr lvl="2"/>
            <a:r>
              <a:rPr lang="en-US" dirty="0" smtClean="0">
                <a:sym typeface="Wingdings"/>
              </a:rPr>
              <a:t>At the moment: evidence of dependence on working point (PM gain + filter settings)</a:t>
            </a:r>
          </a:p>
          <a:p>
            <a:pPr lvl="1"/>
            <a:r>
              <a:rPr lang="en-US" dirty="0" smtClean="0">
                <a:sym typeface="Wingdings"/>
              </a:rPr>
              <a:t>Plan for different secondary shower detector (diamond)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sym typeface="Wingdings"/>
              </a:rPr>
              <a:t>Improve dynamic range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sym typeface="Wingdings"/>
              </a:rPr>
              <a:t>Get rid of filters  avoid dependence on working point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330369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-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957784" y="1780456"/>
            <a:ext cx="11089232" cy="6912768"/>
            <a:chOff x="1821880" y="2356520"/>
            <a:chExt cx="8835548" cy="5400599"/>
          </a:xfrm>
        </p:grpSpPr>
        <p:sp>
          <p:nvSpPr>
            <p:cNvPr id="6" name="Oval 5"/>
            <p:cNvSpPr/>
            <p:nvPr/>
          </p:nvSpPr>
          <p:spPr>
            <a:xfrm>
              <a:off x="2389819" y="3967635"/>
              <a:ext cx="289173" cy="16207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4182272" y="2407619"/>
              <a:ext cx="275543" cy="3282104"/>
            </a:xfrm>
            <a:prstGeom prst="trapezoid">
              <a:avLst>
                <a:gd name="adj" fmla="val 32843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rapezoid 7"/>
            <p:cNvSpPr/>
            <p:nvPr/>
          </p:nvSpPr>
          <p:spPr>
            <a:xfrm rot="10800000">
              <a:off x="5838194" y="3967632"/>
              <a:ext cx="245799" cy="3725146"/>
            </a:xfrm>
            <a:prstGeom prst="trapezoid">
              <a:avLst>
                <a:gd name="adj" fmla="val 32843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iagonal Stripe 8"/>
            <p:cNvSpPr/>
            <p:nvPr/>
          </p:nvSpPr>
          <p:spPr>
            <a:xfrm flipH="1">
              <a:off x="5845427" y="3878506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Trapezoid 9"/>
            <p:cNvSpPr/>
            <p:nvPr/>
          </p:nvSpPr>
          <p:spPr>
            <a:xfrm rot="16200000">
              <a:off x="7076123" y="6367452"/>
              <a:ext cx="274641" cy="2504693"/>
            </a:xfrm>
            <a:prstGeom prst="trapezoid">
              <a:avLst>
                <a:gd name="adj" fmla="val 32843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iagonal Stripe 10"/>
            <p:cNvSpPr/>
            <p:nvPr/>
          </p:nvSpPr>
          <p:spPr>
            <a:xfrm flipV="1">
              <a:off x="5823739" y="7384843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Trapezoid 11"/>
            <p:cNvSpPr/>
            <p:nvPr/>
          </p:nvSpPr>
          <p:spPr>
            <a:xfrm>
              <a:off x="8278239" y="3935220"/>
              <a:ext cx="260255" cy="3545125"/>
            </a:xfrm>
            <a:prstGeom prst="trapezoid">
              <a:avLst>
                <a:gd name="adj" fmla="val 32843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Diagonal Stripe 12"/>
            <p:cNvSpPr/>
            <p:nvPr/>
          </p:nvSpPr>
          <p:spPr>
            <a:xfrm flipH="1" flipV="1">
              <a:off x="8318282" y="7447110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252932" y="3193114"/>
              <a:ext cx="372160" cy="6590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oid 14"/>
            <p:cNvSpPr/>
            <p:nvPr/>
          </p:nvSpPr>
          <p:spPr>
            <a:xfrm rot="5400000" flipH="1">
              <a:off x="6242368" y="4837056"/>
              <a:ext cx="145887" cy="708430"/>
            </a:xfrm>
            <a:prstGeom prst="trapezoid">
              <a:avLst>
                <a:gd name="adj" fmla="val 10715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5794824" y="5053506"/>
              <a:ext cx="332548" cy="3727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 rot="16200000">
              <a:off x="6595128" y="5082843"/>
              <a:ext cx="307955" cy="2168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17"/>
            <p:cNvSpPr/>
            <p:nvPr/>
          </p:nvSpPr>
          <p:spPr>
            <a:xfrm rot="5400000" flipH="1">
              <a:off x="8696514" y="4346986"/>
              <a:ext cx="145887" cy="708430"/>
            </a:xfrm>
            <a:prstGeom prst="trapezoid">
              <a:avLst>
                <a:gd name="adj" fmla="val 10715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/>
            <p:nvPr/>
          </p:nvCxnSpPr>
          <p:spPr>
            <a:xfrm rot="16200000">
              <a:off x="8243659" y="4508574"/>
              <a:ext cx="372789" cy="332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 rot="5400000">
              <a:off x="9230260" y="4289408"/>
              <a:ext cx="525022" cy="780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oid 20"/>
            <p:cNvSpPr/>
            <p:nvPr/>
          </p:nvSpPr>
          <p:spPr>
            <a:xfrm rot="16200000" flipH="1">
              <a:off x="7945082" y="6276241"/>
              <a:ext cx="141628" cy="899786"/>
            </a:xfrm>
            <a:prstGeom prst="trapezoid">
              <a:avLst>
                <a:gd name="adj" fmla="val 10715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rot="16200000" flipH="1">
              <a:off x="8210515" y="6530142"/>
              <a:ext cx="372789" cy="332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7088868" y="6594228"/>
              <a:ext cx="477133" cy="2832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634925" y="2356520"/>
              <a:ext cx="1484802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Helvetica"/>
                  <a:cs typeface="Helvetica"/>
                </a:rPr>
                <a:t>Gated</a:t>
              </a:r>
              <a:r>
                <a:rPr lang="en-US" sz="1600" dirty="0" smtClean="0">
                  <a:latin typeface="Helvetica"/>
                  <a:cs typeface="Helvetica"/>
                </a:rPr>
                <a:t> </a:t>
              </a:r>
              <a:r>
                <a:rPr lang="en-US" sz="1600" dirty="0" smtClean="0">
                  <a:latin typeface="Helvetica"/>
                  <a:cs typeface="Helvetica"/>
                </a:rPr>
                <a:t>camera </a:t>
              </a:r>
            </a:p>
            <a:p>
              <a:pPr algn="ctr"/>
              <a:r>
                <a:rPr lang="en-US" sz="1600" dirty="0" smtClean="0">
                  <a:latin typeface="Helvetica"/>
                  <a:cs typeface="Helvetica"/>
                </a:rPr>
                <a:t>(BSRTS)</a:t>
              </a:r>
              <a:endParaRPr lang="en-US" sz="1600" dirty="0">
                <a:latin typeface="Helvetica"/>
                <a:cs typeface="Helvetica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382720" y="4034190"/>
              <a:ext cx="1274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Helvetica"/>
                  <a:cs typeface="Helvetica"/>
                </a:rPr>
                <a:t>DC Camera</a:t>
              </a:r>
              <a:endParaRPr lang="en-US" sz="1600" dirty="0">
                <a:latin typeface="Helvetica"/>
                <a:cs typeface="Helvetica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04844" y="4425392"/>
              <a:ext cx="1851497" cy="65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Abort Gap Monitor</a:t>
              </a:r>
            </a:p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(AGM)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207488" y="6004360"/>
              <a:ext cx="2166279" cy="65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Long. Density Monitor </a:t>
              </a:r>
            </a:p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(LDM)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28" name="Diagonal Stripe 27"/>
            <p:cNvSpPr/>
            <p:nvPr/>
          </p:nvSpPr>
          <p:spPr>
            <a:xfrm flipH="1">
              <a:off x="5017820" y="3724515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Diagonal Stripe 28"/>
            <p:cNvSpPr/>
            <p:nvPr/>
          </p:nvSpPr>
          <p:spPr>
            <a:xfrm flipV="1">
              <a:off x="4229828" y="4064867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Diagonal Stripe 29"/>
            <p:cNvSpPr/>
            <p:nvPr/>
          </p:nvSpPr>
          <p:spPr>
            <a:xfrm flipH="1" flipV="1">
              <a:off x="5003361" y="4077179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Diagonal Stripe 30"/>
            <p:cNvSpPr/>
            <p:nvPr/>
          </p:nvSpPr>
          <p:spPr>
            <a:xfrm>
              <a:off x="4229828" y="3724537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77840" y="3266851"/>
              <a:ext cx="1731497" cy="384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/>
                  <a:cs typeface="Helvetica"/>
                </a:rPr>
                <a:t>Optical delay line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067018" y="3692112"/>
              <a:ext cx="1373568" cy="725430"/>
            </a:xfrm>
            <a:prstGeom prst="rect">
              <a:avLst/>
            </a:prstGeom>
            <a:solidFill>
              <a:srgbClr val="FF6600">
                <a:alpha val="20000"/>
              </a:srgb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8144346" y="5069735"/>
              <a:ext cx="506052" cy="162062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92860" y="4895707"/>
              <a:ext cx="1386029" cy="384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/>
                  <a:cs typeface="Helvetica"/>
                </a:rPr>
                <a:t>Neutral filters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177007" y="4097348"/>
              <a:ext cx="506052" cy="162062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 rot="16200000">
              <a:off x="6250043" y="5135575"/>
              <a:ext cx="567288" cy="14456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7484983" y="6656319"/>
              <a:ext cx="567288" cy="14456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155337" y="5292764"/>
              <a:ext cx="506052" cy="162062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0000FF"/>
                </a:gs>
                <a:gs pos="32000">
                  <a:srgbClr val="008000"/>
                </a:gs>
                <a:gs pos="66000">
                  <a:srgbClr val="FFFF0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589095" y="5171217"/>
              <a:ext cx="1218969" cy="384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/>
                  <a:cs typeface="Helvetica"/>
                </a:rPr>
                <a:t>Color filters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821880" y="3292399"/>
              <a:ext cx="1130352" cy="65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Proton/Ion </a:t>
              </a:r>
            </a:p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beam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8348462" y="3894693"/>
              <a:ext cx="162810" cy="0"/>
            </a:xfrm>
            <a:prstGeom prst="line">
              <a:avLst/>
            </a:prstGeom>
            <a:ln w="762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>
              <a:off x="8976795" y="4681019"/>
              <a:ext cx="182512" cy="0"/>
            </a:xfrm>
            <a:prstGeom prst="line">
              <a:avLst/>
            </a:prstGeom>
            <a:ln w="762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5554459" y="5298643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90 %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08078" y="4853954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10 %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100958" y="4227474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</a:rPr>
                <a:t>6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589104" y="4413202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</a:rPr>
                <a:t>4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865802" y="6615970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</a:rPr>
                <a:t>4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428761" y="6398420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</a:rPr>
                <a:t>6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7118273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--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52" y="2140496"/>
            <a:ext cx="11703050" cy="5112568"/>
          </a:xfrm>
        </p:spPr>
        <p:txBody>
          <a:bodyPr/>
          <a:lstStyle/>
          <a:p>
            <a:r>
              <a:rPr lang="en-US" dirty="0" smtClean="0"/>
              <a:t>Imaging of synchrotron radiation from SC </a:t>
            </a:r>
            <a:r>
              <a:rPr lang="en-US" dirty="0" err="1" smtClean="0"/>
              <a:t>undulator</a:t>
            </a:r>
            <a:r>
              <a:rPr lang="en-US" dirty="0" smtClean="0"/>
              <a:t> (for E&lt;1.5TeV) and D3 dipole (for E&gt;1.5TeV)</a:t>
            </a:r>
          </a:p>
          <a:p>
            <a:r>
              <a:rPr lang="en-US" dirty="0" smtClean="0"/>
              <a:t>Extraction mirror 30m downstream light source sends light to optical imaging system</a:t>
            </a:r>
          </a:p>
          <a:p>
            <a:r>
              <a:rPr lang="en-US" dirty="0" smtClean="0"/>
              <a:t>Continuous measurement</a:t>
            </a:r>
          </a:p>
          <a:p>
            <a:pPr lvl="1"/>
            <a:r>
              <a:rPr lang="en-US" dirty="0" smtClean="0"/>
              <a:t>Far from being able to use images during the ramp (superimposition of </a:t>
            </a:r>
            <a:r>
              <a:rPr lang="en-US" dirty="0" err="1" smtClean="0"/>
              <a:t>undulator</a:t>
            </a:r>
            <a:r>
              <a:rPr lang="en-US" dirty="0" smtClean="0"/>
              <a:t> and D3 light)</a:t>
            </a:r>
          </a:p>
          <a:p>
            <a:r>
              <a:rPr lang="en-US" dirty="0" smtClean="0"/>
              <a:t>Dynamic range controlled by intensified camera gain + optical filters</a:t>
            </a:r>
          </a:p>
          <a:p>
            <a:r>
              <a:rPr lang="en-US" dirty="0" smtClean="0"/>
              <a:t>2012 problems with high intensity beams, due to strong RF coupling </a:t>
            </a:r>
            <a:r>
              <a:rPr lang="en-US" dirty="0" smtClean="0">
                <a:sym typeface="Wingdings"/>
              </a:rPr>
              <a:t> heating  extraction mirror distortion / mirror holding failure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306121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– </a:t>
            </a:r>
            <a:r>
              <a:rPr lang="en-US" dirty="0" smtClean="0"/>
              <a:t>Operational</a:t>
            </a:r>
            <a:r>
              <a:rPr lang="en-US" dirty="0" smtClean="0"/>
              <a:t> </a:t>
            </a:r>
            <a:r>
              <a:rPr lang="en-US" dirty="0" smtClean="0"/>
              <a:t>Specifications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Gating</a:t>
            </a:r>
          </a:p>
          <a:p>
            <a:pPr lvl="1"/>
            <a:r>
              <a:rPr lang="en-US" dirty="0" smtClean="0"/>
              <a:t>Intensified camera gating down to 25ns with a 12.5ns gating resolution</a:t>
            </a:r>
          </a:p>
          <a:p>
            <a:r>
              <a:rPr lang="en-US" dirty="0" smtClean="0"/>
              <a:t>Repetition rate</a:t>
            </a:r>
          </a:p>
          <a:p>
            <a:pPr lvl="1"/>
            <a:r>
              <a:rPr lang="en-US" dirty="0" smtClean="0"/>
              <a:t>Max 200 Hz (limited by intensifier trigger rate)</a:t>
            </a:r>
          </a:p>
          <a:p>
            <a:pPr lvl="1"/>
            <a:r>
              <a:rPr lang="en-US" dirty="0" smtClean="0"/>
              <a:t>Present </a:t>
            </a:r>
            <a:r>
              <a:rPr lang="en-US" dirty="0" smtClean="0"/>
              <a:t>image digitalization  </a:t>
            </a:r>
            <a:r>
              <a:rPr lang="en-US" dirty="0" smtClean="0"/>
              <a:t>(BTV) 50 Hz</a:t>
            </a:r>
          </a:p>
          <a:p>
            <a:pPr lvl="1"/>
            <a:r>
              <a:rPr lang="en-US" dirty="0" smtClean="0"/>
              <a:t>Present control + acquisition SW ~12 Hz</a:t>
            </a:r>
          </a:p>
          <a:p>
            <a:pPr lvl="1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Can do bunch per bunch </a:t>
            </a:r>
            <a:r>
              <a:rPr lang="en-US" dirty="0">
                <a:sym typeface="Wingdings"/>
              </a:rPr>
              <a:t>@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~</a:t>
            </a:r>
            <a:r>
              <a:rPr lang="en-US" dirty="0" smtClean="0">
                <a:sym typeface="Wingdings"/>
              </a:rPr>
              <a:t>12Hz</a:t>
            </a:r>
          </a:p>
          <a:p>
            <a:pPr lvl="1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Can do single bunch single turn but not on consecutive turns</a:t>
            </a:r>
            <a:endParaRPr lang="en-US" dirty="0">
              <a:sym typeface="Wingdings"/>
            </a:endParaRPr>
          </a:p>
          <a:p>
            <a:pPr lvl="1">
              <a:buFont typeface="Wingdings" charset="0"/>
              <a:buChar char="à"/>
            </a:pPr>
            <a:endParaRPr lang="en-US" dirty="0" smtClean="0">
              <a:sym typeface="Wingdings"/>
            </a:endParaRPr>
          </a:p>
          <a:p>
            <a:r>
              <a:rPr lang="en-US" dirty="0" smtClean="0"/>
              <a:t> Dynamic Range</a:t>
            </a:r>
          </a:p>
          <a:p>
            <a:pPr lvl="1"/>
            <a:r>
              <a:rPr lang="en-US" dirty="0" smtClean="0"/>
              <a:t>Protons: From pilot at injection (single turn, every 220 turns) to average over all bunches at flat top</a:t>
            </a:r>
          </a:p>
          <a:p>
            <a:pPr lvl="1"/>
            <a:r>
              <a:rPr lang="en-US" dirty="0" smtClean="0"/>
              <a:t>Ions: From ~30 bunches at injection to average over all bunches at flat top</a:t>
            </a:r>
            <a:endParaRPr lang="en-US" dirty="0"/>
          </a:p>
          <a:p>
            <a:pPr marL="31750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968394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– Resolution/Accuracy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Resolution</a:t>
            </a:r>
          </a:p>
          <a:p>
            <a:pPr lvl="1"/>
            <a:r>
              <a:rPr lang="en-US" dirty="0" smtClean="0"/>
              <a:t>Present optics 0.1 mm/pix, next: 0.05 mm/pix</a:t>
            </a:r>
          </a:p>
          <a:p>
            <a:r>
              <a:rPr lang="en-US" dirty="0" smtClean="0"/>
              <a:t>Relative bunch per bunch accuracy &lt;= 5%</a:t>
            </a:r>
          </a:p>
          <a:p>
            <a:pPr lvl="1"/>
            <a:r>
              <a:rPr lang="en-US" dirty="0" smtClean="0"/>
              <a:t>5% on single shot, dominated by reproducibility affected by noise (airflow, optical elements vibration, fit accuracy, </a:t>
            </a:r>
            <a:r>
              <a:rPr lang="en-US" dirty="0" err="1" smtClean="0"/>
              <a:t>etc</a:t>
            </a:r>
            <a:r>
              <a:rPr lang="en-US" dirty="0" smtClean="0"/>
              <a:t> …)</a:t>
            </a:r>
          </a:p>
          <a:p>
            <a:pPr lvl="1"/>
            <a:r>
              <a:rPr lang="en-US" dirty="0" smtClean="0"/>
              <a:t>1% averaging on multi-shots </a:t>
            </a:r>
          </a:p>
          <a:p>
            <a:r>
              <a:rPr lang="en-US" dirty="0" smtClean="0"/>
              <a:t>Absolute accuracy: </a:t>
            </a:r>
          </a:p>
          <a:p>
            <a:pPr lvl="1"/>
            <a:r>
              <a:rPr lang="en-US" dirty="0" smtClean="0"/>
              <a:t>Optics magnification validated to &lt;= 5%</a:t>
            </a:r>
          </a:p>
          <a:p>
            <a:pPr lvl="2"/>
            <a:r>
              <a:rPr lang="en-US" dirty="0" smtClean="0"/>
              <a:t>Calibration target</a:t>
            </a:r>
          </a:p>
          <a:p>
            <a:pPr lvl="2"/>
            <a:r>
              <a:rPr lang="en-US" dirty="0" smtClean="0"/>
              <a:t>Beam orbit local bumps</a:t>
            </a:r>
          </a:p>
          <a:p>
            <a:pPr lvl="1"/>
            <a:r>
              <a:rPr lang="en-US" dirty="0" smtClean="0"/>
              <a:t>Ultimate accuracy dominated by aberration / diffraction</a:t>
            </a:r>
            <a:endParaRPr lang="en-US" dirty="0" smtClean="0"/>
          </a:p>
          <a:p>
            <a:pPr lvl="2"/>
            <a:r>
              <a:rPr lang="en-US" dirty="0" smtClean="0"/>
              <a:t>Need cross calibration </a:t>
            </a:r>
            <a:r>
              <a:rPr lang="en-US" dirty="0" err="1" smtClean="0"/>
              <a:t>w.r.t</a:t>
            </a:r>
            <a:r>
              <a:rPr lang="en-US" dirty="0" smtClean="0"/>
              <a:t>. WS </a:t>
            </a:r>
          </a:p>
          <a:p>
            <a:pPr lvl="2"/>
            <a:r>
              <a:rPr lang="en-US" dirty="0" smtClean="0">
                <a:sym typeface="Wingdings"/>
              </a:rPr>
              <a:t> calibration factors  accuracy &lt;=10% after calibration </a:t>
            </a:r>
          </a:p>
          <a:p>
            <a:pPr lvl="1"/>
            <a:r>
              <a:rPr lang="en-US" dirty="0" smtClean="0">
                <a:sym typeface="Wingdings"/>
              </a:rPr>
              <a:t>Calibration factors not stable</a:t>
            </a:r>
          </a:p>
          <a:p>
            <a:pPr lvl="2"/>
            <a:r>
              <a:rPr lang="en-US" dirty="0" smtClean="0">
                <a:sym typeface="Wingdings"/>
              </a:rPr>
              <a:t>Possible drifts due to mirror coating aging (heating)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F.Roncarolo – Beam-gas kick-off – 30-Oct-2012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867795"/>
      </p:ext>
    </p:extLst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master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A49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CFCD"/>
      </a:accent5>
      <a:accent6>
        <a:srgbClr val="2D2D8A"/>
      </a:accent6>
      <a:hlink>
        <a:srgbClr val="009999"/>
      </a:hlink>
      <a:folHlink>
        <a:srgbClr val="99CC00"/>
      </a:folHlink>
    </a:clrScheme>
    <a:fontScheme name="mymas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ヒラギノ角ゴ ProN W3" charset="0"/>
            <a:cs typeface="ヒラギノ角ゴ ProN W3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ヒラギノ角ゴ ProN W3" charset="0"/>
            <a:cs typeface="ヒラギノ角ゴ ProN W3" charset="0"/>
            <a:sym typeface="Helvetica" charset="0"/>
          </a:defRPr>
        </a:defPPr>
      </a:lstStyle>
    </a:lnDef>
  </a:objectDefaults>
  <a:extraClrSchemeLst>
    <a:extraClrScheme>
      <a:clrScheme name="my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ヒラギノ角ゴ ProN W3" charset="0"/>
            <a:cs typeface="ヒラギノ角ゴ ProN W3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ヒラギノ角ゴ ProN W3" charset="0"/>
            <a:cs typeface="ヒラギノ角ゴ ProN W3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ヒラギノ角ゴ ProN W3" charset="0"/>
            <a:cs typeface="ヒラギノ角ゴ ProN W3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ヒラギノ角ゴ ProN W3" charset="0"/>
            <a:cs typeface="ヒラギノ角ゴ ProN W3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ヒラギノ角ゴ ProN W3" charset="0"/>
            <a:cs typeface="ヒラギノ角ゴ ProN W3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ヒラギノ角ゴ ProN W3" charset="0"/>
            <a:cs typeface="ヒラギノ角ゴ ProN W3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8135</TotalTime>
  <Pages>0</Pages>
  <Words>2097</Words>
  <Characters>0</Characters>
  <Application>Microsoft Macintosh PowerPoint</Application>
  <PresentationFormat>Custom</PresentationFormat>
  <Lines>0</Lines>
  <Paragraphs>301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mymaster</vt:lpstr>
      <vt:lpstr>Title &amp; Bullets - 2 Column</vt:lpstr>
      <vt:lpstr>Title &amp; Bullets - Right</vt:lpstr>
      <vt:lpstr>Title, Bullets &amp; Photo</vt:lpstr>
      <vt:lpstr>Current situation with LHC transverse &amp; longitudinal profile and bunch charge measurements </vt:lpstr>
      <vt:lpstr>Contents</vt:lpstr>
      <vt:lpstr>Wire Scanners – Introduction</vt:lpstr>
      <vt:lpstr>Wire Scanners – Operational Specifications</vt:lpstr>
      <vt:lpstr>Wire Scanners – Resolution/Accuracy</vt:lpstr>
      <vt:lpstr>BSRT - Layout</vt:lpstr>
      <vt:lpstr>BSRT -- Introduction</vt:lpstr>
      <vt:lpstr>BSRT – Operational Specifications </vt:lpstr>
      <vt:lpstr>BSRT – Resolution/Accuracy</vt:lpstr>
      <vt:lpstr>BSRT – LS1 Upgrades</vt:lpstr>
      <vt:lpstr>BGI - Introduction</vt:lpstr>
      <vt:lpstr>BGI – Operational Specifications</vt:lpstr>
      <vt:lpstr>BGI – Resolution/Accuracy</vt:lpstr>
      <vt:lpstr>Transverse Profile Monitors Summary</vt:lpstr>
      <vt:lpstr>Abort Gap Monitor</vt:lpstr>
      <vt:lpstr>Longitudinal Density Monitor (LDM)</vt:lpstr>
      <vt:lpstr>LDM meas. example</vt:lpstr>
      <vt:lpstr>FBCT</vt:lpstr>
      <vt:lpstr>Wall Current Monitor</vt:lpstr>
      <vt:lpstr>WCM example (R.Steinhagen)</vt:lpstr>
      <vt:lpstr>Summary</vt:lpstr>
      <vt:lpstr>SPARE</vt:lpstr>
      <vt:lpstr>WCM example (R.Steinhagen)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federico roncarolo</cp:lastModifiedBy>
  <cp:revision>156</cp:revision>
  <dcterms:modified xsi:type="dcterms:W3CDTF">2012-10-29T22:13:54Z</dcterms:modified>
</cp:coreProperties>
</file>