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7" r:id="rId9"/>
    <p:sldId id="268" r:id="rId10"/>
    <p:sldId id="266" r:id="rId11"/>
    <p:sldId id="269" r:id="rId12"/>
    <p:sldId id="272" r:id="rId13"/>
    <p:sldId id="273" r:id="rId14"/>
    <p:sldId id="274" r:id="rId15"/>
    <p:sldId id="275" r:id="rId16"/>
    <p:sldId id="265" r:id="rId17"/>
    <p:sldId id="270" r:id="rId18"/>
    <p:sldId id="271" r:id="rId19"/>
    <p:sldId id="276" r:id="rId20"/>
    <p:sldId id="278" r:id="rId21"/>
    <p:sldId id="277" r:id="rId22"/>
    <p:sldId id="279" r:id="rId23"/>
    <p:sldId id="280" r:id="rId24"/>
    <p:sldId id="281" r:id="rId25"/>
    <p:sldId id="282" r:id="rId26"/>
    <p:sldId id="285" r:id="rId27"/>
    <p:sldId id="284" r:id="rId28"/>
    <p:sldId id="264" r:id="rId29"/>
    <p:sldId id="287" r:id="rId30"/>
    <p:sldId id="290" r:id="rId31"/>
    <p:sldId id="291" r:id="rId32"/>
    <p:sldId id="286" r:id="rId33"/>
    <p:sldId id="294" r:id="rId34"/>
    <p:sldId id="292" r:id="rId35"/>
    <p:sldId id="293" r:id="rId36"/>
    <p:sldId id="295" r:id="rId37"/>
    <p:sldId id="296" r:id="rId38"/>
    <p:sldId id="297" r:id="rId39"/>
    <p:sldId id="299" r:id="rId40"/>
    <p:sldId id="300" r:id="rId41"/>
    <p:sldId id="301" r:id="rId42"/>
    <p:sldId id="302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6" r:id="rId55"/>
    <p:sldId id="320" r:id="rId56"/>
    <p:sldId id="321" r:id="rId57"/>
    <p:sldId id="322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8" autoAdjust="0"/>
    <p:restoredTop sz="94524" autoAdjust="0"/>
  </p:normalViewPr>
  <p:slideViewPr>
    <p:cSldViewPr>
      <p:cViewPr>
        <p:scale>
          <a:sx n="60" d="100"/>
          <a:sy n="60" d="100"/>
        </p:scale>
        <p:origin x="-1186" y="-4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4" y="130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93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lee\Desktop\Weekend%20Work\jcprogfull-10-013111.xlsm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172426566226746"/>
          <c:y val="4.7263796408087512E-2"/>
          <c:w val="0.81613692494794832"/>
          <c:h val="0.77114615192142733"/>
        </c:manualLayout>
      </c:layout>
      <c:scatterChart>
        <c:scatterStyle val="smoothMarker"/>
        <c:varyColors val="0"/>
        <c:ser>
          <c:idx val="9"/>
          <c:order val="0"/>
          <c:tx>
            <c:v>YBCO: Parallel to tape plane, 4.2 K</c:v>
          </c:tx>
          <c:spPr>
            <a:ln>
              <a:solidFill>
                <a:schemeClr val="accent6"/>
              </a:solidFill>
            </a:ln>
          </c:spPr>
          <c:marker>
            <c:symbol val="diamond"/>
            <c:size val="8"/>
            <c:spPr>
              <a:solidFill>
                <a:srgbClr val="F79646">
                  <a:lumMod val="20000"/>
                  <a:lumOff val="80000"/>
                  <a:alpha val="50000"/>
                </a:srgbClr>
              </a:solidFill>
              <a:ln>
                <a:solidFill>
                  <a:srgbClr val="F79646"/>
                </a:solidFill>
              </a:ln>
            </c:spPr>
          </c:marker>
          <c:xVal>
            <c:numRef>
              <c:f>YBaCuO!$AD$210:$AD$215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</c:numCache>
            </c:numRef>
          </c:xVal>
          <c:yVal>
            <c:numRef>
              <c:f>YBaCuO!$AH$210:$AH$215</c:f>
              <c:numCache>
                <c:formatCode>General</c:formatCode>
                <c:ptCount val="6"/>
                <c:pt idx="0">
                  <c:v>4144.6766351351353</c:v>
                </c:pt>
                <c:pt idx="1">
                  <c:v>3507.9375000000045</c:v>
                </c:pt>
                <c:pt idx="2">
                  <c:v>3148.3332162162251</c:v>
                </c:pt>
                <c:pt idx="3">
                  <c:v>2909.0554054054051</c:v>
                </c:pt>
                <c:pt idx="4">
                  <c:v>2090.4933243243272</c:v>
                </c:pt>
                <c:pt idx="5">
                  <c:v>1888.9952027027052</c:v>
                </c:pt>
              </c:numCache>
            </c:numRef>
          </c:yVal>
          <c:smooth val="0"/>
        </c:ser>
        <c:ser>
          <c:idx val="8"/>
          <c:order val="1"/>
          <c:tx>
            <c:v>YBCO: Perpendicular to tape plane, 4.2 K</c:v>
          </c:tx>
          <c:spPr>
            <a:ln w="47625" cap="sq">
              <a:solidFill>
                <a:schemeClr val="accent6">
                  <a:lumMod val="75000"/>
                </a:schemeClr>
              </a:solidFill>
              <a:prstDash val="dashDot"/>
              <a:bevel/>
            </a:ln>
          </c:spPr>
          <c:marker>
            <c:symbol val="square"/>
            <c:size val="8"/>
            <c:spPr>
              <a:solidFill>
                <a:srgbClr val="F79646">
                  <a:lumMod val="20000"/>
                  <a:lumOff val="80000"/>
                  <a:alpha val="50000"/>
                </a:srgbClr>
              </a:solidFill>
              <a:ln>
                <a:solidFill>
                  <a:srgbClr val="F79646">
                    <a:lumMod val="60000"/>
                    <a:lumOff val="40000"/>
                  </a:srgbClr>
                </a:solidFill>
              </a:ln>
            </c:spPr>
          </c:marker>
          <c:xVal>
            <c:numRef>
              <c:f>YBaCuO!$U$210:$U$226</c:f>
              <c:numCache>
                <c:formatCode>General</c:formatCode>
                <c:ptCount val="1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  <c:pt idx="13">
                  <c:v>26</c:v>
                </c:pt>
                <c:pt idx="14">
                  <c:v>28</c:v>
                </c:pt>
                <c:pt idx="15">
                  <c:v>30</c:v>
                </c:pt>
                <c:pt idx="16">
                  <c:v>31</c:v>
                </c:pt>
              </c:numCache>
            </c:numRef>
          </c:xVal>
          <c:yVal>
            <c:numRef>
              <c:f>YBaCuO!$Y$210:$Y$226</c:f>
              <c:numCache>
                <c:formatCode>General</c:formatCode>
                <c:ptCount val="17"/>
                <c:pt idx="0">
                  <c:v>4144.6766351351353</c:v>
                </c:pt>
                <c:pt idx="1">
                  <c:v>1445.8385675675681</c:v>
                </c:pt>
                <c:pt idx="2">
                  <c:v>975.09972972972969</c:v>
                </c:pt>
                <c:pt idx="3">
                  <c:v>767.75083783783805</c:v>
                </c:pt>
                <c:pt idx="4">
                  <c:v>655.66872972972942</c:v>
                </c:pt>
                <c:pt idx="5">
                  <c:v>571.61144594594589</c:v>
                </c:pt>
                <c:pt idx="6">
                  <c:v>526.77774324324355</c:v>
                </c:pt>
                <c:pt idx="7">
                  <c:v>481.94404054054058</c:v>
                </c:pt>
                <c:pt idx="8">
                  <c:v>442.71831081081069</c:v>
                </c:pt>
                <c:pt idx="9">
                  <c:v>428.14617567567564</c:v>
                </c:pt>
                <c:pt idx="10">
                  <c:v>403.49043243243199</c:v>
                </c:pt>
                <c:pt idx="11">
                  <c:v>386.67725675675672</c:v>
                </c:pt>
                <c:pt idx="12">
                  <c:v>364.26255405405414</c:v>
                </c:pt>
                <c:pt idx="13">
                  <c:v>341.84570270270268</c:v>
                </c:pt>
                <c:pt idx="14">
                  <c:v>328.39516216216214</c:v>
                </c:pt>
                <c:pt idx="15">
                  <c:v>319.42885135135134</c:v>
                </c:pt>
                <c:pt idx="16">
                  <c:v>318.30725675675677</c:v>
                </c:pt>
              </c:numCache>
            </c:numRef>
          </c:yVal>
          <c:smooth val="0"/>
        </c:ser>
        <c:ser>
          <c:idx val="4"/>
          <c:order val="2"/>
          <c:tx>
            <c:v>2212: Round wire, 4.2 K</c:v>
          </c:tx>
          <c:xVal>
            <c:numRef>
              <c:f>'2212'!$C$196:$C$226</c:f>
              <c:numCache>
                <c:formatCode>General</c:formatCode>
                <c:ptCount val="31"/>
                <c:pt idx="0">
                  <c:v>1.0000000000000022E-3</c:v>
                </c:pt>
                <c:pt idx="1">
                  <c:v>8.5000000000000048E-2</c:v>
                </c:pt>
                <c:pt idx="2">
                  <c:v>0.1</c:v>
                </c:pt>
                <c:pt idx="3">
                  <c:v>0.2</c:v>
                </c:pt>
                <c:pt idx="4">
                  <c:v>0.30000000000000032</c:v>
                </c:pt>
                <c:pt idx="5">
                  <c:v>0.4</c:v>
                </c:pt>
                <c:pt idx="6">
                  <c:v>0.60000000000000064</c:v>
                </c:pt>
                <c:pt idx="7">
                  <c:v>0.8</c:v>
                </c:pt>
                <c:pt idx="8">
                  <c:v>1</c:v>
                </c:pt>
                <c:pt idx="9">
                  <c:v>1.5</c:v>
                </c:pt>
                <c:pt idx="10">
                  <c:v>2</c:v>
                </c:pt>
                <c:pt idx="11">
                  <c:v>3</c:v>
                </c:pt>
                <c:pt idx="12">
                  <c:v>5</c:v>
                </c:pt>
                <c:pt idx="13">
                  <c:v>7</c:v>
                </c:pt>
                <c:pt idx="14">
                  <c:v>10</c:v>
                </c:pt>
                <c:pt idx="15">
                  <c:v>11.49</c:v>
                </c:pt>
                <c:pt idx="16">
                  <c:v>12</c:v>
                </c:pt>
                <c:pt idx="17">
                  <c:v>14</c:v>
                </c:pt>
                <c:pt idx="18">
                  <c:v>16</c:v>
                </c:pt>
                <c:pt idx="19">
                  <c:v>18</c:v>
                </c:pt>
                <c:pt idx="20">
                  <c:v>20</c:v>
                </c:pt>
                <c:pt idx="21">
                  <c:v>22.5</c:v>
                </c:pt>
                <c:pt idx="22">
                  <c:v>25</c:v>
                </c:pt>
                <c:pt idx="23">
                  <c:v>27.5</c:v>
                </c:pt>
                <c:pt idx="24">
                  <c:v>30</c:v>
                </c:pt>
                <c:pt idx="25">
                  <c:v>32.5</c:v>
                </c:pt>
                <c:pt idx="26">
                  <c:v>35</c:v>
                </c:pt>
                <c:pt idx="27">
                  <c:v>37.5</c:v>
                </c:pt>
                <c:pt idx="28">
                  <c:v>40</c:v>
                </c:pt>
                <c:pt idx="29">
                  <c:v>42.5</c:v>
                </c:pt>
                <c:pt idx="30">
                  <c:v>45</c:v>
                </c:pt>
              </c:numCache>
            </c:numRef>
          </c:xVal>
          <c:yVal>
            <c:numRef>
              <c:f>'2212'!$E$196:$E$226</c:f>
              <c:numCache>
                <c:formatCode>General</c:formatCode>
                <c:ptCount val="31"/>
                <c:pt idx="0">
                  <c:v>1265.671641791045</c:v>
                </c:pt>
                <c:pt idx="1">
                  <c:v>1257.7114427860697</c:v>
                </c:pt>
                <c:pt idx="2">
                  <c:v>1257.7114427860697</c:v>
                </c:pt>
                <c:pt idx="3">
                  <c:v>1225.8706467661693</c:v>
                </c:pt>
                <c:pt idx="4">
                  <c:v>1181.0945273631851</c:v>
                </c:pt>
                <c:pt idx="5">
                  <c:v>1126.3681592039802</c:v>
                </c:pt>
                <c:pt idx="6">
                  <c:v>1040.7960199004981</c:v>
                </c:pt>
                <c:pt idx="7">
                  <c:v>973.13432835820902</c:v>
                </c:pt>
                <c:pt idx="8">
                  <c:v>929.3532338308454</c:v>
                </c:pt>
                <c:pt idx="9">
                  <c:v>835.82089552238813</c:v>
                </c:pt>
                <c:pt idx="10">
                  <c:v>780.09950248756252</c:v>
                </c:pt>
                <c:pt idx="11">
                  <c:v>704.4776119402984</c:v>
                </c:pt>
                <c:pt idx="12">
                  <c:v>623.88059701492546</c:v>
                </c:pt>
                <c:pt idx="13">
                  <c:v>577.71144278606971</c:v>
                </c:pt>
                <c:pt idx="14">
                  <c:v>529.3532338308454</c:v>
                </c:pt>
                <c:pt idx="15">
                  <c:v>513.43283582089543</c:v>
                </c:pt>
                <c:pt idx="16">
                  <c:v>509.45273631840803</c:v>
                </c:pt>
                <c:pt idx="17">
                  <c:v>489.55223880597021</c:v>
                </c:pt>
                <c:pt idx="18">
                  <c:v>469.65174129353238</c:v>
                </c:pt>
                <c:pt idx="19">
                  <c:v>453.73134328358157</c:v>
                </c:pt>
                <c:pt idx="20">
                  <c:v>435.82089552238818</c:v>
                </c:pt>
                <c:pt idx="21">
                  <c:v>416.91542288557213</c:v>
                </c:pt>
                <c:pt idx="22">
                  <c:v>398.0099502487563</c:v>
                </c:pt>
                <c:pt idx="23">
                  <c:v>380.09950248756223</c:v>
                </c:pt>
                <c:pt idx="24">
                  <c:v>364.17910447761199</c:v>
                </c:pt>
                <c:pt idx="25">
                  <c:v>347.26368159203986</c:v>
                </c:pt>
                <c:pt idx="26">
                  <c:v>330.34825870646767</c:v>
                </c:pt>
                <c:pt idx="27">
                  <c:v>315.42288557213925</c:v>
                </c:pt>
                <c:pt idx="28">
                  <c:v>298.50746268656781</c:v>
                </c:pt>
                <c:pt idx="29">
                  <c:v>282.58706467661705</c:v>
                </c:pt>
                <c:pt idx="30">
                  <c:v>265.47263681592045</c:v>
                </c:pt>
              </c:numCache>
            </c:numRef>
          </c:yVal>
          <c:smooth val="0"/>
        </c:ser>
        <c:ser>
          <c:idx val="5"/>
          <c:order val="3"/>
          <c:tx>
            <c:v>Nb3Sn: High Energy Physics, 4.2 K</c:v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rgbClr val="C0504D">
                  <a:lumMod val="20000"/>
                  <a:lumOff val="80000"/>
                  <a:alpha val="50000"/>
                </a:srgbClr>
              </a:solidFill>
            </c:spPr>
          </c:marker>
          <c:xVal>
            <c:numRef>
              <c:f>Nb3Sn!$K$390:$K$401</c:f>
              <c:numCache>
                <c:formatCode>General</c:formatCode>
                <c:ptCount val="12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14.5</c:v>
                </c:pt>
                <c:pt idx="4">
                  <c:v>15</c:v>
                </c:pt>
                <c:pt idx="5">
                  <c:v>15.5</c:v>
                </c:pt>
                <c:pt idx="6">
                  <c:v>16</c:v>
                </c:pt>
                <c:pt idx="7">
                  <c:v>20</c:v>
                </c:pt>
                <c:pt idx="8">
                  <c:v>21</c:v>
                </c:pt>
                <c:pt idx="9">
                  <c:v>22</c:v>
                </c:pt>
                <c:pt idx="10">
                  <c:v>23</c:v>
                </c:pt>
                <c:pt idx="11">
                  <c:v>24</c:v>
                </c:pt>
              </c:numCache>
            </c:numRef>
          </c:xVal>
          <c:yVal>
            <c:numRef>
              <c:f>Nb3Sn!$M$390:$M$401</c:f>
              <c:numCache>
                <c:formatCode>0</c:formatCode>
                <c:ptCount val="12"/>
                <c:pt idx="0">
                  <c:v>1754.8557096240311</c:v>
                </c:pt>
                <c:pt idx="1">
                  <c:v>1454.9349156155595</c:v>
                </c:pt>
                <c:pt idx="2">
                  <c:v>1190.981412184507</c:v>
                </c:pt>
                <c:pt idx="3">
                  <c:v>1072.6374238329997</c:v>
                </c:pt>
                <c:pt idx="4">
                  <c:v>957.77414102124851</c:v>
                </c:pt>
                <c:pt idx="5">
                  <c:v>855.09332759861854</c:v>
                </c:pt>
                <c:pt idx="6">
                  <c:v>757.63357248561431</c:v>
                </c:pt>
                <c:pt idx="7">
                  <c:v>268.01432656076145</c:v>
                </c:pt>
                <c:pt idx="8">
                  <c:v>190.85868709629983</c:v>
                </c:pt>
                <c:pt idx="9">
                  <c:v>118.92410594146322</c:v>
                </c:pt>
                <c:pt idx="10">
                  <c:v>65.553287665294363</c:v>
                </c:pt>
                <c:pt idx="11">
                  <c:v>28.309738389967777</c:v>
                </c:pt>
              </c:numCache>
            </c:numRef>
          </c:yVal>
          <c:smooth val="0"/>
        </c:ser>
        <c:ser>
          <c:idx val="7"/>
          <c:order val="4"/>
          <c:tx>
            <c:v>Nb-Ti (LHC) 1.9 K </c:v>
          </c:tx>
          <c:spPr>
            <a:ln>
              <a:solidFill>
                <a:schemeClr val="accent3"/>
              </a:solidFill>
            </a:ln>
          </c:spPr>
          <c:marker>
            <c:symbol val="triangle"/>
            <c:size val="9"/>
            <c:spPr>
              <a:solidFill>
                <a:schemeClr val="accent3"/>
              </a:solidFill>
              <a:ln>
                <a:solidFill>
                  <a:schemeClr val="tx1">
                    <a:alpha val="50000"/>
                  </a:schemeClr>
                </a:solidFill>
              </a:ln>
            </c:spPr>
          </c:marker>
          <c:xVal>
            <c:numRef>
              <c:f>'Nb-Ti'!$A$671:$A$675</c:f>
              <c:numCache>
                <c:formatCode>General</c:formatCode>
                <c:ptCount val="5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</c:numCache>
            </c:numRef>
          </c:xVal>
          <c:yVal>
            <c:numRef>
              <c:f>'Nb-Ti'!$C$671:$C$675</c:f>
              <c:numCache>
                <c:formatCode>General</c:formatCode>
                <c:ptCount val="5"/>
                <c:pt idx="0">
                  <c:v>1430</c:v>
                </c:pt>
                <c:pt idx="1">
                  <c:v>1195.7692307692307</c:v>
                </c:pt>
                <c:pt idx="2">
                  <c:v>950.76923076923072</c:v>
                </c:pt>
                <c:pt idx="3">
                  <c:v>703.46153846153788</c:v>
                </c:pt>
                <c:pt idx="4">
                  <c:v>475.76923076923066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225536"/>
        <c:axId val="74232192"/>
      </c:scatterChart>
      <c:valAx>
        <c:axId val="74225536"/>
        <c:scaling>
          <c:orientation val="minMax"/>
          <c:max val="45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Applied Field (T)</a:t>
                </a:r>
              </a:p>
            </c:rich>
          </c:tx>
          <c:layout>
            <c:manualLayout>
              <c:xMode val="edge"/>
              <c:yMode val="edge"/>
              <c:x val="0.40441290728949686"/>
              <c:y val="0.91091852430256359"/>
            </c:manualLayout>
          </c:layout>
          <c:overlay val="0"/>
        </c:title>
        <c:numFmt formatCode="General" sourceLinked="0"/>
        <c:majorTickMark val="out"/>
        <c:minorTickMark val="in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74232192"/>
        <c:crosses val="autoZero"/>
        <c:crossBetween val="midCat"/>
        <c:majorUnit val="5"/>
        <c:minorUnit val="1"/>
      </c:valAx>
      <c:valAx>
        <c:axId val="74232192"/>
        <c:scaling>
          <c:logBase val="10"/>
          <c:orientation val="minMax"/>
          <c:min val="1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J</a:t>
                </a:r>
                <a:r>
                  <a:rPr lang="en-US" baseline="-25000"/>
                  <a:t>E</a:t>
                </a:r>
                <a:r>
                  <a:rPr lang="en-US"/>
                  <a:t> (A/mm²) </a:t>
                </a:r>
              </a:p>
            </c:rich>
          </c:tx>
          <c:layout>
            <c:manualLayout>
              <c:xMode val="edge"/>
              <c:yMode val="edge"/>
              <c:x val="1.1620848882723425E-2"/>
              <c:y val="0.33524051120404319"/>
            </c:manualLayout>
          </c:layout>
          <c:overlay val="0"/>
        </c:title>
        <c:numFmt formatCode="#,##0;[Red]#,##0" sourceLinked="0"/>
        <c:majorTickMark val="out"/>
        <c:minorTickMark val="in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742255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2256201845737023"/>
          <c:y val="5.031446540880511E-2"/>
          <c:w val="0.27031724012165981"/>
          <c:h val="0.3414333222860928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2">
    <c:autoUpdate val="0"/>
  </c:externalData>
  <c:userShapes r:id="rId3"/>
</c:chartSpace>
</file>

<file path=ppt/drawing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image" Target="../media/image100.png"/><Relationship Id="rId4" Type="http://schemas.openxmlformats.org/officeDocument/2006/relationships/image" Target="../media/image103.jpe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0.53071</cdr:x>
      <cdr:y>0.05727</cdr:y>
    </cdr:from>
    <cdr:to>
      <cdr:x>0.67444</cdr:x>
      <cdr:y>0.1543</cdr:y>
    </cdr:to>
    <cdr:sp macro="" textlink="">
      <cdr:nvSpPr>
        <cdr:cNvPr id="102400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40149" y="222993"/>
          <a:ext cx="795421" cy="37246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0.51309</cdr:x>
      <cdr:y>0.07957</cdr:y>
    </cdr:from>
    <cdr:to>
      <cdr:x>0.68861</cdr:x>
      <cdr:y>0.10317</cdr:y>
    </cdr:to>
    <cdr:sp macro="" textlink="">
      <cdr:nvSpPr>
        <cdr:cNvPr id="102400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39086" y="475211"/>
          <a:ext cx="1347485" cy="140916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50" b="1" i="0" strike="noStrike">
              <a:solidFill>
                <a:schemeClr val="accent6"/>
              </a:solidFill>
              <a:latin typeface="Arial"/>
              <a:cs typeface="Arial"/>
            </a:rPr>
            <a:t>YBCO B|| </a:t>
          </a:r>
          <a:r>
            <a:rPr lang="en-US" sz="1050" b="1" i="0" strike="noStrike">
              <a:solidFill>
                <a:schemeClr val="accent6"/>
              </a:solidFill>
              <a:latin typeface="Arial"/>
              <a:ea typeface="+mn-ea"/>
              <a:cs typeface="Arial"/>
            </a:rPr>
            <a:t>Tape</a:t>
          </a:r>
          <a:r>
            <a:rPr lang="en-US" sz="1050" b="1" i="0" strike="noStrike">
              <a:solidFill>
                <a:schemeClr val="accent6"/>
              </a:solidFill>
              <a:latin typeface="Arial"/>
              <a:cs typeface="Arial"/>
            </a:rPr>
            <a:t> Plane</a:t>
          </a:r>
        </a:p>
      </cdr:txBody>
    </cdr:sp>
  </cdr:relSizeAnchor>
  <cdr:relSizeAnchor xmlns:cdr="http://schemas.openxmlformats.org/drawingml/2006/chartDrawing">
    <cdr:from>
      <cdr:x>0.29144</cdr:x>
      <cdr:y>0.1954</cdr:y>
    </cdr:from>
    <cdr:to>
      <cdr:x>0.4718</cdr:x>
      <cdr:y>0.219</cdr:y>
    </cdr:to>
    <cdr:sp macro="" textlink="">
      <cdr:nvSpPr>
        <cdr:cNvPr id="102400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37429" y="1282356"/>
          <a:ext cx="1384674" cy="154851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50" b="1" i="0" strike="noStrike">
              <a:solidFill>
                <a:schemeClr val="accent6"/>
              </a:solidFill>
              <a:latin typeface="Arial"/>
              <a:ea typeface="+mn-ea"/>
              <a:cs typeface="Arial"/>
            </a:rPr>
            <a:t>YBCO</a:t>
          </a:r>
          <a:r>
            <a:rPr lang="en-US" sz="1050" b="1" i="0" strike="noStrike">
              <a:solidFill>
                <a:schemeClr val="accent6"/>
              </a:solidFill>
              <a:latin typeface="Arial"/>
              <a:cs typeface="Arial"/>
            </a:rPr>
            <a:t> B|_ Tape Plane</a:t>
          </a:r>
        </a:p>
      </cdr:txBody>
    </cdr:sp>
  </cdr:relSizeAnchor>
  <cdr:relSizeAnchor xmlns:cdr="http://schemas.openxmlformats.org/drawingml/2006/chartDrawing">
    <cdr:from>
      <cdr:x>0.18996</cdr:x>
      <cdr:y>0.20893</cdr:y>
    </cdr:from>
    <cdr:to>
      <cdr:x>0.28784</cdr:x>
      <cdr:y>0.25928</cdr:y>
    </cdr:to>
    <cdr:sp macro="" textlink="">
      <cdr:nvSpPr>
        <cdr:cNvPr id="1024004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1458333" y="1247776"/>
          <a:ext cx="751466" cy="300686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chemeClr val="accent6"/>
          </a:solidFill>
          <a:round/>
          <a:headEnd/>
          <a:tailEnd type="triangle" w="med" len="med"/>
        </a:ln>
        <a:effectLst xmlns:a="http://schemas.openxmlformats.org/drawingml/2006/main"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marL="0" indent="0"/>
          <a:endParaRPr lang="en-US" sz="1100"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0.83152</cdr:x>
      <cdr:y>0.53464</cdr:y>
    </cdr:from>
    <cdr:to>
      <cdr:x>0.87054</cdr:x>
      <cdr:y>0.55823</cdr:y>
    </cdr:to>
    <cdr:sp macro="" textlink="">
      <cdr:nvSpPr>
        <cdr:cNvPr id="1024005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83675" y="3192934"/>
          <a:ext cx="299569" cy="140917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50" b="1" i="0" strike="noStrike">
              <a:solidFill>
                <a:schemeClr val="accent5"/>
              </a:solidFill>
              <a:latin typeface="Arial"/>
              <a:cs typeface="Arial"/>
            </a:rPr>
            <a:t>2212</a:t>
          </a:r>
        </a:p>
      </cdr:txBody>
    </cdr:sp>
  </cdr:relSizeAnchor>
  <cdr:relSizeAnchor xmlns:cdr="http://schemas.openxmlformats.org/drawingml/2006/chartDrawing">
    <cdr:from>
      <cdr:x>0.6097</cdr:x>
      <cdr:y>0.53739</cdr:y>
    </cdr:from>
    <cdr:to>
      <cdr:x>0.70392</cdr:x>
      <cdr:y>0.56099</cdr:y>
    </cdr:to>
    <cdr:sp macro="" textlink="">
      <cdr:nvSpPr>
        <cdr:cNvPr id="1024006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680759" y="3209413"/>
          <a:ext cx="723340" cy="140916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50" b="1" i="0" strike="noStrike">
              <a:solidFill>
                <a:schemeClr val="accent2"/>
              </a:solidFill>
              <a:latin typeface="Arial"/>
              <a:cs typeface="Arial"/>
            </a:rPr>
            <a:t>RRP Nb</a:t>
          </a:r>
          <a:r>
            <a:rPr lang="en-US" sz="1050" b="1" i="0" strike="noStrike" baseline="-25000">
              <a:solidFill>
                <a:schemeClr val="accent2"/>
              </a:solidFill>
              <a:latin typeface="Arial"/>
              <a:cs typeface="Arial"/>
            </a:rPr>
            <a:t>3</a:t>
          </a:r>
          <a:r>
            <a:rPr lang="en-US" sz="1050" b="1" i="0" strike="noStrike">
              <a:solidFill>
                <a:schemeClr val="accent2"/>
              </a:solidFill>
              <a:latin typeface="Arial"/>
              <a:cs typeface="Arial"/>
            </a:rPr>
            <a:t>Sn</a:t>
          </a:r>
        </a:p>
      </cdr:txBody>
    </cdr:sp>
  </cdr:relSizeAnchor>
  <cdr:relSizeAnchor xmlns:cdr="http://schemas.openxmlformats.org/drawingml/2006/chartDrawing">
    <cdr:from>
      <cdr:x>0.31144</cdr:x>
      <cdr:y>0.53261</cdr:y>
    </cdr:from>
    <cdr:to>
      <cdr:x>0.40791</cdr:x>
      <cdr:y>0.55621</cdr:y>
    </cdr:to>
    <cdr:sp macro="" textlink="">
      <cdr:nvSpPr>
        <cdr:cNvPr id="1024009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90999" y="3180838"/>
          <a:ext cx="740588" cy="140916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050" b="1" i="0" strike="noStrike">
              <a:solidFill>
                <a:schemeClr val="accent3">
                  <a:lumMod val="75000"/>
                </a:schemeClr>
              </a:solidFill>
              <a:latin typeface="Arial"/>
              <a:cs typeface="Arial"/>
            </a:rPr>
            <a:t>Nb-Ti, 1.9 </a:t>
          </a:r>
          <a:r>
            <a:rPr lang="en-US" sz="1050" b="1" i="0" strike="noStrike" baseline="0">
              <a:solidFill>
                <a:schemeClr val="accent3">
                  <a:lumMod val="75000"/>
                </a:schemeClr>
              </a:solidFill>
              <a:latin typeface="Arial"/>
              <a:cs typeface="Arial"/>
            </a:rPr>
            <a:t>K</a:t>
          </a:r>
          <a:endParaRPr lang="en-US" sz="1050" b="1" i="0" strike="noStrike">
            <a:solidFill>
              <a:schemeClr val="accent3">
                <a:lumMod val="75000"/>
              </a:schemeClr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0.50847</cdr:x>
      <cdr:y>0.11142</cdr:y>
    </cdr:from>
    <cdr:to>
      <cdr:x>0.54089</cdr:x>
      <cdr:y>0.16916</cdr:y>
    </cdr:to>
    <cdr:sp macro="" textlink="">
      <cdr:nvSpPr>
        <cdr:cNvPr id="11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3903618" y="665425"/>
          <a:ext cx="248893" cy="344833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chemeClr val="accent6"/>
          </a:solidFill>
          <a:round/>
          <a:headEnd/>
          <a:tailEnd type="triangle" w="med" len="med"/>
        </a:ln>
        <a:effectLst xmlns:a="http://schemas.openxmlformats.org/drawingml/2006/main"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0.32754</cdr:x>
      <cdr:y>0.56388</cdr:y>
    </cdr:from>
    <cdr:to>
      <cdr:x>0.38028</cdr:x>
      <cdr:y>0.6358</cdr:y>
    </cdr:to>
    <cdr:pic>
      <cdr:nvPicPr>
        <cdr:cNvPr id="15" name="Picture 14" descr="160w-x90-bse11-10ovwstrand2-hr01487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/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2514574" y="3367591"/>
          <a:ext cx="404893" cy="429519"/>
        </a:xfrm>
        <a:prstGeom xmlns:a="http://schemas.openxmlformats.org/drawingml/2006/main" prst="rect">
          <a:avLst/>
        </a:prstGeom>
        <a:noFill xmlns:a="http://schemas.openxmlformats.org/drawingml/2006/main"/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</cdr:pic>
  </cdr:relSizeAnchor>
  <cdr:relSizeAnchor xmlns:cdr="http://schemas.openxmlformats.org/drawingml/2006/chartDrawing">
    <cdr:from>
      <cdr:x>0.28847</cdr:x>
      <cdr:y>0.64169</cdr:y>
    </cdr:from>
    <cdr:to>
      <cdr:x>0.42444</cdr:x>
      <cdr:y>0.75498</cdr:y>
    </cdr:to>
    <cdr:sp macro="" textlink="">
      <cdr:nvSpPr>
        <cdr:cNvPr id="16" name="Rectangle 15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14620" y="3832286"/>
          <a:ext cx="1043862" cy="67658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50195"/>
          </a:schemeClr>
        </a:solidFill>
        <a:ln xmlns:a="http://schemas.openxmlformats.org/drawingml/2006/main" w="9525" algn="ctr">
          <a:noFill/>
          <a:miter lim="800000"/>
          <a:headEnd/>
          <a:tailEnd/>
        </a:ln>
      </cdr:spPr>
      <cdr:txBody>
        <a:bodyPr xmlns:a="http://schemas.openxmlformats.org/drawingml/2006/main" wrap="square" lIns="0" tIns="0" rIns="0" bIns="0">
          <a:noAutofit/>
        </a:bodyPr>
        <a:lstStyle xmlns:a="http://schemas.openxmlformats.org/drawingml/2006/main">
          <a:defPPr>
            <a:defRPr lang="en-US"/>
          </a:defPPr>
          <a:lvl1pPr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sz="900" i="1" dirty="0">
              <a:solidFill>
                <a:schemeClr val="accent3">
                  <a:lumMod val="50000"/>
                </a:schemeClr>
              </a:solidFill>
            </a:rPr>
            <a:t>Maximal J</a:t>
          </a:r>
          <a:r>
            <a:rPr lang="en-US" sz="900" i="1" baseline="-25000" dirty="0">
              <a:solidFill>
                <a:schemeClr val="accent3">
                  <a:lumMod val="50000"/>
                </a:schemeClr>
              </a:solidFill>
            </a:rPr>
            <a:t>E</a:t>
          </a:r>
          <a:r>
            <a:rPr lang="en-US" sz="900" i="1" dirty="0">
              <a:solidFill>
                <a:schemeClr val="accent3">
                  <a:lumMod val="50000"/>
                </a:schemeClr>
              </a:solidFill>
            </a:rPr>
            <a:t> for entire LHC Nb­Ti strand production (</a:t>
          </a:r>
          <a:r>
            <a:rPr lang="en-US" sz="900" b="1" i="1" dirty="0">
              <a:solidFill>
                <a:schemeClr val="accent3">
                  <a:lumMod val="50000"/>
                </a:schemeClr>
              </a:solidFill>
            </a:rPr>
            <a:t>–) </a:t>
          </a:r>
          <a:r>
            <a:rPr lang="en-US" sz="900" i="1" dirty="0">
              <a:solidFill>
                <a:schemeClr val="accent3">
                  <a:lumMod val="50000"/>
                </a:schemeClr>
              </a:solidFill>
            </a:rPr>
            <a:t>CERN-T. Boutboul '07,  </a:t>
          </a:r>
        </a:p>
      </cdr:txBody>
    </cdr:sp>
  </cdr:relSizeAnchor>
  <cdr:relSizeAnchor xmlns:cdr="http://schemas.openxmlformats.org/drawingml/2006/chartDrawing">
    <cdr:from>
      <cdr:x>0.62306</cdr:x>
      <cdr:y>0.56853</cdr:y>
    </cdr:from>
    <cdr:to>
      <cdr:x>0.6758</cdr:x>
      <cdr:y>0.64071</cdr:y>
    </cdr:to>
    <cdr:pic>
      <cdr:nvPicPr>
        <cdr:cNvPr id="19" name="Picture 18" descr="160w-x90-rb12-8kV-strandovw-hr05279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/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4783288" y="3395389"/>
          <a:ext cx="404893" cy="431072"/>
        </a:xfrm>
        <a:prstGeom xmlns:a="http://schemas.openxmlformats.org/drawingml/2006/main" prst="rect">
          <a:avLst/>
        </a:prstGeom>
        <a:noFill xmlns:a="http://schemas.openxmlformats.org/drawingml/2006/main"/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</cdr:pic>
  </cdr:relSizeAnchor>
  <cdr:relSizeAnchor xmlns:cdr="http://schemas.openxmlformats.org/drawingml/2006/chartDrawing">
    <cdr:from>
      <cdr:x>0.60548</cdr:x>
      <cdr:y>0.64647</cdr:y>
    </cdr:from>
    <cdr:to>
      <cdr:x>0.69338</cdr:x>
      <cdr:y>0.78561</cdr:y>
    </cdr:to>
    <cdr:sp macro="" textlink="">
      <cdr:nvSpPr>
        <cdr:cNvPr id="20" name="Rectangle 19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648361" y="3860832"/>
          <a:ext cx="674821" cy="83099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50000"/>
          </a:schemeClr>
        </a:solidFill>
        <a:ln xmlns:a="http://schemas.openxmlformats.org/drawingml/2006/main" w="9525" algn="ctr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lIns="0" tIns="0" rIns="0" bIns="0">
          <a:spAutoFit/>
        </a:bodyPr>
        <a:lstStyle xmlns:a="http://schemas.openxmlformats.org/drawingml/2006/main">
          <a:defPPr>
            <a:defRPr lang="en-US"/>
          </a:defPPr>
          <a:lvl1pPr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  <a:defRPr/>
          </a:pPr>
          <a:r>
            <a:rPr lang="en-US" sz="900" i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Compiled </a:t>
          </a:r>
          <a:r>
            <a:rPr lang="en-US" sz="900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from ASC'02 and ICMC'03 papers (J. Parrell OI-ST)</a:t>
          </a:r>
        </a:p>
      </cdr:txBody>
    </cdr:sp>
  </cdr:relSizeAnchor>
  <cdr:relSizeAnchor xmlns:cdr="http://schemas.openxmlformats.org/drawingml/2006/chartDrawing">
    <cdr:from>
      <cdr:x>0.8216</cdr:x>
      <cdr:y>0.56553</cdr:y>
    </cdr:from>
    <cdr:to>
      <cdr:x>0.87434</cdr:x>
      <cdr:y>0.63821</cdr:y>
    </cdr:to>
    <cdr:pic>
      <cdr:nvPicPr>
        <cdr:cNvPr id="21" name="Picture 20" descr="2212cs-160w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/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6307518" y="3377418"/>
          <a:ext cx="404893" cy="434057"/>
        </a:xfrm>
        <a:prstGeom xmlns:a="http://schemas.openxmlformats.org/drawingml/2006/main" prst="rect">
          <a:avLst/>
        </a:prstGeom>
        <a:noFill xmlns:a="http://schemas.openxmlformats.org/drawingml/2006/main"/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</cdr:pic>
  </cdr:relSizeAnchor>
  <cdr:relSizeAnchor xmlns:cdr="http://schemas.openxmlformats.org/drawingml/2006/chartDrawing">
    <cdr:from>
      <cdr:x>0.78643</cdr:x>
      <cdr:y>0.64372</cdr:y>
    </cdr:from>
    <cdr:to>
      <cdr:x>0.9095</cdr:x>
      <cdr:y>0.72458</cdr:y>
    </cdr:to>
    <cdr:sp macro="" textlink="">
      <cdr:nvSpPr>
        <cdr:cNvPr id="22" name="Text Box 56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037551" y="3844382"/>
          <a:ext cx="944827" cy="48290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50195"/>
          </a:schemeClr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lIns="0" tIns="0" rIns="0" bIns="0">
          <a:spAutoFit/>
        </a:bodyPr>
        <a:lstStyle xmlns:a="http://schemas.openxmlformats.org/drawingml/2006/main">
          <a:defPPr>
            <a:defRPr lang="en-US"/>
          </a:defPPr>
          <a:lvl1pPr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sz="900" b="1" i="1" dirty="0">
              <a:solidFill>
                <a:schemeClr val="accent5">
                  <a:lumMod val="75000"/>
                </a:schemeClr>
              </a:solidFill>
            </a:rPr>
            <a:t>427 filament OI-ST strand with Ag alloy outer sheath tested at NHMFL</a:t>
          </a:r>
        </a:p>
      </cdr:txBody>
    </cdr:sp>
  </cdr:relSizeAnchor>
  <cdr:relSizeAnchor xmlns:cdr="http://schemas.openxmlformats.org/drawingml/2006/chartDrawing">
    <cdr:from>
      <cdr:x>0.5569</cdr:x>
      <cdr:y>0.10489</cdr:y>
    </cdr:from>
    <cdr:to>
      <cdr:x>0.6448</cdr:x>
      <cdr:y>0.18575</cdr:y>
    </cdr:to>
    <cdr:sp macro="" textlink="">
      <cdr:nvSpPr>
        <cdr:cNvPr id="24" name="Text Box 56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275418" y="626427"/>
          <a:ext cx="674821" cy="48290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50000"/>
          </a:schemeClr>
        </a:solidFill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lIns="0" tIns="0" rIns="0" bIns="0">
          <a:spAutoFit/>
        </a:bodyPr>
        <a:lstStyle xmlns:a="http://schemas.openxmlformats.org/drawingml/2006/main">
          <a:defPPr>
            <a:defRPr lang="en-US"/>
          </a:defPPr>
          <a:lvl1pPr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  <a:defRPr/>
          </a:pPr>
          <a:r>
            <a:rPr lang="en-US" sz="900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SuperPower "Turbo" Double Layer Tape</a:t>
          </a:r>
        </a:p>
      </cdr:txBody>
    </cdr:sp>
  </cdr:relSizeAnchor>
  <cdr:relSizeAnchor xmlns:cdr="http://schemas.openxmlformats.org/drawingml/2006/chartDrawing">
    <cdr:from>
      <cdr:x>0.81739</cdr:x>
      <cdr:y>0.89665</cdr:y>
    </cdr:from>
    <cdr:to>
      <cdr:x>0.98473</cdr:x>
      <cdr:y>0.99033</cdr:y>
    </cdr:to>
    <cdr:pic>
      <cdr:nvPicPr>
        <cdr:cNvPr id="25" name="Picture 24" descr="ASC@NHMFL@FSU-Horizontal-perspembb-fog-512w.jpg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4"/>
        <a:stretch xmlns:a="http://schemas.openxmlformats.org/drawingml/2006/main">
          <a:fillRect/>
        </a:stretch>
      </cdr:blipFill>
      <cdr:spPr>
        <a:xfrm xmlns:a="http://schemas.openxmlformats.org/drawingml/2006/main">
          <a:off x="7085504" y="5640478"/>
          <a:ext cx="1450540" cy="589282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0.35488</cdr:x>
      <cdr:y>0.4032</cdr:y>
    </cdr:from>
    <cdr:to>
      <cdr:x>0.35806</cdr:x>
      <cdr:y>0.5164</cdr:y>
    </cdr:to>
    <cdr:sp macro="" textlink="">
      <cdr:nvSpPr>
        <cdr:cNvPr id="30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 flipV="1">
          <a:off x="2724442" y="2407957"/>
          <a:ext cx="24425" cy="676096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chemeClr val="accent3">
              <a:lumMod val="75000"/>
            </a:schemeClr>
          </a:solidFill>
          <a:round/>
          <a:headEnd/>
          <a:tailEnd type="triangle" w="med" len="med"/>
        </a:ln>
        <a:effectLst xmlns:a="http://schemas.openxmlformats.org/drawingml/2006/main"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marL="0" indent="0"/>
          <a:endParaRPr lang="en-US" sz="1100"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0.84598</cdr:x>
      <cdr:y>0.45312</cdr:y>
    </cdr:from>
    <cdr:to>
      <cdr:x>0.84798</cdr:x>
      <cdr:y>0.52423</cdr:y>
    </cdr:to>
    <cdr:sp macro="" textlink="">
      <cdr:nvSpPr>
        <cdr:cNvPr id="31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 flipV="1">
          <a:off x="6494696" y="2706093"/>
          <a:ext cx="15344" cy="42472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chemeClr val="accent5">
              <a:lumMod val="75000"/>
            </a:schemeClr>
          </a:solidFill>
          <a:round/>
          <a:headEnd/>
          <a:tailEnd type="triangle" w="med" len="med"/>
        </a:ln>
        <a:effectLst xmlns:a="http://schemas.openxmlformats.org/drawingml/2006/main"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marL="0" indent="0"/>
          <a:endParaRPr lang="en-US" sz="1100"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0.54834</cdr:x>
      <cdr:y>0.48723</cdr:y>
    </cdr:from>
    <cdr:to>
      <cdr:x>0.61727</cdr:x>
      <cdr:y>0.52787</cdr:y>
    </cdr:to>
    <cdr:sp macro="" textlink="">
      <cdr:nvSpPr>
        <cdr:cNvPr id="32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 flipV="1">
          <a:off x="4209718" y="2909838"/>
          <a:ext cx="529177" cy="24270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chemeClr val="accent2"/>
          </a:solidFill>
          <a:round/>
          <a:headEnd/>
          <a:tailEnd type="triangle" w="med" len="med"/>
        </a:ln>
        <a:effectLst xmlns:a="http://schemas.openxmlformats.org/drawingml/2006/main"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marL="0" indent="0"/>
          <a:endParaRPr lang="en-US" sz="1100"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0.16832</cdr:x>
      <cdr:y>0.04037</cdr:y>
    </cdr:from>
    <cdr:to>
      <cdr:x>0.38845</cdr:x>
      <cdr:y>0.14721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24136" y="216024"/>
          <a:ext cx="1600981" cy="57176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CH" sz="1400" dirty="0" smtClean="0"/>
            <a:t>LHC@6.5TeV/</a:t>
          </a:r>
          <a:r>
            <a:rPr lang="fr-CH" sz="1400" dirty="0" err="1" smtClean="0"/>
            <a:t>beam</a:t>
          </a:r>
          <a:endParaRPr lang="fr-CH" sz="1400" dirty="0" smtClean="0"/>
        </a:p>
        <a:p xmlns:a="http://schemas.openxmlformats.org/drawingml/2006/main">
          <a:r>
            <a:rPr lang="fr-CH" sz="1400" dirty="0" smtClean="0"/>
            <a:t>B=7.76 T = 80% of </a:t>
          </a:r>
          <a:r>
            <a:rPr lang="fr-CH" sz="1400" dirty="0" err="1" smtClean="0"/>
            <a:t>Ic</a:t>
          </a:r>
          <a:endParaRPr lang="en-GB" sz="14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B415CE-F54F-48E8-93BD-FD5134B57781}" type="datetimeFigureOut">
              <a:rPr lang="en-GB" smtClean="0"/>
              <a:t>18/03/2013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AFD587-B179-4C12-BB57-9FCD52D8FC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3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522427-4438-49AA-9649-5BF74EC9066B}" type="slidenum">
              <a:rPr lang="en-US"/>
              <a:pPr/>
              <a:t>3</a:t>
            </a:fld>
            <a:endParaRPr lang="en-US"/>
          </a:p>
        </p:txBody>
      </p:sp>
      <p:sp>
        <p:nvSpPr>
          <p:cNvPr id="473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8DF6A4-0683-47DC-9CC9-25DD02D592E5}" type="slidenum">
              <a:rPr lang="en-US"/>
              <a:pPr/>
              <a:t>31</a:t>
            </a:fld>
            <a:endParaRPr lang="en-US"/>
          </a:p>
        </p:txBody>
      </p:sp>
      <p:sp>
        <p:nvSpPr>
          <p:cNvPr id="4382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652" y="4342778"/>
            <a:ext cx="5030698" cy="411575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F6A1F1BE-B69F-4369-8A2E-5D406C9F5AFC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459862-1A37-411D-8B40-CBBCA70455E3}" type="slidenum">
              <a:rPr lang="en-US"/>
              <a:pPr/>
              <a:t>34</a:t>
            </a:fld>
            <a:endParaRPr lang="en-US"/>
          </a:p>
        </p:txBody>
      </p:sp>
      <p:sp>
        <p:nvSpPr>
          <p:cNvPr id="434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348153-3F8E-954E-8C56-D9B2CF8733D2}" type="slidenum">
              <a:rPr lang="en-US"/>
              <a:pPr/>
              <a:t>50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HELHC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58911-AE21-4988-9D95-EF6E18DC0866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619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590817-AC50-4475-8A23-325C6E74FF80}" type="slidenum">
              <a:rPr lang="en-US"/>
              <a:pPr/>
              <a:t>4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187971-307D-4821-BCB2-073E703C8508}" type="slidenum">
              <a:rPr lang="en-US"/>
              <a:pPr/>
              <a:t>5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9AEE35-32D3-4734-AB42-D5F95886A416}" type="slidenum">
              <a:rPr lang="en-US"/>
              <a:pPr/>
              <a:t>6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097C36-C6F3-46D8-8BED-526C3D532FDF}" type="slidenum">
              <a:rPr lang="en-US"/>
              <a:pPr/>
              <a:t>7</a:t>
            </a:fld>
            <a:endParaRPr 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8E55DB-0F98-455B-AC9B-7BD83681C5AE}" type="slidenum">
              <a:rPr lang="en-US"/>
              <a:pPr/>
              <a:t>27</a:t>
            </a:fld>
            <a:endParaRPr lang="en-US"/>
          </a:p>
        </p:txBody>
      </p:sp>
      <p:sp>
        <p:nvSpPr>
          <p:cNvPr id="489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A6512C-262C-4624-8FF9-48682BAA7DC1}" type="slidenum">
              <a:rPr lang="en-US"/>
              <a:pPr/>
              <a:t>28</a:t>
            </a:fld>
            <a:endParaRPr lang="en-US"/>
          </a:p>
        </p:txBody>
      </p:sp>
      <p:sp>
        <p:nvSpPr>
          <p:cNvPr id="478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7F078C-D620-47DD-AD65-3F7DD9434F09}" type="slidenum">
              <a:rPr lang="en-US"/>
              <a:pPr/>
              <a:t>29</a:t>
            </a:fld>
            <a:endParaRPr lang="en-US"/>
          </a:p>
        </p:txBody>
      </p:sp>
      <p:sp>
        <p:nvSpPr>
          <p:cNvPr id="3983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652" y="4342778"/>
            <a:ext cx="5030698" cy="411575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C5A715-67D0-4224-BBE4-3F996D0EB6E1}" type="slidenum">
              <a:rPr lang="en-US"/>
              <a:pPr/>
              <a:t>30</a:t>
            </a:fld>
            <a:endParaRPr lang="en-US"/>
          </a:p>
        </p:txBody>
      </p:sp>
      <p:sp>
        <p:nvSpPr>
          <p:cNvPr id="4065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652" y="4342778"/>
            <a:ext cx="5030698" cy="411575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133700"/>
            <a:ext cx="6645981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019331"/>
            <a:ext cx="8763034" cy="498141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133700"/>
            <a:ext cx="619098" cy="7476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460" y="67072"/>
            <a:ext cx="1373539" cy="827077"/>
          </a:xfrm>
          <a:prstGeom prst="rect">
            <a:avLst/>
          </a:prstGeom>
        </p:spPr>
      </p:pic>
      <p:sp>
        <p:nvSpPr>
          <p:cNvPr id="8" name="TextBox 4"/>
          <p:cNvSpPr txBox="1"/>
          <p:nvPr userDrawn="1"/>
        </p:nvSpPr>
        <p:spPr>
          <a:xfrm>
            <a:off x="0" y="6547239"/>
            <a:ext cx="1727650" cy="3079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R.G. – 22/05/2012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9" name="TextBox 5"/>
          <p:cNvSpPr txBox="1"/>
          <p:nvPr userDrawn="1"/>
        </p:nvSpPr>
        <p:spPr>
          <a:xfrm>
            <a:off x="4092575" y="6553200"/>
            <a:ext cx="403225" cy="307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2A8C299-C7D2-4AF7-9BF8-A064B3FD0D2C}" type="slidenum">
              <a:rPr lang="en-US" sz="1400" b="1" ker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pPr fontAlgn="auto" hangingPunct="0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218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google.ch/url?sa=i&amp;source=images&amp;cd=&amp;cad=rja&amp;docid=Yvv2IN9Z-J6yHM&amp;tbnid=ukCd7isYilKH5M:&amp;ved=0CAgQjRwwAA&amp;url=http://www.lhc-facts.ch/index.php?page=psb&amp;ei=UVtGUbqhO4HO0QWFiYCIDg&amp;psig=AFQjCNHvJmhmc5_yj6ud2kazE-gRMe0BeA&amp;ust=1363651794006842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www.google.ch/url?sa=i&amp;source=images&amp;cd=&amp;cad=rja&amp;docid=H4UWlW1ZytavnM&amp;tbnid=xc9F2HL186MAQM:&amp;ved=0CAgQjRwwAA&amp;url=http://home.web.cern.ch/about/accelerators/super-proton-synchrotron&amp;ei=FsNGUfbjCIi57Ab03YBo&amp;psig=AFQjCNFhvu7QWEhkKBaVabpQsHXbxcfaFw&amp;ust=1363678358170102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7.emf"/><Relationship Id="rId4" Type="http://schemas.openxmlformats.org/officeDocument/2006/relationships/image" Target="../media/image4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0.jpeg"/><Relationship Id="rId4" Type="http://schemas.openxmlformats.org/officeDocument/2006/relationships/image" Target="../media/image49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54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3.jpeg"/><Relationship Id="rId5" Type="http://schemas.openxmlformats.org/officeDocument/2006/relationships/image" Target="../media/image52.w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1.pn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7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3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6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0.emf"/><Relationship Id="rId4" Type="http://schemas.openxmlformats.org/officeDocument/2006/relationships/image" Target="../media/image119.em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png"/><Relationship Id="rId3" Type="http://schemas.openxmlformats.org/officeDocument/2006/relationships/image" Target="../media/image121.jpg"/><Relationship Id="rId7" Type="http://schemas.openxmlformats.org/officeDocument/2006/relationships/image" Target="../media/image1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2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LHC </a:t>
            </a:r>
            <a:r>
              <a:rPr lang="fr-CH" dirty="0" err="1" smtClean="0"/>
              <a:t>accelerator</a:t>
            </a:r>
            <a:r>
              <a:rPr lang="fr-CH" dirty="0" smtClean="0"/>
              <a:t> </a:t>
            </a:r>
            <a:r>
              <a:rPr lang="fr-CH" dirty="0" err="1" smtClean="0"/>
              <a:t>complex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sz="2800" dirty="0" smtClean="0"/>
              <a:t>Lucio Rossi – CERN </a:t>
            </a:r>
          </a:p>
          <a:p>
            <a:r>
              <a:rPr lang="fr-CH" sz="2800" dirty="0" err="1" smtClean="0"/>
              <a:t>HiLumi</a:t>
            </a:r>
            <a:r>
              <a:rPr lang="fr-CH" sz="2800" dirty="0" smtClean="0"/>
              <a:t> LHC Project </a:t>
            </a:r>
            <a:r>
              <a:rPr lang="fr-CH" sz="2800" dirty="0" err="1" smtClean="0"/>
              <a:t>Coordinator</a:t>
            </a:r>
            <a:endParaRPr lang="en-GB" sz="28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1584" y="4293096"/>
            <a:ext cx="6629400" cy="1066688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800" dirty="0"/>
          </a:p>
        </p:txBody>
      </p:sp>
      <p:sp>
        <p:nvSpPr>
          <p:cNvPr id="5" name="Rectangle 4"/>
          <p:cNvSpPr/>
          <p:nvPr/>
        </p:nvSpPr>
        <p:spPr>
          <a:xfrm>
            <a:off x="451584" y="4503274"/>
            <a:ext cx="7792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The biggest accelerators in space and on </a:t>
            </a:r>
            <a:r>
              <a:rPr lang="en-GB" sz="2400" b="1" dirty="0" smtClean="0"/>
              <a:t>earth</a:t>
            </a:r>
          </a:p>
          <a:p>
            <a:r>
              <a:rPr lang="fr-CH" sz="2400" b="1" dirty="0" err="1" smtClean="0"/>
              <a:t>Organised</a:t>
            </a:r>
            <a:r>
              <a:rPr lang="fr-CH" sz="2400" b="1" dirty="0" smtClean="0"/>
              <a:t> by COAST, CERN-TH and CERN-LPCC</a:t>
            </a:r>
            <a:endParaRPr lang="en-GB" sz="2400" b="1" dirty="0" smtClean="0"/>
          </a:p>
          <a:p>
            <a:r>
              <a:rPr lang="fr-CH" sz="2400" b="1" dirty="0" smtClean="0"/>
              <a:t>CERN, 18 March 2013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4433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Circular</a:t>
            </a:r>
            <a:r>
              <a:rPr lang="fr-CH" dirty="0" smtClean="0"/>
              <a:t> </a:t>
            </a:r>
            <a:r>
              <a:rPr lang="fr-CH" dirty="0" err="1" smtClean="0"/>
              <a:t>accelerators</a:t>
            </a:r>
            <a:r>
              <a:rPr lang="fr-CH" dirty="0" smtClean="0"/>
              <a:t>: synchrotrons</a:t>
            </a:r>
            <a:br>
              <a:rPr lang="fr-CH" dirty="0" smtClean="0"/>
            </a:br>
            <a:r>
              <a:rPr lang="fr-CH" b="1" dirty="0" smtClean="0"/>
              <a:t>E </a:t>
            </a:r>
            <a:r>
              <a:rPr lang="fr-CH" b="1" dirty="0" smtClean="0">
                <a:sym typeface="Symbol"/>
              </a:rPr>
              <a:t> 0.3 B R (</a:t>
            </a:r>
            <a:r>
              <a:rPr lang="fr-CH" b="1" dirty="0" err="1" smtClean="0">
                <a:sym typeface="Symbol"/>
              </a:rPr>
              <a:t>TeV</a:t>
            </a:r>
            <a:r>
              <a:rPr lang="fr-CH" b="1" dirty="0" smtClean="0">
                <a:sym typeface="Symbol"/>
              </a:rPr>
              <a:t>; T; km)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0768"/>
            <a:ext cx="6162228" cy="4667250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052736"/>
            <a:ext cx="2487613" cy="239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586" y="3645024"/>
            <a:ext cx="2550856" cy="1952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57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Livingstone plot (</a:t>
            </a:r>
            <a:r>
              <a:rPr lang="fr-CH" dirty="0" err="1" smtClean="0"/>
              <a:t>equivalent</a:t>
            </a:r>
            <a:r>
              <a:rPr lang="fr-CH" dirty="0" smtClean="0"/>
              <a:t> </a:t>
            </a:r>
            <a:r>
              <a:rPr lang="fr-CH" dirty="0" err="1" smtClean="0"/>
              <a:t>fixed</a:t>
            </a:r>
            <a:r>
              <a:rPr lang="fr-CH" dirty="0" smtClean="0"/>
              <a:t> </a:t>
            </a:r>
            <a:r>
              <a:rPr lang="fr-CH" dirty="0" err="1" smtClean="0"/>
              <a:t>target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86" y="1684737"/>
            <a:ext cx="4752528" cy="49376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68144" y="2276872"/>
            <a:ext cx="28803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/>
              <a:t>In </a:t>
            </a:r>
            <a:r>
              <a:rPr lang="fr-CH" sz="2000" dirty="0" err="1" smtClean="0"/>
              <a:t>this</a:t>
            </a:r>
            <a:r>
              <a:rPr lang="fr-CH" sz="2000" dirty="0" smtClean="0"/>
              <a:t> </a:t>
            </a:r>
            <a:r>
              <a:rPr lang="fr-CH" sz="2000" dirty="0" err="1" smtClean="0"/>
              <a:t>scale</a:t>
            </a:r>
            <a:r>
              <a:rPr lang="fr-CH" sz="2000" dirty="0" smtClean="0"/>
              <a:t> </a:t>
            </a:r>
            <a:r>
              <a:rPr lang="fr-CH" sz="2000" dirty="0" err="1" smtClean="0"/>
              <a:t>we</a:t>
            </a:r>
            <a:r>
              <a:rPr lang="fr-CH" sz="2000" dirty="0" smtClean="0"/>
              <a:t> have been able to </a:t>
            </a:r>
            <a:r>
              <a:rPr lang="fr-CH" sz="2000" dirty="0" err="1" smtClean="0"/>
              <a:t>sustain</a:t>
            </a:r>
            <a:r>
              <a:rPr lang="fr-CH" sz="2000" dirty="0" smtClean="0"/>
              <a:t> an </a:t>
            </a:r>
            <a:r>
              <a:rPr lang="fr-CH" sz="2000" dirty="0" err="1" smtClean="0"/>
              <a:t>exponential</a:t>
            </a:r>
            <a:r>
              <a:rPr lang="fr-CH" sz="2000" dirty="0" smtClean="0"/>
              <a:t> </a:t>
            </a:r>
            <a:r>
              <a:rPr lang="fr-CH" sz="2000" dirty="0" err="1" smtClean="0"/>
              <a:t>growth</a:t>
            </a:r>
            <a:endParaRPr lang="fr-CH" sz="2000" dirty="0" smtClean="0"/>
          </a:p>
          <a:p>
            <a:endParaRPr lang="fr-CH" sz="2000" dirty="0" smtClean="0"/>
          </a:p>
          <a:p>
            <a:r>
              <a:rPr lang="fr-CH" sz="2000" dirty="0" err="1" smtClean="0"/>
              <a:t>However</a:t>
            </a:r>
            <a:r>
              <a:rPr lang="fr-CH" sz="2000" dirty="0" smtClean="0"/>
              <a:t> </a:t>
            </a:r>
            <a:r>
              <a:rPr lang="fr-CH" sz="2000" dirty="0" err="1" smtClean="0"/>
              <a:t>when</a:t>
            </a:r>
            <a:r>
              <a:rPr lang="fr-CH" sz="2000" dirty="0" smtClean="0"/>
              <a:t> </a:t>
            </a:r>
            <a:r>
              <a:rPr lang="fr-CH" sz="2000" dirty="0" err="1" smtClean="0"/>
              <a:t>translated</a:t>
            </a:r>
            <a:r>
              <a:rPr lang="fr-CH" sz="2000" dirty="0" smtClean="0"/>
              <a:t>, in </a:t>
            </a:r>
            <a:r>
              <a:rPr lang="fr-CH" sz="2000" dirty="0" err="1" smtClean="0"/>
              <a:t>useful</a:t>
            </a:r>
            <a:r>
              <a:rPr lang="fr-CH" sz="2000" dirty="0" smtClean="0"/>
              <a:t> </a:t>
            </a:r>
            <a:r>
              <a:rPr lang="fr-CH" sz="2000" dirty="0" err="1" smtClean="0"/>
              <a:t>energy</a:t>
            </a:r>
            <a:r>
              <a:rPr lang="fr-CH" sz="2000" dirty="0" smtClean="0"/>
              <a:t> (</a:t>
            </a:r>
            <a:r>
              <a:rPr lang="fr-CH" sz="2000" dirty="0" err="1" smtClean="0"/>
              <a:t>c.o.m</a:t>
            </a:r>
            <a:r>
              <a:rPr lang="fr-CH" sz="2000" dirty="0" smtClean="0"/>
              <a:t>.) the </a:t>
            </a:r>
            <a:r>
              <a:rPr lang="fr-CH" sz="2000" dirty="0" err="1" smtClean="0"/>
              <a:t>progress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less</a:t>
            </a:r>
            <a:r>
              <a:rPr lang="fr-CH" sz="2000" dirty="0" smtClean="0"/>
              <a:t> </a:t>
            </a:r>
            <a:r>
              <a:rPr lang="fr-CH" sz="2000" dirty="0" err="1" smtClean="0"/>
              <a:t>glorious</a:t>
            </a:r>
            <a:r>
              <a:rPr lang="fr-CH" sz="2000" dirty="0" smtClean="0"/>
              <a:t>…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9072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not all for a </a:t>
            </a:r>
            <a:r>
              <a:rPr lang="fr-CH" dirty="0" err="1" smtClean="0"/>
              <a:t>particle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: </a:t>
            </a:r>
            <a:r>
              <a:rPr lang="fr-CH" b="1" dirty="0" err="1" smtClean="0"/>
              <a:t>emittance</a:t>
            </a:r>
            <a:endParaRPr lang="en-GB" b="1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8" y="1844824"/>
            <a:ext cx="8059737" cy="427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138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Emittance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constant (</a:t>
            </a:r>
            <a:r>
              <a:rPr lang="fr-CH" dirty="0" err="1" smtClean="0"/>
              <a:t>unless</a:t>
            </a:r>
            <a:r>
              <a:rPr lang="fr-CH" dirty="0" smtClean="0"/>
              <a:t> friction and </a:t>
            </a:r>
            <a:r>
              <a:rPr lang="fr-CH" dirty="0" err="1" smtClean="0"/>
              <a:t>instabilities</a:t>
            </a:r>
            <a:r>
              <a:rPr lang="fr-CH" dirty="0" smtClean="0"/>
              <a:t>): </a:t>
            </a:r>
            <a:endParaRPr lang="en-GB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7" y="1412776"/>
            <a:ext cx="8364537" cy="467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447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β</a:t>
            </a:r>
            <a:r>
              <a:rPr lang="fr-CH" dirty="0" smtClean="0"/>
              <a:t>-</a:t>
            </a:r>
            <a:r>
              <a:rPr lang="fr-CH" dirty="0" err="1" smtClean="0"/>
              <a:t>function</a:t>
            </a:r>
            <a:r>
              <a:rPr lang="fr-CH" dirty="0" smtClean="0"/>
              <a:t> and </a:t>
            </a:r>
            <a:r>
              <a:rPr lang="fr-CH" dirty="0" err="1" smtClean="0"/>
              <a:t>beam</a:t>
            </a:r>
            <a:r>
              <a:rPr lang="fr-CH" dirty="0" smtClean="0"/>
              <a:t> size</a:t>
            </a:r>
            <a:endParaRPr lang="en-GB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19" y="1196752"/>
            <a:ext cx="8626475" cy="505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991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Recap</a:t>
            </a:r>
            <a:r>
              <a:rPr lang="fr-CH" dirty="0" smtClean="0"/>
              <a:t> of main </a:t>
            </a:r>
            <a:r>
              <a:rPr lang="fr-CH" dirty="0" err="1" smtClean="0"/>
              <a:t>properties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dirty="0" err="1" smtClean="0"/>
              <a:t>Energy</a:t>
            </a:r>
            <a:endParaRPr lang="fr-CH" dirty="0" smtClean="0"/>
          </a:p>
          <a:p>
            <a:r>
              <a:rPr lang="fr-CH" dirty="0" err="1" smtClean="0">
                <a:solidFill>
                  <a:srgbClr val="002060"/>
                </a:solidFill>
              </a:rPr>
              <a:t>Intensity</a:t>
            </a:r>
            <a:r>
              <a:rPr lang="fr-CH" dirty="0" smtClean="0">
                <a:solidFill>
                  <a:srgbClr val="002060"/>
                </a:solidFill>
              </a:rPr>
              <a:t> of </a:t>
            </a:r>
            <a:r>
              <a:rPr lang="fr-CH" dirty="0" err="1" smtClean="0">
                <a:solidFill>
                  <a:srgbClr val="002060"/>
                </a:solidFill>
              </a:rPr>
              <a:t>beam</a:t>
            </a:r>
            <a:r>
              <a:rPr lang="fr-CH" dirty="0" smtClean="0">
                <a:solidFill>
                  <a:srgbClr val="002060"/>
                </a:solidFill>
              </a:rPr>
              <a:t>: </a:t>
            </a:r>
            <a:r>
              <a:rPr lang="fr-CH" dirty="0" err="1" smtClean="0">
                <a:solidFill>
                  <a:srgbClr val="002060"/>
                </a:solidFill>
              </a:rPr>
              <a:t>number</a:t>
            </a:r>
            <a:r>
              <a:rPr lang="fr-CH" dirty="0" smtClean="0">
                <a:solidFill>
                  <a:srgbClr val="002060"/>
                </a:solidFill>
              </a:rPr>
              <a:t> of </a:t>
            </a:r>
            <a:r>
              <a:rPr lang="fr-CH" dirty="0" err="1" smtClean="0">
                <a:solidFill>
                  <a:srgbClr val="002060"/>
                </a:solidFill>
              </a:rPr>
              <a:t>particle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circulating</a:t>
            </a:r>
            <a:r>
              <a:rPr lang="fr-CH" dirty="0" smtClean="0">
                <a:solidFill>
                  <a:srgbClr val="002060"/>
                </a:solidFill>
              </a:rPr>
              <a:t> or </a:t>
            </a:r>
            <a:r>
              <a:rPr lang="fr-CH" dirty="0" err="1" smtClean="0">
                <a:solidFill>
                  <a:srgbClr val="002060"/>
                </a:solidFill>
              </a:rPr>
              <a:t>bunch</a:t>
            </a:r>
            <a:r>
              <a:rPr lang="fr-CH" dirty="0" smtClean="0">
                <a:solidFill>
                  <a:srgbClr val="002060"/>
                </a:solidFill>
              </a:rPr>
              <a:t> population </a:t>
            </a:r>
            <a:r>
              <a:rPr lang="fr-CH" dirty="0" err="1" smtClean="0">
                <a:solidFill>
                  <a:srgbClr val="002060"/>
                </a:solidFill>
              </a:rPr>
              <a:t>N</a:t>
            </a:r>
            <a:r>
              <a:rPr lang="fr-CH" baseline="-25000" dirty="0" err="1" smtClean="0">
                <a:solidFill>
                  <a:srgbClr val="002060"/>
                </a:solidFill>
              </a:rPr>
              <a:t>p</a:t>
            </a:r>
            <a:endParaRPr lang="fr-CH" baseline="-25000" dirty="0" smtClean="0">
              <a:solidFill>
                <a:srgbClr val="002060"/>
              </a:solidFill>
            </a:endParaRPr>
          </a:p>
          <a:p>
            <a:r>
              <a:rPr lang="fr-CH" dirty="0" err="1" smtClean="0"/>
              <a:t>Emittance</a:t>
            </a:r>
            <a:r>
              <a:rPr lang="fr-CH" dirty="0" smtClean="0"/>
              <a:t> </a:t>
            </a:r>
            <a:r>
              <a:rPr lang="fr-CH" dirty="0" smtClean="0">
                <a:sym typeface="Symbol"/>
              </a:rPr>
              <a:t></a:t>
            </a:r>
            <a:r>
              <a:rPr lang="fr-CH" dirty="0" smtClean="0"/>
              <a:t>: </a:t>
            </a:r>
            <a:r>
              <a:rPr lang="fr-CH" dirty="0" err="1" smtClean="0"/>
              <a:t>decrease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so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define</a:t>
            </a:r>
            <a:r>
              <a:rPr lang="fr-CH" dirty="0" smtClean="0"/>
              <a:t> a </a:t>
            </a:r>
            <a:r>
              <a:rPr lang="fr-CH" dirty="0" err="1" smtClean="0"/>
              <a:t>normalized</a:t>
            </a:r>
            <a:r>
              <a:rPr lang="fr-CH" dirty="0" smtClean="0"/>
              <a:t> one: </a:t>
            </a:r>
            <a:r>
              <a:rPr lang="fr-CH" dirty="0" smtClean="0">
                <a:sym typeface="Symbol"/>
              </a:rPr>
              <a:t></a:t>
            </a:r>
            <a:r>
              <a:rPr lang="fr-CH" baseline="-25000" dirty="0" smtClean="0">
                <a:sym typeface="Symbol"/>
              </a:rPr>
              <a:t>n</a:t>
            </a:r>
            <a:r>
              <a:rPr lang="fr-CH" dirty="0" smtClean="0">
                <a:sym typeface="Symbol"/>
              </a:rPr>
              <a:t> =   </a:t>
            </a:r>
            <a:r>
              <a:rPr lang="fr-CH" dirty="0" err="1" smtClean="0">
                <a:sym typeface="Symbol"/>
              </a:rPr>
              <a:t>that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is</a:t>
            </a:r>
            <a:r>
              <a:rPr lang="fr-CH" dirty="0" smtClean="0">
                <a:sym typeface="Symbol"/>
              </a:rPr>
              <a:t> constant (</a:t>
            </a:r>
            <a:r>
              <a:rPr lang="fr-CH" dirty="0" err="1" smtClean="0">
                <a:sym typeface="Symbol"/>
              </a:rPr>
              <a:t>unless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instabilities</a:t>
            </a:r>
            <a:r>
              <a:rPr lang="fr-CH" dirty="0" smtClean="0">
                <a:sym typeface="Symbol"/>
              </a:rPr>
              <a:t> and </a:t>
            </a:r>
            <a:r>
              <a:rPr lang="fr-CH" dirty="0" err="1" smtClean="0">
                <a:sym typeface="Symbol"/>
              </a:rPr>
              <a:t>heatings</a:t>
            </a:r>
            <a:r>
              <a:rPr lang="fr-CH" dirty="0" smtClean="0">
                <a:sym typeface="Symbol"/>
              </a:rPr>
              <a:t>)</a:t>
            </a:r>
          </a:p>
          <a:p>
            <a:r>
              <a:rPr lang="el-GR" dirty="0" smtClean="0">
                <a:solidFill>
                  <a:srgbClr val="002060"/>
                </a:solidFill>
                <a:sym typeface="Symbol"/>
              </a:rPr>
              <a:t>β</a:t>
            </a:r>
            <a:r>
              <a:rPr lang="fr-CH" dirty="0" smtClean="0">
                <a:solidFill>
                  <a:srgbClr val="002060"/>
                </a:solidFill>
                <a:sym typeface="Symbol"/>
              </a:rPr>
              <a:t> : </a:t>
            </a:r>
            <a:r>
              <a:rPr lang="fr-CH" dirty="0" err="1" smtClean="0">
                <a:solidFill>
                  <a:srgbClr val="002060"/>
                </a:solidFill>
                <a:sym typeface="Symbol"/>
              </a:rPr>
              <a:t>focalization</a:t>
            </a:r>
            <a:r>
              <a:rPr lang="fr-CH" dirty="0" smtClean="0">
                <a:solidFill>
                  <a:srgbClr val="002060"/>
                </a:solidFill>
                <a:sym typeface="Symbol"/>
              </a:rPr>
              <a:t> </a:t>
            </a:r>
            <a:r>
              <a:rPr lang="fr-CH" dirty="0" err="1" smtClean="0">
                <a:solidFill>
                  <a:srgbClr val="002060"/>
                </a:solidFill>
                <a:sym typeface="Symbol"/>
              </a:rPr>
              <a:t>length</a:t>
            </a:r>
            <a:r>
              <a:rPr lang="fr-CH" dirty="0" smtClean="0">
                <a:solidFill>
                  <a:srgbClr val="002060"/>
                </a:solidFill>
                <a:sym typeface="Symbol"/>
              </a:rPr>
              <a:t> (</a:t>
            </a:r>
            <a:r>
              <a:rPr lang="el-GR" dirty="0" smtClean="0">
                <a:solidFill>
                  <a:srgbClr val="002060"/>
                </a:solidFill>
                <a:sym typeface="Symbol"/>
              </a:rPr>
              <a:t>β</a:t>
            </a:r>
            <a:r>
              <a:rPr lang="fr-CH" dirty="0" smtClean="0">
                <a:solidFill>
                  <a:srgbClr val="002060"/>
                </a:solidFill>
                <a:sym typeface="Symbol"/>
              </a:rPr>
              <a:t>* </a:t>
            </a:r>
            <a:r>
              <a:rPr lang="fr-CH" dirty="0" err="1" smtClean="0">
                <a:solidFill>
                  <a:srgbClr val="002060"/>
                </a:solidFill>
                <a:sym typeface="Symbol"/>
              </a:rPr>
              <a:t>at</a:t>
            </a:r>
            <a:r>
              <a:rPr lang="fr-CH" dirty="0" smtClean="0">
                <a:solidFill>
                  <a:srgbClr val="002060"/>
                </a:solidFill>
                <a:sym typeface="Symbol"/>
              </a:rPr>
              <a:t> IP of </a:t>
            </a:r>
            <a:r>
              <a:rPr lang="fr-CH" dirty="0" err="1" smtClean="0">
                <a:solidFill>
                  <a:srgbClr val="002060"/>
                </a:solidFill>
                <a:sym typeface="Symbol"/>
              </a:rPr>
              <a:t>colliders</a:t>
            </a:r>
            <a:r>
              <a:rPr lang="fr-CH" dirty="0" smtClean="0">
                <a:solidFill>
                  <a:srgbClr val="002060"/>
                </a:solidFill>
                <a:sym typeface="Symbol"/>
              </a:rPr>
              <a:t>)</a:t>
            </a:r>
          </a:p>
          <a:p>
            <a:r>
              <a:rPr lang="fr-CH" dirty="0" smtClean="0">
                <a:sym typeface="Symbol"/>
              </a:rPr>
              <a:t></a:t>
            </a:r>
            <a:r>
              <a:rPr lang="fr-CH" baseline="-25000" dirty="0" err="1" smtClean="0">
                <a:sym typeface="Symbol"/>
              </a:rPr>
              <a:t>xy</a:t>
            </a:r>
            <a:r>
              <a:rPr lang="fr-CH" dirty="0" smtClean="0">
                <a:sym typeface="Symbol"/>
              </a:rPr>
              <a:t> (transverse cross section) = </a:t>
            </a:r>
            <a:r>
              <a:rPr lang="el-GR" dirty="0" smtClean="0">
                <a:sym typeface="Symbol"/>
              </a:rPr>
              <a:t>β</a:t>
            </a:r>
            <a:endParaRPr lang="fr-CH" dirty="0" smtClean="0">
              <a:sym typeface="Symbol"/>
            </a:endParaRPr>
          </a:p>
          <a:p>
            <a:r>
              <a:rPr lang="fr-CH" dirty="0" err="1" smtClean="0">
                <a:solidFill>
                  <a:srgbClr val="002060"/>
                </a:solidFill>
                <a:sym typeface="Symbol"/>
              </a:rPr>
              <a:t>Brightness</a:t>
            </a:r>
            <a:r>
              <a:rPr lang="fr-CH" dirty="0" smtClean="0">
                <a:solidFill>
                  <a:srgbClr val="002060"/>
                </a:solidFill>
                <a:sym typeface="Symbol"/>
              </a:rPr>
              <a:t>: </a:t>
            </a:r>
            <a:r>
              <a:rPr lang="fr-CH" dirty="0" err="1" smtClean="0">
                <a:solidFill>
                  <a:srgbClr val="002060"/>
                </a:solidFill>
                <a:sym typeface="Symbol"/>
              </a:rPr>
              <a:t>density</a:t>
            </a:r>
            <a:r>
              <a:rPr lang="fr-CH" dirty="0" smtClean="0">
                <a:solidFill>
                  <a:srgbClr val="002060"/>
                </a:solidFill>
                <a:sym typeface="Symbol"/>
              </a:rPr>
              <a:t> of </a:t>
            </a:r>
            <a:r>
              <a:rPr lang="fr-CH" dirty="0" err="1" smtClean="0">
                <a:solidFill>
                  <a:srgbClr val="002060"/>
                </a:solidFill>
                <a:sym typeface="Symbol"/>
              </a:rPr>
              <a:t>partic¨le</a:t>
            </a:r>
            <a:r>
              <a:rPr lang="fr-CH" dirty="0" smtClean="0">
                <a:solidFill>
                  <a:srgbClr val="002060"/>
                </a:solidFill>
                <a:sym typeface="Symbol"/>
              </a:rPr>
              <a:t> in the phase </a:t>
            </a:r>
            <a:r>
              <a:rPr lang="fr-CH" dirty="0" err="1" smtClean="0">
                <a:solidFill>
                  <a:srgbClr val="002060"/>
                </a:solidFill>
                <a:sym typeface="Symbol"/>
              </a:rPr>
              <a:t>space</a:t>
            </a:r>
            <a:r>
              <a:rPr lang="fr-CH" dirty="0" smtClean="0">
                <a:solidFill>
                  <a:srgbClr val="002060"/>
                </a:solidFill>
                <a:sym typeface="Symbol"/>
              </a:rPr>
              <a:t> (</a:t>
            </a:r>
            <a:r>
              <a:rPr lang="fr-CH" dirty="0" err="1" smtClean="0">
                <a:solidFill>
                  <a:srgbClr val="002060"/>
                </a:solidFill>
                <a:sym typeface="Symbol"/>
              </a:rPr>
              <a:t>N</a:t>
            </a:r>
            <a:r>
              <a:rPr lang="fr-CH" baseline="-25000" dirty="0" err="1" smtClean="0">
                <a:solidFill>
                  <a:srgbClr val="002060"/>
                </a:solidFill>
                <a:sym typeface="Symbol"/>
              </a:rPr>
              <a:t>p</a:t>
            </a:r>
            <a:r>
              <a:rPr lang="fr-CH" dirty="0" smtClean="0">
                <a:solidFill>
                  <a:srgbClr val="002060"/>
                </a:solidFill>
                <a:sym typeface="Symbol"/>
              </a:rPr>
              <a:t>/)</a:t>
            </a:r>
          </a:p>
        </p:txBody>
      </p:sp>
    </p:spTree>
    <p:extLst>
      <p:ext uri="{BB962C8B-B14F-4D97-AF65-F5344CB8AC3E}">
        <p14:creationId xmlns:p14="http://schemas.microsoft.com/office/powerpoint/2010/main" val="3552461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CERN proton </a:t>
            </a:r>
            <a:r>
              <a:rPr lang="fr-CH" dirty="0" err="1" smtClean="0"/>
              <a:t>accelerator</a:t>
            </a:r>
            <a:r>
              <a:rPr lang="fr-CH" dirty="0" smtClean="0"/>
              <a:t> </a:t>
            </a:r>
            <a:r>
              <a:rPr lang="fr-CH" dirty="0" err="1" smtClean="0"/>
              <a:t>chain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25606"/>
            <a:ext cx="4680520" cy="4667421"/>
          </a:xfrm>
        </p:spPr>
        <p:txBody>
          <a:bodyPr/>
          <a:lstStyle/>
          <a:p>
            <a:r>
              <a:rPr lang="fr-CH" dirty="0" smtClean="0"/>
              <a:t>LHC : 2x(0.45 – 7) </a:t>
            </a:r>
            <a:r>
              <a:rPr lang="fr-CH" dirty="0" err="1"/>
              <a:t>TeV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SPS </a:t>
            </a:r>
            <a:r>
              <a:rPr lang="fr-CH" dirty="0"/>
              <a:t>: 26 – 450 </a:t>
            </a:r>
            <a:r>
              <a:rPr lang="fr-CH" dirty="0" err="1"/>
              <a:t>GeV</a:t>
            </a:r>
            <a:endParaRPr lang="fr-CH" dirty="0"/>
          </a:p>
          <a:p>
            <a:endParaRPr lang="fr-CH" dirty="0" smtClean="0"/>
          </a:p>
          <a:p>
            <a:r>
              <a:rPr lang="fr-CH" dirty="0" smtClean="0"/>
              <a:t>PS </a:t>
            </a:r>
            <a:r>
              <a:rPr lang="fr-CH" dirty="0"/>
              <a:t>: 1.4 - 26 </a:t>
            </a:r>
            <a:r>
              <a:rPr lang="fr-CH" dirty="0" err="1" smtClean="0"/>
              <a:t>GeV</a:t>
            </a:r>
            <a:endParaRPr lang="fr-CH" dirty="0" smtClean="0"/>
          </a:p>
          <a:p>
            <a:r>
              <a:rPr lang="fr-CH" dirty="0" smtClean="0"/>
              <a:t>PSB </a:t>
            </a:r>
            <a:r>
              <a:rPr lang="fr-CH" dirty="0"/>
              <a:t>: 0.05 -1.4 </a:t>
            </a:r>
            <a:r>
              <a:rPr lang="fr-CH" dirty="0" err="1" smtClean="0"/>
              <a:t>GeV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Linac</a:t>
            </a:r>
            <a:r>
              <a:rPr lang="fr-CH" dirty="0"/>
              <a:t>: 0-50 MeV</a:t>
            </a:r>
          </a:p>
          <a:p>
            <a:endParaRPr lang="fr-CH" dirty="0" smtClean="0"/>
          </a:p>
        </p:txBody>
      </p:sp>
      <p:pic>
        <p:nvPicPr>
          <p:cNvPr id="4" name="Picture 3" descr="Cern-complex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192274"/>
            <a:ext cx="4138613" cy="495449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4295294" y="4266720"/>
            <a:ext cx="2376264" cy="13092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679387" y="4728674"/>
            <a:ext cx="2875279" cy="63367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851920" y="3957552"/>
            <a:ext cx="3240360" cy="26353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220344" y="2780928"/>
            <a:ext cx="2007840" cy="36004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683920" y="1694091"/>
            <a:ext cx="1184224" cy="14849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9441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SOURCE and LINAC2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Duoplasmatron</a:t>
            </a:r>
            <a:r>
              <a:rPr lang="fr-CH" dirty="0" smtClean="0"/>
              <a:t> source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fr-CH" dirty="0" smtClean="0"/>
              <a:t>Linac2 : in </a:t>
            </a:r>
            <a:r>
              <a:rPr lang="fr-CH" dirty="0" err="1" smtClean="0"/>
              <a:t>evidence</a:t>
            </a:r>
            <a:r>
              <a:rPr lang="fr-CH" dirty="0" smtClean="0"/>
              <a:t> the </a:t>
            </a:r>
            <a:r>
              <a:rPr lang="fr-CH" dirty="0" err="1" smtClean="0"/>
              <a:t>accelerating</a:t>
            </a:r>
            <a:r>
              <a:rPr lang="fr-CH" dirty="0" smtClean="0"/>
              <a:t> RF structure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37468"/>
            <a:ext cx="3816700" cy="2866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http://t3.gstatic.com/images?q=tbn:ANd9GcSuDw4b3-g1aEXRSt7AA2hmuP9WDyOog-w38L1FnLZO03rLmhj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293" y="2002583"/>
            <a:ext cx="4074620" cy="270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97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380" y="162999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Upgrade : LINAC4 (2015-16 ?)</a:t>
            </a:r>
            <a:br>
              <a:rPr lang="fr-CH" dirty="0" smtClean="0"/>
            </a:br>
            <a:r>
              <a:rPr lang="fr-CH" dirty="0" smtClean="0"/>
              <a:t>H</a:t>
            </a:r>
            <a:r>
              <a:rPr lang="fr-CH" baseline="30000" dirty="0" smtClean="0"/>
              <a:t>-</a:t>
            </a:r>
            <a:r>
              <a:rPr lang="fr-CH" dirty="0" smtClean="0"/>
              <a:t> and 160 MeV</a:t>
            </a:r>
            <a:endParaRPr lang="en-GB" dirty="0"/>
          </a:p>
        </p:txBody>
      </p:sp>
      <p:pic>
        <p:nvPicPr>
          <p:cNvPr id="4" name="Picture 2" descr="C:\LINAC4_civil_engineering\building_progress\16_05_12\SL700999.JPG"/>
          <p:cNvPicPr>
            <a:picLocks noChangeAspect="1" noChangeArrowheads="1"/>
          </p:cNvPicPr>
          <p:nvPr/>
        </p:nvPicPr>
        <p:blipFill rotWithShape="1">
          <a:blip r:embed="rId2" cstate="print"/>
          <a:srcRect l="563" t="20957" r="632" b="9155"/>
          <a:stretch/>
        </p:blipFill>
        <p:spPr bwMode="auto">
          <a:xfrm>
            <a:off x="0" y="1285194"/>
            <a:ext cx="9144000" cy="2573883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76" y="3762072"/>
            <a:ext cx="3816427" cy="2862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5"/>
          <a:stretch/>
        </p:blipFill>
        <p:spPr bwMode="auto">
          <a:xfrm>
            <a:off x="4884209" y="3588129"/>
            <a:ext cx="3819475" cy="2666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3176" y="6255060"/>
            <a:ext cx="15994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Equipment hall</a:t>
            </a:r>
            <a:endParaRPr lang="fr-CH" dirty="0"/>
          </a:p>
        </p:txBody>
      </p:sp>
      <p:sp>
        <p:nvSpPr>
          <p:cNvPr id="8" name="TextBox 7"/>
          <p:cNvSpPr txBox="1"/>
          <p:nvPr/>
        </p:nvSpPr>
        <p:spPr>
          <a:xfrm>
            <a:off x="4884209" y="5885728"/>
            <a:ext cx="19212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Accelerator tunnel</a:t>
            </a:r>
            <a:endParaRPr lang="fr-CH" dirty="0"/>
          </a:p>
        </p:txBody>
      </p:sp>
      <p:sp>
        <p:nvSpPr>
          <p:cNvPr id="9" name="TextBox 8"/>
          <p:cNvSpPr txBox="1"/>
          <p:nvPr/>
        </p:nvSpPr>
        <p:spPr>
          <a:xfrm>
            <a:off x="7453794" y="1285194"/>
            <a:ext cx="16902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Surface building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6186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PSB (Booster): 1.4 </a:t>
            </a:r>
            <a:r>
              <a:rPr lang="fr-CH" dirty="0" err="1" smtClean="0"/>
              <a:t>GeV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err="1" smtClean="0"/>
              <a:t>Magnetic</a:t>
            </a:r>
            <a:r>
              <a:rPr lang="fr-CH" dirty="0" smtClean="0"/>
              <a:t> structure of PSB</a:t>
            </a:r>
          </a:p>
          <a:p>
            <a:r>
              <a:rPr lang="fr-CH" dirty="0" err="1" smtClean="0"/>
              <a:t>Length</a:t>
            </a:r>
            <a:r>
              <a:rPr lang="fr-CH" dirty="0" smtClean="0"/>
              <a:t> : 150 m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r>
              <a:rPr lang="fr-CH" dirty="0" err="1" smtClean="0"/>
              <a:t>Actually</a:t>
            </a:r>
            <a:r>
              <a:rPr lang="fr-CH" dirty="0"/>
              <a:t> </a:t>
            </a:r>
            <a:r>
              <a:rPr lang="fr-CH" dirty="0" smtClean="0"/>
              <a:t>are four rings. </a:t>
            </a:r>
            <a:r>
              <a:rPr lang="fr-CH" dirty="0" err="1" smtClean="0"/>
              <a:t>Each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injected</a:t>
            </a:r>
            <a:r>
              <a:rPr lang="fr-CH" dirty="0" smtClean="0"/>
              <a:t> in the PS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1506" name="Picture 2" descr="http://www.lhc-facts.ch/img/psb/psb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28830"/>
            <a:ext cx="4072761" cy="334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://t3.gstatic.com/images?q=tbn:ANd9GcSpWvY5RTC3IWL_TYE9wILDpU9C1TSsi8vg_yV7x4yXVozSJ89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228" y="1314476"/>
            <a:ext cx="2448272" cy="367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50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Accelerators</a:t>
            </a:r>
            <a:r>
              <a:rPr lang="fr-CH" dirty="0" smtClean="0"/>
              <a:t>?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4049216" cy="4525963"/>
          </a:xfrm>
        </p:spPr>
        <p:txBody>
          <a:bodyPr>
            <a:normAutofit/>
          </a:bodyPr>
          <a:lstStyle/>
          <a:p>
            <a:r>
              <a:rPr lang="fr-CH" dirty="0" smtClean="0"/>
              <a:t>Name </a:t>
            </a:r>
            <a:r>
              <a:rPr lang="fr-CH" dirty="0" err="1" smtClean="0"/>
              <a:t>accelerator</a:t>
            </a:r>
            <a:r>
              <a:rPr lang="fr-CH" dirty="0" smtClean="0"/>
              <a:t> </a:t>
            </a:r>
            <a:r>
              <a:rPr lang="fr-CH" dirty="0" err="1" smtClean="0"/>
              <a:t>applies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for the first part</a:t>
            </a:r>
          </a:p>
          <a:p>
            <a:r>
              <a:rPr lang="fr-CH" dirty="0" smtClean="0"/>
              <a:t>«</a:t>
            </a:r>
            <a:r>
              <a:rPr lang="fr-CH" dirty="0" err="1" smtClean="0"/>
              <a:t>Ponderator</a:t>
            </a:r>
            <a:r>
              <a:rPr lang="fr-CH" dirty="0" smtClean="0"/>
              <a:t>»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proposed</a:t>
            </a:r>
            <a:r>
              <a:rPr lang="fr-CH" dirty="0" smtClean="0"/>
              <a:t> to replace «</a:t>
            </a:r>
            <a:r>
              <a:rPr lang="fr-CH" dirty="0" err="1" smtClean="0"/>
              <a:t>accelerator</a:t>
            </a:r>
            <a:r>
              <a:rPr lang="fr-CH" dirty="0" smtClean="0"/>
              <a:t>» in 1948</a:t>
            </a:r>
          </a:p>
          <a:p>
            <a:r>
              <a:rPr lang="fr-CH" dirty="0" smtClean="0"/>
              <a:t>But of course not </a:t>
            </a:r>
            <a:r>
              <a:rPr lang="fr-CH" dirty="0" err="1" smtClean="0"/>
              <a:t>likeable</a:t>
            </a:r>
            <a:r>
              <a:rPr lang="fr-CH" dirty="0" smtClean="0"/>
              <a:t> </a:t>
            </a:r>
            <a:r>
              <a:rPr lang="fr-CH" dirty="0" err="1" smtClean="0"/>
              <a:t>so</a:t>
            </a:r>
            <a:r>
              <a:rPr lang="fr-CH" dirty="0" smtClean="0"/>
              <a:t> </a:t>
            </a:r>
            <a:r>
              <a:rPr lang="fr-CH" dirty="0" err="1" smtClean="0"/>
              <a:t>accelerator</a:t>
            </a:r>
            <a:r>
              <a:rPr lang="fr-CH" dirty="0" smtClean="0"/>
              <a:t> </a:t>
            </a:r>
            <a:r>
              <a:rPr lang="fr-CH" dirty="0" err="1" smtClean="0"/>
              <a:t>remains</a:t>
            </a:r>
            <a:r>
              <a:rPr lang="fr-CH" dirty="0" smtClean="0"/>
              <a:t>.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1"/>
          </p:nvPr>
        </p:nvGraphicFramePr>
        <p:xfrm>
          <a:off x="457200" y="2120991"/>
          <a:ext cx="3657600" cy="3484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Bitmap Image" r:id="rId3" imgW="5229955" imgH="4982270" progId="PBrush">
                  <p:embed/>
                </p:oleObj>
              </mc:Choice>
              <mc:Fallback>
                <p:oleObj name="Bitmap Image" r:id="rId3" imgW="5229955" imgH="4982270" progId="PBrush">
                  <p:embed/>
                  <p:pic>
                    <p:nvPicPr>
                      <p:cNvPr id="0" name="Object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120991"/>
                        <a:ext cx="3657600" cy="34843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171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The PS </a:t>
            </a:r>
            <a:r>
              <a:rPr lang="fr-CH" dirty="0" err="1" smtClean="0"/>
              <a:t>complex</a:t>
            </a:r>
            <a:r>
              <a:rPr lang="fr-CH" dirty="0" smtClean="0"/>
              <a:t>: </a:t>
            </a:r>
            <a:r>
              <a:rPr lang="fr-CH" dirty="0" err="1" smtClean="0"/>
              <a:t>injector</a:t>
            </a:r>
            <a:r>
              <a:rPr lang="fr-CH" dirty="0" smtClean="0"/>
              <a:t> for LHC and </a:t>
            </a:r>
            <a:r>
              <a:rPr lang="fr-CH" dirty="0" err="1" smtClean="0"/>
              <a:t>much</a:t>
            </a:r>
            <a:r>
              <a:rPr lang="fr-CH" dirty="0" smtClean="0"/>
              <a:t> more…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3063"/>
            <a:ext cx="5392777" cy="293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528" y="2492896"/>
            <a:ext cx="2947647" cy="2207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664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BR03_9"/>
          <p:cNvPicPr>
            <a:picLocks noChangeAspect="1" noChangeArrowheads="1"/>
          </p:cNvPicPr>
          <p:nvPr/>
        </p:nvPicPr>
        <p:blipFill rotWithShape="1">
          <a:blip r:embed="rId2" cstate="print"/>
          <a:srcRect t="5692" b="4125"/>
          <a:stretch/>
        </p:blipFill>
        <p:spPr bwMode="auto">
          <a:xfrm>
            <a:off x="576788" y="970677"/>
            <a:ext cx="7721600" cy="557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8" r="72992" b="14692"/>
          <a:stretch/>
        </p:blipFill>
        <p:spPr bwMode="auto">
          <a:xfrm>
            <a:off x="2347680" y="962239"/>
            <a:ext cx="3434157" cy="5268441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  <a:effectLst/>
          <a:extLst/>
        </p:spPr>
      </p:pic>
      <p:sp>
        <p:nvSpPr>
          <p:cNvPr id="4" name="Rounded Rectangle 3"/>
          <p:cNvSpPr/>
          <p:nvPr/>
        </p:nvSpPr>
        <p:spPr>
          <a:xfrm>
            <a:off x="347139" y="2767808"/>
            <a:ext cx="1153459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160 MeV H</a:t>
            </a:r>
            <a:r>
              <a:rPr lang="fr-CH" baseline="30000" dirty="0" smtClean="0"/>
              <a:t>-</a:t>
            </a:r>
            <a:r>
              <a:rPr lang="fr-CH" dirty="0" smtClean="0"/>
              <a:t> injection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500598" y="2395279"/>
            <a:ext cx="847081" cy="5164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500598" y="3114912"/>
            <a:ext cx="847082" cy="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500598" y="3351977"/>
            <a:ext cx="8470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endCxn id="3" idx="1"/>
          </p:cNvCxnSpPr>
          <p:nvPr/>
        </p:nvCxnSpPr>
        <p:spPr>
          <a:xfrm>
            <a:off x="1500598" y="3596459"/>
            <a:ext cx="847082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419360" y="3716045"/>
            <a:ext cx="879518" cy="5461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6773332" y="1899170"/>
            <a:ext cx="2370668" cy="96520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Doubling</a:t>
            </a:r>
            <a:r>
              <a:rPr lang="fr-CH" dirty="0"/>
              <a:t> of </a:t>
            </a:r>
            <a:r>
              <a:rPr lang="fr-CH" dirty="0" err="1"/>
              <a:t>density</a:t>
            </a:r>
            <a:r>
              <a:rPr lang="fr-CH" dirty="0"/>
              <a:t> in transverse phase planes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715000" y="1125281"/>
            <a:ext cx="1058332" cy="10833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6773332" y="1246425"/>
            <a:ext cx="2040467" cy="4913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Increased</a:t>
            </a:r>
            <a:r>
              <a:rPr lang="fr-CH" dirty="0" smtClean="0"/>
              <a:t> </a:t>
            </a:r>
            <a:r>
              <a:rPr lang="fr-CH" dirty="0" err="1" smtClean="0"/>
              <a:t>intensity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5715000" y="1492117"/>
            <a:ext cx="1058332" cy="73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6773332" y="3377379"/>
            <a:ext cx="2040468" cy="33866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2 GeV upgrade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5715000" y="2844014"/>
            <a:ext cx="1041436" cy="5417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715000" y="3716045"/>
            <a:ext cx="1041436" cy="7874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715000" y="2039681"/>
            <a:ext cx="1058332" cy="5347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188074" y="-17719"/>
            <a:ext cx="8955926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PSB upgrade </a:t>
            </a:r>
            <a:r>
              <a:rPr lang="fr-CH" dirty="0"/>
              <a:t>t</a:t>
            </a:r>
            <a:r>
              <a:rPr lang="fr-CH" dirty="0" smtClean="0"/>
              <a:t>o 2 </a:t>
            </a:r>
            <a:r>
              <a:rPr lang="fr-CH" dirty="0" err="1" smtClean="0"/>
              <a:t>GeV</a:t>
            </a:r>
            <a:r>
              <a:rPr lang="fr-CH" dirty="0" smtClean="0"/>
              <a:t>: </a:t>
            </a:r>
            <a:r>
              <a:rPr lang="fr-CH" b="1" dirty="0" err="1" smtClean="0"/>
              <a:t>brightness</a:t>
            </a:r>
            <a:r>
              <a:rPr lang="fr-CH" b="1" dirty="0" smtClean="0"/>
              <a:t> </a:t>
            </a:r>
            <a:r>
              <a:rPr lang="fr-CH" b="1" dirty="0" smtClean="0">
                <a:sym typeface="Symbol"/>
              </a:rPr>
              <a:t>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756436" y="5733256"/>
            <a:ext cx="2057364" cy="33855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600" dirty="0" err="1" smtClean="0"/>
              <a:t>Courtesy</a:t>
            </a:r>
            <a:r>
              <a:rPr lang="fr-CH" sz="1600" dirty="0" smtClean="0"/>
              <a:t> R. Garoby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5236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2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PS: 28 </a:t>
            </a:r>
            <a:r>
              <a:rPr lang="fr-CH" dirty="0" err="1" smtClean="0"/>
              <a:t>GeV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PS ring (</a:t>
            </a:r>
            <a:r>
              <a:rPr lang="fr-CH" dirty="0" err="1" smtClean="0"/>
              <a:t>magnetic</a:t>
            </a:r>
            <a:r>
              <a:rPr lang="fr-CH" dirty="0" smtClean="0"/>
              <a:t> structure)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fr-CH" dirty="0" smtClean="0"/>
              <a:t>PS 200 MHz system and 10 MHz system (1/10)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AutoShape 4" descr="data:image/jpeg;base64,/9j/4AAQSkZJRgABAQAAAQABAAD/2wCEAAkGBwgHBgkIBwgKCgkLDRYPDQwMDRsUFRAWIB0iIiAdHx8kKDQsJCYxJx8fLT0tMTU3Ojo6Iys/RD84QzQ5OjcBCgoKDQwNGg8PGjclHyU3Nzc3Nzc3Nzc3Nzc3Nzc3Nzc3Nzc3Nzc3Nzc3Nzc3Nzc3Nzc3Nzc3Nzc3Nzc3Nzc3N//AABEIAF8AfQMBIgACEQEDEQH/xAAbAAACAwEBAQAAAAAAAAAAAAAFBgIDBAcBAP/EAD4QAAIBAwICBwQHBwMFAAAAAAECAwAEEQUhEjEGEyJBUXGRYYGhsRQVMkLB0fAjQ1JigqLhByRyJTRjkrL/xAAZAQADAQEBAAAAAAAAAAAAAAABAgMEAAX/xAAiEQACAgMBAAICAwAAAAAAAAAAAQIRAxIhMUFRMkITIlL/2gAMAwEAAhEDEQA/AJLJt9qYL/OOsHru3xFTZY51CsI3xyVcbf8AFW5eec1p/wCrg/7no7DL/PBOo+e9RMqbi60PVIRnnHH1ox8aY8/oEm0CwdneJTGx9pIX3E7+tYrjRr62PWWxBYHbqzwn0PP3UxmTSlb/AL2W0PM9dbunf6VeiwTALaalZybcllXJHwoUFTa9AujXN/I3VXCKHA5SdhqYkivCoAgTH80oGKzvYzmEia2DJ/CAHHpypbv9KtpWfhSeCTn+z7YHtIHL3UKO42OTWkxHa4Me1xVRseuTsvFjuPF+NAtDvPoFtwTl9QHcsTqHx5N+dHrDWtBkjVLhLixnOyw3TIh9w8K7UFMGX2k3Bw0EqZA7UcZBLeQxQV442O8kj+SYp6j1LRlukiaVxMGH2VJAPmBvXnS3RYJla4iuEhulAzF1TBWGOQxjflvTLhyEN4Yz91//AF/zXnVRj92592KjJLJH+7kz3jhP51iu9SW3QNNFIATgHh7/AFotjKLYQWG3ldImDRljjJbHzo1Y6ZbzLxveovDkAOvLuzz5+2kj66hjlDkSrnmBkGiX1srQlrcyTkdwkwB78Ut2GUJDqNJtuHP1jEP6DQ67l0O0k4LjWIC3tjJpUW4ur7sSBlBGcI7OfwHxoT9VpIA0ZUn7xeZVOfIkVx0cS+Wd+HCOZHrXvHEOboP6hUB0d0ZAW+qbLA/8Cn8K9+rtEj2+r7Jd8Y6hM/KhZPQkZrcfamiHm4rNOmkTAif6C/jx8B+dE7XTbN0Yw6bb5UbfsVAPkcVdb2bM4B05Il/iPB8hXWh1jYsvpnR8g9WlnGT3xSBP/kike4Se61OVLITJGj4USyO/LvHPnXZ47GUMQ3VBe7hFSitOHaZuNif3a8OPjSyfCkcUkcpGnXrRKsq8aKOUmWHpwV9NY3phMBeJYwc8JDsAR38LAj4V1ieyt3Xh4AM8ySfzrOlpbhjgKABgDA5+OTv31NqX+mNo18I5hF0c1aR0eMZ7Ox6pzvjnn0qu/wCh+uXlxbS3rTSNAxZDGjKQT4Ek4O3dT5e6oNOiS4M88qyEBREq4TIzxNsSBkVlu+liRiJJbtoxOwAYryHfvw4HvpoYpNXsK5RQpXHQW6tuJ1N4zud2l4pOL25oHqfRu3fC3d/wEMVCkEdrly8a6Pq3+oem6dNHCGeUsAcxEOQPaMjc+dLWt9P9NvoiJ9ISWRcrFNcOoxxc+HmRt8q5wk/GP51CzD0Ns5Qki3Uj55FYyQfQVtTo1HAd54iOXbjc/r/FMGj9NF1i6tNHS2S1gPCDJE3gP5tjyHPxo/fWGbeEwXMZdeIEyKy5HMfYYAelD+KS/ZiTmJselxovCLiEHOT+wY7++sF+lzbsiwXEUq47rVhj405WdvcdevFkqW4W4ZiQdx3Eee9NJ6PWspLCWbffAYYHwrtZL92CNy8SDMYCp93I8BUwqjJAAJ54qpGqZajZrJZrzO9VtIoOM7+FVPMc4Gw8aDkgWaOKshuoxJgMD5Vi1XUHtbOWcIpCAZU753ApZXpCG1VIp5LeKIxM7EnHDjGPxoW5eEp5K8G25vOHkcbc6Xxq8kN2eMcUOWJ4McWMbY3pYuelGpy3l2un2LXVvG+Q3UPkLnY74xy7/ChF3r5lkeCaELOhIfuYHODsT7s4qih9kZOUmHNR1y0tFSC3kkYAs560KSM92MYwN/GgN3cz3E83X4nCluFy5w2PPcDbNUQ20f0qa51BmWCPJbPNmxlV+Qq2TDdWSWaMQNiQIRxjBOdxzHEAfbVkkJQC6ST2cQVtPkkWS4clkTIwoHd7yRzoVawzTNG5XhIG+259p9BR2Wy+nmKSOGJIolIXq+RJ3PPwOf0K22ulSoEKxE7cROOR/RpH6W3pUjDp9o9rmbqm4sjDE7jYjYe+jlr0gngjjimZmC7AnnirIdKuJzsGHsFQvujFyxHVAnai6I7Jvox6VdlpIwzA5w2x8d/xp/spQ0IbPOuTabaaja3QknjwNgSBttsK6BYXWLVOLIPnis8pU+j45KLCy3KlgMipSS5T739POgcMhDqc7cuVbVmJFR2ZVZDQrKmcKATzPMnzNVySgZJOBWW6vIbSMy3Eioucdo4yfAUu3+pvdK3EzRJ92NJVyfax/CnhBzElkou1zVxNBJb2xHCw3lYZDb8l/M0qEos2ZJADjmWP51ZM4XiZWkGe7jG/pQ26kPECqyM5OFHEN/hWqMFFcI3ZfqVxGsQcTthVPE4b7I8OffQCaVriUuGDFshEK8h4f5qzUJ2dQkcodIs9bnclts59la+j9vHNDqF/cyD6PbwMTnbBZSF/ux6Gi+lIqlZTqmqCXR4FdSRbnjaNRjibIBz6D1NY9EupWsJrYgcM0fVJvlskk7+G/fQ6Gd4hbtFKAzoUYEcXHltgQedaNG6+51a3gR8RF2yrHbYZzvvzwfbSpldUkF5r2SG4Npb9i0s0wmDgycHjnu7xjntVV5qlymtXb28zIOEfe5AcJG3l8SapSBpte1CVGfqIxLlz3gAqPl6Vom0QX2rNerLGsD8A4TuwCqoHfjuo2haVnVtLRT1LOAucE4FFlVCxyoPhtQLS7kT26OuxHZYeBHMUbtpFYYJ7Q76Qzx+jSsMZ5oPSqJLJQ3YQKPANj8K3xDI7qmV3oNJ+mlQ4KqOdvYajqGqJYW5YJ1sx+zGpAPv9lCekN/LpNrE0kbqs+VEgG6Ed3sJpHOo/SLm4uLud2LLiOPYhNwQMn37+2p48O3WRGW5vLq7mE90nFIBsFB4VHgBn41Q0ki5YwtsNuy2/xoIL5MbIxFbtO1mG3EkdxYRzo5BBDcLL761pV4LTI3EskhybdtueA1C5btI/2kkTRSvlYhndR47+79CtGqX/ANLQW1tE8MTTcbsXByvcvPO25rPcdXa6Ldyzur3LXSRxAcxGF5Y7tyfOknLUpCINSQwlIUiLsx2blxE0U1e7aw0IWMVuBxy8cxQkDhUHHxLVj6NLJe6nCgjJTrYw2Rkdpgo8jufQ0U6VPDNNqk9soeEsVVP4VDY2/XfRXgz/ACSEiymmW4RoonALgoqjc4IOx5nuoxpJaC8tpLdULi3Ykk7DJG3rmhVoZI52IIBAAyOY27jRzo3AZdSm4hn/AG68tgMHA+VJsrotkVRbNVrepbwyWpIMtxMpbhHi24+JpkiWJlAdVPcQRQy50OCS3mcR4dVLAgnORvW7S+j8QkDma4BilYbyscgMcbHbcVLLj3+SMckUho0fC2w4QACSeVGrWQqwPPFL+ggwWptJGLSWshiZid2wdmPmMGjkBGRTxVKjPJ/2bGa3KSxAqwI9jV4zgHcgeZrHp8qgCPkDk5ArdjwA9oIpzZCW0TkHT/X4b8xWNjGJZLdyZZtiiZGOHz+WKWdMt4p2c5fjTGzACj620ENm1rHEBG25PeffWSG0jhLshIyN8706MylyilgibFeVZ3uI1OQpFR1C66t+DOds5xQhrgG5Y79pBt5E/nXWPGNjBpzx3NyE3zz376wahJE11KCysCcMrHnUdGmxfp7QflQ57X6fqASJAGmkwu/eTQtoaMVsPHRCK1sNPvtQyeGFNtu0Hbsr5829a54ZJ5V4HlR1JzgTLgH3mnHVJI7Toi4tXYLNdiMADGOrGAD47Fj50lqipjs7+e1Tm0uFcEX1nkWI5GMisTxE9nembocqT6je9XI3CkMYyBjfLE86XpgDayFkXOO6jP8Ap6wW6vgSR2E5eZpY+2HN+DHpLTi7PXygHY4C/lXmjOydajklsI2CP5Qp/uRqsjkXucjwqi1JivIwXLkSzQEkAZzwyry82pzCupm/rBBq8T8JCXkXCT3dYn5qV9KMxNQTVV4tMkmX7dqRcKf+P2v7SaKW0vWwpKAO2ATXID+wrC+RjxozZydbF2uHrB9oD50vwPRCOVSgDDGPAkfKmHxT1Z//2Q=="/>
          <p:cNvSpPr>
            <a:spLocks noChangeAspect="1" noChangeArrowheads="1"/>
          </p:cNvSpPr>
          <p:nvPr/>
        </p:nvSpPr>
        <p:spPr bwMode="auto">
          <a:xfrm>
            <a:off x="155575" y="-433388"/>
            <a:ext cx="1190625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3558" name="Picture 6" descr="http://t2.gstatic.com/images?q=tbn:ANd9GcT4EefsH3bV3CgdEdTQfEPhzXh6B8ulhYRfaet2hNUgki5wz3J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8" y="1611221"/>
            <a:ext cx="4617873" cy="3521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0" name="Picture 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769" y="2384157"/>
            <a:ext cx="3729556" cy="2791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3007"/>
            <a:ext cx="3744416" cy="280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169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320"/>
            <a:ext cx="8274685" cy="1143000"/>
          </a:xfrm>
        </p:spPr>
        <p:txBody>
          <a:bodyPr>
            <a:normAutofit/>
          </a:bodyPr>
          <a:lstStyle/>
          <a:p>
            <a:r>
              <a:rPr lang="fr-CH" dirty="0" smtClean="0"/>
              <a:t>PS: </a:t>
            </a:r>
            <a:r>
              <a:rPr lang="fr-CH" dirty="0" err="1" smtClean="0"/>
              <a:t>generation</a:t>
            </a:r>
            <a:r>
              <a:rPr lang="fr-CH" dirty="0" smtClean="0"/>
              <a:t> of LHC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7877"/>
          <a:stretch/>
        </p:blipFill>
        <p:spPr>
          <a:xfrm>
            <a:off x="28822" y="1219880"/>
            <a:ext cx="6300436" cy="446725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7104" y="5791845"/>
            <a:ext cx="64771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376092"/>
                </a:solidFill>
              </a:rPr>
              <a:t>Each bunch from the PSB is divided by 12 </a:t>
            </a:r>
            <a:r>
              <a:rPr lang="en-US" dirty="0">
                <a:solidFill>
                  <a:srgbClr val="FF0000"/>
                </a:solidFill>
              </a:rPr>
              <a:t>→ </a:t>
            </a:r>
            <a:r>
              <a:rPr lang="en-US" b="1" dirty="0" smtClean="0">
                <a:solidFill>
                  <a:srgbClr val="FF0000"/>
                </a:solidFill>
              </a:rPr>
              <a:t>6</a:t>
            </a:r>
            <a:r>
              <a:rPr lang="en-US" b="1" dirty="0" smtClean="0">
                <a:solidFill>
                  <a:srgbClr val="376092"/>
                </a:solidFill>
              </a:rPr>
              <a:t> x 3 x 2 x 2</a:t>
            </a:r>
            <a:endParaRPr lang="en-GB" b="1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573" y="1892491"/>
            <a:ext cx="2913967" cy="3599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51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" b="4338"/>
          <a:stretch/>
        </p:blipFill>
        <p:spPr bwMode="auto">
          <a:xfrm>
            <a:off x="764500" y="1205268"/>
            <a:ext cx="7829506" cy="557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2" r="73271" b="8562"/>
          <a:stretch/>
        </p:blipFill>
        <p:spPr bwMode="auto">
          <a:xfrm>
            <a:off x="2890628" y="2248620"/>
            <a:ext cx="3398681" cy="3757488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7528010" y="3321763"/>
            <a:ext cx="1507066" cy="102659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Increased</a:t>
            </a:r>
            <a:r>
              <a:rPr lang="fr-CH" dirty="0" smtClean="0"/>
              <a:t> transverse </a:t>
            </a:r>
            <a:r>
              <a:rPr lang="fr-CH" dirty="0" err="1" smtClean="0"/>
              <a:t>brightness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6289310" y="2358689"/>
            <a:ext cx="1238700" cy="102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6289310" y="3467822"/>
            <a:ext cx="1238700" cy="7535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365210" y="2957696"/>
            <a:ext cx="1507066" cy="72813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2 GeV injection</a:t>
            </a:r>
            <a:endParaRPr lang="en-GB" dirty="0"/>
          </a:p>
        </p:txBody>
      </p:sp>
      <p:cxnSp>
        <p:nvCxnSpPr>
          <p:cNvPr id="8" name="Straight Arrow Connector 7"/>
          <p:cNvCxnSpPr>
            <a:stCxn id="4" idx="1"/>
          </p:cNvCxnSpPr>
          <p:nvPr/>
        </p:nvCxnSpPr>
        <p:spPr>
          <a:xfrm flipH="1" flipV="1">
            <a:off x="6289310" y="3093171"/>
            <a:ext cx="1238700" cy="7418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872276" y="2536488"/>
            <a:ext cx="1018352" cy="5503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7" idx="3"/>
          </p:cNvCxnSpPr>
          <p:nvPr/>
        </p:nvCxnSpPr>
        <p:spPr>
          <a:xfrm flipV="1">
            <a:off x="1872276" y="3321762"/>
            <a:ext cx="1018352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872276" y="3620221"/>
            <a:ext cx="1018352" cy="389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7528010" y="2049638"/>
            <a:ext cx="1507066" cy="1026592"/>
          </a:xfrm>
          <a:prstGeom prst="round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Increased</a:t>
            </a:r>
            <a:r>
              <a:rPr lang="fr-CH" dirty="0" smtClean="0"/>
              <a:t> </a:t>
            </a:r>
            <a:r>
              <a:rPr lang="fr-CH" dirty="0" err="1" smtClean="0"/>
              <a:t>intensity</a:t>
            </a:r>
            <a:r>
              <a:rPr lang="fr-CH" dirty="0" smtClean="0"/>
              <a:t> / </a:t>
            </a:r>
            <a:r>
              <a:rPr lang="fr-CH" dirty="0" err="1" smtClean="0"/>
              <a:t>bunch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289309" y="2358689"/>
            <a:ext cx="1238701" cy="380999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289310" y="2739688"/>
            <a:ext cx="1238700" cy="131233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7248610" y="4839427"/>
            <a:ext cx="1786465" cy="39793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Radioprotection</a:t>
            </a:r>
            <a:endParaRPr lang="en-GB" dirty="0"/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>
            <a:off x="6289309" y="5038394"/>
            <a:ext cx="95930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64501" y="1219322"/>
            <a:ext cx="7829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J.B. Adams – 25 Nov. 1959 – Design </a:t>
            </a:r>
            <a:r>
              <a:rPr lang="fr-CH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intensity</a:t>
            </a:r>
            <a:r>
              <a:rPr lang="fr-CH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3 10</a:t>
            </a:r>
            <a:r>
              <a:rPr lang="fr-CH" sz="2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r>
              <a:rPr lang="fr-CH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p/p </a:t>
            </a:r>
            <a:endParaRPr lang="en-GB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PS upgrade (</a:t>
            </a:r>
            <a:r>
              <a:rPr lang="fr-CH" dirty="0" err="1" smtClean="0"/>
              <a:t>minor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756436" y="5733256"/>
            <a:ext cx="2057364" cy="33855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600" dirty="0" err="1" smtClean="0"/>
              <a:t>Courtesy</a:t>
            </a:r>
            <a:r>
              <a:rPr lang="fr-CH" sz="1600" dirty="0" smtClean="0"/>
              <a:t> R. Garoby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3455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2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SPS: 450 </a:t>
            </a:r>
            <a:r>
              <a:rPr lang="fr-CH" dirty="0" err="1" smtClean="0"/>
              <a:t>GeV</a:t>
            </a:r>
            <a:r>
              <a:rPr lang="fr-CH" dirty="0" smtClean="0"/>
              <a:t> </a:t>
            </a:r>
            <a:r>
              <a:rPr lang="fr-CH" dirty="0" smtClean="0"/>
              <a:t>proton </a:t>
            </a:r>
            <a:r>
              <a:rPr lang="fr-CH" dirty="0" err="1" smtClean="0"/>
              <a:t>beam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(in the 1980’s </a:t>
            </a:r>
            <a:r>
              <a:rPr lang="fr-CH" dirty="0" err="1" smtClean="0"/>
              <a:t>worked</a:t>
            </a:r>
            <a:r>
              <a:rPr lang="fr-CH" dirty="0" smtClean="0"/>
              <a:t> </a:t>
            </a:r>
            <a:r>
              <a:rPr lang="fr-CH" dirty="0" smtClean="0"/>
              <a:t>as p-</a:t>
            </a:r>
            <a:r>
              <a:rPr lang="fr-CH" dirty="0" err="1" smtClean="0"/>
              <a:t>pbar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SPS tunnel (</a:t>
            </a:r>
            <a:r>
              <a:rPr lang="fr-CH" dirty="0" err="1" smtClean="0"/>
              <a:t>almost</a:t>
            </a:r>
            <a:r>
              <a:rPr lang="fr-CH" dirty="0" smtClean="0"/>
              <a:t> 7 km)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fr-CH" dirty="0" smtClean="0"/>
              <a:t>SPS </a:t>
            </a:r>
            <a:r>
              <a:rPr lang="fr-CH" dirty="0" err="1" smtClean="0"/>
              <a:t>complex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experimental</a:t>
            </a:r>
            <a:r>
              <a:rPr lang="fr-CH" dirty="0" smtClean="0"/>
              <a:t> area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http://home.web.cern.ch/sites/home.web.cern.ch/files/styles/medium/public/image/accelerator/2013/01/sps.jpg?itok=iLnNGjdI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58012"/>
            <a:ext cx="4201178" cy="323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0.gstatic.com/images?q=tbn:ANd9GcTh1Md00V5rdRcPFkfiXKWsiHX3ZnDUCbpfEMx1OKEq6ekkedtV6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69496"/>
            <a:ext cx="3696302" cy="381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48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://doc.cern.ch/archive/electronic/cern/others/PHO/draft/7902734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4734" y="2279103"/>
            <a:ext cx="5366386" cy="3577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3611880" y="1684744"/>
            <a:ext cx="5349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dirty="0" smtClean="0"/>
              <a:t>One four sections cavity</a:t>
            </a:r>
          </a:p>
          <a:p>
            <a:pPr lvl="0" algn="ctr"/>
            <a:r>
              <a:rPr lang="en-US" sz="1600" dirty="0" smtClean="0"/>
              <a:t>(four power couplers and two terminating power loads)</a:t>
            </a:r>
          </a:p>
        </p:txBody>
      </p:sp>
      <p:pic>
        <p:nvPicPr>
          <p:cNvPr id="26" name="Picture 2" descr="http://doc.cern.ch/archive/electronic/cern/others/PHO/draft/7411049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16487" y="1547584"/>
            <a:ext cx="3223261" cy="214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6"/>
          <p:cNvSpPr/>
          <p:nvPr/>
        </p:nvSpPr>
        <p:spPr>
          <a:xfrm>
            <a:off x="220722" y="4280246"/>
            <a:ext cx="32082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dirty="0" smtClean="0"/>
              <a:t>One section = 11 drift tubes</a:t>
            </a:r>
          </a:p>
        </p:txBody>
      </p:sp>
      <p:pic>
        <p:nvPicPr>
          <p:cNvPr id="29" name="Picture 2" descr="http://doc.cern.ch/archive/electronic/cern/others/PHO/draft/78021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722" y="4026452"/>
            <a:ext cx="3208278" cy="2138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SPS upgrade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7" r="73365" b="6299"/>
          <a:stretch/>
        </p:blipFill>
        <p:spPr bwMode="auto">
          <a:xfrm>
            <a:off x="2872558" y="2658152"/>
            <a:ext cx="3386729" cy="2631472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7239000" y="2826410"/>
            <a:ext cx="1507066" cy="102659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Increased</a:t>
            </a:r>
            <a:r>
              <a:rPr lang="fr-CH" dirty="0" smtClean="0"/>
              <a:t> transverse </a:t>
            </a:r>
            <a:r>
              <a:rPr lang="fr-CH" dirty="0" err="1" smtClean="0"/>
              <a:t>brightness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6259287" y="2734355"/>
            <a:ext cx="979713" cy="25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6259288" y="3123822"/>
            <a:ext cx="979712" cy="107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259287" y="3470952"/>
            <a:ext cx="979713" cy="169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259287" y="3674155"/>
            <a:ext cx="979713" cy="931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259288" y="3767289"/>
            <a:ext cx="979712" cy="4995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558800" y="3479419"/>
            <a:ext cx="1507066" cy="787404"/>
          </a:xfrm>
          <a:prstGeom prst="round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Increased</a:t>
            </a:r>
            <a:r>
              <a:rPr lang="fr-CH" dirty="0" smtClean="0"/>
              <a:t> </a:t>
            </a:r>
            <a:r>
              <a:rPr lang="fr-CH" dirty="0" err="1" smtClean="0"/>
              <a:t>intensity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065866" y="2962956"/>
            <a:ext cx="774037" cy="711199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065866" y="2747040"/>
            <a:ext cx="806692" cy="808582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065865" y="3973889"/>
            <a:ext cx="806693" cy="12360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065866" y="4165222"/>
            <a:ext cx="790364" cy="64600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998133" y="4216022"/>
            <a:ext cx="858097" cy="806866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532695" y="1085919"/>
            <a:ext cx="62778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 MHz Travelling </a:t>
            </a:r>
            <a:r>
              <a:rPr lang="fr-CH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Wave</a:t>
            </a:r>
            <a:r>
              <a:rPr lang="fr-CH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Accelerating</a:t>
            </a:r>
            <a:r>
              <a:rPr lang="fr-CH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Structures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56436" y="5518140"/>
            <a:ext cx="2057364" cy="33855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600" dirty="0" err="1" smtClean="0"/>
              <a:t>Courtesy</a:t>
            </a:r>
            <a:r>
              <a:rPr lang="fr-CH" sz="1600" dirty="0" smtClean="0"/>
              <a:t> R. Garoby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38918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284663" y="6524625"/>
            <a:ext cx="4791075" cy="2476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Lucio Rossi – ASC 2006 – </a:t>
            </a:r>
            <a:fld id="{997AAB0B-9CE0-4572-A843-3139CDC98991}" type="slidenum">
              <a:rPr lang="en-US"/>
              <a:pPr/>
              <a:t>27</a:t>
            </a:fld>
            <a:endParaRPr lang="en-US"/>
          </a:p>
        </p:txBody>
      </p:sp>
      <p:sp>
        <p:nvSpPr>
          <p:cNvPr id="4884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6826250" cy="990600"/>
          </a:xfrm>
        </p:spPr>
        <p:txBody>
          <a:bodyPr/>
          <a:lstStyle/>
          <a:p>
            <a:r>
              <a:rPr lang="en-US" sz="3400" dirty="0"/>
              <a:t>CERN’</a:t>
            </a:r>
            <a:r>
              <a:rPr lang="en-US" sz="3400" dirty="0">
                <a:latin typeface="Book Antiqua" pitchFamily="18" charset="0"/>
              </a:rPr>
              <a:t>s</a:t>
            </a:r>
            <a:r>
              <a:rPr lang="en-US" sz="3400" dirty="0"/>
              <a:t> </a:t>
            </a:r>
            <a:r>
              <a:rPr lang="en-US" sz="2400" dirty="0">
                <a:latin typeface="Book Antiqua" pitchFamily="18" charset="0"/>
              </a:rPr>
              <a:t>particle accelerator </a:t>
            </a:r>
            <a:r>
              <a:rPr lang="en-US" sz="2400" dirty="0" smtClean="0">
                <a:latin typeface="Book Antiqua" pitchFamily="18" charset="0"/>
              </a:rPr>
              <a:t>chain: 40 </a:t>
            </a:r>
            <a:r>
              <a:rPr lang="en-US" sz="2400" dirty="0" smtClean="0">
                <a:latin typeface="Book Antiqua" pitchFamily="18" charset="0"/>
              </a:rPr>
              <a:t>km </a:t>
            </a:r>
            <a:r>
              <a:rPr lang="en-US" sz="2400" dirty="0" smtClean="0">
                <a:latin typeface="Book Antiqua" pitchFamily="18" charset="0"/>
              </a:rPr>
              <a:t>of tunnels (rings and transfer lines)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488451" name="Text Box 3"/>
          <p:cNvSpPr txBox="1">
            <a:spLocks noChangeArrowheads="1"/>
          </p:cNvSpPr>
          <p:nvPr/>
        </p:nvSpPr>
        <p:spPr bwMode="auto">
          <a:xfrm>
            <a:off x="4648200" y="6324600"/>
            <a:ext cx="1622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000">
                <a:latin typeface="Times" pitchFamily="18" charset="0"/>
              </a:rPr>
              <a:t>2004: The 20 member states</a:t>
            </a:r>
          </a:p>
        </p:txBody>
      </p:sp>
      <p:sp>
        <p:nvSpPr>
          <p:cNvPr id="488452" name="Text Box 4"/>
          <p:cNvSpPr txBox="1">
            <a:spLocks noChangeArrowheads="1"/>
          </p:cNvSpPr>
          <p:nvPr/>
        </p:nvSpPr>
        <p:spPr bwMode="auto">
          <a:xfrm>
            <a:off x="565150" y="1212850"/>
            <a:ext cx="295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>
                <a:latin typeface="Footlight MT Light" pitchFamily="18" charset="0"/>
              </a:rPr>
              <a:t>From LINAC to LHC…</a:t>
            </a:r>
          </a:p>
        </p:txBody>
      </p:sp>
      <p:pic>
        <p:nvPicPr>
          <p:cNvPr id="4884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3" y="1803400"/>
            <a:ext cx="7772400" cy="50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8454" name="Oval 6"/>
          <p:cNvSpPr>
            <a:spLocks noChangeArrowheads="1"/>
          </p:cNvSpPr>
          <p:nvPr/>
        </p:nvSpPr>
        <p:spPr bwMode="auto">
          <a:xfrm>
            <a:off x="2855913" y="5245100"/>
            <a:ext cx="114300" cy="1143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8455" name="Oval 7"/>
          <p:cNvSpPr>
            <a:spLocks noChangeArrowheads="1"/>
          </p:cNvSpPr>
          <p:nvPr/>
        </p:nvSpPr>
        <p:spPr bwMode="auto">
          <a:xfrm>
            <a:off x="2852738" y="5241925"/>
            <a:ext cx="114300" cy="1143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8456" name="Oval 8"/>
          <p:cNvSpPr>
            <a:spLocks noChangeArrowheads="1"/>
          </p:cNvSpPr>
          <p:nvPr/>
        </p:nvSpPr>
        <p:spPr bwMode="auto">
          <a:xfrm>
            <a:off x="5872163" y="3282950"/>
            <a:ext cx="114300" cy="1143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8457" name="Oval 9"/>
          <p:cNvSpPr>
            <a:spLocks noChangeArrowheads="1"/>
          </p:cNvSpPr>
          <p:nvPr/>
        </p:nvSpPr>
        <p:spPr bwMode="auto">
          <a:xfrm>
            <a:off x="5732463" y="4064000"/>
            <a:ext cx="114300" cy="1143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8458" name="Oval 10"/>
          <p:cNvSpPr>
            <a:spLocks noChangeArrowheads="1"/>
          </p:cNvSpPr>
          <p:nvPr/>
        </p:nvSpPr>
        <p:spPr bwMode="auto">
          <a:xfrm>
            <a:off x="4538663" y="1973263"/>
            <a:ext cx="125412" cy="12541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488459" name="Picture 11" descr="MCDD00942_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700213"/>
            <a:ext cx="8588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8460" name="Oval 12"/>
          <p:cNvSpPr>
            <a:spLocks noChangeArrowheads="1"/>
          </p:cNvSpPr>
          <p:nvPr/>
        </p:nvSpPr>
        <p:spPr bwMode="auto">
          <a:xfrm>
            <a:off x="4495800" y="1981200"/>
            <a:ext cx="152400" cy="1524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sz="1800"/>
              <a:t>?</a:t>
            </a:r>
          </a:p>
        </p:txBody>
      </p:sp>
      <p:sp>
        <p:nvSpPr>
          <p:cNvPr id="488461" name="Oval 13"/>
          <p:cNvSpPr>
            <a:spLocks noChangeArrowheads="1"/>
          </p:cNvSpPr>
          <p:nvPr/>
        </p:nvSpPr>
        <p:spPr bwMode="auto">
          <a:xfrm>
            <a:off x="4495800" y="1981200"/>
            <a:ext cx="152400" cy="152400"/>
          </a:xfrm>
          <a:prstGeom prst="ellipse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sz="1800"/>
              <a:t>?</a:t>
            </a:r>
          </a:p>
        </p:txBody>
      </p:sp>
      <p:sp>
        <p:nvSpPr>
          <p:cNvPr id="488462" name="Oval 14"/>
          <p:cNvSpPr>
            <a:spLocks noChangeArrowheads="1"/>
          </p:cNvSpPr>
          <p:nvPr/>
        </p:nvSpPr>
        <p:spPr bwMode="auto">
          <a:xfrm>
            <a:off x="4572000" y="1981200"/>
            <a:ext cx="152400" cy="152400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sz="1800"/>
              <a:t>?</a:t>
            </a:r>
          </a:p>
        </p:txBody>
      </p:sp>
      <p:sp>
        <p:nvSpPr>
          <p:cNvPr id="488463" name="Oval 15"/>
          <p:cNvSpPr>
            <a:spLocks noChangeArrowheads="1"/>
          </p:cNvSpPr>
          <p:nvPr/>
        </p:nvSpPr>
        <p:spPr bwMode="auto">
          <a:xfrm>
            <a:off x="4572000" y="1981200"/>
            <a:ext cx="152400" cy="152400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sz="1800"/>
              <a:t>?</a:t>
            </a:r>
          </a:p>
        </p:txBody>
      </p:sp>
      <p:grpSp>
        <p:nvGrpSpPr>
          <p:cNvPr id="488464" name="Group 16"/>
          <p:cNvGrpSpPr>
            <a:grpSpLocks/>
          </p:cNvGrpSpPr>
          <p:nvPr/>
        </p:nvGrpSpPr>
        <p:grpSpPr bwMode="auto">
          <a:xfrm>
            <a:off x="4114800" y="1905000"/>
            <a:ext cx="665163" cy="838200"/>
            <a:chOff x="1968" y="1248"/>
            <a:chExt cx="610" cy="768"/>
          </a:xfrm>
        </p:grpSpPr>
        <p:pic>
          <p:nvPicPr>
            <p:cNvPr id="488465" name="Picture 1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1248"/>
              <a:ext cx="610" cy="7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88466" name="Oval 18"/>
            <p:cNvSpPr>
              <a:spLocks noChangeArrowheads="1"/>
            </p:cNvSpPr>
            <p:nvPr/>
          </p:nvSpPr>
          <p:spPr bwMode="auto">
            <a:xfrm>
              <a:off x="2100" y="1632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en-US" sz="1800"/>
                <a:t>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349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C 0.02014 0.01898 0.04027 0.03796 0.05104 0.04652 C 0.0618 0.05509 0.06128 0.05069 0.0651 0.05208 C 0.06892 0.05347 0.07152 0.05439 0.07448 0.05486 C 0.07743 0.05532 0.07899 0.05555 0.08333 0.05555 C 0.08767 0.05555 0.09496 0.05532 0.10104 0.05416 L 0.11979 0.04791 C 0.12291 0.04537 0.12239 0.0412 0.12031 0.03819 C 0.11823 0.03518 0.11128 0.03148 0.10677 0.02986 C 0.10225 0.02824 0.09809 0.0287 0.09323 0.02847 C 0.08836 0.02824 0.08229 0.02731 0.07708 0.02777 C 0.07187 0.02824 0.0658 0.03032 0.06146 0.03194 C 0.05711 0.03356 0.05208 0.03541 0.05052 0.0375 C 0.04896 0.03958 0.05 0.04282 0.05208 0.04513 C 0.05416 0.04745 0.05868 0.04976 0.06354 0.05138 C 0.0684 0.053 0.07517 0.05532 0.08177 0.05555 C 0.08836 0.05578 0.09722 0.05509 0.10364 0.05347 C 0.11007 0.05185 0.11875 0.04884 0.12083 0.04513 C 0.12291 0.04143 0.11996 0.03379 0.11614 0.03125 C 0.11232 0.0287 0.1033 0.03125 0.09739 0.02986 C 0.09149 0.02847 0.08593 0.02523 0.08073 0.02291 C 0.07552 0.0206 0.07048 0.01875 0.06614 0.01597 C 0.0618 0.01319 0.05677 0.01018 0.05468 0.00625 C 0.0526 0.00231 0.05243 -0.00417 0.05312 -0.00764 C 0.05382 -0.01112 0.0559 -0.01227 0.05885 -0.01528 C 0.0618 -0.01829 0.0658 -0.02246 0.07083 -0.025 C 0.07586 -0.02755 0.08316 -0.02894 0.08854 -0.03056 C 0.09392 -0.03218 0.09861 -0.0345 0.10364 -0.03542 C 0.10868 -0.03635 0.11475 -0.03635 0.11927 -0.03681 C 0.12378 -0.03727 0.12621 -0.03866 0.13125 -0.03889 C 0.13628 -0.03913 0.14409 -0.03889 0.15 -0.03889 C 0.1559 -0.03889 0.16198 -0.03936 0.16718 -0.03889 C 0.17239 -0.03843 0.17639 -0.03681 0.18125 -0.03612 C 0.18611 -0.03542 0.19236 -0.03588 0.19687 -0.03473 C 0.20139 -0.03357 0.20399 -0.03149 0.20833 -0.02987 C 0.21267 -0.02825 0.2184 -0.02755 0.22291 -0.025 C 0.22743 -0.02246 0.23316 -0.01806 0.23593 -0.01459 C 0.23871 -0.01112 0.2401 -0.00695 0.2401 -0.00348 C 0.2401 4.81481E-6 0.23889 0.00393 0.23646 0.00694 C 0.23402 0.00995 0.22968 0.0125 0.225 0.01527 C 0.22031 0.01805 0.21458 0.02152 0.20833 0.02361 C 0.20208 0.02569 0.1967 0.02731 0.1875 0.02847 C 0.1783 0.02962 0.16371 0.03078 0.1526 0.03125 C 0.14149 0.03171 0.13038 0.03217 0.12031 0.03125 C 0.11024 0.03032 0.10104 0.02731 0.09218 0.025 C 0.08333 0.02268 0.07291 0.02013 0.06666 0.01666 C 0.06041 0.01319 0.05625 0.00787 0.05416 0.00347 C 0.05208 -0.00093 0.05277 -0.00602 0.05416 -0.00973 C 0.05555 -0.01343 0.05972 -0.0169 0.06302 -0.01945 C 0.06632 -0.022 0.06771 -0.02315 0.07396 -0.0257 C 0.08021 -0.02825 0.09149 -0.03264 0.10052 -0.03473 C 0.10955 -0.03681 0.11771 -0.03774 0.12812 -0.0382 C 0.13854 -0.03866 0.15225 -0.03889 0.16354 -0.0382 C 0.17482 -0.0375 0.18559 -0.03681 0.19635 -0.03403 C 0.20711 -0.03125 0.22083 -0.02686 0.22812 -0.02223 C 0.23541 -0.0176 0.23958 -0.01135 0.24062 -0.00625 C 0.24166 -0.00116 0.23871 0.00439 0.23437 0.00902 C 0.23003 0.01365 0.22257 0.01828 0.21458 0.02152 C 0.20659 0.02476 0.19965 0.02754 0.18646 0.02916 C 0.17326 0.03078 0.15 0.03171 0.13489 0.03125 C 0.11979 0.03078 0.10816 0.02939 0.09583 0.02638 C 0.0835 0.02337 0.06823 0.01851 0.06093 0.0125 C 0.05364 0.00648 0.05434 0.00092 0.05208 -0.00973 C 0.04982 -0.02038 0.05052 -0.02755 0.04791 -0.05139 C 0.04531 -0.07524 0.03975 -0.12246 0.03646 -0.15278 C 0.03316 -0.18311 0.02916 -0.21922 0.02812 -0.23334 C 0.02708 -0.24746 0.02812 -0.23519 0.02968 -0.2382 C 0.03125 -0.24121 0.03211 -0.24607 0.03698 -0.25139 C 0.04184 -0.25672 0.04878 -0.26528 0.05885 -0.27084 C 0.06892 -0.27639 0.08281 -0.28079 0.09791 -0.28542 C 0.11302 -0.29005 0.12916 -0.29584 0.14948 -0.29862 C 0.16979 -0.30139 0.19826 -0.30232 0.22031 -0.30209 C 0.24236 -0.30186 0.26024 -0.30116 0.28229 -0.29723 C 0.30434 -0.29329 0.33385 -0.28681 0.3526 -0.27848 C 0.37135 -0.27014 0.38802 -0.25857 0.39479 -0.24723 C 0.40156 -0.23588 0.40191 -0.22176 0.39323 -0.21042 C 0.38455 -0.19908 0.3625 -0.18727 0.34218 -0.17917 C 0.32187 -0.17107 0.30191 -0.16459 0.27083 -0.16181 C 0.23975 -0.15903 0.18923 -0.15764 0.15521 -0.16181 C 0.12118 -0.16598 0.08732 -0.17686 0.06614 -0.18681 C 0.04496 -0.19676 0.03142 -0.2095 0.0276 -0.22153 C 0.02378 -0.23357 0.02795 -0.24792 0.04271 -0.25973 C 0.05746 -0.27153 0.08559 -0.28426 0.11614 -0.29167 C 0.1467 -0.29908 0.19097 -0.30487 0.22656 -0.30417 C 0.26215 -0.30348 0.30347 -0.29491 0.32968 -0.2875 C 0.3559 -0.2801 0.37205 -0.26945 0.38385 -0.25973 C 0.39566 -0.25 0.40156 -0.24005 0.4 -0.22917 C 0.39843 -0.21829 0.38854 -0.20417 0.37396 -0.19445 C 0.35937 -0.18473 0.32534 -0.17616 0.3125 -0.1713 " pathEditMode="relative" rAng="0" ptsTypes="aaaaaAaaaaaaaaaaaaaaaaaaaaaaaaaaaaaaaaaaaaaaaaaaaaaaaaaaaaaaaaaaaaaaaaaaaaaaaaaaaaaaaaaaa">
                                      <p:cBhvr>
                                        <p:cTn id="6" dur="5000" fill="hold"/>
                                        <p:tgtEl>
                                          <p:spTgt spid="4884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87" y="-1245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209 0.00093 C -0.00504 0.00255 -0.00764 0.00417 -0.0099 0.00371 C -0.01198 0.00324 0.00035 0.00185 -0.01597 -0.00185 C -0.03264 -0.00555 -0.08594 -0.01597 -0.10834 -0.01852 C -0.13073 -0.02106 -0.12257 -0.01597 -0.15 -0.01759 C -0.17761 -0.01921 -0.23316 -0.0206 -0.27379 -0.02777 C -0.31406 -0.03495 -0.3632 -0.05 -0.39236 -0.06111 C -0.42153 -0.07222 -0.43351 -0.08102 -0.44861 -0.09444 C -0.46372 -0.10787 -0.47865 -0.12569 -0.48334 -0.14166 C -0.48802 -0.15764 -0.48646 -0.1743 -0.47709 -0.19074 C -0.46771 -0.20717 -0.45104 -0.22569 -0.42709 -0.24074 C -0.40313 -0.25578 -0.37691 -0.2699 -0.33334 -0.28055 C -0.28993 -0.2912 -0.21858 -0.30208 -0.16597 -0.30463 C -0.11354 -0.30717 -0.0684 -0.30578 -0.01806 -0.29629 C 0.03194 -0.2868 0.09965 -0.26389 0.13472 -0.24722 C 0.16979 -0.23055 0.18125 -0.21458 0.19236 -0.19629 C 0.20347 -0.17801 0.20937 -0.15717 0.20139 -0.13796 C 0.1934 -0.11875 0.16198 -0.09467 0.14444 -0.08148 C 0.12691 -0.06828 0.10955 -0.06435 0.09583 -0.05833 C 0.08212 -0.05231 0.08003 -0.05069 0.06163 -0.04537 C 0.0434 -0.04004 0.02187 -0.03171 -0.01406 -0.02685 C -0.04983 -0.02199 -0.10695 -0.01504 -0.15278 -0.01574 C -0.19879 -0.01643 -0.24584 -0.02199 -0.28976 -0.03148 C -0.33334 -0.04097 -0.3842 -0.05625 -0.41528 -0.07222 C -0.44636 -0.08819 -0.46563 -0.10833 -0.47639 -0.12777 C -0.48715 -0.14722 -0.48854 -0.17037 -0.47986 -0.18889 C -0.47118 -0.2074 -0.44601 -0.22477 -0.42431 -0.23889 C -0.40261 -0.25301 -0.38403 -0.26389 -0.35 -0.27407 C -0.31597 -0.28426 -0.26511 -0.2949 -0.22014 -0.3 C -0.17518 -0.30509 -0.12483 -0.3074 -0.08073 -0.30463 C -0.03646 -0.30185 0.00903 -0.29328 0.04566 -0.28333 C 0.08246 -0.27338 0.11458 -0.26041 0.14028 -0.24444 C 0.16597 -0.22847 0.18993 -0.20486 0.2 -0.18703 C 0.21007 -0.16921 0.20885 -0.1544 0.20069 -0.13703 C 0.19253 -0.11967 0.18107 -0.0993 0.15139 -0.0824 C 0.1217 -0.06574 0.06545 -0.04606 0.02274 -0.03518 C -0.01979 -0.0243 -0.06146 -0.01967 -0.10486 -0.01759 C -0.14844 -0.01551 -0.19271 -0.01643 -0.23889 -0.02315 C -0.28525 -0.02986 -0.34514 -0.04375 -0.38195 -0.0574 C -0.41875 -0.07106 -0.44254 -0.08958 -0.45972 -0.10555 C -0.47691 -0.12152 -0.4849 -0.13565 -0.48542 -0.1537 C -0.48594 -0.17176 -0.47622 -0.19699 -0.4625 -0.21389 C -0.44879 -0.23078 -0.42518 -0.24421 -0.40278 -0.25555 C -0.38038 -0.2669 -0.36094 -0.27477 -0.32847 -0.2824 C -0.29618 -0.29004 -0.24028 -0.29815 -0.20764 -0.30185 C -0.175 -0.30555 -0.14445 -0.30648 -0.13281 -0.30463 " pathEditMode="relative" ptsTypes="aaaaaaaaaaaaaaaaaaaaaaaaaaaaaaaaaaaaaaaaaaaaaA">
                                      <p:cBhvr>
                                        <p:cTn id="12" dur="3900" fill="hold"/>
                                        <p:tgtEl>
                                          <p:spTgt spid="4884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48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3.88889E-6 0.00092 C 0.02014 0.01967 0.04028 0.03889 0.05105 0.04722 C 0.06181 0.05601 0.06129 0.05162 0.06511 0.05301 C 0.06893 0.05439 0.07153 0.05509 0.07448 0.05578 C 0.07743 0.05601 0.079 0.05625 0.08334 0.05625 C 0.08768 0.05625 0.09497 0.05601 0.10105 0.05486 L 0.1198 0.04861 C 0.12292 0.04606 0.1224 0.04213 0.12032 0.03912 C 0.11823 0.03611 0.11129 0.03217 0.10677 0.03055 C 0.10226 0.02893 0.09809 0.02963 0.09323 0.02916 C 0.08837 0.02893 0.0823 0.02824 0.07709 0.0287 C 0.07188 0.02893 0.0658 0.03125 0.06146 0.03287 C 0.05712 0.03449 0.05209 0.03634 0.05052 0.03819 C 0.04896 0.04051 0.05 0.04375 0.05209 0.04583 C 0.05417 0.04838 0.05868 0.05046 0.06355 0.05208 C 0.06841 0.05393 0.07518 0.05601 0.08177 0.05625 C 0.08837 0.05648 0.09723 0.05601 0.10365 0.05439 C 0.11007 0.05277 0.11875 0.04976 0.12084 0.04583 C 0.12292 0.04236 0.11997 0.03472 0.11615 0.03194 C 0.11233 0.02963 0.1033 0.03194 0.0974 0.03055 C 0.0915 0.02916 0.08594 0.02592 0.08073 0.02384 C 0.07552 0.02129 0.07049 0.01967 0.06615 0.01666 C 0.06181 0.01389 0.05677 0.01088 0.05469 0.00717 C 0.05261 0.00301 0.05243 -0.00324 0.05313 -0.00672 C 0.05382 -0.01042 0.05591 -0.01135 0.05886 -0.01436 C 0.06181 -0.01736 0.0658 -0.02153 0.07084 -0.02431 C 0.07587 -0.02662 0.08316 -0.02801 0.08855 -0.02963 C 0.09393 -0.03149 0.09862 -0.03357 0.10365 -0.03473 C 0.10868 -0.03542 0.11476 -0.03542 0.1191 -0.03611 C 0.12379 -0.03635 0.12622 -0.03797 0.13125 -0.03797 C 0.13629 -0.0382 0.1441 -0.03797 0.15 -0.03797 C 0.15591 -0.03797 0.16198 -0.03843 0.16719 -0.03797 C 0.1724 -0.03774 0.17639 -0.03611 0.18125 -0.03519 C 0.18612 -0.03473 0.19237 -0.03496 0.19688 -0.0338 C 0.20122 -0.03264 0.204 -0.03056 0.20816 -0.02894 C 0.21268 -0.02732 0.21841 -0.02662 0.22292 -0.02431 C 0.22743 -0.02153 0.23316 -0.01713 0.23594 -0.01366 C 0.23855 -0.01042 0.24011 -0.00602 0.24011 -0.00278 C 0.24011 0.00092 0.23872 0.00463 0.23646 0.00764 C 0.23403 0.01064 0.22969 0.01342 0.225 0.0162 C 0.22032 0.01898 0.21459 0.02245 0.20816 0.0243 C 0.20209 0.02662 0.19671 0.02824 0.1875 0.02916 C 0.1783 0.03032 0.16372 0.03171 0.15261 0.03194 C 0.1415 0.03264 0.13039 0.0331 0.12032 0.03194 C 0.11025 0.03125 0.10105 0.02824 0.09219 0.02569 C 0.08334 0.02361 0.07292 0.02106 0.06667 0.01759 C 0.06042 0.01389 0.05625 0.00879 0.05417 0.00439 C 0.05209 3.7037E-6 0.05278 -0.0051 0.05417 -0.00903 C 0.05556 -0.0125 0.05973 -0.01598 0.06302 -0.01852 C 0.06632 -0.0213 0.06771 -0.02246 0.07396 -0.02477 C 0.08021 -0.02732 0.0915 -0.03172 0.10035 -0.0338 C 0.10955 -0.03611 0.11771 -0.03681 0.12813 -0.03727 C 0.13855 -0.03797 0.15226 -0.03797 0.16355 -0.03727 C 0.17483 -0.03658 0.18559 -0.03611 0.19636 -0.03334 C 0.20712 -0.03033 0.22084 -0.02593 0.22813 -0.0213 C 0.23542 -0.01667 0.23959 -0.01065 0.24063 -0.00533 C 0.24167 -0.00024 0.23855 0.00532 0.23438 0.00995 C 0.23004 0.01458 0.22257 0.01921 0.21459 0.02245 C 0.2066 0.02569 0.19966 0.02847 0.18646 0.03009 C 0.17327 0.03171 0.15 0.03264 0.1349 0.03194 C 0.1198 0.03171 0.10799 0.03032 0.09584 0.02731 C 0.08351 0.0243 0.06823 0.01944 0.06094 0.01342 C 0.05365 0.0074 0.05434 0.00162 0.05209 -0.00903 C 0.04983 -0.01968 0.05052 -0.02662 0.04792 -0.05047 C 0.04532 -0.07431 0.03976 -0.12176 0.03646 -0.15209 C 0.03316 -0.18241 0.02917 -0.21829 0.02813 -0.23264 C 0.02709 -0.24653 0.02813 -0.23449 0.02969 -0.23727 C 0.03125 -0.24028 0.03212 -0.24514 0.03698 -0.25047 C 0.04184 -0.25579 0.04879 -0.26436 0.05886 -0.26991 C 0.06893 -0.27547 0.08282 -0.27986 0.09792 -0.28449 C 0.11302 -0.28912 0.12917 -0.29491 0.14948 -0.29769 C 0.1698 -0.30047 0.19827 -0.30139 0.22032 -0.30116 C 0.24237 -0.30093 0.26025 -0.30024 0.2823 -0.2963 C 0.30434 -0.29236 0.33386 -0.28588 0.35261 -0.27755 C 0.37136 -0.26922 0.38802 -0.25764 0.3948 -0.2463 C 0.40157 -0.23496 0.40191 -0.22084 0.39323 -0.20949 C 0.38455 -0.19815 0.3625 -0.18635 0.34219 -0.17848 C 0.32188 -0.17014 0.30191 -0.16366 0.27084 -0.16111 C 0.23976 -0.15811 0.18924 -0.15672 0.15521 -0.16111 C 0.12118 -0.16505 0.08733 -0.17616 0.06615 -0.18588 C 0.04497 -0.19584 0.03143 -0.20857 0.02761 -0.22084 C 0.02379 -0.23264 0.02796 -0.24699 0.04271 -0.2588 C 0.05747 -0.27061 0.08559 -0.28334 0.11615 -0.29074 C 0.14671 -0.29815 0.19098 -0.30394 0.22657 -0.30324 C 0.26216 -0.30255 0.30348 -0.29399 0.32969 -0.28658 C 0.35591 -0.27917 0.37205 -0.26852 0.38386 -0.2588 C 0.39566 -0.24908 0.40157 -0.23912 0.4 -0.22848 C 0.39844 -0.21736 0.38768 -0.20301 0.37396 -0.19352 C 0.36025 -0.18403 0.34184 -0.17732 0.31771 -0.1713 C 0.29358 -0.16528 0.24671 -0.16042 0.22917 -0.15811 C 0.21146 -0.15579 0.23073 -0.15649 0.21146 -0.15811 C 0.19219 -0.15973 0.14289 -0.15973 0.11355 -0.16783 C 0.08421 -0.17616 0.0474 -0.1919 0.0349 -0.20672 C 0.0224 -0.22153 0.02379 -0.24236 0.03855 -0.25672 C 0.0533 -0.27107 0.09115 -0.28542 0.12292 -0.29283 C 0.15469 -0.30024 0.19914 -0.30186 0.22917 -0.30186 C 0.25921 -0.30186 0.28646 -0.29561 0.30365 -0.29283 C 0.32084 -0.29005 0.32743 -0.28611 0.3323 -0.28449 " pathEditMode="relative" rAng="0" ptsTypes="aaaaaAaaaaaaaaaaaaaaaaaaaaaaaaaaaaaaaaaaaaaaaaaaaaaaaaaaaaaaaaaaaaaaaaaaaaaaaaaaaaaaaaaaaaaaaaaaaA">
                                      <p:cBhvr>
                                        <p:cTn id="16" dur="5000" fill="hold"/>
                                        <p:tgtEl>
                                          <p:spTgt spid="4884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87" y="-1247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fill="hold" grpId="1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0.00277 0.00023 C 0.01128 -0.00185 0.01979 -0.0037 0.02638 -0.00347 C 0.03298 -0.00324 0.0375 1.48148E-6 0.04236 0.00209 C 0.04722 0.00417 0.04895 0.00579 0.05625 0.00949 C 0.06354 0.0132 0.07534 0.02107 0.08611 0.02431 C 0.09687 0.02755 0.10972 0.02963 0.12083 0.02894 C 0.13194 0.02824 0.14288 0.02685 0.15277 0.0206 C 0.16267 0.01435 0.17378 0.00232 0.18055 -0.0081 C 0.18732 -0.01852 0.1927 -0.02916 0.19305 -0.04143 C 0.1934 -0.0537 0.19079 -0.06782 0.18263 -0.08125 C 0.17447 -0.09467 0.16701 -0.10787 0.14375 -0.12199 C 0.12048 -0.13611 0.07777 -0.15555 0.04305 -0.16643 C 0.00833 -0.17731 -0.02761 -0.18287 -0.06459 -0.1868 C -0.10157 -0.19074 -0.13525 -0.19305 -0.17917 -0.19051 C -0.22309 -0.18796 -0.28386 -0.18194 -0.32778 -0.17106 C -0.37171 -0.16018 -0.41493 -0.14259 -0.44237 -0.12477 C -0.4698 -0.10694 -0.48594 -0.08472 -0.49237 -0.06458 C -0.49879 -0.04444 -0.49462 -0.02338 -0.48056 -0.0044 C -0.4665 0.01459 -0.44271 0.0338 -0.40764 0.04931 C -0.37257 0.06482 -0.32309 0.08056 -0.27014 0.0882 C -0.21719 0.09584 -0.14948 0.10047 -0.09028 0.0956 C -0.03108 0.09074 0.04045 0.07593 0.08472 0.05949 C 0.12899 0.04306 0.15781 0.0176 0.17569 -0.00254 C 0.19357 -0.02268 0.19357 -0.0449 0.19166 -0.0618 C 0.18975 -0.0787 0.18159 -0.08889 0.16458 -0.10347 C 0.14757 -0.11805 0.1217 -0.1368 0.08958 -0.14977 C 0.05746 -0.16273 0.01041 -0.17453 -0.02848 -0.18125 C -0.06737 -0.18796 -0.10434 -0.18935 -0.14375 -0.18958 C -0.18316 -0.18981 -0.22414 -0.18842 -0.26459 -0.18217 C -0.30504 -0.17592 -0.35174 -0.16666 -0.38681 -0.15254 C -0.42188 -0.13842 -0.45712 -0.11666 -0.475 -0.09791 C -0.49289 -0.07916 -0.4974 -0.05972 -0.49375 -0.03958 C -0.49011 -0.01944 -0.47101 0.00648 -0.45278 0.02246 C -0.43455 0.03843 -0.40747 0.04722 -0.38403 0.05672 C -0.36059 0.06621 -0.34254 0.07269 -0.3125 0.07894 C -0.28247 0.08519 -0.24705 0.09167 -0.20417 0.09375 C -0.16129 0.09584 -0.09879 0.09607 -0.05556 0.0919 C -0.01233 0.08773 0.02187 0.07963 0.05555 0.06875 C 0.08923 0.05787 0.12413 0.04213 0.14652 0.02616 C 0.16892 0.01019 0.18368 -0.00949 0.19027 -0.02662 C 0.19687 -0.04375 0.19149 -0.0625 0.18611 -0.07662 C 0.18072 -0.09074 0.17691 -0.09745 0.15763 -0.11088 C 0.13836 -0.1243 0.10659 -0.1449 0.07083 -0.15717 C 0.03507 -0.16944 -0.02171 -0.1794 -0.05695 -0.18495 C -0.09219 -0.19051 -0.13421 -0.19398 -0.14098 -0.19051 " pathEditMode="relative" ptsTypes="aaaaaaaaaaaaaaaaaaaaaaaaaaaaaaaaaaaaaaaaaaaaA">
                                      <p:cBhvr>
                                        <p:cTn id="22" dur="2600" fill="hold"/>
                                        <p:tgtEl>
                                          <p:spTgt spid="4884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"/>
                                            </p:cond>
                                          </p:stCondLst>
                                        </p:cTn>
                                        <p:tgtEl>
                                          <p:spTgt spid="48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animScale>
                                      <p:cBhvr>
                                        <p:cTn id="26" dur="900" fill="hold"/>
                                        <p:tgtEl>
                                          <p:spTgt spid="4884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8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8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4" presetClass="path" presetSubtype="0" accel="50000" decel="50000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animMotion origin="layout" path="M 0.01702 -0.05319 C 0.02501 -0.05735 0.05209 -0.0555 0.06094 -0.05296 C 0.11841 -0.037 0.16303 0.07193 0.14844 0.1642 C 0.15591 0.11703 0.19254 0.08002 0.22049 0.08789 C 0.25001 0.09598 0.27066 0.15033 0.26355 0.19612 C 0.26719 0.17276 0.2856 0.1531 0.30035 0.15727 C 0.31511 0.16143 0.32639 0.18895 0.32275 0.21277 C 0.32466 0.20051 0.33369 0.19126 0.34115 0.19334 C 0.34827 0.19519 0.35382 0.2093 0.35209 0.22086 C 0.35313 0.21462 0.35782 0.20976 0.36129 0.21069 C 0.36337 0.21115 0.36789 0.21855 0.36685 0.22503 C 0.36737 0.22156 0.36962 0.21925 0.37171 0.21971 C 0.37153 0.22063 0.37501 0.22364 0.37448 0.22711 C 0.37483 0.22526 0.37501 0.22364 0.37709 0.22433 C 0.37691 0.22503 0.37865 0.22642 0.37848 0.22827 C 0.37865 0.22711 0.37865 0.22642 0.37882 0.22549 C 0.38091 0.22618 0.38073 0.22688 0.38056 0.2278 C 0.38247 0.2285 0.38264 0.22757 0.38282 0.22665 C 0.38473 0.22711 0.38455 0.22803 0.38455 0.22896 " pathEditMode="relative" rAng="711586" ptsTypes="fffffffffffffffffff">
                                      <p:cBhvr>
                                        <p:cTn id="32" dur="2000" fill="hold"/>
                                        <p:tgtEl>
                                          <p:spTgt spid="4884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55" y="1357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animMotion origin="layout" path="M 0 0 L -0.21667 -0.13321 " pathEditMode="relative" ptsTypes="AA">
                                      <p:cBhvr>
                                        <p:cTn id="36" dur="2000" fill="hold"/>
                                        <p:tgtEl>
                                          <p:spTgt spid="488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animMotion origin="layout" path="M 0 0 L -0.31667 0.13321 " pathEditMode="relative" ptsTypes="AA">
                                      <p:cBhvr>
                                        <p:cTn id="40" dur="2000" fill="hold"/>
                                        <p:tgtEl>
                                          <p:spTgt spid="488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animMotion origin="layout" path="M 0 0 L 0.08333 -0.16652 " pathEditMode="relative" ptsTypes="AA">
                                      <p:cBhvr>
                                        <p:cTn id="44" dur="2000" fill="hold"/>
                                        <p:tgtEl>
                                          <p:spTgt spid="4884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animMotion origin="layout" path="M 0 0 L -0.09167 0.28862 " pathEditMode="relative" ptsTypes="AA">
                                      <p:cBhvr>
                                        <p:cTn id="48" dur="2000" fill="hold"/>
                                        <p:tgtEl>
                                          <p:spTgt spid="488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454" grpId="0" animBg="1"/>
      <p:bldP spid="488454" grpId="1" animBg="1"/>
      <p:bldP spid="488455" grpId="0" animBg="1"/>
      <p:bldP spid="488455" grpId="1" animBg="1"/>
      <p:bldP spid="488456" grpId="0" animBg="1"/>
      <p:bldP spid="488456" grpId="1" animBg="1"/>
      <p:bldP spid="488457" grpId="0" animBg="1"/>
      <p:bldP spid="488457" grpId="1" animBg="1"/>
      <p:bldP spid="48845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/>
              <a:t>CERN</a:t>
            </a:r>
            <a:br>
              <a:rPr lang="en-US" sz="3400"/>
            </a:br>
            <a:r>
              <a:rPr lang="en-US" sz="1700">
                <a:latin typeface="Book Antiqua" pitchFamily="18" charset="0"/>
              </a:rPr>
              <a:t>European Organization for Nuclear Research</a:t>
            </a:r>
            <a:endParaRPr lang="en-US">
              <a:latin typeface="Book Antiqua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352925" y="6524625"/>
            <a:ext cx="4791075" cy="2476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Lucio Rossi – ASC 2006 – </a:t>
            </a:r>
            <a:fld id="{A6689ACB-593D-463E-B014-0F108BCE72C8}" type="slidenum">
              <a:rPr lang="en-US"/>
              <a:pPr/>
              <a:t>28</a:t>
            </a:fld>
            <a:endParaRPr lang="en-US"/>
          </a:p>
        </p:txBody>
      </p:sp>
      <p:sp>
        <p:nvSpPr>
          <p:cNvPr id="477190" name="Text Box 6"/>
          <p:cNvSpPr txBox="1">
            <a:spLocks noChangeArrowheads="1"/>
          </p:cNvSpPr>
          <p:nvPr/>
        </p:nvSpPr>
        <p:spPr bwMode="auto">
          <a:xfrm>
            <a:off x="4648200" y="6324600"/>
            <a:ext cx="1622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000">
                <a:latin typeface="Times" pitchFamily="18" charset="0"/>
              </a:rPr>
              <a:t>2004: The 20 member states</a:t>
            </a:r>
          </a:p>
        </p:txBody>
      </p:sp>
      <p:pic>
        <p:nvPicPr>
          <p:cNvPr id="477249" name="Picture 65" descr="CERN_LH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5538"/>
            <a:ext cx="9144000" cy="574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68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284663" y="6524625"/>
            <a:ext cx="4791075" cy="2476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Lucio Rossi – ASC 2006 – </a:t>
            </a:r>
            <a:fld id="{4A9A5E34-70A6-40A2-852F-A182656903B1}" type="slidenum">
              <a:rPr lang="en-US"/>
              <a:pPr/>
              <a:t>29</a:t>
            </a:fld>
            <a:endParaRPr lang="en-US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447800"/>
            <a:ext cx="7772400" cy="4800600"/>
          </a:xfrm>
        </p:spPr>
        <p:txBody>
          <a:bodyPr/>
          <a:lstStyle/>
          <a:p>
            <a:r>
              <a:rPr lang="en-GB" sz="2100" u="sng" dirty="0"/>
              <a:t>Circular Accelerators</a:t>
            </a:r>
            <a:endParaRPr lang="en-GB" sz="2100" dirty="0"/>
          </a:p>
          <a:p>
            <a:pPr lvl="1">
              <a:buFontTx/>
              <a:buNone/>
            </a:pPr>
            <a:r>
              <a:rPr lang="en-GB" sz="2000" dirty="0"/>
              <a:t>		</a:t>
            </a:r>
            <a:r>
              <a:rPr lang="en-GB" sz="2000" dirty="0" err="1"/>
              <a:t>E</a:t>
            </a:r>
            <a:r>
              <a:rPr lang="en-GB" sz="2000" baseline="-25000" dirty="0" err="1"/>
              <a:t>beam</a:t>
            </a:r>
            <a:r>
              <a:rPr lang="en-GB" sz="2000" dirty="0"/>
              <a:t>  =  0.3  </a:t>
            </a:r>
            <a:r>
              <a:rPr lang="en-GB" sz="2000" b="1" i="1" dirty="0"/>
              <a:t>B</a:t>
            </a:r>
            <a:r>
              <a:rPr lang="en-GB" sz="2000" dirty="0"/>
              <a:t>   r   </a:t>
            </a:r>
            <a:r>
              <a:rPr lang="en-GB" sz="2000" dirty="0">
                <a:solidFill>
                  <a:srgbClr val="FF3300"/>
                </a:solidFill>
              </a:rPr>
              <a:t>[</a:t>
            </a:r>
            <a:r>
              <a:rPr lang="en-GB" sz="2000" dirty="0" err="1">
                <a:solidFill>
                  <a:srgbClr val="FF3300"/>
                </a:solidFill>
              </a:rPr>
              <a:t>GeV</a:t>
            </a:r>
            <a:r>
              <a:rPr lang="en-GB" sz="2000" dirty="0">
                <a:solidFill>
                  <a:srgbClr val="FF3300"/>
                </a:solidFill>
              </a:rPr>
              <a:t>] [T] [m]</a:t>
            </a:r>
            <a:r>
              <a:rPr lang="en-GB" sz="2000" dirty="0"/>
              <a:t> </a:t>
            </a:r>
          </a:p>
          <a:p>
            <a:pPr lvl="1">
              <a:buFontTx/>
              <a:buNone/>
            </a:pPr>
            <a:r>
              <a:rPr lang="en-GB" sz="2000" dirty="0"/>
              <a:t>	   </a:t>
            </a:r>
            <a:r>
              <a:rPr lang="en-GB" sz="2000" dirty="0">
                <a:sym typeface="Wingdings" pitchFamily="2" charset="2"/>
              </a:rPr>
              <a:t></a:t>
            </a:r>
            <a:r>
              <a:rPr lang="en-GB" sz="2000" dirty="0"/>
              <a:t> superconducting bending and focussing magnets</a:t>
            </a:r>
          </a:p>
          <a:p>
            <a:pPr lvl="2"/>
            <a:r>
              <a:rPr lang="en-GB" sz="1800" dirty="0"/>
              <a:t>high-energy hadron synchrotrons</a:t>
            </a:r>
          </a:p>
          <a:p>
            <a:pPr lvl="2"/>
            <a:endParaRPr lang="en-GB" sz="1800" dirty="0"/>
          </a:p>
          <a:p>
            <a:pPr lvl="2"/>
            <a:endParaRPr lang="en-GB" sz="1800" dirty="0"/>
          </a:p>
          <a:p>
            <a:pPr lvl="2"/>
            <a:endParaRPr lang="en-GB" sz="1800" dirty="0"/>
          </a:p>
          <a:p>
            <a:r>
              <a:rPr lang="en-GB" sz="2100" u="sng" dirty="0"/>
              <a:t>Linear Accelerators</a:t>
            </a:r>
            <a:endParaRPr lang="en-GB" sz="2100" dirty="0"/>
          </a:p>
          <a:p>
            <a:pPr lvl="1">
              <a:buFontTx/>
              <a:buNone/>
            </a:pPr>
            <a:r>
              <a:rPr lang="en-GB" sz="2000" dirty="0"/>
              <a:t>		</a:t>
            </a:r>
            <a:r>
              <a:rPr lang="en-GB" sz="2000" dirty="0" err="1"/>
              <a:t>E</a:t>
            </a:r>
            <a:r>
              <a:rPr lang="en-GB" sz="2000" baseline="-25000" dirty="0" err="1"/>
              <a:t>beam</a:t>
            </a:r>
            <a:r>
              <a:rPr lang="en-GB" sz="2000" dirty="0"/>
              <a:t>     =     </a:t>
            </a:r>
            <a:r>
              <a:rPr lang="en-GB" sz="2000" b="1" i="1" dirty="0"/>
              <a:t>E</a:t>
            </a:r>
            <a:r>
              <a:rPr lang="en-GB" sz="2000" dirty="0"/>
              <a:t>      L   </a:t>
            </a:r>
            <a:r>
              <a:rPr lang="en-GB" sz="2000" dirty="0">
                <a:solidFill>
                  <a:srgbClr val="FF3300"/>
                </a:solidFill>
              </a:rPr>
              <a:t>[MeV]  [MV/m] [m]</a:t>
            </a:r>
            <a:endParaRPr lang="en-GB" sz="2000" dirty="0"/>
          </a:p>
          <a:p>
            <a:pPr lvl="1">
              <a:buFontTx/>
              <a:buNone/>
            </a:pPr>
            <a:r>
              <a:rPr lang="en-GB" sz="2000" dirty="0">
                <a:sym typeface="Wingdings" pitchFamily="2" charset="2"/>
              </a:rPr>
              <a:t>		</a:t>
            </a:r>
            <a:r>
              <a:rPr lang="en-GB" sz="2000" dirty="0"/>
              <a:t> superconducting acceleration cavities</a:t>
            </a:r>
          </a:p>
          <a:p>
            <a:pPr lvl="2"/>
            <a:r>
              <a:rPr lang="en-GB" sz="1800" dirty="0"/>
              <a:t>high-energy </a:t>
            </a:r>
            <a:r>
              <a:rPr lang="en-GB" sz="1800" dirty="0" smtClean="0"/>
              <a:t>e</a:t>
            </a:r>
            <a:r>
              <a:rPr lang="en-GB" sz="1800" baseline="30000" dirty="0" smtClean="0"/>
              <a:t>+</a:t>
            </a:r>
            <a:r>
              <a:rPr lang="en-GB" sz="1800" dirty="0" smtClean="0"/>
              <a:t>-e</a:t>
            </a:r>
            <a:r>
              <a:rPr lang="en-GB" sz="1800" baseline="30000" dirty="0" smtClean="0"/>
              <a:t>-</a:t>
            </a:r>
            <a:r>
              <a:rPr lang="en-GB" sz="1800" dirty="0" err="1" smtClean="0"/>
              <a:t>linacs</a:t>
            </a:r>
            <a:r>
              <a:rPr lang="en-GB" sz="1800" dirty="0" smtClean="0"/>
              <a:t>                                </a:t>
            </a:r>
            <a:endParaRPr lang="en-GB" sz="1800" dirty="0"/>
          </a:p>
        </p:txBody>
      </p:sp>
      <p:graphicFrame>
        <p:nvGraphicFramePr>
          <p:cNvPr id="397316" name="Object 4"/>
          <p:cNvGraphicFramePr>
            <a:graphicFrameLocks noChangeAspect="1"/>
          </p:cNvGraphicFramePr>
          <p:nvPr/>
        </p:nvGraphicFramePr>
        <p:xfrm>
          <a:off x="4514850" y="3321050"/>
          <a:ext cx="112713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2713" cy="21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9731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013325"/>
            <a:ext cx="47244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7322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184400"/>
            <a:ext cx="3429000" cy="242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7327" name="Rectangle 15"/>
          <p:cNvSpPr>
            <a:spLocks noChangeArrowheads="1"/>
          </p:cNvSpPr>
          <p:nvPr/>
        </p:nvSpPr>
        <p:spPr bwMode="auto">
          <a:xfrm>
            <a:off x="404813" y="76200"/>
            <a:ext cx="828198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GB" sz="2800">
                <a:solidFill>
                  <a:srgbClr val="FFFFFF"/>
                </a:solidFill>
                <a:latin typeface="Felix Titling" pitchFamily="82" charset="0"/>
              </a:rPr>
              <a:t>Rationale </a:t>
            </a:r>
            <a:r>
              <a:rPr lang="en-GB" sz="2800">
                <a:solidFill>
                  <a:srgbClr val="FFFFFF"/>
                </a:solidFill>
                <a:latin typeface="Book Antiqua" pitchFamily="18" charset="0"/>
              </a:rPr>
              <a:t>for </a:t>
            </a:r>
            <a:br>
              <a:rPr lang="en-GB" sz="2800">
                <a:solidFill>
                  <a:srgbClr val="FFFFFF"/>
                </a:solidFill>
                <a:latin typeface="Book Antiqua" pitchFamily="18" charset="0"/>
              </a:rPr>
            </a:br>
            <a:r>
              <a:rPr lang="en-GB" sz="2800">
                <a:solidFill>
                  <a:srgbClr val="FFFFFF"/>
                </a:solidFill>
                <a:latin typeface="Felix Titling" pitchFamily="82" charset="0"/>
              </a:rPr>
              <a:t>superconductivity </a:t>
            </a:r>
            <a:r>
              <a:rPr lang="en-GB" sz="2800">
                <a:solidFill>
                  <a:srgbClr val="FFFFFF"/>
                </a:solidFill>
                <a:latin typeface="Book Antiqua" pitchFamily="18" charset="0"/>
              </a:rPr>
              <a:t>in </a:t>
            </a:r>
            <a:r>
              <a:rPr lang="en-GB" sz="2800">
                <a:solidFill>
                  <a:srgbClr val="FFFFFF"/>
                </a:solidFill>
                <a:latin typeface="Felix Titling" pitchFamily="82" charset="0"/>
              </a:rPr>
              <a:t>accelerators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Superconducting accelerators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57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4284663" y="6524625"/>
            <a:ext cx="4791075" cy="2476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Lucio Rossi – ASC 2006 – </a:t>
            </a:r>
            <a:fld id="{1C613433-DF20-4E3A-8CB9-85DD6F4A88D8}" type="slidenum">
              <a:rPr lang="en-US"/>
              <a:pPr/>
              <a:t>3</a:t>
            </a:fld>
            <a:endParaRPr lang="en-US"/>
          </a:p>
        </p:txBody>
      </p:sp>
      <p:sp>
        <p:nvSpPr>
          <p:cNvPr id="472066" name="Rectangle 2"/>
          <p:cNvSpPr>
            <a:spLocks noChangeArrowheads="1"/>
          </p:cNvSpPr>
          <p:nvPr/>
        </p:nvSpPr>
        <p:spPr bwMode="auto">
          <a:xfrm>
            <a:off x="2484438" y="1125538"/>
            <a:ext cx="6451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Verdana" pitchFamily="34" charset="0"/>
              </a:rPr>
              <a:t>Why accelerators? To investigate Particle Physics</a:t>
            </a:r>
          </a:p>
        </p:txBody>
      </p:sp>
      <p:pic>
        <p:nvPicPr>
          <p:cNvPr id="4720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90650"/>
            <a:ext cx="8610600" cy="535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2068" name="Rectangle 4"/>
          <p:cNvSpPr>
            <a:spLocks noChangeArrowheads="1"/>
          </p:cNvSpPr>
          <p:nvPr/>
        </p:nvSpPr>
        <p:spPr bwMode="auto">
          <a:xfrm>
            <a:off x="381000" y="3500438"/>
            <a:ext cx="8763000" cy="3168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>
              <a:latin typeface="Times" pitchFamily="18" charset="0"/>
            </a:endParaRPr>
          </a:p>
        </p:txBody>
      </p:sp>
      <p:sp>
        <p:nvSpPr>
          <p:cNvPr id="472069" name="Rectangle 5"/>
          <p:cNvSpPr>
            <a:spLocks noChangeArrowheads="1"/>
          </p:cNvSpPr>
          <p:nvPr/>
        </p:nvSpPr>
        <p:spPr bwMode="auto">
          <a:xfrm>
            <a:off x="0" y="1206500"/>
            <a:ext cx="8839200" cy="1143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72070" name="Text Box 6"/>
          <p:cNvSpPr txBox="1">
            <a:spLocks noChangeArrowheads="1"/>
          </p:cNvSpPr>
          <p:nvPr/>
        </p:nvSpPr>
        <p:spPr bwMode="auto">
          <a:xfrm>
            <a:off x="381000" y="5105400"/>
            <a:ext cx="8534400" cy="10464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sz="2200" dirty="0" err="1">
                <a:latin typeface="Book Antiqua" pitchFamily="18" charset="0"/>
              </a:rPr>
              <a:t>Particle</a:t>
            </a:r>
            <a:r>
              <a:rPr lang="fr-FR" sz="2200" dirty="0">
                <a:latin typeface="Book Antiqua" pitchFamily="18" charset="0"/>
              </a:rPr>
              <a:t> </a:t>
            </a:r>
            <a:r>
              <a:rPr lang="fr-FR" sz="2200" dirty="0" err="1">
                <a:latin typeface="Book Antiqua" pitchFamily="18" charset="0"/>
              </a:rPr>
              <a:t>physics</a:t>
            </a:r>
            <a:r>
              <a:rPr lang="fr-FR" sz="2200" dirty="0">
                <a:latin typeface="Book Antiqua" pitchFamily="18" charset="0"/>
              </a:rPr>
              <a:t> looks </a:t>
            </a:r>
            <a:r>
              <a:rPr lang="fr-FR" sz="2200" dirty="0" err="1">
                <a:latin typeface="Book Antiqua" pitchFamily="18" charset="0"/>
              </a:rPr>
              <a:t>at</a:t>
            </a:r>
            <a:r>
              <a:rPr lang="fr-FR" sz="2200" dirty="0">
                <a:latin typeface="Book Antiqua" pitchFamily="18" charset="0"/>
              </a:rPr>
              <a:t> </a:t>
            </a:r>
            <a:r>
              <a:rPr lang="fr-FR" sz="2200" dirty="0" err="1">
                <a:latin typeface="Book Antiqua" pitchFamily="18" charset="0"/>
              </a:rPr>
              <a:t>matter</a:t>
            </a:r>
            <a:r>
              <a:rPr lang="fr-FR" sz="2200" dirty="0">
                <a:latin typeface="Book Antiqua" pitchFamily="18" charset="0"/>
              </a:rPr>
              <a:t> in </a:t>
            </a:r>
            <a:r>
              <a:rPr lang="fr-FR" sz="2200" dirty="0" err="1">
                <a:latin typeface="Book Antiqua" pitchFamily="18" charset="0"/>
              </a:rPr>
              <a:t>its</a:t>
            </a:r>
            <a:r>
              <a:rPr lang="fr-FR" sz="2200" dirty="0">
                <a:latin typeface="Book Antiqua" pitchFamily="18" charset="0"/>
              </a:rPr>
              <a:t> </a:t>
            </a:r>
            <a:r>
              <a:rPr lang="fr-FR" sz="2200" dirty="0" err="1">
                <a:latin typeface="Book Antiqua" pitchFamily="18" charset="0"/>
              </a:rPr>
              <a:t>smallest</a:t>
            </a:r>
            <a:r>
              <a:rPr lang="fr-FR" sz="2200" dirty="0">
                <a:latin typeface="Book Antiqua" pitchFamily="18" charset="0"/>
              </a:rPr>
              <a:t> dimensions and </a:t>
            </a:r>
            <a:r>
              <a:rPr lang="fr-FR" sz="2200" dirty="0" err="1">
                <a:latin typeface="Book Antiqua" pitchFamily="18" charset="0"/>
              </a:rPr>
              <a:t>accelerators</a:t>
            </a:r>
            <a:r>
              <a:rPr lang="fr-FR" sz="2200" dirty="0">
                <a:latin typeface="Book Antiqua" pitchFamily="18" charset="0"/>
              </a:rPr>
              <a:t> are </a:t>
            </a:r>
            <a:r>
              <a:rPr lang="fr-FR" sz="2200" dirty="0" err="1">
                <a:latin typeface="Book Antiqua" pitchFamily="18" charset="0"/>
              </a:rPr>
              <a:t>very</a:t>
            </a:r>
            <a:r>
              <a:rPr lang="fr-FR" sz="2200" dirty="0">
                <a:latin typeface="Book Antiqua" pitchFamily="18" charset="0"/>
              </a:rPr>
              <a:t> fine microscope or, </a:t>
            </a:r>
            <a:r>
              <a:rPr lang="fr-FR" sz="2200" dirty="0" err="1">
                <a:latin typeface="Book Antiqua" pitchFamily="18" charset="0"/>
              </a:rPr>
              <a:t>better</a:t>
            </a:r>
            <a:r>
              <a:rPr lang="fr-FR" sz="2200" dirty="0">
                <a:latin typeface="Book Antiqua" pitchFamily="18" charset="0"/>
              </a:rPr>
              <a:t>, </a:t>
            </a:r>
            <a:r>
              <a:rPr lang="fr-FR" sz="2200" b="1" i="1" dirty="0" err="1" smtClean="0">
                <a:solidFill>
                  <a:schemeClr val="accent4"/>
                </a:solidFill>
                <a:latin typeface="Book Antiqua" pitchFamily="18" charset="0"/>
              </a:rPr>
              <a:t>atto</a:t>
            </a:r>
            <a:r>
              <a:rPr lang="fr-FR" sz="2200" b="1" i="1" dirty="0" smtClean="0">
                <a:solidFill>
                  <a:schemeClr val="accent4"/>
                </a:solidFill>
                <a:latin typeface="Book Antiqua" pitchFamily="18" charset="0"/>
              </a:rPr>
              <a:t>-scope</a:t>
            </a:r>
            <a:r>
              <a:rPr lang="fr-FR" sz="2200" b="1" i="1" dirty="0">
                <a:solidFill>
                  <a:schemeClr val="accent4"/>
                </a:solidFill>
                <a:latin typeface="Book Antiqua" pitchFamily="18" charset="0"/>
              </a:rPr>
              <a:t>!</a:t>
            </a:r>
            <a:endParaRPr lang="fr-FR" sz="2200" dirty="0">
              <a:solidFill>
                <a:schemeClr val="accent4"/>
              </a:solidFill>
              <a:latin typeface="Book Antiqua" pitchFamily="18" charset="0"/>
            </a:endParaRPr>
          </a:p>
          <a:p>
            <a:pPr algn="ctr"/>
            <a:r>
              <a:rPr lang="fr-FR" dirty="0">
                <a:latin typeface="Verdana" pitchFamily="34" charset="0"/>
              </a:rPr>
              <a:t> </a:t>
            </a:r>
            <a:r>
              <a:rPr lang="it-IT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Symbol" pitchFamily="18" charset="2"/>
              </a:rPr>
              <a:t> = h/p ;  </a:t>
            </a:r>
            <a:r>
              <a:rPr lang="it-IT" dirty="0">
                <a:solidFill>
                  <a:srgbClr val="FF0000"/>
                </a:solidFill>
                <a:latin typeface="Comic Sans MS" pitchFamily="66" charset="0"/>
              </a:rPr>
              <a:t>@LHC: </a:t>
            </a:r>
            <a:r>
              <a:rPr lang="it-IT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it-IT" dirty="0">
                <a:latin typeface="Comic Sans MS" pitchFamily="66" charset="0"/>
              </a:rPr>
              <a:t>T = 1 </a:t>
            </a:r>
            <a:r>
              <a:rPr lang="it-IT" dirty="0" err="1">
                <a:latin typeface="Comic Sans MS" pitchFamily="66" charset="0"/>
              </a:rPr>
              <a:t>TeV</a:t>
            </a:r>
            <a:r>
              <a:rPr lang="it-IT" dirty="0">
                <a:latin typeface="Comic Sans MS" pitchFamily="66" charset="0"/>
                <a:sym typeface="Symbol" pitchFamily="18" charset="2"/>
              </a:rPr>
              <a:t>     10</a:t>
            </a:r>
            <a:r>
              <a:rPr lang="it-IT" baseline="30000" dirty="0">
                <a:latin typeface="Comic Sans MS" pitchFamily="66" charset="0"/>
                <a:sym typeface="Symbol" pitchFamily="18" charset="2"/>
              </a:rPr>
              <a:t>-18</a:t>
            </a:r>
            <a:r>
              <a:rPr lang="it-IT" dirty="0">
                <a:latin typeface="Comic Sans MS" pitchFamily="66" charset="0"/>
                <a:sym typeface="Symbol" pitchFamily="18" charset="2"/>
              </a:rPr>
              <a:t> m</a:t>
            </a:r>
            <a:endParaRPr lang="fr-FR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472071" name="Rectangle 7"/>
          <p:cNvSpPr>
            <a:spLocks noChangeArrowheads="1"/>
          </p:cNvSpPr>
          <p:nvPr/>
        </p:nvSpPr>
        <p:spPr bwMode="auto">
          <a:xfrm>
            <a:off x="457200" y="3429000"/>
            <a:ext cx="4572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72072" name="AutoShape 8"/>
          <p:cNvSpPr>
            <a:spLocks noChangeArrowheads="1"/>
          </p:cNvSpPr>
          <p:nvPr/>
        </p:nvSpPr>
        <p:spPr bwMode="auto">
          <a:xfrm>
            <a:off x="228600" y="3657600"/>
            <a:ext cx="3429000" cy="457200"/>
          </a:xfrm>
          <a:prstGeom prst="leftArrow">
            <a:avLst>
              <a:gd name="adj1" fmla="val 50000"/>
              <a:gd name="adj2" fmla="val 187500"/>
            </a:avLst>
          </a:prstGeom>
          <a:gradFill rotWithShape="0">
            <a:gsLst>
              <a:gs pos="0">
                <a:srgbClr val="E30B0B"/>
              </a:gs>
              <a:gs pos="100000">
                <a:schemeClr val="bg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72073" name="AutoShape 9"/>
          <p:cNvSpPr>
            <a:spLocks noChangeArrowheads="1"/>
          </p:cNvSpPr>
          <p:nvPr/>
        </p:nvSpPr>
        <p:spPr bwMode="auto">
          <a:xfrm flipH="1">
            <a:off x="3962400" y="3657600"/>
            <a:ext cx="4419600" cy="457200"/>
          </a:xfrm>
          <a:prstGeom prst="leftArrow">
            <a:avLst>
              <a:gd name="adj1" fmla="val 50000"/>
              <a:gd name="adj2" fmla="val 241667"/>
            </a:avLst>
          </a:prstGeom>
          <a:gradFill rotWithShape="0">
            <a:gsLst>
              <a:gs pos="0">
                <a:schemeClr val="bg1"/>
              </a:gs>
              <a:gs pos="100000">
                <a:srgbClr val="01008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72074" name="Rectangle 10"/>
          <p:cNvSpPr>
            <a:spLocks noChangeArrowheads="1"/>
          </p:cNvSpPr>
          <p:nvPr/>
        </p:nvSpPr>
        <p:spPr bwMode="auto">
          <a:xfrm>
            <a:off x="8459788" y="2133600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72075" name="Text Box 11"/>
          <p:cNvSpPr txBox="1">
            <a:spLocks noChangeArrowheads="1"/>
          </p:cNvSpPr>
          <p:nvPr/>
        </p:nvSpPr>
        <p:spPr bwMode="auto">
          <a:xfrm>
            <a:off x="609600" y="4191000"/>
            <a:ext cx="1425575" cy="376238"/>
          </a:xfrm>
          <a:prstGeom prst="rect">
            <a:avLst/>
          </a:prstGeom>
          <a:solidFill>
            <a:srgbClr val="E30B0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>
                <a:solidFill>
                  <a:schemeClr val="bg1"/>
                </a:solidFill>
                <a:latin typeface="Times" pitchFamily="18" charset="0"/>
              </a:rPr>
              <a:t>Accelerators</a:t>
            </a:r>
          </a:p>
        </p:txBody>
      </p:sp>
      <p:sp>
        <p:nvSpPr>
          <p:cNvPr id="472076" name="Text Box 12"/>
          <p:cNvSpPr txBox="1">
            <a:spLocks noChangeArrowheads="1"/>
          </p:cNvSpPr>
          <p:nvPr/>
        </p:nvSpPr>
        <p:spPr bwMode="auto">
          <a:xfrm>
            <a:off x="2209800" y="4191000"/>
            <a:ext cx="14255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>
                <a:latin typeface="Times" pitchFamily="18" charset="0"/>
              </a:rPr>
              <a:t>Microscopes</a:t>
            </a:r>
          </a:p>
        </p:txBody>
      </p:sp>
      <p:sp>
        <p:nvSpPr>
          <p:cNvPr id="472077" name="Text Box 13"/>
          <p:cNvSpPr txBox="1">
            <a:spLocks noChangeArrowheads="1"/>
          </p:cNvSpPr>
          <p:nvPr/>
        </p:nvSpPr>
        <p:spPr bwMode="auto">
          <a:xfrm>
            <a:off x="5867400" y="4225925"/>
            <a:ext cx="2590800" cy="376238"/>
          </a:xfrm>
          <a:prstGeom prst="rect">
            <a:avLst/>
          </a:prstGeom>
          <a:solidFill>
            <a:srgbClr val="01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>
                <a:solidFill>
                  <a:schemeClr val="bg1"/>
                </a:solidFill>
                <a:latin typeface="Times" pitchFamily="18" charset="0"/>
              </a:rPr>
              <a:t>Optical, radio télescopes</a:t>
            </a:r>
          </a:p>
        </p:txBody>
      </p:sp>
      <p:sp>
        <p:nvSpPr>
          <p:cNvPr id="472078" name="Text Box 14"/>
          <p:cNvSpPr txBox="1">
            <a:spLocks noChangeArrowheads="1"/>
          </p:cNvSpPr>
          <p:nvPr/>
        </p:nvSpPr>
        <p:spPr bwMode="auto">
          <a:xfrm>
            <a:off x="3962400" y="4191000"/>
            <a:ext cx="14255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>
                <a:latin typeface="Times" pitchFamily="18" charset="0"/>
              </a:rPr>
              <a:t>Binoculars</a:t>
            </a:r>
          </a:p>
        </p:txBody>
      </p:sp>
      <p:sp>
        <p:nvSpPr>
          <p:cNvPr id="472079" name="Rectangle 15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07963"/>
            <a:ext cx="7759700" cy="10985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Accelerators gain us one </a:t>
            </a:r>
            <a:r>
              <a:rPr lang="en-US" dirty="0"/>
              <a:t>frontier     of the physics spectrum</a:t>
            </a:r>
          </a:p>
        </p:txBody>
      </p:sp>
    </p:spTree>
    <p:extLst>
      <p:ext uri="{BB962C8B-B14F-4D97-AF65-F5344CB8AC3E}">
        <p14:creationId xmlns:p14="http://schemas.microsoft.com/office/powerpoint/2010/main" val="225143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284663" y="6524625"/>
            <a:ext cx="4791075" cy="2476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Lucio Rossi – ASC 2006 – </a:t>
            </a:r>
            <a:fld id="{D79B382C-114F-4774-B641-12A7EFB7F7E0}" type="slidenum">
              <a:rPr lang="en-US"/>
              <a:pPr/>
              <a:t>30</a:t>
            </a:fld>
            <a:endParaRPr lang="en-US"/>
          </a:p>
        </p:txBody>
      </p:sp>
      <p:pic>
        <p:nvPicPr>
          <p:cNvPr id="405511" name="Picture 7" descr="NRE_011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699000"/>
            <a:ext cx="1460500" cy="170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229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CH" sz="2200" dirty="0"/>
              <a:t>The LHC has a </a:t>
            </a:r>
            <a:r>
              <a:rPr lang="fr-CH" sz="2200" dirty="0" err="1"/>
              <a:t>circumference</a:t>
            </a:r>
            <a:r>
              <a:rPr lang="fr-CH" sz="2200" dirty="0"/>
              <a:t> of </a:t>
            </a:r>
            <a:r>
              <a:rPr lang="fr-CH" sz="2200" dirty="0">
                <a:solidFill>
                  <a:srgbClr val="00CC00"/>
                </a:solidFill>
              </a:rPr>
              <a:t>26.7 km</a:t>
            </a:r>
            <a:r>
              <a:rPr lang="fr-CH" sz="2200" dirty="0"/>
              <a:t>, out of </a:t>
            </a:r>
            <a:r>
              <a:rPr lang="fr-CH" sz="2200" dirty="0" err="1"/>
              <a:t>which</a:t>
            </a:r>
            <a:r>
              <a:rPr lang="fr-CH" sz="2200" dirty="0"/>
              <a:t> </a:t>
            </a:r>
            <a:r>
              <a:rPr lang="fr-CH" sz="2200" dirty="0" err="1"/>
              <a:t>some</a:t>
            </a:r>
            <a:r>
              <a:rPr lang="fr-CH" sz="2200" dirty="0"/>
              <a:t> 20 km of main </a:t>
            </a:r>
            <a:r>
              <a:rPr lang="fr-CH" sz="2200" dirty="0" err="1">
                <a:solidFill>
                  <a:srgbClr val="00CC00"/>
                </a:solidFill>
              </a:rPr>
              <a:t>superconducting</a:t>
            </a:r>
            <a:r>
              <a:rPr lang="fr-CH" sz="2200" dirty="0">
                <a:solidFill>
                  <a:srgbClr val="00CC00"/>
                </a:solidFill>
              </a:rPr>
              <a:t> </a:t>
            </a:r>
            <a:r>
              <a:rPr lang="fr-CH" sz="2200" dirty="0" err="1">
                <a:solidFill>
                  <a:srgbClr val="00CC00"/>
                </a:solidFill>
              </a:rPr>
              <a:t>magnets</a:t>
            </a:r>
            <a:r>
              <a:rPr lang="fr-CH" sz="2200" dirty="0"/>
              <a:t> operating </a:t>
            </a:r>
            <a:r>
              <a:rPr lang="fr-CH" sz="2200" dirty="0" err="1"/>
              <a:t>at</a:t>
            </a:r>
            <a:r>
              <a:rPr lang="fr-CH" sz="2200" dirty="0"/>
              <a:t> </a:t>
            </a:r>
            <a:r>
              <a:rPr lang="fr-CH" sz="2200" dirty="0">
                <a:solidFill>
                  <a:srgbClr val="00CC00"/>
                </a:solidFill>
              </a:rPr>
              <a:t>8.3 T</a:t>
            </a:r>
            <a:r>
              <a:rPr lang="fr-CH" sz="2200" dirty="0"/>
              <a:t>. </a:t>
            </a:r>
            <a:r>
              <a:rPr lang="fr-CH" sz="2200" dirty="0" err="1"/>
              <a:t>Cryogenics</a:t>
            </a:r>
            <a:r>
              <a:rPr lang="fr-CH" sz="2200" dirty="0"/>
              <a:t> </a:t>
            </a:r>
            <a:r>
              <a:rPr lang="fr-CH" sz="2200" dirty="0" err="1"/>
              <a:t>will</a:t>
            </a:r>
            <a:r>
              <a:rPr lang="fr-CH" sz="2200" dirty="0"/>
              <a:t> consume about </a:t>
            </a:r>
            <a:r>
              <a:rPr lang="fr-CH" sz="2200" dirty="0">
                <a:solidFill>
                  <a:srgbClr val="00CC00"/>
                </a:solidFill>
              </a:rPr>
              <a:t>40 MW</a:t>
            </a:r>
            <a:r>
              <a:rPr lang="fr-CH" sz="2200" dirty="0"/>
              <a:t> </a:t>
            </a:r>
            <a:r>
              <a:rPr lang="fr-CH" sz="2200" dirty="0" err="1"/>
              <a:t>electrical</a:t>
            </a:r>
            <a:r>
              <a:rPr lang="fr-CH" sz="2200" dirty="0"/>
              <a:t> power </a:t>
            </a:r>
            <a:r>
              <a:rPr lang="fr-CH" sz="2200" dirty="0" err="1"/>
              <a:t>from</a:t>
            </a:r>
            <a:r>
              <a:rPr lang="fr-CH" sz="2200" dirty="0"/>
              <a:t> the </a:t>
            </a:r>
            <a:r>
              <a:rPr lang="fr-CH" sz="2200" dirty="0" err="1"/>
              <a:t>grid</a:t>
            </a:r>
            <a:r>
              <a:rPr lang="fr-CH" sz="2200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fr-CH" sz="2200" dirty="0"/>
          </a:p>
          <a:p>
            <a:pPr>
              <a:lnSpc>
                <a:spcPct val="90000"/>
              </a:lnSpc>
              <a:buFontTx/>
              <a:buNone/>
            </a:pPr>
            <a:r>
              <a:rPr lang="fr-CH" sz="2400" dirty="0"/>
              <a:t>If the LHC </a:t>
            </a:r>
            <a:r>
              <a:rPr lang="fr-CH" sz="2400" dirty="0" err="1"/>
              <a:t>were</a:t>
            </a:r>
            <a:r>
              <a:rPr lang="fr-CH" sz="2400" dirty="0"/>
              <a:t> not </a:t>
            </a:r>
            <a:r>
              <a:rPr lang="fr-CH" sz="2400" dirty="0" err="1"/>
              <a:t>superconducting</a:t>
            </a:r>
            <a:r>
              <a:rPr lang="fr-CH" sz="2400" dirty="0"/>
              <a:t>:</a:t>
            </a:r>
          </a:p>
          <a:p>
            <a:pPr>
              <a:lnSpc>
                <a:spcPct val="90000"/>
              </a:lnSpc>
              <a:buFontTx/>
              <a:buNone/>
            </a:pPr>
            <a:endParaRPr lang="fr-CH" sz="2400" dirty="0"/>
          </a:p>
          <a:p>
            <a:pPr>
              <a:lnSpc>
                <a:spcPct val="90000"/>
              </a:lnSpc>
            </a:pPr>
            <a:r>
              <a:rPr lang="fr-CH" sz="2200" dirty="0"/>
              <a:t>If </a:t>
            </a:r>
            <a:r>
              <a:rPr lang="fr-CH" sz="2200" dirty="0" err="1"/>
              <a:t>it</a:t>
            </a:r>
            <a:r>
              <a:rPr lang="fr-CH" sz="2200" dirty="0"/>
              <a:t> </a:t>
            </a:r>
            <a:r>
              <a:rPr lang="fr-CH" sz="2200" dirty="0" err="1"/>
              <a:t>used</a:t>
            </a:r>
            <a:r>
              <a:rPr lang="fr-CH" sz="2200" dirty="0"/>
              <a:t> </a:t>
            </a:r>
            <a:r>
              <a:rPr lang="fr-CH" sz="2200" dirty="0" err="1">
                <a:solidFill>
                  <a:srgbClr val="FF3300"/>
                </a:solidFill>
              </a:rPr>
              <a:t>resistive</a:t>
            </a:r>
            <a:r>
              <a:rPr lang="fr-CH" sz="2200" dirty="0">
                <a:solidFill>
                  <a:srgbClr val="FF3300"/>
                </a:solidFill>
              </a:rPr>
              <a:t> </a:t>
            </a:r>
            <a:r>
              <a:rPr lang="fr-CH" sz="2200" dirty="0" err="1">
                <a:solidFill>
                  <a:srgbClr val="FF3300"/>
                </a:solidFill>
              </a:rPr>
              <a:t>magnets</a:t>
            </a:r>
            <a:r>
              <a:rPr lang="fr-CH" sz="2200" dirty="0"/>
              <a:t> operating </a:t>
            </a:r>
            <a:r>
              <a:rPr lang="fr-CH" sz="2200" dirty="0" err="1"/>
              <a:t>at</a:t>
            </a:r>
            <a:r>
              <a:rPr lang="fr-CH" sz="2200" dirty="0"/>
              <a:t> </a:t>
            </a:r>
            <a:r>
              <a:rPr lang="fr-CH" sz="2200" dirty="0">
                <a:solidFill>
                  <a:srgbClr val="FF3300"/>
                </a:solidFill>
              </a:rPr>
              <a:t>1.8 T</a:t>
            </a:r>
            <a:r>
              <a:rPr lang="fr-CH" sz="2200" dirty="0"/>
              <a:t> (</a:t>
            </a:r>
            <a:r>
              <a:rPr lang="fr-CH" sz="2200" dirty="0" err="1"/>
              <a:t>limited</a:t>
            </a:r>
            <a:r>
              <a:rPr lang="fr-CH" sz="2200" dirty="0"/>
              <a:t> by </a:t>
            </a:r>
            <a:r>
              <a:rPr lang="fr-CH" sz="2200" dirty="0" err="1"/>
              <a:t>iron</a:t>
            </a:r>
            <a:r>
              <a:rPr lang="fr-CH" sz="2200" dirty="0"/>
              <a:t> saturation), the </a:t>
            </a:r>
            <a:r>
              <a:rPr lang="fr-CH" sz="2200" dirty="0" err="1"/>
              <a:t>circumference</a:t>
            </a:r>
            <a:r>
              <a:rPr lang="fr-CH" sz="2200" dirty="0"/>
              <a:t> </a:t>
            </a:r>
            <a:r>
              <a:rPr lang="fr-CH" sz="2200" dirty="0" err="1"/>
              <a:t>would</a:t>
            </a:r>
            <a:r>
              <a:rPr lang="fr-CH" sz="2200" dirty="0"/>
              <a:t> have to </a:t>
            </a:r>
            <a:r>
              <a:rPr lang="fr-CH" sz="2200" dirty="0" err="1"/>
              <a:t>be</a:t>
            </a:r>
            <a:r>
              <a:rPr lang="fr-CH" sz="2200" dirty="0"/>
              <a:t> about </a:t>
            </a:r>
            <a:r>
              <a:rPr lang="fr-CH" sz="2200" dirty="0">
                <a:solidFill>
                  <a:srgbClr val="FF3300"/>
                </a:solidFill>
              </a:rPr>
              <a:t>100 km</a:t>
            </a:r>
            <a:r>
              <a:rPr lang="fr-CH" sz="2200" dirty="0"/>
              <a:t>, and the </a:t>
            </a:r>
            <a:r>
              <a:rPr lang="fr-CH" sz="2200" dirty="0" err="1"/>
              <a:t>electrical</a:t>
            </a:r>
            <a:r>
              <a:rPr lang="fr-CH" sz="2200" dirty="0"/>
              <a:t> </a:t>
            </a:r>
            <a:r>
              <a:rPr lang="fr-CH" sz="2200" dirty="0" err="1"/>
              <a:t>consumption</a:t>
            </a:r>
            <a:r>
              <a:rPr lang="fr-CH" sz="2200" dirty="0"/>
              <a:t> </a:t>
            </a:r>
            <a:r>
              <a:rPr lang="fr-CH" sz="2200" dirty="0">
                <a:solidFill>
                  <a:srgbClr val="FF3300"/>
                </a:solidFill>
              </a:rPr>
              <a:t>900 MW</a:t>
            </a:r>
            <a:r>
              <a:rPr lang="fr-CH" sz="2200" dirty="0"/>
              <a:t> (a good-size           </a:t>
            </a:r>
            <a:r>
              <a:rPr lang="fr-CH" sz="2200" dirty="0" err="1"/>
              <a:t>nuclear</a:t>
            </a:r>
            <a:r>
              <a:rPr lang="fr-CH" sz="2200" dirty="0"/>
              <a:t> power plant), </a:t>
            </a:r>
            <a:r>
              <a:rPr lang="fr-CH" sz="2200" dirty="0" err="1"/>
              <a:t>leading</a:t>
            </a:r>
            <a:r>
              <a:rPr lang="fr-CH" sz="2200" dirty="0"/>
              <a:t> to prohibitive capital                    and </a:t>
            </a:r>
            <a:r>
              <a:rPr lang="fr-CH" sz="2200" dirty="0" err="1"/>
              <a:t>operation</a:t>
            </a:r>
            <a:r>
              <a:rPr lang="fr-CH" sz="2200" dirty="0"/>
              <a:t> </a:t>
            </a:r>
            <a:r>
              <a:rPr lang="fr-CH" sz="2200" dirty="0" err="1"/>
              <a:t>costs</a:t>
            </a:r>
            <a:r>
              <a:rPr lang="fr-CH" sz="2200" dirty="0"/>
              <a:t>.</a:t>
            </a:r>
            <a:endParaRPr lang="en-US" sz="2200" dirty="0"/>
          </a:p>
        </p:txBody>
      </p:sp>
      <p:sp>
        <p:nvSpPr>
          <p:cNvPr id="405512" name="Rectangle 8"/>
          <p:cNvSpPr>
            <a:spLocks noChangeArrowheads="1"/>
          </p:cNvSpPr>
          <p:nvPr/>
        </p:nvSpPr>
        <p:spPr bwMode="auto">
          <a:xfrm>
            <a:off x="404813" y="76200"/>
            <a:ext cx="828198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GB" sz="2800">
                <a:solidFill>
                  <a:srgbClr val="FFFFFF"/>
                </a:solidFill>
                <a:latin typeface="Felix Titling" pitchFamily="82" charset="0"/>
              </a:rPr>
              <a:t>Rationale </a:t>
            </a:r>
            <a:r>
              <a:rPr lang="en-GB" sz="2800">
                <a:solidFill>
                  <a:srgbClr val="FFFFFF"/>
                </a:solidFill>
                <a:latin typeface="Book Antiqua" pitchFamily="18" charset="0"/>
              </a:rPr>
              <a:t>for </a:t>
            </a:r>
            <a:br>
              <a:rPr lang="en-GB" sz="2800">
                <a:solidFill>
                  <a:srgbClr val="FFFFFF"/>
                </a:solidFill>
                <a:latin typeface="Book Antiqua" pitchFamily="18" charset="0"/>
              </a:rPr>
            </a:br>
            <a:r>
              <a:rPr lang="en-GB" sz="2800">
                <a:solidFill>
                  <a:srgbClr val="FFFFFF"/>
                </a:solidFill>
                <a:latin typeface="Felix Titling" pitchFamily="82" charset="0"/>
              </a:rPr>
              <a:t>superconductivity </a:t>
            </a:r>
            <a:r>
              <a:rPr lang="en-GB" sz="2800">
                <a:solidFill>
                  <a:srgbClr val="FFFFFF"/>
                </a:solidFill>
                <a:latin typeface="Book Antiqua" pitchFamily="18" charset="0"/>
              </a:rPr>
              <a:t>in </a:t>
            </a:r>
            <a:r>
              <a:rPr lang="en-GB" sz="2800">
                <a:solidFill>
                  <a:srgbClr val="FFFFFF"/>
                </a:solidFill>
                <a:latin typeface="Felix Titling" pitchFamily="82" charset="0"/>
              </a:rPr>
              <a:t>accelerators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SC: an enabling technology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0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284663" y="6524625"/>
            <a:ext cx="4791075" cy="2476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Lucio Rossi – ASC 2006 – </a:t>
            </a:r>
            <a:fld id="{C73AC33B-5C79-4EDD-A402-66B57DDB6810}" type="slidenum">
              <a:rPr lang="en-US"/>
              <a:pPr/>
              <a:t>31</a:t>
            </a:fld>
            <a:endParaRPr lang="en-US"/>
          </a:p>
        </p:txBody>
      </p:sp>
      <p:pic>
        <p:nvPicPr>
          <p:cNvPr id="4372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800" y="1371600"/>
            <a:ext cx="9296400" cy="519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6826250" cy="1143000"/>
          </a:xfrm>
        </p:spPr>
        <p:txBody>
          <a:bodyPr/>
          <a:lstStyle/>
          <a:p>
            <a:r>
              <a:rPr lang="fr-CH"/>
              <a:t>Cost structure of the LHC</a:t>
            </a:r>
            <a:endParaRPr lang="en-US"/>
          </a:p>
        </p:txBody>
      </p:sp>
      <p:sp>
        <p:nvSpPr>
          <p:cNvPr id="437252" name="WordArt 4"/>
          <p:cNvSpPr>
            <a:spLocks noChangeArrowheads="1" noChangeShapeType="1" noTextEdit="1"/>
          </p:cNvSpPr>
          <p:nvPr/>
        </p:nvSpPr>
        <p:spPr bwMode="auto">
          <a:xfrm>
            <a:off x="3366116" y="1128712"/>
            <a:ext cx="5670379" cy="4857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2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Book Antiqua"/>
              </a:rPr>
              <a:t>Total </a:t>
            </a:r>
            <a:r>
              <a:rPr lang="en-GB" sz="3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Book Antiqua"/>
              </a:rPr>
              <a:t>material cost</a:t>
            </a:r>
            <a:r>
              <a:rPr lang="en-GB" sz="32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Book Antiqua"/>
              </a:rPr>
              <a:t>: </a:t>
            </a:r>
            <a:r>
              <a:rPr lang="en-GB" sz="3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Book Antiqua"/>
              </a:rPr>
              <a:t>about 2.5 </a:t>
            </a:r>
            <a:r>
              <a:rPr lang="en-GB" sz="32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Book Antiqua"/>
              </a:rPr>
              <a:t>G€</a:t>
            </a:r>
          </a:p>
        </p:txBody>
      </p:sp>
      <p:sp>
        <p:nvSpPr>
          <p:cNvPr id="437253" name="Text Box 5"/>
          <p:cNvSpPr txBox="1">
            <a:spLocks noChangeArrowheads="1"/>
          </p:cNvSpPr>
          <p:nvPr/>
        </p:nvSpPr>
        <p:spPr bwMode="auto">
          <a:xfrm>
            <a:off x="4495800" y="5867400"/>
            <a:ext cx="42672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Book Antiqua" pitchFamily="18" charset="0"/>
              </a:rPr>
              <a:t>Magnet+cryogenics = 66%</a:t>
            </a:r>
          </a:p>
        </p:txBody>
      </p:sp>
      <p:sp>
        <p:nvSpPr>
          <p:cNvPr id="437255" name="AutoShape 7"/>
          <p:cNvSpPr>
            <a:spLocks noChangeArrowheads="1"/>
          </p:cNvSpPr>
          <p:nvPr/>
        </p:nvSpPr>
        <p:spPr bwMode="auto">
          <a:xfrm rot="-3725279">
            <a:off x="1295400" y="2171700"/>
            <a:ext cx="4089400" cy="4089400"/>
          </a:xfrm>
          <a:custGeom>
            <a:avLst/>
            <a:gdLst>
              <a:gd name="G0" fmla="+- 469 0 0"/>
              <a:gd name="G1" fmla="+- -1769603 0 0"/>
              <a:gd name="G2" fmla="+- 0 0 -1769603"/>
              <a:gd name="T0" fmla="*/ 0 256 1"/>
              <a:gd name="T1" fmla="*/ 180 256 1"/>
              <a:gd name="G3" fmla="+- -1769603 T0 T1"/>
              <a:gd name="T2" fmla="*/ 0 256 1"/>
              <a:gd name="T3" fmla="*/ 90 256 1"/>
              <a:gd name="G4" fmla="+- -1769603 T2 T3"/>
              <a:gd name="G5" fmla="*/ G4 2 1"/>
              <a:gd name="T4" fmla="*/ 90 256 1"/>
              <a:gd name="T5" fmla="*/ 0 256 1"/>
              <a:gd name="G6" fmla="+- -1769603 T4 T5"/>
              <a:gd name="G7" fmla="*/ G6 2 1"/>
              <a:gd name="G8" fmla="abs -1769603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469"/>
              <a:gd name="G18" fmla="*/ 469 1 2"/>
              <a:gd name="G19" fmla="+- G18 5400 0"/>
              <a:gd name="G20" fmla="cos G19 -1769603"/>
              <a:gd name="G21" fmla="sin G19 -1769603"/>
              <a:gd name="G22" fmla="+- G20 10800 0"/>
              <a:gd name="G23" fmla="+- G21 10800 0"/>
              <a:gd name="G24" fmla="+- 10800 0 G20"/>
              <a:gd name="G25" fmla="+- 469 10800 0"/>
              <a:gd name="G26" fmla="?: G9 G17 G25"/>
              <a:gd name="G27" fmla="?: G9 0 21600"/>
              <a:gd name="G28" fmla="cos 10800 -1769603"/>
              <a:gd name="G29" fmla="sin 10800 -1769603"/>
              <a:gd name="G30" fmla="sin 469 -1769603"/>
              <a:gd name="G31" fmla="+- G28 10800 0"/>
              <a:gd name="G32" fmla="+- G29 10800 0"/>
              <a:gd name="G33" fmla="+- G30 10800 0"/>
              <a:gd name="G34" fmla="?: G4 0 G31"/>
              <a:gd name="G35" fmla="?: -1769603 G34 0"/>
              <a:gd name="G36" fmla="?: G6 G35 G31"/>
              <a:gd name="G37" fmla="+- 21600 0 G36"/>
              <a:gd name="G38" fmla="?: G4 0 G33"/>
              <a:gd name="G39" fmla="?: -1769603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5820 w 21600"/>
              <a:gd name="T15" fmla="*/ 8241 h 21600"/>
              <a:gd name="T16" fmla="*/ 10800 w 21600"/>
              <a:gd name="T17" fmla="*/ 11269 h 21600"/>
              <a:gd name="T18" fmla="*/ 5780 w 21600"/>
              <a:gd name="T19" fmla="*/ 8241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1217" y="10587"/>
                </a:moveTo>
                <a:cubicBezTo>
                  <a:pt x="11251" y="10653"/>
                  <a:pt x="11269" y="10725"/>
                  <a:pt x="11269" y="10800"/>
                </a:cubicBezTo>
                <a:cubicBezTo>
                  <a:pt x="11269" y="11059"/>
                  <a:pt x="11059" y="11269"/>
                  <a:pt x="10800" y="11269"/>
                </a:cubicBezTo>
                <a:cubicBezTo>
                  <a:pt x="10540" y="11269"/>
                  <a:pt x="10331" y="11059"/>
                  <a:pt x="10331" y="10800"/>
                </a:cubicBezTo>
                <a:cubicBezTo>
                  <a:pt x="10330" y="10725"/>
                  <a:pt x="10348" y="10653"/>
                  <a:pt x="10382" y="10587"/>
                </a:cubicBezTo>
                <a:lnTo>
                  <a:pt x="1177" y="5896"/>
                </a:lnTo>
                <a:cubicBezTo>
                  <a:pt x="403" y="7415"/>
                  <a:pt x="-1" y="909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9095"/>
                  <a:pt x="21196" y="7415"/>
                  <a:pt x="20422" y="5896"/>
                </a:cubicBezTo>
                <a:close/>
              </a:path>
            </a:pathLst>
          </a:custGeom>
          <a:solidFill>
            <a:srgbClr val="FF0000">
              <a:alpha val="80000"/>
            </a:srgbClr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437254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202113"/>
            <a:ext cx="3810000" cy="269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83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7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7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7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253" grpId="0" animBg="1"/>
      <p:bldP spid="43725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dipole magnet</a:t>
            </a:r>
          </a:p>
        </p:txBody>
      </p:sp>
      <p:pic>
        <p:nvPicPr>
          <p:cNvPr id="1331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92896"/>
            <a:ext cx="4749715" cy="3561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79512" y="1069910"/>
            <a:ext cx="8496944" cy="143116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225425" indent="-225425">
              <a:spcBef>
                <a:spcPts val="9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tabLst>
                <a:tab pos="225425" algn="l"/>
              </a:tabLst>
              <a:defRPr/>
            </a:pPr>
            <a:r>
              <a:rPr lang="fr-CH" dirty="0">
                <a:latin typeface="+mn-lt"/>
              </a:rPr>
              <a:t>1232 </a:t>
            </a:r>
            <a:r>
              <a:rPr lang="fr-CH" dirty="0" err="1">
                <a:latin typeface="+mn-lt"/>
              </a:rPr>
              <a:t>dipole</a:t>
            </a:r>
            <a:r>
              <a:rPr lang="fr-CH" dirty="0">
                <a:latin typeface="+mn-lt"/>
              </a:rPr>
              <a:t> </a:t>
            </a:r>
            <a:r>
              <a:rPr lang="fr-CH" dirty="0" err="1" smtClean="0">
                <a:latin typeface="+mn-lt"/>
              </a:rPr>
              <a:t>magnets</a:t>
            </a:r>
            <a:r>
              <a:rPr lang="fr-CH" dirty="0" smtClean="0"/>
              <a:t>, 15 m long</a:t>
            </a:r>
            <a:endParaRPr lang="fr-CH" dirty="0">
              <a:latin typeface="+mn-lt"/>
            </a:endParaRPr>
          </a:p>
          <a:p>
            <a:pPr marL="225425" indent="-225425">
              <a:spcBef>
                <a:spcPts val="9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tabLst>
                <a:tab pos="225425" algn="l"/>
              </a:tabLst>
              <a:defRPr/>
            </a:pPr>
            <a:r>
              <a:rPr lang="fr-CH" dirty="0">
                <a:solidFill>
                  <a:srgbClr val="000000"/>
                </a:solidFill>
                <a:latin typeface="Arial"/>
              </a:rPr>
              <a:t>B </a:t>
            </a:r>
            <a:r>
              <a:rPr lang="fr-CH" dirty="0" err="1">
                <a:solidFill>
                  <a:srgbClr val="000000"/>
                </a:solidFill>
                <a:latin typeface="Arial"/>
              </a:rPr>
              <a:t>field</a:t>
            </a:r>
            <a:r>
              <a:rPr lang="fr-CH" dirty="0">
                <a:solidFill>
                  <a:srgbClr val="000000"/>
                </a:solidFill>
                <a:latin typeface="Arial"/>
              </a:rPr>
              <a:t> 8.3 T (11.8 kA) @ 1.9 K (super-</a:t>
            </a:r>
            <a:r>
              <a:rPr lang="fr-CH" dirty="0" err="1">
                <a:solidFill>
                  <a:srgbClr val="000000"/>
                </a:solidFill>
                <a:latin typeface="Arial"/>
              </a:rPr>
              <a:t>fluid</a:t>
            </a:r>
            <a:r>
              <a:rPr lang="fr-CH" dirty="0">
                <a:solidFill>
                  <a:srgbClr val="000000"/>
                </a:solidFill>
                <a:latin typeface="Arial"/>
              </a:rPr>
              <a:t> </a:t>
            </a:r>
            <a:r>
              <a:rPr lang="fr-CH" dirty="0" err="1">
                <a:solidFill>
                  <a:srgbClr val="000000"/>
                </a:solidFill>
                <a:latin typeface="Arial"/>
              </a:rPr>
              <a:t>Helium</a:t>
            </a:r>
            <a:r>
              <a:rPr lang="fr-CH" dirty="0" smtClean="0">
                <a:solidFill>
                  <a:srgbClr val="000000"/>
                </a:solidFill>
                <a:latin typeface="Arial"/>
              </a:rPr>
              <a:t>) – </a:t>
            </a:r>
            <a:r>
              <a:rPr lang="fr-CH" dirty="0" err="1" smtClean="0">
                <a:solidFill>
                  <a:srgbClr val="000000"/>
                </a:solidFill>
                <a:latin typeface="Arial"/>
              </a:rPr>
              <a:t>after</a:t>
            </a:r>
            <a:r>
              <a:rPr lang="fr-CH" dirty="0" smtClean="0">
                <a:solidFill>
                  <a:srgbClr val="000000"/>
                </a:solidFill>
                <a:latin typeface="Arial"/>
              </a:rPr>
              <a:t> incident </a:t>
            </a:r>
            <a:r>
              <a:rPr lang="fr-CH" dirty="0" err="1" smtClean="0">
                <a:solidFill>
                  <a:srgbClr val="000000"/>
                </a:solidFill>
                <a:latin typeface="Arial"/>
              </a:rPr>
              <a:t>operated</a:t>
            </a:r>
            <a:r>
              <a:rPr lang="fr-CH" dirty="0">
                <a:solidFill>
                  <a:srgbClr val="000000"/>
                </a:solidFill>
                <a:latin typeface="Arial"/>
              </a:rPr>
              <a:t> </a:t>
            </a:r>
            <a:r>
              <a:rPr lang="fr-CH" dirty="0" smtClean="0">
                <a:solidFill>
                  <a:srgbClr val="000000"/>
                </a:solidFill>
                <a:latin typeface="Arial"/>
              </a:rPr>
              <a:t>up to ~4.7 T </a:t>
            </a:r>
            <a:r>
              <a:rPr lang="fr-CH" dirty="0" smtClean="0">
                <a:solidFill>
                  <a:srgbClr val="000000"/>
                </a:solidFill>
                <a:latin typeface="Arial"/>
                <a:sym typeface="Wingdings" pitchFamily="2" charset="2"/>
              </a:rPr>
              <a:t> </a:t>
            </a:r>
            <a:r>
              <a:rPr lang="fr-CH" dirty="0" err="1" smtClean="0">
                <a:solidFill>
                  <a:srgbClr val="000000"/>
                </a:solidFill>
                <a:latin typeface="Arial"/>
                <a:sym typeface="Wingdings" pitchFamily="2" charset="2"/>
              </a:rPr>
              <a:t>interconnect</a:t>
            </a:r>
            <a:r>
              <a:rPr lang="fr-CH" dirty="0" smtClean="0">
                <a:solidFill>
                  <a:srgbClr val="000000"/>
                </a:solidFill>
                <a:latin typeface="Arial"/>
                <a:sym typeface="Wingdings" pitchFamily="2" charset="2"/>
              </a:rPr>
              <a:t> consolidation </a:t>
            </a:r>
            <a:r>
              <a:rPr lang="fr-CH" dirty="0" err="1" smtClean="0">
                <a:solidFill>
                  <a:srgbClr val="000000"/>
                </a:solidFill>
                <a:latin typeface="Arial"/>
                <a:sym typeface="Wingdings" pitchFamily="2" charset="2"/>
              </a:rPr>
              <a:t>during</a:t>
            </a:r>
            <a:r>
              <a:rPr lang="fr-CH" dirty="0" smtClean="0">
                <a:solidFill>
                  <a:srgbClr val="000000"/>
                </a:solidFill>
                <a:latin typeface="Arial"/>
                <a:sym typeface="Wingdings" pitchFamily="2" charset="2"/>
              </a:rPr>
              <a:t> Long </a:t>
            </a:r>
            <a:r>
              <a:rPr lang="fr-CH" dirty="0" err="1" smtClean="0">
                <a:solidFill>
                  <a:srgbClr val="000000"/>
                </a:solidFill>
                <a:latin typeface="Arial"/>
                <a:sym typeface="Wingdings" pitchFamily="2" charset="2"/>
              </a:rPr>
              <a:t>Shut</a:t>
            </a:r>
            <a:r>
              <a:rPr lang="fr-CH" dirty="0" smtClean="0">
                <a:solidFill>
                  <a:srgbClr val="000000"/>
                </a:solidFill>
                <a:latin typeface="Arial"/>
                <a:sym typeface="Wingdings" pitchFamily="2" charset="2"/>
              </a:rPr>
              <a:t>-down 2013-2014</a:t>
            </a:r>
            <a:endParaRPr lang="en-US" dirty="0">
              <a:solidFill>
                <a:srgbClr val="000000"/>
              </a:solidFill>
              <a:latin typeface="Arial"/>
            </a:endParaRPr>
          </a:p>
          <a:p>
            <a:pPr marL="225425" indent="-225425">
              <a:spcBef>
                <a:spcPts val="9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tabLst>
                <a:tab pos="225425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Arial"/>
              </a:rPr>
              <a:t>2 magnets-in-one design : two beam tubes with an opening of 56 mm.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076056" y="5007123"/>
            <a:ext cx="3848100" cy="14462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225425" indent="-225425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tabLst>
                <a:tab pos="225425" algn="l"/>
              </a:tabLst>
              <a:defRPr/>
            </a:pPr>
            <a:r>
              <a:rPr lang="fr-CH" dirty="0">
                <a:latin typeface="+mn-lt"/>
              </a:rPr>
              <a:t>Operating challenges:</a:t>
            </a:r>
          </a:p>
          <a:p>
            <a:pPr lvl="1" indent="-17462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tabLst>
                <a:tab pos="225425" algn="l"/>
              </a:tabLst>
              <a:defRPr/>
            </a:pPr>
            <a:r>
              <a:rPr lang="fr-CH" sz="1600" i="1" dirty="0" err="1">
                <a:solidFill>
                  <a:srgbClr val="0000FF"/>
                </a:solidFill>
                <a:latin typeface="+mn-lt"/>
              </a:rPr>
              <a:t>Dynamic</a:t>
            </a:r>
            <a:r>
              <a:rPr lang="fr-CH" sz="1600" i="1" dirty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1600" i="1" dirty="0" err="1">
                <a:solidFill>
                  <a:srgbClr val="0000FF"/>
                </a:solidFill>
                <a:latin typeface="+mn-lt"/>
              </a:rPr>
              <a:t>field</a:t>
            </a:r>
            <a:r>
              <a:rPr lang="fr-CH" sz="1600" i="1" dirty="0">
                <a:solidFill>
                  <a:srgbClr val="0000FF"/>
                </a:solidFill>
                <a:latin typeface="+mn-lt"/>
              </a:rPr>
              <a:t> changes </a:t>
            </a:r>
            <a:r>
              <a:rPr lang="fr-CH" sz="1600" i="1" dirty="0" err="1">
                <a:solidFill>
                  <a:srgbClr val="0000FF"/>
                </a:solidFill>
                <a:latin typeface="+mn-lt"/>
              </a:rPr>
              <a:t>at</a:t>
            </a:r>
            <a:r>
              <a:rPr lang="fr-CH" sz="1600" i="1" dirty="0">
                <a:solidFill>
                  <a:srgbClr val="0000FF"/>
                </a:solidFill>
                <a:latin typeface="+mn-lt"/>
              </a:rPr>
              <a:t> injection.</a:t>
            </a:r>
          </a:p>
          <a:p>
            <a:pPr lvl="1" indent="-17462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tabLst>
                <a:tab pos="225425" algn="l"/>
              </a:tabLst>
              <a:defRPr/>
            </a:pPr>
            <a:r>
              <a:rPr lang="fr-CH" sz="1600" i="1" dirty="0" err="1">
                <a:solidFill>
                  <a:srgbClr val="0000FF"/>
                </a:solidFill>
                <a:latin typeface="+mn-lt"/>
              </a:rPr>
              <a:t>Very</a:t>
            </a:r>
            <a:r>
              <a:rPr lang="fr-CH" sz="1600" i="1" dirty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1600" i="1" dirty="0" err="1">
                <a:solidFill>
                  <a:srgbClr val="0000FF"/>
                </a:solidFill>
                <a:latin typeface="+mn-lt"/>
              </a:rPr>
              <a:t>low</a:t>
            </a:r>
            <a:r>
              <a:rPr lang="fr-CH" sz="1600" i="1" dirty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1600" i="1" dirty="0" err="1">
                <a:solidFill>
                  <a:srgbClr val="0000FF"/>
                </a:solidFill>
                <a:latin typeface="+mn-lt"/>
              </a:rPr>
              <a:t>quench</a:t>
            </a:r>
            <a:r>
              <a:rPr lang="fr-CH" sz="1600" i="1" dirty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1600" i="1" dirty="0" err="1">
                <a:solidFill>
                  <a:srgbClr val="0000FF"/>
                </a:solidFill>
                <a:latin typeface="+mn-lt"/>
              </a:rPr>
              <a:t>levels</a:t>
            </a:r>
            <a:r>
              <a:rPr lang="fr-CH" sz="1600" i="1" dirty="0">
                <a:solidFill>
                  <a:srgbClr val="0000FF"/>
                </a:solidFill>
                <a:latin typeface="+mn-lt"/>
              </a:rPr>
              <a:t> (~ </a:t>
            </a:r>
            <a:r>
              <a:rPr lang="fr-CH" sz="1600" i="1" dirty="0" err="1">
                <a:solidFill>
                  <a:srgbClr val="0000FF"/>
                </a:solidFill>
                <a:latin typeface="+mn-lt"/>
              </a:rPr>
              <a:t>mJ</a:t>
            </a:r>
            <a:r>
              <a:rPr lang="fr-CH" sz="1600" i="1" dirty="0">
                <a:solidFill>
                  <a:srgbClr val="0000FF"/>
                </a:solidFill>
                <a:latin typeface="+mn-lt"/>
              </a:rPr>
              <a:t>/cm</a:t>
            </a:r>
            <a:r>
              <a:rPr lang="fr-CH" sz="1600" i="1" baseline="30000" dirty="0">
                <a:solidFill>
                  <a:srgbClr val="0000FF"/>
                </a:solidFill>
                <a:latin typeface="+mn-lt"/>
              </a:rPr>
              <a:t>3</a:t>
            </a:r>
            <a:r>
              <a:rPr lang="fr-CH" sz="1600" i="1" dirty="0">
                <a:solidFill>
                  <a:srgbClr val="0000FF"/>
                </a:solidFill>
                <a:latin typeface="+mn-lt"/>
              </a:rPr>
              <a:t>)</a:t>
            </a:r>
          </a:p>
          <a:p>
            <a:pPr marL="225425" indent="-225425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tabLst>
                <a:tab pos="225425" algn="l"/>
              </a:tabLst>
              <a:defRPr/>
            </a:pPr>
            <a:endParaRPr lang="fr-CH" dirty="0">
              <a:latin typeface="+mn-lt"/>
            </a:endParaRPr>
          </a:p>
        </p:txBody>
      </p:sp>
      <p:pic>
        <p:nvPicPr>
          <p:cNvPr id="10" name="Picture 5" descr="Tunnel LHC 05"/>
          <p:cNvPicPr>
            <a:picLocks noChangeAspect="1" noChangeArrowheads="1"/>
          </p:cNvPicPr>
          <p:nvPr/>
        </p:nvPicPr>
        <p:blipFill>
          <a:blip r:embed="rId4" cstate="print"/>
          <a:srcRect r="11765"/>
          <a:stretch>
            <a:fillRect/>
          </a:stretch>
        </p:blipFill>
        <p:spPr bwMode="auto">
          <a:xfrm>
            <a:off x="5163751" y="2518224"/>
            <a:ext cx="3851919" cy="2411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0654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230868"/>
            <a:ext cx="8549157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LHC: 24 km of 10,000 SC </a:t>
            </a:r>
            <a:r>
              <a:rPr lang="fr-CH" dirty="0" err="1" smtClean="0"/>
              <a:t>magnets</a:t>
            </a:r>
            <a:r>
              <a:rPr lang="fr-CH" dirty="0" smtClean="0"/>
              <a:t> … but </a:t>
            </a:r>
            <a:r>
              <a:rPr lang="fr-CH" dirty="0" err="1" smtClean="0"/>
              <a:t>much</a:t>
            </a:r>
            <a:r>
              <a:rPr lang="fr-CH" dirty="0" smtClean="0"/>
              <a:t> more </a:t>
            </a:r>
            <a:r>
              <a:rPr lang="fr-CH" dirty="0" err="1" smtClean="0"/>
              <a:t>than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endParaRPr lang="en-GB" dirty="0"/>
          </a:p>
        </p:txBody>
      </p:sp>
      <p:pic>
        <p:nvPicPr>
          <p:cNvPr id="6157" name="Picture 1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" y="1460724"/>
            <a:ext cx="2752725" cy="366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9" name="Picture 1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656" y="1481076"/>
            <a:ext cx="3449637" cy="174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utoShape 2" descr="data:image/jpeg;base64,/9j/4AAQSkZJRgABAQAAAQABAAD/2wCEAAkGBwgHBgkIBwgKCgkLDRYPDQwMDRsUFRAWIB0iIiAdHx8kKDQsJCYxJx8fLT0tMTU3Ojo6Iys/RD84QzQ5OjcBCgoKDQwNGg8PGjclHyU3Nzc3Nzc3Nzc3Nzc3Nzc3Nzc3Nzc3Nzc3Nzc3Nzc3Nzc3Nzc3Nzc3Nzc3Nzc3Nzc3N//AABEIAFoAhwMBIgACEQEDEQH/xAAbAAACAgMBAAAAAAAAAAAAAAAEBQMGAAECB//EADoQAAIBAgUBBgQDBgYDAAAAAAECAwQRAAUSITFBBhMiUWFxFDKRoYHR8CNSYnKxwRUWM0KS8VOCov/EABgBAAMBAQAAAAAAAAAAAAAAAAECAwAE/8QAIREAAgMBAAICAwEAAAAAAAAAAAECESExAxJBUSIy4RP/2gAMAwEAAhEDEQA/AHOUZcZALWVV5J4GLFS0sasNK8f7j1xJl2UytEiaSFG9vM+eG8eWNGOMcqRWyKF0iXwxs59BzhzDtyAD6YWjXF4VP4YzvqotZV2w6wD0biwG1hjCwHJGFodtVpptPpgmEwt8jMx/HFPYVxOpp0UbnC6SqS53HPnhjMiFSe7ufU2wvCa5tKxr/wAsKwo3FIrb4OiZABfGRxrGu6Jf3xppUOwjVvY4xrCAyEbEY3dT1GAWRnBtDo9mGI/htJu1SV9Dg+wKDHSPSQT9ThbUxJvpt+eJ3gNriZW/9sdJHT2Hem3ucI9GRW6+kjlU92Ar/u9D7flir19La4tuMelSZbTTjwt9DhNmWRB0PGro3n74VxYU7PLK2nBNiMbw6zfLnhkIdTcHGYCYaPVTX08VkjBY8WUY4lmncXZTGnqbE4rcNfmlU7CmRYj1KLqYfidhgdtMqzuata2SmdVqQtQHMRbgML2xvdviB60Whq6KEaQ1Oh66pAT9scjMqe4UzIbnfSrW+wxXYpkjXwRAHjfj6YRdqarMu9poqPviJFcMISsYWxBBLc+Yt74CnboLjSLrPnkUTWekc34Kg3I+mNwZtTzI5jp5bqmputh9/vjy3NZ2hpYaad7TKWmkLuzCxJ6nn9bYsXZjO6Vaep+K0oppysTlSA7eQJ623xWm2LiRax2gcCRY6csFB0u1xqI6cY02ZV0U0iLSL3pPgUi5It6Nb74p9f20oabKxSz1CFInLmSJg5IO3yje125t5ddsc1fb6hrquGeFZSY4FJ7vgm58r25H2xnF/YFTdFuGaZgY0b4UNx3pt/pm+/XEf+ZSvxHehY46YMZWYGygdefLfFGk7d1kcNWsORVs8c77yh103uflIP6tgWp7eUUK0EsdKpWSMSODqcs1lJDLYWA46+xGC/HJU7Be4ejtnlQvzU2oaiHcREqm9hq8W18Q03amKapan1U4cdND3xQh25WWjq+8p5YIKixLyXBWx1Xvx+vqipO0UC1klTHUxJIR4dTva+43uABxze2xwHFoZNHtX+KL3V5Gil32MdwR6WOC0re80juZQD/ACMea/G0TxxmPM0SZ3P7IOA1/bmx0+VvLrhgM0SihQ1MugrZe9ZwNR43wsvdBVMvRnptXi0xH+NSt/rbEhEcg0ksP4ka4++Kd/i1UYGFDUxmV7Be/+W5PW/T1wlyHtDFmOYVT18kNDU0COWlp5dSswYgrZt9wCOik2t0xoXJXRnhb88yl5kGi0kgO3QkY3jo19TSyPC4irUADWUi4B3BsL7cY1hHV6MrPI82qcyzKGcZpX1MUaA9ysbHSsYUXIRTdmvquSbefOM7JyGk7ymy5J46Zu7kkZm2dgdtQ+UWBvYb784iyzLJamqlqqgusc6qDG/zkDfc9L3O39LYs1PHFTwrHCioiiwVRYDHTKS4v4SSoYVmeU8TFLnw7jSLm/wDbFdr+0lQZO7powZpQViQXJLe/JOFsayTVUsdOrOssx7pgNnuRx6XPPBw2yCvoIcreeSKOmli/05WcF5pUa5FubG3TaxxxRjNTt4kWbTWdE/xuYdpswqBFSXqUXSyKotDHxve1jfrcc4FGS1kjTxw1b/EqhjW6sygX8SkC91IvcWION9oc8p1raw0cbiGdiSJQAbHcn03vhDDnXaKKlamiqKqGZLASKSrBRwL+VifrjuUoNWiDUkywrRyRwrHI5eN5BqgEA0C9yVJB2AsLWG/piYZfStGjU6xxyLbdb7EexHlivRz51IVmVXWYIULxyaCVPTz8/rh7lKPBTFZTeRjcgcDCUruhrYQFSCmRap5Z2jlMqMSbhje/B9ThzSTdlauqopPjqWkaWnYV5lkWN1lFrGxG/Xg2t5dVMkbyr4UZkHz2FwBbrhdPllK51FBf02wAoNrY8sqMylgWWOdomIR1fZxtcgeXH0xBmmY0tNVUV6dWenKBmNwHjAPgtxyb8fjvgekokp52lHznYfy+pxPFSVNdXmOmp1eJUvKxtf2349/fBdAQCuZ5DNWStU0gmiUIokfVrFhcqLEbE3B62wfQ5jRzJTO6VMVFLLGixxzFkiIJ3u2o9Rt6euFWaU9HTx92lJE0rWKrwGBPIP66Y4pM+aPIUyeSLTTBSZZUUOuq5tIAPECDfi17YbWLSPQMtFJmuUUyiZ4Ho5RqaFjZl0ixY2tbxjY+QOA3yOuykyVGXOlQki2fwAl13sD169CcUaWkzmmnhWhnnkbu1ZY9Nix0+Q5sLfoYsfZntI9RCtKqqKoHumSSZrMCRd+Daw3IG4t5Xxk3HgXvRzRZ7TmefvY4cukMm0aDTGBbgNx9d8Ziv53mdLFm1aM1fWkzBqYxgExqt10ta9zsTwefXGYlLxQk71FFPDVNn002cQvKxSle8YQ268MfW4HtfBc1RUZ6yw0D6KH4gQtP0lI5H8g/+tx712ppBIaxYpo9ELhbMd9zx7i+GsFQMsy+rp4joYMgjYvpK7BtutzpH3xV0tRPfk67XZhL/iM1LQO80ZpwZGXbVYg6SB0UoNhvbne+EcBoWyKBDXrFXd8S4Dk/stiF072sVG/164Ppc8o6PNFMkMavraJZpbP3W9+Tv5ck/TCKuWCoq616QRyKszMmjYWsLgdem3/eAt6gv8cLZ2foo6zO6bLUAWtliM6SsbLEw3UsbG/B226b9MPqqgSslNRmFRE5jZqeWpilViWQbOEHEZHJPHHXbz2nz1lgmDwoZiui4D2kX91vFb6DHeR51BBVuc2pjMndkJGl9JJ/eF97C5HqBh1CLi7xi27wcy1kFNNBFIbGYlVPS4GCklVl1IysPMG4xX8xpRmNJGFB1I10YrZh+H64wZlytS0+hzwb388JQbGlNMtVCZojqiDlC9ttQF7fT+2GWVQU004FUXYAB/2dmA34fyBsfp6jCrsv8QkU1P3brTRSd4J0IIYkmy26Hj/j64aV3aisneHL5HpRVU0Z70LENlPyqwFxr1W9gCbb7Br6CqGva5YRSRGnoaanEJILwxaNXAttziiPJLHmaVEJMIYBHKEi463369frhzmFZK9JJNM6u1TMNxGq3C3ufDt1X74VsA+GUaYLYc6QyQLE0avGOFYXwrqcmpmbXExRrEBSLqRcG3oL3Pnc/hjsSSw/JuPI438cjHxgoeNxtjrThPpKpR4Q002a02ZiphWGCyjYEyRA73W3zAG9/TjjA/f0uWV01Wk9V3o/aiZ9nZmFmB48z+GJ6mdW4IYehwvkSolkc0416YwSA4G3liPk8UV8jRk2c19V8fTrMQWAssYlQDYC2wHTjGYX63lJa5HkcZiTX0OM+z006rLRzppZZWmZ2IDcANufT+pwxiqEqlAfSKlLCO/zACwt9LffCGeaKuqlKBtbOrMI1+VfFe1z6g/9YZpMkdeKylVmjiJDI50sL9Wt5jy6gjA7piHtJldQriumhlC1YEh1oV8R6+x5v6nywBl8jKvekljITq26ja+LsvaKjq6eeHMIVeTu1hiNQ40Rre5teym5J+Y39De+AqXJoJIGqYoI41MhURRTJLZbA6iAeLmwF+hwU8NQkpnRa0U00ehnXUlxz5g+u2GC0MWvXo3wTPlj1dRTySSfCw0zeBpxbw+S3IJGx+2HUWV0MIWSvzBkpreKZYrAeg3Nz6DDtVwVClVsvthlH2erqqjFVPDJDRFrd6V3PXb8zt78YzM5JKWeD/LlDLNRyIHaveO7izENpv4Vt5/lhdDQ13dyfH5rOKP4lp2gfxCdxspY9bhRcH6YV5+wVvDpswE8NRleRB+5QftKqBNe/wC4pNhc7+K+9xaw3xLQ5cYrUcNQGRIl1ztGFIA67b7XIAJ5P44bRyd5R91SiJIrENIYwkY1WuLAeJtunnvbAlTURUlKIoy3dg3JY+J28z/YdPqcUh43LXiBKSWLoBm8yyTxxJfTEthfnfff15J9ScCjERkMkhdjuxvjsPgS6BHTbjfA8iC2JC+Ime+FCBVMaB0Yoz77KvX3wvV2lqZJpBdQSCVJBa/O+Gsl+mBVpToKRKAAL+gGBYTjLstOYVpjDgRqtwSbKfc9PzxmL12MyNaeH4uoS6sP2asPm/iP6/tjMSl5PV0Oo2jzZixiPdSOhIF9JtqtwDjmjaalZJYzZrkMh4KnkH0x3YCZgOL8YmAHlivBBjGYauO9OVWTVdopOD6X4I5588cGlhWqMs9ATfbUdQW1reov+P54XRErVR6SRc9MO4XdACrMpPJBwVBNWayKlp8lZpKdFVWe27yDSxB9ePrvh0K2iEMYpkNRWEk97Dpbbawvz9zziKnd5TaVmceTG+NSSyKNCuwSw8IO2CvDfyb/AEraHq5rVtlkdNJDFTBQAzSNpbY3Gwsep6HC9WpFkZnLVTKbKHFkX1tyfsPQ4AX5ca/3t/KP64rDxRjvRJTcg6qzXwgyybAWUdB6AflhLUVjVMmptlHAwBMSaiQkknVbfEi9MafkbwEYoLV9sdd5tiBcdYg2UokLXxwWxodMc9cAxJCjzyLHGpd22AGLPkeTxVMirYPBC155P/K44QegwJkaqvZ7O5lUCVREquB4gCTcX8ji5ZQiplNIEUKO6U2At0GIzkPFE8jBOAABsAMZgavNkxmJJDn/2Q=="/>
          <p:cNvSpPr>
            <a:spLocks noChangeAspect="1" noChangeArrowheads="1"/>
          </p:cNvSpPr>
          <p:nvPr/>
        </p:nvSpPr>
        <p:spPr bwMode="auto">
          <a:xfrm>
            <a:off x="155575" y="-411163"/>
            <a:ext cx="1285875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4" descr="data:image/jpeg;base64,/9j/4AAQSkZJRgABAQAAAQABAAD/2wCEAAkGBwgHBgkIBwgKCgkLDRYPDQwMDRsUFRAWIB0iIiAdHx8kKDQsJCYxJx8fLT0tMTU3Ojo6Iys/RD84QzQ5OjcBCgoKDQwNGg8PGjclHyU3Nzc3Nzc3Nzc3Nzc3Nzc3Nzc3Nzc3Nzc3Nzc3Nzc3Nzc3Nzc3Nzc3Nzc3Nzc3Nzc3N//AABEIAFoAhwMBIgACEQEDEQH/xAAbAAACAgMBAAAAAAAAAAAAAAAEBQMGAAECB//EADoQAAIBAgUBBgQDBgYDAAAAAAECAwQRAAUSITFBBhMiUWFxFDKRoYHR8CNSYnKxwRUWM0KS8VOCov/EABgBAAMBAQAAAAAAAAAAAAAAAAECAwAE/8QAIREAAgMBAAICAwEAAAAAAAAAAAECESExAxJBUSIy4RP/2gAMAwEAAhEDEQA/AHOUZcZALWVV5J4GLFS0sasNK8f7j1xJl2UytEiaSFG9vM+eG8eWNGOMcqRWyKF0iXwxs59BzhzDtyAD6YWjXF4VP4YzvqotZV2w6wD0biwG1hjCwHJGFodtVpptPpgmEwt8jMx/HFPYVxOpp0UbnC6SqS53HPnhjMiFSe7ufU2wvCa5tKxr/wAsKwo3FIrb4OiZABfGRxrGu6Jf3xppUOwjVvY4xrCAyEbEY3dT1GAWRnBtDo9mGI/htJu1SV9Dg+wKDHSPSQT9ThbUxJvpt+eJ3gNriZW/9sdJHT2Hem3ucI9GRW6+kjlU92Ar/u9D7flir19La4tuMelSZbTTjwt9DhNmWRB0PGro3n74VxYU7PLK2nBNiMbw6zfLnhkIdTcHGYCYaPVTX08VkjBY8WUY4lmncXZTGnqbE4rcNfmlU7CmRYj1KLqYfidhgdtMqzuata2SmdVqQtQHMRbgML2xvdviB60Whq6KEaQ1Oh66pAT9scjMqe4UzIbnfSrW+wxXYpkjXwRAHjfj6YRdqarMu9poqPviJFcMISsYWxBBLc+Yt74CnboLjSLrPnkUTWekc34Kg3I+mNwZtTzI5jp5bqmputh9/vjy3NZ2hpYaad7TKWmkLuzCxJ6nn9bYsXZjO6Vaep+K0oppysTlSA7eQJ623xWm2LiRax2gcCRY6csFB0u1xqI6cY02ZV0U0iLSL3pPgUi5It6Nb74p9f20oabKxSz1CFInLmSJg5IO3yje125t5ddsc1fb6hrquGeFZSY4FJ7vgm58r25H2xnF/YFTdFuGaZgY0b4UNx3pt/pm+/XEf+ZSvxHehY46YMZWYGygdefLfFGk7d1kcNWsORVs8c77yh103uflIP6tgWp7eUUK0EsdKpWSMSODqcs1lJDLYWA46+xGC/HJU7Be4ejtnlQvzU2oaiHcREqm9hq8W18Q03amKapan1U4cdND3xQh25WWjq+8p5YIKixLyXBWx1Xvx+vqipO0UC1klTHUxJIR4dTva+43uABxze2xwHFoZNHtX+KL3V5Gil32MdwR6WOC0re80juZQD/ACMea/G0TxxmPM0SZ3P7IOA1/bmx0+VvLrhgM0SihQ1MugrZe9ZwNR43wsvdBVMvRnptXi0xH+NSt/rbEhEcg0ksP4ka4++Kd/i1UYGFDUxmV7Be/+W5PW/T1wlyHtDFmOYVT18kNDU0COWlp5dSswYgrZt9wCOik2t0xoXJXRnhb88yl5kGi0kgO3QkY3jo19TSyPC4irUADWUi4B3BsL7cY1hHV6MrPI82qcyzKGcZpX1MUaA9ysbHSsYUXIRTdmvquSbefOM7JyGk7ymy5J46Zu7kkZm2dgdtQ+UWBvYb784iyzLJamqlqqgusc6qDG/zkDfc9L3O39LYs1PHFTwrHCioiiwVRYDHTKS4v4SSoYVmeU8TFLnw7jSLm/wDbFdr+0lQZO7powZpQViQXJLe/JOFsayTVUsdOrOssx7pgNnuRx6XPPBw2yCvoIcreeSKOmli/05WcF5pUa5FubG3TaxxxRjNTt4kWbTWdE/xuYdpswqBFSXqUXSyKotDHxve1jfrcc4FGS1kjTxw1b/EqhjW6sygX8SkC91IvcWION9oc8p1raw0cbiGdiSJQAbHcn03vhDDnXaKKlamiqKqGZLASKSrBRwL+VifrjuUoNWiDUkywrRyRwrHI5eN5BqgEA0C9yVJB2AsLWG/piYZfStGjU6xxyLbdb7EexHlivRz51IVmVXWYIULxyaCVPTz8/rh7lKPBTFZTeRjcgcDCUruhrYQFSCmRap5Z2jlMqMSbhje/B9ThzSTdlauqopPjqWkaWnYV5lkWN1lFrGxG/Xg2t5dVMkbyr4UZkHz2FwBbrhdPllK51FBf02wAoNrY8sqMylgWWOdomIR1fZxtcgeXH0xBmmY0tNVUV6dWenKBmNwHjAPgtxyb8fjvgekokp52lHznYfy+pxPFSVNdXmOmp1eJUvKxtf2349/fBdAQCuZ5DNWStU0gmiUIokfVrFhcqLEbE3B62wfQ5jRzJTO6VMVFLLGixxzFkiIJ3u2o9Rt6euFWaU9HTx92lJE0rWKrwGBPIP66Y4pM+aPIUyeSLTTBSZZUUOuq5tIAPECDfi17YbWLSPQMtFJmuUUyiZ4Ho5RqaFjZl0ixY2tbxjY+QOA3yOuykyVGXOlQki2fwAl13sD169CcUaWkzmmnhWhnnkbu1ZY9Nix0+Q5sLfoYsfZntI9RCtKqqKoHumSSZrMCRd+Daw3IG4t5Xxk3HgXvRzRZ7TmefvY4cukMm0aDTGBbgNx9d8Ziv53mdLFm1aM1fWkzBqYxgExqt10ta9zsTwefXGYlLxQk71FFPDVNn002cQvKxSle8YQ268MfW4HtfBc1RUZ6yw0D6KH4gQtP0lI5H8g/+tx712ppBIaxYpo9ELhbMd9zx7i+GsFQMsy+rp4joYMgjYvpK7BtutzpH3xV0tRPfk67XZhL/iM1LQO80ZpwZGXbVYg6SB0UoNhvbne+EcBoWyKBDXrFXd8S4Dk/stiF072sVG/164Ppc8o6PNFMkMavraJZpbP3W9+Tv5ck/TCKuWCoq616QRyKszMmjYWsLgdem3/eAt6gv8cLZ2foo6zO6bLUAWtliM6SsbLEw3UsbG/B226b9MPqqgSslNRmFRE5jZqeWpilViWQbOEHEZHJPHHXbz2nz1lgmDwoZiui4D2kX91vFb6DHeR51BBVuc2pjMndkJGl9JJ/eF97C5HqBh1CLi7xi27wcy1kFNNBFIbGYlVPS4GCklVl1IysPMG4xX8xpRmNJGFB1I10YrZh+H64wZlytS0+hzwb388JQbGlNMtVCZojqiDlC9ttQF7fT+2GWVQU004FUXYAB/2dmA34fyBsfp6jCrsv8QkU1P3brTRSd4J0IIYkmy26Hj/j64aV3aisneHL5HpRVU0Z70LENlPyqwFxr1W9gCbb7Br6CqGva5YRSRGnoaanEJILwxaNXAttziiPJLHmaVEJMIYBHKEi463369frhzmFZK9JJNM6u1TMNxGq3C3ufDt1X74VsA+GUaYLYc6QyQLE0avGOFYXwrqcmpmbXExRrEBSLqRcG3oL3Pnc/hjsSSw/JuPI438cjHxgoeNxtjrThPpKpR4Q002a02ZiphWGCyjYEyRA73W3zAG9/TjjA/f0uWV01Wk9V3o/aiZ9nZmFmB48z+GJ6mdW4IYehwvkSolkc0416YwSA4G3liPk8UV8jRk2c19V8fTrMQWAssYlQDYC2wHTjGYX63lJa5HkcZiTX0OM+z006rLRzppZZWmZ2IDcANufT+pwxiqEqlAfSKlLCO/zACwt9LffCGeaKuqlKBtbOrMI1+VfFe1z6g/9YZpMkdeKylVmjiJDI50sL9Wt5jy6gjA7piHtJldQriumhlC1YEh1oV8R6+x5v6nywBl8jKvekljITq26ja+LsvaKjq6eeHMIVeTu1hiNQ40Rre5teym5J+Y39De+AqXJoJIGqYoI41MhURRTJLZbA6iAeLmwF+hwU8NQkpnRa0U00ehnXUlxz5g+u2GC0MWvXo3wTPlj1dRTySSfCw0zeBpxbw+S3IJGx+2HUWV0MIWSvzBkpreKZYrAeg3Nz6DDtVwVClVsvthlH2erqqjFVPDJDRFrd6V3PXb8zt78YzM5JKWeD/LlDLNRyIHaveO7izENpv4Vt5/lhdDQ13dyfH5rOKP4lp2gfxCdxspY9bhRcH6YV5+wVvDpswE8NRleRB+5QftKqBNe/wC4pNhc7+K+9xaw3xLQ5cYrUcNQGRIl1ztGFIA67b7XIAJ5P44bRyd5R91SiJIrENIYwkY1WuLAeJtunnvbAlTURUlKIoy3dg3JY+J28z/YdPqcUh43LXiBKSWLoBm8yyTxxJfTEthfnfff15J9ScCjERkMkhdjuxvjsPgS6BHTbjfA8iC2JC+Ime+FCBVMaB0Yoz77KvX3wvV2lqZJpBdQSCVJBa/O+Gsl+mBVpToKRKAAL+gGBYTjLstOYVpjDgRqtwSbKfc9PzxmL12MyNaeH4uoS6sP2asPm/iP6/tjMSl5PV0Oo2jzZixiPdSOhIF9JtqtwDjmjaalZJYzZrkMh4KnkH0x3YCZgOL8YmAHlivBBjGYauO9OVWTVdopOD6X4I5588cGlhWqMs9ATfbUdQW1reov+P54XRErVR6SRc9MO4XdACrMpPJBwVBNWayKlp8lZpKdFVWe27yDSxB9ePrvh0K2iEMYpkNRWEk97Dpbbawvz9zziKnd5TaVmceTG+NSSyKNCuwSw8IO2CvDfyb/AEraHq5rVtlkdNJDFTBQAzSNpbY3Gwsep6HC9WpFkZnLVTKbKHFkX1tyfsPQ4AX5ca/3t/KP64rDxRjvRJTcg6qzXwgyybAWUdB6AflhLUVjVMmptlHAwBMSaiQkknVbfEi9MafkbwEYoLV9sdd5tiBcdYg2UokLXxwWxodMc9cAxJCjzyLHGpd22AGLPkeTxVMirYPBC155P/K44QegwJkaqvZ7O5lUCVREquB4gCTcX8ji5ZQiplNIEUKO6U2At0GIzkPFE8jBOAABsAMZgavNkxmJJDn/2Q=="/>
          <p:cNvSpPr>
            <a:spLocks noChangeAspect="1" noChangeArrowheads="1"/>
          </p:cNvSpPr>
          <p:nvPr/>
        </p:nvSpPr>
        <p:spPr bwMode="auto">
          <a:xfrm>
            <a:off x="307975" y="-258763"/>
            <a:ext cx="1285875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6" descr="data:image/jpeg;base64,/9j/4AAQSkZJRgABAQAAAQABAAD/2wCEAAkGBwgHBgkIBwgKCgkLDRYPDQwMDRsUFRAWIB0iIiAdHx8kKDQsJCYxJx8fLT0tMTU3Ojo6Iys/RD84QzQ5OjcBCgoKDQwNGg8PGjclHyU3Nzc3Nzc3Nzc3Nzc3Nzc3Nzc3Nzc3Nzc3Nzc3Nzc3Nzc3Nzc3Nzc3Nzc3Nzc3Nzc3N//AABEIAFoAhwMBIgACEQEDEQH/xAAbAAACAgMBAAAAAAAAAAAAAAAEBQMGAAECB//EADoQAAIBAgUBBgQDBgYDAAAAAAECAwQRAAUSITFBBhMiUWFxFDKRoYHR8CNSYnKxwRUWM0KS8VOCov/EABgBAAMBAQAAAAAAAAAAAAAAAAECAwAE/8QAIREAAgMBAAICAwEAAAAAAAAAAAECESExAxJBUSIy4RP/2gAMAwEAAhEDEQA/AHOUZcZALWVV5J4GLFS0sasNK8f7j1xJl2UytEiaSFG9vM+eG8eWNGOMcqRWyKF0iXwxs59BzhzDtyAD6YWjXF4VP4YzvqotZV2w6wD0biwG1hjCwHJGFodtVpptPpgmEwt8jMx/HFPYVxOpp0UbnC6SqS53HPnhjMiFSe7ufU2wvCa5tKxr/wAsKwo3FIrb4OiZABfGRxrGu6Jf3xppUOwjVvY4xrCAyEbEY3dT1GAWRnBtDo9mGI/htJu1SV9Dg+wKDHSPSQT9ThbUxJvpt+eJ3gNriZW/9sdJHT2Hem3ucI9GRW6+kjlU92Ar/u9D7flir19La4tuMelSZbTTjwt9DhNmWRB0PGro3n74VxYU7PLK2nBNiMbw6zfLnhkIdTcHGYCYaPVTX08VkjBY8WUY4lmncXZTGnqbE4rcNfmlU7CmRYj1KLqYfidhgdtMqzuata2SmdVqQtQHMRbgML2xvdviB60Whq6KEaQ1Oh66pAT9scjMqe4UzIbnfSrW+wxXYpkjXwRAHjfj6YRdqarMu9poqPviJFcMISsYWxBBLc+Yt74CnboLjSLrPnkUTWekc34Kg3I+mNwZtTzI5jp5bqmputh9/vjy3NZ2hpYaad7TKWmkLuzCxJ6nn9bYsXZjO6Vaep+K0oppysTlSA7eQJ623xWm2LiRax2gcCRY6csFB0u1xqI6cY02ZV0U0iLSL3pPgUi5It6Nb74p9f20oabKxSz1CFInLmSJg5IO3yje125t5ddsc1fb6hrquGeFZSY4FJ7vgm58r25H2xnF/YFTdFuGaZgY0b4UNx3pt/pm+/XEf+ZSvxHehY46YMZWYGygdefLfFGk7d1kcNWsORVs8c77yh103uflIP6tgWp7eUUK0EsdKpWSMSODqcs1lJDLYWA46+xGC/HJU7Be4ejtnlQvzU2oaiHcREqm9hq8W18Q03amKapan1U4cdND3xQh25WWjq+8p5YIKixLyXBWx1Xvx+vqipO0UC1klTHUxJIR4dTva+43uABxze2xwHFoZNHtX+KL3V5Gil32MdwR6WOC0re80juZQD/ACMea/G0TxxmPM0SZ3P7IOA1/bmx0+VvLrhgM0SihQ1MugrZe9ZwNR43wsvdBVMvRnptXi0xH+NSt/rbEhEcg0ksP4ka4++Kd/i1UYGFDUxmV7Be/+W5PW/T1wlyHtDFmOYVT18kNDU0COWlp5dSswYgrZt9wCOik2t0xoXJXRnhb88yl5kGi0kgO3QkY3jo19TSyPC4irUADWUi4B3BsL7cY1hHV6MrPI82qcyzKGcZpX1MUaA9ysbHSsYUXIRTdmvquSbefOM7JyGk7ymy5J46Zu7kkZm2dgdtQ+UWBvYb784iyzLJamqlqqgusc6qDG/zkDfc9L3O39LYs1PHFTwrHCioiiwVRYDHTKS4v4SSoYVmeU8TFLnw7jSLm/wDbFdr+0lQZO7powZpQViQXJLe/JOFsayTVUsdOrOssx7pgNnuRx6XPPBw2yCvoIcreeSKOmli/05WcF5pUa5FubG3TaxxxRjNTt4kWbTWdE/xuYdpswqBFSXqUXSyKotDHxve1jfrcc4FGS1kjTxw1b/EqhjW6sygX8SkC91IvcWION9oc8p1raw0cbiGdiSJQAbHcn03vhDDnXaKKlamiqKqGZLASKSrBRwL+VifrjuUoNWiDUkywrRyRwrHI5eN5BqgEA0C9yVJB2AsLWG/piYZfStGjU6xxyLbdb7EexHlivRz51IVmVXWYIULxyaCVPTz8/rh7lKPBTFZTeRjcgcDCUruhrYQFSCmRap5Z2jlMqMSbhje/B9ThzSTdlauqopPjqWkaWnYV5lkWN1lFrGxG/Xg2t5dVMkbyr4UZkHz2FwBbrhdPllK51FBf02wAoNrY8sqMylgWWOdomIR1fZxtcgeXH0xBmmY0tNVUV6dWenKBmNwHjAPgtxyb8fjvgekokp52lHznYfy+pxPFSVNdXmOmp1eJUvKxtf2349/fBdAQCuZ5DNWStU0gmiUIokfVrFhcqLEbE3B62wfQ5jRzJTO6VMVFLLGixxzFkiIJ3u2o9Rt6euFWaU9HTx92lJE0rWKrwGBPIP66Y4pM+aPIUyeSLTTBSZZUUOuq5tIAPECDfi17YbWLSPQMtFJmuUUyiZ4Ho5RqaFjZl0ixY2tbxjY+QOA3yOuykyVGXOlQki2fwAl13sD169CcUaWkzmmnhWhnnkbu1ZY9Nix0+Q5sLfoYsfZntI9RCtKqqKoHumSSZrMCRd+Daw3IG4t5Xxk3HgXvRzRZ7TmefvY4cukMm0aDTGBbgNx9d8Ziv53mdLFm1aM1fWkzBqYxgExqt10ta9zsTwefXGYlLxQk71FFPDVNn002cQvKxSle8YQ268MfW4HtfBc1RUZ6yw0D6KH4gQtP0lI5H8g/+tx712ppBIaxYpo9ELhbMd9zx7i+GsFQMsy+rp4joYMgjYvpK7BtutzpH3xV0tRPfk67XZhL/iM1LQO80ZpwZGXbVYg6SB0UoNhvbne+EcBoWyKBDXrFXd8S4Dk/stiF072sVG/164Ppc8o6PNFMkMavraJZpbP3W9+Tv5ck/TCKuWCoq616QRyKszMmjYWsLgdem3/eAt6gv8cLZ2foo6zO6bLUAWtliM6SsbLEw3UsbG/B226b9MPqqgSslNRmFRE5jZqeWpilViWQbOEHEZHJPHHXbz2nz1lgmDwoZiui4D2kX91vFb6DHeR51BBVuc2pjMndkJGl9JJ/eF97C5HqBh1CLi7xi27wcy1kFNNBFIbGYlVPS4GCklVl1IysPMG4xX8xpRmNJGFB1I10YrZh+H64wZlytS0+hzwb388JQbGlNMtVCZojqiDlC9ttQF7fT+2GWVQU004FUXYAB/2dmA34fyBsfp6jCrsv8QkU1P3brTRSd4J0IIYkmy26Hj/j64aV3aisneHL5HpRVU0Z70LENlPyqwFxr1W9gCbb7Br6CqGva5YRSRGnoaanEJILwxaNXAttziiPJLHmaVEJMIYBHKEi463369frhzmFZK9JJNM6u1TMNxGq3C3ufDt1X74VsA+GUaYLYc6QyQLE0avGOFYXwrqcmpmbXExRrEBSLqRcG3oL3Pnc/hjsSSw/JuPI438cjHxgoeNxtjrThPpKpR4Q002a02ZiphWGCyjYEyRA73W3zAG9/TjjA/f0uWV01Wk9V3o/aiZ9nZmFmB48z+GJ6mdW4IYehwvkSolkc0416YwSA4G3liPk8UV8jRk2c19V8fTrMQWAssYlQDYC2wHTjGYX63lJa5HkcZiTX0OM+z006rLRzppZZWmZ2IDcANufT+pwxiqEqlAfSKlLCO/zACwt9LffCGeaKuqlKBtbOrMI1+VfFe1z6g/9YZpMkdeKylVmjiJDI50sL9Wt5jy6gjA7piHtJldQriumhlC1YEh1oV8R6+x5v6nywBl8jKvekljITq26ja+LsvaKjq6eeHMIVeTu1hiNQ40Rre5teym5J+Y39De+AqXJoJIGqYoI41MhURRTJLZbA6iAeLmwF+hwU8NQkpnRa0U00ehnXUlxz5g+u2GC0MWvXo3wTPlj1dRTySSfCw0zeBpxbw+S3IJGx+2HUWV0MIWSvzBkpreKZYrAeg3Nz6DDtVwVClVsvthlH2erqqjFVPDJDRFrd6V3PXb8zt78YzM5JKWeD/LlDLNRyIHaveO7izENpv4Vt5/lhdDQ13dyfH5rOKP4lp2gfxCdxspY9bhRcH6YV5+wVvDpswE8NRleRB+5QftKqBNe/wC4pNhc7+K+9xaw3xLQ5cYrUcNQGRIl1ztGFIA67b7XIAJ5P44bRyd5R91SiJIrENIYwkY1WuLAeJtunnvbAlTURUlKIoy3dg3JY+J28z/YdPqcUh43LXiBKSWLoBm8yyTxxJfTEthfnfff15J9ScCjERkMkhdjuxvjsPgS6BHTbjfA8iC2JC+Ime+FCBVMaB0Yoz77KvX3wvV2lqZJpBdQSCVJBa/O+Gsl+mBVpToKRKAAL+gGBYTjLstOYVpjDgRqtwSbKfc9PzxmL12MyNaeH4uoS6sP2asPm/iP6/tjMSl5PV0Oo2jzZixiPdSOhIF9JtqtwDjmjaalZJYzZrkMh4KnkH0x3YCZgOL8YmAHlivBBjGYauO9OVWTVdopOD6X4I5588cGlhWqMs9ATfbUdQW1reov+P54XRErVR6SRc9MO4XdACrMpPJBwVBNWayKlp8lZpKdFVWe27yDSxB9ePrvh0K2iEMYpkNRWEk97Dpbbawvz9zziKnd5TaVmceTG+NSSyKNCuwSw8IO2CvDfyb/AEraHq5rVtlkdNJDFTBQAzSNpbY3Gwsep6HC9WpFkZnLVTKbKHFkX1tyfsPQ4AX5ca/3t/KP64rDxRjvRJTcg6qzXwgyybAWUdB6AflhLUVjVMmptlHAwBMSaiQkknVbfEi9MafkbwEYoLV9sdd5tiBcdYg2UokLXxwWxodMc9cAxJCjzyLHGpd22AGLPkeTxVMirYPBC155P/K44QegwJkaqvZ7O5lUCVREquB4gCTcX8ji5ZQiplNIEUKO6U2At0GIzkPFE8jBOAABsAMZgavNkxmJJDn/2Q=="/>
          <p:cNvSpPr>
            <a:spLocks noChangeAspect="1" noChangeArrowheads="1"/>
          </p:cNvSpPr>
          <p:nvPr/>
        </p:nvSpPr>
        <p:spPr bwMode="auto">
          <a:xfrm>
            <a:off x="460375" y="-106363"/>
            <a:ext cx="1285875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9" descr="data:image/jpeg;base64,/9j/4AAQSkZJRgABAQAAAQABAAD/2wCEAAkGBwgHBgkIBwgKCgkLDRYPDQwMDRsUFRAWIB0iIiAdHx8kKDQsJCYxJx8fLT0tMTU3Ojo6Iys/RD84QzQ5OjcBCgoKDQwNGg8PGjclHyU3Nzc3Nzc3Nzc3Nzc3Nzc3Nzc3Nzc3Nzc3Nzc3Nzc3Nzc3Nzc3Nzc3Nzc3Nzc3Nzc3N//AABEIAFoAhwMBIgACEQEDEQH/xAAbAAACAgMBAAAAAAAAAAAAAAAEBQIGAAEDB//EADkQAAIBAwMCBAQEBAUFAQAAAAECAwAEEQUSITFBEyJRYQZxgZEUMkKhI1Kx8BUkcsHRM2KS4fEW/8QAGAEBAQEBAQAAAAAAAAAAAAAAAQIDAAT/xAAgEQACAwACAgMBAAAAAAAAAAAAAQIRIQMxEkEiUeFh/9oADAMBAAIRAxEAPwBxpGnFwMYVV6segqx2trGrDapOP1HvU9O0qVokTaQg5x6n1NOI9MaNe9eVI1s5QukQGI2c+wpzD7jBpaoeHyr9qzx7kttVf3q1gMbrgDAwK2WA70sDNuxLNt+VExGEnyMzmtPIlxJzzIo5NLpbpMnkdfWmEsaFc+Hn50v2b5tqxr/5VLFG4pVbpR0TpgZNZHGka8oufnWmlQ8CNW+RrjrCAyHoRW8igShcHEGz6iuYtipy9wV9jT5BQY6x7Tk/c0uuYk/SBXZ4TjImVh/qqSRwEDxDg+5qGUiuX9nHKp8MBXH6T0Pyqr31t1GMEV6TLptvOPK/2NJtS0IOhzjd+lv9jUuLFOzy2+twTjFZTrV9OkhkKupBBwRWUJjR6qb62hwkYLMegUVGSadxkoY0PrwTVah1DU7l2W2RIj+oou5h9egrhIDIJ3e6/FyWzKLhVnDNFu6bhnH0rlNvpB40Whr2KAbd0EbY53yAn7VEalBkAypz12q2P2FVyKWOMeWIZPr0+1JPim71LxLaKz8YhwwYQ7YwvI5Ldu/HfmhTt0LjSLnNrkMb4a0ds/lZV6/tUoNWgmRjFbzZVN574H7/AL15bq1w8drFbXMmZ1LTSF3Y+Uk9z1/virD8L61aiG5F0AqfhyI3Kkbm9Bnqcc/StNbJwtn/AOgI8RI4CwUHDNkZPbtWv8SvYpXVbMCU4KqcFiD8mx61UL74ysbXTPw9xcJsjkLmaJlb2/KOcebrjHrioXXx3YX1zDNEJmaOBS2wErkE+mSOT3qnF12Cpui2jVtQKI5tA3TxSV/6fPPf+8VBviUobnxQscdsGaRmHAA79emOao0nx3dRxXYh0O+uEnfBlVlKdT0IPuKEufjuwiSwmS1QpKgd8kuXOFbaygcD9Pfr0xzXPjkknYWejnXLgDzW24byGcREquDgZ83FcoPimKS5a33W4cdtr5/v61Qo/jhZrW7zazwQXH65QQVIO7dkcYpFafEMH4x7qO5iWQjChpH5PocgAc980OLRVo9qGpr4WZDFIM8eHwR8waKS9EmAYZQD/wBgIrzYXdpIiPHqSLO8h/hCQB93y64O35enU0wXVFs4Ea4kCFcL4rOACe1TLzQqmXnx7bf5tsZP86lc/eumEcbTuGf1K2R+9U8atcmBxZXMbSvgKJz5ck483fHvSTQ/iBL/AFO4/wAQeCwurFZN0tvNlCwbBXDcjIyOykgY7V0bkroHhcNc0lpo/IQ7gjbngkVlbOoXNrIYpFjvYwoYBCN2D0bAzwflWVDavS1Z5Lq15qWpRTrqV/cwRIG8FI2IUIFGW2Kcs2d2Sfr1qPwlJ+E8S301Z0t38OSRmbh2B43D8owDnHJ9656Zp091cy3dw0ixTooMb53ED1PbOSMf0qy28cVvEscMaxoowqqMAV6ZNL4r8Mkq0YXet28TFAeRyMLuOfbsKr1/8STmQpbxAyygpEgySW7cgZJ9qWKJJruWOAM4lmPhMBw+cZx7ZPXpTfQL2xi02SaSCO3miPkmdhullRslcdcHAzj1NeKMZqe4kbNqv6JzfX/xNqUyw2oNyiFTGi5EUfQ5Jxg5PJ464oQ6NeuZ0jvJBcpG0Sg7mRRnDKQM5BGcjBBqfxDrlul7evZI4huGJIkUAkHkkc5HOaQQa98RQWpgguLmGZOFkU4YL2HywT9DXuUoSWGDUkywLaSRQ+HK++ORxuhWFQnmySpIPCjAxx7YFdRp1q0atAiRyLjBXPH94qvpca3J4cyLIswQoXjl2Eqe2Sc9z96e6SkkFuRMf4jHJAHAqKX0VbCVVYbdVu5ZZ2SUzK2TkMcj19zTi0l+Fru6sZBf2ts8sDi/aWVI3SQYwQrDnJz0OMClUiPKvlRmUHL4XIAx39KWz6XayHcUGftR7OQbfw6ZPqc1ussVw0RIR0bhhxkgenI/f0rhqmoWltPY/wCWVntygLc4eMZymOh5Pp6880PaWSQTmUfmPA9l9Ca7x2lzfX/h21ssiKmZWOM9Rxz07fY0s5AI1LQJ7uQ3NsJolVFWRw25ccso5HBJI+XSj7PUbK4jgdku4bGSWONYkmLJHhj5stuPdeBileqW9nbRMiWsTSkAqnQMCeoP36VCy14w6EujPDtt+fFkVA67snDgDzArntjOKbbJpIv2nfhNV0qBVuGgezmG54WOHXaMFjjGCHHHtQcmg3ulGW4050nEqbXIjBZl7e/HtmqPLbazbTQLYXE7sY1ZIwpUt5RgYHJ4x6ftVj+GfiV54FtlVRdBhEUkmbDZK5YccbRzgc8emaYtx6F6qY6sdet2nn8WOHTpC/ljj8sYGOgbp9Kyq/rup2sWr3q6s3iRTFWthHjKKpKkNjOT1PQ/PmsrKXFCTvUaKeGrfXpZtYheRtlo+Y9hx36M3vnHyzRdxc3GtsINPYpZfiBC8/aU9SP9I7nvyPnXbmzEhvFilTZC4XB6844+maa21wNM028t4sqylPDYsBt4ByO+TtHHfmtXS1Ge+yfxbqEq6jNa6e7yobYeI6cZwR5cDspUcDnHXmkVv+CfQYFN+kF6ZyWHiE/weCF284IK9fbnqaPt9bsbXVVaWGMPvaJZ5sP4OTnv0+ZJ+1Ib9YJr29ktBG4WYsnhjjGBlQevy/8AtC+XYv44Wv4fsor3WrTTkCi9mi8eOQnCxsOVLHByODxx25qwXWnrezGbUJ4naNzbS3MTqcsg4cIP0Y6k9Prx59ba7sgm8SEGYrsypbEi/wArckH7VLQ9bghvW/xa3aZPDIWNCdrE4HmXuADn5qKtQi4u8ZPk08HEt3BbywRyHBmbanpRSSqRlWUj1Bqv6jarqFogQHcjZRypDY+R+lGaajWtvsc98/Ooob0a28y3MJmhO6IOYy+ON2M4+39RTDS4LeadVumkIIDgRgMMZ6N6AgN9qVfDHjok1sI3W1jk8X8QhBUknhCOx6DvwtNr74nupGh0+X8It1boTIixDpjKq4GRv3YHsM8cihoUNvi2OEWSG2sLe2ELHdJFDs3dBgnv1/rVDeWaLU47mAtAMBHZCRkd889+9Ob+7le0lmmZGe4mAysapkAEknbweq8/PvmlTAOKpRSC2GvHDJAsLxq8XZW5pbc6Nbu++NyhAICsuRg9R6jnJ9cmpCSWD8nK/wApqX41GPnyh9+letOHJ2Y1KPRytZ9VtdTS4hSKEKox5jJEDg5H8wGPt06Yofx7XTdRlvVubnxh/GEp8r7iuGHbHU+/Wu1zOp/KQcdxS+ZLmWVzbqZCkQbG7BA5461jPiiumXGTZDULr/ELYSkF1G1YxIgXgccY7VlL/EeUlskehzWVk0WNPh6aYCa0nTbIJmmd3IDdAG5Pt/U0xjnS7jCybBcLxGGPmwMD74xSG4mivbpdgO9mUlUXlV5zjnpgj+xTKOaOO/F3bKzRREh1bysM55b0yMfYijvTjh8R6ZOJBfSwSBbsB/OpXzEcnp0PUfP2oHT3ZB4rMW8Q4YY6EcZq7r8Q2V5BPBqEQkk8NYIfHcbIlySeOFbJJ6nPtQVtocbwPcxW3hp4u1YopBNxtB3FQTgZOMZ9fSlM6rEds6LeC2lj2M6b0OOvqDR62MRfeV5oufS5by4t3kJtYbZvI86FQF48oJ5I4P7U5h0mzjAkvNQ2W+DvmWIhV9s55PsOatr6JQpVQFA4pjF8P313Zi5eGWKyZtvilDz38v8AyeKzU5jaTwD4csZ7q1kTeb94tzDDYbaD5Rj19fTFAR2movHMt/q84sTctPJDJ5hcEcIWPcEAZBP0qXnYrejH1FGiuNK0IMUUfxLuFfEwf5FPA3HnzZ9AMdR2s9OMJFnFOsgWMbp2QIcZ/MSOeMkAepptDIHtDFZLCsYDB3CBIxuxnOB5m47c89qFuJ4rS18JGdkByzOfNI3/AB6Dt96uHG5a8QSklnsX6vMryxQoWKxLgFup9z7k5J+dCqTXIyGSQu3VjmphxTLsESbkUPIgrqXriz5qBArmJA6Mys3PAXv7UvEjS3TyuPKM5KkgsT16dv8A1TaQkHIyD6ihFtsIUjXgAn5CixOen6a2oX3hI3kVSRzgN9e3f7YrdXf4M0JYoPxVygMbDCKR+f1Y+3pW6ylyKLopRbR5wWbwT4EjRkgZ2nG7HY1Gzea0ZZYzgk4ZD0ZT1B9qmBiVgOmTxXX0rXokZJ4N3F/lyofcC0Unf2z0I69fWubWtul34tzYHBG0FgQuMYHtn60viJW7iwSMnBxT2J3jI8N2X/ScUqCasLB7a00RmeBFUOwGC8i7SQexbGPvz6U8a9slgjWMGe+LEh4ysnl4wM5z+5qFl/HH8b+Jx+vntUZ3eIrHEzIhH5VOB9qVwt+x862h5Hqt02mRWrQRW+AAzynYxxyOODwSex60vDWyyMZXa6ZD5VOVRff1P7fWl4PWogne3yH9a1hxRjvZEpuQxutU4BlcBVGFUcAD0AH+1JLm9a5kyeFH5RQE7FrqTcScHjPaprXT5G8CMUGI/FS8Sh1qRrBs0o6F81AtWqj3oOJxq00ixopZ2OFA71ZtF0aK5kERXdDEwNzJ2du0a+w70H8PADSNblAAkSFAr91BJzg1ctEVU0azCKFBiBOBjJ9axnLC4oKchAAAABwAPSsoe+JCVqsTQ//Z"/>
          <p:cNvSpPr>
            <a:spLocks noChangeAspect="1" noChangeArrowheads="1"/>
          </p:cNvSpPr>
          <p:nvPr/>
        </p:nvSpPr>
        <p:spPr bwMode="auto">
          <a:xfrm>
            <a:off x="612775" y="46037"/>
            <a:ext cx="1285875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AutoShape 11" descr="data:image/jpeg;base64,/9j/4AAQSkZJRgABAQAAAQABAAD/2wCEAAkGBwgHBgkIBwgKCgkLDRYPDQwMDRsUFRAWIB0iIiAdHx8kKDQsJCYxJx8fLT0tMTU3Ojo6Iys/RD84QzQ5OjcBCgoKDQwNGg8PGjclHyU3Nzc3Nzc3Nzc3Nzc3Nzc3Nzc3Nzc3Nzc3Nzc3Nzc3Nzc3Nzc3Nzc3Nzc3Nzc3Nzc3N//AABEIAFoAhwMBIgACEQEDEQH/xAAbAAACAgMBAAAAAAAAAAAAAAAEBQIGAAEDB//EADkQAAIBAwMCBAQEBAUFAQAAAAECAwAEEQUSITFBEyJRYQZxgZEUMkKhI1Kx8BUkcsHRM2KS4fEW/8QAGAEBAQEBAQAAAAAAAAAAAAAAAQIDAAT/xAAgEQACAwACAgMBAAAAAAAAAAAAAQIRIQMxEkEiUeFh/9oADAMBAAIRAxEAPwBxpGnFwMYVV6segqx2trGrDapOP1HvU9O0qVokTaQg5x6n1NOI9MaNe9eVI1s5QukQGI2c+wpzD7jBpaoeHyr9qzx7kttVf3q1gMbrgDAwK2WA70sDNuxLNt+VExGEnyMzmtPIlxJzzIo5NLpbpMnkdfWmEsaFc+Hn50v2b5tqxr/5VLFG4pVbpR0TpgZNZHGka8oufnWmlQ8CNW+RrjrCAyHoRW8igShcHEGz6iuYtipy9wV9jT5BQY6x7Tk/c0uuYk/SBXZ4TjImVh/qqSRwEDxDg+5qGUiuX9nHKp8MBXH6T0Pyqr31t1GMEV6TLptvOPK/2NJtS0IOhzjd+lv9jUuLFOzy2+twTjFZTrV9OkhkKupBBwRWUJjR6qb62hwkYLMegUVGSadxkoY0PrwTVah1DU7l2W2RIj+oou5h9egrhIDIJ3e6/FyWzKLhVnDNFu6bhnH0rlNvpB40Whr2KAbd0EbY53yAn7VEalBkAypz12q2P2FVyKWOMeWIZPr0+1JPim71LxLaKz8YhwwYQ7YwvI5Ldu/HfmhTt0LjSLnNrkMb4a0ds/lZV6/tUoNWgmRjFbzZVN574H7/AL15bq1w8drFbXMmZ1LTSF3Y+Uk9z1/virD8L61aiG5F0AqfhyI3Kkbm9Bnqcc/StNbJwtn/AOgI8RI4CwUHDNkZPbtWv8SvYpXVbMCU4KqcFiD8mx61UL74ysbXTPw9xcJsjkLmaJlb2/KOcebrjHrioXXx3YX1zDNEJmaOBS2wErkE+mSOT3qnF12Cpui2jVtQKI5tA3TxSV/6fPPf+8VBviUobnxQscdsGaRmHAA79emOao0nx3dRxXYh0O+uEnfBlVlKdT0IPuKEufjuwiSwmS1QpKgd8kuXOFbaygcD9Pfr0xzXPjkknYWejnXLgDzW24byGcREquDgZ83FcoPimKS5a33W4cdtr5/v61Qo/jhZrW7zazwQXH65QQVIO7dkcYpFafEMH4x7qO5iWQjChpH5PocgAc980OLRVo9qGpr4WZDFIM8eHwR8waKS9EmAYZQD/wBgIrzYXdpIiPHqSLO8h/hCQB93y64O35enU0wXVFs4Ea4kCFcL4rOACe1TLzQqmXnx7bf5tsZP86lc/eumEcbTuGf1K2R+9U8atcmBxZXMbSvgKJz5ck483fHvSTQ/iBL/AFO4/wAQeCwurFZN0tvNlCwbBXDcjIyOykgY7V0bkroHhcNc0lpo/IQ7gjbngkVlbOoXNrIYpFjvYwoYBCN2D0bAzwflWVDavS1Z5Lq15qWpRTrqV/cwRIG8FI2IUIFGW2Kcs2d2Sfr1qPwlJ+E8S301Z0t38OSRmbh2B43D8owDnHJ9656Zp091cy3dw0ixTooMb53ED1PbOSMf0qy28cVvEscMaxoowqqMAV6ZNL4r8Mkq0YXet28TFAeRyMLuOfbsKr1/8STmQpbxAyygpEgySW7cgZJ9qWKJJruWOAM4lmPhMBw+cZx7ZPXpTfQL2xi02SaSCO3miPkmdhullRslcdcHAzj1NeKMZqe4kbNqv6JzfX/xNqUyw2oNyiFTGi5EUfQ5Jxg5PJ464oQ6NeuZ0jvJBcpG0Sg7mRRnDKQM5BGcjBBqfxDrlul7evZI4huGJIkUAkHkkc5HOaQQa98RQWpgguLmGZOFkU4YL2HywT9DXuUoSWGDUkywLaSRQ+HK++ORxuhWFQnmySpIPCjAxx7YFdRp1q0atAiRyLjBXPH94qvpca3J4cyLIswQoXjl2Eqe2Sc9z96e6SkkFuRMf4jHJAHAqKX0VbCVVYbdVu5ZZ2SUzK2TkMcj19zTi0l+Fru6sZBf2ts8sDi/aWVI3SQYwQrDnJz0OMClUiPKvlRmUHL4XIAx39KWz6XayHcUGftR7OQbfw6ZPqc1ussVw0RIR0bhhxkgenI/f0rhqmoWltPY/wCWVntygLc4eMZymOh5Pp6880PaWSQTmUfmPA9l9Ca7x2lzfX/h21ssiKmZWOM9Rxz07fY0s5AI1LQJ7uQ3NsJolVFWRw25ccso5HBJI+XSj7PUbK4jgdku4bGSWONYkmLJHhj5stuPdeBileqW9nbRMiWsTSkAqnQMCeoP36VCy14w6EujPDtt+fFkVA67snDgDzArntjOKbbJpIv2nfhNV0qBVuGgezmG54WOHXaMFjjGCHHHtQcmg3ulGW4050nEqbXIjBZl7e/HtmqPLbazbTQLYXE7sY1ZIwpUt5RgYHJ4x6ftVj+GfiV54FtlVRdBhEUkmbDZK5YccbRzgc8emaYtx6F6qY6sdet2nn8WOHTpC/ljj8sYGOgbp9Kyq/rup2sWr3q6s3iRTFWthHjKKpKkNjOT1PQ/PmsrKXFCTvUaKeGrfXpZtYheRtlo+Y9hx36M3vnHyzRdxc3GtsINPYpZfiBC8/aU9SP9I7nvyPnXbmzEhvFilTZC4XB6844+maa21wNM028t4sqylPDYsBt4ByO+TtHHfmtXS1Ge+yfxbqEq6jNa6e7yobYeI6cZwR5cDspUcDnHXmkVv+CfQYFN+kF6ZyWHiE/weCF284IK9fbnqaPt9bsbXVVaWGMPvaJZ5sP4OTnv0+ZJ+1Ib9YJr29ktBG4WYsnhjjGBlQevy/8AtC+XYv44Wv4fsor3WrTTkCi9mi8eOQnCxsOVLHByODxx25qwXWnrezGbUJ4naNzbS3MTqcsg4cIP0Y6k9Prx59ba7sgm8SEGYrsypbEi/wArckH7VLQ9bghvW/xa3aZPDIWNCdrE4HmXuADn5qKtQi4u8ZPk08HEt3BbywRyHBmbanpRSSqRlWUj1Bqv6jarqFogQHcjZRypDY+R+lGaajWtvsc98/Ooob0a28y3MJmhO6IOYy+ON2M4+39RTDS4LeadVumkIIDgRgMMZ6N6AgN9qVfDHjok1sI3W1jk8X8QhBUknhCOx6DvwtNr74nupGh0+X8It1boTIixDpjKq4GRv3YHsM8cihoUNvi2OEWSG2sLe2ELHdJFDs3dBgnv1/rVDeWaLU47mAtAMBHZCRkd889+9Ob+7le0lmmZGe4mAysapkAEknbweq8/PvmlTAOKpRSC2GvHDJAsLxq8XZW5pbc6Nbu++NyhAICsuRg9R6jnJ9cmpCSWD8nK/wApqX41GPnyh9+letOHJ2Y1KPRytZ9VtdTS4hSKEKox5jJEDg5H8wGPt06Yofx7XTdRlvVubnxh/GEp8r7iuGHbHU+/Wu1zOp/KQcdxS+ZLmWVzbqZCkQbG7BA5461jPiiumXGTZDULr/ELYSkF1G1YxIgXgccY7VlL/EeUlskehzWVk0WNPh6aYCa0nTbIJmmd3IDdAG5Pt/U0xjnS7jCybBcLxGGPmwMD74xSG4mivbpdgO9mUlUXlV5zjnpgj+xTKOaOO/F3bKzRREh1bysM55b0yMfYijvTjh8R6ZOJBfSwSBbsB/OpXzEcnp0PUfP2oHT3ZB4rMW8Q4YY6EcZq7r8Q2V5BPBqEQkk8NYIfHcbIlySeOFbJJ6nPtQVtocbwPcxW3hp4u1YopBNxtB3FQTgZOMZ9fSlM6rEds6LeC2lj2M6b0OOvqDR62MRfeV5oufS5by4t3kJtYbZvI86FQF48oJ5I4P7U5h0mzjAkvNQ2W+DvmWIhV9s55PsOatr6JQpVQFA4pjF8P313Zi5eGWKyZtvilDz38v8AyeKzU5jaTwD4csZ7q1kTeb94tzDDYbaD5Rj19fTFAR2movHMt/q84sTctPJDJ5hcEcIWPcEAZBP0qXnYrejH1FGiuNK0IMUUfxLuFfEwf5FPA3HnzZ9AMdR2s9OMJFnFOsgWMbp2QIcZ/MSOeMkAepptDIHtDFZLCsYDB3CBIxuxnOB5m47c89qFuJ4rS18JGdkByzOfNI3/AB6Dt96uHG5a8QSklnsX6vMryxQoWKxLgFup9z7k5J+dCqTXIyGSQu3VjmphxTLsESbkUPIgrqXriz5qBArmJA6Mys3PAXv7UvEjS3TyuPKM5KkgsT16dv8A1TaQkHIyD6ihFtsIUjXgAn5CixOen6a2oX3hI3kVSRzgN9e3f7YrdXf4M0JYoPxVygMbDCKR+f1Y+3pW6ylyKLopRbR5wWbwT4EjRkgZ2nG7HY1Gzea0ZZYzgk4ZD0ZT1B9qmBiVgOmTxXX0rXokZJ4N3F/lyofcC0Unf2z0I69fWubWtul34tzYHBG0FgQuMYHtn60viJW7iwSMnBxT2J3jI8N2X/ScUqCasLB7a00RmeBFUOwGC8i7SQexbGPvz6U8a9slgjWMGe+LEh4ysnl4wM5z+5qFl/HH8b+Jx+vntUZ3eIrHEzIhH5VOB9qVwt+x862h5Hqt02mRWrQRW+AAzynYxxyOODwSex60vDWyyMZXa6ZD5VOVRff1P7fWl4PWogne3yH9a1hxRjvZEpuQxutU4BlcBVGFUcAD0AH+1JLm9a5kyeFH5RQE7FrqTcScHjPaprXT5G8CMUGI/FS8Sh1qRrBs0o6F81AtWqj3oOJxq00ixopZ2OFA71ZtF0aK5kERXdDEwNzJ2du0a+w70H8PADSNblAAkSFAr91BJzg1ctEVU0azCKFBiBOBjJ9axnLC4oKchAAAABwAPSsoe+JCVqsTQ//Z"/>
          <p:cNvSpPr>
            <a:spLocks noChangeAspect="1" noChangeArrowheads="1"/>
          </p:cNvSpPr>
          <p:nvPr/>
        </p:nvSpPr>
        <p:spPr bwMode="auto">
          <a:xfrm>
            <a:off x="765175" y="198437"/>
            <a:ext cx="1285875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682" y="3861048"/>
            <a:ext cx="3069318" cy="20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861048"/>
            <a:ext cx="3096344" cy="2060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556792"/>
            <a:ext cx="2447084" cy="1593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8283" y="5085184"/>
            <a:ext cx="2159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400 MHz SCRF </a:t>
            </a:r>
            <a:r>
              <a:rPr lang="fr-CH" dirty="0" err="1" smtClean="0"/>
              <a:t>cavities</a:t>
            </a:r>
            <a:r>
              <a:rPr lang="fr-CH" dirty="0" smtClean="0"/>
              <a:t> (2x 15 m)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987824" y="306896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Cryogenics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074682" y="3150022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Kickers for injection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217308" y="5342401"/>
            <a:ext cx="2304256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 smtClean="0"/>
              <a:t>Collimators</a:t>
            </a:r>
            <a:r>
              <a:rPr lang="fr-CH" sz="1600" b="1" dirty="0" smtClean="0"/>
              <a:t> to clean &gt; 99.9% of the </a:t>
            </a:r>
            <a:r>
              <a:rPr lang="fr-CH" sz="1600" b="1" dirty="0" err="1" smtClean="0"/>
              <a:t>losses</a:t>
            </a:r>
            <a:endParaRPr lang="en-GB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444208" y="3764601"/>
            <a:ext cx="2257349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1600" b="1" dirty="0" smtClean="0"/>
              <a:t>CERN Control Center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45358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4284663" y="6524625"/>
            <a:ext cx="4791075" cy="2476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Lucio Rossi – ASC 2006 – </a:t>
            </a:r>
            <a:fld id="{85FFBDAD-B8E5-46AB-9543-83E0A48D6781}" type="slidenum">
              <a:rPr lang="en-US"/>
              <a:pPr/>
              <a:t>34</a:t>
            </a:fld>
            <a:endParaRPr lang="en-US"/>
          </a:p>
        </p:txBody>
      </p:sp>
      <p:grpSp>
        <p:nvGrpSpPr>
          <p:cNvPr id="407554" name="Group 2"/>
          <p:cNvGrpSpPr>
            <a:grpSpLocks/>
          </p:cNvGrpSpPr>
          <p:nvPr/>
        </p:nvGrpSpPr>
        <p:grpSpPr bwMode="auto">
          <a:xfrm>
            <a:off x="685800" y="1219200"/>
            <a:ext cx="7391400" cy="4800600"/>
            <a:chOff x="432" y="380"/>
            <a:chExt cx="4896" cy="3220"/>
          </a:xfrm>
        </p:grpSpPr>
        <p:pic>
          <p:nvPicPr>
            <p:cNvPr id="407555" name="Picture 3" descr="storede-vs-momentum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380"/>
              <a:ext cx="4896" cy="3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7556" name="Line 4"/>
            <p:cNvSpPr>
              <a:spLocks noChangeShapeType="1"/>
            </p:cNvSpPr>
            <p:nvPr/>
          </p:nvSpPr>
          <p:spPr bwMode="auto">
            <a:xfrm>
              <a:off x="1248" y="1872"/>
              <a:ext cx="37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07557" name="Line 5"/>
            <p:cNvSpPr>
              <a:spLocks noChangeShapeType="1"/>
            </p:cNvSpPr>
            <p:nvPr/>
          </p:nvSpPr>
          <p:spPr bwMode="auto">
            <a:xfrm>
              <a:off x="1248" y="768"/>
              <a:ext cx="37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07558" name="AutoShape 6"/>
            <p:cNvSpPr>
              <a:spLocks noChangeArrowheads="1"/>
            </p:cNvSpPr>
            <p:nvPr/>
          </p:nvSpPr>
          <p:spPr bwMode="auto">
            <a:xfrm>
              <a:off x="1824" y="768"/>
              <a:ext cx="240" cy="1104"/>
            </a:xfrm>
            <a:prstGeom prst="upArrow">
              <a:avLst>
                <a:gd name="adj1" fmla="val 50000"/>
                <a:gd name="adj2" fmla="val 11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07559" name="Rectangle 7"/>
          <p:cNvSpPr>
            <a:spLocks noChangeArrowheads="1"/>
          </p:cNvSpPr>
          <p:nvPr/>
        </p:nvSpPr>
        <p:spPr bwMode="auto">
          <a:xfrm>
            <a:off x="457200" y="5883006"/>
            <a:ext cx="8153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sz="1800" i="1" dirty="0">
                <a:latin typeface="Book Antiqua" pitchFamily="18" charset="0"/>
              </a:rPr>
              <a:t>The LHC beam energy is 350 MJ. Already at injection the beam can damage a magnet. </a:t>
            </a:r>
          </a:p>
        </p:txBody>
      </p:sp>
      <p:sp>
        <p:nvSpPr>
          <p:cNvPr id="407560" name="Rectangle 8"/>
          <p:cNvSpPr>
            <a:spLocks noChangeArrowheads="1"/>
          </p:cNvSpPr>
          <p:nvPr/>
        </p:nvSpPr>
        <p:spPr bwMode="auto">
          <a:xfrm>
            <a:off x="457200" y="30163"/>
            <a:ext cx="8229600" cy="1112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3000">
                <a:solidFill>
                  <a:srgbClr val="FFFFFF"/>
                </a:solidFill>
                <a:latin typeface="Felix Titling" pitchFamily="82" charset="0"/>
              </a:rPr>
              <a:t>The power of the LHC beams</a:t>
            </a:r>
          </a:p>
        </p:txBody>
      </p:sp>
    </p:spTree>
    <p:extLst>
      <p:ext uri="{BB962C8B-B14F-4D97-AF65-F5344CB8AC3E}">
        <p14:creationId xmlns:p14="http://schemas.microsoft.com/office/powerpoint/2010/main" val="213527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 tIns="41148" bIns="41148">
            <a:normAutofit fontScale="90000"/>
          </a:bodyPr>
          <a:lstStyle/>
          <a:p>
            <a:pPr eaLnBrk="1" hangingPunct="1"/>
            <a:r>
              <a:rPr lang="en-US" dirty="0" smtClean="0"/>
              <a:t>After energy, luminosity is the most important parameter of a collider</a:t>
            </a:r>
          </a:p>
        </p:txBody>
      </p:sp>
      <p:pic>
        <p:nvPicPr>
          <p:cNvPr id="4608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181"/>
          <a:stretch>
            <a:fillRect/>
          </a:stretch>
        </p:blipFill>
        <p:spPr bwMode="auto">
          <a:xfrm>
            <a:off x="3960495" y="3140968"/>
            <a:ext cx="4823460" cy="287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Rectangle 5"/>
          <p:cNvSpPr>
            <a:spLocks/>
          </p:cNvSpPr>
          <p:nvPr/>
        </p:nvSpPr>
        <p:spPr bwMode="auto">
          <a:xfrm>
            <a:off x="5129213" y="3404800"/>
            <a:ext cx="16671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Gill Sans" charset="0"/>
                <a:cs typeface="Gill Sans" charset="0"/>
              </a:rPr>
              <a:t>pp cross section</a:t>
            </a:r>
          </a:p>
        </p:txBody>
      </p:sp>
      <p:sp>
        <p:nvSpPr>
          <p:cNvPr id="46090" name="Oval 9"/>
          <p:cNvSpPr>
            <a:spLocks/>
          </p:cNvSpPr>
          <p:nvPr/>
        </p:nvSpPr>
        <p:spPr bwMode="auto">
          <a:xfrm>
            <a:off x="7486650" y="3822091"/>
            <a:ext cx="240030" cy="24003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91" name="Rectangle 10"/>
          <p:cNvSpPr>
            <a:spLocks/>
          </p:cNvSpPr>
          <p:nvPr/>
        </p:nvSpPr>
        <p:spPr bwMode="auto">
          <a:xfrm>
            <a:off x="7130892" y="4163362"/>
            <a:ext cx="99963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300">
                <a:solidFill>
                  <a:srgbClr val="FF0000"/>
                </a:solidFill>
                <a:ea typeface="Gill Sans" charset="0"/>
                <a:cs typeface="Gill Sans" charset="0"/>
              </a:rPr>
              <a:t>LHC - 14 TeV</a:t>
            </a:r>
          </a:p>
        </p:txBody>
      </p:sp>
      <p:pic>
        <p:nvPicPr>
          <p:cNvPr id="46092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36" y="2492896"/>
            <a:ext cx="2748320" cy="3486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6777668"/>
              </p:ext>
            </p:extLst>
          </p:nvPr>
        </p:nvGraphicFramePr>
        <p:xfrm>
          <a:off x="3491880" y="1437208"/>
          <a:ext cx="2574925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Equation" r:id="rId5" imgW="1015920" imgH="393480" progId="Equation.3">
                  <p:embed/>
                </p:oleObj>
              </mc:Choice>
              <mc:Fallback>
                <p:oleObj name="Equation" r:id="rId5" imgW="10159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1437208"/>
                        <a:ext cx="2574925" cy="1055688"/>
                      </a:xfrm>
                      <a:prstGeom prst="rect">
                        <a:avLst/>
                      </a:prstGeom>
                      <a:solidFill>
                        <a:srgbClr val="73BD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240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Luminosity</a:t>
            </a:r>
            <a:r>
              <a:rPr lang="fr-CH" dirty="0" smtClean="0"/>
              <a:t>: main </a:t>
            </a:r>
            <a:r>
              <a:rPr lang="fr-CH" dirty="0" err="1" smtClean="0"/>
              <a:t>ingredients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CERN - 13 March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LRossi@Biggest Accelerators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96A279-A68D-4A24-B1DE-D81AA0DDC87F}" type="slidenum">
              <a:rPr lang="en-GB" smtClean="0"/>
              <a:t>36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2191131"/>
            <a:ext cx="2671813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04864"/>
            <a:ext cx="2354389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015" y="5310794"/>
            <a:ext cx="2810856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1691680" y="2458794"/>
            <a:ext cx="36004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378296" y="2956285"/>
            <a:ext cx="82753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 err="1" smtClean="0"/>
              <a:t>energy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1871701" y="1998132"/>
            <a:ext cx="1761554" cy="656412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2610804" y="2686675"/>
            <a:ext cx="809067" cy="45720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553998" y="2419255"/>
            <a:ext cx="413774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>
            <a:stCxn id="20" idx="7"/>
            <a:endCxn id="30" idx="1"/>
          </p:cNvCxnSpPr>
          <p:nvPr/>
        </p:nvCxnSpPr>
        <p:spPr>
          <a:xfrm flipV="1">
            <a:off x="3907176" y="2123146"/>
            <a:ext cx="1542685" cy="36306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20" idx="5"/>
          </p:cNvCxnSpPr>
          <p:nvPr/>
        </p:nvCxnSpPr>
        <p:spPr>
          <a:xfrm>
            <a:off x="3907176" y="2809500"/>
            <a:ext cx="1376995" cy="2230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5069230" y="1916832"/>
            <a:ext cx="2599114" cy="14088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Chevron 27"/>
          <p:cNvSpPr/>
          <p:nvPr/>
        </p:nvSpPr>
        <p:spPr>
          <a:xfrm rot="5400000">
            <a:off x="6187763" y="3297669"/>
            <a:ext cx="419005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92060" y="1597978"/>
            <a:ext cx="166882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current</a:t>
            </a:r>
            <a:endParaRPr lang="fr-CH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2491017" y="3170653"/>
            <a:ext cx="114223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Beam</a:t>
            </a:r>
            <a:r>
              <a:rPr lang="fr-CH" dirty="0" smtClean="0"/>
              <a:t> size</a:t>
            </a:r>
            <a:endParaRPr lang="en-GB" dirty="0"/>
          </a:p>
        </p:txBody>
      </p:sp>
      <p:pic>
        <p:nvPicPr>
          <p:cNvPr id="103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844" y="3785052"/>
            <a:ext cx="3401548" cy="2609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5" name="TextBox 1034"/>
          <p:cNvSpPr txBox="1"/>
          <p:nvPr/>
        </p:nvSpPr>
        <p:spPr>
          <a:xfrm>
            <a:off x="506320" y="3861048"/>
            <a:ext cx="3602945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current</a:t>
            </a:r>
            <a:r>
              <a:rPr lang="fr-CH" dirty="0" smtClean="0"/>
              <a:t> and emittance: </a:t>
            </a:r>
            <a:r>
              <a:rPr lang="fr-CH" dirty="0" err="1" smtClean="0"/>
              <a:t>involve</a:t>
            </a:r>
            <a:r>
              <a:rPr lang="fr-CH" dirty="0" smtClean="0"/>
              <a:t> </a:t>
            </a:r>
            <a:r>
              <a:rPr lang="fr-CH" dirty="0" err="1" smtClean="0"/>
              <a:t>Inj</a:t>
            </a:r>
            <a:r>
              <a:rPr lang="fr-CH" dirty="0" smtClean="0"/>
              <a:t> </a:t>
            </a:r>
            <a:r>
              <a:rPr lang="fr-CH" dirty="0" err="1" smtClean="0"/>
              <a:t>chain</a:t>
            </a:r>
            <a:r>
              <a:rPr lang="fr-CH" dirty="0" smtClean="0"/>
              <a:t> and </a:t>
            </a:r>
            <a:r>
              <a:rPr lang="fr-CH" dirty="0" err="1" smtClean="0"/>
              <a:t>whole</a:t>
            </a:r>
            <a:r>
              <a:rPr lang="fr-CH" dirty="0" smtClean="0"/>
              <a:t> ring</a:t>
            </a:r>
            <a:endParaRPr lang="fr-CH" dirty="0"/>
          </a:p>
          <a:p>
            <a:r>
              <a:rPr lang="fr-CH" dirty="0" smtClean="0"/>
              <a:t>β</a:t>
            </a:r>
            <a:r>
              <a:rPr lang="fr-CH" baseline="30000" dirty="0" smtClean="0">
                <a:sym typeface="Symbol"/>
              </a:rPr>
              <a:t>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involve</a:t>
            </a:r>
            <a:r>
              <a:rPr lang="fr-CH" dirty="0" smtClean="0">
                <a:sym typeface="Symbol"/>
              </a:rPr>
              <a:t> «</a:t>
            </a:r>
            <a:r>
              <a:rPr lang="fr-CH" dirty="0" err="1" smtClean="0">
                <a:sym typeface="Symbol"/>
              </a:rPr>
              <a:t>only</a:t>
            </a:r>
            <a:r>
              <a:rPr lang="fr-CH" dirty="0" smtClean="0">
                <a:sym typeface="Symbol"/>
              </a:rPr>
              <a:t>» 2 </a:t>
            </a:r>
            <a:r>
              <a:rPr lang="fr-CH" dirty="0" err="1" smtClean="0">
                <a:sym typeface="Symbol"/>
              </a:rPr>
              <a:t>IRs</a:t>
            </a:r>
            <a:r>
              <a:rPr lang="fr-CH" dirty="0" smtClean="0">
                <a:sym typeface="Symbol"/>
              </a:rPr>
              <a:t>, 600 m.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94767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1" grpId="0" animBg="1"/>
      <p:bldP spid="103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envelope</a:t>
            </a:r>
            <a:r>
              <a:rPr lang="fr-CH" dirty="0" smtClean="0"/>
              <a:t> </a:t>
            </a:r>
            <a:r>
              <a:rPr lang="fr-CH" dirty="0" err="1" smtClean="0"/>
              <a:t>scales</a:t>
            </a:r>
            <a:r>
              <a:rPr lang="fr-CH" dirty="0" smtClean="0"/>
              <a:t> as 1/</a:t>
            </a:r>
            <a:r>
              <a:rPr lang="fr-CH" dirty="0" smtClean="0">
                <a:sym typeface="Symbol"/>
              </a:rPr>
              <a:t></a:t>
            </a:r>
            <a:r>
              <a:rPr lang="el-GR" dirty="0" smtClean="0">
                <a:sym typeface="Symbol"/>
              </a:rPr>
              <a:t>β</a:t>
            </a:r>
            <a:r>
              <a:rPr lang="el-GR" baseline="30000" dirty="0" smtClean="0">
                <a:sym typeface="Symbol"/>
              </a:rPr>
              <a:t>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at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IPs</a:t>
            </a:r>
            <a:endParaRPr lang="en-GB" baseline="30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CERN - 13 March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LRossi@Biggest Accelerators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31294B-30F2-40DE-96EA-1B04FE7EBCC5}" type="slidenum">
              <a:rPr lang="en-GB" smtClean="0"/>
              <a:t>37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94502"/>
            <a:ext cx="7632700" cy="421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2339752" y="4725144"/>
            <a:ext cx="1224136" cy="5040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563888" y="4005064"/>
            <a:ext cx="1224136" cy="72008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292080" y="2780928"/>
            <a:ext cx="1440160" cy="72008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732240" y="2420888"/>
            <a:ext cx="108012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7020272" y="2937546"/>
            <a:ext cx="1242138" cy="514857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5436096" y="3439532"/>
            <a:ext cx="1584176" cy="283171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2951820" y="3762609"/>
            <a:ext cx="1854206" cy="299488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1718683" y="4048253"/>
            <a:ext cx="1242138" cy="460867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0" t="15429" b="7975"/>
          <a:stretch/>
        </p:blipFill>
        <p:spPr bwMode="auto">
          <a:xfrm>
            <a:off x="6012160" y="3677213"/>
            <a:ext cx="3011090" cy="1845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12160" y="5620598"/>
            <a:ext cx="3011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Low</a:t>
            </a:r>
            <a:r>
              <a:rPr lang="fr-CH" dirty="0" smtClean="0"/>
              <a:t>-</a:t>
            </a:r>
            <a:r>
              <a:rPr lang="el-GR" dirty="0" smtClean="0"/>
              <a:t>β</a:t>
            </a:r>
            <a:r>
              <a:rPr lang="fr-CH" dirty="0" smtClean="0"/>
              <a:t> </a:t>
            </a:r>
            <a:r>
              <a:rPr lang="fr-CH" dirty="0" err="1" smtClean="0"/>
              <a:t>quadrupole</a:t>
            </a:r>
            <a:r>
              <a:rPr lang="fr-CH" dirty="0" smtClean="0"/>
              <a:t> triplet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052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9823" y="688542"/>
            <a:ext cx="8226854" cy="940443"/>
          </a:xfrm>
        </p:spPr>
        <p:txBody>
          <a:bodyPr>
            <a:normAutofit/>
          </a:bodyPr>
          <a:lstStyle/>
          <a:p>
            <a:r>
              <a:rPr lang="fr-FR" sz="4000" dirty="0" err="1" smtClean="0">
                <a:latin typeface="Helvetica Neue"/>
                <a:cs typeface="Helvetica Neue"/>
              </a:rPr>
              <a:t>Integrated</a:t>
            </a:r>
            <a:r>
              <a:rPr lang="fr-FR" sz="4000" dirty="0" smtClean="0">
                <a:latin typeface="Helvetica Neue"/>
                <a:cs typeface="Helvetica Neue"/>
              </a:rPr>
              <a:t> </a:t>
            </a:r>
            <a:r>
              <a:rPr lang="fr-FR" sz="4000" dirty="0" err="1" smtClean="0">
                <a:latin typeface="Helvetica Neue"/>
                <a:cs typeface="Helvetica Neue"/>
              </a:rPr>
              <a:t>Luminosity</a:t>
            </a:r>
            <a:r>
              <a:rPr lang="fr-FR" sz="4000" dirty="0" smtClean="0">
                <a:latin typeface="Helvetica Neue"/>
                <a:cs typeface="Helvetica Neue"/>
              </a:rPr>
              <a:t> in LHC (fb</a:t>
            </a:r>
            <a:r>
              <a:rPr lang="fr-FR" sz="4000" baseline="30000" dirty="0" smtClean="0">
                <a:latin typeface="Helvetica Neue"/>
                <a:cs typeface="Helvetica Neue"/>
              </a:rPr>
              <a:t>-1</a:t>
            </a:r>
            <a:r>
              <a:rPr lang="fr-FR" sz="4000" dirty="0" smtClean="0">
                <a:latin typeface="Helvetica Neue"/>
                <a:cs typeface="Helvetica Neue"/>
              </a:rPr>
              <a:t>)</a:t>
            </a:r>
            <a:endParaRPr lang="fr-FR" sz="4000" dirty="0">
              <a:latin typeface="Helvetica Neue"/>
              <a:cs typeface="Helvetica Neue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4194" y="1641043"/>
            <a:ext cx="6388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In 2011: </a:t>
            </a:r>
            <a:r>
              <a:rPr lang="fr-CH" sz="2400" dirty="0" err="1" smtClean="0"/>
              <a:t>at</a:t>
            </a:r>
            <a:r>
              <a:rPr lang="fr-CH" sz="2400" dirty="0" smtClean="0"/>
              <a:t> 7 </a:t>
            </a:r>
            <a:r>
              <a:rPr lang="fr-CH" sz="2400" dirty="0" err="1" smtClean="0"/>
              <a:t>TeV</a:t>
            </a:r>
            <a:r>
              <a:rPr lang="fr-CH" sz="2400" dirty="0" smtClean="0"/>
              <a:t> </a:t>
            </a:r>
            <a:r>
              <a:rPr lang="fr-CH" sz="2400" dirty="0" err="1" smtClean="0"/>
              <a:t>accumulated</a:t>
            </a:r>
            <a:r>
              <a:rPr lang="fr-CH" sz="2400" dirty="0" smtClean="0"/>
              <a:t> 5.6 fb</a:t>
            </a:r>
            <a:r>
              <a:rPr lang="fr-CH" sz="2400" baseline="30000" dirty="0" smtClean="0"/>
              <a:t>-1</a:t>
            </a:r>
            <a:r>
              <a:rPr lang="fr-CH" sz="2400" dirty="0" smtClean="0"/>
              <a:t> </a:t>
            </a:r>
          </a:p>
          <a:p>
            <a:r>
              <a:rPr lang="fr-CH" sz="2400" dirty="0" smtClean="0"/>
              <a:t>In 2012: </a:t>
            </a:r>
            <a:r>
              <a:rPr lang="fr-CH" sz="2400" dirty="0" err="1" smtClean="0"/>
              <a:t>at</a:t>
            </a:r>
            <a:r>
              <a:rPr lang="fr-CH" sz="2400" dirty="0" smtClean="0"/>
              <a:t> 8 </a:t>
            </a:r>
            <a:r>
              <a:rPr lang="fr-CH" sz="2400" dirty="0" err="1" smtClean="0"/>
              <a:t>TeV</a:t>
            </a:r>
            <a:r>
              <a:rPr lang="fr-CH" sz="2400" dirty="0" smtClean="0"/>
              <a:t> </a:t>
            </a:r>
            <a:r>
              <a:rPr lang="fr-CH" sz="2400" dirty="0" err="1" smtClean="0"/>
              <a:t>accumulated</a:t>
            </a:r>
            <a:r>
              <a:rPr lang="fr-CH" sz="2400" dirty="0" smtClean="0"/>
              <a:t> </a:t>
            </a:r>
            <a:r>
              <a:rPr lang="fr-CH" sz="2400" dirty="0" err="1" smtClean="0"/>
              <a:t>almost</a:t>
            </a:r>
            <a:r>
              <a:rPr lang="fr-CH" sz="2400" dirty="0" smtClean="0"/>
              <a:t> </a:t>
            </a:r>
            <a:r>
              <a:rPr lang="fr-CH" sz="2400" dirty="0"/>
              <a:t>25 fb</a:t>
            </a:r>
            <a:r>
              <a:rPr lang="fr-CH" sz="2400" baseline="30000" dirty="0"/>
              <a:t>-1</a:t>
            </a:r>
            <a:r>
              <a:rPr lang="fr-CH" sz="2400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297" y="2564904"/>
            <a:ext cx="3571999" cy="3571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550703"/>
            <a:ext cx="360040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26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33492"/>
            <a:ext cx="8883086" cy="940443"/>
          </a:xfrm>
        </p:spPr>
        <p:txBody>
          <a:bodyPr>
            <a:normAutofit fontScale="90000"/>
          </a:bodyPr>
          <a:lstStyle/>
          <a:p>
            <a:r>
              <a:rPr lang="fr-CH" dirty="0"/>
              <a:t>Possible </a:t>
            </a:r>
            <a:r>
              <a:rPr lang="fr-CH" dirty="0" err="1"/>
              <a:t>evolution</a:t>
            </a:r>
            <a:r>
              <a:rPr lang="fr-CH" dirty="0"/>
              <a:t> of </a:t>
            </a:r>
            <a:r>
              <a:rPr lang="fr-CH" dirty="0" err="1" smtClean="0"/>
              <a:t>luminosity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Full Upgrade: High </a:t>
            </a:r>
            <a:r>
              <a:rPr lang="fr-CH" dirty="0" err="1" smtClean="0"/>
              <a:t>Luminosity</a:t>
            </a:r>
            <a:r>
              <a:rPr lang="fr-CH" dirty="0" smtClean="0"/>
              <a:t> LHC 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1750772"/>
            <a:ext cx="6002766" cy="441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499230"/>
            <a:ext cx="1835696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 smtClean="0"/>
              <a:t>Shut</a:t>
            </a:r>
            <a:r>
              <a:rPr lang="fr-CH" sz="1600" b="1" dirty="0" smtClean="0"/>
              <a:t> down to </a:t>
            </a:r>
            <a:r>
              <a:rPr lang="fr-CH" sz="1600" b="1" dirty="0" err="1" smtClean="0"/>
              <a:t>fix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interconnects</a:t>
            </a:r>
            <a:r>
              <a:rPr lang="fr-CH" sz="1600" b="1" dirty="0" smtClean="0"/>
              <a:t> and </a:t>
            </a:r>
            <a:r>
              <a:rPr lang="fr-CH" sz="1600" b="1" dirty="0" err="1" smtClean="0"/>
              <a:t>overcome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energy</a:t>
            </a:r>
            <a:r>
              <a:rPr lang="fr-CH" sz="1600" b="1" dirty="0" smtClean="0"/>
              <a:t> limitation (LHC incident of Sept 2008) and R2E</a:t>
            </a:r>
            <a:endParaRPr lang="en-GB" sz="1600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691680" y="2492896"/>
            <a:ext cx="1872208" cy="2900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838462" y="2735460"/>
            <a:ext cx="1296144" cy="206210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 smtClean="0"/>
              <a:t>Shut</a:t>
            </a:r>
            <a:r>
              <a:rPr lang="fr-CH" sz="1600" b="1" dirty="0" smtClean="0"/>
              <a:t> down to </a:t>
            </a:r>
            <a:r>
              <a:rPr lang="fr-CH" sz="1600" b="1" dirty="0" err="1" smtClean="0"/>
              <a:t>overcome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beam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intensity</a:t>
            </a:r>
            <a:r>
              <a:rPr lang="fr-CH" sz="1600" b="1" dirty="0" smtClean="0"/>
              <a:t>  limitation (</a:t>
            </a:r>
            <a:r>
              <a:rPr lang="fr-CH" sz="1600" b="1" dirty="0" err="1" smtClean="0"/>
              <a:t>Injectors</a:t>
            </a:r>
            <a:r>
              <a:rPr lang="fr-CH" sz="1600" b="1" dirty="0" smtClean="0"/>
              <a:t>, collimation and more…)</a:t>
            </a:r>
            <a:endParaRPr lang="en-GB" sz="16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" y="3104918"/>
            <a:ext cx="1836152" cy="137711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5364088" y="3793475"/>
            <a:ext cx="2523810" cy="42761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http://t0.gstatic.com/images?q=tbn:ANd9GcR29cvio0X8OTwYycknAzK2U_gngDbZuGePVxRo062yx2Z69wTJFw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540" y="5882129"/>
            <a:ext cx="2447925" cy="97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vixra.files.wordpress.com/2011/05/ps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844" y="4733496"/>
            <a:ext cx="1389156" cy="113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>
          <a:xfrm>
            <a:off x="7555725" y="1356733"/>
            <a:ext cx="1578881" cy="78807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Full upgrade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815175" y="2144810"/>
            <a:ext cx="1481100" cy="34808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5732"/>
            <a:ext cx="2209799" cy="155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082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284663" y="6524625"/>
            <a:ext cx="4791075" cy="2476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Lucio Rossi – ASC 2006 – </a:t>
            </a:r>
            <a:fld id="{FA740870-DF55-49B1-8907-36C7BB1DAEA8}" type="slidenum">
              <a:rPr lang="en-US"/>
              <a:pPr/>
              <a:t>4</a:t>
            </a:fld>
            <a:endParaRPr 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8738"/>
            <a:ext cx="7759700" cy="1008062"/>
          </a:xfrm>
        </p:spPr>
        <p:txBody>
          <a:bodyPr/>
          <a:lstStyle/>
          <a:p>
            <a:r>
              <a:rPr lang="en-US"/>
              <a:t>…back to Big Bang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5084763"/>
            <a:ext cx="7772400" cy="16002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GB" sz="2200"/>
              <a:t>But we are left with the task of explaining how the rich complexity that developed in the ensuing 13.7 billion years came about…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sz="2200"/>
              <a:t>Which is a much more complex task</a:t>
            </a:r>
            <a:r>
              <a:rPr lang="en-GB" sz="2400"/>
              <a:t>!</a:t>
            </a:r>
            <a:endParaRPr lang="en-US" sz="2400"/>
          </a:p>
        </p:txBody>
      </p:sp>
      <p:pic>
        <p:nvPicPr>
          <p:cNvPr id="40965" name="Picture 5" descr="CollidingLeadIo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565400"/>
            <a:ext cx="40386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827088" y="1268413"/>
            <a:ext cx="7993062" cy="163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200">
                <a:solidFill>
                  <a:srgbClr val="D90A1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Trip back toward the Big Bang: </a:t>
            </a:r>
            <a:r>
              <a:rPr lang="it-IT" sz="22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t</a:t>
            </a:r>
            <a:r>
              <a:rPr lang="it-IT" sz="2200" baseline="-25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sym typeface="Symbol" pitchFamily="18" charset="2"/>
              </a:rPr>
              <a:t>s</a:t>
            </a:r>
            <a:r>
              <a:rPr lang="en-US" sz="22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sym typeface="Symbol" pitchFamily="18" charset="2"/>
              </a:rPr>
              <a:t></a:t>
            </a:r>
            <a:r>
              <a:rPr lang="it-IT" sz="22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sym typeface="Symbol" pitchFamily="18" charset="2"/>
              </a:rPr>
              <a:t>1/E</a:t>
            </a:r>
            <a:r>
              <a:rPr lang="it-IT" sz="2200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sym typeface="Symbol" pitchFamily="18" charset="2"/>
              </a:rPr>
              <a:t>2</a:t>
            </a:r>
            <a:r>
              <a:rPr lang="it-IT" sz="2200" baseline="-25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sym typeface="Symbol" pitchFamily="18" charset="2"/>
              </a:rPr>
              <a:t>Gev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IT" sz="2200">
                <a:solidFill>
                  <a:srgbClr val="D90A1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sym typeface="Symbol" pitchFamily="18" charset="2"/>
              </a:rPr>
              <a:t>T </a:t>
            </a:r>
            <a:r>
              <a:rPr lang="en-US" sz="2200">
                <a:solidFill>
                  <a:srgbClr val="D90A1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sym typeface="Symbol" pitchFamily="18" charset="2"/>
              </a:rPr>
              <a:t> 1 ps for single particle creation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200">
                <a:solidFill>
                  <a:srgbClr val="D90A1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sym typeface="Symbol" pitchFamily="18" charset="2"/>
              </a:rPr>
              <a:t>T  1 s for collective phenomena QGS (Quark-Gluon Soup)</a:t>
            </a:r>
            <a:endParaRPr lang="en-US" sz="22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  <a:p>
            <a:pPr>
              <a:spcBef>
                <a:spcPct val="50000"/>
              </a:spcBef>
            </a:pPr>
            <a:endParaRPr lang="en-US" sz="220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pic>
        <p:nvPicPr>
          <p:cNvPr id="40970" name="Picture 10" descr="proton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420938"/>
            <a:ext cx="28956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7772400" y="4495800"/>
            <a:ext cx="838200" cy="30480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38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888385"/>
          </a:xfrm>
        </p:spPr>
        <p:txBody>
          <a:bodyPr>
            <a:noAutofit/>
          </a:bodyPr>
          <a:lstStyle/>
          <a:p>
            <a:r>
              <a:rPr lang="fr-CH" sz="2800" dirty="0" err="1" smtClean="0"/>
              <a:t>Magnets</a:t>
            </a:r>
            <a:r>
              <a:rPr lang="fr-CH" sz="2800" dirty="0" smtClean="0"/>
              <a:t>: 11 T </a:t>
            </a:r>
            <a:r>
              <a:rPr lang="fr-CH" sz="2800" dirty="0" err="1" smtClean="0"/>
              <a:t>dipoles</a:t>
            </a:r>
            <a:r>
              <a:rPr lang="fr-CH" sz="2800" dirty="0" smtClean="0"/>
              <a:t>, 12-13 Quads</a:t>
            </a:r>
            <a:br>
              <a:rPr lang="fr-CH" sz="2800" dirty="0" smtClean="0"/>
            </a:br>
            <a:r>
              <a:rPr lang="fr-CH" sz="2800" dirty="0" err="1" smtClean="0"/>
              <a:t>Crab</a:t>
            </a:r>
            <a:r>
              <a:rPr lang="fr-CH" sz="2800" dirty="0" smtClean="0"/>
              <a:t> </a:t>
            </a:r>
            <a:r>
              <a:rPr lang="fr-CH" sz="2800" dirty="0" err="1" smtClean="0"/>
              <a:t>Cavities</a:t>
            </a:r>
            <a:r>
              <a:rPr lang="fr-CH" sz="2800" dirty="0" smtClean="0"/>
              <a:t> : </a:t>
            </a:r>
            <a:r>
              <a:rPr lang="fr-CH" sz="2800" dirty="0" err="1" smtClean="0"/>
              <a:t>femtosecond</a:t>
            </a:r>
            <a:r>
              <a:rPr lang="fr-CH" sz="2800" dirty="0" smtClean="0"/>
              <a:t> </a:t>
            </a:r>
            <a:r>
              <a:rPr lang="fr-CH" sz="2800" dirty="0" err="1" smtClean="0"/>
              <a:t>accuracy</a:t>
            </a:r>
            <a:r>
              <a:rPr lang="fr-CH" sz="2800" dirty="0" smtClean="0"/>
              <a:t/>
            </a:r>
            <a:br>
              <a:rPr lang="fr-CH" sz="2800" dirty="0" smtClean="0"/>
            </a:br>
            <a:r>
              <a:rPr lang="fr-CH" sz="2800" dirty="0" smtClean="0"/>
              <a:t>SC links: 150-200 kA, 5 kV, 300-700 long</a:t>
            </a:r>
            <a:br>
              <a:rPr lang="fr-CH" sz="2800" dirty="0" smtClean="0"/>
            </a:br>
            <a:r>
              <a:rPr lang="fr-CH" sz="2800" dirty="0" smtClean="0"/>
              <a:t>New </a:t>
            </a:r>
            <a:r>
              <a:rPr lang="fr-CH" sz="2800" dirty="0" err="1" smtClean="0"/>
              <a:t>cryogenic</a:t>
            </a:r>
            <a:r>
              <a:rPr lang="fr-CH" sz="2800" dirty="0" smtClean="0"/>
              <a:t> plants and </a:t>
            </a:r>
            <a:r>
              <a:rPr lang="fr-CH" sz="2800" dirty="0" err="1" smtClean="0"/>
              <a:t>other</a:t>
            </a:r>
            <a:r>
              <a:rPr lang="fr-CH" sz="2800" dirty="0" smtClean="0"/>
              <a:t> </a:t>
            </a:r>
            <a:r>
              <a:rPr lang="fr-CH" sz="2800" dirty="0" err="1" smtClean="0"/>
              <a:t>equipment</a:t>
            </a:r>
            <a:endParaRPr lang="en-GB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68" y="2238967"/>
            <a:ext cx="8499231" cy="445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684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1" y="233492"/>
            <a:ext cx="8645524" cy="940443"/>
          </a:xfrm>
        </p:spPr>
        <p:txBody>
          <a:bodyPr>
            <a:normAutofit fontScale="90000"/>
          </a:bodyPr>
          <a:lstStyle/>
          <a:p>
            <a:r>
              <a:rPr lang="fr-CH" smtClean="0"/>
              <a:t>HL-LHC</a:t>
            </a:r>
            <a:r>
              <a:rPr lang="fr-CH" dirty="0" smtClean="0"/>
              <a:t>: Change &gt; 1.2 km of LHC…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44920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rc 5"/>
          <p:cNvSpPr/>
          <p:nvPr/>
        </p:nvSpPr>
        <p:spPr>
          <a:xfrm rot="255920" flipH="1" flipV="1">
            <a:off x="2297006" y="5190812"/>
            <a:ext cx="3236854" cy="907424"/>
          </a:xfrm>
          <a:prstGeom prst="arc">
            <a:avLst>
              <a:gd name="adj1" fmla="val 13169963"/>
              <a:gd name="adj2" fmla="val 20133032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c 6"/>
          <p:cNvSpPr/>
          <p:nvPr/>
        </p:nvSpPr>
        <p:spPr>
          <a:xfrm rot="20301226" flipH="1" flipV="1">
            <a:off x="4583859" y="4851600"/>
            <a:ext cx="3236854" cy="907424"/>
          </a:xfrm>
          <a:prstGeom prst="arc">
            <a:avLst>
              <a:gd name="adj1" fmla="val 13472381"/>
              <a:gd name="adj2" fmla="val 18975890"/>
            </a:avLst>
          </a:prstGeom>
          <a:ln w="4445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 rot="7909834" flipH="1" flipV="1">
            <a:off x="660520" y="2712950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868990" flipH="1">
            <a:off x="4452700" y="2019073"/>
            <a:ext cx="2343611" cy="495448"/>
          </a:xfrm>
          <a:prstGeom prst="arc">
            <a:avLst>
              <a:gd name="adj1" fmla="val 11973192"/>
              <a:gd name="adj2" fmla="val 20412766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 rot="2621102" flipH="1" flipV="1">
            <a:off x="177804" y="4198325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10255638" flipH="1" flipV="1">
            <a:off x="1970086" y="1971720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840427" y="2597978"/>
            <a:ext cx="3168352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600" dirty="0" smtClean="0">
                <a:latin typeface="Comic Sans MS" pitchFamily="66" charset="0"/>
              </a:rPr>
              <a:t>Works all </a:t>
            </a:r>
            <a:r>
              <a:rPr lang="fr-CH" sz="1600" dirty="0" err="1" smtClean="0">
                <a:latin typeface="Comic Sans MS" pitchFamily="66" charset="0"/>
              </a:rPr>
              <a:t>around</a:t>
            </a:r>
            <a:r>
              <a:rPr lang="fr-CH" sz="1600" dirty="0" smtClean="0">
                <a:latin typeface="Comic Sans MS" pitchFamily="66" charset="0"/>
              </a:rPr>
              <a:t> the ring</a:t>
            </a:r>
          </a:p>
          <a:p>
            <a:pPr algn="ctr"/>
            <a:r>
              <a:rPr lang="fr-CH" sz="1600" dirty="0" err="1" smtClean="0">
                <a:latin typeface="Comic Sans MS" pitchFamily="66" charset="0"/>
              </a:rPr>
              <a:t>LHCb</a:t>
            </a:r>
            <a:r>
              <a:rPr lang="fr-CH" sz="1600" dirty="0" smtClean="0">
                <a:latin typeface="Comic Sans MS" pitchFamily="66" charset="0"/>
              </a:rPr>
              <a:t> and Alice not </a:t>
            </a:r>
            <a:r>
              <a:rPr lang="fr-CH" sz="1600" dirty="0" err="1" smtClean="0">
                <a:latin typeface="Comic Sans MS" pitchFamily="66" charset="0"/>
              </a:rPr>
              <a:t>considered</a:t>
            </a:r>
            <a:r>
              <a:rPr lang="fr-CH" sz="1600" dirty="0" smtClean="0">
                <a:latin typeface="Comic Sans MS" pitchFamily="66" charset="0"/>
              </a:rPr>
              <a:t> for the moment</a:t>
            </a:r>
            <a:endParaRPr lang="en-GB" sz="1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37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2" y="1289276"/>
            <a:ext cx="4754563" cy="356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Some</a:t>
            </a:r>
            <a:r>
              <a:rPr lang="fr-CH" dirty="0" smtClean="0"/>
              <a:t> of the hardware to change…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83" y="1739792"/>
            <a:ext cx="4644619" cy="36059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672" y="2280049"/>
            <a:ext cx="5045853" cy="3370473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064" y="3499547"/>
            <a:ext cx="3992407" cy="299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26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CERN - 13 March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LRossi@Biggest Accelerators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31294B-30F2-40DE-96EA-1B04FE7EBCC5}" type="slidenum">
              <a:rPr lang="en-GB" smtClean="0"/>
              <a:t>43</a:t>
            </a:fld>
            <a:endParaRPr lang="en-GB"/>
          </a:p>
        </p:txBody>
      </p:sp>
      <p:sp>
        <p:nvSpPr>
          <p:cNvPr id="7" name="Horizontal Scroll 6"/>
          <p:cNvSpPr/>
          <p:nvPr/>
        </p:nvSpPr>
        <p:spPr>
          <a:xfrm>
            <a:off x="3696029" y="2160099"/>
            <a:ext cx="3888432" cy="59283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 </a:t>
            </a:r>
            <a:r>
              <a:rPr lang="fr-CH" b="1" dirty="0" smtClean="0"/>
              <a:t>27 km tunnel, 4 x12 kW </a:t>
            </a:r>
            <a:r>
              <a:rPr lang="fr-CH" b="1" dirty="0" err="1" smtClean="0"/>
              <a:t>refrigerators</a:t>
            </a:r>
            <a:endParaRPr lang="en-GB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068960"/>
            <a:ext cx="3528392" cy="3180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691" y="3007934"/>
            <a:ext cx="3600400" cy="33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122"/>
          <a:stretch/>
        </p:blipFill>
        <p:spPr bwMode="auto">
          <a:xfrm>
            <a:off x="212725" y="364575"/>
            <a:ext cx="8718550" cy="235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744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CERN - 13 March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LRossi@Biggest Accelerators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31294B-30F2-40DE-96EA-1B04FE7EBCC5}" type="slidenum">
              <a:rPr lang="en-GB" smtClean="0"/>
              <a:t>44</a:t>
            </a:fld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6156177" y="2092048"/>
            <a:ext cx="3024268" cy="16645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/>
              <a:t>8 x18 kW 4.2 K </a:t>
            </a:r>
            <a:r>
              <a:rPr lang="fr-CH" sz="1600" b="1" dirty="0" err="1" smtClean="0"/>
              <a:t>refrigerators</a:t>
            </a:r>
            <a:endParaRPr lang="fr-CH" sz="1600" b="1" dirty="0" smtClean="0"/>
          </a:p>
          <a:p>
            <a:pPr algn="ctr"/>
            <a:r>
              <a:rPr lang="fr-CH" sz="1600" b="1" dirty="0" smtClean="0"/>
              <a:t>8 2.5 kW 1.9 K </a:t>
            </a:r>
            <a:r>
              <a:rPr lang="fr-CH" sz="1600" b="1" dirty="0" err="1" smtClean="0"/>
              <a:t>refrigerators</a:t>
            </a:r>
            <a:endParaRPr lang="fr-CH" sz="1600" b="1" dirty="0"/>
          </a:p>
          <a:p>
            <a:pPr algn="ctr"/>
            <a:r>
              <a:rPr lang="fr-CH" sz="1600" b="1" dirty="0" smtClean="0">
                <a:solidFill>
                  <a:srgbClr val="C00000"/>
                </a:solidFill>
              </a:rPr>
              <a:t>12 x 13 kA  </a:t>
            </a:r>
            <a:r>
              <a:rPr lang="fr-CH" sz="1600" b="1" dirty="0" err="1" smtClean="0">
                <a:solidFill>
                  <a:srgbClr val="C00000"/>
                </a:solidFill>
              </a:rPr>
              <a:t>Testing</a:t>
            </a:r>
            <a:r>
              <a:rPr lang="fr-CH" sz="1600" b="1" dirty="0" smtClean="0">
                <a:solidFill>
                  <a:srgbClr val="C00000"/>
                </a:solidFill>
              </a:rPr>
              <a:t> </a:t>
            </a:r>
            <a:r>
              <a:rPr lang="fr-CH" sz="1600" b="1" dirty="0" err="1" smtClean="0">
                <a:solidFill>
                  <a:srgbClr val="C00000"/>
                </a:solidFill>
              </a:rPr>
              <a:t>bench</a:t>
            </a:r>
            <a:endParaRPr lang="fr-CH" sz="1600" b="1" dirty="0" smtClean="0">
              <a:solidFill>
                <a:srgbClr val="C00000"/>
              </a:solidFill>
            </a:endParaRPr>
          </a:p>
          <a:p>
            <a:pPr algn="ctr"/>
            <a:r>
              <a:rPr lang="fr-CH" sz="1600" b="1" dirty="0" smtClean="0">
                <a:solidFill>
                  <a:srgbClr val="C00000"/>
                </a:solidFill>
              </a:rPr>
              <a:t>Large SC test </a:t>
            </a:r>
            <a:r>
              <a:rPr lang="fr-CH" sz="1600" b="1" dirty="0" err="1" smtClean="0">
                <a:solidFill>
                  <a:srgbClr val="C00000"/>
                </a:solidFill>
              </a:rPr>
              <a:t>facility</a:t>
            </a:r>
            <a:endParaRPr lang="fr-CH" sz="1600" b="1" dirty="0" smtClean="0">
              <a:solidFill>
                <a:srgbClr val="C00000"/>
              </a:solidFill>
            </a:endParaRPr>
          </a:p>
          <a:p>
            <a:pPr algn="ctr"/>
            <a:r>
              <a:rPr lang="fr-CH" sz="1600" b="1" dirty="0" smtClean="0">
                <a:solidFill>
                  <a:srgbClr val="C00000"/>
                </a:solidFill>
              </a:rPr>
              <a:t>2000x7-15 m  SC </a:t>
            </a:r>
            <a:r>
              <a:rPr lang="fr-CH" sz="1600" b="1" dirty="0" err="1" smtClean="0">
                <a:solidFill>
                  <a:srgbClr val="C00000"/>
                </a:solidFill>
              </a:rPr>
              <a:t>magnets</a:t>
            </a:r>
            <a:endParaRPr lang="fr-CH" sz="1600" b="1" dirty="0" smtClean="0">
              <a:solidFill>
                <a:srgbClr val="C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89040"/>
            <a:ext cx="3969122" cy="2586263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937" y="3779775"/>
            <a:ext cx="3477479" cy="260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354"/>
          <a:stretch/>
        </p:blipFill>
        <p:spPr bwMode="auto">
          <a:xfrm>
            <a:off x="212725" y="364575"/>
            <a:ext cx="8718550" cy="2924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8934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CERN - 13 March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LRossi@Biggest Accelerators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31294B-30F2-40DE-96EA-1B04FE7EBCC5}" type="slidenum">
              <a:rPr lang="en-GB" smtClean="0"/>
              <a:t>45</a:t>
            </a:fld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4482668" y="3813448"/>
            <a:ext cx="4569717" cy="1900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2x18 kW 4.2 K + 2 2.5 kW 1.9K</a:t>
            </a:r>
          </a:p>
          <a:p>
            <a:pPr algn="ctr"/>
            <a:r>
              <a:rPr lang="fr-CH" b="1" dirty="0" smtClean="0">
                <a:solidFill>
                  <a:srgbClr val="C00000"/>
                </a:solidFill>
              </a:rPr>
              <a:t>20x  11 T </a:t>
            </a:r>
            <a:r>
              <a:rPr lang="fr-CH" b="1" dirty="0" err="1" smtClean="0">
                <a:solidFill>
                  <a:srgbClr val="C00000"/>
                </a:solidFill>
              </a:rPr>
              <a:t>twin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dipoles</a:t>
            </a:r>
            <a:endParaRPr lang="fr-CH" b="1" dirty="0" smtClean="0">
              <a:solidFill>
                <a:srgbClr val="C00000"/>
              </a:solidFill>
            </a:endParaRPr>
          </a:p>
          <a:p>
            <a:pPr algn="ctr"/>
            <a:r>
              <a:rPr lang="fr-CH" b="1" dirty="0" smtClean="0">
                <a:solidFill>
                  <a:srgbClr val="C00000"/>
                </a:solidFill>
              </a:rPr>
              <a:t>20 large 13 T quadrupoles &amp; </a:t>
            </a:r>
            <a:r>
              <a:rPr lang="fr-CH" b="1" dirty="0" err="1" smtClean="0">
                <a:solidFill>
                  <a:srgbClr val="C00000"/>
                </a:solidFill>
              </a:rPr>
              <a:t>dipoles</a:t>
            </a:r>
            <a:endParaRPr lang="fr-CH" b="1" dirty="0" smtClean="0">
              <a:solidFill>
                <a:srgbClr val="C00000"/>
              </a:solidFill>
            </a:endParaRPr>
          </a:p>
          <a:p>
            <a:pPr algn="ctr"/>
            <a:r>
              <a:rPr lang="fr-CH" b="1" dirty="0" err="1" smtClean="0">
                <a:solidFill>
                  <a:srgbClr val="C00000"/>
                </a:solidFill>
              </a:rPr>
              <a:t>Sc</a:t>
            </a:r>
            <a:r>
              <a:rPr lang="fr-CH" b="1" dirty="0" smtClean="0">
                <a:solidFill>
                  <a:srgbClr val="C00000"/>
                </a:solidFill>
              </a:rPr>
              <a:t> test </a:t>
            </a:r>
            <a:r>
              <a:rPr lang="fr-CH" b="1" dirty="0" err="1" smtClean="0">
                <a:solidFill>
                  <a:srgbClr val="C00000"/>
                </a:solidFill>
              </a:rPr>
              <a:t>faciltiy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at</a:t>
            </a:r>
            <a:r>
              <a:rPr lang="fr-CH" b="1" dirty="0" smtClean="0">
                <a:solidFill>
                  <a:srgbClr val="C00000"/>
                </a:solidFill>
              </a:rPr>
              <a:t> 30 kA -13 T</a:t>
            </a:r>
          </a:p>
          <a:p>
            <a:pPr algn="ctr"/>
            <a:r>
              <a:rPr lang="fr-CH" b="1" dirty="0" smtClean="0">
                <a:solidFill>
                  <a:srgbClr val="C00000"/>
                </a:solidFill>
              </a:rPr>
              <a:t>SC </a:t>
            </a:r>
            <a:r>
              <a:rPr lang="fr-CH" b="1" dirty="0" err="1" smtClean="0">
                <a:solidFill>
                  <a:srgbClr val="C00000"/>
                </a:solidFill>
              </a:rPr>
              <a:t>cable</a:t>
            </a:r>
            <a:r>
              <a:rPr lang="fr-CH" b="1" dirty="0" smtClean="0">
                <a:solidFill>
                  <a:srgbClr val="C00000"/>
                </a:solidFill>
              </a:rPr>
              <a:t> for 1 GW </a:t>
            </a:r>
            <a:r>
              <a:rPr lang="fr-CH" b="1" dirty="0" err="1" smtClean="0">
                <a:solidFill>
                  <a:srgbClr val="C00000"/>
                </a:solidFill>
              </a:rPr>
              <a:t>d.c.</a:t>
            </a:r>
            <a:r>
              <a:rPr lang="fr-CH" b="1" dirty="0" smtClean="0">
                <a:solidFill>
                  <a:srgbClr val="C00000"/>
                </a:solidFill>
              </a:rPr>
              <a:t> power transmission</a:t>
            </a:r>
          </a:p>
        </p:txBody>
      </p:sp>
      <p:pic>
        <p:nvPicPr>
          <p:cNvPr id="9" name="Picture 8" descr="\\cern.ch\dfs\Users\b\ballarin\Desktop\Link_NIT\Foto\IMG_0006.JPG"/>
          <p:cNvPicPr>
            <a:picLocks noChangeAspect="1"/>
          </p:cNvPicPr>
          <p:nvPr/>
        </p:nvPicPr>
        <p:blipFill>
          <a:blip r:embed="rId2" cstate="print"/>
          <a:srcRect l="16036" r="21889" b="25043"/>
          <a:stretch>
            <a:fillRect/>
          </a:stretch>
        </p:blipFill>
        <p:spPr bwMode="auto">
          <a:xfrm>
            <a:off x="285898" y="5046464"/>
            <a:ext cx="1470791" cy="133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422" y="3812502"/>
            <a:ext cx="1230209" cy="1230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388" y="3812502"/>
            <a:ext cx="2520280" cy="241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98" y="3486673"/>
            <a:ext cx="1273733" cy="267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95736" y="6001195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First unit of 3 kA in MgB2 and YBCO  </a:t>
            </a:r>
            <a:r>
              <a:rPr lang="fr-CH" sz="1400" dirty="0" err="1" smtClean="0"/>
              <a:t>sucessfully</a:t>
            </a:r>
            <a:r>
              <a:rPr lang="fr-CH" sz="1400" dirty="0" smtClean="0"/>
              <a:t> </a:t>
            </a:r>
            <a:r>
              <a:rPr lang="fr-CH" sz="1400" dirty="0" err="1" smtClean="0"/>
              <a:t>tested</a:t>
            </a:r>
            <a:endParaRPr lang="en-GB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03"/>
          <a:stretch/>
        </p:blipFill>
        <p:spPr bwMode="auto">
          <a:xfrm>
            <a:off x="212725" y="368920"/>
            <a:ext cx="8718550" cy="3444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6342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CERN - 13 March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LRossi@Biggest Accelerators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2831294B-30F2-40DE-96EA-1B04FE7EBCC5}" type="slidenum">
              <a:rPr lang="en-GB" smtClean="0"/>
              <a:t>46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364575"/>
            <a:ext cx="8718550" cy="414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3139210" y="3694040"/>
            <a:ext cx="6012160" cy="936105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365104"/>
            <a:ext cx="2685547" cy="2478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202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Main </a:t>
            </a:r>
            <a:r>
              <a:rPr lang="fr-CH" dirty="0" err="1" smtClean="0"/>
              <a:t>technology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dipole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r>
              <a:rPr lang="fr-CH" dirty="0" smtClean="0"/>
              <a:t>: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possible 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CERN - 13 March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LRossi@Biggest Accelerators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6768752" cy="426010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022504" y="1712139"/>
            <a:ext cx="2051720" cy="40934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Looking</a:t>
            </a:r>
            <a:r>
              <a:rPr lang="fr-CH" sz="2000" dirty="0" smtClean="0"/>
              <a:t> </a:t>
            </a:r>
            <a:r>
              <a:rPr lang="fr-CH" sz="2000" dirty="0" err="1" smtClean="0"/>
              <a:t>at</a:t>
            </a:r>
            <a:r>
              <a:rPr lang="fr-CH" sz="2000" dirty="0" smtClean="0"/>
              <a:t> performance </a:t>
            </a:r>
            <a:r>
              <a:rPr lang="fr-CH" sz="2000" dirty="0" err="1" smtClean="0"/>
              <a:t>offered</a:t>
            </a:r>
            <a:r>
              <a:rPr lang="fr-CH" sz="2000" dirty="0" smtClean="0"/>
              <a:t> by </a:t>
            </a:r>
            <a:r>
              <a:rPr lang="fr-CH" sz="2000" dirty="0" err="1" smtClean="0"/>
              <a:t>practical</a:t>
            </a:r>
            <a:r>
              <a:rPr lang="fr-CH" sz="2000" dirty="0" smtClean="0"/>
              <a:t> SC, </a:t>
            </a:r>
            <a:r>
              <a:rPr lang="fr-CH" sz="2000" dirty="0" err="1" smtClean="0"/>
              <a:t>considering</a:t>
            </a:r>
            <a:r>
              <a:rPr lang="fr-CH" sz="2000" dirty="0" smtClean="0"/>
              <a:t> tunnel size and basic engineering (forces, stresses, </a:t>
            </a:r>
            <a:r>
              <a:rPr lang="fr-CH" sz="2000" dirty="0" err="1" smtClean="0"/>
              <a:t>energy</a:t>
            </a:r>
            <a:r>
              <a:rPr lang="fr-CH" sz="2000" dirty="0" smtClean="0"/>
              <a:t>) </a:t>
            </a:r>
            <a:r>
              <a:rPr lang="fr-CH" sz="2000" b="1" dirty="0" smtClean="0"/>
              <a:t>the </a:t>
            </a:r>
            <a:r>
              <a:rPr lang="fr-CH" sz="2000" b="1" dirty="0" err="1" smtClean="0"/>
              <a:t>practical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limits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is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around</a:t>
            </a:r>
            <a:r>
              <a:rPr lang="fr-CH" sz="2000" b="1" dirty="0" smtClean="0"/>
              <a:t> 20 T. </a:t>
            </a:r>
            <a:endParaRPr lang="en-GB" sz="2000" dirty="0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2670583" y="3833497"/>
            <a:ext cx="62179" cy="6217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3059832" y="3683484"/>
            <a:ext cx="62179" cy="6217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3275856" y="3403659"/>
            <a:ext cx="62179" cy="6217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/>
          <p:cNvGrpSpPr/>
          <p:nvPr/>
        </p:nvGrpSpPr>
        <p:grpSpPr>
          <a:xfrm>
            <a:off x="251520" y="5888907"/>
            <a:ext cx="2351199" cy="338554"/>
            <a:chOff x="251520" y="5888907"/>
            <a:chExt cx="2351199" cy="338554"/>
          </a:xfrm>
        </p:grpSpPr>
        <p:sp>
          <p:nvSpPr>
            <p:cNvPr id="16" name="TextBox 15"/>
            <p:cNvSpPr txBox="1"/>
            <p:nvPr/>
          </p:nvSpPr>
          <p:spPr>
            <a:xfrm>
              <a:off x="251520" y="5888907"/>
              <a:ext cx="23511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b="1" dirty="0" smtClean="0"/>
                <a:t>  Nb-Ti operating </a:t>
              </a:r>
              <a:r>
                <a:rPr lang="fr-CH" sz="1600" b="1" dirty="0" err="1" smtClean="0"/>
                <a:t>dip</a:t>
              </a:r>
              <a:r>
                <a:rPr lang="fr-CH" sz="1600" b="1" dirty="0" smtClean="0"/>
                <a:t>;  </a:t>
              </a:r>
              <a:endParaRPr lang="en-GB" sz="1600" b="1" dirty="0"/>
            </a:p>
          </p:txBody>
        </p:sp>
        <p:sp>
          <p:nvSpPr>
            <p:cNvPr id="19" name="Flowchart: Decision 18"/>
            <p:cNvSpPr>
              <a:spLocks noChangeAspect="1"/>
            </p:cNvSpPr>
            <p:nvPr/>
          </p:nvSpPr>
          <p:spPr>
            <a:xfrm>
              <a:off x="277305" y="6014936"/>
              <a:ext cx="99852" cy="86496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732315" y="3014530"/>
            <a:ext cx="3636312" cy="3218126"/>
            <a:chOff x="3732315" y="3014530"/>
            <a:chExt cx="3636312" cy="3218126"/>
          </a:xfrm>
        </p:grpSpPr>
        <p:sp>
          <p:nvSpPr>
            <p:cNvPr id="13" name="Rectangle 12"/>
            <p:cNvSpPr>
              <a:spLocks noChangeAspect="1"/>
            </p:cNvSpPr>
            <p:nvPr/>
          </p:nvSpPr>
          <p:spPr>
            <a:xfrm>
              <a:off x="3732315" y="3014530"/>
              <a:ext cx="60350" cy="6035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>
              <a:spLocks noChangeAspect="1"/>
            </p:cNvSpPr>
            <p:nvPr/>
          </p:nvSpPr>
          <p:spPr>
            <a:xfrm>
              <a:off x="4204466" y="3306756"/>
              <a:ext cx="60350" cy="6035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4985872" y="5894102"/>
              <a:ext cx="2382755" cy="338554"/>
              <a:chOff x="4985872" y="5894102"/>
              <a:chExt cx="2382755" cy="338554"/>
            </a:xfrm>
          </p:grpSpPr>
          <p:sp>
            <p:nvSpPr>
              <p:cNvPr id="20" name="Rectangle 19"/>
              <p:cNvSpPr>
                <a:spLocks noChangeAspect="1"/>
              </p:cNvSpPr>
              <p:nvPr/>
            </p:nvSpPr>
            <p:spPr>
              <a:xfrm>
                <a:off x="4985872" y="6028009"/>
                <a:ext cx="60350" cy="6035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016047" y="5894102"/>
                <a:ext cx="235258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600" b="1" dirty="0" smtClean="0">
                    <a:sym typeface="Symbol"/>
                  </a:rPr>
                  <a:t>Nb3Sn block test </a:t>
                </a:r>
                <a:r>
                  <a:rPr lang="fr-CH" sz="1600" b="1" dirty="0" err="1" smtClean="0">
                    <a:sym typeface="Symbol"/>
                  </a:rPr>
                  <a:t>dip</a:t>
                </a:r>
                <a:endParaRPr lang="en-GB" sz="1600" b="1" dirty="0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2635377" y="5888907"/>
            <a:ext cx="2337125" cy="338554"/>
            <a:chOff x="2635377" y="5888907"/>
            <a:chExt cx="2337125" cy="338554"/>
          </a:xfrm>
        </p:grpSpPr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2635377" y="6041607"/>
              <a:ext cx="62179" cy="6217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697556" y="5888907"/>
              <a:ext cx="22749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b="1" dirty="0" smtClean="0"/>
                <a:t>Nb3Sn cos</a:t>
              </a:r>
              <a:r>
                <a:rPr lang="fr-CH" sz="1600" b="1" dirty="0" smtClean="0">
                  <a:sym typeface="Symbol"/>
                </a:rPr>
                <a:t> test </a:t>
              </a:r>
              <a:r>
                <a:rPr lang="fr-CH" sz="1600" b="1" dirty="0" err="1" smtClean="0">
                  <a:sym typeface="Symbol"/>
                </a:rPr>
                <a:t>dip</a:t>
              </a:r>
              <a:endParaRPr lang="en-GB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7704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superconductor</a:t>
            </a:r>
            <a:r>
              <a:rPr lang="fr-CH" dirty="0" smtClean="0"/>
              <a:t> </a:t>
            </a:r>
            <a:r>
              <a:rPr lang="fr-CH" dirty="0" err="1" smtClean="0"/>
              <a:t>space</a:t>
            </a:r>
            <a:endParaRPr lang="en-GB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1850477"/>
              </p:ext>
            </p:extLst>
          </p:nvPr>
        </p:nvGraphicFramePr>
        <p:xfrm>
          <a:off x="899592" y="1268760"/>
          <a:ext cx="7272808" cy="5351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ounded Rectangle 3"/>
          <p:cNvSpPr/>
          <p:nvPr/>
        </p:nvSpPr>
        <p:spPr>
          <a:xfrm>
            <a:off x="1979712" y="2924944"/>
            <a:ext cx="1224136" cy="936104"/>
          </a:xfrm>
          <a:prstGeom prst="roundRect">
            <a:avLst/>
          </a:prstGeom>
          <a:solidFill>
            <a:srgbClr val="9BBB59">
              <a:lumMod val="75000"/>
              <a:alpha val="35000"/>
            </a:srgbClr>
          </a:solidFill>
          <a:ln w="25400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Nb-Ti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03848" y="2924944"/>
            <a:ext cx="864096" cy="936104"/>
          </a:xfrm>
          <a:prstGeom prst="roundRect">
            <a:avLst/>
          </a:prstGeom>
          <a:solidFill>
            <a:srgbClr val="F79646">
              <a:lumMod val="75000"/>
              <a:alpha val="35000"/>
            </a:srgbClr>
          </a:solidFill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600" b="1" i="0" u="none" strike="noStrike" kern="0" cap="none" spc="0" normalizeH="0" baseline="0" noProof="0" dirty="0" smtClean="0">
              <a:ln>
                <a:noFill/>
              </a:ln>
              <a:solidFill>
                <a:srgbClr val="F79646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Nb</a:t>
            </a:r>
            <a:r>
              <a:rPr kumimoji="0" lang="fr-CH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Sn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F79646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067944" y="3429000"/>
            <a:ext cx="576064" cy="432048"/>
          </a:xfrm>
          <a:prstGeom prst="roundRect">
            <a:avLst/>
          </a:prstGeom>
          <a:solidFill>
            <a:srgbClr val="4BACC6">
              <a:lumMod val="75000"/>
              <a:alpha val="35000"/>
            </a:srgbClr>
          </a:solidFill>
          <a:ln w="25400" cap="flat" cmpd="sng" algn="ctr">
            <a:solidFill>
              <a:srgbClr val="4BACC6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HTS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4BACC6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927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The « new » </a:t>
            </a:r>
            <a:r>
              <a:rPr lang="fr-CH" dirty="0" err="1" smtClean="0"/>
              <a:t>materials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1 – Nb3Sn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79512" y="1464182"/>
            <a:ext cx="4824536" cy="4525963"/>
          </a:xfrm>
        </p:spPr>
        <p:txBody>
          <a:bodyPr>
            <a:normAutofit fontScale="92500" lnSpcReduction="20000"/>
          </a:bodyPr>
          <a:lstStyle/>
          <a:p>
            <a:r>
              <a:rPr lang="fr-CH" dirty="0" err="1" smtClean="0"/>
              <a:t>Recent</a:t>
            </a:r>
            <a:r>
              <a:rPr lang="fr-CH" dirty="0" smtClean="0"/>
              <a:t> 23.4 T (1 GHz) NMR </a:t>
            </a:r>
            <a:r>
              <a:rPr lang="fr-CH" dirty="0" err="1" smtClean="0"/>
              <a:t>Magnet</a:t>
            </a:r>
            <a:r>
              <a:rPr lang="fr-CH" dirty="0" smtClean="0"/>
              <a:t> for </a:t>
            </a:r>
            <a:r>
              <a:rPr lang="fr-CH" dirty="0" err="1" smtClean="0"/>
              <a:t>spectroscopy</a:t>
            </a:r>
            <a:r>
              <a:rPr lang="fr-CH" dirty="0" smtClean="0"/>
              <a:t> in Nb</a:t>
            </a:r>
            <a:r>
              <a:rPr lang="fr-CH" baseline="-25000" dirty="0" smtClean="0"/>
              <a:t>3</a:t>
            </a:r>
            <a:r>
              <a:rPr lang="fr-CH" dirty="0" smtClean="0"/>
              <a:t>Sn (and Nb-Ti)</a:t>
            </a:r>
            <a:r>
              <a:rPr lang="en-US" dirty="0" smtClean="0"/>
              <a:t>. 15-20 tons/year for NMR and HF solenoids. Experimental MRI is taking off</a:t>
            </a:r>
          </a:p>
          <a:p>
            <a:r>
              <a:rPr lang="fr-CH" dirty="0" smtClean="0"/>
              <a:t>ITER: 500 t in 2010-2015! It </a:t>
            </a:r>
            <a:r>
              <a:rPr lang="fr-CH" dirty="0" err="1" smtClean="0"/>
              <a:t>is</a:t>
            </a:r>
            <a:r>
              <a:rPr lang="fr-CH" dirty="0" smtClean="0"/>
              <a:t> comparable to LHC!</a:t>
            </a:r>
          </a:p>
          <a:p>
            <a:r>
              <a:rPr lang="fr-CH" dirty="0" smtClean="0"/>
              <a:t>HEP ITD (</a:t>
            </a:r>
            <a:r>
              <a:rPr lang="fr-CH" dirty="0" err="1" smtClean="0"/>
              <a:t>Internal</a:t>
            </a:r>
            <a:r>
              <a:rPr lang="fr-CH" dirty="0" smtClean="0"/>
              <a:t> Tin Diffusion):</a:t>
            </a:r>
          </a:p>
          <a:p>
            <a:pPr lvl="1"/>
            <a:r>
              <a:rPr lang="fr-CH" dirty="0" smtClean="0"/>
              <a:t>High </a:t>
            </a:r>
            <a:r>
              <a:rPr lang="fr-CH" dirty="0" err="1" smtClean="0"/>
              <a:t>Jc</a:t>
            </a:r>
            <a:r>
              <a:rPr lang="fr-CH" dirty="0" smtClean="0"/>
              <a:t>., 3xJc ITER</a:t>
            </a:r>
          </a:p>
          <a:p>
            <a:pPr lvl="1"/>
            <a:r>
              <a:rPr lang="fr-CH" dirty="0" smtClean="0"/>
              <a:t>Large filament (50 </a:t>
            </a:r>
            <a:r>
              <a:rPr lang="fr-CH" dirty="0">
                <a:cs typeface="Calibri"/>
              </a:rPr>
              <a:t>µm), large </a:t>
            </a:r>
            <a:r>
              <a:rPr lang="fr-CH" dirty="0" err="1">
                <a:cs typeface="Calibri"/>
              </a:rPr>
              <a:t>coupling</a:t>
            </a:r>
            <a:r>
              <a:rPr lang="fr-CH" dirty="0">
                <a:cs typeface="Calibri"/>
              </a:rPr>
              <a:t> </a:t>
            </a:r>
            <a:r>
              <a:rPr lang="fr-CH" dirty="0" err="1">
                <a:cs typeface="Calibri"/>
              </a:rPr>
              <a:t>current</a:t>
            </a:r>
            <a:r>
              <a:rPr lang="fr-CH" dirty="0" smtClean="0">
                <a:cs typeface="Calibri"/>
              </a:rPr>
              <a:t>...</a:t>
            </a:r>
          </a:p>
          <a:p>
            <a:pPr lvl="1"/>
            <a:r>
              <a:rPr lang="fr-CH" dirty="0" err="1" smtClean="0">
                <a:cs typeface="Calibri"/>
              </a:rPr>
              <a:t>Cost</a:t>
            </a:r>
            <a:r>
              <a:rPr lang="fr-CH" dirty="0" smtClean="0">
                <a:cs typeface="Calibri"/>
              </a:rPr>
              <a:t> </a:t>
            </a:r>
            <a:r>
              <a:rPr lang="fr-CH" dirty="0" err="1" smtClean="0">
                <a:cs typeface="Calibri"/>
              </a:rPr>
              <a:t>is</a:t>
            </a:r>
            <a:r>
              <a:rPr lang="fr-CH" dirty="0" smtClean="0">
                <a:cs typeface="Calibri"/>
              </a:rPr>
              <a:t> 5 times LHC Nb-Ti</a:t>
            </a:r>
            <a:endParaRPr lang="fr-CH" dirty="0" smtClean="0"/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CERN - 13 March 2013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LRossi@Biggest Accelerators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F48B4A-2B17-4CD7-98E7-B956C11C8C15}" type="slidenum">
              <a:rPr lang="en-US" smtClean="0"/>
              <a:t>49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592" y="1268762"/>
            <a:ext cx="2821473" cy="2120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437399" y="3399382"/>
            <a:ext cx="3451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0.7 mm, 108/127 stack RRP from </a:t>
            </a:r>
            <a:r>
              <a:rPr lang="en-US" sz="1400" b="1" dirty="0" smtClean="0"/>
              <a:t>Oxford OST</a:t>
            </a:r>
          </a:p>
        </p:txBody>
      </p:sp>
      <p:pic>
        <p:nvPicPr>
          <p:cNvPr id="16" name="Picture 15" descr="Round Sub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812" y="3861047"/>
            <a:ext cx="2855629" cy="211808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625334" y="5999636"/>
            <a:ext cx="3184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mm, 192 tubes PIT from </a:t>
            </a:r>
            <a:r>
              <a:rPr lang="en-US" sz="1400" b="1" dirty="0" err="1" smtClean="0"/>
              <a:t>Bruker</a:t>
            </a:r>
            <a:r>
              <a:rPr lang="en-US" sz="1400" b="1" dirty="0" smtClean="0"/>
              <a:t> EAS</a:t>
            </a:r>
          </a:p>
        </p:txBody>
      </p:sp>
    </p:spTree>
    <p:extLst>
      <p:ext uri="{BB962C8B-B14F-4D97-AF65-F5344CB8AC3E}">
        <p14:creationId xmlns:p14="http://schemas.microsoft.com/office/powerpoint/2010/main" val="229818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4284663" y="6524625"/>
            <a:ext cx="4791075" cy="2476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Lucio Rossi – ASC 2006 – </a:t>
            </a:r>
            <a:fld id="{37CF5607-5E9A-421F-BF2C-9AE613B9C563}" type="slidenum">
              <a:rPr lang="en-US"/>
              <a:pPr/>
              <a:t>5</a:t>
            </a:fld>
            <a:endParaRPr lang="en-US"/>
          </a:p>
        </p:txBody>
      </p:sp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5003800" y="1844675"/>
            <a:ext cx="3600450" cy="4679950"/>
            <a:chOff x="3152" y="1162"/>
            <a:chExt cx="2268" cy="2948"/>
          </a:xfrm>
        </p:grpSpPr>
        <p:sp>
          <p:nvSpPr>
            <p:cNvPr id="13315" name="AutoShape 3"/>
            <p:cNvSpPr>
              <a:spLocks noChangeArrowheads="1"/>
            </p:cNvSpPr>
            <p:nvPr/>
          </p:nvSpPr>
          <p:spPr bwMode="auto">
            <a:xfrm rot="2858940">
              <a:off x="3061" y="1366"/>
              <a:ext cx="817" cy="409"/>
            </a:xfrm>
            <a:prstGeom prst="rightArrow">
              <a:avLst>
                <a:gd name="adj1" fmla="val 50000"/>
                <a:gd name="adj2" fmla="val 49939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16" name="AutoShape 4"/>
            <p:cNvSpPr>
              <a:spLocks noChangeArrowheads="1"/>
            </p:cNvSpPr>
            <p:nvPr/>
          </p:nvSpPr>
          <p:spPr bwMode="auto">
            <a:xfrm>
              <a:off x="3152" y="1888"/>
              <a:ext cx="2268" cy="2222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800" b="1" u="sng">
                  <a:solidFill>
                    <a:schemeClr val="bg1"/>
                  </a:solidFill>
                  <a:latin typeface="Book Antiqua" pitchFamily="18" charset="0"/>
                </a:rPr>
                <a:t>High Precision Frontier</a:t>
              </a:r>
            </a:p>
            <a:p>
              <a:pPr algn="ctr"/>
              <a:endParaRPr lang="en-GB" sz="1800" b="1" u="sng">
                <a:solidFill>
                  <a:schemeClr val="bg1"/>
                </a:solidFill>
                <a:latin typeface="Book Antiqua" pitchFamily="18" charset="0"/>
              </a:endParaRPr>
            </a:p>
            <a:p>
              <a:pPr algn="ctr"/>
              <a:endParaRPr lang="en-GB" sz="1800" b="1" u="sng">
                <a:solidFill>
                  <a:schemeClr val="bg1"/>
                </a:solidFill>
                <a:latin typeface="Book Antiqua" pitchFamily="18" charset="0"/>
              </a:endParaRPr>
            </a:p>
            <a:p>
              <a:pPr algn="ctr"/>
              <a:r>
                <a:rPr lang="en-GB" sz="1800" b="1">
                  <a:solidFill>
                    <a:schemeClr val="bg1"/>
                  </a:solidFill>
                  <a:latin typeface="Book Antiqua" pitchFamily="18" charset="0"/>
                </a:rPr>
                <a:t>Known phenomena studied</a:t>
              </a:r>
            </a:p>
            <a:p>
              <a:pPr algn="ctr"/>
              <a:r>
                <a:rPr lang="en-GB" sz="1800" b="1">
                  <a:solidFill>
                    <a:schemeClr val="bg1"/>
                  </a:solidFill>
                  <a:latin typeface="Book Antiqua" pitchFamily="18" charset="0"/>
                </a:rPr>
                <a:t>with high precision </a:t>
              </a:r>
              <a:r>
                <a:rPr lang="en-GB" sz="1800" b="1" i="1">
                  <a:solidFill>
                    <a:schemeClr val="bg1"/>
                  </a:solidFill>
                  <a:latin typeface="Book Antiqua" pitchFamily="18" charset="0"/>
                </a:rPr>
                <a:t>may</a:t>
              </a:r>
              <a:r>
                <a:rPr lang="en-GB" sz="1800" b="1">
                  <a:solidFill>
                    <a:schemeClr val="bg1"/>
                  </a:solidFill>
                  <a:latin typeface="Book Antiqua" pitchFamily="18" charset="0"/>
                </a:rPr>
                <a:t> show</a:t>
              </a:r>
            </a:p>
            <a:p>
              <a:pPr algn="ctr"/>
              <a:r>
                <a:rPr lang="en-GB" sz="1800" b="1">
                  <a:solidFill>
                    <a:schemeClr val="bg1"/>
                  </a:solidFill>
                  <a:latin typeface="Book Antiqua" pitchFamily="18" charset="0"/>
                </a:rPr>
                <a:t>inconsistencies with theory</a:t>
              </a:r>
            </a:p>
            <a:p>
              <a:pPr algn="ctr"/>
              <a:endParaRPr lang="en-GB" sz="1800" b="1">
                <a:solidFill>
                  <a:srgbClr val="EAEAEA"/>
                </a:solidFill>
                <a:latin typeface="Book Antiqua" pitchFamily="18" charset="0"/>
              </a:endParaRPr>
            </a:p>
            <a:p>
              <a:pPr algn="ctr"/>
              <a:endParaRPr lang="en-GB" sz="1800" b="1">
                <a:solidFill>
                  <a:srgbClr val="EAEAEA"/>
                </a:solidFill>
                <a:latin typeface="Book Antiqua" pitchFamily="18" charset="0"/>
              </a:endParaRPr>
            </a:p>
            <a:p>
              <a:pPr algn="ctr"/>
              <a:endParaRPr lang="en-GB" sz="1800" b="1">
                <a:solidFill>
                  <a:srgbClr val="EAEAEA"/>
                </a:solidFill>
                <a:latin typeface="Book Antiqua" pitchFamily="18" charset="0"/>
              </a:endParaRPr>
            </a:p>
            <a:p>
              <a:pPr algn="ctr"/>
              <a:endParaRPr lang="en-GB" sz="1800" b="1">
                <a:solidFill>
                  <a:srgbClr val="EAEAEA"/>
                </a:solidFill>
                <a:latin typeface="Book Antiqua" pitchFamily="18" charset="0"/>
              </a:endParaRPr>
            </a:p>
            <a:p>
              <a:pPr algn="ctr"/>
              <a:endParaRPr lang="en-GB" sz="1800" b="1">
                <a:solidFill>
                  <a:srgbClr val="EAEAEA"/>
                </a:solidFill>
                <a:latin typeface="Book Antiqua" pitchFamily="18" charset="0"/>
              </a:endParaRPr>
            </a:p>
            <a:p>
              <a:pPr algn="ctr"/>
              <a:endParaRPr lang="en-GB" sz="1800" b="1">
                <a:solidFill>
                  <a:srgbClr val="EAEAEA"/>
                </a:solidFill>
                <a:latin typeface="Book Antiqua" pitchFamily="18" charset="0"/>
              </a:endParaRPr>
            </a:p>
          </p:txBody>
        </p:sp>
      </p:grpSp>
      <p:grpSp>
        <p:nvGrpSpPr>
          <p:cNvPr id="13317" name="Group 5"/>
          <p:cNvGrpSpPr>
            <a:grpSpLocks/>
          </p:cNvGrpSpPr>
          <p:nvPr/>
        </p:nvGrpSpPr>
        <p:grpSpPr bwMode="auto">
          <a:xfrm>
            <a:off x="684213" y="1844675"/>
            <a:ext cx="3600450" cy="4679950"/>
            <a:chOff x="431" y="1162"/>
            <a:chExt cx="2268" cy="2948"/>
          </a:xfrm>
        </p:grpSpPr>
        <p:sp>
          <p:nvSpPr>
            <p:cNvPr id="13318" name="AutoShape 6"/>
            <p:cNvSpPr>
              <a:spLocks noChangeArrowheads="1"/>
            </p:cNvSpPr>
            <p:nvPr/>
          </p:nvSpPr>
          <p:spPr bwMode="auto">
            <a:xfrm rot="7581305">
              <a:off x="1950" y="1366"/>
              <a:ext cx="817" cy="409"/>
            </a:xfrm>
            <a:prstGeom prst="rightArrow">
              <a:avLst>
                <a:gd name="adj1" fmla="val 50000"/>
                <a:gd name="adj2" fmla="val 49939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19" name="AutoShape 7"/>
            <p:cNvSpPr>
              <a:spLocks noChangeArrowheads="1"/>
            </p:cNvSpPr>
            <p:nvPr/>
          </p:nvSpPr>
          <p:spPr bwMode="auto">
            <a:xfrm>
              <a:off x="431" y="1888"/>
              <a:ext cx="2268" cy="2222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800" b="1" u="sng">
                  <a:solidFill>
                    <a:schemeClr val="bg1"/>
                  </a:solidFill>
                  <a:latin typeface="Book Antiqua" pitchFamily="18" charset="0"/>
                </a:rPr>
                <a:t>High Energy Frontier</a:t>
              </a:r>
            </a:p>
            <a:p>
              <a:pPr algn="ctr"/>
              <a:endParaRPr lang="en-GB" sz="1800" b="1" u="sng">
                <a:solidFill>
                  <a:schemeClr val="bg1"/>
                </a:solidFill>
                <a:latin typeface="Book Antiqua" pitchFamily="18" charset="0"/>
              </a:endParaRPr>
            </a:p>
            <a:p>
              <a:pPr algn="ctr"/>
              <a:r>
                <a:rPr lang="en-GB" sz="1800" b="1">
                  <a:solidFill>
                    <a:schemeClr val="bg1"/>
                  </a:solidFill>
                  <a:latin typeface="Book Antiqua" pitchFamily="18" charset="0"/>
                </a:rPr>
                <a:t>New phenomena</a:t>
              </a:r>
            </a:p>
            <a:p>
              <a:pPr algn="ctr"/>
              <a:r>
                <a:rPr lang="en-GB" sz="1800" b="1">
                  <a:solidFill>
                    <a:schemeClr val="bg1"/>
                  </a:solidFill>
                  <a:latin typeface="Book Antiqua" pitchFamily="18" charset="0"/>
                </a:rPr>
                <a:t>(new particles)</a:t>
              </a:r>
            </a:p>
            <a:p>
              <a:pPr algn="ctr"/>
              <a:r>
                <a:rPr lang="en-GB" sz="1800" b="1">
                  <a:solidFill>
                    <a:schemeClr val="bg1"/>
                  </a:solidFill>
                  <a:latin typeface="Book Antiqua" pitchFamily="18" charset="0"/>
                </a:rPr>
                <a:t>created when the </a:t>
              </a:r>
            </a:p>
            <a:p>
              <a:pPr algn="ctr"/>
              <a:r>
                <a:rPr lang="en-GB" sz="1800" b="1">
                  <a:solidFill>
                    <a:schemeClr val="bg1"/>
                  </a:solidFill>
                  <a:latin typeface="Book Antiqua" pitchFamily="18" charset="0"/>
                </a:rPr>
                <a:t>“usable” energy &gt; mc</a:t>
              </a:r>
              <a:r>
                <a:rPr lang="en-GB" sz="1800" b="1" baseline="30000">
                  <a:solidFill>
                    <a:schemeClr val="bg1"/>
                  </a:solidFill>
                  <a:latin typeface="Book Antiqua" pitchFamily="18" charset="0"/>
                </a:rPr>
                <a:t>2 </a:t>
              </a:r>
              <a:r>
                <a:rPr lang="en-GB" sz="1800" b="1">
                  <a:solidFill>
                    <a:srgbClr val="FFFF00"/>
                  </a:solidFill>
                  <a:latin typeface="Book Antiqua" pitchFamily="18" charset="0"/>
                </a:rPr>
                <a:t>[</a:t>
              </a:r>
              <a:r>
                <a:rPr lang="en-US" sz="1800" b="1">
                  <a:solidFill>
                    <a:srgbClr val="FFFF00"/>
                  </a:solidFill>
                  <a:latin typeface="Book Antiqua" pitchFamily="18" charset="0"/>
                </a:rPr>
                <a:t>×</a:t>
              </a:r>
              <a:r>
                <a:rPr lang="en-GB" sz="1800" b="1">
                  <a:solidFill>
                    <a:srgbClr val="FFFF00"/>
                  </a:solidFill>
                  <a:latin typeface="Book Antiqua" pitchFamily="18" charset="0"/>
                </a:rPr>
                <a:t>2]</a:t>
              </a:r>
            </a:p>
            <a:p>
              <a:pPr algn="ctr"/>
              <a:endParaRPr lang="en-GB" sz="1800" b="1">
                <a:solidFill>
                  <a:srgbClr val="FFFF00"/>
                </a:solidFill>
                <a:latin typeface="Book Antiqua" pitchFamily="18" charset="0"/>
              </a:endParaRPr>
            </a:p>
            <a:p>
              <a:pPr algn="ctr"/>
              <a:endParaRPr lang="en-GB" sz="1800" b="1">
                <a:solidFill>
                  <a:srgbClr val="EAEAEA"/>
                </a:solidFill>
                <a:latin typeface="Book Antiqua" pitchFamily="18" charset="0"/>
              </a:endParaRPr>
            </a:p>
            <a:p>
              <a:pPr algn="ctr"/>
              <a:endParaRPr lang="en-GB" sz="1800" b="1">
                <a:solidFill>
                  <a:srgbClr val="EAEAEA"/>
                </a:solidFill>
                <a:latin typeface="Book Antiqua" pitchFamily="18" charset="0"/>
              </a:endParaRPr>
            </a:p>
            <a:p>
              <a:pPr algn="ctr"/>
              <a:endParaRPr lang="en-GB" sz="1800" b="1">
                <a:solidFill>
                  <a:srgbClr val="EAEAEA"/>
                </a:solidFill>
                <a:latin typeface="Book Antiqua" pitchFamily="18" charset="0"/>
              </a:endParaRPr>
            </a:p>
            <a:p>
              <a:pPr algn="ctr"/>
              <a:endParaRPr lang="en-GB" sz="1800" b="1">
                <a:solidFill>
                  <a:srgbClr val="EAEAEA"/>
                </a:solidFill>
                <a:latin typeface="Book Antiqua" pitchFamily="18" charset="0"/>
              </a:endParaRPr>
            </a:p>
            <a:p>
              <a:pPr algn="ctr"/>
              <a:endParaRPr lang="en-GB" sz="1800" b="1">
                <a:solidFill>
                  <a:srgbClr val="EAEAEA"/>
                </a:solidFill>
                <a:latin typeface="Book Antiqua" pitchFamily="18" charset="0"/>
              </a:endParaRPr>
            </a:p>
          </p:txBody>
        </p:sp>
      </p:grpSp>
      <p:sp>
        <p:nvSpPr>
          <p:cNvPr id="13320" name="Rectangle 8"/>
          <p:cNvSpPr>
            <a:spLocks noGrp="1" noChangeArrowheads="1"/>
          </p:cNvSpPr>
          <p:nvPr>
            <p:ph type="title"/>
          </p:nvPr>
        </p:nvSpPr>
        <p:spPr>
          <a:xfrm>
            <a:off x="685800" y="53975"/>
            <a:ext cx="7772400" cy="1012825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Accelerators</a:t>
            </a:r>
            <a:r>
              <a:rPr lang="fr-CH" dirty="0" smtClean="0"/>
              <a:t>: the </a:t>
            </a:r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frontiers</a:t>
            </a:r>
            <a:endParaRPr lang="en-GB" dirty="0"/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2339975" y="1628775"/>
            <a:ext cx="4464050" cy="8636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800" b="1">
                <a:latin typeface="Book Antiqua" pitchFamily="18" charset="0"/>
              </a:rPr>
              <a:t>2 routes to new knowledge about the</a:t>
            </a:r>
          </a:p>
          <a:p>
            <a:pPr algn="ctr"/>
            <a:r>
              <a:rPr lang="en-GB" sz="1800" b="1">
                <a:latin typeface="Book Antiqua" pitchFamily="18" charset="0"/>
              </a:rPr>
              <a:t> fundamental structure of the matter</a:t>
            </a:r>
          </a:p>
        </p:txBody>
      </p: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1116013" y="5013325"/>
            <a:ext cx="2665412" cy="1223963"/>
            <a:chOff x="703" y="3158"/>
            <a:chExt cx="1679" cy="771"/>
          </a:xfrm>
        </p:grpSpPr>
        <p:sp>
          <p:nvSpPr>
            <p:cNvPr id="13323" name="AutoShape 11" descr="Plaid"/>
            <p:cNvSpPr>
              <a:spLocks noChangeArrowheads="1"/>
            </p:cNvSpPr>
            <p:nvPr/>
          </p:nvSpPr>
          <p:spPr bwMode="auto">
            <a:xfrm>
              <a:off x="1429" y="3475"/>
              <a:ext cx="953" cy="46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pattFill prst="plaid">
              <a:fgClr>
                <a:srgbClr val="FFFF00"/>
              </a:fgClr>
              <a:bgClr>
                <a:srgbClr val="800080"/>
              </a:bgClr>
            </a:pattFill>
            <a:ln w="9525">
              <a:pattFill prst="plaid">
                <a:fgClr>
                  <a:srgbClr val="FFFF00"/>
                </a:fgClr>
                <a:bgClr>
                  <a:srgbClr val="800080"/>
                </a:bgClr>
              </a:patt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24" name="AutoShape 12" descr="Plaid"/>
            <p:cNvSpPr>
              <a:spLocks noChangeArrowheads="1"/>
            </p:cNvSpPr>
            <p:nvPr/>
          </p:nvSpPr>
          <p:spPr bwMode="auto">
            <a:xfrm rot="2212193">
              <a:off x="1292" y="3747"/>
              <a:ext cx="953" cy="46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pattFill prst="plaid">
              <a:fgClr>
                <a:srgbClr val="800080"/>
              </a:fgClr>
              <a:bgClr>
                <a:srgbClr val="FFFF00"/>
              </a:bgClr>
            </a:pattFill>
            <a:ln w="9525">
              <a:pattFill prst="plaid">
                <a:fgClr>
                  <a:srgbClr val="800080"/>
                </a:fgClr>
                <a:bgClr>
                  <a:srgbClr val="FFFF00"/>
                </a:bgClr>
              </a:patt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25" name="AutoShape 13"/>
            <p:cNvSpPr>
              <a:spLocks noChangeArrowheads="1"/>
            </p:cNvSpPr>
            <p:nvPr/>
          </p:nvSpPr>
          <p:spPr bwMode="auto">
            <a:xfrm>
              <a:off x="703" y="3158"/>
              <a:ext cx="1225" cy="771"/>
            </a:xfrm>
            <a:prstGeom prst="irregularSeal2">
              <a:avLst/>
            </a:prstGeom>
            <a:gradFill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326" name="Group 14"/>
          <p:cNvGrpSpPr>
            <a:grpSpLocks/>
          </p:cNvGrpSpPr>
          <p:nvPr/>
        </p:nvGrpSpPr>
        <p:grpSpPr bwMode="auto">
          <a:xfrm>
            <a:off x="5507038" y="5084763"/>
            <a:ext cx="2595562" cy="1081087"/>
            <a:chOff x="3469" y="3203"/>
            <a:chExt cx="1635" cy="681"/>
          </a:xfrm>
        </p:grpSpPr>
        <p:grpSp>
          <p:nvGrpSpPr>
            <p:cNvPr id="13327" name="Group 15"/>
            <p:cNvGrpSpPr>
              <a:grpSpLocks/>
            </p:cNvGrpSpPr>
            <p:nvPr/>
          </p:nvGrpSpPr>
          <p:grpSpPr bwMode="auto">
            <a:xfrm>
              <a:off x="3469" y="3203"/>
              <a:ext cx="545" cy="681"/>
              <a:chOff x="3469" y="3203"/>
              <a:chExt cx="545" cy="681"/>
            </a:xfrm>
          </p:grpSpPr>
          <p:sp>
            <p:nvSpPr>
              <p:cNvPr id="13328" name="Line 16"/>
              <p:cNvSpPr>
                <a:spLocks noChangeShapeType="1"/>
              </p:cNvSpPr>
              <p:nvPr/>
            </p:nvSpPr>
            <p:spPr bwMode="auto">
              <a:xfrm>
                <a:off x="3469" y="3203"/>
                <a:ext cx="0" cy="68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/>
            </p:nvSpPr>
            <p:spPr bwMode="auto">
              <a:xfrm flipH="1">
                <a:off x="3469" y="3884"/>
                <a:ext cx="545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0" name="Freeform 18"/>
              <p:cNvSpPr>
                <a:spLocks/>
              </p:cNvSpPr>
              <p:nvPr/>
            </p:nvSpPr>
            <p:spPr bwMode="auto">
              <a:xfrm>
                <a:off x="3469" y="3339"/>
                <a:ext cx="499" cy="545"/>
              </a:xfrm>
              <a:custGeom>
                <a:avLst/>
                <a:gdLst>
                  <a:gd name="T0" fmla="*/ 0 w 499"/>
                  <a:gd name="T1" fmla="*/ 545 h 545"/>
                  <a:gd name="T2" fmla="*/ 227 w 499"/>
                  <a:gd name="T3" fmla="*/ 0 h 545"/>
                  <a:gd name="T4" fmla="*/ 499 w 499"/>
                  <a:gd name="T5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9" h="545">
                    <a:moveTo>
                      <a:pt x="0" y="545"/>
                    </a:moveTo>
                    <a:cubicBezTo>
                      <a:pt x="72" y="272"/>
                      <a:pt x="144" y="0"/>
                      <a:pt x="227" y="0"/>
                    </a:cubicBezTo>
                    <a:cubicBezTo>
                      <a:pt x="310" y="0"/>
                      <a:pt x="404" y="272"/>
                      <a:pt x="499" y="545"/>
                    </a:cubicBezTo>
                  </a:path>
                </a:pathLst>
              </a:custGeom>
              <a:noFill/>
              <a:ln w="76200" cmpd="sng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331" name="Group 19"/>
            <p:cNvGrpSpPr>
              <a:grpSpLocks/>
            </p:cNvGrpSpPr>
            <p:nvPr/>
          </p:nvGrpSpPr>
          <p:grpSpPr bwMode="auto">
            <a:xfrm>
              <a:off x="4558" y="3203"/>
              <a:ext cx="546" cy="681"/>
              <a:chOff x="4467" y="3203"/>
              <a:chExt cx="546" cy="681"/>
            </a:xfrm>
          </p:grpSpPr>
          <p:sp>
            <p:nvSpPr>
              <p:cNvPr id="13332" name="Line 20"/>
              <p:cNvSpPr>
                <a:spLocks noChangeShapeType="1"/>
              </p:cNvSpPr>
              <p:nvPr/>
            </p:nvSpPr>
            <p:spPr bwMode="auto">
              <a:xfrm>
                <a:off x="4468" y="3203"/>
                <a:ext cx="0" cy="68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3" name="Line 21"/>
              <p:cNvSpPr>
                <a:spLocks noChangeShapeType="1"/>
              </p:cNvSpPr>
              <p:nvPr/>
            </p:nvSpPr>
            <p:spPr bwMode="auto">
              <a:xfrm flipH="1">
                <a:off x="4468" y="3884"/>
                <a:ext cx="545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4" name="Line 22"/>
              <p:cNvSpPr>
                <a:spLocks noChangeShapeType="1"/>
              </p:cNvSpPr>
              <p:nvPr/>
            </p:nvSpPr>
            <p:spPr bwMode="auto">
              <a:xfrm>
                <a:off x="4467" y="3203"/>
                <a:ext cx="0" cy="68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/>
            </p:nvSpPr>
            <p:spPr bwMode="auto">
              <a:xfrm flipH="1">
                <a:off x="4467" y="3884"/>
                <a:ext cx="545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/>
            </p:nvSpPr>
            <p:spPr bwMode="auto">
              <a:xfrm>
                <a:off x="4467" y="3203"/>
                <a:ext cx="0" cy="68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auto">
              <a:xfrm flipH="1">
                <a:off x="4467" y="3884"/>
                <a:ext cx="545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8" name="Freeform 26"/>
              <p:cNvSpPr>
                <a:spLocks/>
              </p:cNvSpPr>
              <p:nvPr/>
            </p:nvSpPr>
            <p:spPr bwMode="auto">
              <a:xfrm>
                <a:off x="4468" y="3301"/>
                <a:ext cx="499" cy="583"/>
              </a:xfrm>
              <a:custGeom>
                <a:avLst/>
                <a:gdLst>
                  <a:gd name="T0" fmla="*/ 0 w 499"/>
                  <a:gd name="T1" fmla="*/ 583 h 583"/>
                  <a:gd name="T2" fmla="*/ 226 w 499"/>
                  <a:gd name="T3" fmla="*/ 38 h 583"/>
                  <a:gd name="T4" fmla="*/ 408 w 499"/>
                  <a:gd name="T5" fmla="*/ 356 h 583"/>
                  <a:gd name="T6" fmla="*/ 453 w 499"/>
                  <a:gd name="T7" fmla="*/ 311 h 583"/>
                  <a:gd name="T8" fmla="*/ 499 w 499"/>
                  <a:gd name="T9" fmla="*/ 583 h 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9" h="583">
                    <a:moveTo>
                      <a:pt x="0" y="583"/>
                    </a:moveTo>
                    <a:cubicBezTo>
                      <a:pt x="79" y="329"/>
                      <a:pt x="158" y="76"/>
                      <a:pt x="226" y="38"/>
                    </a:cubicBezTo>
                    <a:cubicBezTo>
                      <a:pt x="294" y="0"/>
                      <a:pt x="370" y="311"/>
                      <a:pt x="408" y="356"/>
                    </a:cubicBezTo>
                    <a:cubicBezTo>
                      <a:pt x="446" y="401"/>
                      <a:pt x="438" y="273"/>
                      <a:pt x="453" y="311"/>
                    </a:cubicBezTo>
                    <a:cubicBezTo>
                      <a:pt x="468" y="349"/>
                      <a:pt x="491" y="538"/>
                      <a:pt x="499" y="583"/>
                    </a:cubicBez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3339" name="AutoShape 27"/>
            <p:cNvSpPr>
              <a:spLocks noChangeArrowheads="1"/>
            </p:cNvSpPr>
            <p:nvPr/>
          </p:nvSpPr>
          <p:spPr bwMode="auto">
            <a:xfrm>
              <a:off x="4105" y="3430"/>
              <a:ext cx="363" cy="363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123195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6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40" name="Rectangle 88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The </a:t>
            </a:r>
            <a:r>
              <a:rPr lang="en-US" sz="3600" i="1" dirty="0" smtClean="0"/>
              <a:t>successful</a:t>
            </a:r>
            <a:r>
              <a:rPr lang="en-US" sz="3600" dirty="0" smtClean="0"/>
              <a:t> cable as result of 5 –y R&amp;D (FP6-CARE-NED)</a:t>
            </a:r>
            <a:endParaRPr lang="en-US" sz="3600" dirty="0"/>
          </a:p>
        </p:txBody>
      </p:sp>
      <p:pic>
        <p:nvPicPr>
          <p:cNvPr id="3" name="Picture 2" descr="02082011-_DSC487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6" b="13806"/>
          <a:stretch/>
        </p:blipFill>
        <p:spPr>
          <a:xfrm>
            <a:off x="191308" y="1413525"/>
            <a:ext cx="4392488" cy="27473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1308" y="3814017"/>
            <a:ext cx="4570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1.25 mm PIT strand, 14 strands @ CERN 2011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CERN - 13 March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LRossi@Biggest Accelerators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31294B-30F2-40DE-96EA-1B04FE7EBCC5}" type="slidenum">
              <a:rPr lang="en-GB" smtClean="0"/>
              <a:t>50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5445224"/>
            <a:ext cx="835292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Thermo-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instability</a:t>
            </a:r>
            <a:r>
              <a:rPr lang="fr-CH" dirty="0" smtClean="0"/>
              <a:t> and FQ issues </a:t>
            </a:r>
            <a:r>
              <a:rPr lang="fr-CH" dirty="0" err="1" smtClean="0"/>
              <a:t>will</a:t>
            </a:r>
            <a:r>
              <a:rPr lang="fr-CH" dirty="0" smtClean="0"/>
              <a:t> continue to </a:t>
            </a:r>
            <a:r>
              <a:rPr lang="fr-CH" dirty="0" err="1" smtClean="0"/>
              <a:t>play</a:t>
            </a:r>
            <a:r>
              <a:rPr lang="fr-CH" dirty="0" smtClean="0"/>
              <a:t> a major </a:t>
            </a:r>
            <a:r>
              <a:rPr lang="fr-CH" dirty="0" err="1" smtClean="0"/>
              <a:t>role</a:t>
            </a:r>
            <a:r>
              <a:rPr lang="fr-CH" dirty="0" smtClean="0"/>
              <a:t>. </a:t>
            </a:r>
          </a:p>
          <a:p>
            <a:r>
              <a:rPr lang="fr-CH" dirty="0" err="1" smtClean="0"/>
              <a:t>However</a:t>
            </a:r>
            <a:r>
              <a:rPr lang="fr-CH" dirty="0" smtClean="0"/>
              <a:t> the route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traced</a:t>
            </a:r>
            <a:r>
              <a:rPr lang="fr-CH" dirty="0" smtClean="0"/>
              <a:t> and </a:t>
            </a:r>
            <a:r>
              <a:rPr lang="fr-CH" dirty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expect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in the </a:t>
            </a:r>
            <a:r>
              <a:rPr lang="fr-CH" dirty="0" err="1" smtClean="0"/>
              <a:t>next</a:t>
            </a:r>
            <a:r>
              <a:rPr lang="fr-CH" dirty="0" smtClean="0"/>
              <a:t> 5-6 </a:t>
            </a:r>
            <a:r>
              <a:rPr lang="fr-CH" dirty="0" err="1" smtClean="0"/>
              <a:t>years</a:t>
            </a:r>
            <a:r>
              <a:rPr lang="fr-CH" dirty="0" smtClean="0"/>
              <a:t> ,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thanks</a:t>
            </a:r>
            <a:r>
              <a:rPr lang="fr-CH" dirty="0" smtClean="0"/>
              <a:t> to HiLumi  R&amp;D and </a:t>
            </a:r>
            <a:r>
              <a:rPr lang="fr-CH" dirty="0" err="1" smtClean="0"/>
              <a:t>industrialization</a:t>
            </a:r>
            <a:r>
              <a:rPr lang="fr-CH" dirty="0" smtClean="0"/>
              <a:t>, Nb</a:t>
            </a:r>
            <a:r>
              <a:rPr lang="fr-CH" baseline="-25000" dirty="0" smtClean="0"/>
              <a:t>3</a:t>
            </a:r>
            <a:r>
              <a:rPr lang="fr-CH" dirty="0"/>
              <a:t>S</a:t>
            </a:r>
            <a:r>
              <a:rPr lang="fr-CH" dirty="0" smtClean="0"/>
              <a:t>n for HEP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consolidated</a:t>
            </a:r>
            <a:r>
              <a:rPr lang="fr-CH" dirty="0" smtClean="0"/>
              <a:t>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704" y="2348880"/>
            <a:ext cx="4370391" cy="27108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04187" y="1517883"/>
            <a:ext cx="20398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err="1" smtClean="0">
                <a:solidFill>
                  <a:srgbClr val="00B050"/>
                </a:solidFill>
              </a:rPr>
              <a:t>Jc</a:t>
            </a:r>
            <a:r>
              <a:rPr lang="fr-CH" sz="1600" b="1" dirty="0" smtClean="0">
                <a:solidFill>
                  <a:srgbClr val="00B050"/>
                </a:solidFill>
              </a:rPr>
              <a:t> </a:t>
            </a:r>
            <a:r>
              <a:rPr lang="fr-CH" sz="1600" b="1" dirty="0" err="1" smtClean="0">
                <a:solidFill>
                  <a:srgbClr val="00B050"/>
                </a:solidFill>
              </a:rPr>
              <a:t>is</a:t>
            </a:r>
            <a:r>
              <a:rPr lang="fr-CH" sz="1600" b="1" dirty="0" smtClean="0">
                <a:solidFill>
                  <a:srgbClr val="00B050"/>
                </a:solidFill>
              </a:rPr>
              <a:t> the </a:t>
            </a:r>
            <a:r>
              <a:rPr lang="fr-CH" sz="1600" b="1" dirty="0" err="1" smtClean="0">
                <a:solidFill>
                  <a:srgbClr val="00B050"/>
                </a:solidFill>
              </a:rPr>
              <a:t>only</a:t>
            </a:r>
            <a:r>
              <a:rPr lang="fr-CH" sz="1600" b="1" dirty="0" smtClean="0">
                <a:solidFill>
                  <a:srgbClr val="00B050"/>
                </a:solidFill>
              </a:rPr>
              <a:t> </a:t>
            </a:r>
            <a:r>
              <a:rPr lang="fr-CH" sz="1600" b="1" dirty="0" err="1" smtClean="0">
                <a:solidFill>
                  <a:srgbClr val="00B050"/>
                </a:solidFill>
              </a:rPr>
              <a:t>Sc</a:t>
            </a:r>
            <a:r>
              <a:rPr lang="fr-CH" sz="1600" b="1" dirty="0" smtClean="0">
                <a:solidFill>
                  <a:srgbClr val="00B050"/>
                </a:solidFill>
              </a:rPr>
              <a:t> </a:t>
            </a:r>
            <a:r>
              <a:rPr lang="fr-CH" sz="1600" b="1" dirty="0" err="1" smtClean="0">
                <a:solidFill>
                  <a:srgbClr val="00B050"/>
                </a:solidFill>
              </a:rPr>
              <a:t>current</a:t>
            </a:r>
            <a:r>
              <a:rPr lang="fr-CH" sz="1600" b="1" dirty="0" smtClean="0">
                <a:solidFill>
                  <a:srgbClr val="00B050"/>
                </a:solidFill>
              </a:rPr>
              <a:t> </a:t>
            </a:r>
            <a:r>
              <a:rPr lang="fr-CH" sz="1600" b="1" dirty="0" err="1" smtClean="0">
                <a:solidFill>
                  <a:srgbClr val="00B050"/>
                </a:solidFill>
              </a:rPr>
              <a:t>density</a:t>
            </a:r>
            <a:r>
              <a:rPr lang="fr-CH" sz="1600" b="1" dirty="0" smtClean="0">
                <a:solidFill>
                  <a:srgbClr val="00B050"/>
                </a:solidFill>
              </a:rPr>
              <a:t> </a:t>
            </a:r>
            <a:r>
              <a:rPr lang="fr-CH" sz="1600" b="1" dirty="0" err="1" smtClean="0">
                <a:solidFill>
                  <a:srgbClr val="00B050"/>
                </a:solidFill>
              </a:rPr>
              <a:t>at</a:t>
            </a:r>
            <a:r>
              <a:rPr lang="fr-CH" sz="1600" b="1" dirty="0" smtClean="0">
                <a:solidFill>
                  <a:srgbClr val="00B050"/>
                </a:solidFill>
              </a:rPr>
              <a:t> 12 T (</a:t>
            </a:r>
            <a:r>
              <a:rPr lang="fr-CH" sz="1600" b="1" dirty="0" err="1" smtClean="0">
                <a:solidFill>
                  <a:srgbClr val="00B050"/>
                </a:solidFill>
              </a:rPr>
              <a:t>reference</a:t>
            </a:r>
            <a:r>
              <a:rPr lang="fr-CH" sz="1600" b="1" dirty="0" smtClean="0">
                <a:solidFill>
                  <a:srgbClr val="00B050"/>
                </a:solidFill>
              </a:rPr>
              <a:t> point)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3608" y="4653136"/>
            <a:ext cx="2057364" cy="33855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600" dirty="0" err="1" smtClean="0"/>
              <a:t>Courtesy</a:t>
            </a:r>
            <a:r>
              <a:rPr lang="fr-CH" sz="1600" dirty="0"/>
              <a:t> </a:t>
            </a:r>
            <a:r>
              <a:rPr lang="fr-CH" sz="1600" dirty="0" smtClean="0"/>
              <a:t>L. Bottura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0475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The « new » </a:t>
            </a:r>
            <a:r>
              <a:rPr lang="fr-CH" dirty="0" err="1" smtClean="0"/>
              <a:t>materials</a:t>
            </a:r>
            <a:r>
              <a:rPr lang="fr-CH" dirty="0" smtClean="0"/>
              <a:t>: HTS</a:t>
            </a:r>
            <a:br>
              <a:rPr lang="fr-CH" dirty="0" smtClean="0"/>
            </a:br>
            <a:r>
              <a:rPr lang="fr-CH" dirty="0" smtClean="0"/>
              <a:t>Bi-2212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459524"/>
            <a:ext cx="4100264" cy="4525963"/>
          </a:xfrm>
        </p:spPr>
        <p:txBody>
          <a:bodyPr>
            <a:normAutofit/>
          </a:bodyPr>
          <a:lstStyle/>
          <a:p>
            <a:r>
              <a:rPr lang="fr-CH" sz="2400" dirty="0" smtClean="0"/>
              <a:t>DOE program 2009-11 in USA let to a factor 2 gain. </a:t>
            </a:r>
            <a:r>
              <a:rPr lang="fr-CH" sz="2400" dirty="0" err="1" smtClean="0"/>
              <a:t>We</a:t>
            </a:r>
            <a:r>
              <a:rPr lang="fr-CH" sz="2400" dirty="0" smtClean="0"/>
              <a:t> </a:t>
            </a:r>
            <a:r>
              <a:rPr lang="fr-CH" sz="2400" dirty="0" err="1" smtClean="0"/>
              <a:t>need</a:t>
            </a:r>
            <a:r>
              <a:rPr lang="fr-CH" sz="2400" dirty="0" smtClean="0"/>
              <a:t> </a:t>
            </a:r>
            <a:r>
              <a:rPr lang="fr-CH" sz="2400" dirty="0" err="1" smtClean="0"/>
              <a:t>another</a:t>
            </a:r>
            <a:r>
              <a:rPr lang="fr-CH" sz="2400" dirty="0" smtClean="0"/>
              <a:t> 50% and more </a:t>
            </a:r>
            <a:r>
              <a:rPr lang="fr-CH" sz="2400" dirty="0" err="1" smtClean="0"/>
              <a:t>uniformity</a:t>
            </a:r>
            <a:r>
              <a:rPr lang="fr-CH" sz="2400" dirty="0" smtClean="0"/>
              <a:t>, </a:t>
            </a:r>
            <a:r>
              <a:rPr lang="fr-CH" sz="2400" dirty="0" err="1" smtClean="0"/>
              <a:t>eliminating</a:t>
            </a:r>
            <a:r>
              <a:rPr lang="fr-CH" sz="2400" dirty="0" smtClean="0"/>
              <a:t> </a:t>
            </a:r>
            <a:r>
              <a:rPr lang="fr-CH" sz="2400" dirty="0" err="1" smtClean="0"/>
              <a:t>porosity</a:t>
            </a:r>
            <a:r>
              <a:rPr lang="fr-CH" sz="2400" dirty="0" smtClean="0"/>
              <a:t> and </a:t>
            </a:r>
            <a:r>
              <a:rPr lang="fr-CH" sz="2400" dirty="0" err="1" smtClean="0"/>
              <a:t>leakage</a:t>
            </a:r>
            <a:endParaRPr lang="fr-CH" sz="2400" dirty="0" smtClean="0"/>
          </a:p>
          <a:p>
            <a:pPr marL="0" indent="0">
              <a:buNone/>
            </a:pPr>
            <a:endParaRPr lang="fr-CH" sz="2400" dirty="0" smtClean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CERN - 13 March 2013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LRossi@Biggest Accelerators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F48B4A-2B17-4CD7-98E7-B956C11C8C15}" type="slidenum">
              <a:rPr lang="en-US" smtClean="0"/>
              <a:t>51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4863" y="3789040"/>
            <a:ext cx="2462267" cy="2419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8071" y="4797152"/>
            <a:ext cx="1556792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165803" y="1401737"/>
            <a:ext cx="4622221" cy="4525963"/>
          </a:xfrm>
        </p:spPr>
        <p:txBody>
          <a:bodyPr>
            <a:normAutofit/>
          </a:bodyPr>
          <a:lstStyle/>
          <a:p>
            <a:r>
              <a:rPr lang="fr-CH" sz="2400" dirty="0"/>
              <a:t>Round </a:t>
            </a:r>
            <a:r>
              <a:rPr lang="fr-CH" sz="2400" dirty="0" err="1"/>
              <a:t>wire</a:t>
            </a:r>
            <a:r>
              <a:rPr lang="fr-CH" sz="2400" dirty="0"/>
              <a:t>, </a:t>
            </a:r>
            <a:r>
              <a:rPr lang="fr-CH" sz="2400" dirty="0" err="1"/>
              <a:t>isotropous</a:t>
            </a:r>
            <a:r>
              <a:rPr lang="fr-CH" sz="2400" dirty="0"/>
              <a:t> and </a:t>
            </a:r>
            <a:r>
              <a:rPr lang="fr-CH" sz="2400" b="1" dirty="0" err="1"/>
              <a:t>suitable</a:t>
            </a:r>
            <a:r>
              <a:rPr lang="fr-CH" sz="2400" b="1" dirty="0"/>
              <a:t> to </a:t>
            </a:r>
            <a:r>
              <a:rPr lang="fr-CH" sz="2400" b="1" dirty="0" err="1"/>
              <a:t>cabling</a:t>
            </a:r>
            <a:r>
              <a:rPr lang="fr-CH" sz="2400" dirty="0"/>
              <a:t>!</a:t>
            </a:r>
          </a:p>
          <a:p>
            <a:r>
              <a:rPr lang="fr-CH" sz="2400" dirty="0"/>
              <a:t>HEP </a:t>
            </a:r>
            <a:r>
              <a:rPr lang="fr-CH" sz="2400" dirty="0" err="1"/>
              <a:t>only</a:t>
            </a:r>
            <a:r>
              <a:rPr lang="fr-CH" sz="2400" dirty="0"/>
              <a:t> </a:t>
            </a:r>
            <a:r>
              <a:rPr lang="fr-CH" sz="2400" dirty="0" err="1" smtClean="0"/>
              <a:t>users</a:t>
            </a:r>
            <a:r>
              <a:rPr lang="fr-CH" sz="2400" dirty="0" smtClean="0"/>
              <a:t> (good </a:t>
            </a:r>
            <a:r>
              <a:rPr lang="fr-CH" sz="2400" dirty="0"/>
              <a:t>&lt; 20K and for compact </a:t>
            </a:r>
            <a:r>
              <a:rPr lang="fr-CH" sz="2400" dirty="0" err="1" smtClean="0"/>
              <a:t>cable</a:t>
            </a:r>
            <a:r>
              <a:rPr lang="fr-CH" sz="2400" dirty="0" smtClean="0"/>
              <a:t>)</a:t>
            </a:r>
          </a:p>
          <a:p>
            <a:r>
              <a:rPr lang="fr-CH" sz="2400" dirty="0" err="1" smtClean="0"/>
              <a:t>Big</a:t>
            </a:r>
            <a:r>
              <a:rPr lang="fr-CH" sz="2400" dirty="0" smtClean="0"/>
              <a:t> issue: </a:t>
            </a:r>
            <a:r>
              <a:rPr lang="fr-CH" sz="2400" dirty="0" err="1" smtClean="0"/>
              <a:t>very</a:t>
            </a:r>
            <a:r>
              <a:rPr lang="fr-CH" sz="2400" dirty="0" smtClean="0"/>
              <a:t> </a:t>
            </a:r>
            <a:r>
              <a:rPr lang="fr-CH" sz="2400" dirty="0" err="1" smtClean="0"/>
              <a:t>low</a:t>
            </a:r>
            <a:r>
              <a:rPr lang="fr-CH" sz="2400" dirty="0" smtClean="0"/>
              <a:t> </a:t>
            </a:r>
            <a:r>
              <a:rPr lang="fr-CH" sz="2400" dirty="0" err="1" smtClean="0"/>
              <a:t>strain</a:t>
            </a:r>
            <a:r>
              <a:rPr lang="fr-CH" sz="2400" dirty="0" smtClean="0"/>
              <a:t> </a:t>
            </a:r>
            <a:r>
              <a:rPr lang="fr-CH" sz="2400" dirty="0" err="1" smtClean="0"/>
              <a:t>resistance</a:t>
            </a:r>
            <a:r>
              <a:rPr lang="fr-CH" sz="2400" dirty="0" smtClean="0"/>
              <a:t>, </a:t>
            </a:r>
            <a:r>
              <a:rPr lang="fr-CH" sz="2400" dirty="0" err="1" smtClean="0"/>
              <a:t>brittle</a:t>
            </a:r>
            <a:endParaRPr lang="fr-CH" sz="2400" dirty="0"/>
          </a:p>
          <a:p>
            <a:r>
              <a:rPr lang="fr-CH" sz="2400" dirty="0"/>
              <a:t>Production </a:t>
            </a:r>
            <a:r>
              <a:rPr lang="fr-CH" sz="2400" dirty="0">
                <a:cs typeface="Calibri"/>
              </a:rPr>
              <a:t>~ 0, </a:t>
            </a:r>
            <a:endParaRPr lang="fr-CH" sz="2400" dirty="0" smtClean="0">
              <a:cs typeface="Calibri"/>
            </a:endParaRPr>
          </a:p>
          <a:p>
            <a:r>
              <a:rPr lang="fr-CH" sz="2400" dirty="0" err="1" smtClean="0">
                <a:cs typeface="Calibri"/>
              </a:rPr>
              <a:t>cost</a:t>
            </a:r>
            <a:r>
              <a:rPr lang="fr-CH" sz="2400" dirty="0" smtClean="0">
                <a:cs typeface="Calibri"/>
              </a:rPr>
              <a:t> </a:t>
            </a:r>
            <a:r>
              <a:rPr lang="fr-CH" sz="2400" dirty="0">
                <a:cs typeface="Calibri"/>
              </a:rPr>
              <a:t>~ 2-5 times Nb3Sn </a:t>
            </a:r>
            <a:r>
              <a:rPr lang="fr-CH" sz="2400" dirty="0" smtClean="0">
                <a:cs typeface="Calibri"/>
              </a:rPr>
              <a:t/>
            </a:r>
            <a:br>
              <a:rPr lang="fr-CH" sz="2400" dirty="0" smtClean="0">
                <a:cs typeface="Calibri"/>
              </a:rPr>
            </a:br>
            <a:r>
              <a:rPr lang="fr-CH" sz="2400" dirty="0" smtClean="0">
                <a:cs typeface="Calibri"/>
              </a:rPr>
              <a:t>(</a:t>
            </a:r>
            <a:r>
              <a:rPr lang="fr-CH" sz="2400" dirty="0">
                <a:cs typeface="Calibri"/>
              </a:rPr>
              <a:t>Ag </a:t>
            </a:r>
            <a:r>
              <a:rPr lang="fr-CH" sz="2400" dirty="0" err="1">
                <a:cs typeface="Calibri"/>
              </a:rPr>
              <a:t>stabilized</a:t>
            </a:r>
            <a:r>
              <a:rPr lang="fr-CH" sz="2400" dirty="0">
                <a:cs typeface="Calibri"/>
              </a:rPr>
              <a:t>)</a:t>
            </a:r>
          </a:p>
          <a:p>
            <a:endParaRPr lang="en-GB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664719"/>
            <a:ext cx="2401887" cy="268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101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The « new » </a:t>
            </a:r>
            <a:r>
              <a:rPr lang="fr-CH" dirty="0" err="1" smtClean="0"/>
              <a:t>materials</a:t>
            </a:r>
            <a:r>
              <a:rPr lang="fr-CH" dirty="0" smtClean="0"/>
              <a:t>: HTS</a:t>
            </a:r>
            <a:br>
              <a:rPr lang="fr-CH" dirty="0" smtClean="0"/>
            </a:br>
            <a:r>
              <a:rPr lang="fr-CH" dirty="0" smtClean="0"/>
              <a:t>YBCO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CERN - 13 March 2013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LRossi@Biggest Accelerators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F48B4A-2B17-4CD7-98E7-B956C11C8C15}" type="slidenum">
              <a:rPr lang="en-US" smtClean="0"/>
              <a:t>52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165803" y="1401737"/>
            <a:ext cx="8978197" cy="4525963"/>
          </a:xfrm>
        </p:spPr>
        <p:txBody>
          <a:bodyPr>
            <a:normAutofit/>
          </a:bodyPr>
          <a:lstStyle/>
          <a:p>
            <a:r>
              <a:rPr lang="fr-CH" sz="2000" dirty="0" smtClean="0"/>
              <a:t>Tape of 0.1-0.2 mm x 4-10 mm : </a:t>
            </a:r>
            <a:r>
              <a:rPr lang="fr-CH" sz="2000" dirty="0" err="1" smtClean="0"/>
              <a:t>difficult</a:t>
            </a:r>
            <a:r>
              <a:rPr lang="fr-CH" sz="2000" dirty="0" smtClean="0"/>
              <a:t>  for compact (&gt;85%) </a:t>
            </a:r>
            <a:r>
              <a:rPr lang="fr-CH" sz="2000" dirty="0" err="1" smtClean="0"/>
              <a:t>cables</a:t>
            </a:r>
            <a:endParaRPr lang="fr-CH" sz="2000" dirty="0" smtClean="0"/>
          </a:p>
          <a:p>
            <a:r>
              <a:rPr lang="fr-CH" sz="2000" dirty="0" err="1" smtClean="0"/>
              <a:t>Current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EXCELENT but </a:t>
            </a:r>
            <a:r>
              <a:rPr lang="fr-CH" sz="2000" dirty="0" err="1" smtClean="0"/>
              <a:t>serious</a:t>
            </a:r>
            <a:r>
              <a:rPr lang="fr-CH" sz="2000" dirty="0" smtClean="0"/>
              <a:t> issue </a:t>
            </a:r>
            <a:r>
              <a:rPr lang="fr-CH" sz="2000" dirty="0" err="1" smtClean="0"/>
              <a:t>is</a:t>
            </a:r>
            <a:r>
              <a:rPr lang="fr-CH" sz="2000" dirty="0" smtClean="0"/>
              <a:t> the </a:t>
            </a:r>
            <a:r>
              <a:rPr lang="fr-CH" sz="2000" dirty="0" err="1" smtClean="0"/>
              <a:t>anisotropy</a:t>
            </a:r>
            <a:r>
              <a:rPr lang="fr-CH" sz="2000" dirty="0" smtClean="0"/>
              <a:t>; </a:t>
            </a:r>
          </a:p>
          <a:p>
            <a:r>
              <a:rPr lang="fr-CH" sz="2000" dirty="0" smtClean="0"/>
              <a:t>&gt;90% of world effort on HTS are on YBCO! Great </a:t>
            </a:r>
            <a:r>
              <a:rPr lang="fr-CH" sz="2000" dirty="0" err="1" smtClean="0"/>
              <a:t>synergy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all </a:t>
            </a:r>
            <a:r>
              <a:rPr lang="fr-CH" sz="2000" dirty="0" err="1" smtClean="0"/>
              <a:t>community</a:t>
            </a:r>
            <a:endParaRPr lang="fr-CH" sz="2000" dirty="0" smtClean="0">
              <a:cs typeface="Calibri"/>
            </a:endParaRPr>
          </a:p>
          <a:p>
            <a:r>
              <a:rPr lang="fr-CH" sz="2000" dirty="0" err="1" smtClean="0">
                <a:cs typeface="Calibri"/>
              </a:rPr>
              <a:t>Cost</a:t>
            </a:r>
            <a:r>
              <a:rPr lang="fr-CH" sz="2000" dirty="0" smtClean="0">
                <a:cs typeface="Calibri"/>
              </a:rPr>
              <a:t> : </a:t>
            </a:r>
            <a:r>
              <a:rPr lang="fr-CH" sz="2000" dirty="0" err="1" smtClean="0">
                <a:cs typeface="Calibri"/>
              </a:rPr>
              <a:t>today</a:t>
            </a:r>
            <a:r>
              <a:rPr lang="fr-CH" sz="2000" dirty="0" smtClean="0">
                <a:cs typeface="Calibri"/>
              </a:rPr>
              <a:t> </a:t>
            </a:r>
            <a:r>
              <a:rPr lang="fr-CH" sz="2000" dirty="0" err="1" smtClean="0">
                <a:cs typeface="Calibri"/>
              </a:rPr>
              <a:t>is</a:t>
            </a:r>
            <a:r>
              <a:rPr lang="fr-CH" sz="2000" dirty="0" smtClean="0">
                <a:cs typeface="Calibri"/>
              </a:rPr>
              <a:t> 10 times Nb</a:t>
            </a:r>
            <a:r>
              <a:rPr lang="fr-CH" sz="2000" baseline="-25000" dirty="0" smtClean="0">
                <a:cs typeface="Calibri"/>
              </a:rPr>
              <a:t>3</a:t>
            </a:r>
            <a:r>
              <a:rPr lang="fr-CH" sz="2000" dirty="0" smtClean="0">
                <a:cs typeface="Calibri"/>
              </a:rPr>
              <a:t>Sn, </a:t>
            </a:r>
            <a:r>
              <a:rPr lang="fr-CH" sz="2000" dirty="0" err="1" smtClean="0">
                <a:cs typeface="Calibri"/>
              </a:rPr>
              <a:t>target</a:t>
            </a:r>
            <a:r>
              <a:rPr lang="fr-CH" sz="2000" dirty="0" smtClean="0">
                <a:cs typeface="Calibri"/>
              </a:rPr>
              <a:t> </a:t>
            </a:r>
            <a:r>
              <a:rPr lang="fr-CH" sz="2000" dirty="0" err="1" smtClean="0">
                <a:cs typeface="Calibri"/>
              </a:rPr>
              <a:t>is</a:t>
            </a:r>
            <a:r>
              <a:rPr lang="fr-CH" sz="2000" dirty="0" smtClean="0">
                <a:cs typeface="Calibri"/>
              </a:rPr>
              <a:t> </a:t>
            </a:r>
            <a:r>
              <a:rPr lang="fr-CH" sz="2000" dirty="0" err="1" smtClean="0">
                <a:cs typeface="Calibri"/>
              </a:rPr>
              <a:t>same</a:t>
            </a:r>
            <a:r>
              <a:rPr lang="fr-CH" sz="2000" dirty="0" smtClean="0">
                <a:cs typeface="Calibri"/>
              </a:rPr>
              <a:t> </a:t>
            </a:r>
            <a:r>
              <a:rPr lang="fr-CH" sz="2000" dirty="0" err="1" smtClean="0">
                <a:cs typeface="Calibri"/>
              </a:rPr>
              <a:t>price</a:t>
            </a:r>
            <a:r>
              <a:rPr lang="fr-CH" sz="2000" dirty="0" smtClean="0">
                <a:cs typeface="Calibri"/>
              </a:rPr>
              <a:t>: components not </a:t>
            </a:r>
            <a:r>
              <a:rPr lang="fr-CH" sz="2000" dirty="0" err="1" smtClean="0">
                <a:cs typeface="Calibri"/>
              </a:rPr>
              <a:t>expensive</a:t>
            </a:r>
            <a:r>
              <a:rPr lang="fr-CH" sz="2000" dirty="0" smtClean="0">
                <a:cs typeface="Calibri"/>
              </a:rPr>
              <a:t>, </a:t>
            </a:r>
            <a:r>
              <a:rPr lang="fr-CH" sz="2000" dirty="0" err="1" smtClean="0">
                <a:cs typeface="Calibri"/>
              </a:rPr>
              <a:t>process</a:t>
            </a:r>
            <a:r>
              <a:rPr lang="fr-CH" sz="2000" dirty="0" smtClean="0">
                <a:cs typeface="Calibri"/>
              </a:rPr>
              <a:t> </a:t>
            </a:r>
            <a:r>
              <a:rPr lang="fr-CH" sz="2000" dirty="0" err="1" smtClean="0">
                <a:cs typeface="Calibri"/>
              </a:rPr>
              <a:t>difficult</a:t>
            </a:r>
            <a:r>
              <a:rPr lang="fr-CH" sz="2000" dirty="0" smtClean="0">
                <a:cs typeface="Calibri"/>
              </a:rPr>
              <a:t> to </a:t>
            </a:r>
            <a:r>
              <a:rPr lang="fr-CH" sz="2000" dirty="0" err="1" smtClean="0">
                <a:cs typeface="Calibri"/>
              </a:rPr>
              <a:t>be</a:t>
            </a:r>
            <a:r>
              <a:rPr lang="fr-CH" sz="2000" dirty="0" smtClean="0">
                <a:cs typeface="Calibri"/>
              </a:rPr>
              <a:t> </a:t>
            </a:r>
            <a:r>
              <a:rPr lang="fr-CH" sz="2000" dirty="0" err="1" smtClean="0">
                <a:cs typeface="Calibri"/>
              </a:rPr>
              <a:t>industrialize</a:t>
            </a:r>
            <a:r>
              <a:rPr lang="fr-CH" sz="2000" dirty="0" smtClean="0">
                <a:cs typeface="Calibri"/>
              </a:rPr>
              <a:t> </a:t>
            </a:r>
            <a:r>
              <a:rPr lang="fr-CH" sz="2000" dirty="0" err="1" smtClean="0">
                <a:cs typeface="Calibri"/>
              </a:rPr>
              <a:t>at</a:t>
            </a:r>
            <a:r>
              <a:rPr lang="fr-CH" sz="2000" dirty="0" smtClean="0">
                <a:cs typeface="Calibri"/>
              </a:rPr>
              <a:t> </a:t>
            </a:r>
            <a:r>
              <a:rPr lang="fr-CH" sz="2000" dirty="0" err="1" smtClean="0">
                <a:cs typeface="Calibri"/>
              </a:rPr>
              <a:t>low</a:t>
            </a:r>
            <a:r>
              <a:rPr lang="fr-CH" sz="2000" dirty="0" smtClean="0">
                <a:cs typeface="Calibri"/>
              </a:rPr>
              <a:t> </a:t>
            </a:r>
            <a:r>
              <a:rPr lang="fr-CH" sz="2000" dirty="0" err="1" smtClean="0">
                <a:cs typeface="Calibri"/>
              </a:rPr>
              <a:t>cost</a:t>
            </a:r>
            <a:endParaRPr lang="fr-CH" sz="2000" dirty="0" smtClean="0">
              <a:cs typeface="Calibri"/>
            </a:endParaRPr>
          </a:p>
          <a:p>
            <a:r>
              <a:rPr lang="fr-CH" sz="2000" dirty="0" smtClean="0">
                <a:cs typeface="Calibri"/>
              </a:rPr>
              <a:t>FP7 </a:t>
            </a:r>
            <a:r>
              <a:rPr lang="fr-CH" sz="2000" dirty="0" err="1" smtClean="0">
                <a:cs typeface="Calibri"/>
              </a:rPr>
              <a:t>Eucard</a:t>
            </a:r>
            <a:r>
              <a:rPr lang="fr-CH" sz="2000" dirty="0" smtClean="0">
                <a:cs typeface="Calibri"/>
              </a:rPr>
              <a:t> </a:t>
            </a:r>
            <a:r>
              <a:rPr lang="fr-CH" sz="2000" dirty="0" err="1" smtClean="0">
                <a:cs typeface="Calibri"/>
              </a:rPr>
              <a:t>is</a:t>
            </a:r>
            <a:r>
              <a:rPr lang="fr-CH" sz="2000" dirty="0" smtClean="0">
                <a:cs typeface="Calibri"/>
              </a:rPr>
              <a:t> </a:t>
            </a:r>
            <a:r>
              <a:rPr lang="fr-CH" sz="2000" dirty="0" err="1" smtClean="0">
                <a:cs typeface="Calibri"/>
              </a:rPr>
              <a:t>developing</a:t>
            </a:r>
            <a:r>
              <a:rPr lang="fr-CH" sz="2000" dirty="0" smtClean="0">
                <a:cs typeface="Calibri"/>
              </a:rPr>
              <a:t> EU </a:t>
            </a:r>
            <a:r>
              <a:rPr lang="fr-CH" sz="2000" dirty="0" err="1" smtClean="0">
                <a:cs typeface="Calibri"/>
              </a:rPr>
              <a:t>Ybco</a:t>
            </a:r>
            <a:endParaRPr lang="fr-CH" sz="2000" dirty="0">
              <a:cs typeface="Calibri"/>
            </a:endParaRPr>
          </a:p>
          <a:p>
            <a:endParaRPr lang="en-GB" sz="20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8" y="3861048"/>
            <a:ext cx="4323688" cy="242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720" y="3136284"/>
            <a:ext cx="2520280" cy="3275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061" y="4077072"/>
            <a:ext cx="2131829" cy="2104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538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New (</a:t>
            </a:r>
            <a:r>
              <a:rPr lang="fr-CH" dirty="0" err="1" smtClean="0"/>
              <a:t>old</a:t>
            </a:r>
            <a:r>
              <a:rPr lang="fr-CH" dirty="0" smtClean="0"/>
              <a:t>) </a:t>
            </a:r>
            <a:r>
              <a:rPr lang="fr-CH" dirty="0" err="1" smtClean="0"/>
              <a:t>approach</a:t>
            </a:r>
            <a:r>
              <a:rPr lang="fr-CH" dirty="0" smtClean="0"/>
              <a:t> to </a:t>
            </a:r>
            <a:r>
              <a:rPr lang="fr-CH" dirty="0" err="1" smtClean="0"/>
              <a:t>cabling</a:t>
            </a:r>
            <a:r>
              <a:rPr lang="fr-CH" dirty="0" smtClean="0"/>
              <a:t> </a:t>
            </a:r>
            <a:r>
              <a:rPr lang="fr-CH" dirty="0" err="1" smtClean="0"/>
              <a:t>suitable</a:t>
            </a:r>
            <a:r>
              <a:rPr lang="fr-CH" dirty="0" smtClean="0"/>
              <a:t> for tapes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CERN - 13 March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LRossi@Biggest Accelerators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04562-D21C-49CE-B6FD-9A7A16B700C0}" type="slidenum">
              <a:rPr lang="en-GB" smtClean="0"/>
              <a:t>53</a:t>
            </a:fld>
            <a:endParaRPr lang="en-GB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01385"/>
            <a:ext cx="2808312" cy="4234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026" y="4221088"/>
            <a:ext cx="3312368" cy="199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1368152"/>
          </a:xfrm>
        </p:spPr>
        <p:txBody>
          <a:bodyPr>
            <a:normAutofit fontScale="92500"/>
          </a:bodyPr>
          <a:lstStyle/>
          <a:p>
            <a:r>
              <a:rPr lang="fr-CH" sz="2400" dirty="0" smtClean="0"/>
              <a:t>An </a:t>
            </a:r>
            <a:r>
              <a:rPr lang="fr-CH" sz="2400" dirty="0" err="1" smtClean="0"/>
              <a:t>old</a:t>
            </a:r>
            <a:r>
              <a:rPr lang="fr-CH" sz="2400" dirty="0" smtClean="0"/>
              <a:t> type of </a:t>
            </a:r>
            <a:r>
              <a:rPr lang="fr-CH" sz="2400" dirty="0" err="1" smtClean="0"/>
              <a:t>cabling</a:t>
            </a:r>
            <a:r>
              <a:rPr lang="fr-CH" sz="2400" dirty="0" smtClean="0"/>
              <a:t> (</a:t>
            </a:r>
            <a:r>
              <a:rPr lang="fr-CH" sz="2400" dirty="0" err="1" smtClean="0"/>
              <a:t>Roebel</a:t>
            </a:r>
            <a:r>
              <a:rPr lang="fr-CH" sz="2400" dirty="0" smtClean="0"/>
              <a:t>) </a:t>
            </a:r>
            <a:r>
              <a:rPr lang="fr-CH" sz="2400" dirty="0" err="1" smtClean="0"/>
              <a:t>suitable</a:t>
            </a:r>
            <a:r>
              <a:rPr lang="fr-CH" sz="2400" dirty="0" smtClean="0"/>
              <a:t> for tapes has been </a:t>
            </a:r>
            <a:r>
              <a:rPr lang="fr-CH" sz="2400" dirty="0" err="1" smtClean="0"/>
              <a:t>recently</a:t>
            </a:r>
            <a:r>
              <a:rPr lang="fr-CH" sz="2400" dirty="0" smtClean="0"/>
              <a:t> </a:t>
            </a:r>
            <a:r>
              <a:rPr lang="fr-CH" sz="2400" dirty="0" err="1" smtClean="0"/>
              <a:t>rivisited</a:t>
            </a:r>
            <a:r>
              <a:rPr lang="fr-CH" sz="2400" dirty="0" smtClean="0"/>
              <a:t> (Karlsruhe, New </a:t>
            </a:r>
            <a:r>
              <a:rPr lang="fr-CH" sz="2400" dirty="0" err="1" smtClean="0"/>
              <a:t>Research</a:t>
            </a:r>
            <a:r>
              <a:rPr lang="fr-CH" sz="2400" dirty="0" smtClean="0"/>
              <a:t> </a:t>
            </a:r>
            <a:r>
              <a:rPr lang="fr-CH" sz="2400" dirty="0" err="1" smtClean="0"/>
              <a:t>Industry</a:t>
            </a:r>
            <a:r>
              <a:rPr lang="fr-CH" sz="2400" dirty="0" smtClean="0"/>
              <a:t> NZ)</a:t>
            </a:r>
          </a:p>
          <a:p>
            <a:r>
              <a:rPr lang="fr-CH" sz="2400" dirty="0" err="1" smtClean="0"/>
              <a:t>Here</a:t>
            </a:r>
            <a:r>
              <a:rPr lang="fr-CH" sz="2400" dirty="0" smtClean="0"/>
              <a:t> a first 2 m long test </a:t>
            </a:r>
            <a:r>
              <a:rPr lang="fr-CH" sz="2400" dirty="0" err="1" smtClean="0"/>
              <a:t>cable</a:t>
            </a:r>
            <a:r>
              <a:rPr lang="fr-CH" sz="2400" dirty="0" smtClean="0"/>
              <a:t> </a:t>
            </a:r>
            <a:r>
              <a:rPr lang="fr-CH" sz="2400" dirty="0" err="1" smtClean="0"/>
              <a:t>done</a:t>
            </a:r>
            <a:r>
              <a:rPr lang="fr-CH" sz="2400" dirty="0" smtClean="0"/>
              <a:t> </a:t>
            </a:r>
            <a:r>
              <a:rPr lang="fr-CH" sz="2400" dirty="0" err="1" smtClean="0"/>
              <a:t>at</a:t>
            </a:r>
            <a:r>
              <a:rPr lang="fr-CH" sz="2400" dirty="0" smtClean="0"/>
              <a:t> CERN</a:t>
            </a:r>
            <a:endParaRPr lang="en-GB" sz="2400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28" y="2786062"/>
            <a:ext cx="498157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728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7656"/>
            <a:ext cx="5936040" cy="1477127"/>
          </a:xfrm>
        </p:spPr>
        <p:txBody>
          <a:bodyPr>
            <a:noAutofit/>
          </a:bodyPr>
          <a:lstStyle/>
          <a:p>
            <a:r>
              <a:rPr lang="en-US" sz="3600" dirty="0" smtClean="0"/>
              <a:t>First consistent cross section, </a:t>
            </a:r>
            <a:r>
              <a:rPr lang="en-US" sz="2800" dirty="0" smtClean="0"/>
              <a:t>2010 WG and Malta (fits our tunnel)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CERN - 13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LRossi@Biggest Accelerators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E2B141-1547-4E22-9593-D94868C4E685}" type="slidenum">
              <a:rPr lang="en-US" smtClean="0"/>
              <a:pPr/>
              <a:t>54</a:t>
            </a:fld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729260" y="1383847"/>
            <a:ext cx="7854746" cy="4241834"/>
            <a:chOff x="1043608" y="692696"/>
            <a:chExt cx="7344817" cy="3966455"/>
          </a:xfrm>
        </p:grpSpPr>
        <p:pic>
          <p:nvPicPr>
            <p:cNvPr id="7" name="Picture 6" descr="20T_coil_v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3969" y="916649"/>
              <a:ext cx="4104456" cy="1471010"/>
            </a:xfrm>
            <a:prstGeom prst="rect">
              <a:avLst/>
            </a:prstGeom>
          </p:spPr>
        </p:pic>
        <p:pic>
          <p:nvPicPr>
            <p:cNvPr id="8" name="Picture 7" descr="20T_iron_v3.JP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5616" y="692696"/>
              <a:ext cx="3168352" cy="2365108"/>
            </a:xfrm>
            <a:prstGeom prst="rect">
              <a:avLst/>
            </a:prstGeom>
          </p:spPr>
        </p:pic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08104" y="2420888"/>
              <a:ext cx="2729708" cy="187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43608" y="3284984"/>
              <a:ext cx="5466228" cy="1374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1" name="TextBox 10"/>
          <p:cNvSpPr txBox="1"/>
          <p:nvPr/>
        </p:nvSpPr>
        <p:spPr>
          <a:xfrm>
            <a:off x="467543" y="5301208"/>
            <a:ext cx="7955393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Magnet</a:t>
            </a:r>
            <a:r>
              <a:rPr lang="fr-CH" dirty="0" smtClean="0"/>
              <a:t> design: 40 mm bore (</a:t>
            </a:r>
            <a:r>
              <a:rPr lang="fr-CH" dirty="0" err="1" smtClean="0"/>
              <a:t>depends</a:t>
            </a:r>
            <a:r>
              <a:rPr lang="fr-CH" dirty="0" smtClean="0"/>
              <a:t> on injection </a:t>
            </a:r>
            <a:r>
              <a:rPr lang="fr-CH" dirty="0" err="1" smtClean="0"/>
              <a:t>energy</a:t>
            </a:r>
            <a:r>
              <a:rPr lang="fr-CH" dirty="0" smtClean="0"/>
              <a:t>: &gt; 1 </a:t>
            </a:r>
            <a:r>
              <a:rPr lang="fr-CH" dirty="0" err="1" smtClean="0"/>
              <a:t>Tev</a:t>
            </a:r>
            <a:r>
              <a:rPr lang="fr-CH" dirty="0" smtClean="0"/>
              <a:t>)</a:t>
            </a:r>
            <a:br>
              <a:rPr lang="fr-CH" dirty="0" smtClean="0"/>
            </a:br>
            <a:r>
              <a:rPr lang="fr-CH" dirty="0" err="1"/>
              <a:t>V</a:t>
            </a:r>
            <a:r>
              <a:rPr lang="fr-CH" dirty="0" err="1" smtClean="0"/>
              <a:t>ery</a:t>
            </a:r>
            <a:r>
              <a:rPr lang="fr-CH" dirty="0" smtClean="0"/>
              <a:t> </a:t>
            </a:r>
            <a:r>
              <a:rPr lang="fr-CH" dirty="0" err="1" smtClean="0"/>
              <a:t>challenging</a:t>
            </a:r>
            <a:r>
              <a:rPr lang="fr-CH" dirty="0" smtClean="0"/>
              <a:t> but </a:t>
            </a:r>
            <a:r>
              <a:rPr lang="fr-CH" dirty="0" err="1" smtClean="0"/>
              <a:t>feasable</a:t>
            </a:r>
            <a:r>
              <a:rPr lang="fr-CH" dirty="0" smtClean="0"/>
              <a:t>: 300 mm inter-</a:t>
            </a:r>
            <a:r>
              <a:rPr lang="fr-CH" dirty="0" err="1" smtClean="0"/>
              <a:t>beam</a:t>
            </a:r>
            <a:r>
              <a:rPr lang="fr-CH" dirty="0" smtClean="0"/>
              <a:t>; </a:t>
            </a:r>
            <a:r>
              <a:rPr lang="fr-CH" b="1" dirty="0" err="1" smtClean="0"/>
              <a:t>anticoils</a:t>
            </a:r>
            <a:r>
              <a:rPr lang="fr-CH" b="1" dirty="0" smtClean="0"/>
              <a:t> to </a:t>
            </a:r>
            <a:r>
              <a:rPr lang="fr-CH" b="1" dirty="0" err="1" smtClean="0"/>
              <a:t>reduce</a:t>
            </a:r>
            <a:r>
              <a:rPr lang="fr-CH" b="1" dirty="0" smtClean="0"/>
              <a:t> flux</a:t>
            </a:r>
          </a:p>
          <a:p>
            <a:r>
              <a:rPr lang="fr-CH" dirty="0" err="1" smtClean="0"/>
              <a:t>Approximately</a:t>
            </a:r>
            <a:r>
              <a:rPr lang="fr-CH" dirty="0" smtClean="0"/>
              <a:t> 2.5 times more SC </a:t>
            </a:r>
            <a:r>
              <a:rPr lang="fr-CH" dirty="0" err="1" smtClean="0"/>
              <a:t>than</a:t>
            </a:r>
            <a:r>
              <a:rPr lang="fr-CH" dirty="0" smtClean="0"/>
              <a:t> LHC: 3000 tonnes!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3759268"/>
            <a:ext cx="2267744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b="1" dirty="0" smtClean="0"/>
              <a:t>L. Rossi and E. Todesco</a:t>
            </a:r>
            <a:endParaRPr lang="en-GB" sz="1400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500427" y="2433668"/>
            <a:ext cx="0" cy="371010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667172" y="2477698"/>
            <a:ext cx="0" cy="398720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2092822" y="2421791"/>
            <a:ext cx="784167" cy="26714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le 22"/>
          <p:cNvSpPr/>
          <p:nvPr/>
        </p:nvSpPr>
        <p:spPr>
          <a:xfrm>
            <a:off x="4355976" y="1623348"/>
            <a:ext cx="3888432" cy="125307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2814452" y="1623348"/>
            <a:ext cx="1651610" cy="799218"/>
          </a:xfrm>
          <a:custGeom>
            <a:avLst/>
            <a:gdLst>
              <a:gd name="connsiteX0" fmla="*/ 0 w 1651610"/>
              <a:gd name="connsiteY0" fmla="*/ 661000 h 661000"/>
              <a:gd name="connsiteX1" fmla="*/ 748145 w 1651610"/>
              <a:gd name="connsiteY1" fmla="*/ 542247 h 661000"/>
              <a:gd name="connsiteX2" fmla="*/ 1235034 w 1651610"/>
              <a:gd name="connsiteY2" fmla="*/ 316616 h 661000"/>
              <a:gd name="connsiteX3" fmla="*/ 1615044 w 1651610"/>
              <a:gd name="connsiteY3" fmla="*/ 31608 h 661000"/>
              <a:gd name="connsiteX4" fmla="*/ 1615044 w 1651610"/>
              <a:gd name="connsiteY4" fmla="*/ 19733 h 66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1610" h="661000">
                <a:moveTo>
                  <a:pt x="0" y="661000"/>
                </a:moveTo>
                <a:cubicBezTo>
                  <a:pt x="271153" y="630322"/>
                  <a:pt x="542306" y="599644"/>
                  <a:pt x="748145" y="542247"/>
                </a:cubicBezTo>
                <a:cubicBezTo>
                  <a:pt x="953984" y="484850"/>
                  <a:pt x="1090551" y="401722"/>
                  <a:pt x="1235034" y="316616"/>
                </a:cubicBezTo>
                <a:cubicBezTo>
                  <a:pt x="1379517" y="231510"/>
                  <a:pt x="1551709" y="81088"/>
                  <a:pt x="1615044" y="31608"/>
                </a:cubicBezTo>
                <a:cubicBezTo>
                  <a:pt x="1678379" y="-17873"/>
                  <a:pt x="1646711" y="930"/>
                  <a:pt x="1615044" y="19733"/>
                </a:cubicBezTo>
              </a:path>
            </a:pathLst>
          </a:cu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reeform 25"/>
          <p:cNvSpPr/>
          <p:nvPr/>
        </p:nvSpPr>
        <p:spPr>
          <a:xfrm>
            <a:off x="2826328" y="2683823"/>
            <a:ext cx="1721266" cy="192595"/>
          </a:xfrm>
          <a:custGeom>
            <a:avLst/>
            <a:gdLst>
              <a:gd name="connsiteX0" fmla="*/ 0 w 1890121"/>
              <a:gd name="connsiteY0" fmla="*/ 0 h 234868"/>
              <a:gd name="connsiteX1" fmla="*/ 890650 w 1890121"/>
              <a:gd name="connsiteY1" fmla="*/ 95003 h 234868"/>
              <a:gd name="connsiteX2" fmla="*/ 1828800 w 1890121"/>
              <a:gd name="connsiteY2" fmla="*/ 225632 h 234868"/>
              <a:gd name="connsiteX3" fmla="*/ 1721922 w 1890121"/>
              <a:gd name="connsiteY3" fmla="*/ 213756 h 234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0121" h="234868">
                <a:moveTo>
                  <a:pt x="0" y="0"/>
                </a:moveTo>
                <a:lnTo>
                  <a:pt x="890650" y="95003"/>
                </a:lnTo>
                <a:cubicBezTo>
                  <a:pt x="1195450" y="132608"/>
                  <a:pt x="1690255" y="205840"/>
                  <a:pt x="1828800" y="225632"/>
                </a:cubicBezTo>
                <a:cubicBezTo>
                  <a:pt x="1967345" y="245424"/>
                  <a:pt x="1844633" y="229590"/>
                  <a:pt x="1721922" y="213756"/>
                </a:cubicBezTo>
              </a:path>
            </a:pathLst>
          </a:cu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6389298" y="1737191"/>
            <a:ext cx="1639086" cy="1494831"/>
            <a:chOff x="6389298" y="1737191"/>
            <a:chExt cx="1639086" cy="1494831"/>
          </a:xfrm>
        </p:grpSpPr>
        <p:sp>
          <p:nvSpPr>
            <p:cNvPr id="27" name="Rounded Rectangle 26"/>
            <p:cNvSpPr/>
            <p:nvPr/>
          </p:nvSpPr>
          <p:spPr>
            <a:xfrm>
              <a:off x="6389298" y="1737191"/>
              <a:ext cx="1639086" cy="1103602"/>
            </a:xfrm>
            <a:prstGeom prst="roundRect">
              <a:avLst>
                <a:gd name="adj" fmla="val 0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Arrow Connector 13"/>
            <p:cNvCxnSpPr>
              <a:stCxn id="27" idx="2"/>
            </p:cNvCxnSpPr>
            <p:nvPr/>
          </p:nvCxnSpPr>
          <p:spPr>
            <a:xfrm>
              <a:off x="7208841" y="2840793"/>
              <a:ext cx="0" cy="39122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6269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65" y="3928345"/>
            <a:ext cx="4176464" cy="255337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478" y="3692082"/>
            <a:ext cx="312383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</a:rPr>
              <a:t>E. Todesco, </a:t>
            </a:r>
            <a:r>
              <a:rPr lang="en-US" sz="1400" dirty="0" smtClean="0">
                <a:solidFill>
                  <a:prstClr val="black"/>
                </a:solidFill>
              </a:rPr>
              <a:t>L. Rossi,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smtClean="0">
                <a:solidFill>
                  <a:prstClr val="black"/>
                </a:solidFill>
              </a:rPr>
              <a:t>P.. McIntyre</a:t>
            </a:r>
            <a:endParaRPr lang="en-GB" sz="14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848" y="2938140"/>
                <a:ext cx="3856056" cy="7162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0000CC"/>
                    </a:solidFill>
                  </a:rPr>
                  <a:t>HE-LHC</a:t>
                </a:r>
                <a:r>
                  <a:rPr lang="en-US" sz="2000" dirty="0" smtClean="0">
                    <a:solidFill>
                      <a:prstClr val="black"/>
                    </a:solidFill>
                  </a:rPr>
                  <a:t>: in LHC tunnel (2035-)</a:t>
                </a:r>
              </a:p>
              <a:p>
                <a:r>
                  <a:rPr lang="en-US" sz="2000" b="1" i="1" dirty="0" smtClean="0">
                    <a:solidFill>
                      <a:srgbClr val="0000CC"/>
                    </a:solidFill>
                  </a:rPr>
                  <a:t>E</a:t>
                </a:r>
                <a:r>
                  <a:rPr lang="en-US" sz="2000" b="1" i="1" baseline="-25000" dirty="0" err="1" smtClean="0">
                    <a:solidFill>
                      <a:srgbClr val="0000CC"/>
                    </a:solidFill>
                  </a:rPr>
                  <a:t>CoM</a:t>
                </a:r>
                <a:r>
                  <a:rPr lang="en-US" sz="2000" b="1" i="1" dirty="0" smtClean="0">
                    <a:solidFill>
                      <a:srgbClr val="0000CC"/>
                    </a:solidFill>
                  </a:rPr>
                  <a:t>=</a:t>
                </a:r>
                <a:r>
                  <a:rPr lang="en-US" sz="2000" b="1" dirty="0" smtClean="0">
                    <a:solidFill>
                      <a:srgbClr val="0000CC"/>
                    </a:solidFill>
                  </a:rPr>
                  <a:t>33 </a:t>
                </a:r>
                <a:r>
                  <a:rPr lang="en-US" sz="2000" b="1" dirty="0" err="1" smtClean="0">
                    <a:solidFill>
                      <a:srgbClr val="0000CC"/>
                    </a:solidFill>
                  </a:rPr>
                  <a:t>TeV</a:t>
                </a:r>
                <a:r>
                  <a:rPr lang="en-US" sz="2000" b="1" dirty="0">
                    <a:solidFill>
                      <a:srgbClr val="0000CC"/>
                    </a:solidFill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0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𝑳</m:t>
                        </m:r>
                      </m:e>
                    </m:acc>
                    <m:r>
                      <a:rPr lang="en-US" sz="2000" b="1" smtClean="0">
                        <a:solidFill>
                          <a:srgbClr val="0000CC"/>
                        </a:solidFill>
                        <a:latin typeface="Cambria Math"/>
                      </a:rPr>
                      <m:t>=</m:t>
                    </m:r>
                    <m:r>
                      <a:rPr lang="en-US" sz="2000" b="1" i="0" smtClean="0">
                        <a:solidFill>
                          <a:srgbClr val="0000CC"/>
                        </a:solidFill>
                        <a:latin typeface="Cambria Math"/>
                      </a:rPr>
                      <m:t>𝟓</m:t>
                    </m:r>
                  </m:oMath>
                </a14:m>
                <a:r>
                  <a:rPr lang="en-US" sz="2000" b="1" dirty="0" smtClean="0">
                    <a:solidFill>
                      <a:srgbClr val="0000CC"/>
                    </a:solidFill>
                  </a:rPr>
                  <a:t>x10</a:t>
                </a:r>
                <a:r>
                  <a:rPr lang="en-US" sz="2000" b="1" baseline="30000" dirty="0" smtClean="0">
                    <a:solidFill>
                      <a:srgbClr val="0000CC"/>
                    </a:solidFill>
                  </a:rPr>
                  <a:t>34</a:t>
                </a:r>
                <a:r>
                  <a:rPr lang="en-US" sz="2000" b="1" dirty="0" smtClean="0">
                    <a:solidFill>
                      <a:srgbClr val="0000CC"/>
                    </a:solidFill>
                  </a:rPr>
                  <a:t>cm</a:t>
                </a:r>
                <a:r>
                  <a:rPr lang="en-US" sz="2000" b="1" baseline="30000" dirty="0" smtClean="0">
                    <a:solidFill>
                      <a:srgbClr val="0000CC"/>
                    </a:solidFill>
                  </a:rPr>
                  <a:t>-2</a:t>
                </a:r>
                <a:r>
                  <a:rPr lang="en-US" sz="2000" b="1" dirty="0" smtClean="0">
                    <a:solidFill>
                      <a:srgbClr val="0000CC"/>
                    </a:solidFill>
                  </a:rPr>
                  <a:t>s</a:t>
                </a:r>
                <a:r>
                  <a:rPr lang="en-US" sz="2000" b="1" baseline="30000" dirty="0" smtClean="0">
                    <a:solidFill>
                      <a:srgbClr val="0000CC"/>
                    </a:solidFill>
                  </a:rPr>
                  <a:t>-1</a:t>
                </a:r>
                <a:endParaRPr lang="en-US" sz="2000" b="1" dirty="0" smtClean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8" y="2938140"/>
                <a:ext cx="3856056" cy="716222"/>
              </a:xfrm>
              <a:prstGeom prst="rect">
                <a:avLst/>
              </a:prstGeom>
              <a:blipFill rotWithShape="1">
                <a:blip r:embed="rId4"/>
                <a:stretch>
                  <a:fillRect l="-1580" t="-3419" b="-15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561750" y="2919142"/>
                <a:ext cx="4501553" cy="7162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0000CC"/>
                    </a:solidFill>
                  </a:rPr>
                  <a:t>VHE-LHC</a:t>
                </a:r>
                <a:r>
                  <a:rPr lang="en-US" sz="2000" dirty="0" smtClean="0">
                    <a:solidFill>
                      <a:prstClr val="black"/>
                    </a:solidFill>
                  </a:rPr>
                  <a:t>:  new 80 km tunnel (2040?)</a:t>
                </a:r>
              </a:p>
              <a:p>
                <a:r>
                  <a:rPr lang="en-US" sz="2000" b="1" i="1" dirty="0" smtClean="0">
                    <a:solidFill>
                      <a:srgbClr val="0000CC"/>
                    </a:solidFill>
                  </a:rPr>
                  <a:t>E</a:t>
                </a:r>
                <a:r>
                  <a:rPr lang="en-US" sz="2000" b="1" i="1" baseline="-25000" dirty="0" err="1" smtClean="0">
                    <a:solidFill>
                      <a:srgbClr val="0000CC"/>
                    </a:solidFill>
                  </a:rPr>
                  <a:t>CoM</a:t>
                </a:r>
                <a:r>
                  <a:rPr lang="en-US" sz="2000" b="1" i="1" dirty="0" smtClean="0">
                    <a:solidFill>
                      <a:srgbClr val="0000CC"/>
                    </a:solidFill>
                  </a:rPr>
                  <a:t>=</a:t>
                </a:r>
                <a:r>
                  <a:rPr lang="en-US" sz="2000" b="1" dirty="0" smtClean="0">
                    <a:solidFill>
                      <a:srgbClr val="0000CC"/>
                    </a:solidFill>
                  </a:rPr>
                  <a:t>84-104 </a:t>
                </a:r>
                <a:r>
                  <a:rPr lang="en-US" sz="2000" b="1" dirty="0" err="1" smtClean="0">
                    <a:solidFill>
                      <a:srgbClr val="0000CC"/>
                    </a:solidFill>
                  </a:rPr>
                  <a:t>TeV</a:t>
                </a:r>
                <a:r>
                  <a:rPr lang="en-US" sz="2000" b="1" dirty="0">
                    <a:solidFill>
                      <a:srgbClr val="0000CC"/>
                    </a:solidFill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0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𝑳</m:t>
                        </m:r>
                      </m:e>
                    </m:acc>
                    <m:r>
                      <a:rPr lang="en-US" sz="2000" b="1" smtClean="0">
                        <a:solidFill>
                          <a:srgbClr val="0000CC"/>
                        </a:solidFill>
                        <a:latin typeface="Cambria Math"/>
                      </a:rPr>
                      <m:t>=</m:t>
                    </m:r>
                    <m:r>
                      <a:rPr lang="en-US" sz="2000" b="1" i="0" smtClean="0">
                        <a:solidFill>
                          <a:srgbClr val="0000CC"/>
                        </a:solidFill>
                        <a:latin typeface="Cambria Math"/>
                      </a:rPr>
                      <m:t>𝟓</m:t>
                    </m:r>
                  </m:oMath>
                </a14:m>
                <a:r>
                  <a:rPr lang="en-US" sz="2000" b="1" dirty="0" smtClean="0">
                    <a:solidFill>
                      <a:srgbClr val="0000CC"/>
                    </a:solidFill>
                  </a:rPr>
                  <a:t>x10</a:t>
                </a:r>
                <a:r>
                  <a:rPr lang="en-US" sz="2000" b="1" baseline="30000" dirty="0" smtClean="0">
                    <a:solidFill>
                      <a:srgbClr val="0000CC"/>
                    </a:solidFill>
                  </a:rPr>
                  <a:t>34</a:t>
                </a:r>
                <a:r>
                  <a:rPr lang="en-US" sz="2000" b="1" dirty="0" smtClean="0">
                    <a:solidFill>
                      <a:srgbClr val="0000CC"/>
                    </a:solidFill>
                  </a:rPr>
                  <a:t>cm</a:t>
                </a:r>
                <a:r>
                  <a:rPr lang="en-US" sz="2000" b="1" baseline="30000" dirty="0" smtClean="0">
                    <a:solidFill>
                      <a:srgbClr val="0000CC"/>
                    </a:solidFill>
                  </a:rPr>
                  <a:t>-2</a:t>
                </a:r>
                <a:r>
                  <a:rPr lang="en-US" sz="2000" b="1" dirty="0" smtClean="0">
                    <a:solidFill>
                      <a:srgbClr val="0000CC"/>
                    </a:solidFill>
                  </a:rPr>
                  <a:t>s</a:t>
                </a:r>
                <a:r>
                  <a:rPr lang="en-US" sz="2000" b="1" baseline="30000" dirty="0" smtClean="0">
                    <a:solidFill>
                      <a:srgbClr val="0000CC"/>
                    </a:solidFill>
                  </a:rPr>
                  <a:t>-1</a:t>
                </a:r>
                <a:endParaRPr lang="en-US" sz="2000" b="1" dirty="0" smtClean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1750" y="2919142"/>
                <a:ext cx="4501553" cy="716222"/>
              </a:xfrm>
              <a:prstGeom prst="rect">
                <a:avLst/>
              </a:prstGeom>
              <a:blipFill rotWithShape="1">
                <a:blip r:embed="rId5"/>
                <a:stretch>
                  <a:fillRect l="-1353" t="-3419" r="-406" b="-15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237" y="3677360"/>
            <a:ext cx="4120226" cy="278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932040" y="6488668"/>
            <a:ext cx="43924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J. Osborne, C. </a:t>
            </a:r>
            <a:r>
              <a:rPr lang="en-US" sz="1400" dirty="0" err="1" smtClean="0">
                <a:solidFill>
                  <a:prstClr val="black"/>
                </a:solidFill>
              </a:rPr>
              <a:t>Waaijer</a:t>
            </a:r>
            <a:r>
              <a:rPr lang="en-US" sz="1400" dirty="0" smtClean="0">
                <a:solidFill>
                  <a:prstClr val="black"/>
                </a:solidFill>
              </a:rPr>
              <a:t>, S. Myers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512" y="-215399"/>
            <a:ext cx="8964959" cy="1143000"/>
          </a:xfrm>
        </p:spPr>
        <p:txBody>
          <a:bodyPr>
            <a:normAutofit/>
          </a:bodyPr>
          <a:lstStyle/>
          <a:p>
            <a:r>
              <a:rPr lang="en-US" sz="4800" i="1" dirty="0" smtClean="0"/>
              <a:t>LHC</a:t>
            </a:r>
            <a:r>
              <a:rPr lang="en-US" sz="4800" i="1" dirty="0" smtClean="0">
                <a:latin typeface="Calibri"/>
              </a:rPr>
              <a:t>→HE-LHC/VHE-LHC </a:t>
            </a:r>
            <a:r>
              <a:rPr lang="en-US" sz="3100" i="1" dirty="0" smtClean="0">
                <a:solidFill>
                  <a:srgbClr val="FF0000"/>
                </a:solidFill>
                <a:latin typeface="Calibri"/>
              </a:rPr>
              <a:t>(F. Zimmerman)</a:t>
            </a:r>
            <a:endParaRPr lang="en-GB" sz="31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848" y="908720"/>
                <a:ext cx="4852610" cy="18540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00CC"/>
                    </a:solidFill>
                  </a:rPr>
                  <a:t>LHC</a:t>
                </a:r>
                <a:r>
                  <a:rPr lang="en-US" sz="2400" dirty="0">
                    <a:solidFill>
                      <a:prstClr val="black"/>
                    </a:solidFill>
                  </a:rPr>
                  <a:t> </a:t>
                </a:r>
                <a:r>
                  <a:rPr lang="en-US" sz="2400" b="1" dirty="0" smtClean="0">
                    <a:solidFill>
                      <a:srgbClr val="0000CC"/>
                    </a:solidFill>
                  </a:rPr>
                  <a:t>is the 1st Higgs factory! </a:t>
                </a:r>
              </a:p>
              <a:p>
                <a:r>
                  <a:rPr lang="en-US" i="1" dirty="0" err="1" smtClean="0">
                    <a:solidFill>
                      <a:prstClr val="black"/>
                    </a:solidFill>
                  </a:rPr>
                  <a:t>E</a:t>
                </a:r>
                <a:r>
                  <a:rPr lang="en-US" i="1" baseline="-25000" dirty="0" err="1" smtClean="0">
                    <a:solidFill>
                      <a:prstClr val="black"/>
                    </a:solidFill>
                  </a:rPr>
                  <a:t>CoM</a:t>
                </a:r>
                <a:r>
                  <a:rPr lang="en-US" i="1" dirty="0" smtClean="0">
                    <a:solidFill>
                      <a:prstClr val="black"/>
                    </a:solidFill>
                  </a:rPr>
                  <a:t>=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8-14 </a:t>
                </a:r>
                <a:r>
                  <a:rPr lang="en-US" dirty="0" err="1">
                    <a:solidFill>
                      <a:prstClr val="black"/>
                    </a:solidFill>
                  </a:rPr>
                  <a:t>TeV</a:t>
                </a:r>
                <a:r>
                  <a:rPr lang="en-US" dirty="0">
                    <a:solidFill>
                      <a:prstClr val="black"/>
                    </a:solidFill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𝐿</m:t>
                        </m:r>
                      </m:e>
                    </m:acc>
                    <m:r>
                      <a:rPr lang="en-US" smtClean="0">
                        <a:solidFill>
                          <a:prstClr val="black"/>
                        </a:solidFill>
                        <a:latin typeface="Cambria Math"/>
                      </a:rPr>
                      <m:t>~</m:t>
                    </m:r>
                  </m:oMath>
                </a14:m>
                <a:r>
                  <a:rPr lang="en-US" dirty="0" smtClean="0">
                    <a:solidFill>
                      <a:prstClr val="black"/>
                    </a:solidFill>
                  </a:rPr>
                  <a:t>10</a:t>
                </a:r>
                <a:r>
                  <a:rPr lang="en-US" baseline="30000" dirty="0" smtClean="0">
                    <a:solidFill>
                      <a:prstClr val="black"/>
                    </a:solidFill>
                  </a:rPr>
                  <a:t>34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cm</a:t>
                </a:r>
                <a:r>
                  <a:rPr lang="en-US" baseline="30000" dirty="0" smtClean="0">
                    <a:solidFill>
                      <a:prstClr val="black"/>
                    </a:solidFill>
                  </a:rPr>
                  <a:t>-2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s</a:t>
                </a:r>
                <a:r>
                  <a:rPr lang="en-US" baseline="30000" dirty="0" smtClean="0">
                    <a:solidFill>
                      <a:prstClr val="black"/>
                    </a:solidFill>
                  </a:rPr>
                  <a:t>-1</a:t>
                </a:r>
                <a:endParaRPr lang="en-US" dirty="0" smtClean="0">
                  <a:solidFill>
                    <a:prstClr val="black"/>
                  </a:solidFill>
                </a:endParaRPr>
              </a:p>
              <a:p>
                <a:r>
                  <a:rPr lang="en-US" dirty="0">
                    <a:solidFill>
                      <a:prstClr val="black"/>
                    </a:solidFill>
                  </a:rPr>
                  <a:t>t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otal cross section at 8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TeV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: 22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pb</a:t>
                </a:r>
                <a:endParaRPr lang="en-US" dirty="0" smtClean="0">
                  <a:solidFill>
                    <a:prstClr val="black"/>
                  </a:solidFill>
                </a:endParaRPr>
              </a:p>
              <a:p>
                <a:r>
                  <a:rPr lang="en-US" b="1" dirty="0" smtClean="0">
                    <a:solidFill>
                      <a:srgbClr val="FF0000"/>
                    </a:solidFill>
                  </a:rPr>
                  <a:t>1 M Higgs produced so far – more to come</a:t>
                </a:r>
              </a:p>
              <a:p>
                <a:r>
                  <a:rPr lang="en-US" b="1" dirty="0" smtClean="0">
                    <a:solidFill>
                      <a:srgbClr val="FF0000"/>
                    </a:solidFill>
                  </a:rPr>
                  <a:t>15 H bosons / min – and more to come</a:t>
                </a:r>
              </a:p>
              <a:p>
                <a:endParaRPr lang="en-US" b="1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8" y="908720"/>
                <a:ext cx="4852610" cy="1854097"/>
              </a:xfrm>
              <a:prstGeom prst="rect">
                <a:avLst/>
              </a:prstGeom>
              <a:blipFill rotWithShape="1">
                <a:blip r:embed="rId7"/>
                <a:stretch>
                  <a:fillRect l="-1884" t="-2303" r="-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441590" y="3944265"/>
            <a:ext cx="2244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20-T dipole magnet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8064" y="5239680"/>
            <a:ext cx="1585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80 km tunnel</a:t>
            </a:r>
            <a:endParaRPr lang="en-GB" sz="2000" b="1" dirty="0">
              <a:solidFill>
                <a:srgbClr val="FFFF00"/>
              </a:solidFill>
            </a:endParaRP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18312" y="2465847"/>
            <a:ext cx="3571559" cy="291034"/>
          </a:xfrm>
          <a:solidFill>
            <a:srgbClr val="FFFFFF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>
                <a:solidFill>
                  <a:srgbClr val="000090"/>
                </a:solidFill>
              </a:rPr>
              <a:t> 8 </a:t>
            </a:r>
            <a:r>
              <a:rPr lang="en-US" sz="1800" dirty="0">
                <a:solidFill>
                  <a:srgbClr val="000090"/>
                </a:solidFill>
                <a:sym typeface="Wingdings"/>
              </a:rPr>
              <a:t></a:t>
            </a:r>
            <a:r>
              <a:rPr lang="en-US" sz="1800" dirty="0">
                <a:solidFill>
                  <a:srgbClr val="000090"/>
                </a:solidFill>
              </a:rPr>
              <a:t> </a:t>
            </a:r>
            <a:r>
              <a:rPr lang="en-US" sz="1800" dirty="0" smtClean="0">
                <a:solidFill>
                  <a:srgbClr val="000090"/>
                </a:solidFill>
              </a:rPr>
              <a:t>14 </a:t>
            </a:r>
            <a:r>
              <a:rPr lang="en-US" sz="1800" dirty="0" err="1">
                <a:solidFill>
                  <a:srgbClr val="000090"/>
                </a:solidFill>
              </a:rPr>
              <a:t>TeV</a:t>
            </a:r>
            <a:r>
              <a:rPr lang="en-US" sz="1800" dirty="0">
                <a:solidFill>
                  <a:srgbClr val="000090"/>
                </a:solidFill>
              </a:rPr>
              <a:t>: </a:t>
            </a:r>
            <a:r>
              <a:rPr lang="en-US" sz="1800" dirty="0" err="1" smtClean="0">
                <a:solidFill>
                  <a:srgbClr val="008000"/>
                </a:solidFill>
              </a:rPr>
              <a:t>ggH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x1.5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89425" y="58704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000090"/>
                </a:solidFill>
                <a:sym typeface="Wingdings"/>
              </a:rPr>
              <a:t>14 </a:t>
            </a:r>
            <a:r>
              <a:rPr lang="en-US" dirty="0">
                <a:solidFill>
                  <a:srgbClr val="000090"/>
                </a:solidFill>
              </a:rPr>
              <a:t> 33 </a:t>
            </a:r>
            <a:r>
              <a:rPr lang="en-US" dirty="0" err="1">
                <a:solidFill>
                  <a:srgbClr val="000090"/>
                </a:solidFill>
              </a:rPr>
              <a:t>TeV</a:t>
            </a:r>
            <a:r>
              <a:rPr lang="en-US" dirty="0" smtClean="0">
                <a:solidFill>
                  <a:srgbClr val="000090"/>
                </a:solidFill>
              </a:rPr>
              <a:t>:</a:t>
            </a:r>
            <a:r>
              <a:rPr lang="en-US" dirty="0" smtClean="0">
                <a:solidFill>
                  <a:srgbClr val="002060"/>
                </a:solidFill>
                <a:sym typeface="Wingdings"/>
              </a:rPr>
              <a:t> </a:t>
            </a:r>
            <a:r>
              <a:rPr lang="en-US" dirty="0">
                <a:solidFill>
                  <a:srgbClr val="002060"/>
                </a:solidFill>
                <a:sym typeface="Wingdings"/>
              </a:rPr>
              <a:t>HH</a:t>
            </a:r>
            <a:r>
              <a:rPr lang="en-US" dirty="0">
                <a:solidFill>
                  <a:srgbClr val="002060"/>
                </a:solidFill>
              </a:rPr>
              <a:t> x6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860458" y="896921"/>
                <a:ext cx="4283542" cy="139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00CC"/>
                    </a:solidFill>
                  </a:rPr>
                  <a:t>HL-LHC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 (~2022-2030) </a:t>
                </a:r>
              </a:p>
              <a:p>
                <a:r>
                  <a:rPr lang="en-US" sz="2000" b="1" dirty="0" smtClean="0">
                    <a:solidFill>
                      <a:srgbClr val="0000CC"/>
                    </a:solidFill>
                  </a:rPr>
                  <a:t>will deliver ~9x more H bosons! </a:t>
                </a:r>
                <a:endParaRPr lang="en-US" sz="2000" b="1" dirty="0">
                  <a:solidFill>
                    <a:srgbClr val="0000CC"/>
                  </a:solidFill>
                </a:endParaRPr>
              </a:p>
              <a:p>
                <a:r>
                  <a:rPr lang="en-US" sz="2000" b="1" i="1" dirty="0" smtClean="0">
                    <a:solidFill>
                      <a:srgbClr val="0000CC"/>
                    </a:solidFill>
                  </a:rPr>
                  <a:t>E</a:t>
                </a:r>
                <a:r>
                  <a:rPr lang="en-US" sz="2000" b="1" i="1" baseline="-25000" dirty="0" err="1" smtClean="0">
                    <a:solidFill>
                      <a:srgbClr val="0000CC"/>
                    </a:solidFill>
                  </a:rPr>
                  <a:t>CoM</a:t>
                </a:r>
                <a:r>
                  <a:rPr lang="en-US" sz="2000" b="1" i="1" dirty="0" smtClean="0">
                    <a:solidFill>
                      <a:srgbClr val="0000CC"/>
                    </a:solidFill>
                  </a:rPr>
                  <a:t>=</a:t>
                </a:r>
                <a:r>
                  <a:rPr lang="en-US" sz="2000" b="1" dirty="0" smtClean="0">
                    <a:solidFill>
                      <a:srgbClr val="0000CC"/>
                    </a:solidFill>
                  </a:rPr>
                  <a:t>14 </a:t>
                </a:r>
                <a:r>
                  <a:rPr lang="en-US" sz="2000" b="1" dirty="0" err="1">
                    <a:solidFill>
                      <a:srgbClr val="0000CC"/>
                    </a:solidFill>
                  </a:rPr>
                  <a:t>TeV</a:t>
                </a:r>
                <a:r>
                  <a:rPr lang="en-US" sz="2000" b="1" dirty="0">
                    <a:solidFill>
                      <a:srgbClr val="0000CC"/>
                    </a:solidFill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0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𝑳</m:t>
                        </m:r>
                      </m:e>
                    </m:acc>
                    <m:r>
                      <a:rPr lang="en-US" sz="2000" b="1">
                        <a:solidFill>
                          <a:srgbClr val="0000CC"/>
                        </a:solidFill>
                        <a:latin typeface="Cambria Math"/>
                      </a:rPr>
                      <m:t>~</m:t>
                    </m:r>
                  </m:oMath>
                </a14:m>
                <a:r>
                  <a:rPr lang="en-US" sz="2000" b="1" dirty="0" smtClean="0">
                    <a:solidFill>
                      <a:srgbClr val="0000CC"/>
                    </a:solidFill>
                  </a:rPr>
                  <a:t>5x10</a:t>
                </a:r>
                <a:r>
                  <a:rPr lang="en-US" sz="2000" b="1" baseline="30000" dirty="0" smtClean="0">
                    <a:solidFill>
                      <a:srgbClr val="0000CC"/>
                    </a:solidFill>
                  </a:rPr>
                  <a:t>34</a:t>
                </a:r>
                <a:r>
                  <a:rPr lang="en-US" sz="2000" b="1" dirty="0" smtClean="0">
                    <a:solidFill>
                      <a:srgbClr val="0000CC"/>
                    </a:solidFill>
                  </a:rPr>
                  <a:t>cm</a:t>
                </a:r>
                <a:r>
                  <a:rPr lang="en-US" sz="2000" b="1" baseline="30000" dirty="0" smtClean="0">
                    <a:solidFill>
                      <a:srgbClr val="0000CC"/>
                    </a:solidFill>
                  </a:rPr>
                  <a:t>-2</a:t>
                </a:r>
                <a:r>
                  <a:rPr lang="en-US" sz="2000" b="1" dirty="0" smtClean="0">
                    <a:solidFill>
                      <a:srgbClr val="0000CC"/>
                    </a:solidFill>
                  </a:rPr>
                  <a:t>s</a:t>
                </a:r>
                <a:r>
                  <a:rPr lang="en-US" sz="2000" b="1" baseline="30000" dirty="0" smtClean="0">
                    <a:solidFill>
                      <a:srgbClr val="0000CC"/>
                    </a:solidFill>
                  </a:rPr>
                  <a:t>-1</a:t>
                </a:r>
              </a:p>
              <a:p>
                <a:r>
                  <a:rPr lang="en-US" sz="2000" dirty="0" smtClean="0">
                    <a:solidFill>
                      <a:prstClr val="black"/>
                    </a:solidFill>
                  </a:rPr>
                  <a:t>with luminosity leveling</a:t>
                </a: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458" y="896921"/>
                <a:ext cx="4283542" cy="1393330"/>
              </a:xfrm>
              <a:prstGeom prst="rect">
                <a:avLst/>
              </a:prstGeom>
              <a:blipFill rotWithShape="1">
                <a:blip r:embed="rId8"/>
                <a:stretch>
                  <a:fillRect l="-2134" t="-3057" b="-69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2844924" y="2504185"/>
            <a:ext cx="1472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F</a:t>
            </a:r>
            <a:r>
              <a:rPr lang="en-US" sz="1400" dirty="0" smtClean="0">
                <a:solidFill>
                  <a:prstClr val="black"/>
                </a:solidFill>
              </a:rPr>
              <a:t>. Cerutti, P. Janot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45341" y="3935290"/>
            <a:ext cx="2947730" cy="461665"/>
          </a:xfrm>
          <a:prstGeom prst="rect">
            <a:avLst/>
          </a:prstGeom>
          <a:solidFill>
            <a:srgbClr val="00330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16-T  or 20-T magnets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69058" y="6516777"/>
            <a:ext cx="1018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Wingdings"/>
              </a:rPr>
              <a:t> HH</a:t>
            </a:r>
            <a:r>
              <a:rPr lang="en-US" dirty="0" smtClean="0">
                <a:solidFill>
                  <a:schemeClr val="bg1"/>
                </a:solidFill>
              </a:rPr>
              <a:t> x42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88360" y="2380532"/>
            <a:ext cx="38736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solidFill>
                  <a:srgbClr val="0000CC"/>
                </a:solidFill>
              </a:rPr>
              <a:t>- pushes magnet technology!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31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9" grpId="0"/>
      <p:bldP spid="11" grpId="0"/>
      <p:bldP spid="13" grpId="0"/>
      <p:bldP spid="8" grpId="0"/>
      <p:bldP spid="15" grpId="0"/>
      <p:bldP spid="18" grpId="0" build="p" animBg="1"/>
      <p:bldP spid="16" grpId="0"/>
      <p:bldP spid="17" grpId="0"/>
      <p:bldP spid="21" grpId="0"/>
      <p:bldP spid="19" grpId="0" animBg="1"/>
      <p:bldP spid="2" grpId="0"/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 descr="HE_LHC%20option3_80km_UnderLake.pdf"/>
          <p:cNvPicPr/>
          <p:nvPr/>
        </p:nvPicPr>
        <p:blipFill>
          <a:blip r:embed="rId2" cstate="print"/>
          <a:srcRect l="535" t="6667" r="2890"/>
          <a:stretch>
            <a:fillRect/>
          </a:stretch>
        </p:blipFill>
        <p:spPr>
          <a:xfrm>
            <a:off x="-11689" y="697785"/>
            <a:ext cx="9144000" cy="6172200"/>
          </a:xfrm>
          <a:prstGeom prst="rect">
            <a:avLst/>
          </a:prstGeom>
        </p:spPr>
      </p:pic>
      <p:sp>
        <p:nvSpPr>
          <p:cNvPr id="2232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799307"/>
            <a:ext cx="5976829" cy="923330"/>
          </a:xfrm>
          <a:prstGeom prst="rect">
            <a:avLst/>
          </a:prstGeom>
          <a:solidFill>
            <a:srgbClr val="E5F3EE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i="1" dirty="0">
                <a:solidFill>
                  <a:srgbClr val="00B050"/>
                </a:solidFill>
              </a:rPr>
              <a:t>«</a:t>
            </a:r>
            <a:r>
              <a:rPr lang="fr-CH" b="1" i="1" dirty="0" err="1">
                <a:solidFill>
                  <a:srgbClr val="00B050"/>
                </a:solidFill>
              </a:rPr>
              <a:t>Pre-Feasibility</a:t>
            </a:r>
            <a:r>
              <a:rPr lang="fr-CH" b="1" i="1" dirty="0">
                <a:solidFill>
                  <a:srgbClr val="00B050"/>
                </a:solidFill>
              </a:rPr>
              <a:t> </a:t>
            </a:r>
            <a:r>
              <a:rPr lang="fr-CH" b="1" i="1" dirty="0" err="1">
                <a:solidFill>
                  <a:srgbClr val="00B050"/>
                </a:solidFill>
              </a:rPr>
              <a:t>Study</a:t>
            </a:r>
            <a:r>
              <a:rPr lang="fr-CH" b="1" i="1" dirty="0">
                <a:solidFill>
                  <a:srgbClr val="00B050"/>
                </a:solidFill>
              </a:rPr>
              <a:t> for an 80-km tunnel </a:t>
            </a:r>
            <a:r>
              <a:rPr lang="fr-CH" b="1" i="1" dirty="0" err="1">
                <a:solidFill>
                  <a:srgbClr val="00B050"/>
                </a:solidFill>
              </a:rPr>
              <a:t>at</a:t>
            </a:r>
            <a:r>
              <a:rPr lang="fr-CH" b="1" i="1" dirty="0">
                <a:solidFill>
                  <a:srgbClr val="00B050"/>
                </a:solidFill>
              </a:rPr>
              <a:t> CERN»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i="1" dirty="0">
                <a:solidFill>
                  <a:srgbClr val="00B050"/>
                </a:solidFill>
              </a:rPr>
              <a:t>John Osborne and Caroline </a:t>
            </a:r>
            <a:r>
              <a:rPr lang="fr-CH" b="1" i="1" dirty="0" err="1">
                <a:solidFill>
                  <a:srgbClr val="00B050"/>
                </a:solidFill>
              </a:rPr>
              <a:t>Waaijer</a:t>
            </a:r>
            <a:r>
              <a:rPr lang="fr-CH" b="1" i="1" dirty="0">
                <a:solidFill>
                  <a:srgbClr val="00B050"/>
                </a:solidFill>
              </a:rPr>
              <a:t>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i="1" dirty="0">
                <a:solidFill>
                  <a:srgbClr val="00B050"/>
                </a:solidFill>
              </a:rPr>
              <a:t>CERN, ARUP &amp; GADZ,  </a:t>
            </a:r>
            <a:r>
              <a:rPr lang="fr-CH" b="1" i="1" dirty="0" err="1">
                <a:solidFill>
                  <a:srgbClr val="00B050"/>
                </a:solidFill>
              </a:rPr>
              <a:t>submitted</a:t>
            </a:r>
            <a:r>
              <a:rPr lang="fr-CH" b="1" i="1" dirty="0">
                <a:solidFill>
                  <a:srgbClr val="00B050"/>
                </a:solidFill>
              </a:rPr>
              <a:t> to ESPG</a:t>
            </a:r>
            <a:endParaRPr lang="en-US" b="1" i="1" dirty="0" err="1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79" y="62191"/>
            <a:ext cx="88104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cs typeface="Calibri" pitchFamily="34" charset="0"/>
              </a:rPr>
              <a:t>80-km </a:t>
            </a:r>
            <a:r>
              <a:rPr lang="en-US" sz="3200" b="1" dirty="0">
                <a:solidFill>
                  <a:srgbClr val="0000FF"/>
                </a:solidFill>
                <a:cs typeface="Calibri" pitchFamily="34" charset="0"/>
              </a:rPr>
              <a:t>tunnel in </a:t>
            </a:r>
            <a:r>
              <a:rPr lang="en-US" sz="3200" b="1" dirty="0" smtClean="0">
                <a:solidFill>
                  <a:srgbClr val="0000FF"/>
                </a:solidFill>
                <a:cs typeface="Calibri" pitchFamily="34" charset="0"/>
              </a:rPr>
              <a:t>Geneva </a:t>
            </a:r>
            <a:r>
              <a:rPr lang="en-US" sz="3200" b="1" dirty="0">
                <a:solidFill>
                  <a:srgbClr val="0000FF"/>
                </a:solidFill>
                <a:cs typeface="Calibri" pitchFamily="34" charset="0"/>
              </a:rPr>
              <a:t>area – “best” option</a:t>
            </a:r>
            <a:endParaRPr lang="en-GB" sz="3200" b="1" dirty="0">
              <a:solidFill>
                <a:srgbClr val="0000FF"/>
              </a:solidFill>
              <a:cs typeface="Calibri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4070597" y="3240048"/>
            <a:ext cx="3600400" cy="3600400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70997" y="4424144"/>
            <a:ext cx="14154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</a:rPr>
              <a:t>e</a:t>
            </a:r>
            <a:r>
              <a:rPr lang="en-US" sz="2000" b="1" dirty="0" smtClean="0">
                <a:solidFill>
                  <a:srgbClr val="FFFF00"/>
                </a:solidFill>
              </a:rPr>
              <a:t>ven better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100 km?</a:t>
            </a:r>
            <a:endParaRPr lang="en-GB" sz="20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2996952"/>
            <a:ext cx="201622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F. Zimmermann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990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075240" cy="1143000"/>
          </a:xfrm>
        </p:spPr>
        <p:txBody>
          <a:bodyPr>
            <a:normAutofit/>
          </a:bodyPr>
          <a:lstStyle/>
          <a:p>
            <a:r>
              <a:rPr lang="fr-CH" dirty="0" smtClean="0"/>
              <a:t>Is </a:t>
            </a:r>
            <a:r>
              <a:rPr lang="fr-CH" dirty="0" err="1" smtClean="0"/>
              <a:t>there</a:t>
            </a:r>
            <a:r>
              <a:rPr lang="fr-CH" dirty="0" smtClean="0"/>
              <a:t> a </a:t>
            </a:r>
            <a:r>
              <a:rPr lang="fr-CH" dirty="0" err="1" smtClean="0"/>
              <a:t>limit</a:t>
            </a:r>
            <a:r>
              <a:rPr lang="fr-CH" dirty="0" smtClean="0"/>
              <a:t>? </a:t>
            </a:r>
            <a:r>
              <a:rPr lang="fr-CH" dirty="0" err="1" smtClean="0"/>
              <a:t>Think</a:t>
            </a:r>
            <a:r>
              <a:rPr lang="fr-CH" dirty="0" smtClean="0"/>
              <a:t> </a:t>
            </a:r>
            <a:r>
              <a:rPr lang="fr-CH" dirty="0" err="1" smtClean="0"/>
              <a:t>bigger</a:t>
            </a:r>
            <a:r>
              <a:rPr lang="fr-CH" dirty="0"/>
              <a:t>!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888" y="1628800"/>
            <a:ext cx="4464496" cy="39497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474110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Thanks</a:t>
            </a:r>
            <a:r>
              <a:rPr lang="fr-CH" dirty="0" smtClean="0"/>
              <a:t> for </a:t>
            </a:r>
            <a:r>
              <a:rPr lang="fr-CH" dirty="0" err="1" smtClean="0"/>
              <a:t>your</a:t>
            </a:r>
            <a:r>
              <a:rPr lang="fr-CH" dirty="0" smtClean="0"/>
              <a:t> attention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427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284663" y="6524625"/>
            <a:ext cx="4791075" cy="2476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Lucio Rossi – ASC 2006 – </a:t>
            </a:r>
            <a:fld id="{3940E5B6-B9BD-4EE6-A15D-7ACEDE81D229}" type="slidenum">
              <a:rPr lang="en-US"/>
              <a:pPr/>
              <a:t>6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98500" y="58738"/>
            <a:ext cx="7759700" cy="1008062"/>
          </a:xfrm>
        </p:spPr>
        <p:txBody>
          <a:bodyPr>
            <a:normAutofit fontScale="90000"/>
          </a:bodyPr>
          <a:lstStyle/>
          <a:p>
            <a:r>
              <a:rPr lang="en-GB" dirty="0"/>
              <a:t>What do we need to make progress?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833" y="1462087"/>
            <a:ext cx="4648199" cy="4038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GB" sz="2400" dirty="0"/>
              <a:t>To reach higher energy, i.e., go beyond the LEP/</a:t>
            </a:r>
            <a:r>
              <a:rPr lang="en-GB" sz="2400" dirty="0" err="1"/>
              <a:t>Tevatron</a:t>
            </a:r>
            <a:r>
              <a:rPr lang="en-GB" sz="2400" dirty="0"/>
              <a:t> energy scale ~100-300GeV</a:t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  <a:p>
            <a:pPr>
              <a:lnSpc>
                <a:spcPct val="90000"/>
              </a:lnSpc>
            </a:pPr>
            <a:r>
              <a:rPr lang="en-GB" sz="2400" dirty="0"/>
              <a:t>The Large Hadron Collider: </a:t>
            </a:r>
            <a:br>
              <a:rPr lang="en-GB" sz="2400" dirty="0"/>
            </a:br>
            <a:r>
              <a:rPr lang="en-GB" sz="2400" dirty="0" smtClean="0"/>
              <a:t>using composite particles (p-p) at high energy 7+7 </a:t>
            </a:r>
            <a:r>
              <a:rPr lang="en-GB" sz="2400" dirty="0" err="1" smtClean="0"/>
              <a:t>TeV</a:t>
            </a:r>
            <a:r>
              <a:rPr lang="en-GB" sz="2400" dirty="0" smtClean="0"/>
              <a:t>: </a:t>
            </a:r>
            <a:br>
              <a:rPr lang="en-GB" sz="2400" dirty="0" smtClean="0"/>
            </a:br>
            <a:r>
              <a:rPr lang="en-GB" sz="2400" dirty="0" smtClean="0"/>
              <a:t>0.1-1.5 </a:t>
            </a:r>
            <a:r>
              <a:rPr lang="en-GB" sz="2400" dirty="0" err="1" smtClean="0"/>
              <a:t>TeV</a:t>
            </a:r>
            <a:r>
              <a:rPr lang="en-GB" sz="2400" dirty="0" smtClean="0"/>
              <a:t> (and more)</a:t>
            </a:r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  <a:p>
            <a:pPr>
              <a:lnSpc>
                <a:spcPct val="90000"/>
              </a:lnSpc>
            </a:pPr>
            <a:r>
              <a:rPr lang="en-GB" sz="2400" dirty="0"/>
              <a:t>The Linear Electron-Positron </a:t>
            </a:r>
            <a:r>
              <a:rPr lang="en-GB" sz="2400" dirty="0" smtClean="0"/>
              <a:t>Collider will use of e+ e- </a:t>
            </a:r>
            <a:r>
              <a:rPr lang="en-GB" sz="2400" dirty="0" err="1" smtClean="0"/>
              <a:t>annichilation</a:t>
            </a:r>
            <a:r>
              <a:rPr lang="en-GB" sz="2400" dirty="0" smtClean="0"/>
              <a:t> 0.25+0.25 </a:t>
            </a:r>
            <a:r>
              <a:rPr lang="en-GB" sz="2400" dirty="0" err="1" smtClean="0"/>
              <a:t>TeV</a:t>
            </a:r>
            <a:r>
              <a:rPr lang="en-GB" sz="2400" dirty="0" smtClean="0"/>
              <a:t>: 0.5 </a:t>
            </a:r>
            <a:r>
              <a:rPr lang="en-GB" sz="2400" dirty="0" err="1"/>
              <a:t>TeV</a:t>
            </a:r>
            <a:r>
              <a:rPr lang="en-GB" sz="2400" dirty="0"/>
              <a:t> with more accuracy</a:t>
            </a:r>
          </a:p>
        </p:txBody>
      </p:sp>
      <p:grpSp>
        <p:nvGrpSpPr>
          <p:cNvPr id="14344" name="Group 8"/>
          <p:cNvGrpSpPr>
            <a:grpSpLocks/>
          </p:cNvGrpSpPr>
          <p:nvPr/>
        </p:nvGrpSpPr>
        <p:grpSpPr bwMode="auto">
          <a:xfrm>
            <a:off x="5943600" y="2286000"/>
            <a:ext cx="2895600" cy="3398838"/>
            <a:chOff x="4241" y="663"/>
            <a:chExt cx="1474" cy="1997"/>
          </a:xfrm>
        </p:grpSpPr>
        <p:sp>
          <p:nvSpPr>
            <p:cNvPr id="14345" name="Oval 9" descr="Divot"/>
            <p:cNvSpPr>
              <a:spLocks noChangeArrowheads="1"/>
            </p:cNvSpPr>
            <p:nvPr/>
          </p:nvSpPr>
          <p:spPr bwMode="auto">
            <a:xfrm>
              <a:off x="4241" y="2478"/>
              <a:ext cx="1474" cy="182"/>
            </a:xfrm>
            <a:prstGeom prst="ellipse">
              <a:avLst/>
            </a:prstGeom>
            <a:pattFill prst="divot">
              <a:fgClr>
                <a:schemeClr val="folHlink"/>
              </a:fgClr>
              <a:bgClr>
                <a:srgbClr val="FFFF99"/>
              </a:bgClr>
            </a:patt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346" name="AutoShape 10"/>
            <p:cNvSpPr>
              <a:spLocks noChangeArrowheads="1"/>
            </p:cNvSpPr>
            <p:nvPr/>
          </p:nvSpPr>
          <p:spPr bwMode="auto">
            <a:xfrm rot="10800000">
              <a:off x="4604" y="1207"/>
              <a:ext cx="771" cy="18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347" name="Line 11"/>
            <p:cNvSpPr>
              <a:spLocks noChangeShapeType="1"/>
            </p:cNvSpPr>
            <p:nvPr/>
          </p:nvSpPr>
          <p:spPr bwMode="auto">
            <a:xfrm flipV="1">
              <a:off x="4967" y="663"/>
              <a:ext cx="0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48" name="AutoShape 12"/>
            <p:cNvSpPr>
              <a:spLocks noChangeArrowheads="1"/>
            </p:cNvSpPr>
            <p:nvPr/>
          </p:nvSpPr>
          <p:spPr bwMode="auto">
            <a:xfrm rot="10800000">
              <a:off x="4241" y="1389"/>
              <a:ext cx="1474" cy="117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99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349" name="Text Box 13"/>
            <p:cNvSpPr txBox="1">
              <a:spLocks noChangeArrowheads="1"/>
            </p:cNvSpPr>
            <p:nvPr/>
          </p:nvSpPr>
          <p:spPr bwMode="auto">
            <a:xfrm>
              <a:off x="4604" y="1706"/>
              <a:ext cx="771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400" b="1"/>
                <a:t>pp “Floodlight”</a:t>
              </a:r>
            </a:p>
          </p:txBody>
        </p:sp>
      </p:grpSp>
      <p:grpSp>
        <p:nvGrpSpPr>
          <p:cNvPr id="14350" name="Group 14"/>
          <p:cNvGrpSpPr>
            <a:grpSpLocks/>
          </p:cNvGrpSpPr>
          <p:nvPr/>
        </p:nvGrpSpPr>
        <p:grpSpPr bwMode="auto">
          <a:xfrm rot="2976818">
            <a:off x="5482431" y="5207794"/>
            <a:ext cx="1465263" cy="498475"/>
            <a:chOff x="3833" y="2659"/>
            <a:chExt cx="952" cy="318"/>
          </a:xfrm>
        </p:grpSpPr>
        <p:sp>
          <p:nvSpPr>
            <p:cNvPr id="14351" name="AutoShape 15"/>
            <p:cNvSpPr>
              <a:spLocks noChangeArrowheads="1"/>
            </p:cNvSpPr>
            <p:nvPr/>
          </p:nvSpPr>
          <p:spPr bwMode="auto">
            <a:xfrm rot="3600000">
              <a:off x="3923" y="2796"/>
              <a:ext cx="91" cy="272"/>
            </a:xfrm>
            <a:prstGeom prst="can">
              <a:avLst>
                <a:gd name="adj" fmla="val 74725"/>
              </a:avLst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r>
                <a:rPr lang="en-GB" sz="1400" b="1"/>
                <a:t>e</a:t>
              </a:r>
              <a:r>
                <a:rPr lang="en-GB" sz="1400" b="1" baseline="30000"/>
                <a:t>+</a:t>
              </a:r>
              <a:r>
                <a:rPr lang="en-GB" sz="1400" b="1"/>
                <a:t>e</a:t>
              </a:r>
              <a:r>
                <a:rPr lang="en-GB" sz="1400" b="1" baseline="30000"/>
                <a:t>-</a:t>
              </a:r>
            </a:p>
          </p:txBody>
        </p:sp>
        <p:sp>
          <p:nvSpPr>
            <p:cNvPr id="14352" name="Oval 16"/>
            <p:cNvSpPr>
              <a:spLocks noChangeArrowheads="1"/>
            </p:cNvSpPr>
            <p:nvPr/>
          </p:nvSpPr>
          <p:spPr bwMode="auto">
            <a:xfrm>
              <a:off x="4014" y="2840"/>
              <a:ext cx="91" cy="91"/>
            </a:xfrm>
            <a:prstGeom prst="ellipse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353" name="AutoShape 17"/>
            <p:cNvSpPr>
              <a:spLocks noChangeArrowheads="1"/>
            </p:cNvSpPr>
            <p:nvPr/>
          </p:nvSpPr>
          <p:spPr bwMode="auto">
            <a:xfrm rot="14400000">
              <a:off x="4385" y="2310"/>
              <a:ext cx="52" cy="749"/>
            </a:xfrm>
            <a:custGeom>
              <a:avLst/>
              <a:gdLst>
                <a:gd name="G0" fmla="+- 10800 0 0"/>
                <a:gd name="G1" fmla="+- 21600 0 10800"/>
                <a:gd name="G2" fmla="*/ 10800 1 2"/>
                <a:gd name="G3" fmla="+- 21600 0 G2"/>
                <a:gd name="G4" fmla="+/ 10800 21600 2"/>
                <a:gd name="G5" fmla="+/ G1 0 2"/>
                <a:gd name="G6" fmla="*/ 21600 21600 10800"/>
                <a:gd name="G7" fmla="*/ G6 1 2"/>
                <a:gd name="G8" fmla="+- 21600 0 G7"/>
                <a:gd name="G9" fmla="*/ 21600 1 2"/>
                <a:gd name="G10" fmla="+- 10800 0 G9"/>
                <a:gd name="G11" fmla="?: G10 G8 0"/>
                <a:gd name="G12" fmla="?: G10 G7 21600"/>
                <a:gd name="T0" fmla="*/ 16200 w 21600"/>
                <a:gd name="T1" fmla="*/ 10800 h 21600"/>
                <a:gd name="T2" fmla="*/ 10800 w 21600"/>
                <a:gd name="T3" fmla="*/ 21600 h 21600"/>
                <a:gd name="T4" fmla="*/ 5400 w 21600"/>
                <a:gd name="T5" fmla="*/ 10800 h 21600"/>
                <a:gd name="T6" fmla="*/ 10800 w 21600"/>
                <a:gd name="T7" fmla="*/ 0 h 21600"/>
                <a:gd name="T8" fmla="*/ 7200 w 21600"/>
                <a:gd name="T9" fmla="*/ 7200 h 21600"/>
                <a:gd name="T10" fmla="*/ 14400 w 21600"/>
                <a:gd name="T11" fmla="*/ 144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4355" name="AutoShape 19"/>
          <p:cNvSpPr>
            <a:spLocks noChangeArrowheads="1"/>
          </p:cNvSpPr>
          <p:nvPr/>
        </p:nvSpPr>
        <p:spPr bwMode="auto">
          <a:xfrm>
            <a:off x="4876800" y="3352800"/>
            <a:ext cx="1371600" cy="257175"/>
          </a:xfrm>
          <a:prstGeom prst="rightArrow">
            <a:avLst>
              <a:gd name="adj1" fmla="val 50000"/>
              <a:gd name="adj2" fmla="val 133333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AutoShape 19"/>
          <p:cNvSpPr>
            <a:spLocks noChangeArrowheads="1"/>
          </p:cNvSpPr>
          <p:nvPr/>
        </p:nvSpPr>
        <p:spPr bwMode="auto">
          <a:xfrm>
            <a:off x="4414348" y="5087768"/>
            <a:ext cx="1103911" cy="223313"/>
          </a:xfrm>
          <a:prstGeom prst="rightArrow">
            <a:avLst>
              <a:gd name="adj1" fmla="val 50000"/>
              <a:gd name="adj2" fmla="val 133333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67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4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8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allAtOnce"/>
      <p:bldP spid="1435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4284663" y="6524625"/>
            <a:ext cx="4791075" cy="2476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Lucio Rossi – ASC 2006 – </a:t>
            </a:r>
            <a:fld id="{36A23276-E2D1-4E2B-BF6A-869341F90CC0}" type="slidenum">
              <a:rPr lang="en-US"/>
              <a:pPr/>
              <a:t>7</a:t>
            </a:fld>
            <a:endParaRPr lang="en-US"/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196975"/>
            <a:ext cx="5791200" cy="406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257300" y="288925"/>
            <a:ext cx="6629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000">
                <a:solidFill>
                  <a:schemeClr val="bg1"/>
                </a:solidFill>
                <a:latin typeface="Felix Titling" pitchFamily="82" charset="0"/>
              </a:rPr>
              <a:t>Methods of Particle Physics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5486400" y="3657600"/>
            <a:ext cx="3505200" cy="650875"/>
          </a:xfrm>
          <a:prstGeom prst="rect">
            <a:avLst/>
          </a:prstGeom>
          <a:solidFill>
            <a:srgbClr val="9F9BA4"/>
          </a:solidFill>
          <a:ln w="9525">
            <a:solidFill>
              <a:srgbClr val="E30B0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>
                <a:latin typeface="Book Antiqua" pitchFamily="18" charset="0"/>
              </a:rPr>
              <a:t>3) Identify created particles in </a:t>
            </a:r>
          </a:p>
          <a:p>
            <a:r>
              <a:rPr lang="en-US" sz="1800" b="1">
                <a:latin typeface="Book Antiqua" pitchFamily="18" charset="0"/>
              </a:rPr>
              <a:t>Detector</a:t>
            </a:r>
            <a:r>
              <a:rPr lang="en-US" sz="1800">
                <a:latin typeface="Book Antiqua" pitchFamily="18" charset="0"/>
              </a:rPr>
              <a:t> (search for new clues)</a:t>
            </a: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5486400" y="1752600"/>
            <a:ext cx="2971800" cy="650875"/>
          </a:xfrm>
          <a:prstGeom prst="rect">
            <a:avLst/>
          </a:prstGeom>
          <a:solidFill>
            <a:srgbClr val="302E5F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>
                <a:solidFill>
                  <a:schemeClr val="bg1"/>
                </a:solidFill>
                <a:latin typeface="Book Antiqua" pitchFamily="18" charset="0"/>
              </a:rPr>
              <a:t>1) Concentrate energy on particles (</a:t>
            </a:r>
            <a:r>
              <a:rPr lang="en-US" sz="1800" b="1">
                <a:solidFill>
                  <a:schemeClr val="bg1"/>
                </a:solidFill>
                <a:latin typeface="Book Antiqua" pitchFamily="18" charset="0"/>
              </a:rPr>
              <a:t>accelerator</a:t>
            </a:r>
            <a:r>
              <a:rPr lang="en-US" sz="1800">
                <a:solidFill>
                  <a:schemeClr val="bg1"/>
                </a:solidFill>
                <a:latin typeface="Book Antiqua" pitchFamily="18" charset="0"/>
              </a:rPr>
              <a:t>)</a:t>
            </a:r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5486400" y="2743200"/>
            <a:ext cx="3314700" cy="650875"/>
          </a:xfrm>
          <a:prstGeom prst="rect">
            <a:avLst/>
          </a:prstGeom>
          <a:solidFill>
            <a:srgbClr val="E30B0B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>
                <a:solidFill>
                  <a:schemeClr val="bg1"/>
                </a:solidFill>
                <a:latin typeface="Book Antiqua" pitchFamily="18" charset="0"/>
              </a:rPr>
              <a:t>2) </a:t>
            </a:r>
            <a:r>
              <a:rPr lang="en-US" sz="1800" b="1">
                <a:solidFill>
                  <a:schemeClr val="bg1"/>
                </a:solidFill>
                <a:latin typeface="Book Antiqua" pitchFamily="18" charset="0"/>
              </a:rPr>
              <a:t>Collide</a:t>
            </a:r>
            <a:r>
              <a:rPr lang="en-US" sz="1800">
                <a:solidFill>
                  <a:schemeClr val="bg1"/>
                </a:solidFill>
                <a:latin typeface="Book Antiqua" pitchFamily="18" charset="0"/>
              </a:rPr>
              <a:t> particles (recreate  conditions after Big Bang)</a:t>
            </a:r>
          </a:p>
        </p:txBody>
      </p:sp>
      <p:sp>
        <p:nvSpPr>
          <p:cNvPr id="51207" name="Line 7"/>
          <p:cNvSpPr>
            <a:spLocks noChangeShapeType="1"/>
          </p:cNvSpPr>
          <p:nvPr/>
        </p:nvSpPr>
        <p:spPr bwMode="auto">
          <a:xfrm>
            <a:off x="2895600" y="2971800"/>
            <a:ext cx="2667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51208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057400"/>
            <a:ext cx="1143000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9" name="Oval 9"/>
          <p:cNvSpPr>
            <a:spLocks noChangeArrowheads="1"/>
          </p:cNvSpPr>
          <p:nvPr/>
        </p:nvSpPr>
        <p:spPr bwMode="auto">
          <a:xfrm>
            <a:off x="6248400" y="1981200"/>
            <a:ext cx="17526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10" name="Oval 10"/>
          <p:cNvSpPr>
            <a:spLocks noChangeArrowheads="1"/>
          </p:cNvSpPr>
          <p:nvPr/>
        </p:nvSpPr>
        <p:spPr bwMode="auto">
          <a:xfrm>
            <a:off x="5334000" y="3886200"/>
            <a:ext cx="1600200" cy="4572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51218" name="Group 18"/>
          <p:cNvGrpSpPr>
            <a:grpSpLocks/>
          </p:cNvGrpSpPr>
          <p:nvPr/>
        </p:nvGrpSpPr>
        <p:grpSpPr bwMode="auto">
          <a:xfrm>
            <a:off x="4419600" y="4724400"/>
            <a:ext cx="3429000" cy="2051050"/>
            <a:chOff x="2784" y="3048"/>
            <a:chExt cx="2160" cy="1292"/>
          </a:xfrm>
        </p:grpSpPr>
        <p:sp>
          <p:nvSpPr>
            <p:cNvPr id="51215" name="AutoShape 15"/>
            <p:cNvSpPr>
              <a:spLocks noChangeArrowheads="1"/>
            </p:cNvSpPr>
            <p:nvPr/>
          </p:nvSpPr>
          <p:spPr bwMode="auto">
            <a:xfrm>
              <a:off x="2784" y="3048"/>
              <a:ext cx="2160" cy="1152"/>
            </a:xfrm>
            <a:prstGeom prst="verticalScroll">
              <a:avLst>
                <a:gd name="adj" fmla="val 12500"/>
              </a:avLst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51216" name="Text Box 16"/>
            <p:cNvSpPr txBox="1">
              <a:spLocks noChangeArrowheads="1"/>
            </p:cNvSpPr>
            <p:nvPr/>
          </p:nvSpPr>
          <p:spPr bwMode="auto">
            <a:xfrm>
              <a:off x="3024" y="3216"/>
              <a:ext cx="1661" cy="1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200" b="1" dirty="0">
                  <a:solidFill>
                    <a:schemeClr val="bg1"/>
                  </a:solidFill>
                  <a:latin typeface="Book Antiqua" pitchFamily="18" charset="0"/>
                </a:rPr>
                <a:t>And </a:t>
              </a:r>
              <a:r>
                <a:rPr lang="en-US" sz="2200" b="1" dirty="0" smtClean="0">
                  <a:solidFill>
                    <a:schemeClr val="bg1"/>
                  </a:solidFill>
                  <a:latin typeface="Book Antiqua" pitchFamily="18" charset="0"/>
                </a:rPr>
                <a:t>both </a:t>
              </a:r>
              <a:r>
                <a:rPr lang="en-US" sz="2200" b="1" dirty="0">
                  <a:solidFill>
                    <a:schemeClr val="bg1"/>
                  </a:solidFill>
                  <a:latin typeface="Book Antiqua" pitchFamily="18" charset="0"/>
                </a:rPr>
                <a:t>of them need </a:t>
              </a:r>
              <a:r>
                <a:rPr lang="en-US" sz="2200" b="1" dirty="0" smtClean="0">
                  <a:solidFill>
                    <a:schemeClr val="bg1"/>
                  </a:solidFill>
                  <a:latin typeface="Book Antiqua" pitchFamily="18" charset="0"/>
                </a:rPr>
                <a:t>high technology like </a:t>
              </a:r>
              <a:r>
                <a:rPr lang="en-US" sz="2200" b="1" dirty="0" err="1" smtClean="0">
                  <a:solidFill>
                    <a:schemeClr val="bg1"/>
                  </a:solidFill>
                  <a:latin typeface="Book Antiqua" pitchFamily="18" charset="0"/>
                </a:rPr>
                <a:t>superconductivityy</a:t>
              </a:r>
              <a:endParaRPr lang="en-US" sz="2200" b="1" dirty="0">
                <a:solidFill>
                  <a:schemeClr val="bg1"/>
                </a:solidFill>
                <a:latin typeface="Book Antiqua" pitchFamily="18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The method of HEP colliders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00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9" grpId="0" animBg="1"/>
      <p:bldP spid="512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96" y="1600200"/>
            <a:ext cx="8932118" cy="471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Use of </a:t>
            </a:r>
            <a:r>
              <a:rPr lang="fr-CH" dirty="0" err="1" smtClean="0"/>
              <a:t>e.m</a:t>
            </a:r>
            <a:r>
              <a:rPr lang="fr-CH" dirty="0"/>
              <a:t>.</a:t>
            </a:r>
            <a:r>
              <a:rPr lang="fr-CH" dirty="0" smtClean="0"/>
              <a:t> and </a:t>
            </a:r>
            <a:r>
              <a:rPr lang="fr-CH" dirty="0" err="1" smtClean="0"/>
              <a:t>magentic</a:t>
            </a:r>
            <a:r>
              <a:rPr lang="fr-CH" dirty="0" smtClean="0"/>
              <a:t> </a:t>
            </a:r>
            <a:r>
              <a:rPr lang="fr-CH" dirty="0" err="1" smtClean="0"/>
              <a:t>fields</a:t>
            </a:r>
            <a:r>
              <a:rPr lang="fr-CH" dirty="0"/>
              <a:t/>
            </a:r>
            <a:br>
              <a:rPr lang="fr-CH" dirty="0"/>
            </a:br>
            <a:r>
              <a:rPr lang="fr-CH" dirty="0" smtClean="0"/>
              <a:t>RF </a:t>
            </a:r>
            <a:r>
              <a:rPr lang="fr-CH" dirty="0" err="1" smtClean="0"/>
              <a:t>fields</a:t>
            </a:r>
            <a:r>
              <a:rPr lang="fr-CH" dirty="0" smtClean="0"/>
              <a:t> </a:t>
            </a:r>
            <a:r>
              <a:rPr lang="fr-CH" dirty="0" err="1" smtClean="0"/>
              <a:t>bunch</a:t>
            </a:r>
            <a:r>
              <a:rPr lang="fr-CH" dirty="0" smtClean="0"/>
              <a:t> the </a:t>
            </a:r>
            <a:r>
              <a:rPr lang="fr-CH" dirty="0" err="1" smtClean="0"/>
              <a:t>beam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843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Linear</a:t>
            </a:r>
            <a:r>
              <a:rPr lang="fr-CH" dirty="0" smtClean="0"/>
              <a:t> </a:t>
            </a:r>
            <a:r>
              <a:rPr lang="fr-CH" dirty="0" err="1" smtClean="0"/>
              <a:t>accelerator</a:t>
            </a:r>
            <a:r>
              <a:rPr lang="fr-CH" dirty="0" smtClean="0"/>
              <a:t>: </a:t>
            </a:r>
            <a:r>
              <a:rPr lang="fr-CH" dirty="0" err="1" smtClean="0"/>
              <a:t>Linac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b="1" dirty="0" smtClean="0"/>
              <a:t>E = G x L (</a:t>
            </a:r>
            <a:r>
              <a:rPr lang="fr-CH" b="1" dirty="0" err="1" smtClean="0"/>
              <a:t>GeV</a:t>
            </a:r>
            <a:r>
              <a:rPr lang="fr-CH" b="1" dirty="0" smtClean="0"/>
              <a:t>; MV/m; km)</a:t>
            </a:r>
            <a:endParaRPr lang="en-GB" b="1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203138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Alvarez </a:t>
            </a:r>
            <a:r>
              <a:rPr lang="en-GB" dirty="0" err="1"/>
              <a:t>linac</a:t>
            </a:r>
            <a:r>
              <a:rPr lang="en-GB" dirty="0"/>
              <a:t> – the first practical </a:t>
            </a:r>
            <a:r>
              <a:rPr lang="en-GB" dirty="0" err="1"/>
              <a:t>linac</a:t>
            </a:r>
            <a:r>
              <a:rPr lang="en-GB" dirty="0"/>
              <a:t> 32 MeV at Berkeley 1946:</a:t>
            </a:r>
          </a:p>
          <a:p>
            <a:r>
              <a:rPr lang="en-GB" dirty="0"/>
              <a:t>	Particle gains energy at each gap.</a:t>
            </a:r>
          </a:p>
          <a:p>
            <a:r>
              <a:rPr lang="en-GB" dirty="0"/>
              <a:t>	Drift tube lengths follow increasing velocity.</a:t>
            </a:r>
          </a:p>
          <a:p>
            <a:r>
              <a:rPr lang="en-GB" dirty="0"/>
              <a:t>	The periodicity  becomes regular as v  </a:t>
            </a:r>
            <a:r>
              <a:rPr lang="en-GB" dirty="0" err="1" smtClean="0"/>
              <a:t>apporaches</a:t>
            </a:r>
            <a:r>
              <a:rPr lang="en-GB" dirty="0" smtClean="0"/>
              <a:t> </a:t>
            </a:r>
            <a:r>
              <a:rPr lang="en-GB" dirty="0"/>
              <a:t>c.</a:t>
            </a:r>
          </a:p>
          <a:p>
            <a:r>
              <a:rPr lang="en-GB" dirty="0"/>
              <a:t>	His choice of 200 MHz became a de facto standard for many decades.</a:t>
            </a:r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45024"/>
            <a:ext cx="723059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250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Ì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CERNPreÌsentation1</Template>
  <TotalTime>441</TotalTime>
  <Words>2242</Words>
  <Application>Microsoft Office PowerPoint</Application>
  <PresentationFormat>On-screen Show (4:3)</PresentationFormat>
  <Paragraphs>372</Paragraphs>
  <Slides>57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57</vt:i4>
      </vt:variant>
    </vt:vector>
  </HeadingPairs>
  <TitlesOfParts>
    <vt:vector size="60" baseType="lpstr">
      <vt:lpstr>CERNPreÌsentation1</vt:lpstr>
      <vt:lpstr>Bitmap Image</vt:lpstr>
      <vt:lpstr>Equation</vt:lpstr>
      <vt:lpstr>The LHC accelerator complex</vt:lpstr>
      <vt:lpstr>Accelerators? </vt:lpstr>
      <vt:lpstr>Accelerators gain us one frontier     of the physics spectrum</vt:lpstr>
      <vt:lpstr>…back to Big Bang</vt:lpstr>
      <vt:lpstr>Accelerators: the two frontiers</vt:lpstr>
      <vt:lpstr>What do we need to make progress?</vt:lpstr>
      <vt:lpstr>The method of HEP colliders</vt:lpstr>
      <vt:lpstr>Use of e.m. and magentic fields RF fields bunch the beam</vt:lpstr>
      <vt:lpstr>Linear accelerator: Linac E = G x L (GeV; MV/m; km)</vt:lpstr>
      <vt:lpstr>Circular accelerators: synchrotrons E  0.3 B R (TeV; T; km)</vt:lpstr>
      <vt:lpstr>Livingstone plot (equivalent fixed target energy)</vt:lpstr>
      <vt:lpstr>Energy is not all for a particle beam : emittance</vt:lpstr>
      <vt:lpstr>Emittance is constant (unless friction and instabilities): </vt:lpstr>
      <vt:lpstr>β-function and beam size</vt:lpstr>
      <vt:lpstr>Recap of main properties</vt:lpstr>
      <vt:lpstr>CERN proton accelerator chain </vt:lpstr>
      <vt:lpstr>SOURCE and LINAC2</vt:lpstr>
      <vt:lpstr>Upgrade : LINAC4 (2015-16 ?) H- and 160 MeV</vt:lpstr>
      <vt:lpstr>PSB (Booster): 1.4 GeV</vt:lpstr>
      <vt:lpstr>The PS complex: injector for LHC and much more…</vt:lpstr>
      <vt:lpstr>PSB upgrade to 2 GeV: brightness </vt:lpstr>
      <vt:lpstr>PS: 28 GeV</vt:lpstr>
      <vt:lpstr>PS: generation of LHC beam </vt:lpstr>
      <vt:lpstr>PS upgrade (minor)</vt:lpstr>
      <vt:lpstr>SPS: 450 GeV proton beam (in the 1980’s worked as p-pbar)</vt:lpstr>
      <vt:lpstr>SPS upgrade</vt:lpstr>
      <vt:lpstr>CERN’s particle accelerator chain: 40 km of tunnels (rings and transfer lines)</vt:lpstr>
      <vt:lpstr>CERN European Organization for Nuclear Research</vt:lpstr>
      <vt:lpstr>Superconducting accelerators</vt:lpstr>
      <vt:lpstr>SC: an enabling technology</vt:lpstr>
      <vt:lpstr>Cost structure of the LHC</vt:lpstr>
      <vt:lpstr>LHC dipole magnet</vt:lpstr>
      <vt:lpstr>LHC: 24 km of 10,000 SC magnets … but much more than magnets</vt:lpstr>
      <vt:lpstr>PowerPoint Presentation</vt:lpstr>
      <vt:lpstr>After energy, luminosity is the most important parameter of a collider</vt:lpstr>
      <vt:lpstr>Luminosity: main ingredients</vt:lpstr>
      <vt:lpstr>Beam envelope scales as 1/β at IPs</vt:lpstr>
      <vt:lpstr>Integrated Luminosity in LHC (fb-1)</vt:lpstr>
      <vt:lpstr>Possible evolution of luminosity Full Upgrade: High Luminosity LHC </vt:lpstr>
      <vt:lpstr>Magnets: 11 T dipoles, 12-13 Quads Crab Cavities : femtosecond accuracy SC links: 150-200 kA, 5 kV, 300-700 long New cryogenic plants and other equipment</vt:lpstr>
      <vt:lpstr>HL-LHC: Change &gt; 1.2 km of LHC…</vt:lpstr>
      <vt:lpstr>Some of the hardware to change…</vt:lpstr>
      <vt:lpstr>PowerPoint Presentation</vt:lpstr>
      <vt:lpstr>PowerPoint Presentation</vt:lpstr>
      <vt:lpstr>PowerPoint Presentation</vt:lpstr>
      <vt:lpstr> </vt:lpstr>
      <vt:lpstr>Main technology is dipole magnets: is it possible ?</vt:lpstr>
      <vt:lpstr>The superconductor space</vt:lpstr>
      <vt:lpstr>The « new » materials 1 – Nb3Sn</vt:lpstr>
      <vt:lpstr>The successful cable as result of 5 –y R&amp;D (FP6-CARE-NED)</vt:lpstr>
      <vt:lpstr>The « new » materials: HTS Bi-2212</vt:lpstr>
      <vt:lpstr>The « new » materials: HTS YBCO</vt:lpstr>
      <vt:lpstr>New (old) approach to cabling suitable for tapes</vt:lpstr>
      <vt:lpstr>First consistent cross section, 2010 WG and Malta (fits our tunnel)</vt:lpstr>
      <vt:lpstr>LHC→HE-LHC/VHE-LHC (F. Zimmerman)</vt:lpstr>
      <vt:lpstr>PowerPoint Presentation</vt:lpstr>
      <vt:lpstr>Is there a limit? Think bigger!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 accelerator complex</dc:title>
  <dc:creator>Lucio Rossi</dc:creator>
  <cp:lastModifiedBy>Lucio Rossi</cp:lastModifiedBy>
  <cp:revision>35</cp:revision>
  <dcterms:created xsi:type="dcterms:W3CDTF">2013-03-17T20:50:43Z</dcterms:created>
  <dcterms:modified xsi:type="dcterms:W3CDTF">2013-03-18T15:36:09Z</dcterms:modified>
</cp:coreProperties>
</file>