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1"/>
  </p:notesMasterIdLst>
  <p:handoutMasterIdLst>
    <p:handoutMasterId r:id="rId22"/>
  </p:handoutMasterIdLst>
  <p:sldIdLst>
    <p:sldId id="256" r:id="rId2"/>
    <p:sldId id="288" r:id="rId3"/>
    <p:sldId id="297" r:id="rId4"/>
    <p:sldId id="293" r:id="rId5"/>
    <p:sldId id="261" r:id="rId6"/>
    <p:sldId id="286" r:id="rId7"/>
    <p:sldId id="292" r:id="rId8"/>
    <p:sldId id="291" r:id="rId9"/>
    <p:sldId id="300" r:id="rId10"/>
    <p:sldId id="285" r:id="rId11"/>
    <p:sldId id="268" r:id="rId12"/>
    <p:sldId id="301" r:id="rId13"/>
    <p:sldId id="302" r:id="rId14"/>
    <p:sldId id="269" r:id="rId15"/>
    <p:sldId id="275" r:id="rId16"/>
    <p:sldId id="296" r:id="rId17"/>
    <p:sldId id="283" r:id="rId18"/>
    <p:sldId id="265" r:id="rId19"/>
    <p:sldId id="284" r:id="rId20"/>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20052"/>
    <a:srgbClr val="F4E05B"/>
    <a:srgbClr val="2DE4FF"/>
    <a:srgbClr val="C015B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840" autoAdjust="0"/>
  </p:normalViewPr>
  <p:slideViewPr>
    <p:cSldViewPr snapToGrid="0" snapToObjects="1">
      <p:cViewPr varScale="1">
        <p:scale>
          <a:sx n="71" d="100"/>
          <a:sy n="71" d="100"/>
        </p:scale>
        <p:origin x="-960"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 Id="rId2"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F63E02A-D25E-2348-940A-04CC90F52E34}" type="datetimeFigureOut">
              <a:rPr lang="it-IT" smtClean="0"/>
              <a:t>3/19/13</a:t>
            </a:fld>
            <a:endParaRPr lang="en-GB"/>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E9859E5-F347-B049-972E-2A7E75277F22}" type="slidenum">
              <a:rPr lang="en-GB" smtClean="0"/>
              <a:t>‹n.›</a:t>
            </a:fld>
            <a:endParaRPr lang="en-GB"/>
          </a:p>
        </p:txBody>
      </p:sp>
    </p:spTree>
    <p:extLst>
      <p:ext uri="{BB962C8B-B14F-4D97-AF65-F5344CB8AC3E}">
        <p14:creationId xmlns:p14="http://schemas.microsoft.com/office/powerpoint/2010/main" val="248673349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232C40-467C-5E4B-8A15-1FC41C19F372}" type="datetimeFigureOut">
              <a:rPr lang="it-IT" smtClean="0"/>
              <a:t>3/19/13</a:t>
            </a:fld>
            <a:endParaRPr lang="en-GB"/>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18E66C-B397-F846-9206-7DE119778E96}" type="slidenum">
              <a:rPr lang="en-GB" smtClean="0"/>
              <a:t>‹n.›</a:t>
            </a:fld>
            <a:endParaRPr lang="en-GB"/>
          </a:p>
        </p:txBody>
      </p:sp>
    </p:spTree>
    <p:extLst>
      <p:ext uri="{BB962C8B-B14F-4D97-AF65-F5344CB8AC3E}">
        <p14:creationId xmlns:p14="http://schemas.microsoft.com/office/powerpoint/2010/main" val="385009054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10"/>
          </p:nvPr>
        </p:nvSpPr>
        <p:spPr/>
        <p:txBody>
          <a:bodyPr/>
          <a:lstStyle/>
          <a:p>
            <a:fld id="{0618E66C-B397-F846-9206-7DE119778E96}" type="slidenum">
              <a:rPr lang="en-GB" smtClean="0"/>
              <a:t>6</a:t>
            </a:fld>
            <a:endParaRPr lang="en-GB"/>
          </a:p>
        </p:txBody>
      </p:sp>
    </p:spTree>
    <p:extLst>
      <p:ext uri="{BB962C8B-B14F-4D97-AF65-F5344CB8AC3E}">
        <p14:creationId xmlns:p14="http://schemas.microsoft.com/office/powerpoint/2010/main" val="1437164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err="1" smtClean="0"/>
              <a:t>Fifare</a:t>
            </a:r>
            <a:r>
              <a:rPr lang="en-GB" dirty="0" smtClean="0"/>
              <a:t> lo </a:t>
            </a:r>
            <a:r>
              <a:rPr lang="en-GB" dirty="0" err="1" smtClean="0"/>
              <a:t>spettro</a:t>
            </a:r>
            <a:r>
              <a:rPr lang="en-GB" dirty="0" smtClean="0"/>
              <a:t> HSS!!!</a:t>
            </a:r>
            <a:endParaRPr lang="en-GB" dirty="0"/>
          </a:p>
        </p:txBody>
      </p:sp>
      <p:sp>
        <p:nvSpPr>
          <p:cNvPr id="4" name="Segnaposto numero diapositiva 3"/>
          <p:cNvSpPr>
            <a:spLocks noGrp="1"/>
          </p:cNvSpPr>
          <p:nvPr>
            <p:ph type="sldNum" sz="quarter" idx="10"/>
          </p:nvPr>
        </p:nvSpPr>
        <p:spPr/>
        <p:txBody>
          <a:bodyPr/>
          <a:lstStyle/>
          <a:p>
            <a:fld id="{0618E66C-B397-F846-9206-7DE119778E96}" type="slidenum">
              <a:rPr lang="en-GB" smtClean="0"/>
              <a:t>8</a:t>
            </a:fld>
            <a:endParaRPr lang="en-GB"/>
          </a:p>
        </p:txBody>
      </p:sp>
    </p:spTree>
    <p:extLst>
      <p:ext uri="{BB962C8B-B14F-4D97-AF65-F5344CB8AC3E}">
        <p14:creationId xmlns:p14="http://schemas.microsoft.com/office/powerpoint/2010/main" val="31158085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743A1B3-CBF6-D645-92FA-FB02C181F237}" type="slidenum">
              <a:rPr lang="en-US"/>
              <a:pPr>
                <a:defRPr/>
              </a:pPr>
              <a:t>10</a:t>
            </a:fld>
            <a:endParaRPr lang="en-US"/>
          </a:p>
        </p:txBody>
      </p:sp>
      <p:sp>
        <p:nvSpPr>
          <p:cNvPr id="6861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8611" name="Rectangle 3"/>
          <p:cNvSpPr>
            <a:spLocks noGrp="1" noChangeArrowheads="1"/>
          </p:cNvSpPr>
          <p:nvPr>
            <p:ph type="body" idx="1"/>
          </p:nvPr>
        </p:nvSpPr>
        <p:spPr>
          <a:xfrm>
            <a:off x="914400" y="4343400"/>
            <a:ext cx="5029200" cy="4114800"/>
          </a:xfrm>
        </p:spPr>
        <p:txBody>
          <a:bodyPr/>
          <a:lstStyle/>
          <a:p>
            <a:pPr eaLnBrk="1" hangingPunct="1">
              <a:defRPr/>
            </a:pPr>
            <a:endParaRPr lang="it-IT"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dirty="0" smtClean="0">
                <a:latin typeface="Arial Rounded MT Bold"/>
              </a:rPr>
              <a:t>Unfortunately, only in observations where the flux variation during the flares was more pronounced, was it possible to constrain the MDBB normalization constant with enough confidence. </a:t>
            </a:r>
          </a:p>
          <a:p>
            <a:endParaRPr lang="en-GB" dirty="0"/>
          </a:p>
        </p:txBody>
      </p:sp>
      <p:sp>
        <p:nvSpPr>
          <p:cNvPr id="4" name="Segnaposto numero diapositiva 3"/>
          <p:cNvSpPr>
            <a:spLocks noGrp="1"/>
          </p:cNvSpPr>
          <p:nvPr>
            <p:ph type="sldNum" sz="quarter" idx="10"/>
          </p:nvPr>
        </p:nvSpPr>
        <p:spPr/>
        <p:txBody>
          <a:bodyPr/>
          <a:lstStyle/>
          <a:p>
            <a:fld id="{1A676371-E944-9B4F-8D36-AB547862F7DF}" type="slidenum">
              <a:rPr lang="en-GB" smtClean="0"/>
              <a:t>12</a:t>
            </a:fld>
            <a:endParaRPr lang="en-GB"/>
          </a:p>
        </p:txBody>
      </p:sp>
    </p:spTree>
    <p:extLst>
      <p:ext uri="{BB962C8B-B14F-4D97-AF65-F5344CB8AC3E}">
        <p14:creationId xmlns:p14="http://schemas.microsoft.com/office/powerpoint/2010/main" val="22340763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10"/>
          </p:nvPr>
        </p:nvSpPr>
        <p:spPr/>
        <p:txBody>
          <a:bodyPr/>
          <a:lstStyle/>
          <a:p>
            <a:fld id="{0618E66C-B397-F846-9206-7DE119778E96}" type="slidenum">
              <a:rPr lang="en-GB" smtClean="0"/>
              <a:t>14</a:t>
            </a:fld>
            <a:endParaRPr lang="en-GB"/>
          </a:p>
        </p:txBody>
      </p:sp>
    </p:spTree>
    <p:extLst>
      <p:ext uri="{BB962C8B-B14F-4D97-AF65-F5344CB8AC3E}">
        <p14:creationId xmlns:p14="http://schemas.microsoft.com/office/powerpoint/2010/main" val="2619617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70C88E5-23D0-C249-87FB-8D92CDED011A}" type="slidenum">
              <a:rPr lang="en-US"/>
              <a:pPr>
                <a:defRPr/>
              </a:pPr>
              <a:t>15</a:t>
            </a:fld>
            <a:endParaRPr lang="en-US"/>
          </a:p>
        </p:txBody>
      </p:sp>
      <p:sp>
        <p:nvSpPr>
          <p:cNvPr id="19865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98659" name="Rectangle 3"/>
          <p:cNvSpPr>
            <a:spLocks noGrp="1" noChangeArrowheads="1"/>
          </p:cNvSpPr>
          <p:nvPr>
            <p:ph type="body" idx="1"/>
          </p:nvPr>
        </p:nvSpPr>
        <p:spPr/>
        <p:txBody>
          <a:bodyPr/>
          <a:lstStyle/>
          <a:p>
            <a:pPr eaLnBrk="1" hangingPunct="1">
              <a:defRPr/>
            </a:pPr>
            <a:endParaRPr lang="it-IT"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6D01D53-C942-A648-927D-6BB4624EC605}" type="slidenum">
              <a:rPr lang="en-US"/>
              <a:pPr>
                <a:defRPr/>
              </a:pPr>
              <a:t>17</a:t>
            </a:fld>
            <a:endParaRPr lang="en-US"/>
          </a:p>
        </p:txBody>
      </p:sp>
      <p:sp>
        <p:nvSpPr>
          <p:cNvPr id="23040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30403" name="Rectangle 3"/>
          <p:cNvSpPr>
            <a:spLocks noGrp="1" noChangeArrowheads="1"/>
          </p:cNvSpPr>
          <p:nvPr>
            <p:ph type="body" idx="1"/>
          </p:nvPr>
        </p:nvSpPr>
        <p:spPr/>
        <p:txBody>
          <a:bodyPr/>
          <a:lstStyle/>
          <a:p>
            <a:pPr eaLnBrk="1" hangingPunct="1">
              <a:defRPr/>
            </a:pPr>
            <a:endParaRPr lang="it-IT"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smtClean="0"/>
              <a:t>In some cases, the</a:t>
            </a:r>
            <a:r>
              <a:rPr lang="en-GB" baseline="0" dirty="0" smtClean="0"/>
              <a:t> </a:t>
            </a:r>
            <a:r>
              <a:rPr lang="en-GB" dirty="0" smtClean="0"/>
              <a:t>accretion disc undergoes sporadic outbursts which are thought to be</a:t>
            </a:r>
            <a:r>
              <a:rPr lang="en-GB" baseline="0" dirty="0" smtClean="0"/>
              <a:t> </a:t>
            </a:r>
            <a:r>
              <a:rPr lang="en-GB" dirty="0" smtClean="0"/>
              <a:t>triggered by a thermal–viscous instability, resulting in an increased</a:t>
            </a:r>
            <a:r>
              <a:rPr lang="en-GB" baseline="0" dirty="0" smtClean="0"/>
              <a:t> </a:t>
            </a:r>
            <a:r>
              <a:rPr lang="en-GB" dirty="0" smtClean="0"/>
              <a:t>mass accretion rate on to the primary and a rapid X-ray brightening.</a:t>
            </a:r>
          </a:p>
          <a:p>
            <a:r>
              <a:rPr lang="en-GB" dirty="0" smtClean="0"/>
              <a:t>This instability is thought to arise when the disc effective temperature</a:t>
            </a:r>
            <a:r>
              <a:rPr lang="en-GB" baseline="0" dirty="0" smtClean="0"/>
              <a:t> </a:t>
            </a:r>
            <a:r>
              <a:rPr lang="en-GB" dirty="0" smtClean="0"/>
              <a:t>is close to 104 K, enough for hydrogen to become partially</a:t>
            </a:r>
            <a:r>
              <a:rPr lang="en-GB" baseline="0" dirty="0" smtClean="0"/>
              <a:t> </a:t>
            </a:r>
            <a:r>
              <a:rPr lang="en-GB" dirty="0" smtClean="0"/>
              <a:t>ionized and for opacities to depend strongly on temperature.</a:t>
            </a:r>
            <a:r>
              <a:rPr lang="en-GB" baseline="0" dirty="0" smtClean="0"/>
              <a:t> </a:t>
            </a:r>
            <a:r>
              <a:rPr lang="en-GB" dirty="0" smtClean="0"/>
              <a:t>However, several features of outburst</a:t>
            </a:r>
            <a:r>
              <a:rPr lang="en-GB" baseline="0" dirty="0" smtClean="0"/>
              <a:t> </a:t>
            </a:r>
            <a:r>
              <a:rPr lang="en-GB" dirty="0" smtClean="0"/>
              <a:t>light curves remain unexplained.</a:t>
            </a:r>
            <a:r>
              <a:rPr lang="en-GB" baseline="0" dirty="0" smtClean="0"/>
              <a:t> </a:t>
            </a:r>
            <a:r>
              <a:rPr lang="en-GB" dirty="0" smtClean="0"/>
              <a:t>Hence, it is difficult to use outburst</a:t>
            </a:r>
            <a:r>
              <a:rPr lang="en-GB" baseline="0" dirty="0" smtClean="0"/>
              <a:t> </a:t>
            </a:r>
            <a:r>
              <a:rPr lang="en-GB" dirty="0" smtClean="0"/>
              <a:t>light curves to provide definitive tests of the DIM. In contrast, one</a:t>
            </a:r>
            <a:r>
              <a:rPr lang="en-GB" baseline="0" dirty="0" smtClean="0"/>
              <a:t> </a:t>
            </a:r>
            <a:r>
              <a:rPr lang="en-GB" dirty="0" smtClean="0"/>
              <a:t>of the core predictions of the DIM, which depends little on the details</a:t>
            </a:r>
          </a:p>
          <a:p>
            <a:r>
              <a:rPr lang="en-GB" dirty="0" smtClean="0"/>
              <a:t>of angular momentum transport, is the existence of a critical</a:t>
            </a:r>
            <a:r>
              <a:rPr lang="en-GB" baseline="0" dirty="0" smtClean="0"/>
              <a:t> </a:t>
            </a:r>
            <a:r>
              <a:rPr lang="en-GB" dirty="0" smtClean="0"/>
              <a:t>mass-transfer rate that depends on disc size, separating stable and</a:t>
            </a:r>
            <a:r>
              <a:rPr lang="en-GB" baseline="0" dirty="0" smtClean="0"/>
              <a:t> </a:t>
            </a:r>
            <a:r>
              <a:rPr lang="en-GB" dirty="0" smtClean="0"/>
              <a:t>unstable discs.</a:t>
            </a:r>
          </a:p>
          <a:p>
            <a:endParaRPr lang="en-GB" dirty="0"/>
          </a:p>
        </p:txBody>
      </p:sp>
      <p:sp>
        <p:nvSpPr>
          <p:cNvPr id="4" name="Segnaposto numero diapositiva 3"/>
          <p:cNvSpPr>
            <a:spLocks noGrp="1"/>
          </p:cNvSpPr>
          <p:nvPr>
            <p:ph type="sldNum" sz="quarter" idx="10"/>
          </p:nvPr>
        </p:nvSpPr>
        <p:spPr/>
        <p:txBody>
          <a:bodyPr/>
          <a:lstStyle/>
          <a:p>
            <a:fld id="{0618E66C-B397-F846-9206-7DE119778E96}" type="slidenum">
              <a:rPr lang="en-GB" smtClean="0"/>
              <a:t>18</a:t>
            </a:fld>
            <a:endParaRPr lang="en-GB"/>
          </a:p>
        </p:txBody>
      </p:sp>
    </p:spTree>
    <p:extLst>
      <p:ext uri="{BB962C8B-B14F-4D97-AF65-F5344CB8AC3E}">
        <p14:creationId xmlns:p14="http://schemas.microsoft.com/office/powerpoint/2010/main" val="10091356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p:txBody>
          <a:bodyPr/>
          <a:lstStyle/>
          <a:p>
            <a:pPr>
              <a:defRPr/>
            </a:pPr>
            <a:fld id="{9C014162-4CDB-D44A-8D32-3582136317AC}" type="slidenum">
              <a:rPr lang="en-US"/>
              <a:pPr>
                <a:defRPr/>
              </a:pPr>
              <a:t>19</a:t>
            </a:fld>
            <a:endParaRPr lang="en-US"/>
          </a:p>
        </p:txBody>
      </p:sp>
      <p:sp>
        <p:nvSpPr>
          <p:cNvPr id="14029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7" rIns="91435" bIns="45717"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85F8D21A-8636-DF4F-956C-EFAF3C96D350}" type="slidenum">
              <a:rPr lang="en-US" sz="1200"/>
              <a:pPr algn="r" eaLnBrk="1" hangingPunct="1"/>
              <a:t>19</a:t>
            </a:fld>
            <a:endParaRPr lang="en-US" sz="1200"/>
          </a:p>
        </p:txBody>
      </p:sp>
      <p:sp>
        <p:nvSpPr>
          <p:cNvPr id="66563"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6564" name="Rectangle 3"/>
          <p:cNvSpPr>
            <a:spLocks noGrp="1" noChangeArrowheads="1"/>
          </p:cNvSpPr>
          <p:nvPr>
            <p:ph type="body" idx="1"/>
          </p:nvPr>
        </p:nvSpPr>
        <p:spPr/>
        <p:txBody>
          <a:bodyPr lIns="91435" tIns="45717" rIns="91435" bIns="45717"/>
          <a:lstStyle/>
          <a:p>
            <a:pPr eaLnBrk="1" hangingPunct="1">
              <a:defRPr/>
            </a:pPr>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stile</a:t>
            </a:r>
            <a:endParaRPr lang="en-GB"/>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GB"/>
          </a:p>
        </p:txBody>
      </p:sp>
      <p:sp>
        <p:nvSpPr>
          <p:cNvPr id="4" name="Segnaposto data 3"/>
          <p:cNvSpPr>
            <a:spLocks noGrp="1"/>
          </p:cNvSpPr>
          <p:nvPr>
            <p:ph type="dt" sz="half" idx="10"/>
          </p:nvPr>
        </p:nvSpPr>
        <p:spPr/>
        <p:txBody>
          <a:bodyPr/>
          <a:lstStyle/>
          <a:p>
            <a:fld id="{C3539977-BA5B-6F4B-974D-7A30078461CB}" type="datetime1">
              <a:rPr lang="en-US" smtClean="0"/>
              <a:t>3/19/13</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704E4876-91D3-4743-9EE3-19B4DE2D57A9}" type="slidenum">
              <a:rPr lang="en-GB" smtClean="0"/>
              <a:t>‹n.›</a:t>
            </a:fld>
            <a:endParaRPr lang="en-GB"/>
          </a:p>
        </p:txBody>
      </p:sp>
    </p:spTree>
    <p:extLst>
      <p:ext uri="{BB962C8B-B14F-4D97-AF65-F5344CB8AC3E}">
        <p14:creationId xmlns:p14="http://schemas.microsoft.com/office/powerpoint/2010/main" val="1138166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10"/>
          </p:nvPr>
        </p:nvSpPr>
        <p:spPr/>
        <p:txBody>
          <a:bodyPr/>
          <a:lstStyle/>
          <a:p>
            <a:fld id="{EC5D2A27-4A14-A94F-9138-BEBAD2BB9F50}" type="datetime1">
              <a:rPr lang="en-US" smtClean="0"/>
              <a:t>3/19/13</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704E4876-91D3-4743-9EE3-19B4DE2D57A9}" type="slidenum">
              <a:rPr lang="en-GB" smtClean="0"/>
              <a:t>‹n.›</a:t>
            </a:fld>
            <a:endParaRPr lang="en-GB"/>
          </a:p>
        </p:txBody>
      </p:sp>
    </p:spTree>
    <p:extLst>
      <p:ext uri="{BB962C8B-B14F-4D97-AF65-F5344CB8AC3E}">
        <p14:creationId xmlns:p14="http://schemas.microsoft.com/office/powerpoint/2010/main" val="2698384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stile</a:t>
            </a:r>
            <a:endParaRPr lang="en-GB"/>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10"/>
          </p:nvPr>
        </p:nvSpPr>
        <p:spPr/>
        <p:txBody>
          <a:bodyPr/>
          <a:lstStyle/>
          <a:p>
            <a:fld id="{5161653D-EEBE-A647-8D4A-EC5E76AEA0F1}" type="datetime1">
              <a:rPr lang="en-US" smtClean="0"/>
              <a:t>3/19/13</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704E4876-91D3-4743-9EE3-19B4DE2D57A9}" type="slidenum">
              <a:rPr lang="en-GB" smtClean="0"/>
              <a:t>‹n.›</a:t>
            </a:fld>
            <a:endParaRPr lang="en-GB"/>
          </a:p>
        </p:txBody>
      </p:sp>
    </p:spTree>
    <p:extLst>
      <p:ext uri="{BB962C8B-B14F-4D97-AF65-F5344CB8AC3E}">
        <p14:creationId xmlns:p14="http://schemas.microsoft.com/office/powerpoint/2010/main" val="1757344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10"/>
          </p:nvPr>
        </p:nvSpPr>
        <p:spPr/>
        <p:txBody>
          <a:bodyPr/>
          <a:lstStyle/>
          <a:p>
            <a:fld id="{F20C3926-FC4A-CB47-AAE7-F85AC39F5B78}" type="datetime1">
              <a:rPr lang="en-US" smtClean="0"/>
              <a:t>3/19/13</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704E4876-91D3-4743-9EE3-19B4DE2D57A9}" type="slidenum">
              <a:rPr lang="en-GB" smtClean="0"/>
              <a:t>‹n.›</a:t>
            </a:fld>
            <a:endParaRPr lang="en-GB"/>
          </a:p>
        </p:txBody>
      </p:sp>
    </p:spTree>
    <p:extLst>
      <p:ext uri="{BB962C8B-B14F-4D97-AF65-F5344CB8AC3E}">
        <p14:creationId xmlns:p14="http://schemas.microsoft.com/office/powerpoint/2010/main" val="3744091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en-GB"/>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p:txBody>
          <a:bodyPr/>
          <a:lstStyle/>
          <a:p>
            <a:fld id="{AA618CA6-A91B-D845-BC8B-A4D76B30768C}" type="datetime1">
              <a:rPr lang="en-US" smtClean="0"/>
              <a:t>3/19/13</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704E4876-91D3-4743-9EE3-19B4DE2D57A9}" type="slidenum">
              <a:rPr lang="en-GB" smtClean="0"/>
              <a:t>‹n.›</a:t>
            </a:fld>
            <a:endParaRPr lang="en-GB"/>
          </a:p>
        </p:txBody>
      </p:sp>
    </p:spTree>
    <p:extLst>
      <p:ext uri="{BB962C8B-B14F-4D97-AF65-F5344CB8AC3E}">
        <p14:creationId xmlns:p14="http://schemas.microsoft.com/office/powerpoint/2010/main" val="2160467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Segnaposto data 4"/>
          <p:cNvSpPr>
            <a:spLocks noGrp="1"/>
          </p:cNvSpPr>
          <p:nvPr>
            <p:ph type="dt" sz="half" idx="10"/>
          </p:nvPr>
        </p:nvSpPr>
        <p:spPr/>
        <p:txBody>
          <a:bodyPr/>
          <a:lstStyle/>
          <a:p>
            <a:fld id="{9F7C4A54-77F1-AB43-91BB-A942C506A1DB}" type="datetime1">
              <a:rPr lang="en-US" smtClean="0"/>
              <a:t>3/19/13</a:t>
            </a:fld>
            <a:endParaRPr lang="en-GB"/>
          </a:p>
        </p:txBody>
      </p:sp>
      <p:sp>
        <p:nvSpPr>
          <p:cNvPr id="6" name="Segnaposto piè di pagina 5"/>
          <p:cNvSpPr>
            <a:spLocks noGrp="1"/>
          </p:cNvSpPr>
          <p:nvPr>
            <p:ph type="ftr" sz="quarter" idx="11"/>
          </p:nvPr>
        </p:nvSpPr>
        <p:spPr/>
        <p:txBody>
          <a:bodyPr/>
          <a:lstStyle/>
          <a:p>
            <a:endParaRPr lang="en-GB"/>
          </a:p>
        </p:txBody>
      </p:sp>
      <p:sp>
        <p:nvSpPr>
          <p:cNvPr id="7" name="Segnaposto numero diapositiva 6"/>
          <p:cNvSpPr>
            <a:spLocks noGrp="1"/>
          </p:cNvSpPr>
          <p:nvPr>
            <p:ph type="sldNum" sz="quarter" idx="12"/>
          </p:nvPr>
        </p:nvSpPr>
        <p:spPr/>
        <p:txBody>
          <a:bodyPr/>
          <a:lstStyle/>
          <a:p>
            <a:fld id="{704E4876-91D3-4743-9EE3-19B4DE2D57A9}" type="slidenum">
              <a:rPr lang="en-GB" smtClean="0"/>
              <a:t>‹n.›</a:t>
            </a:fld>
            <a:endParaRPr lang="en-GB"/>
          </a:p>
        </p:txBody>
      </p:sp>
    </p:spTree>
    <p:extLst>
      <p:ext uri="{BB962C8B-B14F-4D97-AF65-F5344CB8AC3E}">
        <p14:creationId xmlns:p14="http://schemas.microsoft.com/office/powerpoint/2010/main" val="1600849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stile</a:t>
            </a:r>
            <a:endParaRPr lang="en-GB"/>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7" name="Segnaposto data 6"/>
          <p:cNvSpPr>
            <a:spLocks noGrp="1"/>
          </p:cNvSpPr>
          <p:nvPr>
            <p:ph type="dt" sz="half" idx="10"/>
          </p:nvPr>
        </p:nvSpPr>
        <p:spPr/>
        <p:txBody>
          <a:bodyPr/>
          <a:lstStyle/>
          <a:p>
            <a:fld id="{E6980E8D-C7AB-8A4E-94B9-F28D00B3F5F7}" type="datetime1">
              <a:rPr lang="en-US" smtClean="0"/>
              <a:t>3/19/13</a:t>
            </a:fld>
            <a:endParaRPr lang="en-GB"/>
          </a:p>
        </p:txBody>
      </p:sp>
      <p:sp>
        <p:nvSpPr>
          <p:cNvPr id="8" name="Segnaposto piè di pagina 7"/>
          <p:cNvSpPr>
            <a:spLocks noGrp="1"/>
          </p:cNvSpPr>
          <p:nvPr>
            <p:ph type="ftr" sz="quarter" idx="11"/>
          </p:nvPr>
        </p:nvSpPr>
        <p:spPr/>
        <p:txBody>
          <a:bodyPr/>
          <a:lstStyle/>
          <a:p>
            <a:endParaRPr lang="en-GB"/>
          </a:p>
        </p:txBody>
      </p:sp>
      <p:sp>
        <p:nvSpPr>
          <p:cNvPr id="9" name="Segnaposto numero diapositiva 8"/>
          <p:cNvSpPr>
            <a:spLocks noGrp="1"/>
          </p:cNvSpPr>
          <p:nvPr>
            <p:ph type="sldNum" sz="quarter" idx="12"/>
          </p:nvPr>
        </p:nvSpPr>
        <p:spPr/>
        <p:txBody>
          <a:bodyPr/>
          <a:lstStyle/>
          <a:p>
            <a:fld id="{704E4876-91D3-4743-9EE3-19B4DE2D57A9}" type="slidenum">
              <a:rPr lang="en-GB" smtClean="0"/>
              <a:t>‹n.›</a:t>
            </a:fld>
            <a:endParaRPr lang="en-GB"/>
          </a:p>
        </p:txBody>
      </p:sp>
    </p:spTree>
    <p:extLst>
      <p:ext uri="{BB962C8B-B14F-4D97-AF65-F5344CB8AC3E}">
        <p14:creationId xmlns:p14="http://schemas.microsoft.com/office/powerpoint/2010/main" val="2817334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data 2"/>
          <p:cNvSpPr>
            <a:spLocks noGrp="1"/>
          </p:cNvSpPr>
          <p:nvPr>
            <p:ph type="dt" sz="half" idx="10"/>
          </p:nvPr>
        </p:nvSpPr>
        <p:spPr/>
        <p:txBody>
          <a:bodyPr/>
          <a:lstStyle/>
          <a:p>
            <a:fld id="{F3290F19-AB4A-F14E-A23A-8177214DB6C3}" type="datetime1">
              <a:rPr lang="en-US" smtClean="0"/>
              <a:t>3/19/13</a:t>
            </a:fld>
            <a:endParaRPr lang="en-GB"/>
          </a:p>
        </p:txBody>
      </p:sp>
      <p:sp>
        <p:nvSpPr>
          <p:cNvPr id="4" name="Segnaposto piè di pagina 3"/>
          <p:cNvSpPr>
            <a:spLocks noGrp="1"/>
          </p:cNvSpPr>
          <p:nvPr>
            <p:ph type="ftr" sz="quarter" idx="11"/>
          </p:nvPr>
        </p:nvSpPr>
        <p:spPr/>
        <p:txBody>
          <a:bodyPr/>
          <a:lstStyle/>
          <a:p>
            <a:endParaRPr lang="en-GB"/>
          </a:p>
        </p:txBody>
      </p:sp>
      <p:sp>
        <p:nvSpPr>
          <p:cNvPr id="5" name="Segnaposto numero diapositiva 4"/>
          <p:cNvSpPr>
            <a:spLocks noGrp="1"/>
          </p:cNvSpPr>
          <p:nvPr>
            <p:ph type="sldNum" sz="quarter" idx="12"/>
          </p:nvPr>
        </p:nvSpPr>
        <p:spPr/>
        <p:txBody>
          <a:bodyPr/>
          <a:lstStyle/>
          <a:p>
            <a:fld id="{704E4876-91D3-4743-9EE3-19B4DE2D57A9}" type="slidenum">
              <a:rPr lang="en-GB" smtClean="0"/>
              <a:t>‹n.›</a:t>
            </a:fld>
            <a:endParaRPr lang="en-GB"/>
          </a:p>
        </p:txBody>
      </p:sp>
    </p:spTree>
    <p:extLst>
      <p:ext uri="{BB962C8B-B14F-4D97-AF65-F5344CB8AC3E}">
        <p14:creationId xmlns:p14="http://schemas.microsoft.com/office/powerpoint/2010/main" val="1911132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12766C02-5571-B346-90D3-54C453D6F04C}" type="datetime1">
              <a:rPr lang="en-US" smtClean="0"/>
              <a:t>3/19/13</a:t>
            </a:fld>
            <a:endParaRPr lang="en-GB"/>
          </a:p>
        </p:txBody>
      </p:sp>
      <p:sp>
        <p:nvSpPr>
          <p:cNvPr id="3" name="Segnaposto piè di pagina 2"/>
          <p:cNvSpPr>
            <a:spLocks noGrp="1"/>
          </p:cNvSpPr>
          <p:nvPr>
            <p:ph type="ftr" sz="quarter" idx="11"/>
          </p:nvPr>
        </p:nvSpPr>
        <p:spPr/>
        <p:txBody>
          <a:bodyPr/>
          <a:lstStyle/>
          <a:p>
            <a:endParaRPr lang="en-GB"/>
          </a:p>
        </p:txBody>
      </p:sp>
      <p:sp>
        <p:nvSpPr>
          <p:cNvPr id="4" name="Segnaposto numero diapositiva 3"/>
          <p:cNvSpPr>
            <a:spLocks noGrp="1"/>
          </p:cNvSpPr>
          <p:nvPr>
            <p:ph type="sldNum" sz="quarter" idx="12"/>
          </p:nvPr>
        </p:nvSpPr>
        <p:spPr/>
        <p:txBody>
          <a:bodyPr/>
          <a:lstStyle/>
          <a:p>
            <a:fld id="{704E4876-91D3-4743-9EE3-19B4DE2D57A9}" type="slidenum">
              <a:rPr lang="en-GB" smtClean="0"/>
              <a:t>‹n.›</a:t>
            </a:fld>
            <a:endParaRPr lang="en-GB"/>
          </a:p>
        </p:txBody>
      </p:sp>
    </p:spTree>
    <p:extLst>
      <p:ext uri="{BB962C8B-B14F-4D97-AF65-F5344CB8AC3E}">
        <p14:creationId xmlns:p14="http://schemas.microsoft.com/office/powerpoint/2010/main" val="1196912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en-GB"/>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B793AECF-7E21-0A49-9A96-4240D5CB3624}" type="datetime1">
              <a:rPr lang="en-US" smtClean="0"/>
              <a:t>3/19/13</a:t>
            </a:fld>
            <a:endParaRPr lang="en-GB"/>
          </a:p>
        </p:txBody>
      </p:sp>
      <p:sp>
        <p:nvSpPr>
          <p:cNvPr id="6" name="Segnaposto piè di pagina 5"/>
          <p:cNvSpPr>
            <a:spLocks noGrp="1"/>
          </p:cNvSpPr>
          <p:nvPr>
            <p:ph type="ftr" sz="quarter" idx="11"/>
          </p:nvPr>
        </p:nvSpPr>
        <p:spPr/>
        <p:txBody>
          <a:bodyPr/>
          <a:lstStyle/>
          <a:p>
            <a:endParaRPr lang="en-GB"/>
          </a:p>
        </p:txBody>
      </p:sp>
      <p:sp>
        <p:nvSpPr>
          <p:cNvPr id="7" name="Segnaposto numero diapositiva 6"/>
          <p:cNvSpPr>
            <a:spLocks noGrp="1"/>
          </p:cNvSpPr>
          <p:nvPr>
            <p:ph type="sldNum" sz="quarter" idx="12"/>
          </p:nvPr>
        </p:nvSpPr>
        <p:spPr/>
        <p:txBody>
          <a:bodyPr/>
          <a:lstStyle/>
          <a:p>
            <a:fld id="{704E4876-91D3-4743-9EE3-19B4DE2D57A9}" type="slidenum">
              <a:rPr lang="en-GB" smtClean="0"/>
              <a:t>‹n.›</a:t>
            </a:fld>
            <a:endParaRPr lang="en-GB"/>
          </a:p>
        </p:txBody>
      </p:sp>
    </p:spTree>
    <p:extLst>
      <p:ext uri="{BB962C8B-B14F-4D97-AF65-F5344CB8AC3E}">
        <p14:creationId xmlns:p14="http://schemas.microsoft.com/office/powerpoint/2010/main" val="2103517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en-GB"/>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1D3FF4AE-C1B9-C244-9165-62CE331AF555}" type="datetime1">
              <a:rPr lang="en-US" smtClean="0"/>
              <a:t>3/19/13</a:t>
            </a:fld>
            <a:endParaRPr lang="en-GB"/>
          </a:p>
        </p:txBody>
      </p:sp>
      <p:sp>
        <p:nvSpPr>
          <p:cNvPr id="6" name="Segnaposto piè di pagina 5"/>
          <p:cNvSpPr>
            <a:spLocks noGrp="1"/>
          </p:cNvSpPr>
          <p:nvPr>
            <p:ph type="ftr" sz="quarter" idx="11"/>
          </p:nvPr>
        </p:nvSpPr>
        <p:spPr/>
        <p:txBody>
          <a:bodyPr/>
          <a:lstStyle/>
          <a:p>
            <a:endParaRPr lang="en-GB"/>
          </a:p>
        </p:txBody>
      </p:sp>
      <p:sp>
        <p:nvSpPr>
          <p:cNvPr id="7" name="Segnaposto numero diapositiva 6"/>
          <p:cNvSpPr>
            <a:spLocks noGrp="1"/>
          </p:cNvSpPr>
          <p:nvPr>
            <p:ph type="sldNum" sz="quarter" idx="12"/>
          </p:nvPr>
        </p:nvSpPr>
        <p:spPr/>
        <p:txBody>
          <a:bodyPr/>
          <a:lstStyle/>
          <a:p>
            <a:fld id="{704E4876-91D3-4743-9EE3-19B4DE2D57A9}" type="slidenum">
              <a:rPr lang="en-GB" smtClean="0"/>
              <a:t>‹n.›</a:t>
            </a:fld>
            <a:endParaRPr lang="en-GB"/>
          </a:p>
        </p:txBody>
      </p:sp>
    </p:spTree>
    <p:extLst>
      <p:ext uri="{BB962C8B-B14F-4D97-AF65-F5344CB8AC3E}">
        <p14:creationId xmlns:p14="http://schemas.microsoft.com/office/powerpoint/2010/main" val="133537684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7000"/>
          </a:blip>
          <a:srcRect/>
          <a:tile tx="0" ty="0" sx="100000" sy="100000" flip="none" algn="tl"/>
        </a:blip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stile</a:t>
            </a:r>
            <a:endParaRPr lang="en-GB"/>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C4DBA7-1EE7-0743-8F71-E16B144F88CA}" type="datetime1">
              <a:rPr lang="en-US" smtClean="0"/>
              <a:t>3/19/13</a:t>
            </a:fld>
            <a:endParaRPr lang="en-GB"/>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4E4876-91D3-4743-9EE3-19B4DE2D57A9}" type="slidenum">
              <a:rPr lang="en-GB" smtClean="0"/>
              <a:t>‹n.›</a:t>
            </a:fld>
            <a:endParaRPr lang="en-GB"/>
          </a:p>
        </p:txBody>
      </p:sp>
    </p:spTree>
    <p:extLst>
      <p:ext uri="{BB962C8B-B14F-4D97-AF65-F5344CB8AC3E}">
        <p14:creationId xmlns:p14="http://schemas.microsoft.com/office/powerpoint/2010/main" val="34803665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jpeg"/><Relationship Id="rId5" Type="http://schemas.openxmlformats.org/officeDocument/2006/relationships/image" Target="../media/image25.jpeg"/><Relationship Id="rId6" Type="http://schemas.openxmlformats.org/officeDocument/2006/relationships/image" Target="../media/image26.jpeg"/><Relationship Id="rId7" Type="http://schemas.openxmlformats.org/officeDocument/2006/relationships/image" Target="../media/image27.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3" Type="http://schemas.openxmlformats.org/officeDocument/2006/relationships/image" Target="../media/image29.jpg"/><Relationship Id="rId4" Type="http://schemas.openxmlformats.org/officeDocument/2006/relationships/image" Target="../media/image30.emf"/><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png"/><Relationship Id="rId3" Type="http://schemas.openxmlformats.org/officeDocument/2006/relationships/image" Target="../media/image3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5.emf"/></Relationships>
</file>

<file path=ppt/slides/_rels/slide15.xml.rels><?xml version="1.0" encoding="UTF-8" standalone="yes"?>
<Relationships xmlns="http://schemas.openxmlformats.org/package/2006/relationships"><Relationship Id="rId3" Type="http://schemas.openxmlformats.org/officeDocument/2006/relationships/hyperlink" Target="http://chandra.harvard.edu/photo/2000/0131/0131_xray.jpg" TargetMode="External"/><Relationship Id="rId4" Type="http://schemas.openxmlformats.org/officeDocument/2006/relationships/image" Target="../media/image36.jpeg"/><Relationship Id="rId5" Type="http://schemas.openxmlformats.org/officeDocument/2006/relationships/image" Target="../media/image37.pn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4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11.jpeg"/><Relationship Id="rId5" Type="http://schemas.openxmlformats.org/officeDocument/2006/relationships/image" Target="../media/image12.jpeg"/><Relationship Id="rId6" Type="http://schemas.openxmlformats.org/officeDocument/2006/relationships/image" Target="../media/image13.png"/><Relationship Id="rId7" Type="http://schemas.openxmlformats.org/officeDocument/2006/relationships/oleObject" Target="../embeddings/oleObject1.bin"/><Relationship Id="rId8" Type="http://schemas.openxmlformats.org/officeDocument/2006/relationships/image" Target="../media/image9.wmf"/><Relationship Id="rId9" Type="http://schemas.openxmlformats.org/officeDocument/2006/relationships/oleObject" Target="../embeddings/oleObject2.bin"/><Relationship Id="rId10" Type="http://schemas.openxmlformats.org/officeDocument/2006/relationships/image" Target="../media/image10.w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 Id="rId3"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png"/><Relationship Id="rId5"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3" Type="http://schemas.openxmlformats.org/officeDocument/2006/relationships/image" Target="../media/image19.emf"/><Relationship Id="rId4" Type="http://schemas.openxmlformats.org/officeDocument/2006/relationships/image" Target="../media/image20.emf"/><Relationship Id="rId5" Type="http://schemas.openxmlformats.org/officeDocument/2006/relationships/image" Target="../media/image21.emf"/><Relationship Id="rId6" Type="http://schemas.openxmlformats.org/officeDocument/2006/relationships/image" Target="../media/image22.png"/><Relationship Id="rId1" Type="http://schemas.openxmlformats.org/officeDocument/2006/relationships/slideLayout" Target="../slideLayouts/slideLayout7.xml"/><Relationship Id="rId2"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521579" y="112260"/>
            <a:ext cx="5916992" cy="1938992"/>
          </a:xfrm>
          <a:prstGeom prst="rect">
            <a:avLst/>
          </a:prstGeom>
        </p:spPr>
        <p:txBody>
          <a:bodyPr wrap="square">
            <a:spAutoFit/>
          </a:bodyPr>
          <a:lstStyle/>
          <a:p>
            <a:pPr algn="ctr"/>
            <a:r>
              <a:rPr lang="en-GB" sz="3200" b="1" dirty="0">
                <a:latin typeface="+mj-lt"/>
              </a:rPr>
              <a:t>H</a:t>
            </a:r>
            <a:r>
              <a:rPr lang="en-GB" sz="3200" b="1" dirty="0" smtClean="0">
                <a:latin typeface="+mj-lt"/>
              </a:rPr>
              <a:t>igh energy emission of transient black hole binaries</a:t>
            </a:r>
          </a:p>
          <a:p>
            <a:pPr algn="ctr"/>
            <a:r>
              <a:rPr lang="en-GB" sz="2800" b="1" dirty="0" err="1" smtClean="0">
                <a:latin typeface="+mj-lt"/>
              </a:rPr>
              <a:t>Fiamma</a:t>
            </a:r>
            <a:r>
              <a:rPr lang="en-GB" sz="2800" b="1" dirty="0" smtClean="0">
                <a:latin typeface="+mj-lt"/>
              </a:rPr>
              <a:t> Capitanio</a:t>
            </a:r>
          </a:p>
          <a:p>
            <a:pPr algn="ctr"/>
            <a:r>
              <a:rPr lang="en-GB" sz="2800" b="1" dirty="0" smtClean="0">
                <a:latin typeface="+mj-lt"/>
              </a:rPr>
              <a:t>INAF-IAPS Rome Italy</a:t>
            </a:r>
            <a:endParaRPr lang="en-GB" sz="2800" b="1" dirty="0">
              <a:latin typeface="+mj-lt"/>
            </a:endParaRPr>
          </a:p>
        </p:txBody>
      </p:sp>
      <p:grpSp>
        <p:nvGrpSpPr>
          <p:cNvPr id="3" name="Gruppo 2"/>
          <p:cNvGrpSpPr/>
          <p:nvPr/>
        </p:nvGrpSpPr>
        <p:grpSpPr>
          <a:xfrm>
            <a:off x="1521579" y="2087538"/>
            <a:ext cx="5916991" cy="4136571"/>
            <a:chOff x="1521579" y="2087538"/>
            <a:chExt cx="5916991" cy="4136571"/>
          </a:xfrm>
        </p:grpSpPr>
        <p:pic>
          <p:nvPicPr>
            <p:cNvPr id="6" name="Immagine 5"/>
            <p:cNvPicPr>
              <a:picLocks noChangeAspect="1"/>
            </p:cNvPicPr>
            <p:nvPr/>
          </p:nvPicPr>
          <p:blipFill rotWithShape="1">
            <a:blip r:embed="rId2"/>
            <a:srcRect t="6786"/>
            <a:stretch/>
          </p:blipFill>
          <p:spPr>
            <a:xfrm>
              <a:off x="1521579" y="2087538"/>
              <a:ext cx="5916991" cy="4136571"/>
            </a:xfrm>
            <a:prstGeom prst="rect">
              <a:avLst/>
            </a:prstGeom>
          </p:spPr>
        </p:pic>
        <p:sp>
          <p:nvSpPr>
            <p:cNvPr id="2" name="Rettangolo 1"/>
            <p:cNvSpPr/>
            <p:nvPr/>
          </p:nvSpPr>
          <p:spPr>
            <a:xfrm>
              <a:off x="4209143" y="2123824"/>
              <a:ext cx="2431143" cy="57946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5" name="CasellaDiTesto 4"/>
          <p:cNvSpPr txBox="1"/>
          <p:nvPr/>
        </p:nvSpPr>
        <p:spPr>
          <a:xfrm>
            <a:off x="72572" y="6386286"/>
            <a:ext cx="9035142" cy="369332"/>
          </a:xfrm>
          <a:prstGeom prst="rect">
            <a:avLst/>
          </a:prstGeom>
          <a:noFill/>
        </p:spPr>
        <p:txBody>
          <a:bodyPr wrap="square" rtlCol="0">
            <a:spAutoFit/>
          </a:bodyPr>
          <a:lstStyle/>
          <a:p>
            <a:r>
              <a:rPr lang="en-GB" b="1" dirty="0"/>
              <a:t>The biggest accelerators in space and on  </a:t>
            </a:r>
            <a:r>
              <a:rPr lang="en-GB" b="1" dirty="0" smtClean="0"/>
              <a:t>earth, COST Conference 18-22 March 2013 Geneva</a:t>
            </a:r>
            <a:endParaRPr lang="en-GB" b="1" dirty="0"/>
          </a:p>
        </p:txBody>
      </p:sp>
      <p:pic>
        <p:nvPicPr>
          <p:cNvPr id="7" name="Immagine 6" descr="INAF circolare.jpg"/>
          <p:cNvPicPr>
            <a:picLocks noChangeAspect="1"/>
          </p:cNvPicPr>
          <p:nvPr/>
        </p:nvPicPr>
        <p:blipFill rotWithShape="1">
          <a:blip r:embed="rId3">
            <a:extLst>
              <a:ext uri="{28A0092B-C50C-407E-A947-70E740481C1C}">
                <a14:useLocalDpi xmlns:a14="http://schemas.microsoft.com/office/drawing/2010/main" val="0"/>
              </a:ext>
            </a:extLst>
          </a:blip>
          <a:srcRect l="11111" t="13674" r="12824" b="17959"/>
          <a:stretch/>
        </p:blipFill>
        <p:spPr>
          <a:xfrm>
            <a:off x="0" y="0"/>
            <a:ext cx="1449038" cy="1302409"/>
          </a:xfrm>
          <a:prstGeom prst="rect">
            <a:avLst/>
          </a:prstGeom>
        </p:spPr>
      </p:pic>
      <p:pic>
        <p:nvPicPr>
          <p:cNvPr id="8" name="Immagine 7"/>
          <p:cNvPicPr>
            <a:picLocks noChangeAspect="1"/>
          </p:cNvPicPr>
          <p:nvPr/>
        </p:nvPicPr>
        <p:blipFill>
          <a:blip r:embed="rId4"/>
          <a:stretch>
            <a:fillRect/>
          </a:stretch>
        </p:blipFill>
        <p:spPr>
          <a:xfrm>
            <a:off x="7329714" y="0"/>
            <a:ext cx="1778000" cy="891619"/>
          </a:xfrm>
          <a:prstGeom prst="rect">
            <a:avLst/>
          </a:prstGeom>
        </p:spPr>
      </p:pic>
    </p:spTree>
    <p:extLst>
      <p:ext uri="{BB962C8B-B14F-4D97-AF65-F5344CB8AC3E}">
        <p14:creationId xmlns:p14="http://schemas.microsoft.com/office/powerpoint/2010/main" val="25185598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3"/>
          <a:stretch>
            <a:fillRect/>
          </a:stretch>
        </p:blipFill>
        <p:spPr>
          <a:xfrm>
            <a:off x="1994442" y="1533221"/>
            <a:ext cx="6275451" cy="4981067"/>
          </a:xfrm>
          <a:prstGeom prst="rect">
            <a:avLst/>
          </a:prstGeom>
        </p:spPr>
      </p:pic>
      <p:sp>
        <p:nvSpPr>
          <p:cNvPr id="141319" name="Rectangle 8"/>
          <p:cNvSpPr>
            <a:spLocks noChangeArrowheads="1"/>
          </p:cNvSpPr>
          <p:nvPr/>
        </p:nvSpPr>
        <p:spPr bwMode="auto">
          <a:xfrm>
            <a:off x="1994442" y="6031360"/>
            <a:ext cx="3018775" cy="338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eaLnBrk="0" hangingPunct="0"/>
            <a:r>
              <a:rPr lang="en-GB" sz="1600" dirty="0">
                <a:latin typeface="Arial Narrow"/>
                <a:ea typeface="MS PGothic" charset="0"/>
                <a:cs typeface="Arial Narrow"/>
              </a:rPr>
              <a:t>Fender et al. ‘05; Homan &amp; </a:t>
            </a:r>
            <a:r>
              <a:rPr lang="en-GB" sz="1600" dirty="0" err="1">
                <a:latin typeface="Arial Narrow"/>
                <a:ea typeface="MS PGothic" charset="0"/>
                <a:cs typeface="Arial Narrow"/>
              </a:rPr>
              <a:t>Belloni</a:t>
            </a:r>
            <a:r>
              <a:rPr lang="en-GB" sz="1600" dirty="0">
                <a:latin typeface="Arial Narrow"/>
                <a:ea typeface="MS PGothic" charset="0"/>
                <a:cs typeface="Arial Narrow"/>
              </a:rPr>
              <a:t> </a:t>
            </a:r>
            <a:r>
              <a:rPr lang="fr-FR" sz="1600" dirty="0" smtClean="0">
                <a:latin typeface="Arial Narrow"/>
                <a:ea typeface="MS PGothic" charset="0"/>
                <a:cs typeface="Arial Narrow"/>
              </a:rPr>
              <a:t>’</a:t>
            </a:r>
            <a:r>
              <a:rPr lang="en-GB" sz="1600" dirty="0" smtClean="0">
                <a:latin typeface="Arial Narrow"/>
                <a:ea typeface="MS PGothic" charset="0"/>
                <a:cs typeface="Arial Narrow"/>
              </a:rPr>
              <a:t>05</a:t>
            </a:r>
            <a:endParaRPr lang="en-GB" sz="1600" dirty="0">
              <a:latin typeface="Arial Narrow"/>
              <a:ea typeface="MS PGothic" charset="0"/>
              <a:cs typeface="Arial Narrow"/>
            </a:endParaRPr>
          </a:p>
        </p:txBody>
      </p:sp>
      <p:pic>
        <p:nvPicPr>
          <p:cNvPr id="141320" name="Picture 9" descr="LHS"/>
          <p:cNvPicPr>
            <a:picLocks noChangeAspect="1" noChangeArrowheads="1"/>
          </p:cNvPicPr>
          <p:nvPr/>
        </p:nvPicPr>
        <p:blipFill rotWithShape="1">
          <a:blip r:embed="rId4">
            <a:extLst>
              <a:ext uri="{28A0092B-C50C-407E-A947-70E740481C1C}">
                <a14:useLocalDpi xmlns:a14="http://schemas.microsoft.com/office/drawing/2010/main" val="0"/>
              </a:ext>
            </a:extLst>
          </a:blip>
          <a:srcRect l="13831" r="10474"/>
          <a:stretch/>
        </p:blipFill>
        <p:spPr bwMode="auto">
          <a:xfrm>
            <a:off x="7298267" y="5153508"/>
            <a:ext cx="1845733" cy="169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1321" name="Picture 10" descr="HIMS"/>
          <p:cNvPicPr>
            <a:picLocks noChangeAspect="1" noChangeArrowheads="1"/>
          </p:cNvPicPr>
          <p:nvPr/>
        </p:nvPicPr>
        <p:blipFill rotWithShape="1">
          <a:blip r:embed="rId5">
            <a:extLst>
              <a:ext uri="{28A0092B-C50C-407E-A947-70E740481C1C}">
                <a14:useLocalDpi xmlns:a14="http://schemas.microsoft.com/office/drawing/2010/main" val="0"/>
              </a:ext>
            </a:extLst>
          </a:blip>
          <a:srcRect l="5921" r="16221"/>
          <a:stretch/>
        </p:blipFill>
        <p:spPr bwMode="auto">
          <a:xfrm>
            <a:off x="7128690" y="90151"/>
            <a:ext cx="2032001"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1322" name="Picture 11" descr="SIMS"/>
          <p:cNvPicPr>
            <a:picLocks noChangeAspect="1" noChangeArrowheads="1"/>
          </p:cNvPicPr>
          <p:nvPr/>
        </p:nvPicPr>
        <p:blipFill rotWithShape="1">
          <a:blip r:embed="rId6">
            <a:extLst>
              <a:ext uri="{28A0092B-C50C-407E-A947-70E740481C1C}">
                <a14:useLocalDpi xmlns:a14="http://schemas.microsoft.com/office/drawing/2010/main" val="0"/>
              </a:ext>
            </a:extLst>
          </a:blip>
          <a:srcRect l="7137" r="7218"/>
          <a:stretch/>
        </p:blipFill>
        <p:spPr bwMode="auto">
          <a:xfrm>
            <a:off x="0" y="0"/>
            <a:ext cx="2235200"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1323" name="Picture 12" descr="SS"/>
          <p:cNvPicPr>
            <a:picLocks noChangeAspect="1" noChangeArrowheads="1"/>
          </p:cNvPicPr>
          <p:nvPr/>
        </p:nvPicPr>
        <p:blipFill rotWithShape="1">
          <a:blip r:embed="rId7">
            <a:extLst>
              <a:ext uri="{28A0092B-C50C-407E-A947-70E740481C1C}">
                <a14:useLocalDpi xmlns:a14="http://schemas.microsoft.com/office/drawing/2010/main" val="0"/>
              </a:ext>
            </a:extLst>
          </a:blip>
          <a:srcRect l="7137" r="15004"/>
          <a:stretch/>
        </p:blipFill>
        <p:spPr bwMode="auto">
          <a:xfrm>
            <a:off x="0" y="4943475"/>
            <a:ext cx="2032001"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asellaDiTesto 2"/>
          <p:cNvSpPr txBox="1"/>
          <p:nvPr/>
        </p:nvSpPr>
        <p:spPr>
          <a:xfrm>
            <a:off x="2235200" y="93240"/>
            <a:ext cx="5018692" cy="1446550"/>
          </a:xfrm>
          <a:prstGeom prst="rect">
            <a:avLst/>
          </a:prstGeom>
          <a:noFill/>
        </p:spPr>
        <p:txBody>
          <a:bodyPr wrap="square" rtlCol="0">
            <a:spAutoFit/>
          </a:bodyPr>
          <a:lstStyle/>
          <a:p>
            <a:r>
              <a:rPr lang="en-GB" sz="2200" dirty="0" smtClean="0"/>
              <a:t>The different spectral states of a BHXRB does not involve only </a:t>
            </a:r>
            <a:r>
              <a:rPr lang="en-GB" sz="2200" dirty="0"/>
              <a:t>a</a:t>
            </a:r>
            <a:r>
              <a:rPr lang="en-GB" sz="2200" dirty="0" smtClean="0"/>
              <a:t> spectral variation. All the system properties are thought to change</a:t>
            </a:r>
            <a:endParaRPr lang="en-GB" sz="2200" dirty="0"/>
          </a:p>
        </p:txBody>
      </p:sp>
      <p:sp>
        <p:nvSpPr>
          <p:cNvPr id="4" name="CasellaDiTesto 3"/>
          <p:cNvSpPr txBox="1"/>
          <p:nvPr/>
        </p:nvSpPr>
        <p:spPr>
          <a:xfrm>
            <a:off x="143085" y="2271838"/>
            <a:ext cx="1888916" cy="1446550"/>
          </a:xfrm>
          <a:prstGeom prst="rect">
            <a:avLst/>
          </a:prstGeom>
          <a:noFill/>
        </p:spPr>
        <p:txBody>
          <a:bodyPr wrap="square" rtlCol="0">
            <a:spAutoFit/>
          </a:bodyPr>
          <a:lstStyle>
            <a:defPPr>
              <a:defRPr lang="it-IT"/>
            </a:defPPr>
            <a:lvl1pPr>
              <a:defRPr sz="2200"/>
            </a:lvl1pPr>
          </a:lstStyle>
          <a:p>
            <a:r>
              <a:rPr lang="en-GB" dirty="0"/>
              <a:t>Which is the role of the corona in the jet </a:t>
            </a:r>
            <a:r>
              <a:rPr lang="en-GB" dirty="0" smtClean="0"/>
              <a:t>lunching?</a:t>
            </a:r>
            <a:endParaRPr lang="en-GB" dirty="0"/>
          </a:p>
        </p:txBody>
      </p:sp>
      <p:sp>
        <p:nvSpPr>
          <p:cNvPr id="5" name="Segnaposto numero diapositiva 4"/>
          <p:cNvSpPr>
            <a:spLocks noGrp="1"/>
          </p:cNvSpPr>
          <p:nvPr>
            <p:ph type="sldNum" sz="quarter" idx="12"/>
          </p:nvPr>
        </p:nvSpPr>
        <p:spPr/>
        <p:txBody>
          <a:bodyPr/>
          <a:lstStyle/>
          <a:p>
            <a:fld id="{704E4876-91D3-4743-9EE3-19B4DE2D57A9}" type="slidenum">
              <a:rPr lang="en-GB" smtClean="0"/>
              <a:t>10</a:t>
            </a:fld>
            <a:endParaRPr lang="en-GB"/>
          </a:p>
        </p:txBody>
      </p:sp>
    </p:spTree>
    <p:extLst>
      <p:ext uri="{BB962C8B-B14F-4D97-AF65-F5344CB8AC3E}">
        <p14:creationId xmlns:p14="http://schemas.microsoft.com/office/powerpoint/2010/main" val="181775996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po 4"/>
          <p:cNvGrpSpPr/>
          <p:nvPr/>
        </p:nvGrpSpPr>
        <p:grpSpPr>
          <a:xfrm>
            <a:off x="3694714" y="1559840"/>
            <a:ext cx="5449286" cy="3594811"/>
            <a:chOff x="3694714" y="1038061"/>
            <a:chExt cx="5449286" cy="4192813"/>
          </a:xfrm>
        </p:grpSpPr>
        <p:pic>
          <p:nvPicPr>
            <p:cNvPr id="4" name="Immagine 3"/>
            <p:cNvPicPr>
              <a:picLocks noChangeAspect="1"/>
            </p:cNvPicPr>
            <p:nvPr/>
          </p:nvPicPr>
          <p:blipFill rotWithShape="1">
            <a:blip r:embed="rId2"/>
            <a:srcRect l="8377" r="7099" b="15304"/>
            <a:stretch/>
          </p:blipFill>
          <p:spPr>
            <a:xfrm>
              <a:off x="3694714" y="1038061"/>
              <a:ext cx="5449286" cy="4090008"/>
            </a:xfrm>
            <a:prstGeom prst="rect">
              <a:avLst/>
            </a:prstGeom>
          </p:spPr>
        </p:pic>
        <p:sp>
          <p:nvSpPr>
            <p:cNvPr id="15" name="CasellaDiTesto 14"/>
            <p:cNvSpPr txBox="1"/>
            <p:nvPr/>
          </p:nvSpPr>
          <p:spPr>
            <a:xfrm>
              <a:off x="3884178" y="4892319"/>
              <a:ext cx="2262733" cy="338555"/>
            </a:xfrm>
            <a:prstGeom prst="rect">
              <a:avLst/>
            </a:prstGeom>
            <a:noFill/>
          </p:spPr>
          <p:txBody>
            <a:bodyPr wrap="square" rtlCol="0">
              <a:spAutoFit/>
            </a:bodyPr>
            <a:lstStyle/>
            <a:p>
              <a:r>
                <a:rPr lang="en-GB" sz="1600" dirty="0" smtClean="0"/>
                <a:t>Capitanio et al. 2012</a:t>
              </a:r>
              <a:endParaRPr lang="en-GB" sz="1600" dirty="0"/>
            </a:p>
          </p:txBody>
        </p:sp>
      </p:grpSp>
      <p:sp>
        <p:nvSpPr>
          <p:cNvPr id="2" name="Titolo 1"/>
          <p:cNvSpPr>
            <a:spLocks noGrp="1"/>
          </p:cNvSpPr>
          <p:nvPr>
            <p:ph type="title"/>
          </p:nvPr>
        </p:nvSpPr>
        <p:spPr>
          <a:xfrm>
            <a:off x="132692" y="50878"/>
            <a:ext cx="9011308" cy="618645"/>
          </a:xfrm>
        </p:spPr>
        <p:txBody>
          <a:bodyPr>
            <a:noAutofit/>
          </a:bodyPr>
          <a:lstStyle/>
          <a:p>
            <a:r>
              <a:rPr lang="en-GB" sz="3200" dirty="0" smtClean="0"/>
              <a:t>An extreme example of disk instability: </a:t>
            </a:r>
            <a:br>
              <a:rPr lang="en-GB" sz="3200" dirty="0" smtClean="0"/>
            </a:br>
            <a:r>
              <a:rPr lang="en-GB" sz="3200" dirty="0" smtClean="0"/>
              <a:t>IGR J17091-3624</a:t>
            </a:r>
            <a:endParaRPr lang="en-GB" sz="3200" dirty="0"/>
          </a:p>
        </p:txBody>
      </p:sp>
      <p:sp>
        <p:nvSpPr>
          <p:cNvPr id="7" name="CasellaDiTesto 6"/>
          <p:cNvSpPr txBox="1"/>
          <p:nvPr/>
        </p:nvSpPr>
        <p:spPr>
          <a:xfrm>
            <a:off x="5787647" y="829028"/>
            <a:ext cx="3324603" cy="584776"/>
          </a:xfrm>
          <a:prstGeom prst="rect">
            <a:avLst/>
          </a:prstGeom>
          <a:noFill/>
          <a:ln w="28575" cmpd="sng">
            <a:solidFill>
              <a:srgbClr val="FF0000"/>
            </a:solidFill>
          </a:ln>
        </p:spPr>
        <p:txBody>
          <a:bodyPr wrap="square" rtlCol="0">
            <a:spAutoFit/>
          </a:bodyPr>
          <a:lstStyle/>
          <a:p>
            <a:r>
              <a:rPr lang="en-GB" sz="1600" dirty="0" smtClean="0">
                <a:solidFill>
                  <a:srgbClr val="FF0000"/>
                </a:solidFill>
                <a:latin typeface="Arial Rounded MT Bold"/>
              </a:rPr>
              <a:t>Reported for the first time by </a:t>
            </a:r>
            <a:r>
              <a:rPr lang="en-GB" sz="1600" dirty="0" err="1" smtClean="0">
                <a:solidFill>
                  <a:srgbClr val="FF0000"/>
                </a:solidFill>
                <a:latin typeface="Arial Rounded MT Bold"/>
              </a:rPr>
              <a:t>Altamirano</a:t>
            </a:r>
            <a:r>
              <a:rPr lang="en-GB" sz="1600" dirty="0" smtClean="0">
                <a:solidFill>
                  <a:srgbClr val="FF0000"/>
                </a:solidFill>
                <a:latin typeface="Arial Rounded MT Bold"/>
              </a:rPr>
              <a:t> et al. 2011 </a:t>
            </a:r>
            <a:r>
              <a:rPr lang="en-GB" sz="1600" dirty="0" err="1" smtClean="0">
                <a:solidFill>
                  <a:srgbClr val="FF0000"/>
                </a:solidFill>
                <a:latin typeface="Arial Rounded MT Bold"/>
              </a:rPr>
              <a:t>Atel</a:t>
            </a:r>
            <a:r>
              <a:rPr lang="en-GB" sz="1600" dirty="0" smtClean="0">
                <a:solidFill>
                  <a:srgbClr val="FF0000"/>
                </a:solidFill>
                <a:latin typeface="Arial Rounded MT Bold"/>
              </a:rPr>
              <a:t> 3230</a:t>
            </a:r>
          </a:p>
        </p:txBody>
      </p:sp>
      <p:sp>
        <p:nvSpPr>
          <p:cNvPr id="3" name="Rettangolo 2"/>
          <p:cNvSpPr/>
          <p:nvPr/>
        </p:nvSpPr>
        <p:spPr>
          <a:xfrm>
            <a:off x="56868" y="675680"/>
            <a:ext cx="3732625" cy="2677656"/>
          </a:xfrm>
          <a:prstGeom prst="rect">
            <a:avLst/>
          </a:prstGeom>
        </p:spPr>
        <p:txBody>
          <a:bodyPr wrap="square">
            <a:spAutoFit/>
          </a:bodyPr>
          <a:lstStyle/>
          <a:p>
            <a:pPr algn="just"/>
            <a:r>
              <a:rPr lang="en-US" sz="2100" dirty="0" smtClean="0">
                <a:latin typeface="+mj-lt"/>
              </a:rPr>
              <a:t>This features are </a:t>
            </a:r>
            <a:r>
              <a:rPr lang="en-US" sz="2100" dirty="0">
                <a:latin typeface="+mj-lt"/>
              </a:rPr>
              <a:t>probably due </a:t>
            </a:r>
            <a:r>
              <a:rPr lang="en-US" sz="2100" dirty="0" smtClean="0">
                <a:latin typeface="+mj-lt"/>
              </a:rPr>
              <a:t>to</a:t>
            </a:r>
            <a:r>
              <a:rPr lang="en-US" sz="2100" dirty="0" smtClean="0">
                <a:solidFill>
                  <a:srgbClr val="0000FF"/>
                </a:solidFill>
                <a:latin typeface="+mj-lt"/>
              </a:rPr>
              <a:t> </a:t>
            </a:r>
            <a:r>
              <a:rPr lang="en-US" sz="2100" dirty="0">
                <a:solidFill>
                  <a:srgbClr val="0000FF"/>
                </a:solidFill>
                <a:latin typeface="+mj-lt"/>
              </a:rPr>
              <a:t>a limit cycle in </a:t>
            </a:r>
            <a:r>
              <a:rPr lang="en-US" sz="2100" dirty="0" smtClean="0">
                <a:solidFill>
                  <a:srgbClr val="0000FF"/>
                </a:solidFill>
                <a:latin typeface="+mj-lt"/>
              </a:rPr>
              <a:t>the </a:t>
            </a:r>
            <a:r>
              <a:rPr lang="en-US" sz="2100" dirty="0">
                <a:solidFill>
                  <a:srgbClr val="0000FF"/>
                </a:solidFill>
                <a:latin typeface="+mj-lt"/>
              </a:rPr>
              <a:t>accretion disc </a:t>
            </a:r>
            <a:r>
              <a:rPr lang="en-US" sz="2100" dirty="0" smtClean="0">
                <a:solidFill>
                  <a:srgbClr val="0000FF"/>
                </a:solidFill>
                <a:latin typeface="+mj-lt"/>
              </a:rPr>
              <a:t>instability </a:t>
            </a:r>
            <a:r>
              <a:rPr lang="en-US" sz="2100" dirty="0" smtClean="0">
                <a:latin typeface="+mj-lt"/>
              </a:rPr>
              <a:t>dominated </a:t>
            </a:r>
            <a:r>
              <a:rPr lang="en-US" sz="2100" dirty="0">
                <a:latin typeface="+mj-lt"/>
              </a:rPr>
              <a:t>by the radiation </a:t>
            </a:r>
            <a:r>
              <a:rPr lang="en-US" sz="2100" dirty="0" smtClean="0">
                <a:latin typeface="+mj-lt"/>
              </a:rPr>
              <a:t>pressure (</a:t>
            </a:r>
            <a:r>
              <a:rPr lang="en-US" sz="2100" dirty="0" err="1" smtClean="0">
                <a:solidFill>
                  <a:srgbClr val="0000FF"/>
                </a:solidFill>
              </a:rPr>
              <a:t>Lightman</a:t>
            </a:r>
            <a:r>
              <a:rPr lang="en-US" sz="2100" dirty="0">
                <a:solidFill>
                  <a:srgbClr val="0000FF"/>
                </a:solidFill>
              </a:rPr>
              <a:t>–</a:t>
            </a:r>
            <a:r>
              <a:rPr lang="en-US" sz="2100" dirty="0" err="1">
                <a:solidFill>
                  <a:srgbClr val="0000FF"/>
                </a:solidFill>
              </a:rPr>
              <a:t>Eardley</a:t>
            </a:r>
            <a:r>
              <a:rPr lang="en-US" sz="2100" dirty="0">
                <a:solidFill>
                  <a:srgbClr val="0000FF"/>
                </a:solidFill>
              </a:rPr>
              <a:t> </a:t>
            </a:r>
            <a:r>
              <a:rPr lang="en-US" sz="2100" dirty="0" smtClean="0">
                <a:latin typeface="+mj-lt"/>
              </a:rPr>
              <a:t>)</a:t>
            </a:r>
            <a:endParaRPr lang="en-US" sz="2100" dirty="0">
              <a:latin typeface="+mj-lt"/>
            </a:endParaRPr>
          </a:p>
          <a:p>
            <a:pPr algn="just"/>
            <a:r>
              <a:rPr lang="en-US" sz="2100" dirty="0">
                <a:latin typeface="+mj-lt"/>
              </a:rPr>
              <a:t>The inner part of the disc </a:t>
            </a:r>
            <a:r>
              <a:rPr lang="en-US" sz="2100" dirty="0">
                <a:solidFill>
                  <a:srgbClr val="0000FF"/>
                </a:solidFill>
                <a:latin typeface="+mj-lt"/>
              </a:rPr>
              <a:t>empties and refills with a time-scale of seconds.</a:t>
            </a:r>
            <a:r>
              <a:rPr lang="en-GB" sz="2100" dirty="0">
                <a:solidFill>
                  <a:srgbClr val="0000FF"/>
                </a:solidFill>
                <a:latin typeface="+mj-lt"/>
              </a:rPr>
              <a:t> </a:t>
            </a:r>
          </a:p>
        </p:txBody>
      </p:sp>
      <p:pic>
        <p:nvPicPr>
          <p:cNvPr id="8" name="Immagine 7" descr="g1915_4pan.jpg"/>
          <p:cNvPicPr>
            <a:picLocks noChangeAspect="1"/>
          </p:cNvPicPr>
          <p:nvPr/>
        </p:nvPicPr>
        <p:blipFill rotWithShape="1">
          <a:blip r:embed="rId3">
            <a:extLst>
              <a:ext uri="{28A0092B-C50C-407E-A947-70E740481C1C}">
                <a14:useLocalDpi xmlns:a14="http://schemas.microsoft.com/office/drawing/2010/main" val="0"/>
              </a:ext>
            </a:extLst>
          </a:blip>
          <a:srcRect r="49657" b="51307"/>
          <a:stretch/>
        </p:blipFill>
        <p:spPr>
          <a:xfrm>
            <a:off x="56868" y="5143806"/>
            <a:ext cx="2293701" cy="1714194"/>
          </a:xfrm>
          <a:prstGeom prst="rect">
            <a:avLst/>
          </a:prstGeom>
          <a:solidFill>
            <a:schemeClr val="bg1"/>
          </a:solidFill>
        </p:spPr>
      </p:pic>
      <p:pic>
        <p:nvPicPr>
          <p:cNvPr id="9" name="Immagine 8" descr="g1915_4pan.jpg"/>
          <p:cNvPicPr>
            <a:picLocks noChangeAspect="1"/>
          </p:cNvPicPr>
          <p:nvPr/>
        </p:nvPicPr>
        <p:blipFill rotWithShape="1">
          <a:blip r:embed="rId3">
            <a:extLst>
              <a:ext uri="{28A0092B-C50C-407E-A947-70E740481C1C}">
                <a14:useLocalDpi xmlns:a14="http://schemas.microsoft.com/office/drawing/2010/main" val="0"/>
              </a:ext>
            </a:extLst>
          </a:blip>
          <a:srcRect l="50343" t="2615" b="48693"/>
          <a:stretch/>
        </p:blipFill>
        <p:spPr>
          <a:xfrm>
            <a:off x="2350569" y="5143806"/>
            <a:ext cx="2262424" cy="1714194"/>
          </a:xfrm>
          <a:prstGeom prst="rect">
            <a:avLst/>
          </a:prstGeom>
          <a:solidFill>
            <a:schemeClr val="bg1"/>
          </a:solidFill>
        </p:spPr>
      </p:pic>
      <p:pic>
        <p:nvPicPr>
          <p:cNvPr id="10" name="Immagine 9" descr="g1915_4pan.jpg"/>
          <p:cNvPicPr>
            <a:picLocks noChangeAspect="1"/>
          </p:cNvPicPr>
          <p:nvPr/>
        </p:nvPicPr>
        <p:blipFill rotWithShape="1">
          <a:blip r:embed="rId3">
            <a:extLst>
              <a:ext uri="{28A0092B-C50C-407E-A947-70E740481C1C}">
                <a14:useLocalDpi xmlns:a14="http://schemas.microsoft.com/office/drawing/2010/main" val="0"/>
              </a:ext>
            </a:extLst>
          </a:blip>
          <a:srcRect t="51308" r="49657"/>
          <a:stretch/>
        </p:blipFill>
        <p:spPr>
          <a:xfrm>
            <a:off x="4556125" y="5143806"/>
            <a:ext cx="2293701" cy="1714194"/>
          </a:xfrm>
          <a:prstGeom prst="rect">
            <a:avLst/>
          </a:prstGeom>
          <a:solidFill>
            <a:schemeClr val="bg1"/>
          </a:solidFill>
        </p:spPr>
      </p:pic>
      <p:pic>
        <p:nvPicPr>
          <p:cNvPr id="11" name="Immagine 10" descr="g1915_4pan.jpg"/>
          <p:cNvPicPr>
            <a:picLocks noChangeAspect="1"/>
          </p:cNvPicPr>
          <p:nvPr/>
        </p:nvPicPr>
        <p:blipFill rotWithShape="1">
          <a:blip r:embed="rId3">
            <a:extLst>
              <a:ext uri="{28A0092B-C50C-407E-A947-70E740481C1C}">
                <a14:useLocalDpi xmlns:a14="http://schemas.microsoft.com/office/drawing/2010/main" val="0"/>
              </a:ext>
            </a:extLst>
          </a:blip>
          <a:srcRect l="50343" t="51308"/>
          <a:stretch/>
        </p:blipFill>
        <p:spPr>
          <a:xfrm>
            <a:off x="6849826" y="5143806"/>
            <a:ext cx="2262424" cy="1714194"/>
          </a:xfrm>
          <a:prstGeom prst="rect">
            <a:avLst/>
          </a:prstGeom>
          <a:solidFill>
            <a:schemeClr val="bg1"/>
          </a:solidFill>
        </p:spPr>
      </p:pic>
      <p:sp>
        <p:nvSpPr>
          <p:cNvPr id="13" name="Freccia destra 12"/>
          <p:cNvSpPr/>
          <p:nvPr/>
        </p:nvSpPr>
        <p:spPr>
          <a:xfrm rot="16200000" flipV="1">
            <a:off x="7620238" y="4616829"/>
            <a:ext cx="367453" cy="19196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ettangolo 13"/>
          <p:cNvSpPr/>
          <p:nvPr/>
        </p:nvSpPr>
        <p:spPr>
          <a:xfrm>
            <a:off x="-37911" y="6574927"/>
            <a:ext cx="9025780" cy="307777"/>
          </a:xfrm>
          <a:prstGeom prst="rect">
            <a:avLst/>
          </a:prstGeom>
        </p:spPr>
        <p:txBody>
          <a:bodyPr wrap="square">
            <a:spAutoFit/>
          </a:bodyPr>
          <a:lstStyle/>
          <a:p>
            <a:r>
              <a:rPr lang="en-US" sz="1400" dirty="0">
                <a:solidFill>
                  <a:srgbClr val="CCFFCC"/>
                </a:solidFill>
                <a:latin typeface="Arial Rounded MT Bold"/>
              </a:rPr>
              <a:t>(</a:t>
            </a:r>
            <a:r>
              <a:rPr lang="en-US" sz="1400" dirty="0" err="1" smtClean="0">
                <a:solidFill>
                  <a:srgbClr val="CCFFCC"/>
                </a:solidFill>
                <a:latin typeface="Arial Rounded MT Bold"/>
              </a:rPr>
              <a:t>Lightman&amp;Eardley</a:t>
            </a:r>
            <a:r>
              <a:rPr lang="en-US" sz="1400" dirty="0" smtClean="0">
                <a:solidFill>
                  <a:srgbClr val="CCFFCC"/>
                </a:solidFill>
                <a:latin typeface="Arial Rounded MT Bold"/>
              </a:rPr>
              <a:t> </a:t>
            </a:r>
            <a:r>
              <a:rPr lang="en-US" sz="1400" dirty="0">
                <a:solidFill>
                  <a:srgbClr val="CCFFCC"/>
                </a:solidFill>
                <a:latin typeface="Arial Rounded MT Bold"/>
              </a:rPr>
              <a:t>1974; </a:t>
            </a:r>
            <a:r>
              <a:rPr lang="en-US" sz="1400" dirty="0" err="1" smtClean="0">
                <a:solidFill>
                  <a:srgbClr val="CCFFCC"/>
                </a:solidFill>
                <a:latin typeface="Arial Rounded MT Bold"/>
              </a:rPr>
              <a:t>Szuszkiewicz&amp;Miller</a:t>
            </a:r>
            <a:r>
              <a:rPr lang="en-US" sz="1400" dirty="0" smtClean="0">
                <a:solidFill>
                  <a:srgbClr val="CCFFCC"/>
                </a:solidFill>
                <a:latin typeface="Arial Rounded MT Bold"/>
              </a:rPr>
              <a:t> </a:t>
            </a:r>
            <a:r>
              <a:rPr lang="en-US" sz="1400" dirty="0">
                <a:solidFill>
                  <a:srgbClr val="CCFFCC"/>
                </a:solidFill>
                <a:latin typeface="Arial Rounded MT Bold"/>
              </a:rPr>
              <a:t>1998; </a:t>
            </a:r>
            <a:r>
              <a:rPr lang="en-US" sz="1400" dirty="0" err="1" smtClean="0">
                <a:solidFill>
                  <a:srgbClr val="CCFFCC"/>
                </a:solidFill>
                <a:latin typeface="Arial Rounded MT Bold"/>
              </a:rPr>
              <a:t>Nayakshin&amp;Rappaport</a:t>
            </a:r>
            <a:r>
              <a:rPr lang="en-US" sz="1400" dirty="0" smtClean="0">
                <a:solidFill>
                  <a:srgbClr val="CCFFCC"/>
                </a:solidFill>
                <a:latin typeface="Arial Rounded MT Bold"/>
              </a:rPr>
              <a:t> 2000, </a:t>
            </a:r>
            <a:r>
              <a:rPr lang="en-US" sz="1400" dirty="0" err="1" smtClean="0">
                <a:solidFill>
                  <a:srgbClr val="CCFFCC"/>
                </a:solidFill>
                <a:latin typeface="Arial Rounded MT Bold"/>
              </a:rPr>
              <a:t>Belloni</a:t>
            </a:r>
            <a:r>
              <a:rPr lang="en-US" sz="1400" dirty="0" smtClean="0">
                <a:solidFill>
                  <a:srgbClr val="CCFFCC"/>
                </a:solidFill>
                <a:latin typeface="Arial Rounded MT Bold"/>
              </a:rPr>
              <a:t> et al. 1997) </a:t>
            </a:r>
            <a:endParaRPr lang="en-GB" sz="1400" dirty="0">
              <a:solidFill>
                <a:srgbClr val="CCFFCC"/>
              </a:solidFill>
            </a:endParaRPr>
          </a:p>
        </p:txBody>
      </p:sp>
      <p:sp>
        <p:nvSpPr>
          <p:cNvPr id="6" name="Rettangolo 5"/>
          <p:cNvSpPr/>
          <p:nvPr/>
        </p:nvSpPr>
        <p:spPr>
          <a:xfrm>
            <a:off x="-1" y="5123263"/>
            <a:ext cx="9112251" cy="369332"/>
          </a:xfrm>
          <a:prstGeom prst="rect">
            <a:avLst/>
          </a:prstGeom>
        </p:spPr>
        <p:txBody>
          <a:bodyPr wrap="square">
            <a:spAutoFit/>
          </a:bodyPr>
          <a:lstStyle/>
          <a:p>
            <a:pPr algn="just"/>
            <a:r>
              <a:rPr lang="en-GB" dirty="0">
                <a:solidFill>
                  <a:srgbClr val="FFFF00"/>
                </a:solidFill>
                <a:latin typeface="Arial Rounded MT Bold"/>
              </a:rPr>
              <a:t>IGR J17091-</a:t>
            </a:r>
            <a:r>
              <a:rPr lang="en-GB" dirty="0" smtClean="0">
                <a:solidFill>
                  <a:srgbClr val="FFFF00"/>
                </a:solidFill>
                <a:latin typeface="Arial Rounded MT Bold"/>
              </a:rPr>
              <a:t>3624 avg. flux 4.6 </a:t>
            </a:r>
            <a:r>
              <a:rPr lang="en-GB" dirty="0" err="1">
                <a:solidFill>
                  <a:srgbClr val="FFFF00"/>
                </a:solidFill>
                <a:latin typeface="Arial Rounded MT Bold"/>
              </a:rPr>
              <a:t>mCrab</a:t>
            </a:r>
            <a:r>
              <a:rPr lang="en-GB" dirty="0">
                <a:solidFill>
                  <a:srgbClr val="FFFF00"/>
                </a:solidFill>
                <a:latin typeface="Arial Rounded MT Bold"/>
              </a:rPr>
              <a:t>; (HSS flux 2011 outburst ~100 </a:t>
            </a:r>
            <a:r>
              <a:rPr lang="en-GB" dirty="0" err="1">
                <a:solidFill>
                  <a:srgbClr val="FFFF00"/>
                </a:solidFill>
                <a:latin typeface="Arial Rounded MT Bold"/>
              </a:rPr>
              <a:t>mCrab</a:t>
            </a:r>
            <a:r>
              <a:rPr lang="en-GB" dirty="0">
                <a:solidFill>
                  <a:srgbClr val="FFFF00"/>
                </a:solidFill>
                <a:latin typeface="Arial Rounded MT Bold"/>
              </a:rPr>
              <a:t> )</a:t>
            </a:r>
          </a:p>
        </p:txBody>
      </p:sp>
      <p:sp>
        <p:nvSpPr>
          <p:cNvPr id="12" name="CasellaDiTesto 11"/>
          <p:cNvSpPr txBox="1"/>
          <p:nvPr/>
        </p:nvSpPr>
        <p:spPr>
          <a:xfrm>
            <a:off x="6844284" y="4812358"/>
            <a:ext cx="2267966" cy="400110"/>
          </a:xfrm>
          <a:prstGeom prst="rect">
            <a:avLst/>
          </a:prstGeom>
          <a:noFill/>
        </p:spPr>
        <p:txBody>
          <a:bodyPr wrap="square" rtlCol="0">
            <a:spAutoFit/>
          </a:bodyPr>
          <a:lstStyle/>
          <a:p>
            <a:r>
              <a:rPr lang="en-GB" sz="2000" b="1" dirty="0" smtClean="0"/>
              <a:t>Hardness variation</a:t>
            </a:r>
            <a:endParaRPr lang="en-GB" sz="2000" b="1" dirty="0"/>
          </a:p>
        </p:txBody>
      </p:sp>
      <p:sp>
        <p:nvSpPr>
          <p:cNvPr id="16" name="Segnaposto numero diapositiva 15"/>
          <p:cNvSpPr>
            <a:spLocks noGrp="1"/>
          </p:cNvSpPr>
          <p:nvPr>
            <p:ph type="sldNum" sz="quarter" idx="12"/>
          </p:nvPr>
        </p:nvSpPr>
        <p:spPr/>
        <p:txBody>
          <a:bodyPr/>
          <a:lstStyle/>
          <a:p>
            <a:fld id="{704E4876-91D3-4743-9EE3-19B4DE2D57A9}" type="slidenum">
              <a:rPr lang="en-GB" smtClean="0"/>
              <a:t>11</a:t>
            </a:fld>
            <a:endParaRPr lang="en-GB"/>
          </a:p>
        </p:txBody>
      </p:sp>
      <p:pic>
        <p:nvPicPr>
          <p:cNvPr id="17" name="Immagine 16" descr="power_b.ps"/>
          <p:cNvPicPr>
            <a:picLocks noChangeAspect="1"/>
          </p:cNvPicPr>
          <p:nvPr/>
        </p:nvPicPr>
        <p:blipFill rotWithShape="1">
          <a:blip r:embed="rId4">
            <a:extLst>
              <a:ext uri="{28A0092B-C50C-407E-A947-70E740481C1C}">
                <a14:useLocalDpi xmlns:a14="http://schemas.microsoft.com/office/drawing/2010/main" val="0"/>
              </a:ext>
            </a:extLst>
          </a:blip>
          <a:srcRect l="6579" t="8771" r="11315" b="2612"/>
          <a:stretch/>
        </p:blipFill>
        <p:spPr>
          <a:xfrm rot="5400000">
            <a:off x="932954" y="2878082"/>
            <a:ext cx="1859133" cy="2702316"/>
          </a:xfrm>
          <a:prstGeom prst="rect">
            <a:avLst/>
          </a:prstGeom>
          <a:solidFill>
            <a:schemeClr val="bg1"/>
          </a:solidFill>
        </p:spPr>
      </p:pic>
    </p:spTree>
    <p:extLst>
      <p:ext uri="{BB962C8B-B14F-4D97-AF65-F5344CB8AC3E}">
        <p14:creationId xmlns:p14="http://schemas.microsoft.com/office/powerpoint/2010/main" val="44451835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3"/>
          <a:stretch>
            <a:fillRect/>
          </a:stretch>
        </p:blipFill>
        <p:spPr>
          <a:xfrm>
            <a:off x="4476177" y="3577366"/>
            <a:ext cx="4648200" cy="3276600"/>
          </a:xfrm>
          <a:prstGeom prst="rect">
            <a:avLst/>
          </a:prstGeom>
        </p:spPr>
      </p:pic>
      <p:sp>
        <p:nvSpPr>
          <p:cNvPr id="8" name="Rettangolo 7"/>
          <p:cNvSpPr/>
          <p:nvPr/>
        </p:nvSpPr>
        <p:spPr>
          <a:xfrm>
            <a:off x="6631494" y="4998858"/>
            <a:ext cx="2212114" cy="369332"/>
          </a:xfrm>
          <a:prstGeom prst="rect">
            <a:avLst/>
          </a:prstGeom>
        </p:spPr>
        <p:txBody>
          <a:bodyPr wrap="none">
            <a:spAutoFit/>
          </a:bodyPr>
          <a:lstStyle/>
          <a:p>
            <a:r>
              <a:rPr lang="en-GB" dirty="0">
                <a:latin typeface="Arial Rounded MT Bold"/>
              </a:rPr>
              <a:t>absorbed </a:t>
            </a:r>
            <a:r>
              <a:rPr lang="en-GB" dirty="0" smtClean="0">
                <a:latin typeface="Arial Rounded MT Bold"/>
              </a:rPr>
              <a:t>DISKBB </a:t>
            </a:r>
            <a:endParaRPr lang="en-GB" dirty="0"/>
          </a:p>
        </p:txBody>
      </p:sp>
      <p:grpSp>
        <p:nvGrpSpPr>
          <p:cNvPr id="9" name="Gruppo 8"/>
          <p:cNvGrpSpPr/>
          <p:nvPr/>
        </p:nvGrpSpPr>
        <p:grpSpPr>
          <a:xfrm>
            <a:off x="619585" y="1213798"/>
            <a:ext cx="7950708" cy="1352656"/>
            <a:chOff x="1064957" y="1170909"/>
            <a:chExt cx="7950708" cy="1394491"/>
          </a:xfrm>
        </p:grpSpPr>
        <p:pic>
          <p:nvPicPr>
            <p:cNvPr id="10" name="Immagine 9"/>
            <p:cNvPicPr>
              <a:picLocks noChangeAspect="1"/>
            </p:cNvPicPr>
            <p:nvPr/>
          </p:nvPicPr>
          <p:blipFill rotWithShape="1">
            <a:blip r:embed="rId4"/>
            <a:srcRect t="48612" b="37641"/>
            <a:stretch/>
          </p:blipFill>
          <p:spPr>
            <a:xfrm>
              <a:off x="1064957" y="1968500"/>
              <a:ext cx="7950708" cy="596900"/>
            </a:xfrm>
            <a:prstGeom prst="rect">
              <a:avLst/>
            </a:prstGeom>
          </p:spPr>
        </p:pic>
        <p:pic>
          <p:nvPicPr>
            <p:cNvPr id="11" name="Immagine 10"/>
            <p:cNvPicPr>
              <a:picLocks noChangeAspect="1"/>
            </p:cNvPicPr>
            <p:nvPr/>
          </p:nvPicPr>
          <p:blipFill rotWithShape="1">
            <a:blip r:embed="rId4"/>
            <a:srcRect b="81630"/>
            <a:stretch/>
          </p:blipFill>
          <p:spPr>
            <a:xfrm>
              <a:off x="1064957" y="1170909"/>
              <a:ext cx="7950708" cy="797591"/>
            </a:xfrm>
            <a:prstGeom prst="rect">
              <a:avLst/>
            </a:prstGeom>
          </p:spPr>
        </p:pic>
      </p:grpSp>
      <p:sp>
        <p:nvSpPr>
          <p:cNvPr id="12" name="Rettangolo 11"/>
          <p:cNvSpPr/>
          <p:nvPr/>
        </p:nvSpPr>
        <p:spPr>
          <a:xfrm>
            <a:off x="1221880" y="8117"/>
            <a:ext cx="6124497" cy="830997"/>
          </a:xfrm>
          <a:prstGeom prst="rect">
            <a:avLst/>
          </a:prstGeom>
        </p:spPr>
        <p:txBody>
          <a:bodyPr wrap="square">
            <a:spAutoFit/>
          </a:bodyPr>
          <a:lstStyle/>
          <a:p>
            <a:pPr algn="ctr"/>
            <a:r>
              <a:rPr lang="en-GB" sz="2400" dirty="0">
                <a:latin typeface="Arial Rounded MT Bold"/>
              </a:rPr>
              <a:t>Spectra FROM </a:t>
            </a:r>
            <a:r>
              <a:rPr lang="en-GB" sz="2400" dirty="0" smtClean="0">
                <a:latin typeface="Arial Rounded MT Bold"/>
              </a:rPr>
              <a:t>the ‘heartbeat</a:t>
            </a:r>
            <a:r>
              <a:rPr lang="en-GB" sz="2400" dirty="0">
                <a:latin typeface="Arial Rounded MT Bold"/>
              </a:rPr>
              <a:t>’ </a:t>
            </a:r>
          </a:p>
          <a:p>
            <a:pPr algn="ctr"/>
            <a:endParaRPr lang="en-GB" sz="2400" dirty="0">
              <a:latin typeface="Arial Rounded MT Bold"/>
            </a:endParaRPr>
          </a:p>
        </p:txBody>
      </p:sp>
      <p:sp>
        <p:nvSpPr>
          <p:cNvPr id="2" name="Rettangolo 1"/>
          <p:cNvSpPr/>
          <p:nvPr/>
        </p:nvSpPr>
        <p:spPr>
          <a:xfrm>
            <a:off x="15488" y="389116"/>
            <a:ext cx="9048961" cy="923330"/>
          </a:xfrm>
          <a:prstGeom prst="rect">
            <a:avLst/>
          </a:prstGeom>
        </p:spPr>
        <p:txBody>
          <a:bodyPr wrap="square">
            <a:spAutoFit/>
          </a:bodyPr>
          <a:lstStyle/>
          <a:p>
            <a:pPr algn="ctr"/>
            <a:r>
              <a:rPr lang="en-GB" dirty="0">
                <a:latin typeface="Arial Rounded MT Bold"/>
              </a:rPr>
              <a:t>Rate-resolved analysis</a:t>
            </a:r>
            <a:r>
              <a:rPr lang="en-GB" dirty="0">
                <a:latin typeface="Arial Rounded MT Bold"/>
                <a:sym typeface="Wingdings"/>
              </a:rPr>
              <a:t> Phase-resolved analysis</a:t>
            </a:r>
            <a:r>
              <a:rPr lang="en-GB" dirty="0">
                <a:latin typeface="Arial Rounded MT Bold"/>
              </a:rPr>
              <a:t>: </a:t>
            </a:r>
          </a:p>
          <a:p>
            <a:pPr algn="ctr"/>
            <a:r>
              <a:rPr lang="en-GB" dirty="0">
                <a:latin typeface="Arial Rounded MT Bold"/>
              </a:rPr>
              <a:t>Adding time intervals corresponding to the </a:t>
            </a:r>
            <a:r>
              <a:rPr lang="en-GB" dirty="0" smtClean="0">
                <a:latin typeface="Arial Rounded MT Bold"/>
              </a:rPr>
              <a:t>peaks (</a:t>
            </a:r>
            <a:r>
              <a:rPr lang="en-GB" dirty="0" err="1" smtClean="0">
                <a:latin typeface="Arial Rounded MT Bold"/>
              </a:rPr>
              <a:t>ct</a:t>
            </a:r>
            <a:r>
              <a:rPr lang="en-GB" dirty="0" smtClean="0">
                <a:latin typeface="Arial Rounded MT Bold"/>
              </a:rPr>
              <a:t>/s&gt; 60) </a:t>
            </a:r>
            <a:r>
              <a:rPr lang="en-GB" dirty="0">
                <a:latin typeface="Arial Rounded MT Bold"/>
              </a:rPr>
              <a:t>and to the minima of the </a:t>
            </a:r>
            <a:r>
              <a:rPr lang="en-GB" dirty="0" smtClean="0">
                <a:latin typeface="Arial Rounded MT Bold"/>
              </a:rPr>
              <a:t>flare (</a:t>
            </a:r>
            <a:r>
              <a:rPr lang="en-GB" dirty="0" err="1" smtClean="0">
                <a:latin typeface="Arial Rounded MT Bold"/>
              </a:rPr>
              <a:t>ct</a:t>
            </a:r>
            <a:r>
              <a:rPr lang="en-GB" dirty="0" smtClean="0">
                <a:latin typeface="Arial Rounded MT Bold"/>
              </a:rPr>
              <a:t>/s&lt;30)</a:t>
            </a:r>
            <a:endParaRPr lang="en-GB" dirty="0">
              <a:latin typeface="Arial Rounded MT Bold"/>
            </a:endParaRPr>
          </a:p>
        </p:txBody>
      </p:sp>
      <p:sp>
        <p:nvSpPr>
          <p:cNvPr id="5" name="Rettangolo 4"/>
          <p:cNvSpPr/>
          <p:nvPr/>
        </p:nvSpPr>
        <p:spPr>
          <a:xfrm>
            <a:off x="0" y="3001046"/>
            <a:ext cx="4354991" cy="2800766"/>
          </a:xfrm>
          <a:prstGeom prst="rect">
            <a:avLst/>
          </a:prstGeom>
          <a:noFill/>
          <a:ln w="38100" cmpd="sng">
            <a:noFill/>
          </a:ln>
        </p:spPr>
        <p:txBody>
          <a:bodyPr wrap="square">
            <a:spAutoFit/>
          </a:bodyPr>
          <a:lstStyle/>
          <a:p>
            <a:pPr marL="342900" indent="-342900" algn="just">
              <a:buFont typeface="Arial"/>
              <a:buChar char="•"/>
            </a:pPr>
            <a:r>
              <a:rPr lang="en-GB" sz="2200" dirty="0" smtClean="0">
                <a:latin typeface="+mj-lt"/>
              </a:rPr>
              <a:t>highest count rates indicated a higher inner disc temperature and a hint for a smaller inner disc radius than what measured at the minima of the flares.</a:t>
            </a:r>
          </a:p>
          <a:p>
            <a:pPr marL="342900" indent="-342900" algn="just">
              <a:buFont typeface="Arial"/>
              <a:buChar char="•"/>
            </a:pPr>
            <a:r>
              <a:rPr lang="en-GB" sz="2200" dirty="0" smtClean="0">
                <a:latin typeface="+mj-lt"/>
              </a:rPr>
              <a:t>This is similar to the case of GRS 1915+105 (</a:t>
            </a:r>
            <a:r>
              <a:rPr lang="en-GB" sz="2200" dirty="0" err="1" smtClean="0">
                <a:latin typeface="+mj-lt"/>
              </a:rPr>
              <a:t>Neilsen</a:t>
            </a:r>
            <a:r>
              <a:rPr lang="en-GB" sz="2200" dirty="0" smtClean="0">
                <a:latin typeface="+mj-lt"/>
              </a:rPr>
              <a:t>, </a:t>
            </a:r>
            <a:r>
              <a:rPr lang="en-GB" sz="2200" dirty="0" err="1" smtClean="0">
                <a:latin typeface="+mj-lt"/>
              </a:rPr>
              <a:t>Remillard</a:t>
            </a:r>
            <a:r>
              <a:rPr lang="en-GB" sz="2200" dirty="0" smtClean="0">
                <a:latin typeface="+mj-lt"/>
              </a:rPr>
              <a:t> &amp; Lee 2011).</a:t>
            </a:r>
            <a:endParaRPr lang="en-US" sz="2200" dirty="0" smtClean="0">
              <a:latin typeface="+mj-lt"/>
            </a:endParaRPr>
          </a:p>
        </p:txBody>
      </p:sp>
      <p:sp>
        <p:nvSpPr>
          <p:cNvPr id="19" name="Rettangolo 18"/>
          <p:cNvSpPr/>
          <p:nvPr/>
        </p:nvSpPr>
        <p:spPr>
          <a:xfrm>
            <a:off x="3557556" y="1277513"/>
            <a:ext cx="1571123" cy="1366601"/>
          </a:xfrm>
          <a:prstGeom prst="rect">
            <a:avLst/>
          </a:prstGeom>
          <a:solidFill>
            <a:schemeClr val="bg2">
              <a:alpha val="35000"/>
            </a:schemeClr>
          </a:solidFill>
          <a:ln w="38100" cmpd="sng">
            <a:solidFill>
              <a:schemeClr val="accent1"/>
            </a:solidFill>
          </a:ln>
        </p:spPr>
        <p:txBody>
          <a:bodyPr wrap="square" rtlCol="0" anchor="ctr">
            <a:spAutoFit/>
          </a:bodyPr>
          <a:lstStyle/>
          <a:p>
            <a:pPr algn="just"/>
            <a:endParaRPr lang="en-GB" sz="2000" dirty="0">
              <a:latin typeface="Arial Rounded MT Bold"/>
              <a:cs typeface="Arial Rounded MT Bold"/>
            </a:endParaRPr>
          </a:p>
        </p:txBody>
      </p:sp>
      <p:sp>
        <p:nvSpPr>
          <p:cNvPr id="4" name="Segnaposto numero diapositiva 3"/>
          <p:cNvSpPr>
            <a:spLocks noGrp="1"/>
          </p:cNvSpPr>
          <p:nvPr>
            <p:ph type="sldNum" sz="quarter" idx="12"/>
          </p:nvPr>
        </p:nvSpPr>
        <p:spPr/>
        <p:txBody>
          <a:bodyPr/>
          <a:lstStyle/>
          <a:p>
            <a:fld id="{704E4876-91D3-4743-9EE3-19B4DE2D57A9}" type="slidenum">
              <a:rPr lang="en-GB" smtClean="0"/>
              <a:t>12</a:t>
            </a:fld>
            <a:endParaRPr lang="en-GB"/>
          </a:p>
        </p:txBody>
      </p:sp>
    </p:spTree>
    <p:extLst>
      <p:ext uri="{BB962C8B-B14F-4D97-AF65-F5344CB8AC3E}">
        <p14:creationId xmlns:p14="http://schemas.microsoft.com/office/powerpoint/2010/main" val="377454354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77890" y="76610"/>
            <a:ext cx="9066110" cy="2462212"/>
          </a:xfrm>
          <a:prstGeom prst="rect">
            <a:avLst/>
          </a:prstGeom>
          <a:noFill/>
          <a:ln w="38100" cmpd="sng">
            <a:noFill/>
          </a:ln>
        </p:spPr>
        <p:txBody>
          <a:bodyPr wrap="square">
            <a:spAutoFit/>
          </a:bodyPr>
          <a:lstStyle/>
          <a:p>
            <a:pPr marL="342900" indent="-342900" algn="just">
              <a:buFont typeface="Arial"/>
              <a:buChar char="•"/>
            </a:pPr>
            <a:r>
              <a:rPr lang="en-GB" sz="2200" dirty="0">
                <a:latin typeface="+mj-lt"/>
              </a:rPr>
              <a:t>No evident correlation between the periods of the flare-like events with the count rate or the HR has been found. The only peculiarity is the presence of a sort of ‘forbidden zone’ in the possible period </a:t>
            </a:r>
            <a:r>
              <a:rPr lang="en-US" sz="2200" dirty="0">
                <a:latin typeface="+mj-lt"/>
              </a:rPr>
              <a:t>values (from ∼40 to ∼65 s)</a:t>
            </a:r>
            <a:r>
              <a:rPr lang="en-US" sz="2200" dirty="0" smtClean="0">
                <a:latin typeface="+mj-lt"/>
              </a:rPr>
              <a:t>.</a:t>
            </a:r>
          </a:p>
          <a:p>
            <a:pPr marL="342900" indent="-342900" algn="just">
              <a:buFont typeface="Arial"/>
              <a:buChar char="•"/>
            </a:pPr>
            <a:r>
              <a:rPr lang="en-GB" sz="2200" dirty="0"/>
              <a:t>the flare-like events lose coherence and change their period with time with a decreasing trend.</a:t>
            </a:r>
          </a:p>
          <a:p>
            <a:pPr marL="342900" indent="-342900" algn="just">
              <a:buFont typeface="Arial"/>
              <a:buChar char="•"/>
            </a:pPr>
            <a:endParaRPr lang="en-US" sz="2200" dirty="0">
              <a:latin typeface="+mj-lt"/>
            </a:endParaRPr>
          </a:p>
        </p:txBody>
      </p:sp>
      <p:pic>
        <p:nvPicPr>
          <p:cNvPr id="5" name="Immagine 4"/>
          <p:cNvPicPr>
            <a:picLocks noChangeAspect="1"/>
          </p:cNvPicPr>
          <p:nvPr/>
        </p:nvPicPr>
        <p:blipFill rotWithShape="1">
          <a:blip r:embed="rId2"/>
          <a:srcRect l="7198" t="3035" r="2917" b="2331"/>
          <a:stretch/>
        </p:blipFill>
        <p:spPr>
          <a:xfrm>
            <a:off x="4556724" y="1981384"/>
            <a:ext cx="4587276" cy="4498531"/>
          </a:xfrm>
          <a:prstGeom prst="rect">
            <a:avLst/>
          </a:prstGeom>
        </p:spPr>
      </p:pic>
      <p:pic>
        <p:nvPicPr>
          <p:cNvPr id="7" name="Immagine 6"/>
          <p:cNvPicPr>
            <a:picLocks noChangeAspect="1"/>
          </p:cNvPicPr>
          <p:nvPr/>
        </p:nvPicPr>
        <p:blipFill rotWithShape="1">
          <a:blip r:embed="rId3"/>
          <a:srcRect l="3899" t="3514" r="2149" b="3315"/>
          <a:stretch/>
        </p:blipFill>
        <p:spPr>
          <a:xfrm>
            <a:off x="0" y="2299953"/>
            <a:ext cx="4602135" cy="3023851"/>
          </a:xfrm>
          <a:prstGeom prst="rect">
            <a:avLst/>
          </a:prstGeom>
        </p:spPr>
      </p:pic>
      <p:cxnSp>
        <p:nvCxnSpPr>
          <p:cNvPr id="8" name="Connettore 2 7"/>
          <p:cNvCxnSpPr/>
          <p:nvPr/>
        </p:nvCxnSpPr>
        <p:spPr>
          <a:xfrm>
            <a:off x="1045029" y="2773906"/>
            <a:ext cx="2379449" cy="124748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 name="Segnaposto numero diapositiva 1"/>
          <p:cNvSpPr>
            <a:spLocks noGrp="1"/>
          </p:cNvSpPr>
          <p:nvPr>
            <p:ph type="sldNum" sz="quarter" idx="12"/>
          </p:nvPr>
        </p:nvSpPr>
        <p:spPr/>
        <p:txBody>
          <a:bodyPr/>
          <a:lstStyle/>
          <a:p>
            <a:fld id="{704E4876-91D3-4743-9EE3-19B4DE2D57A9}" type="slidenum">
              <a:rPr lang="en-GB" smtClean="0"/>
              <a:t>13</a:t>
            </a:fld>
            <a:endParaRPr lang="en-GB"/>
          </a:p>
        </p:txBody>
      </p:sp>
    </p:spTree>
    <p:extLst>
      <p:ext uri="{BB962C8B-B14F-4D97-AF65-F5344CB8AC3E}">
        <p14:creationId xmlns:p14="http://schemas.microsoft.com/office/powerpoint/2010/main" val="36653762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p:cNvSpPr/>
          <p:nvPr/>
        </p:nvSpPr>
        <p:spPr>
          <a:xfrm>
            <a:off x="0" y="0"/>
            <a:ext cx="9144000" cy="1077218"/>
          </a:xfrm>
          <a:prstGeom prst="rect">
            <a:avLst/>
          </a:prstGeom>
        </p:spPr>
        <p:txBody>
          <a:bodyPr wrap="square">
            <a:spAutoFit/>
          </a:bodyPr>
          <a:lstStyle/>
          <a:p>
            <a:pPr algn="ctr"/>
            <a:r>
              <a:rPr lang="en-GB" sz="3200" dirty="0" smtClean="0"/>
              <a:t>Another example </a:t>
            </a:r>
            <a:r>
              <a:rPr lang="en-GB" sz="3200" dirty="0"/>
              <a:t>of disk </a:t>
            </a:r>
            <a:r>
              <a:rPr lang="en-GB" sz="3200" dirty="0" smtClean="0"/>
              <a:t>instability?: 4U1630</a:t>
            </a:r>
            <a:r>
              <a:rPr lang="en-GB" sz="3200" dirty="0"/>
              <a:t>-472, </a:t>
            </a:r>
            <a:r>
              <a:rPr lang="en-GB" sz="3200" dirty="0" smtClean="0"/>
              <a:t>recurrent outbursts</a:t>
            </a:r>
            <a:endParaRPr lang="en-GB" sz="3200" dirty="0"/>
          </a:p>
        </p:txBody>
      </p:sp>
      <p:pic>
        <p:nvPicPr>
          <p:cNvPr id="10" name="Immagine 9" descr="1630_single_talk.ps"/>
          <p:cNvPicPr>
            <a:picLocks noChangeAspect="1"/>
          </p:cNvPicPr>
          <p:nvPr/>
        </p:nvPicPr>
        <p:blipFill rotWithShape="1">
          <a:blip r:embed="rId3">
            <a:extLst>
              <a:ext uri="{28A0092B-C50C-407E-A947-70E740481C1C}">
                <a14:useLocalDpi xmlns:a14="http://schemas.microsoft.com/office/drawing/2010/main" val="0"/>
              </a:ext>
            </a:extLst>
          </a:blip>
          <a:srcRect l="9889" t="10489" r="23930" b="2442"/>
          <a:stretch/>
        </p:blipFill>
        <p:spPr>
          <a:xfrm rot="16200000">
            <a:off x="4625980" y="2339980"/>
            <a:ext cx="3343504" cy="5692536"/>
          </a:xfrm>
          <a:prstGeom prst="rect">
            <a:avLst/>
          </a:prstGeom>
          <a:solidFill>
            <a:schemeClr val="bg1"/>
          </a:solidFill>
        </p:spPr>
      </p:pic>
      <p:sp>
        <p:nvSpPr>
          <p:cNvPr id="11" name="Rettangolo 10"/>
          <p:cNvSpPr/>
          <p:nvPr/>
        </p:nvSpPr>
        <p:spPr>
          <a:xfrm>
            <a:off x="0" y="898177"/>
            <a:ext cx="9144000" cy="2462212"/>
          </a:xfrm>
          <a:prstGeom prst="rect">
            <a:avLst/>
          </a:prstGeom>
        </p:spPr>
        <p:txBody>
          <a:bodyPr wrap="square">
            <a:spAutoFit/>
          </a:bodyPr>
          <a:lstStyle/>
          <a:p>
            <a:pPr marL="285750" indent="-285750" algn="just">
              <a:buFont typeface="Arial"/>
              <a:buChar char="•"/>
            </a:pPr>
            <a:r>
              <a:rPr lang="en-GB" sz="2200" dirty="0" smtClean="0">
                <a:solidFill>
                  <a:srgbClr val="0000FF"/>
                </a:solidFill>
              </a:rPr>
              <a:t>The peculiarity 4U1630-47is </a:t>
            </a:r>
            <a:r>
              <a:rPr lang="en-GB" sz="2200" dirty="0">
                <a:solidFill>
                  <a:srgbClr val="0000FF"/>
                </a:solidFill>
              </a:rPr>
              <a:t>the presence of </a:t>
            </a:r>
            <a:r>
              <a:rPr lang="en-GB" sz="2200" dirty="0" smtClean="0">
                <a:solidFill>
                  <a:srgbClr val="0000FF"/>
                </a:solidFill>
              </a:rPr>
              <a:t>regular outbursts since its discovery in 1969 </a:t>
            </a:r>
            <a:r>
              <a:rPr lang="en-GB" sz="2200" dirty="0">
                <a:solidFill>
                  <a:srgbClr val="0000FF"/>
                </a:solidFill>
              </a:rPr>
              <a:t>with a period </a:t>
            </a:r>
            <a:r>
              <a:rPr lang="en-GB" sz="2200" dirty="0" smtClean="0">
                <a:solidFill>
                  <a:srgbClr val="0000FF"/>
                </a:solidFill>
              </a:rPr>
              <a:t>of about 600/700 days</a:t>
            </a:r>
          </a:p>
          <a:p>
            <a:pPr marL="285750" indent="-285750" algn="just">
              <a:buFont typeface="Arial"/>
              <a:buChar char="•"/>
            </a:pPr>
            <a:r>
              <a:rPr lang="en-GB" sz="2200" dirty="0" smtClean="0"/>
              <a:t>Even during the </a:t>
            </a:r>
            <a:r>
              <a:rPr lang="en-GB" sz="2200" dirty="0"/>
              <a:t>2003 </a:t>
            </a:r>
            <a:r>
              <a:rPr lang="en-GB" sz="2200" dirty="0" smtClean="0"/>
              <a:t>outburst, the </a:t>
            </a:r>
            <a:r>
              <a:rPr lang="en-GB" sz="2200" dirty="0"/>
              <a:t>brightest and </a:t>
            </a:r>
            <a:r>
              <a:rPr lang="en-GB" sz="2200" dirty="0" smtClean="0"/>
              <a:t>longest </a:t>
            </a:r>
            <a:r>
              <a:rPr lang="en-GB" sz="2200" dirty="0"/>
              <a:t>ever seen from this </a:t>
            </a:r>
            <a:r>
              <a:rPr lang="en-GB" sz="2200" dirty="0" smtClean="0"/>
              <a:t>source,  that covered </a:t>
            </a:r>
            <a:r>
              <a:rPr lang="en-GB" sz="2200" dirty="0"/>
              <a:t>a time period for which we expect two </a:t>
            </a:r>
            <a:r>
              <a:rPr lang="en-GB" sz="2200" dirty="0" smtClean="0"/>
              <a:t>outbursts, the two </a:t>
            </a:r>
            <a:r>
              <a:rPr lang="en-GB" sz="2200" dirty="0"/>
              <a:t>secondary peaks lie exactly at </a:t>
            </a:r>
            <a:r>
              <a:rPr lang="en-GB" sz="2200" dirty="0" smtClean="0"/>
              <a:t>the expected.</a:t>
            </a:r>
          </a:p>
          <a:p>
            <a:pPr marL="285750" indent="-285750" algn="just">
              <a:buFont typeface="Arial"/>
              <a:buChar char="•"/>
            </a:pPr>
            <a:r>
              <a:rPr lang="en-GB" sz="2200" dirty="0">
                <a:solidFill>
                  <a:srgbClr val="0000FF"/>
                </a:solidFill>
              </a:rPr>
              <a:t>A</a:t>
            </a:r>
            <a:r>
              <a:rPr lang="en-GB" sz="2200" dirty="0" smtClean="0">
                <a:solidFill>
                  <a:srgbClr val="0000FF"/>
                </a:solidFill>
              </a:rPr>
              <a:t>fter </a:t>
            </a:r>
            <a:r>
              <a:rPr lang="en-GB" sz="2200" dirty="0">
                <a:solidFill>
                  <a:srgbClr val="0000FF"/>
                </a:solidFill>
              </a:rPr>
              <a:t>the 2003 outburst the recurrence time </a:t>
            </a:r>
            <a:r>
              <a:rPr lang="en-GB" sz="2200" dirty="0" smtClean="0">
                <a:solidFill>
                  <a:srgbClr val="0000FF"/>
                </a:solidFill>
              </a:rPr>
              <a:t>seems to </a:t>
            </a:r>
            <a:r>
              <a:rPr lang="en-GB" sz="2200" dirty="0">
                <a:solidFill>
                  <a:srgbClr val="0000FF"/>
                </a:solidFill>
              </a:rPr>
              <a:t>become a bit longer and equal to 730 days with only </a:t>
            </a:r>
            <a:r>
              <a:rPr lang="en-GB" sz="2200" dirty="0" smtClean="0">
                <a:solidFill>
                  <a:srgbClr val="0000FF"/>
                </a:solidFill>
              </a:rPr>
              <a:t>few days </a:t>
            </a:r>
            <a:r>
              <a:rPr lang="en-GB" sz="2200" dirty="0">
                <a:solidFill>
                  <a:srgbClr val="0000FF"/>
                </a:solidFill>
              </a:rPr>
              <a:t>of error</a:t>
            </a:r>
            <a:r>
              <a:rPr lang="en-GB" sz="2200" dirty="0" smtClean="0">
                <a:solidFill>
                  <a:srgbClr val="0000FF"/>
                </a:solidFill>
              </a:rPr>
              <a:t>.</a:t>
            </a:r>
          </a:p>
        </p:txBody>
      </p:sp>
      <p:sp>
        <p:nvSpPr>
          <p:cNvPr id="12" name="Rettangolo 11"/>
          <p:cNvSpPr/>
          <p:nvPr/>
        </p:nvSpPr>
        <p:spPr>
          <a:xfrm>
            <a:off x="1" y="3514495"/>
            <a:ext cx="3182426" cy="3139321"/>
          </a:xfrm>
          <a:prstGeom prst="rect">
            <a:avLst/>
          </a:prstGeom>
        </p:spPr>
        <p:txBody>
          <a:bodyPr wrap="square">
            <a:spAutoFit/>
          </a:bodyPr>
          <a:lstStyle/>
          <a:p>
            <a:pPr marL="342900" indent="-342900" algn="just">
              <a:buFont typeface="Arial"/>
              <a:buChar char="•"/>
            </a:pPr>
            <a:r>
              <a:rPr lang="en-GB" sz="2200" dirty="0"/>
              <a:t>The reason why  </a:t>
            </a:r>
            <a:r>
              <a:rPr lang="en-GB" sz="2200" dirty="0" smtClean="0"/>
              <a:t>the instability </a:t>
            </a:r>
            <a:r>
              <a:rPr lang="en-GB" sz="2200" dirty="0"/>
              <a:t>is </a:t>
            </a:r>
            <a:r>
              <a:rPr lang="en-GB" sz="2200" dirty="0" smtClean="0"/>
              <a:t>able to </a:t>
            </a:r>
            <a:r>
              <a:rPr lang="en-GB" sz="2200" dirty="0"/>
              <a:t>maintain phase over </a:t>
            </a:r>
            <a:r>
              <a:rPr lang="en-GB" sz="2200" dirty="0" smtClean="0"/>
              <a:t>so many </a:t>
            </a:r>
            <a:r>
              <a:rPr lang="en-GB" sz="2200" dirty="0"/>
              <a:t>cycles is still unknown</a:t>
            </a:r>
            <a:r>
              <a:rPr lang="en-GB" sz="2200" dirty="0" smtClean="0"/>
              <a:t>. Even if the recurrence could be due to geometrical reasons (a third body, or an eccentric  orbit)</a:t>
            </a:r>
            <a:endParaRPr lang="en-GB" sz="2200" dirty="0"/>
          </a:p>
        </p:txBody>
      </p:sp>
      <p:sp>
        <p:nvSpPr>
          <p:cNvPr id="2" name="CasellaDiTesto 1"/>
          <p:cNvSpPr txBox="1"/>
          <p:nvPr/>
        </p:nvSpPr>
        <p:spPr>
          <a:xfrm>
            <a:off x="6618498" y="3689260"/>
            <a:ext cx="2262733" cy="338554"/>
          </a:xfrm>
          <a:prstGeom prst="rect">
            <a:avLst/>
          </a:prstGeom>
          <a:noFill/>
        </p:spPr>
        <p:txBody>
          <a:bodyPr wrap="square" rtlCol="0">
            <a:spAutoFit/>
          </a:bodyPr>
          <a:lstStyle/>
          <a:p>
            <a:r>
              <a:rPr lang="en-GB" sz="1600" dirty="0" smtClean="0"/>
              <a:t>Capitanio et al. in prep.</a:t>
            </a:r>
            <a:endParaRPr lang="en-GB" sz="1600" dirty="0"/>
          </a:p>
        </p:txBody>
      </p:sp>
      <p:sp>
        <p:nvSpPr>
          <p:cNvPr id="3" name="Segnaposto numero diapositiva 2"/>
          <p:cNvSpPr>
            <a:spLocks noGrp="1"/>
          </p:cNvSpPr>
          <p:nvPr>
            <p:ph type="sldNum" sz="quarter" idx="12"/>
          </p:nvPr>
        </p:nvSpPr>
        <p:spPr/>
        <p:txBody>
          <a:bodyPr/>
          <a:lstStyle/>
          <a:p>
            <a:fld id="{704E4876-91D3-4743-9EE3-19B4DE2D57A9}" type="slidenum">
              <a:rPr lang="en-GB" smtClean="0"/>
              <a:t>14</a:t>
            </a:fld>
            <a:endParaRPr lang="en-GB"/>
          </a:p>
        </p:txBody>
      </p:sp>
    </p:spTree>
    <p:extLst>
      <p:ext uri="{BB962C8B-B14F-4D97-AF65-F5344CB8AC3E}">
        <p14:creationId xmlns:p14="http://schemas.microsoft.com/office/powerpoint/2010/main" val="39608782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34" descr="3C273">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13" y="-26988"/>
            <a:ext cx="2447926" cy="2419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6" name="Picture 3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0000" y="-26988"/>
            <a:ext cx="2830513"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Text Box 7"/>
          <p:cNvSpPr txBox="1">
            <a:spLocks noChangeArrowheads="1"/>
          </p:cNvSpPr>
          <p:nvPr/>
        </p:nvSpPr>
        <p:spPr bwMode="auto">
          <a:xfrm>
            <a:off x="71438" y="4913313"/>
            <a:ext cx="3852862" cy="184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b="1" dirty="0" smtClean="0">
                <a:solidFill>
                  <a:srgbClr val="FF6600"/>
                </a:solidFill>
              </a:rPr>
              <a:t>AGN</a:t>
            </a:r>
            <a:endParaRPr lang="en-US" b="1" dirty="0">
              <a:solidFill>
                <a:srgbClr val="FF6600"/>
              </a:solidFill>
            </a:endParaRPr>
          </a:p>
          <a:p>
            <a:pPr algn="ctr" eaLnBrk="1" hangingPunct="1">
              <a:spcBef>
                <a:spcPct val="50000"/>
              </a:spcBef>
            </a:pPr>
            <a:r>
              <a:rPr lang="en-US" sz="2000" dirty="0">
                <a:solidFill>
                  <a:srgbClr val="FF6600"/>
                </a:solidFill>
              </a:rPr>
              <a:t>Slight X-ray flux variations </a:t>
            </a:r>
            <a:r>
              <a:rPr lang="en-US" sz="2000" dirty="0">
                <a:solidFill>
                  <a:srgbClr val="FF6600"/>
                </a:solidFill>
                <a:sym typeface="Wingdings" charset="0"/>
              </a:rPr>
              <a:t>Low flux sources    longer integration times  averaged spectra</a:t>
            </a:r>
            <a:endParaRPr lang="en-US" sz="2000" dirty="0">
              <a:solidFill>
                <a:srgbClr val="FF6600"/>
              </a:solidFill>
            </a:endParaRPr>
          </a:p>
        </p:txBody>
      </p:sp>
      <p:sp>
        <p:nvSpPr>
          <p:cNvPr id="36868" name="Text Box 8"/>
          <p:cNvSpPr txBox="1">
            <a:spLocks noChangeArrowheads="1"/>
          </p:cNvSpPr>
          <p:nvPr/>
        </p:nvSpPr>
        <p:spPr bwMode="auto">
          <a:xfrm>
            <a:off x="5076825" y="4886325"/>
            <a:ext cx="40671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b="1" smtClean="0">
                <a:solidFill>
                  <a:srgbClr val="D20000"/>
                </a:solidFill>
              </a:rPr>
              <a:t>BHXRB</a:t>
            </a:r>
            <a:endParaRPr lang="en-US" b="1">
              <a:solidFill>
                <a:srgbClr val="D20000"/>
              </a:solidFill>
            </a:endParaRPr>
          </a:p>
          <a:p>
            <a:pPr algn="ctr" eaLnBrk="1" hangingPunct="1">
              <a:spcBef>
                <a:spcPct val="50000"/>
              </a:spcBef>
            </a:pPr>
            <a:r>
              <a:rPr lang="en-US" sz="2000" dirty="0">
                <a:solidFill>
                  <a:srgbClr val="D20000"/>
                </a:solidFill>
                <a:sym typeface="Wingdings" charset="0"/>
              </a:rPr>
              <a:t> High X-ray flux variations  bright sources  shorter integration times  Spectral and time variability studies</a:t>
            </a:r>
            <a:endParaRPr lang="en-US" sz="2000" dirty="0">
              <a:solidFill>
                <a:srgbClr val="D20000"/>
              </a:solidFill>
            </a:endParaRPr>
          </a:p>
        </p:txBody>
      </p:sp>
      <p:sp>
        <p:nvSpPr>
          <p:cNvPr id="36869" name="Text Box 9"/>
          <p:cNvSpPr txBox="1">
            <a:spLocks noChangeArrowheads="1"/>
          </p:cNvSpPr>
          <p:nvPr/>
        </p:nvSpPr>
        <p:spPr bwMode="auto">
          <a:xfrm>
            <a:off x="1116013" y="19050"/>
            <a:ext cx="14398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dirty="0" smtClean="0">
                <a:solidFill>
                  <a:schemeClr val="bg1"/>
                </a:solidFill>
              </a:rPr>
              <a:t>AGN</a:t>
            </a:r>
            <a:endParaRPr lang="en-US" dirty="0">
              <a:solidFill>
                <a:schemeClr val="bg1"/>
              </a:solidFill>
            </a:endParaRPr>
          </a:p>
        </p:txBody>
      </p:sp>
      <p:sp>
        <p:nvSpPr>
          <p:cNvPr id="36870" name="Text Box 10"/>
          <p:cNvSpPr txBox="1">
            <a:spLocks noChangeArrowheads="1"/>
          </p:cNvSpPr>
          <p:nvPr/>
        </p:nvSpPr>
        <p:spPr bwMode="auto">
          <a:xfrm>
            <a:off x="6372225" y="0"/>
            <a:ext cx="2089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dirty="0" smtClean="0">
                <a:solidFill>
                  <a:schemeClr val="bg1"/>
                </a:solidFill>
              </a:rPr>
              <a:t>BHXRB</a:t>
            </a:r>
            <a:endParaRPr lang="en-US" dirty="0">
              <a:solidFill>
                <a:schemeClr val="bg1"/>
              </a:solidFill>
            </a:endParaRPr>
          </a:p>
        </p:txBody>
      </p:sp>
      <p:sp>
        <p:nvSpPr>
          <p:cNvPr id="36871" name="Text Box 11"/>
          <p:cNvSpPr txBox="1">
            <a:spLocks noChangeArrowheads="1"/>
          </p:cNvSpPr>
          <p:nvPr/>
        </p:nvSpPr>
        <p:spPr bwMode="auto">
          <a:xfrm>
            <a:off x="2411413" y="1036637"/>
            <a:ext cx="3889375" cy="16160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lnSpc>
                <a:spcPct val="150000"/>
              </a:lnSpc>
              <a:spcBef>
                <a:spcPct val="50000"/>
              </a:spcBef>
            </a:pPr>
            <a:r>
              <a:rPr lang="en-US" sz="1800" b="1" dirty="0"/>
              <a:t>Same physical processes</a:t>
            </a:r>
          </a:p>
          <a:p>
            <a:pPr algn="ctr" eaLnBrk="1" hangingPunct="1">
              <a:lnSpc>
                <a:spcPct val="150000"/>
              </a:lnSpc>
              <a:spcBef>
                <a:spcPct val="50000"/>
              </a:spcBef>
            </a:pPr>
            <a:r>
              <a:rPr lang="en-US" sz="1800" b="1" dirty="0"/>
              <a:t>Different masses and dimensions</a:t>
            </a:r>
          </a:p>
          <a:p>
            <a:pPr algn="ctr" eaLnBrk="1" hangingPunct="1">
              <a:lnSpc>
                <a:spcPct val="150000"/>
              </a:lnSpc>
              <a:spcBef>
                <a:spcPct val="50000"/>
              </a:spcBef>
            </a:pPr>
            <a:r>
              <a:rPr lang="en-US" sz="1800" b="1" dirty="0"/>
              <a:t>Different time scales</a:t>
            </a:r>
          </a:p>
        </p:txBody>
      </p:sp>
      <p:sp>
        <p:nvSpPr>
          <p:cNvPr id="36872" name="Text Box 17"/>
          <p:cNvSpPr txBox="1">
            <a:spLocks noChangeArrowheads="1"/>
          </p:cNvSpPr>
          <p:nvPr/>
        </p:nvSpPr>
        <p:spPr bwMode="auto">
          <a:xfrm>
            <a:off x="1714500" y="3867150"/>
            <a:ext cx="45339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800" b="1"/>
              <a:t>Thus the approach to X/soft gamma-ray data analysis is different.</a:t>
            </a:r>
          </a:p>
        </p:txBody>
      </p:sp>
      <p:sp>
        <p:nvSpPr>
          <p:cNvPr id="36873" name="Line 19"/>
          <p:cNvSpPr>
            <a:spLocks noChangeShapeType="1"/>
          </p:cNvSpPr>
          <p:nvPr/>
        </p:nvSpPr>
        <p:spPr bwMode="auto">
          <a:xfrm>
            <a:off x="2525026" y="924917"/>
            <a:ext cx="433388" cy="360363"/>
          </a:xfrm>
          <a:prstGeom prst="line">
            <a:avLst/>
          </a:prstGeom>
          <a:noFill/>
          <a:ln w="5715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6874" name="Line 20"/>
          <p:cNvSpPr>
            <a:spLocks noChangeShapeType="1"/>
          </p:cNvSpPr>
          <p:nvPr/>
        </p:nvSpPr>
        <p:spPr bwMode="auto">
          <a:xfrm flipH="1">
            <a:off x="5769295" y="924917"/>
            <a:ext cx="387030" cy="372070"/>
          </a:xfrm>
          <a:prstGeom prst="line">
            <a:avLst/>
          </a:prstGeom>
          <a:noFill/>
          <a:ln w="5715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6875" name="Line 21"/>
          <p:cNvSpPr>
            <a:spLocks noChangeShapeType="1"/>
          </p:cNvSpPr>
          <p:nvPr/>
        </p:nvSpPr>
        <p:spPr bwMode="auto">
          <a:xfrm>
            <a:off x="4470593" y="2054225"/>
            <a:ext cx="0" cy="287338"/>
          </a:xfrm>
          <a:prstGeom prst="line">
            <a:avLst/>
          </a:prstGeom>
          <a:noFill/>
          <a:ln w="5715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6876" name="Line 23"/>
          <p:cNvSpPr>
            <a:spLocks noChangeShapeType="1"/>
          </p:cNvSpPr>
          <p:nvPr/>
        </p:nvSpPr>
        <p:spPr bwMode="auto">
          <a:xfrm>
            <a:off x="4470593" y="1508034"/>
            <a:ext cx="0" cy="287337"/>
          </a:xfrm>
          <a:prstGeom prst="line">
            <a:avLst/>
          </a:prstGeom>
          <a:noFill/>
          <a:ln w="5715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6877" name="Text Box 26"/>
          <p:cNvSpPr txBox="1">
            <a:spLocks noChangeArrowheads="1"/>
          </p:cNvSpPr>
          <p:nvPr/>
        </p:nvSpPr>
        <p:spPr bwMode="auto">
          <a:xfrm>
            <a:off x="3143250" y="2752725"/>
            <a:ext cx="2519363" cy="3762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800" b="1"/>
              <a:t>Different distances</a:t>
            </a:r>
          </a:p>
        </p:txBody>
      </p:sp>
      <p:sp>
        <p:nvSpPr>
          <p:cNvPr id="36878" name="Line 28"/>
          <p:cNvSpPr>
            <a:spLocks noChangeShapeType="1"/>
          </p:cNvSpPr>
          <p:nvPr/>
        </p:nvSpPr>
        <p:spPr bwMode="auto">
          <a:xfrm>
            <a:off x="4357688" y="3357563"/>
            <a:ext cx="0" cy="503237"/>
          </a:xfrm>
          <a:prstGeom prst="line">
            <a:avLst/>
          </a:prstGeom>
          <a:noFill/>
          <a:ln w="5715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6879" name="Line 31"/>
          <p:cNvSpPr>
            <a:spLocks noChangeShapeType="1"/>
          </p:cNvSpPr>
          <p:nvPr/>
        </p:nvSpPr>
        <p:spPr bwMode="auto">
          <a:xfrm flipH="1">
            <a:off x="2214563" y="4497388"/>
            <a:ext cx="431800" cy="503237"/>
          </a:xfrm>
          <a:prstGeom prst="line">
            <a:avLst/>
          </a:prstGeom>
          <a:noFill/>
          <a:ln w="5715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6880" name="Line 32"/>
          <p:cNvSpPr>
            <a:spLocks noChangeShapeType="1"/>
          </p:cNvSpPr>
          <p:nvPr/>
        </p:nvSpPr>
        <p:spPr bwMode="auto">
          <a:xfrm>
            <a:off x="5795963" y="4365625"/>
            <a:ext cx="360362" cy="504825"/>
          </a:xfrm>
          <a:prstGeom prst="line">
            <a:avLst/>
          </a:prstGeom>
          <a:noFill/>
          <a:ln w="5715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6881" name="Rectangle 36"/>
          <p:cNvSpPr>
            <a:spLocks noChangeArrowheads="1"/>
          </p:cNvSpPr>
          <p:nvPr/>
        </p:nvSpPr>
        <p:spPr bwMode="auto">
          <a:xfrm>
            <a:off x="6408738" y="3932238"/>
            <a:ext cx="16525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sz="1600">
                <a:solidFill>
                  <a:schemeClr val="bg1"/>
                </a:solidFill>
              </a:rPr>
              <a:t>XTE J1550-564</a:t>
            </a:r>
            <a:r>
              <a:rPr lang="en-US" sz="1600"/>
              <a:t> </a:t>
            </a:r>
          </a:p>
        </p:txBody>
      </p:sp>
      <p:sp>
        <p:nvSpPr>
          <p:cNvPr id="36882" name="Text Box 37"/>
          <p:cNvSpPr txBox="1">
            <a:spLocks noChangeArrowheads="1"/>
          </p:cNvSpPr>
          <p:nvPr/>
        </p:nvSpPr>
        <p:spPr bwMode="auto">
          <a:xfrm>
            <a:off x="-107950" y="2054225"/>
            <a:ext cx="863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800">
                <a:solidFill>
                  <a:schemeClr val="bg1"/>
                </a:solidFill>
              </a:rPr>
              <a:t>3C273</a:t>
            </a:r>
          </a:p>
        </p:txBody>
      </p:sp>
      <p:sp>
        <p:nvSpPr>
          <p:cNvPr id="58406" name="Text Box 38"/>
          <p:cNvSpPr txBox="1">
            <a:spLocks noChangeArrowheads="1"/>
          </p:cNvSpPr>
          <p:nvPr/>
        </p:nvSpPr>
        <p:spPr bwMode="auto">
          <a:xfrm>
            <a:off x="0" y="1339850"/>
            <a:ext cx="12969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800" b="1" u="sng">
                <a:solidFill>
                  <a:schemeClr val="bg1"/>
                </a:solidFill>
              </a:rPr>
              <a:t>~ 10</a:t>
            </a:r>
            <a:r>
              <a:rPr lang="en-US" sz="1800" b="1" u="sng" baseline="30000">
                <a:solidFill>
                  <a:schemeClr val="bg1"/>
                </a:solidFill>
              </a:rPr>
              <a:t>18 </a:t>
            </a:r>
            <a:r>
              <a:rPr lang="en-US" sz="1800" b="1" u="sng">
                <a:solidFill>
                  <a:schemeClr val="bg1"/>
                </a:solidFill>
              </a:rPr>
              <a:t>Km</a:t>
            </a:r>
          </a:p>
        </p:txBody>
      </p:sp>
      <p:sp>
        <p:nvSpPr>
          <p:cNvPr id="58408" name="Text Box 40"/>
          <p:cNvSpPr txBox="1">
            <a:spLocks noChangeArrowheads="1"/>
          </p:cNvSpPr>
          <p:nvPr/>
        </p:nvSpPr>
        <p:spPr bwMode="auto">
          <a:xfrm>
            <a:off x="6372225" y="1406525"/>
            <a:ext cx="12969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800" b="1" u="sng">
                <a:solidFill>
                  <a:schemeClr val="bg1"/>
                </a:solidFill>
              </a:rPr>
              <a:t>~10</a:t>
            </a:r>
            <a:r>
              <a:rPr lang="en-US" sz="1800" b="1" u="sng" baseline="30000">
                <a:solidFill>
                  <a:schemeClr val="bg1"/>
                </a:solidFill>
              </a:rPr>
              <a:t>3 </a:t>
            </a:r>
            <a:r>
              <a:rPr lang="en-US" sz="1800" b="1" u="sng">
                <a:solidFill>
                  <a:schemeClr val="bg1"/>
                </a:solidFill>
              </a:rPr>
              <a:t>Km</a:t>
            </a:r>
            <a:endParaRPr lang="en-US" sz="1800" b="1" u="sng" baseline="30000">
              <a:solidFill>
                <a:schemeClr val="bg1"/>
              </a:solidFill>
            </a:endParaRPr>
          </a:p>
        </p:txBody>
      </p:sp>
      <p:sp>
        <p:nvSpPr>
          <p:cNvPr id="58409" name="Text Box 41"/>
          <p:cNvSpPr txBox="1">
            <a:spLocks noChangeArrowheads="1"/>
          </p:cNvSpPr>
          <p:nvPr/>
        </p:nvSpPr>
        <p:spPr bwMode="auto">
          <a:xfrm>
            <a:off x="1116013" y="1844675"/>
            <a:ext cx="14398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800" b="1" u="sng">
                <a:solidFill>
                  <a:schemeClr val="bg1"/>
                </a:solidFill>
              </a:rPr>
              <a:t>Million of years</a:t>
            </a:r>
          </a:p>
        </p:txBody>
      </p:sp>
      <p:sp>
        <p:nvSpPr>
          <p:cNvPr id="58410" name="Text Box 42"/>
          <p:cNvSpPr txBox="1">
            <a:spLocks noChangeArrowheads="1"/>
          </p:cNvSpPr>
          <p:nvPr/>
        </p:nvSpPr>
        <p:spPr bwMode="auto">
          <a:xfrm>
            <a:off x="6443663" y="2133600"/>
            <a:ext cx="12239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800" b="1" u="sng">
                <a:solidFill>
                  <a:schemeClr val="bg1"/>
                </a:solidFill>
              </a:rPr>
              <a:t>Months</a:t>
            </a:r>
          </a:p>
        </p:txBody>
      </p:sp>
      <p:sp>
        <p:nvSpPr>
          <p:cNvPr id="58413" name="Rectangle 45"/>
          <p:cNvSpPr>
            <a:spLocks noChangeArrowheads="1"/>
          </p:cNvSpPr>
          <p:nvPr/>
        </p:nvSpPr>
        <p:spPr bwMode="auto">
          <a:xfrm>
            <a:off x="1187450" y="1339850"/>
            <a:ext cx="1455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b="1" u="sng" dirty="0">
                <a:solidFill>
                  <a:schemeClr val="bg1"/>
                </a:solidFill>
              </a:rPr>
              <a:t>~</a:t>
            </a:r>
            <a:r>
              <a:rPr lang="en-US" b="1" u="sng" dirty="0" smtClean="0">
                <a:solidFill>
                  <a:schemeClr val="bg1"/>
                </a:solidFill>
              </a:rPr>
              <a:t>10</a:t>
            </a:r>
            <a:r>
              <a:rPr lang="en-US" b="1" u="sng" baseline="30000" dirty="0" smtClean="0">
                <a:solidFill>
                  <a:schemeClr val="bg1"/>
                </a:solidFill>
              </a:rPr>
              <a:t>8</a:t>
            </a:r>
            <a:r>
              <a:rPr lang="en-US" b="1" u="sng" dirty="0" smtClean="0">
                <a:solidFill>
                  <a:schemeClr val="bg1"/>
                </a:solidFill>
              </a:rPr>
              <a:t>M</a:t>
            </a:r>
            <a:r>
              <a:rPr lang="en-US" b="1" baseline="-25000" dirty="0">
                <a:solidFill>
                  <a:schemeClr val="bg1"/>
                </a:solidFill>
                <a:ea typeface="华文细黑" charset="0"/>
                <a:cs typeface="华文细黑" charset="0"/>
              </a:rPr>
              <a:t>☉</a:t>
            </a:r>
            <a:r>
              <a:rPr lang="en-US" b="1" u="sng" dirty="0"/>
              <a:t> </a:t>
            </a:r>
          </a:p>
        </p:txBody>
      </p:sp>
      <p:sp>
        <p:nvSpPr>
          <p:cNvPr id="58414" name="Rectangle 46"/>
          <p:cNvSpPr>
            <a:spLocks noChangeArrowheads="1"/>
          </p:cNvSpPr>
          <p:nvPr/>
        </p:nvSpPr>
        <p:spPr bwMode="auto">
          <a:xfrm>
            <a:off x="7559675" y="1406525"/>
            <a:ext cx="1584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b="1" u="sng" dirty="0" smtClean="0">
                <a:solidFill>
                  <a:schemeClr val="bg1"/>
                </a:solidFill>
              </a:rPr>
              <a:t>10</a:t>
            </a:r>
            <a:r>
              <a:rPr lang="en-US" b="1" u="sng" baseline="30000" dirty="0" smtClean="0">
                <a:solidFill>
                  <a:schemeClr val="bg1"/>
                </a:solidFill>
              </a:rPr>
              <a:t> </a:t>
            </a:r>
            <a:r>
              <a:rPr lang="en-US" b="1" u="sng" dirty="0">
                <a:solidFill>
                  <a:schemeClr val="bg1"/>
                </a:solidFill>
              </a:rPr>
              <a:t>M</a:t>
            </a:r>
            <a:r>
              <a:rPr lang="en-US" b="1" baseline="-25000" dirty="0">
                <a:solidFill>
                  <a:schemeClr val="bg1"/>
                </a:solidFill>
                <a:ea typeface="华文细黑" charset="0"/>
                <a:cs typeface="华文细黑" charset="0"/>
              </a:rPr>
              <a:t>☉</a:t>
            </a:r>
            <a:r>
              <a:rPr lang="en-US" b="1" u="sng" dirty="0"/>
              <a:t> </a:t>
            </a:r>
          </a:p>
        </p:txBody>
      </p:sp>
      <p:sp>
        <p:nvSpPr>
          <p:cNvPr id="58415" name="Text Box 47"/>
          <p:cNvSpPr txBox="1">
            <a:spLocks noChangeArrowheads="1"/>
          </p:cNvSpPr>
          <p:nvPr/>
        </p:nvSpPr>
        <p:spPr bwMode="auto">
          <a:xfrm>
            <a:off x="1258888" y="2781300"/>
            <a:ext cx="1368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800" b="1" u="sng"/>
              <a:t>Mpc÷Gpc</a:t>
            </a:r>
          </a:p>
        </p:txBody>
      </p:sp>
      <p:sp>
        <p:nvSpPr>
          <p:cNvPr id="58416" name="Text Box 48"/>
          <p:cNvSpPr txBox="1">
            <a:spLocks noChangeArrowheads="1"/>
          </p:cNvSpPr>
          <p:nvPr/>
        </p:nvSpPr>
        <p:spPr bwMode="auto">
          <a:xfrm>
            <a:off x="6443663" y="2781300"/>
            <a:ext cx="10080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800" b="1" u="sng">
                <a:solidFill>
                  <a:schemeClr val="bg1"/>
                </a:solidFill>
              </a:rPr>
              <a:t>~10kpc</a:t>
            </a:r>
          </a:p>
        </p:txBody>
      </p:sp>
      <p:sp>
        <p:nvSpPr>
          <p:cNvPr id="36891" name="CasellaDiTesto 28"/>
          <p:cNvSpPr txBox="1">
            <a:spLocks noChangeArrowheads="1"/>
          </p:cNvSpPr>
          <p:nvPr/>
        </p:nvSpPr>
        <p:spPr bwMode="auto">
          <a:xfrm>
            <a:off x="2525026" y="13962"/>
            <a:ext cx="374491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it-IT" sz="3200" b="1" dirty="0" smtClean="0"/>
              <a:t>XRAY BINARY/ AGN connection</a:t>
            </a:r>
            <a:endParaRPr lang="it-IT" sz="3200" b="1" dirty="0"/>
          </a:p>
        </p:txBody>
      </p:sp>
      <p:sp>
        <p:nvSpPr>
          <p:cNvPr id="2" name="Segnaposto numero diapositiva 1"/>
          <p:cNvSpPr>
            <a:spLocks noGrp="1"/>
          </p:cNvSpPr>
          <p:nvPr>
            <p:ph type="sldNum" sz="quarter" idx="12"/>
          </p:nvPr>
        </p:nvSpPr>
        <p:spPr/>
        <p:txBody>
          <a:bodyPr/>
          <a:lstStyle/>
          <a:p>
            <a:fld id="{704E4876-91D3-4743-9EE3-19B4DE2D57A9}" type="slidenum">
              <a:rPr lang="en-GB" smtClean="0"/>
              <a:t>15</a:t>
            </a:fld>
            <a:endParaRPr lang="en-GB"/>
          </a:p>
        </p:txBody>
      </p:sp>
    </p:spTree>
    <p:extLst>
      <p:ext uri="{BB962C8B-B14F-4D97-AF65-F5344CB8AC3E}">
        <p14:creationId xmlns:p14="http://schemas.microsoft.com/office/powerpoint/2010/main" val="395355259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8406"/>
                                        </p:tgtEl>
                                        <p:attrNameLst>
                                          <p:attrName>style.visibility</p:attrName>
                                        </p:attrNameLst>
                                      </p:cBhvr>
                                      <p:to>
                                        <p:strVal val="visible"/>
                                      </p:to>
                                    </p:set>
                                    <p:anim calcmode="lin" valueType="num">
                                      <p:cBhvr additive="base">
                                        <p:cTn id="7" dur="500" fill="hold"/>
                                        <p:tgtEl>
                                          <p:spTgt spid="58406"/>
                                        </p:tgtEl>
                                        <p:attrNameLst>
                                          <p:attrName>ppt_x</p:attrName>
                                        </p:attrNameLst>
                                      </p:cBhvr>
                                      <p:tavLst>
                                        <p:tav tm="0">
                                          <p:val>
                                            <p:strVal val="#ppt_x"/>
                                          </p:val>
                                        </p:tav>
                                        <p:tav tm="100000">
                                          <p:val>
                                            <p:strVal val="#ppt_x"/>
                                          </p:val>
                                        </p:tav>
                                      </p:tavLst>
                                    </p:anim>
                                    <p:anim calcmode="lin" valueType="num">
                                      <p:cBhvr additive="base">
                                        <p:cTn id="8" dur="500" fill="hold"/>
                                        <p:tgtEl>
                                          <p:spTgt spid="5840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8413"/>
                                        </p:tgtEl>
                                        <p:attrNameLst>
                                          <p:attrName>style.visibility</p:attrName>
                                        </p:attrNameLst>
                                      </p:cBhvr>
                                      <p:to>
                                        <p:strVal val="visible"/>
                                      </p:to>
                                    </p:set>
                                    <p:anim calcmode="lin" valueType="num">
                                      <p:cBhvr additive="base">
                                        <p:cTn id="11" dur="500" fill="hold"/>
                                        <p:tgtEl>
                                          <p:spTgt spid="58413"/>
                                        </p:tgtEl>
                                        <p:attrNameLst>
                                          <p:attrName>ppt_x</p:attrName>
                                        </p:attrNameLst>
                                      </p:cBhvr>
                                      <p:tavLst>
                                        <p:tav tm="0">
                                          <p:val>
                                            <p:strVal val="#ppt_x"/>
                                          </p:val>
                                        </p:tav>
                                        <p:tav tm="100000">
                                          <p:val>
                                            <p:strVal val="#ppt_x"/>
                                          </p:val>
                                        </p:tav>
                                      </p:tavLst>
                                    </p:anim>
                                    <p:anim calcmode="lin" valueType="num">
                                      <p:cBhvr additive="base">
                                        <p:cTn id="12" dur="500" fill="hold"/>
                                        <p:tgtEl>
                                          <p:spTgt spid="584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8408"/>
                                        </p:tgtEl>
                                        <p:attrNameLst>
                                          <p:attrName>style.visibility</p:attrName>
                                        </p:attrNameLst>
                                      </p:cBhvr>
                                      <p:to>
                                        <p:strVal val="visible"/>
                                      </p:to>
                                    </p:set>
                                    <p:anim calcmode="lin" valueType="num">
                                      <p:cBhvr additive="base">
                                        <p:cTn id="15" dur="500" fill="hold"/>
                                        <p:tgtEl>
                                          <p:spTgt spid="58408"/>
                                        </p:tgtEl>
                                        <p:attrNameLst>
                                          <p:attrName>ppt_x</p:attrName>
                                        </p:attrNameLst>
                                      </p:cBhvr>
                                      <p:tavLst>
                                        <p:tav tm="0">
                                          <p:val>
                                            <p:strVal val="#ppt_x"/>
                                          </p:val>
                                        </p:tav>
                                        <p:tav tm="100000">
                                          <p:val>
                                            <p:strVal val="#ppt_x"/>
                                          </p:val>
                                        </p:tav>
                                      </p:tavLst>
                                    </p:anim>
                                    <p:anim calcmode="lin" valueType="num">
                                      <p:cBhvr additive="base">
                                        <p:cTn id="16" dur="500" fill="hold"/>
                                        <p:tgtEl>
                                          <p:spTgt spid="5840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8414"/>
                                        </p:tgtEl>
                                        <p:attrNameLst>
                                          <p:attrName>style.visibility</p:attrName>
                                        </p:attrNameLst>
                                      </p:cBhvr>
                                      <p:to>
                                        <p:strVal val="visible"/>
                                      </p:to>
                                    </p:set>
                                    <p:anim calcmode="lin" valueType="num">
                                      <p:cBhvr additive="base">
                                        <p:cTn id="19" dur="500" fill="hold"/>
                                        <p:tgtEl>
                                          <p:spTgt spid="58414"/>
                                        </p:tgtEl>
                                        <p:attrNameLst>
                                          <p:attrName>ppt_x</p:attrName>
                                        </p:attrNameLst>
                                      </p:cBhvr>
                                      <p:tavLst>
                                        <p:tav tm="0">
                                          <p:val>
                                            <p:strVal val="#ppt_x"/>
                                          </p:val>
                                        </p:tav>
                                        <p:tav tm="100000">
                                          <p:val>
                                            <p:strVal val="#ppt_x"/>
                                          </p:val>
                                        </p:tav>
                                      </p:tavLst>
                                    </p:anim>
                                    <p:anim calcmode="lin" valueType="num">
                                      <p:cBhvr additive="base">
                                        <p:cTn id="20" dur="500" fill="hold"/>
                                        <p:tgtEl>
                                          <p:spTgt spid="58414"/>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8410"/>
                                        </p:tgtEl>
                                        <p:attrNameLst>
                                          <p:attrName>style.visibility</p:attrName>
                                        </p:attrNameLst>
                                      </p:cBhvr>
                                      <p:to>
                                        <p:strVal val="visible"/>
                                      </p:to>
                                    </p:set>
                                    <p:anim calcmode="lin" valueType="num">
                                      <p:cBhvr additive="base">
                                        <p:cTn id="25" dur="500" fill="hold"/>
                                        <p:tgtEl>
                                          <p:spTgt spid="58410"/>
                                        </p:tgtEl>
                                        <p:attrNameLst>
                                          <p:attrName>ppt_x</p:attrName>
                                        </p:attrNameLst>
                                      </p:cBhvr>
                                      <p:tavLst>
                                        <p:tav tm="0">
                                          <p:val>
                                            <p:strVal val="#ppt_x"/>
                                          </p:val>
                                        </p:tav>
                                        <p:tav tm="100000">
                                          <p:val>
                                            <p:strVal val="#ppt_x"/>
                                          </p:val>
                                        </p:tav>
                                      </p:tavLst>
                                    </p:anim>
                                    <p:anim calcmode="lin" valueType="num">
                                      <p:cBhvr additive="base">
                                        <p:cTn id="26" dur="500" fill="hold"/>
                                        <p:tgtEl>
                                          <p:spTgt spid="5841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8409"/>
                                        </p:tgtEl>
                                        <p:attrNameLst>
                                          <p:attrName>style.visibility</p:attrName>
                                        </p:attrNameLst>
                                      </p:cBhvr>
                                      <p:to>
                                        <p:strVal val="visible"/>
                                      </p:to>
                                    </p:set>
                                    <p:anim calcmode="lin" valueType="num">
                                      <p:cBhvr additive="base">
                                        <p:cTn id="29" dur="500" fill="hold"/>
                                        <p:tgtEl>
                                          <p:spTgt spid="58409"/>
                                        </p:tgtEl>
                                        <p:attrNameLst>
                                          <p:attrName>ppt_x</p:attrName>
                                        </p:attrNameLst>
                                      </p:cBhvr>
                                      <p:tavLst>
                                        <p:tav tm="0">
                                          <p:val>
                                            <p:strVal val="#ppt_x"/>
                                          </p:val>
                                        </p:tav>
                                        <p:tav tm="100000">
                                          <p:val>
                                            <p:strVal val="#ppt_x"/>
                                          </p:val>
                                        </p:tav>
                                      </p:tavLst>
                                    </p:anim>
                                    <p:anim calcmode="lin" valueType="num">
                                      <p:cBhvr additive="base">
                                        <p:cTn id="30" dur="500" fill="hold"/>
                                        <p:tgtEl>
                                          <p:spTgt spid="58409"/>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58415"/>
                                        </p:tgtEl>
                                        <p:attrNameLst>
                                          <p:attrName>style.visibility</p:attrName>
                                        </p:attrNameLst>
                                      </p:cBhvr>
                                      <p:to>
                                        <p:strVal val="visible"/>
                                      </p:to>
                                    </p:set>
                                    <p:anim calcmode="lin" valueType="num">
                                      <p:cBhvr additive="base">
                                        <p:cTn id="35" dur="500" fill="hold"/>
                                        <p:tgtEl>
                                          <p:spTgt spid="58415"/>
                                        </p:tgtEl>
                                        <p:attrNameLst>
                                          <p:attrName>ppt_x</p:attrName>
                                        </p:attrNameLst>
                                      </p:cBhvr>
                                      <p:tavLst>
                                        <p:tav tm="0">
                                          <p:val>
                                            <p:strVal val="#ppt_x"/>
                                          </p:val>
                                        </p:tav>
                                        <p:tav tm="100000">
                                          <p:val>
                                            <p:strVal val="#ppt_x"/>
                                          </p:val>
                                        </p:tav>
                                      </p:tavLst>
                                    </p:anim>
                                    <p:anim calcmode="lin" valueType="num">
                                      <p:cBhvr additive="base">
                                        <p:cTn id="36" dur="500" fill="hold"/>
                                        <p:tgtEl>
                                          <p:spTgt spid="5841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8416"/>
                                        </p:tgtEl>
                                        <p:attrNameLst>
                                          <p:attrName>style.visibility</p:attrName>
                                        </p:attrNameLst>
                                      </p:cBhvr>
                                      <p:to>
                                        <p:strVal val="visible"/>
                                      </p:to>
                                    </p:set>
                                    <p:anim calcmode="lin" valueType="num">
                                      <p:cBhvr additive="base">
                                        <p:cTn id="39" dur="500" fill="hold"/>
                                        <p:tgtEl>
                                          <p:spTgt spid="58416"/>
                                        </p:tgtEl>
                                        <p:attrNameLst>
                                          <p:attrName>ppt_x</p:attrName>
                                        </p:attrNameLst>
                                      </p:cBhvr>
                                      <p:tavLst>
                                        <p:tav tm="0">
                                          <p:val>
                                            <p:strVal val="#ppt_x"/>
                                          </p:val>
                                        </p:tav>
                                        <p:tav tm="100000">
                                          <p:val>
                                            <p:strVal val="#ppt_x"/>
                                          </p:val>
                                        </p:tav>
                                      </p:tavLst>
                                    </p:anim>
                                    <p:anim calcmode="lin" valueType="num">
                                      <p:cBhvr additive="base">
                                        <p:cTn id="40" dur="500" fill="hold"/>
                                        <p:tgtEl>
                                          <p:spTgt spid="584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406" grpId="0"/>
      <p:bldP spid="58408" grpId="0"/>
      <p:bldP spid="58409" grpId="0"/>
      <p:bldP spid="58410" grpId="0"/>
      <p:bldP spid="58413" grpId="0"/>
      <p:bldP spid="58414" grpId="0"/>
      <p:bldP spid="58415" grpId="0"/>
      <p:bldP spid="584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04376" y="1123328"/>
            <a:ext cx="8467005" cy="5324534"/>
          </a:xfrm>
          <a:prstGeom prst="rect">
            <a:avLst/>
          </a:prstGeom>
          <a:noFill/>
        </p:spPr>
        <p:txBody>
          <a:bodyPr wrap="square" rtlCol="0">
            <a:spAutoFit/>
          </a:bodyPr>
          <a:lstStyle/>
          <a:p>
            <a:pPr algn="ctr"/>
            <a:r>
              <a:rPr lang="en-GB" sz="3200" dirty="0" smtClean="0"/>
              <a:t>Conclusions</a:t>
            </a:r>
          </a:p>
          <a:p>
            <a:endParaRPr lang="en-GB" sz="2200" dirty="0" smtClean="0"/>
          </a:p>
          <a:p>
            <a:pPr marL="285750" indent="-285750" algn="just">
              <a:buFont typeface="Arial"/>
              <a:buChar char="•"/>
            </a:pPr>
            <a:r>
              <a:rPr lang="en-GB" sz="2200" dirty="0" smtClean="0"/>
              <a:t>The variability of an X-ray binary is due to a change in the “state of the source”: accretion geometry, physical processes.</a:t>
            </a:r>
          </a:p>
          <a:p>
            <a:pPr marL="285750" indent="-285750" algn="just">
              <a:buFont typeface="Arial"/>
              <a:buChar char="•"/>
            </a:pPr>
            <a:r>
              <a:rPr lang="en-GB" sz="2200" dirty="0" smtClean="0"/>
              <a:t>We know that variability and instability are strictly connected but far to be understood.</a:t>
            </a:r>
          </a:p>
          <a:p>
            <a:pPr marL="285750" indent="-285750" algn="just">
              <a:buFont typeface="Arial"/>
              <a:buChar char="•"/>
            </a:pPr>
            <a:r>
              <a:rPr lang="en-GB" sz="2200" dirty="0" smtClean="0"/>
              <a:t>There must be a connection between the spectral “state” of a BHXRB, the Jets lunch and disk instability (which is the role of the relativistic electrons of the corona?)</a:t>
            </a:r>
          </a:p>
          <a:p>
            <a:pPr marL="285750" indent="-285750" algn="just">
              <a:buFont typeface="Arial"/>
              <a:buChar char="•"/>
            </a:pPr>
            <a:r>
              <a:rPr lang="en-GB" sz="2200" dirty="0" smtClean="0"/>
              <a:t>Even if a phenomenological classification have been developed in the last years, there are still sources that have peculiar and unpredicted behaviour.</a:t>
            </a:r>
          </a:p>
          <a:p>
            <a:pPr marL="285750" indent="-285750" algn="just">
              <a:buFont typeface="Arial"/>
              <a:buChar char="•"/>
            </a:pPr>
            <a:r>
              <a:rPr lang="en-GB" sz="2200" dirty="0" smtClean="0"/>
              <a:t>Connection with AGN: observing a BHXRB we see the same phenomenon at different </a:t>
            </a:r>
            <a:r>
              <a:rPr lang="en-GB" sz="2200" dirty="0" smtClean="0"/>
              <a:t>time</a:t>
            </a:r>
            <a:r>
              <a:rPr lang="en-GB" sz="2200" dirty="0" smtClean="0"/>
              <a:t> </a:t>
            </a:r>
            <a:r>
              <a:rPr lang="en-GB" sz="2200" dirty="0" smtClean="0"/>
              <a:t>scales</a:t>
            </a:r>
            <a:endParaRPr lang="en-GB" sz="2200" dirty="0"/>
          </a:p>
          <a:p>
            <a:endParaRPr lang="en-GB" sz="2200" dirty="0"/>
          </a:p>
        </p:txBody>
      </p:sp>
      <p:sp>
        <p:nvSpPr>
          <p:cNvPr id="3" name="Segnaposto numero diapositiva 2"/>
          <p:cNvSpPr>
            <a:spLocks noGrp="1"/>
          </p:cNvSpPr>
          <p:nvPr>
            <p:ph type="sldNum" sz="quarter" idx="12"/>
          </p:nvPr>
        </p:nvSpPr>
        <p:spPr/>
        <p:txBody>
          <a:bodyPr/>
          <a:lstStyle/>
          <a:p>
            <a:fld id="{704E4876-91D3-4743-9EE3-19B4DE2D57A9}" type="slidenum">
              <a:rPr lang="en-GB" smtClean="0"/>
              <a:t>16</a:t>
            </a:fld>
            <a:endParaRPr lang="en-GB"/>
          </a:p>
        </p:txBody>
      </p:sp>
    </p:spTree>
    <p:extLst>
      <p:ext uri="{BB962C8B-B14F-4D97-AF65-F5344CB8AC3E}">
        <p14:creationId xmlns:p14="http://schemas.microsoft.com/office/powerpoint/2010/main" val="389040080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 name="Rettangolo 21"/>
          <p:cNvSpPr/>
          <p:nvPr/>
        </p:nvSpPr>
        <p:spPr>
          <a:xfrm>
            <a:off x="1" y="742362"/>
            <a:ext cx="4797977" cy="4154983"/>
          </a:xfrm>
          <a:prstGeom prst="rect">
            <a:avLst/>
          </a:prstGeom>
        </p:spPr>
        <p:txBody>
          <a:bodyPr wrap="square">
            <a:spAutoFit/>
          </a:bodyPr>
          <a:lstStyle/>
          <a:p>
            <a:pPr marL="342900" indent="-342900" algn="just">
              <a:buFont typeface="Arial"/>
              <a:buChar char="•"/>
            </a:pPr>
            <a:r>
              <a:rPr lang="en-GB" sz="2200" dirty="0"/>
              <a:t>A Fraction of the </a:t>
            </a:r>
            <a:r>
              <a:rPr lang="en-GB" sz="2200" dirty="0" err="1"/>
              <a:t>Comptonized</a:t>
            </a:r>
            <a:r>
              <a:rPr lang="en-GB" sz="2200" dirty="0"/>
              <a:t> photons </a:t>
            </a:r>
            <a:r>
              <a:rPr lang="en-GB" sz="2200" dirty="0" smtClean="0"/>
              <a:t>is intercepted </a:t>
            </a:r>
            <a:r>
              <a:rPr lang="en-GB" sz="2200" dirty="0"/>
              <a:t>by the </a:t>
            </a:r>
            <a:r>
              <a:rPr lang="en-GB" sz="2200" dirty="0" smtClean="0"/>
              <a:t>disk</a:t>
            </a:r>
            <a:r>
              <a:rPr lang="en-GB" sz="2200" dirty="0"/>
              <a:t>. Part </a:t>
            </a:r>
            <a:r>
              <a:rPr lang="en-GB" sz="2200" dirty="0" smtClean="0"/>
              <a:t>of it can </a:t>
            </a:r>
            <a:r>
              <a:rPr lang="en-GB" sz="2200" dirty="0"/>
              <a:t>be reflected via </a:t>
            </a:r>
            <a:r>
              <a:rPr lang="en-GB" sz="2200" dirty="0" smtClean="0"/>
              <a:t>combined effects off photo-absorption</a:t>
            </a:r>
            <a:r>
              <a:rPr lang="en-GB" sz="2200" dirty="0"/>
              <a:t>, fluorescence, and Compton scattering</a:t>
            </a:r>
            <a:r>
              <a:rPr lang="en-GB" sz="2200" dirty="0" smtClean="0"/>
              <a:t>.</a:t>
            </a:r>
            <a:endParaRPr lang="en-GB" sz="2200" dirty="0"/>
          </a:p>
          <a:p>
            <a:pPr marL="342900" indent="-342900" algn="just">
              <a:buFont typeface="Arial"/>
              <a:buChar char="•"/>
            </a:pPr>
            <a:r>
              <a:rPr lang="en-GB" sz="2200" dirty="0" smtClean="0">
                <a:solidFill>
                  <a:srgbClr val="0000FF"/>
                </a:solidFill>
              </a:rPr>
              <a:t>The spectrum </a:t>
            </a:r>
            <a:r>
              <a:rPr lang="en-GB" sz="2200" dirty="0">
                <a:solidFill>
                  <a:srgbClr val="0000FF"/>
                </a:solidFill>
              </a:rPr>
              <a:t>of the reflected emission, consisting of a number of fluorescent lines and K-edges of cosmically abundant elements superimposed on the broad Compton </a:t>
            </a:r>
            <a:r>
              <a:rPr lang="en-GB" sz="2200" dirty="0" smtClean="0">
                <a:solidFill>
                  <a:srgbClr val="0000FF"/>
                </a:solidFill>
              </a:rPr>
              <a:t>reflection hump</a:t>
            </a:r>
          </a:p>
        </p:txBody>
      </p:sp>
      <p:grpSp>
        <p:nvGrpSpPr>
          <p:cNvPr id="137222" name="Gruppo 137221"/>
          <p:cNvGrpSpPr>
            <a:grpSpLocks noChangeAspect="1"/>
          </p:cNvGrpSpPr>
          <p:nvPr/>
        </p:nvGrpSpPr>
        <p:grpSpPr>
          <a:xfrm>
            <a:off x="4797978" y="492944"/>
            <a:ext cx="4299331" cy="4345769"/>
            <a:chOff x="4622800" y="-3423"/>
            <a:chExt cx="4432300" cy="4480174"/>
          </a:xfrm>
        </p:grpSpPr>
        <p:grpSp>
          <p:nvGrpSpPr>
            <p:cNvPr id="137220" name="Gruppo 137219"/>
            <p:cNvGrpSpPr/>
            <p:nvPr/>
          </p:nvGrpSpPr>
          <p:grpSpPr>
            <a:xfrm>
              <a:off x="4622800" y="-3423"/>
              <a:ext cx="4432300" cy="4412442"/>
              <a:chOff x="4622800" y="64309"/>
              <a:chExt cx="4432300" cy="4412442"/>
            </a:xfrm>
          </p:grpSpPr>
          <p:pic>
            <p:nvPicPr>
              <p:cNvPr id="2" name="Immagine 1"/>
              <p:cNvPicPr>
                <a:picLocks noChangeAspect="1"/>
              </p:cNvPicPr>
              <p:nvPr/>
            </p:nvPicPr>
            <p:blipFill rotWithShape="1">
              <a:blip r:embed="rId3"/>
              <a:srcRect t="1406" r="1967" b="2083"/>
              <a:stretch/>
            </p:blipFill>
            <p:spPr>
              <a:xfrm>
                <a:off x="4622800" y="64309"/>
                <a:ext cx="4432300" cy="4412442"/>
              </a:xfrm>
              <a:prstGeom prst="rect">
                <a:avLst/>
              </a:prstGeom>
            </p:spPr>
          </p:pic>
          <p:sp>
            <p:nvSpPr>
              <p:cNvPr id="23" name="CasellaDiTesto 22"/>
              <p:cNvSpPr txBox="1"/>
              <p:nvPr/>
            </p:nvSpPr>
            <p:spPr>
              <a:xfrm>
                <a:off x="4924048" y="2049804"/>
                <a:ext cx="855954" cy="923330"/>
              </a:xfrm>
              <a:prstGeom prst="rect">
                <a:avLst/>
              </a:prstGeom>
              <a:noFill/>
            </p:spPr>
            <p:txBody>
              <a:bodyPr wrap="square" rtlCol="0">
                <a:spAutoFit/>
              </a:bodyPr>
              <a:lstStyle/>
              <a:p>
                <a:r>
                  <a:rPr lang="en-GB" b="1" dirty="0" smtClean="0">
                    <a:solidFill>
                      <a:srgbClr val="FF0000"/>
                    </a:solidFill>
                  </a:rPr>
                  <a:t>Disk Black Body</a:t>
                </a:r>
                <a:endParaRPr lang="en-GB" b="1" dirty="0">
                  <a:solidFill>
                    <a:srgbClr val="FF0000"/>
                  </a:solidFill>
                </a:endParaRPr>
              </a:p>
            </p:txBody>
          </p:sp>
          <p:sp>
            <p:nvSpPr>
              <p:cNvPr id="24" name="CasellaDiTesto 23"/>
              <p:cNvSpPr txBox="1"/>
              <p:nvPr/>
            </p:nvSpPr>
            <p:spPr>
              <a:xfrm>
                <a:off x="7381467" y="228971"/>
                <a:ext cx="1541641" cy="646331"/>
              </a:xfrm>
              <a:prstGeom prst="rect">
                <a:avLst/>
              </a:prstGeom>
              <a:noFill/>
            </p:spPr>
            <p:txBody>
              <a:bodyPr wrap="square" rtlCol="0">
                <a:spAutoFit/>
              </a:bodyPr>
              <a:lstStyle/>
              <a:p>
                <a:pPr algn="ctr"/>
                <a:r>
                  <a:rPr lang="en-GB" b="1" dirty="0" err="1" smtClean="0">
                    <a:solidFill>
                      <a:srgbClr val="FF0000"/>
                    </a:solidFill>
                  </a:rPr>
                  <a:t>Comptonised</a:t>
                </a:r>
                <a:r>
                  <a:rPr lang="en-GB" b="1" dirty="0" smtClean="0">
                    <a:solidFill>
                      <a:srgbClr val="FF0000"/>
                    </a:solidFill>
                  </a:rPr>
                  <a:t> spectrum</a:t>
                </a:r>
                <a:endParaRPr lang="en-GB" b="1" dirty="0">
                  <a:solidFill>
                    <a:srgbClr val="FF0000"/>
                  </a:solidFill>
                </a:endParaRPr>
              </a:p>
            </p:txBody>
          </p:sp>
          <p:cxnSp>
            <p:nvCxnSpPr>
              <p:cNvPr id="26" name="Connettore 2 25"/>
              <p:cNvCxnSpPr/>
              <p:nvPr/>
            </p:nvCxnSpPr>
            <p:spPr>
              <a:xfrm flipH="1">
                <a:off x="7050129" y="777738"/>
                <a:ext cx="662675" cy="195127"/>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8" name="Connettore 2 27"/>
              <p:cNvCxnSpPr>
                <a:stCxn id="23" idx="0"/>
              </p:cNvCxnSpPr>
              <p:nvPr/>
            </p:nvCxnSpPr>
            <p:spPr>
              <a:xfrm flipV="1">
                <a:off x="5352025" y="1582792"/>
                <a:ext cx="59824" cy="46701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9" name="CasellaDiTesto 28"/>
              <p:cNvSpPr txBox="1"/>
              <p:nvPr/>
            </p:nvSpPr>
            <p:spPr>
              <a:xfrm>
                <a:off x="5908856" y="2345496"/>
                <a:ext cx="1656688" cy="646331"/>
              </a:xfrm>
              <a:prstGeom prst="rect">
                <a:avLst/>
              </a:prstGeom>
              <a:noFill/>
            </p:spPr>
            <p:txBody>
              <a:bodyPr wrap="square" rtlCol="0">
                <a:spAutoFit/>
              </a:bodyPr>
              <a:lstStyle>
                <a:defPPr>
                  <a:defRPr lang="it-IT"/>
                </a:defPPr>
                <a:lvl1pPr algn="ctr">
                  <a:defRPr b="1">
                    <a:solidFill>
                      <a:srgbClr val="FF0000"/>
                    </a:solidFill>
                  </a:defRPr>
                </a:lvl1pPr>
              </a:lstStyle>
              <a:p>
                <a:r>
                  <a:rPr lang="en-GB" dirty="0"/>
                  <a:t>Reflection component</a:t>
                </a:r>
              </a:p>
            </p:txBody>
          </p:sp>
          <p:cxnSp>
            <p:nvCxnSpPr>
              <p:cNvPr id="31" name="Connettore 2 30"/>
              <p:cNvCxnSpPr>
                <a:stCxn id="29" idx="0"/>
              </p:cNvCxnSpPr>
              <p:nvPr/>
            </p:nvCxnSpPr>
            <p:spPr>
              <a:xfrm flipV="1">
                <a:off x="6737200" y="1781097"/>
                <a:ext cx="0" cy="564399"/>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sp>
          <p:nvSpPr>
            <p:cNvPr id="137221" name="Rettangolo 137220"/>
            <p:cNvSpPr/>
            <p:nvPr/>
          </p:nvSpPr>
          <p:spPr>
            <a:xfrm>
              <a:off x="4622800" y="4107419"/>
              <a:ext cx="1883448" cy="369332"/>
            </a:xfrm>
            <a:prstGeom prst="rect">
              <a:avLst/>
            </a:prstGeom>
          </p:spPr>
          <p:txBody>
            <a:bodyPr wrap="none">
              <a:spAutoFit/>
            </a:bodyPr>
            <a:lstStyle/>
            <a:p>
              <a:r>
                <a:rPr lang="en-GB" dirty="0" err="1"/>
                <a:t>Malzac</a:t>
              </a:r>
              <a:r>
                <a:rPr lang="en-GB" dirty="0"/>
                <a:t> et al. 2006</a:t>
              </a:r>
            </a:p>
          </p:txBody>
        </p:sp>
      </p:grpSp>
      <p:grpSp>
        <p:nvGrpSpPr>
          <p:cNvPr id="137241" name="Gruppo 137240"/>
          <p:cNvGrpSpPr/>
          <p:nvPr/>
        </p:nvGrpSpPr>
        <p:grpSpPr>
          <a:xfrm>
            <a:off x="3492247" y="4801839"/>
            <a:ext cx="5651753" cy="2026963"/>
            <a:chOff x="4252165" y="4406901"/>
            <a:chExt cx="5651753" cy="2252181"/>
          </a:xfrm>
        </p:grpSpPr>
        <p:grpSp>
          <p:nvGrpSpPr>
            <p:cNvPr id="137227" name="Gruppo 137226"/>
            <p:cNvGrpSpPr/>
            <p:nvPr/>
          </p:nvGrpSpPr>
          <p:grpSpPr>
            <a:xfrm>
              <a:off x="4252165" y="4406901"/>
              <a:ext cx="5636999" cy="2252181"/>
              <a:chOff x="4252165" y="4406901"/>
              <a:chExt cx="5636999" cy="2252181"/>
            </a:xfrm>
          </p:grpSpPr>
          <p:grpSp>
            <p:nvGrpSpPr>
              <p:cNvPr id="137226" name="Gruppo 137225"/>
              <p:cNvGrpSpPr/>
              <p:nvPr/>
            </p:nvGrpSpPr>
            <p:grpSpPr>
              <a:xfrm>
                <a:off x="4252165" y="4409019"/>
                <a:ext cx="5636999" cy="2250063"/>
                <a:chOff x="4252165" y="4409019"/>
                <a:chExt cx="5636999" cy="2250063"/>
              </a:xfrm>
            </p:grpSpPr>
            <p:grpSp>
              <p:nvGrpSpPr>
                <p:cNvPr id="137225" name="Gruppo 137224"/>
                <p:cNvGrpSpPr/>
                <p:nvPr/>
              </p:nvGrpSpPr>
              <p:grpSpPr>
                <a:xfrm>
                  <a:off x="4252165" y="4409019"/>
                  <a:ext cx="5636999" cy="2250063"/>
                  <a:chOff x="4252165" y="4409019"/>
                  <a:chExt cx="5636999" cy="2250063"/>
                </a:xfrm>
              </p:grpSpPr>
              <p:pic>
                <p:nvPicPr>
                  <p:cNvPr id="137223" name="Immagine 137222"/>
                  <p:cNvPicPr>
                    <a:picLocks noChangeAspect="1"/>
                  </p:cNvPicPr>
                  <p:nvPr/>
                </p:nvPicPr>
                <p:blipFill rotWithShape="1">
                  <a:blip r:embed="rId4"/>
                  <a:srcRect l="6866" t="24073" r="5588" b="14918"/>
                  <a:stretch/>
                </p:blipFill>
                <p:spPr>
                  <a:xfrm>
                    <a:off x="4252165" y="4409021"/>
                    <a:ext cx="5636999" cy="2250061"/>
                  </a:xfrm>
                  <a:prstGeom prst="rect">
                    <a:avLst/>
                  </a:prstGeom>
                  <a:noFill/>
                  <a:ln>
                    <a:noFill/>
                  </a:ln>
                </p:spPr>
              </p:pic>
              <p:sp>
                <p:nvSpPr>
                  <p:cNvPr id="137224" name="Rettangolo 137223"/>
                  <p:cNvSpPr/>
                  <p:nvPr/>
                </p:nvSpPr>
                <p:spPr>
                  <a:xfrm>
                    <a:off x="7712804" y="4409019"/>
                    <a:ext cx="288196" cy="15663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42" name="Rettangolo 41"/>
                <p:cNvSpPr/>
                <p:nvPr/>
              </p:nvSpPr>
              <p:spPr>
                <a:xfrm>
                  <a:off x="8955452" y="4419601"/>
                  <a:ext cx="288196" cy="20319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44" name="Rettangolo 43"/>
              <p:cNvSpPr/>
              <p:nvPr/>
            </p:nvSpPr>
            <p:spPr>
              <a:xfrm>
                <a:off x="9600968" y="4406901"/>
                <a:ext cx="288196" cy="21589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58" name="Connettore 2 57"/>
            <p:cNvCxnSpPr/>
            <p:nvPr/>
          </p:nvCxnSpPr>
          <p:spPr>
            <a:xfrm flipV="1">
              <a:off x="9808668" y="4470401"/>
              <a:ext cx="95250" cy="190498"/>
            </a:xfrm>
            <a:prstGeom prst="straightConnector1">
              <a:avLst/>
            </a:prstGeom>
            <a:ln>
              <a:solidFill>
                <a:schemeClr val="bg1">
                  <a:lumMod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137240" name="Rettangolo 137239"/>
            <p:cNvSpPr/>
            <p:nvPr/>
          </p:nvSpPr>
          <p:spPr>
            <a:xfrm>
              <a:off x="7381467" y="4413253"/>
              <a:ext cx="247650" cy="19684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1" name="Rettangolo 60"/>
            <p:cNvSpPr/>
            <p:nvPr/>
          </p:nvSpPr>
          <p:spPr>
            <a:xfrm>
              <a:off x="8575675" y="4432301"/>
              <a:ext cx="247650" cy="19684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57" name="Connettore 2 56"/>
            <p:cNvCxnSpPr/>
            <p:nvPr/>
          </p:nvCxnSpPr>
          <p:spPr>
            <a:xfrm flipV="1">
              <a:off x="7406867" y="4432302"/>
              <a:ext cx="95250" cy="190498"/>
            </a:xfrm>
            <a:prstGeom prst="straightConnector1">
              <a:avLst/>
            </a:prstGeom>
            <a:ln>
              <a:solidFill>
                <a:srgbClr val="7F7F7F"/>
              </a:solidFill>
              <a:tailEnd type="arrow"/>
            </a:ln>
          </p:spPr>
          <p:style>
            <a:lnRef idx="2">
              <a:schemeClr val="accent1"/>
            </a:lnRef>
            <a:fillRef idx="0">
              <a:schemeClr val="accent1"/>
            </a:fillRef>
            <a:effectRef idx="1">
              <a:schemeClr val="accent1"/>
            </a:effectRef>
            <a:fontRef idx="minor">
              <a:schemeClr val="tx1"/>
            </a:fontRef>
          </p:style>
        </p:cxnSp>
        <p:cxnSp>
          <p:nvCxnSpPr>
            <p:cNvPr id="137229" name="Connettore 2 137228"/>
            <p:cNvCxnSpPr/>
            <p:nvPr/>
          </p:nvCxnSpPr>
          <p:spPr>
            <a:xfrm flipV="1">
              <a:off x="8674100" y="4432302"/>
              <a:ext cx="95250" cy="190498"/>
            </a:xfrm>
            <a:prstGeom prst="straightConnector1">
              <a:avLst/>
            </a:prstGeom>
            <a:ln>
              <a:solidFill>
                <a:srgbClr val="7F7F7F"/>
              </a:solidFill>
              <a:tailEnd type="arrow"/>
            </a:ln>
          </p:spPr>
          <p:style>
            <a:lnRef idx="2">
              <a:schemeClr val="accent1"/>
            </a:lnRef>
            <a:fillRef idx="0">
              <a:schemeClr val="accent1"/>
            </a:fillRef>
            <a:effectRef idx="1">
              <a:schemeClr val="accent1"/>
            </a:effectRef>
            <a:fontRef idx="minor">
              <a:schemeClr val="tx1"/>
            </a:fontRef>
          </p:style>
        </p:cxnSp>
      </p:grpSp>
      <p:sp>
        <p:nvSpPr>
          <p:cNvPr id="137242" name="Rettangolo 137241"/>
          <p:cNvSpPr/>
          <p:nvPr/>
        </p:nvSpPr>
        <p:spPr>
          <a:xfrm>
            <a:off x="13983" y="4779835"/>
            <a:ext cx="3478263" cy="2123658"/>
          </a:xfrm>
          <a:prstGeom prst="rect">
            <a:avLst/>
          </a:prstGeom>
        </p:spPr>
        <p:txBody>
          <a:bodyPr wrap="square">
            <a:spAutoFit/>
          </a:bodyPr>
          <a:lstStyle/>
          <a:p>
            <a:pPr marL="342900" indent="-342900" algn="just">
              <a:buFont typeface="Arial"/>
              <a:buChar char="•"/>
            </a:pPr>
            <a:r>
              <a:rPr lang="en-GB" sz="2200" dirty="0"/>
              <a:t>The disk albedo depends on the photon wavelength and on the chemical composition and ionization state of the disk</a:t>
            </a:r>
          </a:p>
        </p:txBody>
      </p:sp>
      <p:sp>
        <p:nvSpPr>
          <p:cNvPr id="3" name="CasellaDiTesto 2"/>
          <p:cNvSpPr txBox="1"/>
          <p:nvPr/>
        </p:nvSpPr>
        <p:spPr>
          <a:xfrm>
            <a:off x="316550" y="142098"/>
            <a:ext cx="4773639" cy="523220"/>
          </a:xfrm>
          <a:prstGeom prst="rect">
            <a:avLst/>
          </a:prstGeom>
          <a:noFill/>
        </p:spPr>
        <p:txBody>
          <a:bodyPr wrap="square" rtlCol="0">
            <a:spAutoFit/>
          </a:bodyPr>
          <a:lstStyle/>
          <a:p>
            <a:pPr algn="ctr"/>
            <a:r>
              <a:rPr lang="en-GB" sz="2800" b="1" dirty="0" smtClean="0"/>
              <a:t>Reflection component</a:t>
            </a:r>
            <a:endParaRPr lang="en-GB" sz="2800" b="1" dirty="0"/>
          </a:p>
        </p:txBody>
      </p:sp>
      <p:sp>
        <p:nvSpPr>
          <p:cNvPr id="4" name="Segnaposto numero diapositiva 3"/>
          <p:cNvSpPr>
            <a:spLocks noGrp="1"/>
          </p:cNvSpPr>
          <p:nvPr>
            <p:ph type="sldNum" sz="quarter" idx="12"/>
          </p:nvPr>
        </p:nvSpPr>
        <p:spPr/>
        <p:txBody>
          <a:bodyPr/>
          <a:lstStyle/>
          <a:p>
            <a:fld id="{704E4876-91D3-4743-9EE3-19B4DE2D57A9}" type="slidenum">
              <a:rPr lang="en-GB" smtClean="0"/>
              <a:t>17</a:t>
            </a:fld>
            <a:endParaRPr lang="en-GB"/>
          </a:p>
        </p:txBody>
      </p:sp>
    </p:spTree>
    <p:extLst>
      <p:ext uri="{BB962C8B-B14F-4D97-AF65-F5344CB8AC3E}">
        <p14:creationId xmlns:p14="http://schemas.microsoft.com/office/powerpoint/2010/main" val="288690640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ttangolo 4"/>
          <p:cNvSpPr/>
          <p:nvPr/>
        </p:nvSpPr>
        <p:spPr>
          <a:xfrm>
            <a:off x="3236040" y="286911"/>
            <a:ext cx="2686352" cy="584776"/>
          </a:xfrm>
          <a:prstGeom prst="rect">
            <a:avLst/>
          </a:prstGeom>
        </p:spPr>
        <p:txBody>
          <a:bodyPr wrap="none">
            <a:spAutoFit/>
          </a:bodyPr>
          <a:lstStyle/>
          <a:p>
            <a:r>
              <a:rPr lang="en-GB" sz="3200" b="1" dirty="0"/>
              <a:t>Disk </a:t>
            </a:r>
            <a:r>
              <a:rPr lang="en-GB" sz="3200" b="1" dirty="0" smtClean="0"/>
              <a:t>instability</a:t>
            </a:r>
            <a:endParaRPr lang="en-GB" sz="3200" dirty="0"/>
          </a:p>
        </p:txBody>
      </p:sp>
      <p:sp>
        <p:nvSpPr>
          <p:cNvPr id="8" name="CasellaDiTesto 7"/>
          <p:cNvSpPr txBox="1"/>
          <p:nvPr/>
        </p:nvSpPr>
        <p:spPr>
          <a:xfrm>
            <a:off x="63006" y="875594"/>
            <a:ext cx="9080994" cy="5170645"/>
          </a:xfrm>
          <a:prstGeom prst="rect">
            <a:avLst/>
          </a:prstGeom>
          <a:noFill/>
        </p:spPr>
        <p:txBody>
          <a:bodyPr wrap="square" rtlCol="0">
            <a:spAutoFit/>
          </a:bodyPr>
          <a:lstStyle/>
          <a:p>
            <a:pPr marL="342900" indent="-342900" algn="just">
              <a:buFont typeface="Arial"/>
              <a:buChar char="•"/>
            </a:pPr>
            <a:r>
              <a:rPr lang="en-GB" sz="2200" dirty="0"/>
              <a:t>The XRB </a:t>
            </a:r>
            <a:r>
              <a:rPr lang="en-GB" sz="2200" dirty="0" smtClean="0"/>
              <a:t>outbursts are </a:t>
            </a:r>
            <a:r>
              <a:rPr lang="en-GB" sz="2200" dirty="0"/>
              <a:t>probably due to a mass transfer instability. This could result from either an instability of the disk itself or a mass transfer event from the companion</a:t>
            </a:r>
          </a:p>
          <a:p>
            <a:pPr marL="342900" indent="-342900" algn="just">
              <a:buFont typeface="Arial"/>
              <a:buChar char="•"/>
            </a:pPr>
            <a:r>
              <a:rPr lang="en-GB" sz="2200" dirty="0" smtClean="0"/>
              <a:t>The viscosity should change suddenly when the is </a:t>
            </a:r>
            <a:r>
              <a:rPr lang="en-GB" sz="2200" dirty="0"/>
              <a:t>close to 104 K, enough for hydrogen to become partially ionized and for opacities to depend strongly on temperature. </a:t>
            </a:r>
            <a:endParaRPr lang="en-GB" sz="2200" dirty="0" smtClean="0"/>
          </a:p>
          <a:p>
            <a:pPr algn="just"/>
            <a:endParaRPr lang="en-GB" sz="2200" dirty="0"/>
          </a:p>
          <a:p>
            <a:pPr algn="just"/>
            <a:endParaRPr lang="en-GB" sz="2200" dirty="0"/>
          </a:p>
          <a:p>
            <a:pPr algn="just"/>
            <a:endParaRPr lang="en-GB" sz="2200" dirty="0" smtClean="0"/>
          </a:p>
          <a:p>
            <a:pPr algn="just"/>
            <a:endParaRPr lang="en-GB" sz="2200" dirty="0" smtClean="0"/>
          </a:p>
          <a:p>
            <a:pPr algn="just"/>
            <a:endParaRPr lang="en-GB" sz="2200" dirty="0" smtClean="0"/>
          </a:p>
          <a:p>
            <a:pPr algn="just"/>
            <a:endParaRPr lang="en-GB" sz="2200" dirty="0"/>
          </a:p>
          <a:p>
            <a:pPr algn="just"/>
            <a:r>
              <a:rPr lang="en-GB" sz="2200" dirty="0" smtClean="0"/>
              <a:t>However</a:t>
            </a:r>
            <a:r>
              <a:rPr lang="en-GB" sz="2200" dirty="0"/>
              <a:t>, several features of outburst light curves remain </a:t>
            </a:r>
            <a:r>
              <a:rPr lang="en-GB" sz="2200" dirty="0" smtClean="0"/>
              <a:t>unexplained: generally different time scales variability of the standard disk model are explained  with different definition of the viscosity.</a:t>
            </a:r>
          </a:p>
        </p:txBody>
      </p:sp>
      <p:pic>
        <p:nvPicPr>
          <p:cNvPr id="9" name="Immagine 8"/>
          <p:cNvPicPr>
            <a:picLocks noChangeAspect="1"/>
          </p:cNvPicPr>
          <p:nvPr/>
        </p:nvPicPr>
        <p:blipFill rotWithShape="1">
          <a:blip r:embed="rId3"/>
          <a:srcRect l="36507" r="32628"/>
          <a:stretch/>
        </p:blipFill>
        <p:spPr>
          <a:xfrm>
            <a:off x="413792" y="3426812"/>
            <a:ext cx="2822248" cy="1022382"/>
          </a:xfrm>
          <a:prstGeom prst="rect">
            <a:avLst/>
          </a:prstGeom>
        </p:spPr>
      </p:pic>
      <p:sp>
        <p:nvSpPr>
          <p:cNvPr id="14" name="Rettangolo 13"/>
          <p:cNvSpPr/>
          <p:nvPr/>
        </p:nvSpPr>
        <p:spPr>
          <a:xfrm>
            <a:off x="7170270" y="6488668"/>
            <a:ext cx="1973730" cy="369332"/>
          </a:xfrm>
          <a:prstGeom prst="rect">
            <a:avLst/>
          </a:prstGeom>
        </p:spPr>
        <p:txBody>
          <a:bodyPr wrap="none">
            <a:spAutoFit/>
          </a:bodyPr>
          <a:lstStyle/>
          <a:p>
            <a:r>
              <a:rPr lang="en-GB" dirty="0"/>
              <a:t>van </a:t>
            </a:r>
            <a:r>
              <a:rPr lang="en-GB" dirty="0" err="1"/>
              <a:t>Paradijs</a:t>
            </a:r>
            <a:r>
              <a:rPr lang="en-GB" dirty="0"/>
              <a:t> (1996)</a:t>
            </a:r>
          </a:p>
        </p:txBody>
      </p:sp>
      <p:sp>
        <p:nvSpPr>
          <p:cNvPr id="13" name="CasellaDiTesto 12"/>
          <p:cNvSpPr txBox="1"/>
          <p:nvPr/>
        </p:nvSpPr>
        <p:spPr>
          <a:xfrm>
            <a:off x="546833" y="6186623"/>
            <a:ext cx="4939126" cy="584776"/>
          </a:xfrm>
          <a:prstGeom prst="rect">
            <a:avLst/>
          </a:prstGeom>
          <a:noFill/>
        </p:spPr>
        <p:txBody>
          <a:bodyPr wrap="square" rtlCol="0">
            <a:spAutoFit/>
          </a:bodyPr>
          <a:lstStyle/>
          <a:p>
            <a:r>
              <a:rPr lang="en-GB" sz="3200" b="1" dirty="0" err="1" smtClean="0"/>
              <a:t>Istability</a:t>
            </a:r>
            <a:r>
              <a:rPr lang="en-GB" sz="3200" b="1" dirty="0" smtClean="0"/>
              <a:t>              Variability</a:t>
            </a:r>
            <a:endParaRPr lang="en-GB" sz="3200" b="1" dirty="0"/>
          </a:p>
        </p:txBody>
      </p:sp>
      <p:sp>
        <p:nvSpPr>
          <p:cNvPr id="15" name="Freccia bidirezionale orizzontale 14"/>
          <p:cNvSpPr/>
          <p:nvPr/>
        </p:nvSpPr>
        <p:spPr>
          <a:xfrm>
            <a:off x="2565730" y="6347302"/>
            <a:ext cx="670310" cy="282731"/>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Segnaposto numero diapositiva 1"/>
          <p:cNvSpPr>
            <a:spLocks noGrp="1"/>
          </p:cNvSpPr>
          <p:nvPr>
            <p:ph type="sldNum" sz="quarter" idx="12"/>
          </p:nvPr>
        </p:nvSpPr>
        <p:spPr/>
        <p:txBody>
          <a:bodyPr/>
          <a:lstStyle/>
          <a:p>
            <a:fld id="{704E4876-91D3-4743-9EE3-19B4DE2D57A9}" type="slidenum">
              <a:rPr lang="en-GB" smtClean="0"/>
              <a:t>18</a:t>
            </a:fld>
            <a:endParaRPr lang="en-GB"/>
          </a:p>
        </p:txBody>
      </p:sp>
    </p:spTree>
    <p:extLst>
      <p:ext uri="{BB962C8B-B14F-4D97-AF65-F5344CB8AC3E}">
        <p14:creationId xmlns:p14="http://schemas.microsoft.com/office/powerpoint/2010/main" val="33785412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3926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838" y="1700213"/>
            <a:ext cx="3195637" cy="368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Text Box 6"/>
          <p:cNvSpPr txBox="1">
            <a:spLocks noChangeArrowheads="1"/>
          </p:cNvSpPr>
          <p:nvPr/>
        </p:nvSpPr>
        <p:spPr bwMode="auto">
          <a:xfrm>
            <a:off x="6911975" y="549275"/>
            <a:ext cx="2232025" cy="267017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b="1" u="sng"/>
              <a:t>Low Hard State</a:t>
            </a:r>
            <a:r>
              <a:rPr lang="en-US" sz="1400"/>
              <a:t>, The outburst start: The energy spectrum is hard and strong band limited noise (30-40%) is observed in the power density spectrum. The flux increases with harder spectral shape.  These emissions are probably  associated to compact jet ejection</a:t>
            </a:r>
          </a:p>
        </p:txBody>
      </p:sp>
      <p:sp>
        <p:nvSpPr>
          <p:cNvPr id="19463" name="Text Box 7"/>
          <p:cNvSpPr txBox="1">
            <a:spLocks noChangeArrowheads="1"/>
          </p:cNvSpPr>
          <p:nvPr/>
        </p:nvSpPr>
        <p:spPr bwMode="auto">
          <a:xfrm>
            <a:off x="107950" y="506413"/>
            <a:ext cx="5903913" cy="1193800"/>
          </a:xfrm>
          <a:prstGeom prst="rect">
            <a:avLst/>
          </a:prstGeom>
          <a:noFill/>
          <a:ln w="38100">
            <a:solidFill>
              <a:srgbClr val="339966"/>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eaLnBrk="1" hangingPunct="1"/>
            <a:r>
              <a:rPr lang="en-US" sz="1400" b="1" u="sng"/>
              <a:t>Hard Intermediate State:</a:t>
            </a:r>
            <a:r>
              <a:rPr lang="en-US" sz="1400"/>
              <a:t> The energy spectrum becomes softer  and a soft thermal disk component becomes detectable. The radio spectrum becomes steeper and the velocity of the jet outflow increases. The power density spectrum features have higher characteristic frequencies than LS and usually there is a rather strong 0.1-15 Hz type-C QPO.</a:t>
            </a:r>
          </a:p>
        </p:txBody>
      </p:sp>
      <p:sp>
        <p:nvSpPr>
          <p:cNvPr id="19464" name="Text Box 8"/>
          <p:cNvSpPr txBox="1">
            <a:spLocks noChangeArrowheads="1"/>
          </p:cNvSpPr>
          <p:nvPr/>
        </p:nvSpPr>
        <p:spPr bwMode="auto">
          <a:xfrm>
            <a:off x="107950" y="1773238"/>
            <a:ext cx="3600450" cy="3533775"/>
          </a:xfrm>
          <a:prstGeom prst="rect">
            <a:avLst/>
          </a:prstGeom>
          <a:noFill/>
          <a:ln w="381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eaLnBrk="1" hangingPunct="1"/>
            <a:r>
              <a:rPr lang="en-US" sz="1400" b="1" u="sng" dirty="0"/>
              <a:t>Soft Intermediate State:</a:t>
            </a:r>
            <a:r>
              <a:rPr lang="en-US" sz="1400" dirty="0"/>
              <a:t> before the transition to the SIMS state, the jet velocity increases rapidly, giving origin to a fast relativistic jet and strong radio flares. Also significant changes appears in the power density spectrum features. This happened when the source approaches the "jet line</a:t>
            </a:r>
            <a:r>
              <a:rPr lang="ja-JP" altLang="en-US" sz="1400" dirty="0"/>
              <a:t>“</a:t>
            </a:r>
            <a:r>
              <a:rPr lang="en-US" altLang="ja-JP" sz="1400" dirty="0"/>
              <a:t> in the HID.</a:t>
            </a:r>
          </a:p>
          <a:p>
            <a:pPr algn="just" eaLnBrk="1" hangingPunct="1"/>
            <a:r>
              <a:rPr lang="en-US" sz="1400" dirty="0"/>
              <a:t> Past the line, there are non more radio detections. The source remains for a long time in this state drawing several loops in the HID . The spectrum is dominated by the disk component. No band-limited noise is observed but the power density spectrum shows complex and variable features.</a:t>
            </a:r>
          </a:p>
        </p:txBody>
      </p:sp>
      <p:sp>
        <p:nvSpPr>
          <p:cNvPr id="19465" name="Text Box 9"/>
          <p:cNvSpPr txBox="1">
            <a:spLocks noChangeArrowheads="1"/>
          </p:cNvSpPr>
          <p:nvPr/>
        </p:nvSpPr>
        <p:spPr bwMode="auto">
          <a:xfrm>
            <a:off x="73025" y="5407025"/>
            <a:ext cx="6083300" cy="1406525"/>
          </a:xfrm>
          <a:prstGeom prst="rect">
            <a:avLst/>
          </a:prstGeom>
          <a:solidFill>
            <a:schemeClr val="bg1"/>
          </a:solidFill>
          <a:ln w="38100">
            <a:solidFill>
              <a:srgbClr val="FF00FF"/>
            </a:solidFill>
            <a:miter lim="800000"/>
            <a:headEnd/>
            <a:tailEnd/>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eaLnBrk="1" hangingPunct="1"/>
            <a:r>
              <a:rPr lang="en-US" sz="1400" b="1" u="sng"/>
              <a:t>High Soft State</a:t>
            </a:r>
            <a:r>
              <a:rPr lang="en-US" sz="1400"/>
              <a:t>: The energy spectrum is soft and strongly dominated by a thermal disk component, a weak power law hard component is present without any detectable cutoff up to 300 keV. The flux decreases with time and only weak power-law noise is observed. No core radio emission is detected. In this configuration the source is in a regime that is probably the  closest one to Sakura Suniayev theory of the accretion disks.</a:t>
            </a:r>
          </a:p>
        </p:txBody>
      </p:sp>
      <p:sp>
        <p:nvSpPr>
          <p:cNvPr id="19466" name="Text Box 10"/>
          <p:cNvSpPr txBox="1">
            <a:spLocks noChangeArrowheads="1"/>
          </p:cNvSpPr>
          <p:nvPr/>
        </p:nvSpPr>
        <p:spPr bwMode="auto">
          <a:xfrm>
            <a:off x="6337300" y="5049838"/>
            <a:ext cx="2771775" cy="1619250"/>
          </a:xfrm>
          <a:prstGeom prst="rect">
            <a:avLst/>
          </a:prstGeom>
          <a:solidFill>
            <a:schemeClr val="bg1"/>
          </a:solidFill>
          <a:ln w="38100">
            <a:solidFill>
              <a:srgbClr val="00FFFF"/>
            </a:solidFill>
            <a:miter lim="800000"/>
            <a:headEnd/>
            <a:tailEnd/>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eaLnBrk="1" hangingPunct="1"/>
            <a:r>
              <a:rPr lang="en-US" sz="1400" b="1" u="sng"/>
              <a:t>Hard Intermediate State II</a:t>
            </a:r>
            <a:r>
              <a:rPr lang="en-US" sz="1400"/>
              <a:t>: The flux stats  to increase  and the spectrum hardens again. The source enters again in HIMS state with the same characteristic of previous transition but with a weaker flux. </a:t>
            </a:r>
          </a:p>
        </p:txBody>
      </p:sp>
      <p:sp>
        <p:nvSpPr>
          <p:cNvPr id="19467" name="Text Box 11"/>
          <p:cNvSpPr txBox="1">
            <a:spLocks noChangeArrowheads="1"/>
          </p:cNvSpPr>
          <p:nvPr/>
        </p:nvSpPr>
        <p:spPr bwMode="auto">
          <a:xfrm>
            <a:off x="6877050" y="3357563"/>
            <a:ext cx="2232025" cy="161925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eaLnBrk="1" hangingPunct="1"/>
            <a:r>
              <a:rPr lang="en-US" sz="1400" b="1" u="sng"/>
              <a:t>Low Hard State II</a:t>
            </a:r>
            <a:r>
              <a:rPr lang="en-US" sz="1400"/>
              <a:t>: The source  continues to harden and moves to the right side of the HID reaching the same value as when it started its outburst.</a:t>
            </a:r>
          </a:p>
        </p:txBody>
      </p:sp>
      <p:sp>
        <p:nvSpPr>
          <p:cNvPr id="65545" name="Text Box 13"/>
          <p:cNvSpPr txBox="1">
            <a:spLocks noChangeArrowheads="1"/>
          </p:cNvSpPr>
          <p:nvPr/>
        </p:nvSpPr>
        <p:spPr bwMode="auto">
          <a:xfrm>
            <a:off x="250825" y="44450"/>
            <a:ext cx="7416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fontAlgn="base">
              <a:spcBef>
                <a:spcPct val="0"/>
              </a:spcBef>
              <a:spcAft>
                <a:spcPct val="0"/>
              </a:spcAft>
              <a:defRPr>
                <a:solidFill>
                  <a:schemeClr val="tx1"/>
                </a:solidFill>
                <a:latin typeface="Arial" charset="0"/>
                <a:ea typeface="Arial" charset="0"/>
                <a:cs typeface="Arial" charset="0"/>
              </a:defRPr>
            </a:lvl6pPr>
            <a:lvl7pPr marL="2971800" indent="-228600" fontAlgn="base">
              <a:spcBef>
                <a:spcPct val="0"/>
              </a:spcBef>
              <a:spcAft>
                <a:spcPct val="0"/>
              </a:spcAft>
              <a:defRPr>
                <a:solidFill>
                  <a:schemeClr val="tx1"/>
                </a:solidFill>
                <a:latin typeface="Arial" charset="0"/>
                <a:ea typeface="Arial" charset="0"/>
                <a:cs typeface="Arial" charset="0"/>
              </a:defRPr>
            </a:lvl7pPr>
            <a:lvl8pPr marL="3429000" indent="-228600" fontAlgn="base">
              <a:spcBef>
                <a:spcPct val="0"/>
              </a:spcBef>
              <a:spcAft>
                <a:spcPct val="0"/>
              </a:spcAft>
              <a:defRPr>
                <a:solidFill>
                  <a:schemeClr val="tx1"/>
                </a:solidFill>
                <a:latin typeface="Arial" charset="0"/>
                <a:ea typeface="Arial" charset="0"/>
                <a:cs typeface="Arial" charset="0"/>
              </a:defRPr>
            </a:lvl8pPr>
            <a:lvl9pPr marL="3886200" indent="-228600" fontAlgn="base">
              <a:spcBef>
                <a:spcPct val="0"/>
              </a:spcBef>
              <a:spcAft>
                <a:spcPct val="0"/>
              </a:spcAft>
              <a:defRPr>
                <a:solidFill>
                  <a:schemeClr val="tx1"/>
                </a:solidFill>
                <a:latin typeface="Arial" charset="0"/>
                <a:ea typeface="Arial" charset="0"/>
                <a:cs typeface="Arial" charset="0"/>
              </a:defRPr>
            </a:lvl9pPr>
          </a:lstStyle>
          <a:p>
            <a:pPr>
              <a:defRPr/>
            </a:pPr>
            <a:r>
              <a:rPr lang="en-US" sz="2000" smtClean="0">
                <a:effectLst>
                  <a:outerShdw blurRad="38100" dist="38100" dir="2700000" algn="tl">
                    <a:srgbClr val="DDDDDD"/>
                  </a:outerShdw>
                </a:effectLst>
              </a:rPr>
              <a:t>Transient BHC  states (Fender, Belloni Gallo 2004; Homan):</a:t>
            </a:r>
          </a:p>
        </p:txBody>
      </p:sp>
      <p:sp>
        <p:nvSpPr>
          <p:cNvPr id="19470" name="Rectangle 14"/>
          <p:cNvSpPr>
            <a:spLocks noChangeArrowheads="1"/>
          </p:cNvSpPr>
          <p:nvPr/>
        </p:nvSpPr>
        <p:spPr bwMode="auto">
          <a:xfrm>
            <a:off x="6265863" y="3355975"/>
            <a:ext cx="538162" cy="315913"/>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it-IT"/>
          </a:p>
        </p:txBody>
      </p:sp>
      <p:sp>
        <p:nvSpPr>
          <p:cNvPr id="19472" name="Rectangle 16"/>
          <p:cNvSpPr>
            <a:spLocks noChangeArrowheads="1"/>
          </p:cNvSpPr>
          <p:nvPr/>
        </p:nvSpPr>
        <p:spPr bwMode="auto">
          <a:xfrm>
            <a:off x="5435600" y="2058988"/>
            <a:ext cx="614363" cy="238125"/>
          </a:xfrm>
          <a:prstGeom prst="rect">
            <a:avLst/>
          </a:prstGeom>
          <a:noFill/>
          <a:ln w="38100">
            <a:solidFill>
              <a:srgbClr val="339966"/>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it-IT"/>
          </a:p>
        </p:txBody>
      </p:sp>
      <p:sp>
        <p:nvSpPr>
          <p:cNvPr id="19473" name="Rectangle 17"/>
          <p:cNvSpPr>
            <a:spLocks noChangeArrowheads="1"/>
          </p:cNvSpPr>
          <p:nvPr/>
        </p:nvSpPr>
        <p:spPr bwMode="auto">
          <a:xfrm>
            <a:off x="4500563" y="2058988"/>
            <a:ext cx="614362" cy="238125"/>
          </a:xfrm>
          <a:prstGeom prst="rect">
            <a:avLst/>
          </a:prstGeom>
          <a:noFill/>
          <a:ln w="381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it-IT"/>
          </a:p>
        </p:txBody>
      </p:sp>
      <p:sp>
        <p:nvSpPr>
          <p:cNvPr id="19474" name="Rectangle 18"/>
          <p:cNvSpPr>
            <a:spLocks noChangeArrowheads="1"/>
          </p:cNvSpPr>
          <p:nvPr/>
        </p:nvSpPr>
        <p:spPr bwMode="auto">
          <a:xfrm>
            <a:off x="4211638" y="3327400"/>
            <a:ext cx="538162" cy="315913"/>
          </a:xfrm>
          <a:prstGeom prst="rect">
            <a:avLst/>
          </a:prstGeom>
          <a:noFill/>
          <a:ln w="38100">
            <a:solidFill>
              <a:srgbClr val="FF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it-IT"/>
          </a:p>
        </p:txBody>
      </p:sp>
      <p:sp>
        <p:nvSpPr>
          <p:cNvPr id="19475" name="Rectangle 19"/>
          <p:cNvSpPr>
            <a:spLocks noChangeArrowheads="1"/>
          </p:cNvSpPr>
          <p:nvPr/>
        </p:nvSpPr>
        <p:spPr bwMode="auto">
          <a:xfrm>
            <a:off x="5219700" y="4551363"/>
            <a:ext cx="614363" cy="315912"/>
          </a:xfrm>
          <a:prstGeom prst="rect">
            <a:avLst/>
          </a:prstGeom>
          <a:noFill/>
          <a:ln w="38100">
            <a:solidFill>
              <a:srgbClr val="00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it-IT"/>
          </a:p>
        </p:txBody>
      </p:sp>
      <p:sp>
        <p:nvSpPr>
          <p:cNvPr id="2" name="Segnaposto numero diapositiva 1"/>
          <p:cNvSpPr>
            <a:spLocks noGrp="1"/>
          </p:cNvSpPr>
          <p:nvPr>
            <p:ph type="sldNum" sz="quarter" idx="12"/>
          </p:nvPr>
        </p:nvSpPr>
        <p:spPr/>
        <p:txBody>
          <a:bodyPr/>
          <a:lstStyle/>
          <a:p>
            <a:fld id="{704E4876-91D3-4743-9EE3-19B4DE2D57A9}" type="slidenum">
              <a:rPr lang="en-GB" smtClean="0"/>
              <a:t>19</a:t>
            </a:fld>
            <a:endParaRPr lang="en-GB"/>
          </a:p>
        </p:txBody>
      </p:sp>
    </p:spTree>
    <p:extLst>
      <p:ext uri="{BB962C8B-B14F-4D97-AF65-F5344CB8AC3E}">
        <p14:creationId xmlns:p14="http://schemas.microsoft.com/office/powerpoint/2010/main" val="248373243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19470"/>
                                        </p:tgtEl>
                                      </p:cBhvr>
                                    </p:animEffect>
                                    <p:animScale>
                                      <p:cBhvr>
                                        <p:cTn id="7" dur="250" autoRev="1" fill="hold"/>
                                        <p:tgtEl>
                                          <p:spTgt spid="19470"/>
                                        </p:tgtEl>
                                      </p:cBhvr>
                                      <p:by x="105000" y="105000"/>
                                    </p:animScale>
                                  </p:childTnLst>
                                </p:cTn>
                              </p:par>
                              <p:par>
                                <p:cTn id="8" presetID="3" presetClass="entr" presetSubtype="10" fill="hold" grpId="0" nodeType="withEffect">
                                  <p:stCondLst>
                                    <p:cond delay="0"/>
                                  </p:stCondLst>
                                  <p:childTnLst>
                                    <p:set>
                                      <p:cBhvr>
                                        <p:cTn id="9" dur="1" fill="hold">
                                          <p:stCondLst>
                                            <p:cond delay="0"/>
                                          </p:stCondLst>
                                        </p:cTn>
                                        <p:tgtEl>
                                          <p:spTgt spid="19462"/>
                                        </p:tgtEl>
                                        <p:attrNameLst>
                                          <p:attrName>style.visibility</p:attrName>
                                        </p:attrNameLst>
                                      </p:cBhvr>
                                      <p:to>
                                        <p:strVal val="visible"/>
                                      </p:to>
                                    </p:set>
                                    <p:animEffect transition="in" filter="blinds(horizontal)">
                                      <p:cBhvr>
                                        <p:cTn id="10" dur="500"/>
                                        <p:tgtEl>
                                          <p:spTgt spid="1946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6" presetClass="emph" presetSubtype="0" fill="hold" grpId="0" nodeType="clickEffect">
                                  <p:stCondLst>
                                    <p:cond delay="0"/>
                                  </p:stCondLst>
                                  <p:childTnLst>
                                    <p:animEffect transition="out" filter="fade">
                                      <p:cBhvr>
                                        <p:cTn id="14" dur="500" tmFilter="0, 0; .2, .5; .8, .5; 1, 0"/>
                                        <p:tgtEl>
                                          <p:spTgt spid="19472"/>
                                        </p:tgtEl>
                                      </p:cBhvr>
                                    </p:animEffect>
                                    <p:animScale>
                                      <p:cBhvr>
                                        <p:cTn id="15" dur="250" autoRev="1" fill="hold"/>
                                        <p:tgtEl>
                                          <p:spTgt spid="19472"/>
                                        </p:tgtEl>
                                      </p:cBhvr>
                                      <p:by x="105000" y="105000"/>
                                    </p:animScale>
                                  </p:childTnLst>
                                </p:cTn>
                              </p:par>
                              <p:par>
                                <p:cTn id="16" presetID="3" presetClass="entr" presetSubtype="10" fill="hold" grpId="0" nodeType="withEffect">
                                  <p:stCondLst>
                                    <p:cond delay="0"/>
                                  </p:stCondLst>
                                  <p:childTnLst>
                                    <p:set>
                                      <p:cBhvr>
                                        <p:cTn id="17" dur="1" fill="hold">
                                          <p:stCondLst>
                                            <p:cond delay="0"/>
                                          </p:stCondLst>
                                        </p:cTn>
                                        <p:tgtEl>
                                          <p:spTgt spid="19463"/>
                                        </p:tgtEl>
                                        <p:attrNameLst>
                                          <p:attrName>style.visibility</p:attrName>
                                        </p:attrNameLst>
                                      </p:cBhvr>
                                      <p:to>
                                        <p:strVal val="visible"/>
                                      </p:to>
                                    </p:set>
                                    <p:animEffect transition="in" filter="blinds(horizontal)">
                                      <p:cBhvr>
                                        <p:cTn id="18" dur="500"/>
                                        <p:tgtEl>
                                          <p:spTgt spid="19463"/>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6" presetClass="emph" presetSubtype="0" fill="hold" grpId="0" nodeType="clickEffect">
                                  <p:stCondLst>
                                    <p:cond delay="0"/>
                                  </p:stCondLst>
                                  <p:childTnLst>
                                    <p:animEffect transition="out" filter="fade">
                                      <p:cBhvr>
                                        <p:cTn id="22" dur="500" tmFilter="0, 0; .2, .5; .8, .5; 1, 0"/>
                                        <p:tgtEl>
                                          <p:spTgt spid="19473"/>
                                        </p:tgtEl>
                                      </p:cBhvr>
                                    </p:animEffect>
                                    <p:animScale>
                                      <p:cBhvr>
                                        <p:cTn id="23" dur="250" autoRev="1" fill="hold"/>
                                        <p:tgtEl>
                                          <p:spTgt spid="19473"/>
                                        </p:tgtEl>
                                      </p:cBhvr>
                                      <p:by x="105000" y="105000"/>
                                    </p:animScale>
                                  </p:childTnLst>
                                </p:cTn>
                              </p:par>
                              <p:par>
                                <p:cTn id="24" presetID="3" presetClass="entr" presetSubtype="10" fill="hold" grpId="0" nodeType="withEffect">
                                  <p:stCondLst>
                                    <p:cond delay="0"/>
                                  </p:stCondLst>
                                  <p:childTnLst>
                                    <p:set>
                                      <p:cBhvr>
                                        <p:cTn id="25" dur="1" fill="hold">
                                          <p:stCondLst>
                                            <p:cond delay="0"/>
                                          </p:stCondLst>
                                        </p:cTn>
                                        <p:tgtEl>
                                          <p:spTgt spid="19464"/>
                                        </p:tgtEl>
                                        <p:attrNameLst>
                                          <p:attrName>style.visibility</p:attrName>
                                        </p:attrNameLst>
                                      </p:cBhvr>
                                      <p:to>
                                        <p:strVal val="visible"/>
                                      </p:to>
                                    </p:set>
                                    <p:animEffect transition="in" filter="blinds(horizontal)">
                                      <p:cBhvr>
                                        <p:cTn id="26" dur="500"/>
                                        <p:tgtEl>
                                          <p:spTgt spid="19464"/>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6" presetClass="emph" presetSubtype="0" fill="hold" grpId="0" nodeType="clickEffect">
                                  <p:stCondLst>
                                    <p:cond delay="0"/>
                                  </p:stCondLst>
                                  <p:childTnLst>
                                    <p:animEffect transition="out" filter="fade">
                                      <p:cBhvr>
                                        <p:cTn id="30" dur="500" tmFilter="0, 0; .2, .5; .8, .5; 1, 0"/>
                                        <p:tgtEl>
                                          <p:spTgt spid="19474"/>
                                        </p:tgtEl>
                                      </p:cBhvr>
                                    </p:animEffect>
                                    <p:animScale>
                                      <p:cBhvr>
                                        <p:cTn id="31" dur="250" autoRev="1" fill="hold"/>
                                        <p:tgtEl>
                                          <p:spTgt spid="19474"/>
                                        </p:tgtEl>
                                      </p:cBhvr>
                                      <p:by x="105000" y="105000"/>
                                    </p:animScale>
                                  </p:childTnLst>
                                </p:cTn>
                              </p:par>
                              <p:par>
                                <p:cTn id="32" presetID="3" presetClass="entr" presetSubtype="10" fill="hold" grpId="0" nodeType="withEffect">
                                  <p:stCondLst>
                                    <p:cond delay="0"/>
                                  </p:stCondLst>
                                  <p:childTnLst>
                                    <p:set>
                                      <p:cBhvr>
                                        <p:cTn id="33" dur="1" fill="hold">
                                          <p:stCondLst>
                                            <p:cond delay="0"/>
                                          </p:stCondLst>
                                        </p:cTn>
                                        <p:tgtEl>
                                          <p:spTgt spid="19465"/>
                                        </p:tgtEl>
                                        <p:attrNameLst>
                                          <p:attrName>style.visibility</p:attrName>
                                        </p:attrNameLst>
                                      </p:cBhvr>
                                      <p:to>
                                        <p:strVal val="visible"/>
                                      </p:to>
                                    </p:set>
                                    <p:animEffect transition="in" filter="blinds(horizontal)">
                                      <p:cBhvr>
                                        <p:cTn id="34" dur="500"/>
                                        <p:tgtEl>
                                          <p:spTgt spid="19465"/>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6" presetClass="emph" presetSubtype="0" fill="hold" grpId="0" nodeType="clickEffect">
                                  <p:stCondLst>
                                    <p:cond delay="0"/>
                                  </p:stCondLst>
                                  <p:childTnLst>
                                    <p:animEffect transition="out" filter="fade">
                                      <p:cBhvr>
                                        <p:cTn id="38" dur="500" tmFilter="0, 0; .2, .5; .8, .5; 1, 0"/>
                                        <p:tgtEl>
                                          <p:spTgt spid="19475"/>
                                        </p:tgtEl>
                                      </p:cBhvr>
                                    </p:animEffect>
                                    <p:animScale>
                                      <p:cBhvr>
                                        <p:cTn id="39" dur="250" autoRev="1" fill="hold"/>
                                        <p:tgtEl>
                                          <p:spTgt spid="19475"/>
                                        </p:tgtEl>
                                      </p:cBhvr>
                                      <p:by x="105000" y="105000"/>
                                    </p:animScale>
                                  </p:childTnLst>
                                </p:cTn>
                              </p:par>
                              <p:par>
                                <p:cTn id="40" presetID="3" presetClass="entr" presetSubtype="10" fill="hold" grpId="0" nodeType="withEffect">
                                  <p:stCondLst>
                                    <p:cond delay="0"/>
                                  </p:stCondLst>
                                  <p:childTnLst>
                                    <p:set>
                                      <p:cBhvr>
                                        <p:cTn id="41" dur="1" fill="hold">
                                          <p:stCondLst>
                                            <p:cond delay="0"/>
                                          </p:stCondLst>
                                        </p:cTn>
                                        <p:tgtEl>
                                          <p:spTgt spid="19466"/>
                                        </p:tgtEl>
                                        <p:attrNameLst>
                                          <p:attrName>style.visibility</p:attrName>
                                        </p:attrNameLst>
                                      </p:cBhvr>
                                      <p:to>
                                        <p:strVal val="visible"/>
                                      </p:to>
                                    </p:set>
                                    <p:animEffect transition="in" filter="blinds(horizontal)">
                                      <p:cBhvr>
                                        <p:cTn id="42" dur="500"/>
                                        <p:tgtEl>
                                          <p:spTgt spid="19466"/>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9467"/>
                                        </p:tgtEl>
                                        <p:attrNameLst>
                                          <p:attrName>style.visibility</p:attrName>
                                        </p:attrNameLst>
                                      </p:cBhvr>
                                      <p:to>
                                        <p:strVal val="visible"/>
                                      </p:to>
                                    </p:set>
                                    <p:animEffect transition="in" filter="blinds(horizontal)">
                                      <p:cBhvr>
                                        <p:cTn id="47" dur="500"/>
                                        <p:tgtEl>
                                          <p:spTgt spid="19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2" grpId="0" animBg="1"/>
      <p:bldP spid="19463" grpId="0" animBg="1"/>
      <p:bldP spid="19464" grpId="0" animBg="1"/>
      <p:bldP spid="19465" grpId="0" animBg="1"/>
      <p:bldP spid="19466" grpId="0" animBg="1"/>
      <p:bldP spid="19467" grpId="0" animBg="1"/>
      <p:bldP spid="19470" grpId="0" animBg="1"/>
      <p:bldP spid="19472" grpId="0" animBg="1"/>
      <p:bldP spid="19473" grpId="0" animBg="1"/>
      <p:bldP spid="19474" grpId="0" animBg="1"/>
      <p:bldP spid="1947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086429" y="471714"/>
            <a:ext cx="4535714" cy="584776"/>
          </a:xfrm>
          <a:prstGeom prst="rect">
            <a:avLst/>
          </a:prstGeom>
          <a:noFill/>
        </p:spPr>
        <p:txBody>
          <a:bodyPr wrap="square" rtlCol="0">
            <a:spAutoFit/>
          </a:bodyPr>
          <a:lstStyle/>
          <a:p>
            <a:pPr algn="ctr"/>
            <a:r>
              <a:rPr lang="en-GB" sz="3200" dirty="0" smtClean="0">
                <a:latin typeface="+mj-lt"/>
              </a:rPr>
              <a:t>OUTLINE</a:t>
            </a:r>
            <a:endParaRPr lang="en-GB" sz="3200" dirty="0">
              <a:latin typeface="+mj-lt"/>
            </a:endParaRPr>
          </a:p>
        </p:txBody>
      </p:sp>
      <p:sp>
        <p:nvSpPr>
          <p:cNvPr id="3" name="CasellaDiTesto 2"/>
          <p:cNvSpPr txBox="1"/>
          <p:nvPr/>
        </p:nvSpPr>
        <p:spPr>
          <a:xfrm>
            <a:off x="113737" y="1361849"/>
            <a:ext cx="8738810" cy="2462212"/>
          </a:xfrm>
          <a:prstGeom prst="rect">
            <a:avLst/>
          </a:prstGeom>
          <a:noFill/>
        </p:spPr>
        <p:txBody>
          <a:bodyPr wrap="square" rtlCol="0">
            <a:spAutoFit/>
          </a:bodyPr>
          <a:lstStyle/>
          <a:p>
            <a:pPr marL="285750" indent="-285750">
              <a:buFont typeface="Arial"/>
              <a:buChar char="•"/>
            </a:pPr>
            <a:r>
              <a:rPr lang="en-GB" sz="2200" dirty="0" smtClean="0"/>
              <a:t>What is a Black Hole  X-ray binary? </a:t>
            </a:r>
          </a:p>
          <a:p>
            <a:pPr marL="285750" indent="-285750">
              <a:buFont typeface="Arial"/>
              <a:buChar char="•"/>
            </a:pPr>
            <a:r>
              <a:rPr lang="en-GB" sz="2200" dirty="0" smtClean="0"/>
              <a:t>Structure of an BH  X-ray binary</a:t>
            </a:r>
          </a:p>
          <a:p>
            <a:pPr marL="285750" indent="-285750">
              <a:buFont typeface="Arial"/>
              <a:buChar char="•"/>
            </a:pPr>
            <a:r>
              <a:rPr lang="en-GB" sz="2200" dirty="0" smtClean="0"/>
              <a:t>Principal X-ray Emission processes</a:t>
            </a:r>
          </a:p>
          <a:p>
            <a:pPr marL="285750" indent="-285750">
              <a:buFont typeface="Arial"/>
              <a:buChar char="•"/>
            </a:pPr>
            <a:r>
              <a:rPr lang="en-GB" sz="2200" dirty="0" smtClean="0"/>
              <a:t>Spectral emission and timing variability</a:t>
            </a:r>
            <a:endParaRPr lang="en-GB" sz="2200" dirty="0"/>
          </a:p>
          <a:p>
            <a:pPr marL="285750" indent="-285750">
              <a:buFont typeface="Arial"/>
              <a:buChar char="•"/>
            </a:pPr>
            <a:r>
              <a:rPr lang="en-GB" sz="2200" dirty="0" smtClean="0"/>
              <a:t>Disk instability two curious examples: IGR J17091-3624 and 4U1630-472</a:t>
            </a:r>
          </a:p>
          <a:p>
            <a:pPr marL="285750" indent="-285750">
              <a:buFont typeface="Arial"/>
              <a:buChar char="•"/>
            </a:pPr>
            <a:r>
              <a:rPr lang="en-GB" sz="2200" dirty="0" smtClean="0"/>
              <a:t>BHXRB and AGN connection</a:t>
            </a:r>
          </a:p>
          <a:p>
            <a:pPr marL="285750" indent="-285750">
              <a:buFont typeface="Arial"/>
              <a:buChar char="•"/>
            </a:pPr>
            <a:r>
              <a:rPr lang="en-GB" sz="2200" dirty="0" smtClean="0"/>
              <a:t>Conclusion and open questions</a:t>
            </a:r>
          </a:p>
        </p:txBody>
      </p:sp>
      <p:sp>
        <p:nvSpPr>
          <p:cNvPr id="4" name="Segnaposto numero diapositiva 3"/>
          <p:cNvSpPr>
            <a:spLocks noGrp="1"/>
          </p:cNvSpPr>
          <p:nvPr>
            <p:ph type="sldNum" sz="quarter" idx="12"/>
          </p:nvPr>
        </p:nvSpPr>
        <p:spPr/>
        <p:txBody>
          <a:bodyPr/>
          <a:lstStyle/>
          <a:p>
            <a:fld id="{704E4876-91D3-4743-9EE3-19B4DE2D57A9}" type="slidenum">
              <a:rPr lang="en-GB" smtClean="0"/>
              <a:t>2</a:t>
            </a:fld>
            <a:endParaRPr lang="en-GB"/>
          </a:p>
        </p:txBody>
      </p:sp>
    </p:spTree>
    <p:extLst>
      <p:ext uri="{BB962C8B-B14F-4D97-AF65-F5344CB8AC3E}">
        <p14:creationId xmlns:p14="http://schemas.microsoft.com/office/powerpoint/2010/main" val="228331999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 y="18674"/>
            <a:ext cx="5044611" cy="4801314"/>
          </a:xfrm>
          <a:prstGeom prst="rect">
            <a:avLst/>
          </a:prstGeom>
          <a:noFill/>
        </p:spPr>
        <p:txBody>
          <a:bodyPr wrap="square" rtlCol="0">
            <a:spAutoFit/>
          </a:bodyPr>
          <a:lstStyle/>
          <a:p>
            <a:pPr algn="ctr"/>
            <a:r>
              <a:rPr lang="en-GB" sz="3200" dirty="0" smtClean="0">
                <a:solidFill>
                  <a:srgbClr val="000000"/>
                </a:solidFill>
              </a:rPr>
              <a:t>Black Hole X-ray binary</a:t>
            </a:r>
          </a:p>
          <a:p>
            <a:pPr marL="285750" indent="-285750" algn="just">
              <a:buFont typeface="Arial"/>
              <a:buChar char="•"/>
            </a:pPr>
            <a:r>
              <a:rPr lang="en-GB" sz="2100" dirty="0" smtClean="0"/>
              <a:t>A </a:t>
            </a:r>
            <a:r>
              <a:rPr lang="en-GB" sz="2100" b="1" dirty="0" smtClean="0"/>
              <a:t>BHXRB</a:t>
            </a:r>
            <a:r>
              <a:rPr lang="en-GB" sz="2100" dirty="0" smtClean="0"/>
              <a:t> is a binary stars system formed by either  </a:t>
            </a:r>
            <a:r>
              <a:rPr lang="en-GB" sz="2100" dirty="0"/>
              <a:t>a </a:t>
            </a:r>
            <a:r>
              <a:rPr lang="en-GB" sz="2100" dirty="0" smtClean="0"/>
              <a:t>main sequence low </a:t>
            </a:r>
            <a:r>
              <a:rPr lang="en-GB" sz="2100" dirty="0"/>
              <a:t>mass </a:t>
            </a:r>
            <a:r>
              <a:rPr lang="en-GB" sz="2100" dirty="0" smtClean="0"/>
              <a:t>star and a BH accreting </a:t>
            </a:r>
            <a:r>
              <a:rPr lang="en-GB" sz="2100" dirty="0"/>
              <a:t>matter from the companion via Roche lobe overflow.</a:t>
            </a:r>
          </a:p>
          <a:p>
            <a:pPr marL="285750" indent="-285750" algn="just">
              <a:buFont typeface="Arial"/>
              <a:buChar char="•"/>
            </a:pPr>
            <a:r>
              <a:rPr lang="en-GB" sz="2100" dirty="0" smtClean="0">
                <a:solidFill>
                  <a:srgbClr val="0000FF"/>
                </a:solidFill>
              </a:rPr>
              <a:t>Most of the BHXRBs are transient sources. They </a:t>
            </a:r>
            <a:r>
              <a:rPr lang="en-GB" sz="2100" dirty="0">
                <a:solidFill>
                  <a:srgbClr val="0000FF"/>
                </a:solidFill>
              </a:rPr>
              <a:t>spend most of the time in quiescence </a:t>
            </a:r>
            <a:r>
              <a:rPr lang="en-GB" sz="2100" dirty="0" smtClean="0">
                <a:solidFill>
                  <a:srgbClr val="0000FF"/>
                </a:solidFill>
              </a:rPr>
              <a:t>(L~ </a:t>
            </a:r>
            <a:r>
              <a:rPr lang="en-GB" sz="2100" dirty="0">
                <a:solidFill>
                  <a:srgbClr val="0000FF"/>
                </a:solidFill>
              </a:rPr>
              <a:t>10</a:t>
            </a:r>
            <a:r>
              <a:rPr lang="en-GB" sz="2100" baseline="30000" dirty="0">
                <a:solidFill>
                  <a:srgbClr val="0000FF"/>
                </a:solidFill>
              </a:rPr>
              <a:t>32-</a:t>
            </a:r>
            <a:r>
              <a:rPr lang="en-GB" sz="2100" dirty="0">
                <a:solidFill>
                  <a:srgbClr val="0000FF"/>
                </a:solidFill>
              </a:rPr>
              <a:t> 10</a:t>
            </a:r>
            <a:r>
              <a:rPr lang="en-GB" sz="2100" baseline="30000" dirty="0">
                <a:solidFill>
                  <a:srgbClr val="0000FF"/>
                </a:solidFill>
              </a:rPr>
              <a:t>34  </a:t>
            </a:r>
            <a:r>
              <a:rPr lang="en-GB" sz="2100" dirty="0">
                <a:solidFill>
                  <a:srgbClr val="0000FF"/>
                </a:solidFill>
              </a:rPr>
              <a:t>erg/s</a:t>
            </a:r>
            <a:r>
              <a:rPr lang="en-GB" sz="2100" dirty="0" smtClean="0">
                <a:solidFill>
                  <a:srgbClr val="0000FF"/>
                </a:solidFill>
              </a:rPr>
              <a:t>).</a:t>
            </a:r>
            <a:endParaRPr lang="en-GB" sz="2100" dirty="0" smtClean="0"/>
          </a:p>
          <a:p>
            <a:pPr marL="285750" indent="-285750" algn="just">
              <a:buFont typeface="Arial"/>
              <a:buChar char="•"/>
            </a:pPr>
            <a:r>
              <a:rPr lang="en-GB" sz="2100" dirty="0" smtClean="0"/>
              <a:t>The outburst duration can spans from some days until years.</a:t>
            </a:r>
          </a:p>
          <a:p>
            <a:pPr marL="285750" indent="-285750" algn="just">
              <a:buFont typeface="Arial"/>
              <a:buChar char="•"/>
            </a:pPr>
            <a:r>
              <a:rPr lang="en-GB" sz="2100" dirty="0">
                <a:solidFill>
                  <a:srgbClr val="0000FF"/>
                </a:solidFill>
              </a:rPr>
              <a:t>During an outburst the X-ray flux increases by several orders of magnitude in few </a:t>
            </a:r>
            <a:r>
              <a:rPr lang="en-GB" sz="2100" dirty="0" smtClean="0">
                <a:solidFill>
                  <a:srgbClr val="0000FF"/>
                </a:solidFill>
              </a:rPr>
              <a:t>days (L</a:t>
            </a:r>
            <a:r>
              <a:rPr lang="en-GB" sz="2100" baseline="-25000" dirty="0" smtClean="0">
                <a:solidFill>
                  <a:srgbClr val="0000FF"/>
                </a:solidFill>
              </a:rPr>
              <a:t>max</a:t>
            </a:r>
            <a:r>
              <a:rPr lang="en-GB" sz="2100" dirty="0" smtClean="0">
                <a:solidFill>
                  <a:srgbClr val="0000FF"/>
                </a:solidFill>
              </a:rPr>
              <a:t>~10</a:t>
            </a:r>
            <a:r>
              <a:rPr lang="en-GB" sz="2100" baseline="30000" dirty="0" smtClean="0">
                <a:solidFill>
                  <a:srgbClr val="0000FF"/>
                </a:solidFill>
              </a:rPr>
              <a:t>38</a:t>
            </a:r>
            <a:r>
              <a:rPr lang="en-GB" sz="2100" dirty="0" smtClean="0">
                <a:solidFill>
                  <a:srgbClr val="0000FF"/>
                </a:solidFill>
              </a:rPr>
              <a:t>-10</a:t>
            </a:r>
            <a:r>
              <a:rPr lang="en-GB" sz="2100" baseline="30000" dirty="0" smtClean="0">
                <a:solidFill>
                  <a:srgbClr val="0000FF"/>
                </a:solidFill>
              </a:rPr>
              <a:t>39 </a:t>
            </a:r>
            <a:r>
              <a:rPr lang="en-GB" sz="2100" dirty="0">
                <a:solidFill>
                  <a:srgbClr val="0000FF"/>
                </a:solidFill>
              </a:rPr>
              <a:t>erg/s</a:t>
            </a:r>
            <a:r>
              <a:rPr lang="en-GB" sz="2100" dirty="0" smtClean="0">
                <a:solidFill>
                  <a:srgbClr val="0000FF"/>
                </a:solidFill>
              </a:rPr>
              <a:t>.)</a:t>
            </a:r>
          </a:p>
          <a:p>
            <a:pPr marL="285750" indent="-285750" algn="just">
              <a:buFont typeface="Arial"/>
              <a:buChar char="•"/>
            </a:pPr>
            <a:endParaRPr lang="en-GB" sz="2200" dirty="0"/>
          </a:p>
        </p:txBody>
      </p:sp>
      <p:pic>
        <p:nvPicPr>
          <p:cNvPr id="20" name="Picture 5" descr="20090512171713%21X-ray-binaries-oros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59359" y="30096"/>
            <a:ext cx="4051706" cy="430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CasellaDiTesto 20"/>
          <p:cNvSpPr txBox="1"/>
          <p:nvPr/>
        </p:nvSpPr>
        <p:spPr>
          <a:xfrm>
            <a:off x="6034021" y="21606"/>
            <a:ext cx="1134342" cy="646331"/>
          </a:xfrm>
          <a:prstGeom prst="rect">
            <a:avLst/>
          </a:prstGeom>
          <a:noFill/>
        </p:spPr>
        <p:txBody>
          <a:bodyPr wrap="square" rtlCol="0">
            <a:spAutoFit/>
          </a:bodyPr>
          <a:lstStyle/>
          <a:p>
            <a:pPr algn="ctr"/>
            <a:r>
              <a:rPr lang="en-GB" dirty="0" smtClean="0">
                <a:solidFill>
                  <a:srgbClr val="FF0000"/>
                </a:solidFill>
              </a:rPr>
              <a:t>Persistent </a:t>
            </a:r>
          </a:p>
          <a:p>
            <a:pPr algn="ctr"/>
            <a:r>
              <a:rPr lang="en-GB" dirty="0" smtClean="0">
                <a:solidFill>
                  <a:srgbClr val="FF0000"/>
                </a:solidFill>
              </a:rPr>
              <a:t>systems</a:t>
            </a:r>
            <a:endParaRPr lang="en-GB" dirty="0">
              <a:solidFill>
                <a:srgbClr val="FF0000"/>
              </a:solidFill>
            </a:endParaRPr>
          </a:p>
        </p:txBody>
      </p:sp>
      <p:sp>
        <p:nvSpPr>
          <p:cNvPr id="22" name="CasellaDiTesto 21"/>
          <p:cNvSpPr txBox="1"/>
          <p:nvPr/>
        </p:nvSpPr>
        <p:spPr>
          <a:xfrm>
            <a:off x="6024885" y="3449011"/>
            <a:ext cx="2736850" cy="369332"/>
          </a:xfrm>
          <a:prstGeom prst="rect">
            <a:avLst/>
          </a:prstGeom>
          <a:noFill/>
        </p:spPr>
        <p:txBody>
          <a:bodyPr wrap="square" rtlCol="0">
            <a:spAutoFit/>
          </a:bodyPr>
          <a:lstStyle>
            <a:defPPr>
              <a:defRPr lang="it-IT"/>
            </a:defPPr>
            <a:lvl1pPr>
              <a:defRPr sz="2400"/>
            </a:lvl1pPr>
          </a:lstStyle>
          <a:p>
            <a:r>
              <a:rPr lang="en-GB" sz="1800" dirty="0">
                <a:solidFill>
                  <a:srgbClr val="3366FF"/>
                </a:solidFill>
              </a:rPr>
              <a:t>Transient systems</a:t>
            </a:r>
          </a:p>
        </p:txBody>
      </p:sp>
      <p:sp>
        <p:nvSpPr>
          <p:cNvPr id="23" name="Rettangolo 22"/>
          <p:cNvSpPr/>
          <p:nvPr/>
        </p:nvSpPr>
        <p:spPr>
          <a:xfrm>
            <a:off x="5121526" y="53405"/>
            <a:ext cx="3970303" cy="2035184"/>
          </a:xfrm>
          <a:prstGeom prst="rect">
            <a:avLst/>
          </a:prstGeom>
          <a:noFill/>
          <a:ln w="3175" cmpd="sng">
            <a:solidFill>
              <a:srgbClr val="FF0000"/>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Rettangolo 23"/>
          <p:cNvSpPr/>
          <p:nvPr/>
        </p:nvSpPr>
        <p:spPr>
          <a:xfrm>
            <a:off x="5120714" y="2088589"/>
            <a:ext cx="3971116" cy="2242845"/>
          </a:xfrm>
          <a:prstGeom prst="rect">
            <a:avLst/>
          </a:prstGeom>
          <a:noFill/>
          <a:ln w="3175" cmpd="sng">
            <a:solidFill>
              <a:srgbClr val="3366FF"/>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Rettangolo 24"/>
          <p:cNvSpPr/>
          <p:nvPr/>
        </p:nvSpPr>
        <p:spPr>
          <a:xfrm>
            <a:off x="6635107" y="2088589"/>
            <a:ext cx="2456722" cy="338554"/>
          </a:xfrm>
          <a:prstGeom prst="rect">
            <a:avLst/>
          </a:prstGeom>
        </p:spPr>
        <p:txBody>
          <a:bodyPr wrap="none">
            <a:spAutoFit/>
          </a:bodyPr>
          <a:lstStyle/>
          <a:p>
            <a:r>
              <a:rPr lang="en-GB" sz="1600" dirty="0">
                <a:latin typeface="Arial Narrow"/>
                <a:cs typeface="Arial Narrow"/>
              </a:rPr>
              <a:t>(</a:t>
            </a:r>
            <a:r>
              <a:rPr lang="en-GB" sz="1600" dirty="0" err="1">
                <a:latin typeface="Arial Narrow"/>
                <a:cs typeface="Arial Narrow"/>
              </a:rPr>
              <a:t>Remillard</a:t>
            </a:r>
            <a:r>
              <a:rPr lang="en-GB" sz="1600" dirty="0">
                <a:latin typeface="Arial Narrow"/>
                <a:cs typeface="Arial Narrow"/>
              </a:rPr>
              <a:t> &amp; McClintock </a:t>
            </a:r>
            <a:r>
              <a:rPr lang="en-GB" sz="1600" dirty="0" smtClean="0">
                <a:latin typeface="Arial Narrow"/>
                <a:cs typeface="Arial Narrow"/>
              </a:rPr>
              <a:t>2006)</a:t>
            </a:r>
            <a:endParaRPr lang="en-GB" sz="1600" dirty="0">
              <a:latin typeface="Arial Narrow"/>
              <a:cs typeface="Arial Narrow"/>
            </a:endParaRPr>
          </a:p>
        </p:txBody>
      </p:sp>
      <p:grpSp>
        <p:nvGrpSpPr>
          <p:cNvPr id="26" name="Group 4"/>
          <p:cNvGrpSpPr>
            <a:grpSpLocks noChangeAspect="1"/>
          </p:cNvGrpSpPr>
          <p:nvPr/>
        </p:nvGrpSpPr>
        <p:grpSpPr bwMode="auto">
          <a:xfrm>
            <a:off x="158116" y="4607872"/>
            <a:ext cx="5605625" cy="2242214"/>
            <a:chOff x="611" y="2085"/>
            <a:chExt cx="4677" cy="2319"/>
          </a:xfrm>
        </p:grpSpPr>
        <p:pic>
          <p:nvPicPr>
            <p:cNvPr id="2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 y="2085"/>
              <a:ext cx="4512" cy="2319"/>
            </a:xfrm>
            <a:prstGeom prst="rect">
              <a:avLst/>
            </a:prstGeom>
            <a:noFill/>
            <a:extLst>
              <a:ext uri="{909E8E84-426E-40dd-AFC4-6F175D3DCCD1}">
                <a14:hiddenFill xmlns:a14="http://schemas.microsoft.com/office/drawing/2010/main">
                  <a:solidFill>
                    <a:srgbClr val="FFFFFF"/>
                  </a:solidFill>
                </a14:hiddenFill>
              </a:ext>
            </a:extLst>
          </p:spPr>
        </p:pic>
        <p:sp>
          <p:nvSpPr>
            <p:cNvPr id="28" name="Text Box 6"/>
            <p:cNvSpPr txBox="1">
              <a:spLocks noChangeArrowheads="1"/>
            </p:cNvSpPr>
            <p:nvPr/>
          </p:nvSpPr>
          <p:spPr bwMode="auto">
            <a:xfrm>
              <a:off x="3495" y="4043"/>
              <a:ext cx="1793"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00FF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spcBef>
                  <a:spcPct val="50000"/>
                </a:spcBef>
              </a:pPr>
              <a:r>
                <a:rPr lang="en-US" sz="1600" dirty="0">
                  <a:latin typeface="Times New Roman" charset="0"/>
                  <a:cs typeface="Times New Roman" charset="0"/>
                </a:rPr>
                <a:t>Grimm et al 2002</a:t>
              </a:r>
            </a:p>
          </p:txBody>
        </p:sp>
      </p:grpSp>
      <p:sp>
        <p:nvSpPr>
          <p:cNvPr id="29" name="Rettangolo 28"/>
          <p:cNvSpPr/>
          <p:nvPr/>
        </p:nvSpPr>
        <p:spPr>
          <a:xfrm>
            <a:off x="5546629" y="4666655"/>
            <a:ext cx="3568207" cy="2246769"/>
          </a:xfrm>
          <a:prstGeom prst="rect">
            <a:avLst/>
          </a:prstGeom>
        </p:spPr>
        <p:txBody>
          <a:bodyPr wrap="square">
            <a:spAutoFit/>
          </a:bodyPr>
          <a:lstStyle/>
          <a:p>
            <a:pPr marL="285750" indent="-285750" algn="just">
              <a:buFont typeface="Arial"/>
              <a:buChar char="•"/>
            </a:pPr>
            <a:r>
              <a:rPr lang="en-GB" sz="2000" dirty="0"/>
              <a:t>The intervals between the outbursts vary from less than 1 month to tens of years or more</a:t>
            </a:r>
          </a:p>
          <a:p>
            <a:pPr marL="285750" indent="-285750" algn="just">
              <a:buFont typeface="Arial"/>
              <a:buChar char="•"/>
            </a:pPr>
            <a:r>
              <a:rPr lang="en-GB" sz="2000" dirty="0">
                <a:solidFill>
                  <a:srgbClr val="0000FF"/>
                </a:solidFill>
              </a:rPr>
              <a:t>The BHXRB are old systems and lie in the galactic centre region</a:t>
            </a:r>
          </a:p>
        </p:txBody>
      </p:sp>
      <p:sp>
        <p:nvSpPr>
          <p:cNvPr id="3" name="Segnaposto numero diapositiva 2"/>
          <p:cNvSpPr>
            <a:spLocks noGrp="1"/>
          </p:cNvSpPr>
          <p:nvPr>
            <p:ph type="sldNum" sz="quarter" idx="12"/>
          </p:nvPr>
        </p:nvSpPr>
        <p:spPr/>
        <p:txBody>
          <a:bodyPr/>
          <a:lstStyle/>
          <a:p>
            <a:fld id="{704E4876-91D3-4743-9EE3-19B4DE2D57A9}" type="slidenum">
              <a:rPr lang="en-GB" smtClean="0"/>
              <a:t>3</a:t>
            </a:fld>
            <a:endParaRPr lang="en-GB"/>
          </a:p>
        </p:txBody>
      </p:sp>
    </p:spTree>
    <p:extLst>
      <p:ext uri="{BB962C8B-B14F-4D97-AF65-F5344CB8AC3E}">
        <p14:creationId xmlns:p14="http://schemas.microsoft.com/office/powerpoint/2010/main" val="280115865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 y="0"/>
            <a:ext cx="4475803" cy="584776"/>
          </a:xfrm>
          <a:prstGeom prst="rect">
            <a:avLst/>
          </a:prstGeom>
          <a:noFill/>
        </p:spPr>
        <p:txBody>
          <a:bodyPr wrap="square" rtlCol="0">
            <a:spAutoFit/>
          </a:bodyPr>
          <a:lstStyle/>
          <a:p>
            <a:pPr algn="ctr"/>
            <a:r>
              <a:rPr lang="en-GB" sz="3200" b="1" dirty="0" smtClean="0">
                <a:latin typeface="+mj-lt"/>
              </a:rPr>
              <a:t>Accretion disk formation</a:t>
            </a:r>
            <a:r>
              <a:rPr lang="en-GB" sz="2200" dirty="0" smtClean="0"/>
              <a:t> </a:t>
            </a:r>
            <a:endParaRPr lang="en-GB" sz="2200" dirty="0"/>
          </a:p>
        </p:txBody>
      </p:sp>
      <p:pic>
        <p:nvPicPr>
          <p:cNvPr id="3" name="Immagine 2"/>
          <p:cNvPicPr>
            <a:picLocks noChangeAspect="1"/>
          </p:cNvPicPr>
          <p:nvPr/>
        </p:nvPicPr>
        <p:blipFill rotWithShape="1">
          <a:blip r:embed="rId2"/>
          <a:srcRect t="6197" b="12327"/>
          <a:stretch/>
        </p:blipFill>
        <p:spPr>
          <a:xfrm>
            <a:off x="5040630" y="0"/>
            <a:ext cx="4103370" cy="2262988"/>
          </a:xfrm>
          <a:prstGeom prst="rect">
            <a:avLst/>
          </a:prstGeom>
        </p:spPr>
      </p:pic>
      <p:sp>
        <p:nvSpPr>
          <p:cNvPr id="4" name="Rettangolo 3"/>
          <p:cNvSpPr/>
          <p:nvPr/>
        </p:nvSpPr>
        <p:spPr>
          <a:xfrm>
            <a:off x="-35772" y="847151"/>
            <a:ext cx="4511577" cy="5509199"/>
          </a:xfrm>
          <a:prstGeom prst="rect">
            <a:avLst/>
          </a:prstGeom>
        </p:spPr>
        <p:txBody>
          <a:bodyPr wrap="square">
            <a:spAutoFit/>
          </a:bodyPr>
          <a:lstStyle/>
          <a:p>
            <a:pPr marL="342900" indent="-342900" algn="just">
              <a:buFont typeface="Arial"/>
              <a:buChar char="•"/>
            </a:pPr>
            <a:r>
              <a:rPr lang="en-GB" sz="2200" dirty="0">
                <a:solidFill>
                  <a:srgbClr val="0000FF"/>
                </a:solidFill>
              </a:rPr>
              <a:t>The material, </a:t>
            </a:r>
            <a:r>
              <a:rPr lang="en-GB" sz="2200" dirty="0"/>
              <a:t>transferred through the </a:t>
            </a:r>
            <a:r>
              <a:rPr lang="en-GB" sz="2200" dirty="0" err="1"/>
              <a:t>Lagrangian</a:t>
            </a:r>
            <a:r>
              <a:rPr lang="en-GB" sz="2200" dirty="0"/>
              <a:t> point  L1,</a:t>
            </a:r>
            <a:r>
              <a:rPr lang="en-GB" sz="2200" dirty="0">
                <a:solidFill>
                  <a:srgbClr val="0000FF"/>
                </a:solidFill>
              </a:rPr>
              <a:t> has high specific angular momentum and because it is conserved, the material cannot accrete directly onto the compact star and starts to orbit around the BH</a:t>
            </a:r>
            <a:r>
              <a:rPr lang="en-GB" sz="2200" dirty="0" smtClean="0">
                <a:solidFill>
                  <a:srgbClr val="0000FF"/>
                </a:solidFill>
              </a:rPr>
              <a:t>.</a:t>
            </a:r>
          </a:p>
          <a:p>
            <a:pPr marL="342900" indent="-342900" algn="just">
              <a:buFont typeface="Arial"/>
              <a:buChar char="•"/>
            </a:pPr>
            <a:r>
              <a:rPr lang="en-GB" sz="2200" dirty="0" smtClean="0"/>
              <a:t>The dissipative processes, present in each ring of the disk, </a:t>
            </a:r>
            <a:r>
              <a:rPr lang="en-GB" sz="2200" dirty="0"/>
              <a:t>will convert some of </a:t>
            </a:r>
            <a:r>
              <a:rPr lang="en-GB" sz="2200" dirty="0" smtClean="0"/>
              <a:t>the kinetic energy into heat that is </a:t>
            </a:r>
            <a:r>
              <a:rPr lang="en-GB" sz="2200" dirty="0"/>
              <a:t>radiated </a:t>
            </a:r>
            <a:r>
              <a:rPr lang="en-GB" sz="2200" dirty="0" smtClean="0"/>
              <a:t>away. </a:t>
            </a:r>
            <a:endParaRPr lang="en-GB" sz="2200" dirty="0"/>
          </a:p>
          <a:p>
            <a:pPr marL="342900" indent="-342900" algn="just">
              <a:buFont typeface="Arial"/>
              <a:buChar char="•"/>
            </a:pPr>
            <a:r>
              <a:rPr lang="en-GB" sz="2200" dirty="0" smtClean="0"/>
              <a:t>So the </a:t>
            </a:r>
            <a:r>
              <a:rPr lang="en-GB" sz="2200" dirty="0"/>
              <a:t>angular momentum is transferred </a:t>
            </a:r>
            <a:r>
              <a:rPr lang="en-GB" sz="2200" dirty="0" smtClean="0"/>
              <a:t>outwards </a:t>
            </a:r>
            <a:r>
              <a:rPr lang="en-GB" sz="2200" dirty="0"/>
              <a:t>the </a:t>
            </a:r>
            <a:r>
              <a:rPr lang="en-GB" sz="2200" dirty="0" smtClean="0"/>
              <a:t>disk</a:t>
            </a:r>
            <a:endParaRPr lang="en-GB" sz="2200" dirty="0"/>
          </a:p>
          <a:p>
            <a:pPr marL="342900" indent="-342900" algn="just">
              <a:buFont typeface="Arial"/>
              <a:buChar char="•"/>
            </a:pPr>
            <a:r>
              <a:rPr lang="en-GB" sz="2200" dirty="0">
                <a:solidFill>
                  <a:srgbClr val="0000FF"/>
                </a:solidFill>
              </a:rPr>
              <a:t>The original ring of matter  </a:t>
            </a:r>
            <a:r>
              <a:rPr lang="en-GB" sz="2200" dirty="0" smtClean="0">
                <a:solidFill>
                  <a:srgbClr val="0000FF"/>
                </a:solidFill>
              </a:rPr>
              <a:t>is speared to both </a:t>
            </a:r>
            <a:r>
              <a:rPr lang="en-GB" sz="2200" dirty="0">
                <a:solidFill>
                  <a:srgbClr val="0000FF"/>
                </a:solidFill>
              </a:rPr>
              <a:t>smaller and </a:t>
            </a:r>
            <a:r>
              <a:rPr lang="en-GB" sz="2200" dirty="0" smtClean="0">
                <a:solidFill>
                  <a:srgbClr val="0000FF"/>
                </a:solidFill>
              </a:rPr>
              <a:t>larger radii</a:t>
            </a:r>
            <a:endParaRPr lang="en-GB" sz="2200" dirty="0">
              <a:solidFill>
                <a:srgbClr val="0000FF"/>
              </a:solidFill>
            </a:endParaRPr>
          </a:p>
        </p:txBody>
      </p:sp>
      <p:sp>
        <p:nvSpPr>
          <p:cNvPr id="6" name="Segnaposto numero diapositiva 5"/>
          <p:cNvSpPr>
            <a:spLocks noGrp="1"/>
          </p:cNvSpPr>
          <p:nvPr>
            <p:ph type="sldNum" sz="quarter" idx="12"/>
          </p:nvPr>
        </p:nvSpPr>
        <p:spPr/>
        <p:txBody>
          <a:bodyPr/>
          <a:lstStyle/>
          <a:p>
            <a:fld id="{704E4876-91D3-4743-9EE3-19B4DE2D57A9}" type="slidenum">
              <a:rPr lang="en-GB" smtClean="0"/>
              <a:t>4</a:t>
            </a:fld>
            <a:endParaRPr lang="en-GB"/>
          </a:p>
        </p:txBody>
      </p:sp>
      <p:sp>
        <p:nvSpPr>
          <p:cNvPr id="8" name="Rettangolo 7"/>
          <p:cNvSpPr/>
          <p:nvPr/>
        </p:nvSpPr>
        <p:spPr>
          <a:xfrm>
            <a:off x="4572000" y="2274383"/>
            <a:ext cx="4572000" cy="4585870"/>
          </a:xfrm>
          <a:prstGeom prst="rect">
            <a:avLst/>
          </a:prstGeom>
        </p:spPr>
        <p:txBody>
          <a:bodyPr>
            <a:spAutoFit/>
          </a:bodyPr>
          <a:lstStyle/>
          <a:p>
            <a:pPr algn="just"/>
            <a:r>
              <a:rPr lang="en-GB" sz="3200" b="1" dirty="0" smtClean="0">
                <a:latin typeface="+mj-lt"/>
              </a:rPr>
              <a:t>The outburst origin</a:t>
            </a:r>
            <a:endParaRPr lang="en-GB" sz="3200" b="1" dirty="0">
              <a:latin typeface="+mj-lt"/>
            </a:endParaRPr>
          </a:p>
          <a:p>
            <a:pPr marL="342900" indent="-342900" algn="just">
              <a:buFont typeface="Arial"/>
              <a:buChar char="•"/>
            </a:pPr>
            <a:r>
              <a:rPr lang="en-GB" sz="2200" dirty="0">
                <a:solidFill>
                  <a:srgbClr val="0000FF"/>
                </a:solidFill>
              </a:rPr>
              <a:t>The XRB outbursts are probably due to a mass transfer instability. This could result from either an instability of the disk itself or a mass transfer event from the companion</a:t>
            </a:r>
          </a:p>
          <a:p>
            <a:pPr marL="342900" indent="-342900" algn="just">
              <a:buFont typeface="Arial"/>
              <a:buChar char="•"/>
            </a:pPr>
            <a:r>
              <a:rPr lang="en-GB" sz="2200" dirty="0"/>
              <a:t>The viscosity should change suddenly when </a:t>
            </a:r>
            <a:r>
              <a:rPr lang="en-GB" sz="2200" dirty="0" smtClean="0"/>
              <a:t>it </a:t>
            </a:r>
            <a:r>
              <a:rPr lang="en-GB" sz="2200" dirty="0"/>
              <a:t>is </a:t>
            </a:r>
            <a:r>
              <a:rPr lang="en-GB" sz="2200" dirty="0" smtClean="0"/>
              <a:t>close enough </a:t>
            </a:r>
            <a:r>
              <a:rPr lang="en-GB" sz="2200" dirty="0"/>
              <a:t>for hydrogen to become partially ionized and for opacities to depend strongly on temperature. </a:t>
            </a:r>
          </a:p>
          <a:p>
            <a:pPr algn="just"/>
            <a:endParaRPr lang="en-GB" dirty="0"/>
          </a:p>
        </p:txBody>
      </p:sp>
    </p:spTree>
    <p:extLst>
      <p:ext uri="{BB962C8B-B14F-4D97-AF65-F5344CB8AC3E}">
        <p14:creationId xmlns:p14="http://schemas.microsoft.com/office/powerpoint/2010/main" val="6491244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p:cNvPicPr>
            <a:picLocks noChangeAspect="1"/>
          </p:cNvPicPr>
          <p:nvPr/>
        </p:nvPicPr>
        <p:blipFill rotWithShape="1">
          <a:blip r:embed="rId2"/>
          <a:srcRect l="3028" t="12349" r="6606" b="17754"/>
          <a:stretch/>
        </p:blipFill>
        <p:spPr>
          <a:xfrm>
            <a:off x="844292" y="1469604"/>
            <a:ext cx="7534459" cy="4575114"/>
          </a:xfrm>
          <a:prstGeom prst="rect">
            <a:avLst/>
          </a:prstGeom>
        </p:spPr>
      </p:pic>
      <p:sp>
        <p:nvSpPr>
          <p:cNvPr id="7" name="Rettangolo 6"/>
          <p:cNvSpPr/>
          <p:nvPr/>
        </p:nvSpPr>
        <p:spPr>
          <a:xfrm>
            <a:off x="5429423" y="5728957"/>
            <a:ext cx="2751483" cy="315761"/>
          </a:xfrm>
          <a:prstGeom prst="rect">
            <a:avLst/>
          </a:prstGeom>
        </p:spPr>
        <p:txBody>
          <a:bodyPr wrap="none">
            <a:spAutoFit/>
          </a:bodyPr>
          <a:lstStyle/>
          <a:p>
            <a:r>
              <a:rPr lang="en-GB" sz="1600" dirty="0" smtClean="0"/>
              <a:t>Hynes 2010 </a:t>
            </a:r>
            <a:r>
              <a:rPr lang="en-GB" sz="1600" dirty="0" err="1" smtClean="0"/>
              <a:t>astroph</a:t>
            </a:r>
            <a:r>
              <a:rPr lang="en-GB" sz="1600" dirty="0" smtClean="0"/>
              <a:t>: 1010.5770v1</a:t>
            </a:r>
            <a:endParaRPr lang="en-GB" sz="1600" dirty="0"/>
          </a:p>
        </p:txBody>
      </p:sp>
      <p:grpSp>
        <p:nvGrpSpPr>
          <p:cNvPr id="5" name="Gruppo 4"/>
          <p:cNvGrpSpPr/>
          <p:nvPr/>
        </p:nvGrpSpPr>
        <p:grpSpPr>
          <a:xfrm>
            <a:off x="2197205" y="3261867"/>
            <a:ext cx="2046369" cy="1099389"/>
            <a:chOff x="1596584" y="2395290"/>
            <a:chExt cx="1818823" cy="992335"/>
          </a:xfrm>
        </p:grpSpPr>
        <p:sp>
          <p:nvSpPr>
            <p:cNvPr id="4" name="Stella a 7 punte 3"/>
            <p:cNvSpPr>
              <a:spLocks noChangeAspect="1"/>
            </p:cNvSpPr>
            <p:nvPr/>
          </p:nvSpPr>
          <p:spPr>
            <a:xfrm>
              <a:off x="1596584" y="3017499"/>
              <a:ext cx="220435" cy="212598"/>
            </a:xfrm>
            <a:prstGeom prst="star7">
              <a:avLst/>
            </a:prstGeom>
            <a:solidFill>
              <a:schemeClr val="accent6">
                <a:lumMod val="20000"/>
                <a:lumOff val="80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Stella a 7 punte 8"/>
            <p:cNvSpPr>
              <a:spLocks noChangeAspect="1"/>
            </p:cNvSpPr>
            <p:nvPr/>
          </p:nvSpPr>
          <p:spPr>
            <a:xfrm>
              <a:off x="2647507" y="2395290"/>
              <a:ext cx="220435" cy="212598"/>
            </a:xfrm>
            <a:prstGeom prst="star7">
              <a:avLst/>
            </a:prstGeom>
            <a:solidFill>
              <a:schemeClr val="accent6">
                <a:lumMod val="20000"/>
                <a:lumOff val="80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Stella a 7 punte 9"/>
            <p:cNvSpPr>
              <a:spLocks noChangeAspect="1"/>
            </p:cNvSpPr>
            <p:nvPr/>
          </p:nvSpPr>
          <p:spPr>
            <a:xfrm>
              <a:off x="2137239" y="2607887"/>
              <a:ext cx="220435" cy="212598"/>
            </a:xfrm>
            <a:prstGeom prst="star7">
              <a:avLst/>
            </a:prstGeom>
            <a:solidFill>
              <a:schemeClr val="accent6">
                <a:lumMod val="20000"/>
                <a:lumOff val="80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Stella a 7 punte 10"/>
            <p:cNvSpPr>
              <a:spLocks noChangeAspect="1"/>
            </p:cNvSpPr>
            <p:nvPr/>
          </p:nvSpPr>
          <p:spPr>
            <a:xfrm>
              <a:off x="2867942" y="2926785"/>
              <a:ext cx="220435" cy="212598"/>
            </a:xfrm>
            <a:prstGeom prst="star7">
              <a:avLst/>
            </a:prstGeom>
            <a:solidFill>
              <a:schemeClr val="accent6">
                <a:lumMod val="20000"/>
                <a:lumOff val="80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Stella a 7 punte 11"/>
            <p:cNvSpPr>
              <a:spLocks noChangeAspect="1"/>
            </p:cNvSpPr>
            <p:nvPr/>
          </p:nvSpPr>
          <p:spPr>
            <a:xfrm>
              <a:off x="3194972" y="3167762"/>
              <a:ext cx="220435" cy="212598"/>
            </a:xfrm>
            <a:prstGeom prst="star7">
              <a:avLst/>
            </a:prstGeom>
            <a:solidFill>
              <a:schemeClr val="accent6">
                <a:lumMod val="20000"/>
                <a:lumOff val="80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Stella a 7 punte 12"/>
            <p:cNvSpPr>
              <a:spLocks noChangeAspect="1"/>
            </p:cNvSpPr>
            <p:nvPr/>
          </p:nvSpPr>
          <p:spPr>
            <a:xfrm>
              <a:off x="1977575" y="3175027"/>
              <a:ext cx="220435" cy="212598"/>
            </a:xfrm>
            <a:prstGeom prst="star7">
              <a:avLst/>
            </a:prstGeom>
            <a:solidFill>
              <a:schemeClr val="accent6">
                <a:lumMod val="20000"/>
                <a:lumOff val="80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Stella a 7 punte 13"/>
            <p:cNvSpPr>
              <a:spLocks noChangeAspect="1"/>
            </p:cNvSpPr>
            <p:nvPr/>
          </p:nvSpPr>
          <p:spPr>
            <a:xfrm>
              <a:off x="2420261" y="2946425"/>
              <a:ext cx="220435" cy="212598"/>
            </a:xfrm>
            <a:prstGeom prst="star7">
              <a:avLst/>
            </a:prstGeom>
            <a:solidFill>
              <a:schemeClr val="accent6">
                <a:lumMod val="20000"/>
                <a:lumOff val="80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Stella a 7 punte 14"/>
            <p:cNvSpPr>
              <a:spLocks noChangeAspect="1"/>
            </p:cNvSpPr>
            <p:nvPr/>
          </p:nvSpPr>
          <p:spPr>
            <a:xfrm>
              <a:off x="3062522" y="2590817"/>
              <a:ext cx="220435" cy="212598"/>
            </a:xfrm>
            <a:prstGeom prst="star7">
              <a:avLst/>
            </a:prstGeom>
            <a:solidFill>
              <a:schemeClr val="accent6">
                <a:lumMod val="20000"/>
                <a:lumOff val="80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3" name="CasellaDiTesto 2"/>
          <p:cNvSpPr txBox="1"/>
          <p:nvPr/>
        </p:nvSpPr>
        <p:spPr>
          <a:xfrm>
            <a:off x="171073" y="992550"/>
            <a:ext cx="4110089" cy="95410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GB" sz="1400" b="1" dirty="0" smtClean="0">
                <a:latin typeface="Charcoal CY"/>
                <a:cs typeface="Charcoal CY"/>
              </a:rPr>
              <a:t>Disk seed photons up scattered by an hot electrons corona (Inverse </a:t>
            </a:r>
            <a:r>
              <a:rPr lang="en-GB" sz="1400" b="1" dirty="0">
                <a:latin typeface="Charcoal CY"/>
                <a:cs typeface="Charcoal CY"/>
              </a:rPr>
              <a:t>C</a:t>
            </a:r>
            <a:r>
              <a:rPr lang="en-GB" sz="1400" b="1" dirty="0" smtClean="0">
                <a:latin typeface="Charcoal CY"/>
                <a:cs typeface="Charcoal CY"/>
              </a:rPr>
              <a:t>ompton scattering</a:t>
            </a:r>
          </a:p>
          <a:p>
            <a:pPr algn="ctr"/>
            <a:r>
              <a:rPr lang="en-GB" sz="1400" b="1" dirty="0" smtClean="0">
                <a:latin typeface="Charcoal CY"/>
                <a:cs typeface="Charcoal CY"/>
              </a:rPr>
              <a:t>(X-ray/Gamma-ray)</a:t>
            </a:r>
            <a:endParaRPr lang="en-GB" sz="1400" b="1" dirty="0">
              <a:latin typeface="Charcoal CY"/>
              <a:cs typeface="Charcoal CY"/>
            </a:endParaRPr>
          </a:p>
        </p:txBody>
      </p:sp>
      <p:cxnSp>
        <p:nvCxnSpPr>
          <p:cNvPr id="18" name="Connettore 2 17"/>
          <p:cNvCxnSpPr/>
          <p:nvPr/>
        </p:nvCxnSpPr>
        <p:spPr>
          <a:xfrm>
            <a:off x="3328831" y="2171632"/>
            <a:ext cx="418720" cy="98350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1" name="Rettangolo 20"/>
          <p:cNvSpPr/>
          <p:nvPr/>
        </p:nvSpPr>
        <p:spPr>
          <a:xfrm>
            <a:off x="776352" y="2664052"/>
            <a:ext cx="2376038" cy="597813"/>
          </a:xfrm>
          <a:prstGeom prst="rect">
            <a:avLst/>
          </a:prstGeom>
          <a:no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CasellaDiTesto 1"/>
          <p:cNvSpPr txBox="1"/>
          <p:nvPr/>
        </p:nvSpPr>
        <p:spPr>
          <a:xfrm>
            <a:off x="966767" y="0"/>
            <a:ext cx="6937971" cy="584776"/>
          </a:xfrm>
          <a:prstGeom prst="rect">
            <a:avLst/>
          </a:prstGeom>
          <a:noFill/>
        </p:spPr>
        <p:txBody>
          <a:bodyPr wrap="square" rtlCol="0">
            <a:spAutoFit/>
          </a:bodyPr>
          <a:lstStyle/>
          <a:p>
            <a:pPr algn="ctr"/>
            <a:r>
              <a:rPr lang="en-GB" sz="3200" dirty="0" smtClean="0"/>
              <a:t>High  Energy Emission processes</a:t>
            </a:r>
            <a:endParaRPr lang="en-GB" sz="3200" dirty="0"/>
          </a:p>
        </p:txBody>
      </p:sp>
      <p:sp>
        <p:nvSpPr>
          <p:cNvPr id="8" name="Segnaposto numero diapositiva 7"/>
          <p:cNvSpPr>
            <a:spLocks noGrp="1"/>
          </p:cNvSpPr>
          <p:nvPr>
            <p:ph type="sldNum" sz="quarter" idx="12"/>
          </p:nvPr>
        </p:nvSpPr>
        <p:spPr/>
        <p:txBody>
          <a:bodyPr/>
          <a:lstStyle/>
          <a:p>
            <a:fld id="{704E4876-91D3-4743-9EE3-19B4DE2D57A9}" type="slidenum">
              <a:rPr lang="en-GB" smtClean="0"/>
              <a:t>5</a:t>
            </a:fld>
            <a:endParaRPr lang="en-GB"/>
          </a:p>
        </p:txBody>
      </p:sp>
    </p:spTree>
    <p:extLst>
      <p:ext uri="{BB962C8B-B14F-4D97-AF65-F5344CB8AC3E}">
        <p14:creationId xmlns:p14="http://schemas.microsoft.com/office/powerpoint/2010/main" val="36392873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blinds(horizontal)">
                                      <p:cBhvr>
                                        <p:cTn id="10" dur="500"/>
                                        <p:tgtEl>
                                          <p:spTgt spid="1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linds(horizontal)">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0" y="26355"/>
            <a:ext cx="9144000" cy="584776"/>
          </a:xfrm>
          <a:prstGeom prst="rect">
            <a:avLst/>
          </a:prstGeom>
          <a:noFill/>
        </p:spPr>
        <p:txBody>
          <a:bodyPr wrap="square" rtlCol="0">
            <a:spAutoFit/>
          </a:bodyPr>
          <a:lstStyle/>
          <a:p>
            <a:pPr algn="ctr"/>
            <a:r>
              <a:rPr lang="en-GB" sz="2800" b="1" dirty="0" smtClean="0">
                <a:latin typeface="+mj-lt"/>
              </a:rPr>
              <a:t>The standard scenario:</a:t>
            </a:r>
            <a:r>
              <a:rPr lang="en-GB" sz="2800" b="1" dirty="0" smtClean="0">
                <a:effectLst>
                  <a:outerShdw blurRad="38100" dist="38100" dir="2700000" algn="tl">
                    <a:srgbClr val="DDDDDD"/>
                  </a:outerShdw>
                </a:effectLst>
              </a:rPr>
              <a:t> Hard and Soft state</a:t>
            </a:r>
            <a:r>
              <a:rPr lang="en-GB" sz="3200" dirty="0" smtClean="0"/>
              <a:t> </a:t>
            </a:r>
            <a:endParaRPr lang="en-GB" sz="2800" b="1" dirty="0">
              <a:latin typeface="+mj-lt"/>
            </a:endParaRPr>
          </a:p>
        </p:txBody>
      </p:sp>
      <p:pic>
        <p:nvPicPr>
          <p:cNvPr id="3" name="Picture 15" descr="compTh"/>
          <p:cNvPicPr>
            <a:picLocks noChangeAspect="1" noChangeArrowheads="1"/>
          </p:cNvPicPr>
          <p:nvPr/>
        </p:nvPicPr>
        <p:blipFill rotWithShape="1">
          <a:blip r:embed="rId4">
            <a:extLst>
              <a:ext uri="{28A0092B-C50C-407E-A947-70E740481C1C}">
                <a14:useLocalDpi xmlns:a14="http://schemas.microsoft.com/office/drawing/2010/main" val="0"/>
              </a:ext>
            </a:extLst>
          </a:blip>
          <a:srcRect t="5840"/>
          <a:stretch/>
        </p:blipFill>
        <p:spPr bwMode="auto">
          <a:xfrm>
            <a:off x="0" y="611131"/>
            <a:ext cx="4594860" cy="2496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ttangolo 6"/>
          <p:cNvSpPr/>
          <p:nvPr/>
        </p:nvSpPr>
        <p:spPr>
          <a:xfrm>
            <a:off x="4594860" y="611131"/>
            <a:ext cx="4549140" cy="2270365"/>
          </a:xfrm>
          <a:prstGeom prst="rect">
            <a:avLst/>
          </a:prstGeom>
        </p:spPr>
        <p:txBody>
          <a:bodyPr wrap="square">
            <a:spAutoFit/>
          </a:bodyPr>
          <a:lstStyle/>
          <a:p>
            <a:pPr marL="381000" indent="-381000">
              <a:lnSpc>
                <a:spcPct val="80000"/>
              </a:lnSpc>
              <a:buFont typeface="Arial"/>
              <a:buChar char="•"/>
              <a:defRPr/>
            </a:pPr>
            <a:r>
              <a:rPr lang="en-GB" sz="2200" dirty="0" smtClean="0"/>
              <a:t>Inverse </a:t>
            </a:r>
            <a:r>
              <a:rPr lang="en-GB" sz="2200" dirty="0" err="1" smtClean="0"/>
              <a:t>compton</a:t>
            </a:r>
            <a:r>
              <a:rPr lang="en-GB" sz="2200" dirty="0" smtClean="0"/>
              <a:t> scattering of the disk seed photons by a thermal relativistic electrons populations</a:t>
            </a:r>
          </a:p>
          <a:p>
            <a:pPr>
              <a:lnSpc>
                <a:spcPct val="80000"/>
              </a:lnSpc>
              <a:defRPr/>
            </a:pPr>
            <a:endParaRPr lang="en-GB" sz="2200" dirty="0" smtClean="0"/>
          </a:p>
          <a:p>
            <a:pPr marL="381000" indent="-381000">
              <a:lnSpc>
                <a:spcPct val="80000"/>
              </a:lnSpc>
              <a:buFont typeface="Arial"/>
              <a:buChar char="•"/>
              <a:defRPr/>
            </a:pPr>
            <a:r>
              <a:rPr lang="en-GB" sz="2200" dirty="0" smtClean="0"/>
              <a:t>Principal </a:t>
            </a:r>
            <a:r>
              <a:rPr lang="en-GB" sz="2200" dirty="0"/>
              <a:t>parameters of the </a:t>
            </a:r>
            <a:r>
              <a:rPr lang="en-GB" sz="2200" dirty="0" err="1" smtClean="0"/>
              <a:t>Comptonization</a:t>
            </a:r>
            <a:r>
              <a:rPr lang="en-GB" sz="2200" dirty="0"/>
              <a:t> </a:t>
            </a:r>
            <a:r>
              <a:rPr lang="en-GB" sz="2200" dirty="0" smtClean="0"/>
              <a:t>model: </a:t>
            </a:r>
            <a:r>
              <a:rPr lang="en-GB" sz="2200" dirty="0" err="1" smtClean="0">
                <a:solidFill>
                  <a:srgbClr val="0000FF"/>
                </a:solidFill>
              </a:rPr>
              <a:t>T</a:t>
            </a:r>
            <a:r>
              <a:rPr lang="en-GB" sz="2200" baseline="-25000" dirty="0" err="1" smtClean="0">
                <a:solidFill>
                  <a:srgbClr val="0000FF"/>
                </a:solidFill>
              </a:rPr>
              <a:t>o,</a:t>
            </a:r>
            <a:r>
              <a:rPr lang="en-GB" sz="2200" dirty="0" err="1" smtClean="0"/>
              <a:t>seed</a:t>
            </a:r>
            <a:r>
              <a:rPr lang="en-GB" sz="2200" dirty="0" smtClean="0"/>
              <a:t> photons temp. </a:t>
            </a:r>
            <a:r>
              <a:rPr lang="en-GB" sz="2200" dirty="0" err="1" smtClean="0">
                <a:solidFill>
                  <a:srgbClr val="0000FF"/>
                </a:solidFill>
              </a:rPr>
              <a:t>KT</a:t>
            </a:r>
            <a:r>
              <a:rPr lang="en-GB" sz="2200" baseline="-25000" dirty="0" err="1" smtClean="0">
                <a:solidFill>
                  <a:srgbClr val="0000FF"/>
                </a:solidFill>
              </a:rPr>
              <a:t>e</a:t>
            </a:r>
            <a:r>
              <a:rPr lang="en-GB" sz="2200" dirty="0">
                <a:solidFill>
                  <a:srgbClr val="0000FF"/>
                </a:solidFill>
              </a:rPr>
              <a:t>,</a:t>
            </a:r>
            <a:r>
              <a:rPr lang="en-GB" sz="2200" dirty="0" smtClean="0"/>
              <a:t> e</a:t>
            </a:r>
            <a:r>
              <a:rPr lang="en-GB" sz="2200" baseline="30000" dirty="0" smtClean="0"/>
              <a:t>-</a:t>
            </a:r>
            <a:r>
              <a:rPr lang="en-GB" sz="2200" dirty="0"/>
              <a:t> </a:t>
            </a:r>
            <a:r>
              <a:rPr lang="en-GB" sz="2200" dirty="0" smtClean="0"/>
              <a:t>temp.; </a:t>
            </a:r>
            <a:r>
              <a:rPr lang="en-GB" sz="2200" dirty="0" err="1" smtClean="0">
                <a:solidFill>
                  <a:srgbClr val="0000FF"/>
                </a:solidFill>
              </a:rPr>
              <a:t>τ</a:t>
            </a:r>
            <a:r>
              <a:rPr lang="en-GB" sz="2200" baseline="-25000" dirty="0" err="1" smtClean="0">
                <a:solidFill>
                  <a:srgbClr val="0000FF"/>
                </a:solidFill>
              </a:rPr>
              <a:t>e</a:t>
            </a:r>
            <a:r>
              <a:rPr lang="en-GB" sz="2200" dirty="0" smtClean="0"/>
              <a:t>, optical </a:t>
            </a:r>
            <a:r>
              <a:rPr lang="en-GB" sz="2200" dirty="0"/>
              <a:t>depth.</a:t>
            </a:r>
            <a:endParaRPr lang="it-IT" sz="2200" dirty="0"/>
          </a:p>
        </p:txBody>
      </p:sp>
      <p:sp>
        <p:nvSpPr>
          <p:cNvPr id="9" name="Rectangle 4"/>
          <p:cNvSpPr>
            <a:spLocks noChangeArrowheads="1"/>
          </p:cNvSpPr>
          <p:nvPr/>
        </p:nvSpPr>
        <p:spPr bwMode="auto">
          <a:xfrm>
            <a:off x="395288" y="4611755"/>
            <a:ext cx="1800225" cy="452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r>
              <a:rPr lang="it-IT" sz="2100">
                <a:latin typeface="Times New Roman" charset="0"/>
                <a:cs typeface="Times New Roman" charset="0"/>
              </a:rPr>
              <a:t>Luminosity</a:t>
            </a:r>
          </a:p>
        </p:txBody>
      </p:sp>
      <p:pic>
        <p:nvPicPr>
          <p:cNvPr id="10" name="Picture 13" descr="geometria3-bis"/>
          <p:cNvPicPr>
            <a:picLocks noChangeAspect="1" noChangeArrowheads="1"/>
          </p:cNvPicPr>
          <p:nvPr/>
        </p:nvPicPr>
        <p:blipFill rotWithShape="1">
          <a:blip r:embed="rId5">
            <a:extLst>
              <a:ext uri="{28A0092B-C50C-407E-A947-70E740481C1C}">
                <a14:useLocalDpi xmlns:a14="http://schemas.microsoft.com/office/drawing/2010/main" val="0"/>
              </a:ext>
            </a:extLst>
          </a:blip>
          <a:srcRect l="3089" t="37" r="3089" b="-258"/>
          <a:stretch/>
        </p:blipFill>
        <p:spPr bwMode="auto">
          <a:xfrm>
            <a:off x="4903220" y="2886092"/>
            <a:ext cx="4240780" cy="3161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4"/>
          <p:cNvPicPr>
            <a:picLocks noChangeAspect="1" noChangeArrowheads="1"/>
          </p:cNvPicPr>
          <p:nvPr/>
        </p:nvPicPr>
        <p:blipFill>
          <a:blip r:embed="rId6">
            <a:extLst>
              <a:ext uri="{28A0092B-C50C-407E-A947-70E740481C1C}">
                <a14:useLocalDpi xmlns:a14="http://schemas.microsoft.com/office/drawing/2010/main" val="0"/>
              </a:ext>
            </a:extLst>
          </a:blip>
          <a:srcRect l="4663" t="8978" r="4996" b="4593"/>
          <a:stretch>
            <a:fillRect/>
          </a:stretch>
        </p:blipFill>
        <p:spPr bwMode="auto">
          <a:xfrm>
            <a:off x="9" y="3108028"/>
            <a:ext cx="3027347" cy="2310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ttangolo 11"/>
          <p:cNvSpPr/>
          <p:nvPr/>
        </p:nvSpPr>
        <p:spPr>
          <a:xfrm>
            <a:off x="1430397" y="5462968"/>
            <a:ext cx="3472823" cy="584776"/>
          </a:xfrm>
          <a:prstGeom prst="rect">
            <a:avLst/>
          </a:prstGeom>
        </p:spPr>
        <p:txBody>
          <a:bodyPr wrap="square">
            <a:spAutoFit/>
          </a:bodyPr>
          <a:lstStyle/>
          <a:p>
            <a:pPr algn="ctr"/>
            <a:r>
              <a:rPr lang="en-US" altLang="zh-CN" sz="1600" b="1" dirty="0" smtClean="0">
                <a:solidFill>
                  <a:schemeClr val="accent2"/>
                </a:solidFill>
              </a:rPr>
              <a:t>Thin disk approx.</a:t>
            </a:r>
          </a:p>
          <a:p>
            <a:pPr algn="ctr"/>
            <a:r>
              <a:rPr lang="en-US" altLang="zh-CN" sz="1600" b="1" dirty="0" smtClean="0">
                <a:solidFill>
                  <a:schemeClr val="accent2"/>
                </a:solidFill>
              </a:rPr>
              <a:t> (</a:t>
            </a:r>
            <a:r>
              <a:rPr lang="en-US" altLang="zh-CN" sz="1600" b="1" dirty="0" err="1" smtClean="0">
                <a:solidFill>
                  <a:schemeClr val="accent2"/>
                </a:solidFill>
              </a:rPr>
              <a:t>Shakura</a:t>
            </a:r>
            <a:r>
              <a:rPr lang="en-US" altLang="zh-CN" sz="1600" b="1" dirty="0" smtClean="0">
                <a:solidFill>
                  <a:schemeClr val="accent2"/>
                </a:solidFill>
              </a:rPr>
              <a:t> </a:t>
            </a:r>
            <a:r>
              <a:rPr lang="en-US" altLang="zh-CN" sz="1600" b="1" dirty="0">
                <a:solidFill>
                  <a:schemeClr val="accent2"/>
                </a:solidFill>
              </a:rPr>
              <a:t>&amp; </a:t>
            </a:r>
            <a:r>
              <a:rPr lang="en-US" altLang="zh-CN" sz="1600" b="1" dirty="0" err="1">
                <a:solidFill>
                  <a:schemeClr val="accent2"/>
                </a:solidFill>
              </a:rPr>
              <a:t>Sunyaev</a:t>
            </a:r>
            <a:r>
              <a:rPr lang="en-US" altLang="zh-CN" sz="1600" b="1" dirty="0">
                <a:solidFill>
                  <a:schemeClr val="accent2"/>
                </a:solidFill>
              </a:rPr>
              <a:t> 1973): </a:t>
            </a:r>
            <a:endParaRPr lang="en-US" altLang="zh-CN" sz="1600" b="1" dirty="0" smtClean="0">
              <a:solidFill>
                <a:schemeClr val="accent2"/>
              </a:solidFill>
            </a:endParaRPr>
          </a:p>
        </p:txBody>
      </p:sp>
      <p:sp>
        <p:nvSpPr>
          <p:cNvPr id="13" name="Rettangolo 12"/>
          <p:cNvSpPr/>
          <p:nvPr/>
        </p:nvSpPr>
        <p:spPr>
          <a:xfrm>
            <a:off x="169550" y="6927712"/>
            <a:ext cx="3165087" cy="369332"/>
          </a:xfrm>
          <a:prstGeom prst="rect">
            <a:avLst/>
          </a:prstGeom>
        </p:spPr>
        <p:txBody>
          <a:bodyPr wrap="none">
            <a:spAutoFit/>
          </a:bodyPr>
          <a:lstStyle/>
          <a:p>
            <a:r>
              <a:rPr lang="en-US" altLang="zh-CN" dirty="0"/>
              <a:t>multi-color blackbody spectrum</a:t>
            </a:r>
            <a:endParaRPr lang="en-GB" dirty="0"/>
          </a:p>
        </p:txBody>
      </p:sp>
      <p:graphicFrame>
        <p:nvGraphicFramePr>
          <p:cNvPr id="14" name="Object 2"/>
          <p:cNvGraphicFramePr>
            <a:graphicFrameLocks noChangeAspect="1"/>
          </p:cNvGraphicFramePr>
          <p:nvPr>
            <p:extLst>
              <p:ext uri="{D42A27DB-BD31-4B8C-83A1-F6EECF244321}">
                <p14:modId xmlns:p14="http://schemas.microsoft.com/office/powerpoint/2010/main" val="1518487855"/>
              </p:ext>
            </p:extLst>
          </p:nvPr>
        </p:nvGraphicFramePr>
        <p:xfrm>
          <a:off x="169550" y="5418098"/>
          <a:ext cx="1279605" cy="629646"/>
        </p:xfrm>
        <a:graphic>
          <a:graphicData uri="http://schemas.openxmlformats.org/presentationml/2006/ole">
            <mc:AlternateContent xmlns:mc="http://schemas.openxmlformats.org/markup-compatibility/2006">
              <mc:Choice xmlns:v="urn:schemas-microsoft-com:vml" Requires="v">
                <p:oleObj spid="_x0000_s10306" name="Equation" r:id="rId7" imgW="799753" imgH="393529" progId="Equation.3">
                  <p:embed/>
                </p:oleObj>
              </mc:Choice>
              <mc:Fallback>
                <p:oleObj name="Equation" r:id="rId7" imgW="799753" imgH="393529"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9550" y="5418098"/>
                        <a:ext cx="1279605" cy="629646"/>
                      </a:xfrm>
                      <a:prstGeom prst="rect">
                        <a:avLst/>
                      </a:prstGeom>
                      <a:solidFill>
                        <a:srgbClr val="FFFFFF"/>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8" name="Object 21"/>
          <p:cNvGraphicFramePr>
            <a:graphicFrameLocks noChangeAspect="1"/>
          </p:cNvGraphicFramePr>
          <p:nvPr>
            <p:extLst>
              <p:ext uri="{D42A27DB-BD31-4B8C-83A1-F6EECF244321}">
                <p14:modId xmlns:p14="http://schemas.microsoft.com/office/powerpoint/2010/main" val="351251382"/>
              </p:ext>
            </p:extLst>
          </p:nvPr>
        </p:nvGraphicFramePr>
        <p:xfrm>
          <a:off x="9" y="6118091"/>
          <a:ext cx="3901440" cy="731520"/>
        </p:xfrm>
        <a:graphic>
          <a:graphicData uri="http://schemas.openxmlformats.org/presentationml/2006/ole">
            <mc:AlternateContent xmlns:mc="http://schemas.openxmlformats.org/markup-compatibility/2006">
              <mc:Choice xmlns:v="urn:schemas-microsoft-com:vml" Requires="v">
                <p:oleObj spid="_x0000_s10307" name="Equation" r:id="rId9" imgW="2438400" imgH="457200" progId="Equation.3">
                  <p:embed/>
                </p:oleObj>
              </mc:Choice>
              <mc:Fallback>
                <p:oleObj name="Equation" r:id="rId9" imgW="2438400" imgH="4572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 y="6118091"/>
                        <a:ext cx="3901440" cy="73152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19" name="Line 8"/>
          <p:cNvSpPr>
            <a:spLocks noChangeShapeType="1"/>
          </p:cNvSpPr>
          <p:nvPr/>
        </p:nvSpPr>
        <p:spPr bwMode="auto">
          <a:xfrm>
            <a:off x="2570397" y="4761249"/>
            <a:ext cx="913918" cy="646116"/>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GB">
              <a:cs typeface="Arial" charset="0"/>
            </a:endParaRPr>
          </a:p>
        </p:txBody>
      </p:sp>
      <p:sp>
        <p:nvSpPr>
          <p:cNvPr id="21" name="Fumetto 1 20"/>
          <p:cNvSpPr/>
          <p:nvPr/>
        </p:nvSpPr>
        <p:spPr>
          <a:xfrm>
            <a:off x="3027356" y="3450517"/>
            <a:ext cx="1745104" cy="1348080"/>
          </a:xfrm>
          <a:prstGeom prst="wedgeRectCallout">
            <a:avLst>
              <a:gd name="adj1" fmla="val -32605"/>
              <a:gd name="adj2" fmla="val 74967"/>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GB" dirty="0">
                <a:solidFill>
                  <a:schemeClr val="tx1"/>
                </a:solidFill>
              </a:rPr>
              <a:t>Non thermal or hybrid </a:t>
            </a:r>
            <a:r>
              <a:rPr lang="en-GB" dirty="0" err="1">
                <a:solidFill>
                  <a:schemeClr val="tx1"/>
                </a:solidFill>
              </a:rPr>
              <a:t>comptonization</a:t>
            </a:r>
            <a:r>
              <a:rPr lang="en-GB" dirty="0">
                <a:solidFill>
                  <a:schemeClr val="tx1"/>
                </a:solidFill>
              </a:rPr>
              <a:t>??</a:t>
            </a:r>
          </a:p>
        </p:txBody>
      </p:sp>
      <p:sp>
        <p:nvSpPr>
          <p:cNvPr id="4" name="Segnaposto numero diapositiva 3"/>
          <p:cNvSpPr>
            <a:spLocks noGrp="1"/>
          </p:cNvSpPr>
          <p:nvPr>
            <p:ph type="sldNum" sz="quarter" idx="12"/>
          </p:nvPr>
        </p:nvSpPr>
        <p:spPr/>
        <p:txBody>
          <a:bodyPr/>
          <a:lstStyle/>
          <a:p>
            <a:fld id="{704E4876-91D3-4743-9EE3-19B4DE2D57A9}" type="slidenum">
              <a:rPr lang="en-GB" smtClean="0"/>
              <a:t>6</a:t>
            </a:fld>
            <a:endParaRPr lang="en-GB"/>
          </a:p>
        </p:txBody>
      </p:sp>
    </p:spTree>
    <p:extLst>
      <p:ext uri="{BB962C8B-B14F-4D97-AF65-F5344CB8AC3E}">
        <p14:creationId xmlns:p14="http://schemas.microsoft.com/office/powerpoint/2010/main" val="220445111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uppo 19"/>
          <p:cNvGrpSpPr/>
          <p:nvPr/>
        </p:nvGrpSpPr>
        <p:grpSpPr>
          <a:xfrm>
            <a:off x="0" y="6381"/>
            <a:ext cx="6039111" cy="4885227"/>
            <a:chOff x="113969" y="846565"/>
            <a:chExt cx="6039111" cy="4885227"/>
          </a:xfrm>
        </p:grpSpPr>
        <p:pic>
          <p:nvPicPr>
            <p:cNvPr id="13" name="Immagine 12"/>
            <p:cNvPicPr>
              <a:picLocks noChangeAspect="1"/>
            </p:cNvPicPr>
            <p:nvPr/>
          </p:nvPicPr>
          <p:blipFill rotWithShape="1">
            <a:blip r:embed="rId2"/>
            <a:srcRect l="2716" t="2330"/>
            <a:stretch/>
          </p:blipFill>
          <p:spPr>
            <a:xfrm>
              <a:off x="113969" y="846565"/>
              <a:ext cx="6039111" cy="4862887"/>
            </a:xfrm>
            <a:prstGeom prst="rect">
              <a:avLst/>
            </a:prstGeom>
          </p:spPr>
        </p:pic>
        <p:sp>
          <p:nvSpPr>
            <p:cNvPr id="14" name="CasellaDiTesto 13"/>
            <p:cNvSpPr txBox="1"/>
            <p:nvPr/>
          </p:nvSpPr>
          <p:spPr>
            <a:xfrm>
              <a:off x="140721" y="5393238"/>
              <a:ext cx="2106130" cy="338554"/>
            </a:xfrm>
            <a:prstGeom prst="rect">
              <a:avLst/>
            </a:prstGeom>
            <a:noFill/>
          </p:spPr>
          <p:txBody>
            <a:bodyPr wrap="square" rtlCol="0">
              <a:spAutoFit/>
            </a:bodyPr>
            <a:lstStyle/>
            <a:p>
              <a:r>
                <a:rPr lang="en-GB" sz="1600" dirty="0" smtClean="0"/>
                <a:t>Del Santo et al. 2008</a:t>
              </a:r>
              <a:endParaRPr lang="en-GB" sz="1600" dirty="0"/>
            </a:p>
          </p:txBody>
        </p:sp>
        <p:sp>
          <p:nvSpPr>
            <p:cNvPr id="6" name="CasellaDiTesto 5"/>
            <p:cNvSpPr txBox="1"/>
            <p:nvPr/>
          </p:nvSpPr>
          <p:spPr>
            <a:xfrm>
              <a:off x="1529649" y="1010632"/>
              <a:ext cx="1860840" cy="369332"/>
            </a:xfrm>
            <a:prstGeom prst="rect">
              <a:avLst/>
            </a:prstGeom>
            <a:noFill/>
          </p:spPr>
          <p:txBody>
            <a:bodyPr wrap="square" rtlCol="0">
              <a:spAutoFit/>
            </a:bodyPr>
            <a:lstStyle/>
            <a:p>
              <a:r>
                <a:rPr lang="en-GB" b="1" dirty="0" smtClean="0">
                  <a:solidFill>
                    <a:srgbClr val="FF6600"/>
                  </a:solidFill>
                </a:rPr>
                <a:t>High Soft State</a:t>
              </a:r>
              <a:endParaRPr lang="en-GB" b="1" dirty="0">
                <a:solidFill>
                  <a:srgbClr val="FF6600"/>
                </a:solidFill>
              </a:endParaRPr>
            </a:p>
          </p:txBody>
        </p:sp>
        <p:sp>
          <p:nvSpPr>
            <p:cNvPr id="7" name="CasellaDiTesto 6"/>
            <p:cNvSpPr txBox="1"/>
            <p:nvPr/>
          </p:nvSpPr>
          <p:spPr>
            <a:xfrm>
              <a:off x="3835470" y="1010632"/>
              <a:ext cx="2040521" cy="369332"/>
            </a:xfrm>
            <a:prstGeom prst="rect">
              <a:avLst/>
            </a:prstGeom>
            <a:noFill/>
          </p:spPr>
          <p:txBody>
            <a:bodyPr wrap="square" rtlCol="0">
              <a:spAutoFit/>
            </a:bodyPr>
            <a:lstStyle/>
            <a:p>
              <a:pPr algn="ctr"/>
              <a:r>
                <a:rPr lang="en-GB" b="1" dirty="0" smtClean="0">
                  <a:solidFill>
                    <a:srgbClr val="C015B6"/>
                  </a:solidFill>
                </a:rPr>
                <a:t>Low Hard State</a:t>
              </a:r>
              <a:endParaRPr lang="en-GB" b="1" dirty="0">
                <a:solidFill>
                  <a:srgbClr val="C015B6"/>
                </a:solidFill>
              </a:endParaRPr>
            </a:p>
          </p:txBody>
        </p:sp>
        <p:cxnSp>
          <p:nvCxnSpPr>
            <p:cNvPr id="8" name="Connettore 2 7"/>
            <p:cNvCxnSpPr/>
            <p:nvPr/>
          </p:nvCxnSpPr>
          <p:spPr>
            <a:xfrm flipH="1">
              <a:off x="4575082" y="1379964"/>
              <a:ext cx="469838" cy="564071"/>
            </a:xfrm>
            <a:prstGeom prst="straightConnector1">
              <a:avLst/>
            </a:prstGeom>
            <a:ln>
              <a:solidFill>
                <a:srgbClr val="C015B6"/>
              </a:solidFill>
              <a:tailEnd type="arrow"/>
            </a:ln>
          </p:spPr>
          <p:style>
            <a:lnRef idx="2">
              <a:schemeClr val="accent1"/>
            </a:lnRef>
            <a:fillRef idx="0">
              <a:schemeClr val="accent1"/>
            </a:fillRef>
            <a:effectRef idx="1">
              <a:schemeClr val="accent1"/>
            </a:effectRef>
            <a:fontRef idx="minor">
              <a:schemeClr val="tx1"/>
            </a:fontRef>
          </p:style>
        </p:cxnSp>
        <p:cxnSp>
          <p:nvCxnSpPr>
            <p:cNvPr id="9" name="Connettore 2 8"/>
            <p:cNvCxnSpPr/>
            <p:nvPr/>
          </p:nvCxnSpPr>
          <p:spPr>
            <a:xfrm flipH="1">
              <a:off x="1904943" y="1379964"/>
              <a:ext cx="341908" cy="464753"/>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sp>
          <p:nvSpPr>
            <p:cNvPr id="10" name="CasellaDiTesto 9"/>
            <p:cNvSpPr txBox="1"/>
            <p:nvPr/>
          </p:nvSpPr>
          <p:spPr>
            <a:xfrm>
              <a:off x="1851703" y="4065241"/>
              <a:ext cx="2493661" cy="369332"/>
            </a:xfrm>
            <a:prstGeom prst="rect">
              <a:avLst/>
            </a:prstGeom>
            <a:noFill/>
          </p:spPr>
          <p:txBody>
            <a:bodyPr wrap="square" rtlCol="0">
              <a:spAutoFit/>
            </a:bodyPr>
            <a:lstStyle/>
            <a:p>
              <a:pPr algn="ctr"/>
              <a:r>
                <a:rPr lang="en-GB" b="1" dirty="0" smtClean="0">
                  <a:solidFill>
                    <a:srgbClr val="000090"/>
                  </a:solidFill>
                </a:rPr>
                <a:t>Inter</a:t>
              </a:r>
              <a:r>
                <a:rPr lang="en-GB" b="1" dirty="0" smtClean="0">
                  <a:solidFill>
                    <a:srgbClr val="0000FF"/>
                  </a:solidFill>
                </a:rPr>
                <a:t>medi</a:t>
              </a:r>
              <a:r>
                <a:rPr lang="en-GB" b="1" dirty="0" smtClean="0">
                  <a:solidFill>
                    <a:srgbClr val="FF0000"/>
                  </a:solidFill>
                </a:rPr>
                <a:t>ate</a:t>
              </a:r>
              <a:r>
                <a:rPr lang="en-GB" b="1" dirty="0" smtClean="0"/>
                <a:t>  </a:t>
              </a:r>
              <a:r>
                <a:rPr lang="en-GB" b="1" dirty="0" smtClean="0">
                  <a:solidFill>
                    <a:srgbClr val="F4E05B"/>
                  </a:solidFill>
                </a:rPr>
                <a:t>States</a:t>
              </a:r>
              <a:endParaRPr lang="en-GB" b="1" dirty="0">
                <a:solidFill>
                  <a:srgbClr val="F4E05B"/>
                </a:solidFill>
              </a:endParaRPr>
            </a:p>
          </p:txBody>
        </p:sp>
        <p:cxnSp>
          <p:nvCxnSpPr>
            <p:cNvPr id="11" name="Connettore 2 10"/>
            <p:cNvCxnSpPr/>
            <p:nvPr/>
          </p:nvCxnSpPr>
          <p:spPr>
            <a:xfrm flipV="1">
              <a:off x="3098534" y="3127290"/>
              <a:ext cx="0" cy="75873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
        <p:nvSpPr>
          <p:cNvPr id="22" name="Rettangolo 21"/>
          <p:cNvSpPr/>
          <p:nvPr/>
        </p:nvSpPr>
        <p:spPr>
          <a:xfrm>
            <a:off x="472158" y="6381"/>
            <a:ext cx="1465320" cy="4291570"/>
          </a:xfrm>
          <a:prstGeom prst="rect">
            <a:avLst/>
          </a:prstGeom>
          <a:solidFill>
            <a:srgbClr val="FF0000">
              <a:alpha val="17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Rettangolo 22"/>
          <p:cNvSpPr/>
          <p:nvPr/>
        </p:nvSpPr>
        <p:spPr>
          <a:xfrm>
            <a:off x="1975911" y="6381"/>
            <a:ext cx="1465320" cy="4291570"/>
          </a:xfrm>
          <a:prstGeom prst="rect">
            <a:avLst/>
          </a:prstGeom>
          <a:solidFill>
            <a:srgbClr val="2DE4FF">
              <a:alpha val="17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CasellaDiTesto 23"/>
          <p:cNvSpPr txBox="1"/>
          <p:nvPr/>
        </p:nvSpPr>
        <p:spPr>
          <a:xfrm>
            <a:off x="959803" y="3594389"/>
            <a:ext cx="455877" cy="523220"/>
          </a:xfrm>
          <a:prstGeom prst="rect">
            <a:avLst/>
          </a:prstGeom>
          <a:noFill/>
        </p:spPr>
        <p:txBody>
          <a:bodyPr wrap="square" rtlCol="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GB" sz="2800" b="1" cap="all" dirty="0" smtClean="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a:t>
            </a:r>
            <a:endParaRPr lang="en-GB" sz="2800" b="1" cap="all" dirty="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25" name="CasellaDiTesto 24"/>
          <p:cNvSpPr txBox="1"/>
          <p:nvPr/>
        </p:nvSpPr>
        <p:spPr>
          <a:xfrm>
            <a:off x="2360792" y="3576848"/>
            <a:ext cx="549020" cy="523220"/>
          </a:xfrm>
          <a:prstGeom prst="rect">
            <a:avLst/>
          </a:prstGeom>
          <a:noFill/>
        </p:spPr>
        <p:txBody>
          <a:bodyPr wrap="square" rtlCol="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defPPr>
              <a:defRPr lang="it-IT"/>
            </a:defPPr>
            <a:lvl1pPr>
              <a:defRPr sz="2800" b="1"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defRPr>
            </a:lvl1pPr>
          </a:lstStyle>
          <a:p>
            <a:r>
              <a:rPr lang="en-GB"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B</a:t>
            </a:r>
          </a:p>
        </p:txBody>
      </p:sp>
      <p:sp>
        <p:nvSpPr>
          <p:cNvPr id="26" name="CasellaDiTesto 25"/>
          <p:cNvSpPr txBox="1"/>
          <p:nvPr/>
        </p:nvSpPr>
        <p:spPr>
          <a:xfrm>
            <a:off x="7131221" y="6205804"/>
            <a:ext cx="1530445" cy="954107"/>
          </a:xfrm>
          <a:prstGeom prst="rect">
            <a:avLst/>
          </a:prstGeom>
          <a:noFill/>
        </p:spPr>
        <p:txBody>
          <a:bodyPr wrap="square" rtlCol="0">
            <a:spAutoFit/>
          </a:bodyPr>
          <a:lstStyle/>
          <a:p>
            <a:r>
              <a:rPr lang="en-GB" sz="2800" b="1" cap="all" dirty="0">
                <a:ln/>
                <a:solidFill>
                  <a:srgbClr val="3366FF"/>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B</a:t>
            </a:r>
            <a:r>
              <a:rPr lang="en-GB" sz="2800" b="1" cap="all" dirty="0" smtClean="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t>
            </a:r>
            <a:r>
              <a:rPr lang="en-GB" sz="2800" cap="all" dirty="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a:t>
            </a:r>
          </a:p>
          <a:p>
            <a:endParaRPr lang="en-GB" sz="2800" b="1" cap="all" dirty="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27" name="CasellaDiTesto 26"/>
          <p:cNvSpPr txBox="1"/>
          <p:nvPr/>
        </p:nvSpPr>
        <p:spPr>
          <a:xfrm rot="16200000">
            <a:off x="4796835" y="4076000"/>
            <a:ext cx="1530445" cy="954107"/>
          </a:xfrm>
          <a:prstGeom prst="rect">
            <a:avLst/>
          </a:prstGeom>
          <a:noFill/>
        </p:spPr>
        <p:txBody>
          <a:bodyPr wrap="square" rtlCol="0">
            <a:spAutoFit/>
          </a:bodyPr>
          <a:lstStyle/>
          <a:p>
            <a:r>
              <a:rPr lang="en-GB" sz="2800" b="1" cap="all" dirty="0" smtClean="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a:t>
            </a:r>
            <a:r>
              <a:rPr lang="en-GB" sz="2800"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B</a:t>
            </a:r>
            <a:endParaRPr lang="en-GB" sz="2800"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endParaRPr lang="en-GB" sz="2800" b="1" cap="all" dirty="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28" name="Immagine 27"/>
          <p:cNvPicPr>
            <a:picLocks noChangeAspect="1"/>
          </p:cNvPicPr>
          <p:nvPr/>
        </p:nvPicPr>
        <p:blipFill rotWithShape="1">
          <a:blip r:embed="rId3"/>
          <a:srcRect l="30377" r="26577" b="34770"/>
          <a:stretch/>
        </p:blipFill>
        <p:spPr>
          <a:xfrm>
            <a:off x="5762023" y="2301888"/>
            <a:ext cx="3426343" cy="4039381"/>
          </a:xfrm>
          <a:prstGeom prst="rect">
            <a:avLst/>
          </a:prstGeom>
        </p:spPr>
      </p:pic>
      <p:sp>
        <p:nvSpPr>
          <p:cNvPr id="31" name="CasellaDiTesto 30"/>
          <p:cNvSpPr txBox="1"/>
          <p:nvPr/>
        </p:nvSpPr>
        <p:spPr>
          <a:xfrm>
            <a:off x="5762023" y="1985899"/>
            <a:ext cx="3426343" cy="338554"/>
          </a:xfrm>
          <a:prstGeom prst="rect">
            <a:avLst/>
          </a:prstGeom>
          <a:solidFill>
            <a:schemeClr val="bg1"/>
          </a:solidFill>
        </p:spPr>
        <p:txBody>
          <a:bodyPr wrap="square" rtlCol="0">
            <a:spAutoFit/>
          </a:bodyPr>
          <a:lstStyle/>
          <a:p>
            <a:pPr algn="ctr"/>
            <a:r>
              <a:rPr lang="en-GB" sz="1600" dirty="0"/>
              <a:t>Fender </a:t>
            </a:r>
            <a:r>
              <a:rPr lang="en-GB" sz="1600" dirty="0" err="1"/>
              <a:t>Belloni</a:t>
            </a:r>
            <a:r>
              <a:rPr lang="en-GB" sz="1600" dirty="0"/>
              <a:t> Gallo 2005</a:t>
            </a:r>
          </a:p>
        </p:txBody>
      </p:sp>
      <p:sp>
        <p:nvSpPr>
          <p:cNvPr id="2" name="CasellaDiTesto 1"/>
          <p:cNvSpPr txBox="1"/>
          <p:nvPr/>
        </p:nvSpPr>
        <p:spPr>
          <a:xfrm rot="16200000">
            <a:off x="-162334" y="1912503"/>
            <a:ext cx="777931" cy="369332"/>
          </a:xfrm>
          <a:prstGeom prst="rect">
            <a:avLst/>
          </a:prstGeom>
          <a:noFill/>
        </p:spPr>
        <p:txBody>
          <a:bodyPr wrap="square" rtlCol="0">
            <a:spAutoFit/>
          </a:bodyPr>
          <a:lstStyle/>
          <a:p>
            <a:r>
              <a:rPr lang="en-GB" dirty="0" smtClean="0"/>
              <a:t>EF(E)</a:t>
            </a:r>
            <a:endParaRPr lang="en-GB" dirty="0"/>
          </a:p>
        </p:txBody>
      </p:sp>
      <p:cxnSp>
        <p:nvCxnSpPr>
          <p:cNvPr id="21" name="Connettore 1 20"/>
          <p:cNvCxnSpPr/>
          <p:nvPr/>
        </p:nvCxnSpPr>
        <p:spPr>
          <a:xfrm>
            <a:off x="8643811" y="3706953"/>
            <a:ext cx="0" cy="1188449"/>
          </a:xfrm>
          <a:prstGeom prst="line">
            <a:avLst/>
          </a:prstGeom>
          <a:ln w="76200" cmpd="sng">
            <a:solidFill>
              <a:srgbClr val="660066"/>
            </a:solidFill>
            <a:prstDash val="sysDot"/>
          </a:ln>
        </p:spPr>
        <p:style>
          <a:lnRef idx="2">
            <a:schemeClr val="accent1"/>
          </a:lnRef>
          <a:fillRef idx="0">
            <a:schemeClr val="accent1"/>
          </a:fillRef>
          <a:effectRef idx="1">
            <a:schemeClr val="accent1"/>
          </a:effectRef>
          <a:fontRef idx="minor">
            <a:schemeClr val="tx1"/>
          </a:fontRef>
        </p:style>
      </p:cxnSp>
      <p:sp>
        <p:nvSpPr>
          <p:cNvPr id="29" name="Figura a mano libera 28"/>
          <p:cNvSpPr/>
          <p:nvPr/>
        </p:nvSpPr>
        <p:spPr>
          <a:xfrm>
            <a:off x="6578321" y="3168191"/>
            <a:ext cx="1088610" cy="156179"/>
          </a:xfrm>
          <a:custGeom>
            <a:avLst/>
            <a:gdLst>
              <a:gd name="connsiteX0" fmla="*/ 1042005 w 1042005"/>
              <a:gd name="connsiteY0" fmla="*/ 34079 h 262001"/>
              <a:gd name="connsiteX1" fmla="*/ 732660 w 1042005"/>
              <a:gd name="connsiteY1" fmla="*/ 1519 h 262001"/>
              <a:gd name="connsiteX2" fmla="*/ 423315 w 1042005"/>
              <a:gd name="connsiteY2" fmla="*/ 34079 h 262001"/>
              <a:gd name="connsiteX3" fmla="*/ 325627 w 1042005"/>
              <a:gd name="connsiteY3" fmla="*/ 82920 h 262001"/>
              <a:gd name="connsiteX4" fmla="*/ 276783 w 1042005"/>
              <a:gd name="connsiteY4" fmla="*/ 99200 h 262001"/>
              <a:gd name="connsiteX5" fmla="*/ 146532 w 1042005"/>
              <a:gd name="connsiteY5" fmla="*/ 196881 h 262001"/>
              <a:gd name="connsiteX6" fmla="*/ 65125 w 1042005"/>
              <a:gd name="connsiteY6" fmla="*/ 213161 h 262001"/>
              <a:gd name="connsiteX7" fmla="*/ 0 w 1042005"/>
              <a:gd name="connsiteY7" fmla="*/ 262001 h 262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42005" h="262001">
                <a:moveTo>
                  <a:pt x="1042005" y="34079"/>
                </a:moveTo>
                <a:cubicBezTo>
                  <a:pt x="938890" y="23226"/>
                  <a:pt x="835987" y="-7091"/>
                  <a:pt x="732660" y="1519"/>
                </a:cubicBezTo>
                <a:cubicBezTo>
                  <a:pt x="499041" y="20986"/>
                  <a:pt x="601978" y="8558"/>
                  <a:pt x="423315" y="34079"/>
                </a:cubicBezTo>
                <a:cubicBezTo>
                  <a:pt x="300536" y="75004"/>
                  <a:pt x="451883" y="19797"/>
                  <a:pt x="325627" y="82920"/>
                </a:cubicBezTo>
                <a:cubicBezTo>
                  <a:pt x="310277" y="90595"/>
                  <a:pt x="293064" y="93773"/>
                  <a:pt x="276783" y="99200"/>
                </a:cubicBezTo>
                <a:cubicBezTo>
                  <a:pt x="204420" y="171558"/>
                  <a:pt x="222309" y="177938"/>
                  <a:pt x="146532" y="196881"/>
                </a:cubicBezTo>
                <a:cubicBezTo>
                  <a:pt x="119685" y="203592"/>
                  <a:pt x="92261" y="207734"/>
                  <a:pt x="65125" y="213161"/>
                </a:cubicBezTo>
                <a:cubicBezTo>
                  <a:pt x="9895" y="249978"/>
                  <a:pt x="30118" y="231885"/>
                  <a:pt x="0" y="262001"/>
                </a:cubicBezTo>
              </a:path>
            </a:pathLst>
          </a:custGeom>
          <a:ln w="76200" cmpd="sng">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30" name="Figura a mano libera 29"/>
          <p:cNvSpPr/>
          <p:nvPr/>
        </p:nvSpPr>
        <p:spPr>
          <a:xfrm>
            <a:off x="6168871" y="3544152"/>
            <a:ext cx="195554" cy="700045"/>
          </a:xfrm>
          <a:custGeom>
            <a:avLst/>
            <a:gdLst>
              <a:gd name="connsiteX0" fmla="*/ 130429 w 195554"/>
              <a:gd name="connsiteY0" fmla="*/ 0 h 700045"/>
              <a:gd name="connsiteX1" fmla="*/ 81585 w 195554"/>
              <a:gd name="connsiteY1" fmla="*/ 81401 h 700045"/>
              <a:gd name="connsiteX2" fmla="*/ 65303 w 195554"/>
              <a:gd name="connsiteY2" fmla="*/ 130241 h 700045"/>
              <a:gd name="connsiteX3" fmla="*/ 32741 w 195554"/>
              <a:gd name="connsiteY3" fmla="*/ 179081 h 700045"/>
              <a:gd name="connsiteX4" fmla="*/ 178 w 195554"/>
              <a:gd name="connsiteY4" fmla="*/ 276762 h 700045"/>
              <a:gd name="connsiteX5" fmla="*/ 16459 w 195554"/>
              <a:gd name="connsiteY5" fmla="*/ 504684 h 700045"/>
              <a:gd name="connsiteX6" fmla="*/ 114147 w 195554"/>
              <a:gd name="connsiteY6" fmla="*/ 569804 h 700045"/>
              <a:gd name="connsiteX7" fmla="*/ 146710 w 195554"/>
              <a:gd name="connsiteY7" fmla="*/ 683765 h 700045"/>
              <a:gd name="connsiteX8" fmla="*/ 195554 w 195554"/>
              <a:gd name="connsiteY8" fmla="*/ 700045 h 70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5554" h="700045">
                <a:moveTo>
                  <a:pt x="130429" y="0"/>
                </a:moveTo>
                <a:cubicBezTo>
                  <a:pt x="114148" y="27134"/>
                  <a:pt x="95737" y="53099"/>
                  <a:pt x="81585" y="81401"/>
                </a:cubicBezTo>
                <a:cubicBezTo>
                  <a:pt x="73910" y="96750"/>
                  <a:pt x="72978" y="114892"/>
                  <a:pt x="65303" y="130241"/>
                </a:cubicBezTo>
                <a:cubicBezTo>
                  <a:pt x="56552" y="147742"/>
                  <a:pt x="40688" y="161201"/>
                  <a:pt x="32741" y="179081"/>
                </a:cubicBezTo>
                <a:cubicBezTo>
                  <a:pt x="18801" y="210444"/>
                  <a:pt x="178" y="276762"/>
                  <a:pt x="178" y="276762"/>
                </a:cubicBezTo>
                <a:cubicBezTo>
                  <a:pt x="5605" y="352736"/>
                  <a:pt x="-11149" y="433696"/>
                  <a:pt x="16459" y="504684"/>
                </a:cubicBezTo>
                <a:cubicBezTo>
                  <a:pt x="30644" y="541157"/>
                  <a:pt x="114147" y="569804"/>
                  <a:pt x="114147" y="569804"/>
                </a:cubicBezTo>
                <a:cubicBezTo>
                  <a:pt x="114287" y="570365"/>
                  <a:pt x="138925" y="675981"/>
                  <a:pt x="146710" y="683765"/>
                </a:cubicBezTo>
                <a:cubicBezTo>
                  <a:pt x="158846" y="695900"/>
                  <a:pt x="195554" y="700045"/>
                  <a:pt x="195554" y="700045"/>
                </a:cubicBezTo>
              </a:path>
            </a:pathLst>
          </a:custGeom>
          <a:ln w="76200" cmpd="sng">
            <a:solidFill>
              <a:srgbClr val="FF0000"/>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32" name="Figura a mano libera 31"/>
          <p:cNvSpPr/>
          <p:nvPr/>
        </p:nvSpPr>
        <p:spPr>
          <a:xfrm>
            <a:off x="6087644" y="4374439"/>
            <a:ext cx="52174" cy="520964"/>
          </a:xfrm>
          <a:custGeom>
            <a:avLst/>
            <a:gdLst>
              <a:gd name="connsiteX0" fmla="*/ 32562 w 244219"/>
              <a:gd name="connsiteY0" fmla="*/ 0 h 1043265"/>
              <a:gd name="connsiteX1" fmla="*/ 16281 w 244219"/>
              <a:gd name="connsiteY1" fmla="*/ 81401 h 1043265"/>
              <a:gd name="connsiteX2" fmla="*/ 0 w 244219"/>
              <a:gd name="connsiteY2" fmla="*/ 130241 h 1043265"/>
              <a:gd name="connsiteX3" fmla="*/ 16281 w 244219"/>
              <a:gd name="connsiteY3" fmla="*/ 504684 h 1043265"/>
              <a:gd name="connsiteX4" fmla="*/ 48844 w 244219"/>
              <a:gd name="connsiteY4" fmla="*/ 634925 h 1043265"/>
              <a:gd name="connsiteX5" fmla="*/ 113969 w 244219"/>
              <a:gd name="connsiteY5" fmla="*/ 797726 h 1043265"/>
              <a:gd name="connsiteX6" fmla="*/ 162813 w 244219"/>
              <a:gd name="connsiteY6" fmla="*/ 960527 h 1043265"/>
              <a:gd name="connsiteX7" fmla="*/ 227938 w 244219"/>
              <a:gd name="connsiteY7" fmla="*/ 1041928 h 1043265"/>
              <a:gd name="connsiteX8" fmla="*/ 244219 w 244219"/>
              <a:gd name="connsiteY8" fmla="*/ 1041928 h 1043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219" h="1043265">
                <a:moveTo>
                  <a:pt x="32562" y="0"/>
                </a:moveTo>
                <a:cubicBezTo>
                  <a:pt x="27135" y="27134"/>
                  <a:pt x="22993" y="54556"/>
                  <a:pt x="16281" y="81401"/>
                </a:cubicBezTo>
                <a:cubicBezTo>
                  <a:pt x="12119" y="98049"/>
                  <a:pt x="0" y="113080"/>
                  <a:pt x="0" y="130241"/>
                </a:cubicBezTo>
                <a:cubicBezTo>
                  <a:pt x="0" y="255173"/>
                  <a:pt x="4246" y="380333"/>
                  <a:pt x="16281" y="504684"/>
                </a:cubicBezTo>
                <a:cubicBezTo>
                  <a:pt x="20592" y="549226"/>
                  <a:pt x="34692" y="592472"/>
                  <a:pt x="48844" y="634925"/>
                </a:cubicBezTo>
                <a:cubicBezTo>
                  <a:pt x="116212" y="837013"/>
                  <a:pt x="46216" y="526732"/>
                  <a:pt x="113969" y="797726"/>
                </a:cubicBezTo>
                <a:cubicBezTo>
                  <a:pt x="123071" y="834131"/>
                  <a:pt x="146956" y="936744"/>
                  <a:pt x="162813" y="960527"/>
                </a:cubicBezTo>
                <a:cubicBezTo>
                  <a:pt x="180232" y="986654"/>
                  <a:pt x="200098" y="1023369"/>
                  <a:pt x="227938" y="1041928"/>
                </a:cubicBezTo>
                <a:cubicBezTo>
                  <a:pt x="232454" y="1044938"/>
                  <a:pt x="238792" y="1041928"/>
                  <a:pt x="244219" y="1041928"/>
                </a:cubicBezTo>
              </a:path>
            </a:pathLst>
          </a:custGeom>
          <a:ln w="76200" cmpd="sng">
            <a:solidFill>
              <a:srgbClr val="FFFF00"/>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3" name="Segnaposto numero diapositiva 2"/>
          <p:cNvSpPr>
            <a:spLocks noGrp="1"/>
          </p:cNvSpPr>
          <p:nvPr>
            <p:ph type="sldNum" sz="quarter" idx="12"/>
          </p:nvPr>
        </p:nvSpPr>
        <p:spPr/>
        <p:txBody>
          <a:bodyPr/>
          <a:lstStyle/>
          <a:p>
            <a:fld id="{704E4876-91D3-4743-9EE3-19B4DE2D57A9}" type="slidenum">
              <a:rPr lang="en-GB" smtClean="0"/>
              <a:t>7</a:t>
            </a:fld>
            <a:endParaRPr lang="en-GB"/>
          </a:p>
        </p:txBody>
      </p:sp>
      <p:sp>
        <p:nvSpPr>
          <p:cNvPr id="4" name="CasellaDiTesto 3"/>
          <p:cNvSpPr txBox="1"/>
          <p:nvPr/>
        </p:nvSpPr>
        <p:spPr>
          <a:xfrm>
            <a:off x="3616907" y="3787830"/>
            <a:ext cx="2188058" cy="369332"/>
          </a:xfrm>
          <a:prstGeom prst="rect">
            <a:avLst/>
          </a:prstGeom>
          <a:noFill/>
        </p:spPr>
        <p:txBody>
          <a:bodyPr wrap="square" rtlCol="0">
            <a:spAutoFit/>
          </a:bodyPr>
          <a:lstStyle/>
          <a:p>
            <a:r>
              <a:rPr lang="en-GB" b="1" dirty="0" smtClean="0"/>
              <a:t>GX 339-4</a:t>
            </a:r>
            <a:endParaRPr lang="en-GB" b="1" dirty="0"/>
          </a:p>
        </p:txBody>
      </p:sp>
    </p:spTree>
    <p:extLst>
      <p:ext uri="{BB962C8B-B14F-4D97-AF65-F5344CB8AC3E}">
        <p14:creationId xmlns:p14="http://schemas.microsoft.com/office/powerpoint/2010/main" val="354904930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1028" descr="C:\Documents and Settings\Fiamma\Desktop\Slides\spettri746.jpg"/>
          <p:cNvPicPr>
            <a:picLocks noChangeAspect="1" noChangeArrowheads="1"/>
          </p:cNvPicPr>
          <p:nvPr/>
        </p:nvPicPr>
        <p:blipFill rotWithShape="1">
          <a:blip r:embed="rId3">
            <a:extLst>
              <a:ext uri="{28A0092B-C50C-407E-A947-70E740481C1C}">
                <a14:useLocalDpi xmlns:a14="http://schemas.microsoft.com/office/drawing/2010/main" val="0"/>
              </a:ext>
            </a:extLst>
          </a:blip>
          <a:srcRect l="3139" t="2813" r="4820" b="67584"/>
          <a:stretch/>
        </p:blipFill>
        <p:spPr bwMode="auto">
          <a:xfrm>
            <a:off x="53402" y="2688524"/>
            <a:ext cx="3399455" cy="2170035"/>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1027" descr="C:\Documents and Settings\Fiamma\Desktop\Slides\lcurve rxte Zoom.jpg"/>
          <p:cNvPicPr>
            <a:picLocks noChangeAspect="1" noChangeArrowheads="1"/>
          </p:cNvPicPr>
          <p:nvPr/>
        </p:nvPicPr>
        <p:blipFill rotWithShape="1">
          <a:blip r:embed="rId4">
            <a:extLst>
              <a:ext uri="{28A0092B-C50C-407E-A947-70E740481C1C}">
                <a14:useLocalDpi xmlns:a14="http://schemas.microsoft.com/office/drawing/2010/main" val="0"/>
              </a:ext>
            </a:extLst>
          </a:blip>
          <a:srcRect t="3297" r="2207"/>
          <a:stretch/>
        </p:blipFill>
        <p:spPr bwMode="auto">
          <a:xfrm>
            <a:off x="48253" y="844271"/>
            <a:ext cx="5120647" cy="1968689"/>
          </a:xfrm>
          <a:prstGeom prst="rect">
            <a:avLst/>
          </a:prstGeom>
          <a:noFill/>
          <a:extLst>
            <a:ext uri="{909E8E84-426E-40dd-AFC4-6F175D3DCCD1}">
              <a14:hiddenFill xmlns:a14="http://schemas.microsoft.com/office/drawing/2010/main">
                <a:solidFill>
                  <a:srgbClr val="FFFFFF"/>
                </a:solidFill>
              </a14:hiddenFill>
            </a:ext>
          </a:extLst>
        </p:spPr>
      </p:pic>
      <p:pic>
        <p:nvPicPr>
          <p:cNvPr id="11277" name="Picture 1037" descr="C:\Documents and Settings\Fiamma\Desktop\Slides\spettri746.jpg"/>
          <p:cNvPicPr>
            <a:picLocks noChangeAspect="1" noChangeArrowheads="1"/>
          </p:cNvPicPr>
          <p:nvPr/>
        </p:nvPicPr>
        <p:blipFill rotWithShape="1">
          <a:blip r:embed="rId3">
            <a:extLst>
              <a:ext uri="{28A0092B-C50C-407E-A947-70E740481C1C}">
                <a14:useLocalDpi xmlns:a14="http://schemas.microsoft.com/office/drawing/2010/main" val="0"/>
              </a:ext>
            </a:extLst>
          </a:blip>
          <a:srcRect l="1887" t="35835" r="4750" b="35198"/>
          <a:stretch/>
        </p:blipFill>
        <p:spPr bwMode="auto">
          <a:xfrm>
            <a:off x="-25742" y="4691265"/>
            <a:ext cx="3494880" cy="2152072"/>
          </a:xfrm>
          <a:prstGeom prst="rect">
            <a:avLst/>
          </a:prstGeom>
          <a:noFill/>
          <a:extLst>
            <a:ext uri="{909E8E84-426E-40dd-AFC4-6F175D3DCCD1}">
              <a14:hiddenFill xmlns:a14="http://schemas.microsoft.com/office/drawing/2010/main">
                <a:solidFill>
                  <a:srgbClr val="FFFFFF"/>
                </a:solidFill>
              </a14:hiddenFill>
            </a:ext>
          </a:extLst>
        </p:spPr>
      </p:pic>
      <p:sp>
        <p:nvSpPr>
          <p:cNvPr id="11272" name="Line 1032"/>
          <p:cNvSpPr>
            <a:spLocks noChangeShapeType="1"/>
          </p:cNvSpPr>
          <p:nvPr/>
        </p:nvSpPr>
        <p:spPr bwMode="auto">
          <a:xfrm>
            <a:off x="1656215" y="3537759"/>
            <a:ext cx="0" cy="38100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GB"/>
          </a:p>
        </p:txBody>
      </p:sp>
      <p:sp>
        <p:nvSpPr>
          <p:cNvPr id="11270" name="Line 1030"/>
          <p:cNvSpPr>
            <a:spLocks noChangeShapeType="1"/>
          </p:cNvSpPr>
          <p:nvPr/>
        </p:nvSpPr>
        <p:spPr bwMode="auto">
          <a:xfrm>
            <a:off x="956414" y="1068223"/>
            <a:ext cx="0" cy="38100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GB"/>
          </a:p>
        </p:txBody>
      </p:sp>
      <p:sp>
        <p:nvSpPr>
          <p:cNvPr id="11274" name="Line 1034"/>
          <p:cNvSpPr>
            <a:spLocks noChangeShapeType="1"/>
          </p:cNvSpPr>
          <p:nvPr/>
        </p:nvSpPr>
        <p:spPr bwMode="auto">
          <a:xfrm>
            <a:off x="2519815" y="2709658"/>
            <a:ext cx="0" cy="381000"/>
          </a:xfrm>
          <a:prstGeom prst="line">
            <a:avLst/>
          </a:prstGeom>
          <a:noFill/>
          <a:ln w="38100">
            <a:solidFill>
              <a:srgbClr val="FF99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GB"/>
          </a:p>
        </p:txBody>
      </p:sp>
      <p:sp>
        <p:nvSpPr>
          <p:cNvPr id="11273" name="Line 1033"/>
          <p:cNvSpPr>
            <a:spLocks noChangeShapeType="1"/>
          </p:cNvSpPr>
          <p:nvPr/>
        </p:nvSpPr>
        <p:spPr bwMode="auto">
          <a:xfrm>
            <a:off x="1163528" y="1057683"/>
            <a:ext cx="0" cy="381000"/>
          </a:xfrm>
          <a:prstGeom prst="line">
            <a:avLst/>
          </a:prstGeom>
          <a:noFill/>
          <a:ln w="38100">
            <a:solidFill>
              <a:srgbClr val="FF99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GB"/>
          </a:p>
        </p:txBody>
      </p:sp>
      <p:sp>
        <p:nvSpPr>
          <p:cNvPr id="11276" name="Line 1036"/>
          <p:cNvSpPr>
            <a:spLocks noChangeShapeType="1"/>
          </p:cNvSpPr>
          <p:nvPr/>
        </p:nvSpPr>
        <p:spPr bwMode="auto">
          <a:xfrm>
            <a:off x="1376815" y="2801159"/>
            <a:ext cx="0" cy="381000"/>
          </a:xfrm>
          <a:prstGeom prst="line">
            <a:avLst/>
          </a:prstGeom>
          <a:noFill/>
          <a:ln w="38100">
            <a:solidFill>
              <a:srgbClr val="00808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GB"/>
          </a:p>
        </p:txBody>
      </p:sp>
      <p:sp>
        <p:nvSpPr>
          <p:cNvPr id="11275" name="Line 1035"/>
          <p:cNvSpPr>
            <a:spLocks noChangeShapeType="1"/>
          </p:cNvSpPr>
          <p:nvPr/>
        </p:nvSpPr>
        <p:spPr bwMode="auto">
          <a:xfrm>
            <a:off x="1324714" y="1053916"/>
            <a:ext cx="0" cy="381000"/>
          </a:xfrm>
          <a:prstGeom prst="line">
            <a:avLst/>
          </a:prstGeom>
          <a:noFill/>
          <a:ln w="38100">
            <a:solidFill>
              <a:srgbClr val="00808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GB"/>
          </a:p>
        </p:txBody>
      </p:sp>
      <p:pic>
        <p:nvPicPr>
          <p:cNvPr id="11283" name="Picture 1043" descr="C:\Documents and Settings\Fiamma\Desktop\Slides\spettri746.jpg"/>
          <p:cNvPicPr>
            <a:picLocks noChangeAspect="1" noChangeArrowheads="1"/>
          </p:cNvPicPr>
          <p:nvPr/>
        </p:nvPicPr>
        <p:blipFill rotWithShape="1">
          <a:blip r:embed="rId3">
            <a:extLst>
              <a:ext uri="{28A0092B-C50C-407E-A947-70E740481C1C}">
                <a14:useLocalDpi xmlns:a14="http://schemas.microsoft.com/office/drawing/2010/main" val="0"/>
              </a:ext>
            </a:extLst>
          </a:blip>
          <a:srcRect l="2083" t="66083" r="3839" b="3127"/>
          <a:stretch/>
        </p:blipFill>
        <p:spPr bwMode="auto">
          <a:xfrm>
            <a:off x="3469138" y="4593585"/>
            <a:ext cx="3440974" cy="2235200"/>
          </a:xfrm>
          <a:prstGeom prst="rect">
            <a:avLst/>
          </a:prstGeom>
          <a:noFill/>
          <a:extLst>
            <a:ext uri="{909E8E84-426E-40dd-AFC4-6F175D3DCCD1}">
              <a14:hiddenFill xmlns:a14="http://schemas.microsoft.com/office/drawing/2010/main">
                <a:solidFill>
                  <a:srgbClr val="FFFFFF"/>
                </a:solidFill>
              </a14:hiddenFill>
            </a:ext>
          </a:extLst>
        </p:spPr>
      </p:pic>
      <p:sp>
        <p:nvSpPr>
          <p:cNvPr id="11278" name="Line 1038"/>
          <p:cNvSpPr>
            <a:spLocks noChangeShapeType="1"/>
          </p:cNvSpPr>
          <p:nvPr/>
        </p:nvSpPr>
        <p:spPr bwMode="auto">
          <a:xfrm flipH="1">
            <a:off x="1438106" y="1056052"/>
            <a:ext cx="0" cy="381000"/>
          </a:xfrm>
          <a:prstGeom prst="line">
            <a:avLst/>
          </a:prstGeom>
          <a:noFill/>
          <a:ln w="38100">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GB"/>
          </a:p>
        </p:txBody>
      </p:sp>
      <p:sp>
        <p:nvSpPr>
          <p:cNvPr id="11284" name="Line 1044"/>
          <p:cNvSpPr>
            <a:spLocks noChangeShapeType="1"/>
          </p:cNvSpPr>
          <p:nvPr/>
        </p:nvSpPr>
        <p:spPr bwMode="auto">
          <a:xfrm>
            <a:off x="2519815" y="4627556"/>
            <a:ext cx="0" cy="481281"/>
          </a:xfrm>
          <a:prstGeom prst="line">
            <a:avLst/>
          </a:prstGeom>
          <a:noFill/>
          <a:ln w="38100">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GB"/>
          </a:p>
        </p:txBody>
      </p:sp>
      <p:sp>
        <p:nvSpPr>
          <p:cNvPr id="11279" name="Line 1039"/>
          <p:cNvSpPr>
            <a:spLocks noChangeShapeType="1"/>
          </p:cNvSpPr>
          <p:nvPr/>
        </p:nvSpPr>
        <p:spPr bwMode="auto">
          <a:xfrm>
            <a:off x="3557456" y="1004723"/>
            <a:ext cx="0" cy="533400"/>
          </a:xfrm>
          <a:prstGeom prst="line">
            <a:avLst/>
          </a:prstGeom>
          <a:noFill/>
          <a:ln w="38100">
            <a:solidFill>
              <a:srgbClr val="00008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GB"/>
          </a:p>
        </p:txBody>
      </p:sp>
      <p:sp>
        <p:nvSpPr>
          <p:cNvPr id="11285" name="Line 1045"/>
          <p:cNvSpPr>
            <a:spLocks noChangeShapeType="1"/>
          </p:cNvSpPr>
          <p:nvPr/>
        </p:nvSpPr>
        <p:spPr bwMode="auto">
          <a:xfrm>
            <a:off x="5082038" y="4657294"/>
            <a:ext cx="0" cy="533400"/>
          </a:xfrm>
          <a:prstGeom prst="line">
            <a:avLst/>
          </a:prstGeom>
          <a:noFill/>
          <a:ln w="38100">
            <a:solidFill>
              <a:srgbClr val="00008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GB"/>
          </a:p>
        </p:txBody>
      </p:sp>
      <p:sp>
        <p:nvSpPr>
          <p:cNvPr id="11286" name="Line 1046"/>
          <p:cNvSpPr>
            <a:spLocks noChangeShapeType="1"/>
          </p:cNvSpPr>
          <p:nvPr/>
        </p:nvSpPr>
        <p:spPr bwMode="auto">
          <a:xfrm>
            <a:off x="4419600" y="1004723"/>
            <a:ext cx="0" cy="533400"/>
          </a:xfrm>
          <a:prstGeom prst="line">
            <a:avLst/>
          </a:prstGeom>
          <a:noFill/>
          <a:ln w="381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GB"/>
          </a:p>
        </p:txBody>
      </p:sp>
      <p:sp>
        <p:nvSpPr>
          <p:cNvPr id="11287" name="Line 1047"/>
          <p:cNvSpPr>
            <a:spLocks noChangeShapeType="1"/>
          </p:cNvSpPr>
          <p:nvPr/>
        </p:nvSpPr>
        <p:spPr bwMode="auto">
          <a:xfrm rot="10800000">
            <a:off x="4777238" y="5380985"/>
            <a:ext cx="0" cy="533400"/>
          </a:xfrm>
          <a:prstGeom prst="line">
            <a:avLst/>
          </a:prstGeom>
          <a:noFill/>
          <a:ln w="381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GB"/>
          </a:p>
        </p:txBody>
      </p:sp>
      <p:pic>
        <p:nvPicPr>
          <p:cNvPr id="30" name="Immagine 29"/>
          <p:cNvPicPr>
            <a:picLocks noChangeAspect="1"/>
          </p:cNvPicPr>
          <p:nvPr/>
        </p:nvPicPr>
        <p:blipFill rotWithShape="1">
          <a:blip r:embed="rId5"/>
          <a:srcRect l="30377" r="26577" b="34770"/>
          <a:stretch/>
        </p:blipFill>
        <p:spPr>
          <a:xfrm>
            <a:off x="5524204" y="272257"/>
            <a:ext cx="3575315" cy="4215006"/>
          </a:xfrm>
          <a:prstGeom prst="rect">
            <a:avLst/>
          </a:prstGeom>
        </p:spPr>
      </p:pic>
      <p:sp>
        <p:nvSpPr>
          <p:cNvPr id="31" name="CasellaDiTesto 30"/>
          <p:cNvSpPr txBox="1"/>
          <p:nvPr/>
        </p:nvSpPr>
        <p:spPr>
          <a:xfrm>
            <a:off x="6987507" y="4316709"/>
            <a:ext cx="746124" cy="954107"/>
          </a:xfrm>
          <a:prstGeom prst="rect">
            <a:avLst/>
          </a:prstGeom>
          <a:noFill/>
        </p:spPr>
        <p:txBody>
          <a:bodyPr wrap="square" rtlCol="0">
            <a:spAutoFit/>
          </a:bodyPr>
          <a:lstStyle/>
          <a:p>
            <a:r>
              <a:rPr lang="en-GB" sz="2800" b="1" cap="all" dirty="0" smtClean="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a:t>
            </a:r>
            <a:r>
              <a:rPr lang="en-GB" sz="2800"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B</a:t>
            </a:r>
          </a:p>
          <a:p>
            <a:endParaRPr lang="en-GB" sz="2800" b="1" cap="all" dirty="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2" name="CasellaDiTesto 31"/>
          <p:cNvSpPr txBox="1"/>
          <p:nvPr/>
        </p:nvSpPr>
        <p:spPr>
          <a:xfrm rot="16200000">
            <a:off x="4758981" y="1922397"/>
            <a:ext cx="1530445" cy="954107"/>
          </a:xfrm>
          <a:prstGeom prst="rect">
            <a:avLst/>
          </a:prstGeom>
          <a:noFill/>
        </p:spPr>
        <p:txBody>
          <a:bodyPr wrap="square" rtlCol="0">
            <a:spAutoFit/>
          </a:bodyPr>
          <a:lstStyle/>
          <a:p>
            <a:r>
              <a:rPr lang="en-GB" sz="2800" b="1" cap="all" dirty="0" smtClean="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a:t>
            </a:r>
            <a:r>
              <a:rPr lang="en-GB" sz="2800"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B</a:t>
            </a:r>
            <a:endParaRPr lang="en-GB" sz="2800"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endParaRPr lang="en-GB" sz="2800" b="1" cap="all" dirty="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Sole 2"/>
          <p:cNvSpPr/>
          <p:nvPr/>
        </p:nvSpPr>
        <p:spPr>
          <a:xfrm>
            <a:off x="6387915" y="1187126"/>
            <a:ext cx="341908" cy="447101"/>
          </a:xfrm>
          <a:prstGeom prst="sun">
            <a:avLst/>
          </a:prstGeom>
          <a:noFill/>
          <a:ln w="38100">
            <a:solidFill>
              <a:srgbClr val="00FFFF"/>
            </a:solidFill>
            <a:round/>
            <a:headEn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GB">
              <a:solidFill>
                <a:schemeClr val="tx1"/>
              </a:solidFill>
            </a:endParaRPr>
          </a:p>
        </p:txBody>
      </p:sp>
      <p:sp>
        <p:nvSpPr>
          <p:cNvPr id="39" name="Sole 38"/>
          <p:cNvSpPr/>
          <p:nvPr/>
        </p:nvSpPr>
        <p:spPr>
          <a:xfrm>
            <a:off x="7994442" y="1368809"/>
            <a:ext cx="341908" cy="447101"/>
          </a:xfrm>
          <a:prstGeom prst="sun">
            <a:avLst/>
          </a:prstGeom>
          <a:noFill/>
          <a:ln w="38100">
            <a:solidFill>
              <a:srgbClr val="008080"/>
            </a:solidFill>
            <a:round/>
            <a:headEn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GB">
              <a:solidFill>
                <a:schemeClr val="tx1"/>
              </a:solidFill>
            </a:endParaRPr>
          </a:p>
        </p:txBody>
      </p:sp>
      <p:sp>
        <p:nvSpPr>
          <p:cNvPr id="40" name="Sole 39"/>
          <p:cNvSpPr/>
          <p:nvPr/>
        </p:nvSpPr>
        <p:spPr>
          <a:xfrm>
            <a:off x="8203827" y="3848209"/>
            <a:ext cx="341908" cy="447101"/>
          </a:xfrm>
          <a:prstGeom prst="sun">
            <a:avLst/>
          </a:prstGeom>
          <a:noFill/>
          <a:ln w="38100">
            <a:solidFill>
              <a:srgbClr val="FF0000"/>
            </a:solidFill>
            <a:round/>
            <a:headEn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GB">
              <a:solidFill>
                <a:schemeClr val="tx1"/>
              </a:solidFill>
            </a:endParaRPr>
          </a:p>
        </p:txBody>
      </p:sp>
      <p:sp>
        <p:nvSpPr>
          <p:cNvPr id="41" name="Sole 40"/>
          <p:cNvSpPr/>
          <p:nvPr/>
        </p:nvSpPr>
        <p:spPr>
          <a:xfrm>
            <a:off x="8346997" y="1919116"/>
            <a:ext cx="341908" cy="447101"/>
          </a:xfrm>
          <a:prstGeom prst="sun">
            <a:avLst/>
          </a:prstGeom>
          <a:noFill/>
          <a:ln w="38100">
            <a:solidFill>
              <a:srgbClr val="FF9900"/>
            </a:solidFill>
            <a:round/>
            <a:headEn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GB">
              <a:solidFill>
                <a:schemeClr val="tx1"/>
              </a:solidFill>
            </a:endParaRPr>
          </a:p>
        </p:txBody>
      </p:sp>
      <p:sp>
        <p:nvSpPr>
          <p:cNvPr id="42" name="Sole 41"/>
          <p:cNvSpPr/>
          <p:nvPr/>
        </p:nvSpPr>
        <p:spPr>
          <a:xfrm>
            <a:off x="5963371" y="1472016"/>
            <a:ext cx="341908" cy="447101"/>
          </a:xfrm>
          <a:prstGeom prst="sun">
            <a:avLst/>
          </a:prstGeom>
          <a:noFill/>
          <a:ln w="38100">
            <a:solidFill>
              <a:srgbClr val="000080"/>
            </a:solidFill>
            <a:round/>
            <a:headEn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GB">
              <a:solidFill>
                <a:schemeClr val="tx1"/>
              </a:solidFill>
            </a:endParaRPr>
          </a:p>
        </p:txBody>
      </p:sp>
      <p:sp>
        <p:nvSpPr>
          <p:cNvPr id="44" name="Sole 43"/>
          <p:cNvSpPr/>
          <p:nvPr/>
        </p:nvSpPr>
        <p:spPr>
          <a:xfrm>
            <a:off x="5792417" y="2142666"/>
            <a:ext cx="341908" cy="447101"/>
          </a:xfrm>
          <a:prstGeom prst="sun">
            <a:avLst/>
          </a:prstGeom>
          <a:noFill/>
          <a:ln w="38100">
            <a:solidFill>
              <a:srgbClr val="FF00FF"/>
            </a:solidFill>
            <a:round/>
            <a:headEn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GB">
              <a:solidFill>
                <a:schemeClr val="tx1"/>
              </a:solidFill>
            </a:endParaRPr>
          </a:p>
        </p:txBody>
      </p:sp>
      <p:sp>
        <p:nvSpPr>
          <p:cNvPr id="45" name="CasellaDiTesto 44"/>
          <p:cNvSpPr txBox="1"/>
          <p:nvPr/>
        </p:nvSpPr>
        <p:spPr>
          <a:xfrm>
            <a:off x="5524203" y="25893"/>
            <a:ext cx="3575315" cy="338554"/>
          </a:xfrm>
          <a:prstGeom prst="rect">
            <a:avLst/>
          </a:prstGeom>
          <a:solidFill>
            <a:schemeClr val="bg1"/>
          </a:solidFill>
        </p:spPr>
        <p:txBody>
          <a:bodyPr wrap="square" rtlCol="0">
            <a:spAutoFit/>
          </a:bodyPr>
          <a:lstStyle/>
          <a:p>
            <a:pPr algn="ctr"/>
            <a:r>
              <a:rPr lang="en-GB" sz="1600" dirty="0"/>
              <a:t>Fender </a:t>
            </a:r>
            <a:r>
              <a:rPr lang="en-GB" sz="1600" dirty="0" err="1"/>
              <a:t>Belloni</a:t>
            </a:r>
            <a:r>
              <a:rPr lang="en-GB" sz="1600" dirty="0"/>
              <a:t> Gallo 2005</a:t>
            </a:r>
          </a:p>
        </p:txBody>
      </p:sp>
      <p:sp>
        <p:nvSpPr>
          <p:cNvPr id="4" name="CasellaDiTesto 3"/>
          <p:cNvSpPr txBox="1"/>
          <p:nvPr/>
        </p:nvSpPr>
        <p:spPr>
          <a:xfrm>
            <a:off x="120155" y="4248"/>
            <a:ext cx="5404048" cy="1077218"/>
          </a:xfrm>
          <a:prstGeom prst="rect">
            <a:avLst/>
          </a:prstGeom>
          <a:noFill/>
        </p:spPr>
        <p:txBody>
          <a:bodyPr wrap="square" rtlCol="0">
            <a:spAutoFit/>
          </a:bodyPr>
          <a:lstStyle/>
          <a:p>
            <a:r>
              <a:rPr lang="it-IT" sz="3100" dirty="0">
                <a:effectLst>
                  <a:outerShdw blurRad="38100" dist="38100" dir="2700000" algn="tl">
                    <a:srgbClr val="000000"/>
                  </a:outerShdw>
                </a:effectLst>
                <a:latin typeface="+mj-lt"/>
              </a:rPr>
              <a:t>H1743-322 </a:t>
            </a:r>
            <a:r>
              <a:rPr lang="it-IT" sz="3100" dirty="0" err="1">
                <a:effectLst>
                  <a:outerShdw blurRad="38100" dist="38100" dir="2700000" algn="tl">
                    <a:srgbClr val="000000"/>
                  </a:outerShdw>
                </a:effectLst>
                <a:latin typeface="+mj-lt"/>
              </a:rPr>
              <a:t>spectral</a:t>
            </a:r>
            <a:r>
              <a:rPr lang="it-IT" sz="3100" dirty="0">
                <a:effectLst>
                  <a:outerShdw blurRad="38100" dist="38100" dir="2700000" algn="tl">
                    <a:srgbClr val="000000"/>
                  </a:outerShdw>
                </a:effectLst>
                <a:latin typeface="+mj-lt"/>
              </a:rPr>
              <a:t> </a:t>
            </a:r>
            <a:r>
              <a:rPr lang="it-IT" sz="3100" dirty="0" err="1">
                <a:effectLst>
                  <a:outerShdw blurRad="38100" dist="38100" dir="2700000" algn="tl">
                    <a:srgbClr val="000000"/>
                  </a:outerShdw>
                </a:effectLst>
                <a:latin typeface="+mj-lt"/>
              </a:rPr>
              <a:t>evolution</a:t>
            </a:r>
            <a:r>
              <a:rPr lang="it-IT" sz="3100" dirty="0">
                <a:effectLst>
                  <a:outerShdw blurRad="38100" dist="38100" dir="2700000" algn="tl">
                    <a:srgbClr val="000000"/>
                  </a:outerShdw>
                </a:effectLst>
                <a:latin typeface="+mj-lt"/>
              </a:rPr>
              <a:t> </a:t>
            </a:r>
            <a:r>
              <a:rPr lang="it-IT" sz="3100" dirty="0" err="1">
                <a:effectLst>
                  <a:outerShdw blurRad="38100" dist="38100" dir="2700000" algn="tl">
                    <a:srgbClr val="000000"/>
                  </a:outerShdw>
                </a:effectLst>
                <a:latin typeface="+mj-lt"/>
              </a:rPr>
              <a:t>during</a:t>
            </a:r>
            <a:r>
              <a:rPr lang="it-IT" sz="3100" dirty="0">
                <a:effectLst>
                  <a:outerShdw blurRad="38100" dist="38100" dir="2700000" algn="tl">
                    <a:srgbClr val="000000"/>
                  </a:outerShdw>
                </a:effectLst>
                <a:latin typeface="+mj-lt"/>
              </a:rPr>
              <a:t> 2003 </a:t>
            </a:r>
            <a:r>
              <a:rPr lang="it-IT" sz="3100" dirty="0" err="1" smtClean="0">
                <a:effectLst>
                  <a:outerShdw blurRad="38100" dist="38100" dir="2700000" algn="tl">
                    <a:srgbClr val="000000"/>
                  </a:outerShdw>
                </a:effectLst>
                <a:latin typeface="+mj-lt"/>
              </a:rPr>
              <a:t>outburst</a:t>
            </a:r>
            <a:endParaRPr lang="en-GB" sz="3100" dirty="0">
              <a:effectLst>
                <a:outerShdw blurRad="38100" dist="38100" dir="2700000" algn="tl">
                  <a:srgbClr val="000000"/>
                </a:outerShdw>
              </a:effectLst>
              <a:latin typeface="+mj-lt"/>
            </a:endParaRPr>
          </a:p>
        </p:txBody>
      </p:sp>
      <p:sp>
        <p:nvSpPr>
          <p:cNvPr id="29" name="CasellaDiTesto 28"/>
          <p:cNvSpPr txBox="1"/>
          <p:nvPr/>
        </p:nvSpPr>
        <p:spPr>
          <a:xfrm>
            <a:off x="6881267" y="6486403"/>
            <a:ext cx="2262733" cy="338554"/>
          </a:xfrm>
          <a:prstGeom prst="rect">
            <a:avLst/>
          </a:prstGeom>
          <a:noFill/>
        </p:spPr>
        <p:txBody>
          <a:bodyPr wrap="square" rtlCol="0">
            <a:spAutoFit/>
          </a:bodyPr>
          <a:lstStyle/>
          <a:p>
            <a:r>
              <a:rPr lang="en-GB" sz="1600" dirty="0" smtClean="0"/>
              <a:t>Capitanio et al. 2005</a:t>
            </a:r>
            <a:endParaRPr lang="en-GB" sz="1600" dirty="0"/>
          </a:p>
        </p:txBody>
      </p:sp>
      <p:sp>
        <p:nvSpPr>
          <p:cNvPr id="2" name="Segnaposto numero diapositiva 1"/>
          <p:cNvSpPr>
            <a:spLocks noGrp="1"/>
          </p:cNvSpPr>
          <p:nvPr>
            <p:ph type="sldNum" sz="quarter" idx="12"/>
          </p:nvPr>
        </p:nvSpPr>
        <p:spPr/>
        <p:txBody>
          <a:bodyPr/>
          <a:lstStyle/>
          <a:p>
            <a:fld id="{704E4876-91D3-4743-9EE3-19B4DE2D57A9}" type="slidenum">
              <a:rPr lang="en-GB" smtClean="0"/>
              <a:t>8</a:t>
            </a:fld>
            <a:endParaRPr lang="en-GB"/>
          </a:p>
        </p:txBody>
      </p:sp>
    </p:spTree>
    <p:extLst>
      <p:ext uri="{BB962C8B-B14F-4D97-AF65-F5344CB8AC3E}">
        <p14:creationId xmlns:p14="http://schemas.microsoft.com/office/powerpoint/2010/main" val="8148425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p:tgtEl>
                                          <p:spTgt spid="40"/>
                                        </p:tgtEl>
                                        <p:attrNameLst>
                                          <p:attrName>ppt_y</p:attrName>
                                        </p:attrNameLst>
                                      </p:cBhvr>
                                      <p:tavLst>
                                        <p:tav tm="0">
                                          <p:val>
                                            <p:strVal val="#ppt_y+#ppt_h*1.125000"/>
                                          </p:val>
                                        </p:tav>
                                        <p:tav tm="100000">
                                          <p:val>
                                            <p:strVal val="#ppt_y"/>
                                          </p:val>
                                        </p:tav>
                                      </p:tavLst>
                                    </p:anim>
                                    <p:animEffect transition="in" filter="wipe(up)">
                                      <p:cBhvr>
                                        <p:cTn id="8" dur="500"/>
                                        <p:tgtEl>
                                          <p:spTgt spid="40"/>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1270"/>
                                        </p:tgtEl>
                                        <p:attrNameLst>
                                          <p:attrName>style.visibility</p:attrName>
                                        </p:attrNameLst>
                                      </p:cBhvr>
                                      <p:to>
                                        <p:strVal val="visible"/>
                                      </p:to>
                                    </p:set>
                                    <p:anim calcmode="lin" valueType="num">
                                      <p:cBhvr additive="base">
                                        <p:cTn id="11" dur="500"/>
                                        <p:tgtEl>
                                          <p:spTgt spid="11270"/>
                                        </p:tgtEl>
                                        <p:attrNameLst>
                                          <p:attrName>ppt_y</p:attrName>
                                        </p:attrNameLst>
                                      </p:cBhvr>
                                      <p:tavLst>
                                        <p:tav tm="0">
                                          <p:val>
                                            <p:strVal val="#ppt_y+#ppt_h*1.125000"/>
                                          </p:val>
                                        </p:tav>
                                        <p:tav tm="100000">
                                          <p:val>
                                            <p:strVal val="#ppt_y"/>
                                          </p:val>
                                        </p:tav>
                                      </p:tavLst>
                                    </p:anim>
                                    <p:animEffect transition="in" filter="wipe(up)">
                                      <p:cBhvr>
                                        <p:cTn id="12" dur="500"/>
                                        <p:tgtEl>
                                          <p:spTgt spid="11270"/>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1272"/>
                                        </p:tgtEl>
                                        <p:attrNameLst>
                                          <p:attrName>style.visibility</p:attrName>
                                        </p:attrNameLst>
                                      </p:cBhvr>
                                      <p:to>
                                        <p:strVal val="visible"/>
                                      </p:to>
                                    </p:set>
                                    <p:anim calcmode="lin" valueType="num">
                                      <p:cBhvr additive="base">
                                        <p:cTn id="15" dur="500"/>
                                        <p:tgtEl>
                                          <p:spTgt spid="11272"/>
                                        </p:tgtEl>
                                        <p:attrNameLst>
                                          <p:attrName>ppt_y</p:attrName>
                                        </p:attrNameLst>
                                      </p:cBhvr>
                                      <p:tavLst>
                                        <p:tav tm="0">
                                          <p:val>
                                            <p:strVal val="#ppt_y+#ppt_h*1.125000"/>
                                          </p:val>
                                        </p:tav>
                                        <p:tav tm="100000">
                                          <p:val>
                                            <p:strVal val="#ppt_y"/>
                                          </p:val>
                                        </p:tav>
                                      </p:tavLst>
                                    </p:anim>
                                    <p:animEffect transition="in" filter="wipe(up)">
                                      <p:cBhvr>
                                        <p:cTn id="16" dur="500"/>
                                        <p:tgtEl>
                                          <p:spTgt spid="11272"/>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11273"/>
                                        </p:tgtEl>
                                        <p:attrNameLst>
                                          <p:attrName>style.visibility</p:attrName>
                                        </p:attrNameLst>
                                      </p:cBhvr>
                                      <p:to>
                                        <p:strVal val="visible"/>
                                      </p:to>
                                    </p:set>
                                    <p:anim calcmode="lin" valueType="num">
                                      <p:cBhvr additive="base">
                                        <p:cTn id="21" dur="500"/>
                                        <p:tgtEl>
                                          <p:spTgt spid="11273"/>
                                        </p:tgtEl>
                                        <p:attrNameLst>
                                          <p:attrName>ppt_y</p:attrName>
                                        </p:attrNameLst>
                                      </p:cBhvr>
                                      <p:tavLst>
                                        <p:tav tm="0">
                                          <p:val>
                                            <p:strVal val="#ppt_y+#ppt_h*1.125000"/>
                                          </p:val>
                                        </p:tav>
                                        <p:tav tm="100000">
                                          <p:val>
                                            <p:strVal val="#ppt_y"/>
                                          </p:val>
                                        </p:tav>
                                      </p:tavLst>
                                    </p:anim>
                                    <p:animEffect transition="in" filter="wipe(up)">
                                      <p:cBhvr>
                                        <p:cTn id="22" dur="500"/>
                                        <p:tgtEl>
                                          <p:spTgt spid="11273"/>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11274"/>
                                        </p:tgtEl>
                                        <p:attrNameLst>
                                          <p:attrName>style.visibility</p:attrName>
                                        </p:attrNameLst>
                                      </p:cBhvr>
                                      <p:to>
                                        <p:strVal val="visible"/>
                                      </p:to>
                                    </p:set>
                                    <p:anim calcmode="lin" valueType="num">
                                      <p:cBhvr additive="base">
                                        <p:cTn id="25" dur="500"/>
                                        <p:tgtEl>
                                          <p:spTgt spid="11274"/>
                                        </p:tgtEl>
                                        <p:attrNameLst>
                                          <p:attrName>ppt_y</p:attrName>
                                        </p:attrNameLst>
                                      </p:cBhvr>
                                      <p:tavLst>
                                        <p:tav tm="0">
                                          <p:val>
                                            <p:strVal val="#ppt_y+#ppt_h*1.125000"/>
                                          </p:val>
                                        </p:tav>
                                        <p:tav tm="100000">
                                          <p:val>
                                            <p:strVal val="#ppt_y"/>
                                          </p:val>
                                        </p:tav>
                                      </p:tavLst>
                                    </p:anim>
                                    <p:animEffect transition="in" filter="wipe(up)">
                                      <p:cBhvr>
                                        <p:cTn id="26" dur="500"/>
                                        <p:tgtEl>
                                          <p:spTgt spid="11274"/>
                                        </p:tgtEl>
                                      </p:cBhvr>
                                    </p:animEffect>
                                  </p:childTnLst>
                                </p:cTn>
                              </p:par>
                              <p:par>
                                <p:cTn id="27" presetID="12" presetClass="entr" presetSubtype="4"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500"/>
                                        <p:tgtEl>
                                          <p:spTgt spid="41"/>
                                        </p:tgtEl>
                                        <p:attrNameLst>
                                          <p:attrName>ppt_y</p:attrName>
                                        </p:attrNameLst>
                                      </p:cBhvr>
                                      <p:tavLst>
                                        <p:tav tm="0">
                                          <p:val>
                                            <p:strVal val="#ppt_y+#ppt_h*1.125000"/>
                                          </p:val>
                                        </p:tav>
                                        <p:tav tm="100000">
                                          <p:val>
                                            <p:strVal val="#ppt_y"/>
                                          </p:val>
                                        </p:tav>
                                      </p:tavLst>
                                    </p:anim>
                                    <p:animEffect transition="in" filter="wipe(up)">
                                      <p:cBhvr>
                                        <p:cTn id="30" dur="500"/>
                                        <p:tgtEl>
                                          <p:spTgt spid="41"/>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11275"/>
                                        </p:tgtEl>
                                        <p:attrNameLst>
                                          <p:attrName>style.visibility</p:attrName>
                                        </p:attrNameLst>
                                      </p:cBhvr>
                                      <p:to>
                                        <p:strVal val="visible"/>
                                      </p:to>
                                    </p:set>
                                    <p:anim calcmode="lin" valueType="num">
                                      <p:cBhvr additive="base">
                                        <p:cTn id="35" dur="500"/>
                                        <p:tgtEl>
                                          <p:spTgt spid="11275"/>
                                        </p:tgtEl>
                                        <p:attrNameLst>
                                          <p:attrName>ppt_y</p:attrName>
                                        </p:attrNameLst>
                                      </p:cBhvr>
                                      <p:tavLst>
                                        <p:tav tm="0">
                                          <p:val>
                                            <p:strVal val="#ppt_y+#ppt_h*1.125000"/>
                                          </p:val>
                                        </p:tav>
                                        <p:tav tm="100000">
                                          <p:val>
                                            <p:strVal val="#ppt_y"/>
                                          </p:val>
                                        </p:tav>
                                      </p:tavLst>
                                    </p:anim>
                                    <p:animEffect transition="in" filter="wipe(up)">
                                      <p:cBhvr>
                                        <p:cTn id="36" dur="500"/>
                                        <p:tgtEl>
                                          <p:spTgt spid="11275"/>
                                        </p:tgtEl>
                                      </p:cBhvr>
                                    </p:animEffect>
                                  </p:childTnLst>
                                </p:cTn>
                              </p:par>
                              <p:par>
                                <p:cTn id="37" presetID="12" presetClass="entr" presetSubtype="4" fill="hold" grpId="0" nodeType="withEffect">
                                  <p:stCondLst>
                                    <p:cond delay="0"/>
                                  </p:stCondLst>
                                  <p:childTnLst>
                                    <p:set>
                                      <p:cBhvr>
                                        <p:cTn id="38" dur="1" fill="hold">
                                          <p:stCondLst>
                                            <p:cond delay="0"/>
                                          </p:stCondLst>
                                        </p:cTn>
                                        <p:tgtEl>
                                          <p:spTgt spid="11276"/>
                                        </p:tgtEl>
                                        <p:attrNameLst>
                                          <p:attrName>style.visibility</p:attrName>
                                        </p:attrNameLst>
                                      </p:cBhvr>
                                      <p:to>
                                        <p:strVal val="visible"/>
                                      </p:to>
                                    </p:set>
                                    <p:anim calcmode="lin" valueType="num">
                                      <p:cBhvr additive="base">
                                        <p:cTn id="39" dur="500"/>
                                        <p:tgtEl>
                                          <p:spTgt spid="11276"/>
                                        </p:tgtEl>
                                        <p:attrNameLst>
                                          <p:attrName>ppt_y</p:attrName>
                                        </p:attrNameLst>
                                      </p:cBhvr>
                                      <p:tavLst>
                                        <p:tav tm="0">
                                          <p:val>
                                            <p:strVal val="#ppt_y+#ppt_h*1.125000"/>
                                          </p:val>
                                        </p:tav>
                                        <p:tav tm="100000">
                                          <p:val>
                                            <p:strVal val="#ppt_y"/>
                                          </p:val>
                                        </p:tav>
                                      </p:tavLst>
                                    </p:anim>
                                    <p:animEffect transition="in" filter="wipe(up)">
                                      <p:cBhvr>
                                        <p:cTn id="40" dur="500"/>
                                        <p:tgtEl>
                                          <p:spTgt spid="11276"/>
                                        </p:tgtEl>
                                      </p:cBhvr>
                                    </p:animEffect>
                                  </p:childTnLst>
                                </p:cTn>
                              </p:par>
                              <p:par>
                                <p:cTn id="41" presetID="12" presetClass="entr" presetSubtype="4"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p:tgtEl>
                                          <p:spTgt spid="39"/>
                                        </p:tgtEl>
                                        <p:attrNameLst>
                                          <p:attrName>ppt_y</p:attrName>
                                        </p:attrNameLst>
                                      </p:cBhvr>
                                      <p:tavLst>
                                        <p:tav tm="0">
                                          <p:val>
                                            <p:strVal val="#ppt_y+#ppt_h*1.125000"/>
                                          </p:val>
                                        </p:tav>
                                        <p:tav tm="100000">
                                          <p:val>
                                            <p:strVal val="#ppt_y"/>
                                          </p:val>
                                        </p:tav>
                                      </p:tavLst>
                                    </p:anim>
                                    <p:animEffect transition="in" filter="wipe(up)">
                                      <p:cBhvr>
                                        <p:cTn id="44" dur="500"/>
                                        <p:tgtEl>
                                          <p:spTgt spid="39"/>
                                        </p:tgtEl>
                                      </p:cBhvr>
                                    </p:animEffect>
                                  </p:childTnLst>
                                </p:cTn>
                              </p:par>
                            </p:childTnLst>
                          </p:cTn>
                        </p:par>
                      </p:childTnLst>
                    </p:cTn>
                  </p:par>
                  <p:par>
                    <p:cTn id="45" fill="hold">
                      <p:stCondLst>
                        <p:cond delay="indefinite"/>
                      </p:stCondLst>
                      <p:childTnLst>
                        <p:par>
                          <p:cTn id="46" fill="hold">
                            <p:stCondLst>
                              <p:cond delay="0"/>
                            </p:stCondLst>
                            <p:childTnLst>
                              <p:par>
                                <p:cTn id="47" presetID="12" presetClass="entr" presetSubtype="4" fill="hold" grpId="0" nodeType="clickEffect">
                                  <p:stCondLst>
                                    <p:cond delay="0"/>
                                  </p:stCondLst>
                                  <p:childTnLst>
                                    <p:set>
                                      <p:cBhvr>
                                        <p:cTn id="48" dur="1" fill="hold">
                                          <p:stCondLst>
                                            <p:cond delay="0"/>
                                          </p:stCondLst>
                                        </p:cTn>
                                        <p:tgtEl>
                                          <p:spTgt spid="11278"/>
                                        </p:tgtEl>
                                        <p:attrNameLst>
                                          <p:attrName>style.visibility</p:attrName>
                                        </p:attrNameLst>
                                      </p:cBhvr>
                                      <p:to>
                                        <p:strVal val="visible"/>
                                      </p:to>
                                    </p:set>
                                    <p:anim calcmode="lin" valueType="num">
                                      <p:cBhvr additive="base">
                                        <p:cTn id="49" dur="500"/>
                                        <p:tgtEl>
                                          <p:spTgt spid="11278"/>
                                        </p:tgtEl>
                                        <p:attrNameLst>
                                          <p:attrName>ppt_y</p:attrName>
                                        </p:attrNameLst>
                                      </p:cBhvr>
                                      <p:tavLst>
                                        <p:tav tm="0">
                                          <p:val>
                                            <p:strVal val="#ppt_y+#ppt_h*1.125000"/>
                                          </p:val>
                                        </p:tav>
                                        <p:tav tm="100000">
                                          <p:val>
                                            <p:strVal val="#ppt_y"/>
                                          </p:val>
                                        </p:tav>
                                      </p:tavLst>
                                    </p:anim>
                                    <p:animEffect transition="in" filter="wipe(up)">
                                      <p:cBhvr>
                                        <p:cTn id="50" dur="500"/>
                                        <p:tgtEl>
                                          <p:spTgt spid="11278"/>
                                        </p:tgtEl>
                                      </p:cBhvr>
                                    </p:animEffect>
                                  </p:childTnLst>
                                </p:cTn>
                              </p:par>
                              <p:par>
                                <p:cTn id="51" presetID="12" presetClass="entr" presetSubtype="4" fill="hold" grpId="0" nodeType="withEffect">
                                  <p:stCondLst>
                                    <p:cond delay="0"/>
                                  </p:stCondLst>
                                  <p:childTnLst>
                                    <p:set>
                                      <p:cBhvr>
                                        <p:cTn id="52" dur="1" fill="hold">
                                          <p:stCondLst>
                                            <p:cond delay="0"/>
                                          </p:stCondLst>
                                        </p:cTn>
                                        <p:tgtEl>
                                          <p:spTgt spid="11284"/>
                                        </p:tgtEl>
                                        <p:attrNameLst>
                                          <p:attrName>style.visibility</p:attrName>
                                        </p:attrNameLst>
                                      </p:cBhvr>
                                      <p:to>
                                        <p:strVal val="visible"/>
                                      </p:to>
                                    </p:set>
                                    <p:anim calcmode="lin" valueType="num">
                                      <p:cBhvr additive="base">
                                        <p:cTn id="53" dur="500"/>
                                        <p:tgtEl>
                                          <p:spTgt spid="11284"/>
                                        </p:tgtEl>
                                        <p:attrNameLst>
                                          <p:attrName>ppt_y</p:attrName>
                                        </p:attrNameLst>
                                      </p:cBhvr>
                                      <p:tavLst>
                                        <p:tav tm="0">
                                          <p:val>
                                            <p:strVal val="#ppt_y+#ppt_h*1.125000"/>
                                          </p:val>
                                        </p:tav>
                                        <p:tav tm="100000">
                                          <p:val>
                                            <p:strVal val="#ppt_y"/>
                                          </p:val>
                                        </p:tav>
                                      </p:tavLst>
                                    </p:anim>
                                    <p:animEffect transition="in" filter="wipe(up)">
                                      <p:cBhvr>
                                        <p:cTn id="54" dur="500"/>
                                        <p:tgtEl>
                                          <p:spTgt spid="11284"/>
                                        </p:tgtEl>
                                      </p:cBhvr>
                                    </p:animEffect>
                                  </p:childTnLst>
                                </p:cTn>
                              </p:par>
                              <p:par>
                                <p:cTn id="55" presetID="12" presetClass="entr" presetSubtype="4" fill="hold" grpId="0" nodeType="withEffect">
                                  <p:stCondLst>
                                    <p:cond delay="0"/>
                                  </p:stCondLst>
                                  <p:childTnLst>
                                    <p:set>
                                      <p:cBhvr>
                                        <p:cTn id="56" dur="1" fill="hold">
                                          <p:stCondLst>
                                            <p:cond delay="0"/>
                                          </p:stCondLst>
                                        </p:cTn>
                                        <p:tgtEl>
                                          <p:spTgt spid="3"/>
                                        </p:tgtEl>
                                        <p:attrNameLst>
                                          <p:attrName>style.visibility</p:attrName>
                                        </p:attrNameLst>
                                      </p:cBhvr>
                                      <p:to>
                                        <p:strVal val="visible"/>
                                      </p:to>
                                    </p:set>
                                    <p:anim calcmode="lin" valueType="num">
                                      <p:cBhvr additive="base">
                                        <p:cTn id="57" dur="500"/>
                                        <p:tgtEl>
                                          <p:spTgt spid="3"/>
                                        </p:tgtEl>
                                        <p:attrNameLst>
                                          <p:attrName>ppt_y</p:attrName>
                                        </p:attrNameLst>
                                      </p:cBhvr>
                                      <p:tavLst>
                                        <p:tav tm="0">
                                          <p:val>
                                            <p:strVal val="#ppt_y+#ppt_h*1.125000"/>
                                          </p:val>
                                        </p:tav>
                                        <p:tav tm="100000">
                                          <p:val>
                                            <p:strVal val="#ppt_y"/>
                                          </p:val>
                                        </p:tav>
                                      </p:tavLst>
                                    </p:anim>
                                    <p:animEffect transition="in" filter="wipe(up)">
                                      <p:cBhvr>
                                        <p:cTn id="58" dur="500"/>
                                        <p:tgtEl>
                                          <p:spTgt spid="3"/>
                                        </p:tgtEl>
                                      </p:cBhvr>
                                    </p:animEffect>
                                  </p:childTnLst>
                                </p:cTn>
                              </p:par>
                            </p:childTnLst>
                          </p:cTn>
                        </p:par>
                      </p:childTnLst>
                    </p:cTn>
                  </p:par>
                  <p:par>
                    <p:cTn id="59" fill="hold">
                      <p:stCondLst>
                        <p:cond delay="indefinite"/>
                      </p:stCondLst>
                      <p:childTnLst>
                        <p:par>
                          <p:cTn id="60" fill="hold">
                            <p:stCondLst>
                              <p:cond delay="0"/>
                            </p:stCondLst>
                            <p:childTnLst>
                              <p:par>
                                <p:cTn id="61" presetID="12" presetClass="entr" presetSubtype="4" fill="hold" grpId="0" nodeType="clickEffect">
                                  <p:stCondLst>
                                    <p:cond delay="0"/>
                                  </p:stCondLst>
                                  <p:childTnLst>
                                    <p:set>
                                      <p:cBhvr>
                                        <p:cTn id="62" dur="1" fill="hold">
                                          <p:stCondLst>
                                            <p:cond delay="0"/>
                                          </p:stCondLst>
                                        </p:cTn>
                                        <p:tgtEl>
                                          <p:spTgt spid="11279"/>
                                        </p:tgtEl>
                                        <p:attrNameLst>
                                          <p:attrName>style.visibility</p:attrName>
                                        </p:attrNameLst>
                                      </p:cBhvr>
                                      <p:to>
                                        <p:strVal val="visible"/>
                                      </p:to>
                                    </p:set>
                                    <p:anim calcmode="lin" valueType="num">
                                      <p:cBhvr additive="base">
                                        <p:cTn id="63" dur="500"/>
                                        <p:tgtEl>
                                          <p:spTgt spid="11279"/>
                                        </p:tgtEl>
                                        <p:attrNameLst>
                                          <p:attrName>ppt_y</p:attrName>
                                        </p:attrNameLst>
                                      </p:cBhvr>
                                      <p:tavLst>
                                        <p:tav tm="0">
                                          <p:val>
                                            <p:strVal val="#ppt_y+#ppt_h*1.125000"/>
                                          </p:val>
                                        </p:tav>
                                        <p:tav tm="100000">
                                          <p:val>
                                            <p:strVal val="#ppt_y"/>
                                          </p:val>
                                        </p:tav>
                                      </p:tavLst>
                                    </p:anim>
                                    <p:animEffect transition="in" filter="wipe(up)">
                                      <p:cBhvr>
                                        <p:cTn id="64" dur="500"/>
                                        <p:tgtEl>
                                          <p:spTgt spid="11279"/>
                                        </p:tgtEl>
                                      </p:cBhvr>
                                    </p:animEffect>
                                  </p:childTnLst>
                                </p:cTn>
                              </p:par>
                              <p:par>
                                <p:cTn id="65" presetID="12" presetClass="entr" presetSubtype="4" fill="hold" grpId="0" nodeType="withEffect">
                                  <p:stCondLst>
                                    <p:cond delay="0"/>
                                  </p:stCondLst>
                                  <p:childTnLst>
                                    <p:set>
                                      <p:cBhvr>
                                        <p:cTn id="66" dur="1" fill="hold">
                                          <p:stCondLst>
                                            <p:cond delay="0"/>
                                          </p:stCondLst>
                                        </p:cTn>
                                        <p:tgtEl>
                                          <p:spTgt spid="11285"/>
                                        </p:tgtEl>
                                        <p:attrNameLst>
                                          <p:attrName>style.visibility</p:attrName>
                                        </p:attrNameLst>
                                      </p:cBhvr>
                                      <p:to>
                                        <p:strVal val="visible"/>
                                      </p:to>
                                    </p:set>
                                    <p:anim calcmode="lin" valueType="num">
                                      <p:cBhvr additive="base">
                                        <p:cTn id="67" dur="500"/>
                                        <p:tgtEl>
                                          <p:spTgt spid="11285"/>
                                        </p:tgtEl>
                                        <p:attrNameLst>
                                          <p:attrName>ppt_y</p:attrName>
                                        </p:attrNameLst>
                                      </p:cBhvr>
                                      <p:tavLst>
                                        <p:tav tm="0">
                                          <p:val>
                                            <p:strVal val="#ppt_y+#ppt_h*1.125000"/>
                                          </p:val>
                                        </p:tav>
                                        <p:tav tm="100000">
                                          <p:val>
                                            <p:strVal val="#ppt_y"/>
                                          </p:val>
                                        </p:tav>
                                      </p:tavLst>
                                    </p:anim>
                                    <p:animEffect transition="in" filter="wipe(up)">
                                      <p:cBhvr>
                                        <p:cTn id="68" dur="500"/>
                                        <p:tgtEl>
                                          <p:spTgt spid="11285"/>
                                        </p:tgtEl>
                                      </p:cBhvr>
                                    </p:animEffect>
                                  </p:childTnLst>
                                </p:cTn>
                              </p:par>
                              <p:par>
                                <p:cTn id="69" presetID="12" presetClass="entr" presetSubtype="4" fill="hold" grpId="0" nodeType="with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additive="base">
                                        <p:cTn id="71" dur="500"/>
                                        <p:tgtEl>
                                          <p:spTgt spid="42"/>
                                        </p:tgtEl>
                                        <p:attrNameLst>
                                          <p:attrName>ppt_y</p:attrName>
                                        </p:attrNameLst>
                                      </p:cBhvr>
                                      <p:tavLst>
                                        <p:tav tm="0">
                                          <p:val>
                                            <p:strVal val="#ppt_y+#ppt_h*1.125000"/>
                                          </p:val>
                                        </p:tav>
                                        <p:tav tm="100000">
                                          <p:val>
                                            <p:strVal val="#ppt_y"/>
                                          </p:val>
                                        </p:tav>
                                      </p:tavLst>
                                    </p:anim>
                                    <p:animEffect transition="in" filter="wipe(up)">
                                      <p:cBhvr>
                                        <p:cTn id="72" dur="500"/>
                                        <p:tgtEl>
                                          <p:spTgt spid="42"/>
                                        </p:tgtEl>
                                      </p:cBhvr>
                                    </p:animEffect>
                                  </p:childTnLst>
                                </p:cTn>
                              </p:par>
                            </p:childTnLst>
                          </p:cTn>
                        </p:par>
                      </p:childTnLst>
                    </p:cTn>
                  </p:par>
                  <p:par>
                    <p:cTn id="73" fill="hold">
                      <p:stCondLst>
                        <p:cond delay="indefinite"/>
                      </p:stCondLst>
                      <p:childTnLst>
                        <p:par>
                          <p:cTn id="74" fill="hold">
                            <p:stCondLst>
                              <p:cond delay="0"/>
                            </p:stCondLst>
                            <p:childTnLst>
                              <p:par>
                                <p:cTn id="75" presetID="12" presetClass="entr" presetSubtype="4" fill="hold" grpId="0" nodeType="clickEffect">
                                  <p:stCondLst>
                                    <p:cond delay="0"/>
                                  </p:stCondLst>
                                  <p:childTnLst>
                                    <p:set>
                                      <p:cBhvr>
                                        <p:cTn id="76" dur="1" fill="hold">
                                          <p:stCondLst>
                                            <p:cond delay="0"/>
                                          </p:stCondLst>
                                        </p:cTn>
                                        <p:tgtEl>
                                          <p:spTgt spid="11286"/>
                                        </p:tgtEl>
                                        <p:attrNameLst>
                                          <p:attrName>style.visibility</p:attrName>
                                        </p:attrNameLst>
                                      </p:cBhvr>
                                      <p:to>
                                        <p:strVal val="visible"/>
                                      </p:to>
                                    </p:set>
                                    <p:anim calcmode="lin" valueType="num">
                                      <p:cBhvr additive="base">
                                        <p:cTn id="77" dur="500"/>
                                        <p:tgtEl>
                                          <p:spTgt spid="11286"/>
                                        </p:tgtEl>
                                        <p:attrNameLst>
                                          <p:attrName>ppt_y</p:attrName>
                                        </p:attrNameLst>
                                      </p:cBhvr>
                                      <p:tavLst>
                                        <p:tav tm="0">
                                          <p:val>
                                            <p:strVal val="#ppt_y+#ppt_h*1.125000"/>
                                          </p:val>
                                        </p:tav>
                                        <p:tav tm="100000">
                                          <p:val>
                                            <p:strVal val="#ppt_y"/>
                                          </p:val>
                                        </p:tav>
                                      </p:tavLst>
                                    </p:anim>
                                    <p:animEffect transition="in" filter="wipe(up)">
                                      <p:cBhvr>
                                        <p:cTn id="78" dur="500"/>
                                        <p:tgtEl>
                                          <p:spTgt spid="11286"/>
                                        </p:tgtEl>
                                      </p:cBhvr>
                                    </p:animEffect>
                                  </p:childTnLst>
                                </p:cTn>
                              </p:par>
                              <p:par>
                                <p:cTn id="79" presetID="12" presetClass="entr" presetSubtype="4" fill="hold" grpId="0" nodeType="withEffect">
                                  <p:stCondLst>
                                    <p:cond delay="0"/>
                                  </p:stCondLst>
                                  <p:childTnLst>
                                    <p:set>
                                      <p:cBhvr>
                                        <p:cTn id="80" dur="1" fill="hold">
                                          <p:stCondLst>
                                            <p:cond delay="0"/>
                                          </p:stCondLst>
                                        </p:cTn>
                                        <p:tgtEl>
                                          <p:spTgt spid="11287"/>
                                        </p:tgtEl>
                                        <p:attrNameLst>
                                          <p:attrName>style.visibility</p:attrName>
                                        </p:attrNameLst>
                                      </p:cBhvr>
                                      <p:to>
                                        <p:strVal val="visible"/>
                                      </p:to>
                                    </p:set>
                                    <p:anim calcmode="lin" valueType="num">
                                      <p:cBhvr additive="base">
                                        <p:cTn id="81" dur="500"/>
                                        <p:tgtEl>
                                          <p:spTgt spid="11287"/>
                                        </p:tgtEl>
                                        <p:attrNameLst>
                                          <p:attrName>ppt_y</p:attrName>
                                        </p:attrNameLst>
                                      </p:cBhvr>
                                      <p:tavLst>
                                        <p:tav tm="0">
                                          <p:val>
                                            <p:strVal val="#ppt_y+#ppt_h*1.125000"/>
                                          </p:val>
                                        </p:tav>
                                        <p:tav tm="100000">
                                          <p:val>
                                            <p:strVal val="#ppt_y"/>
                                          </p:val>
                                        </p:tav>
                                      </p:tavLst>
                                    </p:anim>
                                    <p:animEffect transition="in" filter="wipe(up)">
                                      <p:cBhvr>
                                        <p:cTn id="82" dur="500"/>
                                        <p:tgtEl>
                                          <p:spTgt spid="11287"/>
                                        </p:tgtEl>
                                      </p:cBhvr>
                                    </p:animEffect>
                                  </p:childTnLst>
                                </p:cTn>
                              </p:par>
                              <p:par>
                                <p:cTn id="83" presetID="12" presetClass="entr" presetSubtype="4" fill="hold" grpId="0" nodeType="withEffect">
                                  <p:stCondLst>
                                    <p:cond delay="0"/>
                                  </p:stCondLst>
                                  <p:childTnLst>
                                    <p:set>
                                      <p:cBhvr>
                                        <p:cTn id="84" dur="1" fill="hold">
                                          <p:stCondLst>
                                            <p:cond delay="0"/>
                                          </p:stCondLst>
                                        </p:cTn>
                                        <p:tgtEl>
                                          <p:spTgt spid="44"/>
                                        </p:tgtEl>
                                        <p:attrNameLst>
                                          <p:attrName>style.visibility</p:attrName>
                                        </p:attrNameLst>
                                      </p:cBhvr>
                                      <p:to>
                                        <p:strVal val="visible"/>
                                      </p:to>
                                    </p:set>
                                    <p:anim calcmode="lin" valueType="num">
                                      <p:cBhvr additive="base">
                                        <p:cTn id="85" dur="500"/>
                                        <p:tgtEl>
                                          <p:spTgt spid="44"/>
                                        </p:tgtEl>
                                        <p:attrNameLst>
                                          <p:attrName>ppt_y</p:attrName>
                                        </p:attrNameLst>
                                      </p:cBhvr>
                                      <p:tavLst>
                                        <p:tav tm="0">
                                          <p:val>
                                            <p:strVal val="#ppt_y+#ppt_h*1.125000"/>
                                          </p:val>
                                        </p:tav>
                                        <p:tav tm="100000">
                                          <p:val>
                                            <p:strVal val="#ppt_y"/>
                                          </p:val>
                                        </p:tav>
                                      </p:tavLst>
                                    </p:anim>
                                    <p:animEffect transition="in" filter="wipe(up)">
                                      <p:cBhvr>
                                        <p:cTn id="8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2" grpId="0" animBg="1"/>
      <p:bldP spid="11270" grpId="0" animBg="1"/>
      <p:bldP spid="11274" grpId="0" animBg="1"/>
      <p:bldP spid="11273" grpId="0" animBg="1"/>
      <p:bldP spid="11276" grpId="0" animBg="1"/>
      <p:bldP spid="11275" grpId="0" animBg="1"/>
      <p:bldP spid="11278" grpId="0" animBg="1"/>
      <p:bldP spid="11284" grpId="0" animBg="1"/>
      <p:bldP spid="11279" grpId="0" animBg="1"/>
      <p:bldP spid="11285" grpId="0" animBg="1"/>
      <p:bldP spid="11286" grpId="0" animBg="1"/>
      <p:bldP spid="11287" grpId="0" animBg="1"/>
      <p:bldP spid="3" grpId="0" animBg="1"/>
      <p:bldP spid="39" grpId="0" animBg="1"/>
      <p:bldP spid="40" grpId="0" animBg="1"/>
      <p:bldP spid="41" grpId="0" animBg="1"/>
      <p:bldP spid="42" grpId="0" animBg="1"/>
      <p:bldP spid="4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292100" y="0"/>
            <a:ext cx="7536813" cy="584776"/>
          </a:xfrm>
          <a:prstGeom prst="rect">
            <a:avLst/>
          </a:prstGeom>
          <a:noFill/>
        </p:spPr>
        <p:txBody>
          <a:bodyPr wrap="square" rtlCol="0">
            <a:spAutoFit/>
          </a:bodyPr>
          <a:lstStyle/>
          <a:p>
            <a:r>
              <a:rPr lang="en-GB" sz="3200" dirty="0" smtClean="0"/>
              <a:t>X-ray Emission Variability tackers : QPO</a:t>
            </a:r>
            <a:endParaRPr lang="en-GB" sz="3200" dirty="0"/>
          </a:p>
        </p:txBody>
      </p:sp>
      <p:pic>
        <p:nvPicPr>
          <p:cNvPr id="7" name="Picture 12"/>
          <p:cNvPicPr>
            <a:picLocks noChangeAspect="1" noChangeArrowheads="1"/>
          </p:cNvPicPr>
          <p:nvPr/>
        </p:nvPicPr>
        <p:blipFill rotWithShape="1">
          <a:blip r:embed="rId2">
            <a:extLst>
              <a:ext uri="{28A0092B-C50C-407E-A947-70E740481C1C}">
                <a14:useLocalDpi xmlns:a14="http://schemas.microsoft.com/office/drawing/2010/main" val="0"/>
              </a:ext>
            </a:extLst>
          </a:blip>
          <a:srcRect t="4364"/>
          <a:stretch/>
        </p:blipFill>
        <p:spPr bwMode="auto">
          <a:xfrm>
            <a:off x="2510847" y="3084931"/>
            <a:ext cx="5527258" cy="2653827"/>
          </a:xfrm>
          <a:prstGeom prst="rect">
            <a:avLst/>
          </a:prstGeom>
          <a:noFill/>
          <a:ln w="76200">
            <a:noFill/>
            <a:miter lim="800000"/>
            <a:headEnd/>
            <a:tailEnd/>
          </a:ln>
          <a:extLst>
            <a:ext uri="{909E8E84-426E-40dd-AFC4-6F175D3DCCD1}">
              <a14:hiddenFill xmlns:a14="http://schemas.microsoft.com/office/drawing/2010/main">
                <a:solidFill>
                  <a:srgbClr val="FFFFFF"/>
                </a:solidFill>
              </a14:hiddenFill>
            </a:ext>
          </a:extLst>
        </p:spPr>
      </p:pic>
      <p:sp>
        <p:nvSpPr>
          <p:cNvPr id="8" name="CasellaDiTesto 7"/>
          <p:cNvSpPr txBox="1"/>
          <p:nvPr/>
        </p:nvSpPr>
        <p:spPr>
          <a:xfrm>
            <a:off x="3681762" y="5144578"/>
            <a:ext cx="4097816" cy="307777"/>
          </a:xfrm>
          <a:prstGeom prst="rect">
            <a:avLst/>
          </a:prstGeom>
          <a:noFill/>
        </p:spPr>
        <p:txBody>
          <a:bodyPr wrap="square" rtlCol="0">
            <a:spAutoFit/>
          </a:bodyPr>
          <a:lstStyle/>
          <a:p>
            <a:r>
              <a:rPr lang="en-GB" sz="1400" dirty="0" smtClean="0"/>
              <a:t>H1743-322 2002-2009 light curve between 1-12 </a:t>
            </a:r>
            <a:r>
              <a:rPr lang="en-GB" sz="1400" dirty="0" err="1" smtClean="0"/>
              <a:t>keV</a:t>
            </a:r>
            <a:endParaRPr lang="en-GB" sz="1400" dirty="0"/>
          </a:p>
        </p:txBody>
      </p:sp>
      <p:sp>
        <p:nvSpPr>
          <p:cNvPr id="10" name="CasellaDiTesto 9"/>
          <p:cNvSpPr txBox="1"/>
          <p:nvPr/>
        </p:nvSpPr>
        <p:spPr>
          <a:xfrm>
            <a:off x="3914386" y="3672424"/>
            <a:ext cx="2219202" cy="369332"/>
          </a:xfrm>
          <a:prstGeom prst="rect">
            <a:avLst/>
          </a:prstGeom>
          <a:noFill/>
        </p:spPr>
        <p:txBody>
          <a:bodyPr wrap="square" rtlCol="0">
            <a:spAutoFit/>
          </a:bodyPr>
          <a:lstStyle/>
          <a:p>
            <a:r>
              <a:rPr lang="en-GB" dirty="0" smtClean="0"/>
              <a:t>~7 years</a:t>
            </a:r>
            <a:endParaRPr lang="en-GB" dirty="0"/>
          </a:p>
        </p:txBody>
      </p:sp>
      <p:grpSp>
        <p:nvGrpSpPr>
          <p:cNvPr id="18" name="Gruppo 17"/>
          <p:cNvGrpSpPr/>
          <p:nvPr/>
        </p:nvGrpSpPr>
        <p:grpSpPr>
          <a:xfrm>
            <a:off x="3888521" y="3097889"/>
            <a:ext cx="3321107" cy="2411446"/>
            <a:chOff x="47096" y="1789621"/>
            <a:chExt cx="3321107" cy="2411446"/>
          </a:xfrm>
        </p:grpSpPr>
        <p:pic>
          <p:nvPicPr>
            <p:cNvPr id="13" name="Immagine 12" descr="h1743_100days.ps"/>
            <p:cNvPicPr>
              <a:picLocks noChangeAspect="1"/>
            </p:cNvPicPr>
            <p:nvPr/>
          </p:nvPicPr>
          <p:blipFill rotWithShape="1">
            <a:blip r:embed="rId3">
              <a:extLst>
                <a:ext uri="{28A0092B-C50C-407E-A947-70E740481C1C}">
                  <a14:useLocalDpi xmlns:a14="http://schemas.microsoft.com/office/drawing/2010/main" val="0"/>
                </a:ext>
              </a:extLst>
            </a:blip>
            <a:srcRect l="10148" t="10341" r="25215" b="20871"/>
            <a:stretch/>
          </p:blipFill>
          <p:spPr>
            <a:xfrm rot="16200000">
              <a:off x="501927" y="1334790"/>
              <a:ext cx="2411446" cy="3321107"/>
            </a:xfrm>
            <a:prstGeom prst="rect">
              <a:avLst/>
            </a:prstGeom>
            <a:solidFill>
              <a:schemeClr val="bg1"/>
            </a:solidFill>
          </p:spPr>
        </p:pic>
        <p:sp>
          <p:nvSpPr>
            <p:cNvPr id="11" name="CasellaDiTesto 10"/>
            <p:cNvSpPr txBox="1"/>
            <p:nvPr/>
          </p:nvSpPr>
          <p:spPr>
            <a:xfrm>
              <a:off x="426936" y="2598580"/>
              <a:ext cx="2520462" cy="369332"/>
            </a:xfrm>
            <a:prstGeom prst="rect">
              <a:avLst/>
            </a:prstGeom>
            <a:noFill/>
          </p:spPr>
          <p:txBody>
            <a:bodyPr wrap="square" rtlCol="0">
              <a:spAutoFit/>
            </a:bodyPr>
            <a:lstStyle/>
            <a:p>
              <a:r>
                <a:rPr lang="en-GB" dirty="0" smtClean="0"/>
                <a:t>100 days</a:t>
              </a:r>
              <a:endParaRPr lang="en-GB" dirty="0"/>
            </a:p>
          </p:txBody>
        </p:sp>
      </p:grpSp>
      <p:grpSp>
        <p:nvGrpSpPr>
          <p:cNvPr id="16" name="Gruppo 15"/>
          <p:cNvGrpSpPr/>
          <p:nvPr/>
        </p:nvGrpSpPr>
        <p:grpSpPr>
          <a:xfrm>
            <a:off x="2812481" y="3242552"/>
            <a:ext cx="3134829" cy="2209803"/>
            <a:chOff x="5455380" y="3149600"/>
            <a:chExt cx="3134829" cy="2209803"/>
          </a:xfrm>
        </p:grpSpPr>
        <p:pic>
          <p:nvPicPr>
            <p:cNvPr id="2" name="Immagine 1" descr="4u_5gg.ps"/>
            <p:cNvPicPr>
              <a:picLocks noChangeAspect="1"/>
            </p:cNvPicPr>
            <p:nvPr/>
          </p:nvPicPr>
          <p:blipFill rotWithShape="1">
            <a:blip r:embed="rId4">
              <a:extLst>
                <a:ext uri="{28A0092B-C50C-407E-A947-70E740481C1C}">
                  <a14:useLocalDpi xmlns:a14="http://schemas.microsoft.com/office/drawing/2010/main" val="0"/>
                </a:ext>
              </a:extLst>
            </a:blip>
            <a:srcRect l="8174" t="9637" r="12851" b="3790"/>
            <a:stretch/>
          </p:blipFill>
          <p:spPr>
            <a:xfrm rot="5400000">
              <a:off x="5917893" y="2687087"/>
              <a:ext cx="2209803" cy="3134829"/>
            </a:xfrm>
            <a:prstGeom prst="rect">
              <a:avLst/>
            </a:prstGeom>
            <a:solidFill>
              <a:schemeClr val="bg1"/>
            </a:solidFill>
          </p:spPr>
        </p:pic>
        <p:sp>
          <p:nvSpPr>
            <p:cNvPr id="4" name="CasellaDiTesto 3"/>
            <p:cNvSpPr txBox="1"/>
            <p:nvPr/>
          </p:nvSpPr>
          <p:spPr>
            <a:xfrm>
              <a:off x="6025513" y="4127901"/>
              <a:ext cx="1803400" cy="369332"/>
            </a:xfrm>
            <a:prstGeom prst="rect">
              <a:avLst/>
            </a:prstGeom>
            <a:noFill/>
          </p:spPr>
          <p:txBody>
            <a:bodyPr wrap="square" rtlCol="0">
              <a:spAutoFit/>
            </a:bodyPr>
            <a:lstStyle/>
            <a:p>
              <a:r>
                <a:rPr lang="en-GB" dirty="0" smtClean="0"/>
                <a:t>5 days</a:t>
              </a:r>
              <a:endParaRPr lang="en-GB" dirty="0"/>
            </a:p>
          </p:txBody>
        </p:sp>
      </p:grpSp>
      <p:grpSp>
        <p:nvGrpSpPr>
          <p:cNvPr id="15" name="Gruppo 14"/>
          <p:cNvGrpSpPr/>
          <p:nvPr/>
        </p:nvGrpSpPr>
        <p:grpSpPr>
          <a:xfrm>
            <a:off x="3027982" y="3193875"/>
            <a:ext cx="3105607" cy="2192731"/>
            <a:chOff x="4406430" y="1111263"/>
            <a:chExt cx="3105607" cy="2192731"/>
          </a:xfrm>
        </p:grpSpPr>
        <p:pic>
          <p:nvPicPr>
            <p:cNvPr id="9" name="Immagine 8" descr="4u_100s.ps"/>
            <p:cNvPicPr>
              <a:picLocks noChangeAspect="1"/>
            </p:cNvPicPr>
            <p:nvPr/>
          </p:nvPicPr>
          <p:blipFill rotWithShape="1">
            <a:blip r:embed="rId5">
              <a:extLst>
                <a:ext uri="{28A0092B-C50C-407E-A947-70E740481C1C}">
                  <a14:useLocalDpi xmlns:a14="http://schemas.microsoft.com/office/drawing/2010/main" val="0"/>
                </a:ext>
              </a:extLst>
            </a:blip>
            <a:srcRect l="7909" t="9630" r="13725" b="4604"/>
            <a:stretch/>
          </p:blipFill>
          <p:spPr>
            <a:xfrm rot="5400000">
              <a:off x="4862868" y="654825"/>
              <a:ext cx="2192731" cy="3105607"/>
            </a:xfrm>
            <a:prstGeom prst="rect">
              <a:avLst/>
            </a:prstGeom>
            <a:solidFill>
              <a:schemeClr val="bg1"/>
            </a:solidFill>
          </p:spPr>
        </p:pic>
        <p:sp>
          <p:nvSpPr>
            <p:cNvPr id="12" name="CasellaDiTesto 11"/>
            <p:cNvSpPr txBox="1"/>
            <p:nvPr/>
          </p:nvSpPr>
          <p:spPr>
            <a:xfrm>
              <a:off x="5455380" y="1789620"/>
              <a:ext cx="1466120" cy="369332"/>
            </a:xfrm>
            <a:prstGeom prst="rect">
              <a:avLst/>
            </a:prstGeom>
            <a:noFill/>
          </p:spPr>
          <p:txBody>
            <a:bodyPr wrap="square" rtlCol="0">
              <a:spAutoFit/>
            </a:bodyPr>
            <a:lstStyle/>
            <a:p>
              <a:r>
                <a:rPr lang="en-GB" dirty="0" smtClean="0"/>
                <a:t>0.5 hour</a:t>
              </a:r>
              <a:endParaRPr lang="en-GB" dirty="0"/>
            </a:p>
          </p:txBody>
        </p:sp>
      </p:grpSp>
      <p:sp>
        <p:nvSpPr>
          <p:cNvPr id="14" name="Rettangolo 13"/>
          <p:cNvSpPr/>
          <p:nvPr/>
        </p:nvSpPr>
        <p:spPr>
          <a:xfrm>
            <a:off x="47097" y="5750004"/>
            <a:ext cx="8497476" cy="1107996"/>
          </a:xfrm>
          <a:prstGeom prst="rect">
            <a:avLst/>
          </a:prstGeom>
        </p:spPr>
        <p:txBody>
          <a:bodyPr wrap="square">
            <a:spAutoFit/>
          </a:bodyPr>
          <a:lstStyle/>
          <a:p>
            <a:pPr marL="285750" indent="-285750">
              <a:buFont typeface="Arial"/>
              <a:buChar char="•"/>
            </a:pPr>
            <a:r>
              <a:rPr lang="en-GB" sz="2200" dirty="0" smtClean="0"/>
              <a:t>This </a:t>
            </a:r>
            <a:r>
              <a:rPr lang="en-GB" sz="2200" dirty="0"/>
              <a:t>complex fast time variability shows a marked dependence on the energy spectrum of the source, with transitions which can be as fast as a few seconds. </a:t>
            </a:r>
          </a:p>
        </p:txBody>
      </p:sp>
      <p:sp>
        <p:nvSpPr>
          <p:cNvPr id="6" name="CasellaDiTesto 5"/>
          <p:cNvSpPr txBox="1"/>
          <p:nvPr/>
        </p:nvSpPr>
        <p:spPr>
          <a:xfrm>
            <a:off x="47097" y="584776"/>
            <a:ext cx="9067048" cy="2154436"/>
          </a:xfrm>
          <a:prstGeom prst="rect">
            <a:avLst/>
          </a:prstGeom>
          <a:noFill/>
        </p:spPr>
        <p:txBody>
          <a:bodyPr wrap="square" rtlCol="0">
            <a:spAutoFit/>
          </a:bodyPr>
          <a:lstStyle/>
          <a:p>
            <a:pPr marL="342900" indent="-342900">
              <a:buFont typeface="Arial"/>
              <a:buChar char="•"/>
            </a:pPr>
            <a:r>
              <a:rPr lang="en-GB" sz="2200" dirty="0" smtClean="0"/>
              <a:t>Variability is a characteristic of the accretion </a:t>
            </a:r>
          </a:p>
          <a:p>
            <a:pPr marL="342900" indent="-342900">
              <a:buFont typeface="Arial"/>
              <a:buChar char="•"/>
            </a:pPr>
            <a:r>
              <a:rPr lang="en-GB" sz="2200" dirty="0" smtClean="0"/>
              <a:t>The </a:t>
            </a:r>
            <a:r>
              <a:rPr lang="en-GB" sz="2200" dirty="0"/>
              <a:t>X-ray </a:t>
            </a:r>
            <a:r>
              <a:rPr lang="en-GB" sz="2200" dirty="0" smtClean="0"/>
              <a:t>Luminosity  varies </a:t>
            </a:r>
            <a:r>
              <a:rPr lang="en-GB" sz="2200" dirty="0"/>
              <a:t>in a non-periodic fashion on </a:t>
            </a:r>
            <a:r>
              <a:rPr lang="en-GB" sz="2200" dirty="0" smtClean="0"/>
              <a:t>different time scales </a:t>
            </a:r>
          </a:p>
          <a:p>
            <a:pPr marL="342900" indent="-342900">
              <a:buFont typeface="Arial"/>
              <a:buChar char="•"/>
            </a:pPr>
            <a:r>
              <a:rPr lang="en-GB" sz="2200" dirty="0" smtClean="0"/>
              <a:t>Thus </a:t>
            </a:r>
            <a:r>
              <a:rPr lang="en-GB" sz="2200" dirty="0"/>
              <a:t>the Power spectrum is good tracker of variability</a:t>
            </a:r>
            <a:r>
              <a:rPr lang="en-GB" sz="2200" dirty="0" smtClean="0"/>
              <a:t>.</a:t>
            </a:r>
          </a:p>
          <a:p>
            <a:pPr marL="342900" indent="-342900" algn="just">
              <a:buFont typeface="Arial"/>
              <a:buChar char="•"/>
            </a:pPr>
            <a:r>
              <a:rPr lang="en-GB" sz="2200" dirty="0"/>
              <a:t>P</a:t>
            </a:r>
            <a:r>
              <a:rPr lang="en-GB" sz="2200" dirty="0" smtClean="0"/>
              <a:t>ower spectrum often presents transient QPO  (see </a:t>
            </a:r>
            <a:r>
              <a:rPr lang="en-GB" sz="2400" dirty="0" err="1" smtClean="0"/>
              <a:t>Orhan</a:t>
            </a:r>
            <a:r>
              <a:rPr lang="en-GB" sz="2400" dirty="0" smtClean="0"/>
              <a:t> </a:t>
            </a:r>
            <a:r>
              <a:rPr lang="en-GB" sz="2400" dirty="0" err="1" smtClean="0"/>
              <a:t>Donmez</a:t>
            </a:r>
            <a:r>
              <a:rPr lang="en-GB" sz="2400" dirty="0" smtClean="0"/>
              <a:t> talk</a:t>
            </a:r>
            <a:r>
              <a:rPr lang="en-GB" sz="2200" dirty="0" smtClean="0"/>
              <a:t>) </a:t>
            </a:r>
            <a:endParaRPr lang="en-GB" sz="2200" dirty="0"/>
          </a:p>
          <a:p>
            <a:pPr marL="342900" indent="-342900" algn="just">
              <a:buFont typeface="Arial"/>
              <a:buChar char="•"/>
            </a:pPr>
            <a:r>
              <a:rPr lang="en-GB" sz="2200" dirty="0"/>
              <a:t>QPOs can be explained as intensity fluctuations with a preferred </a:t>
            </a:r>
            <a:r>
              <a:rPr lang="en-GB" sz="2200" dirty="0" smtClean="0"/>
              <a:t>frequency</a:t>
            </a:r>
            <a:endParaRPr lang="en-GB" sz="2200" dirty="0"/>
          </a:p>
        </p:txBody>
      </p:sp>
      <p:grpSp>
        <p:nvGrpSpPr>
          <p:cNvPr id="19" name="Gruppo 18"/>
          <p:cNvGrpSpPr/>
          <p:nvPr/>
        </p:nvGrpSpPr>
        <p:grpSpPr>
          <a:xfrm>
            <a:off x="1738809" y="3432030"/>
            <a:ext cx="6414034" cy="2267814"/>
            <a:chOff x="1738809" y="3432030"/>
            <a:chExt cx="6414034" cy="2267814"/>
          </a:xfrm>
        </p:grpSpPr>
        <p:pic>
          <p:nvPicPr>
            <p:cNvPr id="5" name="Immagine 4"/>
            <p:cNvPicPr>
              <a:picLocks noChangeAspect="1"/>
            </p:cNvPicPr>
            <p:nvPr/>
          </p:nvPicPr>
          <p:blipFill rotWithShape="1">
            <a:blip r:embed="rId6"/>
            <a:srcRect l="5177" t="66931" r="22395"/>
            <a:stretch/>
          </p:blipFill>
          <p:spPr>
            <a:xfrm>
              <a:off x="1747141" y="3432030"/>
              <a:ext cx="6405702" cy="2267814"/>
            </a:xfrm>
            <a:prstGeom prst="rect">
              <a:avLst/>
            </a:prstGeom>
          </p:spPr>
        </p:pic>
        <p:sp>
          <p:nvSpPr>
            <p:cNvPr id="17" name="Rettangolo 16"/>
            <p:cNvSpPr/>
            <p:nvPr/>
          </p:nvSpPr>
          <p:spPr>
            <a:xfrm>
              <a:off x="1738809" y="5267689"/>
              <a:ext cx="2446553" cy="369332"/>
            </a:xfrm>
            <a:prstGeom prst="rect">
              <a:avLst/>
            </a:prstGeom>
          </p:spPr>
          <p:txBody>
            <a:bodyPr wrap="none">
              <a:spAutoFit/>
            </a:bodyPr>
            <a:lstStyle/>
            <a:p>
              <a:r>
                <a:rPr lang="en-GB" dirty="0" err="1"/>
                <a:t>Remillard</a:t>
              </a:r>
              <a:r>
                <a:rPr lang="en-GB" baseline="30000" dirty="0"/>
                <a:t> </a:t>
              </a:r>
              <a:r>
                <a:rPr lang="en-GB" dirty="0"/>
                <a:t>&amp; Morgan</a:t>
              </a:r>
              <a:r>
                <a:rPr lang="en-GB" baseline="30000" dirty="0"/>
                <a:t> </a:t>
              </a:r>
              <a:r>
                <a:rPr lang="en-GB" baseline="30000" dirty="0" smtClean="0"/>
                <a:t> 1999</a:t>
              </a:r>
              <a:endParaRPr lang="en-GB" dirty="0"/>
            </a:p>
          </p:txBody>
        </p:sp>
      </p:grpSp>
      <p:sp>
        <p:nvSpPr>
          <p:cNvPr id="20" name="Segnaposto numero diapositiva 19"/>
          <p:cNvSpPr>
            <a:spLocks noGrp="1"/>
          </p:cNvSpPr>
          <p:nvPr>
            <p:ph type="sldNum" sz="quarter" idx="12"/>
          </p:nvPr>
        </p:nvSpPr>
        <p:spPr/>
        <p:txBody>
          <a:bodyPr/>
          <a:lstStyle/>
          <a:p>
            <a:fld id="{704E4876-91D3-4743-9EE3-19B4DE2D57A9}" type="slidenum">
              <a:rPr lang="en-GB" smtClean="0"/>
              <a:t>9</a:t>
            </a:fld>
            <a:endParaRPr lang="en-GB"/>
          </a:p>
        </p:txBody>
      </p:sp>
    </p:spTree>
    <p:extLst>
      <p:ext uri="{BB962C8B-B14F-4D97-AF65-F5344CB8AC3E}">
        <p14:creationId xmlns:p14="http://schemas.microsoft.com/office/powerpoint/2010/main" val="25755040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209"/>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3165</TotalTime>
  <Words>2114</Words>
  <Application>Microsoft Macintosh PowerPoint</Application>
  <PresentationFormat>Presentazione su schermo (4:3)</PresentationFormat>
  <Paragraphs>189</Paragraphs>
  <Slides>19</Slides>
  <Notes>9</Notes>
  <HiddenSlides>3</HiddenSlides>
  <MMClips>0</MMClips>
  <ScaleCrop>false</ScaleCrop>
  <HeadingPairs>
    <vt:vector size="6" baseType="variant">
      <vt:variant>
        <vt:lpstr>Tema</vt:lpstr>
      </vt:variant>
      <vt:variant>
        <vt:i4>1</vt:i4>
      </vt:variant>
      <vt:variant>
        <vt:lpstr>Server OLE incorporati</vt:lpstr>
      </vt:variant>
      <vt:variant>
        <vt:i4>1</vt:i4>
      </vt:variant>
      <vt:variant>
        <vt:lpstr>Titoli diapositive</vt:lpstr>
      </vt:variant>
      <vt:variant>
        <vt:i4>19</vt:i4>
      </vt:variant>
    </vt:vector>
  </HeadingPairs>
  <TitlesOfParts>
    <vt:vector size="21" baseType="lpstr">
      <vt:lpstr>Tema di Office</vt:lpstr>
      <vt:lpstr>Equation</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An extreme example of disk instability:  IGR J17091-3624</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vector>
  </TitlesOfParts>
  <Company>IASF-Roma INAF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Fiamma Capitanio</dc:creator>
  <cp:lastModifiedBy>Fiamma Capitanio</cp:lastModifiedBy>
  <cp:revision>192</cp:revision>
  <dcterms:created xsi:type="dcterms:W3CDTF">2013-03-04T16:51:39Z</dcterms:created>
  <dcterms:modified xsi:type="dcterms:W3CDTF">2013-03-19T13:15:22Z</dcterms:modified>
</cp:coreProperties>
</file>