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3.bin" ContentType="application/vnd.openxmlformats-officedocument.oleObject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19"/>
  </p:notesMasterIdLst>
  <p:handoutMasterIdLst>
    <p:handoutMasterId r:id="rId20"/>
  </p:handoutMasterIdLst>
  <p:sldIdLst>
    <p:sldId id="256" r:id="rId3"/>
    <p:sldId id="315" r:id="rId4"/>
    <p:sldId id="309" r:id="rId5"/>
    <p:sldId id="360" r:id="rId6"/>
    <p:sldId id="340" r:id="rId7"/>
    <p:sldId id="365" r:id="rId8"/>
    <p:sldId id="319" r:id="rId9"/>
    <p:sldId id="352" r:id="rId10"/>
    <p:sldId id="353" r:id="rId11"/>
    <p:sldId id="354" r:id="rId12"/>
    <p:sldId id="368" r:id="rId13"/>
    <p:sldId id="362" r:id="rId14"/>
    <p:sldId id="363" r:id="rId15"/>
    <p:sldId id="361" r:id="rId16"/>
    <p:sldId id="364" r:id="rId17"/>
    <p:sldId id="346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61AA"/>
    <a:srgbClr val="2D4F8B"/>
    <a:srgbClr val="CC3300"/>
    <a:srgbClr val="00529E"/>
    <a:srgbClr val="004F9E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1111" autoAdjust="0"/>
  </p:normalViewPr>
  <p:slideViewPr>
    <p:cSldViewPr>
      <p:cViewPr>
        <p:scale>
          <a:sx n="100" d="100"/>
          <a:sy n="100" d="100"/>
        </p:scale>
        <p:origin x="-1224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9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50DB25-B987-1F45-A5F5-6C3A7CD08C2E}" type="datetimeFigureOut">
              <a:rPr lang="en-US" smtClean="0"/>
              <a:t>11/15/12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3394E-4906-3341-AA60-0F704C887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459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713416-ED1D-3F41-9F52-8627564B50D6}" type="datetimeFigureOut">
              <a:rPr lang="en-US" smtClean="0"/>
              <a:t>11/15/12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E3E654-ED62-6344-BB4D-BD4B7D3E2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233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E3E654-ED62-6344-BB4D-BD4B7D3E27B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256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E3E654-ED62-6344-BB4D-BD4B7D3E27B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94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0" descr="CERNlogo-rgb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6" descr="banner07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ct 40"/>
          <p:cNvGraphicFramePr>
            <a:graphicFrameLocks noChangeAspect="1"/>
          </p:cNvGraphicFramePr>
          <p:nvPr userDrawn="1"/>
        </p:nvGraphicFramePr>
        <p:xfrm>
          <a:off x="0" y="0"/>
          <a:ext cx="1190625" cy="601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89" name="Image" r:id="rId5" imgW="2006349" imgH="10158730" progId="Photoshop.Image.8">
                  <p:embed/>
                </p:oleObj>
              </mc:Choice>
              <mc:Fallback>
                <p:oleObj name="Image" r:id="rId5" imgW="2006349" imgH="10158730" progId="Photoshop.Imag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90625" cy="601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41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00">
                <a:latin typeface="Tahoma" charset="0"/>
              </a:rPr>
              <a:t>CERN IT Department</a:t>
            </a:r>
          </a:p>
          <a:p>
            <a:pPr algn="r" eaLnBrk="1" hangingPunct="1"/>
            <a:r>
              <a:rPr lang="en-US" sz="900">
                <a:latin typeface="Tahoma" charset="0"/>
              </a:rPr>
              <a:t>CH-1211 Genève 23</a:t>
            </a:r>
          </a:p>
          <a:p>
            <a:pPr algn="r" eaLnBrk="1" hangingPunct="1"/>
            <a:r>
              <a:rPr lang="en-US" sz="900">
                <a:latin typeface="Tahoma" charset="0"/>
              </a:rPr>
              <a:t>Switzerland</a:t>
            </a:r>
          </a:p>
          <a:p>
            <a:pPr algn="r" eaLnBrk="1" hangingPunct="1"/>
            <a:r>
              <a:rPr lang="en-US" sz="1100" b="1">
                <a:latin typeface="Tahoma" charset="0"/>
              </a:rPr>
              <a:t>www.cern.ch/i</a:t>
            </a:r>
            <a:r>
              <a:rPr lang="en-US" sz="1000" b="1">
                <a:latin typeface="Tahoma" charset="0"/>
              </a:rPr>
              <a:t>t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22705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553200"/>
            <a:ext cx="868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3861AA"/>
                </a:solidFill>
              </a:defRPr>
            </a:lvl1pPr>
          </a:lstStyle>
          <a:p>
            <a:fld id="{F1980964-DA61-CE41-850B-4EFDA55CAB3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24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553200"/>
            <a:ext cx="868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3861AA"/>
                </a:solidFill>
              </a:defRPr>
            </a:lvl1pPr>
          </a:lstStyle>
          <a:p>
            <a:fld id="{F1980964-DA61-CE41-850B-4EFDA55CAB3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011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  IT Technical Forum – 24 Feb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049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 </a:t>
            </a:r>
            <a:r>
              <a:rPr lang="en-US" dirty="0" smtClean="0"/>
              <a:t> IT Technical Forum – 24 Feb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335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 </a:t>
            </a:r>
            <a:r>
              <a:rPr lang="en-US" dirty="0" smtClean="0"/>
              <a:t> IT Technical Forum – 24 Feb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132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 </a:t>
            </a:r>
            <a:r>
              <a:rPr lang="en-US" dirty="0" smtClean="0"/>
              <a:t> IT Technical Forum – 24 Feb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406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553200"/>
            <a:ext cx="868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3861AA"/>
                </a:solidFill>
              </a:defRPr>
            </a:lvl1pPr>
          </a:lstStyle>
          <a:p>
            <a:fld id="{F1980964-DA61-CE41-850B-4EFDA55CAB3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911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553200"/>
            <a:ext cx="868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3861AA"/>
                </a:solidFill>
              </a:defRPr>
            </a:lvl1pPr>
          </a:lstStyle>
          <a:p>
            <a:fld id="{F1980964-DA61-CE41-850B-4EFDA55CAB3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519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553200"/>
            <a:ext cx="868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3861AA"/>
                </a:solidFill>
              </a:defRPr>
            </a:lvl1pPr>
          </a:lstStyle>
          <a:p>
            <a:fld id="{F1980964-DA61-CE41-850B-4EFDA55CAB3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429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553200"/>
            <a:ext cx="868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3861AA"/>
                </a:solidFill>
              </a:defRPr>
            </a:lvl1pPr>
          </a:lstStyle>
          <a:p>
            <a:fld id="{F1980964-DA61-CE41-850B-4EFDA55CAB3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522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vmlDrawing" Target="../drawings/vmlDrawing1.vml"/><Relationship Id="rId8" Type="http://schemas.openxmlformats.org/officeDocument/2006/relationships/image" Target="../media/image2.jpeg"/><Relationship Id="rId9" Type="http://schemas.openxmlformats.org/officeDocument/2006/relationships/image" Target="../media/image3.jpeg"/><Relationship Id="rId10" Type="http://schemas.openxmlformats.org/officeDocument/2006/relationships/oleObject" Target="../embeddings/oleObject1.bin"/><Relationship Id="rId1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theme" Target="../theme/theme2.xml"/><Relationship Id="rId8" Type="http://schemas.openxmlformats.org/officeDocument/2006/relationships/vmlDrawing" Target="../drawings/vmlDrawing3.vml"/><Relationship Id="rId9" Type="http://schemas.openxmlformats.org/officeDocument/2006/relationships/image" Target="../media/image2.jpeg"/><Relationship Id="rId10" Type="http://schemas.openxmlformats.org/officeDocument/2006/relationships/oleObject" Target="../embeddings/oleObject3.bin"/><Relationship Id="rId11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31" descr="banner-ITonly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3861AA"/>
                </a:solidFill>
              </a:defRPr>
            </a:lvl1pPr>
          </a:lstStyle>
          <a:p>
            <a:r>
              <a:rPr lang="en-US" dirty="0" smtClean="0"/>
              <a:t> IT Technical Forum – 24 Feb 2012</a:t>
            </a:r>
            <a:endParaRPr lang="en-US" dirty="0"/>
          </a:p>
        </p:txBody>
      </p:sp>
      <p:pic>
        <p:nvPicPr>
          <p:cNvPr id="1032" name="Picture 24" descr="CERNlogo-rgb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8" name="Text Box 34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900">
                <a:latin typeface="Tahoma" charset="0"/>
              </a:rPr>
              <a:t>CERN IT Department</a:t>
            </a:r>
          </a:p>
          <a:p>
            <a:pPr algn="r" eaLnBrk="1" hangingPunct="1"/>
            <a:r>
              <a:rPr lang="en-US" sz="900">
                <a:latin typeface="Tahoma" charset="0"/>
              </a:rPr>
              <a:t>CH-1211 Genève 23</a:t>
            </a:r>
          </a:p>
          <a:p>
            <a:pPr algn="r" eaLnBrk="1" hangingPunct="1"/>
            <a:r>
              <a:rPr lang="en-US" sz="900">
                <a:latin typeface="Tahoma" charset="0"/>
              </a:rPr>
              <a:t>Switzerland</a:t>
            </a:r>
          </a:p>
          <a:p>
            <a:pPr algn="r" eaLnBrk="1" hangingPunct="1"/>
            <a:r>
              <a:rPr lang="en-US" sz="1100" b="1">
                <a:latin typeface="Tahoma" charset="0"/>
              </a:rPr>
              <a:t>www.cern.ch/i</a:t>
            </a:r>
            <a:r>
              <a:rPr lang="en-US" sz="1000" b="1">
                <a:latin typeface="Tahoma" charset="0"/>
              </a:rPr>
              <a:t>t</a:t>
            </a:r>
          </a:p>
        </p:txBody>
      </p:sp>
      <p:graphicFrame>
        <p:nvGraphicFramePr>
          <p:cNvPr id="1026" name="Object 35"/>
          <p:cNvGraphicFramePr>
            <a:graphicFrameLocks noChangeAspect="1"/>
          </p:cNvGraphicFramePr>
          <p:nvPr userDrawn="1"/>
        </p:nvGraphicFramePr>
        <p:xfrm>
          <a:off x="0" y="0"/>
          <a:ext cx="1190625" cy="601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2" name="Image" r:id="rId10" imgW="2006349" imgH="10158730" progId="Photoshop.Image.8">
                  <p:embed/>
                </p:oleObj>
              </mc:Choice>
              <mc:Fallback>
                <p:oleObj name="Image" r:id="rId10" imgW="2006349" imgH="10158730" progId="Photoshop.Image.8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90625" cy="601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73" r:id="rId2"/>
    <p:sldLayoutId id="2147483675" r:id="rId3"/>
    <p:sldLayoutId id="2147483677" r:id="rId4"/>
    <p:sldLayoutId id="2147483678" r:id="rId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7" descr="banner-ITonly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8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34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553200"/>
            <a:ext cx="868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3861AA"/>
                </a:solidFill>
              </a:defRPr>
            </a:lvl1pPr>
          </a:lstStyle>
          <a:p>
            <a:fld id="{F1980964-DA61-CE41-850B-4EFDA55CAB37}" type="slidenum">
              <a:rPr lang="en-US" smtClean="0"/>
              <a:pPr/>
              <a:t>‹#›</a:t>
            </a:fld>
            <a:endParaRPr lang="en-US" dirty="0"/>
          </a:p>
        </p:txBody>
      </p:sp>
      <p:graphicFrame>
        <p:nvGraphicFramePr>
          <p:cNvPr id="3074" name="Object 14"/>
          <p:cNvGraphicFramePr>
            <a:graphicFrameLocks noChangeAspect="1"/>
          </p:cNvGraphicFramePr>
          <p:nvPr userDrawn="1"/>
        </p:nvGraphicFramePr>
        <p:xfrm>
          <a:off x="0" y="0"/>
          <a:ext cx="1196975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0" name="Image" r:id="rId10" imgW="2006349" imgH="1422222" progId="Photoshop.Image.8">
                  <p:embed/>
                </p:oleObj>
              </mc:Choice>
              <mc:Fallback>
                <p:oleObj name="Image" r:id="rId10" imgW="2006349" imgH="1422222" progId="Photoshop.Image.8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96975" cy="84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8" r:id="rId5"/>
    <p:sldLayoutId id="2147483689" r:id="rId6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>
                <a:latin typeface="Arial" charset="0"/>
              </a:rPr>
              <a:t>CERN IT Monitoring </a:t>
            </a:r>
            <a:br>
              <a:rPr lang="en-US" sz="3200" dirty="0" smtClean="0">
                <a:latin typeface="Arial" charset="0"/>
              </a:rPr>
            </a:br>
            <a:r>
              <a:rPr lang="en-US" sz="3200" dirty="0" smtClean="0">
                <a:latin typeface="Arial" charset="0"/>
              </a:rPr>
              <a:t>and Data Analytics</a:t>
            </a:r>
            <a:endParaRPr lang="en-US" sz="3200" dirty="0">
              <a:latin typeface="Arial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2514600"/>
          </a:xfrm>
        </p:spPr>
        <p:txBody>
          <a:bodyPr anchor="b"/>
          <a:lstStyle/>
          <a:p>
            <a:pPr eaLnBrk="1" hangingPunct="1"/>
            <a:r>
              <a:rPr lang="en-US" dirty="0" smtClean="0">
                <a:latin typeface="Arial" charset="0"/>
              </a:rPr>
              <a:t>Pedro Andrade (IT-GT)</a:t>
            </a:r>
          </a:p>
          <a:p>
            <a:pPr eaLnBrk="1" hangingPunct="1"/>
            <a:endParaRPr lang="en-US" dirty="0" smtClean="0">
              <a:latin typeface="Arial" charset="0"/>
            </a:endParaRPr>
          </a:p>
          <a:p>
            <a:pPr eaLnBrk="1" hangingPunct="1"/>
            <a:r>
              <a:rPr lang="en-US" dirty="0" err="1" smtClean="0">
                <a:latin typeface="Arial" charset="0"/>
              </a:rPr>
              <a:t>Openlab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>
                <a:latin typeface="Arial" charset="0"/>
              </a:rPr>
              <a:t>Workshop on Data </a:t>
            </a:r>
            <a:r>
              <a:rPr lang="en-US" dirty="0" smtClean="0">
                <a:latin typeface="Arial" charset="0"/>
              </a:rPr>
              <a:t>Analytics</a:t>
            </a:r>
          </a:p>
          <a:p>
            <a:pPr eaLnBrk="1" hangingPunct="1"/>
            <a:r>
              <a:rPr lang="en-US" dirty="0" smtClean="0">
                <a:latin typeface="Arial" charset="0"/>
              </a:rPr>
              <a:t>16</a:t>
            </a:r>
            <a:r>
              <a:rPr lang="en-US" baseline="30000" dirty="0" smtClean="0">
                <a:latin typeface="Arial" charset="0"/>
              </a:rPr>
              <a:t>th</a:t>
            </a:r>
            <a:r>
              <a:rPr lang="en-US" dirty="0" smtClean="0">
                <a:latin typeface="Arial" charset="0"/>
              </a:rPr>
              <a:t> November 2012</a:t>
            </a:r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Storage and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Correlate and Combine 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Correlate</a:t>
            </a:r>
            <a:endParaRPr lang="en-US" dirty="0"/>
          </a:p>
          <a:p>
            <a:pPr lvl="1"/>
            <a:r>
              <a:rPr lang="en-US" dirty="0" smtClean="0"/>
              <a:t>Raw </a:t>
            </a:r>
            <a:r>
              <a:rPr lang="en-US" dirty="0"/>
              <a:t>data, alarms, metrics, hardware, users, services, traffic, load, problems, connections, IPs, site status, job metadata, data transfer metadata, </a:t>
            </a:r>
            <a:r>
              <a:rPr lang="en-US" dirty="0" smtClean="0"/>
              <a:t>etc.</a:t>
            </a:r>
          </a:p>
          <a:p>
            <a:pPr lvl="1"/>
            <a:endParaRPr lang="en-US" dirty="0"/>
          </a:p>
          <a:p>
            <a:r>
              <a:rPr lang="en-US" dirty="0" smtClean="0"/>
              <a:t>Examples</a:t>
            </a:r>
            <a:endParaRPr lang="en-US" dirty="0"/>
          </a:p>
          <a:p>
            <a:pPr lvl="1"/>
            <a:r>
              <a:rPr lang="en-US" dirty="0"/>
              <a:t>Correlation between alarms, hardware, and services</a:t>
            </a:r>
          </a:p>
          <a:p>
            <a:pPr lvl="1"/>
            <a:r>
              <a:rPr lang="en-US" dirty="0"/>
              <a:t>Correlation between usage, hardware, and services</a:t>
            </a:r>
          </a:p>
          <a:p>
            <a:pPr lvl="1"/>
            <a:r>
              <a:rPr lang="en-US" dirty="0"/>
              <a:t>Correlation between job status and grid </a:t>
            </a:r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F1980964-DA61-CE41-850B-4EFDA55CAB37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833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itle 8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Status</a:t>
            </a:r>
            <a:endParaRPr lang="en-GB" dirty="0"/>
          </a:p>
        </p:txBody>
      </p:sp>
      <p:sp>
        <p:nvSpPr>
          <p:cNvPr id="91" name="Content Placeholder 9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Storage &amp; Analysis</a:t>
            </a:r>
          </a:p>
        </p:txBody>
      </p:sp>
      <p:sp>
        <p:nvSpPr>
          <p:cNvPr id="119" name="Content Placeholder 11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Small Hadoop cluster running latest </a:t>
            </a:r>
            <a:r>
              <a:rPr lang="en-US" dirty="0" smtClean="0"/>
              <a:t>CDH4</a:t>
            </a:r>
          </a:p>
          <a:p>
            <a:pPr lvl="1"/>
            <a:r>
              <a:rPr lang="en-US" dirty="0" smtClean="0"/>
              <a:t>Security net log data added to HDFS/HBase</a:t>
            </a:r>
          </a:p>
          <a:p>
            <a:pPr lvl="1"/>
            <a:r>
              <a:rPr lang="en-US" dirty="0" smtClean="0"/>
              <a:t>Castor log data added to HDFS/HBase, queried by </a:t>
            </a:r>
            <a:r>
              <a:rPr lang="en-US" dirty="0" err="1" smtClean="0"/>
              <a:t>LogViewer</a:t>
            </a:r>
            <a:r>
              <a:rPr lang="en-US" dirty="0" smtClean="0"/>
              <a:t> interface</a:t>
            </a:r>
          </a:p>
          <a:p>
            <a:pPr lvl="1"/>
            <a:r>
              <a:rPr lang="en-US" dirty="0" smtClean="0"/>
              <a:t>Lemon data will be imported via messaging</a:t>
            </a:r>
          </a:p>
          <a:p>
            <a:pPr lvl="1"/>
            <a:r>
              <a:rPr lang="en-US" dirty="0" smtClean="0"/>
              <a:t>MR for </a:t>
            </a:r>
            <a:r>
              <a:rPr lang="en-US" dirty="0"/>
              <a:t>ad-hoc </a:t>
            </a:r>
            <a:r>
              <a:rPr lang="en-US" dirty="0" smtClean="0"/>
              <a:t>queries under development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F1980964-DA61-CE41-850B-4EFDA55CAB3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19000" y="4782400"/>
            <a:ext cx="3672000" cy="43199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Apollo</a:t>
            </a:r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519000" y="4073753"/>
            <a:ext cx="1080000" cy="323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Feed</a:t>
            </a:r>
            <a:endParaRPr lang="en-US" sz="1400" dirty="0"/>
          </a:p>
        </p:txBody>
      </p:sp>
      <p:cxnSp>
        <p:nvCxnSpPr>
          <p:cNvPr id="8" name="Straight Arrow Connector 7"/>
          <p:cNvCxnSpPr>
            <a:stCxn id="6" idx="0"/>
            <a:endCxn id="30" idx="2"/>
          </p:cNvCxnSpPr>
          <p:nvPr/>
        </p:nvCxnSpPr>
        <p:spPr>
          <a:xfrm flipV="1">
            <a:off x="2355000" y="4419600"/>
            <a:ext cx="1100" cy="362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endCxn id="11" idx="2"/>
          </p:cNvCxnSpPr>
          <p:nvPr/>
        </p:nvCxnSpPr>
        <p:spPr>
          <a:xfrm flipH="1" flipV="1">
            <a:off x="3651000" y="4419600"/>
            <a:ext cx="66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515400" y="3076800"/>
            <a:ext cx="2075400" cy="46799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 anchorCtr="0"/>
          <a:lstStyle/>
          <a:p>
            <a:pPr algn="ctr"/>
            <a:r>
              <a:rPr lang="en-GB" sz="1400" dirty="0" smtClean="0"/>
              <a:t>Hadoop / HBase</a:t>
            </a:r>
            <a:endParaRPr lang="en-GB" sz="1400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3111000" y="4095601"/>
            <a:ext cx="1080000" cy="323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F</a:t>
            </a:r>
            <a:r>
              <a:rPr lang="en-US" sz="1400" dirty="0" smtClean="0"/>
              <a:t>eed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3111000" y="2286000"/>
            <a:ext cx="1080000" cy="323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SNOW</a:t>
            </a:r>
            <a:endParaRPr lang="en-US" sz="1400" dirty="0"/>
          </a:p>
        </p:txBody>
      </p:sp>
      <p:cxnSp>
        <p:nvCxnSpPr>
          <p:cNvPr id="13" name="Straight Arrow Connector 12"/>
          <p:cNvCxnSpPr>
            <a:stCxn id="11" idx="0"/>
            <a:endCxn id="12" idx="2"/>
          </p:cNvCxnSpPr>
          <p:nvPr/>
        </p:nvCxnSpPr>
        <p:spPr bwMode="auto">
          <a:xfrm flipV="1">
            <a:off x="3651000" y="2609999"/>
            <a:ext cx="0" cy="14856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 bwMode="auto">
          <a:xfrm>
            <a:off x="520200" y="2286000"/>
            <a:ext cx="936000" cy="323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err="1" smtClean="0"/>
              <a:t>LogView</a:t>
            </a:r>
            <a:endParaRPr lang="en-US" sz="1400" dirty="0"/>
          </a:p>
        </p:txBody>
      </p:sp>
      <p:cxnSp>
        <p:nvCxnSpPr>
          <p:cNvPr id="16" name="Straight Arrow Connector 15"/>
          <p:cNvCxnSpPr>
            <a:endCxn id="14" idx="2"/>
          </p:cNvCxnSpPr>
          <p:nvPr/>
        </p:nvCxnSpPr>
        <p:spPr bwMode="auto">
          <a:xfrm flipH="1" flipV="1">
            <a:off x="988200" y="2609999"/>
            <a:ext cx="2400" cy="4380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7" idx="0"/>
          </p:cNvCxnSpPr>
          <p:nvPr/>
        </p:nvCxnSpPr>
        <p:spPr>
          <a:xfrm flipV="1">
            <a:off x="1059000" y="3581400"/>
            <a:ext cx="7800" cy="4923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 bwMode="auto">
          <a:xfrm>
            <a:off x="519000" y="5654502"/>
            <a:ext cx="1080000" cy="43199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Security Log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 bwMode="auto">
          <a:xfrm>
            <a:off x="1816100" y="5654502"/>
            <a:ext cx="1080000" cy="43199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Castor Logs</a:t>
            </a:r>
            <a:endParaRPr lang="en-US" sz="1400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3111000" y="5654502"/>
            <a:ext cx="1080000" cy="43199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Lemon Sensors</a:t>
            </a:r>
            <a:endParaRPr lang="en-US" sz="1400" dirty="0"/>
          </a:p>
        </p:txBody>
      </p:sp>
      <p:cxnSp>
        <p:nvCxnSpPr>
          <p:cNvPr id="22" name="Straight Arrow Connector 21"/>
          <p:cNvCxnSpPr>
            <a:stCxn id="21" idx="0"/>
          </p:cNvCxnSpPr>
          <p:nvPr/>
        </p:nvCxnSpPr>
        <p:spPr bwMode="auto">
          <a:xfrm flipV="1">
            <a:off x="3651000" y="5181600"/>
            <a:ext cx="6600" cy="4729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20" idx="0"/>
            <a:endCxn id="6" idx="2"/>
          </p:cNvCxnSpPr>
          <p:nvPr/>
        </p:nvCxnSpPr>
        <p:spPr bwMode="auto">
          <a:xfrm flipH="1" flipV="1">
            <a:off x="2355000" y="5214398"/>
            <a:ext cx="1100" cy="440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0" name="Rectangle 119"/>
          <p:cNvSpPr/>
          <p:nvPr/>
        </p:nvSpPr>
        <p:spPr bwMode="auto">
          <a:xfrm>
            <a:off x="1676400" y="2286000"/>
            <a:ext cx="935999" cy="323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Splunk</a:t>
            </a:r>
            <a:endParaRPr lang="en-US" sz="1400" dirty="0"/>
          </a:p>
        </p:txBody>
      </p:sp>
      <p:cxnSp>
        <p:nvCxnSpPr>
          <p:cNvPr id="121" name="Straight Arrow Connector 120"/>
          <p:cNvCxnSpPr>
            <a:endCxn id="120" idx="2"/>
          </p:cNvCxnSpPr>
          <p:nvPr/>
        </p:nvCxnSpPr>
        <p:spPr bwMode="auto">
          <a:xfrm flipV="1">
            <a:off x="2133599" y="2609999"/>
            <a:ext cx="10801" cy="4380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Elbow Connector 123"/>
          <p:cNvCxnSpPr>
            <a:stCxn id="30" idx="0"/>
            <a:endCxn id="120" idx="3"/>
          </p:cNvCxnSpPr>
          <p:nvPr/>
        </p:nvCxnSpPr>
        <p:spPr>
          <a:xfrm rot="5400000" flipH="1" flipV="1">
            <a:off x="1660449" y="3143652"/>
            <a:ext cx="1647601" cy="256299"/>
          </a:xfrm>
          <a:prstGeom prst="bentConnector4">
            <a:avLst>
              <a:gd name="adj1" fmla="val 18105"/>
              <a:gd name="adj2" fmla="val 189193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19" idx="1"/>
            <a:endCxn id="10" idx="1"/>
          </p:cNvCxnSpPr>
          <p:nvPr/>
        </p:nvCxnSpPr>
        <p:spPr>
          <a:xfrm rot="10800000">
            <a:off x="515400" y="3310799"/>
            <a:ext cx="3600" cy="2559702"/>
          </a:xfrm>
          <a:prstGeom prst="bentConnector3">
            <a:avLst>
              <a:gd name="adj1" fmla="val 64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1816100" y="4095601"/>
            <a:ext cx="1080000" cy="323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Feed</a:t>
            </a:r>
            <a:endParaRPr lang="en-US" sz="1400" dirty="0"/>
          </a:p>
        </p:txBody>
      </p:sp>
      <p:cxnSp>
        <p:nvCxnSpPr>
          <p:cNvPr id="34" name="Straight Arrow Connector 33"/>
          <p:cNvCxnSpPr>
            <a:endCxn id="7" idx="2"/>
          </p:cNvCxnSpPr>
          <p:nvPr/>
        </p:nvCxnSpPr>
        <p:spPr>
          <a:xfrm flipH="1" flipV="1">
            <a:off x="1059000" y="4397752"/>
            <a:ext cx="7800" cy="4028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1175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itle 8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Status</a:t>
            </a:r>
            <a:endParaRPr lang="en-GB" dirty="0"/>
          </a:p>
        </p:txBody>
      </p:sp>
      <p:sp>
        <p:nvSpPr>
          <p:cNvPr id="91" name="Content Placeholder 9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Visualization &amp; Alarms</a:t>
            </a:r>
          </a:p>
        </p:txBody>
      </p:sp>
      <p:sp>
        <p:nvSpPr>
          <p:cNvPr id="119" name="Content Placeholder 11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/>
              <a:t>Splunk dashboards</a:t>
            </a:r>
          </a:p>
          <a:p>
            <a:pPr lvl="1"/>
            <a:r>
              <a:rPr lang="en-US" dirty="0" smtClean="0"/>
              <a:t>Different dashboards tested with lemon </a:t>
            </a:r>
            <a:r>
              <a:rPr lang="en-US" dirty="0" smtClean="0">
                <a:solidFill>
                  <a:srgbClr val="000000"/>
                </a:solidFill>
              </a:rPr>
              <a:t>monitoring </a:t>
            </a:r>
            <a:r>
              <a:rPr lang="en-US" dirty="0" smtClean="0"/>
              <a:t>data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LogViewer</a:t>
            </a:r>
            <a:r>
              <a:rPr lang="en-US" dirty="0" smtClean="0"/>
              <a:t> interface</a:t>
            </a:r>
          </a:p>
          <a:p>
            <a:pPr lvl="1"/>
            <a:r>
              <a:rPr lang="en-US" dirty="0" smtClean="0"/>
              <a:t>Operations tool based on data in HBase</a:t>
            </a:r>
          </a:p>
          <a:p>
            <a:r>
              <a:rPr lang="en-US" dirty="0" smtClean="0"/>
              <a:t>SNOW integration</a:t>
            </a:r>
            <a:endParaRPr lang="en-US" dirty="0"/>
          </a:p>
          <a:p>
            <a:pPr lvl="1"/>
            <a:r>
              <a:rPr lang="en-US" dirty="0" smtClean="0"/>
              <a:t>Lemon </a:t>
            </a:r>
            <a:r>
              <a:rPr lang="en-US" dirty="0"/>
              <a:t>notifications delivered as SNOW </a:t>
            </a:r>
            <a:r>
              <a:rPr lang="en-US" dirty="0" smtClean="0"/>
              <a:t>tickets via messaging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F1980964-DA61-CE41-850B-4EFDA55CAB37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519000" y="4782400"/>
            <a:ext cx="3672000" cy="43199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Apollo</a:t>
            </a:r>
            <a:endParaRPr lang="en-US" sz="1400" dirty="0"/>
          </a:p>
        </p:txBody>
      </p:sp>
      <p:sp>
        <p:nvSpPr>
          <p:cNvPr id="47" name="Rectangle 46"/>
          <p:cNvSpPr/>
          <p:nvPr/>
        </p:nvSpPr>
        <p:spPr>
          <a:xfrm>
            <a:off x="519000" y="4073753"/>
            <a:ext cx="1080000" cy="323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Feed</a:t>
            </a:r>
            <a:endParaRPr lang="en-US" sz="1400" dirty="0"/>
          </a:p>
        </p:txBody>
      </p:sp>
      <p:cxnSp>
        <p:nvCxnSpPr>
          <p:cNvPr id="48" name="Straight Arrow Connector 47"/>
          <p:cNvCxnSpPr>
            <a:stCxn id="46" idx="0"/>
            <a:endCxn id="66" idx="2"/>
          </p:cNvCxnSpPr>
          <p:nvPr/>
        </p:nvCxnSpPr>
        <p:spPr>
          <a:xfrm flipV="1">
            <a:off x="2355000" y="4419600"/>
            <a:ext cx="1100" cy="362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endCxn id="51" idx="2"/>
          </p:cNvCxnSpPr>
          <p:nvPr/>
        </p:nvCxnSpPr>
        <p:spPr>
          <a:xfrm flipH="1" flipV="1">
            <a:off x="3651000" y="4419600"/>
            <a:ext cx="66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515400" y="3076800"/>
            <a:ext cx="2075400" cy="46799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 anchorCtr="0"/>
          <a:lstStyle/>
          <a:p>
            <a:pPr algn="ctr"/>
            <a:r>
              <a:rPr lang="en-GB" sz="1400" dirty="0" smtClean="0"/>
              <a:t>Hadoop / HBase</a:t>
            </a:r>
            <a:endParaRPr lang="en-GB" sz="1400" dirty="0"/>
          </a:p>
        </p:txBody>
      </p:sp>
      <p:sp>
        <p:nvSpPr>
          <p:cNvPr id="51" name="Rectangle 50"/>
          <p:cNvSpPr/>
          <p:nvPr/>
        </p:nvSpPr>
        <p:spPr bwMode="auto">
          <a:xfrm>
            <a:off x="3111000" y="4095601"/>
            <a:ext cx="1080000" cy="323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F</a:t>
            </a:r>
            <a:r>
              <a:rPr lang="en-US" sz="1400" dirty="0" smtClean="0"/>
              <a:t>eed</a:t>
            </a:r>
          </a:p>
        </p:txBody>
      </p:sp>
      <p:sp>
        <p:nvSpPr>
          <p:cNvPr id="52" name="Rectangle 51"/>
          <p:cNvSpPr/>
          <p:nvPr/>
        </p:nvSpPr>
        <p:spPr bwMode="auto">
          <a:xfrm>
            <a:off x="3111000" y="2286000"/>
            <a:ext cx="1080000" cy="323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SNOW</a:t>
            </a:r>
            <a:endParaRPr lang="en-US" sz="1400" dirty="0"/>
          </a:p>
        </p:txBody>
      </p:sp>
      <p:cxnSp>
        <p:nvCxnSpPr>
          <p:cNvPr id="53" name="Straight Arrow Connector 52"/>
          <p:cNvCxnSpPr>
            <a:stCxn id="51" idx="0"/>
            <a:endCxn id="52" idx="2"/>
          </p:cNvCxnSpPr>
          <p:nvPr/>
        </p:nvCxnSpPr>
        <p:spPr bwMode="auto">
          <a:xfrm flipV="1">
            <a:off x="3651000" y="2609999"/>
            <a:ext cx="0" cy="14856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 bwMode="auto">
          <a:xfrm>
            <a:off x="520200" y="2286000"/>
            <a:ext cx="936000" cy="323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err="1" smtClean="0"/>
              <a:t>LogView</a:t>
            </a:r>
            <a:endParaRPr lang="en-US" sz="1400" dirty="0"/>
          </a:p>
        </p:txBody>
      </p:sp>
      <p:cxnSp>
        <p:nvCxnSpPr>
          <p:cNvPr id="55" name="Straight Arrow Connector 54"/>
          <p:cNvCxnSpPr>
            <a:endCxn id="54" idx="2"/>
          </p:cNvCxnSpPr>
          <p:nvPr/>
        </p:nvCxnSpPr>
        <p:spPr bwMode="auto">
          <a:xfrm flipH="1" flipV="1">
            <a:off x="988200" y="2609999"/>
            <a:ext cx="2400" cy="4380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47" idx="0"/>
          </p:cNvCxnSpPr>
          <p:nvPr/>
        </p:nvCxnSpPr>
        <p:spPr>
          <a:xfrm flipV="1">
            <a:off x="1059000" y="3581400"/>
            <a:ext cx="7800" cy="4923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 bwMode="auto">
          <a:xfrm>
            <a:off x="519000" y="5654502"/>
            <a:ext cx="1080000" cy="43199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Security Log</a:t>
            </a:r>
            <a:endParaRPr lang="en-US" sz="1400" dirty="0"/>
          </a:p>
        </p:txBody>
      </p:sp>
      <p:sp>
        <p:nvSpPr>
          <p:cNvPr id="58" name="Rectangle 57"/>
          <p:cNvSpPr/>
          <p:nvPr/>
        </p:nvSpPr>
        <p:spPr bwMode="auto">
          <a:xfrm>
            <a:off x="1816100" y="5654502"/>
            <a:ext cx="1080000" cy="43199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Castor Logs</a:t>
            </a:r>
            <a:endParaRPr lang="en-US" sz="1400" dirty="0"/>
          </a:p>
        </p:txBody>
      </p:sp>
      <p:sp>
        <p:nvSpPr>
          <p:cNvPr id="59" name="Rectangle 58"/>
          <p:cNvSpPr/>
          <p:nvPr/>
        </p:nvSpPr>
        <p:spPr bwMode="auto">
          <a:xfrm>
            <a:off x="3111000" y="5654502"/>
            <a:ext cx="1080000" cy="43199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Lemon Sensors</a:t>
            </a:r>
            <a:endParaRPr lang="en-US" sz="1400" dirty="0"/>
          </a:p>
        </p:txBody>
      </p:sp>
      <p:cxnSp>
        <p:nvCxnSpPr>
          <p:cNvPr id="60" name="Straight Arrow Connector 59"/>
          <p:cNvCxnSpPr>
            <a:stCxn id="59" idx="0"/>
          </p:cNvCxnSpPr>
          <p:nvPr/>
        </p:nvCxnSpPr>
        <p:spPr bwMode="auto">
          <a:xfrm flipV="1">
            <a:off x="3651000" y="5181600"/>
            <a:ext cx="6600" cy="4729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58" idx="0"/>
            <a:endCxn id="46" idx="2"/>
          </p:cNvCxnSpPr>
          <p:nvPr/>
        </p:nvCxnSpPr>
        <p:spPr bwMode="auto">
          <a:xfrm flipH="1" flipV="1">
            <a:off x="2355000" y="5214398"/>
            <a:ext cx="1100" cy="440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 bwMode="auto">
          <a:xfrm>
            <a:off x="1676400" y="2286000"/>
            <a:ext cx="935999" cy="323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Splunk</a:t>
            </a:r>
            <a:endParaRPr lang="en-US" sz="1400" dirty="0"/>
          </a:p>
        </p:txBody>
      </p:sp>
      <p:cxnSp>
        <p:nvCxnSpPr>
          <p:cNvPr id="63" name="Straight Arrow Connector 62"/>
          <p:cNvCxnSpPr>
            <a:endCxn id="62" idx="2"/>
          </p:cNvCxnSpPr>
          <p:nvPr/>
        </p:nvCxnSpPr>
        <p:spPr bwMode="auto">
          <a:xfrm flipV="1">
            <a:off x="2133599" y="2609999"/>
            <a:ext cx="10801" cy="4380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stCxn id="66" idx="0"/>
            <a:endCxn id="62" idx="3"/>
          </p:cNvCxnSpPr>
          <p:nvPr/>
        </p:nvCxnSpPr>
        <p:spPr>
          <a:xfrm rot="5400000" flipH="1" flipV="1">
            <a:off x="1660449" y="3143652"/>
            <a:ext cx="1647601" cy="256299"/>
          </a:xfrm>
          <a:prstGeom prst="bentConnector4">
            <a:avLst>
              <a:gd name="adj1" fmla="val 18105"/>
              <a:gd name="adj2" fmla="val 189193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Elbow Connector 64"/>
          <p:cNvCxnSpPr>
            <a:stCxn id="57" idx="1"/>
            <a:endCxn id="50" idx="1"/>
          </p:cNvCxnSpPr>
          <p:nvPr/>
        </p:nvCxnSpPr>
        <p:spPr>
          <a:xfrm rot="10800000">
            <a:off x="515400" y="3310799"/>
            <a:ext cx="3600" cy="2559702"/>
          </a:xfrm>
          <a:prstGeom prst="bentConnector3">
            <a:avLst>
              <a:gd name="adj1" fmla="val 64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1816100" y="4095601"/>
            <a:ext cx="1080000" cy="323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Feed</a:t>
            </a:r>
            <a:endParaRPr lang="en-US" sz="1400" dirty="0"/>
          </a:p>
        </p:txBody>
      </p:sp>
      <p:cxnSp>
        <p:nvCxnSpPr>
          <p:cNvPr id="67" name="Straight Arrow Connector 66"/>
          <p:cNvCxnSpPr>
            <a:endCxn id="47" idx="2"/>
          </p:cNvCxnSpPr>
          <p:nvPr/>
        </p:nvCxnSpPr>
        <p:spPr>
          <a:xfrm flipH="1" flipV="1">
            <a:off x="1059000" y="4397752"/>
            <a:ext cx="7800" cy="4028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9992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Plans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Consolidate monitoring </a:t>
            </a:r>
            <a:r>
              <a:rPr lang="en-GB" dirty="0"/>
              <a:t>of new </a:t>
            </a:r>
            <a:r>
              <a:rPr lang="en-GB" dirty="0" smtClean="0"/>
              <a:t>Agile Infrastructure nodes and services and move to production</a:t>
            </a:r>
          </a:p>
          <a:p>
            <a:pPr lvl="1"/>
            <a:endParaRPr lang="en-GB" dirty="0"/>
          </a:p>
          <a:p>
            <a:r>
              <a:rPr lang="en-GB" dirty="0" smtClean="0"/>
              <a:t>Increase the exploitation of the central </a:t>
            </a:r>
            <a:r>
              <a:rPr lang="en-GB" dirty="0" smtClean="0"/>
              <a:t>data storage </a:t>
            </a:r>
            <a:r>
              <a:rPr lang="en-GB" dirty="0" smtClean="0"/>
              <a:t>with more complex </a:t>
            </a:r>
            <a:r>
              <a:rPr lang="en-GB" dirty="0" smtClean="0"/>
              <a:t>data analysis and data correlation </a:t>
            </a:r>
            <a:r>
              <a:rPr lang="en-GB" dirty="0" smtClean="0"/>
              <a:t>activities</a:t>
            </a:r>
            <a:endParaRPr lang="en-GB" dirty="0" smtClean="0"/>
          </a:p>
          <a:p>
            <a:pPr lvl="1"/>
            <a:endParaRPr lang="en-GB" dirty="0"/>
          </a:p>
          <a:p>
            <a:r>
              <a:rPr lang="en-GB" dirty="0" smtClean="0"/>
              <a:t>Integrate more monitoring applications and data sets under the common monitoring architecture</a:t>
            </a:r>
            <a:endParaRPr lang="en-GB" dirty="0"/>
          </a:p>
          <a:p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F1980964-DA61-CE41-850B-4EFDA55CAB37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331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itle 8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Plans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WLCG monitoring architecture similarities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F1980964-DA61-CE41-850B-4EFDA55CAB37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7" name="Rectangle 66"/>
          <p:cNvSpPr/>
          <p:nvPr/>
        </p:nvSpPr>
        <p:spPr>
          <a:xfrm>
            <a:off x="5105401" y="4781934"/>
            <a:ext cx="3672000" cy="43199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err="1" smtClean="0"/>
              <a:t>ActiveMQ</a:t>
            </a:r>
            <a:endParaRPr lang="en-US" sz="1400" dirty="0"/>
          </a:p>
        </p:txBody>
      </p:sp>
      <p:sp>
        <p:nvSpPr>
          <p:cNvPr id="68" name="Rectangle 67"/>
          <p:cNvSpPr/>
          <p:nvPr/>
        </p:nvSpPr>
        <p:spPr>
          <a:xfrm>
            <a:off x="5105401" y="4016286"/>
            <a:ext cx="2290800" cy="323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Feed</a:t>
            </a:r>
            <a:endParaRPr lang="en-US" sz="1400" dirty="0"/>
          </a:p>
        </p:txBody>
      </p:sp>
      <p:cxnSp>
        <p:nvCxnSpPr>
          <p:cNvPr id="92" name="Straight Arrow Connector 91"/>
          <p:cNvCxnSpPr>
            <a:endCxn id="68" idx="2"/>
          </p:cNvCxnSpPr>
          <p:nvPr/>
        </p:nvCxnSpPr>
        <p:spPr>
          <a:xfrm flipH="1" flipV="1">
            <a:off x="6250801" y="4340285"/>
            <a:ext cx="2400" cy="4598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>
            <a:endCxn id="95" idx="2"/>
          </p:cNvCxnSpPr>
          <p:nvPr/>
        </p:nvCxnSpPr>
        <p:spPr>
          <a:xfrm flipH="1" flipV="1">
            <a:off x="8241001" y="4362133"/>
            <a:ext cx="6600" cy="4380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4" name="Rectangle 93"/>
          <p:cNvSpPr/>
          <p:nvPr/>
        </p:nvSpPr>
        <p:spPr>
          <a:xfrm>
            <a:off x="5105401" y="3076334"/>
            <a:ext cx="2290800" cy="46799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 anchorCtr="0"/>
          <a:lstStyle/>
          <a:p>
            <a:pPr algn="ctr"/>
            <a:r>
              <a:rPr lang="en-GB" sz="1400" dirty="0" err="1" smtClean="0"/>
              <a:t>SAM-Gridmon</a:t>
            </a:r>
            <a:endParaRPr lang="en-GB" sz="1400" dirty="0"/>
          </a:p>
        </p:txBody>
      </p:sp>
      <p:sp>
        <p:nvSpPr>
          <p:cNvPr id="95" name="Rectangle 94"/>
          <p:cNvSpPr/>
          <p:nvPr/>
        </p:nvSpPr>
        <p:spPr bwMode="auto">
          <a:xfrm>
            <a:off x="7701001" y="4038134"/>
            <a:ext cx="1079999" cy="323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F</a:t>
            </a:r>
            <a:r>
              <a:rPr lang="en-US" sz="1400" dirty="0" smtClean="0"/>
              <a:t>eed</a:t>
            </a:r>
          </a:p>
        </p:txBody>
      </p:sp>
      <p:sp>
        <p:nvSpPr>
          <p:cNvPr id="96" name="Rectangle 95"/>
          <p:cNvSpPr/>
          <p:nvPr/>
        </p:nvSpPr>
        <p:spPr bwMode="auto">
          <a:xfrm>
            <a:off x="7701001" y="2285534"/>
            <a:ext cx="1080000" cy="323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GGUS</a:t>
            </a:r>
            <a:endParaRPr lang="en-US" sz="1400" dirty="0"/>
          </a:p>
        </p:txBody>
      </p:sp>
      <p:cxnSp>
        <p:nvCxnSpPr>
          <p:cNvPr id="97" name="Straight Arrow Connector 96"/>
          <p:cNvCxnSpPr>
            <a:stCxn id="95" idx="0"/>
            <a:endCxn id="96" idx="2"/>
          </p:cNvCxnSpPr>
          <p:nvPr/>
        </p:nvCxnSpPr>
        <p:spPr bwMode="auto">
          <a:xfrm flipV="1">
            <a:off x="8241001" y="2609533"/>
            <a:ext cx="0" cy="14286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" name="Rectangle 97"/>
          <p:cNvSpPr/>
          <p:nvPr/>
        </p:nvSpPr>
        <p:spPr bwMode="auto">
          <a:xfrm>
            <a:off x="5110201" y="2285534"/>
            <a:ext cx="1080000" cy="323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MyWLCG</a:t>
            </a:r>
            <a:endParaRPr lang="en-US" sz="1400" dirty="0"/>
          </a:p>
        </p:txBody>
      </p:sp>
      <p:cxnSp>
        <p:nvCxnSpPr>
          <p:cNvPr id="99" name="Straight Arrow Connector 98"/>
          <p:cNvCxnSpPr>
            <a:endCxn id="98" idx="2"/>
          </p:cNvCxnSpPr>
          <p:nvPr/>
        </p:nvCxnSpPr>
        <p:spPr bwMode="auto">
          <a:xfrm flipH="1" flipV="1">
            <a:off x="5650201" y="2609533"/>
            <a:ext cx="6600" cy="4380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stCxn id="68" idx="0"/>
            <a:endCxn id="94" idx="2"/>
          </p:cNvCxnSpPr>
          <p:nvPr/>
        </p:nvCxnSpPr>
        <p:spPr>
          <a:xfrm flipV="1">
            <a:off x="6250801" y="3544332"/>
            <a:ext cx="0" cy="4719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1" name="Rectangle 100"/>
          <p:cNvSpPr/>
          <p:nvPr/>
        </p:nvSpPr>
        <p:spPr bwMode="auto">
          <a:xfrm>
            <a:off x="5105401" y="5663536"/>
            <a:ext cx="1080000" cy="43199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SAM</a:t>
            </a:r>
          </a:p>
          <a:p>
            <a:pPr algn="ctr">
              <a:defRPr/>
            </a:pPr>
            <a:r>
              <a:rPr lang="en-US" sz="1400" dirty="0" smtClean="0"/>
              <a:t>Nagios</a:t>
            </a:r>
          </a:p>
        </p:txBody>
      </p:sp>
      <p:sp>
        <p:nvSpPr>
          <p:cNvPr id="102" name="Rectangle 101"/>
          <p:cNvSpPr/>
          <p:nvPr/>
        </p:nvSpPr>
        <p:spPr bwMode="auto">
          <a:xfrm>
            <a:off x="6405601" y="5654036"/>
            <a:ext cx="1080000" cy="43199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SAM</a:t>
            </a:r>
          </a:p>
          <a:p>
            <a:pPr algn="ctr">
              <a:defRPr/>
            </a:pPr>
            <a:r>
              <a:rPr lang="en-US" sz="1400" dirty="0"/>
              <a:t>Nagios</a:t>
            </a:r>
          </a:p>
        </p:txBody>
      </p:sp>
      <p:sp>
        <p:nvSpPr>
          <p:cNvPr id="103" name="Rectangle 102"/>
          <p:cNvSpPr/>
          <p:nvPr/>
        </p:nvSpPr>
        <p:spPr bwMode="auto">
          <a:xfrm>
            <a:off x="7701001" y="5654036"/>
            <a:ext cx="1080000" cy="43199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SAM</a:t>
            </a:r>
          </a:p>
          <a:p>
            <a:pPr algn="ctr">
              <a:defRPr/>
            </a:pPr>
            <a:r>
              <a:rPr lang="en-US" sz="1400" dirty="0"/>
              <a:t>Nagios</a:t>
            </a:r>
          </a:p>
        </p:txBody>
      </p:sp>
      <p:cxnSp>
        <p:nvCxnSpPr>
          <p:cNvPr id="104" name="Straight Arrow Connector 103"/>
          <p:cNvCxnSpPr>
            <a:stCxn id="101" idx="0"/>
          </p:cNvCxnSpPr>
          <p:nvPr/>
        </p:nvCxnSpPr>
        <p:spPr bwMode="auto">
          <a:xfrm flipH="1" flipV="1">
            <a:off x="5643601" y="5196836"/>
            <a:ext cx="1800" cy="466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>
            <a:stCxn id="102" idx="0"/>
            <a:endCxn id="67" idx="2"/>
          </p:cNvCxnSpPr>
          <p:nvPr/>
        </p:nvCxnSpPr>
        <p:spPr bwMode="auto">
          <a:xfrm flipH="1" flipV="1">
            <a:off x="6941401" y="5213932"/>
            <a:ext cx="4200" cy="440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>
            <a:stCxn id="103" idx="0"/>
          </p:cNvCxnSpPr>
          <p:nvPr/>
        </p:nvCxnSpPr>
        <p:spPr bwMode="auto">
          <a:xfrm flipV="1">
            <a:off x="8241001" y="5222938"/>
            <a:ext cx="0" cy="4310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7" name="Rectangle 106"/>
          <p:cNvSpPr/>
          <p:nvPr/>
        </p:nvSpPr>
        <p:spPr bwMode="auto">
          <a:xfrm>
            <a:off x="6342601" y="2285534"/>
            <a:ext cx="1080000" cy="323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Dashboard</a:t>
            </a:r>
            <a:endParaRPr lang="en-US" sz="1400" dirty="0"/>
          </a:p>
        </p:txBody>
      </p:sp>
      <p:cxnSp>
        <p:nvCxnSpPr>
          <p:cNvPr id="108" name="Straight Arrow Connector 107"/>
          <p:cNvCxnSpPr>
            <a:endCxn id="107" idx="2"/>
          </p:cNvCxnSpPr>
          <p:nvPr/>
        </p:nvCxnSpPr>
        <p:spPr bwMode="auto">
          <a:xfrm flipH="1" flipV="1">
            <a:off x="6882601" y="2609533"/>
            <a:ext cx="6600" cy="4380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5105400" y="6260068"/>
            <a:ext cx="20574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i="1" dirty="0" smtClean="0">
                <a:solidFill>
                  <a:srgbClr val="595959"/>
                </a:solidFill>
              </a:rPr>
              <a:t>WLCG Monitoring</a:t>
            </a:r>
            <a:endParaRPr lang="en-GB" i="1" dirty="0">
              <a:solidFill>
                <a:srgbClr val="595959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2286000" y="6260068"/>
            <a:ext cx="1905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i="1" dirty="0" smtClean="0">
                <a:solidFill>
                  <a:srgbClr val="595959"/>
                </a:solidFill>
              </a:rPr>
              <a:t>AI Monitoring</a:t>
            </a:r>
            <a:endParaRPr lang="en-GB" i="1" dirty="0">
              <a:solidFill>
                <a:srgbClr val="595959"/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519000" y="4782400"/>
            <a:ext cx="3672000" cy="43199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Apollo</a:t>
            </a:r>
            <a:endParaRPr lang="en-US" sz="1400" dirty="0"/>
          </a:p>
        </p:txBody>
      </p:sp>
      <p:sp>
        <p:nvSpPr>
          <p:cNvPr id="90" name="Rectangle 89"/>
          <p:cNvSpPr/>
          <p:nvPr/>
        </p:nvSpPr>
        <p:spPr>
          <a:xfrm>
            <a:off x="519000" y="4073753"/>
            <a:ext cx="1080000" cy="323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Feed</a:t>
            </a:r>
            <a:endParaRPr lang="en-US" sz="1400" dirty="0"/>
          </a:p>
        </p:txBody>
      </p:sp>
      <p:cxnSp>
        <p:nvCxnSpPr>
          <p:cNvPr id="91" name="Straight Arrow Connector 90"/>
          <p:cNvCxnSpPr>
            <a:stCxn id="88" idx="0"/>
            <a:endCxn id="128" idx="2"/>
          </p:cNvCxnSpPr>
          <p:nvPr/>
        </p:nvCxnSpPr>
        <p:spPr>
          <a:xfrm flipV="1">
            <a:off x="2355000" y="4419600"/>
            <a:ext cx="1100" cy="362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>
            <a:endCxn id="113" idx="2"/>
          </p:cNvCxnSpPr>
          <p:nvPr/>
        </p:nvCxnSpPr>
        <p:spPr>
          <a:xfrm flipH="1" flipV="1">
            <a:off x="3651000" y="4419600"/>
            <a:ext cx="66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2" name="Rectangle 111"/>
          <p:cNvSpPr/>
          <p:nvPr/>
        </p:nvSpPr>
        <p:spPr>
          <a:xfrm>
            <a:off x="515400" y="3076800"/>
            <a:ext cx="2075400" cy="46799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 anchorCtr="0"/>
          <a:lstStyle/>
          <a:p>
            <a:pPr algn="ctr"/>
            <a:r>
              <a:rPr lang="en-GB" sz="1400" dirty="0" smtClean="0"/>
              <a:t>Hadoop / HBase</a:t>
            </a:r>
            <a:endParaRPr lang="en-GB" sz="1400" dirty="0"/>
          </a:p>
        </p:txBody>
      </p:sp>
      <p:sp>
        <p:nvSpPr>
          <p:cNvPr id="113" name="Rectangle 112"/>
          <p:cNvSpPr/>
          <p:nvPr/>
        </p:nvSpPr>
        <p:spPr bwMode="auto">
          <a:xfrm>
            <a:off x="3111000" y="4095601"/>
            <a:ext cx="1080000" cy="323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F</a:t>
            </a:r>
            <a:r>
              <a:rPr lang="en-US" sz="1400" dirty="0" smtClean="0"/>
              <a:t>eed</a:t>
            </a:r>
          </a:p>
        </p:txBody>
      </p:sp>
      <p:sp>
        <p:nvSpPr>
          <p:cNvPr id="114" name="Rectangle 113"/>
          <p:cNvSpPr/>
          <p:nvPr/>
        </p:nvSpPr>
        <p:spPr bwMode="auto">
          <a:xfrm>
            <a:off x="3111000" y="2286000"/>
            <a:ext cx="1080000" cy="323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SNOW</a:t>
            </a:r>
            <a:endParaRPr lang="en-US" sz="1400" dirty="0"/>
          </a:p>
        </p:txBody>
      </p:sp>
      <p:cxnSp>
        <p:nvCxnSpPr>
          <p:cNvPr id="115" name="Straight Arrow Connector 114"/>
          <p:cNvCxnSpPr>
            <a:stCxn id="113" idx="0"/>
            <a:endCxn id="114" idx="2"/>
          </p:cNvCxnSpPr>
          <p:nvPr/>
        </p:nvCxnSpPr>
        <p:spPr bwMode="auto">
          <a:xfrm flipV="1">
            <a:off x="3651000" y="2609999"/>
            <a:ext cx="0" cy="14856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 bwMode="auto">
          <a:xfrm>
            <a:off x="520200" y="2286000"/>
            <a:ext cx="936000" cy="323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err="1" smtClean="0"/>
              <a:t>LogView</a:t>
            </a:r>
            <a:endParaRPr lang="en-US" sz="1400" dirty="0"/>
          </a:p>
        </p:txBody>
      </p:sp>
      <p:cxnSp>
        <p:nvCxnSpPr>
          <p:cNvPr id="117" name="Straight Arrow Connector 116"/>
          <p:cNvCxnSpPr>
            <a:endCxn id="116" idx="2"/>
          </p:cNvCxnSpPr>
          <p:nvPr/>
        </p:nvCxnSpPr>
        <p:spPr bwMode="auto">
          <a:xfrm flipH="1" flipV="1">
            <a:off x="988200" y="2609999"/>
            <a:ext cx="2400" cy="4380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>
            <a:stCxn id="90" idx="0"/>
          </p:cNvCxnSpPr>
          <p:nvPr/>
        </p:nvCxnSpPr>
        <p:spPr>
          <a:xfrm flipV="1">
            <a:off x="1059000" y="3581400"/>
            <a:ext cx="7800" cy="4923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9" name="Rectangle 118"/>
          <p:cNvSpPr/>
          <p:nvPr/>
        </p:nvSpPr>
        <p:spPr bwMode="auto">
          <a:xfrm>
            <a:off x="519000" y="5654502"/>
            <a:ext cx="1080000" cy="43199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Security Log</a:t>
            </a:r>
            <a:endParaRPr lang="en-US" sz="1400" dirty="0"/>
          </a:p>
        </p:txBody>
      </p:sp>
      <p:sp>
        <p:nvSpPr>
          <p:cNvPr id="120" name="Rectangle 119"/>
          <p:cNvSpPr/>
          <p:nvPr/>
        </p:nvSpPr>
        <p:spPr bwMode="auto">
          <a:xfrm>
            <a:off x="1816100" y="5654502"/>
            <a:ext cx="1080000" cy="43199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Castor Logs</a:t>
            </a:r>
            <a:endParaRPr lang="en-US" sz="1400" dirty="0"/>
          </a:p>
        </p:txBody>
      </p:sp>
      <p:sp>
        <p:nvSpPr>
          <p:cNvPr id="121" name="Rectangle 120"/>
          <p:cNvSpPr/>
          <p:nvPr/>
        </p:nvSpPr>
        <p:spPr bwMode="auto">
          <a:xfrm>
            <a:off x="3111000" y="5654502"/>
            <a:ext cx="1080000" cy="43199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Lemon Sensors</a:t>
            </a:r>
            <a:endParaRPr lang="en-US" sz="1400" dirty="0"/>
          </a:p>
        </p:txBody>
      </p:sp>
      <p:cxnSp>
        <p:nvCxnSpPr>
          <p:cNvPr id="122" name="Straight Arrow Connector 121"/>
          <p:cNvCxnSpPr>
            <a:stCxn id="121" idx="0"/>
          </p:cNvCxnSpPr>
          <p:nvPr/>
        </p:nvCxnSpPr>
        <p:spPr bwMode="auto">
          <a:xfrm flipV="1">
            <a:off x="3651000" y="5181600"/>
            <a:ext cx="6600" cy="4729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>
            <a:stCxn id="120" idx="0"/>
            <a:endCxn id="88" idx="2"/>
          </p:cNvCxnSpPr>
          <p:nvPr/>
        </p:nvCxnSpPr>
        <p:spPr bwMode="auto">
          <a:xfrm flipH="1" flipV="1">
            <a:off x="2355000" y="5214398"/>
            <a:ext cx="1100" cy="440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 bwMode="auto">
          <a:xfrm>
            <a:off x="1676400" y="2286000"/>
            <a:ext cx="935999" cy="323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Splunk</a:t>
            </a:r>
            <a:endParaRPr lang="en-US" sz="1400" dirty="0"/>
          </a:p>
        </p:txBody>
      </p:sp>
      <p:cxnSp>
        <p:nvCxnSpPr>
          <p:cNvPr id="125" name="Straight Arrow Connector 124"/>
          <p:cNvCxnSpPr>
            <a:endCxn id="124" idx="2"/>
          </p:cNvCxnSpPr>
          <p:nvPr/>
        </p:nvCxnSpPr>
        <p:spPr bwMode="auto">
          <a:xfrm flipV="1">
            <a:off x="2133599" y="2609999"/>
            <a:ext cx="10801" cy="4380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6" name="Elbow Connector 125"/>
          <p:cNvCxnSpPr>
            <a:stCxn id="128" idx="0"/>
            <a:endCxn id="124" idx="3"/>
          </p:cNvCxnSpPr>
          <p:nvPr/>
        </p:nvCxnSpPr>
        <p:spPr>
          <a:xfrm rot="5400000" flipH="1" flipV="1">
            <a:off x="1660449" y="3143652"/>
            <a:ext cx="1647601" cy="256299"/>
          </a:xfrm>
          <a:prstGeom prst="bentConnector4">
            <a:avLst>
              <a:gd name="adj1" fmla="val 18105"/>
              <a:gd name="adj2" fmla="val 189193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7" name="Elbow Connector 126"/>
          <p:cNvCxnSpPr>
            <a:stCxn id="119" idx="1"/>
            <a:endCxn id="112" idx="1"/>
          </p:cNvCxnSpPr>
          <p:nvPr/>
        </p:nvCxnSpPr>
        <p:spPr>
          <a:xfrm rot="10800000">
            <a:off x="515400" y="3310799"/>
            <a:ext cx="3600" cy="2559702"/>
          </a:xfrm>
          <a:prstGeom prst="bentConnector3">
            <a:avLst>
              <a:gd name="adj1" fmla="val 64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8" name="Rectangle 127"/>
          <p:cNvSpPr/>
          <p:nvPr/>
        </p:nvSpPr>
        <p:spPr>
          <a:xfrm>
            <a:off x="1816100" y="4095601"/>
            <a:ext cx="1080000" cy="323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Feed</a:t>
            </a:r>
            <a:endParaRPr lang="en-US" sz="1400" dirty="0"/>
          </a:p>
        </p:txBody>
      </p:sp>
      <p:cxnSp>
        <p:nvCxnSpPr>
          <p:cNvPr id="129" name="Straight Arrow Connector 128"/>
          <p:cNvCxnSpPr>
            <a:endCxn id="90" idx="2"/>
          </p:cNvCxnSpPr>
          <p:nvPr/>
        </p:nvCxnSpPr>
        <p:spPr>
          <a:xfrm flipH="1" flipV="1">
            <a:off x="1059000" y="4397752"/>
            <a:ext cx="7800" cy="4028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9536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94" grpId="0" animBg="1"/>
      <p:bldP spid="95" grpId="0" animBg="1"/>
      <p:bldP spid="96" grpId="0" animBg="1"/>
      <p:bldP spid="98" grpId="0" animBg="1"/>
      <p:bldP spid="101" grpId="0" animBg="1"/>
      <p:bldP spid="102" grpId="0" animBg="1"/>
      <p:bldP spid="103" grpId="0" animBg="1"/>
      <p:bldP spid="107" grpId="0" animBg="1"/>
      <p:bldP spid="1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Monitoring </a:t>
            </a:r>
            <a:r>
              <a:rPr lang="en-US" dirty="0"/>
              <a:t>architecture </a:t>
            </a:r>
            <a:r>
              <a:rPr lang="en-US" dirty="0" smtClean="0">
                <a:solidFill>
                  <a:srgbClr val="FF0000"/>
                </a:solidFill>
              </a:rPr>
              <a:t>defined and approved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Based </a:t>
            </a:r>
            <a:r>
              <a:rPr lang="en-US" dirty="0"/>
              <a:t>on </a:t>
            </a:r>
            <a:r>
              <a:rPr lang="en-US" dirty="0" smtClean="0"/>
              <a:t>well defined monitoring layers</a:t>
            </a:r>
            <a:endParaRPr lang="en-US" dirty="0"/>
          </a:p>
          <a:p>
            <a:pPr lvl="1"/>
            <a:r>
              <a:rPr lang="en-US" dirty="0" smtClean="0"/>
              <a:t>Initial set of technologies identified and deployed</a:t>
            </a:r>
          </a:p>
          <a:p>
            <a:pPr lvl="1"/>
            <a:endParaRPr lang="en-US" dirty="0"/>
          </a:p>
          <a:p>
            <a:r>
              <a:rPr lang="en-US" dirty="0" smtClean="0"/>
              <a:t>Implementation </a:t>
            </a:r>
            <a:r>
              <a:rPr lang="en-US" dirty="0"/>
              <a:t>plan </a:t>
            </a:r>
            <a:r>
              <a:rPr lang="en-US" dirty="0" smtClean="0">
                <a:solidFill>
                  <a:srgbClr val="FF0000"/>
                </a:solidFill>
              </a:rPr>
              <a:t>ongoing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Moving </a:t>
            </a:r>
            <a:r>
              <a:rPr lang="en-US" dirty="0"/>
              <a:t>towards a common system</a:t>
            </a:r>
          </a:p>
          <a:p>
            <a:pPr lvl="1"/>
            <a:r>
              <a:rPr lang="en-US" dirty="0" smtClean="0"/>
              <a:t>Core </a:t>
            </a:r>
            <a:r>
              <a:rPr lang="en-US" dirty="0"/>
              <a:t>components of the architecture in place</a:t>
            </a:r>
          </a:p>
          <a:p>
            <a:pPr lvl="1"/>
            <a:r>
              <a:rPr lang="en-US" dirty="0" smtClean="0"/>
              <a:t>Enables </a:t>
            </a:r>
            <a:r>
              <a:rPr lang="en-US" dirty="0"/>
              <a:t>new </a:t>
            </a:r>
            <a:r>
              <a:rPr lang="en-US" dirty="0" smtClean="0"/>
              <a:t>Agile Infrastructure </a:t>
            </a:r>
            <a:r>
              <a:rPr lang="en-US" dirty="0"/>
              <a:t>nodes to be monitored</a:t>
            </a:r>
          </a:p>
          <a:p>
            <a:pPr lvl="1"/>
            <a:r>
              <a:rPr lang="en-US" dirty="0" smtClean="0"/>
              <a:t>Assures smooth </a:t>
            </a:r>
            <a:r>
              <a:rPr lang="en-US" dirty="0"/>
              <a:t>transition for today’s </a:t>
            </a:r>
            <a:r>
              <a:rPr lang="en-US" dirty="0" smtClean="0"/>
              <a:t>applications</a:t>
            </a:r>
          </a:p>
          <a:p>
            <a:pPr lvl="1"/>
            <a:endParaRPr lang="en-US" dirty="0"/>
          </a:p>
          <a:p>
            <a:r>
              <a:rPr lang="en-US" dirty="0" smtClean="0"/>
              <a:t>Simple data analytics tested… but a lot to do !</a:t>
            </a:r>
            <a:endParaRPr lang="en-US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F1980964-DA61-CE41-850B-4EFDA55CAB37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420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!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F1980964-DA61-CE41-850B-4EFDA55CAB37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5" name="Picture 2" descr="http://chrislema.com/wp-content/uploads/2011/08/question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56" b="9156"/>
          <a:stretch>
            <a:fillRect/>
          </a:stretch>
        </p:blipFill>
        <p:spPr bwMode="auto">
          <a:xfrm>
            <a:off x="685799" y="1347536"/>
            <a:ext cx="7857309" cy="482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0926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Monitoring in IT covers </a:t>
            </a:r>
            <a:r>
              <a:rPr lang="en-US" dirty="0"/>
              <a:t>a wide range of resources</a:t>
            </a:r>
          </a:p>
          <a:p>
            <a:pPr lvl="1"/>
            <a:r>
              <a:rPr lang="en-US" dirty="0"/>
              <a:t>Hardware, OS, applications, files, jobs, </a:t>
            </a:r>
            <a:r>
              <a:rPr lang="en-US" dirty="0" smtClean="0"/>
              <a:t>etc.</a:t>
            </a:r>
          </a:p>
          <a:p>
            <a:pPr lvl="1"/>
            <a:r>
              <a:rPr lang="en-US" dirty="0" smtClean="0"/>
              <a:t>Many high </a:t>
            </a:r>
            <a:r>
              <a:rPr lang="en-US" dirty="0"/>
              <a:t>level </a:t>
            </a:r>
            <a:r>
              <a:rPr lang="en-US" dirty="0" smtClean="0"/>
              <a:t>resources are </a:t>
            </a:r>
            <a:r>
              <a:rPr lang="en-US" dirty="0"/>
              <a:t>interdependent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Several </a:t>
            </a:r>
            <a:r>
              <a:rPr lang="en-US" dirty="0" smtClean="0">
                <a:solidFill>
                  <a:srgbClr val="FF0000"/>
                </a:solidFill>
              </a:rPr>
              <a:t>application</a:t>
            </a:r>
            <a:r>
              <a:rPr lang="en-US" dirty="0">
                <a:solidFill>
                  <a:srgbClr val="FF0000"/>
                </a:solidFill>
              </a:rPr>
              <a:t>-specific </a:t>
            </a:r>
            <a:r>
              <a:rPr lang="en-US" dirty="0" smtClean="0">
                <a:solidFill>
                  <a:srgbClr val="FF0000"/>
                </a:solidFill>
              </a:rPr>
              <a:t>monitoring </a:t>
            </a:r>
            <a:r>
              <a:rPr lang="en-US" dirty="0" smtClean="0"/>
              <a:t>solutions</a:t>
            </a:r>
          </a:p>
          <a:p>
            <a:pPr lvl="1"/>
            <a:r>
              <a:rPr lang="en-US" dirty="0" smtClean="0"/>
              <a:t>Similar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needs and architecture</a:t>
            </a:r>
            <a:endParaRPr lang="en-US" dirty="0"/>
          </a:p>
          <a:p>
            <a:pPr lvl="2"/>
            <a:r>
              <a:rPr lang="en-US" dirty="0" smtClean="0"/>
              <a:t>Publish </a:t>
            </a:r>
            <a:r>
              <a:rPr lang="en-US" dirty="0"/>
              <a:t>metric results, </a:t>
            </a:r>
            <a:r>
              <a:rPr lang="en-US" dirty="0" smtClean="0"/>
              <a:t>aggregate </a:t>
            </a:r>
            <a:r>
              <a:rPr lang="en-US" dirty="0"/>
              <a:t>results, alarms, </a:t>
            </a:r>
            <a:r>
              <a:rPr lang="en-US" dirty="0" smtClean="0"/>
              <a:t>etc.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Different</a:t>
            </a:r>
            <a:r>
              <a:rPr lang="en-US" dirty="0" smtClean="0"/>
              <a:t> technologies and tool-chains</a:t>
            </a:r>
          </a:p>
          <a:p>
            <a:pPr lvl="2"/>
            <a:r>
              <a:rPr lang="en-US" dirty="0"/>
              <a:t>Some </a:t>
            </a:r>
            <a:r>
              <a:rPr lang="en-US" dirty="0" smtClean="0"/>
              <a:t>based </a:t>
            </a:r>
            <a:r>
              <a:rPr lang="en-US" dirty="0"/>
              <a:t>on commercial solutions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Similar</a:t>
            </a:r>
            <a:r>
              <a:rPr lang="en-US" dirty="0" smtClean="0"/>
              <a:t> limitations and problems</a:t>
            </a:r>
          </a:p>
          <a:p>
            <a:pPr lvl="2"/>
            <a:r>
              <a:rPr lang="en-US" dirty="0"/>
              <a:t>Limited sharing of monitoring data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F1980964-DA61-CE41-850B-4EFDA55CAB3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541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Several </a:t>
            </a:r>
            <a:r>
              <a:rPr lang="en-US" dirty="0" smtClean="0">
                <a:solidFill>
                  <a:srgbClr val="FF0000"/>
                </a:solidFill>
              </a:rPr>
              <a:t>improvements and challenges</a:t>
            </a:r>
          </a:p>
          <a:p>
            <a:pPr lvl="1"/>
            <a:r>
              <a:rPr lang="en-US" dirty="0" smtClean="0"/>
              <a:t>Combine and correlate monitoring data</a:t>
            </a:r>
            <a:endParaRPr lang="en-US" dirty="0"/>
          </a:p>
          <a:p>
            <a:pPr lvl="1"/>
            <a:r>
              <a:rPr lang="en-US" dirty="0" smtClean="0"/>
              <a:t>Better understand infrastructure/services performance</a:t>
            </a:r>
            <a:endParaRPr lang="en-US" dirty="0"/>
          </a:p>
          <a:p>
            <a:pPr lvl="1"/>
            <a:r>
              <a:rPr lang="en-US" dirty="0" smtClean="0"/>
              <a:t>Move </a:t>
            </a:r>
            <a:r>
              <a:rPr lang="en-US" dirty="0"/>
              <a:t>to a virtualized </a:t>
            </a:r>
            <a:r>
              <a:rPr lang="en-US" dirty="0" smtClean="0"/>
              <a:t>and dynamic </a:t>
            </a:r>
            <a:r>
              <a:rPr lang="en-US" dirty="0"/>
              <a:t>infrastructure </a:t>
            </a:r>
          </a:p>
          <a:p>
            <a:pPr lvl="1"/>
            <a:r>
              <a:rPr lang="en-US" dirty="0" smtClean="0"/>
              <a:t>Optimize effort allocated to monitoring tasks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Need to implement a </a:t>
            </a:r>
            <a:r>
              <a:rPr lang="en-US" dirty="0" smtClean="0">
                <a:solidFill>
                  <a:srgbClr val="FF0000"/>
                </a:solidFill>
              </a:rPr>
              <a:t>common monitoring strategy</a:t>
            </a:r>
          </a:p>
          <a:p>
            <a:pPr lvl="1"/>
            <a:r>
              <a:rPr lang="en-US" dirty="0" smtClean="0"/>
              <a:t>Following a tool-chain approach</a:t>
            </a:r>
          </a:p>
          <a:p>
            <a:pPr lvl="1"/>
            <a:r>
              <a:rPr lang="en-US" dirty="0" smtClean="0"/>
              <a:t>Adopt </a:t>
            </a:r>
            <a:r>
              <a:rPr lang="en-US" dirty="0"/>
              <a:t>existing </a:t>
            </a:r>
            <a:r>
              <a:rPr lang="en-US" dirty="0" smtClean="0"/>
              <a:t>tools, </a:t>
            </a:r>
            <a:r>
              <a:rPr lang="en-US" dirty="0"/>
              <a:t>avoid home grown </a:t>
            </a:r>
            <a:r>
              <a:rPr lang="en-US" dirty="0" smtClean="0"/>
              <a:t>solutions</a:t>
            </a:r>
          </a:p>
          <a:p>
            <a:pPr lvl="1"/>
            <a:r>
              <a:rPr lang="en-US" dirty="0" smtClean="0"/>
              <a:t>Aggregate and correlate all monitoring data</a:t>
            </a:r>
          </a:p>
          <a:p>
            <a:pPr lvl="1"/>
            <a:r>
              <a:rPr lang="en-US" dirty="0" smtClean="0"/>
              <a:t>Make monitoring data easy </a:t>
            </a:r>
            <a:r>
              <a:rPr lang="en-US" dirty="0"/>
              <a:t>to </a:t>
            </a:r>
            <a:r>
              <a:rPr lang="en-US" dirty="0" smtClean="0"/>
              <a:t>access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F1980964-DA61-CE41-850B-4EFDA55CAB3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891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</a:t>
            </a:r>
            <a:r>
              <a:rPr lang="en-GB" dirty="0" smtClean="0"/>
              <a:t>Strategy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Agile Infrastructure (AI) project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Architecture </a:t>
            </a:r>
            <a:r>
              <a:rPr lang="en-GB" dirty="0"/>
              <a:t>Design and </a:t>
            </a:r>
            <a:r>
              <a:rPr lang="en-GB" dirty="0" smtClean="0"/>
              <a:t>Support</a:t>
            </a:r>
          </a:p>
          <a:p>
            <a:pPr lvl="1"/>
            <a:r>
              <a:rPr lang="en-GB" dirty="0" smtClean="0"/>
              <a:t>Design, technology watch, testing</a:t>
            </a:r>
          </a:p>
          <a:p>
            <a:pPr lvl="1"/>
            <a:r>
              <a:rPr lang="en-GB" dirty="0" smtClean="0"/>
              <a:t>Support to individual monitoring teams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Data </a:t>
            </a:r>
            <a:r>
              <a:rPr lang="en-GB" dirty="0">
                <a:solidFill>
                  <a:srgbClr val="FF0000"/>
                </a:solidFill>
              </a:rPr>
              <a:t>Processing and </a:t>
            </a:r>
            <a:r>
              <a:rPr lang="en-GB" dirty="0" smtClean="0">
                <a:solidFill>
                  <a:srgbClr val="FF0000"/>
                </a:solidFill>
              </a:rPr>
              <a:t>Visualization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Data analysis </a:t>
            </a:r>
            <a:r>
              <a:rPr lang="en-GB" dirty="0">
                <a:solidFill>
                  <a:srgbClr val="FF0000"/>
                </a:solidFill>
              </a:rPr>
              <a:t>and </a:t>
            </a:r>
            <a:r>
              <a:rPr lang="en-GB" dirty="0" smtClean="0">
                <a:solidFill>
                  <a:srgbClr val="FF0000"/>
                </a:solidFill>
              </a:rPr>
              <a:t>correlation 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Alarms, notifications, dashboards</a:t>
            </a:r>
          </a:p>
          <a:p>
            <a:r>
              <a:rPr lang="en-GB" dirty="0" smtClean="0"/>
              <a:t>Core </a:t>
            </a:r>
            <a:r>
              <a:rPr lang="en-GB" dirty="0"/>
              <a:t>Services and </a:t>
            </a:r>
            <a:r>
              <a:rPr lang="en-GB" dirty="0" smtClean="0"/>
              <a:t>Tools</a:t>
            </a:r>
          </a:p>
          <a:p>
            <a:pPr lvl="1"/>
            <a:r>
              <a:rPr lang="en-GB" dirty="0" smtClean="0"/>
              <a:t>Common services operation</a:t>
            </a:r>
          </a:p>
          <a:p>
            <a:pPr lvl="1"/>
            <a:r>
              <a:rPr lang="en-GB" dirty="0" smtClean="0"/>
              <a:t>Common tools/libraries development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F1980964-DA61-CE41-850B-4EFDA55CAB3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5400000">
            <a:off x="5158499" y="3731500"/>
            <a:ext cx="4038600" cy="791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sz="2400" dirty="0"/>
              <a:t>Core </a:t>
            </a:r>
            <a:r>
              <a:rPr lang="en-GB" sz="2400" dirty="0" smtClean="0"/>
              <a:t>Monitoring</a:t>
            </a:r>
          </a:p>
          <a:p>
            <a:pPr algn="ctr"/>
            <a:r>
              <a:rPr lang="en-GB" sz="2000" dirty="0" smtClean="0"/>
              <a:t>(Lemon, SAM)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 rot="5400000">
            <a:off x="6301499" y="3731501"/>
            <a:ext cx="4038599" cy="79199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sz="2400" dirty="0" smtClean="0"/>
              <a:t>Service Monitoring</a:t>
            </a:r>
          </a:p>
          <a:p>
            <a:pPr algn="ctr"/>
            <a:r>
              <a:rPr lang="en-GB" sz="2000" dirty="0" smtClean="0"/>
              <a:t>(Castor, Security, etc.)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537689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 </a:t>
            </a:r>
            <a:r>
              <a:rPr lang="en-GB" dirty="0"/>
              <a:t>Strategy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28600" y="6553200"/>
            <a:ext cx="8686800" cy="457200"/>
          </a:xfrm>
        </p:spPr>
        <p:txBody>
          <a:bodyPr/>
          <a:lstStyle/>
          <a:p>
            <a:fld id="{F1980964-DA61-CE41-850B-4EFDA55CAB3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219200" y="4870200"/>
            <a:ext cx="6248400" cy="540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Aggregation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219200" y="3812926"/>
            <a:ext cx="2590800" cy="54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Analysis/Storage </a:t>
            </a:r>
          </a:p>
          <a:p>
            <a:pPr algn="ctr">
              <a:defRPr/>
            </a:pPr>
            <a:r>
              <a:rPr lang="en-US" sz="1400" dirty="0" smtClean="0"/>
              <a:t>Feed</a:t>
            </a:r>
            <a:endParaRPr lang="en-US" sz="1400" dirty="0"/>
          </a:p>
        </p:txBody>
      </p:sp>
      <p:cxnSp>
        <p:nvCxnSpPr>
          <p:cNvPr id="18" name="Straight Arrow Connector 17"/>
          <p:cNvCxnSpPr>
            <a:endCxn id="17" idx="2"/>
          </p:cNvCxnSpPr>
          <p:nvPr/>
        </p:nvCxnSpPr>
        <p:spPr>
          <a:xfrm flipV="1">
            <a:off x="2514600" y="4352926"/>
            <a:ext cx="0" cy="52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21" idx="2"/>
          </p:cNvCxnSpPr>
          <p:nvPr/>
        </p:nvCxnSpPr>
        <p:spPr>
          <a:xfrm flipV="1">
            <a:off x="4953000" y="4352926"/>
            <a:ext cx="2400" cy="52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1219200" y="2212726"/>
            <a:ext cx="2590800" cy="1143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 anchorCtr="0"/>
          <a:lstStyle/>
          <a:p>
            <a:pPr algn="ctr"/>
            <a:r>
              <a:rPr lang="en-GB" sz="1400" dirty="0" smtClean="0"/>
              <a:t>Storage/Analysis</a:t>
            </a:r>
            <a:endParaRPr lang="en-GB" sz="1400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4343400" y="3812926"/>
            <a:ext cx="1224000" cy="54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Alarm </a:t>
            </a:r>
            <a:endParaRPr lang="en-US" sz="1400" dirty="0" smtClean="0"/>
          </a:p>
          <a:p>
            <a:pPr algn="ctr">
              <a:defRPr/>
            </a:pPr>
            <a:r>
              <a:rPr lang="en-US" sz="1400" dirty="0" smtClean="0"/>
              <a:t>Feed</a:t>
            </a:r>
            <a:endParaRPr lang="en-US" sz="1400" dirty="0"/>
          </a:p>
        </p:txBody>
      </p:sp>
      <p:sp>
        <p:nvSpPr>
          <p:cNvPr id="22" name="Rectangle 21"/>
          <p:cNvSpPr/>
          <p:nvPr/>
        </p:nvSpPr>
        <p:spPr bwMode="auto">
          <a:xfrm>
            <a:off x="4343400" y="1145926"/>
            <a:ext cx="1224000" cy="540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Alarm</a:t>
            </a:r>
          </a:p>
        </p:txBody>
      </p:sp>
      <p:cxnSp>
        <p:nvCxnSpPr>
          <p:cNvPr id="23" name="Straight Arrow Connector 22"/>
          <p:cNvCxnSpPr>
            <a:stCxn id="21" idx="0"/>
            <a:endCxn id="22" idx="2"/>
          </p:cNvCxnSpPr>
          <p:nvPr/>
        </p:nvCxnSpPr>
        <p:spPr bwMode="auto">
          <a:xfrm flipV="1">
            <a:off x="4955400" y="1685926"/>
            <a:ext cx="0" cy="2127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 bwMode="auto">
          <a:xfrm>
            <a:off x="1219200" y="1145926"/>
            <a:ext cx="1224000" cy="540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Portal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2590800" y="1145926"/>
            <a:ext cx="1224000" cy="540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Report</a:t>
            </a:r>
          </a:p>
        </p:txBody>
      </p:sp>
      <p:cxnSp>
        <p:nvCxnSpPr>
          <p:cNvPr id="26" name="Straight Arrow Connector 25"/>
          <p:cNvCxnSpPr>
            <a:endCxn id="24" idx="2"/>
          </p:cNvCxnSpPr>
          <p:nvPr/>
        </p:nvCxnSpPr>
        <p:spPr bwMode="auto">
          <a:xfrm flipV="1">
            <a:off x="1828800" y="1685926"/>
            <a:ext cx="2400" cy="52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25" idx="2"/>
          </p:cNvCxnSpPr>
          <p:nvPr/>
        </p:nvCxnSpPr>
        <p:spPr bwMode="auto">
          <a:xfrm flipV="1">
            <a:off x="3200400" y="1685926"/>
            <a:ext cx="2400" cy="52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7" idx="0"/>
            <a:endCxn id="20" idx="2"/>
          </p:cNvCxnSpPr>
          <p:nvPr/>
        </p:nvCxnSpPr>
        <p:spPr>
          <a:xfrm flipV="1">
            <a:off x="2514600" y="3355726"/>
            <a:ext cx="0" cy="45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 bwMode="auto">
          <a:xfrm>
            <a:off x="6248400" y="3812926"/>
            <a:ext cx="1224000" cy="54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Custom Feed</a:t>
            </a:r>
            <a:endParaRPr lang="en-US" sz="1400" dirty="0"/>
          </a:p>
        </p:txBody>
      </p:sp>
      <p:cxnSp>
        <p:nvCxnSpPr>
          <p:cNvPr id="31" name="Straight Arrow Connector 30"/>
          <p:cNvCxnSpPr>
            <a:endCxn id="29" idx="2"/>
          </p:cNvCxnSpPr>
          <p:nvPr/>
        </p:nvCxnSpPr>
        <p:spPr>
          <a:xfrm flipV="1">
            <a:off x="6858000" y="4352926"/>
            <a:ext cx="2400" cy="526800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 bwMode="auto">
          <a:xfrm>
            <a:off x="1219200" y="5937000"/>
            <a:ext cx="1224000" cy="54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Sensor</a:t>
            </a:r>
            <a:endParaRPr lang="en-US" sz="1400" dirty="0"/>
          </a:p>
        </p:txBody>
      </p:sp>
      <p:sp>
        <p:nvSpPr>
          <p:cNvPr id="33" name="Rectangle 32"/>
          <p:cNvSpPr/>
          <p:nvPr/>
        </p:nvSpPr>
        <p:spPr bwMode="auto">
          <a:xfrm>
            <a:off x="2971800" y="5937000"/>
            <a:ext cx="1224000" cy="54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Sensor</a:t>
            </a:r>
            <a:endParaRPr lang="en-US" sz="1400" dirty="0"/>
          </a:p>
        </p:txBody>
      </p:sp>
      <p:sp>
        <p:nvSpPr>
          <p:cNvPr id="34" name="Rectangle 33"/>
          <p:cNvSpPr/>
          <p:nvPr/>
        </p:nvSpPr>
        <p:spPr bwMode="auto">
          <a:xfrm>
            <a:off x="4648200" y="5937000"/>
            <a:ext cx="1224000" cy="54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Sensor</a:t>
            </a:r>
            <a:endParaRPr lang="en-US" sz="1400" dirty="0"/>
          </a:p>
        </p:txBody>
      </p:sp>
      <p:cxnSp>
        <p:nvCxnSpPr>
          <p:cNvPr id="35" name="Straight Arrow Connector 34"/>
          <p:cNvCxnSpPr>
            <a:stCxn id="32" idx="0"/>
          </p:cNvCxnSpPr>
          <p:nvPr/>
        </p:nvCxnSpPr>
        <p:spPr bwMode="auto">
          <a:xfrm flipH="1" flipV="1">
            <a:off x="1828800" y="5410200"/>
            <a:ext cx="2400" cy="52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 bwMode="auto">
          <a:xfrm>
            <a:off x="6248400" y="5943600"/>
            <a:ext cx="1224000" cy="54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 smtClean="0"/>
              <a:t>Integrated</a:t>
            </a:r>
          </a:p>
          <a:p>
            <a:pPr algn="ctr">
              <a:defRPr/>
            </a:pPr>
            <a:r>
              <a:rPr lang="en-US" sz="1400" dirty="0" smtClean="0"/>
              <a:t>Solutions</a:t>
            </a:r>
            <a:endParaRPr lang="en-US" sz="1400" dirty="0"/>
          </a:p>
        </p:txBody>
      </p:sp>
      <p:cxnSp>
        <p:nvCxnSpPr>
          <p:cNvPr id="37" name="Straight Arrow Connector 36"/>
          <p:cNvCxnSpPr>
            <a:stCxn id="33" idx="0"/>
          </p:cNvCxnSpPr>
          <p:nvPr/>
        </p:nvCxnSpPr>
        <p:spPr bwMode="auto">
          <a:xfrm flipH="1" flipV="1">
            <a:off x="3581400" y="5410200"/>
            <a:ext cx="2400" cy="52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4" idx="0"/>
          </p:cNvCxnSpPr>
          <p:nvPr/>
        </p:nvCxnSpPr>
        <p:spPr bwMode="auto">
          <a:xfrm flipH="1" flipV="1">
            <a:off x="5257800" y="5410200"/>
            <a:ext cx="2400" cy="52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Magnetic Disk 56"/>
          <p:cNvSpPr/>
          <p:nvPr/>
        </p:nvSpPr>
        <p:spPr bwMode="auto">
          <a:xfrm>
            <a:off x="2133600" y="2746126"/>
            <a:ext cx="287999" cy="3600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400"/>
          </a:p>
        </p:txBody>
      </p:sp>
      <p:sp>
        <p:nvSpPr>
          <p:cNvPr id="58" name="Process 57"/>
          <p:cNvSpPr/>
          <p:nvPr/>
        </p:nvSpPr>
        <p:spPr bwMode="auto">
          <a:xfrm>
            <a:off x="2510320" y="2780012"/>
            <a:ext cx="287999" cy="287999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400"/>
          </a:p>
        </p:txBody>
      </p:sp>
      <p:cxnSp>
        <p:nvCxnSpPr>
          <p:cNvPr id="59" name="Straight Arrow Connector 58"/>
          <p:cNvCxnSpPr>
            <a:stCxn id="36" idx="0"/>
          </p:cNvCxnSpPr>
          <p:nvPr/>
        </p:nvCxnSpPr>
        <p:spPr bwMode="auto">
          <a:xfrm flipH="1" flipV="1">
            <a:off x="6858000" y="5410200"/>
            <a:ext cx="2400" cy="533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 bwMode="auto">
          <a:xfrm>
            <a:off x="7315200" y="1145926"/>
            <a:ext cx="1224000" cy="540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sz="1400" dirty="0"/>
              <a:t>Portal</a:t>
            </a:r>
            <a:endParaRPr lang="en-US" dirty="0"/>
          </a:p>
        </p:txBody>
      </p:sp>
      <p:cxnSp>
        <p:nvCxnSpPr>
          <p:cNvPr id="61" name="Straight Arrow Connector 60"/>
          <p:cNvCxnSpPr>
            <a:endCxn id="60" idx="2"/>
          </p:cNvCxnSpPr>
          <p:nvPr/>
        </p:nvCxnSpPr>
        <p:spPr bwMode="auto">
          <a:xfrm flipV="1">
            <a:off x="7912894" y="1685926"/>
            <a:ext cx="14306" cy="626814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Curved Right Arrow 66"/>
          <p:cNvSpPr/>
          <p:nvPr/>
        </p:nvSpPr>
        <p:spPr>
          <a:xfrm rot="10800000">
            <a:off x="3810000" y="2517526"/>
            <a:ext cx="304800" cy="457200"/>
          </a:xfrm>
          <a:prstGeom prst="curvedRightArrow">
            <a:avLst>
              <a:gd name="adj1" fmla="val 0"/>
              <a:gd name="adj2" fmla="val 22767"/>
              <a:gd name="adj3" fmla="val 2083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0" name="Magnetic Disk 69"/>
          <p:cNvSpPr/>
          <p:nvPr/>
        </p:nvSpPr>
        <p:spPr bwMode="auto">
          <a:xfrm>
            <a:off x="2286000" y="2898526"/>
            <a:ext cx="287999" cy="3600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400"/>
          </a:p>
        </p:txBody>
      </p:sp>
      <p:sp>
        <p:nvSpPr>
          <p:cNvPr id="71" name="Process 70"/>
          <p:cNvSpPr/>
          <p:nvPr/>
        </p:nvSpPr>
        <p:spPr bwMode="auto">
          <a:xfrm>
            <a:off x="2662720" y="2932412"/>
            <a:ext cx="287999" cy="287999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400"/>
          </a:p>
        </p:txBody>
      </p:sp>
      <p:grpSp>
        <p:nvGrpSpPr>
          <p:cNvPr id="90" name="Group 89"/>
          <p:cNvGrpSpPr/>
          <p:nvPr/>
        </p:nvGrpSpPr>
        <p:grpSpPr>
          <a:xfrm>
            <a:off x="7315200" y="2212726"/>
            <a:ext cx="1224000" cy="1143000"/>
            <a:chOff x="7239000" y="2286000"/>
            <a:chExt cx="1260000" cy="1258888"/>
          </a:xfrm>
        </p:grpSpPr>
        <p:sp>
          <p:nvSpPr>
            <p:cNvPr id="6" name="Rectangle 5"/>
            <p:cNvSpPr/>
            <p:nvPr/>
          </p:nvSpPr>
          <p:spPr bwMode="auto">
            <a:xfrm>
              <a:off x="7239000" y="2286000"/>
              <a:ext cx="1260000" cy="125888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t" anchorCtr="0"/>
            <a:lstStyle/>
            <a:p>
              <a:pPr algn="ctr">
                <a:defRPr/>
              </a:pPr>
              <a:r>
                <a:rPr lang="en-GB" sz="1400" dirty="0" smtClean="0"/>
                <a:t>Application Specific</a:t>
              </a:r>
              <a:endParaRPr lang="en-GB" sz="1400" dirty="0"/>
            </a:p>
          </p:txBody>
        </p:sp>
        <p:sp>
          <p:nvSpPr>
            <p:cNvPr id="14" name="Magnetic Disk 13"/>
            <p:cNvSpPr/>
            <p:nvPr/>
          </p:nvSpPr>
          <p:spPr bwMode="auto">
            <a:xfrm>
              <a:off x="7467600" y="2916600"/>
              <a:ext cx="272795" cy="360000"/>
            </a:xfrm>
            <a:prstGeom prst="flowChartMagneticDisk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t" anchorCtr="0"/>
            <a:lstStyle/>
            <a:p>
              <a:pPr algn="ctr">
                <a:defRPr/>
              </a:pPr>
              <a:endParaRPr lang="en-GB" sz="1400"/>
            </a:p>
          </p:txBody>
        </p:sp>
        <p:sp>
          <p:nvSpPr>
            <p:cNvPr id="15" name="Process 14"/>
            <p:cNvSpPr/>
            <p:nvPr/>
          </p:nvSpPr>
          <p:spPr bwMode="auto">
            <a:xfrm>
              <a:off x="7875786" y="2979093"/>
              <a:ext cx="287999" cy="285967"/>
            </a:xfrm>
            <a:prstGeom prst="flowChartProcess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t" anchorCtr="0"/>
            <a:lstStyle/>
            <a:p>
              <a:pPr algn="ctr">
                <a:defRPr/>
              </a:pPr>
              <a:endParaRPr lang="en-GB" sz="1400"/>
            </a:p>
          </p:txBody>
        </p:sp>
        <p:sp>
          <p:nvSpPr>
            <p:cNvPr id="76" name="Magnetic Disk 75"/>
            <p:cNvSpPr/>
            <p:nvPr/>
          </p:nvSpPr>
          <p:spPr bwMode="auto">
            <a:xfrm>
              <a:off x="7620000" y="3069000"/>
              <a:ext cx="272795" cy="360000"/>
            </a:xfrm>
            <a:prstGeom prst="flowChartMagneticDisk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t" anchorCtr="0"/>
            <a:lstStyle/>
            <a:p>
              <a:pPr algn="ctr">
                <a:defRPr/>
              </a:pPr>
              <a:endParaRPr lang="en-GB" sz="1400"/>
            </a:p>
          </p:txBody>
        </p:sp>
        <p:sp>
          <p:nvSpPr>
            <p:cNvPr id="77" name="Process 76"/>
            <p:cNvSpPr/>
            <p:nvPr/>
          </p:nvSpPr>
          <p:spPr bwMode="auto">
            <a:xfrm>
              <a:off x="8028186" y="3131493"/>
              <a:ext cx="287999" cy="285967"/>
            </a:xfrm>
            <a:prstGeom prst="flowChartProcess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t" anchorCtr="0"/>
            <a:lstStyle/>
            <a:p>
              <a:pPr algn="ctr">
                <a:defRPr/>
              </a:pPr>
              <a:endParaRPr lang="en-GB" sz="1400"/>
            </a:p>
          </p:txBody>
        </p:sp>
      </p:grpSp>
      <p:cxnSp>
        <p:nvCxnSpPr>
          <p:cNvPr id="135" name="Elbow Connector 134"/>
          <p:cNvCxnSpPr>
            <a:stCxn id="36" idx="3"/>
            <a:endCxn id="6" idx="2"/>
          </p:cNvCxnSpPr>
          <p:nvPr/>
        </p:nvCxnSpPr>
        <p:spPr>
          <a:xfrm flipV="1">
            <a:off x="7472400" y="3355726"/>
            <a:ext cx="454800" cy="2857874"/>
          </a:xfrm>
          <a:prstGeom prst="bentConnector2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9" idx="0"/>
            <a:endCxn id="6" idx="2"/>
          </p:cNvCxnSpPr>
          <p:nvPr/>
        </p:nvCxnSpPr>
        <p:spPr bwMode="auto">
          <a:xfrm flipV="1">
            <a:off x="6860400" y="3355726"/>
            <a:ext cx="1066800" cy="4572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0370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 </a:t>
            </a:r>
            <a:r>
              <a:rPr lang="en-GB" dirty="0"/>
              <a:t>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 Storage and </a:t>
            </a:r>
            <a:r>
              <a:rPr lang="en-US" dirty="0" smtClean="0"/>
              <a:t>Analysis</a:t>
            </a:r>
          </a:p>
          <a:p>
            <a:pPr lvl="1"/>
            <a:r>
              <a:rPr lang="en-US" dirty="0" smtClean="0"/>
              <a:t>Store all monitoring data in </a:t>
            </a:r>
            <a:r>
              <a:rPr lang="en-US" dirty="0"/>
              <a:t>a common </a:t>
            </a:r>
            <a:r>
              <a:rPr lang="en-US" dirty="0" smtClean="0"/>
              <a:t>location</a:t>
            </a:r>
            <a:endParaRPr lang="en-US" dirty="0"/>
          </a:p>
          <a:p>
            <a:pPr lvl="2"/>
            <a:r>
              <a:rPr lang="en-US" dirty="0" smtClean="0"/>
              <a:t>Easy sharing </a:t>
            </a:r>
            <a:r>
              <a:rPr lang="en-US" dirty="0"/>
              <a:t>of monitoring </a:t>
            </a:r>
            <a:r>
              <a:rPr lang="en-US" dirty="0" smtClean="0"/>
              <a:t>data and analysis </a:t>
            </a:r>
            <a:r>
              <a:rPr lang="en-US" dirty="0"/>
              <a:t>tools</a:t>
            </a:r>
          </a:p>
          <a:p>
            <a:pPr lvl="1"/>
            <a:r>
              <a:rPr lang="en-US" dirty="0"/>
              <a:t>Feed the system with processed data</a:t>
            </a:r>
          </a:p>
          <a:p>
            <a:pPr lvl="1"/>
            <a:r>
              <a:rPr lang="en-US" dirty="0" smtClean="0"/>
              <a:t>Use </a:t>
            </a:r>
            <a:r>
              <a:rPr lang="en-US" dirty="0"/>
              <a:t>one single common data format (JSON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Permanent storage for historical data</a:t>
            </a:r>
          </a:p>
          <a:p>
            <a:pPr lvl="1"/>
            <a:endParaRPr lang="en-US" dirty="0"/>
          </a:p>
          <a:p>
            <a:r>
              <a:rPr lang="en-US" dirty="0" smtClean="0"/>
              <a:t>Data Visualization and Alarms</a:t>
            </a:r>
          </a:p>
          <a:p>
            <a:pPr lvl="1"/>
            <a:r>
              <a:rPr lang="en-US" dirty="0" smtClean="0"/>
              <a:t>Provide powerful easy-to-use portals and dashboards </a:t>
            </a:r>
          </a:p>
          <a:p>
            <a:pPr lvl="2"/>
            <a:r>
              <a:rPr lang="en-US" dirty="0" smtClean="0"/>
              <a:t>Over raw data and processed data</a:t>
            </a:r>
          </a:p>
          <a:p>
            <a:pPr lvl="1"/>
            <a:r>
              <a:rPr lang="en-US" dirty="0"/>
              <a:t>Provide an efficient delivery of notifications</a:t>
            </a:r>
          </a:p>
          <a:p>
            <a:pPr lvl="2"/>
            <a:r>
              <a:rPr lang="en-US" dirty="0"/>
              <a:t>Notifications directly sent to correct consumer targets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F1980964-DA61-CE41-850B-4EFDA55CAB37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581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Storage and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High-level use cases collected </a:t>
            </a:r>
            <a:r>
              <a:rPr lang="en-US" dirty="0"/>
              <a:t>from all IT </a:t>
            </a:r>
            <a:r>
              <a:rPr lang="en-US" dirty="0" smtClean="0"/>
              <a:t>groups</a:t>
            </a:r>
            <a:endParaRPr lang="en-US" dirty="0"/>
          </a:p>
          <a:p>
            <a:pPr lvl="1"/>
            <a:r>
              <a:rPr lang="en-US" dirty="0" smtClean="0"/>
              <a:t>Classified under three categories</a:t>
            </a:r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Fast </a:t>
            </a:r>
            <a:r>
              <a:rPr lang="en-US" dirty="0"/>
              <a:t>and Furious (FF)</a:t>
            </a:r>
          </a:p>
          <a:p>
            <a:pPr lvl="1"/>
            <a:r>
              <a:rPr lang="en-US" dirty="0" smtClean="0"/>
              <a:t>Real time queries on particular attributes</a:t>
            </a:r>
          </a:p>
          <a:p>
            <a:r>
              <a:rPr lang="en-US" dirty="0" smtClean="0"/>
              <a:t>Digging </a:t>
            </a:r>
            <a:r>
              <a:rPr lang="en-US" dirty="0"/>
              <a:t>Deep (DD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Complex analysis jobs over entire data sets</a:t>
            </a:r>
            <a:endParaRPr lang="en-US" dirty="0"/>
          </a:p>
          <a:p>
            <a:r>
              <a:rPr lang="en-US" dirty="0" smtClean="0"/>
              <a:t>Correlate </a:t>
            </a:r>
            <a:r>
              <a:rPr lang="en-US" dirty="0"/>
              <a:t>and Combine (CC)</a:t>
            </a:r>
          </a:p>
          <a:p>
            <a:pPr lvl="1"/>
            <a:r>
              <a:rPr lang="en-US" dirty="0" smtClean="0"/>
              <a:t>Correlation of data across different data sets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F1980964-DA61-CE41-850B-4EFDA55CAB37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576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Storage and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Fast and Furious 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Find, filter, join</a:t>
            </a:r>
            <a:r>
              <a:rPr lang="en-US" dirty="0"/>
              <a:t>, </a:t>
            </a:r>
            <a:r>
              <a:rPr lang="en-US" dirty="0" smtClean="0"/>
              <a:t>alarm</a:t>
            </a:r>
            <a:endParaRPr lang="en-US" dirty="0"/>
          </a:p>
          <a:p>
            <a:pPr lvl="1"/>
            <a:r>
              <a:rPr lang="en-US" dirty="0" smtClean="0"/>
              <a:t>Hardware</a:t>
            </a:r>
            <a:r>
              <a:rPr lang="en-US" dirty="0"/>
              <a:t>, nodes, exceptions, web servers, router, network, connections, </a:t>
            </a:r>
            <a:r>
              <a:rPr lang="en-US" dirty="0" err="1"/>
              <a:t>urls</a:t>
            </a:r>
            <a:r>
              <a:rPr lang="en-US" dirty="0"/>
              <a:t>, jobs, data transfers, site and services, status, users, batch jobs, </a:t>
            </a:r>
            <a:r>
              <a:rPr lang="en-US" dirty="0" smtClean="0"/>
              <a:t>etc.</a:t>
            </a:r>
          </a:p>
          <a:p>
            <a:pPr lvl="1"/>
            <a:endParaRPr lang="en-US" dirty="0"/>
          </a:p>
          <a:p>
            <a:r>
              <a:rPr lang="en-US" dirty="0" smtClean="0"/>
              <a:t>Examples</a:t>
            </a:r>
            <a:endParaRPr lang="en-US" dirty="0"/>
          </a:p>
          <a:p>
            <a:pPr lvl="1"/>
            <a:r>
              <a:rPr lang="en-US" dirty="0"/>
              <a:t>Get metrics values for hardware and selected services</a:t>
            </a:r>
          </a:p>
          <a:p>
            <a:pPr lvl="1"/>
            <a:r>
              <a:rPr lang="en-US" dirty="0"/>
              <a:t>Filter metrics per different types (role, cluster,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Aggregate exceptions and errors</a:t>
            </a:r>
          </a:p>
          <a:p>
            <a:pPr lvl="1"/>
            <a:r>
              <a:rPr lang="en-US" dirty="0"/>
              <a:t>Raise alarms according to appropriate </a:t>
            </a:r>
            <a:r>
              <a:rPr lang="en-US" dirty="0" smtClean="0"/>
              <a:t>thresholds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F1980964-DA61-CE41-850B-4EFDA55CAB37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242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Storage and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Digging </a:t>
            </a:r>
            <a:r>
              <a:rPr lang="en-US" dirty="0" smtClean="0"/>
              <a:t>Deep</a:t>
            </a:r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Reorder</a:t>
            </a:r>
            <a:r>
              <a:rPr lang="en-US" dirty="0"/>
              <a:t>, </a:t>
            </a:r>
            <a:r>
              <a:rPr lang="en-US" dirty="0" smtClean="0"/>
              <a:t>statistics, reporting</a:t>
            </a:r>
            <a:endParaRPr lang="en-US" dirty="0"/>
          </a:p>
          <a:p>
            <a:pPr lvl="1"/>
            <a:r>
              <a:rPr lang="en-US" dirty="0" smtClean="0"/>
              <a:t>Historical </a:t>
            </a:r>
            <a:r>
              <a:rPr lang="en-US" dirty="0"/>
              <a:t>data, traffic, configurations, service status and availability, CPU usage, disk usage, </a:t>
            </a:r>
            <a:r>
              <a:rPr lang="en-US" dirty="0" smtClean="0"/>
              <a:t>etc.</a:t>
            </a:r>
          </a:p>
          <a:p>
            <a:pPr lvl="1"/>
            <a:endParaRPr lang="en-US" dirty="0"/>
          </a:p>
          <a:p>
            <a:r>
              <a:rPr lang="en-US" dirty="0" smtClean="0"/>
              <a:t>Examples</a:t>
            </a:r>
            <a:endParaRPr lang="en-US" dirty="0"/>
          </a:p>
          <a:p>
            <a:pPr lvl="1"/>
            <a:r>
              <a:rPr lang="en-US" dirty="0"/>
              <a:t>Curation of hardware and network historical data</a:t>
            </a:r>
          </a:p>
          <a:p>
            <a:pPr lvl="1"/>
            <a:r>
              <a:rPr lang="en-US" dirty="0"/>
              <a:t>Analysis and statistics on batch job and network </a:t>
            </a:r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F1980964-DA61-CE41-850B-4EFDA55CAB37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992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7802</TotalTime>
  <Words>841</Words>
  <Application>Microsoft Macintosh PowerPoint</Application>
  <PresentationFormat>On-screen Show (4:3)</PresentationFormat>
  <Paragraphs>220</Paragraphs>
  <Slides>16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Default Design</vt:lpstr>
      <vt:lpstr>Custom Design</vt:lpstr>
      <vt:lpstr>Image</vt:lpstr>
      <vt:lpstr>CERN IT Monitoring  and Data Analytics</vt:lpstr>
      <vt:lpstr>Introduction</vt:lpstr>
      <vt:lpstr>Introduction</vt:lpstr>
      <vt:lpstr>Monitoring Strategy</vt:lpstr>
      <vt:lpstr>Monitoring Strategy</vt:lpstr>
      <vt:lpstr>Monitoring Strategy</vt:lpstr>
      <vt:lpstr>Data Storage and Analysis</vt:lpstr>
      <vt:lpstr>Data Storage and Analysis</vt:lpstr>
      <vt:lpstr>Data Storage and Analysis</vt:lpstr>
      <vt:lpstr>Data Storage and Analysis</vt:lpstr>
      <vt:lpstr>Current Status</vt:lpstr>
      <vt:lpstr>Current Status</vt:lpstr>
      <vt:lpstr>Future Plans</vt:lpstr>
      <vt:lpstr>Future Plans</vt:lpstr>
      <vt:lpstr>Conclusions</vt:lpstr>
      <vt:lpstr>Thank You 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rosy</dc:creator>
  <cp:lastModifiedBy>Pedro Andrade</cp:lastModifiedBy>
  <cp:revision>274</cp:revision>
  <dcterms:created xsi:type="dcterms:W3CDTF">2006-05-15T08:51:15Z</dcterms:created>
  <dcterms:modified xsi:type="dcterms:W3CDTF">2012-11-15T18:45:43Z</dcterms:modified>
</cp:coreProperties>
</file>