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26"/>
  </p:notesMasterIdLst>
  <p:handoutMasterIdLst>
    <p:handoutMasterId r:id="rId27"/>
  </p:handoutMasterIdLst>
  <p:sldIdLst>
    <p:sldId id="283" r:id="rId2"/>
    <p:sldId id="309" r:id="rId3"/>
    <p:sldId id="340" r:id="rId4"/>
    <p:sldId id="341" r:id="rId5"/>
    <p:sldId id="342" r:id="rId6"/>
    <p:sldId id="365" r:id="rId7"/>
    <p:sldId id="364" r:id="rId8"/>
    <p:sldId id="361" r:id="rId9"/>
    <p:sldId id="358" r:id="rId10"/>
    <p:sldId id="357" r:id="rId11"/>
    <p:sldId id="366" r:id="rId12"/>
    <p:sldId id="368" r:id="rId13"/>
    <p:sldId id="336" r:id="rId14"/>
    <p:sldId id="348" r:id="rId15"/>
    <p:sldId id="369" r:id="rId16"/>
    <p:sldId id="371" r:id="rId17"/>
    <p:sldId id="372" r:id="rId18"/>
    <p:sldId id="373" r:id="rId19"/>
    <p:sldId id="370" r:id="rId20"/>
    <p:sldId id="299" r:id="rId21"/>
    <p:sldId id="343" r:id="rId22"/>
    <p:sldId id="349" r:id="rId23"/>
    <p:sldId id="350" r:id="rId24"/>
    <p:sldId id="345" r:id="rId25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0099"/>
    <a:srgbClr val="008000"/>
    <a:srgbClr val="FF0000"/>
    <a:srgbClr val="CC3300"/>
    <a:srgbClr val="FF9900"/>
    <a:srgbClr val="7915B7"/>
    <a:srgbClr val="00CCFF"/>
    <a:srgbClr val="6666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8942" autoAdjust="0"/>
  </p:normalViewPr>
  <p:slideViewPr>
    <p:cSldViewPr>
      <p:cViewPr>
        <p:scale>
          <a:sx n="110" d="100"/>
          <a:sy n="110" d="100"/>
        </p:scale>
        <p:origin x="-164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318E2182-03B2-4BD8-9A18-C69A37700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50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4" y="4716236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428C65AF-43FF-4AD4-87F3-028F448699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46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673478-8E64-4DA4-BADD-9D620DBDA26E}" type="slidenum">
              <a:rPr lang="en-US"/>
              <a:pPr/>
              <a:t>1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C65AF-43FF-4AD4-87F3-028F448699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5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Line 2"/>
          <p:cNvSpPr>
            <a:spLocks noChangeShapeType="1"/>
          </p:cNvSpPr>
          <p:nvPr/>
        </p:nvSpPr>
        <p:spPr bwMode="auto">
          <a:xfrm>
            <a:off x="7380312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12th November  2009</a:t>
            </a:r>
            <a:endParaRPr lang="en-US" altLang="en-US" dirty="0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 L Perrot, EN-MEF-LE</a:t>
            </a:r>
            <a:endParaRPr lang="en-US" altLang="en-US" dirty="0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0E88F8-DD16-49F8-9608-5FACD149DE8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544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55928-7AFC-4B6D-AC3B-70EB873211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71B6F-A294-468A-A911-FB49710C1C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F55F6E4-A237-406E-B3AC-0BC83C0C97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5CB65EA-BD73-452B-B630-9AE52CCF65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89BEF6B-9ABF-42F7-BD92-48D11D1E92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 November 2009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A. L. Perrot, EN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BF83A-F100-4F14-923A-5A731C1278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B28CE-7C52-4294-A896-5B7ABC5A50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C14D9-9FE8-46A1-8F81-CD484AD626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891CD-6CF7-464D-BF7A-CEBD659FB5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9DBE9-9E3D-4085-BF4E-CB08AC8BCA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7544" y="6400800"/>
            <a:ext cx="2133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dirty="0" smtClean="0"/>
          </a:p>
          <a:p>
            <a:r>
              <a:rPr lang="en-US" altLang="en-US" dirty="0" err="1" smtClean="0"/>
              <a:t>HiLumi</a:t>
            </a:r>
            <a:r>
              <a:rPr lang="en-US" altLang="en-US" dirty="0" smtClean="0"/>
              <a:t>, WP8, 30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1840" y="6400800"/>
            <a:ext cx="2895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216" y="6400800"/>
            <a:ext cx="2133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fld id="{F07C3D9C-A4E9-426A-9D8A-A7C927C592A1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668CD-49A0-4B5A-AFA4-50E1AF8D3EE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75EF7-7DC3-4107-9135-5902C6E33F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November 2009</a:t>
            </a:r>
            <a:endParaRPr lang="en-US" altLang="en-US" dirty="0"/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 dirty="0" smtClean="0"/>
              <a:t>A. L. Perrot, EN/MEF-LE</a:t>
            </a:r>
            <a:endParaRPr lang="en-US" altLang="en-US" dirty="0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64999DD-37E2-44D2-BA9B-57A7A102E1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video" Target="file:///\\cern.ch\dfs\Users\b\bravin\lhc\lumi\chamonix%25202006\LBL%2520Lumi%2520Detector.AVI" TargetMode="External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microsoft.com/office/2007/relationships/media" Target="file:///\\cern.ch\dfs\Users\b\bravin\lhc\lumi\chamonix%25202006\LBL%2520Lumi%2520Detector.AVI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5" Type="http://schemas.openxmlformats.org/officeDocument/2006/relationships/image" Target="../media/image23.wmf"/><Relationship Id="rId10" Type="http://schemas.openxmlformats.org/officeDocument/2006/relationships/image" Target="../media/image29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8.png"/><Relationship Id="rId1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wmf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540568" y="1052736"/>
            <a:ext cx="7885955" cy="1413098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3200" dirty="0" smtClean="0">
                <a:solidFill>
                  <a:srgbClr val="7030A0"/>
                </a:solidFill>
              </a:rPr>
              <a:t>Hardware implications of IR upgrade:</a:t>
            </a:r>
            <a:r>
              <a:rPr lang="en-US" sz="1800" dirty="0" smtClean="0">
                <a:solidFill>
                  <a:srgbClr val="7030A0"/>
                </a:solidFill>
              </a:rPr>
              <a:t/>
            </a:r>
            <a:br>
              <a:rPr lang="en-US" sz="1800" dirty="0" smtClean="0">
                <a:solidFill>
                  <a:srgbClr val="7030A0"/>
                </a:solidFill>
              </a:rPr>
            </a:br>
            <a:r>
              <a:rPr lang="en-US" sz="1800" dirty="0" smtClean="0">
                <a:solidFill>
                  <a:srgbClr val="7030A0"/>
                </a:solidFill>
              </a:rPr>
              <a:t/>
            </a:r>
            <a:br>
              <a:rPr lang="en-US" sz="18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TAN, TAS &amp; forward detectors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95598" name="Rectangle 14"/>
          <p:cNvSpPr>
            <a:spLocks noChangeArrowheads="1"/>
          </p:cNvSpPr>
          <p:nvPr/>
        </p:nvSpPr>
        <p:spPr bwMode="auto">
          <a:xfrm>
            <a:off x="611560" y="3140968"/>
            <a:ext cx="6572296" cy="86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r>
              <a:rPr lang="en-US" sz="2000" b="1" dirty="0" smtClean="0">
                <a:solidFill>
                  <a:srgbClr val="7030A0"/>
                </a:solidFill>
              </a:rPr>
              <a:t>Anne Laure Perrot </a:t>
            </a:r>
          </a:p>
          <a:p>
            <a:pPr algn="r"/>
            <a:r>
              <a:rPr lang="en-US" sz="2000" b="1" dirty="0">
                <a:solidFill>
                  <a:srgbClr val="7030A0"/>
                </a:solidFill>
              </a:rPr>
              <a:t>o</a:t>
            </a:r>
            <a:r>
              <a:rPr lang="en-US" sz="2000" b="1" dirty="0" smtClean="0">
                <a:solidFill>
                  <a:srgbClr val="7030A0"/>
                </a:solidFill>
              </a:rPr>
              <a:t>n behalf of EN/MEF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359" y="6463208"/>
            <a:ext cx="6689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666699"/>
                </a:solidFill>
              </a:rPr>
              <a:t>HiLumi</a:t>
            </a:r>
            <a:r>
              <a:rPr lang="en-US" sz="1400" b="1" dirty="0" smtClean="0">
                <a:solidFill>
                  <a:srgbClr val="666699"/>
                </a:solidFill>
              </a:rPr>
              <a:t>-LHC, Workshop collider-experiments interface, 30</a:t>
            </a:r>
            <a:r>
              <a:rPr lang="en-US" sz="1400" b="1" baseline="30000" dirty="0" smtClean="0">
                <a:solidFill>
                  <a:srgbClr val="666699"/>
                </a:solidFill>
              </a:rPr>
              <a:t>th</a:t>
            </a:r>
            <a:r>
              <a:rPr lang="en-US" sz="1400" b="1" dirty="0" smtClean="0">
                <a:solidFill>
                  <a:srgbClr val="666699"/>
                </a:solidFill>
              </a:rPr>
              <a:t> Nov. 2012, CERN</a:t>
            </a:r>
            <a:endParaRPr lang="en-US" sz="1400" b="1" dirty="0">
              <a:solidFill>
                <a:srgbClr val="66669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654"/>
            <a:ext cx="2722160" cy="1311113"/>
          </a:xfrm>
          <a:prstGeom prst="rect">
            <a:avLst/>
          </a:prstGeom>
        </p:spPr>
      </p:pic>
      <p:grpSp>
        <p:nvGrpSpPr>
          <p:cNvPr id="8" name="Group 18"/>
          <p:cNvGrpSpPr/>
          <p:nvPr/>
        </p:nvGrpSpPr>
        <p:grpSpPr>
          <a:xfrm>
            <a:off x="7668344" y="200452"/>
            <a:ext cx="1149424" cy="678904"/>
            <a:chOff x="2667000" y="2909455"/>
            <a:chExt cx="3286990" cy="1662545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t="9091"/>
            <a:stretch>
              <a:fillRect/>
            </a:stretch>
          </p:blipFill>
          <p:spPr bwMode="auto">
            <a:xfrm>
              <a:off x="2667000" y="2909455"/>
              <a:ext cx="3286990" cy="1662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2895600" y="4114800"/>
              <a:ext cx="457200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3528" y="4293096"/>
            <a:ext cx="6743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7030A0"/>
                </a:solidFill>
              </a:rPr>
              <a:t>Special thanks to </a:t>
            </a:r>
          </a:p>
          <a:p>
            <a:pPr algn="l"/>
            <a:r>
              <a:rPr lang="en-US" sz="1600" dirty="0" smtClean="0">
                <a:solidFill>
                  <a:srgbClr val="7030A0"/>
                </a:solidFill>
              </a:rPr>
              <a:t>F. Butin, I. Efthymiopoulos, S. Evrard, F. </a:t>
            </a:r>
            <a:r>
              <a:rPr lang="en-US" sz="1600" dirty="0" err="1" smtClean="0">
                <a:solidFill>
                  <a:srgbClr val="7030A0"/>
                </a:solidFill>
              </a:rPr>
              <a:t>Galleazi</a:t>
            </a:r>
            <a:r>
              <a:rPr lang="en-US" sz="1600" dirty="0" smtClean="0">
                <a:solidFill>
                  <a:srgbClr val="7030A0"/>
                </a:solidFill>
              </a:rPr>
              <a:t>,  D. Lacarrere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7559" y="5517232"/>
            <a:ext cx="6059672" cy="523220"/>
          </a:xfrm>
          <a:prstGeom prst="rect">
            <a:avLst/>
          </a:prstGeom>
          <a:noFill/>
          <a:ln w="57150" cmpd="thickThin">
            <a:solidFill>
              <a:srgbClr val="990099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EN/MEF in charge of these elements</a:t>
            </a:r>
            <a:endParaRPr lang="en-GB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TAS – ATLAS &amp; CMS 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7030A0"/>
                </a:solidFill>
              </a:rPr>
              <a:t>T</a:t>
            </a:r>
            <a:r>
              <a:rPr lang="en-US" sz="2400" dirty="0" smtClean="0">
                <a:solidFill>
                  <a:srgbClr val="7030A0"/>
                </a:solidFill>
              </a:rPr>
              <a:t>echnical issues for removal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9429" y="2321272"/>
            <a:ext cx="4703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/>
              <a:t> ATLAS TAS + cradle /</a:t>
            </a:r>
            <a:r>
              <a:rPr lang="en-US" dirty="0" smtClean="0"/>
              <a:t> </a:t>
            </a:r>
            <a:r>
              <a:rPr lang="en-US" dirty="0"/>
              <a:t>CMS </a:t>
            </a:r>
            <a:r>
              <a:rPr lang="en-US" dirty="0" smtClean="0"/>
              <a:t>TAS </a:t>
            </a:r>
            <a:r>
              <a:rPr lang="en-US" dirty="0"/>
              <a:t>+ FIN  </a:t>
            </a:r>
            <a:endParaRPr lang="en-US" dirty="0" smtClean="0"/>
          </a:p>
          <a:p>
            <a:pPr algn="l"/>
            <a:r>
              <a:rPr lang="en-US" dirty="0"/>
              <a:t> </a:t>
            </a:r>
            <a:r>
              <a:rPr lang="en-US" dirty="0" smtClean="0"/>
              <a:t>     Weight  of each assembly is 10 Tons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5090" y="5764614"/>
            <a:ext cx="811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Exit via PX shaft (to be coordinated with ATLAS &amp; CMS coordination team)</a:t>
            </a:r>
            <a:endParaRPr lang="en-GB" dirty="0"/>
          </a:p>
        </p:txBody>
      </p:sp>
      <p:pic>
        <p:nvPicPr>
          <p:cNvPr id="19" name="Picture 4" descr="Picture 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41" y="1732166"/>
            <a:ext cx="2746642" cy="203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512045" y="3861525"/>
            <a:ext cx="3074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7030A0"/>
                </a:solidFill>
              </a:rPr>
              <a:t>TSX1 shielding -  view from  LSS1  side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043" y="4141721"/>
            <a:ext cx="725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Preliminary study by EN/MEF-EBE (F. Butin)  (see edms:1254919)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9043" y="1660158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7030A0"/>
                </a:solidFill>
              </a:rPr>
              <a:t>RP issues (ALARA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03040" y="474097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Exit via LHC tunnel: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- might be considered in Pt1 but inner triplets to be dismantled first</a:t>
            </a:r>
          </a:p>
          <a:p>
            <a:pPr algn="l"/>
            <a:r>
              <a:rPr lang="en-US" dirty="0" smtClean="0"/>
              <a:t>     - not considered for Pt5  (tunnel </a:t>
            </a:r>
            <a:r>
              <a:rPr lang="en-US" dirty="0" err="1" smtClean="0"/>
              <a:t>vs</a:t>
            </a:r>
            <a:r>
              <a:rPr lang="en-US" dirty="0" smtClean="0"/>
              <a:t> cavern </a:t>
            </a:r>
            <a:r>
              <a:rPr lang="en-US" dirty="0" err="1" smtClean="0"/>
              <a:t>scenari</a:t>
            </a:r>
            <a:r>
              <a:rPr lang="en-US" dirty="0" smtClean="0"/>
              <a:t> – ALARA consideration )</a:t>
            </a:r>
          </a:p>
          <a:p>
            <a:pPr algn="l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9043" y="3579328"/>
            <a:ext cx="475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Services removal (heating/cooling/survey)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1303306" y="3002433"/>
            <a:ext cx="2260582" cy="369332"/>
            <a:chOff x="1331640" y="2601337"/>
            <a:chExt cx="2260582" cy="369332"/>
          </a:xfrm>
        </p:grpSpPr>
        <p:sp>
          <p:nvSpPr>
            <p:cNvPr id="12" name="Right Arrow 11"/>
            <p:cNvSpPr/>
            <p:nvPr/>
          </p:nvSpPr>
          <p:spPr bwMode="auto">
            <a:xfrm>
              <a:off x="1331640" y="2708920"/>
              <a:ext cx="347971" cy="154166"/>
            </a:xfrm>
            <a:prstGeom prst="rightArrow">
              <a:avLst/>
            </a:prstGeom>
            <a:solidFill>
              <a:srgbClr val="7030A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17377" y="2601337"/>
              <a:ext cx="1774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7030A0"/>
                  </a:solidFill>
                </a:rPr>
                <a:t>handling issues</a:t>
              </a:r>
              <a:endParaRPr lang="en-GB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910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20" grpId="0"/>
      <p:bldP spid="10" grpId="0"/>
      <p:bldP spid="21" grpId="0"/>
      <p:bldP spid="22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TAN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(</a:t>
            </a:r>
            <a:r>
              <a:rPr lang="en-US" b="1" dirty="0" smtClean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arget </a:t>
            </a:r>
            <a:r>
              <a:rPr lang="en-US" b="1" dirty="0" smtClean="0">
                <a:solidFill>
                  <a:srgbClr val="7030A0"/>
                </a:solidFill>
              </a:rPr>
              <a:t>A</a:t>
            </a:r>
            <a:r>
              <a:rPr lang="en-US" dirty="0" smtClean="0">
                <a:solidFill>
                  <a:srgbClr val="7030A0"/>
                </a:solidFill>
              </a:rPr>
              <a:t>bsorbers </a:t>
            </a:r>
            <a:r>
              <a:rPr lang="en-US" b="1" dirty="0" smtClean="0">
                <a:solidFill>
                  <a:srgbClr val="7030A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eutrals)</a:t>
            </a:r>
            <a:endParaRPr lang="en-US" sz="28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8906" y="1052736"/>
            <a:ext cx="5409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Purpose &amp; technical specificities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7" name="Text Box 88"/>
          <p:cNvSpPr txBox="1">
            <a:spLocks noChangeArrowheads="1"/>
          </p:cNvSpPr>
          <p:nvPr/>
        </p:nvSpPr>
        <p:spPr bwMode="auto">
          <a:xfrm>
            <a:off x="395536" y="3208717"/>
            <a:ext cx="44631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Four around </a:t>
            </a:r>
            <a:r>
              <a:rPr lang="en-US" dirty="0"/>
              <a:t>LHC </a:t>
            </a:r>
            <a:r>
              <a:rPr lang="en-US" dirty="0" smtClean="0"/>
              <a:t>(one  </a:t>
            </a:r>
            <a:r>
              <a:rPr lang="en-US" dirty="0"/>
              <a:t>on each side of </a:t>
            </a:r>
            <a:r>
              <a:rPr lang="en-US" dirty="0" smtClean="0"/>
              <a:t>IP1/5,  @ 140m 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95536" y="19168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Absorbers to </a:t>
            </a:r>
            <a:r>
              <a:rPr lang="en-US" dirty="0"/>
              <a:t>protect the SC dipoles D2 and  </a:t>
            </a:r>
            <a:r>
              <a:rPr lang="en-US" dirty="0" smtClean="0"/>
              <a:t>the </a:t>
            </a:r>
            <a:r>
              <a:rPr lang="en-US" dirty="0"/>
              <a:t>outer triplet </a:t>
            </a:r>
            <a:r>
              <a:rPr lang="en-US" dirty="0" smtClean="0"/>
              <a:t>quads (prevent them from quenching)</a:t>
            </a:r>
            <a:endParaRPr lang="en-US" dirty="0"/>
          </a:p>
        </p:txBody>
      </p:sp>
      <p:pic>
        <p:nvPicPr>
          <p:cNvPr id="19" name="Picture 18" descr="TAN_iso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1009" y="1484784"/>
            <a:ext cx="3166120" cy="204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95536" y="4365104"/>
            <a:ext cx="7470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Steel and marble, internal beam tube ‘y-chamber’, 29 tons,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78868" y="5301208"/>
            <a:ext cx="8183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/>
              <a:t>In situ vacuum bake-out (strip heaters/ internal thermocouples)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05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20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TAN – LSS1/5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7030A0"/>
                </a:solidFill>
              </a:rPr>
              <a:t>T</a:t>
            </a:r>
            <a:r>
              <a:rPr lang="en-US" sz="2400" dirty="0" smtClean="0">
                <a:solidFill>
                  <a:srgbClr val="7030A0"/>
                </a:solidFill>
              </a:rPr>
              <a:t>echnical issues for removal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071" y="3212976"/>
            <a:ext cx="859893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b="1" dirty="0" smtClean="0"/>
              <a:t>TAN study group (since July 2012)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US" sz="900" b="1" dirty="0" smtClean="0"/>
          </a:p>
          <a:p>
            <a:pPr algn="l"/>
            <a:r>
              <a:rPr lang="en-US" dirty="0" smtClean="0"/>
              <a:t>    - Monthly meeting to study the issues linked to the TANs removal and define</a:t>
            </a:r>
          </a:p>
          <a:p>
            <a:pPr algn="l"/>
            <a:r>
              <a:rPr lang="en-US" dirty="0" smtClean="0"/>
              <a:t>      handling procedure for removal/displacement</a:t>
            </a:r>
          </a:p>
          <a:p>
            <a:pPr algn="l"/>
            <a:endParaRPr lang="en-US" sz="900" dirty="0" smtClean="0"/>
          </a:p>
          <a:p>
            <a:pPr algn="l"/>
            <a:r>
              <a:rPr lang="en-US" dirty="0" smtClean="0"/>
              <a:t>    - Participants: EN/HE, RP, EN/MEF  </a:t>
            </a:r>
          </a:p>
          <a:p>
            <a:pPr algn="l"/>
            <a:endParaRPr lang="en-US" sz="900" dirty="0" smtClean="0"/>
          </a:p>
          <a:p>
            <a:pPr algn="l"/>
            <a:r>
              <a:rPr lang="en-US" dirty="0" smtClean="0"/>
              <a:t>    - Chairman: S. Evrard (EN/MEF-EBE)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73441" y="2330180"/>
            <a:ext cx="243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 Weight, dimension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9043" y="1660158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7030A0"/>
                </a:solidFill>
              </a:rPr>
              <a:t>RP issues (ALARA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70450" y="2328207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h</a:t>
            </a:r>
            <a:r>
              <a:rPr lang="en-US" dirty="0" smtClean="0">
                <a:solidFill>
                  <a:srgbClr val="7030A0"/>
                </a:solidFill>
              </a:rPr>
              <a:t>andling issues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3131840" y="2435790"/>
            <a:ext cx="347971" cy="154166"/>
          </a:xfrm>
          <a:prstGeom prst="rightArrow">
            <a:avLst/>
          </a:prstGeom>
          <a:solidFill>
            <a:srgbClr val="7030A0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LHC forward detectors 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>
            <a:off x="71406" y="4874384"/>
            <a:ext cx="357190" cy="71438"/>
          </a:xfrm>
          <a:prstGeom prst="straightConnector1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0" y="1016732"/>
            <a:ext cx="6000760" cy="4071966"/>
            <a:chOff x="0" y="1142984"/>
            <a:chExt cx="6000760" cy="4071966"/>
          </a:xfrm>
        </p:grpSpPr>
        <p:grpSp>
          <p:nvGrpSpPr>
            <p:cNvPr id="14" name="Group 43"/>
            <p:cNvGrpSpPr/>
            <p:nvPr/>
          </p:nvGrpSpPr>
          <p:grpSpPr>
            <a:xfrm>
              <a:off x="0" y="1142984"/>
              <a:ext cx="6000760" cy="4071966"/>
              <a:chOff x="1428728" y="1310679"/>
              <a:chExt cx="6399272" cy="4436910"/>
            </a:xfrm>
          </p:grpSpPr>
          <p:grpSp>
            <p:nvGrpSpPr>
              <p:cNvPr id="16" name="Group 44"/>
              <p:cNvGrpSpPr>
                <a:grpSpLocks/>
              </p:cNvGrpSpPr>
              <p:nvPr/>
            </p:nvGrpSpPr>
            <p:grpSpPr bwMode="auto">
              <a:xfrm>
                <a:off x="1428728" y="1310679"/>
                <a:ext cx="6399272" cy="4243976"/>
                <a:chOff x="0" y="210"/>
                <a:chExt cx="5623" cy="3933"/>
              </a:xfrm>
            </p:grpSpPr>
            <p:grpSp>
              <p:nvGrpSpPr>
                <p:cNvPr id="18" name="Group 5"/>
                <p:cNvGrpSpPr>
                  <a:grpSpLocks/>
                </p:cNvGrpSpPr>
                <p:nvPr/>
              </p:nvGrpSpPr>
              <p:grpSpPr bwMode="auto">
                <a:xfrm>
                  <a:off x="63" y="385"/>
                  <a:ext cx="5560" cy="3758"/>
                  <a:chOff x="63" y="162"/>
                  <a:chExt cx="5697" cy="3933"/>
                </a:xfrm>
              </p:grpSpPr>
              <p:pic>
                <p:nvPicPr>
                  <p:cNvPr id="44" name="Picture 6" descr="20030418-underground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3" y="162"/>
                    <a:ext cx="5624" cy="39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4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354" y="3475"/>
                    <a:ext cx="1406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80" y="2546"/>
                  <a:ext cx="431" cy="1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843" y="2266"/>
                  <a:ext cx="1170" cy="4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100" b="1" dirty="0" err="1" smtClean="0">
                      <a:solidFill>
                        <a:srgbClr val="FF0000"/>
                      </a:solidFill>
                    </a:rPr>
                    <a:t>LHCf</a:t>
                  </a:r>
                  <a:r>
                    <a:rPr lang="fr-FR" sz="1100" b="1" dirty="0" smtClean="0"/>
                    <a:t>,</a:t>
                  </a:r>
                  <a:r>
                    <a:rPr lang="fr-FR" sz="900" b="1" dirty="0" smtClean="0">
                      <a:solidFill>
                        <a:srgbClr val="FF3300"/>
                      </a:solidFill>
                    </a:rPr>
                    <a:t> BRAN</a:t>
                  </a:r>
                  <a:r>
                    <a:rPr lang="fr-FR" sz="900" b="1" dirty="0">
                      <a:solidFill>
                        <a:srgbClr val="FF3300"/>
                      </a:solidFill>
                    </a:rPr>
                    <a:t>, </a:t>
                  </a:r>
                </a:p>
                <a:p>
                  <a:pPr algn="ctr"/>
                  <a:endParaRPr lang="fr-FR" sz="900" b="1" dirty="0">
                    <a:solidFill>
                      <a:srgbClr val="FF3300"/>
                    </a:solidFill>
                  </a:endParaRPr>
                </a:p>
                <a:p>
                  <a:pPr algn="ctr"/>
                  <a:r>
                    <a:rPr lang="fr-FR" sz="900" b="1" dirty="0">
                      <a:solidFill>
                        <a:srgbClr val="FF3300"/>
                      </a:solidFill>
                    </a:rPr>
                    <a:t>ATLAS </a:t>
                  </a:r>
                  <a:r>
                    <a:rPr lang="fr-FR" sz="900" b="1" dirty="0" smtClean="0">
                      <a:solidFill>
                        <a:srgbClr val="FF3300"/>
                      </a:solidFill>
                    </a:rPr>
                    <a:t>ZDC, ALFA</a:t>
                  </a:r>
                  <a:endParaRPr lang="fr-FR" sz="900" b="1" dirty="0">
                    <a:solidFill>
                      <a:srgbClr val="FF3300"/>
                    </a:solidFill>
                  </a:endParaRPr>
                </a:p>
              </p:txBody>
            </p:sp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879" y="2607"/>
                  <a:ext cx="314" cy="2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118" y="386"/>
                  <a:ext cx="655" cy="2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>
                      <a:solidFill>
                        <a:srgbClr val="0033CC"/>
                      </a:solidFill>
                    </a:rPr>
                    <a:t>Point 5</a:t>
                  </a:r>
                </a:p>
              </p:txBody>
            </p:sp>
            <p:sp>
              <p:nvSpPr>
                <p:cNvPr id="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269" y="650"/>
                  <a:ext cx="614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6</a:t>
                  </a:r>
                </a:p>
              </p:txBody>
            </p:sp>
            <p:sp>
              <p:nvSpPr>
                <p:cNvPr id="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017" y="2173"/>
                  <a:ext cx="614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7</a:t>
                  </a:r>
                </a:p>
              </p:txBody>
            </p:sp>
            <p:sp>
              <p:nvSpPr>
                <p:cNvPr id="25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452" y="2637"/>
                  <a:ext cx="614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8</a:t>
                  </a:r>
                </a:p>
              </p:txBody>
            </p:sp>
            <p:sp>
              <p:nvSpPr>
                <p:cNvPr id="2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883" y="2951"/>
                  <a:ext cx="661" cy="25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fr-FR" sz="1050" b="1" dirty="0">
                      <a:solidFill>
                        <a:srgbClr val="FF3300"/>
                      </a:solidFill>
                    </a:rPr>
                    <a:t>Point 1</a:t>
                  </a:r>
                </a:p>
              </p:txBody>
            </p:sp>
            <p:sp>
              <p:nvSpPr>
                <p:cNvPr id="2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14" y="915"/>
                  <a:ext cx="727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3.3</a:t>
                  </a:r>
                </a:p>
              </p:txBody>
            </p:sp>
            <p:sp>
              <p:nvSpPr>
                <p:cNvPr id="2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26" y="1554"/>
                  <a:ext cx="727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3.2</a:t>
                  </a:r>
                </a:p>
              </p:txBody>
            </p:sp>
            <p:sp>
              <p:nvSpPr>
                <p:cNvPr id="2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565" y="2173"/>
                  <a:ext cx="614" cy="32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</a:t>
                  </a:r>
                  <a:r>
                    <a:rPr lang="fr-FR" sz="1200" b="1" dirty="0" smtClean="0"/>
                    <a:t>2</a:t>
                  </a:r>
                </a:p>
                <a:p>
                  <a:endParaRPr lang="fr-FR" sz="500" b="1" dirty="0"/>
                </a:p>
              </p:txBody>
            </p:sp>
            <p:sp>
              <p:nvSpPr>
                <p:cNvPr id="30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046" y="988"/>
                  <a:ext cx="513" cy="2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400" b="1" dirty="0"/>
                    <a:t>CMS</a:t>
                  </a:r>
                </a:p>
              </p:txBody>
            </p:sp>
            <p:sp>
              <p:nvSpPr>
                <p:cNvPr id="31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315" y="368"/>
                  <a:ext cx="614" cy="2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200" b="1" dirty="0"/>
                    <a:t>Point 4</a:t>
                  </a:r>
                </a:p>
              </p:txBody>
            </p:sp>
            <p:sp>
              <p:nvSpPr>
                <p:cNvPr id="32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699" y="3370"/>
                  <a:ext cx="634" cy="28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400" b="1" dirty="0"/>
                    <a:t>LHC-b</a:t>
                  </a:r>
                </a:p>
              </p:txBody>
            </p:sp>
            <p:sp>
              <p:nvSpPr>
                <p:cNvPr id="33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842" y="3574"/>
                  <a:ext cx="676" cy="2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400" b="1" dirty="0"/>
                    <a:t>ATLAS</a:t>
                  </a:r>
                </a:p>
              </p:txBody>
            </p:sp>
            <p:sp>
              <p:nvSpPr>
                <p:cNvPr id="34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0" y="2951"/>
                  <a:ext cx="636" cy="2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fr-FR" sz="1400" b="1" dirty="0"/>
                    <a:t>ALICE</a:t>
                  </a:r>
                </a:p>
              </p:txBody>
            </p:sp>
            <p:sp>
              <p:nvSpPr>
                <p:cNvPr id="3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1905" y="2769"/>
                  <a:ext cx="104" cy="5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Line 8"/>
                <p:cNvSpPr>
                  <a:spLocks noChangeShapeType="1"/>
                </p:cNvSpPr>
                <p:nvPr/>
              </p:nvSpPr>
              <p:spPr bwMode="auto">
                <a:xfrm>
                  <a:off x="2448" y="2734"/>
                  <a:ext cx="54" cy="63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2475" y="1347"/>
                  <a:ext cx="1692" cy="5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fr-FR" sz="900" b="1" dirty="0" smtClean="0">
                      <a:solidFill>
                        <a:srgbClr val="0033CC"/>
                      </a:solidFill>
                    </a:rPr>
                    <a:t>CMS ZDC, CMS FSC</a:t>
                  </a:r>
                  <a:endParaRPr lang="fr-FR" sz="900" b="1" dirty="0">
                    <a:solidFill>
                      <a:srgbClr val="0033CC"/>
                    </a:solidFill>
                  </a:endParaRPr>
                </a:p>
                <a:p>
                  <a:endParaRPr lang="fr-FR" sz="900" b="1" dirty="0">
                    <a:solidFill>
                      <a:srgbClr val="0033CC"/>
                    </a:solidFill>
                  </a:endParaRPr>
                </a:p>
                <a:p>
                  <a:r>
                    <a:rPr lang="fr-FR" sz="900" b="1" dirty="0" smtClean="0">
                      <a:solidFill>
                        <a:srgbClr val="0033CC"/>
                      </a:solidFill>
                    </a:rPr>
                    <a:t>BRAN, TOTEM</a:t>
                  </a:r>
                  <a:endParaRPr lang="fr-FR" sz="900" b="1" dirty="0">
                    <a:solidFill>
                      <a:srgbClr val="0033CC"/>
                    </a:solidFill>
                  </a:endParaRPr>
                </a:p>
              </p:txBody>
            </p:sp>
            <p:sp>
              <p:nvSpPr>
                <p:cNvPr id="38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004" y="2161"/>
                  <a:ext cx="839" cy="4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fr-FR" sz="900" dirty="0"/>
                    <a:t>BRAN, </a:t>
                  </a:r>
                </a:p>
                <a:p>
                  <a:pPr algn="ctr"/>
                  <a:endParaRPr lang="fr-FR" sz="900" dirty="0"/>
                </a:p>
                <a:p>
                  <a:pPr algn="ctr"/>
                  <a:r>
                    <a:rPr lang="fr-FR" sz="900" dirty="0"/>
                    <a:t>ALICE ZDC</a:t>
                  </a:r>
                </a:p>
              </p:txBody>
            </p:sp>
            <p:sp>
              <p:nvSpPr>
                <p:cNvPr id="39" name="Rectangle 36"/>
                <p:cNvSpPr>
                  <a:spLocks noChangeArrowheads="1"/>
                </p:cNvSpPr>
                <p:nvPr/>
              </p:nvSpPr>
              <p:spPr bwMode="auto">
                <a:xfrm>
                  <a:off x="4269" y="386"/>
                  <a:ext cx="1293" cy="29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210"/>
                  <a:ext cx="1247" cy="38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Rectangle 38"/>
                <p:cNvSpPr>
                  <a:spLocks noChangeArrowheads="1"/>
                </p:cNvSpPr>
                <p:nvPr/>
              </p:nvSpPr>
              <p:spPr bwMode="auto">
                <a:xfrm>
                  <a:off x="68" y="3861"/>
                  <a:ext cx="408" cy="2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3334" y="935"/>
                  <a:ext cx="453" cy="43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3039" y="754"/>
                  <a:ext cx="33" cy="59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7" name="Rectangle 36"/>
              <p:cNvSpPr>
                <a:spLocks noChangeArrowheads="1"/>
              </p:cNvSpPr>
              <p:nvPr/>
            </p:nvSpPr>
            <p:spPr bwMode="auto">
              <a:xfrm>
                <a:off x="6215074" y="5357826"/>
                <a:ext cx="1571636" cy="38976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 bwMode="auto">
            <a:xfrm>
              <a:off x="0" y="4929198"/>
              <a:ext cx="500034" cy="142876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5017260"/>
            <a:ext cx="4286248" cy="1119187"/>
            <a:chOff x="0" y="5143512"/>
            <a:chExt cx="4286248" cy="1119187"/>
          </a:xfrm>
        </p:grpSpPr>
        <p:pic>
          <p:nvPicPr>
            <p:cNvPr id="47" name="Picture 46" descr="ALFA-location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143512"/>
              <a:ext cx="4286248" cy="1119187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 bwMode="auto">
            <a:xfrm>
              <a:off x="214282" y="5214950"/>
              <a:ext cx="500066" cy="214314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9" name="Rounded Rectangle 48"/>
          <p:cNvSpPr/>
          <p:nvPr/>
        </p:nvSpPr>
        <p:spPr bwMode="auto">
          <a:xfrm>
            <a:off x="142844" y="4802946"/>
            <a:ext cx="4143404" cy="1572928"/>
          </a:xfrm>
          <a:prstGeom prst="roundRect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4500562" y="4660070"/>
            <a:ext cx="4500594" cy="1928802"/>
          </a:xfrm>
          <a:prstGeom prst="roundRect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46422" y="4945822"/>
            <a:ext cx="28360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100" b="1" dirty="0" smtClean="0">
                <a:solidFill>
                  <a:srgbClr val="FF0000"/>
                </a:solidFill>
              </a:rPr>
              <a:t>ATLAS Roman Pots (ALFA)  around IP1</a:t>
            </a:r>
            <a:endParaRPr lang="en-US" sz="1100" b="1" dirty="0">
              <a:solidFill>
                <a:srgbClr val="FF0000"/>
              </a:solidFill>
            </a:endParaRPr>
          </a:p>
        </p:txBody>
      </p:sp>
      <p:grpSp>
        <p:nvGrpSpPr>
          <p:cNvPr id="52" name="Group 83"/>
          <p:cNvGrpSpPr>
            <a:grpSpLocks/>
          </p:cNvGrpSpPr>
          <p:nvPr/>
        </p:nvGrpSpPr>
        <p:grpSpPr bwMode="auto">
          <a:xfrm>
            <a:off x="4565971" y="4660070"/>
            <a:ext cx="4438857" cy="1931383"/>
            <a:chOff x="36" y="502"/>
            <a:chExt cx="5730" cy="3064"/>
          </a:xfrm>
        </p:grpSpPr>
        <p:grpSp>
          <p:nvGrpSpPr>
            <p:cNvPr id="53" name="Group 79"/>
            <p:cNvGrpSpPr>
              <a:grpSpLocks/>
            </p:cNvGrpSpPr>
            <p:nvPr/>
          </p:nvGrpSpPr>
          <p:grpSpPr bwMode="auto">
            <a:xfrm>
              <a:off x="36" y="1052"/>
              <a:ext cx="2682" cy="2514"/>
              <a:chOff x="36" y="1052"/>
              <a:chExt cx="2682" cy="2514"/>
            </a:xfrm>
          </p:grpSpPr>
          <p:pic>
            <p:nvPicPr>
              <p:cNvPr id="71" name="Picture 19" descr="TAN-pt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36" y="1464"/>
                <a:ext cx="2494" cy="1876"/>
              </a:xfrm>
              <a:prstGeom prst="rect">
                <a:avLst/>
              </a:prstGeom>
              <a:noFill/>
            </p:spPr>
          </p:pic>
          <p:sp>
            <p:nvSpPr>
              <p:cNvPr id="72" name="Rectangle 71"/>
              <p:cNvSpPr>
                <a:spLocks noChangeArrowheads="1"/>
              </p:cNvSpPr>
              <p:nvPr/>
            </p:nvSpPr>
            <p:spPr bwMode="auto">
              <a:xfrm>
                <a:off x="1441" y="1374"/>
                <a:ext cx="1131" cy="24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30"/>
              <p:cNvSpPr>
                <a:spLocks noChangeArrowheads="1"/>
              </p:cNvSpPr>
              <p:nvPr/>
            </p:nvSpPr>
            <p:spPr bwMode="auto">
              <a:xfrm>
                <a:off x="1554" y="1800"/>
                <a:ext cx="550" cy="164"/>
              </a:xfrm>
              <a:prstGeom prst="rect">
                <a:avLst/>
              </a:prstGeom>
              <a:solidFill>
                <a:schemeClr val="bg1"/>
              </a:solidFill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20"/>
              <p:cNvSpPr>
                <a:spLocks noChangeArrowheads="1"/>
              </p:cNvSpPr>
              <p:nvPr/>
            </p:nvSpPr>
            <p:spPr bwMode="auto">
              <a:xfrm>
                <a:off x="1790" y="2334"/>
                <a:ext cx="217" cy="246"/>
              </a:xfrm>
              <a:prstGeom prst="ellips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21"/>
              <p:cNvSpPr>
                <a:spLocks noChangeArrowheads="1"/>
              </p:cNvSpPr>
              <p:nvPr/>
            </p:nvSpPr>
            <p:spPr bwMode="auto">
              <a:xfrm>
                <a:off x="1654" y="2238"/>
                <a:ext cx="135" cy="246"/>
              </a:xfrm>
              <a:prstGeom prst="ellips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22"/>
              <p:cNvSpPr>
                <a:spLocks noChangeArrowheads="1"/>
              </p:cNvSpPr>
              <p:nvPr/>
            </p:nvSpPr>
            <p:spPr bwMode="auto">
              <a:xfrm>
                <a:off x="1438" y="2173"/>
                <a:ext cx="216" cy="246"/>
              </a:xfrm>
              <a:prstGeom prst="ellips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en-GB" sz="1800">
                  <a:solidFill>
                    <a:srgbClr val="D60093"/>
                  </a:solidFill>
                </a:endParaRPr>
              </a:p>
            </p:txBody>
          </p:sp>
          <p:sp>
            <p:nvSpPr>
              <p:cNvPr id="77" name="Text Box 25"/>
              <p:cNvSpPr txBox="1">
                <a:spLocks noChangeArrowheads="1"/>
              </p:cNvSpPr>
              <p:nvPr/>
            </p:nvSpPr>
            <p:spPr bwMode="auto">
              <a:xfrm>
                <a:off x="2009" y="1326"/>
                <a:ext cx="709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800" b="1" dirty="0" err="1">
                    <a:solidFill>
                      <a:srgbClr val="0066FF"/>
                    </a:solidFill>
                  </a:rPr>
                  <a:t>LHCf</a:t>
                </a:r>
                <a:endParaRPr lang="en-GB" sz="800" b="1" dirty="0">
                  <a:solidFill>
                    <a:srgbClr val="0066FF"/>
                  </a:solidFill>
                </a:endParaRPr>
              </a:p>
            </p:txBody>
          </p:sp>
          <p:sp>
            <p:nvSpPr>
              <p:cNvPr id="78" name="Line 27"/>
              <p:cNvSpPr>
                <a:spLocks noChangeShapeType="1"/>
              </p:cNvSpPr>
              <p:nvPr/>
            </p:nvSpPr>
            <p:spPr bwMode="auto">
              <a:xfrm>
                <a:off x="1364" y="1729"/>
                <a:ext cx="178" cy="396"/>
              </a:xfrm>
              <a:prstGeom prst="line">
                <a:avLst/>
              </a:prstGeom>
              <a:noFill/>
              <a:ln w="9525">
                <a:solidFill>
                  <a:srgbClr val="339933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28"/>
              <p:cNvSpPr>
                <a:spLocks noChangeShapeType="1"/>
              </p:cNvSpPr>
              <p:nvPr/>
            </p:nvSpPr>
            <p:spPr bwMode="auto">
              <a:xfrm>
                <a:off x="1733" y="2064"/>
                <a:ext cx="0" cy="167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29"/>
              <p:cNvSpPr>
                <a:spLocks noChangeShapeType="1"/>
              </p:cNvSpPr>
              <p:nvPr/>
            </p:nvSpPr>
            <p:spPr bwMode="auto">
              <a:xfrm flipH="1">
                <a:off x="1968" y="2127"/>
                <a:ext cx="214" cy="23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81" name="Picture 31" descr="LHCf_190106_image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31352" r="24739"/>
              <a:stretch>
                <a:fillRect/>
              </a:stretch>
            </p:blipFill>
            <p:spPr bwMode="auto">
              <a:xfrm>
                <a:off x="2123" y="1625"/>
                <a:ext cx="326" cy="505"/>
              </a:xfrm>
              <a:prstGeom prst="rect">
                <a:avLst/>
              </a:prstGeom>
              <a:noFill/>
            </p:spPr>
          </p:pic>
          <p:pic>
            <p:nvPicPr>
              <p:cNvPr id="82" name="LBL Lumi Detector.AVI">
                <a:hlinkClick r:id="" action="ppaction://media"/>
              </p:cNvPr>
              <p:cNvPicPr>
                <a:picLocks noRot="1" noChangeAspect="1" noChangeArrowheads="1"/>
              </p:cNvPicPr>
              <p:nvPr>
                <a:videoFile r:link="rId3"/>
                <p:extLst>
                  <p:ext uri="{DAA4B4D4-6D71-4841-9C94-3DE7FCFB9230}">
                    <p14:media xmlns:p14="http://schemas.microsoft.com/office/powerpoint/2010/main" r:link="rId2"/>
                  </p:ext>
                </p:extLst>
              </p:nvPr>
            </p:nvPicPr>
            <p:blipFill>
              <a:blip r:embed="rId9" cstate="print"/>
              <a:srcRect l="35625" t="7500" r="40001" b="17500"/>
              <a:stretch>
                <a:fillRect/>
              </a:stretch>
            </p:blipFill>
            <p:spPr bwMode="auto">
              <a:xfrm>
                <a:off x="1636" y="1541"/>
                <a:ext cx="205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3" name="Picture 36" descr="ATLAS-symbol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149" y="1374"/>
                <a:ext cx="177" cy="470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miter lim="800000"/>
                <a:headEnd/>
                <a:tailEnd/>
              </a:ln>
            </p:spPr>
          </p:pic>
          <p:sp>
            <p:nvSpPr>
              <p:cNvPr id="84" name="Text Box 23"/>
              <p:cNvSpPr txBox="1">
                <a:spLocks noChangeArrowheads="1"/>
              </p:cNvSpPr>
              <p:nvPr/>
            </p:nvSpPr>
            <p:spPr bwMode="auto">
              <a:xfrm>
                <a:off x="817" y="1052"/>
                <a:ext cx="1107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800" b="1" dirty="0">
                    <a:solidFill>
                      <a:srgbClr val="009900"/>
                    </a:solidFill>
                  </a:rPr>
                  <a:t>ATLAS ZDC</a:t>
                </a:r>
                <a:endParaRPr lang="en-GB" sz="800" b="1" dirty="0">
                  <a:solidFill>
                    <a:srgbClr val="009900"/>
                  </a:solidFill>
                </a:endParaRPr>
              </a:p>
            </p:txBody>
          </p:sp>
          <p:sp>
            <p:nvSpPr>
              <p:cNvPr id="85" name="Text Box 24"/>
              <p:cNvSpPr txBox="1">
                <a:spLocks noChangeArrowheads="1"/>
              </p:cNvSpPr>
              <p:nvPr/>
            </p:nvSpPr>
            <p:spPr bwMode="auto">
              <a:xfrm>
                <a:off x="1413" y="1326"/>
                <a:ext cx="700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800" b="1" dirty="0">
                    <a:solidFill>
                      <a:srgbClr val="FF0000"/>
                    </a:solidFill>
                  </a:rPr>
                  <a:t>BRAN</a:t>
                </a:r>
                <a:endParaRPr lang="en-GB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6" name="Text Box 39"/>
              <p:cNvSpPr txBox="1">
                <a:spLocks noChangeArrowheads="1"/>
              </p:cNvSpPr>
              <p:nvPr/>
            </p:nvSpPr>
            <p:spPr bwMode="auto">
              <a:xfrm>
                <a:off x="36" y="2882"/>
                <a:ext cx="1583" cy="684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100" b="1" dirty="0" smtClean="0">
                    <a:solidFill>
                      <a:srgbClr val="FF0000"/>
                    </a:solidFill>
                    <a:latin typeface="+mn-lt"/>
                  </a:rPr>
                  <a:t>TAN  detectors </a:t>
                </a:r>
              </a:p>
              <a:p>
                <a:r>
                  <a:rPr lang="en-US" sz="1100" b="1" dirty="0" smtClean="0">
                    <a:solidFill>
                      <a:srgbClr val="FF0000"/>
                    </a:solidFill>
                    <a:latin typeface="+mn-lt"/>
                  </a:rPr>
                  <a:t>Point </a:t>
                </a:r>
                <a:r>
                  <a:rPr lang="en-US" sz="1100" b="1" dirty="0">
                    <a:solidFill>
                      <a:srgbClr val="FF0000"/>
                    </a:solidFill>
                    <a:latin typeface="+mn-lt"/>
                  </a:rPr>
                  <a:t>1</a:t>
                </a:r>
              </a:p>
            </p:txBody>
          </p:sp>
        </p:grpSp>
        <p:grpSp>
          <p:nvGrpSpPr>
            <p:cNvPr id="54" name="Group 80"/>
            <p:cNvGrpSpPr>
              <a:grpSpLocks/>
            </p:cNvGrpSpPr>
            <p:nvPr/>
          </p:nvGrpSpPr>
          <p:grpSpPr bwMode="auto">
            <a:xfrm>
              <a:off x="2860" y="502"/>
              <a:ext cx="2906" cy="3064"/>
              <a:chOff x="2860" y="502"/>
              <a:chExt cx="2906" cy="3064"/>
            </a:xfrm>
          </p:grpSpPr>
          <p:grpSp>
            <p:nvGrpSpPr>
              <p:cNvPr id="55" name="Group 68"/>
              <p:cNvGrpSpPr>
                <a:grpSpLocks/>
              </p:cNvGrpSpPr>
              <p:nvPr/>
            </p:nvGrpSpPr>
            <p:grpSpPr bwMode="auto">
              <a:xfrm>
                <a:off x="3175" y="1390"/>
                <a:ext cx="2494" cy="1944"/>
                <a:chOff x="3039" y="2115"/>
                <a:chExt cx="2494" cy="1944"/>
              </a:xfrm>
            </p:grpSpPr>
            <p:pic>
              <p:nvPicPr>
                <p:cNvPr id="68" name="Picture 45" descr="TAN-pt1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 flipH="1">
                  <a:off x="3039" y="2183"/>
                  <a:ext cx="2494" cy="1876"/>
                </a:xfrm>
                <a:prstGeom prst="rect">
                  <a:avLst/>
                </a:prstGeom>
                <a:noFill/>
              </p:spPr>
            </p:pic>
            <p:sp>
              <p:nvSpPr>
                <p:cNvPr id="69" name="Rectangle 47"/>
                <p:cNvSpPr>
                  <a:spLocks noChangeArrowheads="1"/>
                </p:cNvSpPr>
                <p:nvPr/>
              </p:nvSpPr>
              <p:spPr bwMode="auto">
                <a:xfrm>
                  <a:off x="4547" y="2684"/>
                  <a:ext cx="550" cy="16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Rectangle 67"/>
                <p:cNvSpPr>
                  <a:spLocks noChangeArrowheads="1"/>
                </p:cNvSpPr>
                <p:nvPr/>
              </p:nvSpPr>
              <p:spPr bwMode="auto">
                <a:xfrm>
                  <a:off x="3311" y="2115"/>
                  <a:ext cx="907" cy="54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6" name="Text Box 60"/>
              <p:cNvSpPr txBox="1">
                <a:spLocks noChangeArrowheads="1"/>
              </p:cNvSpPr>
              <p:nvPr/>
            </p:nvSpPr>
            <p:spPr bwMode="auto">
              <a:xfrm>
                <a:off x="4282" y="2882"/>
                <a:ext cx="1484" cy="684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100" b="1" dirty="0" smtClean="0">
                    <a:solidFill>
                      <a:srgbClr val="0033CC"/>
                    </a:solidFill>
                    <a:latin typeface="+mn-lt"/>
                  </a:rPr>
                  <a:t>TAN detectors</a:t>
                </a:r>
              </a:p>
              <a:p>
                <a:r>
                  <a:rPr lang="en-US" sz="1100" b="1" dirty="0" smtClean="0">
                    <a:solidFill>
                      <a:srgbClr val="0033CC"/>
                    </a:solidFill>
                    <a:latin typeface="+mn-lt"/>
                  </a:rPr>
                  <a:t> Point </a:t>
                </a:r>
                <a:r>
                  <a:rPr lang="en-US" sz="1100" b="1" dirty="0">
                    <a:solidFill>
                      <a:srgbClr val="0033CC"/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57" name="Text Box 58"/>
              <p:cNvSpPr txBox="1">
                <a:spLocks noChangeArrowheads="1"/>
              </p:cNvSpPr>
              <p:nvPr/>
            </p:nvSpPr>
            <p:spPr bwMode="auto">
              <a:xfrm>
                <a:off x="3967" y="869"/>
                <a:ext cx="547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800" b="1" dirty="0">
                    <a:solidFill>
                      <a:srgbClr val="00B485"/>
                    </a:solidFill>
                    <a:latin typeface="Comic Sans MS" pitchFamily="66" charset="0"/>
                  </a:rPr>
                  <a:t>HCAL</a:t>
                </a:r>
                <a:endParaRPr lang="en-GB" sz="800" b="1" dirty="0">
                  <a:solidFill>
                    <a:srgbClr val="00B485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" name="Text Box 59"/>
              <p:cNvSpPr txBox="1">
                <a:spLocks noChangeArrowheads="1"/>
              </p:cNvSpPr>
              <p:nvPr/>
            </p:nvSpPr>
            <p:spPr bwMode="auto">
              <a:xfrm>
                <a:off x="3405" y="1052"/>
                <a:ext cx="572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800" b="1" dirty="0">
                    <a:solidFill>
                      <a:srgbClr val="FF0000"/>
                    </a:solidFill>
                  </a:rPr>
                  <a:t>BRAN</a:t>
                </a:r>
                <a:endParaRPr lang="en-GB" sz="8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59" name="Picture 62" descr="CMS_ZDC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l="10435" t="11577" r="15363" b="13429"/>
              <a:stretch>
                <a:fillRect/>
              </a:stretch>
            </p:blipFill>
            <p:spPr bwMode="auto">
              <a:xfrm>
                <a:off x="3402" y="1340"/>
                <a:ext cx="909" cy="7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" name="LBL Lumi Detector.AVI">
                <a:hlinkClick r:id="" action="ppaction://media"/>
              </p:cNvPr>
              <p:cNvPicPr>
                <a:picLocks noRot="1" noChangeAspect="1" noChangeArrowheads="1"/>
              </p:cNvPicPr>
              <p:nvPr>
                <a:videoFile r:link="rId3"/>
                <p:extLst>
                  <p:ext uri="{DAA4B4D4-6D71-4841-9C94-3DE7FCFB9230}">
                    <p14:media xmlns:p14="http://schemas.microsoft.com/office/powerpoint/2010/main" r:link="rId2"/>
                  </p:ext>
                </p:extLst>
              </p:nvPr>
            </p:nvPicPr>
            <p:blipFill>
              <a:blip r:embed="rId12" cstate="print"/>
              <a:srcRect l="35625" t="7500" r="40001" b="17500"/>
              <a:stretch>
                <a:fillRect/>
              </a:stretch>
            </p:blipFill>
            <p:spPr bwMode="auto">
              <a:xfrm>
                <a:off x="3501" y="1439"/>
                <a:ext cx="119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" name="Text Box 69"/>
              <p:cNvSpPr txBox="1">
                <a:spLocks noChangeArrowheads="1"/>
              </p:cNvSpPr>
              <p:nvPr/>
            </p:nvSpPr>
            <p:spPr bwMode="auto">
              <a:xfrm>
                <a:off x="2860" y="869"/>
                <a:ext cx="727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800" b="1" dirty="0">
                    <a:solidFill>
                      <a:srgbClr val="0000FF"/>
                    </a:solidFill>
                    <a:latin typeface="Comic Sans MS" pitchFamily="66" charset="0"/>
                  </a:rPr>
                  <a:t>ECAL</a:t>
                </a:r>
                <a:endParaRPr lang="en-GB" sz="800" b="1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2" name="Text Box 70"/>
              <p:cNvSpPr txBox="1">
                <a:spLocks noChangeArrowheads="1"/>
              </p:cNvSpPr>
              <p:nvPr/>
            </p:nvSpPr>
            <p:spPr bwMode="auto">
              <a:xfrm>
                <a:off x="3286" y="502"/>
                <a:ext cx="936" cy="276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800" b="1" dirty="0"/>
                  <a:t>CMS ZDC</a:t>
                </a:r>
              </a:p>
            </p:txBody>
          </p:sp>
          <p:sp>
            <p:nvSpPr>
              <p:cNvPr id="63" name="Line 71"/>
              <p:cNvSpPr>
                <a:spLocks noChangeShapeType="1"/>
              </p:cNvSpPr>
              <p:nvPr/>
            </p:nvSpPr>
            <p:spPr bwMode="auto">
              <a:xfrm flipH="1">
                <a:off x="3371" y="777"/>
                <a:ext cx="170" cy="18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triangl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" name="Line 72"/>
              <p:cNvSpPr>
                <a:spLocks noChangeShapeType="1"/>
              </p:cNvSpPr>
              <p:nvPr/>
            </p:nvSpPr>
            <p:spPr bwMode="auto">
              <a:xfrm>
                <a:off x="3881" y="777"/>
                <a:ext cx="165" cy="17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triangl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5" name="Oval 74"/>
              <p:cNvSpPr>
                <a:spLocks noChangeArrowheads="1"/>
              </p:cNvSpPr>
              <p:nvPr/>
            </p:nvSpPr>
            <p:spPr bwMode="auto">
              <a:xfrm>
                <a:off x="3764" y="2297"/>
                <a:ext cx="137" cy="295"/>
              </a:xfrm>
              <a:prstGeom prst="ellipse">
                <a:avLst/>
              </a:prstGeom>
              <a:noFill/>
              <a:ln w="28575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75"/>
              <p:cNvSpPr>
                <a:spLocks noChangeArrowheads="1"/>
              </p:cNvSpPr>
              <p:nvPr/>
            </p:nvSpPr>
            <p:spPr bwMode="auto">
              <a:xfrm>
                <a:off x="3901" y="2251"/>
                <a:ext cx="181" cy="295"/>
              </a:xfrm>
              <a:prstGeom prst="ellipse">
                <a:avLst/>
              </a:prstGeom>
              <a:noFill/>
              <a:ln w="28575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76"/>
              <p:cNvSpPr>
                <a:spLocks noChangeArrowheads="1"/>
              </p:cNvSpPr>
              <p:nvPr/>
            </p:nvSpPr>
            <p:spPr bwMode="auto">
              <a:xfrm>
                <a:off x="4059" y="2161"/>
                <a:ext cx="295" cy="340"/>
              </a:xfrm>
              <a:prstGeom prst="ellipse">
                <a:avLst/>
              </a:prstGeom>
              <a:noFill/>
              <a:ln w="28575" cap="sq">
                <a:solidFill>
                  <a:srgbClr val="00B485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/>
                <a:endParaRPr lang="en-GB" sz="1800">
                  <a:solidFill>
                    <a:srgbClr val="006600"/>
                  </a:solidFill>
                </a:endParaRPr>
              </a:p>
            </p:txBody>
          </p:sp>
        </p:grpSp>
      </p:grpSp>
      <p:sp>
        <p:nvSpPr>
          <p:cNvPr id="87" name="TextBox 86"/>
          <p:cNvSpPr txBox="1"/>
          <p:nvPr/>
        </p:nvSpPr>
        <p:spPr>
          <a:xfrm>
            <a:off x="3286116" y="6017392"/>
            <a:ext cx="500066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400" b="1" dirty="0" smtClean="0"/>
              <a:t>Roman pots</a:t>
            </a:r>
            <a:endParaRPr lang="en-US" sz="400" b="1" dirty="0"/>
          </a:p>
        </p:txBody>
      </p:sp>
      <p:grpSp>
        <p:nvGrpSpPr>
          <p:cNvPr id="88" name="Group 87"/>
          <p:cNvGrpSpPr/>
          <p:nvPr/>
        </p:nvGrpSpPr>
        <p:grpSpPr>
          <a:xfrm>
            <a:off x="5857884" y="1295504"/>
            <a:ext cx="3180104" cy="3221690"/>
            <a:chOff x="5857884" y="1428736"/>
            <a:chExt cx="3180104" cy="3214710"/>
          </a:xfrm>
        </p:grpSpPr>
        <p:pic>
          <p:nvPicPr>
            <p:cNvPr id="89" name="Picture 13"/>
            <p:cNvPicPr>
              <a:picLocks noChangeAspect="1" noChangeArrowheads="1"/>
            </p:cNvPicPr>
            <p:nvPr/>
          </p:nvPicPr>
          <p:blipFill>
            <a:blip r:embed="rId13" cstate="print"/>
            <a:srcRect r="3670" b="16998"/>
            <a:stretch>
              <a:fillRect/>
            </a:stretch>
          </p:blipFill>
          <p:spPr bwMode="auto">
            <a:xfrm>
              <a:off x="5867093" y="2223550"/>
              <a:ext cx="3170895" cy="745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 Box 15"/>
            <p:cNvSpPr txBox="1">
              <a:spLocks noChangeArrowheads="1"/>
            </p:cNvSpPr>
            <p:nvPr/>
          </p:nvSpPr>
          <p:spPr bwMode="auto">
            <a:xfrm>
              <a:off x="6062633" y="1841155"/>
              <a:ext cx="291740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 dirty="0" smtClean="0">
                  <a:solidFill>
                    <a:srgbClr val="0033CC"/>
                  </a:solidFill>
                </a:rPr>
                <a:t>TOTEM </a:t>
              </a:r>
              <a:r>
                <a:rPr lang="en-US" sz="1100" b="1" dirty="0">
                  <a:solidFill>
                    <a:srgbClr val="0033CC"/>
                  </a:solidFill>
                </a:rPr>
                <a:t>Roman Pots </a:t>
              </a:r>
              <a:r>
                <a:rPr lang="en-US" sz="1100" b="1" dirty="0" smtClean="0">
                  <a:solidFill>
                    <a:srgbClr val="0033CC"/>
                  </a:solidFill>
                </a:rPr>
                <a:t>around </a:t>
              </a:r>
              <a:r>
                <a:rPr lang="en-US" sz="1100" b="1" dirty="0">
                  <a:solidFill>
                    <a:srgbClr val="0033CC"/>
                  </a:solidFill>
                </a:rPr>
                <a:t>IP5</a:t>
              </a:r>
            </a:p>
          </p:txBody>
        </p:sp>
        <p:graphicFrame>
          <p:nvGraphicFramePr>
            <p:cNvPr id="92" name="Object 33"/>
            <p:cNvGraphicFramePr>
              <a:graphicFrameLocks noChangeAspect="1"/>
            </p:cNvGraphicFramePr>
            <p:nvPr/>
          </p:nvGraphicFramePr>
          <p:xfrm>
            <a:off x="6500826" y="3286124"/>
            <a:ext cx="2160019" cy="132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5" r:id="rId14" imgW="9937630" imgH="6012266" progId="">
                    <p:embed/>
                  </p:oleObj>
                </mc:Choice>
                <mc:Fallback>
                  <p:oleObj r:id="rId14" imgW="9937630" imgH="601226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00826" y="3286124"/>
                          <a:ext cx="2160019" cy="1324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" name="Rounded Rectangle 92"/>
            <p:cNvSpPr/>
            <p:nvPr/>
          </p:nvSpPr>
          <p:spPr bwMode="auto">
            <a:xfrm>
              <a:off x="5857884" y="1428736"/>
              <a:ext cx="3180104" cy="3214710"/>
            </a:xfrm>
            <a:prstGeom prst="roundRect">
              <a:avLst/>
            </a:prstGeom>
            <a:noFill/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572264" y="3500438"/>
              <a:ext cx="50045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Thin window</a:t>
              </a:r>
              <a:endParaRPr lang="en-US" sz="400" b="1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29454" y="3286124"/>
              <a:ext cx="66396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Secondary Vacuum</a:t>
              </a:r>
              <a:endParaRPr lang="en-US" sz="4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500958" y="3214686"/>
              <a:ext cx="42862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400" b="1" dirty="0" smtClean="0"/>
                <a:t>Detector         </a:t>
              </a:r>
              <a:endParaRPr lang="en-US" sz="4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858148" y="3357562"/>
              <a:ext cx="35137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" b="1" dirty="0" smtClean="0"/>
                <a:t>Bellow</a:t>
              </a:r>
              <a:endParaRPr lang="en-US" sz="4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807548" y="4286256"/>
              <a:ext cx="62228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Vacuum Chamber</a:t>
              </a:r>
              <a:endParaRPr lang="en-US" sz="400" b="1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286644" y="3929066"/>
              <a:ext cx="602959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" b="1" dirty="0" smtClean="0"/>
                <a:t>Primary Vacuum </a:t>
              </a:r>
              <a:endParaRPr lang="en-US" sz="400" b="1" dirty="0"/>
            </a:p>
          </p:txBody>
        </p:sp>
        <p:cxnSp>
          <p:nvCxnSpPr>
            <p:cNvPr id="100" name="Straight Connector 99"/>
            <p:cNvCxnSpPr/>
            <p:nvPr/>
          </p:nvCxnSpPr>
          <p:spPr bwMode="auto">
            <a:xfrm>
              <a:off x="6929454" y="3929066"/>
              <a:ext cx="1071570" cy="0"/>
            </a:xfrm>
            <a:prstGeom prst="line">
              <a:avLst/>
            </a:prstGeom>
            <a:noFill/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 bwMode="auto">
            <a:xfrm>
              <a:off x="6858016" y="3929066"/>
              <a:ext cx="1428760" cy="0"/>
            </a:xfrm>
            <a:prstGeom prst="line">
              <a:avLst/>
            </a:prstGeom>
            <a:noFill/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 bwMode="auto">
            <a:xfrm>
              <a:off x="7286644" y="3929066"/>
              <a:ext cx="571504" cy="0"/>
            </a:xfrm>
            <a:prstGeom prst="line">
              <a:avLst/>
            </a:prstGeom>
            <a:ln w="3175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6500826" y="3786190"/>
              <a:ext cx="32412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Beam</a:t>
              </a:r>
              <a:endParaRPr lang="en-US" sz="400" b="1" dirty="0"/>
            </a:p>
          </p:txBody>
        </p:sp>
        <p:cxnSp>
          <p:nvCxnSpPr>
            <p:cNvPr id="104" name="Straight Arrow Connector 103"/>
            <p:cNvCxnSpPr/>
            <p:nvPr/>
          </p:nvCxnSpPr>
          <p:spPr bwMode="auto">
            <a:xfrm>
              <a:off x="6643702" y="3929066"/>
              <a:ext cx="214314" cy="1588"/>
            </a:xfrm>
            <a:prstGeom prst="straightConnector1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9" name="Rectangle 8"/>
          <p:cNvSpPr/>
          <p:nvPr/>
        </p:nvSpPr>
        <p:spPr bwMode="auto">
          <a:xfrm>
            <a:off x="8033837" y="2092044"/>
            <a:ext cx="175689" cy="255669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41622" y="2092044"/>
            <a:ext cx="2167904" cy="688884"/>
            <a:chOff x="6041622" y="2092044"/>
            <a:chExt cx="2167904" cy="688884"/>
          </a:xfrm>
        </p:grpSpPr>
        <p:sp>
          <p:nvSpPr>
            <p:cNvPr id="10" name="Rectangle 9"/>
            <p:cNvSpPr/>
            <p:nvPr/>
          </p:nvSpPr>
          <p:spPr bwMode="auto">
            <a:xfrm>
              <a:off x="8033837" y="2092044"/>
              <a:ext cx="175689" cy="304689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8001315" y="2549134"/>
              <a:ext cx="175689" cy="231794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rot="5400000">
              <a:off x="7051181" y="1655473"/>
              <a:ext cx="57949" cy="2077067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47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LHC forward detectors in TAN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Removal procedure 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/>
          <a:srcRect l="29935" t="21036" r="17476" b="11650"/>
          <a:stretch>
            <a:fillRect/>
          </a:stretch>
        </p:blipFill>
        <p:spPr bwMode="auto">
          <a:xfrm>
            <a:off x="4478366" y="2476716"/>
            <a:ext cx="3722601" cy="3052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 l="32039" t="20194" r="18447" b="11456"/>
          <a:stretch>
            <a:fillRect/>
          </a:stretch>
        </p:blipFill>
        <p:spPr bwMode="auto">
          <a:xfrm>
            <a:off x="4470881" y="2469424"/>
            <a:ext cx="3713678" cy="303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 l="34043" t="18723" r="15957" b="9787"/>
          <a:stretch>
            <a:fillRect/>
          </a:stretch>
        </p:blipFill>
        <p:spPr bwMode="auto">
          <a:xfrm>
            <a:off x="4470880" y="2476716"/>
            <a:ext cx="3713679" cy="304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 l="35408" t="20601" r="16309" b="12446"/>
          <a:stretch>
            <a:fillRect/>
          </a:stretch>
        </p:blipFill>
        <p:spPr bwMode="auto">
          <a:xfrm>
            <a:off x="4475104" y="2470553"/>
            <a:ext cx="3712715" cy="30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 l="28656" t="15810" r="10079" b="7475"/>
          <a:stretch>
            <a:fillRect/>
          </a:stretch>
        </p:blipFill>
        <p:spPr bwMode="auto">
          <a:xfrm>
            <a:off x="4470880" y="2461137"/>
            <a:ext cx="3692944" cy="303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 cstate="print"/>
          <a:srcRect l="33663" t="14257" r="10891" b="9703"/>
          <a:stretch>
            <a:fillRect/>
          </a:stretch>
        </p:blipFill>
        <p:spPr bwMode="auto">
          <a:xfrm>
            <a:off x="4470881" y="2471246"/>
            <a:ext cx="3721163" cy="30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 cstate="print"/>
          <a:srcRect l="31633" t="14694" r="10204" b="13469"/>
          <a:stretch>
            <a:fillRect/>
          </a:stretch>
        </p:blipFill>
        <p:spPr bwMode="auto">
          <a:xfrm>
            <a:off x="4478366" y="2476716"/>
            <a:ext cx="3713678" cy="305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9" cstate="print"/>
          <a:srcRect l="33937" t="16290" r="11765" b="9502"/>
          <a:stretch>
            <a:fillRect/>
          </a:stretch>
        </p:blipFill>
        <p:spPr bwMode="auto">
          <a:xfrm>
            <a:off x="4470880" y="2461137"/>
            <a:ext cx="3737481" cy="306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494922" y="5710687"/>
            <a:ext cx="3074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Point 1 remote handling system </a:t>
            </a:r>
          </a:p>
          <a:p>
            <a:r>
              <a:rPr lang="en-US" sz="1400" b="1" dirty="0" smtClean="0">
                <a:solidFill>
                  <a:srgbClr val="7030A0"/>
                </a:solidFill>
              </a:rPr>
              <a:t>Installed in March 2009 </a:t>
            </a:r>
            <a:endParaRPr lang="en-US" sz="1400" b="1" dirty="0">
              <a:solidFill>
                <a:srgbClr val="7030A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90602" y="5495243"/>
            <a:ext cx="30742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Point 5 remote handling system </a:t>
            </a:r>
          </a:p>
          <a:p>
            <a:r>
              <a:rPr lang="en-US" sz="1400" b="1" dirty="0" smtClean="0">
                <a:solidFill>
                  <a:srgbClr val="7030A0"/>
                </a:solidFill>
              </a:rPr>
              <a:t>Under construction</a:t>
            </a:r>
          </a:p>
          <a:p>
            <a:r>
              <a:rPr lang="en-US" sz="1400" b="1" dirty="0" smtClean="0">
                <a:solidFill>
                  <a:srgbClr val="7030A0"/>
                </a:solidFill>
              </a:rPr>
              <a:t>Installation foreseen during LS1</a:t>
            </a:r>
            <a:endParaRPr lang="en-US" sz="1400" b="1" dirty="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9" name="Picture 38" descr="RH-LSS1R-20090302-0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34323" y="1614758"/>
            <a:ext cx="3054708" cy="4072943"/>
          </a:xfrm>
          <a:prstGeom prst="rect">
            <a:avLst/>
          </a:prstGeom>
        </p:spPr>
      </p:pic>
      <p:pic>
        <p:nvPicPr>
          <p:cNvPr id="40" name="Picture 39" descr="RH-LSS1R-20090302-1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4323" y="1611569"/>
            <a:ext cx="3054708" cy="4076131"/>
          </a:xfrm>
          <a:prstGeom prst="rect">
            <a:avLst/>
          </a:prstGeom>
        </p:spPr>
      </p:pic>
      <p:pic>
        <p:nvPicPr>
          <p:cNvPr id="41" name="Picture 40" descr="RH-LSS1R-20090302-1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2505" y="1608347"/>
            <a:ext cx="3054708" cy="4072943"/>
          </a:xfrm>
          <a:prstGeom prst="rect">
            <a:avLst/>
          </a:prstGeom>
        </p:spPr>
      </p:pic>
      <p:pic>
        <p:nvPicPr>
          <p:cNvPr id="42" name="Picture 41" descr="RH-LSS1R-20090302-18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23239" y="1614758"/>
            <a:ext cx="3054708" cy="40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pic>
        <p:nvPicPr>
          <p:cNvPr id="5" name="Picture 4" descr="bunkerUJ13-YM-2010111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7859" y="4149582"/>
            <a:ext cx="2351215" cy="1324358"/>
          </a:xfrm>
          <a:prstGeom prst="rect">
            <a:avLst/>
          </a:prstGeom>
        </p:spPr>
      </p:pic>
      <p:pic>
        <p:nvPicPr>
          <p:cNvPr id="6" name="Picture 5" descr="bunker-UJ14-2009071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46888" y="4149582"/>
            <a:ext cx="1661670" cy="1296144"/>
          </a:xfrm>
          <a:prstGeom prst="rect">
            <a:avLst/>
          </a:prstGeom>
        </p:spPr>
      </p:pic>
      <p:pic>
        <p:nvPicPr>
          <p:cNvPr id="7" name="Picture 6" descr="Bunkers UJ 14-UJ 16-20091021- 00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18310" y="2060848"/>
            <a:ext cx="1717311" cy="1296144"/>
          </a:xfrm>
          <a:prstGeom prst="rect">
            <a:avLst/>
          </a:prstGeom>
        </p:spPr>
      </p:pic>
      <p:pic>
        <p:nvPicPr>
          <p:cNvPr id="8" name="Picture 7" descr="Bunkers UJ 14-UJ 16 -20091021-001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46888" y="2060848"/>
            <a:ext cx="1661670" cy="1296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LHC forward detectors in TAN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Underground storage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871" y="1514401"/>
            <a:ext cx="726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Dedicated </a:t>
            </a:r>
            <a:r>
              <a:rPr lang="en-US" dirty="0" err="1" smtClean="0"/>
              <a:t>sarcophaghi</a:t>
            </a:r>
            <a:r>
              <a:rPr lang="en-US" dirty="0" smtClean="0"/>
              <a:t> for forward detectors transport and storage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93235" y="3596407"/>
            <a:ext cx="437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Storage bunkers in UJs around Pts1/5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38480" y="5888582"/>
            <a:ext cx="437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If needed transport to surface via PMs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82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LHC forward detectors – TOTEM &amp; ALFA</a:t>
            </a:r>
            <a:endParaRPr lang="en-US" sz="32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43008"/>
            <a:ext cx="2300184" cy="287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D:\CERN temp\Billeder\Installation shotdown end 2010\Survay with LASER\A7R1\SJ2430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6" t="17719" b="5878"/>
          <a:stretch/>
        </p:blipFill>
        <p:spPr bwMode="auto">
          <a:xfrm>
            <a:off x="5875592" y="4221088"/>
            <a:ext cx="2356549" cy="225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68143" y="3722491"/>
            <a:ext cx="230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TOTEM roman pots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8142" y="6172223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ALFA roman pots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Removal issues 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360" y="1834969"/>
            <a:ext cx="3820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Detectors in secondary vacuum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70683" y="2570286"/>
            <a:ext cx="4300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Pots in primary vacuum </a:t>
            </a:r>
          </a:p>
          <a:p>
            <a:pPr algn="l"/>
            <a:r>
              <a:rPr lang="en-US" dirty="0" smtClean="0"/>
              <a:t>    break the vacuum to remove the pots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70683" y="4365104"/>
            <a:ext cx="327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RP issues to be considered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50849" y="3507047"/>
            <a:ext cx="4461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Associate local services to be removed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64566" y="5165809"/>
            <a:ext cx="513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/>
              <a:t>R</a:t>
            </a:r>
            <a:r>
              <a:rPr lang="en-US" dirty="0" smtClean="0"/>
              <a:t>emoval of TOTEM 147 m station during LS1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8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pic>
        <p:nvPicPr>
          <p:cNvPr id="5" name="Picture 6" descr="IMG_137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09" y="1439416"/>
            <a:ext cx="2567451" cy="19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LHC forward detectors – ALICE ZDC</a:t>
            </a:r>
            <a:endParaRPr lang="en-US" sz="3200" dirty="0">
              <a:solidFill>
                <a:srgbClr val="7030A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Removal procedure 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921" y="2067523"/>
            <a:ext cx="521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ZDC detectors installed on a movable platform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7172" y="2998577"/>
            <a:ext cx="579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Designed to allow removal without breaking vacuum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172" y="3764878"/>
            <a:ext cx="3909032" cy="19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231" y="1439416"/>
            <a:ext cx="2567451" cy="19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3360" y="4077072"/>
            <a:ext cx="444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First full temporary removal during LS1</a:t>
            </a:r>
            <a:endParaRPr lang="en-GB" dirty="0"/>
          </a:p>
        </p:txBody>
      </p:sp>
      <p:pic>
        <p:nvPicPr>
          <p:cNvPr id="6" name="Picture 5" descr="IMG_138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231" y="1437525"/>
            <a:ext cx="2569973" cy="192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7571" y="5696140"/>
            <a:ext cx="3074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ALICE ZDC platform &amp; detectors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96672" y="3365004"/>
            <a:ext cx="3074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ALICE ZDC platform &amp; detectors</a:t>
            </a:r>
          </a:p>
        </p:txBody>
      </p:sp>
    </p:spTree>
    <p:extLst>
      <p:ext uri="{BB962C8B-B14F-4D97-AF65-F5344CB8AC3E}">
        <p14:creationId xmlns:p14="http://schemas.microsoft.com/office/powerpoint/2010/main" val="202637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LHC forward detectors – CMS FSC</a:t>
            </a:r>
            <a:endParaRPr lang="en-US" sz="32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685697">
            <a:off x="8025650" y="258792"/>
            <a:ext cx="808748" cy="369332"/>
          </a:xfrm>
          <a:prstGeom prst="rect">
            <a:avLst/>
          </a:prstGeom>
          <a:solidFill>
            <a:srgbClr val="990099"/>
          </a:solidFill>
          <a:ln w="38100" cmpd="thickThin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LTEX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122" name="Picture 2" descr="CMS_FSC_Station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67107"/>
            <a:ext cx="1479096" cy="313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66" y="4005063"/>
            <a:ext cx="3916073" cy="212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Removal procedure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195572"/>
            <a:ext cx="476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Scintillators located around the beam pipe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3140968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No special issues foreseen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4625223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CMS FSC station 3</a:t>
            </a:r>
          </a:p>
        </p:txBody>
      </p:sp>
    </p:spTree>
    <p:extLst>
      <p:ext uri="{BB962C8B-B14F-4D97-AF65-F5344CB8AC3E}">
        <p14:creationId xmlns:p14="http://schemas.microsoft.com/office/powerpoint/2010/main" val="257163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Summary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1883" y="1500808"/>
            <a:ext cx="7996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2000" dirty="0" smtClean="0"/>
              <a:t>TAS, TAN, Forward Detectors in LSS: location at the end of LS1 &amp; technical specificities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01883" y="2492896"/>
            <a:ext cx="6566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2000" dirty="0" smtClean="0"/>
              <a:t>Review the technical issues to remove TAS, TAN, FD 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1883" y="3573016"/>
            <a:ext cx="8163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2000" dirty="0" smtClean="0"/>
              <a:t>TAN removal: study group chaired by EN/MEF- EBE since July 2012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6395" y="4517431"/>
            <a:ext cx="6138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2000" dirty="0" smtClean="0"/>
              <a:t>TAS removal: preliminary study by EN/MEF - EBE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1883" y="5589240"/>
            <a:ext cx="8642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sz="2000" dirty="0" smtClean="0"/>
              <a:t>Forward detectors removal: studies by LTEX working group chaired by EN/MEF- 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526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3D9C-A4E9-426A-9D8A-A7C927C592A1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5720" y="214290"/>
            <a:ext cx="2317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Contents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9552" y="2000240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L</a:t>
            </a:r>
            <a:r>
              <a:rPr lang="en-US" sz="2400" dirty="0" smtClean="0"/>
              <a:t>ocations of TAS, TAN &amp; forward detectors </a:t>
            </a:r>
          </a:p>
          <a:p>
            <a:pPr algn="just"/>
            <a:r>
              <a:rPr lang="en-US" sz="2400" dirty="0"/>
              <a:t> </a:t>
            </a:r>
            <a:r>
              <a:rPr lang="en-US" sz="2400" dirty="0" smtClean="0"/>
              <a:t>     at the end of LS1 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/>
              <a:t>TAS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/>
              <a:t>TAN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/>
              <a:t>LHC forward detectors 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7554" y="2357430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Addendum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2528" y="6400800"/>
            <a:ext cx="571472" cy="457200"/>
          </a:xfrm>
        </p:spPr>
        <p:txBody>
          <a:bodyPr/>
          <a:lstStyle/>
          <a:p>
            <a:pPr algn="l"/>
            <a:fld id="{2BEBF83A-F100-4F14-923A-5A731C127820}" type="slidenum">
              <a:rPr lang="en-US" altLang="en-US" smtClean="0"/>
              <a:pPr algn="l"/>
              <a:t>20</a:t>
            </a:fld>
            <a:endParaRPr lang="en-US" alt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00034" y="6400800"/>
            <a:ext cx="2133600" cy="457200"/>
          </a:xfrm>
        </p:spPr>
        <p:txBody>
          <a:bodyPr/>
          <a:lstStyle/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June 2010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3240" y="6400800"/>
            <a:ext cx="2895600" cy="457200"/>
          </a:xfrm>
        </p:spPr>
        <p:txBody>
          <a:bodyPr/>
          <a:lstStyle/>
          <a:p>
            <a:r>
              <a:rPr lang="en-US" altLang="en-US" dirty="0" smtClean="0"/>
              <a:t>A. L. Perrot, EN/MEF- LE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t="35714" r="40574" b="40332"/>
          <a:stretch/>
        </p:blipFill>
        <p:spPr bwMode="auto">
          <a:xfrm>
            <a:off x="0" y="2780928"/>
            <a:ext cx="9180512" cy="192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LSS layout at the end of LS1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</a:t>
            </a:r>
            <a:r>
              <a:rPr lang="en-US" sz="2400" dirty="0">
                <a:solidFill>
                  <a:srgbClr val="7030A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7096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" t="44877" r="47864" b="36669"/>
          <a:stretch/>
        </p:blipFill>
        <p:spPr bwMode="auto">
          <a:xfrm>
            <a:off x="0" y="2669845"/>
            <a:ext cx="9144000" cy="207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LSS layout at the end of LS1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LSS7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LSS layout at the end of LS1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LSS8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4981" r="47976" b="17510"/>
          <a:stretch/>
        </p:blipFill>
        <p:spPr bwMode="auto">
          <a:xfrm>
            <a:off x="0" y="2708920"/>
            <a:ext cx="9284325" cy="200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18" y="160948"/>
            <a:ext cx="8685965" cy="653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1530" y="368660"/>
            <a:ext cx="63543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UJ14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836585" y="4824155"/>
            <a:ext cx="291099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Alimentation TAS</a:t>
            </a:r>
          </a:p>
          <a:p>
            <a:r>
              <a:rPr lang="fr-FR" dirty="0" smtClean="0"/>
              <a:t>Clarinette à réaliser sur place</a:t>
            </a:r>
            <a:endParaRPr lang="fr-FR" dirty="0"/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rot="16200000" flipV="1">
            <a:off x="1226796" y="3758870"/>
            <a:ext cx="1935215" cy="1953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7"/>
          <p:cNvSpPr txBox="1">
            <a:spLocks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F8B6419A-B782-4E1E-9286-88831B035D8C}" type="datetime1">
              <a:rPr lang="fr-FR" smtClean="0"/>
              <a:pPr/>
              <a:t>29/11/2012</a:t>
            </a:fld>
            <a:endParaRPr lang="fr-FR"/>
          </a:p>
        </p:txBody>
      </p:sp>
      <p:sp>
        <p:nvSpPr>
          <p:cNvPr id="10" name="Footer Placeholder 8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FR" smtClean="0"/>
              <a:t>jean-marc.bianco@cern.ch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5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142872" y="1755256"/>
            <a:ext cx="9323536" cy="3254573"/>
            <a:chOff x="-142872" y="1755256"/>
            <a:chExt cx="9323536" cy="3254573"/>
          </a:xfrm>
        </p:grpSpPr>
        <p:grpSp>
          <p:nvGrpSpPr>
            <p:cNvPr id="77" name="Group 76"/>
            <p:cNvGrpSpPr/>
            <p:nvPr/>
          </p:nvGrpSpPr>
          <p:grpSpPr>
            <a:xfrm>
              <a:off x="-142872" y="1755256"/>
              <a:ext cx="9323536" cy="3254573"/>
              <a:chOff x="-142872" y="1755256"/>
              <a:chExt cx="9323536" cy="325457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-142872" y="1755256"/>
                <a:ext cx="9323536" cy="3254573"/>
                <a:chOff x="-721211" y="880400"/>
                <a:chExt cx="10297144" cy="4176464"/>
              </a:xfrm>
            </p:grpSpPr>
            <p:sp>
              <p:nvSpPr>
                <p:cNvPr id="9" name="Rectangle 8"/>
                <p:cNvSpPr/>
                <p:nvPr/>
              </p:nvSpPr>
              <p:spPr bwMode="auto">
                <a:xfrm>
                  <a:off x="-721211" y="880400"/>
                  <a:ext cx="10297144" cy="4176464"/>
                </a:xfrm>
                <a:prstGeom prst="rect">
                  <a:avLst/>
                </a:prstGeom>
                <a:solidFill>
                  <a:schemeClr val="accent4">
                    <a:lumMod val="65000"/>
                    <a:lumOff val="35000"/>
                  </a:schemeClr>
                </a:solidFill>
                <a:ln w="12700" cap="sq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pic>
              <p:nvPicPr>
                <p:cNvPr id="10" name="Picture 4" descr="lhclsxg_0001-vAO[1]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22429" t="5920" r="23477" b="78947"/>
                <a:stretch>
                  <a:fillRect/>
                </a:stretch>
              </p:blipFill>
              <p:spPr bwMode="auto">
                <a:xfrm>
                  <a:off x="-31812" y="1544984"/>
                  <a:ext cx="8991600" cy="1900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7" name="TextBox 26"/>
              <p:cNvSpPr txBox="1"/>
              <p:nvPr/>
            </p:nvSpPr>
            <p:spPr>
              <a:xfrm>
                <a:off x="4079208" y="2551015"/>
                <a:ext cx="898516" cy="369332"/>
              </a:xfrm>
              <a:prstGeom prst="rect">
                <a:avLst/>
              </a:prstGeom>
              <a:solidFill>
                <a:schemeClr val="accent4">
                  <a:lumMod val="65000"/>
                  <a:lumOff val="3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CCFF"/>
                    </a:solidFill>
                  </a:rPr>
                  <a:t>ATLAS</a:t>
                </a:r>
                <a:endParaRPr lang="en-GB" dirty="0">
                  <a:solidFill>
                    <a:srgbClr val="00CCFF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94383" y="2735681"/>
                <a:ext cx="30008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solidFill>
                      <a:srgbClr val="00CCFF"/>
                    </a:solidFill>
                  </a:rPr>
                  <a:t>IP8</a:t>
                </a:r>
                <a:endParaRPr lang="en-GB" sz="500" b="1" dirty="0">
                  <a:solidFill>
                    <a:srgbClr val="00CCFF"/>
                  </a:solidFill>
                </a:endParaRPr>
              </a:p>
            </p:txBody>
          </p:sp>
          <p:cxnSp>
            <p:nvCxnSpPr>
              <p:cNvPr id="70" name="Straight Arrow Connector 69"/>
              <p:cNvCxnSpPr/>
              <p:nvPr/>
            </p:nvCxnSpPr>
            <p:spPr bwMode="auto">
              <a:xfrm flipH="1">
                <a:off x="104001" y="2938083"/>
                <a:ext cx="216024" cy="0"/>
              </a:xfrm>
              <a:prstGeom prst="straightConnector1">
                <a:avLst/>
              </a:prstGeom>
              <a:noFill/>
              <a:ln w="12700" cap="sq" cmpd="sng" algn="ctr">
                <a:solidFill>
                  <a:srgbClr val="00CC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71" name="TextBox 70"/>
              <p:cNvSpPr txBox="1"/>
              <p:nvPr/>
            </p:nvSpPr>
            <p:spPr>
              <a:xfrm>
                <a:off x="8676456" y="2740317"/>
                <a:ext cx="30008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solidFill>
                      <a:srgbClr val="00CCFF"/>
                    </a:solidFill>
                  </a:rPr>
                  <a:t>IP2</a:t>
                </a:r>
                <a:endParaRPr lang="en-GB" sz="500" b="1" dirty="0">
                  <a:solidFill>
                    <a:srgbClr val="00CCFF"/>
                  </a:solidFill>
                </a:endParaRPr>
              </a:p>
            </p:txBody>
          </p:sp>
          <p:cxnSp>
            <p:nvCxnSpPr>
              <p:cNvPr id="72" name="Straight Arrow Connector 71"/>
              <p:cNvCxnSpPr/>
              <p:nvPr/>
            </p:nvCxnSpPr>
            <p:spPr bwMode="auto">
              <a:xfrm flipH="1">
                <a:off x="8686074" y="2942719"/>
                <a:ext cx="216024" cy="0"/>
              </a:xfrm>
              <a:prstGeom prst="straightConnector1">
                <a:avLst/>
              </a:prstGeom>
              <a:noFill/>
              <a:ln w="12700" cap="sq" cmpd="sng" algn="ctr">
                <a:solidFill>
                  <a:srgbClr val="00CCFF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</p:grpSp>
        <p:sp>
          <p:nvSpPr>
            <p:cNvPr id="40" name="TextBox 39"/>
            <p:cNvSpPr txBox="1"/>
            <p:nvPr/>
          </p:nvSpPr>
          <p:spPr>
            <a:xfrm>
              <a:off x="4382254" y="2957512"/>
              <a:ext cx="392775" cy="246221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IP1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1"/>
          <p:cNvSpPr txBox="1">
            <a:spLocks/>
          </p:cNvSpPr>
          <p:nvPr/>
        </p:nvSpPr>
        <p:spPr bwMode="auto">
          <a:xfrm>
            <a:off x="467544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 bwMode="auto">
          <a:xfrm>
            <a:off x="313184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6516216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825028" y="4279579"/>
            <a:ext cx="12306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400" b="1" dirty="0" err="1">
                <a:solidFill>
                  <a:srgbClr val="66FF33"/>
                </a:solidFill>
              </a:rPr>
              <a:t>LHCf</a:t>
            </a:r>
            <a:endParaRPr lang="en-GB" sz="1400" b="1" dirty="0">
              <a:solidFill>
                <a:srgbClr val="66FF33"/>
              </a:solidFill>
            </a:endParaRP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</a:t>
            </a:r>
            <a:r>
              <a:rPr lang="en-GB" sz="1400" b="1" dirty="0">
                <a:solidFill>
                  <a:srgbClr val="66FF33"/>
                </a:solidFill>
              </a:rPr>
              <a:t>BRAN</a:t>
            </a: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</a:t>
            </a:r>
            <a:r>
              <a:rPr lang="en-GB" sz="1400" b="1" dirty="0">
                <a:solidFill>
                  <a:srgbClr val="66FF33"/>
                </a:solidFill>
              </a:rPr>
              <a:t>ATLAS ZDC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018856" y="2920347"/>
            <a:ext cx="1080569" cy="1441610"/>
            <a:chOff x="4018856" y="2920347"/>
            <a:chExt cx="1080569" cy="1441610"/>
          </a:xfrm>
        </p:grpSpPr>
        <p:sp>
          <p:nvSpPr>
            <p:cNvPr id="28" name="TextBox 27"/>
            <p:cNvSpPr txBox="1"/>
            <p:nvPr/>
          </p:nvSpPr>
          <p:spPr>
            <a:xfrm>
              <a:off x="4018856" y="4054180"/>
              <a:ext cx="520784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 flipV="1">
              <a:off x="4318044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Oval 36"/>
            <p:cNvSpPr/>
            <p:nvPr/>
          </p:nvSpPr>
          <p:spPr bwMode="auto">
            <a:xfrm>
              <a:off x="4279249" y="2920347"/>
              <a:ext cx="104120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V="1">
              <a:off x="4827220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9" name="Oval 38"/>
            <p:cNvSpPr/>
            <p:nvPr/>
          </p:nvSpPr>
          <p:spPr bwMode="auto">
            <a:xfrm>
              <a:off x="4775029" y="2932174"/>
              <a:ext cx="104120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78641" y="4054180"/>
              <a:ext cx="520784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75157" y="2929269"/>
            <a:ext cx="530403" cy="1432688"/>
            <a:chOff x="2175157" y="2929269"/>
            <a:chExt cx="530403" cy="1432688"/>
          </a:xfrm>
        </p:grpSpPr>
        <p:sp>
          <p:nvSpPr>
            <p:cNvPr id="42" name="Oval 41"/>
            <p:cNvSpPr/>
            <p:nvPr/>
          </p:nvSpPr>
          <p:spPr bwMode="auto">
            <a:xfrm>
              <a:off x="2382163" y="2929269"/>
              <a:ext cx="193984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75157" y="4054180"/>
              <a:ext cx="530403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TAN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 flipV="1">
              <a:off x="2479155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14"/>
          <p:cNvGrpSpPr/>
          <p:nvPr/>
        </p:nvGrpSpPr>
        <p:grpSpPr>
          <a:xfrm>
            <a:off x="6412451" y="2957512"/>
            <a:ext cx="530403" cy="1404445"/>
            <a:chOff x="6412451" y="2957512"/>
            <a:chExt cx="530403" cy="1404445"/>
          </a:xfrm>
        </p:grpSpPr>
        <p:sp>
          <p:nvSpPr>
            <p:cNvPr id="43" name="Oval 42"/>
            <p:cNvSpPr/>
            <p:nvPr/>
          </p:nvSpPr>
          <p:spPr bwMode="auto">
            <a:xfrm>
              <a:off x="6621855" y="2957512"/>
              <a:ext cx="193984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412451" y="4054180"/>
              <a:ext cx="530403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TAN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 bwMode="auto">
            <a:xfrm flipV="1">
              <a:off x="6716449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8" name="Text Box 16"/>
          <p:cNvSpPr txBox="1">
            <a:spLocks noChangeArrowheads="1"/>
          </p:cNvSpPr>
          <p:nvPr/>
        </p:nvSpPr>
        <p:spPr bwMode="auto">
          <a:xfrm>
            <a:off x="6125030" y="4279579"/>
            <a:ext cx="118763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400" b="1" dirty="0" err="1">
                <a:solidFill>
                  <a:srgbClr val="66FF33"/>
                </a:solidFill>
              </a:rPr>
              <a:t>LHCf</a:t>
            </a:r>
            <a:endParaRPr lang="en-GB" sz="1400" b="1" dirty="0">
              <a:solidFill>
                <a:srgbClr val="66FF33"/>
              </a:solidFill>
            </a:endParaRP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</a:t>
            </a:r>
            <a:r>
              <a:rPr lang="en-GB" sz="1400" b="1" dirty="0">
                <a:solidFill>
                  <a:srgbClr val="66FF33"/>
                </a:solidFill>
              </a:rPr>
              <a:t>BRAN</a:t>
            </a: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ATLAS </a:t>
            </a:r>
            <a:r>
              <a:rPr lang="en-GB" sz="1400" b="1" dirty="0">
                <a:solidFill>
                  <a:srgbClr val="66FF33"/>
                </a:solidFill>
              </a:rPr>
              <a:t>ZDC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00296" y="3171631"/>
            <a:ext cx="695510" cy="1415724"/>
            <a:chOff x="700296" y="3171631"/>
            <a:chExt cx="695510" cy="1415724"/>
          </a:xfrm>
        </p:grpSpPr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700296" y="4279578"/>
              <a:ext cx="6955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66FF33"/>
                  </a:solidFill>
                </a:rPr>
                <a:t>ALFA </a:t>
              </a:r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918657" y="3171631"/>
              <a:ext cx="209574" cy="401385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flipV="1">
              <a:off x="1040782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7843178" y="3122898"/>
            <a:ext cx="695510" cy="1464458"/>
            <a:chOff x="7843178" y="3122898"/>
            <a:chExt cx="695510" cy="1464458"/>
          </a:xfrm>
        </p:grpSpPr>
        <p:sp>
          <p:nvSpPr>
            <p:cNvPr id="50" name="Text Box 7"/>
            <p:cNvSpPr txBox="1">
              <a:spLocks noChangeArrowheads="1"/>
            </p:cNvSpPr>
            <p:nvPr/>
          </p:nvSpPr>
          <p:spPr bwMode="auto">
            <a:xfrm>
              <a:off x="7843178" y="4279579"/>
              <a:ext cx="6955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66FF33"/>
                  </a:solidFill>
                </a:rPr>
                <a:t>ALFA </a:t>
              </a:r>
            </a:p>
          </p:txBody>
        </p:sp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8061539" y="3122898"/>
              <a:ext cx="209574" cy="401385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 bwMode="auto">
            <a:xfrm flipV="1">
              <a:off x="8183664" y="3703143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1212126" y="3727610"/>
            <a:ext cx="590163" cy="1075189"/>
            <a:chOff x="1212126" y="3727610"/>
            <a:chExt cx="590163" cy="1075189"/>
          </a:xfrm>
        </p:grpSpPr>
        <p:sp>
          <p:nvSpPr>
            <p:cNvPr id="53" name="Text Box 7"/>
            <p:cNvSpPr txBox="1">
              <a:spLocks noChangeArrowheads="1"/>
            </p:cNvSpPr>
            <p:nvPr/>
          </p:nvSpPr>
          <p:spPr bwMode="auto">
            <a:xfrm>
              <a:off x="1212126" y="4495022"/>
              <a:ext cx="5901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i="1" dirty="0" smtClean="0">
                  <a:solidFill>
                    <a:srgbClr val="FF9900"/>
                  </a:solidFill>
                </a:rPr>
                <a:t>AFP</a:t>
              </a:r>
              <a:r>
                <a:rPr lang="en-GB" sz="1400" b="1" dirty="0" smtClean="0">
                  <a:solidFill>
                    <a:srgbClr val="FF9900"/>
                  </a:solidFill>
                </a:rPr>
                <a:t> </a:t>
              </a:r>
              <a:endParaRPr lang="en-GB" sz="1400" b="1" dirty="0">
                <a:solidFill>
                  <a:srgbClr val="FF9900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 flipV="1">
              <a:off x="1473600" y="3727610"/>
              <a:ext cx="0" cy="634347"/>
            </a:xfrm>
            <a:prstGeom prst="straightConnector1">
              <a:avLst/>
            </a:prstGeom>
            <a:noFill/>
            <a:ln w="28575" cap="sq" cmpd="sng" algn="ctr">
              <a:solidFill>
                <a:srgbClr val="FF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7432301" y="3727609"/>
            <a:ext cx="590163" cy="1061297"/>
            <a:chOff x="7432301" y="3727609"/>
            <a:chExt cx="590163" cy="1061297"/>
          </a:xfrm>
        </p:grpSpPr>
        <p:sp>
          <p:nvSpPr>
            <p:cNvPr id="56" name="Text Box 7"/>
            <p:cNvSpPr txBox="1">
              <a:spLocks noChangeArrowheads="1"/>
            </p:cNvSpPr>
            <p:nvPr/>
          </p:nvSpPr>
          <p:spPr bwMode="auto">
            <a:xfrm>
              <a:off x="7432301" y="4481129"/>
              <a:ext cx="5901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i="1" dirty="0" smtClean="0">
                  <a:solidFill>
                    <a:srgbClr val="FF9900"/>
                  </a:solidFill>
                </a:rPr>
                <a:t>AFP</a:t>
              </a:r>
              <a:r>
                <a:rPr lang="en-GB" sz="1400" b="1" dirty="0" smtClean="0">
                  <a:solidFill>
                    <a:srgbClr val="FF9900"/>
                  </a:solidFill>
                </a:rPr>
                <a:t> </a:t>
              </a:r>
              <a:endParaRPr lang="en-GB" sz="1400" b="1" dirty="0">
                <a:solidFill>
                  <a:srgbClr val="FF9900"/>
                </a:solidFill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 bwMode="auto">
            <a:xfrm flipV="1">
              <a:off x="7784991" y="3727609"/>
              <a:ext cx="0" cy="634347"/>
            </a:xfrm>
            <a:prstGeom prst="straightConnector1">
              <a:avLst/>
            </a:prstGeom>
            <a:noFill/>
            <a:ln w="28575" cap="sq" cmpd="sng" algn="ctr">
              <a:solidFill>
                <a:srgbClr val="FF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8" name="TextBox 57"/>
          <p:cNvSpPr txBox="1"/>
          <p:nvPr/>
        </p:nvSpPr>
        <p:spPr>
          <a:xfrm>
            <a:off x="395535" y="188640"/>
            <a:ext cx="8581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Locations of TAS, TAN and forward detectors</a:t>
            </a:r>
            <a:endParaRPr lang="en-US" sz="3200" dirty="0">
              <a:solidFill>
                <a:srgbClr val="7030A0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176500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67544" y="1052736"/>
            <a:ext cx="8102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LSS1 – end of LS1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 bwMode="auto">
          <a:xfrm>
            <a:off x="7110099" y="2132856"/>
            <a:ext cx="914400" cy="914400"/>
          </a:xfrm>
          <a:prstGeom prst="straightConnector1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3" name="Group 22"/>
          <p:cNvGrpSpPr/>
          <p:nvPr/>
        </p:nvGrpSpPr>
        <p:grpSpPr>
          <a:xfrm>
            <a:off x="219168" y="5993413"/>
            <a:ext cx="7107389" cy="307777"/>
            <a:chOff x="219168" y="5993413"/>
            <a:chExt cx="7107389" cy="307777"/>
          </a:xfrm>
        </p:grpSpPr>
        <p:sp>
          <p:nvSpPr>
            <p:cNvPr id="55" name="Rectangle 54"/>
            <p:cNvSpPr/>
            <p:nvPr/>
          </p:nvSpPr>
          <p:spPr bwMode="auto">
            <a:xfrm>
              <a:off x="219168" y="6093296"/>
              <a:ext cx="180197" cy="108012"/>
            </a:xfrm>
            <a:prstGeom prst="rect">
              <a:avLst/>
            </a:prstGeom>
            <a:solidFill>
              <a:srgbClr val="FF990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70193" y="5993413"/>
              <a:ext cx="68563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400" dirty="0" smtClean="0"/>
                <a:t>Forward detectors under study – installation foreseen during Xmas break 2015-2016</a:t>
              </a:r>
              <a:endParaRPr lang="en-GB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11142" y="5708278"/>
            <a:ext cx="2700745" cy="307777"/>
            <a:chOff x="211142" y="5708278"/>
            <a:chExt cx="2700745" cy="307777"/>
          </a:xfrm>
        </p:grpSpPr>
        <p:sp>
          <p:nvSpPr>
            <p:cNvPr id="69" name="Rectangle 68"/>
            <p:cNvSpPr/>
            <p:nvPr/>
          </p:nvSpPr>
          <p:spPr bwMode="auto">
            <a:xfrm>
              <a:off x="211142" y="5795909"/>
              <a:ext cx="169834" cy="95822"/>
            </a:xfrm>
            <a:prstGeom prst="rect">
              <a:avLst/>
            </a:prstGeom>
            <a:solidFill>
              <a:srgbClr val="66FF33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70193" y="5708278"/>
              <a:ext cx="24416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Forward detectors - installed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6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8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LSS2 – end of LS1</a:t>
            </a:r>
            <a:endParaRPr lang="en-US" sz="2400" dirty="0">
              <a:solidFill>
                <a:srgbClr val="7030A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42872" y="1755256"/>
            <a:ext cx="9323536" cy="3254573"/>
            <a:chOff x="-142872" y="1755256"/>
            <a:chExt cx="9323536" cy="3254573"/>
          </a:xfrm>
        </p:grpSpPr>
        <p:grpSp>
          <p:nvGrpSpPr>
            <p:cNvPr id="5" name="Group 4"/>
            <p:cNvGrpSpPr/>
            <p:nvPr/>
          </p:nvGrpSpPr>
          <p:grpSpPr>
            <a:xfrm>
              <a:off x="-142872" y="1755256"/>
              <a:ext cx="9323536" cy="3254573"/>
              <a:chOff x="-142872" y="1755256"/>
              <a:chExt cx="9323536" cy="3254573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-142872" y="1755256"/>
                <a:ext cx="9323536" cy="3254573"/>
                <a:chOff x="-142872" y="1755256"/>
                <a:chExt cx="9323536" cy="3254573"/>
              </a:xfrm>
            </p:grpSpPr>
            <p:sp>
              <p:nvSpPr>
                <p:cNvPr id="19" name="Rectangle 18"/>
                <p:cNvSpPr/>
                <p:nvPr/>
              </p:nvSpPr>
              <p:spPr bwMode="auto">
                <a:xfrm>
                  <a:off x="-142872" y="1755256"/>
                  <a:ext cx="9323536" cy="3254573"/>
                </a:xfrm>
                <a:prstGeom prst="rect">
                  <a:avLst/>
                </a:prstGeom>
                <a:solidFill>
                  <a:schemeClr val="accent4">
                    <a:lumMod val="65000"/>
                    <a:lumOff val="35000"/>
                  </a:schemeClr>
                </a:solidFill>
                <a:ln w="12700" cap="sq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pic>
              <p:nvPicPr>
                <p:cNvPr id="9" name="Picture 5" descr="lhclsxg_0001-vAO[1]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22536" t="26315" r="23235" b="56580"/>
                <a:stretch>
                  <a:fillRect/>
                </a:stretch>
              </p:blipFill>
              <p:spPr bwMode="auto">
                <a:xfrm>
                  <a:off x="107504" y="2140036"/>
                  <a:ext cx="8803532" cy="21780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31" name="Straight Arrow Connector 30"/>
                <p:cNvCxnSpPr/>
                <p:nvPr/>
              </p:nvCxnSpPr>
              <p:spPr bwMode="auto">
                <a:xfrm flipH="1">
                  <a:off x="97055" y="2845750"/>
                  <a:ext cx="216024" cy="0"/>
                </a:xfrm>
                <a:prstGeom prst="straightConnector1">
                  <a:avLst/>
                </a:prstGeom>
                <a:noFill/>
                <a:ln w="12700" cap="sq" cmpd="sng" algn="ctr">
                  <a:solidFill>
                    <a:srgbClr val="00CCFF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8685394" y="2661084"/>
                  <a:ext cx="300083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solidFill>
                        <a:srgbClr val="00CCFF"/>
                      </a:solidFill>
                    </a:rPr>
                    <a:t>IP3</a:t>
                  </a:r>
                  <a:endParaRPr lang="en-GB" sz="500" b="1" dirty="0">
                    <a:solidFill>
                      <a:srgbClr val="00CCFF"/>
                    </a:solidFill>
                  </a:endParaRPr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 bwMode="auto">
                <a:xfrm flipH="1">
                  <a:off x="8695012" y="2863486"/>
                  <a:ext cx="216024" cy="0"/>
                </a:xfrm>
                <a:prstGeom prst="straightConnector1">
                  <a:avLst/>
                </a:prstGeom>
                <a:noFill/>
                <a:ln w="12700" cap="sq" cmpd="sng" algn="ctr">
                  <a:solidFill>
                    <a:srgbClr val="00CCFF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</p:grpSp>
          <p:sp>
            <p:nvSpPr>
              <p:cNvPr id="21" name="TextBox 20"/>
              <p:cNvSpPr txBox="1"/>
              <p:nvPr/>
            </p:nvSpPr>
            <p:spPr>
              <a:xfrm>
                <a:off x="4102710" y="2551015"/>
                <a:ext cx="851515" cy="369332"/>
              </a:xfrm>
              <a:prstGeom prst="rect">
                <a:avLst/>
              </a:prstGeom>
              <a:solidFill>
                <a:schemeClr val="accent4">
                  <a:lumMod val="65000"/>
                  <a:lumOff val="3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CCFF"/>
                    </a:solidFill>
                  </a:rPr>
                  <a:t>ALICE</a:t>
                </a:r>
                <a:endParaRPr lang="en-GB" dirty="0">
                  <a:solidFill>
                    <a:srgbClr val="00CCFF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48874" y="3009822"/>
                <a:ext cx="392775" cy="246221"/>
              </a:xfrm>
              <a:prstGeom prst="rect">
                <a:avLst/>
              </a:prstGeom>
              <a:solidFill>
                <a:schemeClr val="accent4">
                  <a:lumMod val="65000"/>
                  <a:lumOff val="3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</a:rPr>
                  <a:t>IP2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 bwMode="auto">
            <a:xfrm>
              <a:off x="4626899" y="3257512"/>
              <a:ext cx="144016" cy="216024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7437" y="2643348"/>
              <a:ext cx="30008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>
                  <a:solidFill>
                    <a:srgbClr val="00CCFF"/>
                  </a:solidFill>
                </a:rPr>
                <a:t>IP1</a:t>
              </a:r>
              <a:endParaRPr lang="en-GB" sz="500" b="1" dirty="0">
                <a:solidFill>
                  <a:srgbClr val="00CCFF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95535" y="188640"/>
            <a:ext cx="8589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Locations of TAS, TAN and forward detectors</a:t>
            </a:r>
            <a:endParaRPr lang="en-US" sz="3200" dirty="0">
              <a:solidFill>
                <a:srgbClr val="7030A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80967" y="3306440"/>
            <a:ext cx="1141413" cy="1421573"/>
            <a:chOff x="1999804" y="3323551"/>
            <a:chExt cx="1141413" cy="1421573"/>
          </a:xfrm>
        </p:grpSpPr>
        <p:sp>
          <p:nvSpPr>
            <p:cNvPr id="15" name="Text Box 52"/>
            <p:cNvSpPr txBox="1">
              <a:spLocks noChangeArrowheads="1"/>
            </p:cNvSpPr>
            <p:nvPr/>
          </p:nvSpPr>
          <p:spPr bwMode="auto">
            <a:xfrm>
              <a:off x="1999804" y="4437149"/>
              <a:ext cx="11414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rgbClr val="66FF33"/>
                  </a:solidFill>
                </a:rPr>
                <a:t>ALICE ZDC</a:t>
              </a:r>
            </a:p>
          </p:txBody>
        </p:sp>
        <p:sp>
          <p:nvSpPr>
            <p:cNvPr id="25" name="Oval 8"/>
            <p:cNvSpPr>
              <a:spLocks noChangeArrowheads="1"/>
            </p:cNvSpPr>
            <p:nvPr/>
          </p:nvSpPr>
          <p:spPr bwMode="auto">
            <a:xfrm>
              <a:off x="2505869" y="3323551"/>
              <a:ext cx="129282" cy="401385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flipV="1">
              <a:off x="2570423" y="4030054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5938142" y="3306441"/>
            <a:ext cx="1141413" cy="1421572"/>
            <a:chOff x="5938142" y="3323551"/>
            <a:chExt cx="1141413" cy="1421572"/>
          </a:xfrm>
        </p:grpSpPr>
        <p:sp>
          <p:nvSpPr>
            <p:cNvPr id="27" name="Text Box 52"/>
            <p:cNvSpPr txBox="1">
              <a:spLocks noChangeArrowheads="1"/>
            </p:cNvSpPr>
            <p:nvPr/>
          </p:nvSpPr>
          <p:spPr bwMode="auto">
            <a:xfrm>
              <a:off x="5938142" y="4437148"/>
              <a:ext cx="11414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rgbClr val="66FF33"/>
                  </a:solidFill>
                </a:rPr>
                <a:t>ALICE ZDC</a:t>
              </a:r>
            </a:p>
          </p:txBody>
        </p:sp>
        <p:sp>
          <p:nvSpPr>
            <p:cNvPr id="28" name="Oval 8"/>
            <p:cNvSpPr>
              <a:spLocks noChangeArrowheads="1"/>
            </p:cNvSpPr>
            <p:nvPr/>
          </p:nvSpPr>
          <p:spPr bwMode="auto">
            <a:xfrm>
              <a:off x="6444208" y="3323551"/>
              <a:ext cx="129282" cy="401385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V="1">
              <a:off x="6496930" y="4033211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5" name="Rectangle 34"/>
          <p:cNvSpPr/>
          <p:nvPr/>
        </p:nvSpPr>
        <p:spPr bwMode="auto">
          <a:xfrm>
            <a:off x="211142" y="5795909"/>
            <a:ext cx="169834" cy="95822"/>
          </a:xfrm>
          <a:prstGeom prst="rect">
            <a:avLst/>
          </a:prstGeom>
          <a:solidFill>
            <a:srgbClr val="66FF33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0193" y="5708278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Forward detectors - installed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3488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5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162060" y="1772292"/>
            <a:ext cx="9323536" cy="3254573"/>
            <a:chOff x="-162060" y="1772292"/>
            <a:chExt cx="9323536" cy="3254573"/>
          </a:xfrm>
        </p:grpSpPr>
        <p:grpSp>
          <p:nvGrpSpPr>
            <p:cNvPr id="50" name="Group 49"/>
            <p:cNvGrpSpPr/>
            <p:nvPr/>
          </p:nvGrpSpPr>
          <p:grpSpPr>
            <a:xfrm>
              <a:off x="-162060" y="1772292"/>
              <a:ext cx="9323536" cy="3254573"/>
              <a:chOff x="-142872" y="1755256"/>
              <a:chExt cx="9323536" cy="3254573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-142872" y="1755256"/>
                <a:ext cx="9323536" cy="3254573"/>
                <a:chOff x="-142872" y="1755256"/>
                <a:chExt cx="9323536" cy="3254573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-142872" y="1755256"/>
                  <a:ext cx="9323536" cy="3254573"/>
                  <a:chOff x="-142872" y="1755256"/>
                  <a:chExt cx="9323536" cy="3254573"/>
                </a:xfrm>
              </p:grpSpPr>
              <p:sp>
                <p:nvSpPr>
                  <p:cNvPr id="10" name="Rectangle 9"/>
                  <p:cNvSpPr/>
                  <p:nvPr/>
                </p:nvSpPr>
                <p:spPr bwMode="auto">
                  <a:xfrm>
                    <a:off x="-142872" y="1755256"/>
                    <a:ext cx="9323536" cy="3254573"/>
                  </a:xfrm>
                  <a:prstGeom prst="rect">
                    <a:avLst/>
                  </a:prstGeom>
                  <a:solidFill>
                    <a:schemeClr val="accent4">
                      <a:lumMod val="65000"/>
                      <a:lumOff val="35000"/>
                    </a:schemeClr>
                  </a:solidFill>
                  <a:ln w="12700" cap="sq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pic>
                <p:nvPicPr>
                  <p:cNvPr id="11" name="Picture 3" descr="lhclsxg_0003-vAJ[1]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 l="22412" t="9557" r="23538" b="76457"/>
                  <a:stretch>
                    <a:fillRect/>
                  </a:stretch>
                </p:blipFill>
                <p:spPr bwMode="auto">
                  <a:xfrm>
                    <a:off x="97055" y="2198738"/>
                    <a:ext cx="8915400" cy="18145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87437" y="2274016"/>
                    <a:ext cx="300083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b="1" dirty="0" smtClean="0">
                        <a:solidFill>
                          <a:srgbClr val="00CCFF"/>
                        </a:solidFill>
                      </a:rPr>
                      <a:t>IP4</a:t>
                    </a:r>
                    <a:endParaRPr lang="en-GB" sz="500" b="1" dirty="0">
                      <a:solidFill>
                        <a:srgbClr val="00CCFF"/>
                      </a:solidFill>
                    </a:endParaRPr>
                  </a:p>
                </p:txBody>
              </p:sp>
              <p:cxnSp>
                <p:nvCxnSpPr>
                  <p:cNvPr id="13" name="Straight Arrow Connector 12"/>
                  <p:cNvCxnSpPr/>
                  <p:nvPr/>
                </p:nvCxnSpPr>
                <p:spPr bwMode="auto">
                  <a:xfrm flipH="1">
                    <a:off x="112431" y="2458682"/>
                    <a:ext cx="216024" cy="0"/>
                  </a:xfrm>
                  <a:prstGeom prst="straightConnector1">
                    <a:avLst/>
                  </a:prstGeom>
                  <a:noFill/>
                  <a:ln w="12700" cap="sq" cmpd="sng" algn="ctr">
                    <a:solidFill>
                      <a:srgbClr val="00CC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8716490" y="2274016"/>
                    <a:ext cx="300083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b="1" dirty="0" smtClean="0">
                        <a:solidFill>
                          <a:srgbClr val="00CCFF"/>
                        </a:solidFill>
                      </a:rPr>
                      <a:t>IP6</a:t>
                    </a:r>
                    <a:endParaRPr lang="en-GB" sz="500" b="1" dirty="0">
                      <a:solidFill>
                        <a:srgbClr val="00CCFF"/>
                      </a:solidFill>
                    </a:endParaRPr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 bwMode="auto">
                  <a:xfrm flipH="1">
                    <a:off x="8758519" y="2458682"/>
                    <a:ext cx="216024" cy="0"/>
                  </a:xfrm>
                  <a:prstGeom prst="straightConnector1">
                    <a:avLst/>
                  </a:prstGeom>
                  <a:noFill/>
                  <a:ln w="12700" cap="sq" cmpd="sng" algn="ctr">
                    <a:solidFill>
                      <a:srgbClr val="00CCFF"/>
                    </a:solidFill>
                    <a:prstDash val="solid"/>
                    <a:round/>
                    <a:headEnd type="triangle" w="med" len="med"/>
                    <a:tailEnd type="none" w="med" len="med"/>
                  </a:ln>
                  <a:effectLst/>
                </p:spPr>
              </p:cxn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150895" y="2366349"/>
                    <a:ext cx="697627" cy="369332"/>
                  </a:xfrm>
                  <a:prstGeom prst="rect">
                    <a:avLst/>
                  </a:prstGeom>
                  <a:solidFill>
                    <a:schemeClr val="accent4">
                      <a:lumMod val="65000"/>
                      <a:lumOff val="3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CCFF"/>
                        </a:solidFill>
                      </a:rPr>
                      <a:t>CMS</a:t>
                    </a:r>
                    <a:endParaRPr lang="en-GB" dirty="0">
                      <a:solidFill>
                        <a:srgbClr val="00CCFF"/>
                      </a:solidFill>
                    </a:endParaRP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4369078" y="2722639"/>
                    <a:ext cx="392775" cy="246221"/>
                  </a:xfrm>
                  <a:prstGeom prst="rect">
                    <a:avLst/>
                  </a:prstGeom>
                  <a:solidFill>
                    <a:schemeClr val="accent4">
                      <a:lumMod val="65000"/>
                      <a:lumOff val="35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>
                        <a:solidFill>
                          <a:srgbClr val="FF0000"/>
                        </a:solidFill>
                      </a:rPr>
                      <a:t>IP5</a:t>
                    </a:r>
                    <a:endParaRPr lang="en-GB" sz="10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 bwMode="auto">
                  <a:xfrm>
                    <a:off x="4488631" y="3002856"/>
                    <a:ext cx="180020" cy="144016"/>
                  </a:xfrm>
                  <a:prstGeom prst="rect">
                    <a:avLst/>
                  </a:prstGeom>
                  <a:solidFill>
                    <a:schemeClr val="accent4">
                      <a:lumMod val="65000"/>
                      <a:lumOff val="35000"/>
                    </a:schemeClr>
                  </a:solidFill>
                  <a:ln w="12700" cap="sq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46" name="Rectangle 45"/>
                <p:cNvSpPr/>
                <p:nvPr/>
              </p:nvSpPr>
              <p:spPr bwMode="auto">
                <a:xfrm>
                  <a:off x="1573123" y="2890103"/>
                  <a:ext cx="180020" cy="144016"/>
                </a:xfrm>
                <a:prstGeom prst="rect">
                  <a:avLst/>
                </a:prstGeom>
                <a:solidFill>
                  <a:schemeClr val="accent4">
                    <a:lumMod val="65000"/>
                    <a:lumOff val="35000"/>
                  </a:schemeClr>
                </a:solidFill>
                <a:ln w="12700" cap="sq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 bwMode="auto">
              <a:xfrm>
                <a:off x="2133603" y="2832807"/>
                <a:ext cx="96990" cy="188369"/>
              </a:xfrm>
              <a:prstGeom prst="rect">
                <a:avLst/>
              </a:prstGeom>
              <a:solidFill>
                <a:schemeClr val="accent4">
                  <a:lumMod val="65000"/>
                  <a:lumOff val="35000"/>
                </a:schemeClr>
              </a:solidFill>
              <a:ln w="12700" cap="sq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54" name="Rectangle 53"/>
            <p:cNvSpPr/>
            <p:nvPr/>
          </p:nvSpPr>
          <p:spPr bwMode="auto">
            <a:xfrm>
              <a:off x="6914683" y="2897652"/>
              <a:ext cx="144016" cy="140560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7429825" y="2910595"/>
              <a:ext cx="144016" cy="140560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105273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LSS5 – end of LS1</a:t>
            </a:r>
            <a:endParaRPr lang="en-US" sz="2400" dirty="0">
              <a:solidFill>
                <a:srgbClr val="7030A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093135" y="2828014"/>
            <a:ext cx="520784" cy="1639430"/>
            <a:chOff x="4093135" y="2828014"/>
            <a:chExt cx="520784" cy="1639430"/>
          </a:xfrm>
        </p:grpSpPr>
        <p:sp>
          <p:nvSpPr>
            <p:cNvPr id="19" name="TextBox 18"/>
            <p:cNvSpPr txBox="1"/>
            <p:nvPr/>
          </p:nvSpPr>
          <p:spPr>
            <a:xfrm>
              <a:off x="4093135" y="4159667"/>
              <a:ext cx="520784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V="1">
              <a:off x="4343400" y="3753951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4269906" y="2828014"/>
              <a:ext cx="176981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24731" y="2832807"/>
            <a:ext cx="561825" cy="1624629"/>
            <a:chOff x="4624731" y="2832807"/>
            <a:chExt cx="561825" cy="1624629"/>
          </a:xfrm>
        </p:grpSpPr>
        <p:sp>
          <p:nvSpPr>
            <p:cNvPr id="27" name="TextBox 26"/>
            <p:cNvSpPr txBox="1"/>
            <p:nvPr/>
          </p:nvSpPr>
          <p:spPr>
            <a:xfrm>
              <a:off x="4624731" y="4149659"/>
              <a:ext cx="561825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V="1">
              <a:off x="4905225" y="3753951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Oval 28"/>
            <p:cNvSpPr/>
            <p:nvPr/>
          </p:nvSpPr>
          <p:spPr bwMode="auto">
            <a:xfrm>
              <a:off x="4761853" y="2832807"/>
              <a:ext cx="173999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031787" y="2863486"/>
            <a:ext cx="530403" cy="1603958"/>
            <a:chOff x="2031787" y="2863486"/>
            <a:chExt cx="530403" cy="1603958"/>
          </a:xfrm>
        </p:grpSpPr>
        <p:sp>
          <p:nvSpPr>
            <p:cNvPr id="30" name="Oval 29"/>
            <p:cNvSpPr/>
            <p:nvPr/>
          </p:nvSpPr>
          <p:spPr bwMode="auto">
            <a:xfrm>
              <a:off x="2230592" y="2863486"/>
              <a:ext cx="145489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31787" y="4159667"/>
              <a:ext cx="530403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TAN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flipV="1">
              <a:off x="2296989" y="3730686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7" name="Group 36"/>
          <p:cNvGrpSpPr/>
          <p:nvPr/>
        </p:nvGrpSpPr>
        <p:grpSpPr>
          <a:xfrm>
            <a:off x="6636038" y="2872191"/>
            <a:ext cx="530403" cy="1585244"/>
            <a:chOff x="6636038" y="2872191"/>
            <a:chExt cx="530403" cy="1585244"/>
          </a:xfrm>
        </p:grpSpPr>
        <p:sp>
          <p:nvSpPr>
            <p:cNvPr id="33" name="Oval 32"/>
            <p:cNvSpPr/>
            <p:nvPr/>
          </p:nvSpPr>
          <p:spPr bwMode="auto">
            <a:xfrm>
              <a:off x="6811895" y="2872191"/>
              <a:ext cx="193984" cy="566772"/>
            </a:xfrm>
            <a:prstGeom prst="ellipse">
              <a:avLst/>
            </a:prstGeom>
            <a:noFill/>
            <a:ln w="12700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36038" y="4149658"/>
              <a:ext cx="530403" cy="307777"/>
            </a:xfrm>
            <a:prstGeom prst="rect">
              <a:avLst/>
            </a:prstGeom>
            <a:solidFill>
              <a:schemeClr val="accent4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TAN</a:t>
              </a:r>
              <a:endParaRPr lang="en-GB" sz="1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flipV="1">
              <a:off x="6901240" y="3748076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chemeClr val="accent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1753143" y="4456269"/>
            <a:ext cx="105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</a:t>
            </a:r>
            <a:r>
              <a:rPr lang="en-GB" sz="1400" b="1" dirty="0">
                <a:solidFill>
                  <a:srgbClr val="66FF33"/>
                </a:solidFill>
              </a:rPr>
              <a:t>BRAN</a:t>
            </a: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CMS </a:t>
            </a:r>
            <a:r>
              <a:rPr lang="en-GB" sz="1400" b="1" dirty="0">
                <a:solidFill>
                  <a:srgbClr val="66FF33"/>
                </a:solidFill>
              </a:rPr>
              <a:t>ZDC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6375294" y="4491528"/>
            <a:ext cx="105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</a:t>
            </a:r>
            <a:r>
              <a:rPr lang="en-GB" sz="1400" b="1" dirty="0">
                <a:solidFill>
                  <a:srgbClr val="66FF33"/>
                </a:solidFill>
              </a:rPr>
              <a:t>BRAN</a:t>
            </a:r>
          </a:p>
          <a:p>
            <a:pPr algn="ctr"/>
            <a:r>
              <a:rPr lang="en-GB" sz="1400" b="1" dirty="0" smtClean="0">
                <a:solidFill>
                  <a:srgbClr val="66FF33"/>
                </a:solidFill>
              </a:rPr>
              <a:t> CMS </a:t>
            </a:r>
            <a:r>
              <a:rPr lang="en-GB" sz="1400" b="1" dirty="0">
                <a:solidFill>
                  <a:srgbClr val="66FF33"/>
                </a:solidFill>
              </a:rPr>
              <a:t>ZDC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715259" y="2816572"/>
            <a:ext cx="857864" cy="1625566"/>
            <a:chOff x="715259" y="2816572"/>
            <a:chExt cx="857864" cy="1625566"/>
          </a:xfrm>
        </p:grpSpPr>
        <p:sp>
          <p:nvSpPr>
            <p:cNvPr id="43" name="Oval 8"/>
            <p:cNvSpPr>
              <a:spLocks noChangeArrowheads="1"/>
            </p:cNvSpPr>
            <p:nvPr/>
          </p:nvSpPr>
          <p:spPr bwMode="auto">
            <a:xfrm>
              <a:off x="971600" y="2816572"/>
              <a:ext cx="261418" cy="468412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 flipV="1">
              <a:off x="1102309" y="3753951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5" name="Text Box 16"/>
            <p:cNvSpPr txBox="1">
              <a:spLocks noChangeArrowheads="1"/>
            </p:cNvSpPr>
            <p:nvPr/>
          </p:nvSpPr>
          <p:spPr bwMode="auto">
            <a:xfrm>
              <a:off x="715259" y="4134361"/>
              <a:ext cx="8578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66FF33"/>
                  </a:solidFill>
                </a:rPr>
                <a:t>TOTEM </a:t>
              </a:r>
              <a:endParaRPr lang="en-GB" sz="1400" b="1" dirty="0">
                <a:solidFill>
                  <a:srgbClr val="66FF33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63467" y="2816572"/>
            <a:ext cx="857864" cy="1625566"/>
            <a:chOff x="7663467" y="2816572"/>
            <a:chExt cx="857864" cy="1625566"/>
          </a:xfrm>
        </p:grpSpPr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7919808" y="2816572"/>
              <a:ext cx="261418" cy="468412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 bwMode="auto">
            <a:xfrm flipV="1">
              <a:off x="8050517" y="3753951"/>
              <a:ext cx="0" cy="288032"/>
            </a:xfrm>
            <a:prstGeom prst="straightConnector1">
              <a:avLst/>
            </a:prstGeom>
            <a:noFill/>
            <a:ln w="28575" cap="sq" cmpd="sng" algn="ctr">
              <a:solidFill>
                <a:srgbClr val="66FF3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Text Box 16"/>
            <p:cNvSpPr txBox="1">
              <a:spLocks noChangeArrowheads="1"/>
            </p:cNvSpPr>
            <p:nvPr/>
          </p:nvSpPr>
          <p:spPr bwMode="auto">
            <a:xfrm>
              <a:off x="7663467" y="4134361"/>
              <a:ext cx="8578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66FF33"/>
                  </a:solidFill>
                </a:rPr>
                <a:t>TOTEM </a:t>
              </a:r>
              <a:endParaRPr lang="en-GB" sz="1400" b="1" dirty="0">
                <a:solidFill>
                  <a:srgbClr val="66FF33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19168" y="5993413"/>
            <a:ext cx="2910727" cy="307777"/>
            <a:chOff x="219168" y="5993413"/>
            <a:chExt cx="2910727" cy="30777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219168" y="6093296"/>
              <a:ext cx="180197" cy="108012"/>
            </a:xfrm>
            <a:prstGeom prst="rect">
              <a:avLst/>
            </a:prstGeom>
            <a:solidFill>
              <a:srgbClr val="FF990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70193" y="5993413"/>
              <a:ext cx="26597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400" dirty="0" smtClean="0"/>
                <a:t>Forward detectors under study</a:t>
              </a:r>
              <a:endParaRPr lang="en-GB" sz="14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67867" y="3748076"/>
            <a:ext cx="604653" cy="719368"/>
            <a:chOff x="167867" y="3748076"/>
            <a:chExt cx="604653" cy="719368"/>
          </a:xfrm>
        </p:grpSpPr>
        <p:sp>
          <p:nvSpPr>
            <p:cNvPr id="61" name="Text Box 7"/>
            <p:cNvSpPr txBox="1">
              <a:spLocks noChangeArrowheads="1"/>
            </p:cNvSpPr>
            <p:nvPr/>
          </p:nvSpPr>
          <p:spPr bwMode="auto">
            <a:xfrm>
              <a:off x="167867" y="4159667"/>
              <a:ext cx="60465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i="1" dirty="0" smtClean="0">
                  <a:solidFill>
                    <a:srgbClr val="FF9900"/>
                  </a:solidFill>
                </a:rPr>
                <a:t>HPS</a:t>
              </a:r>
              <a:r>
                <a:rPr lang="en-GB" sz="1400" b="1" dirty="0" smtClean="0">
                  <a:solidFill>
                    <a:srgbClr val="FF9900"/>
                  </a:solidFill>
                </a:rPr>
                <a:t> </a:t>
              </a:r>
              <a:endParaRPr lang="en-GB" sz="1400" b="1" dirty="0">
                <a:solidFill>
                  <a:srgbClr val="FF9900"/>
                </a:solidFill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 bwMode="auto">
            <a:xfrm flipV="1">
              <a:off x="395536" y="3748076"/>
              <a:ext cx="0" cy="354388"/>
            </a:xfrm>
            <a:prstGeom prst="straightConnector1">
              <a:avLst/>
            </a:prstGeom>
            <a:noFill/>
            <a:ln w="28575" cap="sq" cmpd="sng" algn="ctr">
              <a:solidFill>
                <a:srgbClr val="FF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466887" y="4343153"/>
            <a:ext cx="1386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9900"/>
                </a:solidFill>
              </a:rPr>
              <a:t>&amp;</a:t>
            </a:r>
            <a:endParaRPr lang="en-GB" sz="1400" b="1" i="1" dirty="0">
              <a:solidFill>
                <a:srgbClr val="FF9900"/>
              </a:solidFill>
            </a:endParaRPr>
          </a:p>
          <a:p>
            <a:pPr algn="ctr"/>
            <a:r>
              <a:rPr lang="en-GB" sz="1400" b="1" i="1" dirty="0">
                <a:solidFill>
                  <a:srgbClr val="FF9900"/>
                </a:solidFill>
              </a:rPr>
              <a:t>n</a:t>
            </a:r>
            <a:r>
              <a:rPr lang="en-GB" sz="1400" b="1" i="1" dirty="0" smtClean="0">
                <a:solidFill>
                  <a:srgbClr val="FF9900"/>
                </a:solidFill>
              </a:rPr>
              <a:t>ew detectors</a:t>
            </a:r>
            <a:endParaRPr lang="en-GB" sz="1400" b="1" dirty="0">
              <a:solidFill>
                <a:srgbClr val="FF9900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8401963" y="3748076"/>
            <a:ext cx="604653" cy="719368"/>
            <a:chOff x="8401963" y="3748076"/>
            <a:chExt cx="604653" cy="719368"/>
          </a:xfrm>
        </p:grpSpPr>
        <p:sp>
          <p:nvSpPr>
            <p:cNvPr id="69" name="Text Box 7"/>
            <p:cNvSpPr txBox="1">
              <a:spLocks noChangeArrowheads="1"/>
            </p:cNvSpPr>
            <p:nvPr/>
          </p:nvSpPr>
          <p:spPr bwMode="auto">
            <a:xfrm>
              <a:off x="8401963" y="4159667"/>
              <a:ext cx="60465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i="1" dirty="0" smtClean="0">
                  <a:solidFill>
                    <a:srgbClr val="FF9900"/>
                  </a:solidFill>
                </a:rPr>
                <a:t>HPS</a:t>
              </a:r>
              <a:r>
                <a:rPr lang="en-GB" sz="1400" b="1" dirty="0" smtClean="0">
                  <a:solidFill>
                    <a:srgbClr val="FF9900"/>
                  </a:solidFill>
                </a:rPr>
                <a:t> </a:t>
              </a:r>
              <a:endParaRPr lang="en-GB" sz="1400" b="1" dirty="0">
                <a:solidFill>
                  <a:srgbClr val="FF9900"/>
                </a:solidFill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 bwMode="auto">
            <a:xfrm flipV="1">
              <a:off x="8629632" y="3748076"/>
              <a:ext cx="0" cy="354388"/>
            </a:xfrm>
            <a:prstGeom prst="straightConnector1">
              <a:avLst/>
            </a:prstGeom>
            <a:noFill/>
            <a:ln w="28575" cap="sq" cmpd="sng" algn="ctr">
              <a:solidFill>
                <a:srgbClr val="FF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71" name="Text Box 7"/>
          <p:cNvSpPr txBox="1">
            <a:spLocks noChangeArrowheads="1"/>
          </p:cNvSpPr>
          <p:nvPr/>
        </p:nvSpPr>
        <p:spPr bwMode="auto">
          <a:xfrm>
            <a:off x="7384863" y="4319782"/>
            <a:ext cx="1386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9900"/>
                </a:solidFill>
              </a:rPr>
              <a:t>&amp;</a:t>
            </a:r>
            <a:endParaRPr lang="en-GB" sz="1400" b="1" i="1" dirty="0">
              <a:solidFill>
                <a:srgbClr val="FF9900"/>
              </a:solidFill>
            </a:endParaRPr>
          </a:p>
          <a:p>
            <a:pPr algn="ctr"/>
            <a:r>
              <a:rPr lang="en-GB" sz="1400" b="1" i="1" dirty="0">
                <a:solidFill>
                  <a:srgbClr val="FF9900"/>
                </a:solidFill>
              </a:rPr>
              <a:t>n</a:t>
            </a:r>
            <a:r>
              <a:rPr lang="en-GB" sz="1400" b="1" i="1" dirty="0" smtClean="0">
                <a:solidFill>
                  <a:srgbClr val="FF9900"/>
                </a:solidFill>
              </a:rPr>
              <a:t>ew detectors</a:t>
            </a:r>
            <a:endParaRPr lang="en-GB" sz="1400" b="1" dirty="0">
              <a:solidFill>
                <a:srgbClr val="FF9900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11142" y="5708278"/>
            <a:ext cx="2700745" cy="307777"/>
            <a:chOff x="211142" y="5708278"/>
            <a:chExt cx="2700745" cy="307777"/>
          </a:xfrm>
        </p:grpSpPr>
        <p:sp>
          <p:nvSpPr>
            <p:cNvPr id="63" name="Rectangle 62"/>
            <p:cNvSpPr/>
            <p:nvPr/>
          </p:nvSpPr>
          <p:spPr bwMode="auto">
            <a:xfrm>
              <a:off x="211142" y="5795909"/>
              <a:ext cx="169834" cy="95822"/>
            </a:xfrm>
            <a:prstGeom prst="rect">
              <a:avLst/>
            </a:prstGeom>
            <a:solidFill>
              <a:srgbClr val="66FF33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70193" y="5708278"/>
              <a:ext cx="24416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Forward detectors - installed</a:t>
              </a:r>
              <a:endParaRPr lang="en-GB" sz="1400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95536" y="188640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Locations of TAS, TAN and forward detectors</a:t>
            </a:r>
            <a:endParaRPr lang="en-US" sz="3200" dirty="0">
              <a:solidFill>
                <a:srgbClr val="7030A0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2678793" y="3565420"/>
            <a:ext cx="885095" cy="666297"/>
            <a:chOff x="2678793" y="3565420"/>
            <a:chExt cx="885095" cy="666297"/>
          </a:xfrm>
        </p:grpSpPr>
        <p:sp>
          <p:nvSpPr>
            <p:cNvPr id="79" name="Text Box 16"/>
            <p:cNvSpPr txBox="1">
              <a:spLocks noChangeArrowheads="1"/>
            </p:cNvSpPr>
            <p:nvPr/>
          </p:nvSpPr>
          <p:spPr bwMode="auto">
            <a:xfrm>
              <a:off x="2707132" y="3923940"/>
              <a:ext cx="7606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66FF33"/>
                  </a:solidFill>
                </a:rPr>
                <a:t>CMS FSC</a:t>
              </a:r>
              <a:endParaRPr lang="en-GB" sz="1400" b="1" dirty="0">
                <a:solidFill>
                  <a:srgbClr val="66FF33"/>
                </a:solidFill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2678793" y="3565420"/>
              <a:ext cx="885095" cy="312229"/>
              <a:chOff x="6023792" y="5483680"/>
              <a:chExt cx="885095" cy="312229"/>
            </a:xfrm>
          </p:grpSpPr>
          <p:cxnSp>
            <p:nvCxnSpPr>
              <p:cNvPr id="78" name="Straight Arrow Connector 77"/>
              <p:cNvCxnSpPr/>
              <p:nvPr/>
            </p:nvCxnSpPr>
            <p:spPr bwMode="auto">
              <a:xfrm flipV="1">
                <a:off x="6023792" y="5507877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80" name="Straight Arrow Connector 79"/>
              <p:cNvCxnSpPr/>
              <p:nvPr/>
            </p:nvCxnSpPr>
            <p:spPr bwMode="auto">
              <a:xfrm flipV="1">
                <a:off x="6403427" y="5483680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81" name="Straight Arrow Connector 80"/>
              <p:cNvCxnSpPr/>
              <p:nvPr/>
            </p:nvCxnSpPr>
            <p:spPr bwMode="auto">
              <a:xfrm flipV="1">
                <a:off x="6908887" y="5507877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>
                <a:off x="6023792" y="5795909"/>
                <a:ext cx="885095" cy="0"/>
              </a:xfrm>
              <a:prstGeom prst="line">
                <a:avLst/>
              </a:prstGeom>
              <a:noFill/>
              <a:ln w="38100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93" name="Group 92"/>
          <p:cNvGrpSpPr/>
          <p:nvPr/>
        </p:nvGrpSpPr>
        <p:grpSpPr>
          <a:xfrm>
            <a:off x="5601111" y="3589617"/>
            <a:ext cx="1008112" cy="630514"/>
            <a:chOff x="5601111" y="3589617"/>
            <a:chExt cx="1008112" cy="630514"/>
          </a:xfrm>
        </p:grpSpPr>
        <p:sp>
          <p:nvSpPr>
            <p:cNvPr id="86" name="Text Box 16"/>
            <p:cNvSpPr txBox="1">
              <a:spLocks noChangeArrowheads="1"/>
            </p:cNvSpPr>
            <p:nvPr/>
          </p:nvSpPr>
          <p:spPr bwMode="auto">
            <a:xfrm>
              <a:off x="5724858" y="3912354"/>
              <a:ext cx="7606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66FF33"/>
                  </a:solidFill>
                </a:rPr>
                <a:t>CMS FSC</a:t>
              </a:r>
              <a:endParaRPr lang="en-GB" sz="1400" b="1" dirty="0">
                <a:solidFill>
                  <a:srgbClr val="66FF33"/>
                </a:solidFill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601111" y="3589617"/>
              <a:ext cx="1008112" cy="288032"/>
              <a:chOff x="6023792" y="5507877"/>
              <a:chExt cx="1008112" cy="288032"/>
            </a:xfrm>
          </p:grpSpPr>
          <p:cxnSp>
            <p:nvCxnSpPr>
              <p:cNvPr id="88" name="Straight Arrow Connector 87"/>
              <p:cNvCxnSpPr/>
              <p:nvPr/>
            </p:nvCxnSpPr>
            <p:spPr bwMode="auto">
              <a:xfrm flipV="1">
                <a:off x="6023792" y="5507877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89" name="Straight Arrow Connector 88"/>
              <p:cNvCxnSpPr/>
              <p:nvPr/>
            </p:nvCxnSpPr>
            <p:spPr bwMode="auto">
              <a:xfrm flipV="1">
                <a:off x="6671864" y="5507877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90" name="Straight Arrow Connector 89"/>
              <p:cNvCxnSpPr/>
              <p:nvPr/>
            </p:nvCxnSpPr>
            <p:spPr bwMode="auto">
              <a:xfrm flipV="1">
                <a:off x="7031904" y="5507877"/>
                <a:ext cx="0" cy="288032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>
                <a:off x="6023792" y="5795909"/>
                <a:ext cx="1008112" cy="0"/>
              </a:xfrm>
              <a:prstGeom prst="line">
                <a:avLst/>
              </a:prstGeom>
              <a:noFill/>
              <a:ln w="38100" cap="sq" cmpd="sng" algn="ctr">
                <a:solidFill>
                  <a:srgbClr val="66FF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827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6" grpId="0"/>
      <p:bldP spid="38" grpId="0"/>
      <p:bldP spid="65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TAS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(</a:t>
            </a:r>
            <a:r>
              <a:rPr lang="en-US" b="1" dirty="0" smtClean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arget </a:t>
            </a:r>
            <a:r>
              <a:rPr lang="en-US" b="1" dirty="0" smtClean="0">
                <a:solidFill>
                  <a:srgbClr val="7030A0"/>
                </a:solidFill>
              </a:rPr>
              <a:t>A</a:t>
            </a:r>
            <a:r>
              <a:rPr lang="en-US" dirty="0" smtClean="0">
                <a:solidFill>
                  <a:srgbClr val="7030A0"/>
                </a:solidFill>
              </a:rPr>
              <a:t>bsorbers 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dirty="0" err="1" smtClean="0">
                <a:solidFill>
                  <a:srgbClr val="7030A0"/>
                </a:solidFill>
              </a:rPr>
              <a:t>econdaries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en-US" sz="28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8907" y="105273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Purpose</a:t>
            </a:r>
            <a:endParaRPr lang="en-US" sz="2400" dirty="0">
              <a:solidFill>
                <a:srgbClr val="7030A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8907" y="1719348"/>
            <a:ext cx="6406034" cy="691955"/>
            <a:chOff x="458907" y="1719348"/>
            <a:chExt cx="6406034" cy="691955"/>
          </a:xfrm>
        </p:grpSpPr>
        <p:sp>
          <p:nvSpPr>
            <p:cNvPr id="10" name="TextBox 9"/>
            <p:cNvSpPr txBox="1"/>
            <p:nvPr/>
          </p:nvSpPr>
          <p:spPr>
            <a:xfrm>
              <a:off x="755576" y="2041971"/>
              <a:ext cx="6109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/>
                <a:t>Protect Q1,2,3 from debris (prevent them from quenching)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8907" y="1719348"/>
              <a:ext cx="50000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 algn="l">
                <a:buFont typeface="Wingdings" pitchFamily="2" charset="2"/>
                <a:buChar char="Ø"/>
              </a:pPr>
              <a:r>
                <a:rPr lang="en-US" dirty="0"/>
                <a:t>F</a:t>
              </a:r>
              <a:r>
                <a:rPr lang="en-US" dirty="0" smtClean="0"/>
                <a:t>ront </a:t>
              </a:r>
              <a:r>
                <a:rPr lang="en-US" dirty="0" err="1"/>
                <a:t>quadrupoles</a:t>
              </a:r>
              <a:r>
                <a:rPr lang="en-US" dirty="0"/>
                <a:t> </a:t>
              </a:r>
              <a:r>
                <a:rPr lang="en-US" dirty="0" smtClean="0"/>
                <a:t>absorbers around IPs 1/5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8907" y="2564904"/>
            <a:ext cx="8577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Protect the inner tracking elements of ATLAS and CMS detectors from loss of beam particles in the IRs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7914" y="3484357"/>
            <a:ext cx="867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Forward shielding around TAS to protect ATLAS </a:t>
            </a:r>
            <a:r>
              <a:rPr lang="en-US" dirty="0"/>
              <a:t>&amp;</a:t>
            </a:r>
            <a:r>
              <a:rPr lang="en-US" dirty="0" smtClean="0"/>
              <a:t> CMS detectors from particles leaving the TAS (backscattering /activation)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3281" y="4365104"/>
            <a:ext cx="858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TAS designed to be an integral part of the forward shielding of ATLAS and 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72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TAS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(</a:t>
            </a:r>
            <a:r>
              <a:rPr lang="en-US" b="1" dirty="0" smtClean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arget </a:t>
            </a:r>
            <a:r>
              <a:rPr lang="en-US" b="1" dirty="0" smtClean="0">
                <a:solidFill>
                  <a:srgbClr val="7030A0"/>
                </a:solidFill>
              </a:rPr>
              <a:t>A</a:t>
            </a:r>
            <a:r>
              <a:rPr lang="en-US" dirty="0" smtClean="0">
                <a:solidFill>
                  <a:srgbClr val="7030A0"/>
                </a:solidFill>
              </a:rPr>
              <a:t>bsorbers 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dirty="0" err="1" smtClean="0">
                <a:solidFill>
                  <a:srgbClr val="7030A0"/>
                </a:solidFill>
              </a:rPr>
              <a:t>econdaries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en-US" sz="28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297" y="4290072"/>
            <a:ext cx="4807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Technical requirements: see </a:t>
            </a:r>
            <a:r>
              <a:rPr lang="en-US" dirty="0" err="1" smtClean="0"/>
              <a:t>edms</a:t>
            </a:r>
            <a:r>
              <a:rPr lang="en-US" dirty="0" smtClean="0"/>
              <a:t> 101559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7297" y="3446765"/>
            <a:ext cx="882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Cooling </a:t>
            </a:r>
            <a:r>
              <a:rPr lang="en-US" dirty="0"/>
              <a:t>system (water) </a:t>
            </a:r>
            <a:r>
              <a:rPr lang="en-US" dirty="0" smtClean="0"/>
              <a:t>to ensure internal max beam tube temperature below 75 C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8907" y="105273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Technical specificities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029" y="1860848"/>
            <a:ext cx="8357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S" dirty="0" smtClean="0"/>
              <a:t>Copper absorbers, 3.2 tons, internal beam </a:t>
            </a:r>
            <a:r>
              <a:rPr lang="en-US" dirty="0"/>
              <a:t>tube, </a:t>
            </a:r>
            <a:r>
              <a:rPr lang="en-US" dirty="0" smtClean="0"/>
              <a:t>adjustable supports and alignment rods;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0028" y="2505670"/>
            <a:ext cx="8098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endParaRPr lang="en-US" dirty="0"/>
          </a:p>
          <a:p>
            <a:pPr marL="285750" indent="-285750" algn="l">
              <a:buFont typeface="Wingdings" pitchFamily="2" charset="2"/>
              <a:buChar char="Ø"/>
            </a:pPr>
            <a:r>
              <a:rPr lang="en-US" dirty="0"/>
              <a:t>In situ vacuum bake-out (strip heaters/ internal thermocouples)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27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5" name="Picture 4" descr="Picture 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118" y="4074701"/>
            <a:ext cx="2747797" cy="209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750018" y="4076043"/>
            <a:ext cx="2758566" cy="2068925"/>
            <a:chOff x="2998257" y="2102387"/>
            <a:chExt cx="2758566" cy="2068925"/>
          </a:xfrm>
        </p:grpSpPr>
        <p:pic>
          <p:nvPicPr>
            <p:cNvPr id="7" name="Picture 4" descr="46RC00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257" y="2102387"/>
              <a:ext cx="2758566" cy="206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520559" y="2762055"/>
              <a:ext cx="5781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TAS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60734" y="4077917"/>
            <a:ext cx="2758565" cy="2031828"/>
            <a:chOff x="4897267" y="2118345"/>
            <a:chExt cx="2758565" cy="2031828"/>
          </a:xfrm>
        </p:grpSpPr>
        <p:pic>
          <p:nvPicPr>
            <p:cNvPr id="10" name="Picture 9" descr="46T80007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97267" y="2118345"/>
              <a:ext cx="2758565" cy="2031828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013046" y="2931332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cradle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 descr="AT352179PL_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2334" r="61186" b="51338"/>
          <a:stretch/>
        </p:blipFill>
        <p:spPr bwMode="auto">
          <a:xfrm>
            <a:off x="1304624" y="4020665"/>
            <a:ext cx="2386697" cy="22254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53622" y="5243999"/>
            <a:ext cx="343511" cy="17419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TAS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71815" y="5785177"/>
            <a:ext cx="10261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CCFF"/>
                </a:solidFill>
              </a:rPr>
              <a:t>TX1S  </a:t>
            </a:r>
          </a:p>
          <a:p>
            <a:r>
              <a:rPr lang="en-US" sz="1000" b="1" dirty="0" smtClean="0">
                <a:solidFill>
                  <a:srgbClr val="00CCFF"/>
                </a:solidFill>
              </a:rPr>
              <a:t>shielding</a:t>
            </a:r>
            <a:endParaRPr lang="en-GB" sz="1000" b="1" dirty="0">
              <a:solidFill>
                <a:srgbClr val="00CC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6619" y="4513767"/>
            <a:ext cx="114703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TX1S  </a:t>
            </a:r>
          </a:p>
          <a:p>
            <a:r>
              <a:rPr lang="en-US" sz="1000" b="1" dirty="0" smtClean="0">
                <a:solidFill>
                  <a:srgbClr val="00B050"/>
                </a:solidFill>
              </a:rPr>
              <a:t>Outer shielding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90567" y="5531597"/>
            <a:ext cx="435880" cy="17419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cradle</a:t>
            </a:r>
            <a:endParaRPr lang="en-GB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497734" y="3833895"/>
            <a:ext cx="2758566" cy="2068925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750018" y="4076043"/>
            <a:ext cx="2758566" cy="2080202"/>
            <a:chOff x="1979712" y="2061427"/>
            <a:chExt cx="2758566" cy="2080202"/>
          </a:xfrm>
        </p:grpSpPr>
        <p:sp>
          <p:nvSpPr>
            <p:cNvPr id="19" name="Rectangle 18"/>
            <p:cNvSpPr/>
            <p:nvPr/>
          </p:nvSpPr>
          <p:spPr bwMode="auto">
            <a:xfrm>
              <a:off x="1979712" y="2061427"/>
              <a:ext cx="2758566" cy="2080202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solidFill>
                <a:schemeClr val="accent3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724855" y="2072704"/>
              <a:ext cx="1492851" cy="2068925"/>
              <a:chOff x="7056582" y="4215240"/>
              <a:chExt cx="1492851" cy="2068925"/>
            </a:xfrm>
          </p:grpSpPr>
          <p:pic>
            <p:nvPicPr>
              <p:cNvPr id="21" name="Picture 4" descr="46T90010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56583" y="4215240"/>
                <a:ext cx="1492303" cy="2068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7056582" y="4477555"/>
                <a:ext cx="14928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</a:rPr>
                  <a:t>TX1S  </a:t>
                </a:r>
              </a:p>
              <a:p>
                <a:r>
                  <a:rPr lang="en-US" sz="1200" b="1" dirty="0" smtClean="0">
                    <a:solidFill>
                      <a:schemeClr val="bg1"/>
                    </a:solidFill>
                  </a:rPr>
                  <a:t>shielding</a:t>
                </a:r>
                <a:endParaRPr lang="en-GB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4760734" y="4087320"/>
            <a:ext cx="2758566" cy="2080509"/>
            <a:chOff x="6385434" y="4152306"/>
            <a:chExt cx="2758566" cy="2080509"/>
          </a:xfrm>
        </p:grpSpPr>
        <p:sp>
          <p:nvSpPr>
            <p:cNvPr id="24" name="Rectangle 23"/>
            <p:cNvSpPr/>
            <p:nvPr/>
          </p:nvSpPr>
          <p:spPr bwMode="auto">
            <a:xfrm>
              <a:off x="6385434" y="4152306"/>
              <a:ext cx="2758566" cy="2080509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solidFill>
                <a:schemeClr val="accent3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5" name="Picture 6" descr="0611038_0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57312" y="4163890"/>
              <a:ext cx="1283664" cy="2068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26" name="Picture 2" descr="http://www.atlas.ch/photos/atlas_photos/selected-photos/muon-chambers/tgc/0609016_03-A4-at-144-dp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264" y="4064889"/>
            <a:ext cx="2763320" cy="210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480" y="1844824"/>
            <a:ext cx="2404667" cy="16495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71336"/>
            <a:ext cx="2758566" cy="1824327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TAS - ATLAS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90178" y="3495663"/>
            <a:ext cx="204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7030A0"/>
                </a:solidFill>
              </a:rPr>
              <a:t>UX15 cavern – top view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17381" y="3494386"/>
            <a:ext cx="204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</a:rPr>
              <a:t>UX15 cavern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7544" y="1052736"/>
            <a:ext cx="135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Location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1691680" y="2583499"/>
            <a:ext cx="261942" cy="341445"/>
          </a:xfrm>
          <a:prstGeom prst="ellipse">
            <a:avLst/>
          </a:prstGeom>
          <a:noFill/>
          <a:ln w="12700" cap="sq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131840" y="2557944"/>
            <a:ext cx="261942" cy="341445"/>
          </a:xfrm>
          <a:prstGeom prst="ellipse">
            <a:avLst/>
          </a:prstGeom>
          <a:noFill/>
          <a:ln w="12700" cap="sq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23921" y="6246067"/>
            <a:ext cx="204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7030A0"/>
                </a:solidFill>
              </a:rPr>
              <a:t>TX1S – internal view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90567" y="1052736"/>
            <a:ext cx="3312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: inside TX1S shielding</a:t>
            </a:r>
            <a:endParaRPr lang="en-GB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4642473" y="6192331"/>
            <a:ext cx="2995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7030A0"/>
                </a:solidFill>
              </a:rPr>
              <a:t>TAS and TX1S – installation sequence</a:t>
            </a:r>
            <a:endParaRPr lang="en-US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5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 animBg="1"/>
      <p:bldP spid="33" grpId="0"/>
      <p:bldP spid="34" grpId="0"/>
      <p:bldP spid="35" grpId="0"/>
      <p:bldP spid="36" grpId="0" animBg="1"/>
      <p:bldP spid="37" grpId="0" animBg="1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altLang="en-US" smtClean="0"/>
              <a:t>HiLumi, WP8, 30</a:t>
            </a:r>
            <a:r>
              <a:rPr lang="en-US" altLang="en-US" baseline="30000" smtClean="0"/>
              <a:t>th</a:t>
            </a:r>
            <a:r>
              <a:rPr lang="en-US" altLang="en-US" smtClean="0"/>
              <a:t> Nov. 2012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pic>
        <p:nvPicPr>
          <p:cNvPr id="5" name="Content Placeholder 11" descr="forward shielding.jpg"/>
          <p:cNvPicPr>
            <a:picLocks noChangeAspect="1"/>
          </p:cNvPicPr>
          <p:nvPr/>
        </p:nvPicPr>
        <p:blipFill rotWithShape="1">
          <a:blip r:embed="rId2" cstate="print"/>
          <a:srcRect t="6728"/>
          <a:stretch/>
        </p:blipFill>
        <p:spPr>
          <a:xfrm>
            <a:off x="6127906" y="1711439"/>
            <a:ext cx="2075481" cy="2648889"/>
          </a:xfrm>
          <a:prstGeom prst="rect">
            <a:avLst/>
          </a:prstGeom>
        </p:spPr>
      </p:pic>
      <p:pic>
        <p:nvPicPr>
          <p:cNvPr id="7" name="Picture 9" descr="RS56.jpg"/>
          <p:cNvPicPr>
            <a:picLocks noChangeAspect="1"/>
          </p:cNvPicPr>
          <p:nvPr/>
        </p:nvPicPr>
        <p:blipFill rotWithShape="1">
          <a:blip r:embed="rId3" cstate="print"/>
          <a:srcRect t="11577" b="5772"/>
          <a:stretch/>
        </p:blipFill>
        <p:spPr bwMode="auto">
          <a:xfrm>
            <a:off x="755576" y="2111369"/>
            <a:ext cx="3073236" cy="1648643"/>
          </a:xfrm>
          <a:prstGeom prst="rect">
            <a:avLst/>
          </a:prstGeom>
          <a:noFill/>
          <a:ln w="9525">
            <a:solidFill>
              <a:schemeClr val="accent3">
                <a:lumMod val="85000"/>
              </a:schemeClr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TAS – CMS 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>
            <a:off x="5684416" y="1416845"/>
            <a:ext cx="914400" cy="914400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6" name="Group 95"/>
          <p:cNvGrpSpPr/>
          <p:nvPr/>
        </p:nvGrpSpPr>
        <p:grpSpPr>
          <a:xfrm>
            <a:off x="4347918" y="2771621"/>
            <a:ext cx="2091521" cy="861774"/>
            <a:chOff x="4347918" y="2771621"/>
            <a:chExt cx="2091521" cy="861774"/>
          </a:xfrm>
        </p:grpSpPr>
        <p:sp>
          <p:nvSpPr>
            <p:cNvPr id="36" name="TextBox 35"/>
            <p:cNvSpPr txBox="1"/>
            <p:nvPr/>
          </p:nvSpPr>
          <p:spPr>
            <a:xfrm>
              <a:off x="4347918" y="2771621"/>
              <a:ext cx="990977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TAS</a:t>
              </a:r>
            </a:p>
            <a:p>
              <a:r>
                <a:rPr lang="en-US" sz="1400" dirty="0"/>
                <a:t>i</a:t>
              </a:r>
              <a:r>
                <a:rPr lang="en-US" sz="1400" dirty="0" smtClean="0"/>
                <a:t>nside FIN</a:t>
              </a:r>
            </a:p>
            <a:p>
              <a:endParaRPr lang="en-GB" dirty="0"/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>
              <a:off x="5684416" y="3000195"/>
              <a:ext cx="755023" cy="0"/>
            </a:xfrm>
            <a:prstGeom prst="straightConnector1">
              <a:avLst/>
            </a:prstGeom>
            <a:noFill/>
            <a:ln w="28575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94" name="Group 93"/>
          <p:cNvGrpSpPr/>
          <p:nvPr/>
        </p:nvGrpSpPr>
        <p:grpSpPr>
          <a:xfrm>
            <a:off x="2051720" y="1792264"/>
            <a:ext cx="5591773" cy="987092"/>
            <a:chOff x="2051720" y="1792264"/>
            <a:chExt cx="5591773" cy="987092"/>
          </a:xfrm>
        </p:grpSpPr>
        <p:sp>
          <p:nvSpPr>
            <p:cNvPr id="11" name="TextBox 22"/>
            <p:cNvSpPr txBox="1">
              <a:spLocks noChangeArrowheads="1"/>
            </p:cNvSpPr>
            <p:nvPr/>
          </p:nvSpPr>
          <p:spPr bwMode="auto">
            <a:xfrm>
              <a:off x="3915698" y="1792264"/>
              <a:ext cx="168443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CC3300"/>
                  </a:solidFill>
                  <a:latin typeface="Calibri" pitchFamily="34" charset="0"/>
                </a:rPr>
                <a:t>Rotating Shielding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5684416" y="1961541"/>
              <a:ext cx="1959077" cy="739090"/>
              <a:chOff x="5835602" y="2779358"/>
              <a:chExt cx="2192782" cy="377274"/>
            </a:xfrm>
          </p:grpSpPr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5835602" y="2779358"/>
                <a:ext cx="2192782" cy="1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8028384" y="2779359"/>
                <a:ext cx="0" cy="377273"/>
              </a:xfrm>
              <a:prstGeom prst="straightConnector1">
                <a:avLst/>
              </a:prstGeom>
              <a:noFill/>
              <a:ln w="38100" cap="sq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51" name="Group 50"/>
            <p:cNvGrpSpPr/>
            <p:nvPr/>
          </p:nvGrpSpPr>
          <p:grpSpPr>
            <a:xfrm>
              <a:off x="2051720" y="1942093"/>
              <a:ext cx="1682749" cy="837263"/>
              <a:chOff x="2411761" y="2852936"/>
              <a:chExt cx="1445994" cy="1022205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2411761" y="2852936"/>
                <a:ext cx="0" cy="1022205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>
                <a:off x="2411761" y="2852939"/>
                <a:ext cx="1445994" cy="0"/>
              </a:xfrm>
              <a:prstGeom prst="line">
                <a:avLst/>
              </a:prstGeom>
              <a:noFill/>
              <a:ln w="28575" cap="sq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54" name="TextBox 53"/>
          <p:cNvSpPr txBox="1"/>
          <p:nvPr/>
        </p:nvSpPr>
        <p:spPr>
          <a:xfrm>
            <a:off x="467544" y="1052736"/>
            <a:ext cx="135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Location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588534" y="1049626"/>
            <a:ext cx="3932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: inside </a:t>
            </a:r>
            <a:r>
              <a:rPr lang="en-US" sz="2400" dirty="0" smtClean="0">
                <a:solidFill>
                  <a:srgbClr val="7030A0"/>
                </a:solidFill>
              </a:rPr>
              <a:t>the Fixed Iron Nose</a:t>
            </a:r>
            <a:endParaRPr lang="en-GB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0" y="3770011"/>
            <a:ext cx="4420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</a:rPr>
              <a:t>UX55 cavern – TAS surrounding</a:t>
            </a:r>
          </a:p>
          <a:p>
            <a:r>
              <a:rPr lang="en-US" sz="1200" b="1" dirty="0" smtClean="0">
                <a:solidFill>
                  <a:srgbClr val="7030A0"/>
                </a:solidFill>
              </a:rPr>
              <a:t>Rotating shielding closed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600133" y="4372686"/>
            <a:ext cx="3206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</a:rPr>
              <a:t>UX55 cavern – TAS surrounding</a:t>
            </a:r>
          </a:p>
          <a:p>
            <a:r>
              <a:rPr lang="en-US" sz="1200" b="1" dirty="0" smtClean="0">
                <a:solidFill>
                  <a:srgbClr val="7030A0"/>
                </a:solidFill>
              </a:rPr>
              <a:t>Rotating shielding open</a:t>
            </a:r>
            <a:endParaRPr lang="en-US" sz="1200" b="1" dirty="0">
              <a:solidFill>
                <a:srgbClr val="7030A0"/>
              </a:solidFill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4107020" y="2130818"/>
            <a:ext cx="2528361" cy="615553"/>
            <a:chOff x="4107020" y="2130818"/>
            <a:chExt cx="2528361" cy="615553"/>
          </a:xfrm>
        </p:grpSpPr>
        <p:sp>
          <p:nvSpPr>
            <p:cNvPr id="14" name="TextBox 27"/>
            <p:cNvSpPr txBox="1">
              <a:spLocks noChangeArrowheads="1"/>
            </p:cNvSpPr>
            <p:nvPr/>
          </p:nvSpPr>
          <p:spPr bwMode="auto">
            <a:xfrm>
              <a:off x="4107020" y="2130818"/>
              <a:ext cx="1472775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008000"/>
                  </a:solidFill>
                  <a:latin typeface="Calibri" pitchFamily="34" charset="0"/>
                </a:rPr>
                <a:t>Fixed Iron </a:t>
              </a:r>
              <a:r>
                <a:rPr lang="en-GB" sz="1600" dirty="0" smtClean="0">
                  <a:solidFill>
                    <a:srgbClr val="008000"/>
                  </a:solidFill>
                  <a:latin typeface="Calibri" pitchFamily="34" charset="0"/>
                </a:rPr>
                <a:t>Nose</a:t>
              </a:r>
            </a:p>
            <a:p>
              <a:r>
                <a:rPr lang="en-US" dirty="0" smtClean="0">
                  <a:solidFill>
                    <a:srgbClr val="008000"/>
                  </a:solidFill>
                  <a:latin typeface="Calibri" pitchFamily="34" charset="0"/>
                </a:rPr>
                <a:t>(FIN)</a:t>
              </a:r>
              <a:endParaRPr lang="en-GB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684416" y="2331087"/>
              <a:ext cx="950965" cy="369544"/>
              <a:chOff x="5511236" y="2339376"/>
              <a:chExt cx="572932" cy="369544"/>
            </a:xfrm>
          </p:grpSpPr>
          <p:cxnSp>
            <p:nvCxnSpPr>
              <p:cNvPr id="25" name="Straight Arrow Connector 24"/>
              <p:cNvCxnSpPr/>
              <p:nvPr/>
            </p:nvCxnSpPr>
            <p:spPr bwMode="auto">
              <a:xfrm>
                <a:off x="6084168" y="2339376"/>
                <a:ext cx="0" cy="369544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61" name="Straight Arrow Connector 60"/>
              <p:cNvCxnSpPr/>
              <p:nvPr/>
            </p:nvCxnSpPr>
            <p:spPr bwMode="auto">
              <a:xfrm>
                <a:off x="5511236" y="2339376"/>
                <a:ext cx="572932" cy="0"/>
              </a:xfrm>
              <a:prstGeom prst="straightConnector1">
                <a:avLst/>
              </a:prstGeom>
              <a:noFill/>
              <a:ln w="28575" cap="sq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grpSp>
        <p:nvGrpSpPr>
          <p:cNvPr id="71" name="Group 70"/>
          <p:cNvGrpSpPr/>
          <p:nvPr/>
        </p:nvGrpSpPr>
        <p:grpSpPr>
          <a:xfrm>
            <a:off x="2655483" y="4372686"/>
            <a:ext cx="2818813" cy="2157287"/>
            <a:chOff x="4586892" y="3068960"/>
            <a:chExt cx="2818813" cy="2157287"/>
          </a:xfrm>
        </p:grpSpPr>
        <p:grpSp>
          <p:nvGrpSpPr>
            <p:cNvPr id="72" name="Group 71"/>
            <p:cNvGrpSpPr/>
            <p:nvPr/>
          </p:nvGrpSpPr>
          <p:grpSpPr>
            <a:xfrm>
              <a:off x="4586892" y="3068960"/>
              <a:ext cx="2818813" cy="2157287"/>
              <a:chOff x="4640827" y="2846404"/>
              <a:chExt cx="2760250" cy="2070188"/>
            </a:xfrm>
          </p:grpSpPr>
          <p:sp>
            <p:nvSpPr>
              <p:cNvPr id="74" name="Rectangle 73"/>
              <p:cNvSpPr/>
              <p:nvPr/>
            </p:nvSpPr>
            <p:spPr bwMode="auto">
              <a:xfrm>
                <a:off x="4640827" y="2852936"/>
                <a:ext cx="2760250" cy="2063656"/>
              </a:xfrm>
              <a:prstGeom prst="rect">
                <a:avLst/>
              </a:prstGeom>
              <a:solidFill>
                <a:schemeClr val="bg1"/>
              </a:solidFill>
              <a:ln w="12700" cap="sq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75" name="Picture 4" descr="100_145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4725" y="2846404"/>
                <a:ext cx="1552454" cy="2070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3" name="TextBox 72"/>
            <p:cNvSpPr txBox="1"/>
            <p:nvPr/>
          </p:nvSpPr>
          <p:spPr>
            <a:xfrm>
              <a:off x="5710908" y="3539151"/>
              <a:ext cx="4810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670587" y="4335839"/>
            <a:ext cx="2760250" cy="2194133"/>
            <a:chOff x="4616174" y="548680"/>
            <a:chExt cx="2760250" cy="2063656"/>
          </a:xfrm>
        </p:grpSpPr>
        <p:pic>
          <p:nvPicPr>
            <p:cNvPr id="77" name="Picture 4" descr="100_019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174" y="548680"/>
              <a:ext cx="2760250" cy="206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Rectangle 77"/>
            <p:cNvSpPr/>
            <p:nvPr/>
          </p:nvSpPr>
          <p:spPr bwMode="auto">
            <a:xfrm>
              <a:off x="4616174" y="548680"/>
              <a:ext cx="2760250" cy="2063656"/>
            </a:xfrm>
            <a:prstGeom prst="rect">
              <a:avLst/>
            </a:prstGeom>
            <a:noFill/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4616174" y="548680"/>
              <a:ext cx="2760250" cy="2063656"/>
            </a:xfrm>
            <a:prstGeom prst="rect">
              <a:avLst/>
            </a:prstGeom>
            <a:noFill/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47849" y="133456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TAS</a:t>
              </a:r>
              <a:endParaRPr lang="en-GB" sz="1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415257" y="2132856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8000"/>
                  </a:solidFill>
                </a:rPr>
                <a:t>FIN</a:t>
              </a:r>
              <a:endParaRPr lang="en-GB" sz="12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 bwMode="auto">
            <a:xfrm flipH="1">
              <a:off x="6065869" y="1471331"/>
              <a:ext cx="360039" cy="157469"/>
            </a:xfrm>
            <a:prstGeom prst="straightConnector1">
              <a:avLst/>
            </a:prstGeom>
            <a:noFill/>
            <a:ln w="12700" cap="sq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3" name="Group 82"/>
          <p:cNvGrpSpPr/>
          <p:nvPr/>
        </p:nvGrpSpPr>
        <p:grpSpPr>
          <a:xfrm>
            <a:off x="2670531" y="4335838"/>
            <a:ext cx="2760250" cy="2194133"/>
            <a:chOff x="393523" y="4607916"/>
            <a:chExt cx="2760250" cy="2070188"/>
          </a:xfrm>
        </p:grpSpPr>
        <p:pic>
          <p:nvPicPr>
            <p:cNvPr id="84" name="Picture 83" descr="100_07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523" y="4607916"/>
              <a:ext cx="2760250" cy="207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TextBox 84"/>
            <p:cNvSpPr txBox="1"/>
            <p:nvPr/>
          </p:nvSpPr>
          <p:spPr>
            <a:xfrm>
              <a:off x="1537044" y="5489121"/>
              <a:ext cx="4732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FIN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670530" y="4334817"/>
            <a:ext cx="2760250" cy="2195153"/>
            <a:chOff x="393523" y="2528510"/>
            <a:chExt cx="2760250" cy="2063656"/>
          </a:xfrm>
        </p:grpSpPr>
        <p:pic>
          <p:nvPicPr>
            <p:cNvPr id="87" name="Content Placeholder 8" descr="P6170376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>
            <a:xfrm>
              <a:off x="393523" y="2528510"/>
              <a:ext cx="2760250" cy="2063656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1527263" y="3510669"/>
              <a:ext cx="4732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FIN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684765" y="4342350"/>
            <a:ext cx="2760250" cy="2187623"/>
            <a:chOff x="393523" y="467609"/>
            <a:chExt cx="2760250" cy="2060901"/>
          </a:xfrm>
        </p:grpSpPr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523" y="467609"/>
              <a:ext cx="2760250" cy="2060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1" name="TextBox 90"/>
            <p:cNvSpPr txBox="1"/>
            <p:nvPr/>
          </p:nvSpPr>
          <p:spPr>
            <a:xfrm>
              <a:off x="697237" y="1194084"/>
              <a:ext cx="1742786" cy="289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Rotating shielding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2522469" y="6529973"/>
            <a:ext cx="2995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7030A0"/>
                </a:solidFill>
              </a:rPr>
              <a:t>TAS and FIN – installation sequences</a:t>
            </a:r>
            <a:endParaRPr lang="en-US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59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93" grpId="0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17761</TotalTime>
  <Words>1385</Words>
  <Application>Microsoft Office PowerPoint</Application>
  <PresentationFormat>On-screen Show (4:3)</PresentationFormat>
  <Paragraphs>394</Paragraphs>
  <Slides>24</Slides>
  <Notes>2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Network</vt:lpstr>
      <vt:lpstr>Hardware implications of IR upgrade:  TAN, TAS &amp; forward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IT-2891/ST SNIFFER</dc:title>
  <dc:creator>rnunes</dc:creator>
  <cp:lastModifiedBy>Anne-Laure Perrot</cp:lastModifiedBy>
  <cp:revision>2660</cp:revision>
  <cp:lastPrinted>2012-11-22T14:02:33Z</cp:lastPrinted>
  <dcterms:created xsi:type="dcterms:W3CDTF">2003-07-14T07:42:15Z</dcterms:created>
  <dcterms:modified xsi:type="dcterms:W3CDTF">2012-11-29T15:48:28Z</dcterms:modified>
</cp:coreProperties>
</file>