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263" r:id="rId4"/>
    <p:sldId id="260" r:id="rId5"/>
    <p:sldId id="266" r:id="rId6"/>
    <p:sldId id="259" r:id="rId7"/>
    <p:sldId id="268" r:id="rId8"/>
    <p:sldId id="261" r:id="rId9"/>
    <p:sldId id="269" r:id="rId10"/>
    <p:sldId id="264" r:id="rId11"/>
    <p:sldId id="272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586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2B7DB-0AAD-4F2A-856B-16D1F4638066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B8F74-399C-40FC-8E2A-B10BFDD6BA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87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5FB7E-93BC-407D-885A-2F4D697BCD3D}" type="datetime1">
              <a:rPr lang="en-US" smtClean="0"/>
              <a:t>11/29/2012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888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531A-A83E-41F7-9F1B-1F8BC6C2E8B2}" type="datetime1">
              <a:rPr lang="en-US" smtClean="0"/>
              <a:t>11/29/2012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530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9894A-3BB6-4B4A-BF82-5D77C55DAA45}" type="datetime1">
              <a:rPr lang="en-US" smtClean="0"/>
              <a:t>11/29/2012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9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44299-B631-45A2-AFCB-213ADE5E42E8}" type="datetime1">
              <a:rPr lang="en-US" smtClean="0"/>
              <a:t>11/29/2012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170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B845-BD55-4427-8D95-17C13BD5BD2C}" type="datetime1">
              <a:rPr lang="en-US" smtClean="0"/>
              <a:t>11/29/2012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54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F71E-2689-4AE6-BEBB-253005163A55}" type="datetime1">
              <a:rPr lang="en-US" smtClean="0"/>
              <a:t>11/29/2012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172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6BA9-3B5A-4B29-8545-01201E92980F}" type="datetime1">
              <a:rPr lang="en-US" smtClean="0"/>
              <a:t>11/29/2012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75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435A-2571-479E-8763-B723EEDE12F5}" type="datetime1">
              <a:rPr lang="en-US" smtClean="0"/>
              <a:t>11/29/2012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655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7ACC6-7D9B-40C5-BC5E-BC1FDCADDBF7}" type="datetime1">
              <a:rPr lang="en-US" smtClean="0"/>
              <a:t>11/29/2012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970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C4490-2EF6-414B-90CB-1011D176E7F3}" type="datetime1">
              <a:rPr lang="en-US" smtClean="0"/>
              <a:t>11/29/2012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21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CC77-76AE-4C62-BA55-20E1A8708997}" type="datetime1">
              <a:rPr lang="en-US" smtClean="0"/>
              <a:t>11/29/2012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52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553CE-7DE7-47CA-8B6B-03646039537B}" type="datetime1">
              <a:rPr lang="en-US" smtClean="0"/>
              <a:t>11/29/2012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4DA56-5A14-42EB-A563-02877039E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27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png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Forward </a:t>
            </a:r>
            <a:r>
              <a:rPr lang="en-US" dirty="0"/>
              <a:t>Detectors after LS2 (TOTEM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200" dirty="0" smtClean="0"/>
              <a:t>1</a:t>
            </a:r>
            <a:r>
              <a:rPr lang="en-US" sz="2200" b="1" baseline="30000" dirty="0" smtClean="0"/>
              <a:t>st </a:t>
            </a:r>
            <a:r>
              <a:rPr lang="en-US" sz="2200" dirty="0" smtClean="0"/>
              <a:t> WP8 Workshop  on Collider-Experiment  Interface </a:t>
            </a:r>
            <a:r>
              <a:rPr lang="en-GB" sz="2200" dirty="0"/>
              <a:t/>
            </a:r>
            <a:br>
              <a:rPr lang="en-GB" sz="2200" dirty="0"/>
            </a:b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2924944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1700" dirty="0" err="1" smtClean="0"/>
              <a:t>J.Baechler</a:t>
            </a:r>
            <a:r>
              <a:rPr lang="en-US" sz="1700" dirty="0" smtClean="0"/>
              <a:t>  </a:t>
            </a:r>
            <a:br>
              <a:rPr lang="en-US" sz="1700" dirty="0" smtClean="0"/>
            </a:br>
            <a:r>
              <a:rPr lang="en-US" sz="1700" dirty="0" smtClean="0"/>
              <a:t>for TOTEM</a:t>
            </a:r>
            <a:br>
              <a:rPr lang="en-US" sz="1700" dirty="0" smtClean="0"/>
            </a:br>
            <a:r>
              <a:rPr lang="en-US" sz="1700" dirty="0" smtClean="0"/>
              <a:t>30 November 2012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8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RP detector systems  at +/-220m will be used for the TOTEM stand alone physics program after LS1&amp;LS2. </a:t>
            </a:r>
            <a:r>
              <a:rPr lang="en-US" sz="1050" smtClean="0"/>
              <a:t>(</a:t>
            </a:r>
            <a:r>
              <a:rPr lang="en-US" sz="1050" dirty="0" smtClean="0"/>
              <a:t>removal of RP147m during LS1)</a:t>
            </a:r>
          </a:p>
          <a:p>
            <a:r>
              <a:rPr lang="en-US" dirty="0" smtClean="0"/>
              <a:t>The expected integrated radiation dose will allow RP operation after LS2 in possible special runs at high </a:t>
            </a:r>
            <a:r>
              <a:rPr lang="el-GR" dirty="0" smtClean="0"/>
              <a:t>β</a:t>
            </a:r>
            <a:r>
              <a:rPr lang="en-US" dirty="0" smtClean="0"/>
              <a:t>*. </a:t>
            </a:r>
            <a:r>
              <a:rPr lang="en-US" sz="1050" dirty="0" smtClean="0"/>
              <a:t>(reserve by spare detector packages from RP147m)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C6BE-6189-41AB-82E5-3E8448FB16AE}" type="datetime1">
              <a:rPr lang="en-US" smtClean="0"/>
              <a:t>11/29/2012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084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load on TOTEM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</a:p>
          <a:p>
            <a:endParaRPr lang="en-US" dirty="0"/>
          </a:p>
        </p:txBody>
      </p:sp>
      <p:pic>
        <p:nvPicPr>
          <p:cNvPr id="5" name="Picture 4" descr="\\cern.ch\dfs\Users\f\fravotti\Desktop\s56u220plot.PNG"/>
          <p:cNvPicPr>
            <a:picLocks noChangeAspect="1" noChangeArrowheads="1"/>
          </p:cNvPicPr>
          <p:nvPr/>
        </p:nvPicPr>
        <p:blipFill>
          <a:blip r:embed="rId2" cstate="print"/>
          <a:srcRect l="8613" t="8900" r="3824" b="4790"/>
          <a:stretch>
            <a:fillRect/>
          </a:stretch>
        </p:blipFill>
        <p:spPr bwMode="auto">
          <a:xfrm>
            <a:off x="5148064" y="1196752"/>
            <a:ext cx="2509995" cy="172819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924944"/>
            <a:ext cx="2448272" cy="340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348880"/>
            <a:ext cx="36004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67544" y="1700808"/>
            <a:ext cx="453650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Active and passive </a:t>
            </a:r>
            <a:r>
              <a:rPr lang="en-US" sz="1050" dirty="0" err="1" smtClean="0"/>
              <a:t>RadMon</a:t>
            </a:r>
            <a:r>
              <a:rPr lang="en-US" sz="1050" dirty="0" smtClean="0"/>
              <a:t> sensors mounted on RP – T1 – T2  detector </a:t>
            </a:r>
          </a:p>
          <a:p>
            <a:r>
              <a:rPr lang="en-US" sz="1050" dirty="0" smtClean="0"/>
              <a:t> for TID and NIEL measurement </a:t>
            </a:r>
          </a:p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A7CC-B8BF-48B3-AE50-9A0A90699C4F}" type="slidenum">
              <a:rPr lang="en-US" smtClean="0"/>
              <a:pPr/>
              <a:t>11</a:t>
            </a:fld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39552" y="2996952"/>
            <a:ext cx="576064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9512" y="270892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RP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355976" y="2492896"/>
            <a:ext cx="422972" cy="3507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008" y="2204864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T2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2CED6-8C6B-416E-AC14-9216987F2F77}" type="datetime1">
              <a:rPr lang="en-US" smtClean="0"/>
              <a:t>11/29/2012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579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This presentation refers to the TOTEM physics program at high </a:t>
            </a:r>
            <a:r>
              <a:rPr lang="el-GR" dirty="0" smtClean="0"/>
              <a:t>β</a:t>
            </a:r>
            <a:r>
              <a:rPr lang="en-US" dirty="0" smtClean="0"/>
              <a:t>*, special runs and p-A. </a:t>
            </a:r>
            <a:r>
              <a:rPr lang="en-US" dirty="0"/>
              <a:t>T</a:t>
            </a:r>
            <a:r>
              <a:rPr lang="en-US" dirty="0" smtClean="0"/>
              <a:t>he detectors necessary to perform this program are outlined. </a:t>
            </a:r>
          </a:p>
          <a:p>
            <a:endParaRPr lang="en-US" dirty="0"/>
          </a:p>
          <a:p>
            <a:r>
              <a:rPr lang="en-US" dirty="0" smtClean="0"/>
              <a:t>Possible additional detectors in the region of </a:t>
            </a:r>
            <a:br>
              <a:rPr lang="en-US" dirty="0" smtClean="0"/>
            </a:br>
            <a:r>
              <a:rPr lang="en-US" dirty="0" smtClean="0"/>
              <a:t>+/- 200m from IP5, that are presently discussed in the framework of “detector upgrade studies” by TOTEM in collaboration with  CMS (related to diffractive physics at low </a:t>
            </a:r>
            <a:r>
              <a:rPr lang="el-GR" dirty="0" smtClean="0"/>
              <a:t>β</a:t>
            </a:r>
            <a:r>
              <a:rPr lang="en-US" dirty="0" smtClean="0"/>
              <a:t>* and high luminosities), are not addressed in this presentation.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5E7F-DCD8-4DFC-A66A-3134DFCFEE22}" type="datetime1">
              <a:rPr lang="en-US" smtClean="0"/>
              <a:t>11/29/2012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J. </a:t>
            </a:r>
            <a:r>
              <a:rPr lang="en-US" dirty="0" err="1" smtClean="0"/>
              <a:t>Baechler</a:t>
            </a:r>
            <a:r>
              <a:rPr lang="en-US" dirty="0" smtClean="0"/>
              <a:t>  1st WP8 Workshop on Collider-Experiment Interface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4016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goals of TOTEM experiment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- Measurement of total cross section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1800" dirty="0" smtClean="0"/>
          </a:p>
          <a:p>
            <a:pPr>
              <a:buFontTx/>
              <a:buChar char="-"/>
            </a:pPr>
            <a:r>
              <a:rPr lang="en-US" sz="1800" dirty="0" smtClean="0"/>
              <a:t>Forward multiplicity</a:t>
            </a:r>
          </a:p>
          <a:p>
            <a:pPr>
              <a:buFontTx/>
              <a:buChar char="-"/>
            </a:pPr>
            <a:r>
              <a:rPr lang="en-US" sz="1800" dirty="0" smtClean="0"/>
              <a:t>Diffractive physics</a:t>
            </a:r>
            <a:br>
              <a:rPr lang="en-US" sz="1800" dirty="0" smtClean="0"/>
            </a:br>
            <a:r>
              <a:rPr lang="en-US" sz="1800" dirty="0" smtClean="0"/>
              <a:t>(soft&amp; hard diffraction, jets)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613C4-66FA-4F05-9C3A-31B1010DD718}" type="datetime1">
              <a:rPr lang="en-US" smtClean="0"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A7CC-B8BF-48B3-AE50-9A0A90699C4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995936" y="1484784"/>
            <a:ext cx="1944216" cy="158417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139952" y="1844824"/>
          <a:ext cx="1655763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Equation" r:id="rId3" imgW="1879560" imgH="660240" progId="Equation.3">
                  <p:embed/>
                </p:oleObj>
              </mc:Choice>
              <mc:Fallback>
                <p:oleObj name="Equation" r:id="rId3" imgW="18795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1844824"/>
                        <a:ext cx="1655763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ounded Rectangle 14"/>
          <p:cNvSpPr/>
          <p:nvPr/>
        </p:nvSpPr>
        <p:spPr>
          <a:xfrm>
            <a:off x="827584" y="1484784"/>
            <a:ext cx="1944216" cy="158417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052591"/>
            <a:ext cx="1656183" cy="51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043608" y="3212976"/>
            <a:ext cx="1512168" cy="2308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tx1"/>
                </a:solidFill>
              </a:rPr>
              <a:t>Using luminosity from CMS</a:t>
            </a:r>
            <a:endParaRPr lang="en-US" sz="900" dirty="0">
              <a:solidFill>
                <a:schemeClr val="tx1"/>
              </a:solidFill>
            </a:endParaRP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043608" y="3501008"/>
          <a:ext cx="86409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Equation" r:id="rId6" imgW="1104840" imgH="393480" progId="Equation.3">
                  <p:embed/>
                </p:oleObj>
              </mc:Choice>
              <mc:Fallback>
                <p:oleObj name="Equation" r:id="rId6" imgW="1104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501008"/>
                        <a:ext cx="864096" cy="360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971600" y="3861048"/>
            <a:ext cx="2088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  </a:t>
            </a:r>
            <a:r>
              <a:rPr lang="el-GR" sz="900" dirty="0" smtClean="0"/>
              <a:t>ρ</a:t>
            </a:r>
            <a:r>
              <a:rPr lang="en-US" sz="900" dirty="0" smtClean="0"/>
              <a:t>  parameter from compete fit</a:t>
            </a:r>
            <a:endParaRPr lang="en-US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4211960" y="3212976"/>
            <a:ext cx="1512168" cy="2308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tx1"/>
                </a:solidFill>
              </a:rPr>
              <a:t>Luminosity independent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5220072" y="2996952"/>
            <a:ext cx="12961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5220072" y="2564904"/>
            <a:ext cx="0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516216" y="2492896"/>
            <a:ext cx="216024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TOTEM detectors integrated in CMS (T1, T2)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16216" y="2852936"/>
            <a:ext cx="216024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TOTEM detectors integrated in LHC (RP)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5652120" y="2492896"/>
            <a:ext cx="0" cy="144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5652120" y="2636912"/>
            <a:ext cx="864096" cy="83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50275" y="4718674"/>
            <a:ext cx="3779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TOTEM physics program:</a:t>
            </a:r>
          </a:p>
          <a:p>
            <a:r>
              <a:rPr lang="en-US" dirty="0" smtClean="0"/>
              <a:t>TOTEM (stand alone)  &amp;  TOTEM+CMS 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3946449" y="4221088"/>
            <a:ext cx="14401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71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8109857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A2EB-9990-4AB3-A1A2-52DB8F38EF18}" type="datetime1">
              <a:rPr lang="en-US" smtClean="0"/>
              <a:t>11/29/2012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A7CC-B8BF-48B3-AE50-9A0A90699C4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1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Present RP installation at IP5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4538210" y="3628501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Near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top/bottom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44521" y="363617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800" dirty="0" smtClean="0">
                <a:solidFill>
                  <a:prstClr val="black"/>
                </a:solidFill>
              </a:rPr>
              <a:t>Far</a:t>
            </a:r>
            <a:r>
              <a:rPr lang="en-US" sz="800" dirty="0">
                <a:solidFill>
                  <a:prstClr val="black"/>
                </a:solidFill>
              </a:rPr>
              <a:t/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2 vertical RP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top/bottom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1 horizontal RP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20272" y="3596191"/>
            <a:ext cx="786635" cy="6645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>
              <a:solidFill>
                <a:prstClr val="black"/>
              </a:solidFill>
            </a:endParaRPr>
          </a:p>
          <a:p>
            <a:pPr algn="ctr"/>
            <a:endParaRPr lang="en-US" sz="800" dirty="0">
              <a:solidFill>
                <a:prstClr val="black"/>
              </a:solidFill>
            </a:endParaRP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Far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top/bottom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5006" y="362850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800" dirty="0">
                <a:solidFill>
                  <a:prstClr val="black"/>
                </a:solidFill>
              </a:rPr>
              <a:t>Near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2 vertical RP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top/bottom</a:t>
            </a:r>
            <a:br>
              <a:rPr lang="en-US" sz="800" dirty="0">
                <a:solidFill>
                  <a:prstClr val="black"/>
                </a:solidFill>
              </a:rPr>
            </a:br>
            <a:r>
              <a:rPr lang="en-US" sz="800" dirty="0">
                <a:solidFill>
                  <a:prstClr val="black"/>
                </a:solidFill>
              </a:rPr>
              <a:t>1 horizontal RP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17" name="Straight Connector 16"/>
          <p:cNvCxnSpPr>
            <a:stCxn id="11" idx="0"/>
          </p:cNvCxnSpPr>
          <p:nvPr/>
        </p:nvCxnSpPr>
        <p:spPr>
          <a:xfrm flipV="1">
            <a:off x="4931527" y="2406660"/>
            <a:ext cx="10448" cy="12218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413590" y="2391882"/>
            <a:ext cx="9403" cy="12216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941975" y="2408182"/>
            <a:ext cx="24810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10228" y="1854291"/>
            <a:ext cx="3080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      TOTEM RP-220m (near-far)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6187661" y="2223625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820482" y="565744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07456" y="5334279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CMS ip5  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~ 220 m 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-33785" y="3968468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39452" y="4033232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o</a:t>
            </a:r>
            <a:r>
              <a:rPr lang="en-US" sz="800" dirty="0" smtClean="0">
                <a:solidFill>
                  <a:prstClr val="black"/>
                </a:solidFill>
              </a:rPr>
              <a:t>utgoing 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beam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2037838" y="2424363"/>
            <a:ext cx="7662" cy="120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14" idx="0"/>
          </p:cNvCxnSpPr>
          <p:nvPr/>
        </p:nvCxnSpPr>
        <p:spPr>
          <a:xfrm>
            <a:off x="938323" y="2424363"/>
            <a:ext cx="0" cy="120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952771" y="2424363"/>
            <a:ext cx="1092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513063" y="2256106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11546" y="1854291"/>
            <a:ext cx="2709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TOTEM RP-147m </a:t>
            </a:r>
            <a:r>
              <a:rPr lang="en-US" dirty="0">
                <a:solidFill>
                  <a:prstClr val="black"/>
                </a:solidFill>
              </a:rPr>
              <a:t>(near-far)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Q6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669686" y="4676218"/>
            <a:ext cx="136815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936752" y="4667942"/>
            <a:ext cx="242200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143437" y="4860596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~ 1.5 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940152" y="4869160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~ 5m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1st WP8 Workshop on Collider-Experiment Interface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0A37A-E667-4BDF-A14F-71DACAC00724}" type="datetime1">
              <a:rPr lang="en-US" smtClean="0"/>
              <a:t>11/29/2012</a:t>
            </a:fld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TOTEM Roman Pots  installed at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6211"/>
            <a:ext cx="1944216" cy="266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556792"/>
            <a:ext cx="2160240" cy="223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429000"/>
            <a:ext cx="1368152" cy="1918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1556792"/>
            <a:ext cx="1722412" cy="132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292080" y="2852936"/>
            <a:ext cx="1580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Separation</a:t>
            </a:r>
          </a:p>
          <a:p>
            <a:r>
              <a:rPr lang="en-US" sz="1200" dirty="0">
                <a:solidFill>
                  <a:prstClr val="black"/>
                </a:solidFill>
              </a:rPr>
              <a:t>of high LHC vacuum</a:t>
            </a:r>
          </a:p>
          <a:p>
            <a:r>
              <a:rPr lang="en-US" sz="1200" dirty="0">
                <a:solidFill>
                  <a:prstClr val="black"/>
                </a:solidFill>
              </a:rPr>
              <a:t>from detector vacuum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24128" y="5354875"/>
            <a:ext cx="1787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RP mother board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304230" y="5212604"/>
            <a:ext cx="362969" cy="2696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76256" y="2924944"/>
            <a:ext cx="1994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Secondary vacuum ~ 20mbar</a:t>
            </a:r>
            <a:br>
              <a:rPr lang="en-US" sz="1200" dirty="0">
                <a:solidFill>
                  <a:prstClr val="black"/>
                </a:solidFill>
              </a:rPr>
            </a:br>
            <a:r>
              <a:rPr lang="en-US" sz="1200" dirty="0">
                <a:solidFill>
                  <a:prstClr val="black"/>
                </a:solidFill>
              </a:rPr>
              <a:t>Temp : -25 </a:t>
            </a:r>
            <a:r>
              <a:rPr lang="en-US" sz="1200" baseline="30000" dirty="0">
                <a:solidFill>
                  <a:prstClr val="black"/>
                </a:solidFill>
              </a:rPr>
              <a:t>0</a:t>
            </a:r>
            <a:r>
              <a:rPr lang="en-US" sz="1200" dirty="0">
                <a:solidFill>
                  <a:prstClr val="black"/>
                </a:solidFill>
              </a:rPr>
              <a:t>C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156176" y="2492896"/>
            <a:ext cx="648072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1700808"/>
            <a:ext cx="1243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Roman Pot unit</a:t>
            </a:r>
          </a:p>
          <a:p>
            <a:r>
              <a:rPr lang="en-US" sz="1200" dirty="0">
                <a:solidFill>
                  <a:prstClr val="black"/>
                </a:solidFill>
              </a:rPr>
              <a:t>with</a:t>
            </a:r>
          </a:p>
          <a:p>
            <a:r>
              <a:rPr lang="en-US" sz="1200" dirty="0">
                <a:solidFill>
                  <a:prstClr val="black"/>
                </a:solidFill>
              </a:rPr>
              <a:t> motor system</a:t>
            </a:r>
            <a:br>
              <a:rPr lang="en-US" sz="1200" dirty="0">
                <a:solidFill>
                  <a:prstClr val="black"/>
                </a:solidFill>
              </a:rPr>
            </a:br>
            <a:r>
              <a:rPr lang="en-US" sz="1200" dirty="0">
                <a:solidFill>
                  <a:prstClr val="black"/>
                </a:solidFill>
              </a:rPr>
              <a:t>(step size:  5 µm)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4365104"/>
            <a:ext cx="1584176" cy="1871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3728" y="4365104"/>
            <a:ext cx="1656184" cy="159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0" y="3933056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Roman Pot</a:t>
            </a:r>
          </a:p>
          <a:p>
            <a:r>
              <a:rPr lang="en-US" sz="1200" dirty="0">
                <a:solidFill>
                  <a:prstClr val="black"/>
                </a:solidFill>
              </a:rPr>
              <a:t> parking position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051720" y="3933056"/>
            <a:ext cx="1418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Roman  Pot </a:t>
            </a:r>
            <a:br>
              <a:rPr lang="en-US" sz="1200" dirty="0">
                <a:solidFill>
                  <a:prstClr val="black"/>
                </a:solidFill>
              </a:rPr>
            </a:br>
            <a:r>
              <a:rPr lang="en-US" sz="1200" dirty="0">
                <a:solidFill>
                  <a:prstClr val="black"/>
                </a:solidFill>
              </a:rPr>
              <a:t>data taking position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79512" y="4365104"/>
            <a:ext cx="144016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627784" y="4437112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971600" y="2852936"/>
            <a:ext cx="360040" cy="28803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0" y="3140968"/>
            <a:ext cx="1135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LHC beam-pipe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847856" y="3811012"/>
            <a:ext cx="12961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RP mother board:</a:t>
            </a:r>
            <a:br>
              <a:rPr lang="en-US" sz="1200" dirty="0">
                <a:solidFill>
                  <a:prstClr val="black"/>
                </a:solidFill>
              </a:rPr>
            </a:br>
            <a:r>
              <a:rPr lang="en-US" sz="1200" dirty="0">
                <a:solidFill>
                  <a:prstClr val="black"/>
                </a:solidFill>
              </a:rPr>
              <a:t>interface Si- detectors to outside world:</a:t>
            </a:r>
            <a:br>
              <a:rPr lang="en-US" sz="1200" dirty="0">
                <a:solidFill>
                  <a:prstClr val="black"/>
                </a:solidFill>
              </a:rPr>
            </a:br>
            <a:r>
              <a:rPr lang="en-US" sz="1200" dirty="0">
                <a:solidFill>
                  <a:prstClr val="black"/>
                </a:solidFill>
              </a:rPr>
              <a:t>Signal, </a:t>
            </a:r>
            <a:r>
              <a:rPr lang="en-US" sz="1200" dirty="0" err="1">
                <a:solidFill>
                  <a:prstClr val="black"/>
                </a:solidFill>
              </a:rPr>
              <a:t>Trigger,HV,LV</a:t>
            </a:r>
            <a:endParaRPr lang="en-US" sz="1200" dirty="0">
              <a:solidFill>
                <a:prstClr val="black"/>
              </a:solidFill>
            </a:endParaRPr>
          </a:p>
          <a:p>
            <a:r>
              <a:rPr lang="en-US" sz="1200" dirty="0">
                <a:solidFill>
                  <a:prstClr val="black"/>
                </a:solidFill>
              </a:rPr>
              <a:t/>
            </a:r>
            <a:br>
              <a:rPr lang="en-US" sz="1200" dirty="0">
                <a:solidFill>
                  <a:prstClr val="black"/>
                </a:solidFill>
              </a:rPr>
            </a:br>
            <a:r>
              <a:rPr lang="en-US" sz="1200" dirty="0">
                <a:solidFill>
                  <a:prstClr val="black"/>
                </a:solidFill>
              </a:rPr>
              <a:t>Hosts </a:t>
            </a:r>
            <a:r>
              <a:rPr lang="en-US" sz="1200" dirty="0" err="1">
                <a:solidFill>
                  <a:prstClr val="black"/>
                </a:solidFill>
              </a:rPr>
              <a:t>Radmon</a:t>
            </a:r>
            <a:r>
              <a:rPr lang="en-US" sz="1200" dirty="0">
                <a:solidFill>
                  <a:prstClr val="black"/>
                </a:solidFill>
              </a:rPr>
              <a:t> sensor and PT 100</a:t>
            </a:r>
          </a:p>
          <a:p>
            <a:r>
              <a:rPr lang="en-US" sz="1200" dirty="0">
                <a:solidFill>
                  <a:prstClr val="black"/>
                </a:solidFill>
              </a:rPr>
              <a:t/>
            </a:r>
            <a:br>
              <a:rPr lang="en-US" sz="1200" dirty="0">
                <a:solidFill>
                  <a:prstClr val="black"/>
                </a:solidFill>
              </a:rPr>
            </a:br>
            <a:r>
              <a:rPr lang="en-US" sz="1200" dirty="0">
                <a:solidFill>
                  <a:prstClr val="black"/>
                </a:solidFill>
              </a:rPr>
              <a:t/>
            </a:r>
            <a:br>
              <a:rPr lang="en-US" sz="1200" dirty="0">
                <a:solidFill>
                  <a:prstClr val="black"/>
                </a:solidFill>
              </a:rPr>
            </a:br>
            <a:r>
              <a:rPr lang="en-US" sz="1200" dirty="0">
                <a:solidFill>
                  <a:prstClr val="black"/>
                </a:solidFill>
              </a:rPr>
              <a:t/>
            </a:r>
            <a:br>
              <a:rPr lang="en-US" sz="1200" dirty="0">
                <a:solidFill>
                  <a:prstClr val="black"/>
                </a:solidFill>
              </a:rPr>
            </a:br>
            <a:r>
              <a:rPr lang="en-US" sz="1200" dirty="0">
                <a:solidFill>
                  <a:prstClr val="black"/>
                </a:solidFill>
              </a:rPr>
              <a:t/>
            </a:r>
            <a:br>
              <a:rPr lang="en-US" sz="1200" dirty="0">
                <a:solidFill>
                  <a:prstClr val="black"/>
                </a:solidFill>
              </a:rPr>
            </a:br>
            <a:r>
              <a:rPr lang="en-US" sz="1200" dirty="0">
                <a:solidFill>
                  <a:prstClr val="black"/>
                </a:solidFill>
              </a:rPr>
              <a:t/>
            </a:r>
            <a:br>
              <a:rPr lang="en-US" sz="1200" dirty="0">
                <a:solidFill>
                  <a:prstClr val="black"/>
                </a:solidFill>
              </a:rPr>
            </a:b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A7CC-B8BF-48B3-AE50-9A0A90699C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1A78D-FA32-4753-92DD-DE3212FCD9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1st WP8 Workshop on Collider-Experiment Interface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423817" y="3793053"/>
            <a:ext cx="0" cy="50146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14150" y="4324454"/>
            <a:ext cx="2098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RP detector package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225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 Pot at 147m &amp; 220m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 dirty="0"/>
          </a:p>
        </p:txBody>
      </p:sp>
      <p:pic>
        <p:nvPicPr>
          <p:cNvPr id="5" name="Picture 3" descr="Z:\__WORK\IP5\PHOTOS\5_6\5-6 220 ALL.jpg"/>
          <p:cNvPicPr>
            <a:picLocks noGrp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021" y="2924944"/>
            <a:ext cx="492626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Z:\__WORK\IP5\PHOTOS\4_5\4-5 147 ALL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061" y="1376772"/>
            <a:ext cx="403244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2040285" y="1700808"/>
            <a:ext cx="2315691" cy="6047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313295" y="4592548"/>
            <a:ext cx="9144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RP 147m</a:t>
            </a:r>
            <a:endParaRPr lang="en-GB" dirty="0"/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2AA8-3D8D-47B1-A41B-47B4F9957107}" type="datetime1">
              <a:rPr lang="en-US" smtClean="0"/>
              <a:t>11/29/2012</a:t>
            </a:fld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7599-30D2-4FDF-AA17-83FBD019F659}" type="slidenum">
              <a:rPr lang="en-GB" smtClean="0"/>
              <a:t>7</a:t>
            </a:fld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777429" y="4325420"/>
            <a:ext cx="0" cy="267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904022" y="2562974"/>
            <a:ext cx="0" cy="3288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70376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4508376" y="1524583"/>
            <a:ext cx="9144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atch panel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6466620" y="1785998"/>
            <a:ext cx="9144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RP 220m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1711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TOTEM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Board approved stand alone program of TOTEM at full LHC energy</a:t>
            </a:r>
          </a:p>
          <a:p>
            <a:r>
              <a:rPr lang="en-US" dirty="0" smtClean="0"/>
              <a:t>During LS1 the detectors are prepared for the  new phase of LHC after LS1</a:t>
            </a:r>
            <a:br>
              <a:rPr lang="en-US" dirty="0" smtClean="0"/>
            </a:br>
            <a:r>
              <a:rPr lang="en-US" dirty="0" smtClean="0"/>
              <a:t> -&gt; </a:t>
            </a:r>
            <a:r>
              <a:rPr lang="en-US" dirty="0" smtClean="0">
                <a:solidFill>
                  <a:srgbClr val="FF0000"/>
                </a:solidFill>
              </a:rPr>
              <a:t>Roman Pots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Removal of RP +/- 147m during LS1</a:t>
            </a:r>
            <a:br>
              <a:rPr lang="en-US" dirty="0" smtClean="0"/>
            </a:br>
            <a:r>
              <a:rPr lang="en-US" dirty="0" smtClean="0"/>
              <a:t>&amp; adaptation of detector packages to serve   as spare detectors for RP +/-220m stations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D73AC-7CBB-4BC1-A61C-35359A2097DA}" type="datetime1">
              <a:rPr lang="en-US" smtClean="0"/>
              <a:t>11/29/2012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4852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cooled cables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41682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B98-0B24-430C-8048-40B33BC1047D}" type="datetime1">
              <a:rPr lang="en-US" smtClean="0"/>
              <a:t>11/29/2012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Baechler  1st WP8 Workshop on Collider-Experiment Interface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DA56-5A14-42EB-A563-02877039EDDF}" type="slidenum">
              <a:rPr lang="en-GB" smtClean="0"/>
              <a:t>9</a:t>
            </a:fld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347864" y="400506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13967" y="3635732"/>
            <a:ext cx="2082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Water cooled cables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924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412</Words>
  <Application>Microsoft Office PowerPoint</Application>
  <PresentationFormat>On-screen Show (4:3)</PresentationFormat>
  <Paragraphs>110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Equation</vt:lpstr>
      <vt:lpstr>Forward Detectors after LS2 (TOTEM)  1st  WP8 Workshop  on Collider-Experiment  Interface   </vt:lpstr>
      <vt:lpstr>Remarks</vt:lpstr>
      <vt:lpstr>Main goals of TOTEM experiment </vt:lpstr>
      <vt:lpstr>PowerPoint Presentation</vt:lpstr>
      <vt:lpstr>Present RP installation at IP5</vt:lpstr>
      <vt:lpstr>TOTEM Roman Pots  installed at LHC</vt:lpstr>
      <vt:lpstr>Roman Pot at 147m &amp; 220m </vt:lpstr>
      <vt:lpstr>TOTEM </vt:lpstr>
      <vt:lpstr>Water cooled cables </vt:lpstr>
      <vt:lpstr>Summary</vt:lpstr>
      <vt:lpstr>Radiation load on TOTEM detectors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TOTEM</dc:title>
  <dc:creator>Joachim Baechler</dc:creator>
  <cp:lastModifiedBy>Joachim Baechler</cp:lastModifiedBy>
  <cp:revision>22</cp:revision>
  <cp:lastPrinted>2012-11-29T20:51:59Z</cp:lastPrinted>
  <dcterms:created xsi:type="dcterms:W3CDTF">2012-11-29T09:31:01Z</dcterms:created>
  <dcterms:modified xsi:type="dcterms:W3CDTF">2012-11-29T21:28:59Z</dcterms:modified>
</cp:coreProperties>
</file>