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60" r:id="rId2"/>
    <p:sldId id="261" r:id="rId3"/>
    <p:sldId id="262" r:id="rId4"/>
    <p:sldId id="270" r:id="rId5"/>
    <p:sldId id="263" r:id="rId6"/>
    <p:sldId id="264" r:id="rId7"/>
    <p:sldId id="268" r:id="rId8"/>
    <p:sldId id="265" r:id="rId9"/>
    <p:sldId id="266" r:id="rId10"/>
    <p:sldId id="267" r:id="rId11"/>
    <p:sldId id="272" r:id="rId12"/>
    <p:sldId id="269" r:id="rId13"/>
    <p:sldId id="27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20EC20"/>
    <a:srgbClr val="000000"/>
    <a:srgbClr val="000066"/>
    <a:srgbClr val="A9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882" y="4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4"/>
          <p:cNvSpPr/>
          <p:nvPr/>
        </p:nvSpPr>
        <p:spPr>
          <a:xfrm>
            <a:off x="0" y="4743450"/>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352426" y="2895600"/>
            <a:ext cx="4572000" cy="1368798"/>
          </a:xfrm>
          <a:prstGeom prst="rect">
            <a:avLst/>
          </a:prstGeo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352426" y="457200"/>
            <a:ext cx="7680960" cy="2438399"/>
          </a:xfrm>
          <a:prstGeom prst="rect">
            <a:avLst/>
          </a:prstGeo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
        <p:nvSpPr>
          <p:cNvPr id="6" name="Date Placeholder 21"/>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0A1C33BC-08C1-437C-AE31-46200654FD84}" type="datetimeFigureOut">
              <a:rPr lang="en-GB"/>
              <a:pPr>
                <a:defRPr/>
              </a:pPr>
              <a:t>30/11/2012</a:t>
            </a:fld>
            <a:endParaRPr lang="en-GB"/>
          </a:p>
        </p:txBody>
      </p:sp>
      <p:sp>
        <p:nvSpPr>
          <p:cNvPr id="7" name="Slide Number Placeholder 22"/>
          <p:cNvSpPr>
            <a:spLocks noGrp="1"/>
          </p:cNvSpPr>
          <p:nvPr>
            <p:ph type="sldNum" sz="quarter" idx="11"/>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BF421D86-07BE-4682-964F-1E1F4C2F019B}" type="slidenum">
              <a:rPr lang="en-GB"/>
              <a:pPr>
                <a:defRPr/>
              </a:pPr>
              <a:t>‹#›</a:t>
            </a:fld>
            <a:endParaRPr lang="en-GB"/>
          </a:p>
        </p:txBody>
      </p:sp>
      <p:sp>
        <p:nvSpPr>
          <p:cNvPr id="8" name="Footer Placeholder 23"/>
          <p:cNvSpPr>
            <a:spLocks noGrp="1"/>
          </p:cNvSpPr>
          <p:nvPr>
            <p:ph type="ftr" sz="quarter" idx="12"/>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352426" y="1463040"/>
            <a:ext cx="7680960" cy="43434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7EC3F8F3-04B5-45C6-9D0B-D99716A12BA8}" type="datetimeFigureOut">
              <a:rPr lang="en-GB"/>
              <a:pPr>
                <a:defRPr/>
              </a:pPr>
              <a:t>30/11/2012</a:t>
            </a:fld>
            <a:endParaRPr lang="en-GB"/>
          </a:p>
        </p:txBody>
      </p:sp>
      <p:sp>
        <p:nvSpPr>
          <p:cNvPr id="6" name="Footer Placeholder 4"/>
          <p:cNvSpPr>
            <a:spLocks noGrp="1"/>
          </p:cNvSpPr>
          <p:nvPr>
            <p:ph type="ftr" sz="quarter" idx="11"/>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7" name="Slide Number Placeholder 5"/>
          <p:cNvSpPr>
            <a:spLocks noGrp="1"/>
          </p:cNvSpPr>
          <p:nvPr>
            <p:ph type="sldNum" sz="quarter" idx="12"/>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E933705A-EFD7-4689-B13B-0F3EB3F641D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D2F12856-6E02-41EB-95B3-76F9136D964F}" type="datetimeFigureOut">
              <a:rPr lang="en-GB"/>
              <a:pPr>
                <a:defRPr/>
              </a:pPr>
              <a:t>30/11/2012</a:t>
            </a:fld>
            <a:endParaRPr lang="en-GB"/>
          </a:p>
        </p:txBody>
      </p:sp>
      <p:sp>
        <p:nvSpPr>
          <p:cNvPr id="6" name="Footer Placeholder 4"/>
          <p:cNvSpPr>
            <a:spLocks noGrp="1"/>
          </p:cNvSpPr>
          <p:nvPr>
            <p:ph type="ftr" sz="quarter" idx="11"/>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
        <p:nvSpPr>
          <p:cNvPr id="7" name="Slide Number Placeholder 5"/>
          <p:cNvSpPr>
            <a:spLocks noGrp="1"/>
          </p:cNvSpPr>
          <p:nvPr>
            <p:ph type="sldNum" sz="quarter" idx="12"/>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EE52C0F2-999A-4BE1-90C4-B005BD9FE74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Content Placeholder 30"/>
          <p:cNvSpPr>
            <a:spLocks noGrp="1"/>
          </p:cNvSpPr>
          <p:nvPr>
            <p:ph sz="quarter" idx="13"/>
          </p:nvPr>
        </p:nvSpPr>
        <p:spPr>
          <a:xfrm>
            <a:off x="352426" y="1463040"/>
            <a:ext cx="768096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dirty="0"/>
          </a:p>
        </p:txBody>
      </p:sp>
      <p:sp>
        <p:nvSpPr>
          <p:cNvPr id="5" name="Date Placeholder 11"/>
          <p:cNvSpPr>
            <a:spLocks noGrp="1"/>
          </p:cNvSpPr>
          <p:nvPr>
            <p:ph type="dt" sz="half" idx="14"/>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15B99AEA-04E6-47EC-8E5E-63C2D585B633}" type="datetimeFigureOut">
              <a:rPr lang="en-GB"/>
              <a:pPr>
                <a:defRPr/>
              </a:pPr>
              <a:t>30/11/2012</a:t>
            </a:fld>
            <a:endParaRPr lang="en-GB"/>
          </a:p>
        </p:txBody>
      </p:sp>
      <p:sp>
        <p:nvSpPr>
          <p:cNvPr id="6" name="Slide Number Placeholder 18"/>
          <p:cNvSpPr>
            <a:spLocks noGrp="1"/>
          </p:cNvSpPr>
          <p:nvPr>
            <p:ph type="sldNum" sz="quarter" idx="15"/>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56B36AEB-1ED2-4F56-ACDC-7C001B60E098}" type="slidenum">
              <a:rPr lang="en-GB"/>
              <a:pPr>
                <a:defRPr/>
              </a:pPr>
              <a:t>‹#›</a:t>
            </a:fld>
            <a:endParaRPr lang="en-GB"/>
          </a:p>
        </p:txBody>
      </p:sp>
      <p:sp>
        <p:nvSpPr>
          <p:cNvPr id="7" name="Footer Placeholder 20"/>
          <p:cNvSpPr>
            <a:spLocks noGrp="1"/>
          </p:cNvSpPr>
          <p:nvPr>
            <p:ph type="ftr" sz="quarter" idx="16"/>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7"/>
          <p:cNvCxnSpPr/>
          <p:nvPr/>
        </p:nvCxnSpPr>
        <p:spPr>
          <a:xfrm>
            <a:off x="-4763" y="1828800"/>
            <a:ext cx="9144001"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ubtitle 2"/>
          <p:cNvSpPr>
            <a:spLocks noGrp="1"/>
          </p:cNvSpPr>
          <p:nvPr>
            <p:ph type="subTitle" idx="1"/>
          </p:nvPr>
        </p:nvSpPr>
        <p:spPr>
          <a:xfrm>
            <a:off x="352426" y="4003302"/>
            <a:ext cx="4572000" cy="1178298"/>
          </a:xfrm>
          <a:prstGeom prst="rect">
            <a:avLst/>
          </a:prstGeo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4" name="Title 13"/>
          <p:cNvSpPr>
            <a:spLocks noGrp="1"/>
          </p:cNvSpPr>
          <p:nvPr>
            <p:ph type="title"/>
          </p:nvPr>
        </p:nvSpPr>
        <p:spPr>
          <a:xfrm>
            <a:off x="354366" y="1990078"/>
            <a:ext cx="8439912" cy="1984248"/>
          </a:xfrm>
          <a:prstGeom prst="rect">
            <a:avLst/>
          </a:prstGeo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lvl="0"/>
            <a:r>
              <a:rPr lang="en-US" smtClean="0"/>
              <a:t>Click to edit Master title style</a:t>
            </a:r>
            <a:endParaRPr lang="en-US" dirty="0"/>
          </a:p>
        </p:txBody>
      </p:sp>
      <p:sp>
        <p:nvSpPr>
          <p:cNvPr id="7" name="Date Placeholder 15"/>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C791E3C3-255C-4209-AB08-4D3056058A36}" type="datetimeFigureOut">
              <a:rPr lang="en-GB"/>
              <a:pPr>
                <a:defRPr/>
              </a:pPr>
              <a:t>30/11/2012</a:t>
            </a:fld>
            <a:endParaRPr lang="en-GB"/>
          </a:p>
        </p:txBody>
      </p:sp>
      <p:sp>
        <p:nvSpPr>
          <p:cNvPr id="8" name="Slide Number Placeholder 19"/>
          <p:cNvSpPr>
            <a:spLocks noGrp="1"/>
          </p:cNvSpPr>
          <p:nvPr>
            <p:ph type="sldNum" sz="quarter" idx="11"/>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F5E4D195-69C2-4E12-85BE-9A9A893C5193}" type="slidenum">
              <a:rPr lang="en-GB"/>
              <a:pPr>
                <a:defRPr/>
              </a:pPr>
              <a:t>‹#›</a:t>
            </a:fld>
            <a:endParaRPr lang="en-GB"/>
          </a:p>
        </p:txBody>
      </p:sp>
      <p:sp>
        <p:nvSpPr>
          <p:cNvPr id="9" name="Footer Placeholder 20"/>
          <p:cNvSpPr>
            <a:spLocks noGrp="1"/>
          </p:cNvSpPr>
          <p:nvPr>
            <p:ph type="ftr" sz="quarter" idx="12"/>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Content Placeholder 11"/>
          <p:cNvSpPr>
            <a:spLocks noGrp="1"/>
          </p:cNvSpPr>
          <p:nvPr>
            <p:ph sz="quarter" idx="14"/>
          </p:nvPr>
        </p:nvSpPr>
        <p:spPr>
          <a:xfrm>
            <a:off x="4901184" y="1463040"/>
            <a:ext cx="3886200" cy="4288536"/>
          </a:xfrm>
          <a:prstGeom prst="rect">
            <a:avLst/>
          </a:prstGeo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a:prstGeom prst="rect">
            <a:avLst/>
          </a:prstGeo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dirty="0"/>
          </a:p>
        </p:txBody>
      </p:sp>
      <p:sp>
        <p:nvSpPr>
          <p:cNvPr id="6" name="Date Placeholder 19"/>
          <p:cNvSpPr>
            <a:spLocks noGrp="1"/>
          </p:cNvSpPr>
          <p:nvPr>
            <p:ph type="dt" sz="half" idx="15"/>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C80C8BBF-C27D-4653-982A-501B76967105}" type="datetimeFigureOut">
              <a:rPr lang="en-GB"/>
              <a:pPr>
                <a:defRPr/>
              </a:pPr>
              <a:t>30/11/2012</a:t>
            </a:fld>
            <a:endParaRPr lang="en-GB"/>
          </a:p>
        </p:txBody>
      </p:sp>
      <p:sp>
        <p:nvSpPr>
          <p:cNvPr id="7" name="Slide Number Placeholder 24"/>
          <p:cNvSpPr>
            <a:spLocks noGrp="1"/>
          </p:cNvSpPr>
          <p:nvPr>
            <p:ph type="sldNum" sz="quarter" idx="16"/>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0D984CCA-EA41-444D-895D-CBF0007674DE}" type="slidenum">
              <a:rPr lang="en-GB"/>
              <a:pPr>
                <a:defRPr/>
              </a:pPr>
              <a:t>‹#›</a:t>
            </a:fld>
            <a:endParaRPr lang="en-GB"/>
          </a:p>
        </p:txBody>
      </p:sp>
      <p:sp>
        <p:nvSpPr>
          <p:cNvPr id="8" name="Footer Placeholder 25"/>
          <p:cNvSpPr>
            <a:spLocks noGrp="1"/>
          </p:cNvSpPr>
          <p:nvPr>
            <p:ph type="ftr" sz="quarter" idx="17"/>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ext Placeholder 3"/>
          <p:cNvSpPr>
            <a:spLocks noGrp="1"/>
          </p:cNvSpPr>
          <p:nvPr>
            <p:ph type="body" sz="half" idx="2"/>
          </p:nvPr>
        </p:nvSpPr>
        <p:spPr>
          <a:xfrm>
            <a:off x="352426" y="1463040"/>
            <a:ext cx="3886200" cy="509587"/>
          </a:xfrm>
          <a:prstGeom prst="rect">
            <a:avLst/>
          </a:prstGeo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a:prstGeom prst="rect">
            <a:avLst/>
          </a:prstGeo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a:prstGeom prst="rect">
            <a:avLst/>
          </a:prstGeo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a:prstGeom prst="rect">
            <a:avLst/>
          </a:prstGeo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a:p>
        </p:txBody>
      </p:sp>
      <p:sp>
        <p:nvSpPr>
          <p:cNvPr id="8" name="Date Placeholder 19"/>
          <p:cNvSpPr>
            <a:spLocks noGrp="1"/>
          </p:cNvSpPr>
          <p:nvPr>
            <p:ph type="dt" sz="half" idx="16"/>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83320EF3-CE19-4C50-8188-B76DD850A8ED}" type="datetimeFigureOut">
              <a:rPr lang="en-GB"/>
              <a:pPr>
                <a:defRPr/>
              </a:pPr>
              <a:t>30/11/2012</a:t>
            </a:fld>
            <a:endParaRPr lang="en-GB"/>
          </a:p>
        </p:txBody>
      </p:sp>
      <p:sp>
        <p:nvSpPr>
          <p:cNvPr id="9" name="Slide Number Placeholder 23"/>
          <p:cNvSpPr>
            <a:spLocks noGrp="1"/>
          </p:cNvSpPr>
          <p:nvPr>
            <p:ph type="sldNum" sz="quarter" idx="17"/>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D18E47FA-D5E8-4168-B5C2-27019FC0FEF4}" type="slidenum">
              <a:rPr lang="en-GB"/>
              <a:pPr>
                <a:defRPr/>
              </a:pPr>
              <a:t>‹#›</a:t>
            </a:fld>
            <a:endParaRPr lang="en-GB"/>
          </a:p>
        </p:txBody>
      </p:sp>
      <p:sp>
        <p:nvSpPr>
          <p:cNvPr id="10" name="Footer Placeholder 28"/>
          <p:cNvSpPr>
            <a:spLocks noGrp="1"/>
          </p:cNvSpPr>
          <p:nvPr>
            <p:ph type="ftr" sz="quarter" idx="18"/>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Title 14"/>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a:p>
        </p:txBody>
      </p:sp>
      <p:sp>
        <p:nvSpPr>
          <p:cNvPr id="4" name="Date Placeholder 10"/>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0F790F2D-6967-450D-BB11-D5F50079BD00}" type="datetimeFigureOut">
              <a:rPr lang="en-GB"/>
              <a:pPr>
                <a:defRPr/>
              </a:pPr>
              <a:t>30/11/2012</a:t>
            </a:fld>
            <a:endParaRPr lang="en-GB"/>
          </a:p>
        </p:txBody>
      </p:sp>
      <p:sp>
        <p:nvSpPr>
          <p:cNvPr id="5" name="Slide Number Placeholder 13"/>
          <p:cNvSpPr>
            <a:spLocks noGrp="1"/>
          </p:cNvSpPr>
          <p:nvPr>
            <p:ph type="sldNum" sz="quarter" idx="11"/>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97C0DD91-ED9E-46EA-BF6E-DD77C1926991}" type="slidenum">
              <a:rPr lang="en-GB"/>
              <a:pPr>
                <a:defRPr/>
              </a:pPr>
              <a:t>‹#›</a:t>
            </a:fld>
            <a:endParaRPr lang="en-GB"/>
          </a:p>
        </p:txBody>
      </p:sp>
      <p:sp>
        <p:nvSpPr>
          <p:cNvPr id="6" name="Footer Placeholder 17"/>
          <p:cNvSpPr>
            <a:spLocks noGrp="1"/>
          </p:cNvSpPr>
          <p:nvPr>
            <p:ph type="ftr" sz="quarter" idx="12"/>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Date Placeholder 6"/>
          <p:cNvSpPr>
            <a:spLocks noGrp="1"/>
          </p:cNvSpPr>
          <p:nvPr>
            <p:ph type="dt" sz="half" idx="10"/>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C075C0F9-6831-47AE-9D69-AC4E43B3E9B0}" type="datetimeFigureOut">
              <a:rPr lang="en-GB"/>
              <a:pPr>
                <a:defRPr/>
              </a:pPr>
              <a:t>30/11/2012</a:t>
            </a:fld>
            <a:endParaRPr lang="en-GB"/>
          </a:p>
        </p:txBody>
      </p:sp>
      <p:sp>
        <p:nvSpPr>
          <p:cNvPr id="4" name="Slide Number Placeholder 11"/>
          <p:cNvSpPr>
            <a:spLocks noGrp="1"/>
          </p:cNvSpPr>
          <p:nvPr>
            <p:ph type="sldNum" sz="quarter" idx="11"/>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093150BC-1119-4DEF-A3A2-65187D651AE3}" type="slidenum">
              <a:rPr lang="en-GB"/>
              <a:pPr>
                <a:defRPr/>
              </a:pPr>
              <a:t>‹#›</a:t>
            </a:fld>
            <a:endParaRPr lang="en-GB"/>
          </a:p>
        </p:txBody>
      </p:sp>
      <p:sp>
        <p:nvSpPr>
          <p:cNvPr id="5" name="Footer Placeholder 12"/>
          <p:cNvSpPr>
            <a:spLocks noGrp="1"/>
          </p:cNvSpPr>
          <p:nvPr>
            <p:ph type="ftr" sz="quarter" idx="12"/>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a:xfrm>
            <a:off x="352426" y="228600"/>
            <a:ext cx="7680960" cy="1066800"/>
          </a:xfrm>
          <a:prstGeom prst="rect">
            <a:avLst/>
          </a:prstGeom>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a:prstGeom prst="rect">
            <a:avLst/>
          </a:prstGeo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a:prstGeom prst="rect">
            <a:avLst/>
          </a:prstGeo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12"/>
          <p:cNvSpPr>
            <a:spLocks noGrp="1"/>
          </p:cNvSpPr>
          <p:nvPr>
            <p:ph type="dt" sz="half" idx="15"/>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075E18B2-1746-4B6D-B480-56B615F18C4A}" type="datetimeFigureOut">
              <a:rPr lang="en-GB"/>
              <a:pPr>
                <a:defRPr/>
              </a:pPr>
              <a:t>30/11/2012</a:t>
            </a:fld>
            <a:endParaRPr lang="en-GB"/>
          </a:p>
        </p:txBody>
      </p:sp>
      <p:sp>
        <p:nvSpPr>
          <p:cNvPr id="9" name="Slide Number Placeholder 17"/>
          <p:cNvSpPr>
            <a:spLocks noGrp="1"/>
          </p:cNvSpPr>
          <p:nvPr>
            <p:ph type="sldNum" sz="quarter" idx="16"/>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65718085-D929-49E2-821C-B75217A9371F}" type="slidenum">
              <a:rPr lang="en-GB"/>
              <a:pPr>
                <a:defRPr/>
              </a:pPr>
              <a:t>‹#›</a:t>
            </a:fld>
            <a:endParaRPr lang="en-GB"/>
          </a:p>
        </p:txBody>
      </p:sp>
      <p:sp>
        <p:nvSpPr>
          <p:cNvPr id="10" name="Footer Placeholder 19"/>
          <p:cNvSpPr>
            <a:spLocks noGrp="1"/>
          </p:cNvSpPr>
          <p:nvPr>
            <p:ph type="ftr" sz="quarter" idx="17"/>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5229224" y="0"/>
            <a:ext cx="3914775" cy="5657850"/>
          </a:xfrm>
          <a:prstGeom prst="rect">
            <a:avLst/>
          </a:prstGeo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5" name="Text Placeholder 24"/>
          <p:cNvSpPr>
            <a:spLocks noGrp="1"/>
          </p:cNvSpPr>
          <p:nvPr>
            <p:ph type="body" sz="quarter" idx="13"/>
          </p:nvPr>
        </p:nvSpPr>
        <p:spPr>
          <a:xfrm>
            <a:off x="352426" y="1600199"/>
            <a:ext cx="4572000" cy="3593237"/>
          </a:xfrm>
          <a:prstGeom prst="rect">
            <a:avLst/>
          </a:prstGeo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8" name="Date Placeholder 12"/>
          <p:cNvSpPr>
            <a:spLocks noGrp="1"/>
          </p:cNvSpPr>
          <p:nvPr>
            <p:ph type="dt" sz="half" idx="14"/>
          </p:nvPr>
        </p:nvSpPr>
        <p:spPr>
          <a:xfrm>
            <a:off x="352425" y="6543675"/>
            <a:ext cx="1466850" cy="247650"/>
          </a:xfrm>
          <a:prstGeom prst="rect">
            <a:avLst/>
          </a:prstGeom>
        </p:spPr>
        <p:txBody>
          <a:bodyPr/>
          <a:lstStyle>
            <a:lvl1pPr fontAlgn="auto">
              <a:spcBef>
                <a:spcPts val="0"/>
              </a:spcBef>
              <a:spcAft>
                <a:spcPts val="0"/>
              </a:spcAft>
              <a:defRPr>
                <a:latin typeface="+mn-lt"/>
                <a:cs typeface="+mn-cs"/>
              </a:defRPr>
            </a:lvl1pPr>
          </a:lstStyle>
          <a:p>
            <a:pPr>
              <a:defRPr/>
            </a:pPr>
            <a:fld id="{30C61C56-53CA-4BFF-A2F2-87B2EBDEC23E}" type="datetimeFigureOut">
              <a:rPr lang="en-GB"/>
              <a:pPr>
                <a:defRPr/>
              </a:pPr>
              <a:t>30/11/2012</a:t>
            </a:fld>
            <a:endParaRPr lang="en-GB"/>
          </a:p>
        </p:txBody>
      </p:sp>
      <p:sp>
        <p:nvSpPr>
          <p:cNvPr id="9" name="Slide Number Placeholder 19"/>
          <p:cNvSpPr>
            <a:spLocks noGrp="1"/>
          </p:cNvSpPr>
          <p:nvPr>
            <p:ph type="sldNum" sz="quarter" idx="15"/>
          </p:nvPr>
        </p:nvSpPr>
        <p:spPr>
          <a:xfrm>
            <a:off x="7886700" y="6543675"/>
            <a:ext cx="876300" cy="247650"/>
          </a:xfrm>
          <a:prstGeom prst="rect">
            <a:avLst/>
          </a:prstGeom>
        </p:spPr>
        <p:txBody>
          <a:bodyPr/>
          <a:lstStyle>
            <a:lvl1pPr fontAlgn="auto">
              <a:spcBef>
                <a:spcPts val="0"/>
              </a:spcBef>
              <a:spcAft>
                <a:spcPts val="0"/>
              </a:spcAft>
              <a:defRPr>
                <a:latin typeface="+mn-lt"/>
                <a:cs typeface="+mn-cs"/>
              </a:defRPr>
            </a:lvl1pPr>
          </a:lstStyle>
          <a:p>
            <a:pPr>
              <a:defRPr/>
            </a:pPr>
            <a:fld id="{45A8D5C8-F61B-40DC-AE4D-F9B492FDA730}" type="slidenum">
              <a:rPr lang="en-GB"/>
              <a:pPr>
                <a:defRPr/>
              </a:pPr>
              <a:t>‹#›</a:t>
            </a:fld>
            <a:endParaRPr lang="en-GB"/>
          </a:p>
        </p:txBody>
      </p:sp>
      <p:sp>
        <p:nvSpPr>
          <p:cNvPr id="10" name="Footer Placeholder 20"/>
          <p:cNvSpPr>
            <a:spLocks noGrp="1"/>
          </p:cNvSpPr>
          <p:nvPr>
            <p:ph type="ftr" sz="quarter" idx="16"/>
          </p:nvPr>
        </p:nvSpPr>
        <p:spPr>
          <a:xfrm>
            <a:off x="1809750" y="6543675"/>
            <a:ext cx="4086225" cy="247650"/>
          </a:xfrm>
          <a:prstGeom prst="rect">
            <a:avLst/>
          </a:prstGeom>
        </p:spPr>
        <p:txBody>
          <a:bodyPr/>
          <a:lstStyle>
            <a:lvl1pPr fontAlgn="auto">
              <a:spcBef>
                <a:spcPts val="0"/>
              </a:spcBef>
              <a:spcAft>
                <a:spcPts val="0"/>
              </a:spcAft>
              <a:defRPr>
                <a:latin typeface="+mn-lt"/>
                <a:cs typeface="+mn-cs"/>
              </a:defRPr>
            </a:lvl1pPr>
          </a:lstStyle>
          <a:p>
            <a:pPr>
              <a:defRPr/>
            </a:pP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ectangle 6"/>
          <p:cNvSpPr/>
          <p:nvPr userDrawn="1"/>
        </p:nvSpPr>
        <p:spPr>
          <a:xfrm>
            <a:off x="0" y="0"/>
            <a:ext cx="395288" cy="6858000"/>
          </a:xfrm>
          <a:prstGeom prst="rect">
            <a:avLst/>
          </a:prstGeom>
          <a:solidFill>
            <a:schemeClr val="bg1">
              <a:lumMod val="95000"/>
              <a:lumOff val="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CH" dirty="0">
              <a:solidFill>
                <a:schemeClr val="tx1"/>
              </a:solidFill>
            </a:endParaRPr>
          </a:p>
        </p:txBody>
      </p:sp>
      <p:sp>
        <p:nvSpPr>
          <p:cNvPr id="8" name="Date Placeholder 3"/>
          <p:cNvSpPr txBox="1">
            <a:spLocks/>
          </p:cNvSpPr>
          <p:nvPr userDrawn="1"/>
        </p:nvSpPr>
        <p:spPr>
          <a:xfrm rot="16200000">
            <a:off x="-1141412" y="5321300"/>
            <a:ext cx="2708275" cy="365125"/>
          </a:xfrm>
          <a:prstGeom prst="rect">
            <a:avLst/>
          </a:prstGeom>
          <a:solidFill>
            <a:schemeClr val="bg1">
              <a:lumMod val="95000"/>
              <a:lumOff val="5000"/>
            </a:schemeClr>
          </a:solidFill>
          <a:ln>
            <a:noFill/>
          </a:ln>
        </p:spPr>
        <p:txBody>
          <a:bodyPr/>
          <a:lstStyle>
            <a:lvl1pPr>
              <a:defRPr b="1" cap="none" spc="0">
                <a:ln w="12700">
                  <a:no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fontAlgn="auto">
              <a:spcBef>
                <a:spcPts val="0"/>
              </a:spcBef>
              <a:spcAft>
                <a:spcPts val="0"/>
              </a:spcAft>
              <a:defRPr/>
            </a:pPr>
            <a:r>
              <a:rPr lang="en-US" sz="1100" dirty="0">
                <a:solidFill>
                  <a:schemeClr val="tx1"/>
                </a:solidFill>
                <a:latin typeface="+mn-lt"/>
                <a:cs typeface="+mn-cs"/>
              </a:rPr>
              <a:t>WP8 (Work Package Collider-Experiment Interface</a:t>
            </a:r>
            <a:r>
              <a:rPr lang="en-US" sz="1100" dirty="0" smtClean="0">
                <a:solidFill>
                  <a:schemeClr val="tx1"/>
                </a:solidFill>
                <a:latin typeface="+mn-lt"/>
                <a:cs typeface="+mn-cs"/>
              </a:rPr>
              <a:t>)    </a:t>
            </a:r>
            <a:r>
              <a:rPr lang="fr-FR" sz="1100" b="0" dirty="0" err="1" smtClean="0">
                <a:solidFill>
                  <a:schemeClr val="tx1"/>
                </a:solidFill>
                <a:latin typeface="+mn-lt"/>
                <a:cs typeface="+mn-cs"/>
              </a:rPr>
              <a:t>rl</a:t>
            </a:r>
            <a:endParaRPr lang="fr-CH" sz="1100" b="0" dirty="0" smtClean="0">
              <a:solidFill>
                <a:schemeClr val="tx1"/>
              </a:solidFill>
              <a:latin typeface="+mn-lt"/>
              <a:cs typeface="+mn-cs"/>
            </a:endParaRPr>
          </a:p>
        </p:txBody>
      </p:sp>
      <p:sp>
        <p:nvSpPr>
          <p:cNvPr id="9" name="Footer Placeholder 4"/>
          <p:cNvSpPr txBox="1">
            <a:spLocks/>
          </p:cNvSpPr>
          <p:nvPr userDrawn="1"/>
        </p:nvSpPr>
        <p:spPr>
          <a:xfrm rot="16200000">
            <a:off x="-1235074" y="2390775"/>
            <a:ext cx="2895600" cy="365125"/>
          </a:xfrm>
          <a:prstGeom prst="rect">
            <a:avLst/>
          </a:prstGeom>
          <a:solidFill>
            <a:schemeClr val="bg1">
              <a:lumMod val="95000"/>
              <a:lumOff val="5000"/>
            </a:schemeClr>
          </a:solidFill>
          <a:ln>
            <a:noFill/>
          </a:ln>
        </p:spPr>
        <p:txBody>
          <a:bodyPr/>
          <a:lstStyle>
            <a:lvl1pPr>
              <a:defRPr b="1" cap="none" spc="0">
                <a:ln w="12700">
                  <a:no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fontAlgn="auto">
              <a:spcBef>
                <a:spcPts val="0"/>
              </a:spcBef>
              <a:spcAft>
                <a:spcPts val="0"/>
              </a:spcAft>
              <a:defRPr/>
            </a:pPr>
            <a:endParaRPr lang="en-US" sz="1100" b="0" dirty="0" smtClean="0">
              <a:solidFill>
                <a:schemeClr val="tx1"/>
              </a:solidFill>
              <a:latin typeface="+mn-lt"/>
              <a:cs typeface="+mn-cs"/>
            </a:endParaRPr>
          </a:p>
          <a:p>
            <a:pPr fontAlgn="auto">
              <a:spcBef>
                <a:spcPts val="0"/>
              </a:spcBef>
              <a:spcAft>
                <a:spcPts val="0"/>
              </a:spcAft>
              <a:defRPr/>
            </a:pPr>
            <a:r>
              <a:rPr lang="en-US" sz="1100" b="0" dirty="0" smtClean="0">
                <a:solidFill>
                  <a:schemeClr val="tx1"/>
                </a:solidFill>
                <a:latin typeface="+mn-lt"/>
                <a:cs typeface="+mn-cs"/>
              </a:rPr>
              <a:t>30 November 2012</a:t>
            </a:r>
            <a:endParaRPr lang="fr-CH" sz="1100" b="0" dirty="0" smtClean="0">
              <a:solidFill>
                <a:schemeClr val="tx1"/>
              </a:solidFill>
              <a:latin typeface="+mn-lt"/>
              <a:cs typeface="+mn-cs"/>
            </a:endParaRPr>
          </a:p>
        </p:txBody>
      </p:sp>
      <p:pic>
        <p:nvPicPr>
          <p:cNvPr id="1029" name="Picture 9" descr="logo-300dpi.jpg"/>
          <p:cNvPicPr>
            <a:picLocks noChangeAspect="1"/>
          </p:cNvPicPr>
          <p:nvPr userDrawn="1"/>
        </p:nvPicPr>
        <p:blipFill>
          <a:blip r:embed="rId13"/>
          <a:srcRect/>
          <a:stretch>
            <a:fillRect/>
          </a:stretch>
        </p:blipFill>
        <p:spPr bwMode="auto">
          <a:xfrm>
            <a:off x="395288" y="0"/>
            <a:ext cx="1116012" cy="762000"/>
          </a:xfrm>
          <a:prstGeom prst="rect">
            <a:avLst/>
          </a:prstGeom>
          <a:noFill/>
          <a:ln w="9525">
            <a:noFill/>
            <a:miter lim="800000"/>
            <a:headEnd/>
            <a:tailEnd/>
          </a:ln>
        </p:spPr>
      </p:pic>
      <p:cxnSp>
        <p:nvCxnSpPr>
          <p:cNvPr id="11" name="Straight Connector 10"/>
          <p:cNvCxnSpPr/>
          <p:nvPr userDrawn="1"/>
        </p:nvCxnSpPr>
        <p:spPr>
          <a:xfrm rot="10800000" flipH="1" flipV="1">
            <a:off x="395288" y="381000"/>
            <a:ext cx="573087" cy="6300788"/>
          </a:xfrm>
          <a:prstGeom prst="line">
            <a:avLst/>
          </a:prstGeom>
          <a:ln w="38100">
            <a:no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fontAlgn="base">
        <a:spcBef>
          <a:spcPts val="400"/>
        </a:spcBef>
        <a:spcAft>
          <a:spcPct val="0"/>
        </a:spcAft>
        <a:defRPr sz="4000" kern="1200">
          <a:solidFill>
            <a:schemeClr val="tx1"/>
          </a:solidFill>
          <a:latin typeface="+mj-lt"/>
          <a:ea typeface="+mj-ea"/>
          <a:cs typeface="Tunga" pitchFamily="2"/>
        </a:defRPr>
      </a:lvl1pPr>
      <a:lvl2pPr algn="l" rtl="0" fontAlgn="base">
        <a:spcBef>
          <a:spcPts val="400"/>
        </a:spcBef>
        <a:spcAft>
          <a:spcPct val="0"/>
        </a:spcAft>
        <a:defRPr sz="4000">
          <a:solidFill>
            <a:schemeClr val="tx1"/>
          </a:solidFill>
          <a:latin typeface="Corbel" pitchFamily="34" charset="0"/>
          <a:cs typeface="Tunga" pitchFamily="34" charset="0"/>
        </a:defRPr>
      </a:lvl2pPr>
      <a:lvl3pPr algn="l" rtl="0" fontAlgn="base">
        <a:spcBef>
          <a:spcPts val="400"/>
        </a:spcBef>
        <a:spcAft>
          <a:spcPct val="0"/>
        </a:spcAft>
        <a:defRPr sz="4000">
          <a:solidFill>
            <a:schemeClr val="tx1"/>
          </a:solidFill>
          <a:latin typeface="Corbel" pitchFamily="34" charset="0"/>
          <a:cs typeface="Tunga" pitchFamily="34" charset="0"/>
        </a:defRPr>
      </a:lvl3pPr>
      <a:lvl4pPr algn="l" rtl="0" fontAlgn="base">
        <a:spcBef>
          <a:spcPts val="400"/>
        </a:spcBef>
        <a:spcAft>
          <a:spcPct val="0"/>
        </a:spcAft>
        <a:defRPr sz="4000">
          <a:solidFill>
            <a:schemeClr val="tx1"/>
          </a:solidFill>
          <a:latin typeface="Corbel" pitchFamily="34" charset="0"/>
          <a:cs typeface="Tunga" pitchFamily="34" charset="0"/>
        </a:defRPr>
      </a:lvl4pPr>
      <a:lvl5pPr algn="l" rtl="0" fontAlgn="base">
        <a:spcBef>
          <a:spcPts val="400"/>
        </a:spcBef>
        <a:spcAft>
          <a:spcPct val="0"/>
        </a:spcAft>
        <a:defRPr sz="4000">
          <a:solidFill>
            <a:schemeClr val="tx1"/>
          </a:solidFill>
          <a:latin typeface="Corbel" pitchFamily="34" charset="0"/>
          <a:cs typeface="Tunga" pitchFamily="34" charset="0"/>
        </a:defRPr>
      </a:lvl5pPr>
      <a:lvl6pPr marL="457200" algn="l" rtl="0" fontAlgn="base">
        <a:spcBef>
          <a:spcPts val="400"/>
        </a:spcBef>
        <a:spcAft>
          <a:spcPct val="0"/>
        </a:spcAft>
        <a:defRPr sz="4000">
          <a:solidFill>
            <a:schemeClr val="tx1"/>
          </a:solidFill>
          <a:latin typeface="Corbel" pitchFamily="34" charset="0"/>
          <a:cs typeface="Tunga" pitchFamily="34" charset="0"/>
        </a:defRPr>
      </a:lvl6pPr>
      <a:lvl7pPr marL="914400" algn="l" rtl="0" fontAlgn="base">
        <a:spcBef>
          <a:spcPts val="400"/>
        </a:spcBef>
        <a:spcAft>
          <a:spcPct val="0"/>
        </a:spcAft>
        <a:defRPr sz="4000">
          <a:solidFill>
            <a:schemeClr val="tx1"/>
          </a:solidFill>
          <a:latin typeface="Corbel" pitchFamily="34" charset="0"/>
          <a:cs typeface="Tunga" pitchFamily="34" charset="0"/>
        </a:defRPr>
      </a:lvl7pPr>
      <a:lvl8pPr marL="1371600" algn="l" rtl="0" fontAlgn="base">
        <a:spcBef>
          <a:spcPts val="400"/>
        </a:spcBef>
        <a:spcAft>
          <a:spcPct val="0"/>
        </a:spcAft>
        <a:defRPr sz="4000">
          <a:solidFill>
            <a:schemeClr val="tx1"/>
          </a:solidFill>
          <a:latin typeface="Corbel" pitchFamily="34" charset="0"/>
          <a:cs typeface="Tunga" pitchFamily="34" charset="0"/>
        </a:defRPr>
      </a:lvl8pPr>
      <a:lvl9pPr marL="1828800" algn="l" rtl="0" fontAlgn="base">
        <a:spcBef>
          <a:spcPts val="400"/>
        </a:spcBef>
        <a:spcAft>
          <a:spcPct val="0"/>
        </a:spcAft>
        <a:defRPr sz="4000">
          <a:solidFill>
            <a:schemeClr val="tx1"/>
          </a:solidFill>
          <a:latin typeface="Corbel" pitchFamily="34" charset="0"/>
          <a:cs typeface="Tunga" pitchFamily="34" charset="0"/>
        </a:defRPr>
      </a:lvl9pPr>
    </p:titleStyle>
    <p:bodyStyle>
      <a:lvl1pPr algn="l" rtl="0" fontAlgn="base">
        <a:spcBef>
          <a:spcPts val="1200"/>
        </a:spcBef>
        <a:spcAft>
          <a:spcPct val="0"/>
        </a:spcAft>
        <a:buClr>
          <a:srgbClr val="838995"/>
        </a:buClr>
        <a:buFont typeface="Arial" charset="0"/>
        <a:defRPr kern="1200" spc="30">
          <a:solidFill>
            <a:schemeClr val="tx1"/>
          </a:solidFill>
          <a:latin typeface="+mn-lt"/>
          <a:ea typeface="+mn-ea"/>
          <a:cs typeface="Tahoma" pitchFamily="34" charset="0"/>
        </a:defRPr>
      </a:lvl1pPr>
      <a:lvl2pPr marL="171450" indent="-171450"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2pPr>
      <a:lvl3pPr marL="344488" indent="-165100"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3pPr>
      <a:lvl4pPr marL="517525" indent="-169863"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4pPr>
      <a:lvl5pPr marL="688975" indent="-173038" algn="l" rtl="0" fontAlgn="base">
        <a:spcBef>
          <a:spcPts val="600"/>
        </a:spcBef>
        <a:spcAft>
          <a:spcPct val="0"/>
        </a:spcAft>
        <a:buClr>
          <a:schemeClr val="accent1"/>
        </a:buClr>
        <a:buFont typeface="Arial"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conferenceDisplay.py?confId=204787" TargetMode="External"/><Relationship Id="rId2" Type="http://schemas.openxmlformats.org/officeDocument/2006/relationships/hyperlink" Target="https://indico.cern.ch/conferenceDisplay.py?confId=198975" TargetMode="External"/><Relationship Id="rId1" Type="http://schemas.openxmlformats.org/officeDocument/2006/relationships/slideLayout" Target="../slideLayouts/slideLayout2.xml"/><Relationship Id="rId5" Type="http://schemas.openxmlformats.org/officeDocument/2006/relationships/hyperlink" Target="http://indico.cern.ch/conferenceDisplay.py?confId=212405" TargetMode="External"/><Relationship Id="rId4" Type="http://schemas.openxmlformats.org/officeDocument/2006/relationships/hyperlink" Target="http://indico.cern.ch/conferenceDisplay.py?confId=209136"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9"/>
          <p:cNvSpPr>
            <a:spLocks noChangeArrowheads="1"/>
          </p:cNvSpPr>
          <p:nvPr/>
        </p:nvSpPr>
        <p:spPr bwMode="auto">
          <a:xfrm>
            <a:off x="1646238" y="404813"/>
            <a:ext cx="6181725" cy="1169987"/>
          </a:xfrm>
          <a:prstGeom prst="rect">
            <a:avLst/>
          </a:prstGeom>
          <a:noFill/>
          <a:ln w="9525">
            <a:noFill/>
            <a:miter lim="800000"/>
            <a:headEnd/>
            <a:tailEnd/>
          </a:ln>
        </p:spPr>
        <p:txBody>
          <a:bodyPr wrap="none">
            <a:spAutoFit/>
          </a:bodyPr>
          <a:lstStyle/>
          <a:p>
            <a:r>
              <a:rPr lang="en-US" sz="3200">
                <a:latin typeface="Corbel" pitchFamily="34" charset="0"/>
              </a:rPr>
              <a:t>Layout change request  from LHCb,</a:t>
            </a:r>
          </a:p>
          <a:p>
            <a:r>
              <a:rPr lang="en-US" sz="2000">
                <a:latin typeface="Corbel" pitchFamily="34" charset="0"/>
              </a:rPr>
              <a:t>In view of the LHCb upgrade</a:t>
            </a:r>
          </a:p>
          <a:p>
            <a:r>
              <a:rPr lang="en-US">
                <a:latin typeface="Corbel" pitchFamily="34" charset="0"/>
              </a:rPr>
              <a:t>On behalf of the LHCb collaboration</a:t>
            </a:r>
            <a:endParaRPr lang="en-GB">
              <a:latin typeface="Corbel" pitchFamily="34" charset="0"/>
            </a:endParaRPr>
          </a:p>
        </p:txBody>
      </p:sp>
      <p:pic>
        <p:nvPicPr>
          <p:cNvPr id="13314" name="Picture 1"/>
          <p:cNvPicPr>
            <a:picLocks noChangeAspect="1"/>
          </p:cNvPicPr>
          <p:nvPr/>
        </p:nvPicPr>
        <p:blipFill>
          <a:blip r:embed="rId2"/>
          <a:srcRect/>
          <a:stretch>
            <a:fillRect/>
          </a:stretch>
        </p:blipFill>
        <p:spPr bwMode="auto">
          <a:xfrm>
            <a:off x="425450" y="1971675"/>
            <a:ext cx="8683625" cy="4876800"/>
          </a:xfrm>
          <a:prstGeom prst="rect">
            <a:avLst/>
          </a:prstGeom>
          <a:noFill/>
          <a:ln w="9525">
            <a:noFill/>
            <a:miter lim="800000"/>
            <a:headEnd/>
            <a:tailEnd/>
          </a:ln>
        </p:spPr>
      </p:pic>
      <p:pic>
        <p:nvPicPr>
          <p:cNvPr id="13316" name="Picture 9" descr="logo-300dpi.jpg"/>
          <p:cNvPicPr>
            <a:picLocks noChangeAspect="1"/>
          </p:cNvPicPr>
          <p:nvPr/>
        </p:nvPicPr>
        <p:blipFill>
          <a:blip r:embed="rId3"/>
          <a:srcRect/>
          <a:stretch>
            <a:fillRect/>
          </a:stretch>
        </p:blipFill>
        <p:spPr bwMode="auto">
          <a:xfrm>
            <a:off x="395288" y="0"/>
            <a:ext cx="1116012"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524000" y="188913"/>
            <a:ext cx="7272338" cy="639762"/>
          </a:xfrm>
          <a:prstGeom prst="rect">
            <a:avLst/>
          </a:prstGeom>
          <a:noFill/>
          <a:ln w="9525">
            <a:noFill/>
            <a:miter lim="800000"/>
            <a:headEnd/>
            <a:tailEnd/>
          </a:ln>
        </p:spPr>
        <p:txBody>
          <a:bodyPr>
            <a:spAutoFit/>
          </a:bodyPr>
          <a:lstStyle/>
          <a:p>
            <a:pPr>
              <a:lnSpc>
                <a:spcPct val="150000"/>
              </a:lnSpc>
            </a:pPr>
            <a:r>
              <a:rPr lang="en-US" sz="2400" b="1">
                <a:latin typeface="Corbel" pitchFamily="34" charset="0"/>
              </a:rPr>
              <a:t>TAS</a:t>
            </a:r>
            <a:r>
              <a:rPr lang="en-US" sz="2400">
                <a:latin typeface="Corbel" pitchFamily="34" charset="0"/>
              </a:rPr>
              <a:t>, </a:t>
            </a:r>
            <a:r>
              <a:rPr lang="en-GB" sz="2400">
                <a:latin typeface="Corbel" pitchFamily="34" charset="0"/>
              </a:rPr>
              <a:t>Target Secondaries Absorber</a:t>
            </a:r>
          </a:p>
        </p:txBody>
      </p:sp>
      <p:sp>
        <p:nvSpPr>
          <p:cNvPr id="22530" name="Rectangle 2"/>
          <p:cNvSpPr>
            <a:spLocks noChangeArrowheads="1"/>
          </p:cNvSpPr>
          <p:nvPr/>
        </p:nvSpPr>
        <p:spPr bwMode="auto">
          <a:xfrm>
            <a:off x="576263" y="908050"/>
            <a:ext cx="8099425" cy="5870575"/>
          </a:xfrm>
          <a:prstGeom prst="rect">
            <a:avLst/>
          </a:prstGeom>
          <a:noFill/>
          <a:ln w="9525">
            <a:noFill/>
            <a:miter lim="800000"/>
            <a:headEnd/>
            <a:tailEnd/>
          </a:ln>
        </p:spPr>
        <p:txBody>
          <a:bodyPr>
            <a:spAutoFit/>
          </a:bodyPr>
          <a:lstStyle/>
          <a:p>
            <a:pPr>
              <a:lnSpc>
                <a:spcPct val="150000"/>
              </a:lnSpc>
            </a:pPr>
            <a:r>
              <a:rPr lang="en-GB">
                <a:latin typeface="Corbel" pitchFamily="34" charset="0"/>
              </a:rPr>
              <a:t>A dedicated meeting had been set up by Lucio Rossi and studies were presented by F. Cerrutti et al.</a:t>
            </a:r>
            <a:r>
              <a:rPr lang="en-US"/>
              <a:t> </a:t>
            </a:r>
            <a:r>
              <a:rPr lang="en-GB">
                <a:latin typeface="Corbel" pitchFamily="34" charset="0"/>
              </a:rPr>
              <a:t> of a TAS in front of the triplets of IP8 with  LHCb running  at a luminosity of L= 2 10</a:t>
            </a:r>
            <a:r>
              <a:rPr lang="en-GB" baseline="30000">
                <a:latin typeface="Corbel" pitchFamily="34" charset="0"/>
              </a:rPr>
              <a:t>33</a:t>
            </a:r>
            <a:r>
              <a:rPr lang="en-GB">
                <a:latin typeface="Corbel" pitchFamily="34" charset="0"/>
              </a:rPr>
              <a:t> cm</a:t>
            </a:r>
            <a:r>
              <a:rPr lang="en-GB" baseline="30000">
                <a:latin typeface="Corbel" pitchFamily="34" charset="0"/>
              </a:rPr>
              <a:t>-2</a:t>
            </a:r>
            <a:r>
              <a:rPr lang="en-GB">
                <a:latin typeface="Corbel" pitchFamily="34" charset="0"/>
              </a:rPr>
              <a:t> s</a:t>
            </a:r>
            <a:r>
              <a:rPr lang="en-GB" baseline="30000">
                <a:latin typeface="Corbel" pitchFamily="34" charset="0"/>
              </a:rPr>
              <a:t>-1</a:t>
            </a:r>
            <a:r>
              <a:rPr lang="en-GB">
                <a:latin typeface="Corbel" pitchFamily="34" charset="0"/>
              </a:rPr>
              <a:t> </a:t>
            </a:r>
          </a:p>
          <a:p>
            <a:pPr>
              <a:lnSpc>
                <a:spcPct val="150000"/>
              </a:lnSpc>
            </a:pPr>
            <a:endParaRPr lang="en-GB">
              <a:latin typeface="Corbel" pitchFamily="34" charset="0"/>
            </a:endParaRPr>
          </a:p>
          <a:p>
            <a:pPr>
              <a:lnSpc>
                <a:spcPct val="150000"/>
              </a:lnSpc>
            </a:pPr>
            <a:r>
              <a:rPr lang="en-US" b="1" u="sng">
                <a:latin typeface="Corbel" pitchFamily="34" charset="0"/>
              </a:rPr>
              <a:t>As a conclusion form this meeting</a:t>
            </a:r>
            <a:r>
              <a:rPr lang="en-US" u="sng">
                <a:latin typeface="Corbel" pitchFamily="34" charset="0"/>
              </a:rPr>
              <a:t>:</a:t>
            </a:r>
          </a:p>
          <a:p>
            <a:pPr>
              <a:lnSpc>
                <a:spcPct val="150000"/>
              </a:lnSpc>
              <a:buFontTx/>
              <a:buChar char="•"/>
            </a:pPr>
            <a:r>
              <a:rPr lang="en-GB">
                <a:latin typeface="Corbel" pitchFamily="34" charset="0"/>
              </a:rPr>
              <a:t>Given the data and the discussion it is clear that a </a:t>
            </a:r>
            <a:r>
              <a:rPr lang="en-GB" b="1" u="sng">
                <a:latin typeface="Corbel" pitchFamily="34" charset="0"/>
              </a:rPr>
              <a:t>TAS is not needed </a:t>
            </a:r>
            <a:r>
              <a:rPr lang="en-GB">
                <a:latin typeface="Corbel" pitchFamily="34" charset="0"/>
              </a:rPr>
              <a:t>for a 	luminosity of 2 10</a:t>
            </a:r>
            <a:r>
              <a:rPr lang="en-GB" baseline="30000">
                <a:latin typeface="Corbel" pitchFamily="34" charset="0"/>
              </a:rPr>
              <a:t>33</a:t>
            </a:r>
            <a:r>
              <a:rPr lang="en-GB">
                <a:latin typeface="Corbel" pitchFamily="34" charset="0"/>
              </a:rPr>
              <a:t> cm-2 s-1 in IP 8.</a:t>
            </a:r>
          </a:p>
          <a:p>
            <a:pPr>
              <a:lnSpc>
                <a:spcPct val="150000"/>
              </a:lnSpc>
              <a:buFontTx/>
              <a:buChar char="•"/>
            </a:pPr>
            <a:r>
              <a:rPr lang="en-US">
                <a:latin typeface="Corbel" pitchFamily="34" charset="0"/>
              </a:rPr>
              <a:t> Variation of the safety factor depending on the kind of leveling is still under investigation.</a:t>
            </a:r>
          </a:p>
          <a:p>
            <a:pPr>
              <a:lnSpc>
                <a:spcPct val="150000"/>
              </a:lnSpc>
              <a:buFontTx/>
              <a:buChar char="•"/>
            </a:pPr>
            <a:r>
              <a:rPr lang="en-US">
                <a:latin typeface="Corbel" pitchFamily="34" charset="0"/>
              </a:rPr>
              <a:t> </a:t>
            </a:r>
            <a:r>
              <a:rPr lang="en-GB">
                <a:latin typeface="Corbel" pitchFamily="34" charset="0"/>
              </a:rPr>
              <a:t>Previous discussions with Markus Brugger for R2E indicated that new relocation 	(of  equipment) already planned by R2E project for LS1 should be 	sufficient for the radiation level expected in Poin8 during the LHCb 	upgrade run. </a:t>
            </a:r>
          </a:p>
          <a:p>
            <a:pPr>
              <a:lnSpc>
                <a:spcPct val="150000"/>
              </a:lnSpc>
            </a:pPr>
            <a:endParaRPr lang="en-GB">
              <a:latin typeface="Corbe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611188" y="1006057"/>
            <a:ext cx="8424862" cy="5299912"/>
          </a:xfrm>
          <a:prstGeom prst="rect">
            <a:avLst/>
          </a:prstGeom>
          <a:noFill/>
          <a:ln w="9525">
            <a:noFill/>
            <a:miter lim="800000"/>
            <a:headEnd/>
            <a:tailEnd/>
          </a:ln>
          <a:effectLst/>
        </p:spPr>
        <p:txBody>
          <a:bodyPr anchor="ctr">
            <a:spAutoFit/>
          </a:bodyPr>
          <a:lstStyle/>
          <a:p>
            <a:pPr>
              <a:lnSpc>
                <a:spcPct val="120000"/>
              </a:lnSpc>
            </a:pPr>
            <a:endParaRPr lang="en-US" dirty="0"/>
          </a:p>
          <a:p>
            <a:pPr marL="285750" indent="-285750">
              <a:lnSpc>
                <a:spcPct val="120000"/>
              </a:lnSpc>
              <a:buFont typeface="Wingdings" pitchFamily="2" charset="2"/>
              <a:buChar char="Ø"/>
            </a:pPr>
            <a:r>
              <a:rPr lang="en-US" dirty="0" err="1"/>
              <a:t>LHCb</a:t>
            </a:r>
            <a:r>
              <a:rPr lang="en-US" dirty="0"/>
              <a:t> needs to run with both magnet polarities to reduce systematic  	uncertainties.</a:t>
            </a:r>
          </a:p>
          <a:p>
            <a:pPr marL="285750" indent="-285750">
              <a:lnSpc>
                <a:spcPct val="120000"/>
              </a:lnSpc>
              <a:buFont typeface="Wingdings" pitchFamily="2" charset="2"/>
              <a:buChar char="Ø"/>
            </a:pPr>
            <a:r>
              <a:rPr lang="en-US" dirty="0"/>
              <a:t>With 25 ns bunch spacing and the negative polarity of the </a:t>
            </a:r>
            <a:r>
              <a:rPr lang="en-US" dirty="0" err="1"/>
              <a:t>LHCb</a:t>
            </a:r>
            <a:r>
              <a:rPr lang="en-US" dirty="0"/>
              <a:t> spectrometer magnet, a vertical external crossing angle is mandatory. </a:t>
            </a:r>
            <a:endParaRPr lang="en-US" dirty="0" smtClean="0"/>
          </a:p>
          <a:p>
            <a:pPr marL="285750" indent="-285750">
              <a:lnSpc>
                <a:spcPct val="120000"/>
              </a:lnSpc>
              <a:buFont typeface="Wingdings" pitchFamily="2" charset="2"/>
              <a:buChar char="Ø"/>
            </a:pPr>
            <a:r>
              <a:rPr lang="en-US" dirty="0" smtClean="0"/>
              <a:t>Vertical external crossing angle</a:t>
            </a:r>
          </a:p>
          <a:p>
            <a:pPr marL="742950" lvl="1" indent="-285750">
              <a:buFont typeface="Arial" pitchFamily="34" charset="0"/>
              <a:buChar char="•"/>
            </a:pPr>
            <a:r>
              <a:rPr lang="en-US" dirty="0" smtClean="0"/>
              <a:t>External </a:t>
            </a:r>
            <a:r>
              <a:rPr lang="en-US" dirty="0"/>
              <a:t>crossing angle decoupled from dipole polarity</a:t>
            </a:r>
          </a:p>
          <a:p>
            <a:pPr marL="742950" lvl="1" indent="-285750">
              <a:buFont typeface="Arial" pitchFamily="34" charset="0"/>
              <a:buChar char="•"/>
            </a:pPr>
            <a:r>
              <a:rPr lang="en-US" dirty="0" smtClean="0"/>
              <a:t>Absolute </a:t>
            </a:r>
            <a:r>
              <a:rPr lang="en-US" dirty="0"/>
              <a:t>value of effective crossing angle independent of dipole polarity</a:t>
            </a:r>
          </a:p>
          <a:p>
            <a:pPr marL="285750" indent="-285750">
              <a:lnSpc>
                <a:spcPct val="120000"/>
              </a:lnSpc>
              <a:buFont typeface="Wingdings" pitchFamily="2" charset="2"/>
              <a:buChar char="Ø"/>
            </a:pPr>
            <a:r>
              <a:rPr lang="en-US" dirty="0"/>
              <a:t>H</a:t>
            </a:r>
            <a:r>
              <a:rPr lang="en-US" dirty="0" smtClean="0"/>
              <a:t>elps </a:t>
            </a:r>
            <a:r>
              <a:rPr lang="en-US" dirty="0"/>
              <a:t>to reduce further systematic uncertainties.  </a:t>
            </a:r>
          </a:p>
          <a:p>
            <a:pPr>
              <a:lnSpc>
                <a:spcPct val="120000"/>
              </a:lnSpc>
            </a:pPr>
            <a:r>
              <a:rPr lang="en-US" dirty="0"/>
              <a:t>        </a:t>
            </a:r>
          </a:p>
          <a:p>
            <a:pPr>
              <a:lnSpc>
                <a:spcPct val="120000"/>
              </a:lnSpc>
            </a:pPr>
            <a:endParaRPr lang="en-US" dirty="0"/>
          </a:p>
          <a:p>
            <a:pPr marL="285750" indent="-285750">
              <a:lnSpc>
                <a:spcPct val="120000"/>
              </a:lnSpc>
              <a:buFont typeface="Wingdings" pitchFamily="2" charset="2"/>
              <a:buChar char="Ø"/>
            </a:pPr>
            <a:r>
              <a:rPr lang="en-US" dirty="0"/>
              <a:t>At present the beam-screen in the inner triplet is horizontally.</a:t>
            </a:r>
          </a:p>
          <a:p>
            <a:pPr marL="285750" indent="-285750">
              <a:lnSpc>
                <a:spcPct val="120000"/>
              </a:lnSpc>
              <a:buFont typeface="Wingdings" pitchFamily="2" charset="2"/>
              <a:buChar char="Ø"/>
            </a:pPr>
            <a:r>
              <a:rPr lang="en-US" dirty="0"/>
              <a:t>An important parameter is the aperture at injection in point 8. </a:t>
            </a:r>
          </a:p>
          <a:p>
            <a:pPr marL="285750" indent="-285750">
              <a:lnSpc>
                <a:spcPct val="120000"/>
              </a:lnSpc>
              <a:buFont typeface="Wingdings" pitchFamily="2" charset="2"/>
              <a:buChar char="Ø"/>
            </a:pPr>
            <a:r>
              <a:rPr lang="en-US" dirty="0"/>
              <a:t>A measurement has been done during this week`s MD. </a:t>
            </a:r>
          </a:p>
          <a:p>
            <a:pPr marL="285750" indent="-285750">
              <a:lnSpc>
                <a:spcPct val="120000"/>
              </a:lnSpc>
              <a:buFont typeface="Wingdings" pitchFamily="2" charset="2"/>
              <a:buChar char="Ø"/>
            </a:pPr>
            <a:r>
              <a:rPr lang="en-US" dirty="0"/>
              <a:t>Results are important to decide on the orientation of the </a:t>
            </a:r>
            <a:r>
              <a:rPr lang="en-US" dirty="0" smtClean="0"/>
              <a:t>beam-screen to </a:t>
            </a:r>
            <a:r>
              <a:rPr lang="en-US" dirty="0"/>
              <a:t>avoid </a:t>
            </a:r>
            <a:r>
              <a:rPr lang="en-US" dirty="0" smtClean="0"/>
              <a:t>	the </a:t>
            </a:r>
            <a:r>
              <a:rPr lang="en-US" dirty="0"/>
              <a:t>rotation of  the crossing plane at flat </a:t>
            </a:r>
            <a:r>
              <a:rPr lang="en-US" dirty="0" smtClean="0"/>
              <a:t>top, before the squeeze.</a:t>
            </a:r>
            <a:endParaRPr lang="en-US" dirty="0"/>
          </a:p>
        </p:txBody>
      </p:sp>
      <p:sp>
        <p:nvSpPr>
          <p:cNvPr id="38917" name="TextBox 1"/>
          <p:cNvSpPr txBox="1">
            <a:spLocks noChangeArrowheads="1"/>
          </p:cNvSpPr>
          <p:nvPr/>
        </p:nvSpPr>
        <p:spPr bwMode="auto">
          <a:xfrm>
            <a:off x="1476375" y="9525"/>
            <a:ext cx="4305300" cy="731838"/>
          </a:xfrm>
          <a:prstGeom prst="rect">
            <a:avLst/>
          </a:prstGeom>
          <a:noFill/>
          <a:ln w="9525">
            <a:noFill/>
            <a:miter lim="800000"/>
            <a:headEnd/>
            <a:tailEnd/>
          </a:ln>
        </p:spPr>
        <p:txBody>
          <a:bodyPr wrap="none">
            <a:spAutoFit/>
          </a:bodyPr>
          <a:lstStyle/>
          <a:p>
            <a:r>
              <a:rPr lang="en-US" sz="2400">
                <a:latin typeface="Corbel" pitchFamily="34" charset="0"/>
              </a:rPr>
              <a:t>What are the requests to HL LHC</a:t>
            </a:r>
          </a:p>
          <a:p>
            <a:r>
              <a:rPr lang="en-US"/>
              <a:t>Crossing angle at IP8</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4"/>
          <p:cNvSpPr txBox="1">
            <a:spLocks noChangeArrowheads="1"/>
          </p:cNvSpPr>
          <p:nvPr/>
        </p:nvSpPr>
        <p:spPr bwMode="auto">
          <a:xfrm>
            <a:off x="611188" y="1250950"/>
            <a:ext cx="8658225" cy="3692525"/>
          </a:xfrm>
          <a:prstGeom prst="rect">
            <a:avLst/>
          </a:prstGeom>
          <a:noFill/>
          <a:ln w="9525">
            <a:noFill/>
            <a:miter lim="800000"/>
            <a:headEnd/>
            <a:tailEnd/>
          </a:ln>
        </p:spPr>
        <p:txBody>
          <a:bodyPr>
            <a:spAutoFit/>
          </a:bodyPr>
          <a:lstStyle/>
          <a:p>
            <a:r>
              <a:rPr lang="en-US" sz="2000" dirty="0" err="1">
                <a:latin typeface="Corbel" pitchFamily="34" charset="0"/>
              </a:rPr>
              <a:t>LHCb</a:t>
            </a:r>
            <a:r>
              <a:rPr lang="en-US" sz="2000" dirty="0">
                <a:latin typeface="Corbel" pitchFamily="34" charset="0"/>
              </a:rPr>
              <a:t> is grateful for the help and fantastic support by BE, TE and EN</a:t>
            </a:r>
          </a:p>
          <a:p>
            <a:endParaRPr lang="en-US" dirty="0">
              <a:latin typeface="Corbel" pitchFamily="34" charset="0"/>
            </a:endParaRPr>
          </a:p>
          <a:p>
            <a:r>
              <a:rPr lang="en-US" b="1" dirty="0">
                <a:latin typeface="Corbel" pitchFamily="34" charset="0"/>
              </a:rPr>
              <a:t>TE-VSC</a:t>
            </a:r>
            <a:r>
              <a:rPr lang="en-US" dirty="0">
                <a:latin typeface="Corbel" pitchFamily="34" charset="0"/>
              </a:rPr>
              <a:t>, </a:t>
            </a:r>
            <a:r>
              <a:rPr lang="it-IT" dirty="0">
                <a:latin typeface="Corbel" pitchFamily="34" charset="0"/>
              </a:rPr>
              <a:t>with special thanks to </a:t>
            </a:r>
            <a:r>
              <a:rPr lang="en-US" dirty="0">
                <a:latin typeface="Corbel" pitchFamily="34" charset="0"/>
              </a:rPr>
              <a:t>Mark </a:t>
            </a:r>
            <a:r>
              <a:rPr lang="en-US" dirty="0" err="1">
                <a:latin typeface="Corbel" pitchFamily="34" charset="0"/>
              </a:rPr>
              <a:t>Gallilee</a:t>
            </a:r>
            <a:r>
              <a:rPr lang="en-US" dirty="0">
                <a:latin typeface="Corbel" pitchFamily="34" charset="0"/>
              </a:rPr>
              <a:t>, Giulia </a:t>
            </a:r>
            <a:r>
              <a:rPr lang="en-US" dirty="0" err="1">
                <a:latin typeface="Corbel" pitchFamily="34" charset="0"/>
              </a:rPr>
              <a:t>Lanza</a:t>
            </a:r>
            <a:endParaRPr lang="en-US" dirty="0">
              <a:latin typeface="Corbel" pitchFamily="34" charset="0"/>
            </a:endParaRPr>
          </a:p>
          <a:p>
            <a:endParaRPr lang="en-US" dirty="0">
              <a:latin typeface="Corbel" pitchFamily="34" charset="0"/>
            </a:endParaRPr>
          </a:p>
          <a:p>
            <a:r>
              <a:rPr lang="en-US" b="1" dirty="0">
                <a:latin typeface="Corbel" pitchFamily="34" charset="0"/>
              </a:rPr>
              <a:t>BE-ABP</a:t>
            </a:r>
            <a:r>
              <a:rPr lang="en-US" dirty="0">
                <a:latin typeface="Corbel" pitchFamily="34" charset="0"/>
              </a:rPr>
              <a:t>, </a:t>
            </a:r>
            <a:r>
              <a:rPr lang="it-IT" dirty="0">
                <a:latin typeface="Corbel" pitchFamily="34" charset="0"/>
              </a:rPr>
              <a:t>with special thanks to </a:t>
            </a:r>
            <a:r>
              <a:rPr lang="en-US" dirty="0" smtClean="0">
                <a:latin typeface="Corbel" pitchFamily="34" charset="0"/>
              </a:rPr>
              <a:t>Bernhard </a:t>
            </a:r>
            <a:r>
              <a:rPr lang="en-US" dirty="0" err="1">
                <a:latin typeface="Corbel" pitchFamily="34" charset="0"/>
              </a:rPr>
              <a:t>Holzer</a:t>
            </a:r>
            <a:r>
              <a:rPr lang="en-US" dirty="0">
                <a:latin typeface="Corbel" pitchFamily="34" charset="0"/>
              </a:rPr>
              <a:t>, Massimo </a:t>
            </a:r>
            <a:r>
              <a:rPr lang="en-US" dirty="0" err="1">
                <a:latin typeface="Corbel" pitchFamily="34" charset="0"/>
              </a:rPr>
              <a:t>Giovannozzi</a:t>
            </a:r>
            <a:r>
              <a:rPr lang="en-US" dirty="0">
                <a:latin typeface="Corbel" pitchFamily="34" charset="0"/>
              </a:rPr>
              <a:t>, Benoit </a:t>
            </a:r>
            <a:r>
              <a:rPr lang="en-US" dirty="0" err="1">
                <a:latin typeface="Corbel" pitchFamily="34" charset="0"/>
              </a:rPr>
              <a:t>Salvant</a:t>
            </a:r>
            <a:r>
              <a:rPr lang="en-US" dirty="0">
                <a:latin typeface="Corbel" pitchFamily="34" charset="0"/>
              </a:rPr>
              <a:t>, </a:t>
            </a:r>
            <a:r>
              <a:rPr lang="it-IT" dirty="0">
                <a:latin typeface="Corbel" pitchFamily="34" charset="0"/>
              </a:rPr>
              <a:t>S. </a:t>
            </a:r>
            <a:r>
              <a:rPr lang="it-IT" dirty="0" smtClean="0">
                <a:latin typeface="Corbel" pitchFamily="34" charset="0"/>
              </a:rPr>
              <a:t>Fartoukh, W. Herr</a:t>
            </a:r>
            <a:endParaRPr lang="en-US" dirty="0">
              <a:latin typeface="Corbel" pitchFamily="34" charset="0"/>
            </a:endParaRPr>
          </a:p>
          <a:p>
            <a:endParaRPr lang="en-US" dirty="0">
              <a:latin typeface="Corbel" pitchFamily="34" charset="0"/>
            </a:endParaRPr>
          </a:p>
          <a:p>
            <a:r>
              <a:rPr lang="it-IT" b="1" dirty="0">
                <a:latin typeface="Corbel" pitchFamily="34" charset="0"/>
              </a:rPr>
              <a:t>EN-STI</a:t>
            </a:r>
            <a:r>
              <a:rPr lang="it-IT" dirty="0">
                <a:latin typeface="Corbel" pitchFamily="34" charset="0"/>
              </a:rPr>
              <a:t>, with special thanks to F. Cerutti, L. Esposito, </a:t>
            </a:r>
          </a:p>
          <a:p>
            <a:endParaRPr lang="it-IT" dirty="0">
              <a:latin typeface="Corbel" pitchFamily="34" charset="0"/>
            </a:endParaRPr>
          </a:p>
          <a:p>
            <a:r>
              <a:rPr lang="en-US" dirty="0"/>
              <a:t>Machine coordinator/supervisor </a:t>
            </a:r>
            <a:r>
              <a:rPr lang="en-US" dirty="0">
                <a:latin typeface="Corbel" pitchFamily="34" charset="0"/>
              </a:rPr>
              <a:t>team</a:t>
            </a:r>
            <a:r>
              <a:rPr lang="it-IT" dirty="0">
                <a:latin typeface="Corbel" pitchFamily="34" charset="0"/>
              </a:rPr>
              <a:t>, with special thanks to M. Lamont, J. </a:t>
            </a:r>
            <a:r>
              <a:rPr lang="it-IT" smtClean="0">
                <a:latin typeface="Corbel" pitchFamily="34" charset="0"/>
              </a:rPr>
              <a:t>Wenninger, </a:t>
            </a:r>
            <a:r>
              <a:rPr lang="it-IT" dirty="0">
                <a:latin typeface="Corbel" pitchFamily="34" charset="0"/>
              </a:rPr>
              <a:t>G. Arduini, E. </a:t>
            </a:r>
            <a:r>
              <a:rPr lang="it-IT" dirty="0" smtClean="0">
                <a:latin typeface="Corbel" pitchFamily="34" charset="0"/>
              </a:rPr>
              <a:t>Holzer</a:t>
            </a:r>
            <a:r>
              <a:rPr lang="it-IT" dirty="0">
                <a:latin typeface="Corbel" pitchFamily="34" charset="0"/>
              </a:rPr>
              <a:t>, J. </a:t>
            </a:r>
            <a:r>
              <a:rPr lang="en-US" dirty="0" err="1"/>
              <a:t>Uythoven</a:t>
            </a:r>
            <a:endParaRPr lang="en-US" dirty="0">
              <a:latin typeface="Corbel" pitchFamily="34" charset="0"/>
            </a:endParaRPr>
          </a:p>
          <a:p>
            <a:r>
              <a:rPr lang="en-US" dirty="0">
                <a:latin typeface="Corbel" pitchFamily="34" charset="0"/>
              </a:rPr>
              <a:t>… and </a:t>
            </a:r>
            <a:r>
              <a:rPr lang="en-US" dirty="0" smtClean="0">
                <a:latin typeface="Corbel" pitchFamily="34" charset="0"/>
              </a:rPr>
              <a:t>not </a:t>
            </a:r>
            <a:r>
              <a:rPr lang="en-US" dirty="0">
                <a:latin typeface="Corbel" pitchFamily="34" charset="0"/>
              </a:rPr>
              <a:t>to forget the MD crew. </a:t>
            </a:r>
          </a:p>
          <a:p>
            <a:endParaRPr lang="en-GB" dirty="0">
              <a:latin typeface="Corbe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3"/>
          <p:cNvSpPr txBox="1">
            <a:spLocks noChangeArrowheads="1"/>
          </p:cNvSpPr>
          <p:nvPr/>
        </p:nvSpPr>
        <p:spPr bwMode="auto">
          <a:xfrm>
            <a:off x="3779838" y="3068638"/>
            <a:ext cx="627062" cy="369887"/>
          </a:xfrm>
          <a:prstGeom prst="rect">
            <a:avLst/>
          </a:prstGeom>
          <a:noFill/>
          <a:ln w="9525">
            <a:noFill/>
            <a:miter lim="800000"/>
            <a:headEnd/>
            <a:tailEnd/>
          </a:ln>
        </p:spPr>
        <p:txBody>
          <a:bodyPr wrap="none">
            <a:spAutoFit/>
          </a:bodyPr>
          <a:lstStyle/>
          <a:p>
            <a:r>
              <a:rPr lang="en-US">
                <a:latin typeface="Corbel" pitchFamily="34" charset="0"/>
              </a:rPr>
              <a:t>END</a:t>
            </a:r>
            <a:endParaRPr lang="en-GB">
              <a:latin typeface="Corbe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6413" y="736600"/>
            <a:ext cx="8458200" cy="5180013"/>
          </a:xfrm>
          <a:prstGeom prst="rect">
            <a:avLst/>
          </a:prstGeom>
        </p:spPr>
        <p:txBody>
          <a:bodyPr>
            <a:spAutoFit/>
          </a:bodyPr>
          <a:lstStyle/>
          <a:p>
            <a:pPr>
              <a:lnSpc>
                <a:spcPct val="150000"/>
              </a:lnSpc>
            </a:pPr>
            <a:r>
              <a:rPr lang="en-GB" dirty="0">
                <a:latin typeface="Corbel" pitchFamily="34" charset="0"/>
              </a:rPr>
              <a:t>Extrapolating the luminosity recorded so far, </a:t>
            </a:r>
            <a:r>
              <a:rPr lang="en-GB" dirty="0" err="1">
                <a:latin typeface="Corbel" pitchFamily="34" charset="0"/>
              </a:rPr>
              <a:t>LHCb</a:t>
            </a:r>
            <a:r>
              <a:rPr lang="en-GB" dirty="0">
                <a:latin typeface="Corbel" pitchFamily="34" charset="0"/>
              </a:rPr>
              <a:t> will collect </a:t>
            </a:r>
            <a:r>
              <a:rPr lang="en-GB" b="1" dirty="0">
                <a:latin typeface="Corbel" pitchFamily="34" charset="0"/>
              </a:rPr>
              <a:t>~ 7/</a:t>
            </a:r>
            <a:r>
              <a:rPr lang="en-GB" b="1" dirty="0" err="1">
                <a:latin typeface="Corbel" pitchFamily="34" charset="0"/>
              </a:rPr>
              <a:t>fb</a:t>
            </a:r>
            <a:r>
              <a:rPr lang="en-GB" b="1" dirty="0">
                <a:latin typeface="Corbel" pitchFamily="34" charset="0"/>
              </a:rPr>
              <a:t> </a:t>
            </a:r>
            <a:r>
              <a:rPr lang="en-GB" dirty="0">
                <a:latin typeface="Corbel" pitchFamily="34" charset="0"/>
              </a:rPr>
              <a:t>by the end of 2017.</a:t>
            </a:r>
          </a:p>
          <a:p>
            <a:pPr>
              <a:lnSpc>
                <a:spcPct val="150000"/>
              </a:lnSpc>
            </a:pPr>
            <a:r>
              <a:rPr lang="en-GB" dirty="0">
                <a:latin typeface="Corbel" pitchFamily="34" charset="0"/>
              </a:rPr>
              <a:t>In order to reach ultimate theory precision in </a:t>
            </a:r>
            <a:r>
              <a:rPr lang="en-GB" dirty="0" err="1">
                <a:latin typeface="Corbel" pitchFamily="34" charset="0"/>
              </a:rPr>
              <a:t>flavor</a:t>
            </a:r>
            <a:r>
              <a:rPr lang="en-GB" dirty="0">
                <a:latin typeface="Corbel" pitchFamily="34" charset="0"/>
              </a:rPr>
              <a:t> variables more statistics has to be collected.</a:t>
            </a:r>
          </a:p>
          <a:p>
            <a:pPr>
              <a:lnSpc>
                <a:spcPct val="150000"/>
              </a:lnSpc>
            </a:pPr>
            <a:r>
              <a:rPr lang="en-GB" dirty="0">
                <a:latin typeface="Corbel" pitchFamily="34" charset="0"/>
              </a:rPr>
              <a:t>The current </a:t>
            </a:r>
            <a:r>
              <a:rPr lang="en-GB" dirty="0" err="1">
                <a:latin typeface="Corbel" pitchFamily="34" charset="0"/>
              </a:rPr>
              <a:t>LHCb</a:t>
            </a:r>
            <a:r>
              <a:rPr lang="en-GB" dirty="0">
                <a:latin typeface="Corbel" pitchFamily="34" charset="0"/>
              </a:rPr>
              <a:t> limitation is given  by the read out capability (1 MHz) and </a:t>
            </a:r>
            <a:r>
              <a:rPr lang="en-GB" dirty="0" err="1">
                <a:latin typeface="Corbel" pitchFamily="34" charset="0"/>
              </a:rPr>
              <a:t>LHCb</a:t>
            </a:r>
            <a:r>
              <a:rPr lang="en-GB" dirty="0">
                <a:latin typeface="Corbel" pitchFamily="34" charset="0"/>
              </a:rPr>
              <a:t> can not profit of an increase in instantaneous luminosity.</a:t>
            </a:r>
          </a:p>
          <a:p>
            <a:pPr>
              <a:lnSpc>
                <a:spcPct val="150000"/>
              </a:lnSpc>
            </a:pPr>
            <a:endParaRPr lang="en-GB" dirty="0">
              <a:latin typeface="Corbel" pitchFamily="34" charset="0"/>
            </a:endParaRPr>
          </a:p>
          <a:p>
            <a:pPr>
              <a:lnSpc>
                <a:spcPct val="150000"/>
              </a:lnSpc>
            </a:pPr>
            <a:r>
              <a:rPr lang="en-GB" dirty="0">
                <a:latin typeface="Corbel" pitchFamily="34" charset="0"/>
              </a:rPr>
              <a:t>Therefore, </a:t>
            </a:r>
            <a:r>
              <a:rPr lang="en-GB" dirty="0" err="1">
                <a:latin typeface="Corbel" pitchFamily="34" charset="0"/>
              </a:rPr>
              <a:t>LHCb</a:t>
            </a:r>
            <a:r>
              <a:rPr lang="en-GB" dirty="0">
                <a:latin typeface="Corbel" pitchFamily="34" charset="0"/>
              </a:rPr>
              <a:t> proposed an upgrade with</a:t>
            </a:r>
          </a:p>
          <a:p>
            <a:pPr>
              <a:lnSpc>
                <a:spcPct val="150000"/>
              </a:lnSpc>
              <a:buFont typeface="Arial" charset="0"/>
              <a:buChar char="•"/>
            </a:pPr>
            <a:r>
              <a:rPr lang="pt-BR" u="sng" dirty="0">
                <a:latin typeface="Corbel" pitchFamily="34" charset="0"/>
              </a:rPr>
              <a:t>40 MHz readout</a:t>
            </a:r>
          </a:p>
          <a:p>
            <a:pPr>
              <a:lnSpc>
                <a:spcPct val="150000"/>
              </a:lnSpc>
              <a:buFont typeface="Arial" charset="0"/>
              <a:buChar char="•"/>
            </a:pPr>
            <a:r>
              <a:rPr lang="en-GB" u="sng" dirty="0">
                <a:latin typeface="Corbel" pitchFamily="34" charset="0"/>
              </a:rPr>
              <a:t>Full software trigger </a:t>
            </a:r>
            <a:r>
              <a:rPr lang="en-GB" dirty="0">
                <a:latin typeface="Corbel" pitchFamily="34" charset="0"/>
              </a:rPr>
              <a:t>(better yields for charm and </a:t>
            </a:r>
            <a:r>
              <a:rPr lang="en-GB" dirty="0" err="1">
                <a:latin typeface="Corbel" pitchFamily="34" charset="0"/>
              </a:rPr>
              <a:t>hadronic</a:t>
            </a:r>
            <a:r>
              <a:rPr lang="en-GB" dirty="0">
                <a:latin typeface="Corbel" pitchFamily="34" charset="0"/>
              </a:rPr>
              <a:t> triggers),</a:t>
            </a:r>
          </a:p>
          <a:p>
            <a:pPr>
              <a:lnSpc>
                <a:spcPct val="150000"/>
              </a:lnSpc>
              <a:buFont typeface="Arial" charset="0"/>
              <a:buChar char="•"/>
            </a:pPr>
            <a:r>
              <a:rPr lang="en-GB" dirty="0">
                <a:latin typeface="Corbel" pitchFamily="34" charset="0"/>
              </a:rPr>
              <a:t>Instantaneous </a:t>
            </a:r>
            <a:r>
              <a:rPr lang="en-GB" u="sng" dirty="0">
                <a:latin typeface="Blackadder ITC" pitchFamily="82" charset="0"/>
              </a:rPr>
              <a:t>L</a:t>
            </a:r>
            <a:r>
              <a:rPr lang="en-GB" u="sng" dirty="0">
                <a:latin typeface="Corbel" pitchFamily="34" charset="0"/>
              </a:rPr>
              <a:t> up to 2 *10</a:t>
            </a:r>
            <a:r>
              <a:rPr lang="en-GB" u="sng" baseline="30000" dirty="0">
                <a:latin typeface="Corbel" pitchFamily="34" charset="0"/>
              </a:rPr>
              <a:t>33</a:t>
            </a:r>
            <a:r>
              <a:rPr lang="en-GB" u="sng" dirty="0">
                <a:latin typeface="Corbel" pitchFamily="34" charset="0"/>
              </a:rPr>
              <a:t> </a:t>
            </a:r>
            <a:r>
              <a:rPr lang="en-GB" dirty="0">
                <a:latin typeface="Corbel" pitchFamily="34" charset="0"/>
              </a:rPr>
              <a:t>cm</a:t>
            </a:r>
            <a:r>
              <a:rPr lang="en-GB" baseline="30000" dirty="0">
                <a:latin typeface="Corbel" pitchFamily="34" charset="0"/>
              </a:rPr>
              <a:t>-2</a:t>
            </a:r>
            <a:r>
              <a:rPr lang="en-GB" dirty="0">
                <a:latin typeface="Corbel" pitchFamily="34" charset="0"/>
              </a:rPr>
              <a:t>s</a:t>
            </a:r>
            <a:r>
              <a:rPr lang="en-GB" baseline="30000" dirty="0">
                <a:latin typeface="Corbel" pitchFamily="34" charset="0"/>
              </a:rPr>
              <a:t>-1</a:t>
            </a:r>
            <a:r>
              <a:rPr lang="en-GB" dirty="0">
                <a:latin typeface="Corbel" pitchFamily="34" charset="0"/>
              </a:rPr>
              <a:t> collecting </a:t>
            </a:r>
            <a:r>
              <a:rPr lang="en-GB" b="1" dirty="0">
                <a:latin typeface="Corbel" pitchFamily="34" charset="0"/>
              </a:rPr>
              <a:t>50/</a:t>
            </a:r>
            <a:r>
              <a:rPr lang="en-GB" b="1" dirty="0" err="1">
                <a:latin typeface="Corbel" pitchFamily="34" charset="0"/>
              </a:rPr>
              <a:t>fb</a:t>
            </a:r>
            <a:r>
              <a:rPr lang="en-GB" b="1" dirty="0">
                <a:latin typeface="Corbel" pitchFamily="34" charset="0"/>
              </a:rPr>
              <a:t>, starting in 2019,</a:t>
            </a:r>
          </a:p>
          <a:p>
            <a:pPr>
              <a:lnSpc>
                <a:spcPct val="150000"/>
              </a:lnSpc>
              <a:buFont typeface="Arial" charset="0"/>
              <a:buChar char="•"/>
            </a:pPr>
            <a:r>
              <a:rPr lang="en-US" u="sng" dirty="0">
                <a:latin typeface="Corbel" pitchFamily="34" charset="0"/>
              </a:rPr>
              <a:t>Bunch spacing of 25ns </a:t>
            </a:r>
            <a:r>
              <a:rPr lang="en-US" dirty="0">
                <a:latin typeface="Corbel" pitchFamily="34" charset="0"/>
              </a:rPr>
              <a:t>to limit the pile-up at the higher luminosity</a:t>
            </a:r>
            <a:endParaRPr lang="en-GB" dirty="0">
              <a:latin typeface="Corbel" pitchFamily="34" charset="0"/>
            </a:endParaRPr>
          </a:p>
          <a:p>
            <a:pPr>
              <a:lnSpc>
                <a:spcPct val="150000"/>
              </a:lnSpc>
            </a:pPr>
            <a:r>
              <a:rPr lang="en-GB" sz="2400" b="1" dirty="0">
                <a:solidFill>
                  <a:srgbClr val="FF0000"/>
                </a:solidFill>
                <a:latin typeface="Aparajita" pitchFamily="34" charset="0"/>
                <a:cs typeface="Aparajita" pitchFamily="34" charset="0"/>
              </a:rPr>
              <a:t>→</a:t>
            </a:r>
            <a:r>
              <a:rPr lang="en-GB" b="1" dirty="0">
                <a:solidFill>
                  <a:srgbClr val="FF0000"/>
                </a:solidFill>
                <a:latin typeface="Corbel" pitchFamily="34" charset="0"/>
              </a:rPr>
              <a:t> </a:t>
            </a:r>
            <a:r>
              <a:rPr lang="en-GB" dirty="0">
                <a:latin typeface="Corbel" pitchFamily="34" charset="0"/>
              </a:rPr>
              <a:t>Increase in yields: </a:t>
            </a:r>
            <a:r>
              <a:rPr lang="en-GB" b="1" dirty="0">
                <a:latin typeface="Corbel" pitchFamily="34" charset="0"/>
              </a:rPr>
              <a:t>x10 </a:t>
            </a:r>
            <a:r>
              <a:rPr lang="en-GB" dirty="0">
                <a:latin typeface="Corbel" pitchFamily="34" charset="0"/>
              </a:rPr>
              <a:t>in </a:t>
            </a:r>
            <a:r>
              <a:rPr lang="en-GB" dirty="0" err="1">
                <a:latin typeface="Corbel" pitchFamily="34" charset="0"/>
              </a:rPr>
              <a:t>muonic</a:t>
            </a:r>
            <a:r>
              <a:rPr lang="en-GB" dirty="0">
                <a:latin typeface="Corbel" pitchFamily="34" charset="0"/>
              </a:rPr>
              <a:t> channels </a:t>
            </a:r>
            <a:r>
              <a:rPr lang="en-GB" b="1" dirty="0">
                <a:latin typeface="Corbel" pitchFamily="34" charset="0"/>
              </a:rPr>
              <a:t>x20 </a:t>
            </a:r>
            <a:r>
              <a:rPr lang="en-GB" dirty="0">
                <a:latin typeface="Corbel" pitchFamily="34" charset="0"/>
              </a:rPr>
              <a:t>in </a:t>
            </a:r>
            <a:r>
              <a:rPr lang="en-GB" dirty="0" err="1">
                <a:latin typeface="Corbel" pitchFamily="34" charset="0"/>
              </a:rPr>
              <a:t>hadronic</a:t>
            </a:r>
            <a:r>
              <a:rPr lang="en-GB" dirty="0">
                <a:latin typeface="Corbel" pitchFamily="34" charset="0"/>
              </a:rPr>
              <a:t> channels</a:t>
            </a:r>
          </a:p>
        </p:txBody>
      </p:sp>
      <p:sp>
        <p:nvSpPr>
          <p:cNvPr id="14338" name="TextBox 3"/>
          <p:cNvSpPr txBox="1">
            <a:spLocks noChangeArrowheads="1"/>
          </p:cNvSpPr>
          <p:nvPr/>
        </p:nvSpPr>
        <p:spPr bwMode="auto">
          <a:xfrm>
            <a:off x="1547813" y="268288"/>
            <a:ext cx="4786312" cy="400050"/>
          </a:xfrm>
          <a:prstGeom prst="rect">
            <a:avLst/>
          </a:prstGeom>
          <a:noFill/>
          <a:ln w="9525">
            <a:noFill/>
            <a:miter lim="800000"/>
            <a:headEnd/>
            <a:tailEnd/>
          </a:ln>
        </p:spPr>
        <p:txBody>
          <a:bodyPr wrap="none">
            <a:spAutoFit/>
          </a:bodyPr>
          <a:lstStyle/>
          <a:p>
            <a:r>
              <a:rPr lang="en-US" sz="2000" b="1">
                <a:latin typeface="Corbel" pitchFamily="34" charset="0"/>
              </a:rPr>
              <a:t>The importance of the LHCb upgrade:</a:t>
            </a:r>
            <a:endParaRPr lang="en-GB" sz="2000" b="1">
              <a:latin typeface="Corbe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I:\LHCb\TDR-front\LoI\LOI-front.jpg"/>
          <p:cNvPicPr>
            <a:picLocks noChangeAspect="1" noChangeArrowheads="1"/>
          </p:cNvPicPr>
          <p:nvPr/>
        </p:nvPicPr>
        <p:blipFill>
          <a:blip r:embed="rId2"/>
          <a:srcRect/>
          <a:stretch>
            <a:fillRect/>
          </a:stretch>
        </p:blipFill>
        <p:spPr bwMode="auto">
          <a:xfrm>
            <a:off x="7524750" y="7938"/>
            <a:ext cx="1619250" cy="2295525"/>
          </a:xfrm>
          <a:prstGeom prst="rect">
            <a:avLst/>
          </a:prstGeom>
          <a:noFill/>
          <a:ln w="9525">
            <a:noFill/>
            <a:miter lim="800000"/>
            <a:headEnd/>
            <a:tailEnd/>
          </a:ln>
        </p:spPr>
      </p:pic>
      <p:sp>
        <p:nvSpPr>
          <p:cNvPr id="3" name="Rectangle 2"/>
          <p:cNvSpPr/>
          <p:nvPr/>
        </p:nvSpPr>
        <p:spPr>
          <a:xfrm>
            <a:off x="395288" y="549275"/>
            <a:ext cx="8713787" cy="4246563"/>
          </a:xfrm>
          <a:prstGeom prst="rect">
            <a:avLst/>
          </a:prstGeom>
        </p:spPr>
        <p:txBody>
          <a:bodyPr>
            <a:spAutoFit/>
          </a:bodyPr>
          <a:lstStyle/>
          <a:p>
            <a:pPr fontAlgn="auto">
              <a:lnSpc>
                <a:spcPct val="150000"/>
              </a:lnSpc>
              <a:spcBef>
                <a:spcPts val="0"/>
              </a:spcBef>
              <a:spcAft>
                <a:spcPts val="0"/>
              </a:spcAft>
              <a:defRPr/>
            </a:pPr>
            <a:r>
              <a:rPr lang="en-GB" dirty="0">
                <a:latin typeface="+mn-lt"/>
                <a:cs typeface="+mn-cs"/>
              </a:rPr>
              <a:t>• </a:t>
            </a:r>
            <a:r>
              <a:rPr lang="en-GB" i="1" dirty="0">
                <a:latin typeface="+mn-lt"/>
                <a:cs typeface="+mn-cs"/>
              </a:rPr>
              <a:t>March 2011, “Letter of Intent for the </a:t>
            </a:r>
            <a:r>
              <a:rPr lang="en-GB" i="1" dirty="0" err="1">
                <a:latin typeface="+mn-lt"/>
                <a:cs typeface="+mn-cs"/>
              </a:rPr>
              <a:t>LHCb</a:t>
            </a:r>
            <a:r>
              <a:rPr lang="en-GB" i="1" dirty="0">
                <a:latin typeface="+mn-lt"/>
                <a:cs typeface="+mn-cs"/>
              </a:rPr>
              <a:t> Upgrade” submitted to LHCC</a:t>
            </a:r>
          </a:p>
          <a:p>
            <a:pPr fontAlgn="auto">
              <a:lnSpc>
                <a:spcPct val="150000"/>
              </a:lnSpc>
              <a:spcBef>
                <a:spcPts val="0"/>
              </a:spcBef>
              <a:spcAft>
                <a:spcPts val="0"/>
              </a:spcAft>
              <a:defRPr/>
            </a:pPr>
            <a:r>
              <a:rPr lang="en-GB" b="1" dirty="0">
                <a:solidFill>
                  <a:srgbClr val="FF0000"/>
                </a:solidFill>
                <a:latin typeface="+mn-lt"/>
                <a:cs typeface="+mn-cs"/>
              </a:rPr>
              <a:t> → </a:t>
            </a:r>
            <a:r>
              <a:rPr lang="en-GB" b="1" i="1" u="dbl" dirty="0">
                <a:uFill>
                  <a:solidFill>
                    <a:srgbClr val="FF0000"/>
                  </a:solidFill>
                </a:uFill>
                <a:latin typeface="+mn-lt"/>
                <a:cs typeface="+mn-cs"/>
              </a:rPr>
              <a:t>Endorsement of physics case</a:t>
            </a:r>
            <a:r>
              <a:rPr lang="en-GB" i="1" dirty="0">
                <a:latin typeface="+mn-lt"/>
                <a:cs typeface="+mn-cs"/>
              </a:rPr>
              <a:t>.</a:t>
            </a:r>
          </a:p>
          <a:p>
            <a:pPr fontAlgn="auto">
              <a:lnSpc>
                <a:spcPct val="150000"/>
              </a:lnSpc>
              <a:spcBef>
                <a:spcPts val="0"/>
              </a:spcBef>
              <a:spcAft>
                <a:spcPts val="0"/>
              </a:spcAft>
              <a:defRPr/>
            </a:pPr>
            <a:r>
              <a:rPr lang="en-GB" dirty="0">
                <a:latin typeface="+mn-lt"/>
                <a:cs typeface="+mn-cs"/>
              </a:rPr>
              <a:t>• </a:t>
            </a:r>
            <a:r>
              <a:rPr lang="en-GB" i="1" dirty="0">
                <a:latin typeface="+mn-lt"/>
                <a:cs typeface="+mn-cs"/>
              </a:rPr>
              <a:t>June 2011 </a:t>
            </a:r>
            <a:r>
              <a:rPr lang="en-GB" b="1" dirty="0">
                <a:solidFill>
                  <a:srgbClr val="FF0000"/>
                </a:solidFill>
                <a:latin typeface="+mn-lt"/>
                <a:cs typeface="+mn-cs"/>
              </a:rPr>
              <a:t>→</a:t>
            </a:r>
            <a:r>
              <a:rPr lang="en-GB" dirty="0">
                <a:latin typeface="+mn-lt"/>
                <a:cs typeface="+mn-cs"/>
              </a:rPr>
              <a:t> </a:t>
            </a:r>
            <a:r>
              <a:rPr lang="en-GB" b="1" i="1" u="dbl" dirty="0">
                <a:uFill>
                  <a:solidFill>
                    <a:srgbClr val="FF0000"/>
                  </a:solidFill>
                </a:uFill>
                <a:latin typeface="+mn-lt"/>
                <a:cs typeface="+mn-cs"/>
              </a:rPr>
              <a:t>LHCC endorses the LOI</a:t>
            </a:r>
            <a:r>
              <a:rPr lang="en-GB" i="1" dirty="0">
                <a:latin typeface="+mn-lt"/>
                <a:cs typeface="+mn-cs"/>
              </a:rPr>
              <a:t>, green light for TDR preparation</a:t>
            </a:r>
            <a:endParaRPr lang="en-GB" dirty="0">
              <a:latin typeface="+mn-lt"/>
              <a:cs typeface="+mn-cs"/>
            </a:endParaRPr>
          </a:p>
          <a:p>
            <a:pPr fontAlgn="auto">
              <a:lnSpc>
                <a:spcPct val="150000"/>
              </a:lnSpc>
              <a:spcBef>
                <a:spcPts val="0"/>
              </a:spcBef>
              <a:spcAft>
                <a:spcPts val="0"/>
              </a:spcAft>
              <a:defRPr/>
            </a:pPr>
            <a:r>
              <a:rPr lang="en-GB" dirty="0">
                <a:latin typeface="+mn-lt"/>
                <a:cs typeface="+mn-cs"/>
              </a:rPr>
              <a:t>• </a:t>
            </a:r>
            <a:r>
              <a:rPr lang="en-GB" i="1" dirty="0">
                <a:latin typeface="+mn-lt"/>
                <a:cs typeface="+mn-cs"/>
              </a:rPr>
              <a:t>June 2012, Submission of “Framework TDR for the </a:t>
            </a:r>
            <a:r>
              <a:rPr lang="en-GB" i="1" dirty="0" err="1">
                <a:latin typeface="+mn-lt"/>
                <a:cs typeface="+mn-cs"/>
              </a:rPr>
              <a:t>LHCb</a:t>
            </a:r>
            <a:r>
              <a:rPr lang="en-GB" i="1" dirty="0">
                <a:latin typeface="+mn-lt"/>
                <a:cs typeface="+mn-cs"/>
              </a:rPr>
              <a:t> Upgrade” </a:t>
            </a:r>
          </a:p>
          <a:p>
            <a:pPr fontAlgn="auto">
              <a:lnSpc>
                <a:spcPct val="150000"/>
              </a:lnSpc>
              <a:spcBef>
                <a:spcPts val="0"/>
              </a:spcBef>
              <a:spcAft>
                <a:spcPts val="0"/>
              </a:spcAft>
              <a:defRPr/>
            </a:pPr>
            <a:r>
              <a:rPr lang="en-GB" dirty="0">
                <a:latin typeface="+mn-lt"/>
                <a:cs typeface="+mn-cs"/>
              </a:rPr>
              <a:t>• </a:t>
            </a:r>
            <a:r>
              <a:rPr lang="en-GB" i="1" dirty="0">
                <a:latin typeface="+mn-lt"/>
                <a:cs typeface="+mn-cs"/>
              </a:rPr>
              <a:t>September 2012</a:t>
            </a:r>
            <a:r>
              <a:rPr lang="en-GB" b="1" dirty="0">
                <a:solidFill>
                  <a:srgbClr val="FF0000"/>
                </a:solidFill>
                <a:latin typeface="+mn-lt"/>
                <a:cs typeface="+mn-cs"/>
              </a:rPr>
              <a:t> → </a:t>
            </a:r>
            <a:r>
              <a:rPr lang="en-GB" b="1" i="1" u="dbl" dirty="0">
                <a:uFill>
                  <a:solidFill>
                    <a:srgbClr val="FF0000"/>
                  </a:solidFill>
                </a:uFill>
                <a:latin typeface="+mn-lt"/>
                <a:cs typeface="+mn-cs"/>
              </a:rPr>
              <a:t>LHCC fully endorsed  the FTDR</a:t>
            </a:r>
            <a:endParaRPr lang="en-GB" b="1" u="dbl" dirty="0">
              <a:uFill>
                <a:solidFill>
                  <a:srgbClr val="FF0000"/>
                </a:solidFill>
              </a:uFill>
              <a:latin typeface="+mn-lt"/>
              <a:cs typeface="+mn-cs"/>
            </a:endParaRPr>
          </a:p>
          <a:p>
            <a:pPr fontAlgn="auto">
              <a:lnSpc>
                <a:spcPct val="150000"/>
              </a:lnSpc>
              <a:spcBef>
                <a:spcPts val="0"/>
              </a:spcBef>
              <a:spcAft>
                <a:spcPts val="0"/>
              </a:spcAft>
              <a:defRPr/>
            </a:pPr>
            <a:r>
              <a:rPr lang="en-GB" dirty="0">
                <a:latin typeface="+mn-lt"/>
                <a:cs typeface="+mn-cs"/>
              </a:rPr>
              <a:t>• </a:t>
            </a:r>
            <a:r>
              <a:rPr lang="en-GB" i="1" dirty="0">
                <a:latin typeface="+mn-lt"/>
                <a:cs typeface="+mn-cs"/>
              </a:rPr>
              <a:t>October 2012, Presentation of </a:t>
            </a:r>
          </a:p>
          <a:p>
            <a:pPr fontAlgn="auto">
              <a:lnSpc>
                <a:spcPct val="150000"/>
              </a:lnSpc>
              <a:spcBef>
                <a:spcPts val="0"/>
              </a:spcBef>
              <a:spcAft>
                <a:spcPts val="0"/>
              </a:spcAft>
              <a:defRPr/>
            </a:pPr>
            <a:r>
              <a:rPr lang="en-GB" i="1" dirty="0">
                <a:latin typeface="+mn-lt"/>
                <a:cs typeface="+mn-cs"/>
              </a:rPr>
              <a:t>	“Framework TDR” and </a:t>
            </a:r>
          </a:p>
          <a:p>
            <a:pPr fontAlgn="auto">
              <a:lnSpc>
                <a:spcPct val="150000"/>
              </a:lnSpc>
              <a:spcBef>
                <a:spcPts val="0"/>
              </a:spcBef>
              <a:spcAft>
                <a:spcPts val="0"/>
              </a:spcAft>
              <a:defRPr/>
            </a:pPr>
            <a:r>
              <a:rPr lang="en-GB" i="1" dirty="0">
                <a:latin typeface="+mn-lt"/>
                <a:cs typeface="+mn-cs"/>
              </a:rPr>
              <a:t>	“Addendum to </a:t>
            </a:r>
            <a:r>
              <a:rPr lang="en-GB" i="1" dirty="0" err="1">
                <a:latin typeface="+mn-lt"/>
                <a:cs typeface="+mn-cs"/>
              </a:rPr>
              <a:t>MoU</a:t>
            </a:r>
            <a:r>
              <a:rPr lang="en-GB" dirty="0">
                <a:latin typeface="+mn-lt"/>
                <a:cs typeface="+mn-cs"/>
              </a:rPr>
              <a:t> </a:t>
            </a:r>
            <a:r>
              <a:rPr lang="en-GB" i="1" dirty="0">
                <a:latin typeface="+mn-lt"/>
                <a:cs typeface="+mn-cs"/>
              </a:rPr>
              <a:t>for the Common Items of the </a:t>
            </a:r>
            <a:r>
              <a:rPr lang="en-GB" i="1" dirty="0" err="1">
                <a:latin typeface="+mn-lt"/>
                <a:cs typeface="+mn-cs"/>
              </a:rPr>
              <a:t>LHCb</a:t>
            </a:r>
            <a:r>
              <a:rPr lang="en-GB" i="1" dirty="0">
                <a:latin typeface="+mn-lt"/>
                <a:cs typeface="+mn-cs"/>
              </a:rPr>
              <a:t> Upgrade” </a:t>
            </a:r>
          </a:p>
          <a:p>
            <a:pPr fontAlgn="auto">
              <a:lnSpc>
                <a:spcPct val="150000"/>
              </a:lnSpc>
              <a:spcBef>
                <a:spcPts val="0"/>
              </a:spcBef>
              <a:spcAft>
                <a:spcPts val="0"/>
              </a:spcAft>
              <a:defRPr/>
            </a:pPr>
            <a:r>
              <a:rPr lang="en-GB" i="1" dirty="0">
                <a:latin typeface="+mn-lt"/>
                <a:cs typeface="+mn-cs"/>
              </a:rPr>
              <a:t>	to RRB and to Funding Agencies</a:t>
            </a:r>
          </a:p>
          <a:p>
            <a:pPr fontAlgn="auto">
              <a:lnSpc>
                <a:spcPct val="150000"/>
              </a:lnSpc>
              <a:spcBef>
                <a:spcPts val="0"/>
              </a:spcBef>
              <a:spcAft>
                <a:spcPts val="0"/>
              </a:spcAft>
              <a:defRPr/>
            </a:pPr>
            <a:r>
              <a:rPr lang="en-GB" dirty="0">
                <a:latin typeface="+mn-lt"/>
                <a:cs typeface="+mn-cs"/>
              </a:rPr>
              <a:t>• </a:t>
            </a:r>
            <a:r>
              <a:rPr lang="en-GB" i="1" dirty="0">
                <a:latin typeface="+mn-lt"/>
                <a:cs typeface="+mn-cs"/>
              </a:rPr>
              <a:t>Fall 2013, Submission of </a:t>
            </a:r>
            <a:r>
              <a:rPr lang="en-GB" i="1" dirty="0" err="1">
                <a:latin typeface="+mn-lt"/>
                <a:cs typeface="+mn-cs"/>
              </a:rPr>
              <a:t>LHCb</a:t>
            </a:r>
            <a:r>
              <a:rPr lang="en-GB" i="1" dirty="0">
                <a:latin typeface="+mn-lt"/>
                <a:cs typeface="+mn-cs"/>
              </a:rPr>
              <a:t> subsystems sub-system TDRs to LHCC</a:t>
            </a:r>
            <a:endParaRPr lang="en-GB" dirty="0">
              <a:latin typeface="+mn-lt"/>
              <a:cs typeface="+mn-cs"/>
            </a:endParaRPr>
          </a:p>
        </p:txBody>
      </p:sp>
      <p:sp>
        <p:nvSpPr>
          <p:cNvPr id="4" name="TextBox 3"/>
          <p:cNvSpPr txBox="1"/>
          <p:nvPr/>
        </p:nvSpPr>
        <p:spPr>
          <a:xfrm>
            <a:off x="468313" y="5116513"/>
            <a:ext cx="8675687" cy="1262062"/>
          </a:xfrm>
          <a:prstGeom prst="rect">
            <a:avLst/>
          </a:prstGeom>
          <a:noFill/>
          <a:ln>
            <a:solidFill>
              <a:srgbClr val="FF0000"/>
            </a:solidFill>
          </a:ln>
        </p:spPr>
        <p:txBody>
          <a:bodyPr>
            <a:spAutoFit/>
          </a:bodyPr>
          <a:lstStyle/>
          <a:p>
            <a:pPr fontAlgn="auto">
              <a:spcBef>
                <a:spcPts val="0"/>
              </a:spcBef>
              <a:spcAft>
                <a:spcPts val="0"/>
              </a:spcAft>
              <a:defRPr/>
            </a:pPr>
            <a:r>
              <a:rPr lang="en-US" dirty="0">
                <a:latin typeface="+mn-lt"/>
                <a:cs typeface="+mn-cs"/>
              </a:rPr>
              <a:t>The installation of the </a:t>
            </a:r>
            <a:r>
              <a:rPr lang="en-US" dirty="0" err="1">
                <a:latin typeface="+mn-lt"/>
                <a:cs typeface="+mn-cs"/>
              </a:rPr>
              <a:t>LHCb</a:t>
            </a:r>
            <a:r>
              <a:rPr lang="en-US" dirty="0">
                <a:latin typeface="+mn-lt"/>
                <a:cs typeface="+mn-cs"/>
              </a:rPr>
              <a:t> upgrade is scheduled for 2018/19 and will be a </a:t>
            </a:r>
            <a:r>
              <a:rPr lang="en-US" sz="2000" b="1" u="sng" dirty="0">
                <a:effectLst>
                  <a:outerShdw blurRad="38100" dist="38100" dir="2700000" algn="tl">
                    <a:srgbClr val="000000">
                      <a:alpha val="43137"/>
                    </a:srgbClr>
                  </a:outerShdw>
                </a:effectLst>
                <a:latin typeface="+mn-lt"/>
                <a:cs typeface="+mn-cs"/>
              </a:rPr>
              <a:t>one phase upgrade</a:t>
            </a:r>
            <a:r>
              <a:rPr lang="en-US" sz="2000" b="1" dirty="0">
                <a:latin typeface="+mn-lt"/>
                <a:cs typeface="+mn-cs"/>
              </a:rPr>
              <a:t>.</a:t>
            </a:r>
          </a:p>
          <a:p>
            <a:pPr fontAlgn="auto">
              <a:spcBef>
                <a:spcPts val="0"/>
              </a:spcBef>
              <a:spcAft>
                <a:spcPts val="0"/>
              </a:spcAft>
              <a:defRPr/>
            </a:pPr>
            <a:r>
              <a:rPr lang="en-US" dirty="0" err="1">
                <a:latin typeface="+mn-lt"/>
                <a:cs typeface="+mn-cs"/>
              </a:rPr>
              <a:t>LHCb</a:t>
            </a:r>
            <a:r>
              <a:rPr lang="en-US" dirty="0">
                <a:latin typeface="+mn-lt"/>
                <a:cs typeface="+mn-cs"/>
              </a:rPr>
              <a:t> will profit of LS1 and any other longer technical stop or shut-down before LS2 to prepare for the upgrade installation.</a:t>
            </a:r>
            <a:endParaRPr lang="en-GB" dirty="0">
              <a:latin typeface="+mn-lt"/>
              <a:cs typeface="+mn-cs"/>
            </a:endParaRPr>
          </a:p>
        </p:txBody>
      </p:sp>
      <p:pic>
        <p:nvPicPr>
          <p:cNvPr id="15364" name="Picture 3" descr="I:\LHCb\TDR-front\upgrade\Framework\FWTDR-final-front-A4.jpg"/>
          <p:cNvPicPr>
            <a:picLocks noChangeAspect="1" noChangeArrowheads="1"/>
          </p:cNvPicPr>
          <p:nvPr/>
        </p:nvPicPr>
        <p:blipFill>
          <a:blip r:embed="rId3"/>
          <a:srcRect/>
          <a:stretch>
            <a:fillRect/>
          </a:stretch>
        </p:blipFill>
        <p:spPr bwMode="auto">
          <a:xfrm>
            <a:off x="7523163" y="2303463"/>
            <a:ext cx="1620837" cy="2278062"/>
          </a:xfrm>
          <a:prstGeom prst="rect">
            <a:avLst/>
          </a:prstGeom>
          <a:noFill/>
          <a:ln w="9525">
            <a:noFill/>
            <a:miter lim="800000"/>
            <a:headEnd/>
            <a:tailEnd/>
          </a:ln>
        </p:spPr>
      </p:pic>
      <p:sp>
        <p:nvSpPr>
          <p:cNvPr id="15365" name="TextBox 5"/>
          <p:cNvSpPr txBox="1">
            <a:spLocks noChangeArrowheads="1"/>
          </p:cNvSpPr>
          <p:nvPr/>
        </p:nvSpPr>
        <p:spPr bwMode="auto">
          <a:xfrm>
            <a:off x="1547813" y="149225"/>
            <a:ext cx="4814887" cy="400050"/>
          </a:xfrm>
          <a:prstGeom prst="rect">
            <a:avLst/>
          </a:prstGeom>
          <a:noFill/>
          <a:ln w="9525">
            <a:noFill/>
            <a:miter lim="800000"/>
            <a:headEnd/>
            <a:tailEnd/>
          </a:ln>
        </p:spPr>
        <p:txBody>
          <a:bodyPr wrap="none">
            <a:spAutoFit/>
          </a:bodyPr>
          <a:lstStyle/>
          <a:p>
            <a:r>
              <a:rPr lang="en-US" sz="2000" b="1">
                <a:latin typeface="Corbel" pitchFamily="34" charset="0"/>
              </a:rPr>
              <a:t>The steps towards the LHCb upgrade:</a:t>
            </a:r>
            <a:endParaRPr lang="en-GB" sz="2000" b="1">
              <a:latin typeface="Corbe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4294967295"/>
          </p:nvPr>
        </p:nvSpPr>
        <p:spPr>
          <a:xfrm>
            <a:off x="849313" y="1436688"/>
            <a:ext cx="7866062" cy="4525962"/>
          </a:xfrm>
          <a:prstGeom prst="rect">
            <a:avLst/>
          </a:prstGeom>
        </p:spPr>
        <p:txBody>
          <a:bodyPr/>
          <a:lstStyle/>
          <a:p>
            <a:pPr fontAlgn="auto">
              <a:spcAft>
                <a:spcPts val="0"/>
              </a:spcAft>
              <a:buClr>
                <a:schemeClr val="accent5"/>
              </a:buClr>
              <a:buFont typeface="Arial" pitchFamily="34" charset="0"/>
              <a:buNone/>
              <a:defRPr/>
            </a:pPr>
            <a:endParaRPr lang="en-US"/>
          </a:p>
        </p:txBody>
      </p:sp>
      <p:pic>
        <p:nvPicPr>
          <p:cNvPr id="16386" name="Picture 4"/>
          <p:cNvPicPr>
            <a:picLocks noChangeAspect="1"/>
          </p:cNvPicPr>
          <p:nvPr/>
        </p:nvPicPr>
        <p:blipFill>
          <a:blip r:embed="rId2"/>
          <a:srcRect/>
          <a:stretch>
            <a:fillRect/>
          </a:stretch>
        </p:blipFill>
        <p:spPr bwMode="auto">
          <a:xfrm>
            <a:off x="539750" y="1436688"/>
            <a:ext cx="8496300" cy="4727575"/>
          </a:xfrm>
          <a:prstGeom prst="rect">
            <a:avLst/>
          </a:prstGeom>
          <a:noFill/>
          <a:ln w="9525">
            <a:noFill/>
            <a:miter lim="800000"/>
            <a:headEnd/>
            <a:tailEnd/>
          </a:ln>
        </p:spPr>
      </p:pic>
      <p:sp>
        <p:nvSpPr>
          <p:cNvPr id="6" name="Down Arrow Callout 5"/>
          <p:cNvSpPr/>
          <p:nvPr/>
        </p:nvSpPr>
        <p:spPr>
          <a:xfrm rot="20591304">
            <a:off x="627063" y="2701925"/>
            <a:ext cx="1057275" cy="1509713"/>
          </a:xfrm>
          <a:prstGeom prst="downArrowCallou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a:solidFill>
                  <a:srgbClr val="000000"/>
                </a:solidFill>
                <a:latin typeface="Times New Roman"/>
                <a:cs typeface="Times New Roman"/>
              </a:rPr>
              <a:t>VELO</a:t>
            </a:r>
          </a:p>
          <a:p>
            <a:pPr algn="ctr" fontAlgn="auto">
              <a:spcBef>
                <a:spcPts val="0"/>
              </a:spcBef>
              <a:spcAft>
                <a:spcPts val="0"/>
              </a:spcAft>
              <a:defRPr/>
            </a:pPr>
            <a:r>
              <a:rPr lang="en-US" sz="1600">
                <a:solidFill>
                  <a:srgbClr val="000000"/>
                </a:solidFill>
                <a:latin typeface="Times New Roman"/>
                <a:cs typeface="Times New Roman"/>
              </a:rPr>
              <a:t>Si Strips</a:t>
            </a:r>
          </a:p>
          <a:p>
            <a:pPr algn="ctr" fontAlgn="auto">
              <a:spcBef>
                <a:spcPts val="0"/>
              </a:spcBef>
              <a:spcAft>
                <a:spcPts val="0"/>
              </a:spcAft>
              <a:defRPr/>
            </a:pPr>
            <a:r>
              <a:rPr lang="en-US" sz="1400">
                <a:solidFill>
                  <a:srgbClr val="000000"/>
                </a:solidFill>
                <a:latin typeface="Times New Roman"/>
                <a:cs typeface="Times New Roman"/>
              </a:rPr>
              <a:t>(replace all)</a:t>
            </a:r>
          </a:p>
        </p:txBody>
      </p:sp>
      <p:sp>
        <p:nvSpPr>
          <p:cNvPr id="7" name="Down Arrow Callout 6"/>
          <p:cNvSpPr/>
          <p:nvPr/>
        </p:nvSpPr>
        <p:spPr>
          <a:xfrm rot="2547865">
            <a:off x="7381875" y="2759075"/>
            <a:ext cx="1058863" cy="1511300"/>
          </a:xfrm>
          <a:prstGeom prst="downArrowCallout">
            <a:avLst/>
          </a:prstGeom>
          <a:solidFill>
            <a:srgbClr val="0080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a:latin typeface="Times New Roman"/>
                <a:cs typeface="Times New Roman"/>
              </a:rPr>
              <a:t>Muon MWPC</a:t>
            </a:r>
          </a:p>
          <a:p>
            <a:pPr algn="ctr" fontAlgn="auto">
              <a:spcBef>
                <a:spcPts val="0"/>
              </a:spcBef>
              <a:spcAft>
                <a:spcPts val="0"/>
              </a:spcAft>
              <a:defRPr/>
            </a:pPr>
            <a:r>
              <a:rPr lang="en-US" sz="1400">
                <a:latin typeface="Times New Roman"/>
                <a:cs typeface="Times New Roman"/>
              </a:rPr>
              <a:t>(almost compatible)</a:t>
            </a:r>
          </a:p>
        </p:txBody>
      </p:sp>
      <p:sp>
        <p:nvSpPr>
          <p:cNvPr id="8" name="Down Arrow Callout 7"/>
          <p:cNvSpPr/>
          <p:nvPr/>
        </p:nvSpPr>
        <p:spPr>
          <a:xfrm rot="2007574">
            <a:off x="5853113" y="2386013"/>
            <a:ext cx="1265237" cy="1646237"/>
          </a:xfrm>
          <a:prstGeom prst="downArrowCallout">
            <a:avLst>
              <a:gd name="adj1" fmla="val 25000"/>
              <a:gd name="adj2" fmla="val 30649"/>
              <a:gd name="adj3" fmla="val 25000"/>
              <a:gd name="adj4" fmla="val 64977"/>
            </a:avLst>
          </a:prstGeom>
          <a:solidFill>
            <a:srgbClr val="3366FF"/>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atin typeface="Times New Roman"/>
                <a:cs typeface="Times New Roman"/>
              </a:rPr>
              <a:t>Calo PMTs</a:t>
            </a:r>
          </a:p>
          <a:p>
            <a:pPr algn="ctr" fontAlgn="auto">
              <a:spcBef>
                <a:spcPts val="0"/>
              </a:spcBef>
              <a:spcAft>
                <a:spcPts val="0"/>
              </a:spcAft>
              <a:defRPr/>
            </a:pPr>
            <a:r>
              <a:rPr lang="en-US" sz="1400">
                <a:latin typeface="Times New Roman"/>
                <a:cs typeface="Times New Roman"/>
              </a:rPr>
              <a:t>(Reduce PMTs gain+ replace R/O)</a:t>
            </a:r>
          </a:p>
        </p:txBody>
      </p:sp>
      <p:sp>
        <p:nvSpPr>
          <p:cNvPr id="9" name="Process 8"/>
          <p:cNvSpPr/>
          <p:nvPr/>
        </p:nvSpPr>
        <p:spPr>
          <a:xfrm>
            <a:off x="2338388" y="5772150"/>
            <a:ext cx="1558925" cy="785813"/>
          </a:xfrm>
          <a:prstGeom prst="flowChartProcess">
            <a:avLst/>
          </a:prstGeom>
          <a:solidFill>
            <a:srgbClr val="FF660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solidFill>
                  <a:schemeClr val="bg1"/>
                </a:solidFill>
                <a:latin typeface="Times New Roman"/>
                <a:cs typeface="Times New Roman"/>
              </a:rPr>
              <a:t>RICH HPDs</a:t>
            </a:r>
          </a:p>
          <a:p>
            <a:pPr algn="ctr" fontAlgn="auto">
              <a:spcBef>
                <a:spcPts val="0"/>
              </a:spcBef>
              <a:spcAft>
                <a:spcPts val="0"/>
              </a:spcAft>
              <a:defRPr/>
            </a:pPr>
            <a:r>
              <a:rPr lang="en-US" sz="1400">
                <a:solidFill>
                  <a:schemeClr val="bg1"/>
                </a:solidFill>
                <a:latin typeface="Times New Roman"/>
                <a:cs typeface="Times New Roman"/>
              </a:rPr>
              <a:t>(replace HPDs </a:t>
            </a:r>
          </a:p>
          <a:p>
            <a:pPr algn="ctr" fontAlgn="auto">
              <a:spcBef>
                <a:spcPts val="0"/>
              </a:spcBef>
              <a:spcAft>
                <a:spcPts val="0"/>
              </a:spcAft>
              <a:defRPr/>
            </a:pPr>
            <a:r>
              <a:rPr lang="en-US" sz="1400">
                <a:solidFill>
                  <a:schemeClr val="bg1"/>
                </a:solidFill>
                <a:latin typeface="Times New Roman"/>
                <a:cs typeface="Times New Roman"/>
              </a:rPr>
              <a:t>+ R/O)</a:t>
            </a:r>
          </a:p>
        </p:txBody>
      </p:sp>
      <p:sp>
        <p:nvSpPr>
          <p:cNvPr id="10" name="Bent-Up Arrow 9"/>
          <p:cNvSpPr/>
          <p:nvPr/>
        </p:nvSpPr>
        <p:spPr>
          <a:xfrm>
            <a:off x="3952875" y="5465763"/>
            <a:ext cx="1060450" cy="727075"/>
          </a:xfrm>
          <a:prstGeom prst="bentUpArrow">
            <a:avLst/>
          </a:prstGeom>
          <a:solidFill>
            <a:srgbClr val="FF66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Bent-Up Arrow 10"/>
          <p:cNvSpPr/>
          <p:nvPr/>
        </p:nvSpPr>
        <p:spPr>
          <a:xfrm flipH="1">
            <a:off x="1724025" y="5197475"/>
            <a:ext cx="555625" cy="966788"/>
          </a:xfrm>
          <a:prstGeom prst="bentUpArrow">
            <a:avLst/>
          </a:prstGeom>
          <a:solidFill>
            <a:srgbClr val="FF66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Down Arrow 11"/>
          <p:cNvSpPr/>
          <p:nvPr/>
        </p:nvSpPr>
        <p:spPr>
          <a:xfrm rot="20332021">
            <a:off x="3471863" y="2578100"/>
            <a:ext cx="330200" cy="1795463"/>
          </a:xfrm>
          <a:prstGeom prst="downArrow">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Down Arrow 12"/>
          <p:cNvSpPr/>
          <p:nvPr/>
        </p:nvSpPr>
        <p:spPr>
          <a:xfrm rot="1147794">
            <a:off x="2270125" y="2203450"/>
            <a:ext cx="231775" cy="1497013"/>
          </a:xfrm>
          <a:prstGeom prst="downArrow">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Process 18"/>
          <p:cNvSpPr/>
          <p:nvPr/>
        </p:nvSpPr>
        <p:spPr>
          <a:xfrm>
            <a:off x="2157413" y="1635125"/>
            <a:ext cx="1738312" cy="1139825"/>
          </a:xfrm>
          <a:prstGeom prst="flowChartProcess">
            <a:avLst/>
          </a:prstGeom>
          <a:solidFill>
            <a:srgbClr val="FF000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solidFill>
                  <a:schemeClr val="bg1"/>
                </a:solidFill>
                <a:latin typeface="Times New Roman"/>
                <a:cs typeface="Times New Roman"/>
              </a:rPr>
              <a:t>Silicon Trackers </a:t>
            </a:r>
          </a:p>
          <a:p>
            <a:pPr algn="ctr" fontAlgn="auto">
              <a:spcBef>
                <a:spcPts val="0"/>
              </a:spcBef>
              <a:spcAft>
                <a:spcPts val="0"/>
              </a:spcAft>
              <a:defRPr/>
            </a:pPr>
            <a:r>
              <a:rPr lang="en-US">
                <a:solidFill>
                  <a:schemeClr val="bg1"/>
                </a:solidFill>
                <a:latin typeface="Times New Roman"/>
                <a:cs typeface="Times New Roman"/>
              </a:rPr>
              <a:t>Si Strips </a:t>
            </a:r>
          </a:p>
          <a:p>
            <a:pPr algn="ctr" fontAlgn="auto">
              <a:spcBef>
                <a:spcPts val="0"/>
              </a:spcBef>
              <a:spcAft>
                <a:spcPts val="0"/>
              </a:spcAft>
              <a:defRPr/>
            </a:pPr>
            <a:r>
              <a:rPr lang="en-US" sz="1400">
                <a:solidFill>
                  <a:schemeClr val="bg1"/>
                </a:solidFill>
                <a:latin typeface="Times New Roman"/>
                <a:cs typeface="Times New Roman"/>
              </a:rPr>
              <a:t>(replace all)</a:t>
            </a:r>
          </a:p>
        </p:txBody>
      </p:sp>
      <p:sp>
        <p:nvSpPr>
          <p:cNvPr id="15" name="Down Arrow 14"/>
          <p:cNvSpPr/>
          <p:nvPr/>
        </p:nvSpPr>
        <p:spPr>
          <a:xfrm rot="1896902">
            <a:off x="4419600" y="2447925"/>
            <a:ext cx="330200" cy="1608138"/>
          </a:xfrm>
          <a:prstGeom prst="downArrow">
            <a:avLst/>
          </a:prstGeom>
          <a:solidFill>
            <a:schemeClr val="bg1">
              <a:lumMod val="50000"/>
              <a:lumOff val="5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Process 21"/>
          <p:cNvSpPr/>
          <p:nvPr/>
        </p:nvSpPr>
        <p:spPr>
          <a:xfrm>
            <a:off x="4327525" y="1787525"/>
            <a:ext cx="1738313" cy="1139825"/>
          </a:xfrm>
          <a:prstGeom prst="flowChartProcess">
            <a:avLst/>
          </a:prstGeom>
          <a:solidFill>
            <a:schemeClr val="tx1">
              <a:lumMod val="65000"/>
            </a:schemeClr>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solidFill>
                  <a:schemeClr val="bg1"/>
                </a:solidFill>
                <a:latin typeface="Times New Roman"/>
                <a:cs typeface="Times New Roman"/>
              </a:rPr>
              <a:t>Outer Trackers Straw tubes</a:t>
            </a:r>
          </a:p>
          <a:p>
            <a:pPr algn="ctr" fontAlgn="auto">
              <a:spcBef>
                <a:spcPts val="0"/>
              </a:spcBef>
              <a:spcAft>
                <a:spcPts val="0"/>
              </a:spcAft>
              <a:defRPr/>
            </a:pPr>
            <a:r>
              <a:rPr lang="en-US" sz="1400">
                <a:solidFill>
                  <a:schemeClr val="bg1"/>
                </a:solidFill>
                <a:latin typeface="Times New Roman"/>
                <a:cs typeface="Times New Roman"/>
              </a:rPr>
              <a:t>(replace R/O)</a:t>
            </a:r>
          </a:p>
        </p:txBody>
      </p:sp>
      <p:sp>
        <p:nvSpPr>
          <p:cNvPr id="16398" name="TextBox 16"/>
          <p:cNvSpPr txBox="1">
            <a:spLocks noChangeArrowheads="1"/>
          </p:cNvSpPr>
          <p:nvPr/>
        </p:nvSpPr>
        <p:spPr bwMode="auto">
          <a:xfrm>
            <a:off x="1547813" y="333375"/>
            <a:ext cx="4156075" cy="584200"/>
          </a:xfrm>
          <a:prstGeom prst="rect">
            <a:avLst/>
          </a:prstGeom>
          <a:noFill/>
          <a:ln w="9525">
            <a:noFill/>
            <a:miter lim="800000"/>
            <a:headEnd/>
            <a:tailEnd/>
          </a:ln>
        </p:spPr>
        <p:txBody>
          <a:bodyPr wrap="none">
            <a:spAutoFit/>
          </a:bodyPr>
          <a:lstStyle/>
          <a:p>
            <a:r>
              <a:rPr lang="en-US" sz="3200">
                <a:latin typeface="Corbel" pitchFamily="34" charset="0"/>
              </a:rPr>
              <a:t>LHCb detector upgrade</a:t>
            </a:r>
            <a:endParaRPr lang="en-GB" sz="3200">
              <a:latin typeface="Corbel" pitchFamily="34" charset="0"/>
            </a:endParaRPr>
          </a:p>
        </p:txBody>
      </p:sp>
      <p:sp>
        <p:nvSpPr>
          <p:cNvPr id="18" name="Down Arrow 17"/>
          <p:cNvSpPr/>
          <p:nvPr/>
        </p:nvSpPr>
        <p:spPr>
          <a:xfrm rot="7157927">
            <a:off x="4668044" y="4039394"/>
            <a:ext cx="330200" cy="1535112"/>
          </a:xfrm>
          <a:prstGeom prst="downArrow">
            <a:avLst/>
          </a:prstGeom>
          <a:gradFill>
            <a:gsLst>
              <a:gs pos="0">
                <a:srgbClr val="C00000"/>
              </a:gs>
              <a:gs pos="50000">
                <a:schemeClr val="accent1">
                  <a:tint val="44500"/>
                  <a:satMod val="160000"/>
                </a:schemeClr>
              </a:gs>
              <a:gs pos="100000">
                <a:schemeClr val="accent1">
                  <a:tint val="23500"/>
                  <a:satMod val="160000"/>
                </a:schemeClr>
              </a:gs>
            </a:gsLst>
            <a:lin ang="5400000" scaled="0"/>
          </a:gradFill>
          <a:ln>
            <a:solidFill>
              <a:schemeClr val="bg1"/>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Process 21"/>
          <p:cNvSpPr/>
          <p:nvPr/>
        </p:nvSpPr>
        <p:spPr>
          <a:xfrm>
            <a:off x="5349875" y="4476750"/>
            <a:ext cx="1736725" cy="1092200"/>
          </a:xfrm>
          <a:prstGeom prst="flowChartProcess">
            <a:avLst/>
          </a:prstGeom>
          <a:gradFill>
            <a:gsLst>
              <a:gs pos="0">
                <a:srgbClr val="C00000"/>
              </a:gs>
              <a:gs pos="50000">
                <a:schemeClr val="accent1">
                  <a:tint val="44500"/>
                  <a:satMod val="160000"/>
                </a:schemeClr>
              </a:gs>
              <a:gs pos="100000">
                <a:schemeClr val="accent1">
                  <a:tint val="23500"/>
                  <a:satMod val="160000"/>
                </a:schemeClr>
              </a:gs>
            </a:gsLst>
            <a:lin ang="5400000" scaled="0"/>
          </a:gra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r>
              <a:rPr lang="en-US">
                <a:solidFill>
                  <a:schemeClr val="bg1"/>
                </a:solidFill>
                <a:latin typeface="Times New Roman" pitchFamily="18" charset="0"/>
                <a:cs typeface="Times New Roman" pitchFamily="18" charset="0"/>
              </a:rPr>
              <a:t>Or Scintillating Fibre Central Tracker</a:t>
            </a:r>
            <a:endParaRPr lang="en-US" sz="140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1"/>
          <p:cNvSpPr txBox="1">
            <a:spLocks noChangeArrowheads="1"/>
          </p:cNvSpPr>
          <p:nvPr/>
        </p:nvSpPr>
        <p:spPr bwMode="auto">
          <a:xfrm>
            <a:off x="1547813" y="333375"/>
            <a:ext cx="3567112" cy="457200"/>
          </a:xfrm>
          <a:prstGeom prst="rect">
            <a:avLst/>
          </a:prstGeom>
          <a:noFill/>
          <a:ln w="9525">
            <a:noFill/>
            <a:miter lim="800000"/>
            <a:headEnd/>
            <a:tailEnd/>
          </a:ln>
        </p:spPr>
        <p:txBody>
          <a:bodyPr wrap="none">
            <a:spAutoFit/>
          </a:bodyPr>
          <a:lstStyle/>
          <a:p>
            <a:r>
              <a:rPr lang="en-US" sz="2400">
                <a:latin typeface="Corbel" pitchFamily="34" charset="0"/>
              </a:rPr>
              <a:t>What are the requirements</a:t>
            </a:r>
            <a:endParaRPr lang="en-GB" sz="2400">
              <a:latin typeface="Corbel" pitchFamily="34" charset="0"/>
            </a:endParaRPr>
          </a:p>
        </p:txBody>
      </p:sp>
      <p:sp>
        <p:nvSpPr>
          <p:cNvPr id="3" name="TextBox 2"/>
          <p:cNvSpPr txBox="1"/>
          <p:nvPr/>
        </p:nvSpPr>
        <p:spPr>
          <a:xfrm>
            <a:off x="971550" y="1125538"/>
            <a:ext cx="7488238" cy="5591175"/>
          </a:xfrm>
          <a:prstGeom prst="rect">
            <a:avLst/>
          </a:prstGeom>
          <a:noFill/>
          <a:ln>
            <a:noFill/>
          </a:ln>
        </p:spPr>
        <p:txBody>
          <a:bodyPr>
            <a:spAutoFit/>
          </a:bodyPr>
          <a:lstStyle/>
          <a:p>
            <a:pPr>
              <a:lnSpc>
                <a:spcPct val="150000"/>
              </a:lnSpc>
            </a:pPr>
            <a:r>
              <a:rPr lang="en-US" sz="2000" b="1">
                <a:latin typeface="Corbel" pitchFamily="34" charset="0"/>
              </a:rPr>
              <a:t>After Long Shut down 2</a:t>
            </a:r>
          </a:p>
          <a:p>
            <a:pPr>
              <a:lnSpc>
                <a:spcPct val="150000"/>
              </a:lnSpc>
              <a:buFont typeface="Wingdings" pitchFamily="2" charset="2"/>
              <a:buChar char="Ø"/>
            </a:pPr>
            <a:r>
              <a:rPr lang="en-US">
                <a:latin typeface="Corbel" pitchFamily="34" charset="0"/>
              </a:rPr>
              <a:t>The LHCb upgrade is based on </a:t>
            </a:r>
            <a:r>
              <a:rPr lang="en-US" u="sng">
                <a:solidFill>
                  <a:srgbClr val="CC3300"/>
                </a:solidFill>
                <a:latin typeface="Corbel" pitchFamily="34" charset="0"/>
              </a:rPr>
              <a:t>25ns bunch crossing</a:t>
            </a:r>
            <a:r>
              <a:rPr lang="en-US">
                <a:latin typeface="Corbel" pitchFamily="34" charset="0"/>
              </a:rPr>
              <a:t>!</a:t>
            </a:r>
          </a:p>
          <a:p>
            <a:pPr>
              <a:lnSpc>
                <a:spcPct val="150000"/>
              </a:lnSpc>
              <a:buFont typeface="Wingdings" pitchFamily="2" charset="2"/>
              <a:buChar char="Ø"/>
            </a:pPr>
            <a:r>
              <a:rPr lang="en-US">
                <a:latin typeface="Corbel" pitchFamily="34" charset="0"/>
              </a:rPr>
              <a:t>We will run at an instantaneous luminosity of </a:t>
            </a:r>
            <a:r>
              <a:rPr lang="en-GB" u="sng">
                <a:solidFill>
                  <a:srgbClr val="CC3300"/>
                </a:solidFill>
                <a:latin typeface="Blackadder ITC" pitchFamily="82" charset="0"/>
              </a:rPr>
              <a:t>L</a:t>
            </a:r>
            <a:r>
              <a:rPr lang="en-GB" u="sng">
                <a:solidFill>
                  <a:srgbClr val="CC3300"/>
                </a:solidFill>
                <a:latin typeface="Corbel" pitchFamily="34" charset="0"/>
              </a:rPr>
              <a:t> up to 2 *10</a:t>
            </a:r>
            <a:r>
              <a:rPr lang="en-GB" u="sng" baseline="30000">
                <a:solidFill>
                  <a:srgbClr val="CC3300"/>
                </a:solidFill>
                <a:latin typeface="Corbel" pitchFamily="34" charset="0"/>
              </a:rPr>
              <a:t>33</a:t>
            </a:r>
            <a:r>
              <a:rPr lang="en-GB" u="sng">
                <a:latin typeface="Corbel" pitchFamily="34" charset="0"/>
              </a:rPr>
              <a:t> .</a:t>
            </a:r>
          </a:p>
          <a:p>
            <a:pPr>
              <a:lnSpc>
                <a:spcPct val="150000"/>
              </a:lnSpc>
              <a:buFont typeface="Wingdings" pitchFamily="2" charset="2"/>
              <a:buChar char="Ø"/>
            </a:pPr>
            <a:r>
              <a:rPr lang="en-US">
                <a:latin typeface="Corbel" pitchFamily="34" charset="0"/>
              </a:rPr>
              <a:t>Collecting 50 fb </a:t>
            </a:r>
            <a:r>
              <a:rPr lang="en-US" baseline="30000">
                <a:latin typeface="Corbel" pitchFamily="34" charset="0"/>
              </a:rPr>
              <a:t>-1 </a:t>
            </a:r>
            <a:r>
              <a:rPr lang="en-US">
                <a:latin typeface="Corbel" pitchFamily="34" charset="0"/>
              </a:rPr>
              <a:t> over up to ten years of data taking.</a:t>
            </a:r>
          </a:p>
          <a:p>
            <a:pPr>
              <a:lnSpc>
                <a:spcPct val="150000"/>
              </a:lnSpc>
              <a:buFont typeface="Wingdings" pitchFamily="2" charset="2"/>
              <a:buChar char="Ø"/>
            </a:pPr>
            <a:r>
              <a:rPr lang="en-US">
                <a:latin typeface="Corbel" pitchFamily="34" charset="0"/>
              </a:rPr>
              <a:t>LHCb operational luminosity, leveling</a:t>
            </a:r>
          </a:p>
          <a:p>
            <a:pPr marL="742950" lvl="1" indent="-285750">
              <a:lnSpc>
                <a:spcPct val="150000"/>
              </a:lnSpc>
              <a:buFont typeface="Wingdings" pitchFamily="2" charset="2"/>
              <a:buChar char="Ø"/>
            </a:pPr>
            <a:r>
              <a:rPr lang="en-US">
                <a:latin typeface="Corbel" pitchFamily="34" charset="0"/>
              </a:rPr>
              <a:t>Separation leveling</a:t>
            </a:r>
          </a:p>
          <a:p>
            <a:pPr marL="742950" lvl="1" indent="-285750">
              <a:lnSpc>
                <a:spcPct val="150000"/>
              </a:lnSpc>
              <a:buFont typeface="Wingdings" pitchFamily="2" charset="2"/>
              <a:buChar char="Ø"/>
            </a:pPr>
            <a:r>
              <a:rPr lang="en-US">
                <a:latin typeface="Corbel" pitchFamily="34" charset="0"/>
              </a:rPr>
              <a:t>Squeeze (</a:t>
            </a:r>
            <a:r>
              <a:rPr lang="en-GB"/>
              <a:t>β*) </a:t>
            </a:r>
            <a:r>
              <a:rPr lang="en-US">
                <a:latin typeface="Corbel" pitchFamily="34" charset="0"/>
              </a:rPr>
              <a:t>leveling; preferred one.</a:t>
            </a:r>
          </a:p>
          <a:p>
            <a:pPr marL="742950" lvl="1" indent="-285750">
              <a:lnSpc>
                <a:spcPct val="150000"/>
              </a:lnSpc>
              <a:buFont typeface="Wingdings" pitchFamily="2" charset="2"/>
              <a:buChar char="Ø"/>
            </a:pPr>
            <a:endParaRPr lang="en-US">
              <a:latin typeface="Corbel" pitchFamily="34" charset="0"/>
            </a:endParaRPr>
          </a:p>
          <a:p>
            <a:pPr>
              <a:lnSpc>
                <a:spcPct val="150000"/>
              </a:lnSpc>
            </a:pPr>
            <a:r>
              <a:rPr lang="en-GB" sz="2000" b="1" i="1">
                <a:latin typeface="Corbel" pitchFamily="34" charset="0"/>
              </a:rPr>
              <a:t>From discussion with the HL-LHC group, no show-stoppers to operate LHCb at HL-LHC:</a:t>
            </a:r>
            <a:endParaRPr lang="en-GB" sz="2000" i="1">
              <a:latin typeface="Corbel" pitchFamily="34" charset="0"/>
            </a:endParaRPr>
          </a:p>
          <a:p>
            <a:pPr>
              <a:lnSpc>
                <a:spcPct val="150000"/>
              </a:lnSpc>
              <a:buFont typeface="Arial" charset="0"/>
              <a:buChar char="•"/>
            </a:pPr>
            <a:r>
              <a:rPr lang="en-GB">
                <a:latin typeface="Corbel" pitchFamily="34" charset="0"/>
              </a:rPr>
              <a:t>Optics compatible with the requirements for ATLAS&amp;CMS (β*0.1m) and the LHCb upgrade (β*3.5m) have been developed.</a:t>
            </a:r>
          </a:p>
          <a:p>
            <a:pPr>
              <a:lnSpc>
                <a:spcPct val="150000"/>
              </a:lnSpc>
              <a:buFont typeface="Wingdings" pitchFamily="2" charset="2"/>
              <a:buChar char="Ø"/>
            </a:pPr>
            <a:endParaRPr lang="en-US">
              <a:latin typeface="Corbe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1516063" y="28575"/>
            <a:ext cx="4305300" cy="822325"/>
          </a:xfrm>
          <a:prstGeom prst="rect">
            <a:avLst/>
          </a:prstGeom>
          <a:noFill/>
          <a:ln w="9525">
            <a:noFill/>
            <a:miter lim="800000"/>
            <a:headEnd/>
            <a:tailEnd/>
          </a:ln>
        </p:spPr>
        <p:txBody>
          <a:bodyPr wrap="none">
            <a:spAutoFit/>
          </a:bodyPr>
          <a:lstStyle/>
          <a:p>
            <a:r>
              <a:rPr lang="en-US" sz="2400">
                <a:latin typeface="Corbel" pitchFamily="34" charset="0"/>
              </a:rPr>
              <a:t>What are the requests to HL LHC</a:t>
            </a:r>
          </a:p>
          <a:p>
            <a:r>
              <a:rPr lang="en-US" sz="2400">
                <a:latin typeface="Corbel" pitchFamily="34" charset="0"/>
              </a:rPr>
              <a:t>VELO, aperture </a:t>
            </a:r>
            <a:endParaRPr lang="en-GB" sz="2400">
              <a:latin typeface="Corbel" pitchFamily="34" charset="0"/>
            </a:endParaRPr>
          </a:p>
        </p:txBody>
      </p:sp>
      <p:sp>
        <p:nvSpPr>
          <p:cNvPr id="18434" name="TextBox 2"/>
          <p:cNvSpPr txBox="1">
            <a:spLocks noChangeArrowheads="1"/>
          </p:cNvSpPr>
          <p:nvPr/>
        </p:nvSpPr>
        <p:spPr bwMode="auto">
          <a:xfrm>
            <a:off x="565150" y="1030288"/>
            <a:ext cx="7062788" cy="646112"/>
          </a:xfrm>
          <a:prstGeom prst="rect">
            <a:avLst/>
          </a:prstGeom>
          <a:noFill/>
          <a:ln w="9525">
            <a:noFill/>
            <a:miter lim="800000"/>
            <a:headEnd/>
            <a:tailEnd/>
          </a:ln>
        </p:spPr>
        <p:txBody>
          <a:bodyPr wrap="none">
            <a:spAutoFit/>
          </a:bodyPr>
          <a:lstStyle/>
          <a:p>
            <a:r>
              <a:rPr lang="en-US">
                <a:latin typeface="Corbel" pitchFamily="34" charset="0"/>
              </a:rPr>
              <a:t>LHCb has requested to reduce the aperture of the VELO (Vertex Locator)</a:t>
            </a:r>
          </a:p>
          <a:p>
            <a:endParaRPr lang="en-GB">
              <a:latin typeface="Corbel" pitchFamily="34" charset="0"/>
            </a:endParaRPr>
          </a:p>
        </p:txBody>
      </p:sp>
      <p:grpSp>
        <p:nvGrpSpPr>
          <p:cNvPr id="18435" name="Group 25"/>
          <p:cNvGrpSpPr>
            <a:grpSpLocks/>
          </p:cNvGrpSpPr>
          <p:nvPr/>
        </p:nvGrpSpPr>
        <p:grpSpPr bwMode="auto">
          <a:xfrm>
            <a:off x="3883025" y="2647950"/>
            <a:ext cx="5216525" cy="3317875"/>
            <a:chOff x="4860032" y="3284669"/>
            <a:chExt cx="3920726" cy="2420226"/>
          </a:xfrm>
        </p:grpSpPr>
        <p:grpSp>
          <p:nvGrpSpPr>
            <p:cNvPr id="18440" name="Group 26"/>
            <p:cNvGrpSpPr>
              <a:grpSpLocks/>
            </p:cNvGrpSpPr>
            <p:nvPr/>
          </p:nvGrpSpPr>
          <p:grpSpPr bwMode="auto">
            <a:xfrm>
              <a:off x="6342358" y="3315708"/>
              <a:ext cx="2438400" cy="2389187"/>
              <a:chOff x="4495800" y="1447800"/>
              <a:chExt cx="4016540" cy="4191000"/>
            </a:xfrm>
          </p:grpSpPr>
          <p:sp>
            <p:nvSpPr>
              <p:cNvPr id="38" name="Oval 37"/>
              <p:cNvSpPr/>
              <p:nvPr/>
            </p:nvSpPr>
            <p:spPr>
              <a:xfrm>
                <a:off x="4876391" y="1830086"/>
                <a:ext cx="3286112" cy="3426827"/>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9" name="Oval 38"/>
              <p:cNvSpPr/>
              <p:nvPr/>
            </p:nvSpPr>
            <p:spPr>
              <a:xfrm>
                <a:off x="4495108" y="1448199"/>
                <a:ext cx="4017232" cy="4190601"/>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Oval 39"/>
              <p:cNvSpPr/>
              <p:nvPr/>
            </p:nvSpPr>
            <p:spPr>
              <a:xfrm>
                <a:off x="5257674" y="2209941"/>
                <a:ext cx="2556957" cy="2667116"/>
              </a:xfrm>
              <a:prstGeom prst="ellipse">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Oval 40"/>
              <p:cNvSpPr/>
              <p:nvPr/>
            </p:nvSpPr>
            <p:spPr>
              <a:xfrm>
                <a:off x="5409009" y="2362291"/>
                <a:ext cx="2264115" cy="236241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2" name="Oval 41"/>
              <p:cNvSpPr/>
              <p:nvPr/>
            </p:nvSpPr>
            <p:spPr>
              <a:xfrm>
                <a:off x="6476209" y="3505920"/>
                <a:ext cx="147404" cy="15234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43" name="Straight Arrow Connector 42"/>
              <p:cNvCxnSpPr/>
              <p:nvPr/>
            </p:nvCxnSpPr>
            <p:spPr>
              <a:xfrm>
                <a:off x="7315426" y="1448199"/>
                <a:ext cx="0"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cxnSp>
          <p:nvCxnSpPr>
            <p:cNvPr id="28" name="Straight Connector 27"/>
            <p:cNvCxnSpPr/>
            <p:nvPr/>
          </p:nvCxnSpPr>
          <p:spPr>
            <a:xfrm>
              <a:off x="5507919" y="3315935"/>
              <a:ext cx="236126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507919" y="3542904"/>
              <a:ext cx="236126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507919" y="3837037"/>
              <a:ext cx="2126212"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40" idx="0"/>
            </p:cNvCxnSpPr>
            <p:nvPr/>
          </p:nvCxnSpPr>
          <p:spPr>
            <a:xfrm>
              <a:off x="5507919" y="3750186"/>
              <a:ext cx="207252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507919" y="4509836"/>
              <a:ext cx="222763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446" name="Rectangle 32"/>
            <p:cNvSpPr>
              <a:spLocks noChangeArrowheads="1"/>
            </p:cNvSpPr>
            <p:nvPr/>
          </p:nvSpPr>
          <p:spPr bwMode="auto">
            <a:xfrm>
              <a:off x="4860032" y="3284669"/>
              <a:ext cx="1613338" cy="241749"/>
            </a:xfrm>
            <a:prstGeom prst="rect">
              <a:avLst/>
            </a:prstGeom>
            <a:noFill/>
            <a:ln w="9525">
              <a:noFill/>
              <a:miter lim="800000"/>
              <a:headEnd/>
              <a:tailEnd/>
            </a:ln>
          </p:spPr>
          <p:txBody>
            <a:bodyPr wrap="none">
              <a:spAutoFit/>
            </a:bodyPr>
            <a:lstStyle/>
            <a:p>
              <a:r>
                <a:rPr lang="en-US">
                  <a:latin typeface="Corbel" pitchFamily="34" charset="0"/>
                </a:rPr>
                <a:t>Si guard ring     ~ 0.5 mm</a:t>
              </a:r>
              <a:endParaRPr lang="en-GB">
                <a:latin typeface="Corbel" pitchFamily="34" charset="0"/>
              </a:endParaRPr>
            </a:p>
          </p:txBody>
        </p:sp>
        <p:sp>
          <p:nvSpPr>
            <p:cNvPr id="18447" name="Rectangle 33"/>
            <p:cNvSpPr>
              <a:spLocks noChangeArrowheads="1"/>
            </p:cNvSpPr>
            <p:nvPr/>
          </p:nvSpPr>
          <p:spPr bwMode="auto">
            <a:xfrm>
              <a:off x="5262959" y="3507851"/>
              <a:ext cx="999501" cy="241749"/>
            </a:xfrm>
            <a:prstGeom prst="rect">
              <a:avLst/>
            </a:prstGeom>
            <a:noFill/>
            <a:ln w="9525">
              <a:noFill/>
              <a:miter lim="800000"/>
              <a:headEnd/>
              <a:tailEnd/>
            </a:ln>
          </p:spPr>
          <p:txBody>
            <a:bodyPr wrap="none">
              <a:spAutoFit/>
            </a:bodyPr>
            <a:lstStyle/>
            <a:p>
              <a:pPr>
                <a:buFont typeface="Wingdings" pitchFamily="2" charset="2"/>
                <a:buNone/>
              </a:pPr>
              <a:r>
                <a:rPr lang="en-US">
                  <a:latin typeface="Corbel" pitchFamily="34" charset="0"/>
                </a:rPr>
                <a:t>Gap   ~0.5 mm</a:t>
              </a:r>
            </a:p>
          </p:txBody>
        </p:sp>
        <p:sp>
          <p:nvSpPr>
            <p:cNvPr id="18448" name="TextBox 31"/>
            <p:cNvSpPr txBox="1">
              <a:spLocks noChangeArrowheads="1"/>
            </p:cNvSpPr>
            <p:nvPr/>
          </p:nvSpPr>
          <p:spPr bwMode="auto">
            <a:xfrm>
              <a:off x="4860032" y="3750106"/>
              <a:ext cx="2268433" cy="423060"/>
            </a:xfrm>
            <a:prstGeom prst="rect">
              <a:avLst/>
            </a:prstGeom>
            <a:noFill/>
            <a:ln w="9525">
              <a:noFill/>
              <a:miter lim="800000"/>
              <a:headEnd/>
              <a:tailEnd/>
            </a:ln>
          </p:spPr>
          <p:txBody>
            <a:bodyPr>
              <a:spAutoFit/>
            </a:bodyPr>
            <a:lstStyle/>
            <a:p>
              <a:r>
                <a:rPr lang="en-US"/>
                <a:t>RF foil thickness</a:t>
              </a:r>
            </a:p>
            <a:p>
              <a:r>
                <a:rPr lang="en-US"/>
                <a:t> ~0.2-0.3 mm </a:t>
              </a:r>
              <a:endParaRPr lang="en-GB"/>
            </a:p>
          </p:txBody>
        </p:sp>
        <p:sp>
          <p:nvSpPr>
            <p:cNvPr id="18449" name="Rectangle 35"/>
            <p:cNvSpPr>
              <a:spLocks noChangeArrowheads="1"/>
            </p:cNvSpPr>
            <p:nvPr/>
          </p:nvSpPr>
          <p:spPr bwMode="auto">
            <a:xfrm>
              <a:off x="5061175" y="4516434"/>
              <a:ext cx="1290918" cy="241749"/>
            </a:xfrm>
            <a:prstGeom prst="rect">
              <a:avLst/>
            </a:prstGeom>
            <a:noFill/>
            <a:ln w="9525">
              <a:noFill/>
              <a:miter lim="800000"/>
              <a:headEnd/>
              <a:tailEnd/>
            </a:ln>
          </p:spPr>
          <p:txBody>
            <a:bodyPr wrap="none">
              <a:spAutoFit/>
            </a:bodyPr>
            <a:lstStyle/>
            <a:p>
              <a:pPr>
                <a:buFont typeface="Wingdings" pitchFamily="2" charset="2"/>
                <a:buNone/>
              </a:pPr>
              <a:r>
                <a:rPr lang="en-US">
                  <a:latin typeface="Corbel" pitchFamily="34" charset="0"/>
                </a:rPr>
                <a:t>Nominal beam axis</a:t>
              </a:r>
              <a:endParaRPr lang="en-GB">
                <a:latin typeface="Corbel" pitchFamily="34" charset="0"/>
              </a:endParaRPr>
            </a:p>
          </p:txBody>
        </p:sp>
        <p:sp>
          <p:nvSpPr>
            <p:cNvPr id="18450" name="Rectangle 36"/>
            <p:cNvSpPr>
              <a:spLocks noChangeArrowheads="1"/>
            </p:cNvSpPr>
            <p:nvPr/>
          </p:nvSpPr>
          <p:spPr bwMode="auto">
            <a:xfrm>
              <a:off x="5951636" y="4005330"/>
              <a:ext cx="1682426" cy="423060"/>
            </a:xfrm>
            <a:prstGeom prst="rect">
              <a:avLst/>
            </a:prstGeom>
            <a:noFill/>
            <a:ln w="9525">
              <a:noFill/>
              <a:miter lim="800000"/>
              <a:headEnd/>
              <a:tailEnd/>
            </a:ln>
          </p:spPr>
          <p:txBody>
            <a:bodyPr>
              <a:spAutoFit/>
            </a:bodyPr>
            <a:lstStyle/>
            <a:p>
              <a:pPr algn="r">
                <a:buFont typeface="Wingdings" pitchFamily="2" charset="2"/>
                <a:buNone/>
              </a:pPr>
              <a:r>
                <a:rPr lang="en-US">
                  <a:latin typeface="Corbel" pitchFamily="34" charset="0"/>
                </a:rPr>
                <a:t>Impact on machine aperture</a:t>
              </a:r>
              <a:endParaRPr lang="en-GB">
                <a:latin typeface="Corbel" pitchFamily="34" charset="0"/>
              </a:endParaRPr>
            </a:p>
          </p:txBody>
        </p:sp>
      </p:grpSp>
      <p:cxnSp>
        <p:nvCxnSpPr>
          <p:cNvPr id="44" name="Straight Arrow Connector 43"/>
          <p:cNvCxnSpPr>
            <a:stCxn id="41" idx="0"/>
            <a:endCxn id="42" idx="0"/>
          </p:cNvCxnSpPr>
          <p:nvPr/>
        </p:nvCxnSpPr>
        <p:spPr>
          <a:xfrm>
            <a:off x="7508875" y="3405188"/>
            <a:ext cx="6350" cy="893762"/>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437" name="TextBox 45"/>
          <p:cNvSpPr txBox="1">
            <a:spLocks noChangeArrowheads="1"/>
          </p:cNvSpPr>
          <p:nvPr/>
        </p:nvSpPr>
        <p:spPr bwMode="auto">
          <a:xfrm>
            <a:off x="446088" y="1557338"/>
            <a:ext cx="5911850" cy="922337"/>
          </a:xfrm>
          <a:prstGeom prst="rect">
            <a:avLst/>
          </a:prstGeom>
          <a:noFill/>
          <a:ln w="9525">
            <a:noFill/>
            <a:miter lim="800000"/>
            <a:headEnd/>
            <a:tailEnd/>
          </a:ln>
        </p:spPr>
        <p:txBody>
          <a:bodyPr>
            <a:spAutoFit/>
          </a:bodyPr>
          <a:lstStyle/>
          <a:p>
            <a:pPr marL="285750" indent="-285750">
              <a:buFont typeface="Wingdings" pitchFamily="2" charset="2"/>
              <a:buChar char="Ø"/>
            </a:pPr>
            <a:r>
              <a:rPr lang="en-US">
                <a:latin typeface="Corbel" pitchFamily="34" charset="0"/>
              </a:rPr>
              <a:t>Moving the VELO closer to the beam line will clearly improve the IP resolution.</a:t>
            </a:r>
          </a:p>
          <a:p>
            <a:pPr marL="285750" indent="-285750">
              <a:buFont typeface="Wingdings" pitchFamily="2" charset="2"/>
              <a:buChar char="Ø"/>
            </a:pPr>
            <a:r>
              <a:rPr lang="en-US">
                <a:latin typeface="Corbel" pitchFamily="34" charset="0"/>
              </a:rPr>
              <a:t>Even if it is only the RF foil that moves closer.</a:t>
            </a:r>
            <a:endParaRPr lang="en-GB">
              <a:latin typeface="Corbel" pitchFamily="34" charset="0"/>
            </a:endParaRPr>
          </a:p>
        </p:txBody>
      </p:sp>
      <p:pic>
        <p:nvPicPr>
          <p:cNvPr id="47" name="Picture 2"/>
          <p:cNvPicPr>
            <a:picLocks noChangeAspect="1" noChangeArrowheads="1"/>
          </p:cNvPicPr>
          <p:nvPr/>
        </p:nvPicPr>
        <p:blipFill>
          <a:blip r:embed="rId2"/>
          <a:srcRect/>
          <a:stretch>
            <a:fillRect/>
          </a:stretch>
        </p:blipFill>
        <p:spPr bwMode="auto">
          <a:xfrm>
            <a:off x="446088" y="3575050"/>
            <a:ext cx="3576637" cy="2822575"/>
          </a:xfrm>
          <a:prstGeom prst="rect">
            <a:avLst/>
          </a:prstGeom>
          <a:noFill/>
          <a:ln w="9525">
            <a:noFill/>
            <a:miter lim="800000"/>
            <a:headEnd/>
            <a:tailEnd/>
          </a:ln>
        </p:spPr>
      </p:pic>
      <p:sp>
        <p:nvSpPr>
          <p:cNvPr id="48" name="TextBox 47"/>
          <p:cNvSpPr txBox="1"/>
          <p:nvPr/>
        </p:nvSpPr>
        <p:spPr>
          <a:xfrm>
            <a:off x="4095750" y="5673725"/>
            <a:ext cx="3592513" cy="584200"/>
          </a:xfrm>
          <a:prstGeom prst="rect">
            <a:avLst/>
          </a:prstGeom>
          <a:solidFill>
            <a:srgbClr val="92D050"/>
          </a:solidFill>
          <a:effectLst>
            <a:outerShdw blurRad="50800" dist="38100" dir="2700000" algn="tl" rotWithShape="0">
              <a:prstClr val="black">
                <a:alpha val="40000"/>
              </a:prstClr>
            </a:outerShdw>
          </a:effectLst>
        </p:spPr>
        <p:txBody>
          <a:bodyPr wrap="none">
            <a:spAutoFit/>
          </a:bodyPr>
          <a:lstStyle/>
          <a:p>
            <a:pPr fontAlgn="auto">
              <a:spcBef>
                <a:spcPts val="0"/>
              </a:spcBef>
              <a:spcAft>
                <a:spcPts val="0"/>
              </a:spcAft>
              <a:defRPr/>
            </a:pPr>
            <a:r>
              <a:rPr lang="en-US" sz="1600" dirty="0">
                <a:solidFill>
                  <a:srgbClr val="FF0000"/>
                </a:solidFill>
                <a:latin typeface="+mn-lt"/>
                <a:cs typeface="+mn-cs"/>
              </a:rPr>
              <a:t>Aim: Si radius (active area) ~ </a:t>
            </a:r>
            <a:r>
              <a:rPr lang="en-US" sz="1600" b="1" dirty="0">
                <a:solidFill>
                  <a:srgbClr val="FF0000"/>
                </a:solidFill>
                <a:latin typeface="+mn-lt"/>
                <a:cs typeface="+mn-cs"/>
              </a:rPr>
              <a:t>5.1 mm</a:t>
            </a:r>
          </a:p>
          <a:p>
            <a:pPr fontAlgn="auto">
              <a:spcBef>
                <a:spcPts val="0"/>
              </a:spcBef>
              <a:spcAft>
                <a:spcPts val="0"/>
              </a:spcAft>
              <a:defRPr/>
            </a:pPr>
            <a:r>
              <a:rPr lang="en-US" sz="1600" dirty="0">
                <a:solidFill>
                  <a:srgbClr val="FF0000"/>
                </a:solidFill>
                <a:latin typeface="+mn-lt"/>
                <a:cs typeface="+mn-cs"/>
              </a:rPr>
              <a:t>Requires </a:t>
            </a:r>
            <a:r>
              <a:rPr lang="en-US" sz="1600" dirty="0" err="1">
                <a:solidFill>
                  <a:srgbClr val="FF0000"/>
                </a:solidFill>
                <a:latin typeface="+mn-lt"/>
                <a:cs typeface="+mn-cs"/>
              </a:rPr>
              <a:t>R</a:t>
            </a:r>
            <a:r>
              <a:rPr lang="en-US" sz="1600" baseline="-25000" dirty="0" err="1">
                <a:solidFill>
                  <a:srgbClr val="FF0000"/>
                </a:solidFill>
                <a:latin typeface="+mn-lt"/>
                <a:cs typeface="+mn-cs"/>
              </a:rPr>
              <a:t>min</a:t>
            </a:r>
            <a:r>
              <a:rPr lang="en-US" sz="1600" dirty="0">
                <a:solidFill>
                  <a:srgbClr val="FF0000"/>
                </a:solidFill>
                <a:latin typeface="+mn-lt"/>
                <a:cs typeface="+mn-cs"/>
              </a:rPr>
              <a:t> of at most  ~3.5 mm</a:t>
            </a:r>
            <a:endParaRPr lang="en-GB" sz="1600" dirty="0">
              <a:solidFill>
                <a:srgbClr val="FF0000"/>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ChangeArrowheads="1"/>
          </p:cNvSpPr>
          <p:nvPr/>
        </p:nvSpPr>
        <p:spPr bwMode="auto">
          <a:xfrm>
            <a:off x="495300" y="1855788"/>
            <a:ext cx="4572000" cy="1754187"/>
          </a:xfrm>
          <a:prstGeom prst="rect">
            <a:avLst/>
          </a:prstGeom>
          <a:noFill/>
          <a:ln w="9525">
            <a:noFill/>
            <a:miter lim="800000"/>
            <a:headEnd/>
            <a:tailEnd/>
          </a:ln>
        </p:spPr>
        <p:txBody>
          <a:bodyPr>
            <a:spAutoFit/>
          </a:bodyPr>
          <a:lstStyle/>
          <a:p>
            <a:pPr>
              <a:lnSpc>
                <a:spcPct val="150000"/>
              </a:lnSpc>
            </a:pPr>
            <a:r>
              <a:rPr lang="en-US" b="1" u="sng">
                <a:latin typeface="Corbel" pitchFamily="34" charset="0"/>
                <a:sym typeface="Symbol" pitchFamily="18" charset="2"/>
              </a:rPr>
              <a:t>RF effects</a:t>
            </a:r>
            <a:r>
              <a:rPr lang="en-US" u="sng">
                <a:latin typeface="Corbel" pitchFamily="34" charset="0"/>
                <a:sym typeface="Symbol" pitchFamily="18" charset="2"/>
              </a:rPr>
              <a:t>: </a:t>
            </a:r>
          </a:p>
          <a:p>
            <a:pPr lvl="1">
              <a:lnSpc>
                <a:spcPct val="150000"/>
              </a:lnSpc>
            </a:pPr>
            <a:r>
              <a:rPr lang="en-US">
                <a:latin typeface="Corbel" pitchFamily="34" charset="0"/>
                <a:sym typeface="Symbol" pitchFamily="18" charset="2"/>
              </a:rPr>
              <a:t>impedance (long. and transv.)</a:t>
            </a:r>
          </a:p>
          <a:p>
            <a:pPr lvl="1">
              <a:lnSpc>
                <a:spcPct val="150000"/>
              </a:lnSpc>
            </a:pPr>
            <a:r>
              <a:rPr lang="en-US">
                <a:latin typeface="Corbel" pitchFamily="34" charset="0"/>
                <a:sym typeface="Symbol" pitchFamily="18" charset="2"/>
              </a:rPr>
              <a:t>heat dissipation </a:t>
            </a:r>
          </a:p>
          <a:p>
            <a:pPr lvl="1">
              <a:lnSpc>
                <a:spcPct val="150000"/>
              </a:lnSpc>
            </a:pPr>
            <a:r>
              <a:rPr lang="en-US">
                <a:latin typeface="Corbel" pitchFamily="34" charset="0"/>
                <a:sym typeface="Symbol" pitchFamily="18" charset="2"/>
              </a:rPr>
              <a:t>pick-up</a:t>
            </a:r>
            <a:endParaRPr lang="en-US" b="1">
              <a:latin typeface="Corbel" pitchFamily="34" charset="0"/>
              <a:sym typeface="Symbol" pitchFamily="18" charset="2"/>
            </a:endParaRPr>
          </a:p>
        </p:txBody>
      </p:sp>
      <p:sp>
        <p:nvSpPr>
          <p:cNvPr id="19458" name="Rectangle 4"/>
          <p:cNvSpPr>
            <a:spLocks noChangeArrowheads="1"/>
          </p:cNvSpPr>
          <p:nvPr/>
        </p:nvSpPr>
        <p:spPr bwMode="auto">
          <a:xfrm>
            <a:off x="468313" y="908050"/>
            <a:ext cx="8351837" cy="915988"/>
          </a:xfrm>
          <a:prstGeom prst="rect">
            <a:avLst/>
          </a:prstGeom>
          <a:noFill/>
          <a:ln w="9525">
            <a:noFill/>
            <a:miter lim="800000"/>
            <a:headEnd/>
            <a:tailEnd/>
          </a:ln>
        </p:spPr>
        <p:txBody>
          <a:bodyPr>
            <a:spAutoFit/>
          </a:bodyPr>
          <a:lstStyle/>
          <a:p>
            <a:r>
              <a:rPr lang="en-US">
                <a:latin typeface="Corbel" pitchFamily="34" charset="0"/>
              </a:rPr>
              <a:t>When (re)designing the VELO detector, several aspects of the machine interface must be taken into account. </a:t>
            </a:r>
          </a:p>
          <a:p>
            <a:r>
              <a:rPr lang="en-US">
                <a:latin typeface="Corbel" pitchFamily="34" charset="0"/>
              </a:rPr>
              <a:t>Most obvious ones:</a:t>
            </a:r>
            <a:endParaRPr lang="en-US" b="1">
              <a:latin typeface="Corbel" pitchFamily="34" charset="0"/>
            </a:endParaRPr>
          </a:p>
        </p:txBody>
      </p:sp>
      <p:sp>
        <p:nvSpPr>
          <p:cNvPr id="19459" name="TextBox 5"/>
          <p:cNvSpPr txBox="1">
            <a:spLocks noChangeArrowheads="1"/>
          </p:cNvSpPr>
          <p:nvPr/>
        </p:nvSpPr>
        <p:spPr bwMode="auto">
          <a:xfrm>
            <a:off x="1516063" y="28575"/>
            <a:ext cx="4305300" cy="822325"/>
          </a:xfrm>
          <a:prstGeom prst="rect">
            <a:avLst/>
          </a:prstGeom>
          <a:noFill/>
          <a:ln w="9525">
            <a:noFill/>
            <a:miter lim="800000"/>
            <a:headEnd/>
            <a:tailEnd/>
          </a:ln>
        </p:spPr>
        <p:txBody>
          <a:bodyPr wrap="none">
            <a:spAutoFit/>
          </a:bodyPr>
          <a:lstStyle/>
          <a:p>
            <a:r>
              <a:rPr lang="en-US" sz="2400">
                <a:latin typeface="Corbel" pitchFamily="34" charset="0"/>
              </a:rPr>
              <a:t>What are the requests to HL LHC</a:t>
            </a:r>
          </a:p>
          <a:p>
            <a:r>
              <a:rPr lang="en-US" sz="2400">
                <a:latin typeface="Corbel" pitchFamily="34" charset="0"/>
              </a:rPr>
              <a:t>VELO, aperture </a:t>
            </a:r>
            <a:endParaRPr lang="en-GB" sz="2400">
              <a:latin typeface="Corbel" pitchFamily="34" charset="0"/>
            </a:endParaRPr>
          </a:p>
        </p:txBody>
      </p:sp>
      <p:sp>
        <p:nvSpPr>
          <p:cNvPr id="19460" name="Rectangle 6"/>
          <p:cNvSpPr>
            <a:spLocks noChangeArrowheads="1"/>
          </p:cNvSpPr>
          <p:nvPr/>
        </p:nvSpPr>
        <p:spPr bwMode="auto">
          <a:xfrm>
            <a:off x="3668713" y="3213100"/>
            <a:ext cx="4572000" cy="1295400"/>
          </a:xfrm>
          <a:prstGeom prst="rect">
            <a:avLst/>
          </a:prstGeom>
          <a:noFill/>
          <a:ln w="9525">
            <a:noFill/>
            <a:miter lim="800000"/>
            <a:headEnd/>
            <a:tailEnd/>
          </a:ln>
        </p:spPr>
        <p:txBody>
          <a:bodyPr>
            <a:spAutoFit/>
          </a:bodyPr>
          <a:lstStyle/>
          <a:p>
            <a:pPr>
              <a:lnSpc>
                <a:spcPct val="150000"/>
              </a:lnSpc>
            </a:pPr>
            <a:r>
              <a:rPr lang="en-US" b="1" u="sng" dirty="0">
                <a:latin typeface="Corbel" pitchFamily="34" charset="0"/>
              </a:rPr>
              <a:t>Aperture </a:t>
            </a:r>
            <a:r>
              <a:rPr lang="en-US" u="sng" dirty="0">
                <a:latin typeface="Corbel" pitchFamily="34" charset="0"/>
              </a:rPr>
              <a:t>(in close VELO position):</a:t>
            </a:r>
          </a:p>
          <a:p>
            <a:pPr lvl="1">
              <a:lnSpc>
                <a:spcPct val="150000"/>
              </a:lnSpc>
            </a:pPr>
            <a:r>
              <a:rPr lang="en-US" dirty="0">
                <a:latin typeface="Corbel" pitchFamily="34" charset="0"/>
              </a:rPr>
              <a:t>take into account range of </a:t>
            </a:r>
            <a:r>
              <a:rPr lang="en-US" dirty="0">
                <a:latin typeface="Corbel" pitchFamily="34" charset="0"/>
                <a:sym typeface="Symbol" pitchFamily="18" charset="2"/>
              </a:rPr>
              <a:t>*, </a:t>
            </a:r>
            <a:r>
              <a:rPr lang="en-US" baseline="-25000" dirty="0">
                <a:latin typeface="Corbel" pitchFamily="34" charset="0"/>
                <a:sym typeface="Symbol" pitchFamily="18" charset="2"/>
              </a:rPr>
              <a:t>T</a:t>
            </a:r>
            <a:r>
              <a:rPr lang="en-US" dirty="0">
                <a:latin typeface="Corbel" pitchFamily="34" charset="0"/>
                <a:sym typeface="Symbol" pitchFamily="18" charset="2"/>
              </a:rPr>
              <a:t> , </a:t>
            </a:r>
            <a:r>
              <a:rPr lang="en-US" baseline="-25000" dirty="0">
                <a:latin typeface="Corbel" pitchFamily="34" charset="0"/>
                <a:sym typeface="Symbol" pitchFamily="18" charset="2"/>
              </a:rPr>
              <a:t>crossing</a:t>
            </a:r>
            <a:r>
              <a:rPr lang="en-US" dirty="0">
                <a:latin typeface="Corbel" pitchFamily="34" charset="0"/>
                <a:sym typeface="Symbol" pitchFamily="18" charset="2"/>
              </a:rPr>
              <a:t>, bunch charges , etc.</a:t>
            </a:r>
          </a:p>
        </p:txBody>
      </p:sp>
      <p:sp>
        <p:nvSpPr>
          <p:cNvPr id="19461" name="Rectangle 7"/>
          <p:cNvSpPr>
            <a:spLocks noChangeArrowheads="1"/>
          </p:cNvSpPr>
          <p:nvPr/>
        </p:nvSpPr>
        <p:spPr bwMode="auto">
          <a:xfrm>
            <a:off x="679450" y="4653136"/>
            <a:ext cx="4572000" cy="1754187"/>
          </a:xfrm>
          <a:prstGeom prst="rect">
            <a:avLst/>
          </a:prstGeom>
          <a:noFill/>
          <a:ln w="9525">
            <a:noFill/>
            <a:miter lim="800000"/>
            <a:headEnd/>
            <a:tailEnd/>
          </a:ln>
        </p:spPr>
        <p:txBody>
          <a:bodyPr>
            <a:spAutoFit/>
          </a:bodyPr>
          <a:lstStyle/>
          <a:p>
            <a:pPr>
              <a:lnSpc>
                <a:spcPct val="150000"/>
              </a:lnSpc>
            </a:pPr>
            <a:r>
              <a:rPr lang="en-US" b="1" u="sng" dirty="0">
                <a:latin typeface="Corbel" pitchFamily="34" charset="0"/>
                <a:sym typeface="Symbol" pitchFamily="18" charset="2"/>
              </a:rPr>
              <a:t>Dynamic vacuum effects</a:t>
            </a:r>
            <a:r>
              <a:rPr lang="en-US" u="sng" dirty="0">
                <a:latin typeface="Corbel" pitchFamily="34" charset="0"/>
                <a:sym typeface="Symbol" pitchFamily="18" charset="2"/>
              </a:rPr>
              <a:t>: </a:t>
            </a:r>
          </a:p>
          <a:p>
            <a:pPr lvl="1">
              <a:lnSpc>
                <a:spcPct val="150000"/>
              </a:lnSpc>
            </a:pPr>
            <a:r>
              <a:rPr lang="en-US" dirty="0">
                <a:latin typeface="Corbel" pitchFamily="34" charset="0"/>
                <a:sym typeface="Symbol" pitchFamily="18" charset="2"/>
              </a:rPr>
              <a:t>ion bombardment</a:t>
            </a:r>
          </a:p>
          <a:p>
            <a:pPr lvl="1">
              <a:lnSpc>
                <a:spcPct val="150000"/>
              </a:lnSpc>
            </a:pPr>
            <a:r>
              <a:rPr lang="en-US" dirty="0">
                <a:latin typeface="Corbel" pitchFamily="34" charset="0"/>
                <a:sym typeface="Symbol" pitchFamily="18" charset="2"/>
              </a:rPr>
              <a:t>electron </a:t>
            </a:r>
            <a:r>
              <a:rPr lang="en-US" dirty="0" err="1">
                <a:latin typeface="Corbel" pitchFamily="34" charset="0"/>
                <a:sym typeface="Symbol" pitchFamily="18" charset="2"/>
              </a:rPr>
              <a:t>multipacting</a:t>
            </a:r>
            <a:r>
              <a:rPr lang="en-US" dirty="0">
                <a:latin typeface="Corbel" pitchFamily="34" charset="0"/>
                <a:sym typeface="Symbol" pitchFamily="18" charset="2"/>
              </a:rPr>
              <a:t> </a:t>
            </a:r>
          </a:p>
          <a:p>
            <a:pPr lvl="1">
              <a:lnSpc>
                <a:spcPct val="150000"/>
              </a:lnSpc>
            </a:pPr>
            <a:r>
              <a:rPr lang="en-US" dirty="0">
                <a:latin typeface="Corbel" pitchFamily="34" charset="0"/>
                <a:sym typeface="Symbol" pitchFamily="18" charset="2"/>
              </a:rPr>
              <a:t>synchrotron radiation</a:t>
            </a:r>
            <a:endParaRPr lang="en-GB" dirty="0">
              <a:latin typeface="Corbe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611188" y="981075"/>
            <a:ext cx="8229600" cy="5184775"/>
          </a:xfrm>
          <a:prstGeom prst="rect">
            <a:avLst/>
          </a:prstGeom>
          <a:noFill/>
          <a:ln w="9525">
            <a:noFill/>
            <a:miter lim="800000"/>
            <a:headEnd/>
            <a:tailEnd/>
          </a:ln>
        </p:spPr>
        <p:txBody>
          <a:bodyPr/>
          <a:lstStyle/>
          <a:p>
            <a:pPr marL="342900" indent="-342900" eaLnBrk="0" hangingPunct="0">
              <a:lnSpc>
                <a:spcPct val="150000"/>
              </a:lnSpc>
              <a:spcBef>
                <a:spcPct val="20000"/>
              </a:spcBef>
              <a:buFont typeface="Arial" charset="0"/>
              <a:buChar char="•"/>
            </a:pPr>
            <a:r>
              <a:rPr lang="en-US">
                <a:latin typeface="Corbel" pitchFamily="34" charset="0"/>
              </a:rPr>
              <a:t>This request was presented to the LHC-Experiment Beampipe (LEB) working group</a:t>
            </a:r>
          </a:p>
          <a:p>
            <a:pPr marL="342900" indent="-342900" eaLnBrk="0" hangingPunct="0">
              <a:spcBef>
                <a:spcPct val="20000"/>
              </a:spcBef>
              <a:buFont typeface="Arial" charset="0"/>
              <a:buChar char="•"/>
            </a:pPr>
            <a:r>
              <a:rPr lang="en-US" sz="1600">
                <a:latin typeface="Corbel" pitchFamily="34" charset="0"/>
              </a:rPr>
              <a:t>Proposal discussed at the LEB working group</a:t>
            </a:r>
          </a:p>
          <a:p>
            <a:pPr marL="742950" lvl="1" indent="-285750" eaLnBrk="0" hangingPunct="0">
              <a:spcBef>
                <a:spcPct val="20000"/>
              </a:spcBef>
              <a:buFont typeface="Arial" charset="0"/>
              <a:buChar char="–"/>
            </a:pPr>
            <a:r>
              <a:rPr lang="en-US" sz="1600">
                <a:latin typeface="Corbel" pitchFamily="34" charset="0"/>
              </a:rPr>
              <a:t>21</a:t>
            </a:r>
            <a:r>
              <a:rPr lang="en-US" sz="1600" baseline="30000">
                <a:latin typeface="Corbel" pitchFamily="34" charset="0"/>
              </a:rPr>
              <a:t>st</a:t>
            </a:r>
            <a:r>
              <a:rPr lang="en-US" sz="1600">
                <a:latin typeface="Corbel" pitchFamily="34" charset="0"/>
              </a:rPr>
              <a:t> LEB meeting, 19 July 2012 </a:t>
            </a:r>
            <a:r>
              <a:rPr lang="en-US" sz="1600">
                <a:latin typeface="Corbel" pitchFamily="34" charset="0"/>
                <a:hlinkClick r:id="rId2"/>
              </a:rPr>
              <a:t>https://indico.cern.ch/conferenceDisplay.py?confId=198975</a:t>
            </a:r>
            <a:endParaRPr lang="en-US" sz="1600">
              <a:latin typeface="Corbel" pitchFamily="34" charset="0"/>
              <a:hlinkClick r:id="rId3"/>
            </a:endParaRPr>
          </a:p>
          <a:p>
            <a:pPr marL="742950" lvl="1" indent="-285750" eaLnBrk="0" hangingPunct="0">
              <a:spcBef>
                <a:spcPct val="20000"/>
              </a:spcBef>
              <a:buFont typeface="Arial" charset="0"/>
              <a:buChar char="–"/>
            </a:pPr>
            <a:r>
              <a:rPr lang="en-US" sz="1600">
                <a:latin typeface="Corbel" pitchFamily="34" charset="0"/>
              </a:rPr>
              <a:t>22</a:t>
            </a:r>
            <a:r>
              <a:rPr lang="en-US" sz="1600" baseline="30000">
                <a:latin typeface="Corbel" pitchFamily="34" charset="0"/>
              </a:rPr>
              <a:t>nd</a:t>
            </a:r>
            <a:r>
              <a:rPr lang="en-US" sz="1600">
                <a:latin typeface="Corbel" pitchFamily="34" charset="0"/>
              </a:rPr>
              <a:t> LEB meeting, 10 Sep 2012 </a:t>
            </a:r>
            <a:r>
              <a:rPr lang="en-US" sz="1600">
                <a:latin typeface="Corbel" pitchFamily="34" charset="0"/>
                <a:hlinkClick r:id="rId3"/>
              </a:rPr>
              <a:t>https://indico.cern.ch/conferenceDisplay.py?confId=204787</a:t>
            </a:r>
            <a:endParaRPr lang="en-US" sz="1600">
              <a:latin typeface="Corbel" pitchFamily="34" charset="0"/>
            </a:endParaRPr>
          </a:p>
          <a:p>
            <a:pPr marL="742950" lvl="1" indent="-285750" eaLnBrk="0" hangingPunct="0">
              <a:spcBef>
                <a:spcPct val="20000"/>
              </a:spcBef>
              <a:buFont typeface="Arial" charset="0"/>
              <a:buChar char="–"/>
            </a:pPr>
            <a:r>
              <a:rPr lang="en-US" sz="1600">
                <a:latin typeface="Corbel" pitchFamily="34" charset="0"/>
              </a:rPr>
              <a:t>23</a:t>
            </a:r>
            <a:r>
              <a:rPr lang="en-US" sz="1600" baseline="30000">
                <a:latin typeface="Corbel" pitchFamily="34" charset="0"/>
              </a:rPr>
              <a:t>rd</a:t>
            </a:r>
            <a:r>
              <a:rPr lang="en-US" sz="1600">
                <a:latin typeface="Corbel" pitchFamily="34" charset="0"/>
              </a:rPr>
              <a:t> LEB meeting, 8 oct 2012 </a:t>
            </a:r>
            <a:r>
              <a:rPr lang="en-US" sz="1600">
                <a:latin typeface="Corbel" pitchFamily="34" charset="0"/>
                <a:hlinkClick r:id="rId4"/>
              </a:rPr>
              <a:t>http://indico.cern.ch/conferenceDisplay.py?confId=209136</a:t>
            </a:r>
            <a:r>
              <a:rPr lang="en-US" sz="1600">
                <a:latin typeface="Corbel" pitchFamily="34" charset="0"/>
              </a:rPr>
              <a:t>  </a:t>
            </a:r>
          </a:p>
          <a:p>
            <a:pPr marL="742950" lvl="1" indent="-285750" eaLnBrk="0" hangingPunct="0">
              <a:spcBef>
                <a:spcPct val="20000"/>
              </a:spcBef>
              <a:buFont typeface="Arial" charset="0"/>
              <a:buChar char="–"/>
            </a:pPr>
            <a:r>
              <a:rPr lang="en-US" sz="1600">
                <a:latin typeface="Corbel" pitchFamily="34" charset="0"/>
              </a:rPr>
              <a:t>24</a:t>
            </a:r>
            <a:r>
              <a:rPr lang="en-US" sz="1600" baseline="30000">
                <a:latin typeface="Corbel" pitchFamily="34" charset="0"/>
              </a:rPr>
              <a:t>th</a:t>
            </a:r>
            <a:r>
              <a:rPr lang="en-US" sz="1600">
                <a:latin typeface="Corbel" pitchFamily="34" charset="0"/>
              </a:rPr>
              <a:t> LEB meeting, 26 oct 2012  </a:t>
            </a:r>
            <a:r>
              <a:rPr lang="en-US" sz="1600">
                <a:latin typeface="Corbel" pitchFamily="34" charset="0"/>
                <a:hlinkClick r:id="rId5"/>
              </a:rPr>
              <a:t>http://indico.cern.ch/conferenceDisplay.py?confId=212405</a:t>
            </a:r>
            <a:r>
              <a:rPr lang="en-US" sz="1600">
                <a:latin typeface="Corbel" pitchFamily="34" charset="0"/>
              </a:rPr>
              <a:t> </a:t>
            </a:r>
          </a:p>
          <a:p>
            <a:pPr marL="342900" indent="-342900" eaLnBrk="0" hangingPunct="0">
              <a:lnSpc>
                <a:spcPct val="150000"/>
              </a:lnSpc>
              <a:spcBef>
                <a:spcPct val="20000"/>
              </a:spcBef>
              <a:buFont typeface="Arial" charset="0"/>
              <a:buChar char="•"/>
            </a:pPr>
            <a:r>
              <a:rPr lang="en-US">
                <a:latin typeface="Corbel" pitchFamily="34" charset="0"/>
              </a:rPr>
              <a:t>Presented this also to the “Parameter and Layout Committee” (HL-LC) on 25 September 2012</a:t>
            </a:r>
          </a:p>
          <a:p>
            <a:pPr marL="342900" indent="-342900" eaLnBrk="0" hangingPunct="0">
              <a:lnSpc>
                <a:spcPct val="150000"/>
              </a:lnSpc>
              <a:spcBef>
                <a:spcPct val="20000"/>
              </a:spcBef>
              <a:buFont typeface="Arial" charset="0"/>
              <a:buChar char="•"/>
            </a:pPr>
            <a:r>
              <a:rPr lang="en-US">
                <a:latin typeface="Corbel" pitchFamily="34" charset="0"/>
              </a:rPr>
              <a:t>Get LMC (LHC Machine Committee)  approval </a:t>
            </a:r>
          </a:p>
          <a:p>
            <a:pPr marL="742950" lvl="1" indent="-285750" eaLnBrk="0" hangingPunct="0">
              <a:lnSpc>
                <a:spcPct val="150000"/>
              </a:lnSpc>
              <a:spcBef>
                <a:spcPct val="20000"/>
              </a:spcBef>
              <a:buFont typeface="Arial" charset="0"/>
              <a:buChar char="–"/>
            </a:pPr>
            <a:r>
              <a:rPr lang="en-US">
                <a:latin typeface="Corbel" pitchFamily="34" charset="0"/>
              </a:rPr>
              <a:t>Will be presented on 12 December </a:t>
            </a:r>
          </a:p>
        </p:txBody>
      </p:sp>
      <p:sp>
        <p:nvSpPr>
          <p:cNvPr id="20482" name="TextBox 5"/>
          <p:cNvSpPr txBox="1">
            <a:spLocks noChangeArrowheads="1"/>
          </p:cNvSpPr>
          <p:nvPr/>
        </p:nvSpPr>
        <p:spPr bwMode="auto">
          <a:xfrm>
            <a:off x="1516063" y="28575"/>
            <a:ext cx="4305300" cy="822325"/>
          </a:xfrm>
          <a:prstGeom prst="rect">
            <a:avLst/>
          </a:prstGeom>
          <a:noFill/>
          <a:ln w="9525">
            <a:noFill/>
            <a:miter lim="800000"/>
            <a:headEnd/>
            <a:tailEnd/>
          </a:ln>
        </p:spPr>
        <p:txBody>
          <a:bodyPr wrap="none">
            <a:spAutoFit/>
          </a:bodyPr>
          <a:lstStyle/>
          <a:p>
            <a:r>
              <a:rPr lang="en-US" sz="2400">
                <a:latin typeface="Corbel" pitchFamily="34" charset="0"/>
              </a:rPr>
              <a:t>What are the requests to HL LHC</a:t>
            </a:r>
          </a:p>
          <a:p>
            <a:r>
              <a:rPr lang="en-US" sz="2400">
                <a:latin typeface="Corbel" pitchFamily="34" charset="0"/>
              </a:rPr>
              <a:t>VELO, aperture </a:t>
            </a:r>
            <a:endParaRPr lang="en-GB" sz="2400">
              <a:latin typeface="Corbe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1476375" y="9525"/>
            <a:ext cx="4305300" cy="822325"/>
          </a:xfrm>
          <a:prstGeom prst="rect">
            <a:avLst/>
          </a:prstGeom>
          <a:noFill/>
          <a:ln w="9525">
            <a:noFill/>
            <a:miter lim="800000"/>
            <a:headEnd/>
            <a:tailEnd/>
          </a:ln>
        </p:spPr>
        <p:txBody>
          <a:bodyPr wrap="none">
            <a:spAutoFit/>
          </a:bodyPr>
          <a:lstStyle/>
          <a:p>
            <a:r>
              <a:rPr lang="en-US" sz="2400">
                <a:latin typeface="Corbel" pitchFamily="34" charset="0"/>
              </a:rPr>
              <a:t>What are the requests to HL LHC</a:t>
            </a:r>
          </a:p>
          <a:p>
            <a:r>
              <a:rPr lang="en-US" sz="2400">
                <a:latin typeface="Corbel" pitchFamily="34" charset="0"/>
              </a:rPr>
              <a:t>Beam Pipe</a:t>
            </a:r>
            <a:endParaRPr lang="en-GB" sz="2400">
              <a:latin typeface="Corbel" pitchFamily="34" charset="0"/>
            </a:endParaRPr>
          </a:p>
        </p:txBody>
      </p:sp>
      <p:sp>
        <p:nvSpPr>
          <p:cNvPr id="3" name="TextBox 2"/>
          <p:cNvSpPr txBox="1"/>
          <p:nvPr/>
        </p:nvSpPr>
        <p:spPr>
          <a:xfrm>
            <a:off x="795338" y="936625"/>
            <a:ext cx="7848600" cy="5035550"/>
          </a:xfrm>
          <a:prstGeom prst="rect">
            <a:avLst/>
          </a:prstGeom>
          <a:noFill/>
        </p:spPr>
        <p:txBody>
          <a:bodyPr>
            <a:spAutoFit/>
          </a:bodyPr>
          <a:lstStyle/>
          <a:p>
            <a:r>
              <a:rPr lang="en-US">
                <a:latin typeface="Corbel" pitchFamily="34" charset="0"/>
              </a:rPr>
              <a:t>As with the VELO, the machine, as LHCb, have better knowledge of the beam position stability/reproducibility , which are much better than conservatively assumed up till 2010.</a:t>
            </a:r>
          </a:p>
          <a:p>
            <a:endParaRPr lang="en-US">
              <a:latin typeface="Corbel" pitchFamily="34" charset="0"/>
            </a:endParaRPr>
          </a:p>
          <a:p>
            <a:pPr>
              <a:buFont typeface="Wingdings" pitchFamily="2" charset="2"/>
              <a:buChar char="Ø"/>
            </a:pPr>
            <a:r>
              <a:rPr lang="en-US">
                <a:latin typeface="Corbel" pitchFamily="34" charset="0"/>
              </a:rPr>
              <a:t>For  the Trigger Tracker there is still a lack of sensitivity due to the present inner acceptance. A smaller beam pipe diameter and closer distance to the beam pipe is preferable.</a:t>
            </a:r>
          </a:p>
          <a:p>
            <a:pPr>
              <a:buFont typeface="Wingdings" pitchFamily="2" charset="2"/>
              <a:buChar char="Ø"/>
            </a:pPr>
            <a:endParaRPr lang="en-US">
              <a:latin typeface="Corbel" pitchFamily="34" charset="0"/>
            </a:endParaRPr>
          </a:p>
          <a:p>
            <a:pPr>
              <a:buFont typeface="Wingdings" pitchFamily="2" charset="2"/>
              <a:buChar char="Ø"/>
            </a:pPr>
            <a:r>
              <a:rPr lang="en-US">
                <a:latin typeface="Corbel" pitchFamily="34" charset="0"/>
              </a:rPr>
              <a:t>The area between VELO and magnet might change considerable due to a new detector layout in this region.</a:t>
            </a:r>
          </a:p>
          <a:p>
            <a:pPr>
              <a:buFont typeface="Wingdings" pitchFamily="2" charset="2"/>
              <a:buChar char="Ø"/>
            </a:pPr>
            <a:endParaRPr lang="en-US">
              <a:latin typeface="Corbel" pitchFamily="34" charset="0"/>
            </a:endParaRPr>
          </a:p>
          <a:p>
            <a:pPr>
              <a:buFont typeface="Wingdings" pitchFamily="2" charset="2"/>
              <a:buChar char="Ø"/>
            </a:pPr>
            <a:r>
              <a:rPr lang="en-US">
                <a:latin typeface="Corbel" pitchFamily="34" charset="0"/>
              </a:rPr>
              <a:t>A re-design of the first section of the LHCb beam pipe will be required.</a:t>
            </a:r>
          </a:p>
          <a:p>
            <a:pPr>
              <a:buFont typeface="Wingdings" pitchFamily="2" charset="2"/>
              <a:buChar char="Ø"/>
            </a:pPr>
            <a:endParaRPr lang="en-US">
              <a:latin typeface="Corbel" pitchFamily="34" charset="0"/>
            </a:endParaRPr>
          </a:p>
          <a:p>
            <a:pPr>
              <a:buFont typeface="Wingdings" pitchFamily="2" charset="2"/>
              <a:buChar char="Ø"/>
            </a:pPr>
            <a:r>
              <a:rPr lang="en-US">
                <a:latin typeface="Corbel" pitchFamily="34" charset="0"/>
              </a:rPr>
              <a:t>Discussions with LEB are in full swing and this issue will be pursued further.</a:t>
            </a:r>
          </a:p>
          <a:p>
            <a:pPr marL="742950" lvl="1" indent="-285750">
              <a:buFont typeface="Wingdings" pitchFamily="2" charset="2"/>
              <a:buChar char="Ø"/>
            </a:pPr>
            <a:r>
              <a:rPr lang="en-US">
                <a:latin typeface="Corbel" pitchFamily="34" charset="0"/>
              </a:rPr>
              <a:t>At present we are discussing a reduction to a diameter to 40mm in the region of Trigger Tracker.</a:t>
            </a:r>
          </a:p>
          <a:p>
            <a:endParaRPr lang="en-US">
              <a:latin typeface="Corbel" pitchFamily="34" charset="0"/>
            </a:endParaRPr>
          </a:p>
          <a:p>
            <a:r>
              <a:rPr lang="en-US">
                <a:latin typeface="Corbel" pitchFamily="34" charset="0"/>
              </a:rPr>
              <a:t>	</a:t>
            </a:r>
            <a:endParaRPr lang="en-GB">
              <a:latin typeface="Corbel" pitchFamily="34" charset="0"/>
            </a:endParaRPr>
          </a:p>
        </p:txBody>
      </p:sp>
      <p:pic>
        <p:nvPicPr>
          <p:cNvPr id="21507" name="Picture 4"/>
          <p:cNvPicPr>
            <a:picLocks noChangeAspect="1" noChangeArrowheads="1"/>
          </p:cNvPicPr>
          <p:nvPr/>
        </p:nvPicPr>
        <p:blipFill>
          <a:blip r:embed="rId2"/>
          <a:srcRect/>
          <a:stretch>
            <a:fillRect/>
          </a:stretch>
        </p:blipFill>
        <p:spPr bwMode="auto">
          <a:xfrm>
            <a:off x="1414463" y="5618163"/>
            <a:ext cx="6200775" cy="638175"/>
          </a:xfrm>
          <a:prstGeom prst="rect">
            <a:avLst/>
          </a:prstGeom>
          <a:noFill/>
          <a:ln w="9525">
            <a:noFill/>
            <a:miter lim="800000"/>
            <a:headEnd/>
            <a:tailEnd/>
          </a:ln>
        </p:spPr>
      </p:pic>
      <p:sp>
        <p:nvSpPr>
          <p:cNvPr id="21508" name="TextBox 6"/>
          <p:cNvSpPr txBox="1">
            <a:spLocks noChangeArrowheads="1"/>
          </p:cNvSpPr>
          <p:nvPr/>
        </p:nvSpPr>
        <p:spPr bwMode="auto">
          <a:xfrm>
            <a:off x="5364163" y="6350000"/>
            <a:ext cx="441325" cy="369888"/>
          </a:xfrm>
          <a:prstGeom prst="rect">
            <a:avLst/>
          </a:prstGeom>
          <a:noFill/>
          <a:ln w="9525">
            <a:noFill/>
            <a:miter lim="800000"/>
            <a:headEnd/>
            <a:tailEnd/>
          </a:ln>
        </p:spPr>
        <p:txBody>
          <a:bodyPr wrap="none">
            <a:spAutoFit/>
          </a:bodyPr>
          <a:lstStyle/>
          <a:p>
            <a:r>
              <a:rPr lang="en-US">
                <a:latin typeface="Corbel" pitchFamily="34" charset="0"/>
              </a:rPr>
              <a:t>TT</a:t>
            </a:r>
            <a:endParaRPr lang="en-GB">
              <a:latin typeface="Corbel" pitchFamily="34" charset="0"/>
            </a:endParaRPr>
          </a:p>
        </p:txBody>
      </p:sp>
      <p:sp>
        <p:nvSpPr>
          <p:cNvPr id="21509" name="TextBox 7"/>
          <p:cNvSpPr txBox="1">
            <a:spLocks noChangeArrowheads="1"/>
          </p:cNvSpPr>
          <p:nvPr/>
        </p:nvSpPr>
        <p:spPr bwMode="auto">
          <a:xfrm>
            <a:off x="1187450" y="6256338"/>
            <a:ext cx="730250" cy="369887"/>
          </a:xfrm>
          <a:prstGeom prst="rect">
            <a:avLst/>
          </a:prstGeom>
          <a:noFill/>
          <a:ln w="9525">
            <a:noFill/>
            <a:miter lim="800000"/>
            <a:headEnd/>
            <a:tailEnd/>
          </a:ln>
        </p:spPr>
        <p:txBody>
          <a:bodyPr wrap="none">
            <a:spAutoFit/>
          </a:bodyPr>
          <a:lstStyle/>
          <a:p>
            <a:r>
              <a:rPr lang="en-US">
                <a:latin typeface="Corbel" pitchFamily="34" charset="0"/>
              </a:rPr>
              <a:t>VELO</a:t>
            </a:r>
            <a:endParaRPr lang="en-GB">
              <a:latin typeface="Corbel" pitchFamily="34" charset="0"/>
            </a:endParaRPr>
          </a:p>
        </p:txBody>
      </p:sp>
      <p:sp>
        <p:nvSpPr>
          <p:cNvPr id="9" name="Explosion 2 8"/>
          <p:cNvSpPr/>
          <p:nvPr/>
        </p:nvSpPr>
        <p:spPr>
          <a:xfrm>
            <a:off x="457200" y="5876925"/>
            <a:ext cx="369888" cy="2159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511" name="TextBox 9"/>
          <p:cNvSpPr txBox="1">
            <a:spLocks noChangeArrowheads="1"/>
          </p:cNvSpPr>
          <p:nvPr/>
        </p:nvSpPr>
        <p:spPr bwMode="auto">
          <a:xfrm>
            <a:off x="423863" y="6257925"/>
            <a:ext cx="371475" cy="369888"/>
          </a:xfrm>
          <a:prstGeom prst="rect">
            <a:avLst/>
          </a:prstGeom>
          <a:noFill/>
          <a:ln w="9525">
            <a:noFill/>
            <a:miter lim="800000"/>
            <a:headEnd/>
            <a:tailEnd/>
          </a:ln>
        </p:spPr>
        <p:txBody>
          <a:bodyPr wrap="none">
            <a:spAutoFit/>
          </a:bodyPr>
          <a:lstStyle/>
          <a:p>
            <a:r>
              <a:rPr lang="en-US">
                <a:latin typeface="Corbel" pitchFamily="34" charset="0"/>
              </a:rPr>
              <a:t>IP</a:t>
            </a:r>
            <a:endParaRPr lang="en-GB">
              <a:latin typeface="Corbel" pitchFamily="34" charset="0"/>
            </a:endParaRPr>
          </a:p>
        </p:txBody>
      </p:sp>
      <p:sp>
        <p:nvSpPr>
          <p:cNvPr id="21512" name="TextBox 10"/>
          <p:cNvSpPr txBox="1">
            <a:spLocks noChangeArrowheads="1"/>
          </p:cNvSpPr>
          <p:nvPr/>
        </p:nvSpPr>
        <p:spPr bwMode="auto">
          <a:xfrm>
            <a:off x="3284538" y="6269038"/>
            <a:ext cx="873125" cy="369887"/>
          </a:xfrm>
          <a:prstGeom prst="rect">
            <a:avLst/>
          </a:prstGeom>
          <a:noFill/>
          <a:ln w="9525">
            <a:noFill/>
            <a:miter lim="800000"/>
            <a:headEnd/>
            <a:tailEnd/>
          </a:ln>
        </p:spPr>
        <p:txBody>
          <a:bodyPr wrap="none">
            <a:spAutoFit/>
          </a:bodyPr>
          <a:lstStyle/>
          <a:p>
            <a:r>
              <a:rPr lang="en-US">
                <a:latin typeface="Corbel" pitchFamily="34" charset="0"/>
              </a:rPr>
              <a:t>UX85/1</a:t>
            </a:r>
            <a:endParaRPr lang="en-GB">
              <a:latin typeface="Corbe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13945</TotalTime>
  <Words>1033</Words>
  <Application>Microsoft Office PowerPoint</Application>
  <PresentationFormat>On-screen Show (4:3)</PresentationFormat>
  <Paragraphs>144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Mylar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rlindner</dc:creator>
  <cp:lastModifiedBy>rlindner</cp:lastModifiedBy>
  <cp:revision>61</cp:revision>
  <dcterms:created xsi:type="dcterms:W3CDTF">2012-11-05T09:44:11Z</dcterms:created>
  <dcterms:modified xsi:type="dcterms:W3CDTF">2012-11-30T08:22:42Z</dcterms:modified>
</cp:coreProperties>
</file>