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customXml/itemProps3.xml" ContentType="application/vnd.openxmlformats-officedocument.customXmlProperties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6.xml" ContentType="application/vnd.openxmlformats-officedocument.presentationml.slide+xml"/>
  <Override PartName="/ppt/viewProps.xml" ContentType="application/vnd.openxmlformats-officedocument.presentationml.viewProps+xml"/>
  <Default Extension="wmf" ContentType="image/x-wmf"/>
  <Override PartName="/customXml/itemProps2.xml" ContentType="application/vnd.openxmlformats-officedocument.customXmlProperties+xml"/>
  <Override PartName="/ppt/slides/slide25.xml" ContentType="application/vnd.openxmlformats-officedocument.presentationml.slide+xml"/>
  <Override PartName="/ppt/embeddings/Microsoft_Equation2.bin" ContentType="application/vnd.openxmlformats-officedocument.oleObject"/>
  <Override PartName="/docProps/custom.xml" ContentType="application/vnd.openxmlformats-officedocument.custom-properties+xml"/>
  <Override PartName="/ppt/embeddings/Microsoft_Equation4.bin" ContentType="application/vnd.openxmlformats-officedocument.oleObject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pict" ContentType="image/pi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embeddings/Microsoft_Equation1.bin" ContentType="application/vnd.openxmlformats-officedocument.oleObject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embeddings/Microsoft_Equation3.bin" ContentType="application/vnd.openxmlformats-officedocument.oleObject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4"/>
  </p:sldMasterIdLst>
  <p:notesMasterIdLst>
    <p:notesMasterId r:id="rId32"/>
  </p:notesMasterIdLst>
  <p:sldIdLst>
    <p:sldId id="259" r:id="rId5"/>
    <p:sldId id="297" r:id="rId6"/>
    <p:sldId id="262" r:id="rId7"/>
    <p:sldId id="260" r:id="rId8"/>
    <p:sldId id="298" r:id="rId9"/>
    <p:sldId id="299" r:id="rId10"/>
    <p:sldId id="263" r:id="rId11"/>
    <p:sldId id="301" r:id="rId12"/>
    <p:sldId id="302" r:id="rId13"/>
    <p:sldId id="303" r:id="rId14"/>
    <p:sldId id="304" r:id="rId15"/>
    <p:sldId id="300" r:id="rId16"/>
    <p:sldId id="305" r:id="rId17"/>
    <p:sldId id="306" r:id="rId18"/>
    <p:sldId id="308" r:id="rId19"/>
    <p:sldId id="309" r:id="rId20"/>
    <p:sldId id="310" r:id="rId21"/>
    <p:sldId id="267" r:id="rId22"/>
    <p:sldId id="285" r:id="rId23"/>
    <p:sldId id="270" r:id="rId24"/>
    <p:sldId id="274" r:id="rId25"/>
    <p:sldId id="296" r:id="rId26"/>
    <p:sldId id="291" r:id="rId27"/>
    <p:sldId id="294" r:id="rId28"/>
    <p:sldId id="295" r:id="rId29"/>
    <p:sldId id="292" r:id="rId30"/>
    <p:sldId id="293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vertBarState="maximized"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12" y="-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144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viewProps" Target="viewProps.xml"/><Relationship Id="rId31" Type="http://schemas.openxmlformats.org/officeDocument/2006/relationships/slide" Target="slides/slide2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36" Type="http://schemas.openxmlformats.org/officeDocument/2006/relationships/theme" Target="theme/theme1.xml"/><Relationship Id="rId1" Type="http://schemas.openxmlformats.org/officeDocument/2006/relationships/customXml" Target="../customXml/item1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0" Type="http://schemas.openxmlformats.org/officeDocument/2006/relationships/slide" Target="slides/slide6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9" Type="http://schemas.openxmlformats.org/officeDocument/2006/relationships/slide" Target="slides/slide5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7" Type="http://schemas.openxmlformats.org/officeDocument/2006/relationships/slide" Target="slides/slide23.xml"/><Relationship Id="rId14" Type="http://schemas.openxmlformats.org/officeDocument/2006/relationships/slide" Target="slides/slide10.xml"/><Relationship Id="rId23" Type="http://schemas.openxmlformats.org/officeDocument/2006/relationships/slide" Target="slides/slide19.xml"/><Relationship Id="rId4" Type="http://schemas.openxmlformats.org/officeDocument/2006/relationships/slideMaster" Target="slideMasters/slideMaster1.xml"/><Relationship Id="rId28" Type="http://schemas.openxmlformats.org/officeDocument/2006/relationships/slide" Target="slides/slide24.xml"/><Relationship Id="rId26" Type="http://schemas.openxmlformats.org/officeDocument/2006/relationships/slide" Target="slides/slide22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29" Type="http://schemas.openxmlformats.org/officeDocument/2006/relationships/slide" Target="slides/slide25.xml"/><Relationship Id="rId6" Type="http://schemas.openxmlformats.org/officeDocument/2006/relationships/slide" Target="slides/slide2.xml"/><Relationship Id="rId16" Type="http://schemas.openxmlformats.org/officeDocument/2006/relationships/slide" Target="slides/slide12.xml"/><Relationship Id="rId33" Type="http://schemas.openxmlformats.org/officeDocument/2006/relationships/printerSettings" Target="printerSettings/printerSettings1.bin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" Type="http://schemas.openxmlformats.org/officeDocument/2006/relationships/customXml" Target="../customXml/item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ict"/><Relationship Id="rId1" Type="http://schemas.openxmlformats.org/officeDocument/2006/relationships/image" Target="../media/image6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pPr/>
              <a:t>11/30/12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42" tIns="45922" rIns="91842" bIns="45922" anchor="b">
            <a:prstTxWarp prst="textNoShape">
              <a:avLst/>
            </a:prstTxWarp>
          </a:bodyPr>
          <a:lstStyle/>
          <a:p>
            <a:pPr algn="r" defTabSz="919163"/>
            <a:fld id="{47A615F1-9081-6B4E-8989-6DA7B2367558}" type="slidenum">
              <a:rPr lang="de-DE" sz="1200" b="0" i="0">
                <a:latin typeface="Arial" pitchFamily="-107" charset="0"/>
              </a:rPr>
              <a:pPr algn="r" defTabSz="919163"/>
              <a:t>3</a:t>
            </a:fld>
            <a:endParaRPr lang="de-DE" sz="1200" b="0" i="0">
              <a:latin typeface="Arial" pitchFamily="-107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lIns="91842" tIns="45922" rIns="91842" bIns="45922"/>
          <a:lstStyle/>
          <a:p>
            <a:pPr eaLnBrk="1" hangingPunct="1"/>
            <a:endParaRPr lang="en-US"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CFB28E-A020-DA40-94FF-74FCA7449F44}" type="slidenum">
              <a:rPr lang="en-US" smtClean="0">
                <a:latin typeface="Arial" pitchFamily="-107" charset="0"/>
              </a:rPr>
              <a:pPr/>
              <a:t>18</a:t>
            </a:fld>
            <a:endParaRPr lang="en-US" smtClean="0">
              <a:latin typeface="Arial" pitchFamily="-107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056C-7C50-47D9-8FC5-1DE549BC4934}" type="datetime1">
              <a:rPr lang="en-US" smtClean="0"/>
              <a:pPr/>
              <a:t>11/30/12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760E-2249-4B52-91A3-4D822E5C828B}" type="datetime1">
              <a:rPr lang="en-US" smtClean="0"/>
              <a:pPr/>
              <a:t>11/30/12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2AA9-A126-4CEC-8F44-C649137035AE}" type="datetime1">
              <a:rPr lang="en-US" smtClean="0"/>
              <a:pPr/>
              <a:t>11/30/12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EA0CD-8623-47C2-804B-3818E748C240}" type="datetime1">
              <a:rPr lang="en-US" smtClean="0"/>
              <a:pPr/>
              <a:t>11/30/12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D66D-8DB7-48C8-8198-91721BE663D5}" type="datetime1">
              <a:rPr lang="en-US" smtClean="0"/>
              <a:pPr/>
              <a:t>11/30/12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464C-CF15-4466-8A40-2B63316F8F17}" type="datetime1">
              <a:rPr lang="en-US" smtClean="0"/>
              <a:pPr/>
              <a:t>11/30/12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499689" y="2023156"/>
            <a:ext cx="4149834" cy="199874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6918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894D7256-0BB1-4DAE-B62F-9AB083050611}" type="datetime1">
              <a:rPr lang="en-US" smtClean="0"/>
              <a:pPr/>
              <a:t>11/30/12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1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3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3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3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Relationship Id="rId3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3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3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7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5.png"/><Relationship Id="rId6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0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4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image" Target="../media/image8.png"/><Relationship Id="rId4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.xml"/><Relationship Id="rId5" Type="http://schemas.openxmlformats.org/officeDocument/2006/relationships/oleObject" Target="../embeddings/Microsoft_Equation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Microsoft_Equation3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image" Target="../media/image17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5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4810" y="1239769"/>
            <a:ext cx="3978489" cy="2506731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Task2.2 </a:t>
            </a:r>
            <a:br>
              <a:rPr lang="en-US" dirty="0" smtClean="0"/>
            </a:br>
            <a:r>
              <a:rPr lang="en-US" dirty="0" smtClean="0"/>
              <a:t>HL-LHC Optics and Lattice Configurations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Bernhard Holzer </a:t>
            </a:r>
          </a:p>
          <a:p>
            <a:r>
              <a:rPr lang="en-US" dirty="0" smtClean="0">
                <a:effectLst/>
              </a:rPr>
              <a:t>for the WP2, Task2.2 Team</a:t>
            </a:r>
          </a:p>
          <a:p>
            <a:r>
              <a:rPr lang="en-US" sz="2000" dirty="0" smtClean="0"/>
              <a:t>B. </a:t>
            </a:r>
            <a:r>
              <a:rPr lang="en-US" sz="2000" dirty="0" err="1" smtClean="0"/>
              <a:t>Dalena</a:t>
            </a:r>
            <a:r>
              <a:rPr lang="en-US" sz="2000" dirty="0" smtClean="0"/>
              <a:t>, A. </a:t>
            </a:r>
            <a:r>
              <a:rPr lang="en-US" sz="2000" dirty="0" err="1" smtClean="0"/>
              <a:t>Bogomyagkov</a:t>
            </a:r>
            <a:r>
              <a:rPr lang="en-US" sz="2000" dirty="0" smtClean="0"/>
              <a:t>, R. Appleby, A. </a:t>
            </a:r>
            <a:r>
              <a:rPr lang="en-US" sz="2000" dirty="0" err="1" smtClean="0"/>
              <a:t>Fauss-Golfe</a:t>
            </a:r>
            <a:r>
              <a:rPr lang="en-US" sz="2000" dirty="0" smtClean="0"/>
              <a:t>, J. </a:t>
            </a:r>
            <a:r>
              <a:rPr lang="en-US" sz="2000" dirty="0" err="1" smtClean="0"/>
              <a:t>Payet</a:t>
            </a:r>
            <a:r>
              <a:rPr lang="en-US" sz="2000" dirty="0" smtClean="0"/>
              <a:t>, A. Chance’, K. Hock, M. </a:t>
            </a:r>
            <a:r>
              <a:rPr lang="en-US" sz="2000" dirty="0" err="1" smtClean="0"/>
              <a:t>Korostelev</a:t>
            </a:r>
            <a:r>
              <a:rPr lang="en-US" sz="2000" dirty="0" smtClean="0"/>
              <a:t>, R. </a:t>
            </a:r>
            <a:r>
              <a:rPr lang="en-US" sz="2000" dirty="0" err="1" smtClean="0"/>
              <a:t>deMaria</a:t>
            </a:r>
            <a:r>
              <a:rPr lang="en-US" sz="2000" dirty="0" smtClean="0"/>
              <a:t>, J. </a:t>
            </a:r>
            <a:r>
              <a:rPr lang="en-US" sz="2000" dirty="0" err="1" smtClean="0"/>
              <a:t>Resta</a:t>
            </a:r>
            <a:r>
              <a:rPr lang="en-US" sz="2000" dirty="0" smtClean="0"/>
              <a:t>, C. </a:t>
            </a:r>
            <a:r>
              <a:rPr lang="en-US" sz="2000" dirty="0" err="1" smtClean="0"/>
              <a:t>Milardi</a:t>
            </a:r>
            <a:r>
              <a:rPr lang="en-US" sz="2000" dirty="0" smtClean="0"/>
              <a:t>, L. Thompson, M. Thomas, A. </a:t>
            </a:r>
            <a:r>
              <a:rPr lang="en-US" sz="2000" dirty="0" err="1" smtClean="0"/>
              <a:t>Wolski</a:t>
            </a:r>
            <a:r>
              <a:rPr lang="en-US" sz="2000" dirty="0" smtClean="0"/>
              <a:t>                             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93662" y="-4762"/>
            <a:ext cx="8229600" cy="914400"/>
          </a:xfrm>
        </p:spPr>
        <p:txBody>
          <a:bodyPr/>
          <a:lstStyle/>
          <a:p>
            <a:r>
              <a:rPr lang="en-US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Standard LHC</a:t>
            </a:r>
            <a:endParaRPr lang="en-US" sz="2400" dirty="0"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518313" y="2102775"/>
            <a:ext cx="3866573" cy="50038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32869" y="739760"/>
            <a:ext cx="3666621" cy="474503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592572" y="1094303"/>
            <a:ext cx="2911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/>
                <a:cs typeface="Times New Roman"/>
              </a:rPr>
              <a:t>Q1/2/3     D1   ...              Q4 </a:t>
            </a:r>
            <a:endParaRPr lang="en-US" i="1" dirty="0">
              <a:latin typeface="Times New Roman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42039" y="2403656"/>
            <a:ext cx="3193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/>
                <a:cs typeface="Times New Roman"/>
              </a:rPr>
              <a:t>Q1/2/3  D1   ... D2 Q4  5  6   7 </a:t>
            </a:r>
            <a:endParaRPr lang="en-US" i="1" dirty="0">
              <a:latin typeface="Times New Roman"/>
              <a:cs typeface="Times New Roman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5080000" y="2416356"/>
            <a:ext cx="2870200" cy="369332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93662" y="490838"/>
            <a:ext cx="2674938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Lattice: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27300" y="1178007"/>
            <a:ext cx="42737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HL-LHC, </a:t>
            </a:r>
            <a:r>
              <a:rPr lang="en-US" b="1" dirty="0" err="1" smtClean="0">
                <a:solidFill>
                  <a:srgbClr val="FF0000"/>
                </a:solidFill>
              </a:rPr>
              <a:t>β</a:t>
            </a:r>
            <a:r>
              <a:rPr lang="en-US" b="1" dirty="0" smtClean="0">
                <a:solidFill>
                  <a:srgbClr val="FF0000"/>
                </a:solidFill>
              </a:rPr>
              <a:t>*= 15cm</a:t>
            </a:r>
            <a:r>
              <a:rPr lang="en-US" dirty="0" smtClean="0"/>
              <a:t>, </a:t>
            </a:r>
            <a:r>
              <a:rPr lang="en-US" dirty="0" err="1" smtClean="0"/>
              <a:t>ε</a:t>
            </a:r>
            <a:r>
              <a:rPr lang="en-US" dirty="0" smtClean="0"/>
              <a:t> = 3.0</a:t>
            </a:r>
          </a:p>
          <a:p>
            <a:r>
              <a:rPr lang="en-US" dirty="0" smtClean="0"/>
              <a:t>			crossing angle = </a:t>
            </a:r>
            <a:r>
              <a:rPr lang="en-US" b="1" dirty="0" smtClean="0">
                <a:solidFill>
                  <a:srgbClr val="FF0000"/>
                </a:solidFill>
              </a:rPr>
              <a:t>+/- 295 </a:t>
            </a:r>
            <a:r>
              <a:rPr lang="en-US" b="1" dirty="0" err="1" smtClean="0">
                <a:solidFill>
                  <a:srgbClr val="FF0000"/>
                </a:solidFill>
              </a:rPr>
              <a:t>μrad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54" y="1798938"/>
            <a:ext cx="4093645" cy="3346534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93662" y="884538"/>
            <a:ext cx="2674938" cy="914400"/>
          </a:xfrm>
        </p:spPr>
        <p:txBody>
          <a:bodyPr/>
          <a:lstStyle/>
          <a:p>
            <a:r>
              <a:rPr lang="en-US" sz="2400" b="1" i="1" dirty="0" smtClean="0">
                <a:solidFill>
                  <a:srgbClr val="FF0000"/>
                </a:solidFill>
                <a:effectLst/>
                <a:latin typeface="Times New Roman"/>
                <a:cs typeface="Times New Roman"/>
              </a:rPr>
              <a:t>Beam Envelopes:</a:t>
            </a:r>
            <a:endParaRPr lang="en-US" sz="2400" b="1" i="1" dirty="0">
              <a:solidFill>
                <a:srgbClr val="FF0000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60855" y="147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Upgrade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Lattice: SLHC_V3.1b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	    150 T/</a:t>
            </a:r>
            <a:r>
              <a:rPr lang="en-US" sz="2400" dirty="0" err="1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m</a:t>
            </a: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, 140mm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6385" y="2963561"/>
            <a:ext cx="3990415" cy="308350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38200" y="4960806"/>
            <a:ext cx="2223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/>
                <a:cs typeface="Times New Roman"/>
              </a:rPr>
              <a:t>Standard LHC, 55cm</a:t>
            </a:r>
            <a:endParaRPr lang="en-US" i="1" dirty="0"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95900" y="5862397"/>
            <a:ext cx="1699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/>
                <a:cs typeface="Times New Roman"/>
              </a:rPr>
              <a:t>HL-LHC, 15cm</a:t>
            </a:r>
            <a:endParaRPr lang="en-US" i="1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3662" y="1095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Upgrade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Lattice: SLHC_V3.1b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	    150 T/</a:t>
            </a:r>
            <a:r>
              <a:rPr lang="en-US" sz="2400" dirty="0" err="1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m</a:t>
            </a: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, 140mm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6651" y="1081389"/>
            <a:ext cx="3390897" cy="6045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80100" y="2566090"/>
            <a:ext cx="2175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 Standard Lattice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9481" y="2070103"/>
            <a:ext cx="2949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/>
                <a:cs typeface="Times New Roman"/>
              </a:rPr>
              <a:t>Q1      Q2       Q3        D1   ... </a:t>
            </a:r>
            <a:endParaRPr lang="en-US" i="1" dirty="0">
              <a:latin typeface="Times New Roman"/>
              <a:cs typeface="Times New Roman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3662" y="884538"/>
            <a:ext cx="2674938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Lattice: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-388938" y="3164022"/>
            <a:ext cx="9371006" cy="3455913"/>
            <a:chOff x="-388938" y="3164022"/>
            <a:chExt cx="9371006" cy="3455913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1017624" y="1757460"/>
              <a:ext cx="3455913" cy="626903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880100" y="3328090"/>
              <a:ext cx="3101968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SLHC Lattice V3.1b</a:t>
              </a:r>
            </a:p>
            <a:p>
              <a:endParaRPr lang="en-US" dirty="0" smtClean="0"/>
            </a:p>
            <a:p>
              <a:r>
                <a:rPr lang="en-US" dirty="0" smtClean="0"/>
                <a:t>	</a:t>
              </a:r>
              <a:r>
                <a:rPr lang="en-US" dirty="0" smtClean="0">
                  <a:solidFill>
                    <a:srgbClr val="FF0000"/>
                  </a:solidFill>
                </a:rPr>
                <a:t>longer triplet quadrupoles</a:t>
              </a:r>
            </a:p>
            <a:p>
              <a:r>
                <a:rPr lang="en-US" dirty="0" smtClean="0"/>
                <a:t>	</a:t>
              </a:r>
              <a:r>
                <a:rPr lang="en-US" dirty="0" smtClean="0">
                  <a:solidFill>
                    <a:srgbClr val="FF0000"/>
                  </a:solidFill>
                </a:rPr>
                <a:t>D1 shifted away from IP</a:t>
              </a:r>
            </a:p>
            <a:p>
              <a:r>
                <a:rPr lang="en-US" dirty="0" smtClean="0"/>
                <a:t>	D1 sc and only 1 magnet</a:t>
              </a:r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40000" y="3151322"/>
            <a:ext cx="3204677" cy="595178"/>
            <a:chOff x="2540000" y="3151322"/>
            <a:chExt cx="3204677" cy="595178"/>
          </a:xfrm>
        </p:grpSpPr>
        <p:sp>
          <p:nvSpPr>
            <p:cNvPr id="13" name="Oval 12"/>
            <p:cNvSpPr/>
            <p:nvPr/>
          </p:nvSpPr>
          <p:spPr>
            <a:xfrm>
              <a:off x="2540000" y="3151322"/>
              <a:ext cx="2476500" cy="595178"/>
            </a:xfrm>
            <a:prstGeom prst="ellipse">
              <a:avLst/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5143500" y="3251890"/>
              <a:ext cx="601177" cy="431110"/>
            </a:xfrm>
            <a:prstGeom prst="ellipse">
              <a:avLst/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028939" y="2057403"/>
            <a:ext cx="3770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/>
                <a:cs typeface="Times New Roman"/>
              </a:rPr>
              <a:t>Q1/2/3     D1           ...            D2  Q4 </a:t>
            </a:r>
            <a:endParaRPr lang="en-US" i="1" dirty="0">
              <a:latin typeface="Times New Roman"/>
              <a:cs typeface="Times New Roman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3662" y="1095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Upgrade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Lattice: SLHC_V3.1b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	    150 T/</a:t>
            </a:r>
            <a:r>
              <a:rPr lang="en-US" sz="2400" dirty="0" err="1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m</a:t>
            </a: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, 140mm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662" y="884538"/>
            <a:ext cx="2674938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Lattice: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088537" y="1261989"/>
            <a:ext cx="3666621" cy="59357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880100" y="2566090"/>
            <a:ext cx="2175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 Standard Lattice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880100" y="3328090"/>
            <a:ext cx="310196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SLHC Lattice V3.1b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longer triplet quadrupoles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	D1 shifted away from IP</a:t>
            </a:r>
          </a:p>
          <a:p>
            <a:r>
              <a:rPr lang="en-US" dirty="0" smtClean="0"/>
              <a:t>	D1 sc and only 1 magnet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D2 shifted towards IP </a:t>
            </a:r>
            <a:r>
              <a:rPr lang="en-US" dirty="0" smtClean="0"/>
              <a:t>for </a:t>
            </a:r>
          </a:p>
          <a:p>
            <a:r>
              <a:rPr lang="en-US" dirty="0" smtClean="0"/>
              <a:t>	crab cavities </a:t>
            </a:r>
            <a:r>
              <a:rPr lang="en-US" dirty="0" err="1" smtClean="0">
                <a:solidFill>
                  <a:srgbClr val="FF0000"/>
                </a:solidFill>
              </a:rPr>
              <a:t>Δs</a:t>
            </a:r>
            <a:r>
              <a:rPr lang="en-US" dirty="0" smtClean="0">
                <a:solidFill>
                  <a:srgbClr val="FF0000"/>
                </a:solidFill>
              </a:rPr>
              <a:t> = -15m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-300038" y="3061731"/>
            <a:ext cx="6189776" cy="3147536"/>
            <a:chOff x="-300038" y="3061731"/>
            <a:chExt cx="6189776" cy="314753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1221082" y="1540611"/>
              <a:ext cx="3147536" cy="6189776"/>
            </a:xfrm>
            <a:prstGeom prst="rect">
              <a:avLst/>
            </a:prstGeom>
          </p:spPr>
        </p:pic>
        <p:sp>
          <p:nvSpPr>
            <p:cNvPr id="14" name="Oval 13"/>
            <p:cNvSpPr/>
            <p:nvPr/>
          </p:nvSpPr>
          <p:spPr>
            <a:xfrm>
              <a:off x="4291182" y="3100178"/>
              <a:ext cx="720612" cy="455823"/>
            </a:xfrm>
            <a:prstGeom prst="ellipse">
              <a:avLst/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63931" y="1293941"/>
            <a:ext cx="3866573" cy="592784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3662" y="1095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Upgrade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Lattice: SLHC_V3.1b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	    150 T/</a:t>
            </a:r>
            <a:r>
              <a:rPr lang="en-US" sz="2400" dirty="0" err="1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m</a:t>
            </a: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, 140mm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3662" y="884538"/>
            <a:ext cx="2674938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Lattice: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1200" y="2235890"/>
            <a:ext cx="2175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 Standard Lattice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59039" y="2034324"/>
            <a:ext cx="3308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/>
                <a:cs typeface="Times New Roman"/>
              </a:rPr>
              <a:t>Q1/2/3  D1   ...  D2 Q4 5   6      7 </a:t>
            </a:r>
            <a:endParaRPr lang="en-US" i="1" dirty="0">
              <a:latin typeface="Times New Roman"/>
              <a:cs typeface="Times New Roman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-520701" y="2924360"/>
            <a:ext cx="9413869" cy="3213099"/>
            <a:chOff x="-520701" y="2924360"/>
            <a:chExt cx="9413869" cy="321309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989069" y="1414590"/>
              <a:ext cx="3213099" cy="623264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791200" y="2997890"/>
              <a:ext cx="3101968" cy="28623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HL-LHC Lattice V3.1b</a:t>
              </a:r>
            </a:p>
            <a:p>
              <a:endParaRPr lang="en-US" dirty="0" smtClean="0"/>
            </a:p>
            <a:p>
              <a:r>
                <a:rPr lang="en-US" dirty="0" smtClean="0"/>
                <a:t>	</a:t>
              </a:r>
              <a:r>
                <a:rPr lang="en-US" dirty="0" smtClean="0">
                  <a:solidFill>
                    <a:srgbClr val="FF0000"/>
                  </a:solidFill>
                </a:rPr>
                <a:t>longer triplet quadrupoles</a:t>
              </a:r>
            </a:p>
            <a:p>
              <a:r>
                <a:rPr lang="en-US" dirty="0" smtClean="0"/>
                <a:t>	</a:t>
              </a:r>
              <a:r>
                <a:rPr lang="en-US" dirty="0" smtClean="0">
                  <a:solidFill>
                    <a:srgbClr val="FF0000"/>
                  </a:solidFill>
                </a:rPr>
                <a:t>D1 shifted away from IP</a:t>
              </a:r>
            </a:p>
            <a:p>
              <a:r>
                <a:rPr lang="en-US" dirty="0" smtClean="0"/>
                <a:t>	D1 sc and only 1 magnet</a:t>
              </a:r>
            </a:p>
            <a:p>
              <a:r>
                <a:rPr lang="en-US" dirty="0" smtClean="0"/>
                <a:t>	</a:t>
              </a:r>
              <a:r>
                <a:rPr lang="en-US" dirty="0" smtClean="0">
                  <a:solidFill>
                    <a:srgbClr val="FF0000"/>
                  </a:solidFill>
                </a:rPr>
                <a:t>D2 shifted towards IP </a:t>
              </a:r>
              <a:r>
                <a:rPr lang="en-US" dirty="0" smtClean="0"/>
                <a:t>for </a:t>
              </a:r>
            </a:p>
            <a:p>
              <a:r>
                <a:rPr lang="en-US" dirty="0" smtClean="0"/>
                <a:t>	crab cavities </a:t>
              </a:r>
              <a:r>
                <a:rPr lang="en-US" dirty="0" err="1" smtClean="0"/>
                <a:t>Δs</a:t>
              </a:r>
              <a:r>
                <a:rPr lang="en-US" dirty="0" smtClean="0"/>
                <a:t> = -15m</a:t>
              </a:r>
            </a:p>
            <a:p>
              <a:endParaRPr lang="en-US" dirty="0" smtClean="0"/>
            </a:p>
            <a:p>
              <a:r>
                <a:rPr lang="en-US" dirty="0" smtClean="0"/>
                <a:t>	</a:t>
              </a:r>
              <a:r>
                <a:rPr lang="en-US" dirty="0" smtClean="0">
                  <a:solidFill>
                    <a:srgbClr val="FF0000"/>
                  </a:solidFill>
                </a:rPr>
                <a:t>Q5 shifted away from IP</a:t>
              </a:r>
            </a:p>
            <a:p>
              <a:r>
                <a:rPr lang="en-US" dirty="0" smtClean="0">
                  <a:solidFill>
                    <a:srgbClr val="FF0000"/>
                  </a:solidFill>
                </a:rPr>
                <a:t>	</a:t>
              </a:r>
              <a:r>
                <a:rPr lang="en-US" dirty="0" err="1" smtClean="0">
                  <a:solidFill>
                    <a:srgbClr val="FF0000"/>
                  </a:solidFill>
                </a:rPr>
                <a:t>Δs</a:t>
              </a:r>
              <a:r>
                <a:rPr lang="en-US" dirty="0" smtClean="0">
                  <a:solidFill>
                    <a:srgbClr val="FF0000"/>
                  </a:solidFill>
                </a:rPr>
                <a:t> = </a:t>
              </a:r>
              <a:r>
                <a:rPr lang="en-US" smtClean="0">
                  <a:solidFill>
                    <a:srgbClr val="FF0000"/>
                  </a:solidFill>
                </a:rPr>
                <a:t>+</a:t>
              </a:r>
              <a:r>
                <a:rPr lang="en-US" smtClean="0">
                  <a:solidFill>
                    <a:srgbClr val="FF0000"/>
                  </a:solidFill>
                </a:rPr>
                <a:t>11m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3733800" y="2973522"/>
              <a:ext cx="393700" cy="392668"/>
            </a:xfrm>
            <a:prstGeom prst="ellipse">
              <a:avLst/>
            </a:prstGeom>
            <a:noFill/>
            <a:ln w="349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2997200" y="2973522"/>
              <a:ext cx="393700" cy="392668"/>
            </a:xfrm>
            <a:prstGeom prst="ellipse">
              <a:avLst/>
            </a:prstGeom>
            <a:noFill/>
            <a:ln w="349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133600" y="2998922"/>
              <a:ext cx="393700" cy="392668"/>
            </a:xfrm>
            <a:prstGeom prst="ellipse">
              <a:avLst/>
            </a:prstGeom>
            <a:noFill/>
            <a:ln w="349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3662" y="1095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Upgrade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Lattice: HL-LHC_V1.0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	    140 T/</a:t>
            </a:r>
            <a:r>
              <a:rPr lang="en-US" sz="2400" dirty="0" err="1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m</a:t>
            </a: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, 150mm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6651" y="1081389"/>
            <a:ext cx="3390897" cy="6045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80100" y="2566090"/>
            <a:ext cx="2175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 Standard Lattice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9481" y="2070103"/>
            <a:ext cx="2949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/>
                <a:cs typeface="Times New Roman"/>
              </a:rPr>
              <a:t>Q1      Q2       Q3        D1   ... </a:t>
            </a:r>
            <a:endParaRPr lang="en-US" i="1" dirty="0">
              <a:latin typeface="Times New Roman"/>
              <a:cs typeface="Times New Roman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3662" y="884538"/>
            <a:ext cx="2674938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Lattice: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-673100" y="2853592"/>
            <a:ext cx="9856874" cy="3395519"/>
            <a:chOff x="-673100" y="2853592"/>
            <a:chExt cx="9856874" cy="3395519"/>
          </a:xfrm>
        </p:grpSpPr>
        <p:sp>
          <p:nvSpPr>
            <p:cNvPr id="11" name="TextBox 10"/>
            <p:cNvSpPr txBox="1"/>
            <p:nvPr/>
          </p:nvSpPr>
          <p:spPr>
            <a:xfrm>
              <a:off x="5778500" y="3328090"/>
              <a:ext cx="3405274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HL-LHC Lattice V1.0</a:t>
              </a:r>
            </a:p>
            <a:p>
              <a:endParaRPr lang="en-US" dirty="0" smtClean="0"/>
            </a:p>
            <a:p>
              <a:r>
                <a:rPr lang="en-US" dirty="0" smtClean="0"/>
                <a:t>     even </a:t>
              </a:r>
              <a:r>
                <a:rPr lang="en-US" dirty="0" smtClean="0">
                  <a:solidFill>
                    <a:srgbClr val="FF0000"/>
                  </a:solidFill>
                </a:rPr>
                <a:t>longer triplet quadrupoles</a:t>
              </a:r>
            </a:p>
            <a:p>
              <a:r>
                <a:rPr lang="en-US" dirty="0" smtClean="0">
                  <a:solidFill>
                    <a:srgbClr val="FF0000"/>
                  </a:solidFill>
                </a:rPr>
                <a:t>     Q1 and Q3 split in two magnets</a:t>
              </a:r>
            </a:p>
            <a:p>
              <a:r>
                <a:rPr lang="en-US" dirty="0" smtClean="0"/>
                <a:t>     </a:t>
              </a:r>
              <a:endParaRPr lang="en-US" dirty="0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893041" y="1287452"/>
              <a:ext cx="3395518" cy="6527800"/>
            </a:xfrm>
            <a:prstGeom prst="rect">
              <a:avLst/>
            </a:prstGeom>
          </p:spPr>
        </p:pic>
        <p:sp>
          <p:nvSpPr>
            <p:cNvPr id="14" name="Oval 13"/>
            <p:cNvSpPr/>
            <p:nvPr/>
          </p:nvSpPr>
          <p:spPr>
            <a:xfrm>
              <a:off x="2540000" y="2853592"/>
              <a:ext cx="863600" cy="474498"/>
            </a:xfrm>
            <a:prstGeom prst="ellipse">
              <a:avLst/>
            </a:prstGeom>
            <a:noFill/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4216400" y="2866292"/>
              <a:ext cx="863600" cy="474498"/>
            </a:xfrm>
            <a:prstGeom prst="ellipse">
              <a:avLst/>
            </a:prstGeom>
            <a:noFill/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1100" y="185738"/>
            <a:ext cx="2794000" cy="2167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028939" y="2057403"/>
            <a:ext cx="3770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/>
                <a:cs typeface="Times New Roman"/>
              </a:rPr>
              <a:t>Q1/2/3     D1           ...            D2  Q4 </a:t>
            </a:r>
            <a:endParaRPr lang="en-US" i="1" dirty="0">
              <a:latin typeface="Times New Roman"/>
              <a:cs typeface="Times New Roman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662" y="884538"/>
            <a:ext cx="2674938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Lattice: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088537" y="1261989"/>
            <a:ext cx="3666621" cy="59357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880100" y="2566090"/>
            <a:ext cx="2175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 Standard Lattice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511800" y="3404290"/>
            <a:ext cx="359585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HL-LHC Lattice V1.0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longer triplet quadrupoles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	Q1 and Q3 split in two magnets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	D1 shifted away from IP</a:t>
            </a:r>
          </a:p>
          <a:p>
            <a:r>
              <a:rPr lang="en-US" dirty="0" smtClean="0"/>
              <a:t>	D1 sc and only 1 magnet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D2 shifted towards IP </a:t>
            </a:r>
            <a:r>
              <a:rPr lang="en-US" dirty="0" smtClean="0"/>
              <a:t>for </a:t>
            </a:r>
          </a:p>
          <a:p>
            <a:r>
              <a:rPr lang="en-US" dirty="0" smtClean="0"/>
              <a:t>	crab cavities </a:t>
            </a:r>
            <a:r>
              <a:rPr lang="en-US" dirty="0" err="1" smtClean="0">
                <a:solidFill>
                  <a:srgbClr val="FF0000"/>
                </a:solidFill>
              </a:rPr>
              <a:t>Δs</a:t>
            </a:r>
            <a:r>
              <a:rPr lang="en-US" dirty="0" smtClean="0">
                <a:solidFill>
                  <a:srgbClr val="FF0000"/>
                </a:solidFill>
              </a:rPr>
              <a:t> = -15m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93662" y="1095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Upgrade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Lattice: HL-LHC_V1.0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	    140 T/</a:t>
            </a:r>
            <a:r>
              <a:rPr lang="en-US" sz="2400" dirty="0" err="1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m</a:t>
            </a: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, 150mm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71201" y="1641920"/>
            <a:ext cx="3852036" cy="6385038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3060700" y="3037022"/>
            <a:ext cx="393700" cy="392668"/>
          </a:xfrm>
          <a:prstGeom prst="ellipse">
            <a:avLst/>
          </a:prstGeom>
          <a:noFill/>
          <a:ln w="349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470400" y="3037022"/>
            <a:ext cx="393700" cy="392668"/>
          </a:xfrm>
          <a:prstGeom prst="ellipse">
            <a:avLst/>
          </a:prstGeom>
          <a:noFill/>
          <a:ln w="349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63931" y="1293941"/>
            <a:ext cx="3866573" cy="592784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3662" y="884538"/>
            <a:ext cx="2674938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Lattice: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1200" y="2235890"/>
            <a:ext cx="2175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 Standard Lattice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59039" y="2034324"/>
            <a:ext cx="3308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/>
                <a:cs typeface="Times New Roman"/>
              </a:rPr>
              <a:t>Q1/2/3  D1   ...  D2 Q4 5   6      7 </a:t>
            </a:r>
            <a:endParaRPr lang="en-US" i="1" dirty="0">
              <a:latin typeface="Times New Roman"/>
              <a:cs typeface="Times New Roman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93662" y="1095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Upgrade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Lattice: HL-LHC_V1.0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	    140 T/</a:t>
            </a:r>
            <a:r>
              <a:rPr lang="en-US" sz="2400" dirty="0" err="1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m</a:t>
            </a:r>
            <a:r>
              <a:rPr lang="en-US" sz="2400" dirty="0" smtClean="0">
                <a:solidFill>
                  <a:srgbClr val="0000FF"/>
                </a:solidFill>
                <a:latin typeface="Times New Roman"/>
                <a:ea typeface="+mj-ea"/>
                <a:cs typeface="Times New Roman"/>
              </a:rPr>
              <a:t>, 150mm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26678" y="1456119"/>
            <a:ext cx="3712339" cy="6540502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3733800" y="2973522"/>
            <a:ext cx="393700" cy="392668"/>
          </a:xfrm>
          <a:prstGeom prst="ellipse">
            <a:avLst/>
          </a:prstGeom>
          <a:noFill/>
          <a:ln w="349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562600" y="2997890"/>
            <a:ext cx="359585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HL-LHC Lattice V1.0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longer triplet quadrupoles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Q1 and Q3 split in two magnets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         D1 shifted away from IP</a:t>
            </a:r>
          </a:p>
          <a:p>
            <a:r>
              <a:rPr lang="en-US" dirty="0" smtClean="0"/>
              <a:t>	D1 sc and only 1 magnet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D2 shifted towards IP </a:t>
            </a:r>
            <a:r>
              <a:rPr lang="en-US" dirty="0" smtClean="0"/>
              <a:t>for </a:t>
            </a:r>
          </a:p>
          <a:p>
            <a:r>
              <a:rPr lang="en-US" dirty="0" smtClean="0"/>
              <a:t>	crab cavities </a:t>
            </a:r>
            <a:r>
              <a:rPr lang="en-US" dirty="0" err="1" smtClean="0"/>
              <a:t>Δs</a:t>
            </a:r>
            <a:r>
              <a:rPr lang="en-US" dirty="0" smtClean="0"/>
              <a:t> = -15m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Q5 shifted away from IP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Δs</a:t>
            </a:r>
            <a:r>
              <a:rPr lang="en-US" dirty="0" smtClean="0">
                <a:solidFill>
                  <a:srgbClr val="FF0000"/>
                </a:solidFill>
              </a:rPr>
              <a:t> = +</a:t>
            </a:r>
            <a:r>
              <a:rPr lang="en-US" dirty="0" smtClean="0">
                <a:solidFill>
                  <a:srgbClr val="FF0000"/>
                </a:solidFill>
              </a:rPr>
              <a:t>11m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2200" y="969963"/>
            <a:ext cx="453548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7" name="TextBox 6"/>
          <p:cNvSpPr txBox="1">
            <a:spLocks noChangeArrowheads="1"/>
          </p:cNvSpPr>
          <p:nvPr/>
        </p:nvSpPr>
        <p:spPr bwMode="auto">
          <a:xfrm>
            <a:off x="5511800" y="1600200"/>
            <a:ext cx="2641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the “ATS Squeece Optics </a:t>
            </a:r>
          </a:p>
          <a:p>
            <a:r>
              <a:rPr lang="en-US" sz="1800"/>
              <a:t>(15cm/15cm/10m/10m)</a:t>
            </a:r>
          </a:p>
        </p:txBody>
      </p:sp>
      <p:sp>
        <p:nvSpPr>
          <p:cNvPr id="82948" name="TextBox 6"/>
          <p:cNvSpPr txBox="1">
            <a:spLocks noChangeArrowheads="1"/>
          </p:cNvSpPr>
          <p:nvPr/>
        </p:nvSpPr>
        <p:spPr bwMode="auto">
          <a:xfrm>
            <a:off x="4902200" y="4274344"/>
            <a:ext cx="2924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 </a:t>
            </a:r>
            <a:r>
              <a:rPr lang="en-US" sz="1800" dirty="0">
                <a:solidFill>
                  <a:srgbClr val="0000FF"/>
                </a:solidFill>
              </a:rPr>
              <a:t>IP3, Standard </a:t>
            </a:r>
            <a:r>
              <a:rPr lang="en-US" sz="1800" dirty="0" err="1">
                <a:solidFill>
                  <a:srgbClr val="0000FF"/>
                </a:solidFill>
              </a:rPr>
              <a:t>FoDo</a:t>
            </a:r>
            <a:r>
              <a:rPr lang="en-US" sz="1800" dirty="0">
                <a:solidFill>
                  <a:srgbClr val="0000FF"/>
                </a:solidFill>
              </a:rPr>
              <a:t> Optics</a:t>
            </a:r>
          </a:p>
        </p:txBody>
      </p:sp>
      <p:cxnSp>
        <p:nvCxnSpPr>
          <p:cNvPr id="82949" name="Straight Arrow Connector 8"/>
          <p:cNvCxnSpPr>
            <a:cxnSpLocks noChangeShapeType="1"/>
          </p:cNvCxnSpPr>
          <p:nvPr/>
        </p:nvCxnSpPr>
        <p:spPr bwMode="auto">
          <a:xfrm>
            <a:off x="3835400" y="4495800"/>
            <a:ext cx="762000" cy="1588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82950" name="TextBox 6"/>
          <p:cNvSpPr txBox="1">
            <a:spLocks noChangeArrowheads="1"/>
          </p:cNvSpPr>
          <p:nvPr/>
        </p:nvSpPr>
        <p:spPr bwMode="auto">
          <a:xfrm>
            <a:off x="635000" y="4254500"/>
            <a:ext cx="1844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 </a:t>
            </a:r>
            <a:r>
              <a:rPr lang="en-US" sz="1800">
                <a:solidFill>
                  <a:srgbClr val="0000FF"/>
                </a:solidFill>
              </a:rPr>
              <a:t>IP1, ATS Optics</a:t>
            </a:r>
          </a:p>
        </p:txBody>
      </p:sp>
      <p:cxnSp>
        <p:nvCxnSpPr>
          <p:cNvPr id="82951" name="Straight Arrow Connector 14"/>
          <p:cNvCxnSpPr>
            <a:cxnSpLocks noChangeShapeType="1"/>
          </p:cNvCxnSpPr>
          <p:nvPr/>
        </p:nvCxnSpPr>
        <p:spPr bwMode="auto">
          <a:xfrm rot="10800000" flipV="1">
            <a:off x="2557463" y="4494213"/>
            <a:ext cx="744537" cy="1587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82952" name="TextBox 16"/>
          <p:cNvSpPr txBox="1">
            <a:spLocks noChangeArrowheads="1"/>
          </p:cNvSpPr>
          <p:nvPr/>
        </p:nvSpPr>
        <p:spPr bwMode="auto">
          <a:xfrm>
            <a:off x="536575" y="5264150"/>
            <a:ext cx="501941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b="1" i="1" dirty="0" smtClean="0">
                <a:latin typeface="Times New Roman"/>
                <a:ea typeface="Times New Roman" pitchFamily="-107" charset="0"/>
                <a:cs typeface="Times New Roman"/>
              </a:rPr>
              <a:t>Serious Optics changes in the matching section ... </a:t>
            </a:r>
          </a:p>
          <a:p>
            <a:r>
              <a:rPr lang="en-US" b="1" i="1" dirty="0" smtClean="0">
                <a:latin typeface="Times New Roman"/>
                <a:ea typeface="Times New Roman" pitchFamily="-107" charset="0"/>
                <a:cs typeface="Times New Roman"/>
              </a:rPr>
              <a:t>But </a:t>
            </a:r>
            <a:r>
              <a:rPr lang="en-US" b="1" i="1" dirty="0" smtClean="0">
                <a:solidFill>
                  <a:srgbClr val="0000FF"/>
                </a:solidFill>
                <a:latin typeface="Times New Roman"/>
                <a:ea typeface="Times New Roman" pitchFamily="-107" charset="0"/>
                <a:cs typeface="Times New Roman"/>
              </a:rPr>
              <a:t>n</a:t>
            </a:r>
            <a:r>
              <a:rPr lang="en-US" sz="1800" b="1" i="1" dirty="0" smtClean="0">
                <a:solidFill>
                  <a:srgbClr val="0000FF"/>
                </a:solidFill>
                <a:latin typeface="Times New Roman"/>
                <a:ea typeface="Times New Roman" pitchFamily="-107" charset="0"/>
                <a:cs typeface="Times New Roman"/>
              </a:rPr>
              <a:t>o Lattice Changes foreseen so far.</a:t>
            </a:r>
          </a:p>
          <a:p>
            <a:r>
              <a:rPr lang="en-US" sz="1800" b="1" i="1" dirty="0" err="1" smtClean="0">
                <a:latin typeface="Times New Roman"/>
                <a:ea typeface="Times New Roman" pitchFamily="-107" charset="0"/>
                <a:cs typeface="Times New Roman"/>
              </a:rPr>
              <a:t>Ceterum</a:t>
            </a:r>
            <a:r>
              <a:rPr lang="en-US" sz="1800" b="1" i="1" dirty="0" smtClean="0">
                <a:latin typeface="Times New Roman"/>
                <a:ea typeface="Times New Roman" pitchFamily="-107" charset="0"/>
                <a:cs typeface="Times New Roman"/>
              </a:rPr>
              <a:t> </a:t>
            </a:r>
            <a:r>
              <a:rPr lang="en-US" sz="1800" b="1" i="1" dirty="0" err="1" smtClean="0">
                <a:latin typeface="Times New Roman"/>
                <a:ea typeface="Times New Roman" pitchFamily="-107" charset="0"/>
                <a:cs typeface="Times New Roman"/>
              </a:rPr>
              <a:t>Censeo</a:t>
            </a:r>
            <a:r>
              <a:rPr lang="en-US" sz="1800" b="1" i="1" dirty="0" smtClean="0">
                <a:latin typeface="Times New Roman"/>
                <a:ea typeface="Times New Roman" pitchFamily="-107" charset="0"/>
                <a:cs typeface="Times New Roman"/>
              </a:rPr>
              <a:t>: </a:t>
            </a:r>
            <a:r>
              <a:rPr lang="en-US" sz="1800" b="1" i="1" dirty="0" err="1" smtClean="0">
                <a:solidFill>
                  <a:srgbClr val="FF0000"/>
                </a:solidFill>
                <a:latin typeface="Times New Roman"/>
                <a:ea typeface="Times New Roman" pitchFamily="-107" charset="0"/>
                <a:cs typeface="Times New Roman"/>
              </a:rPr>
              <a:t>β</a:t>
            </a:r>
            <a:r>
              <a:rPr lang="en-US" sz="1800" b="1" i="1" dirty="0" smtClean="0">
                <a:solidFill>
                  <a:srgbClr val="FF0000"/>
                </a:solidFill>
                <a:latin typeface="Times New Roman"/>
                <a:ea typeface="Times New Roman" pitchFamily="-107" charset="0"/>
                <a:cs typeface="Times New Roman"/>
              </a:rPr>
              <a:t>-leveling will be difficult</a:t>
            </a:r>
          </a:p>
          <a:p>
            <a:endParaRPr lang="en-US" sz="1800" b="1" i="1" dirty="0">
              <a:latin typeface="Times New Roman"/>
              <a:ea typeface="Times New Roman" pitchFamily="-107" charset="0"/>
              <a:cs typeface="Times New Roman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354013" y="114300"/>
            <a:ext cx="82296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en-US" sz="3200" b="0" i="0" dirty="0" smtClean="0">
                <a:solidFill>
                  <a:srgbClr val="3333FF"/>
                </a:solidFill>
                <a:latin typeface="Times New Roman"/>
                <a:cs typeface="Times New Roman"/>
              </a:rPr>
              <a:t>HL-LHC Optics in IR2 / IR8</a:t>
            </a:r>
            <a:endParaRPr lang="en-US" sz="3200" b="0" i="0" dirty="0">
              <a:solidFill>
                <a:srgbClr val="3333FF"/>
              </a:solidFill>
              <a:latin typeface="Times New Roman"/>
              <a:cs typeface="Times New Roman"/>
            </a:endParaRPr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3303588" y="4267200"/>
            <a:ext cx="531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 </a:t>
            </a:r>
            <a:r>
              <a:rPr lang="en-US">
                <a:solidFill>
                  <a:srgbClr val="0000FF"/>
                </a:solidFill>
              </a:rPr>
              <a:t>IP2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511800" y="3810000"/>
            <a:ext cx="21544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court. A. </a:t>
            </a:r>
            <a:r>
              <a:rPr lang="en-US" sz="1600" i="1" dirty="0" err="1" smtClean="0"/>
              <a:t>Bogomyagkov</a:t>
            </a:r>
            <a:endParaRPr lang="en-US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46700" y="1333500"/>
            <a:ext cx="371316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12" name="Text Box 16"/>
          <p:cNvSpPr txBox="1">
            <a:spLocks noChangeArrowheads="1"/>
          </p:cNvSpPr>
          <p:nvPr/>
        </p:nvSpPr>
        <p:spPr bwMode="auto">
          <a:xfrm>
            <a:off x="168275" y="876300"/>
            <a:ext cx="5570756" cy="2308324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GB" sz="1600" dirty="0" smtClean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  <a:ea typeface="Times New Roman" pitchFamily="-107" charset="0"/>
              <a:cs typeface="Times New Roman" pitchFamily="-107" charset="0"/>
            </a:endParaRPr>
          </a:p>
          <a:p>
            <a:r>
              <a:rPr lang="en-GB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Times New Roman" pitchFamily="-107" charset="0"/>
                <a:cs typeface="Times New Roman"/>
              </a:rPr>
              <a:t>Study of additional </a:t>
            </a:r>
            <a:r>
              <a:rPr lang="en-GB" sz="2000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Times New Roman" pitchFamily="-107" charset="0"/>
                <a:cs typeface="Times New Roman"/>
              </a:rPr>
              <a:t>quadrupoles at Q5 / Q6 / Q7 ...</a:t>
            </a:r>
          </a:p>
          <a:p>
            <a:endParaRPr lang="en-GB" sz="2000" dirty="0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Times New Roman" pitchFamily="-107" charset="0"/>
              <a:cs typeface="Times New Roman" pitchFamily="-107" charset="0"/>
            </a:endParaRPr>
          </a:p>
          <a:p>
            <a:endParaRPr lang="en-GB" sz="2000" dirty="0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Times New Roman" pitchFamily="-107" charset="0"/>
              <a:cs typeface="Times New Roman" pitchFamily="-107" charset="0"/>
            </a:endParaRPr>
          </a:p>
          <a:p>
            <a:endParaRPr lang="en-GB" sz="20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Times New Roman" pitchFamily="-107" charset="0"/>
              <a:cs typeface="Times New Roman" pitchFamily="-107" charset="0"/>
            </a:endParaRPr>
          </a:p>
          <a:p>
            <a:r>
              <a:rPr lang="en-GB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Times New Roman" pitchFamily="-107" charset="0"/>
                <a:cs typeface="Times New Roman" pitchFamily="-107" charset="0"/>
              </a:rPr>
              <a:t>Q4 / Q5 / Q6 in triplet configuration &amp; add. Q7 </a:t>
            </a:r>
          </a:p>
          <a:p>
            <a:r>
              <a:rPr lang="en-GB" sz="2000" b="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Times New Roman" pitchFamily="-107" charset="0"/>
                <a:cs typeface="Times New Roman" pitchFamily="-107" charset="0"/>
              </a:rPr>
              <a:t>		... </a:t>
            </a:r>
            <a:r>
              <a:rPr lang="en-GB" sz="1800" b="0" i="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Times New Roman" pitchFamily="-107" charset="0"/>
                <a:cs typeface="Times New Roman" pitchFamily="-107" charset="0"/>
              </a:rPr>
              <a:t>allows for much larger </a:t>
            </a:r>
            <a:r>
              <a:rPr lang="en-GB" sz="1800" b="0" i="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Times New Roman" pitchFamily="-107" charset="0"/>
                <a:cs typeface="Times New Roman" pitchFamily="-107" charset="0"/>
              </a:rPr>
              <a:t>βs</a:t>
            </a:r>
            <a:r>
              <a:rPr lang="en-GB" sz="1800" b="0" i="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Times New Roman" pitchFamily="-107" charset="0"/>
                <a:cs typeface="Times New Roman" pitchFamily="-107" charset="0"/>
              </a:rPr>
              <a:t> at the Crab Cavities</a:t>
            </a:r>
            <a:endParaRPr lang="en-GB" sz="2000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  <a:ea typeface="Times New Roman" pitchFamily="-107" charset="0"/>
              <a:cs typeface="Times New Roman" pitchFamily="-107" charset="0"/>
            </a:endParaRPr>
          </a:p>
          <a:p>
            <a:endParaRPr lang="en-GB" sz="8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Times New Roman" pitchFamily="-107" charset="0"/>
              <a:cs typeface="Times New Roman" pitchFamily="-107" charset="0"/>
            </a:endParaRPr>
          </a:p>
        </p:txBody>
      </p:sp>
      <p:sp>
        <p:nvSpPr>
          <p:cNvPr id="59396" name="TextBox 7"/>
          <p:cNvSpPr txBox="1">
            <a:spLocks noChangeArrowheads="1"/>
          </p:cNvSpPr>
          <p:nvPr/>
        </p:nvSpPr>
        <p:spPr bwMode="auto">
          <a:xfrm>
            <a:off x="193675" y="1708428"/>
            <a:ext cx="5038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b="0" i="0" dirty="0"/>
              <a:t>add. Quad at </a:t>
            </a:r>
            <a:r>
              <a:rPr lang="en-US" b="0" i="0" dirty="0" smtClean="0"/>
              <a:t>Q5: no </a:t>
            </a:r>
            <a:r>
              <a:rPr lang="en-US" b="0" i="0" dirty="0"/>
              <a:t>big </a:t>
            </a:r>
            <a:r>
              <a:rPr lang="en-US" b="0" i="0" dirty="0" smtClean="0"/>
              <a:t>change</a:t>
            </a:r>
          </a:p>
        </p:txBody>
      </p:sp>
      <p:pic>
        <p:nvPicPr>
          <p:cNvPr id="59397" name="Picture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114800"/>
            <a:ext cx="2679700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rot="5400000">
            <a:off x="1713707" y="3923506"/>
            <a:ext cx="381000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re 1"/>
          <p:cNvSpPr txBox="1">
            <a:spLocks/>
          </p:cNvSpPr>
          <p:nvPr/>
        </p:nvSpPr>
        <p:spPr bwMode="auto">
          <a:xfrm>
            <a:off x="376238" y="17463"/>
            <a:ext cx="8229600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3200" b="0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Lattice</a:t>
            </a: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Optimisation</a:t>
            </a: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for</a:t>
            </a:r>
            <a:r>
              <a:rPr lang="en-US" sz="3200" b="0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Crab Cavities</a:t>
            </a:r>
            <a:endParaRPr lang="en-US" sz="3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703848"/>
            <a:ext cx="16196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Times New Roman"/>
                <a:cs typeface="Times New Roman"/>
              </a:rPr>
              <a:t>court. B. </a:t>
            </a:r>
            <a:r>
              <a:rPr lang="en-US" sz="1600" i="1" dirty="0" err="1" smtClean="0">
                <a:latin typeface="Times New Roman"/>
                <a:cs typeface="Times New Roman"/>
              </a:rPr>
              <a:t>Dalena</a:t>
            </a:r>
            <a:endParaRPr lang="en-US" sz="1600" i="1" dirty="0">
              <a:latin typeface="Times New Roman"/>
              <a:cs typeface="Times New Roman"/>
            </a:endParaRPr>
          </a:p>
        </p:txBody>
      </p:sp>
      <p:graphicFrame>
        <p:nvGraphicFramePr>
          <p:cNvPr id="12" name="Content Placeholder 5"/>
          <p:cNvGraphicFramePr>
            <a:graphicFrameLocks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31980246"/>
              </p:ext>
            </p:extLst>
          </p:nvPr>
        </p:nvGraphicFramePr>
        <p:xfrm>
          <a:off x="3949701" y="4114800"/>
          <a:ext cx="4818026" cy="20446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6536"/>
                <a:gridCol w="1255331"/>
                <a:gridCol w="1456159"/>
              </a:tblGrid>
              <a:tr h="601382">
                <a:tc>
                  <a:txBody>
                    <a:bodyPr/>
                    <a:lstStyle/>
                    <a:p>
                      <a:endParaRPr lang="en-US" sz="1200" noProof="0" dirty="0" smtClean="0"/>
                    </a:p>
                    <a:p>
                      <a:pPr algn="ctr"/>
                      <a:r>
                        <a:rPr lang="en-US" sz="1200" noProof="0" dirty="0" smtClean="0"/>
                        <a:t>CRAB</a:t>
                      </a:r>
                      <a:r>
                        <a:rPr lang="en-US" sz="1200" baseline="0" noProof="0" dirty="0" smtClean="0"/>
                        <a:t> side and beam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HL-LHC baseline [MV]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Best optimization [MV]</a:t>
                      </a:r>
                      <a:endParaRPr lang="en-US" sz="1200" noProof="0" dirty="0"/>
                    </a:p>
                  </a:txBody>
                  <a:tcPr/>
                </a:tc>
              </a:tr>
              <a:tr h="360829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Horizontal</a:t>
                      </a:r>
                      <a:r>
                        <a:rPr lang="en-US" sz="1200" baseline="0" noProof="0" dirty="0" smtClean="0"/>
                        <a:t> L</a:t>
                      </a:r>
                      <a:r>
                        <a:rPr lang="en-US" sz="1200" noProof="0" dirty="0" smtClean="0"/>
                        <a:t>5 Beam 1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11.8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8.0</a:t>
                      </a:r>
                      <a:endParaRPr lang="en-US" sz="1200" noProof="0" dirty="0"/>
                    </a:p>
                  </a:txBody>
                  <a:tcPr/>
                </a:tc>
              </a:tr>
              <a:tr h="360829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Horizontal</a:t>
                      </a:r>
                      <a:r>
                        <a:rPr lang="en-US" sz="1200" baseline="0" noProof="0" dirty="0" smtClean="0"/>
                        <a:t> R</a:t>
                      </a:r>
                      <a:r>
                        <a:rPr lang="en-US" sz="1200" noProof="0" dirty="0" smtClean="0"/>
                        <a:t>5 Beam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noProof="0" dirty="0" smtClean="0"/>
                        <a:t>1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13.4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8.2</a:t>
                      </a:r>
                      <a:endParaRPr lang="en-US" sz="1200" noProof="0" dirty="0"/>
                    </a:p>
                  </a:txBody>
                  <a:tcPr/>
                </a:tc>
              </a:tr>
              <a:tr h="360829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Horizontal</a:t>
                      </a:r>
                      <a:r>
                        <a:rPr lang="en-US" sz="1200" baseline="0" noProof="0" dirty="0" smtClean="0"/>
                        <a:t> L</a:t>
                      </a:r>
                      <a:r>
                        <a:rPr lang="en-US" sz="1200" noProof="0" dirty="0" smtClean="0"/>
                        <a:t>5 Beam 2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13.4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8.2</a:t>
                      </a:r>
                      <a:endParaRPr lang="en-US" sz="1200" noProof="0" dirty="0"/>
                    </a:p>
                  </a:txBody>
                  <a:tcPr/>
                </a:tc>
              </a:tr>
              <a:tr h="360829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Horizontal R5 Beam 2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11.8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8.0</a:t>
                      </a:r>
                      <a:endParaRPr lang="en-US" sz="1200" noProof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16000" y="1968500"/>
            <a:ext cx="6117480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“  ... and do not show too many of this strange </a:t>
            </a:r>
          </a:p>
          <a:p>
            <a:r>
              <a:rPr lang="en-US" sz="24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						</a:t>
            </a:r>
          </a:p>
          <a:p>
            <a:r>
              <a:rPr lang="en-US" sz="24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			   </a:t>
            </a:r>
            <a:r>
              <a:rPr lang="en-US" sz="24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zig</a:t>
            </a:r>
            <a:r>
              <a:rPr lang="en-US" sz="24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en-US" sz="24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zag</a:t>
            </a:r>
            <a:r>
              <a:rPr lang="en-US" sz="24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plots  “</a:t>
            </a:r>
            <a:endParaRPr lang="en-US" sz="2400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106488"/>
            <a:ext cx="2667000" cy="701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1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964377"/>
            <a:ext cx="1976438" cy="1232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4" name="Picture 9"/>
          <p:cNvPicPr>
            <a:picLocks noChangeAspect="1"/>
          </p:cNvPicPr>
          <p:nvPr/>
        </p:nvPicPr>
        <p:blipFill>
          <a:blip r:embed="rId4"/>
          <a:srcRect l="20364" t="18732"/>
          <a:stretch>
            <a:fillRect/>
          </a:stretch>
        </p:blipFill>
        <p:spPr bwMode="auto">
          <a:xfrm>
            <a:off x="4319588" y="1014412"/>
            <a:ext cx="4476750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6" name="TextBox 11"/>
          <p:cNvSpPr txBox="1">
            <a:spLocks noChangeArrowheads="1"/>
          </p:cNvSpPr>
          <p:nvPr/>
        </p:nvSpPr>
        <p:spPr bwMode="auto">
          <a:xfrm>
            <a:off x="3263900" y="1208088"/>
            <a:ext cx="5773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0" i="1" dirty="0">
                <a:solidFill>
                  <a:srgbClr val="5C66FF"/>
                </a:solidFill>
                <a:latin typeface="Times New Roman"/>
                <a:cs typeface="Times New Roman"/>
              </a:rPr>
              <a:t>*</a:t>
            </a:r>
            <a:r>
              <a:rPr lang="en-US" b="0" i="1" dirty="0" smtClean="0">
                <a:solidFill>
                  <a:srgbClr val="5C66FF"/>
                </a:solidFill>
                <a:latin typeface="Times New Roman"/>
                <a:cs typeface="Times New Roman"/>
              </a:rPr>
              <a:t> F</a:t>
            </a:r>
            <a:endParaRPr lang="en-US" b="0" i="1" dirty="0">
              <a:solidFill>
                <a:srgbClr val="5C66FF"/>
              </a:solidFill>
              <a:latin typeface="Times New Roman"/>
              <a:cs typeface="Times New Roman"/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376238" y="195263"/>
            <a:ext cx="8229600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3200" b="0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HL-LHC Lattice, Loss Factor &amp; Crab Cavities</a:t>
            </a:r>
            <a:endParaRPr lang="en-US" sz="3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12" name="Picture 4"/>
          <p:cNvPicPr>
            <a:picLocks noChangeAspect="1"/>
          </p:cNvPicPr>
          <p:nvPr/>
        </p:nvPicPr>
        <p:blipFill>
          <a:blip r:embed="rId5"/>
          <a:srcRect l="12783"/>
          <a:stretch>
            <a:fillRect/>
          </a:stretch>
        </p:blipFill>
        <p:spPr bwMode="auto">
          <a:xfrm>
            <a:off x="770052" y="1947068"/>
            <a:ext cx="3386024" cy="708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82600" y="1997270"/>
            <a:ext cx="4542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200" b="0" i="1" dirty="0" smtClean="0">
                <a:solidFill>
                  <a:srgbClr val="5C66FF"/>
                </a:solidFill>
                <a:latin typeface="Times New Roman"/>
                <a:cs typeface="Times New Roman"/>
              </a:rPr>
              <a:t>F</a:t>
            </a:r>
            <a:endParaRPr lang="en-US" sz="2200" b="0" i="1" dirty="0">
              <a:solidFill>
                <a:srgbClr val="5C66FF"/>
              </a:solidFill>
              <a:latin typeface="Times New Roman"/>
              <a:cs typeface="Times New Roman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5276" y="4025900"/>
            <a:ext cx="4854574" cy="79415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92576" y="4885706"/>
            <a:ext cx="4879974" cy="18325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9700" y="4407992"/>
            <a:ext cx="417393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Times New Roman"/>
                <a:cs typeface="Times New Roman"/>
              </a:rPr>
              <a:t>Provide Space for Crab Installation</a:t>
            </a:r>
          </a:p>
          <a:p>
            <a:r>
              <a:rPr lang="en-US" sz="2000" b="1" i="1" dirty="0" smtClean="0">
                <a:latin typeface="Times New Roman"/>
                <a:cs typeface="Times New Roman"/>
              </a:rPr>
              <a:t>-&gt; 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D2 shift</a:t>
            </a:r>
          </a:p>
          <a:p>
            <a:endParaRPr lang="en-US" sz="800" b="1" i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r>
              <a:rPr lang="en-US" sz="2000" b="1" i="1" dirty="0" smtClean="0">
                <a:latin typeface="Times New Roman"/>
                <a:cs typeface="Times New Roman"/>
              </a:rPr>
              <a:t>-&gt; </a:t>
            </a:r>
            <a:r>
              <a:rPr lang="en-US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optimise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lattice</a:t>
            </a:r>
          </a:p>
          <a:p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Q4,5,6 in “triplet configuration”</a:t>
            </a:r>
          </a:p>
          <a:p>
            <a:endParaRPr lang="en-US" sz="800" b="1" i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r>
              <a:rPr lang="en-US" sz="2000" b="1" i="1" dirty="0" smtClean="0">
                <a:latin typeface="Times New Roman"/>
                <a:cs typeface="Times New Roman"/>
              </a:rPr>
              <a:t>-&gt; </a:t>
            </a:r>
            <a:r>
              <a:rPr lang="en-US" sz="2000" b="1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optimise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optics</a:t>
            </a:r>
          </a:p>
          <a:p>
            <a:endParaRPr lang="en-US" sz="2000" b="1" i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</a:p>
          <a:p>
            <a:endParaRPr lang="en-US" sz="2000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7400" y="3746500"/>
            <a:ext cx="2073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HL-LHC lattice, V1.0</a:t>
            </a:r>
            <a:endParaRPr lang="en-US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5867400" y="5232400"/>
            <a:ext cx="3092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HL-LHC lattice, Crab </a:t>
            </a:r>
            <a:r>
              <a:rPr lang="en-US" i="1" dirty="0" err="1" smtClean="0"/>
              <a:t>Optimised</a:t>
            </a:r>
            <a:endParaRPr lang="en-US" i="1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574800" y="4407992"/>
            <a:ext cx="3429000" cy="4777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683000" y="5842000"/>
            <a:ext cx="26797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003800" y="2503487"/>
            <a:ext cx="2233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LHC Standard Lattice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0" name="Picture 3"/>
          <p:cNvPicPr>
            <a:picLocks noChangeAspect="1"/>
          </p:cNvPicPr>
          <p:nvPr/>
        </p:nvPicPr>
        <p:blipFill>
          <a:blip r:embed="rId2"/>
          <a:srcRect t="30197"/>
          <a:stretch>
            <a:fillRect/>
          </a:stretch>
        </p:blipFill>
        <p:spPr bwMode="auto">
          <a:xfrm>
            <a:off x="114300" y="1177168"/>
            <a:ext cx="6104912" cy="3102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1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35400" y="1211263"/>
            <a:ext cx="4429736" cy="352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1"/>
          <p:cNvSpPr txBox="1">
            <a:spLocks/>
          </p:cNvSpPr>
          <p:nvPr/>
        </p:nvSpPr>
        <p:spPr bwMode="auto">
          <a:xfrm>
            <a:off x="122238" y="-7937"/>
            <a:ext cx="8229600" cy="6937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3200" b="0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Lattice &amp; Crab Cavities: Beam Orbit</a:t>
            </a:r>
            <a:endParaRPr lang="en-US" sz="3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7000" y="5194300"/>
            <a:ext cx="8970741" cy="132343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Standard Bump for Crossing angle &amp; beam separation closes at Q5 </a:t>
            </a:r>
            <a:r>
              <a:rPr lang="en-US" sz="2000" b="1" i="1" dirty="0" smtClean="0">
                <a:latin typeface="Times New Roman"/>
                <a:cs typeface="Times New Roman"/>
              </a:rPr>
              <a:t>... and leads to </a:t>
            </a:r>
          </a:p>
          <a:p>
            <a:r>
              <a:rPr lang="en-US" sz="20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(varying) orbit offsets </a:t>
            </a:r>
            <a:r>
              <a:rPr lang="en-US" sz="2000" b="1" i="1" dirty="0" smtClean="0">
                <a:latin typeface="Times New Roman"/>
                <a:cs typeface="Times New Roman"/>
              </a:rPr>
              <a:t>at the crab cavity location.</a:t>
            </a:r>
          </a:p>
          <a:p>
            <a:r>
              <a:rPr lang="en-US" sz="2000" b="1" i="1" dirty="0" smtClean="0">
                <a:latin typeface="Times New Roman"/>
                <a:cs typeface="Times New Roman"/>
              </a:rPr>
              <a:t>-&gt; bump closure by 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strong dipole magnet at D2.</a:t>
            </a:r>
          </a:p>
          <a:p>
            <a:r>
              <a:rPr lang="en-US" sz="2000" b="1" i="1" dirty="0" smtClean="0">
                <a:latin typeface="Times New Roman"/>
                <a:cs typeface="Times New Roman"/>
              </a:rPr>
              <a:t>-&gt; Alternative: transverse cavity positioning feedback following the beam orbits</a:t>
            </a:r>
            <a:endParaRPr lang="en-US" sz="2000" b="1" i="1" dirty="0"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3200" y="504825"/>
            <a:ext cx="1895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court. R. </a:t>
            </a:r>
            <a:r>
              <a:rPr lang="en-US" i="1" dirty="0" err="1" smtClean="0"/>
              <a:t>DeMaria</a:t>
            </a:r>
            <a:r>
              <a:rPr lang="en-US" i="1" dirty="0" smtClean="0"/>
              <a:t> </a:t>
            </a:r>
            <a:endParaRPr lang="en-US" i="1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3556000" y="3581400"/>
            <a:ext cx="2628900" cy="20701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628900" y="2298700"/>
            <a:ext cx="914400" cy="609600"/>
          </a:xfrm>
          <a:prstGeom prst="ellipse">
            <a:avLst/>
          </a:prstGeom>
          <a:noFill/>
          <a:ln w="349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733800" y="2603500"/>
            <a:ext cx="2628900" cy="787400"/>
          </a:xfrm>
          <a:prstGeom prst="ellipse">
            <a:avLst/>
          </a:prstGeom>
          <a:noFill/>
          <a:ln w="349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253495" y="5295359"/>
          <a:ext cx="1747006" cy="323519"/>
        </p:xfrm>
        <a:graphic>
          <a:graphicData uri="http://schemas.openxmlformats.org/presentationml/2006/ole">
            <p:oleObj spid="_x0000_s43010" name="Equation" r:id="rId3" imgW="1371600" imgH="254000" progId="Equation.3">
              <p:embed/>
            </p:oleObj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7407" y="1209089"/>
            <a:ext cx="5651499" cy="367782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1930400" y="2260600"/>
            <a:ext cx="3975100" cy="787400"/>
          </a:xfrm>
          <a:prstGeom prst="ellipse">
            <a:avLst/>
          </a:prstGeom>
          <a:noFill/>
          <a:ln w="349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rot="20499051">
            <a:off x="2349749" y="3301688"/>
            <a:ext cx="449530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0000FF"/>
                </a:solidFill>
              </a:rPr>
              <a:t>A. Dexter/ E. Jensen  </a:t>
            </a:r>
            <a:r>
              <a:rPr lang="en-GB" b="1" i="1" dirty="0" err="1" smtClean="0">
                <a:solidFill>
                  <a:srgbClr val="0000FF"/>
                </a:solidFill>
              </a:rPr>
              <a:t>Frascati</a:t>
            </a:r>
            <a:r>
              <a:rPr lang="en-GB" b="1" i="1" dirty="0" smtClean="0">
                <a:solidFill>
                  <a:srgbClr val="0000FF"/>
                </a:solidFill>
              </a:rPr>
              <a:t> Workshop 2012</a:t>
            </a:r>
            <a:endParaRPr lang="en-GB" b="1" i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8258" y="4643903"/>
            <a:ext cx="6461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strong orbit corrector needed in front of D2 </a:t>
            </a:r>
          </a:p>
          <a:p>
            <a:r>
              <a:rPr lang="en-US" b="1" i="1" dirty="0" smtClean="0"/>
              <a:t>for crossing angle bump &amp; separation bump</a:t>
            </a:r>
          </a:p>
          <a:p>
            <a:r>
              <a:rPr lang="en-US" b="1" i="1" dirty="0" smtClean="0"/>
              <a:t>first estimates:   </a:t>
            </a:r>
            <a:endParaRPr lang="en-US" b="1" i="1" dirty="0"/>
          </a:p>
        </p:txBody>
      </p:sp>
      <p:sp>
        <p:nvSpPr>
          <p:cNvPr id="18" name="Titre 1"/>
          <p:cNvSpPr txBox="1">
            <a:spLocks/>
          </p:cNvSpPr>
          <p:nvPr/>
        </p:nvSpPr>
        <p:spPr bwMode="auto">
          <a:xfrm>
            <a:off x="122238" y="338931"/>
            <a:ext cx="8229600" cy="6937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3200" b="0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Lattice &amp; Crab Cavities: Beam Orbit</a:t>
            </a:r>
            <a:endParaRPr lang="en-US" sz="3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3162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03300" y="1168400"/>
          <a:ext cx="6814974" cy="5461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/>
                <a:gridCol w="1846258"/>
                <a:gridCol w="1722358"/>
                <a:gridCol w="172235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Magnet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LHC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SLHC V3.1b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HL-LHC V1.0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triplet</a:t>
                      </a:r>
                      <a:r>
                        <a:rPr lang="en-US" sz="1600" i="1" baseline="0" dirty="0" smtClean="0">
                          <a:latin typeface="Times New Roman"/>
                          <a:cs typeface="Times New Roman"/>
                        </a:rPr>
                        <a:t> layout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standard machine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150T/m,</a:t>
                      </a:r>
                      <a:r>
                        <a:rPr lang="en-US" sz="1600" i="1" baseline="0" dirty="0" smtClean="0">
                          <a:latin typeface="Times New Roman"/>
                          <a:cs typeface="Times New Roman"/>
                        </a:rPr>
                        <a:t> 140mm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140T/m, 150mm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MQXA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22.2...26.2m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MQXB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31.8...34.8m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MQXB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38.3...41.3m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MQXA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46.8...50.2m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MBXW D1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59...83m,</a:t>
                      </a:r>
                      <a:r>
                        <a:rPr lang="en-US" sz="1600" i="1" baseline="0" dirty="0" smtClean="0">
                          <a:latin typeface="Times New Roman"/>
                          <a:cs typeface="Times New Roman"/>
                        </a:rPr>
                        <a:t> 6 magnets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MBRC D2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152.1...157.9m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MQY Q4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167.7...169.6m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MQML Q5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194.0...196.5m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MQML Q6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225.9...228.4m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 Q7A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259.6...261.7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 Q7B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263.6...265.5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re 1"/>
          <p:cNvSpPr txBox="1">
            <a:spLocks/>
          </p:cNvSpPr>
          <p:nvPr/>
        </p:nvSpPr>
        <p:spPr bwMode="auto">
          <a:xfrm>
            <a:off x="122238" y="288131"/>
            <a:ext cx="8229600" cy="6937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3200" b="0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Lattice Modifications: Summary</a:t>
            </a:r>
            <a:endParaRPr lang="en-US" sz="3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800100" y="1143000"/>
          <a:ext cx="7793470" cy="5461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/>
                <a:gridCol w="1846258"/>
                <a:gridCol w="2700854"/>
                <a:gridCol w="172235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Magnet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LHC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SLHC V3.1b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HL-LHC V1.0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triplet</a:t>
                      </a:r>
                      <a:r>
                        <a:rPr lang="en-US" sz="1600" i="1" baseline="0" dirty="0" smtClean="0">
                          <a:latin typeface="Times New Roman"/>
                          <a:cs typeface="Times New Roman"/>
                        </a:rPr>
                        <a:t> layout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standard machine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150T/m,</a:t>
                      </a:r>
                      <a:r>
                        <a:rPr lang="en-US" sz="1600" i="1" baseline="0" dirty="0" smtClean="0">
                          <a:latin typeface="Times New Roman"/>
                          <a:cs typeface="Times New Roman"/>
                        </a:rPr>
                        <a:t> 140mm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140T/m, 150mm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MQXA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22.2...26.2m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MQXC 22.2...26.8m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MQXB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31.8...34.8m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MQXD 33.6...37.5m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MQXB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38.3...41.3m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MQXD 42.2...46.0m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MQXA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46.8...50.2m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MQXC 52.5...56.7m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MBXW D1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59...83m,</a:t>
                      </a:r>
                      <a:r>
                        <a:rPr lang="en-US" sz="1600" i="1" baseline="0" dirty="0" smtClean="0">
                          <a:latin typeface="Times New Roman"/>
                          <a:cs typeface="Times New Roman"/>
                        </a:rPr>
                        <a:t> 6 magnets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MBXA 68.6...72.8m,</a:t>
                      </a:r>
                      <a:r>
                        <a:rPr lang="en-US" sz="1600" i="1" baseline="0" dirty="0" smtClean="0">
                          <a:latin typeface="Times New Roman"/>
                          <a:cs typeface="Times New Roman"/>
                        </a:rPr>
                        <a:t> 1 magnet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MBRC D2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152.1...157.9m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MBRD 137.1...142.9m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MQY Q4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167.7...169.6m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MQYY 167.7...169.6m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MQML Q5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194.0...196.5m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MQYL 205.0...207.5m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MQML Q6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225.9...228.4m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MQML 225.9...228.4m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 Q7A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259.6...261.7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 259.6...261.7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 Q7B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263.6...265.5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 263.6...265.5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re 1"/>
          <p:cNvSpPr txBox="1">
            <a:spLocks/>
          </p:cNvSpPr>
          <p:nvPr/>
        </p:nvSpPr>
        <p:spPr bwMode="auto">
          <a:xfrm>
            <a:off x="122238" y="288131"/>
            <a:ext cx="8229600" cy="6937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3200" b="0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Lattice Modifications: Summary</a:t>
            </a:r>
            <a:endParaRPr lang="en-US" sz="3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Oval 4"/>
          <p:cNvSpPr/>
          <p:nvPr/>
        </p:nvSpPr>
        <p:spPr>
          <a:xfrm>
            <a:off x="5003800" y="3200400"/>
            <a:ext cx="1206500" cy="431800"/>
          </a:xfrm>
          <a:prstGeom prst="ellipse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759450" y="3784600"/>
            <a:ext cx="1206500" cy="431800"/>
          </a:xfrm>
          <a:prstGeom prst="ellipse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749800" y="5067300"/>
            <a:ext cx="1485900" cy="431800"/>
          </a:xfrm>
          <a:prstGeom prst="ellipse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283200" y="4114800"/>
            <a:ext cx="952500" cy="431800"/>
          </a:xfrm>
          <a:prstGeom prst="ellipse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122238" y="-16669"/>
            <a:ext cx="8229600" cy="6937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3200" b="0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Lattice Modifications: Summary</a:t>
            </a:r>
            <a:endParaRPr lang="en-US" sz="3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5900" y="660400"/>
          <a:ext cx="8771966" cy="587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/>
                <a:gridCol w="1846258"/>
                <a:gridCol w="2700854"/>
                <a:gridCol w="270085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Magnet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LHC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SLHC V3.1b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HL-LHC V1.0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triplet</a:t>
                      </a:r>
                      <a:r>
                        <a:rPr lang="en-US" sz="1600" i="1" baseline="0" dirty="0" smtClean="0">
                          <a:latin typeface="Times New Roman"/>
                          <a:cs typeface="Times New Roman"/>
                        </a:rPr>
                        <a:t> layout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standard machine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150T/m,</a:t>
                      </a:r>
                      <a:r>
                        <a:rPr lang="en-US" sz="1600" i="1" baseline="0" dirty="0" smtClean="0">
                          <a:latin typeface="Times New Roman"/>
                          <a:cs typeface="Times New Roman"/>
                        </a:rPr>
                        <a:t> 140mm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140T/m, 150mm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MQXA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22.2...26.2m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MQXC 22.2...26.8m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MQXC 1 22.2...25m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MQXC 2 27.2...29.5m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MQXB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31.8...34.8m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MQXD 33.6...37.5m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MQXD 34.7...38.7m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MQXB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38.3...41.3m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MQXD 42.2...46.0m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MQXD 43.5...47.5m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MQXA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46.8...50.2m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MQXC 52.5...56.7m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MQXC 1 54.1...56.7m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MQXC 2 58.9...61.2m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MBXW D1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59...83m,</a:t>
                      </a:r>
                      <a:r>
                        <a:rPr lang="en-US" sz="1600" i="1" baseline="0" dirty="0" smtClean="0">
                          <a:latin typeface="Times New Roman"/>
                          <a:cs typeface="Times New Roman"/>
                        </a:rPr>
                        <a:t> 6 magnets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MBXA 68.6...72.8m,</a:t>
                      </a:r>
                      <a:r>
                        <a:rPr lang="en-US" sz="1600" i="1" baseline="0" dirty="0" smtClean="0">
                          <a:latin typeface="Times New Roman"/>
                          <a:cs typeface="Times New Roman"/>
                        </a:rPr>
                        <a:t> 1 magnet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MBXA 71.2...76.0m,</a:t>
                      </a:r>
                      <a:r>
                        <a:rPr lang="en-US" sz="1600" i="1" baseline="0" dirty="0" smtClean="0">
                          <a:latin typeface="Times New Roman"/>
                          <a:cs typeface="Times New Roman"/>
                        </a:rPr>
                        <a:t> 1 magnet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MBRC D2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152.1...157.9m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MBRD 137.5...142.9m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MBRD 137.5...142.9m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MQY Q4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167.7...169.6m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MQYY 167.7...169.6m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MQYY 167.7...169.6m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MQML Q5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194.0...196.5m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MQYL 205.0...207.5m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MQYL 205.0...207.5m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MQML Q6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225.9...228.4m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MQML 225.9...228.4m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MQML 225.9...228.4m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 Q7A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259.6...261.7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 259.6...261.7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 259.6...261.7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 Q7B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263.6...265.5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 263.6...265.5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 263.6...265.5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7399338" y="3200400"/>
            <a:ext cx="952500" cy="431800"/>
          </a:xfrm>
          <a:prstGeom prst="ellipse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361238" y="3670300"/>
            <a:ext cx="1581150" cy="508000"/>
          </a:xfrm>
          <a:prstGeom prst="ellipse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79400" y="1257300"/>
            <a:ext cx="291197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atin typeface="Times New Roman"/>
                <a:cs typeface="Times New Roman"/>
              </a:rPr>
              <a:t>And finally B. </a:t>
            </a:r>
            <a:r>
              <a:rPr lang="en-US" b="1" i="1" dirty="0" err="1" smtClean="0">
                <a:latin typeface="Times New Roman"/>
                <a:cs typeface="Times New Roman"/>
              </a:rPr>
              <a:t>Dalena</a:t>
            </a:r>
            <a:r>
              <a:rPr lang="en-US" b="1" i="1" dirty="0" smtClean="0">
                <a:latin typeface="Times New Roman"/>
                <a:cs typeface="Times New Roman"/>
              </a:rPr>
              <a:t> et al: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additional Quadrupole to 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support Q7 </a:t>
            </a:r>
          </a:p>
          <a:p>
            <a:endParaRPr lang="en-US" b="1" i="1" dirty="0" smtClean="0">
              <a:latin typeface="Times New Roman"/>
              <a:cs typeface="Times New Roman"/>
            </a:endParaRPr>
          </a:p>
          <a:p>
            <a:r>
              <a:rPr lang="en-US" b="1" i="1" dirty="0" smtClean="0">
                <a:latin typeface="Times New Roman"/>
                <a:cs typeface="Times New Roman"/>
              </a:rPr>
              <a:t>... crab </a:t>
            </a:r>
            <a:r>
              <a:rPr lang="en-US" b="1" i="1" dirty="0" err="1" smtClean="0">
                <a:latin typeface="Times New Roman"/>
                <a:cs typeface="Times New Roman"/>
              </a:rPr>
              <a:t>cavitiy</a:t>
            </a:r>
            <a:r>
              <a:rPr lang="en-US" b="1" i="1" dirty="0" smtClean="0">
                <a:latin typeface="Times New Roman"/>
                <a:cs typeface="Times New Roman"/>
              </a:rPr>
              <a:t> conditions</a:t>
            </a:r>
            <a:endParaRPr lang="en-US" b="1" i="1" dirty="0">
              <a:latin typeface="Times New Roman"/>
              <a:cs typeface="Times New Roman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136984" y="810260"/>
          <a:ext cx="5793498" cy="5831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/>
                <a:gridCol w="1846258"/>
                <a:gridCol w="24232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Magnet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LHC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Crab Cavity Story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triplet</a:t>
                      </a:r>
                      <a:r>
                        <a:rPr lang="en-US" sz="1600" i="1" baseline="0" dirty="0" smtClean="0">
                          <a:latin typeface="Times New Roman"/>
                          <a:cs typeface="Times New Roman"/>
                        </a:rPr>
                        <a:t> layout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standard machine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170T/m, 120mm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MQXA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22.2...26.2m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MQXB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31.8...34.8m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MQXB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38.3...41.3m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MQXA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46.8...50.2m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MBXW D1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59...83m,</a:t>
                      </a:r>
                      <a:r>
                        <a:rPr lang="en-US" sz="1600" i="1" baseline="0" dirty="0" smtClean="0">
                          <a:latin typeface="Times New Roman"/>
                          <a:cs typeface="Times New Roman"/>
                        </a:rPr>
                        <a:t> 6 magnets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MBRC D2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152.1...157.9m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MQY Q4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167.7...169.6m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MQYY ≈ 167.9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MQML Q5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194.0...196.5m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MQYL ≈ 193.4m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MQML Q6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225.9...228.4m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MQML ≈ 220.3m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MQML7 ≈ 248.9...253.7m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 Q7A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259.6...261.7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 ≈ 260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 Q7B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263.6...265.5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/>
                          <a:cs typeface="Times New Roman"/>
                        </a:rPr>
                        <a:t>MQM ≈ 263.7</a:t>
                      </a:r>
                      <a:endParaRPr lang="en-US" sz="1600" i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re 1"/>
          <p:cNvSpPr txBox="1">
            <a:spLocks/>
          </p:cNvSpPr>
          <p:nvPr/>
        </p:nvSpPr>
        <p:spPr bwMode="auto">
          <a:xfrm>
            <a:off x="122238" y="59531"/>
            <a:ext cx="8229600" cy="6937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3200" b="0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Lattice Modifications: Summary</a:t>
            </a:r>
            <a:endParaRPr lang="en-US" sz="3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Oval 5"/>
          <p:cNvSpPr/>
          <p:nvPr/>
        </p:nvSpPr>
        <p:spPr>
          <a:xfrm>
            <a:off x="6570662" y="5448300"/>
            <a:ext cx="2359819" cy="508000"/>
          </a:xfrm>
          <a:prstGeom prst="ellipse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19304" y="1955800"/>
            <a:ext cx="78674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... all this is WORK IN PROGRESS</a:t>
            </a:r>
          </a:p>
          <a:p>
            <a:endParaRPr lang="en-US" b="1" i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depending on the hardware available we will have to decide for one version 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and do the fine tuning / hardware follow up</a:t>
            </a:r>
            <a:endParaRPr lang="en-US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122238" y="406399"/>
            <a:ext cx="8229600" cy="6937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3200" b="0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Reminder:</a:t>
            </a:r>
            <a:endParaRPr lang="en-US" sz="3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 bwMode="auto">
          <a:xfrm>
            <a:off x="376238" y="195263"/>
            <a:ext cx="8229600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3200" b="0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Luminosity &amp; Beam Optics</a:t>
            </a:r>
            <a:endParaRPr lang="en-US" sz="3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8138" y="1206500"/>
            <a:ext cx="7804181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Times New Roman"/>
                <a:cs typeface="Times New Roman"/>
              </a:rPr>
              <a:t>The HL-LHC Lattice &amp; Optics has to establish </a:t>
            </a:r>
            <a:r>
              <a:rPr lang="en-US" sz="2000" b="1" i="1" dirty="0" err="1" smtClean="0">
                <a:latin typeface="Times New Roman"/>
                <a:cs typeface="Times New Roman"/>
              </a:rPr>
              <a:t>β</a:t>
            </a:r>
            <a:r>
              <a:rPr lang="en-US" sz="2000" b="1" i="1" dirty="0" smtClean="0">
                <a:latin typeface="Times New Roman"/>
                <a:cs typeface="Times New Roman"/>
              </a:rPr>
              <a:t>* at IP1 &amp; 5 to reach a </a:t>
            </a:r>
          </a:p>
          <a:p>
            <a:r>
              <a:rPr lang="en-US" sz="2000" b="1" i="1" dirty="0" smtClean="0">
                <a:latin typeface="Times New Roman"/>
                <a:cs typeface="Times New Roman"/>
              </a:rPr>
              <a:t>“virtual luminosity”</a:t>
            </a:r>
          </a:p>
          <a:p>
            <a:endParaRPr lang="en-US" sz="2000" b="1" i="1" dirty="0" smtClean="0">
              <a:latin typeface="Times New Roman"/>
              <a:cs typeface="Times New Roman"/>
            </a:endParaRPr>
          </a:p>
          <a:p>
            <a:endParaRPr lang="en-US" sz="2000" b="1" i="1" dirty="0" smtClean="0">
              <a:latin typeface="Times New Roman"/>
              <a:cs typeface="Times New Roman"/>
            </a:endParaRPr>
          </a:p>
          <a:p>
            <a:endParaRPr lang="en-US" sz="2000" b="1" i="1" dirty="0" smtClean="0">
              <a:latin typeface="Times New Roman"/>
              <a:cs typeface="Times New Roman"/>
            </a:endParaRPr>
          </a:p>
          <a:p>
            <a:pPr>
              <a:buFont typeface="Wingdings" pitchFamily="-107" charset="2"/>
              <a:buChar char="è"/>
            </a:pPr>
            <a:r>
              <a:rPr lang="en-US" sz="2000" b="1" i="1" dirty="0" smtClean="0">
                <a:latin typeface="Times New Roman"/>
                <a:cs typeface="Times New Roman"/>
              </a:rPr>
              <a:t>to small for the IR1 / 5</a:t>
            </a:r>
          </a:p>
          <a:p>
            <a:r>
              <a:rPr lang="en-US" sz="2000" b="1" i="1" dirty="0" smtClean="0">
                <a:latin typeface="Times New Roman"/>
                <a:cs typeface="Times New Roman"/>
              </a:rPr>
              <a:t>    matching section  </a:t>
            </a:r>
          </a:p>
          <a:p>
            <a:pPr>
              <a:buFont typeface="Wingdings" pitchFamily="-107" charset="2"/>
              <a:buChar char="è"/>
            </a:pPr>
            <a:r>
              <a:rPr lang="en-US" sz="2000" b="1" i="1" dirty="0" smtClean="0">
                <a:latin typeface="Times New Roman"/>
                <a:cs typeface="Times New Roman"/>
                <a:sym typeface="Wingdings"/>
              </a:rPr>
              <a:t>squeeze starts at neighboring </a:t>
            </a:r>
          </a:p>
          <a:p>
            <a:r>
              <a:rPr lang="en-US" sz="2000" b="1" i="1" dirty="0" smtClean="0">
                <a:latin typeface="Times New Roman"/>
                <a:cs typeface="Times New Roman"/>
                <a:sym typeface="Wingdings"/>
              </a:rPr>
              <a:t>    sectors (“A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T</a:t>
            </a:r>
            <a:r>
              <a:rPr lang="en-US" sz="2000" b="1" i="1" dirty="0" smtClean="0">
                <a:latin typeface="Times New Roman"/>
                <a:cs typeface="Times New Roman"/>
                <a:sym typeface="Wingdings"/>
              </a:rPr>
              <a:t>S”) .</a:t>
            </a:r>
            <a:r>
              <a:rPr lang="en-US" sz="2000" b="1" i="1" dirty="0" smtClean="0">
                <a:latin typeface="Times New Roman"/>
                <a:cs typeface="Times New Roman"/>
              </a:rPr>
              <a:t> </a:t>
            </a:r>
          </a:p>
          <a:p>
            <a:endParaRPr lang="en-US" sz="2000" b="1" i="1" dirty="0" smtClean="0">
              <a:latin typeface="Times New Roman"/>
              <a:cs typeface="Times New Roman"/>
            </a:endParaRPr>
          </a:p>
          <a:p>
            <a:endParaRPr lang="en-US" sz="2000" b="1" i="1" dirty="0" smtClean="0">
              <a:latin typeface="Times New Roman"/>
              <a:cs typeface="Times New Roman"/>
            </a:endParaRPr>
          </a:p>
          <a:p>
            <a:endParaRPr lang="en-US" sz="2000" b="1" i="1" dirty="0" smtClean="0">
              <a:latin typeface="Times New Roman"/>
              <a:cs typeface="Times New Roman"/>
            </a:endParaRPr>
          </a:p>
          <a:p>
            <a:endParaRPr lang="en-US" sz="2000" b="1" i="1" dirty="0" smtClean="0">
              <a:latin typeface="Times New Roman"/>
              <a:cs typeface="Times New Roman"/>
            </a:endParaRPr>
          </a:p>
          <a:p>
            <a:endParaRPr lang="en-US" sz="2000" b="1" i="1" dirty="0" smtClean="0">
              <a:latin typeface="Times New Roman"/>
              <a:cs typeface="Times New Roman"/>
            </a:endParaRPr>
          </a:p>
          <a:p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-&gt; gentle premonition:</a:t>
            </a:r>
          </a:p>
          <a:p>
            <a:r>
              <a:rPr lang="en-US" sz="2000" b="1" i="1" dirty="0" smtClean="0">
                <a:latin typeface="Times New Roman"/>
                <a:cs typeface="Times New Roman"/>
              </a:rPr>
              <a:t>    the lattice modifications used to </a:t>
            </a:r>
            <a:r>
              <a:rPr lang="en-US" sz="2000" b="1" i="1" dirty="0" err="1" smtClean="0">
                <a:latin typeface="Times New Roman"/>
                <a:cs typeface="Times New Roman"/>
              </a:rPr>
              <a:t>optimise</a:t>
            </a:r>
            <a:r>
              <a:rPr lang="en-US" sz="2000" b="1" i="1" dirty="0" smtClean="0">
                <a:latin typeface="Times New Roman"/>
                <a:cs typeface="Times New Roman"/>
              </a:rPr>
              <a:t> for smallest </a:t>
            </a:r>
            <a:r>
              <a:rPr lang="en-US" sz="2000" b="1" i="1" dirty="0" err="1" smtClean="0">
                <a:latin typeface="Times New Roman"/>
                <a:cs typeface="Times New Roman"/>
              </a:rPr>
              <a:t>β</a:t>
            </a:r>
            <a:r>
              <a:rPr lang="en-US" sz="2000" b="1" i="1" dirty="0" smtClean="0">
                <a:latin typeface="Times New Roman"/>
                <a:cs typeface="Times New Roman"/>
              </a:rPr>
              <a:t>* </a:t>
            </a:r>
          </a:p>
          <a:p>
            <a:r>
              <a:rPr lang="en-US" sz="20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might not be adequate for </a:t>
            </a:r>
            <a:r>
              <a:rPr lang="en-US" sz="2000" b="1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β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= 500...1000m     </a:t>
            </a:r>
            <a:endParaRPr lang="en-US" sz="2000" b="1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3157621" y="1739900"/>
          <a:ext cx="2481179" cy="736600"/>
        </p:xfrm>
        <a:graphic>
          <a:graphicData uri="http://schemas.openxmlformats.org/presentationml/2006/ole">
            <p:oleObj spid="_x0000_s15362" name="Equation" r:id="rId4" imgW="1625600" imgH="482600" progId="Equation.3">
              <p:embed/>
            </p:oleObj>
          </a:graphicData>
        </a:graphic>
      </p:graphicFrame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5541963" y="2779713"/>
          <a:ext cx="1452562" cy="349250"/>
        </p:xfrm>
        <a:graphic>
          <a:graphicData uri="http://schemas.openxmlformats.org/presentationml/2006/ole">
            <p:oleObj spid="_x0000_s15363" name="Equation" r:id="rId5" imgW="952500" imgH="228600" progId="Equation.3">
              <p:embed/>
            </p:oleObj>
          </a:graphicData>
        </a:graphic>
      </p:graphicFrame>
      <p:pic>
        <p:nvPicPr>
          <p:cNvPr id="12" name="Picture 15"/>
          <p:cNvPicPr>
            <a:picLocks noChangeAspect="1"/>
          </p:cNvPicPr>
          <p:nvPr/>
        </p:nvPicPr>
        <p:blipFill>
          <a:blip r:embed="rId6"/>
          <a:srcRect t="9264" b="6947"/>
          <a:stretch>
            <a:fillRect/>
          </a:stretch>
        </p:blipFill>
        <p:spPr bwMode="auto">
          <a:xfrm>
            <a:off x="4368800" y="3128963"/>
            <a:ext cx="4279900" cy="277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6831013" y="5189538"/>
            <a:ext cx="5603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IP2</a:t>
            </a:r>
          </a:p>
        </p:txBody>
      </p: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5840413" y="5189538"/>
            <a:ext cx="5603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IP8</a:t>
            </a:r>
          </a:p>
        </p:txBody>
      </p: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6297613" y="5192713"/>
            <a:ext cx="5603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IP1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 smtClean="0">
                <a:solidFill>
                  <a:srgbClr val="0000FF"/>
                </a:solidFill>
                <a:effectLst/>
                <a:latin typeface="Times New Roman"/>
                <a:cs typeface="Times New Roman"/>
              </a:rPr>
              <a:t>HL-LHC Parameter List</a:t>
            </a:r>
            <a:endParaRPr lang="en-US" sz="3300" dirty="0"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400" y="1524000"/>
          <a:ext cx="6594609" cy="4470403"/>
        </p:xfrm>
        <a:graphic>
          <a:graphicData uri="http://schemas.openxmlformats.org/drawingml/2006/table">
            <a:tbl>
              <a:tblPr/>
              <a:tblGrid>
                <a:gridCol w="3310084"/>
                <a:gridCol w="1099102"/>
                <a:gridCol w="1047981"/>
                <a:gridCol w="1137442"/>
              </a:tblGrid>
              <a:tr h="18783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Parameter</a:t>
                      </a:r>
                    </a:p>
                  </a:txBody>
                  <a:tcPr marL="11384" marR="11384" marT="113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nominal​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25ns​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50ns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35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N</a:t>
                      </a:r>
                      <a:r>
                        <a:rPr lang="en-US" sz="1000" b="0" i="0" u="none" strike="noStrike" baseline="-25000">
                          <a:solidFill>
                            <a:srgbClr val="000000"/>
                          </a:solidFill>
                          <a:latin typeface="Verdana"/>
                        </a:rPr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1.15E+11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​</a:t>
                      </a:r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2.20E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+11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​3.5</a:t>
                      </a:r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0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E+11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35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n</a:t>
                      </a:r>
                      <a:r>
                        <a:rPr lang="en-US" sz="1000" b="0" i="0" u="none" strike="noStrike" baseline="-25000">
                          <a:solidFill>
                            <a:srgbClr val="000000"/>
                          </a:solidFill>
                          <a:latin typeface="Verdana"/>
                        </a:rPr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​2808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​2808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​1404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35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latin typeface="Verdana"/>
                        </a:rPr>
                        <a:t>N</a:t>
                      </a:r>
                      <a:r>
                        <a:rPr lang="en-US" sz="1000" b="0" i="0" u="none" strike="noStrike" baseline="-25000" dirty="0" err="1" smtClean="0">
                          <a:solidFill>
                            <a:srgbClr val="000000"/>
                          </a:solidFill>
                          <a:latin typeface="Verdana"/>
                        </a:rPr>
                        <a:t>tot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3.2E+14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6.2E+14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4.9E+14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beam current [A]</a:t>
                      </a: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​0.58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1.12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0.89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x-ing angle [mrad]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300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590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590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beam separation [σ]</a:t>
                      </a: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9.9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12.5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11.4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35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β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Verdana"/>
                        </a:rPr>
                        <a:t>*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 [m]</a:t>
                      </a: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0.55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​0.15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​0.15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</a:t>
                      </a:r>
                      <a:r>
                        <a:rPr lang="en-US" sz="1000" b="0" i="0" u="none" strike="noStrike" baseline="-25000">
                          <a:solidFill>
                            <a:srgbClr val="000000"/>
                          </a:solidFill>
                          <a:latin typeface="Verdana"/>
                        </a:rPr>
                        <a:t>n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 [</a:t>
                      </a:r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μ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m]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3.75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​2.50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3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35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ε</a:t>
                      </a:r>
                      <a:r>
                        <a:rPr lang="en-US" sz="1000" b="0" i="0" u="none" strike="noStrike" baseline="-25000">
                          <a:solidFill>
                            <a:srgbClr val="000000"/>
                          </a:solidFill>
                          <a:latin typeface="Verdana"/>
                        </a:rPr>
                        <a:t>L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 [eVs]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2.51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​2.51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​2.51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8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energy spread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​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​1.20E-04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​1.20E-04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​1.20E-04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bunch length [m]</a:t>
                      </a: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​7.50E-02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​7.50E-02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​7.50E-02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IBS horizontal [h]</a:t>
                      </a: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​80 -&gt; 106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18.5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17.2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IBS longitudinal [h]</a:t>
                      </a: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61 -&gt; 60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20.4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16.1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Piwinski parameter</a:t>
                      </a: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​0.68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3.12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2.85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geom. Reduction factor 'R'</a:t>
                      </a: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​0.83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​0.3</a:t>
                      </a:r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0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5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0.331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beam-beam / IP without Crab Cavity </a:t>
                      </a: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3.10E-03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​3.</a:t>
                      </a:r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28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E-03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4.72E-03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beam-beam / IP with Crab cavity </a:t>
                      </a: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3.75E-03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1.08E-02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1.43E-02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Peak Luminosity without leveling [cm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Verdana"/>
                        </a:rPr>
                        <a:t>-2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 s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Verdana"/>
                        </a:rPr>
                        <a:t>-1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]</a:t>
                      </a: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1.0E+34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7.4E+34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8.5E+34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Virtual Luminosity: Lpeak/R   [cm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Verdana"/>
                        </a:rPr>
                        <a:t>-2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 s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Verdana"/>
                        </a:rPr>
                        <a:t>-1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]</a:t>
                      </a: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1.2E+34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24E+34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26E+34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Events / crossing without leveling</a:t>
                      </a: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​19 -&gt; 28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210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475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Levelled Luminosity [cm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Verdana"/>
                        </a:rPr>
                        <a:t>-2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 s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Verdana"/>
                        </a:rPr>
                        <a:t>-1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]</a:t>
                      </a: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​5E+34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2.50E+34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35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Events / crossing with leveling</a:t>
                      </a:r>
                    </a:p>
                  </a:txBody>
                  <a:tcPr marL="11384" marR="11384" marT="113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DD0806"/>
                          </a:solidFill>
                          <a:latin typeface="Verdana"/>
                        </a:rPr>
                        <a:t>*​19 -&gt; 28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140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140</a:t>
                      </a:r>
                    </a:p>
                  </a:txBody>
                  <a:tcPr marL="11384" marR="11384" marT="113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rot="10800000">
            <a:off x="7340600" y="3009900"/>
            <a:ext cx="5969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7353300" y="3238500"/>
            <a:ext cx="5969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7327900" y="5308600"/>
            <a:ext cx="5969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7340600" y="2590800"/>
            <a:ext cx="5969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089900" y="2362200"/>
            <a:ext cx="955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lang="en-US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-angle</a:t>
            </a:r>
            <a:endParaRPr lang="en-US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15300" y="2794000"/>
            <a:ext cx="500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β</a:t>
            </a:r>
            <a:r>
              <a:rPr lang="en-US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*</a:t>
            </a:r>
            <a:endParaRPr lang="en-US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40700" y="3022600"/>
            <a:ext cx="354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ε</a:t>
            </a:r>
            <a:endParaRPr lang="en-US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28714" y="5100123"/>
            <a:ext cx="457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L</a:t>
            </a:r>
            <a:r>
              <a:rPr lang="en-US" i="1" baseline="-25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0</a:t>
            </a:r>
            <a:endParaRPr lang="en-US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0767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66700" y="838200"/>
            <a:ext cx="7773006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The Lattice has to be </a:t>
            </a:r>
            <a:r>
              <a:rPr lang="en-US" sz="2000" dirty="0" err="1" smtClean="0">
                <a:latin typeface="Times New Roman"/>
                <a:cs typeface="Times New Roman"/>
              </a:rPr>
              <a:t>optimised</a:t>
            </a:r>
            <a:r>
              <a:rPr lang="en-US" sz="2000" dirty="0" smtClean="0">
                <a:latin typeface="Times New Roman"/>
                <a:cs typeface="Times New Roman"/>
              </a:rPr>
              <a:t> to establish smallest </a:t>
            </a:r>
            <a:r>
              <a:rPr lang="en-US" sz="2000" dirty="0" err="1" smtClean="0">
                <a:latin typeface="Times New Roman"/>
                <a:cs typeface="Times New Roman"/>
              </a:rPr>
              <a:t>β</a:t>
            </a:r>
            <a:r>
              <a:rPr lang="en-US" sz="2000" dirty="0" smtClean="0">
                <a:latin typeface="Times New Roman"/>
                <a:cs typeface="Times New Roman"/>
              </a:rPr>
              <a:t>* values at IP1 &amp; 5.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	present design goal:  </a:t>
            </a:r>
            <a:r>
              <a:rPr lang="en-US" sz="2000" dirty="0" err="1" smtClean="0">
                <a:latin typeface="Times New Roman"/>
                <a:cs typeface="Times New Roman"/>
              </a:rPr>
              <a:t>β</a:t>
            </a:r>
            <a:r>
              <a:rPr lang="en-US" sz="2000" dirty="0" smtClean="0">
                <a:latin typeface="Times New Roman"/>
                <a:cs typeface="Times New Roman"/>
              </a:rPr>
              <a:t>* = 15 cm</a:t>
            </a:r>
          </a:p>
          <a:p>
            <a:endParaRPr lang="en-US" sz="2000" dirty="0" smtClean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larger triplet apertures (and D1, Q4, TAS / TAN etc)</a:t>
            </a:r>
          </a:p>
          <a:p>
            <a:endParaRPr lang="en-US" sz="2000" dirty="0" smtClean="0">
              <a:latin typeface="Times New Roman"/>
              <a:cs typeface="Times New Roman"/>
            </a:endParaRPr>
          </a:p>
          <a:p>
            <a:endParaRPr lang="en-US" sz="2000" dirty="0" smtClean="0">
              <a:latin typeface="Times New Roman"/>
              <a:cs typeface="Times New Roman"/>
            </a:endParaRPr>
          </a:p>
          <a:p>
            <a:endParaRPr lang="en-US" sz="2000" dirty="0" smtClean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re-</a:t>
            </a:r>
            <a:r>
              <a:rPr lang="en-US" sz="2000" dirty="0" err="1" smtClean="0">
                <a:latin typeface="Times New Roman"/>
                <a:cs typeface="Times New Roman"/>
              </a:rPr>
              <a:t>optimise</a:t>
            </a:r>
            <a:r>
              <a:rPr lang="en-US" sz="2000" dirty="0" smtClean="0">
                <a:latin typeface="Times New Roman"/>
                <a:cs typeface="Times New Roman"/>
              </a:rPr>
              <a:t> the position of matching quadrupoles</a:t>
            </a:r>
          </a:p>
          <a:p>
            <a:endParaRPr lang="en-US" sz="2000" dirty="0" smtClean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find space for orbit correctors / spool piece correctors</a:t>
            </a:r>
          </a:p>
          <a:p>
            <a:endParaRPr lang="en-US" sz="2000" dirty="0" smtClean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find space for crab cavities</a:t>
            </a:r>
          </a:p>
          <a:p>
            <a:endParaRPr lang="en-US" sz="2000" dirty="0" smtClean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establish a crossing scenario without changing the crab orbit</a:t>
            </a:r>
          </a:p>
          <a:p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" y="587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Lattice Modifications: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sp>
        <p:nvSpPr>
          <p:cNvPr id="6" name="Oval 11"/>
          <p:cNvSpPr>
            <a:spLocks noChangeArrowheads="1"/>
          </p:cNvSpPr>
          <p:nvPr/>
        </p:nvSpPr>
        <p:spPr bwMode="auto">
          <a:xfrm>
            <a:off x="5084763" y="2622550"/>
            <a:ext cx="609600" cy="369888"/>
          </a:xfrm>
          <a:prstGeom prst="ellipse">
            <a:avLst/>
          </a:prstGeom>
          <a:noFill/>
          <a:ln w="34925">
            <a:solidFill>
              <a:srgbClr val="FF3300"/>
            </a:solidFill>
            <a:round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-105" charset="0"/>
            </a:endParaRPr>
          </a:p>
        </p:txBody>
      </p:sp>
      <p:graphicFrame>
        <p:nvGraphicFramePr>
          <p:cNvPr id="7" name="Object 26"/>
          <p:cNvGraphicFramePr>
            <a:graphicFrameLocks noChangeAspect="1"/>
          </p:cNvGraphicFramePr>
          <p:nvPr/>
        </p:nvGraphicFramePr>
        <p:xfrm>
          <a:off x="4638675" y="2286000"/>
          <a:ext cx="1165225" cy="644525"/>
        </p:xfrm>
        <a:graphic>
          <a:graphicData uri="http://schemas.openxmlformats.org/presentationml/2006/ole">
            <p:oleObj spid="_x0000_s50178" name="Equation" r:id="rId3" imgW="711000" imgH="393480" progId="Equation.3">
              <p:embed/>
            </p:oleObj>
          </a:graphicData>
        </a:graphic>
      </p:graphicFrame>
      <p:pic>
        <p:nvPicPr>
          <p:cNvPr id="8" name="Picture 18" descr="lhc_quadspul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60106" y="1897976"/>
            <a:ext cx="1879600" cy="123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" name="Picture 9" descr="slhc_coll1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25937" y="3135313"/>
            <a:ext cx="4818063" cy="372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610231"/>
            <a:ext cx="4325937" cy="33427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1397000"/>
            <a:ext cx="2693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 standard Optics, 55cm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64100" y="3039547"/>
            <a:ext cx="2128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HL-LHC Optics, 15cm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04800" y="587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It is a long way to go: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683766"/>
            <a:ext cx="3279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... my apologies for the </a:t>
            </a:r>
            <a:r>
              <a:rPr lang="en-US" i="1" dirty="0" err="1" smtClean="0"/>
              <a:t>zig-zags</a:t>
            </a:r>
            <a:r>
              <a:rPr lang="en-US" i="1" dirty="0" smtClean="0"/>
              <a:t> !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106488"/>
            <a:ext cx="34417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39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495550"/>
            <a:ext cx="426720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1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4298950"/>
            <a:ext cx="3409950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2" name="TextBox 7"/>
          <p:cNvSpPr txBox="1">
            <a:spLocks noChangeArrowheads="1"/>
          </p:cNvSpPr>
          <p:nvPr/>
        </p:nvSpPr>
        <p:spPr bwMode="auto">
          <a:xfrm>
            <a:off x="4933950" y="1335088"/>
            <a:ext cx="2609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ideal luminosity formula</a:t>
            </a:r>
          </a:p>
        </p:txBody>
      </p:sp>
      <p:sp>
        <p:nvSpPr>
          <p:cNvPr id="91143" name="TextBox 8"/>
          <p:cNvSpPr txBox="1">
            <a:spLocks noChangeArrowheads="1"/>
          </p:cNvSpPr>
          <p:nvPr/>
        </p:nvSpPr>
        <p:spPr bwMode="auto">
          <a:xfrm>
            <a:off x="381000" y="4102100"/>
            <a:ext cx="4092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loss factor due to crossing with an angle</a:t>
            </a:r>
          </a:p>
          <a:p>
            <a:r>
              <a:rPr lang="en-US" sz="1800"/>
              <a:t>(</a:t>
            </a:r>
            <a:r>
              <a:rPr lang="en-US" sz="1800">
                <a:solidFill>
                  <a:srgbClr val="FF0000"/>
                </a:solidFill>
              </a:rPr>
              <a:t>pure geometric effect ... but large</a:t>
            </a:r>
            <a:r>
              <a:rPr lang="en-US" sz="1800"/>
              <a:t>)</a:t>
            </a:r>
          </a:p>
        </p:txBody>
      </p:sp>
      <p:pic>
        <p:nvPicPr>
          <p:cNvPr id="91144" name="Picture 9"/>
          <p:cNvPicPr>
            <a:picLocks noChangeAspect="1"/>
          </p:cNvPicPr>
          <p:nvPr/>
        </p:nvPicPr>
        <p:blipFill>
          <a:blip r:embed="rId5"/>
          <a:srcRect l="20364" t="18732"/>
          <a:stretch>
            <a:fillRect/>
          </a:stretch>
        </p:blipFill>
        <p:spPr bwMode="auto">
          <a:xfrm>
            <a:off x="152400" y="2419350"/>
            <a:ext cx="4476750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5" name="TextBox 11"/>
          <p:cNvSpPr txBox="1">
            <a:spLocks noChangeArrowheads="1"/>
          </p:cNvSpPr>
          <p:nvPr/>
        </p:nvSpPr>
        <p:spPr bwMode="auto">
          <a:xfrm>
            <a:off x="190500" y="3122613"/>
            <a:ext cx="21336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8000"/>
                </a:solidFill>
                <a:latin typeface="Zapf Dingbats" pitchFamily="-107" charset="2"/>
                <a:ea typeface="Zapf Dingbats" pitchFamily="-107" charset="2"/>
                <a:cs typeface="Zapf Dingbats" pitchFamily="-107" charset="2"/>
              </a:rPr>
              <a:t>★★★★★★</a:t>
            </a:r>
            <a:endParaRPr lang="en-US" dirty="0">
              <a:solidFill>
                <a:srgbClr val="008000"/>
              </a:solidFill>
            </a:endParaRPr>
          </a:p>
          <a:p>
            <a:endParaRPr lang="en-US" dirty="0">
              <a:solidFill>
                <a:srgbClr val="008000"/>
              </a:solidFill>
            </a:endParaRPr>
          </a:p>
          <a:p>
            <a:endParaRPr lang="en-US" dirty="0">
              <a:solidFill>
                <a:srgbClr val="008000"/>
              </a:solidFill>
            </a:endParaRPr>
          </a:p>
          <a:p>
            <a:endParaRPr lang="en-US" dirty="0">
              <a:solidFill>
                <a:srgbClr val="008000"/>
              </a:solidFill>
            </a:endParaRPr>
          </a:p>
          <a:p>
            <a:endParaRPr lang="en-US" dirty="0">
              <a:solidFill>
                <a:srgbClr val="008000"/>
              </a:solidFill>
            </a:endParaRPr>
          </a:p>
          <a:p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91146" name="TextBox 11"/>
          <p:cNvSpPr txBox="1">
            <a:spLocks noChangeArrowheads="1"/>
          </p:cNvSpPr>
          <p:nvPr/>
        </p:nvSpPr>
        <p:spPr bwMode="auto">
          <a:xfrm>
            <a:off x="4102100" y="1284288"/>
            <a:ext cx="725682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500" b="0" i="1" dirty="0">
                <a:solidFill>
                  <a:srgbClr val="5C66FF"/>
                </a:solidFill>
                <a:latin typeface="Times New Roman"/>
                <a:cs typeface="Times New Roman"/>
              </a:rPr>
              <a:t>*</a:t>
            </a:r>
            <a:r>
              <a:rPr lang="en-US" sz="2500" b="0" i="1" dirty="0" smtClean="0">
                <a:solidFill>
                  <a:srgbClr val="5C66FF"/>
                </a:solidFill>
                <a:latin typeface="Times New Roman"/>
                <a:cs typeface="Times New Roman"/>
              </a:rPr>
              <a:t> R</a:t>
            </a:r>
            <a:endParaRPr lang="en-US" sz="2500" b="0" i="1" dirty="0">
              <a:solidFill>
                <a:srgbClr val="5C66FF"/>
              </a:solidFill>
              <a:latin typeface="Times New Roman"/>
              <a:cs typeface="Times New Roman"/>
            </a:endParaRPr>
          </a:p>
        </p:txBody>
      </p:sp>
      <p:sp>
        <p:nvSpPr>
          <p:cNvPr id="91147" name="TextBox 12"/>
          <p:cNvSpPr txBox="1">
            <a:spLocks noChangeArrowheads="1"/>
          </p:cNvSpPr>
          <p:nvPr/>
        </p:nvSpPr>
        <p:spPr bwMode="auto">
          <a:xfrm>
            <a:off x="762000" y="5834063"/>
            <a:ext cx="8251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0" dirty="0">
                <a:solidFill>
                  <a:srgbClr val="5C66FF"/>
                </a:solidFill>
              </a:rPr>
              <a:t>≈ </a:t>
            </a:r>
            <a:r>
              <a:rPr lang="en-US" sz="2000" b="0" dirty="0" smtClean="0">
                <a:solidFill>
                  <a:srgbClr val="5C66FF"/>
                </a:solidFill>
              </a:rPr>
              <a:t>0.33</a:t>
            </a:r>
            <a:endParaRPr lang="en-US" sz="2000" b="0" dirty="0">
              <a:solidFill>
                <a:srgbClr val="5C66FF"/>
              </a:solidFill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376238" y="195263"/>
            <a:ext cx="8229600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3200" b="0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Luminosity</a:t>
            </a: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,</a:t>
            </a:r>
            <a:r>
              <a:rPr lang="en-US" sz="3200" b="0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Loss Factor &amp; Crab Cavities</a:t>
            </a:r>
            <a:endParaRPr lang="en-US" sz="3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12" name="Picture 4"/>
          <p:cNvPicPr>
            <a:picLocks noChangeAspect="1"/>
          </p:cNvPicPr>
          <p:nvPr/>
        </p:nvPicPr>
        <p:blipFill>
          <a:blip r:embed="rId6"/>
          <a:srcRect l="12783"/>
          <a:stretch>
            <a:fillRect/>
          </a:stretch>
        </p:blipFill>
        <p:spPr bwMode="auto">
          <a:xfrm>
            <a:off x="771753" y="4864100"/>
            <a:ext cx="4225697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325471" y="4958546"/>
            <a:ext cx="488437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500" b="0" i="1" dirty="0" smtClean="0">
                <a:solidFill>
                  <a:srgbClr val="5C66FF"/>
                </a:solidFill>
                <a:latin typeface="Times New Roman"/>
                <a:cs typeface="Times New Roman"/>
              </a:rPr>
              <a:t>R</a:t>
            </a:r>
            <a:endParaRPr lang="en-US" sz="2500" b="0" i="1" dirty="0">
              <a:solidFill>
                <a:srgbClr val="5C66FF"/>
              </a:solidFill>
              <a:latin typeface="Times New Roman"/>
              <a:cs typeface="Times New Roman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4813300" y="4996646"/>
            <a:ext cx="69725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200" b="0" i="1" dirty="0">
                <a:solidFill>
                  <a:srgbClr val="5C66FF"/>
                </a:solidFill>
                <a:latin typeface="Times New Roman"/>
                <a:cs typeface="Times New Roman"/>
              </a:rPr>
              <a:t>*</a:t>
            </a:r>
            <a:r>
              <a:rPr lang="en-US" sz="2200" b="0" i="1" dirty="0" smtClean="0">
                <a:solidFill>
                  <a:srgbClr val="5C66FF"/>
                </a:solidFill>
                <a:latin typeface="Times New Roman"/>
                <a:cs typeface="Times New Roman"/>
              </a:rPr>
              <a:t> H</a:t>
            </a:r>
            <a:endParaRPr lang="en-US" sz="2200" b="0" i="1" dirty="0">
              <a:solidFill>
                <a:srgbClr val="5C66FF"/>
              </a:solidFill>
              <a:latin typeface="Times New Roman"/>
              <a:cs typeface="Times New Roman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10800000" flipV="1">
            <a:off x="2857500" y="635000"/>
            <a:ext cx="4051300" cy="2679700"/>
          </a:xfrm>
          <a:prstGeom prst="straightConnector1">
            <a:avLst/>
          </a:prstGeom>
          <a:ln w="412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662" y="274638"/>
            <a:ext cx="8229600" cy="914400"/>
          </a:xfrm>
        </p:spPr>
        <p:txBody>
          <a:bodyPr/>
          <a:lstStyle/>
          <a:p>
            <a:r>
              <a:rPr lang="en-US" sz="2400" dirty="0" smtClean="0">
                <a:solidFill>
                  <a:srgbClr val="0000FF"/>
                </a:solidFill>
                <a:effectLst/>
                <a:latin typeface="Times New Roman"/>
                <a:cs typeface="Times New Roman"/>
              </a:rPr>
              <a:t>what we are talking about:</a:t>
            </a:r>
            <a:endParaRPr lang="en-US" sz="2400" dirty="0"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6567" y="1296987"/>
            <a:ext cx="5707433" cy="232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Line 2"/>
          <p:cNvSpPr>
            <a:spLocks noChangeShapeType="1"/>
          </p:cNvSpPr>
          <p:nvPr/>
        </p:nvSpPr>
        <p:spPr bwMode="auto">
          <a:xfrm>
            <a:off x="3148012" y="2308225"/>
            <a:ext cx="45720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4"/>
          <p:cNvSpPr>
            <a:spLocks noChangeShapeType="1"/>
          </p:cNvSpPr>
          <p:nvPr/>
        </p:nvSpPr>
        <p:spPr bwMode="auto">
          <a:xfrm>
            <a:off x="3148012" y="2536825"/>
            <a:ext cx="45720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5"/>
          <p:cNvSpPr>
            <a:spLocks noChangeShapeType="1"/>
          </p:cNvSpPr>
          <p:nvPr/>
        </p:nvSpPr>
        <p:spPr bwMode="auto">
          <a:xfrm>
            <a:off x="3148012" y="2751137"/>
            <a:ext cx="45720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Line 6"/>
          <p:cNvSpPr>
            <a:spLocks noChangeShapeType="1"/>
          </p:cNvSpPr>
          <p:nvPr/>
        </p:nvSpPr>
        <p:spPr bwMode="auto">
          <a:xfrm>
            <a:off x="3148012" y="2979737"/>
            <a:ext cx="45720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TextBox 25"/>
          <p:cNvSpPr txBox="1">
            <a:spLocks noChangeArrowheads="1"/>
          </p:cNvSpPr>
          <p:nvPr/>
        </p:nvSpPr>
        <p:spPr bwMode="auto">
          <a:xfrm>
            <a:off x="93662" y="1296987"/>
            <a:ext cx="6768687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         four </a:t>
            </a:r>
            <a:r>
              <a:rPr lang="en-US" dirty="0"/>
              <a:t>baseline optics</a:t>
            </a:r>
          </a:p>
          <a:p>
            <a:r>
              <a:rPr lang="en-US" dirty="0"/>
              <a:t>	based on assumptions on </a:t>
            </a:r>
          </a:p>
          <a:p>
            <a:r>
              <a:rPr lang="en-US" dirty="0"/>
              <a:t>	</a:t>
            </a:r>
            <a:r>
              <a:rPr lang="en-US" dirty="0">
                <a:solidFill>
                  <a:srgbClr val="0000FF"/>
                </a:solidFill>
              </a:rPr>
              <a:t>aperture &amp; magnet </a:t>
            </a:r>
            <a:r>
              <a:rPr lang="en-US" dirty="0" smtClean="0">
                <a:solidFill>
                  <a:srgbClr val="0000FF"/>
                </a:solidFill>
              </a:rPr>
              <a:t>technique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and the latest version, based on 150mm aperture - 140T/m gradient ...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... being </a:t>
            </a:r>
            <a:r>
              <a:rPr lang="en-US" dirty="0" err="1" smtClean="0">
                <a:solidFill>
                  <a:srgbClr val="0000FF"/>
                </a:solidFill>
              </a:rPr>
              <a:t>finalised</a:t>
            </a:r>
            <a:r>
              <a:rPr lang="en-US" dirty="0" smtClean="0">
                <a:solidFill>
                  <a:srgbClr val="0000FF"/>
                </a:solidFill>
              </a:rPr>
              <a:t> at the moment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34985" y="2624137"/>
            <a:ext cx="457652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170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148012" y="2181225"/>
            <a:ext cx="2389188" cy="315912"/>
          </a:xfrm>
          <a:prstGeom prst="ellipse">
            <a:avLst/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940390" y="4006096"/>
            <a:ext cx="2901609" cy="515104"/>
          </a:xfrm>
          <a:prstGeom prst="ellipse">
            <a:avLst/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0767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899" y="1884672"/>
            <a:ext cx="3494153" cy="27000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5900" y="1455738"/>
            <a:ext cx="42737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Standard LHC, </a:t>
            </a:r>
            <a:r>
              <a:rPr lang="en-US" dirty="0" err="1" smtClean="0"/>
              <a:t>β</a:t>
            </a:r>
            <a:r>
              <a:rPr lang="en-US" dirty="0" smtClean="0"/>
              <a:t>*= 55cm, </a:t>
            </a:r>
            <a:r>
              <a:rPr lang="en-US" dirty="0" err="1" smtClean="0"/>
              <a:t>ε</a:t>
            </a:r>
            <a:r>
              <a:rPr lang="en-US" dirty="0" smtClean="0"/>
              <a:t> = 3.0</a:t>
            </a:r>
          </a:p>
          <a:p>
            <a:r>
              <a:rPr lang="en-US" dirty="0" smtClean="0"/>
              <a:t>			crossing angle = +/- 145 </a:t>
            </a:r>
            <a:r>
              <a:rPr lang="en-US" dirty="0" err="1" smtClean="0"/>
              <a:t>μrad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69638" y="1774642"/>
            <a:ext cx="3390897" cy="43882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04542" y="5479535"/>
            <a:ext cx="3285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Lattice &amp; Optics for LHC Standard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79399" y="871538"/>
            <a:ext cx="8229600" cy="914400"/>
          </a:xfrm>
        </p:spPr>
        <p:txBody>
          <a:bodyPr/>
          <a:lstStyle/>
          <a:p>
            <a:r>
              <a:rPr lang="en-US" sz="2000" b="1" i="1" dirty="0" smtClean="0">
                <a:solidFill>
                  <a:srgbClr val="FF0000"/>
                </a:solidFill>
                <a:effectLst/>
                <a:latin typeface="Times New Roman"/>
                <a:cs typeface="Times New Roman"/>
              </a:rPr>
              <a:t>Beam Envelopes:</a:t>
            </a:r>
            <a:endParaRPr lang="en-US" sz="2000" b="1" i="1" dirty="0">
              <a:solidFill>
                <a:srgbClr val="FF0000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34100" y="1981203"/>
            <a:ext cx="2545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/>
                <a:cs typeface="Times New Roman"/>
              </a:rPr>
              <a:t>Q1     Q2    Q3     D1   ... </a:t>
            </a:r>
            <a:endParaRPr lang="en-US" i="1" dirty="0">
              <a:latin typeface="Times New Roman"/>
              <a:cs typeface="Times New Roman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93662" y="-4762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Standard LHC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purl.org/dc/dcmitype/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1095</TotalTime>
  <Words>2211</Words>
  <Application>Microsoft Macintosh PowerPoint</Application>
  <PresentationFormat>On-screen Show (4:3)</PresentationFormat>
  <Paragraphs>519</Paragraphs>
  <Slides>27</Slides>
  <Notes>2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HiLumiLHC_PresentationTemplate</vt:lpstr>
      <vt:lpstr>Equation</vt:lpstr>
      <vt:lpstr> Task2.2  HL-LHC Optics and Lattice Configurations</vt:lpstr>
      <vt:lpstr>Slide 2</vt:lpstr>
      <vt:lpstr>Slide 3</vt:lpstr>
      <vt:lpstr>HL-LHC Parameter List</vt:lpstr>
      <vt:lpstr>Slide 5</vt:lpstr>
      <vt:lpstr>Slide 6</vt:lpstr>
      <vt:lpstr>Slide 7</vt:lpstr>
      <vt:lpstr>what we are talking about:</vt:lpstr>
      <vt:lpstr>Beam Envelopes:</vt:lpstr>
      <vt:lpstr>Standard LHC</vt:lpstr>
      <vt:lpstr>Beam Envelopes: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Bernhard Holzer</cp:lastModifiedBy>
  <cp:revision>47</cp:revision>
  <dcterms:created xsi:type="dcterms:W3CDTF">2012-11-30T13:54:55Z</dcterms:created>
  <dcterms:modified xsi:type="dcterms:W3CDTF">2012-11-30T13:55:56Z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