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84" r:id="rId3"/>
    <p:sldId id="285" r:id="rId4"/>
    <p:sldId id="289" r:id="rId5"/>
    <p:sldId id="286" r:id="rId6"/>
    <p:sldId id="287" r:id="rId7"/>
    <p:sldId id="288" r:id="rId8"/>
    <p:sldId id="290" r:id="rId9"/>
    <p:sldId id="291" r:id="rId10"/>
    <p:sldId id="29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4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gb:Desktop:CERN-ISOLDE:Collaboration-Committtee-ISCC:Collaboration-Money:Transactions2011-PI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200" b="1" i="0" u="sng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ISOLDE Collaboration Expenditure 2011</a:t>
            </a:r>
          </a:p>
        </c:rich>
      </c:tx>
      <c:layout>
        <c:manualLayout>
          <c:xMode val="edge"/>
          <c:yMode val="edge"/>
          <c:x val="0.143174289133576"/>
          <c:y val="0.125611794183049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499445061043285"/>
          <c:y val="0.396411092985318"/>
          <c:w val="0.572697003329634"/>
          <c:h val="0.33442088091354"/>
        </c:manualLayout>
      </c:layout>
      <c:pie3DChart>
        <c:varyColors val="1"/>
        <c:ser>
          <c:idx val="0"/>
          <c:order val="0"/>
          <c:spPr>
            <a:solidFill>
              <a:srgbClr val="8080FF"/>
            </a:solidFill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1FB714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6633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60008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DD080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80C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0C0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8"/>
            <c:bubble3D val="0"/>
            <c:spPr>
              <a:solidFill>
                <a:srgbClr val="00009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cat>
            <c:strRef>
              <c:f>Sheet2!$A$1:$A$10</c:f>
              <c:strCache>
                <c:ptCount val="10"/>
                <c:pt idx="0">
                  <c:v>SOLID STATE PHYSICS</c:v>
                </c:pt>
                <c:pt idx="1">
                  <c:v>DATA ACQUISITION</c:v>
                </c:pt>
                <c:pt idx="2">
                  <c:v>REX_ISOLDE</c:v>
                </c:pt>
                <c:pt idx="3">
                  <c:v>ION SOURCE AND TARGET DEVELOPMENT</c:v>
                </c:pt>
                <c:pt idx="4">
                  <c:v>MANPOWER</c:v>
                </c:pt>
                <c:pt idx="5">
                  <c:v>ADMINISTRATION</c:v>
                </c:pt>
                <c:pt idx="6">
                  <c:v>CONSUMABLES</c:v>
                </c:pt>
                <c:pt idx="7">
                  <c:v>HIE-ISOLDE</c:v>
                </c:pt>
                <c:pt idx="8">
                  <c:v>INFRASTRUCTURE</c:v>
                </c:pt>
                <c:pt idx="9">
                  <c:v>CONFERENCES</c:v>
                </c:pt>
              </c:strCache>
            </c:strRef>
          </c:cat>
          <c:val>
            <c:numRef>
              <c:f>Sheet2!$B$1:$B$10</c:f>
              <c:numCache>
                <c:formatCode>General</c:formatCode>
                <c:ptCount val="10"/>
                <c:pt idx="0">
                  <c:v>0.0</c:v>
                </c:pt>
                <c:pt idx="1">
                  <c:v>0.0</c:v>
                </c:pt>
                <c:pt idx="2">
                  <c:v>567.72</c:v>
                </c:pt>
                <c:pt idx="3">
                  <c:v>1791.6</c:v>
                </c:pt>
                <c:pt idx="4">
                  <c:v>271354.27</c:v>
                </c:pt>
                <c:pt idx="5">
                  <c:v>42051.85</c:v>
                </c:pt>
                <c:pt idx="6">
                  <c:v>76022.11</c:v>
                </c:pt>
                <c:pt idx="7">
                  <c:v>300000.0</c:v>
                </c:pt>
                <c:pt idx="8">
                  <c:v>41248.93</c:v>
                </c:pt>
                <c:pt idx="9">
                  <c:v>-645.0100000000002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7407455768862"/>
          <c:y val="0.241830098979276"/>
          <c:w val="0.321481430529235"/>
          <c:h val="0.6122003740935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ES"/>
        </a:p>
      </c:txPr>
    </c:legend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30/10/12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4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4" Type="http://schemas.openxmlformats.org/officeDocument/2006/relationships/image" Target="../media/image5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4" Type="http://schemas.openxmlformats.org/officeDocument/2006/relationships/image" Target="../media/image6.png"/><Relationship Id="rId5" Type="http://schemas.openxmlformats.org/officeDocument/2006/relationships/package" Target="../embeddings/Hoja_de_c_lculo_de_Microsoft_Excel4.xlsx"/><Relationship Id="rId6" Type="http://schemas.openxmlformats.org/officeDocument/2006/relationships/image" Target="../media/image7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Financial Situation of the collaboration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1176536"/>
          </a:xfrm>
        </p:spPr>
        <p:txBody>
          <a:bodyPr/>
          <a:lstStyle/>
          <a:p>
            <a:r>
              <a:rPr lang="de-DE" dirty="0" smtClean="0"/>
              <a:t>Maria J. G. Borge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Summary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Contrbution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HIE-ISOLDE of 500.000 2012 and 2013 </a:t>
            </a:r>
            <a:r>
              <a:rPr lang="es-ES" dirty="0" err="1" smtClean="0"/>
              <a:t>possible</a:t>
            </a:r>
            <a:endParaRPr lang="es-ES" dirty="0" smtClean="0"/>
          </a:p>
          <a:p>
            <a:r>
              <a:rPr lang="es-ES" dirty="0" err="1" smtClean="0"/>
              <a:t>To</a:t>
            </a:r>
            <a:r>
              <a:rPr lang="es-ES" dirty="0" smtClean="0"/>
              <a:t> be </a:t>
            </a:r>
            <a:r>
              <a:rPr lang="es-ES" dirty="0" err="1" smtClean="0"/>
              <a:t>reconsidered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smtClean="0"/>
              <a:t> 2014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8217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243408"/>
            <a:ext cx="7643192" cy="980736"/>
          </a:xfrm>
        </p:spPr>
        <p:txBody>
          <a:bodyPr>
            <a:normAutofit/>
          </a:bodyPr>
          <a:lstStyle/>
          <a:p>
            <a:r>
              <a:rPr lang="en-US" dirty="0" smtClean="0"/>
              <a:t>Income of the collaboration</a:t>
            </a:r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83410"/>
              </p:ext>
            </p:extLst>
          </p:nvPr>
        </p:nvGraphicFramePr>
        <p:xfrm>
          <a:off x="1524000" y="692696"/>
          <a:ext cx="6720408" cy="6129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136"/>
                <a:gridCol w="2240136"/>
                <a:gridCol w="2240136"/>
              </a:tblGrid>
              <a:tr h="631618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Amount per year (CHF)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Signed copy of </a:t>
                      </a:r>
                      <a:r>
                        <a:rPr lang="en-US" dirty="0" err="1" smtClean="0"/>
                        <a:t>MoU</a:t>
                      </a:r>
                      <a:r>
                        <a:rPr lang="en-US" dirty="0" smtClean="0"/>
                        <a:t> received</a:t>
                      </a:r>
                      <a:endParaRPr lang="en-US" dirty="0"/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Belgium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 ✔</a:t>
                      </a:r>
                      <a:endParaRPr lang="en-US" sz="1600" dirty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CERN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Denmark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Finland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France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Germany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Greece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40.000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Ireland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10.000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Norway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Romania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30.000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Spain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Sweden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United Kingdom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Chapters of Expenditures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</a:t>
            </a:r>
            <a:r>
              <a:rPr lang="en-US" dirty="0" smtClean="0">
                <a:solidFill>
                  <a:srgbClr val="800000"/>
                </a:solidFill>
              </a:rPr>
              <a:t>ncome / year ≈ 740.000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Expediture</a:t>
            </a:r>
            <a:r>
              <a:rPr lang="en-US" dirty="0" smtClean="0">
                <a:solidFill>
                  <a:srgbClr val="0000FF"/>
                </a:solidFill>
              </a:rPr>
              <a:t> Chapters:</a:t>
            </a:r>
          </a:p>
          <a:p>
            <a:pPr lvl="1"/>
            <a:r>
              <a:rPr lang="en-US" dirty="0" smtClean="0"/>
              <a:t>Solid state Physics</a:t>
            </a:r>
          </a:p>
          <a:p>
            <a:pPr lvl="1"/>
            <a:r>
              <a:rPr lang="en-US" dirty="0" smtClean="0"/>
              <a:t>Data Acquisition</a:t>
            </a:r>
          </a:p>
          <a:p>
            <a:pPr lvl="1"/>
            <a:r>
              <a:rPr lang="en-US" dirty="0" smtClean="0"/>
              <a:t>Rex-ISOLDE Operations</a:t>
            </a:r>
          </a:p>
          <a:p>
            <a:pPr lvl="1"/>
            <a:r>
              <a:rPr lang="en-US" dirty="0" smtClean="0"/>
              <a:t>Ion Source and Target Development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Man Power:</a:t>
            </a:r>
          </a:p>
          <a:p>
            <a:pPr lvl="2"/>
            <a:r>
              <a:rPr lang="en-US" dirty="0"/>
              <a:t>Experts</a:t>
            </a:r>
          </a:p>
          <a:p>
            <a:pPr lvl="2"/>
            <a:r>
              <a:rPr lang="en-US" dirty="0"/>
              <a:t>Target &amp; ion source</a:t>
            </a:r>
          </a:p>
          <a:p>
            <a:pPr lvl="2"/>
            <a:r>
              <a:rPr lang="en-US" dirty="0"/>
              <a:t>RILIS </a:t>
            </a:r>
            <a:r>
              <a:rPr lang="en-US" dirty="0" smtClean="0"/>
              <a:t>operation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Administration</a:t>
            </a:r>
          </a:p>
          <a:p>
            <a:pPr lvl="1"/>
            <a:r>
              <a:rPr lang="en-US" dirty="0" smtClean="0"/>
              <a:t>Engineering Assistance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Consumables (Electronic Pool, Liquid Nitrogen…)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HIE-ISOLDE ( since 2009)</a:t>
            </a:r>
          </a:p>
          <a:p>
            <a:pPr lvl="1"/>
            <a:r>
              <a:rPr lang="en-US" dirty="0" smtClean="0"/>
              <a:t>Infrastructure and support for the experiments </a:t>
            </a:r>
          </a:p>
          <a:p>
            <a:pPr lvl="1"/>
            <a:r>
              <a:rPr lang="en-US" dirty="0" smtClean="0"/>
              <a:t>Conferences &amp; schools &amp; Workshop</a:t>
            </a:r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15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Expenditure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8757976"/>
              </p:ext>
            </p:extLst>
          </p:nvPr>
        </p:nvGraphicFramePr>
        <p:xfrm>
          <a:off x="1095374" y="1341438"/>
          <a:ext cx="8048625" cy="4679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643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03791"/>
              </p:ext>
            </p:extLst>
          </p:nvPr>
        </p:nvGraphicFramePr>
        <p:xfrm>
          <a:off x="1043608" y="1124744"/>
          <a:ext cx="7912166" cy="4331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Worksheet" r:id="rId3" imgW="11785600" imgH="6451600" progId="Excel.Sheet.12">
                  <p:embed/>
                </p:oleObj>
              </mc:Choice>
              <mc:Fallback>
                <p:oleObj name="Worksheet" r:id="rId3" imgW="11785600" imgH="6451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1124744"/>
                        <a:ext cx="7912166" cy="43315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820561" y="2804092"/>
            <a:ext cx="252031" cy="9361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95404" y="2732084"/>
            <a:ext cx="252031" cy="9361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43817" y="3032327"/>
            <a:ext cx="252031" cy="9361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6200000">
            <a:off x="3617893" y="5391219"/>
            <a:ext cx="252031" cy="9361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83968" y="558924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BBA21"/>
                </a:solidFill>
              </a:rPr>
              <a:t>300.000 SCH transferred to the HIE-ISOLDE Project</a:t>
            </a:r>
            <a:endParaRPr lang="en-US" dirty="0">
              <a:solidFill>
                <a:srgbClr val="7BBA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6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490455"/>
              </p:ext>
            </p:extLst>
          </p:nvPr>
        </p:nvGraphicFramePr>
        <p:xfrm>
          <a:off x="1109228" y="1124744"/>
          <a:ext cx="8001000" cy="4380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Worksheet" r:id="rId3" imgW="11785600" imgH="6451600" progId="Excel.Sheet.12">
                  <p:embed/>
                </p:oleObj>
              </mc:Choice>
              <mc:Fallback>
                <p:oleObj name="Worksheet" r:id="rId3" imgW="11785600" imgH="6451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9228" y="1124744"/>
                        <a:ext cx="8001000" cy="43801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95736" y="587727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year 2009 we were still paying Didier </a:t>
            </a:r>
            <a:r>
              <a:rPr lang="en-US" dirty="0" err="1" smtClean="0"/>
              <a:t>Voulot</a:t>
            </a:r>
            <a:endParaRPr lang="en-US" dirty="0" smtClean="0"/>
          </a:p>
          <a:p>
            <a:r>
              <a:rPr lang="en-US" dirty="0" smtClean="0"/>
              <a:t>Average 2009-2011 = 255.000 / (2012) 291.071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25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28184" y="1700808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Modules</a:t>
            </a:r>
          </a:p>
          <a:p>
            <a:r>
              <a:rPr lang="en-US" dirty="0" smtClean="0"/>
              <a:t>Many non identified</a:t>
            </a:r>
          </a:p>
          <a:p>
            <a:r>
              <a:rPr lang="en-US" dirty="0" smtClean="0"/>
              <a:t>Annual Cost around 18.000 CHF</a:t>
            </a:r>
          </a:p>
          <a:p>
            <a:r>
              <a:rPr lang="en-US" dirty="0" smtClean="0"/>
              <a:t>For Free after 15 years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443711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order of 46.000 CHF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910908"/>
              </p:ext>
            </p:extLst>
          </p:nvPr>
        </p:nvGraphicFramePr>
        <p:xfrm>
          <a:off x="1115616" y="1052736"/>
          <a:ext cx="4725144" cy="2681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Worksheet" r:id="rId3" imgW="11633200" imgH="6604000" progId="Excel.Sheet.12">
                  <p:embed/>
                </p:oleObj>
              </mc:Choice>
              <mc:Fallback>
                <p:oleObj name="Worksheet" r:id="rId3" imgW="11633200" imgH="6604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5616" y="1052736"/>
                        <a:ext cx="4725144" cy="26819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074743"/>
              </p:ext>
            </p:extLst>
          </p:nvPr>
        </p:nvGraphicFramePr>
        <p:xfrm>
          <a:off x="4355976" y="4160601"/>
          <a:ext cx="4653136" cy="2580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Worksheet" r:id="rId5" imgW="11633200" imgH="6451600" progId="Excel.Sheet.12">
                  <p:embed/>
                </p:oleObj>
              </mc:Choice>
              <mc:Fallback>
                <p:oleObj name="Worksheet" r:id="rId5" imgW="11633200" imgH="6451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5976" y="4160601"/>
                        <a:ext cx="4653136" cy="2580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729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052736"/>
            <a:ext cx="7653536" cy="5832648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Already spend: 			</a:t>
            </a:r>
            <a:r>
              <a:rPr lang="en-US" sz="2400" dirty="0" smtClean="0">
                <a:solidFill>
                  <a:srgbClr val="FFFF00"/>
                </a:solidFill>
              </a:rPr>
              <a:t>442090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Compromised Manpower		  73336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Administration			  42000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Consumables			 	 30000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Miscellaneous		</a:t>
            </a:r>
            <a:r>
              <a:rPr lang="en-US" sz="2400" dirty="0">
                <a:solidFill>
                  <a:srgbClr val="FF0000"/>
                </a:solidFill>
              </a:rPr>
              <a:t>	 </a:t>
            </a:r>
            <a:r>
              <a:rPr lang="en-US" sz="2400" dirty="0" smtClean="0">
                <a:solidFill>
                  <a:srgbClr val="FF0000"/>
                </a:solidFill>
              </a:rPr>
              <a:t>	 20000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				________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				165336</a:t>
            </a:r>
          </a:p>
          <a:p>
            <a:r>
              <a:rPr lang="en-US" sz="2400" dirty="0"/>
              <a:t>Money in the account at 25 Oct </a:t>
            </a:r>
            <a:r>
              <a:rPr lang="en-US" sz="2400" dirty="0" smtClean="0"/>
              <a:t>	879974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Pending to be paid the HIE-ISOLDE </a:t>
            </a:r>
            <a:r>
              <a:rPr lang="en-US" sz="2400" dirty="0" smtClean="0"/>
              <a:t>Contribution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3300" dirty="0" smtClean="0">
                <a:solidFill>
                  <a:srgbClr val="000090"/>
                </a:solidFill>
              </a:rPr>
              <a:t>Can we transfer to the HIE-ISOLDE project 500.000 for this year?</a:t>
            </a:r>
            <a:endParaRPr lang="en-US" sz="3300" dirty="0">
              <a:solidFill>
                <a:srgbClr val="000090"/>
              </a:solidFill>
            </a:endParaRPr>
          </a:p>
          <a:p>
            <a:r>
              <a:rPr lang="en-US" sz="2400" dirty="0" smtClean="0"/>
              <a:t>Pending to pay 2012: 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Denmark</a:t>
            </a:r>
          </a:p>
          <a:p>
            <a:pPr lvl="1"/>
            <a:r>
              <a:rPr lang="en-US" sz="1800" dirty="0" smtClean="0"/>
              <a:t>Finland</a:t>
            </a:r>
          </a:p>
          <a:p>
            <a:pPr lvl="1"/>
            <a:r>
              <a:rPr lang="en-US" sz="1800" dirty="0" smtClean="0"/>
              <a:t>France</a:t>
            </a:r>
          </a:p>
          <a:p>
            <a:pPr lvl="1"/>
            <a:r>
              <a:rPr lang="en-US" sz="1800" dirty="0" smtClean="0"/>
              <a:t>India</a:t>
            </a:r>
          </a:p>
          <a:p>
            <a:pPr lvl="1"/>
            <a:r>
              <a:rPr lang="en-US" sz="1800" dirty="0" smtClean="0"/>
              <a:t>Spain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96752"/>
            <a:ext cx="7653536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 Power :</a:t>
            </a:r>
          </a:p>
          <a:p>
            <a:pPr lvl="1"/>
            <a:r>
              <a:rPr lang="en-US" dirty="0"/>
              <a:t>Experts 			35000</a:t>
            </a:r>
          </a:p>
          <a:p>
            <a:pPr lvl="1"/>
            <a:r>
              <a:rPr lang="en-US" dirty="0"/>
              <a:t>Target &amp; Ion </a:t>
            </a:r>
            <a:r>
              <a:rPr lang="en-US" dirty="0" err="1"/>
              <a:t>sorce</a:t>
            </a:r>
            <a:r>
              <a:rPr lang="en-US" dirty="0"/>
              <a:t>		 8000 (A. </a:t>
            </a:r>
            <a:r>
              <a:rPr lang="en-US" dirty="0" err="1"/>
              <a:t>Gottberg</a:t>
            </a:r>
            <a:r>
              <a:rPr lang="en-US" dirty="0"/>
              <a:t> Jan-April)</a:t>
            </a:r>
          </a:p>
          <a:p>
            <a:pPr lvl="1"/>
            <a:r>
              <a:rPr lang="en-US" dirty="0"/>
              <a:t>RILIS			 3400 (</a:t>
            </a:r>
            <a:r>
              <a:rPr lang="en-US" dirty="0" err="1"/>
              <a:t>Seliverstov</a:t>
            </a:r>
            <a:r>
              <a:rPr lang="en-US" dirty="0"/>
              <a:t> Jan-Feb)</a:t>
            </a:r>
          </a:p>
          <a:p>
            <a:pPr lvl="1"/>
            <a:r>
              <a:rPr lang="en-US" dirty="0"/>
              <a:t>Rex-Operation		83792 (</a:t>
            </a:r>
            <a:r>
              <a:rPr lang="en-US" dirty="0" err="1"/>
              <a:t>Thibaud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Student support		25000</a:t>
            </a:r>
          </a:p>
          <a:p>
            <a:pPr lvl="1"/>
            <a:r>
              <a:rPr lang="en-US" dirty="0"/>
              <a:t>ISOLDE Seminars		 </a:t>
            </a:r>
            <a:r>
              <a:rPr lang="en-US" dirty="0" smtClean="0"/>
              <a:t>6000</a:t>
            </a:r>
            <a:endParaRPr lang="en-US" dirty="0"/>
          </a:p>
          <a:p>
            <a:pPr lvl="4"/>
            <a:r>
              <a:rPr lang="en-US" dirty="0"/>
              <a:t>			</a:t>
            </a:r>
            <a:r>
              <a:rPr lang="en-US" dirty="0" smtClean="0">
                <a:solidFill>
                  <a:srgbClr val="000090"/>
                </a:solidFill>
              </a:rPr>
              <a:t>161192</a:t>
            </a:r>
            <a:endParaRPr lang="en-US" dirty="0" smtClean="0"/>
          </a:p>
          <a:p>
            <a:r>
              <a:rPr lang="en-US" dirty="0" smtClean="0"/>
              <a:t>Administration			   </a:t>
            </a:r>
            <a:r>
              <a:rPr lang="en-US" dirty="0" smtClean="0"/>
              <a:t>35000</a:t>
            </a:r>
          </a:p>
          <a:p>
            <a:r>
              <a:rPr lang="en-US" dirty="0" smtClean="0"/>
              <a:t>9-gap amplifier			   50000</a:t>
            </a:r>
            <a:endParaRPr lang="en-US" dirty="0" smtClean="0"/>
          </a:p>
          <a:p>
            <a:r>
              <a:rPr lang="en-US" dirty="0" smtClean="0"/>
              <a:t>Consumables (10 </a:t>
            </a:r>
            <a:r>
              <a:rPr lang="en-US" smtClean="0"/>
              <a:t>% bat 115)</a:t>
            </a:r>
            <a:r>
              <a:rPr lang="en-US" smtClean="0"/>
              <a:t>	</a:t>
            </a:r>
            <a:r>
              <a:rPr lang="en-US"/>
              <a:t> </a:t>
            </a:r>
            <a:r>
              <a:rPr lang="en-US" smtClean="0"/>
              <a:t> </a:t>
            </a:r>
            <a:r>
              <a:rPr lang="en-US" dirty="0" smtClean="0"/>
              <a:t>40000</a:t>
            </a:r>
          </a:p>
          <a:p>
            <a:r>
              <a:rPr lang="en-US" dirty="0" smtClean="0"/>
              <a:t>Conferences &amp; schools 		  10000</a:t>
            </a:r>
          </a:p>
          <a:p>
            <a:r>
              <a:rPr lang="en-US" sz="3200" dirty="0" smtClean="0"/>
              <a:t>TOTAL			</a:t>
            </a:r>
            <a:r>
              <a:rPr lang="en-US" sz="3200" dirty="0" smtClean="0"/>
              <a:t>296.192</a:t>
            </a:r>
            <a:endParaRPr lang="en-US" sz="3200" dirty="0" smtClean="0"/>
          </a:p>
          <a:p>
            <a:r>
              <a:rPr lang="en-US" sz="3200" dirty="0" smtClean="0"/>
              <a:t>Income 			740.000</a:t>
            </a:r>
            <a:endParaRPr lang="en-US" sz="3200" dirty="0"/>
          </a:p>
          <a:p>
            <a:r>
              <a:rPr lang="en-US" sz="3200" dirty="0" smtClean="0"/>
              <a:t>Contribution to HIE-ISOLDE of 500.000?</a:t>
            </a:r>
          </a:p>
          <a:p>
            <a:pPr lvl="4"/>
            <a:endParaRPr lang="en-US" dirty="0">
              <a:solidFill>
                <a:srgbClr val="000090"/>
              </a:solidFill>
            </a:endParaRPr>
          </a:p>
          <a:p>
            <a:pPr lvl="4"/>
            <a:endParaRPr lang="en-US" dirty="0" smtClean="0">
              <a:solidFill>
                <a:srgbClr val="000090"/>
              </a:solidFill>
            </a:endParaRPr>
          </a:p>
          <a:p>
            <a:pPr lvl="4"/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31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237</Words>
  <Application>Microsoft Macintosh PowerPoint</Application>
  <PresentationFormat>Presentación en pantalla (4:3)</PresentationFormat>
  <Paragraphs>123</Paragraphs>
  <Slides>10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2" baseType="lpstr">
      <vt:lpstr>Office Theme</vt:lpstr>
      <vt:lpstr>Worksheet</vt:lpstr>
      <vt:lpstr>Financial Situation of the collaboration</vt:lpstr>
      <vt:lpstr>Income of the collaboration</vt:lpstr>
      <vt:lpstr>Chapters of Expenditures</vt:lpstr>
      <vt:lpstr>Expenditure 2011</vt:lpstr>
      <vt:lpstr>Presentación de PowerPoint</vt:lpstr>
      <vt:lpstr>Presentación de PowerPoint</vt:lpstr>
      <vt:lpstr>Consumables</vt:lpstr>
      <vt:lpstr>Present status</vt:lpstr>
      <vt:lpstr>Budget for 2013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Maria Borge</cp:lastModifiedBy>
  <cp:revision>347</cp:revision>
  <dcterms:created xsi:type="dcterms:W3CDTF">2012-03-08T16:06:15Z</dcterms:created>
  <dcterms:modified xsi:type="dcterms:W3CDTF">2012-10-30T14:18:09Z</dcterms:modified>
</cp:coreProperties>
</file>