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7" r:id="rId4"/>
    <p:sldId id="258" r:id="rId5"/>
    <p:sldId id="259" r:id="rId6"/>
    <p:sldId id="264" r:id="rId7"/>
    <p:sldId id="260" r:id="rId8"/>
    <p:sldId id="261" r:id="rId9"/>
    <p:sldId id="262" r:id="rId10"/>
    <p:sldId id="266" r:id="rId11"/>
    <p:sldId id="263" r:id="rId12"/>
    <p:sldId id="265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00"/>
    <a:srgbClr val="0099FF"/>
    <a:srgbClr val="3861AA"/>
    <a:srgbClr val="3E282B"/>
    <a:srgbClr val="CC3300"/>
    <a:srgbClr val="00529E"/>
    <a:srgbClr val="004F9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20" autoAdjust="0"/>
    <p:restoredTop sz="94695" autoAdjust="0"/>
  </p:normalViewPr>
  <p:slideViewPr>
    <p:cSldViewPr>
      <p:cViewPr varScale="1">
        <p:scale>
          <a:sx n="58" d="100"/>
          <a:sy n="58" d="100"/>
        </p:scale>
        <p:origin x="-121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40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CF521B7-FFEA-458B-B1CA-DCD895E0DA56}" type="datetimeFigureOut">
              <a:rPr lang="en-US"/>
              <a:pPr>
                <a:defRPr/>
              </a:pPr>
              <a:t>12/3/2012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EF20D05-2E6F-47FD-8953-EFD7DA4C52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787302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ECD6C05-F649-498C-A6D0-E3BC849C16BE}" type="datetimeFigureOut">
              <a:rPr lang="en-US"/>
              <a:pPr>
                <a:defRPr/>
              </a:pPr>
              <a:t>12/3/2012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FA4A507-616A-475E-8C8C-F7B4A58E9B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345730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32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Grid Technology</a:t>
              </a:r>
            </a:p>
          </p:txBody>
        </p:sp>
      </p:grpSp>
      <p:pic>
        <p:nvPicPr>
          <p:cNvPr id="7" name="Picture 20" descr="CERNlogo-rgb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DB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CF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 bwMode="auto">
          <a:xfrm>
            <a:off x="-76200" y="76200"/>
            <a:ext cx="1371600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CF</a:t>
            </a:r>
            <a:endParaRPr lang="en-US" sz="3600" dirty="0">
              <a:solidFill>
                <a:schemeClr val="bg1"/>
              </a:solidFill>
            </a:endParaRPr>
          </a:p>
        </p:txBody>
      </p:sp>
      <p:grpSp>
        <p:nvGrpSpPr>
          <p:cNvPr id="12" name="Group 18"/>
          <p:cNvGrpSpPr>
            <a:grpSpLocks/>
          </p:cNvGrpSpPr>
          <p:nvPr userDrawn="1"/>
        </p:nvGrpSpPr>
        <p:grpSpPr bwMode="auto">
          <a:xfrm>
            <a:off x="0" y="0"/>
            <a:ext cx="1219200" cy="6019800"/>
            <a:chOff x="-304800" y="1"/>
            <a:chExt cx="1219200" cy="6019800"/>
          </a:xfrm>
        </p:grpSpPr>
        <p:pic>
          <p:nvPicPr>
            <p:cNvPr id="13" name="Picture 2"/>
            <p:cNvPicPr>
              <a:picLocks noChangeAspect="1" noChangeArrowheads="1"/>
            </p:cNvPicPr>
            <p:nvPr userDrawn="1"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75937" t="10815" r="4213" b="2667"/>
            <a:stretch>
              <a:fillRect/>
            </a:stretch>
          </p:blipFill>
          <p:spPr bwMode="auto">
            <a:xfrm>
              <a:off x="-304800" y="1"/>
              <a:ext cx="1219200" cy="6019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13"/>
            <p:cNvSpPr/>
            <p:nvPr userDrawn="1"/>
          </p:nvSpPr>
          <p:spPr>
            <a:xfrm>
              <a:off x="304800" y="5410201"/>
              <a:ext cx="609600" cy="609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sp>
        <p:nvSpPr>
          <p:cNvPr id="15" name="TextBox 14"/>
          <p:cNvSpPr txBox="1"/>
          <p:nvPr userDrawn="1"/>
        </p:nvSpPr>
        <p:spPr bwMode="auto">
          <a:xfrm>
            <a:off x="-76200" y="76200"/>
            <a:ext cx="1371600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GT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512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6490BE70-C2C4-4BA4-9AB7-261D5E62F450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 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5262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35C4096C-1A09-4C85-9C05-498A57C80FE6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 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9568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BE5F9CE8-DAB7-47A1-8829-83B6C0796FE1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 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4370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 userDrawn="1"/>
        </p:nvSpPr>
        <p:spPr bwMode="auto">
          <a:xfrm>
            <a:off x="2057400" y="1752600"/>
            <a:ext cx="6553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pPr eaLnBrk="0" hangingPunct="0">
              <a:defRPr/>
            </a:pPr>
            <a:r>
              <a:rPr lang="en-US" kern="0" dirty="0" smtClean="0">
                <a:latin typeface="+mj-lt"/>
                <a:ea typeface="+mj-ea"/>
                <a:cs typeface="+mj-cs"/>
              </a:rPr>
              <a:t>Click to edit Master title style</a:t>
            </a: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>
                <a:solidFill>
                  <a:srgbClr val="3861AA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0314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81DDFF57-5BCA-4DCA-9C7C-12AB28AEEE13}" type="slidenum">
              <a:rPr lang="en-US" smtClean="0"/>
              <a:pPr>
                <a:defRPr/>
              </a:pPr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719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6FE84B60-9C8B-43CA-8F77-ADB97655D3AE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 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7959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53FD46BE-7FD6-4974-9432-90A57986F633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 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6856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5776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4783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xfrm>
            <a:off x="1981200" y="6553200"/>
            <a:ext cx="6477000" cy="457200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EBBC2042-1439-451D-985C-2BA0E25C15FA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 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0322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9507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9" name="Picture 21" descr="CERNlogo-rgb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grpSp>
        <p:nvGrpSpPr>
          <p:cNvPr id="1031" name="Group 19"/>
          <p:cNvGrpSpPr>
            <a:grpSpLocks/>
          </p:cNvGrpSpPr>
          <p:nvPr/>
        </p:nvGrpSpPr>
        <p:grpSpPr bwMode="auto">
          <a:xfrm>
            <a:off x="0" y="0"/>
            <a:ext cx="1219200" cy="6019800"/>
            <a:chOff x="-304800" y="1"/>
            <a:chExt cx="1219200" cy="6019800"/>
          </a:xfrm>
        </p:grpSpPr>
        <p:pic>
          <p:nvPicPr>
            <p:cNvPr id="1034" name="Picture 2"/>
            <p:cNvPicPr>
              <a:picLocks noChangeAspect="1" noChangeArrowheads="1"/>
            </p:cNvPicPr>
            <p:nvPr userDrawn="1"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75937" t="10815" r="4213" b="2667"/>
            <a:stretch>
              <a:fillRect/>
            </a:stretch>
          </p:blipFill>
          <p:spPr bwMode="auto">
            <a:xfrm>
              <a:off x="-304800" y="1"/>
              <a:ext cx="1219200" cy="6019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ectangle 18"/>
            <p:cNvSpPr/>
            <p:nvPr userDrawn="1"/>
          </p:nvSpPr>
          <p:spPr>
            <a:xfrm>
              <a:off x="304800" y="5410201"/>
              <a:ext cx="609600" cy="609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sp>
        <p:nvSpPr>
          <p:cNvPr id="12" name="TextBox 11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GT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dirty="0" smtClean="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03D12197-EF0D-4EF7-95E6-541CA500A1EF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79" r:id="rId4"/>
    <p:sldLayoutId id="2147483780" r:id="rId5"/>
    <p:sldLayoutId id="2147483786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051" name="Picture 7" descr="banner-ITonly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5937" t="51231" r="4213" b="36617"/>
          <a:stretch>
            <a:fillRect/>
          </a:stretch>
        </p:blipFill>
        <p:spPr bwMode="auto">
          <a:xfrm>
            <a:off x="0" y="0"/>
            <a:ext cx="1219200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&lt;#&gt;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82550"/>
            <a:ext cx="1371600" cy="58578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bg1"/>
                </a:solidFill>
              </a:rPr>
              <a:t>Grid Technology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0" name="Picture 20" descr="CERNlogo-rgb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7" r:id="rId2"/>
    <p:sldLayoutId id="2147483782" r:id="rId3"/>
    <p:sldLayoutId id="2147483788" r:id="rId4"/>
    <p:sldLayoutId id="2147483789" r:id="rId5"/>
    <p:sldLayoutId id="2147483790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1752600"/>
            <a:ext cx="7315200" cy="1470025"/>
          </a:xfrm>
        </p:spPr>
        <p:txBody>
          <a:bodyPr/>
          <a:lstStyle/>
          <a:p>
            <a:pPr eaLnBrk="1" hangingPunct="1"/>
            <a:r>
              <a:rPr lang="en-US" dirty="0" err="1" smtClean="0"/>
              <a:t>Performant</a:t>
            </a:r>
            <a:r>
              <a:rPr lang="en-US" dirty="0" smtClean="0"/>
              <a:t> and Future Proof: </a:t>
            </a:r>
            <a:r>
              <a:rPr lang="en-US" dirty="0" err="1" smtClean="0"/>
              <a:t>MySQL</a:t>
            </a:r>
            <a:r>
              <a:rPr lang="en-US" dirty="0" smtClean="0"/>
              <a:t>, </a:t>
            </a:r>
            <a:r>
              <a:rPr lang="en-US" dirty="0" err="1" smtClean="0"/>
              <a:t>Memcache</a:t>
            </a:r>
            <a:r>
              <a:rPr lang="en-US" dirty="0" smtClean="0"/>
              <a:t> and Raspberry Pi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Martin </a:t>
            </a:r>
            <a:r>
              <a:rPr lang="en-US" dirty="0" err="1" smtClean="0"/>
              <a:t>Hellmich</a:t>
            </a:r>
            <a:endParaRPr lang="en-US" dirty="0" smtClean="0"/>
          </a:p>
          <a:p>
            <a:pPr eaLnBrk="1" hangingPunct="1"/>
            <a:r>
              <a:rPr lang="en-US" dirty="0" smtClean="0"/>
              <a:t>( on behalf of the LCGDM team )</a:t>
            </a:r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601457"/>
            <a:ext cx="1828800" cy="206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:\Dokumente und Einstellungen\nl\Eigene Dateien\Aufträge 2009-JSC\EMI-PPT-Template\EMI_Logo_newest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177847" y="5929641"/>
            <a:ext cx="1752718" cy="73627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219200" y="6553200"/>
            <a:ext cx="16097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bg1">
                    <a:lumMod val="65000"/>
                  </a:schemeClr>
                </a:solidFill>
              </a:rPr>
              <a:t>EMI INFSO-RI-261611</a:t>
            </a:r>
            <a:endParaRPr lang="en-GB" sz="1100" b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26" name="Picture 2" descr="J:\dpm-presentations\Raspberry_Pi_Logo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742" y="5747658"/>
            <a:ext cx="530840" cy="671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81DDFF57-5BCA-4DCA-9C7C-12AB28AEEE13}" type="slidenum">
              <a:rPr lang="en-US" smtClean="0"/>
              <a:pPr>
                <a:defRPr/>
              </a:pPr>
              <a:t>10</a:t>
            </a:fld>
            <a:endParaRPr lang="en-US" dirty="0">
              <a:solidFill>
                <a:srgbClr val="3861AA"/>
              </a:solidFill>
            </a:endParaRPr>
          </a:p>
        </p:txBody>
      </p:sp>
      <p:grpSp>
        <p:nvGrpSpPr>
          <p:cNvPr id="3" name="Group 7"/>
          <p:cNvGrpSpPr/>
          <p:nvPr/>
        </p:nvGrpSpPr>
        <p:grpSpPr>
          <a:xfrm>
            <a:off x="6172200" y="1371600"/>
            <a:ext cx="1216025" cy="1354138"/>
            <a:chOff x="5638800" y="981075"/>
            <a:chExt cx="1216025" cy="1354138"/>
          </a:xfrm>
        </p:grpSpPr>
        <p:pic>
          <p:nvPicPr>
            <p:cNvPr id="3074" name="Picture 2" descr="J:\dpm-presentations\mysql-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38800" y="1447800"/>
              <a:ext cx="1216025" cy="887413"/>
            </a:xfrm>
            <a:prstGeom prst="rect">
              <a:avLst/>
            </a:prstGeom>
            <a:noFill/>
          </p:spPr>
        </p:pic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38800" y="981075"/>
              <a:ext cx="676275" cy="923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Picture 2" descr="J:\dpm-presentations\Raspberry_Pi_Logo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2895600"/>
            <a:ext cx="685800" cy="867537"/>
          </a:xfrm>
          <a:prstGeom prst="rect">
            <a:avLst/>
          </a:prstGeom>
          <a:noFill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2971800"/>
            <a:ext cx="9239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2590800" y="3657600"/>
            <a:ext cx="533400" cy="304800"/>
          </a:xfrm>
          <a:prstGeom prst="straightConnector1">
            <a:avLst/>
          </a:prstGeom>
          <a:ln w="25400">
            <a:solidFill>
              <a:srgbClr val="3861A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410200" y="2438400"/>
            <a:ext cx="533400" cy="533400"/>
          </a:xfrm>
          <a:prstGeom prst="straightConnector1">
            <a:avLst/>
          </a:prstGeom>
          <a:ln w="25400">
            <a:solidFill>
              <a:srgbClr val="3861A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 descr="J:\dpm-presentations\memcache_im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41471" y="3243942"/>
            <a:ext cx="457200" cy="457200"/>
          </a:xfrm>
          <a:prstGeom prst="rect">
            <a:avLst/>
          </a:prstGeom>
          <a:noFill/>
        </p:spPr>
      </p:pic>
      <p:pic>
        <p:nvPicPr>
          <p:cNvPr id="14" name="Picture 2" descr="J:\dpm-presentations\Raspberry_Pi_Logo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4618863"/>
            <a:ext cx="685800" cy="867537"/>
          </a:xfrm>
          <a:prstGeom prst="rect">
            <a:avLst/>
          </a:prstGeom>
          <a:noFill/>
        </p:spPr>
      </p:pic>
      <p:pic>
        <p:nvPicPr>
          <p:cNvPr id="15" name="Picture 3" descr="J:\dpm-presentations\memcache_im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41471" y="4967205"/>
            <a:ext cx="457200" cy="457200"/>
          </a:xfrm>
          <a:prstGeom prst="rect">
            <a:avLst/>
          </a:prstGeom>
          <a:noFill/>
        </p:spPr>
      </p:pic>
      <p:cxnSp>
        <p:nvCxnSpPr>
          <p:cNvPr id="16" name="Straight Arrow Connector 15"/>
          <p:cNvCxnSpPr/>
          <p:nvPr/>
        </p:nvCxnSpPr>
        <p:spPr>
          <a:xfrm flipV="1">
            <a:off x="5791200" y="2895600"/>
            <a:ext cx="685800" cy="1981200"/>
          </a:xfrm>
          <a:prstGeom prst="straightConnector1">
            <a:avLst/>
          </a:prstGeom>
          <a:ln w="25400">
            <a:solidFill>
              <a:srgbClr val="3861A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4648200"/>
            <a:ext cx="9239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Arrow Connector 18"/>
          <p:cNvCxnSpPr/>
          <p:nvPr/>
        </p:nvCxnSpPr>
        <p:spPr>
          <a:xfrm flipV="1">
            <a:off x="2514600" y="4800600"/>
            <a:ext cx="609600" cy="228600"/>
          </a:xfrm>
          <a:prstGeom prst="straightConnector1">
            <a:avLst/>
          </a:prstGeom>
          <a:ln w="25400">
            <a:solidFill>
              <a:srgbClr val="3861A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953000" y="3886200"/>
            <a:ext cx="533400" cy="838200"/>
          </a:xfrm>
          <a:prstGeom prst="straightConnector1">
            <a:avLst/>
          </a:prstGeom>
          <a:ln w="25400">
            <a:solidFill>
              <a:srgbClr val="3861A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4953000" y="3810000"/>
            <a:ext cx="457200" cy="609600"/>
          </a:xfrm>
          <a:prstGeom prst="straightConnector1">
            <a:avLst/>
          </a:prstGeom>
          <a:ln w="25400">
            <a:solidFill>
              <a:srgbClr val="3861A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810000"/>
            <a:ext cx="6762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" name="Straight Arrow Connector 25"/>
          <p:cNvCxnSpPr/>
          <p:nvPr/>
        </p:nvCxnSpPr>
        <p:spPr>
          <a:xfrm flipV="1">
            <a:off x="3962400" y="3505200"/>
            <a:ext cx="381000" cy="304800"/>
          </a:xfrm>
          <a:prstGeom prst="straightConnector1">
            <a:avLst/>
          </a:prstGeom>
          <a:ln w="25400">
            <a:solidFill>
              <a:srgbClr val="3861A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886200" y="4648200"/>
            <a:ext cx="533400" cy="381000"/>
          </a:xfrm>
          <a:prstGeom prst="straightConnector1">
            <a:avLst/>
          </a:prstGeom>
          <a:ln w="25400">
            <a:solidFill>
              <a:srgbClr val="3861A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Fedora 17 Raspberry Pi Remix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http</a:t>
            </a:r>
            <a:r>
              <a:rPr lang="en-US" dirty="0" smtClean="0"/>
              <a:t>://zenit.senecac.on.ca/wiki/index.php/Raspberry_Pi_Fedora_Remix</a:t>
            </a:r>
            <a:endParaRPr lang="en-US" dirty="0" smtClean="0"/>
          </a:p>
          <a:p>
            <a:r>
              <a:rPr lang="en-US" dirty="0" err="1" smtClean="0"/>
              <a:t>Dmlite</a:t>
            </a:r>
            <a:r>
              <a:rPr lang="en-US" dirty="0" smtClean="0"/>
              <a:t> </a:t>
            </a:r>
            <a:r>
              <a:rPr lang="en-US" dirty="0" err="1" smtClean="0"/>
              <a:t>memcache</a:t>
            </a:r>
            <a:r>
              <a:rPr lang="en-US" dirty="0" smtClean="0"/>
              <a:t> </a:t>
            </a:r>
            <a:r>
              <a:rPr lang="en-US" dirty="0" err="1" smtClean="0"/>
              <a:t>plugin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https</a:t>
            </a:r>
            <a:r>
              <a:rPr lang="en-US" dirty="0" smtClean="0"/>
              <a:t>://svnweb.cern.ch/trac/lcgdm/wiki/Dpm/Dev/Dmlite/Plugins/Memcache</a:t>
            </a:r>
            <a:endParaRPr lang="en-US" dirty="0" smtClean="0"/>
          </a:p>
          <a:p>
            <a:r>
              <a:rPr lang="en-US" dirty="0" err="1" smtClean="0"/>
              <a:t>Memcached</a:t>
            </a:r>
            <a:r>
              <a:rPr lang="en-US" dirty="0" smtClean="0"/>
              <a:t> wiki</a:t>
            </a:r>
            <a:br>
              <a:rPr lang="en-US" dirty="0" smtClean="0"/>
            </a:br>
            <a:r>
              <a:rPr lang="en-US" dirty="0" smtClean="0"/>
              <a:t>http</a:t>
            </a:r>
            <a:r>
              <a:rPr lang="en-US" dirty="0" smtClean="0"/>
              <a:t>://code.google.com/p/memcached/wiki/NewStart</a:t>
            </a:r>
            <a:endParaRPr lang="en-US" dirty="0" smtClean="0"/>
          </a:p>
          <a:p>
            <a:r>
              <a:rPr lang="en-US" dirty="0" smtClean="0"/>
              <a:t>Pen </a:t>
            </a:r>
            <a:r>
              <a:rPr lang="en-US" dirty="0" smtClean="0"/>
              <a:t>Load Balancer</a:t>
            </a:r>
            <a:br>
              <a:rPr lang="en-US" dirty="0" smtClean="0"/>
            </a:br>
            <a:r>
              <a:rPr lang="en-US" dirty="0" smtClean="0"/>
              <a:t> http://</a:t>
            </a:r>
            <a:r>
              <a:rPr lang="en-US" smtClean="0"/>
              <a:t>siag.nu/pen</a:t>
            </a:r>
            <a:r>
              <a:rPr lang="en-US" smtClean="0"/>
              <a:t>/</a:t>
            </a:r>
            <a:br>
              <a:rPr lang="en-US" smtClean="0"/>
            </a:br>
            <a:r>
              <a:rPr lang="en-US" smtClean="0"/>
              <a:t> http://blog.miketoscano.com/?p=7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81DDFF57-5BCA-4DCA-9C7C-12AB28AEEE13}" type="slidenum">
              <a:rPr lang="en-US" smtClean="0"/>
              <a:pPr>
                <a:defRPr/>
              </a:pPr>
              <a:t>11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do today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err="1" smtClean="0"/>
              <a:t>Dmlite</a:t>
            </a:r>
            <a:r>
              <a:rPr lang="en-US" dirty="0" smtClean="0"/>
              <a:t> on a Raspberry Pi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Using </a:t>
            </a:r>
            <a:r>
              <a:rPr lang="en-US" dirty="0" err="1" smtClean="0"/>
              <a:t>memcached</a:t>
            </a:r>
            <a:r>
              <a:rPr lang="en-US" dirty="0" smtClean="0"/>
              <a:t> for speedup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HTTP load balancing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81DDFF57-5BCA-4DCA-9C7C-12AB28AEEE13}" type="slidenum">
              <a:rPr lang="en-US" smtClean="0"/>
              <a:pPr>
                <a:defRPr/>
              </a:pPr>
              <a:t>2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Raspberry 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700 MHz ARM11</a:t>
            </a:r>
          </a:p>
          <a:p>
            <a:r>
              <a:rPr lang="en-US" dirty="0" smtClean="0"/>
              <a:t>256 </a:t>
            </a:r>
            <a:r>
              <a:rPr lang="en-US" dirty="0" err="1" smtClean="0"/>
              <a:t>MByte</a:t>
            </a:r>
            <a:r>
              <a:rPr lang="en-US" dirty="0" smtClean="0"/>
              <a:t> RAM</a:t>
            </a:r>
          </a:p>
          <a:p>
            <a:r>
              <a:rPr lang="en-US" dirty="0" smtClean="0"/>
              <a:t>35US$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81DDFF57-5BCA-4DCA-9C7C-12AB28AEEE13}" type="slidenum">
              <a:rPr lang="en-US" smtClean="0"/>
              <a:pPr>
                <a:defRPr/>
              </a:pPr>
              <a:t>3</a:t>
            </a:fld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5" name="Picture 2" descr="J:\dpm-presentations\Raspberry_Pi_Logo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1143000"/>
            <a:ext cx="759440" cy="960692"/>
          </a:xfrm>
          <a:prstGeom prst="rect">
            <a:avLst/>
          </a:prstGeom>
          <a:noFill/>
        </p:spPr>
      </p:pic>
      <p:pic>
        <p:nvPicPr>
          <p:cNvPr id="2050" name="Picture 2" descr="J:\dpm-presentations\raspi_blue_whit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770653"/>
            <a:ext cx="3852863" cy="29793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DPM on there?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Fedora 17 Raspberry Pi Remix</a:t>
            </a:r>
          </a:p>
          <a:p>
            <a:r>
              <a:rPr lang="en-US" dirty="0" err="1" smtClean="0"/>
              <a:t>DPm</a:t>
            </a:r>
            <a:r>
              <a:rPr lang="en-US" dirty="0" smtClean="0"/>
              <a:t> on EPEL/Fedora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 clean builds 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Some rebuilds per </a:t>
            </a:r>
            <a:r>
              <a:rPr lang="en-US" dirty="0" err="1" smtClean="0">
                <a:sym typeface="Wingdings" pitchFamily="2" charset="2"/>
              </a:rPr>
              <a:t>koji</a:t>
            </a:r>
            <a:r>
              <a:rPr lang="en-US" dirty="0" smtClean="0">
                <a:sym typeface="Wingdings" pitchFamily="2" charset="2"/>
              </a:rPr>
              <a:t> necessary</a:t>
            </a:r>
          </a:p>
          <a:p>
            <a:r>
              <a:rPr lang="en-US" dirty="0" smtClean="0">
                <a:sym typeface="Wingdings" pitchFamily="2" charset="2"/>
              </a:rPr>
              <a:t>Not the newest development versions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81DDFF57-5BCA-4DCA-9C7C-12AB28AEEE13}" type="slidenum">
              <a:rPr lang="en-US" smtClean="0"/>
              <a:pPr>
                <a:defRPr/>
              </a:pPr>
              <a:t>4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memcached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Distributed memory cache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Usage</a:t>
            </a:r>
            <a:endParaRPr lang="en-US" dirty="0" smtClean="0"/>
          </a:p>
          <a:p>
            <a:pPr lvl="1"/>
            <a:r>
              <a:rPr lang="en-US" dirty="0" smtClean="0"/>
              <a:t>Add several cache servers to a head node</a:t>
            </a:r>
          </a:p>
          <a:p>
            <a:pPr lvl="1"/>
            <a:r>
              <a:rPr lang="en-US" dirty="0" smtClean="0"/>
              <a:t>Share cache between head nodes</a:t>
            </a:r>
          </a:p>
          <a:p>
            <a:pPr lvl="1"/>
            <a:r>
              <a:rPr lang="en-US" dirty="0" smtClean="0"/>
              <a:t>Take load off DB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81DDFF57-5BCA-4DCA-9C7C-12AB28AEEE13}" type="slidenum">
              <a:rPr lang="en-US" smtClean="0"/>
              <a:pPr>
                <a:defRPr/>
              </a:pPr>
              <a:t>5</a:t>
            </a:fld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953000"/>
            <a:ext cx="609600" cy="68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J:\dpm-presentations\memcache_im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648200"/>
            <a:ext cx="348342" cy="348342"/>
          </a:xfrm>
          <a:prstGeom prst="rect">
            <a:avLst/>
          </a:prstGeom>
          <a:noFill/>
        </p:spPr>
      </p:pic>
      <p:pic>
        <p:nvPicPr>
          <p:cNvPr id="7" name="Picture 3" descr="J:\dpm-presentations\memcache_im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5181600"/>
            <a:ext cx="348342" cy="348342"/>
          </a:xfrm>
          <a:prstGeom prst="rect">
            <a:avLst/>
          </a:prstGeom>
          <a:noFill/>
        </p:spPr>
      </p:pic>
      <p:pic>
        <p:nvPicPr>
          <p:cNvPr id="8" name="Picture 3" descr="J:\dpm-presentations\memcache_im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5715000"/>
            <a:ext cx="348342" cy="348342"/>
          </a:xfrm>
          <a:prstGeom prst="rect">
            <a:avLst/>
          </a:prstGeom>
          <a:noFill/>
        </p:spPr>
      </p:pic>
      <p:pic>
        <p:nvPicPr>
          <p:cNvPr id="9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9258" y="4191000"/>
            <a:ext cx="474596" cy="53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J:\dpm-presentations\memcache_im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2529" y="4327071"/>
            <a:ext cx="348342" cy="348342"/>
          </a:xfrm>
          <a:prstGeom prst="rect">
            <a:avLst/>
          </a:prstGeom>
          <a:noFill/>
        </p:spPr>
      </p:pic>
      <p:pic>
        <p:nvPicPr>
          <p:cNvPr id="11" name="Picture 3" descr="J:\dpm-presentations\memcache_im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8858" y="4969329"/>
            <a:ext cx="348342" cy="348342"/>
          </a:xfrm>
          <a:prstGeom prst="rect">
            <a:avLst/>
          </a:prstGeom>
          <a:noFill/>
        </p:spPr>
      </p:pic>
      <p:pic>
        <p:nvPicPr>
          <p:cNvPr id="12" name="Picture 3" descr="J:\dpm-presentations\memcache_im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8858" y="5578929"/>
            <a:ext cx="348342" cy="348342"/>
          </a:xfrm>
          <a:prstGeom prst="rect">
            <a:avLst/>
          </a:prstGeom>
          <a:noFill/>
        </p:spPr>
      </p:pic>
      <p:pic>
        <p:nvPicPr>
          <p:cNvPr id="13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51916" y="4833258"/>
            <a:ext cx="474596" cy="53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5404" y="5424177"/>
            <a:ext cx="474596" cy="53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6400" y="5029200"/>
            <a:ext cx="609600" cy="68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 descr="J:\dpm-presentations\memcache_im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5257800"/>
            <a:ext cx="348342" cy="348342"/>
          </a:xfrm>
          <a:prstGeom prst="rect">
            <a:avLst/>
          </a:prstGeom>
          <a:noFill/>
        </p:spPr>
      </p:pic>
      <p:grpSp>
        <p:nvGrpSpPr>
          <p:cNvPr id="17" name="Group 16"/>
          <p:cNvGrpSpPr/>
          <p:nvPr/>
        </p:nvGrpSpPr>
        <p:grpSpPr>
          <a:xfrm>
            <a:off x="2971800" y="5029200"/>
            <a:ext cx="737028" cy="820738"/>
            <a:chOff x="5638800" y="981075"/>
            <a:chExt cx="1216025" cy="1354138"/>
          </a:xfrm>
        </p:grpSpPr>
        <p:pic>
          <p:nvPicPr>
            <p:cNvPr id="18" name="Picture 2" descr="J:\dpm-presentations\mysql-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638800" y="1447800"/>
              <a:ext cx="1216025" cy="887413"/>
            </a:xfrm>
            <a:prstGeom prst="rect">
              <a:avLst/>
            </a:prstGeom>
            <a:noFill/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638800" y="981075"/>
              <a:ext cx="676275" cy="923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81DDFF57-5BCA-4DCA-9C7C-12AB28AEEE13}" type="slidenum">
              <a:rPr lang="en-US" smtClean="0"/>
              <a:pPr>
                <a:defRPr/>
              </a:pPr>
              <a:t>6</a:t>
            </a:fld>
            <a:endParaRPr lang="en-US" dirty="0">
              <a:solidFill>
                <a:srgbClr val="3861AA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172200" y="1371600"/>
            <a:ext cx="1216025" cy="1354138"/>
            <a:chOff x="5638800" y="981075"/>
            <a:chExt cx="1216025" cy="1354138"/>
          </a:xfrm>
        </p:grpSpPr>
        <p:pic>
          <p:nvPicPr>
            <p:cNvPr id="3074" name="Picture 2" descr="J:\dpm-presentations\mysql-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38800" y="1447800"/>
              <a:ext cx="1216025" cy="887413"/>
            </a:xfrm>
            <a:prstGeom prst="rect">
              <a:avLst/>
            </a:prstGeom>
            <a:noFill/>
          </p:spPr>
        </p:pic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38800" y="981075"/>
              <a:ext cx="676275" cy="923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Picture 2" descr="J:\dpm-presentations\Raspberry_Pi_Logo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276600"/>
            <a:ext cx="685800" cy="867537"/>
          </a:xfrm>
          <a:prstGeom prst="rect">
            <a:avLst/>
          </a:prstGeom>
          <a:noFill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3429000"/>
            <a:ext cx="9239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3124200" y="3886200"/>
            <a:ext cx="1143000" cy="0"/>
          </a:xfrm>
          <a:prstGeom prst="straightConnector1">
            <a:avLst/>
          </a:prstGeom>
          <a:ln w="25400">
            <a:solidFill>
              <a:srgbClr val="3861A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257800" y="2743200"/>
            <a:ext cx="685800" cy="762000"/>
          </a:xfrm>
          <a:prstGeom prst="straightConnector1">
            <a:avLst/>
          </a:prstGeom>
          <a:ln w="25400">
            <a:solidFill>
              <a:srgbClr val="3861A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 descr="J:\dpm-presentations\memcache_im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41471" y="3624942"/>
            <a:ext cx="457200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81DDFF57-5BCA-4DCA-9C7C-12AB28AEEE13}" type="slidenum">
              <a:rPr lang="en-US" smtClean="0"/>
              <a:pPr>
                <a:defRPr/>
              </a:pPr>
              <a:t>7</a:t>
            </a:fld>
            <a:endParaRPr lang="en-US" dirty="0">
              <a:solidFill>
                <a:srgbClr val="3861AA"/>
              </a:solidFill>
            </a:endParaRPr>
          </a:p>
        </p:txBody>
      </p:sp>
      <p:grpSp>
        <p:nvGrpSpPr>
          <p:cNvPr id="3" name="Group 7"/>
          <p:cNvGrpSpPr/>
          <p:nvPr/>
        </p:nvGrpSpPr>
        <p:grpSpPr>
          <a:xfrm>
            <a:off x="6172200" y="1371600"/>
            <a:ext cx="1216025" cy="1354138"/>
            <a:chOff x="5638800" y="981075"/>
            <a:chExt cx="1216025" cy="1354138"/>
          </a:xfrm>
        </p:grpSpPr>
        <p:pic>
          <p:nvPicPr>
            <p:cNvPr id="3074" name="Picture 2" descr="J:\dpm-presentations\mysql-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38800" y="1447800"/>
              <a:ext cx="1216025" cy="887413"/>
            </a:xfrm>
            <a:prstGeom prst="rect">
              <a:avLst/>
            </a:prstGeom>
            <a:noFill/>
          </p:spPr>
        </p:pic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38800" y="981075"/>
              <a:ext cx="676275" cy="923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Picture 2" descr="J:\dpm-presentations\Raspberry_Pi_Logo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276600"/>
            <a:ext cx="685800" cy="867537"/>
          </a:xfrm>
          <a:prstGeom prst="rect">
            <a:avLst/>
          </a:prstGeom>
          <a:noFill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3429000"/>
            <a:ext cx="9239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3124200" y="3886200"/>
            <a:ext cx="1143000" cy="0"/>
          </a:xfrm>
          <a:prstGeom prst="straightConnector1">
            <a:avLst/>
          </a:prstGeom>
          <a:ln w="25400">
            <a:solidFill>
              <a:srgbClr val="3861A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257800" y="2743200"/>
            <a:ext cx="685800" cy="762000"/>
          </a:xfrm>
          <a:prstGeom prst="straightConnector1">
            <a:avLst/>
          </a:prstGeom>
          <a:ln w="25400">
            <a:solidFill>
              <a:srgbClr val="3861A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 descr="J:\dpm-presentations\memcache_im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41471" y="3624942"/>
            <a:ext cx="457200" cy="457200"/>
          </a:xfrm>
          <a:prstGeom prst="rect">
            <a:avLst/>
          </a:prstGeom>
          <a:noFill/>
        </p:spPr>
      </p:pic>
      <p:pic>
        <p:nvPicPr>
          <p:cNvPr id="14" name="Picture 2" descr="J:\dpm-presentations\Raspberry_Pi_Logo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4314063"/>
            <a:ext cx="685800" cy="867537"/>
          </a:xfrm>
          <a:prstGeom prst="rect">
            <a:avLst/>
          </a:prstGeom>
          <a:noFill/>
        </p:spPr>
      </p:pic>
      <p:pic>
        <p:nvPicPr>
          <p:cNvPr id="15" name="Picture 3" descr="J:\dpm-presentations\memcache_im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41471" y="4662405"/>
            <a:ext cx="457200" cy="457200"/>
          </a:xfrm>
          <a:prstGeom prst="rect">
            <a:avLst/>
          </a:prstGeom>
          <a:noFill/>
        </p:spPr>
      </p:pic>
      <p:cxnSp>
        <p:nvCxnSpPr>
          <p:cNvPr id="16" name="Straight Arrow Connector 15"/>
          <p:cNvCxnSpPr/>
          <p:nvPr/>
        </p:nvCxnSpPr>
        <p:spPr>
          <a:xfrm flipV="1">
            <a:off x="5867400" y="2895600"/>
            <a:ext cx="609600" cy="1676400"/>
          </a:xfrm>
          <a:prstGeom prst="straightConnector1">
            <a:avLst/>
          </a:prstGeom>
          <a:ln w="25400">
            <a:solidFill>
              <a:srgbClr val="3861A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4438650"/>
            <a:ext cx="9239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Arrow Connector 18"/>
          <p:cNvCxnSpPr/>
          <p:nvPr/>
        </p:nvCxnSpPr>
        <p:spPr>
          <a:xfrm>
            <a:off x="3124200" y="4895850"/>
            <a:ext cx="1143000" cy="0"/>
          </a:xfrm>
          <a:prstGeom prst="straightConnector1">
            <a:avLst/>
          </a:prstGeom>
          <a:ln w="25400">
            <a:solidFill>
              <a:srgbClr val="3861A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81DDFF57-5BCA-4DCA-9C7C-12AB28AEEE13}" type="slidenum">
              <a:rPr lang="en-US" smtClean="0"/>
              <a:pPr>
                <a:defRPr/>
              </a:pPr>
              <a:t>8</a:t>
            </a:fld>
            <a:endParaRPr lang="en-US" dirty="0">
              <a:solidFill>
                <a:srgbClr val="3861AA"/>
              </a:solidFill>
            </a:endParaRPr>
          </a:p>
        </p:txBody>
      </p:sp>
      <p:grpSp>
        <p:nvGrpSpPr>
          <p:cNvPr id="3" name="Group 7"/>
          <p:cNvGrpSpPr/>
          <p:nvPr/>
        </p:nvGrpSpPr>
        <p:grpSpPr>
          <a:xfrm>
            <a:off x="6172200" y="1371600"/>
            <a:ext cx="1216025" cy="1354138"/>
            <a:chOff x="5638800" y="981075"/>
            <a:chExt cx="1216025" cy="1354138"/>
          </a:xfrm>
        </p:grpSpPr>
        <p:pic>
          <p:nvPicPr>
            <p:cNvPr id="3074" name="Picture 2" descr="J:\dpm-presentations\mysql-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38800" y="1447800"/>
              <a:ext cx="1216025" cy="887413"/>
            </a:xfrm>
            <a:prstGeom prst="rect">
              <a:avLst/>
            </a:prstGeom>
            <a:noFill/>
          </p:spPr>
        </p:pic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38800" y="981075"/>
              <a:ext cx="676275" cy="923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Picture 2" descr="J:\dpm-presentations\Raspberry_Pi_Logo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2895600"/>
            <a:ext cx="685800" cy="867537"/>
          </a:xfrm>
          <a:prstGeom prst="rect">
            <a:avLst/>
          </a:prstGeom>
          <a:noFill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3001137"/>
            <a:ext cx="9239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3124200" y="3505200"/>
            <a:ext cx="1143000" cy="0"/>
          </a:xfrm>
          <a:prstGeom prst="straightConnector1">
            <a:avLst/>
          </a:prstGeom>
          <a:ln w="25400">
            <a:solidFill>
              <a:srgbClr val="3861A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410200" y="2438400"/>
            <a:ext cx="533400" cy="533400"/>
          </a:xfrm>
          <a:prstGeom prst="straightConnector1">
            <a:avLst/>
          </a:prstGeom>
          <a:ln w="25400">
            <a:solidFill>
              <a:srgbClr val="3861A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 descr="J:\dpm-presentations\memcache_im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41471" y="3243942"/>
            <a:ext cx="457200" cy="457200"/>
          </a:xfrm>
          <a:prstGeom prst="rect">
            <a:avLst/>
          </a:prstGeom>
          <a:noFill/>
        </p:spPr>
      </p:pic>
      <p:pic>
        <p:nvPicPr>
          <p:cNvPr id="14" name="Picture 2" descr="J:\dpm-presentations\Raspberry_Pi_Logo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4618863"/>
            <a:ext cx="685800" cy="867537"/>
          </a:xfrm>
          <a:prstGeom prst="rect">
            <a:avLst/>
          </a:prstGeom>
          <a:noFill/>
        </p:spPr>
      </p:pic>
      <p:pic>
        <p:nvPicPr>
          <p:cNvPr id="15" name="Picture 3" descr="J:\dpm-presentations\memcache_im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41471" y="4967205"/>
            <a:ext cx="457200" cy="457200"/>
          </a:xfrm>
          <a:prstGeom prst="rect">
            <a:avLst/>
          </a:prstGeom>
          <a:noFill/>
        </p:spPr>
      </p:pic>
      <p:cxnSp>
        <p:nvCxnSpPr>
          <p:cNvPr id="16" name="Straight Arrow Connector 15"/>
          <p:cNvCxnSpPr/>
          <p:nvPr/>
        </p:nvCxnSpPr>
        <p:spPr>
          <a:xfrm flipV="1">
            <a:off x="5791200" y="2895600"/>
            <a:ext cx="685800" cy="1981200"/>
          </a:xfrm>
          <a:prstGeom prst="straightConnector1">
            <a:avLst/>
          </a:prstGeom>
          <a:ln w="25400">
            <a:solidFill>
              <a:srgbClr val="3861A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4743450"/>
            <a:ext cx="9239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Arrow Connector 18"/>
          <p:cNvCxnSpPr/>
          <p:nvPr/>
        </p:nvCxnSpPr>
        <p:spPr>
          <a:xfrm>
            <a:off x="3124200" y="5200650"/>
            <a:ext cx="1143000" cy="0"/>
          </a:xfrm>
          <a:prstGeom prst="straightConnector1">
            <a:avLst/>
          </a:prstGeom>
          <a:ln w="25400">
            <a:solidFill>
              <a:srgbClr val="3861A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953000" y="3886200"/>
            <a:ext cx="533400" cy="838200"/>
          </a:xfrm>
          <a:prstGeom prst="straightConnector1">
            <a:avLst/>
          </a:prstGeom>
          <a:ln w="25400">
            <a:solidFill>
              <a:srgbClr val="3861A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4953000" y="3810000"/>
            <a:ext cx="457200" cy="609600"/>
          </a:xfrm>
          <a:prstGeom prst="straightConnector1">
            <a:avLst/>
          </a:prstGeom>
          <a:ln w="25400">
            <a:solidFill>
              <a:srgbClr val="3861A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 Load Balancer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Yum install pen</a:t>
            </a:r>
          </a:p>
          <a:p>
            <a:endParaRPr lang="en-US" dirty="0" smtClean="0"/>
          </a:p>
          <a:p>
            <a:r>
              <a:rPr lang="en-US" dirty="0" smtClean="0"/>
              <a:t>Debug start:</a:t>
            </a:r>
            <a:br>
              <a:rPr lang="en-US" dirty="0" smtClean="0"/>
            </a:br>
            <a:r>
              <a:rPr lang="en-US" dirty="0" err="1" smtClean="0"/>
              <a:t>sudo</a:t>
            </a:r>
            <a:r>
              <a:rPr lang="en-US" dirty="0" smtClean="0"/>
              <a:t> </a:t>
            </a:r>
            <a:r>
              <a:rPr lang="en-US" dirty="0" smtClean="0"/>
              <a:t>pen -</a:t>
            </a:r>
            <a:r>
              <a:rPr lang="en-US" dirty="0" err="1" smtClean="0"/>
              <a:t>daf</a:t>
            </a:r>
            <a:r>
              <a:rPr lang="en-US" dirty="0" smtClean="0"/>
              <a:t> 80 </a:t>
            </a:r>
            <a:r>
              <a:rPr lang="en-US" dirty="0" smtClean="0"/>
              <a:t>headnode1.cern.ch  \	headnode2.cern.ch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81DDFF57-5BCA-4DCA-9C7C-12AB28AEEE13}" type="slidenum">
              <a:rPr lang="en-US" smtClean="0"/>
              <a:pPr>
                <a:defRPr/>
              </a:pPr>
              <a:t>9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1078</TotalTime>
  <Words>240</Words>
  <Application>Microsoft Office PowerPoint</Application>
  <PresentationFormat>On-screen Show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Default Design</vt:lpstr>
      <vt:lpstr>Custom Design</vt:lpstr>
      <vt:lpstr>Performant and Future Proof: MySQL, Memcache and Raspberry Pi</vt:lpstr>
      <vt:lpstr>What we do today </vt:lpstr>
      <vt:lpstr>Raspberry Pi</vt:lpstr>
      <vt:lpstr>DPM on there?</vt:lpstr>
      <vt:lpstr>memcached</vt:lpstr>
      <vt:lpstr>Setup 1</vt:lpstr>
      <vt:lpstr>Setup 2</vt:lpstr>
      <vt:lpstr>Setup 3</vt:lpstr>
      <vt:lpstr>Pen Load Balancer</vt:lpstr>
      <vt:lpstr>Setup 4</vt:lpstr>
      <vt:lpstr>References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Interfaces to grid storage</dc:title>
  <dc:creator>Ricardo Rocha</dc:creator>
  <cp:lastModifiedBy>Martin Hellmich</cp:lastModifiedBy>
  <cp:revision>168</cp:revision>
  <dcterms:created xsi:type="dcterms:W3CDTF">2006-05-15T08:51:15Z</dcterms:created>
  <dcterms:modified xsi:type="dcterms:W3CDTF">2012-12-03T13:35:22Z</dcterms:modified>
</cp:coreProperties>
</file>