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10"/>
  </p:notesMasterIdLst>
  <p:handoutMasterIdLst>
    <p:handoutMasterId r:id="rId11"/>
  </p:handoutMasterIdLst>
  <p:sldIdLst>
    <p:sldId id="256" r:id="rId3"/>
    <p:sldId id="323" r:id="rId4"/>
    <p:sldId id="324" r:id="rId5"/>
    <p:sldId id="325" r:id="rId6"/>
    <p:sldId id="326" r:id="rId7"/>
    <p:sldId id="327" r:id="rId8"/>
    <p:sldId id="32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3861AA"/>
    <a:srgbClr val="3E282B"/>
    <a:srgbClr val="CC3300"/>
    <a:srgbClr val="00529E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20" autoAdjust="0"/>
    <p:restoredTop sz="94695" autoAdjust="0"/>
  </p:normalViewPr>
  <p:slideViewPr>
    <p:cSldViewPr>
      <p:cViewPr>
        <p:scale>
          <a:sx n="74" d="100"/>
          <a:sy n="74" d="100"/>
        </p:scale>
        <p:origin x="-138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40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CF521B7-FFEA-458B-B1CA-DCD895E0DA56}" type="datetimeFigureOut">
              <a:rPr lang="en-US"/>
              <a:pPr>
                <a:defRPr/>
              </a:pPr>
              <a:t>12/2/2012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F20D05-2E6F-47FD-8953-EFD7DA4C5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730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CD6C05-F649-498C-A6D0-E3BC849C16BE}" type="datetimeFigureOut">
              <a:rPr lang="en-US"/>
              <a:pPr>
                <a:defRPr/>
              </a:pPr>
              <a:t>12/2/2012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FA4A507-616A-475E-8C8C-F7B4A58E9B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5730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Grid Technology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DB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CF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 bwMode="auto">
          <a:xfrm>
            <a:off x="-76200" y="76200"/>
            <a:ext cx="13716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CF</a:t>
            </a:r>
            <a:endParaRPr lang="en-US" sz="3600" dirty="0">
              <a:solidFill>
                <a:schemeClr val="bg1"/>
              </a:solidFill>
            </a:endParaRPr>
          </a:p>
        </p:txBody>
      </p:sp>
      <p:grpSp>
        <p:nvGrpSpPr>
          <p:cNvPr id="12" name="Group 18"/>
          <p:cNvGrpSpPr>
            <a:grpSpLocks/>
          </p:cNvGrpSpPr>
          <p:nvPr userDrawn="1"/>
        </p:nvGrpSpPr>
        <p:grpSpPr bwMode="auto">
          <a:xfrm>
            <a:off x="0" y="0"/>
            <a:ext cx="1219200" cy="6019800"/>
            <a:chOff x="-304800" y="1"/>
            <a:chExt cx="1219200" cy="6019800"/>
          </a:xfrm>
        </p:grpSpPr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937" t="10815" r="4213" b="2667"/>
            <a:stretch>
              <a:fillRect/>
            </a:stretch>
          </p:blipFill>
          <p:spPr bwMode="auto">
            <a:xfrm>
              <a:off x="-304800" y="1"/>
              <a:ext cx="1219200" cy="6019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 userDrawn="1"/>
          </p:nvSpPr>
          <p:spPr>
            <a:xfrm>
              <a:off x="304800" y="5410201"/>
              <a:ext cx="609600" cy="609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15" name="TextBox 14"/>
          <p:cNvSpPr txBox="1"/>
          <p:nvPr userDrawn="1"/>
        </p:nvSpPr>
        <p:spPr bwMode="auto">
          <a:xfrm>
            <a:off x="-76200" y="76200"/>
            <a:ext cx="13716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GT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12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6490BE70-C2C4-4BA4-9AB7-261D5E62F450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262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35C4096C-1A09-4C85-9C05-498A57C80FE6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568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BE5F9CE8-DAB7-47A1-8829-83B6C0796FE1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370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dirty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314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81DDFF57-5BCA-4DCA-9C7C-12AB28AEEE13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19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6FE84B60-9C8B-43CA-8F77-ADB97655D3AE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959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53FD46BE-7FD6-4974-9432-90A57986F633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856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76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783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xfrm>
            <a:off x="1981200" y="6553200"/>
            <a:ext cx="6477000" cy="45720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EBBC2042-1439-451D-985C-2BA0E25C15FA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22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507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21" descr="CERNlogo-rgb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1031" name="Group 19"/>
          <p:cNvGrpSpPr>
            <a:grpSpLocks/>
          </p:cNvGrpSpPr>
          <p:nvPr userDrawn="1"/>
        </p:nvGrpSpPr>
        <p:grpSpPr bwMode="auto">
          <a:xfrm>
            <a:off x="0" y="0"/>
            <a:ext cx="1219200" cy="6019800"/>
            <a:chOff x="-304800" y="1"/>
            <a:chExt cx="1219200" cy="6019800"/>
          </a:xfrm>
        </p:grpSpPr>
        <p:pic>
          <p:nvPicPr>
            <p:cNvPr id="1034" name="Picture 2"/>
            <p:cNvPicPr>
              <a:picLocks noChangeAspect="1" noChangeArrowheads="1"/>
            </p:cNvPicPr>
            <p:nvPr userDrawn="1"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937" t="10815" r="4213" b="2667"/>
            <a:stretch>
              <a:fillRect/>
            </a:stretch>
          </p:blipFill>
          <p:spPr bwMode="auto">
            <a:xfrm>
              <a:off x="-304800" y="1"/>
              <a:ext cx="1219200" cy="6019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>
              <a:off x="304800" y="5410201"/>
              <a:ext cx="609600" cy="609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12" name="TextBox 11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GT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dirty="0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</a:t>
            </a:r>
            <a:fld id="{03D12197-EF0D-4EF7-95E6-541CA500A1EF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79" r:id="rId4"/>
    <p:sldLayoutId id="2147483780" r:id="rId5"/>
    <p:sldLayoutId id="2147483786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9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1" name="Picture 7" descr="banner-ITonly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2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7" t="51231" r="4213" b="36617"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8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19050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Standard Interfaces to Grid Storage – DPM and LFC Update - &lt;#&gt;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Grid Technology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" name="Picture 20" descr="CERNlogo-rgb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7" r:id="rId2"/>
    <p:sldLayoutId id="2147483782" r:id="rId3"/>
    <p:sldLayoutId id="2147483788" r:id="rId4"/>
    <p:sldLayoutId id="2147483789" r:id="rId5"/>
    <p:sldLayoutId id="214748379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752600"/>
            <a:ext cx="73152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Simplifying Configuration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Ricardo Rocha</a:t>
            </a:r>
          </a:p>
          <a:p>
            <a:pPr eaLnBrk="1" hangingPunct="1"/>
            <a:r>
              <a:rPr lang="en-US" dirty="0" smtClean="0"/>
              <a:t>( on behalf of the LCGDM team )</a:t>
            </a: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601457"/>
            <a:ext cx="1828800" cy="206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Dokumente und Einstellungen\nl\Eigene Dateien\Aufträge 2009-JSC\EMI-PPT-Template\EMI_Logo_newes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77847" y="5929641"/>
            <a:ext cx="1752718" cy="7362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219200" y="6553200"/>
            <a:ext cx="16097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EMI INFSO-RI-261611</a:t>
            </a:r>
            <a:endParaRPr lang="en-GB" sz="11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EMI is about to end</a:t>
            </a:r>
          </a:p>
          <a:p>
            <a:r>
              <a:rPr lang="en-US" dirty="0" smtClean="0"/>
              <a:t>With it… YAIM support becomes even harder</a:t>
            </a:r>
          </a:p>
          <a:p>
            <a:pPr lvl="1"/>
            <a:r>
              <a:rPr lang="en-US" dirty="0" smtClean="0"/>
              <a:t>It was never easy…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it’s still (by far) the number one option</a:t>
            </a:r>
          </a:p>
          <a:p>
            <a:pPr lvl="1"/>
            <a:r>
              <a:rPr lang="en-US" dirty="0" smtClean="0"/>
              <a:t>Especially at smaller setups, but also in larger ones</a:t>
            </a:r>
          </a:p>
          <a:p>
            <a:pPr lvl="1"/>
            <a:r>
              <a:rPr lang="en-US" dirty="0" smtClean="0"/>
              <a:t>Mostly (I think) because we don’t provide an easy solution for a non-centrally managed configuration</a:t>
            </a:r>
          </a:p>
          <a:p>
            <a:pPr lvl="1"/>
            <a:endParaRPr lang="en-US" dirty="0"/>
          </a:p>
          <a:p>
            <a:r>
              <a:rPr lang="en-US" dirty="0" smtClean="0"/>
              <a:t>We should look now at our options for the future</a:t>
            </a:r>
          </a:p>
          <a:p>
            <a:pPr lvl="1"/>
            <a:r>
              <a:rPr lang="en-US" dirty="0" smtClean="0"/>
              <a:t>And take the chance to improve the process as we’re on 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EBBC2042-1439-451D-985C-2BA0E25C15FA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2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 smtClean="0"/>
              <a:t>What we need?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setups will never be a problem</a:t>
            </a:r>
          </a:p>
          <a:p>
            <a:pPr lvl="1"/>
            <a:r>
              <a:rPr lang="en-US" dirty="0" smtClean="0"/>
              <a:t>They will keep their own configuration solution</a:t>
            </a:r>
          </a:p>
          <a:p>
            <a:pPr lvl="1"/>
            <a:r>
              <a:rPr lang="en-US" dirty="0" smtClean="0"/>
              <a:t>They have the knowledge… and share it (see </a:t>
            </a:r>
            <a:r>
              <a:rPr lang="en-US" dirty="0" err="1" smtClean="0"/>
              <a:t>Quattor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/>
              <a:t>Smaller sites need our help</a:t>
            </a:r>
          </a:p>
          <a:p>
            <a:pPr lvl="1"/>
            <a:r>
              <a:rPr lang="en-US" dirty="0" smtClean="0"/>
              <a:t>Harder to have a centralized solution</a:t>
            </a:r>
          </a:p>
          <a:p>
            <a:pPr lvl="1"/>
            <a:r>
              <a:rPr lang="en-US" dirty="0" smtClean="0"/>
              <a:t>Per machine configuration probably a better option</a:t>
            </a:r>
          </a:p>
          <a:p>
            <a:pPr lvl="1"/>
            <a:r>
              <a:rPr lang="en-US" dirty="0" smtClean="0"/>
              <a:t>Setup / maintenance of DPM a </a:t>
            </a:r>
            <a:r>
              <a:rPr lang="en-US" i="1" dirty="0" smtClean="0"/>
              <a:t>part time </a:t>
            </a:r>
            <a:r>
              <a:rPr lang="en-US" dirty="0" smtClean="0"/>
              <a:t>effort</a:t>
            </a:r>
          </a:p>
          <a:p>
            <a:pPr lvl="1"/>
            <a:r>
              <a:rPr lang="en-US" dirty="0" smtClean="0"/>
              <a:t>Learning new </a:t>
            </a:r>
            <a:r>
              <a:rPr lang="en-US" dirty="0" err="1" smtClean="0"/>
              <a:t>config</a:t>
            </a:r>
            <a:r>
              <a:rPr lang="en-US" dirty="0" smtClean="0"/>
              <a:t> management tools not an option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EBBC2042-1439-451D-985C-2BA0E25C15FA}" type="slidenum">
              <a:rPr lang="en-US" smtClean="0"/>
              <a:pPr>
                <a:defRPr/>
              </a:pPr>
              <a:t>3</a:t>
            </a:fld>
            <a:r>
              <a:rPr lang="en-US" dirty="0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8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YAIM is based on a set of bash scripts</a:t>
            </a:r>
          </a:p>
          <a:p>
            <a:r>
              <a:rPr lang="en-US" dirty="0" smtClean="0"/>
              <a:t>Takes care of all the functionality we need</a:t>
            </a:r>
          </a:p>
          <a:p>
            <a:pPr lvl="1"/>
            <a:r>
              <a:rPr lang="en-US" dirty="0" smtClean="0"/>
              <a:t>Basic grid setup (CAs, </a:t>
            </a:r>
            <a:r>
              <a:rPr lang="en-US" dirty="0" err="1" smtClean="0"/>
              <a:t>mkgridmap</a:t>
            </a:r>
            <a:r>
              <a:rPr lang="en-US" dirty="0" smtClean="0"/>
              <a:t>, …)</a:t>
            </a:r>
          </a:p>
          <a:p>
            <a:pPr lvl="1"/>
            <a:r>
              <a:rPr lang="en-US" dirty="0" smtClean="0"/>
              <a:t>External dependencies (VOMS clients, BDII, …)</a:t>
            </a:r>
          </a:p>
          <a:p>
            <a:pPr lvl="1"/>
            <a:r>
              <a:rPr lang="en-US" dirty="0" smtClean="0"/>
              <a:t>Specific functions for DPM components</a:t>
            </a:r>
          </a:p>
          <a:p>
            <a:r>
              <a:rPr lang="en-US" dirty="0" smtClean="0"/>
              <a:t>Not declarative</a:t>
            </a:r>
          </a:p>
          <a:p>
            <a:pPr lvl="1"/>
            <a:r>
              <a:rPr lang="en-US" dirty="0" smtClean="0"/>
              <a:t>We do not declare a state for the machine… we define functions to be run and entry parameters</a:t>
            </a:r>
          </a:p>
          <a:p>
            <a:pPr lvl="1"/>
            <a:r>
              <a:rPr lang="en-US" dirty="0" smtClean="0"/>
              <a:t>Works fine for a clean setup… but many surprises later</a:t>
            </a:r>
          </a:p>
          <a:p>
            <a:r>
              <a:rPr lang="en-US" dirty="0" smtClean="0"/>
              <a:t>Can we keep it?</a:t>
            </a:r>
          </a:p>
          <a:p>
            <a:pPr lvl="1"/>
            <a:r>
              <a:rPr lang="en-US" dirty="0" smtClean="0"/>
              <a:t>As long as the external functions are not touched…</a:t>
            </a:r>
          </a:p>
          <a:p>
            <a:pPr lvl="1"/>
            <a:r>
              <a:rPr lang="en-US" dirty="0" smtClean="0"/>
              <a:t>Anyone taking responsibility for those?</a:t>
            </a:r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EBBC2042-1439-451D-985C-2BA0E25C15FA}" type="slidenum">
              <a:rPr lang="en-US" smtClean="0"/>
              <a:pPr>
                <a:defRPr/>
              </a:pPr>
              <a:t>4</a:t>
            </a:fld>
            <a:r>
              <a:rPr lang="en-US" dirty="0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Possibility 1: Keep YAIM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238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 simply forget about YAIM?</a:t>
            </a:r>
          </a:p>
          <a:p>
            <a:pPr lvl="1"/>
            <a:r>
              <a:rPr lang="en-US" dirty="0" smtClean="0"/>
              <a:t>If we provide an alternative?</a:t>
            </a:r>
          </a:p>
          <a:p>
            <a:r>
              <a:rPr lang="en-US" dirty="0" smtClean="0"/>
              <a:t>Many options out there, some popular in WLCG sites</a:t>
            </a:r>
          </a:p>
          <a:p>
            <a:pPr lvl="1"/>
            <a:r>
              <a:rPr lang="en-US" dirty="0" err="1" smtClean="0"/>
              <a:t>Quattor</a:t>
            </a:r>
            <a:r>
              <a:rPr lang="en-US" dirty="0" smtClean="0"/>
              <a:t>, Puppet at least</a:t>
            </a:r>
          </a:p>
          <a:p>
            <a:pPr lvl="1"/>
            <a:r>
              <a:rPr lang="en-US" dirty="0" smtClean="0"/>
              <a:t>Means we don’t have to write the </a:t>
            </a:r>
            <a:r>
              <a:rPr lang="en-US" i="1" dirty="0" smtClean="0"/>
              <a:t>basic setup</a:t>
            </a:r>
            <a:r>
              <a:rPr lang="en-US" dirty="0" smtClean="0"/>
              <a:t> part</a:t>
            </a:r>
          </a:p>
          <a:p>
            <a:r>
              <a:rPr lang="en-US" dirty="0" smtClean="0"/>
              <a:t>Valid </a:t>
            </a:r>
            <a:r>
              <a:rPr lang="en-US" dirty="0" smtClean="0"/>
              <a:t>solution?</a:t>
            </a:r>
          </a:p>
          <a:p>
            <a:pPr lvl="1"/>
            <a:r>
              <a:rPr lang="en-US" dirty="0" smtClean="0"/>
              <a:t>Would </a:t>
            </a:r>
            <a:r>
              <a:rPr lang="en-US" dirty="0"/>
              <a:t>need to be declarative (otherwise not much gained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Can small sites move to a completely different solution?</a:t>
            </a:r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EBBC2042-1439-451D-985C-2BA0E25C15FA}" type="slidenum">
              <a:rPr lang="en-US" smtClean="0"/>
              <a:pPr>
                <a:defRPr/>
              </a:pPr>
              <a:t>5</a:t>
            </a:fld>
            <a:r>
              <a:rPr lang="en-US" dirty="0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Possibility 2: Replace YAIM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41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theory… the best of both worlds</a:t>
            </a:r>
          </a:p>
          <a:p>
            <a:r>
              <a:rPr lang="en-US" dirty="0" smtClean="0"/>
              <a:t>We expose the existing YAIM variables</a:t>
            </a:r>
          </a:p>
          <a:p>
            <a:pPr lvl="1"/>
            <a:r>
              <a:rPr lang="en-US" dirty="0" smtClean="0"/>
              <a:t>Underneath we generate the templates/manifests for the configuration solution we have chosen</a:t>
            </a:r>
          </a:p>
          <a:p>
            <a:pPr lvl="1"/>
            <a:r>
              <a:rPr lang="en-US" dirty="0" smtClean="0"/>
              <a:t>And run that tool instead</a:t>
            </a:r>
          </a:p>
          <a:p>
            <a:r>
              <a:rPr lang="en-US" dirty="0" smtClean="0"/>
              <a:t>What is needed</a:t>
            </a:r>
          </a:p>
          <a:p>
            <a:pPr lvl="1"/>
            <a:r>
              <a:rPr lang="en-US" dirty="0" smtClean="0"/>
              <a:t>Developing a single YAIM function taking care of the conversion (not very hard)</a:t>
            </a:r>
          </a:p>
          <a:p>
            <a:pPr lvl="1"/>
            <a:r>
              <a:rPr lang="en-US" dirty="0" smtClean="0"/>
              <a:t>Testing the solution (some additional work) </a:t>
            </a:r>
            <a:endParaRPr lang="en-US" dirty="0" smtClean="0"/>
          </a:p>
          <a:p>
            <a:r>
              <a:rPr lang="en-US" dirty="0" smtClean="0"/>
              <a:t>This would leave more time for sites to start using that tool directly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EBBC2042-1439-451D-985C-2BA0E25C15FA}" type="slidenum">
              <a:rPr lang="en-US" smtClean="0"/>
              <a:pPr>
                <a:defRPr/>
              </a:pPr>
              <a:t>6</a:t>
            </a:fld>
            <a:r>
              <a:rPr lang="en-US" dirty="0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Possibility 2: Wrap YAIM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85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demo Puppet management tomorrow</a:t>
            </a:r>
          </a:p>
          <a:p>
            <a:r>
              <a:rPr lang="en-US" dirty="0" smtClean="0"/>
              <a:t>Shall we try possibility 2 with Puppet?</a:t>
            </a:r>
          </a:p>
          <a:p>
            <a:pPr lvl="1"/>
            <a:r>
              <a:rPr lang="en-US" dirty="0" smtClean="0"/>
              <a:t>Puppet can be run locally, no need for a central instance</a:t>
            </a:r>
          </a:p>
          <a:p>
            <a:pPr lvl="1"/>
            <a:r>
              <a:rPr lang="en-US" dirty="0" smtClean="0"/>
              <a:t>Puppet has a large and very active user base</a:t>
            </a:r>
          </a:p>
          <a:p>
            <a:pPr lvl="1"/>
            <a:r>
              <a:rPr lang="en-US" dirty="0" smtClean="0"/>
              <a:t>Lots of documentation</a:t>
            </a:r>
          </a:p>
          <a:p>
            <a:pPr lvl="1"/>
            <a:r>
              <a:rPr lang="en-US" dirty="0" smtClean="0"/>
              <a:t>CERN is moving to it… and the list of </a:t>
            </a:r>
            <a:r>
              <a:rPr lang="en-US" i="1" dirty="0" smtClean="0"/>
              <a:t>free</a:t>
            </a:r>
            <a:r>
              <a:rPr lang="en-US" dirty="0" smtClean="0"/>
              <a:t> modules we can get is already very impressive (look for </a:t>
            </a:r>
            <a:r>
              <a:rPr lang="en-US" i="1" dirty="0" smtClean="0"/>
              <a:t>punch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Maintenance would be guaranteed</a:t>
            </a:r>
          </a:p>
          <a:p>
            <a:endParaRPr lang="en-US" dirty="0"/>
          </a:p>
          <a:p>
            <a:r>
              <a:rPr lang="en-US" dirty="0" smtClean="0"/>
              <a:t>We need a volunteer site for the testing and validation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EBBC2042-1439-451D-985C-2BA0E25C15FA}" type="slidenum">
              <a:rPr lang="en-US" smtClean="0"/>
              <a:pPr>
                <a:defRPr/>
              </a:pPr>
              <a:t>7</a:t>
            </a:fld>
            <a:r>
              <a:rPr lang="en-US" dirty="0" smtClean="0"/>
              <a:t> 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39166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483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Custom Design</vt:lpstr>
      <vt:lpstr>Simplifying Configuration</vt:lpstr>
      <vt:lpstr>Why?</vt:lpstr>
      <vt:lpstr>What we need?</vt:lpstr>
      <vt:lpstr>Possibility 1: Keep YAIM</vt:lpstr>
      <vt:lpstr>Possibility 2: Replace YAIM</vt:lpstr>
      <vt:lpstr>Possibility 2: Wrap YAIM</vt:lpstr>
      <vt:lpstr>Proposal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Interfaces to grid storage</dc:title>
  <dc:creator>Ricardo Rocha</dc:creator>
  <cp:lastModifiedBy>Ricardo Rocha</cp:lastModifiedBy>
  <cp:revision>161</cp:revision>
  <dcterms:created xsi:type="dcterms:W3CDTF">2006-05-15T08:51:15Z</dcterms:created>
  <dcterms:modified xsi:type="dcterms:W3CDTF">2012-12-02T10:09:07Z</dcterms:modified>
</cp:coreProperties>
</file>