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8" r:id="rId13"/>
    <p:sldId id="270" r:id="rId14"/>
    <p:sldId id="269" r:id="rId15"/>
    <p:sldId id="267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21" autoAdjust="0"/>
  </p:normalViewPr>
  <p:slideViewPr>
    <p:cSldViewPr snapToGrid="0" snapToObjects="1">
      <p:cViewPr varScale="1">
        <p:scale>
          <a:sx n="127" d="100"/>
          <a:sy n="127" d="100"/>
        </p:scale>
        <p:origin x="-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3E7B18-F0B4-0348-8F1D-964C4786E3DC}" type="datetimeFigureOut">
              <a:rPr lang="en-US" smtClean="0"/>
              <a:t>25/10/12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1BDBC-C4F6-F648-9105-1F3739A6AB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139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F0799A-9AC8-1B42-AC46-750BDBA68C37}" type="datetimeFigureOut">
              <a:rPr lang="en-US" smtClean="0"/>
              <a:t>25/10/12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FEF95-2A5E-AE40-A624-AD50742C6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887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6645B-BBAF-7C4E-BABD-E187B5334538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5160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51342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5160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5588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13930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AE9F-C74D-CA4A-8D05-878983E45450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34AB8-4EB5-264A-B7CD-357A84ABB782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E5F14-3494-1947-A531-B1DFB078D353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63D9C-0CDC-3843-BB79-B9C49437B615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3A34BD-D8A1-C74A-A51D-B659AD6B4AB0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05CB7-31E8-B442-97A4-3067898297F8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E5A4-69DF-6D45-9E43-2ADF489604E9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7C1B40-CD3E-E440-852A-A98157FF1164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09BEA-5771-4847-89D1-5D1E1D7B0C82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A4007-9112-2C40-ADAA-8F4432FB4D40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B618-0288-634D-9881-E9003E06A63A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5E6D7-8AB1-5749-9B23-51B36A8E088D}" type="datetime1">
              <a:rPr lang="it-IT" smtClean="0"/>
              <a:t>25/10/12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CDDF0-0525-744B-BF9E-B8D82B08B9CD}" type="datetime1">
              <a:rPr lang="it-IT" smtClean="0"/>
              <a:t>25/10/12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DD8D-143B-D343-A84D-498CE3042FAB}" type="datetime1">
              <a:rPr lang="it-IT" smtClean="0"/>
              <a:t>25/10/12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19D12-1DB4-BC49-A4BE-FD0D1FD129CB}" type="datetime1">
              <a:rPr lang="it-IT" smtClean="0"/>
              <a:t>25/10/12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447A359-E619-1248-97EA-239BEFEB691E}" type="datetime1">
              <a:rPr lang="it-IT" smtClean="0"/>
              <a:t>25/10/12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58979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34077" y="644547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15662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svnweb.cern.ch/trac/lcgdm/wiki/Dpm/Xroot/Setup" TargetMode="External"/><Relationship Id="rId4" Type="http://schemas.openxmlformats.org/officeDocument/2006/relationships/hyperlink" Target="mailto:hn-cms-wanaccess@cern.ch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Main/CmsXrootdArchitecture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198423"/>
            <a:ext cx="7808976" cy="945598"/>
          </a:xfrm>
        </p:spPr>
        <p:txBody>
          <a:bodyPr>
            <a:normAutofit/>
          </a:bodyPr>
          <a:lstStyle/>
          <a:p>
            <a:r>
              <a:rPr lang="en-US" sz="5400" dirty="0"/>
              <a:t>A tier2's perspective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Giacinto Donvito – INFN-Bari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62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/>
          <a:lstStyle/>
          <a:p>
            <a:r>
              <a:rPr lang="en-US" dirty="0" smtClean="0"/>
              <a:t>SW Requirements for a CMS Tier2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/>
          </a:bodyPr>
          <a:lstStyle/>
          <a:p>
            <a:r>
              <a:rPr lang="en-US" dirty="0" smtClean="0"/>
              <a:t>In all the cases the </a:t>
            </a:r>
            <a:r>
              <a:rPr lang="en-US" dirty="0" err="1" smtClean="0"/>
              <a:t>xrootd</a:t>
            </a:r>
            <a:r>
              <a:rPr lang="en-US" dirty="0" smtClean="0"/>
              <a:t>/</a:t>
            </a:r>
            <a:r>
              <a:rPr lang="en-US" dirty="0" err="1" smtClean="0"/>
              <a:t>cmsd</a:t>
            </a:r>
            <a:r>
              <a:rPr lang="en-US" dirty="0" smtClean="0"/>
              <a:t> daemons should be configured to join the redirector of the region where the site belongs to</a:t>
            </a:r>
          </a:p>
          <a:p>
            <a:pPr lvl="1"/>
            <a:r>
              <a:rPr lang="en-US" dirty="0" smtClean="0"/>
              <a:t>At the moment there are only two:</a:t>
            </a:r>
          </a:p>
          <a:p>
            <a:pPr lvl="2"/>
            <a:r>
              <a:rPr lang="en-US" dirty="0" err="1" smtClean="0"/>
              <a:t>US_Nebraska</a:t>
            </a:r>
            <a:r>
              <a:rPr lang="en-US" dirty="0" smtClean="0"/>
              <a:t> (US Region)</a:t>
            </a:r>
          </a:p>
          <a:p>
            <a:pPr lvl="2"/>
            <a:r>
              <a:rPr lang="en-US" dirty="0" err="1" smtClean="0"/>
              <a:t>IT_Bari</a:t>
            </a:r>
            <a:r>
              <a:rPr lang="en-US" dirty="0" smtClean="0"/>
              <a:t> (EU Region)</a:t>
            </a:r>
          </a:p>
          <a:p>
            <a:pPr lvl="1"/>
            <a:r>
              <a:rPr lang="en-US" dirty="0" smtClean="0"/>
              <a:t>Plus the global one at CERN</a:t>
            </a:r>
          </a:p>
          <a:p>
            <a:r>
              <a:rPr lang="en-US" dirty="0" smtClean="0"/>
              <a:t>It is useful also to configure the </a:t>
            </a:r>
            <a:r>
              <a:rPr lang="en-US" dirty="0" err="1" smtClean="0"/>
              <a:t>Xrootd</a:t>
            </a:r>
            <a:r>
              <a:rPr lang="en-US" dirty="0" smtClean="0"/>
              <a:t> to provide monitoring information to the central monitoring server</a:t>
            </a:r>
          </a:p>
          <a:p>
            <a:r>
              <a:rPr lang="en-US" dirty="0" smtClean="0"/>
              <a:t>There is a daily report that provide accounting usage record</a:t>
            </a:r>
          </a:p>
          <a:p>
            <a:pPr lvl="1"/>
            <a:r>
              <a:rPr lang="en-US" dirty="0" smtClean="0"/>
              <a:t>Very useful to know how your site is working and how much data is providing to the federation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1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>
            <a:normAutofit fontScale="90000"/>
          </a:bodyPr>
          <a:lstStyle/>
          <a:p>
            <a:r>
              <a:rPr lang="en-US" dirty="0"/>
              <a:t>How a CMS site could benefit from an </a:t>
            </a:r>
            <a:r>
              <a:rPr lang="en-US" dirty="0" err="1"/>
              <a:t>XRootD</a:t>
            </a:r>
            <a:r>
              <a:rPr lang="en-US" dirty="0"/>
              <a:t> federation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CMSSW has the capabilities to fallback in case of failures while reading a file</a:t>
            </a:r>
          </a:p>
          <a:p>
            <a:pPr lvl="1"/>
            <a:r>
              <a:rPr lang="en-US" dirty="0" smtClean="0"/>
              <a:t>It needs only to edit a configuration file in the CMS software directory</a:t>
            </a:r>
          </a:p>
          <a:p>
            <a:pPr lvl="1"/>
            <a:r>
              <a:rPr lang="en-US" dirty="0" smtClean="0"/>
              <a:t>It is transparent to the end user and to the jobs</a:t>
            </a:r>
          </a:p>
          <a:p>
            <a:pPr lvl="1"/>
            <a:r>
              <a:rPr lang="en-US" dirty="0" smtClean="0"/>
              <a:t>It could be very important when you have a disk server temporarily broken</a:t>
            </a:r>
          </a:p>
          <a:p>
            <a:pPr lvl="2"/>
            <a:r>
              <a:rPr lang="en-US" dirty="0" smtClean="0"/>
              <a:t>Or any other storage problem that could make the jobs fail for input-file-error</a:t>
            </a:r>
          </a:p>
          <a:p>
            <a:r>
              <a:rPr lang="en-US" dirty="0" smtClean="0"/>
              <a:t>In future it could be possible/desirable to send jobs to a less busy Tier2 when too long queue time is registered to a specific Tier2 hosting very interesting data</a:t>
            </a:r>
          </a:p>
          <a:p>
            <a:pPr lvl="1"/>
            <a:r>
              <a:rPr lang="en-US" dirty="0" smtClean="0"/>
              <a:t>And read data remotely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63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loud 24"/>
          <p:cNvSpPr/>
          <p:nvPr/>
        </p:nvSpPr>
        <p:spPr>
          <a:xfrm>
            <a:off x="5651257" y="4343311"/>
            <a:ext cx="1919871" cy="177259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>
            <a:normAutofit fontScale="90000"/>
          </a:bodyPr>
          <a:lstStyle/>
          <a:p>
            <a:r>
              <a:rPr lang="en-US" dirty="0"/>
              <a:t>How a CMS site could benefit from an </a:t>
            </a:r>
            <a:r>
              <a:rPr lang="en-US" dirty="0" err="1"/>
              <a:t>XRootD</a:t>
            </a:r>
            <a:r>
              <a:rPr lang="en-US" dirty="0"/>
              <a:t> federation</a:t>
            </a:r>
          </a:p>
        </p:txBody>
      </p:sp>
      <p:sp>
        <p:nvSpPr>
          <p:cNvPr id="6" name="Smiley Face 5"/>
          <p:cNvSpPr/>
          <p:nvPr/>
        </p:nvSpPr>
        <p:spPr>
          <a:xfrm>
            <a:off x="748257" y="5581920"/>
            <a:ext cx="767948" cy="777724"/>
          </a:xfrm>
          <a:prstGeom prst="smileyFac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6" idx="7"/>
          </p:cNvCxnSpPr>
          <p:nvPr/>
        </p:nvCxnSpPr>
        <p:spPr>
          <a:xfrm>
            <a:off x="1403742" y="5695815"/>
            <a:ext cx="1146240" cy="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>
            <a:off x="2618901" y="5365881"/>
            <a:ext cx="817175" cy="846637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72583" y="6174978"/>
            <a:ext cx="1250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CMS jobs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412145" y="5528647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Local storage</a:t>
            </a:r>
            <a:endParaRPr lang="en-US" b="1" dirty="0"/>
          </a:p>
        </p:txBody>
      </p:sp>
      <p:cxnSp>
        <p:nvCxnSpPr>
          <p:cNvPr id="14" name="Straight Arrow Connector 13"/>
          <p:cNvCxnSpPr>
            <a:stCxn id="6" idx="7"/>
          </p:cNvCxnSpPr>
          <p:nvPr/>
        </p:nvCxnSpPr>
        <p:spPr>
          <a:xfrm flipV="1">
            <a:off x="1403742" y="4213492"/>
            <a:ext cx="1914189" cy="1482323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Diamond 19"/>
          <p:cNvSpPr/>
          <p:nvPr/>
        </p:nvSpPr>
        <p:spPr>
          <a:xfrm>
            <a:off x="3317931" y="3750795"/>
            <a:ext cx="984549" cy="925393"/>
          </a:xfrm>
          <a:prstGeom prst="diamond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189734" y="3890326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EU </a:t>
            </a:r>
            <a:r>
              <a:rPr lang="en-US" b="1" dirty="0" err="1" smtClean="0"/>
              <a:t>Xrootd</a:t>
            </a:r>
            <a:r>
              <a:rPr lang="en-US" b="1" dirty="0" smtClean="0"/>
              <a:t> Redirector</a:t>
            </a:r>
            <a:endParaRPr lang="en-US" b="1" dirty="0"/>
          </a:p>
        </p:txBody>
      </p:sp>
      <p:sp>
        <p:nvSpPr>
          <p:cNvPr id="22" name="Can 21"/>
          <p:cNvSpPr/>
          <p:nvPr/>
        </p:nvSpPr>
        <p:spPr>
          <a:xfrm>
            <a:off x="6522379" y="5160127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an 22"/>
          <p:cNvSpPr/>
          <p:nvPr/>
        </p:nvSpPr>
        <p:spPr>
          <a:xfrm>
            <a:off x="5956059" y="4894038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n 23"/>
          <p:cNvSpPr/>
          <p:nvPr/>
        </p:nvSpPr>
        <p:spPr>
          <a:xfrm>
            <a:off x="6571942" y="4627948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464198" y="5355880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EU Tier2 sites</a:t>
            </a:r>
            <a:endParaRPr lang="en-US" b="1" dirty="0"/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4302480" y="4213492"/>
            <a:ext cx="1653579" cy="462696"/>
          </a:xfrm>
          <a:prstGeom prst="straightConnector1">
            <a:avLst/>
          </a:prstGeom>
          <a:ln w="38100" cmpd="sng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Diamond 29"/>
          <p:cNvSpPr/>
          <p:nvPr/>
        </p:nvSpPr>
        <p:spPr>
          <a:xfrm>
            <a:off x="3170248" y="1962455"/>
            <a:ext cx="984549" cy="925393"/>
          </a:xfrm>
          <a:prstGeom prst="diamond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052102" y="1962455"/>
            <a:ext cx="1250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Global </a:t>
            </a:r>
            <a:r>
              <a:rPr lang="en-US" b="1" dirty="0" err="1" smtClean="0"/>
              <a:t>Xrootd</a:t>
            </a:r>
            <a:r>
              <a:rPr lang="en-US" b="1" dirty="0" smtClean="0"/>
              <a:t> Redirector</a:t>
            </a:r>
            <a:endParaRPr lang="en-US" b="1" dirty="0"/>
          </a:p>
        </p:txBody>
      </p:sp>
      <p:sp>
        <p:nvSpPr>
          <p:cNvPr id="34" name="Cloud 33"/>
          <p:cNvSpPr/>
          <p:nvPr/>
        </p:nvSpPr>
        <p:spPr>
          <a:xfrm>
            <a:off x="7172175" y="2270846"/>
            <a:ext cx="1919871" cy="1772599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Can 34"/>
          <p:cNvSpPr/>
          <p:nvPr/>
        </p:nvSpPr>
        <p:spPr>
          <a:xfrm>
            <a:off x="8043297" y="3087662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Can 35"/>
          <p:cNvSpPr/>
          <p:nvPr/>
        </p:nvSpPr>
        <p:spPr>
          <a:xfrm>
            <a:off x="7476977" y="2821573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Can 36"/>
          <p:cNvSpPr/>
          <p:nvPr/>
        </p:nvSpPr>
        <p:spPr>
          <a:xfrm>
            <a:off x="8092860" y="2555483"/>
            <a:ext cx="566320" cy="532179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985116" y="3283415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 Tier2 sites</a:t>
            </a:r>
            <a:endParaRPr lang="en-US" b="1" dirty="0"/>
          </a:p>
        </p:txBody>
      </p:sp>
      <p:sp>
        <p:nvSpPr>
          <p:cNvPr id="39" name="Can 38"/>
          <p:cNvSpPr/>
          <p:nvPr/>
        </p:nvSpPr>
        <p:spPr>
          <a:xfrm>
            <a:off x="5691439" y="3244448"/>
            <a:ext cx="880503" cy="645878"/>
          </a:xfrm>
          <a:prstGeom prst="ca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5464174" y="3294381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EOS</a:t>
            </a:r>
          </a:p>
          <a:p>
            <a:pPr algn="ctr"/>
            <a:r>
              <a:rPr lang="en-US" b="1" dirty="0" smtClean="0"/>
              <a:t>CERN</a:t>
            </a:r>
            <a:endParaRPr lang="en-US" b="1" dirty="0"/>
          </a:p>
        </p:txBody>
      </p:sp>
      <p:cxnSp>
        <p:nvCxnSpPr>
          <p:cNvPr id="41" name="Straight Arrow Connector 40"/>
          <p:cNvCxnSpPr>
            <a:endCxn id="52" idx="1"/>
          </p:cNvCxnSpPr>
          <p:nvPr/>
        </p:nvCxnSpPr>
        <p:spPr>
          <a:xfrm flipV="1">
            <a:off x="4154797" y="2166982"/>
            <a:ext cx="1914280" cy="221412"/>
          </a:xfrm>
          <a:prstGeom prst="straightConnector1">
            <a:avLst/>
          </a:prstGeom>
          <a:ln w="38100" cmpd="sng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4154797" y="2540794"/>
            <a:ext cx="1979280" cy="645867"/>
          </a:xfrm>
          <a:prstGeom prst="straightConnector1">
            <a:avLst/>
          </a:prstGeom>
          <a:ln w="38100" cmpd="sng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20" idx="0"/>
          </p:cNvCxnSpPr>
          <p:nvPr/>
        </p:nvCxnSpPr>
        <p:spPr>
          <a:xfrm>
            <a:off x="3692060" y="2903472"/>
            <a:ext cx="118146" cy="847323"/>
          </a:xfrm>
          <a:prstGeom prst="straightConnector1">
            <a:avLst/>
          </a:prstGeom>
          <a:ln w="38100" cmpd="sng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Diamond 50"/>
          <p:cNvSpPr/>
          <p:nvPr/>
        </p:nvSpPr>
        <p:spPr>
          <a:xfrm>
            <a:off x="6197274" y="1704285"/>
            <a:ext cx="984549" cy="925393"/>
          </a:xfrm>
          <a:prstGeom prst="diamond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069077" y="1843816"/>
            <a:ext cx="1250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US </a:t>
            </a:r>
            <a:r>
              <a:rPr lang="en-US" b="1" dirty="0" err="1" smtClean="0"/>
              <a:t>Xrootd</a:t>
            </a:r>
            <a:r>
              <a:rPr lang="en-US" b="1" dirty="0" smtClean="0"/>
              <a:t> Redirector</a:t>
            </a:r>
            <a:endParaRPr lang="en-US" b="1" dirty="0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764698" y="2540794"/>
            <a:ext cx="417125" cy="422433"/>
          </a:xfrm>
          <a:prstGeom prst="straightConnector1">
            <a:avLst/>
          </a:prstGeom>
          <a:ln w="38100" cmpd="sng">
            <a:solidFill>
              <a:schemeClr val="accent5">
                <a:lumMod val="75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769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8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800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00" decel="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 decel="100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8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8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8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800" decel="100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8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800" decel="100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8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800" decel="100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8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800" decel="100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8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800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800" decel="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800" decel="100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80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800" decel="100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8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800" decel="100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8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1" grpId="0" animBg="1"/>
      <p:bldP spid="13" grpId="0"/>
      <p:bldP spid="20" grpId="0" animBg="1"/>
      <p:bldP spid="21" grpId="0"/>
      <p:bldP spid="22" grpId="0" animBg="1"/>
      <p:bldP spid="23" grpId="0" animBg="1"/>
      <p:bldP spid="24" grpId="0" animBg="1"/>
      <p:bldP spid="26" grpId="0"/>
      <p:bldP spid="30" grpId="0" animBg="1"/>
      <p:bldP spid="32" grpId="0"/>
      <p:bldP spid="34" grpId="0" animBg="1"/>
      <p:bldP spid="35" grpId="0" animBg="1"/>
      <p:bldP spid="36" grpId="0" animBg="1"/>
      <p:bldP spid="37" grpId="0" animBg="1"/>
      <p:bldP spid="38" grpId="0"/>
      <p:bldP spid="39" grpId="0" animBg="1"/>
      <p:bldP spid="40" grpId="0"/>
      <p:bldP spid="51" grpId="0" animBg="1"/>
      <p:bldP spid="5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>
            <a:normAutofit fontScale="90000"/>
          </a:bodyPr>
          <a:lstStyle/>
          <a:p>
            <a:r>
              <a:rPr lang="en-US" dirty="0"/>
              <a:t>How a CMS site could benefit from an </a:t>
            </a:r>
            <a:r>
              <a:rPr lang="en-US" dirty="0" err="1"/>
              <a:t>XRootD</a:t>
            </a:r>
            <a:r>
              <a:rPr lang="en-US" dirty="0"/>
              <a:t> federation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Supporting local user activity at a </a:t>
            </a:r>
            <a:r>
              <a:rPr lang="en-US" dirty="0" err="1" smtClean="0"/>
              <a:t>TierX</a:t>
            </a:r>
            <a:r>
              <a:rPr lang="en-US" dirty="0" smtClean="0"/>
              <a:t> site could be quite time consuming for a sys-admin:</a:t>
            </a:r>
          </a:p>
          <a:p>
            <a:pPr lvl="1"/>
            <a:r>
              <a:rPr lang="en-US" dirty="0" smtClean="0"/>
              <a:t>Users ask: </a:t>
            </a:r>
          </a:p>
          <a:p>
            <a:pPr lvl="2"/>
            <a:r>
              <a:rPr lang="en-US" dirty="0" smtClean="0"/>
              <a:t>To access one or few files that are not available on the </a:t>
            </a:r>
            <a:r>
              <a:rPr lang="en-US" dirty="0" err="1" smtClean="0"/>
              <a:t>TierX</a:t>
            </a:r>
            <a:r>
              <a:rPr lang="en-US" dirty="0" smtClean="0"/>
              <a:t> storage for writing or debugging code, before submitting jobs to the grid. </a:t>
            </a:r>
          </a:p>
          <a:p>
            <a:pPr lvl="2"/>
            <a:r>
              <a:rPr lang="en-US" dirty="0" smtClean="0"/>
              <a:t>To access a whole dataset for only one run</a:t>
            </a:r>
          </a:p>
          <a:p>
            <a:pPr lvl="1"/>
            <a:r>
              <a:rPr lang="en-US" dirty="0" smtClean="0"/>
              <a:t>This typically could mean transferring few files manually or request to </a:t>
            </a:r>
            <a:r>
              <a:rPr lang="en-US" dirty="0" err="1" smtClean="0"/>
              <a:t>phedex</a:t>
            </a:r>
            <a:r>
              <a:rPr lang="en-US" dirty="0" smtClean="0"/>
              <a:t> to move all the dataset, and delete it after few days</a:t>
            </a:r>
          </a:p>
          <a:p>
            <a:pPr lvl="2"/>
            <a:r>
              <a:rPr lang="en-US" dirty="0" smtClean="0"/>
              <a:t>This is time consuming for the site-admin and users </a:t>
            </a:r>
          </a:p>
          <a:p>
            <a:pPr lvl="2"/>
            <a:r>
              <a:rPr lang="en-US" dirty="0" smtClean="0"/>
              <a:t>Also using </a:t>
            </a:r>
            <a:r>
              <a:rPr lang="en-US" dirty="0" err="1" smtClean="0"/>
              <a:t>phedex</a:t>
            </a:r>
            <a:r>
              <a:rPr lang="en-US" dirty="0" smtClean="0"/>
              <a:t> could cause waiting for the tails of failing transfers</a:t>
            </a:r>
          </a:p>
          <a:p>
            <a:r>
              <a:rPr lang="en-US" dirty="0" smtClean="0"/>
              <a:t>“WAN federated access” or “dynamic caching” could be of great help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155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>
            <a:normAutofit fontScale="90000"/>
          </a:bodyPr>
          <a:lstStyle/>
          <a:p>
            <a:r>
              <a:rPr lang="en-US" dirty="0"/>
              <a:t>How a CMS users could benefit from a </a:t>
            </a:r>
            <a:r>
              <a:rPr lang="en-US" dirty="0" err="1"/>
              <a:t>XRootD</a:t>
            </a:r>
            <a:r>
              <a:rPr lang="en-US" dirty="0"/>
              <a:t> federation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federation infrastructure could be used also with bare ROOT for the last step of the analysis</a:t>
            </a:r>
          </a:p>
          <a:p>
            <a:pPr lvl="1"/>
            <a:r>
              <a:rPr lang="en-US" dirty="0" smtClean="0"/>
              <a:t>Files stored from grid job to a given Tier2 at the end of the analysis could be read by the users also from his/her laptop/desktop or Tier3</a:t>
            </a:r>
          </a:p>
          <a:p>
            <a:pPr lvl="2"/>
            <a:r>
              <a:rPr lang="en-US" dirty="0" smtClean="0"/>
              <a:t>At Bari we are supporting a Tier3 exactly for this use case </a:t>
            </a:r>
            <a:r>
              <a:rPr lang="en-US" dirty="0" smtClean="0"/>
              <a:t>(Perugia)</a:t>
            </a:r>
            <a:endParaRPr lang="en-US" dirty="0" smtClean="0"/>
          </a:p>
          <a:p>
            <a:pPr lvl="2"/>
            <a:r>
              <a:rPr lang="en-US" dirty="0" smtClean="0"/>
              <a:t>This could could be also useful for easy sharing files among different users and groups</a:t>
            </a:r>
          </a:p>
          <a:p>
            <a:r>
              <a:rPr lang="en-US" dirty="0" smtClean="0"/>
              <a:t>Tier3 could run small set of jobs reading files remotely from a “close” Tier2</a:t>
            </a:r>
          </a:p>
          <a:p>
            <a:pPr lvl="1"/>
            <a:r>
              <a:rPr lang="en-US" dirty="0" smtClean="0"/>
              <a:t>If the tier3 do not have enough storage or man power to store data reliably </a:t>
            </a:r>
          </a:p>
          <a:p>
            <a:pPr lvl="1"/>
            <a:r>
              <a:rPr lang="en-US" dirty="0" smtClean="0"/>
              <a:t>At Bari we are already providing such a feature to (Trieste) Tier3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427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INFN-Bari is also hosting an </a:t>
            </a:r>
            <a:r>
              <a:rPr lang="en-US" dirty="0" err="1"/>
              <a:t>XRootD</a:t>
            </a:r>
            <a:r>
              <a:rPr lang="en-US" dirty="0"/>
              <a:t> </a:t>
            </a:r>
            <a:r>
              <a:rPr lang="en-US" dirty="0" smtClean="0"/>
              <a:t>redirector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48106"/>
            <a:ext cx="8574087" cy="4597371"/>
          </a:xfrm>
        </p:spPr>
        <p:txBody>
          <a:bodyPr/>
          <a:lstStyle/>
          <a:p>
            <a:r>
              <a:rPr lang="en-US" dirty="0" smtClean="0"/>
              <a:t>Installing a native </a:t>
            </a:r>
            <a:r>
              <a:rPr lang="en-US" dirty="0" err="1" smtClean="0"/>
              <a:t>Xrootd+CMSD</a:t>
            </a:r>
            <a:r>
              <a:rPr lang="en-US" dirty="0" smtClean="0"/>
              <a:t> server configured as redirector</a:t>
            </a:r>
          </a:p>
          <a:p>
            <a:r>
              <a:rPr lang="en-US" dirty="0" smtClean="0"/>
              <a:t>Need to configure a </a:t>
            </a:r>
            <a:r>
              <a:rPr lang="en-US" dirty="0" err="1" smtClean="0"/>
              <a:t>fall-back</a:t>
            </a:r>
            <a:r>
              <a:rPr lang="en-US" dirty="0" smtClean="0"/>
              <a:t> to ask files not in the federation to the Global redirector </a:t>
            </a:r>
            <a:endParaRPr lang="en-US" dirty="0"/>
          </a:p>
          <a:p>
            <a:r>
              <a:rPr lang="en-US" dirty="0" smtClean="0"/>
              <a:t>It is stateless:</a:t>
            </a:r>
          </a:p>
          <a:p>
            <a:pPr lvl="1"/>
            <a:r>
              <a:rPr lang="en-US" dirty="0" smtClean="0"/>
              <a:t>No DB to back-up, only one configuration file.</a:t>
            </a:r>
            <a:endParaRPr lang="en-US" dirty="0"/>
          </a:p>
          <a:p>
            <a:pPr lvl="1"/>
            <a:r>
              <a:rPr lang="en-US" dirty="0" smtClean="0"/>
              <a:t>This means that is is also easy to obtain a </a:t>
            </a:r>
            <a:r>
              <a:rPr lang="en-US" dirty="0" err="1" smtClean="0"/>
              <a:t>HighAvailable</a:t>
            </a:r>
            <a:r>
              <a:rPr lang="en-US" dirty="0" smtClean="0"/>
              <a:t> configuration</a:t>
            </a:r>
          </a:p>
          <a:p>
            <a:r>
              <a:rPr lang="en-US" dirty="0" smtClean="0"/>
              <a:t>The logs provides good information on what is happening among the client and the data servers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6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880997"/>
            <a:ext cx="8574087" cy="4564479"/>
          </a:xfrm>
        </p:spPr>
        <p:txBody>
          <a:bodyPr/>
          <a:lstStyle/>
          <a:p>
            <a:r>
              <a:rPr lang="en-US" dirty="0" smtClean="0"/>
              <a:t>Documentation could be improved at least for EGI/EU deployment</a:t>
            </a:r>
          </a:p>
          <a:p>
            <a:r>
              <a:rPr lang="en-US" dirty="0" smtClean="0"/>
              <a:t>The support mailing is quite active and is providing fast answers</a:t>
            </a:r>
          </a:p>
          <a:p>
            <a:r>
              <a:rPr lang="en-US" dirty="0" smtClean="0"/>
              <a:t>The initial feedback from the users is that it is working quite well and transparently</a:t>
            </a:r>
          </a:p>
          <a:p>
            <a:pPr lvl="1"/>
            <a:r>
              <a:rPr lang="en-US" dirty="0" smtClean="0"/>
              <a:t>Also if the use base should increase consistently to gain more experience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633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… what we feel is still </a:t>
            </a:r>
            <a:r>
              <a:rPr lang="en-US" dirty="0" smtClean="0"/>
              <a:t>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95063"/>
            <a:ext cx="8574087" cy="485048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Alarms on daemon failures</a:t>
            </a:r>
          </a:p>
          <a:p>
            <a:r>
              <a:rPr lang="en-US" dirty="0" smtClean="0"/>
              <a:t>Alarms on errors:</a:t>
            </a:r>
          </a:p>
          <a:p>
            <a:pPr lvl="1"/>
            <a:r>
              <a:rPr lang="en-US" dirty="0" smtClean="0"/>
              <a:t>At a redirector level one could catch errors and try to react on those:</a:t>
            </a:r>
          </a:p>
          <a:p>
            <a:pPr lvl="2"/>
            <a:r>
              <a:rPr lang="en-US" dirty="0" smtClean="0"/>
              <a:t>Advise the site that is failing </a:t>
            </a:r>
            <a:endParaRPr lang="en-US" dirty="0"/>
          </a:p>
          <a:p>
            <a:pPr lvl="2"/>
            <a:r>
              <a:rPr lang="en-US" dirty="0" smtClean="0"/>
              <a:t>Warn the users that is doing something wrong</a:t>
            </a:r>
          </a:p>
          <a:p>
            <a:r>
              <a:rPr lang="en-US" dirty="0" smtClean="0"/>
              <a:t>More throttling capabilities</a:t>
            </a:r>
          </a:p>
          <a:p>
            <a:pPr lvl="1"/>
            <a:r>
              <a:rPr lang="en-US" dirty="0" smtClean="0"/>
              <a:t>Per users/sites/</a:t>
            </a:r>
            <a:r>
              <a:rPr lang="en-US" dirty="0" err="1" smtClean="0"/>
              <a:t>etc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Number of open streams </a:t>
            </a:r>
          </a:p>
          <a:p>
            <a:r>
              <a:rPr lang="en-US" dirty="0" smtClean="0"/>
              <a:t>The capabilities to choose data sources that could serve better the client based on the network topology</a:t>
            </a:r>
          </a:p>
          <a:p>
            <a:pPr lvl="1"/>
            <a:r>
              <a:rPr lang="en-US" dirty="0" smtClean="0"/>
              <a:t>Work in progress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84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 and 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86027"/>
            <a:ext cx="8574087" cy="4564043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https://twiki.cern.ch/twiki/bin/view/Main/</a:t>
            </a:r>
            <a:r>
              <a:rPr lang="en-US" dirty="0" smtClean="0">
                <a:hlinkClick r:id="rId2"/>
              </a:rPr>
              <a:t>CmsXrootdArchitecture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https://svnweb.cern.ch/trac/lcgdm/wiki/Dpm/Xroot/</a:t>
            </a:r>
            <a:r>
              <a:rPr lang="en-US" dirty="0" smtClean="0">
                <a:hlinkClick r:id="rId3"/>
              </a:rPr>
              <a:t>Setup</a:t>
            </a:r>
            <a:endParaRPr lang="en-US" dirty="0" smtClean="0"/>
          </a:p>
          <a:p>
            <a:r>
              <a:rPr lang="en-US" b="1" dirty="0"/>
              <a:t>Monitoring</a:t>
            </a:r>
            <a:r>
              <a:rPr lang="en-US" dirty="0"/>
              <a:t>: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</a:t>
            </a:r>
            <a:r>
              <a:rPr lang="en-US" dirty="0" smtClean="0"/>
              <a:t>Main</a:t>
            </a:r>
            <a:r>
              <a:rPr lang="en-US" dirty="0"/>
              <a:t>/</a:t>
            </a:r>
            <a:r>
              <a:rPr lang="en-US" dirty="0" err="1" smtClean="0"/>
              <a:t>XrootdMonitoring</a:t>
            </a:r>
            <a:endParaRPr lang="en-US" dirty="0"/>
          </a:p>
          <a:p>
            <a:r>
              <a:rPr lang="en-US" dirty="0"/>
              <a:t>￼￼</a:t>
            </a:r>
            <a:r>
              <a:rPr lang="en-US" b="1" dirty="0"/>
              <a:t>Throttling</a:t>
            </a:r>
            <a:r>
              <a:rPr lang="en-US" dirty="0"/>
              <a:t>: https://</a:t>
            </a:r>
            <a:r>
              <a:rPr lang="en-US" dirty="0" err="1"/>
              <a:t>twiki.cern.ch</a:t>
            </a:r>
            <a:r>
              <a:rPr lang="en-US" dirty="0"/>
              <a:t>/</a:t>
            </a:r>
            <a:r>
              <a:rPr lang="en-US" dirty="0" err="1"/>
              <a:t>twiki</a:t>
            </a:r>
            <a:r>
              <a:rPr lang="en-US" dirty="0"/>
              <a:t>/bin/view/Main/ </a:t>
            </a:r>
            <a:r>
              <a:rPr lang="en-US" dirty="0" err="1" smtClean="0"/>
              <a:t>XrootdThrottling</a:t>
            </a:r>
            <a:endParaRPr lang="en-US" dirty="0" smtClean="0"/>
          </a:p>
          <a:p>
            <a:r>
              <a:rPr lang="en-US" dirty="0">
                <a:hlinkClick r:id="rId4"/>
              </a:rPr>
              <a:t>hn-cms</a:t>
            </a:r>
            <a:r>
              <a:rPr lang="en-US" dirty="0" smtClean="0">
                <a:hlinkClick r:id="rId4"/>
              </a:rPr>
              <a:t>-wanaccess</a:t>
            </a:r>
            <a:r>
              <a:rPr lang="en-US" dirty="0">
                <a:hlinkClick r:id="rId4"/>
              </a:rPr>
              <a:t>@</a:t>
            </a:r>
            <a:r>
              <a:rPr lang="en-US" dirty="0" smtClean="0">
                <a:hlinkClick r:id="rId4"/>
              </a:rPr>
              <a:t>cern.ch</a:t>
            </a:r>
            <a:endParaRPr lang="en-US" dirty="0"/>
          </a:p>
          <a:p>
            <a:r>
              <a:rPr lang="en-US" dirty="0"/>
              <a:t>US redirector contact: Brian </a:t>
            </a:r>
            <a:r>
              <a:rPr lang="en-US" dirty="0" err="1"/>
              <a:t>Bockelman</a:t>
            </a:r>
            <a:r>
              <a:rPr lang="en-US" dirty="0"/>
              <a:t>, </a:t>
            </a:r>
            <a:r>
              <a:rPr lang="en-US" dirty="0" err="1"/>
              <a:t>bbockelm@cse.unl.edu</a:t>
            </a:r>
            <a:endParaRPr lang="en-US" dirty="0"/>
          </a:p>
          <a:p>
            <a:r>
              <a:rPr lang="en-US" dirty="0"/>
              <a:t>￼EU redirector contact: Giacinto Donvito, </a:t>
            </a:r>
            <a:r>
              <a:rPr lang="en-US" dirty="0" err="1"/>
              <a:t>giacinto.donvito@ba.infn.it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237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85595"/>
            <a:ext cx="8574087" cy="96784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24706"/>
            <a:ext cx="8574087" cy="45042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Federation(s):</a:t>
            </a:r>
          </a:p>
          <a:p>
            <a:pPr lvl="1"/>
            <a:r>
              <a:rPr lang="en-US" dirty="0" smtClean="0"/>
              <a:t>We indeed have already two different federations</a:t>
            </a:r>
          </a:p>
          <a:p>
            <a:r>
              <a:rPr lang="en-US" dirty="0" smtClean="0"/>
              <a:t>CMS use case</a:t>
            </a:r>
          </a:p>
          <a:p>
            <a:r>
              <a:rPr lang="en-US" dirty="0" smtClean="0"/>
              <a:t>How to join </a:t>
            </a:r>
            <a:r>
              <a:rPr lang="en-US" dirty="0"/>
              <a:t>the </a:t>
            </a:r>
            <a:r>
              <a:rPr lang="en-US" dirty="0" err="1" smtClean="0"/>
              <a:t>XRootD</a:t>
            </a:r>
            <a:r>
              <a:rPr lang="en-US" dirty="0" smtClean="0"/>
              <a:t> federation</a:t>
            </a:r>
          </a:p>
          <a:p>
            <a:r>
              <a:rPr lang="en-US" dirty="0" smtClean="0"/>
              <a:t>How a CMS site could benefit from </a:t>
            </a:r>
            <a:r>
              <a:rPr lang="en-US" dirty="0"/>
              <a:t>an </a:t>
            </a:r>
            <a:r>
              <a:rPr lang="en-US" dirty="0" err="1" smtClean="0"/>
              <a:t>XRootD</a:t>
            </a:r>
            <a:r>
              <a:rPr lang="en-US" dirty="0" smtClean="0"/>
              <a:t> federation</a:t>
            </a:r>
          </a:p>
          <a:p>
            <a:r>
              <a:rPr lang="en-US" dirty="0" smtClean="0"/>
              <a:t>How a CMS users could </a:t>
            </a:r>
            <a:r>
              <a:rPr lang="en-US" dirty="0"/>
              <a:t>benefit from a </a:t>
            </a:r>
            <a:r>
              <a:rPr lang="en-US" dirty="0" err="1" smtClean="0"/>
              <a:t>XRootD</a:t>
            </a:r>
            <a:r>
              <a:rPr lang="en-US" dirty="0" smtClean="0"/>
              <a:t> </a:t>
            </a:r>
            <a:r>
              <a:rPr lang="en-US" dirty="0"/>
              <a:t>federation</a:t>
            </a:r>
            <a:endParaRPr lang="en-US" dirty="0" smtClean="0"/>
          </a:p>
          <a:p>
            <a:r>
              <a:rPr lang="en-US" dirty="0" smtClean="0"/>
              <a:t>INFN-Bari is also hosting </a:t>
            </a:r>
            <a:r>
              <a:rPr lang="en-US" dirty="0"/>
              <a:t>an </a:t>
            </a:r>
            <a:r>
              <a:rPr lang="en-US" dirty="0" err="1" smtClean="0"/>
              <a:t>XRootD</a:t>
            </a:r>
            <a:r>
              <a:rPr lang="en-US" dirty="0" smtClean="0"/>
              <a:t> redirector</a:t>
            </a:r>
          </a:p>
          <a:p>
            <a:r>
              <a:rPr lang="en-US" dirty="0" smtClean="0"/>
              <a:t>Feedbacks … </a:t>
            </a:r>
          </a:p>
          <a:p>
            <a:r>
              <a:rPr lang="en-US" dirty="0" smtClean="0"/>
              <a:t>… what we feel is still missing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3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/>
          <a:lstStyle/>
          <a:p>
            <a:r>
              <a:rPr lang="en-US" dirty="0"/>
              <a:t>Federation(s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/>
          </a:bodyPr>
          <a:lstStyle/>
          <a:p>
            <a:r>
              <a:rPr lang="en-US" dirty="0" smtClean="0"/>
              <a:t>All the CMS sites (Tier0, Tier1, Tier2) are already part of a federation</a:t>
            </a:r>
          </a:p>
          <a:p>
            <a:pPr lvl="1"/>
            <a:r>
              <a:rPr lang="en-US" dirty="0" smtClean="0"/>
              <a:t>All the CMS files are registered under a common Logical </a:t>
            </a:r>
            <a:r>
              <a:rPr lang="en-US" dirty="0" err="1" smtClean="0"/>
              <a:t>NameSpace</a:t>
            </a:r>
            <a:r>
              <a:rPr lang="en-US" dirty="0" smtClean="0"/>
              <a:t>. </a:t>
            </a:r>
          </a:p>
          <a:p>
            <a:pPr lvl="1"/>
            <a:r>
              <a:rPr lang="en-US" dirty="0" smtClean="0"/>
              <a:t>There is an automatic system that is able to deal with data transfers among sites</a:t>
            </a:r>
          </a:p>
          <a:p>
            <a:pPr lvl="2"/>
            <a:r>
              <a:rPr lang="en-US" dirty="0" smtClean="0"/>
              <a:t>The data transfers need to be “requested” from </a:t>
            </a:r>
            <a:r>
              <a:rPr lang="en-US" dirty="0"/>
              <a:t>a “user” and “approved</a:t>
            </a:r>
            <a:r>
              <a:rPr lang="en-US" dirty="0" smtClean="0"/>
              <a:t>” from an “admin”</a:t>
            </a:r>
          </a:p>
          <a:p>
            <a:pPr lvl="1"/>
            <a:r>
              <a:rPr lang="en-US" dirty="0" smtClean="0"/>
              <a:t>There is a catalogue that knows where a “block of files” is in order to use it</a:t>
            </a:r>
          </a:p>
          <a:p>
            <a:pPr lvl="1"/>
            <a:endParaRPr lang="en-US" dirty="0"/>
          </a:p>
          <a:p>
            <a:r>
              <a:rPr lang="en-US" dirty="0" smtClean="0"/>
              <a:t>I will </a:t>
            </a:r>
            <a:r>
              <a:rPr lang="en-US" b="1" dirty="0" smtClean="0"/>
              <a:t>NOT </a:t>
            </a:r>
            <a:r>
              <a:rPr lang="en-US" dirty="0" smtClean="0"/>
              <a:t>talk about “this federation” today!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4780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/>
          <a:lstStyle/>
          <a:p>
            <a:r>
              <a:rPr lang="en-US" dirty="0" smtClean="0"/>
              <a:t>CMS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/>
          </a:bodyPr>
          <a:lstStyle/>
          <a:p>
            <a:r>
              <a:rPr lang="en-US" dirty="0" smtClean="0"/>
              <a:t>Add a more dynamic and transparent data access layer for “not massive” data reading </a:t>
            </a:r>
          </a:p>
          <a:p>
            <a:pPr lvl="1"/>
            <a:r>
              <a:rPr lang="en-US" dirty="0" smtClean="0"/>
              <a:t>Writing and debugging code against file not available on your machine/site</a:t>
            </a:r>
          </a:p>
          <a:p>
            <a:pPr lvl="1"/>
            <a:r>
              <a:rPr lang="en-US" dirty="0" smtClean="0"/>
              <a:t>Automatic </a:t>
            </a:r>
            <a:r>
              <a:rPr lang="en-US" dirty="0" err="1" smtClean="0"/>
              <a:t>fall-back</a:t>
            </a:r>
            <a:r>
              <a:rPr lang="en-US" dirty="0" smtClean="0"/>
              <a:t> within the CMS framework in case of storage failures </a:t>
            </a:r>
          </a:p>
          <a:p>
            <a:pPr lvl="1"/>
            <a:r>
              <a:rPr lang="en-US" dirty="0" smtClean="0"/>
              <a:t>Running analysis on small sites </a:t>
            </a:r>
            <a:r>
              <a:rPr lang="en-US" dirty="0"/>
              <a:t>with  lack of manpower</a:t>
            </a:r>
            <a:endParaRPr lang="en-US" dirty="0" smtClean="0"/>
          </a:p>
          <a:p>
            <a:r>
              <a:rPr lang="en-US" dirty="0" smtClean="0"/>
              <a:t>AAA has been already described </a:t>
            </a:r>
          </a:p>
          <a:p>
            <a:pPr lvl="1"/>
            <a:r>
              <a:rPr lang="en-US" dirty="0" smtClean="0"/>
              <a:t>I will focus on Site Admin view …</a:t>
            </a:r>
          </a:p>
          <a:p>
            <a:pPr lvl="1"/>
            <a:r>
              <a:rPr lang="en-US" dirty="0" smtClean="0"/>
              <a:t>… and effort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00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45911"/>
            <a:ext cx="8574087" cy="967840"/>
          </a:xfrm>
        </p:spPr>
        <p:txBody>
          <a:bodyPr/>
          <a:lstStyle/>
          <a:p>
            <a:r>
              <a:rPr lang="en-US" dirty="0" smtClean="0"/>
              <a:t>SE in the Classical Federation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857" y="2033836"/>
            <a:ext cx="7620971" cy="427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0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</a:t>
            </a:r>
            <a:r>
              <a:rPr lang="en-US" dirty="0" smtClean="0"/>
              <a:t>a T2 could </a:t>
            </a:r>
            <a:r>
              <a:rPr lang="en-US" dirty="0"/>
              <a:t>join the </a:t>
            </a:r>
            <a:r>
              <a:rPr lang="en-US" dirty="0" err="1"/>
              <a:t>XRootD</a:t>
            </a:r>
            <a:r>
              <a:rPr lang="en-US" dirty="0"/>
              <a:t> </a:t>
            </a:r>
            <a:r>
              <a:rPr lang="en-US" dirty="0" smtClean="0"/>
              <a:t>federation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944547"/>
            <a:ext cx="8574087" cy="4500929"/>
          </a:xfrm>
        </p:spPr>
        <p:txBody>
          <a:bodyPr/>
          <a:lstStyle/>
          <a:p>
            <a:r>
              <a:rPr lang="en-US" dirty="0" smtClean="0"/>
              <a:t>The site admin should expose the files using one or more </a:t>
            </a:r>
            <a:r>
              <a:rPr lang="en-US" dirty="0" err="1" smtClean="0"/>
              <a:t>xrootd</a:t>
            </a:r>
            <a:r>
              <a:rPr lang="en-US" dirty="0" smtClean="0"/>
              <a:t> door</a:t>
            </a:r>
          </a:p>
          <a:p>
            <a:r>
              <a:rPr lang="en-US" dirty="0" smtClean="0"/>
              <a:t>The practical step needed depends on the storage systems used by the site:</a:t>
            </a:r>
          </a:p>
          <a:p>
            <a:pPr lvl="1"/>
            <a:r>
              <a:rPr lang="en-US" dirty="0" err="1" smtClean="0"/>
              <a:t>Posix</a:t>
            </a:r>
            <a:r>
              <a:rPr lang="en-US" dirty="0" smtClean="0"/>
              <a:t> native file-system is generally far easier that all the other solutions</a:t>
            </a:r>
          </a:p>
          <a:p>
            <a:pPr lvl="1"/>
            <a:r>
              <a:rPr lang="en-US" dirty="0" smtClean="0"/>
              <a:t>There are already working solution for all the storage elements used in the HEP community</a:t>
            </a:r>
          </a:p>
          <a:p>
            <a:pPr lvl="1"/>
            <a:r>
              <a:rPr lang="en-US" dirty="0" smtClean="0"/>
              <a:t>The capability of </a:t>
            </a:r>
            <a:r>
              <a:rPr lang="en-US" dirty="0" err="1" smtClean="0"/>
              <a:t>xrootd</a:t>
            </a:r>
            <a:r>
              <a:rPr lang="en-US" dirty="0" smtClean="0"/>
              <a:t> to exploit plugin and library is very important here for exploiting new storage systems.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39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45911"/>
            <a:ext cx="8574087" cy="967840"/>
          </a:xfrm>
        </p:spPr>
        <p:txBody>
          <a:bodyPr/>
          <a:lstStyle/>
          <a:p>
            <a:r>
              <a:rPr lang="en-US" dirty="0" smtClean="0"/>
              <a:t>SE in the </a:t>
            </a:r>
            <a:r>
              <a:rPr lang="en-US" dirty="0" err="1" smtClean="0"/>
              <a:t>Xrootd</a:t>
            </a:r>
            <a:r>
              <a:rPr lang="en-US" dirty="0" smtClean="0"/>
              <a:t> (AAA) federation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7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981" y="1728253"/>
            <a:ext cx="7280715" cy="472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108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/>
          <a:lstStyle/>
          <a:p>
            <a:r>
              <a:rPr lang="en-US" dirty="0" smtClean="0"/>
              <a:t>HW Requirements for a CMS Tier2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Add at least one more machine:</a:t>
            </a:r>
          </a:p>
          <a:p>
            <a:pPr lvl="1"/>
            <a:r>
              <a:rPr lang="en-US" dirty="0" smtClean="0"/>
              <a:t>The same </a:t>
            </a:r>
            <a:r>
              <a:rPr lang="en-US" dirty="0" err="1" smtClean="0"/>
              <a:t>hw</a:t>
            </a:r>
            <a:r>
              <a:rPr lang="en-US" dirty="0" smtClean="0"/>
              <a:t> requirement of a “</a:t>
            </a:r>
            <a:r>
              <a:rPr lang="en-US" dirty="0" err="1" smtClean="0"/>
              <a:t>gridftp</a:t>
            </a:r>
            <a:r>
              <a:rPr lang="en-US" dirty="0" smtClean="0"/>
              <a:t> door”</a:t>
            </a:r>
          </a:p>
          <a:p>
            <a:pPr lvl="1"/>
            <a:r>
              <a:rPr lang="en-US" dirty="0" smtClean="0"/>
              <a:t>A good suggestion could be having two-three different server for fail-over and load balancing purpose </a:t>
            </a:r>
          </a:p>
          <a:p>
            <a:r>
              <a:rPr lang="en-US" dirty="0" smtClean="0"/>
              <a:t>The network connection of the machine could be an easy way of throttling the amount of byte flowing out of your site</a:t>
            </a:r>
          </a:p>
          <a:p>
            <a:pPr lvl="1"/>
            <a:r>
              <a:rPr lang="en-US" dirty="0" smtClean="0"/>
              <a:t>At </a:t>
            </a:r>
            <a:r>
              <a:rPr lang="en-US" dirty="0" err="1" smtClean="0"/>
              <a:t>INFN_Bari</a:t>
            </a:r>
            <a:r>
              <a:rPr lang="en-US" dirty="0" smtClean="0"/>
              <a:t> we have 2 machine 2Gbit/s each</a:t>
            </a:r>
          </a:p>
          <a:p>
            <a:pPr lvl="1"/>
            <a:r>
              <a:rPr lang="en-US" dirty="0" smtClean="0"/>
              <a:t>This helps us to keep under control the bandwidth utilization</a:t>
            </a:r>
          </a:p>
          <a:p>
            <a:r>
              <a:rPr lang="en-US" dirty="0" smtClean="0"/>
              <a:t>No need for an </a:t>
            </a:r>
            <a:r>
              <a:rPr lang="en-US" dirty="0" err="1" smtClean="0"/>
              <a:t>HighAvailability</a:t>
            </a:r>
            <a:r>
              <a:rPr lang="en-US" dirty="0" smtClean="0"/>
              <a:t> solution among </a:t>
            </a:r>
            <a:r>
              <a:rPr lang="en-US" dirty="0" err="1" smtClean="0"/>
              <a:t>xrootd</a:t>
            </a:r>
            <a:r>
              <a:rPr lang="en-US" dirty="0" smtClean="0"/>
              <a:t> doors: </a:t>
            </a:r>
          </a:p>
          <a:p>
            <a:pPr lvl="1"/>
            <a:r>
              <a:rPr lang="en-US" dirty="0" smtClean="0"/>
              <a:t>The redirector use only machines that are working and responding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486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163" y="265753"/>
            <a:ext cx="8574087" cy="967840"/>
          </a:xfrm>
        </p:spPr>
        <p:txBody>
          <a:bodyPr/>
          <a:lstStyle/>
          <a:p>
            <a:r>
              <a:rPr lang="en-US" dirty="0" smtClean="0"/>
              <a:t>SW Requirements for a CMS Tier2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4163" y="1765970"/>
            <a:ext cx="8574087" cy="4781996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Posix</a:t>
            </a:r>
            <a:r>
              <a:rPr lang="en-US" dirty="0" smtClean="0"/>
              <a:t> file-system: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xrootd</a:t>
            </a:r>
            <a:r>
              <a:rPr lang="en-US" dirty="0" smtClean="0"/>
              <a:t> door should mount the file system and install a the native </a:t>
            </a:r>
            <a:r>
              <a:rPr lang="en-US" dirty="0" err="1" smtClean="0"/>
              <a:t>Xrootd+CMSD</a:t>
            </a:r>
            <a:r>
              <a:rPr lang="en-US" dirty="0" smtClean="0"/>
              <a:t> server</a:t>
            </a:r>
          </a:p>
          <a:p>
            <a:r>
              <a:rPr lang="en-US" dirty="0" err="1" smtClean="0"/>
              <a:t>dCache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in proxy-mode </a:t>
            </a:r>
          </a:p>
          <a:p>
            <a:pPr lvl="1"/>
            <a:r>
              <a:rPr lang="en-US" dirty="0" smtClean="0"/>
              <a:t>In the near future a standard </a:t>
            </a:r>
            <a:r>
              <a:rPr lang="en-US" dirty="0"/>
              <a:t>CMSD daemon and </a:t>
            </a:r>
            <a:r>
              <a:rPr lang="en-US" dirty="0" err="1" smtClean="0"/>
              <a:t>dCache</a:t>
            </a:r>
            <a:r>
              <a:rPr lang="en-US" dirty="0" smtClean="0"/>
              <a:t> </a:t>
            </a:r>
            <a:r>
              <a:rPr lang="en-US" dirty="0" err="1" smtClean="0"/>
              <a:t>xrootd</a:t>
            </a:r>
            <a:r>
              <a:rPr lang="en-US" dirty="0" smtClean="0"/>
              <a:t> door</a:t>
            </a:r>
          </a:p>
          <a:p>
            <a:r>
              <a:rPr lang="en-US" dirty="0" smtClean="0"/>
              <a:t>DPM:</a:t>
            </a:r>
          </a:p>
          <a:p>
            <a:pPr lvl="1"/>
            <a:r>
              <a:rPr lang="en-US" dirty="0" smtClean="0"/>
              <a:t>New version of DPM</a:t>
            </a:r>
          </a:p>
          <a:p>
            <a:pPr lvl="1"/>
            <a:r>
              <a:rPr lang="en-US" dirty="0" smtClean="0"/>
              <a:t>DPM </a:t>
            </a:r>
            <a:r>
              <a:rPr lang="en-US" dirty="0" err="1" smtClean="0"/>
              <a:t>Xrootd</a:t>
            </a:r>
            <a:r>
              <a:rPr lang="en-US" dirty="0" smtClean="0"/>
              <a:t> door + CMSD native daemon </a:t>
            </a:r>
          </a:p>
          <a:p>
            <a:r>
              <a:rPr lang="en-US" dirty="0" smtClean="0"/>
              <a:t>HDFS: </a:t>
            </a:r>
          </a:p>
          <a:p>
            <a:pPr lvl="1"/>
            <a:r>
              <a:rPr lang="en-US" dirty="0" smtClean="0"/>
              <a:t>Native </a:t>
            </a:r>
            <a:r>
              <a:rPr lang="en-US" dirty="0" err="1" smtClean="0"/>
              <a:t>Xrootd+CMSD</a:t>
            </a:r>
            <a:r>
              <a:rPr lang="en-US" dirty="0" smtClean="0"/>
              <a:t> servers </a:t>
            </a:r>
          </a:p>
          <a:p>
            <a:pPr lvl="1"/>
            <a:r>
              <a:rPr lang="en-US" dirty="0" smtClean="0"/>
              <a:t>An ad-hoc plugin for reading data on HDFS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999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2900</TotalTime>
  <Words>1351</Words>
  <Application>Microsoft Macintosh PowerPoint</Application>
  <PresentationFormat>On-screen Show (4:3)</PresentationFormat>
  <Paragraphs>150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Spectrum</vt:lpstr>
      <vt:lpstr>A tier2's perspective</vt:lpstr>
      <vt:lpstr>Outline</vt:lpstr>
      <vt:lpstr>Federation(s)</vt:lpstr>
      <vt:lpstr>CMS Use Case</vt:lpstr>
      <vt:lpstr>SE in the Classical Federation</vt:lpstr>
      <vt:lpstr>How a T2 could join the XRootD federation</vt:lpstr>
      <vt:lpstr>SE in the Xrootd (AAA) federation</vt:lpstr>
      <vt:lpstr>HW Requirements for a CMS Tier2</vt:lpstr>
      <vt:lpstr>SW Requirements for a CMS Tier2</vt:lpstr>
      <vt:lpstr>SW Requirements for a CMS Tier2</vt:lpstr>
      <vt:lpstr>How a CMS site could benefit from an XRootD federation</vt:lpstr>
      <vt:lpstr>How a CMS site could benefit from an XRootD federation</vt:lpstr>
      <vt:lpstr>How a CMS site could benefit from an XRootD federation</vt:lpstr>
      <vt:lpstr>How a CMS users could benefit from a XRootD federation</vt:lpstr>
      <vt:lpstr>INFN-Bari is also hosting an XRootD redirector</vt:lpstr>
      <vt:lpstr>Feedback</vt:lpstr>
      <vt:lpstr>… what we feel is still missing</vt:lpstr>
      <vt:lpstr>Links and documentation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tier2's perspective</dc:title>
  <dc:creator>Giacinto Donvito</dc:creator>
  <cp:lastModifiedBy>Giacinto Donvito</cp:lastModifiedBy>
  <cp:revision>156</cp:revision>
  <cp:lastPrinted>2012-10-09T13:54:56Z</cp:lastPrinted>
  <dcterms:created xsi:type="dcterms:W3CDTF">2012-10-07T11:21:09Z</dcterms:created>
  <dcterms:modified xsi:type="dcterms:W3CDTF">2012-10-25T15:56:11Z</dcterms:modified>
</cp:coreProperties>
</file>