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72" r:id="rId3"/>
    <p:sldId id="257" r:id="rId4"/>
    <p:sldId id="259" r:id="rId5"/>
    <p:sldId id="258" r:id="rId6"/>
    <p:sldId id="260" r:id="rId7"/>
    <p:sldId id="261" r:id="rId8"/>
    <p:sldId id="262" r:id="rId9"/>
    <p:sldId id="263" r:id="rId10"/>
    <p:sldId id="265" r:id="rId11"/>
    <p:sldId id="266" r:id="rId12"/>
    <p:sldId id="267" r:id="rId13"/>
    <p:sldId id="268" r:id="rId14"/>
    <p:sldId id="269" r:id="rId15"/>
    <p:sldId id="270" r:id="rId16"/>
    <p:sldId id="273" r:id="rId17"/>
    <p:sldId id="274"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DCCBF789-1BB8-4B8A-ABFA-F6DB6CDB41ED}">
          <p14:sldIdLst>
            <p14:sldId id="256"/>
            <p14:sldId id="272"/>
            <p14:sldId id="257"/>
            <p14:sldId id="259"/>
            <p14:sldId id="258"/>
            <p14:sldId id="260"/>
            <p14:sldId id="261"/>
            <p14:sldId id="262"/>
            <p14:sldId id="263"/>
            <p14:sldId id="265"/>
            <p14:sldId id="266"/>
            <p14:sldId id="267"/>
            <p14:sldId id="268"/>
            <p14:sldId id="269"/>
            <p14:sldId id="270"/>
            <p14:sldId id="273"/>
            <p14:sldId id="274"/>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71" autoAdjust="0"/>
  </p:normalViewPr>
  <p:slideViewPr>
    <p:cSldViewPr>
      <p:cViewPr varScale="1">
        <p:scale>
          <a:sx n="66" d="100"/>
          <a:sy n="66" d="100"/>
        </p:scale>
        <p:origin x="-1422" y="-96"/>
      </p:cViewPr>
      <p:guideLst>
        <p:guide orient="horz" pos="2160"/>
        <p:guide pos="2880"/>
      </p:guideLst>
    </p:cSldViewPr>
  </p:slideViewPr>
  <p:outlineViewPr>
    <p:cViewPr>
      <p:scale>
        <a:sx n="33" d="100"/>
        <a:sy n="33" d="100"/>
      </p:scale>
      <p:origin x="36" y="9570"/>
    </p:cViewPr>
  </p:outlineViewPr>
  <p:notesTextViewPr>
    <p:cViewPr>
      <p:scale>
        <a:sx n="1" d="1"/>
        <a:sy n="1" d="1"/>
      </p:scale>
      <p:origin x="0" y="0"/>
    </p:cViewPr>
  </p:notesText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20th International Conference on Computing in High Energy and Nuclear Physics</a:t>
            </a:r>
            <a:endParaRPr lang="en-GB"/>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4E3CA37-04C0-4067-B75B-6500CDD6B0FB}" type="datetimeFigureOut">
              <a:rPr lang="en-GB" smtClean="0"/>
              <a:t>11/10/2013</a:t>
            </a:fld>
            <a:endParaRPr lang="en-GB"/>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F7030-67CE-410D-AB7A-4557FFD08D30}" type="slidenum">
              <a:rPr lang="en-GB" smtClean="0"/>
              <a:t>‹Nº›</a:t>
            </a:fld>
            <a:endParaRPr lang="en-GB"/>
          </a:p>
        </p:txBody>
      </p:sp>
    </p:spTree>
    <p:extLst>
      <p:ext uri="{BB962C8B-B14F-4D97-AF65-F5344CB8AC3E}">
        <p14:creationId xmlns:p14="http://schemas.microsoft.com/office/powerpoint/2010/main" val="25712656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20th International Conference on Computing in High Energy and Nuclear Physics</a:t>
            </a:r>
            <a:endParaRPr lang="en-GB"/>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F48E8B-3C96-467A-8C52-FAE9176B64D1}" type="datetimeFigureOut">
              <a:rPr lang="en-GB" smtClean="0"/>
              <a:t>11/10/2013</a:t>
            </a:fld>
            <a:endParaRPr lang="en-GB"/>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CB0DDD-5DF9-44D3-A8E4-8C2AEE73AF94}" type="slidenum">
              <a:rPr lang="en-GB" smtClean="0"/>
              <a:t>‹Nº›</a:t>
            </a:fld>
            <a:endParaRPr lang="en-GB"/>
          </a:p>
        </p:txBody>
      </p:sp>
    </p:spTree>
    <p:extLst>
      <p:ext uri="{BB962C8B-B14F-4D97-AF65-F5344CB8AC3E}">
        <p14:creationId xmlns:p14="http://schemas.microsoft.com/office/powerpoint/2010/main" val="3115630412"/>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49CB0DDD-5DF9-44D3-A8E4-8C2AEE73AF94}" type="slidenum">
              <a:rPr lang="en-GB" smtClean="0"/>
              <a:t>1</a:t>
            </a:fld>
            <a:endParaRPr lang="en-GB"/>
          </a:p>
        </p:txBody>
      </p:sp>
      <p:sp>
        <p:nvSpPr>
          <p:cNvPr id="5" name="4 Marcador de encabezado"/>
          <p:cNvSpPr>
            <a:spLocks noGrp="1"/>
          </p:cNvSpPr>
          <p:nvPr>
            <p:ph type="hdr" sz="quarter" idx="11"/>
          </p:nvPr>
        </p:nvSpPr>
        <p:spPr/>
        <p:txBody>
          <a:bodyPr/>
          <a:lstStyle/>
          <a:p>
            <a:r>
              <a:rPr lang="en-GB" smtClean="0"/>
              <a:t>20th International Conference on Computing in High Energy and Nuclear Physics</a:t>
            </a:r>
            <a:endParaRPr lang="en-GB"/>
          </a:p>
        </p:txBody>
      </p:sp>
    </p:spTree>
    <p:extLst>
      <p:ext uri="{BB962C8B-B14F-4D97-AF65-F5344CB8AC3E}">
        <p14:creationId xmlns:p14="http://schemas.microsoft.com/office/powerpoint/2010/main" val="2633702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n-GB" dirty="0"/>
          </a:p>
        </p:txBody>
      </p:sp>
      <p:sp>
        <p:nvSpPr>
          <p:cNvPr id="4" name="3 Marcador de encabezado"/>
          <p:cNvSpPr>
            <a:spLocks noGrp="1"/>
          </p:cNvSpPr>
          <p:nvPr>
            <p:ph type="hdr" sz="quarter" idx="10"/>
          </p:nvPr>
        </p:nvSpPr>
        <p:spPr/>
        <p:txBody>
          <a:bodyPr/>
          <a:lstStyle/>
          <a:p>
            <a:r>
              <a:rPr lang="en-GB" smtClean="0"/>
              <a:t>20th International Conference on Computing in High Energy and Nuclear Physics</a:t>
            </a:r>
            <a:endParaRPr lang="en-GB"/>
          </a:p>
        </p:txBody>
      </p:sp>
      <p:sp>
        <p:nvSpPr>
          <p:cNvPr id="5" name="4 Marcador de número de diapositiva"/>
          <p:cNvSpPr>
            <a:spLocks noGrp="1"/>
          </p:cNvSpPr>
          <p:nvPr>
            <p:ph type="sldNum" sz="quarter" idx="11"/>
          </p:nvPr>
        </p:nvSpPr>
        <p:spPr/>
        <p:txBody>
          <a:bodyPr/>
          <a:lstStyle/>
          <a:p>
            <a:fld id="{49CB0DDD-5DF9-44D3-A8E4-8C2AEE73AF94}" type="slidenum">
              <a:rPr lang="en-GB" smtClean="0"/>
              <a:t>7</a:t>
            </a:fld>
            <a:endParaRPr lang="en-GB"/>
          </a:p>
        </p:txBody>
      </p:sp>
    </p:spTree>
    <p:extLst>
      <p:ext uri="{BB962C8B-B14F-4D97-AF65-F5344CB8AC3E}">
        <p14:creationId xmlns:p14="http://schemas.microsoft.com/office/powerpoint/2010/main" val="3996462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GB"/>
          </a:p>
        </p:txBody>
      </p:sp>
      <p:sp>
        <p:nvSpPr>
          <p:cNvPr id="4" name="3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45829052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2189595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2057400" cy="5851525"/>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57200" y="274639"/>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3667982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658084"/>
          </a:xfrm>
        </p:spPr>
        <p:txBody>
          <a:bodyPr/>
          <a:lstStyle/>
          <a:p>
            <a:r>
              <a:rPr lang="es-ES" dirty="0" smtClean="0"/>
              <a:t>Haga clic para modificar el estilo de título del patrón</a:t>
            </a:r>
            <a:endParaRPr lang="en-GB" dirty="0"/>
          </a:p>
        </p:txBody>
      </p:sp>
      <p:sp>
        <p:nvSpPr>
          <p:cNvPr id="3" name="2 Marcador de contenido"/>
          <p:cNvSpPr>
            <a:spLocks noGrp="1"/>
          </p:cNvSpPr>
          <p:nvPr>
            <p:ph idx="1"/>
          </p:nvPr>
        </p:nvSpPr>
        <p:spPr>
          <a:xfrm>
            <a:off x="360860" y="1484784"/>
            <a:ext cx="8229600"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GB" dirty="0"/>
          </a:p>
        </p:txBody>
      </p:sp>
      <p:sp>
        <p:nvSpPr>
          <p:cNvPr id="5" name="4 Marcador de pie de página"/>
          <p:cNvSpPr>
            <a:spLocks noGrp="1"/>
          </p:cNvSpPr>
          <p:nvPr>
            <p:ph type="ftr" sz="quarter" idx="11"/>
          </p:nvPr>
        </p:nvSpPr>
        <p:spPr>
          <a:xfrm>
            <a:off x="1331640" y="6510667"/>
            <a:ext cx="1159768" cy="365125"/>
          </a:xfrm>
          <a:noFill/>
          <a:ln>
            <a:noFill/>
          </a:ln>
        </p:spPr>
        <p:txBody>
          <a:bodyPr/>
          <a:lstStyle>
            <a:lvl1pPr>
              <a:defRPr>
                <a:solidFill>
                  <a:schemeClr val="tx1"/>
                </a:solidFill>
              </a:defRPr>
            </a:lvl1pPr>
          </a:lstStyle>
          <a:p>
            <a:r>
              <a:rPr lang="es-ES" dirty="0" smtClean="0"/>
              <a:t>CHEP2013</a:t>
            </a:r>
            <a:endParaRPr lang="en-GB" dirty="0"/>
          </a:p>
        </p:txBody>
      </p:sp>
      <p:sp>
        <p:nvSpPr>
          <p:cNvPr id="6" name="5 Marcador de número de diapositiva"/>
          <p:cNvSpPr>
            <a:spLocks noGrp="1"/>
          </p:cNvSpPr>
          <p:nvPr>
            <p:ph type="sldNum" sz="quarter" idx="12"/>
          </p:nvPr>
        </p:nvSpPr>
        <p:spPr>
          <a:xfrm>
            <a:off x="827584" y="6484732"/>
            <a:ext cx="539552" cy="365125"/>
          </a:xfrm>
        </p:spPr>
        <p:txBody>
          <a:bodyPr/>
          <a:lstStyle>
            <a:lvl1pPr>
              <a:defRPr>
                <a:solidFill>
                  <a:schemeClr val="tx1"/>
                </a:solidFill>
              </a:defRPr>
            </a:lvl1pPr>
          </a:lstStyle>
          <a:p>
            <a:fld id="{385451FA-A0F6-4BDB-A39A-928D642CD84E}" type="slidenum">
              <a:rPr lang="en-GB" smtClean="0"/>
              <a:pPr/>
              <a:t>‹Nº›</a:t>
            </a:fld>
            <a:endParaRPr lang="en-GB" dirty="0"/>
          </a:p>
        </p:txBody>
      </p:sp>
      <p:grpSp>
        <p:nvGrpSpPr>
          <p:cNvPr id="4" name="3 Grupo"/>
          <p:cNvGrpSpPr/>
          <p:nvPr userDrawn="1"/>
        </p:nvGrpSpPr>
        <p:grpSpPr>
          <a:xfrm>
            <a:off x="6516217" y="6381328"/>
            <a:ext cx="2630574" cy="494856"/>
            <a:chOff x="4782498" y="4785996"/>
            <a:chExt cx="2630574" cy="371142"/>
          </a:xfrm>
        </p:grpSpPr>
        <p:pic>
          <p:nvPicPr>
            <p:cNvPr id="2051" name="Picture 3" descr="C:\Users\cabrillo\Pictures\sardinia_logo.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220072" y="4789333"/>
              <a:ext cx="965109" cy="36780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índice.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195043" y="4785996"/>
              <a:ext cx="1218029" cy="367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uc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782498" y="4785999"/>
              <a:ext cx="432048" cy="367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105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33400608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6" name="5 Marcador de pie de página"/>
          <p:cNvSpPr>
            <a:spLocks noGrp="1"/>
          </p:cNvSpPr>
          <p:nvPr>
            <p:ph type="ftr" sz="quarter" idx="11"/>
          </p:nvPr>
        </p:nvSpPr>
        <p:spPr/>
        <p:txBody>
          <a:bodyPr/>
          <a:lstStyle/>
          <a:p>
            <a:endParaRPr lang="en-GB"/>
          </a:p>
        </p:txBody>
      </p:sp>
      <p:sp>
        <p:nvSpPr>
          <p:cNvPr id="7" name="6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33577686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6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8" name="7 Marcador de pie de página"/>
          <p:cNvSpPr>
            <a:spLocks noGrp="1"/>
          </p:cNvSpPr>
          <p:nvPr>
            <p:ph type="ftr" sz="quarter" idx="11"/>
          </p:nvPr>
        </p:nvSpPr>
        <p:spPr/>
        <p:txBody>
          <a:bodyPr/>
          <a:lstStyle/>
          <a:p>
            <a:endParaRPr lang="en-GB"/>
          </a:p>
        </p:txBody>
      </p:sp>
      <p:sp>
        <p:nvSpPr>
          <p:cNvPr id="9" name="8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24441624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4" name="3 Marcador de pie de página"/>
          <p:cNvSpPr>
            <a:spLocks noGrp="1"/>
          </p:cNvSpPr>
          <p:nvPr>
            <p:ph type="ftr" sz="quarter" idx="11"/>
          </p:nvPr>
        </p:nvSpPr>
        <p:spPr/>
        <p:txBody>
          <a:bodyPr/>
          <a:lstStyle/>
          <a:p>
            <a:endParaRPr lang="en-GB"/>
          </a:p>
        </p:txBody>
      </p:sp>
      <p:sp>
        <p:nvSpPr>
          <p:cNvPr id="5" name="4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168082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3" name="2 Marcador de pie de página"/>
          <p:cNvSpPr>
            <a:spLocks noGrp="1"/>
          </p:cNvSpPr>
          <p:nvPr>
            <p:ph type="ftr" sz="quarter" idx="11"/>
          </p:nvPr>
        </p:nvSpPr>
        <p:spPr/>
        <p:txBody>
          <a:bodyPr/>
          <a:lstStyle/>
          <a:p>
            <a:endParaRPr lang="en-GB"/>
          </a:p>
        </p:txBody>
      </p:sp>
      <p:sp>
        <p:nvSpPr>
          <p:cNvPr id="4" name="3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2578240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6" name="5 Marcador de pie de página"/>
          <p:cNvSpPr>
            <a:spLocks noGrp="1"/>
          </p:cNvSpPr>
          <p:nvPr>
            <p:ph type="ftr" sz="quarter" idx="11"/>
          </p:nvPr>
        </p:nvSpPr>
        <p:spPr/>
        <p:txBody>
          <a:bodyPr/>
          <a:lstStyle/>
          <a:p>
            <a:endParaRPr lang="en-GB"/>
          </a:p>
        </p:txBody>
      </p:sp>
      <p:sp>
        <p:nvSpPr>
          <p:cNvPr id="7" name="6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66389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B13CFE4-015E-4758-81BE-1C920F6598DD}" type="datetimeFigureOut">
              <a:rPr lang="en-GB" smtClean="0"/>
              <a:t>11/10/2013</a:t>
            </a:fld>
            <a:endParaRPr lang="en-GB"/>
          </a:p>
        </p:txBody>
      </p:sp>
      <p:sp>
        <p:nvSpPr>
          <p:cNvPr id="6" name="5 Marcador de pie de página"/>
          <p:cNvSpPr>
            <a:spLocks noGrp="1"/>
          </p:cNvSpPr>
          <p:nvPr>
            <p:ph type="ftr" sz="quarter" idx="11"/>
          </p:nvPr>
        </p:nvSpPr>
        <p:spPr/>
        <p:txBody>
          <a:bodyPr/>
          <a:lstStyle/>
          <a:p>
            <a:endParaRPr lang="en-GB"/>
          </a:p>
        </p:txBody>
      </p:sp>
      <p:sp>
        <p:nvSpPr>
          <p:cNvPr id="7" name="6 Marcador de número de diapositiva"/>
          <p:cNvSpPr>
            <a:spLocks noGrp="1"/>
          </p:cNvSpPr>
          <p:nvPr>
            <p:ph type="sldNum" sz="quarter" idx="12"/>
          </p:nvPr>
        </p:nvSpPr>
        <p:spPr/>
        <p:txBody>
          <a:bodyPr/>
          <a:lstStyle/>
          <a:p>
            <a:fld id="{385451FA-A0F6-4BDB-A39A-928D642CD84E}" type="slidenum">
              <a:rPr lang="en-GB" smtClean="0"/>
              <a:t>‹Nº›</a:t>
            </a:fld>
            <a:endParaRPr lang="en-GB"/>
          </a:p>
        </p:txBody>
      </p:sp>
    </p:spTree>
    <p:extLst>
      <p:ext uri="{BB962C8B-B14F-4D97-AF65-F5344CB8AC3E}">
        <p14:creationId xmlns:p14="http://schemas.microsoft.com/office/powerpoint/2010/main" val="648779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13CFE4-015E-4758-81BE-1C920F6598DD}" type="datetimeFigureOut">
              <a:rPr lang="en-GB" smtClean="0"/>
              <a:t>11/10/2013</a:t>
            </a:fld>
            <a:endParaRPr lang="en-GB"/>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451FA-A0F6-4BDB-A39A-928D642CD84E}" type="slidenum">
              <a:rPr lang="en-GB" smtClean="0"/>
              <a:t>‹Nº›</a:t>
            </a:fld>
            <a:endParaRPr lang="en-GB"/>
          </a:p>
        </p:txBody>
      </p:sp>
    </p:spTree>
    <p:extLst>
      <p:ext uri="{BB962C8B-B14F-4D97-AF65-F5344CB8AC3E}">
        <p14:creationId xmlns:p14="http://schemas.microsoft.com/office/powerpoint/2010/main" val="3037916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8" y="1266826"/>
            <a:ext cx="9111109" cy="423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704850" y="2492898"/>
            <a:ext cx="7772400" cy="2232247"/>
          </a:xfrm>
        </p:spPr>
        <p:txBody>
          <a:bodyPr>
            <a:noAutofit/>
          </a:bodyPr>
          <a:lstStyle/>
          <a:p>
            <a:r>
              <a:rPr lang="en-GB" b="1" dirty="0" smtClean="0">
                <a:solidFill>
                  <a:schemeClr val="bg2">
                    <a:lumMod val="90000"/>
                  </a:schemeClr>
                </a:solidFill>
              </a:rPr>
              <a:t>Direct exploitation of a top500 supercomputer in the analysis of CMS data</a:t>
            </a:r>
            <a:br>
              <a:rPr lang="en-GB" b="1" dirty="0" smtClean="0">
                <a:solidFill>
                  <a:schemeClr val="bg2">
                    <a:lumMod val="90000"/>
                  </a:schemeClr>
                </a:solidFill>
              </a:rPr>
            </a:br>
            <a:endParaRPr lang="en-GB" b="1" dirty="0">
              <a:solidFill>
                <a:schemeClr val="bg2">
                  <a:lumMod val="90000"/>
                </a:schemeClr>
              </a:solidFill>
            </a:endParaRPr>
          </a:p>
        </p:txBody>
      </p:sp>
      <p:sp>
        <p:nvSpPr>
          <p:cNvPr id="3" name="2 CuadroTexto"/>
          <p:cNvSpPr txBox="1"/>
          <p:nvPr/>
        </p:nvSpPr>
        <p:spPr>
          <a:xfrm>
            <a:off x="971600" y="5529152"/>
            <a:ext cx="6696744" cy="923330"/>
          </a:xfrm>
          <a:prstGeom prst="rect">
            <a:avLst/>
          </a:prstGeom>
          <a:noFill/>
        </p:spPr>
        <p:txBody>
          <a:bodyPr wrap="square" rtlCol="0">
            <a:spAutoFit/>
          </a:bodyPr>
          <a:lstStyle/>
          <a:p>
            <a:pPr algn="ctr"/>
            <a:r>
              <a:rPr lang="es-ES" b="1" dirty="0" smtClean="0">
                <a:solidFill>
                  <a:schemeClr val="bg1"/>
                </a:solidFill>
              </a:rPr>
              <a:t>I. Cabrillo*, L. Cabellos*, J. Marco*,  J. Fernández**,  I. González**</a:t>
            </a:r>
          </a:p>
          <a:p>
            <a:pPr algn="ctr"/>
            <a:r>
              <a:rPr lang="es-ES" b="1" dirty="0" smtClean="0">
                <a:solidFill>
                  <a:schemeClr val="bg1"/>
                </a:solidFill>
              </a:rPr>
              <a:t>*IFCA CSIC –Universidad de Cantabria  &amp; **Universidad de Oviedo SPAIN </a:t>
            </a:r>
            <a:endParaRPr lang="en-GB" b="1" dirty="0">
              <a:solidFill>
                <a:schemeClr val="bg1"/>
              </a:solidFill>
            </a:endParaRPr>
          </a:p>
        </p:txBody>
      </p:sp>
    </p:spTree>
    <p:extLst>
      <p:ext uri="{BB962C8B-B14F-4D97-AF65-F5344CB8AC3E}">
        <p14:creationId xmlns:p14="http://schemas.microsoft.com/office/powerpoint/2010/main" val="2876804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64638"/>
            <a:ext cx="8229600" cy="658084"/>
          </a:xfrm>
        </p:spPr>
        <p:txBody>
          <a:bodyPr>
            <a:noAutofit/>
          </a:bodyPr>
          <a:lstStyle/>
          <a:p>
            <a:r>
              <a:rPr lang="es-ES" sz="3600" dirty="0" smtClean="0"/>
              <a:t>INTEGRATION: GPFS </a:t>
            </a:r>
            <a:r>
              <a:rPr lang="es-ES" sz="3600" dirty="0" err="1" smtClean="0"/>
              <a:t>details</a:t>
            </a:r>
            <a:endParaRPr lang="en-GB" sz="3600" dirty="0"/>
          </a:p>
        </p:txBody>
      </p:sp>
      <p:sp>
        <p:nvSpPr>
          <p:cNvPr id="3" name="2 Marcador de contenido"/>
          <p:cNvSpPr>
            <a:spLocks noGrp="1"/>
          </p:cNvSpPr>
          <p:nvPr>
            <p:ph idx="1"/>
          </p:nvPr>
        </p:nvSpPr>
        <p:spPr>
          <a:xfrm>
            <a:off x="457200" y="932723"/>
            <a:ext cx="8229600" cy="5568619"/>
          </a:xfrm>
        </p:spPr>
        <p:txBody>
          <a:bodyPr>
            <a:normAutofit fontScale="77500" lnSpcReduction="20000"/>
          </a:bodyPr>
          <a:lstStyle/>
          <a:p>
            <a:r>
              <a:rPr lang="en-US" dirty="0" smtClean="0"/>
              <a:t>Connect all ALTAMIRA nodes to Ethernet IP network</a:t>
            </a:r>
          </a:p>
          <a:p>
            <a:pPr lvl="1"/>
            <a:r>
              <a:rPr lang="en-US" dirty="0" smtClean="0"/>
              <a:t>Cabling the nodes with 1Gb Ethernet connection to switches</a:t>
            </a:r>
          </a:p>
          <a:p>
            <a:pPr lvl="1"/>
            <a:r>
              <a:rPr lang="en-US" dirty="0" smtClean="0"/>
              <a:t>Deploy an optic 10Gbps + 10Gbps Trunk between IFCA Brocade Ethernet backbone and ALTAMIRA Ethernet switches.</a:t>
            </a:r>
          </a:p>
          <a:p>
            <a:r>
              <a:rPr lang="en-US" dirty="0" smtClean="0"/>
              <a:t>Setup the new 4 ALTAMIRA GPFS storage servers</a:t>
            </a:r>
          </a:p>
          <a:p>
            <a:pPr lvl="1"/>
            <a:r>
              <a:rPr lang="en-US" dirty="0" smtClean="0"/>
              <a:t>Direct FC connection to DCS3700 storage cabin (1 Petabyte)</a:t>
            </a:r>
          </a:p>
          <a:p>
            <a:pPr lvl="1"/>
            <a:r>
              <a:rPr lang="en-US" dirty="0" smtClean="0"/>
              <a:t>4 Gb interfaces to access also IP storage network</a:t>
            </a:r>
          </a:p>
          <a:p>
            <a:pPr lvl="1"/>
            <a:r>
              <a:rPr lang="en-US" dirty="0"/>
              <a:t>IB FDR interfaces to serve all ALTAMIRA nodes</a:t>
            </a:r>
          </a:p>
          <a:p>
            <a:pPr lvl="1"/>
            <a:r>
              <a:rPr lang="en-US" dirty="0" smtClean="0"/>
              <a:t>Create the 2 new ALTAMIRA file systems</a:t>
            </a:r>
          </a:p>
          <a:p>
            <a:pPr lvl="2"/>
            <a:endParaRPr lang="en-US" dirty="0" smtClean="0"/>
          </a:p>
          <a:p>
            <a:r>
              <a:rPr lang="en-US" dirty="0" smtClean="0"/>
              <a:t>Add all ALTAMIRA nodes to IFCA GPFS </a:t>
            </a:r>
            <a:r>
              <a:rPr lang="en-US" dirty="0" smtClean="0"/>
              <a:t>cluster</a:t>
            </a:r>
            <a:endParaRPr lang="en-US" dirty="0" smtClean="0"/>
          </a:p>
          <a:p>
            <a:pPr lvl="1"/>
            <a:r>
              <a:rPr lang="en-US" dirty="0" smtClean="0"/>
              <a:t>At this point Altamira is able to access to different IFCA file systems</a:t>
            </a:r>
          </a:p>
          <a:p>
            <a:pPr lvl="2"/>
            <a:r>
              <a:rPr lang="en-US" dirty="0" err="1" smtClean="0"/>
              <a:t>cms</a:t>
            </a:r>
            <a:r>
              <a:rPr lang="en-US" dirty="0" smtClean="0"/>
              <a:t> data</a:t>
            </a:r>
          </a:p>
          <a:p>
            <a:pPr lvl="2"/>
            <a:r>
              <a:rPr lang="en-US" dirty="0"/>
              <a:t>u</a:t>
            </a:r>
            <a:r>
              <a:rPr lang="en-US" dirty="0" smtClean="0"/>
              <a:t>ser home area</a:t>
            </a:r>
          </a:p>
          <a:p>
            <a:pPr lvl="2"/>
            <a:r>
              <a:rPr lang="en-US" dirty="0"/>
              <a:t>o</a:t>
            </a:r>
            <a:r>
              <a:rPr lang="en-US" dirty="0" smtClean="0"/>
              <a:t>ther IFCA projects</a:t>
            </a:r>
          </a:p>
          <a:p>
            <a:pPr marL="914400" lvl="2" indent="0">
              <a:buNone/>
            </a:pPr>
            <a:endParaRPr lang="en-GB" dirty="0"/>
          </a:p>
        </p:txBody>
      </p:sp>
    </p:spTree>
    <p:extLst>
      <p:ext uri="{BB962C8B-B14F-4D97-AF65-F5344CB8AC3E}">
        <p14:creationId xmlns:p14="http://schemas.microsoft.com/office/powerpoint/2010/main" val="3179231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28733"/>
            <a:ext cx="8435280" cy="5829267"/>
          </a:xfrm>
        </p:spPr>
        <p:txBody>
          <a:bodyPr>
            <a:normAutofit/>
          </a:bodyPr>
          <a:lstStyle/>
          <a:p>
            <a:r>
              <a:rPr lang="en-US" sz="2800" dirty="0" smtClean="0"/>
              <a:t>Setting up the IB </a:t>
            </a:r>
            <a:r>
              <a:rPr lang="en-US" sz="2800" dirty="0" smtClean="0"/>
              <a:t>RDMA </a:t>
            </a:r>
            <a:r>
              <a:rPr lang="en-US" sz="2800" dirty="0" smtClean="0"/>
              <a:t>storage Network (GPFS &gt; 3.4 is needed) </a:t>
            </a:r>
            <a:endParaRPr lang="en-US" sz="2400" dirty="0"/>
          </a:p>
        </p:txBody>
      </p:sp>
      <p:sp>
        <p:nvSpPr>
          <p:cNvPr id="4" name="1 Título"/>
          <p:cNvSpPr>
            <a:spLocks noGrp="1"/>
          </p:cNvSpPr>
          <p:nvPr>
            <p:ph type="title"/>
          </p:nvPr>
        </p:nvSpPr>
        <p:spPr>
          <a:xfrm>
            <a:off x="467544" y="164638"/>
            <a:ext cx="8229600" cy="658084"/>
          </a:xfrm>
        </p:spPr>
        <p:txBody>
          <a:bodyPr>
            <a:noAutofit/>
          </a:bodyPr>
          <a:lstStyle/>
          <a:p>
            <a:r>
              <a:rPr lang="en-US" sz="3600" dirty="0" smtClean="0"/>
              <a:t>INTEGRATION: GPFS details</a:t>
            </a:r>
            <a:endParaRPr lang="en-US" sz="3600" dirty="0"/>
          </a:p>
        </p:txBody>
      </p:sp>
      <p:sp>
        <p:nvSpPr>
          <p:cNvPr id="5" name="4 CuadroTexto"/>
          <p:cNvSpPr txBox="1"/>
          <p:nvPr/>
        </p:nvSpPr>
        <p:spPr>
          <a:xfrm>
            <a:off x="683568" y="1988840"/>
            <a:ext cx="3528392" cy="4185761"/>
          </a:xfrm>
          <a:prstGeom prst="rect">
            <a:avLst/>
          </a:prstGeom>
          <a:solidFill>
            <a:schemeClr val="tx2">
              <a:lumMod val="40000"/>
              <a:lumOff val="60000"/>
            </a:schemeClr>
          </a:solidFill>
        </p:spPr>
        <p:txBody>
          <a:bodyPr wrap="square" rtlCol="0">
            <a:spAutoFit/>
          </a:bodyPr>
          <a:lstStyle/>
          <a:p>
            <a:r>
              <a:rPr lang="en-GB" sz="1400" dirty="0" smtClean="0"/>
              <a:t>[root@node01 ~]# </a:t>
            </a:r>
            <a:r>
              <a:rPr lang="en-GB" sz="1400" dirty="0" err="1" smtClean="0"/>
              <a:t>ibstat</a:t>
            </a:r>
            <a:endParaRPr lang="en-GB" sz="1400" dirty="0" smtClean="0"/>
          </a:p>
          <a:p>
            <a:r>
              <a:rPr lang="en-GB" sz="1400" dirty="0" smtClean="0"/>
              <a:t>CA 'mlx4_0'</a:t>
            </a:r>
          </a:p>
          <a:p>
            <a:r>
              <a:rPr lang="en-GB" sz="1400" dirty="0" smtClean="0"/>
              <a:t>        CA type: MT4099</a:t>
            </a:r>
          </a:p>
          <a:p>
            <a:r>
              <a:rPr lang="en-GB" sz="1400" dirty="0" smtClean="0"/>
              <a:t>        Number of ports: 1</a:t>
            </a:r>
          </a:p>
          <a:p>
            <a:r>
              <a:rPr lang="en-GB" sz="1400" dirty="0" smtClean="0"/>
              <a:t>        Firmware version: 2.10.700</a:t>
            </a:r>
          </a:p>
          <a:p>
            <a:r>
              <a:rPr lang="en-GB" sz="1400" dirty="0" smtClean="0"/>
              <a:t>        Hardware version: 0</a:t>
            </a:r>
          </a:p>
          <a:p>
            <a:r>
              <a:rPr lang="en-GB" sz="1400" dirty="0" smtClean="0"/>
              <a:t>        Node GUID: 0x0002c9030030e820</a:t>
            </a:r>
          </a:p>
          <a:p>
            <a:r>
              <a:rPr lang="en-GB" sz="1400" dirty="0" smtClean="0"/>
              <a:t>        System image GUID: 0x0002c9030030e823</a:t>
            </a:r>
          </a:p>
          <a:p>
            <a:r>
              <a:rPr lang="en-GB" sz="1400" dirty="0" smtClean="0"/>
              <a:t>        Port 1:</a:t>
            </a:r>
          </a:p>
          <a:p>
            <a:r>
              <a:rPr lang="en-GB" sz="1400" dirty="0" smtClean="0"/>
              <a:t>                State: Active</a:t>
            </a:r>
          </a:p>
          <a:p>
            <a:r>
              <a:rPr lang="en-GB" sz="1400" dirty="0" smtClean="0"/>
              <a:t>                Physical state: </a:t>
            </a:r>
            <a:r>
              <a:rPr lang="en-GB" sz="1400" dirty="0" err="1" smtClean="0"/>
              <a:t>LinkUp</a:t>
            </a:r>
            <a:endParaRPr lang="en-GB" sz="1400" dirty="0" smtClean="0"/>
          </a:p>
          <a:p>
            <a:r>
              <a:rPr lang="en-GB" sz="1400" dirty="0" smtClean="0"/>
              <a:t>                Rate: 40 (FDR10)</a:t>
            </a:r>
          </a:p>
          <a:p>
            <a:r>
              <a:rPr lang="en-GB" sz="1400" dirty="0" smtClean="0"/>
              <a:t>                Base lid: 95</a:t>
            </a:r>
          </a:p>
          <a:p>
            <a:r>
              <a:rPr lang="en-GB" sz="1400" dirty="0" smtClean="0"/>
              <a:t>                LMC: 0</a:t>
            </a:r>
          </a:p>
          <a:p>
            <a:r>
              <a:rPr lang="en-GB" sz="1400" dirty="0" smtClean="0"/>
              <a:t>                SM lid: 46</a:t>
            </a:r>
          </a:p>
          <a:p>
            <a:r>
              <a:rPr lang="en-GB" sz="1400" dirty="0" smtClean="0"/>
              <a:t>                Capability mask: 0x02514868</a:t>
            </a:r>
          </a:p>
          <a:p>
            <a:r>
              <a:rPr lang="en-GB" sz="1400" dirty="0" smtClean="0"/>
              <a:t>                Port GUID: 0x0002c9030030e821</a:t>
            </a:r>
          </a:p>
          <a:p>
            <a:r>
              <a:rPr lang="en-GB" sz="1400" dirty="0" smtClean="0"/>
              <a:t>                Link layer: </a:t>
            </a:r>
            <a:r>
              <a:rPr lang="en-GB" sz="1400" dirty="0" err="1" smtClean="0"/>
              <a:t>InfiniBand</a:t>
            </a:r>
            <a:endParaRPr lang="en-GB" sz="1400" dirty="0"/>
          </a:p>
        </p:txBody>
      </p:sp>
      <p:sp>
        <p:nvSpPr>
          <p:cNvPr id="6" name="5 CuadroTexto"/>
          <p:cNvSpPr txBox="1"/>
          <p:nvPr/>
        </p:nvSpPr>
        <p:spPr>
          <a:xfrm>
            <a:off x="4788024" y="2036101"/>
            <a:ext cx="3744416" cy="2462213"/>
          </a:xfrm>
          <a:prstGeom prst="rect">
            <a:avLst/>
          </a:prstGeom>
          <a:solidFill>
            <a:schemeClr val="tx2">
              <a:lumMod val="40000"/>
              <a:lumOff val="60000"/>
            </a:schemeClr>
          </a:solidFill>
        </p:spPr>
        <p:txBody>
          <a:bodyPr wrap="square" rtlCol="0">
            <a:spAutoFit/>
          </a:bodyPr>
          <a:lstStyle/>
          <a:p>
            <a:r>
              <a:rPr lang="en-GB" sz="1400" dirty="0" smtClean="0"/>
              <a:t>[root@node01 ~]# </a:t>
            </a:r>
            <a:r>
              <a:rPr lang="en-GB" sz="1400" dirty="0" err="1" smtClean="0"/>
              <a:t>ibstat</a:t>
            </a:r>
            <a:endParaRPr lang="en-GB" sz="1400" dirty="0" smtClean="0"/>
          </a:p>
          <a:p>
            <a:r>
              <a:rPr lang="en-GB" sz="1400" dirty="0" err="1" smtClean="0"/>
              <a:t>Infiniband</a:t>
            </a:r>
            <a:r>
              <a:rPr lang="en-GB" sz="1400" dirty="0" smtClean="0"/>
              <a:t> device 'mlx4_0' port 1 status:</a:t>
            </a:r>
          </a:p>
          <a:p>
            <a:r>
              <a:rPr lang="en-GB" sz="1400" dirty="0" smtClean="0"/>
              <a:t>        default </a:t>
            </a:r>
            <a:r>
              <a:rPr lang="en-GB" sz="1400" dirty="0" err="1" smtClean="0"/>
              <a:t>gid</a:t>
            </a:r>
            <a:r>
              <a:rPr lang="en-GB" sz="1400" dirty="0" smtClean="0"/>
              <a:t>:     fe80:0000:0000:0000:0002:c903:0030:e821</a:t>
            </a:r>
          </a:p>
          <a:p>
            <a:r>
              <a:rPr lang="en-GB" sz="1400" dirty="0" smtClean="0"/>
              <a:t>        base lid:        0x5f</a:t>
            </a:r>
          </a:p>
          <a:p>
            <a:r>
              <a:rPr lang="en-GB" sz="1400" dirty="0" smtClean="0"/>
              <a:t>        </a:t>
            </a:r>
            <a:r>
              <a:rPr lang="en-GB" sz="1400" dirty="0" err="1" smtClean="0"/>
              <a:t>sm</a:t>
            </a:r>
            <a:r>
              <a:rPr lang="en-GB" sz="1400" dirty="0" smtClean="0"/>
              <a:t> lid:          0x2e</a:t>
            </a:r>
          </a:p>
          <a:p>
            <a:r>
              <a:rPr lang="en-GB" sz="1400" dirty="0" smtClean="0"/>
              <a:t>        state:           4: ACTIVE</a:t>
            </a:r>
          </a:p>
          <a:p>
            <a:r>
              <a:rPr lang="en-GB" sz="1400" dirty="0" smtClean="0"/>
              <a:t>        </a:t>
            </a:r>
            <a:r>
              <a:rPr lang="en-GB" sz="1400" dirty="0" err="1" smtClean="0"/>
              <a:t>phys</a:t>
            </a:r>
            <a:r>
              <a:rPr lang="en-GB" sz="1400" dirty="0" smtClean="0"/>
              <a:t> state:      5: </a:t>
            </a:r>
            <a:r>
              <a:rPr lang="en-GB" sz="1400" dirty="0" err="1" smtClean="0"/>
              <a:t>LinkUp</a:t>
            </a:r>
            <a:endParaRPr lang="en-GB" sz="1400" dirty="0" smtClean="0"/>
          </a:p>
          <a:p>
            <a:r>
              <a:rPr lang="en-GB" sz="1400" dirty="0" smtClean="0"/>
              <a:t>        rate:            40 Gb/sec (4X FDR10)</a:t>
            </a:r>
          </a:p>
          <a:p>
            <a:r>
              <a:rPr lang="en-GB" sz="1400" dirty="0" smtClean="0"/>
              <a:t>        </a:t>
            </a:r>
            <a:r>
              <a:rPr lang="en-GB" sz="1400" dirty="0" err="1" smtClean="0"/>
              <a:t>link_layer</a:t>
            </a:r>
            <a:r>
              <a:rPr lang="en-GB" sz="1400" dirty="0" smtClean="0"/>
              <a:t>:      </a:t>
            </a:r>
            <a:r>
              <a:rPr lang="en-GB" sz="1400" dirty="0" err="1" smtClean="0"/>
              <a:t>InfiniBand</a:t>
            </a:r>
            <a:endParaRPr lang="en-GB" sz="1400" dirty="0" smtClean="0"/>
          </a:p>
          <a:p>
            <a:endParaRPr lang="en-GB" sz="1400" dirty="0" smtClean="0"/>
          </a:p>
        </p:txBody>
      </p:sp>
      <p:sp>
        <p:nvSpPr>
          <p:cNvPr id="7" name="6 CuadroTexto"/>
          <p:cNvSpPr txBox="1"/>
          <p:nvPr/>
        </p:nvSpPr>
        <p:spPr>
          <a:xfrm>
            <a:off x="5076056" y="4686235"/>
            <a:ext cx="3168352" cy="830997"/>
          </a:xfrm>
          <a:prstGeom prst="rect">
            <a:avLst/>
          </a:prstGeom>
          <a:noFill/>
        </p:spPr>
        <p:txBody>
          <a:bodyPr wrap="square" rtlCol="0">
            <a:spAutoFit/>
          </a:bodyPr>
          <a:lstStyle/>
          <a:p>
            <a:r>
              <a:rPr lang="en-US" sz="2400" dirty="0" smtClean="0"/>
              <a:t>Keep an eye on the device name : </a:t>
            </a:r>
            <a:r>
              <a:rPr lang="en-US" sz="2400" b="1" dirty="0" smtClean="0"/>
              <a:t>mlx4_0</a:t>
            </a:r>
            <a:endParaRPr lang="en-US" sz="2400" b="1" dirty="0"/>
          </a:p>
        </p:txBody>
      </p:sp>
    </p:spTree>
    <p:extLst>
      <p:ext uri="{BB962C8B-B14F-4D97-AF65-F5344CB8AC3E}">
        <p14:creationId xmlns:p14="http://schemas.microsoft.com/office/powerpoint/2010/main" val="33576934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323528" y="3789040"/>
            <a:ext cx="8712968" cy="2246769"/>
          </a:xfrm>
          <a:prstGeom prst="rect">
            <a:avLst/>
          </a:prstGeom>
          <a:solidFill>
            <a:schemeClr val="tx2">
              <a:lumMod val="40000"/>
              <a:lumOff val="60000"/>
            </a:schemeClr>
          </a:solidFill>
        </p:spPr>
        <p:txBody>
          <a:bodyPr wrap="square" rtlCol="0">
            <a:spAutoFit/>
          </a:bodyPr>
          <a:lstStyle/>
          <a:p>
            <a:r>
              <a:rPr lang="en-GB" sz="1400" dirty="0" smtClean="0"/>
              <a:t>Loading modules from /lib/modules/2.6.32-358.14.1.el6.x86_64/extra</a:t>
            </a:r>
          </a:p>
          <a:p>
            <a:r>
              <a:rPr lang="en-GB" sz="1400" dirty="0" smtClean="0"/>
              <a:t>Module                  Size  Used by</a:t>
            </a:r>
          </a:p>
          <a:p>
            <a:r>
              <a:rPr lang="en-GB" sz="1400" dirty="0" smtClean="0"/>
              <a:t>mmfs26               1762439  0</a:t>
            </a:r>
          </a:p>
          <a:p>
            <a:r>
              <a:rPr lang="en-GB" sz="1400" dirty="0" err="1" smtClean="0"/>
              <a:t>mmfslinux</a:t>
            </a:r>
            <a:r>
              <a:rPr lang="en-GB" sz="1400" dirty="0" smtClean="0"/>
              <a:t>             310536  1 mmfs26</a:t>
            </a:r>
          </a:p>
          <a:p>
            <a:r>
              <a:rPr lang="en-GB" sz="1400" dirty="0" err="1" smtClean="0"/>
              <a:t>tracedev</a:t>
            </a:r>
            <a:r>
              <a:rPr lang="en-GB" sz="1400" dirty="0" smtClean="0"/>
              <a:t>               29456  2 mmfs26,mmfslinux</a:t>
            </a:r>
          </a:p>
          <a:p>
            <a:r>
              <a:rPr lang="en-GB" sz="1400" dirty="0" smtClean="0"/>
              <a:t>Wed Sep 25 13:11:26.505 2013: GPFS: 6027-310 </a:t>
            </a:r>
            <a:r>
              <a:rPr lang="en-GB" sz="1400" dirty="0" err="1" smtClean="0"/>
              <a:t>mmfsd</a:t>
            </a:r>
            <a:r>
              <a:rPr lang="en-GB" sz="1400" dirty="0" smtClean="0"/>
              <a:t> initializing. {Version: 3.5.0.10   Built: May  7 2013 17:30:30} ...</a:t>
            </a:r>
          </a:p>
          <a:p>
            <a:r>
              <a:rPr lang="en-GB" sz="1400" dirty="0" smtClean="0"/>
              <a:t>Wed Sep 25 13:11:28.437 2013: VERBS RDMA starting.</a:t>
            </a:r>
          </a:p>
          <a:p>
            <a:r>
              <a:rPr lang="en-GB" sz="1400" dirty="0" smtClean="0"/>
              <a:t>Wed Sep 25 13:11:28.438 2013: VERBS RDMA library libibverbs.so (version &gt;= 1.1) loaded and initialized.</a:t>
            </a:r>
          </a:p>
          <a:p>
            <a:r>
              <a:rPr lang="en-GB" sz="1400" dirty="0" smtClean="0"/>
              <a:t>Wed Sep 25 13:11:28.811 2013: VERBS RDMA device mlx4_0 port 1 opened.</a:t>
            </a:r>
          </a:p>
          <a:p>
            <a:r>
              <a:rPr lang="en-GB" sz="1400" dirty="0" smtClean="0"/>
              <a:t>Wed Sep 25 13:11:28.812 2013: VERBS RDMA started.</a:t>
            </a:r>
            <a:endParaRPr lang="en-GB" sz="1400" dirty="0"/>
          </a:p>
        </p:txBody>
      </p:sp>
      <p:sp>
        <p:nvSpPr>
          <p:cNvPr id="3" name="2 Marcador de contenido"/>
          <p:cNvSpPr>
            <a:spLocks noGrp="1"/>
          </p:cNvSpPr>
          <p:nvPr>
            <p:ph idx="1"/>
          </p:nvPr>
        </p:nvSpPr>
        <p:spPr>
          <a:xfrm>
            <a:off x="251520" y="946445"/>
            <a:ext cx="8496944" cy="3562675"/>
          </a:xfrm>
        </p:spPr>
        <p:txBody>
          <a:bodyPr>
            <a:normAutofit/>
          </a:bodyPr>
          <a:lstStyle/>
          <a:p>
            <a:pPr lvl="1"/>
            <a:r>
              <a:rPr lang="es-ES" dirty="0" err="1" smtClean="0"/>
              <a:t>Tell</a:t>
            </a:r>
            <a:r>
              <a:rPr lang="es-ES" dirty="0" smtClean="0"/>
              <a:t> GPFS </a:t>
            </a:r>
            <a:r>
              <a:rPr lang="es-ES" dirty="0" err="1" smtClean="0"/>
              <a:t>to</a:t>
            </a:r>
            <a:r>
              <a:rPr lang="es-ES" dirty="0" smtClean="0"/>
              <a:t> active </a:t>
            </a:r>
            <a:r>
              <a:rPr lang="es-ES" dirty="0" err="1" smtClean="0"/>
              <a:t>verbsRdma</a:t>
            </a:r>
            <a:r>
              <a:rPr lang="es-ES" dirty="0" smtClean="0"/>
              <a:t> </a:t>
            </a:r>
            <a:r>
              <a:rPr lang="es-ES" dirty="0" err="1" smtClean="0"/>
              <a:t>for</a:t>
            </a:r>
            <a:r>
              <a:rPr lang="es-ES" dirty="0" smtClean="0"/>
              <a:t> </a:t>
            </a:r>
            <a:r>
              <a:rPr lang="es-ES" dirty="0" err="1" smtClean="0"/>
              <a:t>altamira</a:t>
            </a:r>
            <a:r>
              <a:rPr lang="es-ES" dirty="0" smtClean="0"/>
              <a:t> </a:t>
            </a:r>
            <a:r>
              <a:rPr lang="es-ES" dirty="0" err="1" smtClean="0"/>
              <a:t>nodes</a:t>
            </a:r>
            <a:endParaRPr lang="es-ES" dirty="0" smtClean="0"/>
          </a:p>
          <a:p>
            <a:pPr lvl="2"/>
            <a:endParaRPr lang="es-ES" sz="2800" dirty="0" smtClean="0"/>
          </a:p>
          <a:p>
            <a:pPr lvl="1"/>
            <a:r>
              <a:rPr lang="es-ES" dirty="0" err="1" smtClean="0"/>
              <a:t>Tell</a:t>
            </a:r>
            <a:r>
              <a:rPr lang="es-ES" dirty="0" smtClean="0"/>
              <a:t> GPFS </a:t>
            </a:r>
            <a:r>
              <a:rPr lang="es-ES" dirty="0" err="1" smtClean="0"/>
              <a:t>to</a:t>
            </a:r>
            <a:r>
              <a:rPr lang="es-ES" dirty="0" smtClean="0"/>
              <a:t> active </a:t>
            </a:r>
            <a:r>
              <a:rPr lang="es-ES" dirty="0" err="1" smtClean="0"/>
              <a:t>verbsPorts</a:t>
            </a:r>
            <a:r>
              <a:rPr lang="es-ES" dirty="0" smtClean="0"/>
              <a:t> </a:t>
            </a:r>
            <a:r>
              <a:rPr lang="es-ES" dirty="0" err="1" smtClean="0"/>
              <a:t>for</a:t>
            </a:r>
            <a:r>
              <a:rPr lang="es-ES" dirty="0" smtClean="0"/>
              <a:t> </a:t>
            </a:r>
            <a:r>
              <a:rPr lang="es-ES" dirty="0" err="1" smtClean="0"/>
              <a:t>altamira</a:t>
            </a:r>
            <a:r>
              <a:rPr lang="es-ES" dirty="0" smtClean="0"/>
              <a:t> </a:t>
            </a:r>
            <a:r>
              <a:rPr lang="es-ES" dirty="0" err="1" smtClean="0"/>
              <a:t>nodes</a:t>
            </a:r>
            <a:endParaRPr lang="es-ES" dirty="0" smtClean="0"/>
          </a:p>
          <a:p>
            <a:pPr marL="457200" lvl="1" indent="0">
              <a:buNone/>
            </a:pPr>
            <a:endParaRPr lang="es-ES" sz="3200" dirty="0" smtClean="0"/>
          </a:p>
          <a:p>
            <a:pPr lvl="1"/>
            <a:r>
              <a:rPr lang="es-ES" dirty="0" err="1" smtClean="0"/>
              <a:t>Restart</a:t>
            </a:r>
            <a:r>
              <a:rPr lang="es-ES" dirty="0" smtClean="0"/>
              <a:t> GPFS </a:t>
            </a:r>
            <a:r>
              <a:rPr lang="es-ES" dirty="0" err="1" smtClean="0"/>
              <a:t>on</a:t>
            </a:r>
            <a:r>
              <a:rPr lang="es-ES" dirty="0" smtClean="0"/>
              <a:t> Altamira </a:t>
            </a:r>
            <a:r>
              <a:rPr lang="es-ES" dirty="0" err="1" smtClean="0"/>
              <a:t>nodes</a:t>
            </a:r>
            <a:endParaRPr lang="en-GB" dirty="0"/>
          </a:p>
        </p:txBody>
      </p:sp>
      <p:sp>
        <p:nvSpPr>
          <p:cNvPr id="4" name="3 CuadroTexto"/>
          <p:cNvSpPr txBox="1"/>
          <p:nvPr/>
        </p:nvSpPr>
        <p:spPr>
          <a:xfrm>
            <a:off x="1259632" y="1578278"/>
            <a:ext cx="6336704" cy="369332"/>
          </a:xfrm>
          <a:prstGeom prst="rect">
            <a:avLst/>
          </a:prstGeom>
          <a:solidFill>
            <a:schemeClr val="tx2">
              <a:lumMod val="40000"/>
              <a:lumOff val="60000"/>
            </a:schemeClr>
          </a:solidFill>
        </p:spPr>
        <p:txBody>
          <a:bodyPr wrap="square" rtlCol="0">
            <a:spAutoFit/>
          </a:bodyPr>
          <a:lstStyle/>
          <a:p>
            <a:r>
              <a:rPr lang="es-ES" dirty="0" smtClean="0"/>
              <a:t>#</a:t>
            </a:r>
            <a:r>
              <a:rPr lang="es-ES" dirty="0" err="1" smtClean="0"/>
              <a:t>mmchconfig</a:t>
            </a:r>
            <a:r>
              <a:rPr lang="es-ES" dirty="0" smtClean="0"/>
              <a:t> </a:t>
            </a:r>
            <a:r>
              <a:rPr lang="es-ES" dirty="0" err="1" smtClean="0"/>
              <a:t>verbsRdma</a:t>
            </a:r>
            <a:r>
              <a:rPr lang="es-ES" dirty="0" smtClean="0"/>
              <a:t>=</a:t>
            </a:r>
            <a:r>
              <a:rPr lang="es-ES" dirty="0" err="1" smtClean="0"/>
              <a:t>enable</a:t>
            </a:r>
            <a:r>
              <a:rPr lang="es-ES" dirty="0" smtClean="0"/>
              <a:t> –N “node1,node2,…,</a:t>
            </a:r>
            <a:r>
              <a:rPr lang="es-ES" dirty="0" err="1" smtClean="0"/>
              <a:t>nodeN</a:t>
            </a:r>
            <a:r>
              <a:rPr lang="es-ES" dirty="0" smtClean="0"/>
              <a:t>”</a:t>
            </a:r>
            <a:endParaRPr lang="en-GB" dirty="0" smtClean="0"/>
          </a:p>
        </p:txBody>
      </p:sp>
      <p:sp>
        <p:nvSpPr>
          <p:cNvPr id="5" name="4 CuadroTexto"/>
          <p:cNvSpPr txBox="1"/>
          <p:nvPr/>
        </p:nvSpPr>
        <p:spPr>
          <a:xfrm>
            <a:off x="1114918" y="2636912"/>
            <a:ext cx="6481418" cy="369332"/>
          </a:xfrm>
          <a:prstGeom prst="rect">
            <a:avLst/>
          </a:prstGeom>
          <a:solidFill>
            <a:schemeClr val="tx2">
              <a:lumMod val="40000"/>
              <a:lumOff val="60000"/>
            </a:schemeClr>
          </a:solidFill>
        </p:spPr>
        <p:txBody>
          <a:bodyPr wrap="square" rtlCol="0">
            <a:spAutoFit/>
          </a:bodyPr>
          <a:lstStyle/>
          <a:p>
            <a:r>
              <a:rPr lang="es-ES" dirty="0" smtClean="0"/>
              <a:t>#</a:t>
            </a:r>
            <a:r>
              <a:rPr lang="es-ES" dirty="0" err="1" smtClean="0"/>
              <a:t>mmchconfig</a:t>
            </a:r>
            <a:r>
              <a:rPr lang="es-ES" dirty="0" smtClean="0"/>
              <a:t> </a:t>
            </a:r>
            <a:r>
              <a:rPr lang="es-ES" dirty="0" err="1" smtClean="0"/>
              <a:t>verbsRdma</a:t>
            </a:r>
            <a:r>
              <a:rPr lang="es-ES" dirty="0" smtClean="0"/>
              <a:t>=“mlx4_0” –N “node1,node2,…,</a:t>
            </a:r>
            <a:r>
              <a:rPr lang="es-ES" dirty="0" err="1" smtClean="0"/>
              <a:t>nodeN</a:t>
            </a:r>
            <a:r>
              <a:rPr lang="es-ES" dirty="0" smtClean="0"/>
              <a:t>”</a:t>
            </a:r>
            <a:endParaRPr lang="en-GB" dirty="0" smtClean="0"/>
          </a:p>
        </p:txBody>
      </p:sp>
      <p:sp>
        <p:nvSpPr>
          <p:cNvPr id="8" name="1 Título"/>
          <p:cNvSpPr>
            <a:spLocks noGrp="1"/>
          </p:cNvSpPr>
          <p:nvPr>
            <p:ph type="title"/>
          </p:nvPr>
        </p:nvSpPr>
        <p:spPr>
          <a:xfrm>
            <a:off x="467544" y="164638"/>
            <a:ext cx="8229600" cy="658084"/>
          </a:xfrm>
        </p:spPr>
        <p:txBody>
          <a:bodyPr>
            <a:noAutofit/>
          </a:bodyPr>
          <a:lstStyle/>
          <a:p>
            <a:r>
              <a:rPr lang="en-US" sz="3600" dirty="0"/>
              <a:t>INTEGRATION: GPFS details</a:t>
            </a:r>
            <a:endParaRPr lang="en-GB" sz="3600" dirty="0"/>
          </a:p>
        </p:txBody>
      </p:sp>
    </p:spTree>
    <p:extLst>
      <p:ext uri="{BB962C8B-B14F-4D97-AF65-F5344CB8AC3E}">
        <p14:creationId xmlns:p14="http://schemas.microsoft.com/office/powerpoint/2010/main" val="1747654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32723"/>
            <a:ext cx="8229600" cy="5664629"/>
          </a:xfrm>
        </p:spPr>
        <p:txBody>
          <a:bodyPr>
            <a:normAutofit fontScale="92500" lnSpcReduction="20000"/>
          </a:bodyPr>
          <a:lstStyle/>
          <a:p>
            <a:pPr lvl="1"/>
            <a:r>
              <a:rPr lang="en-US" dirty="0" smtClean="0"/>
              <a:t>Testing GPFS connection over IB</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r>
              <a:rPr lang="en-US" dirty="0" smtClean="0"/>
              <a:t>RDMA supports zero-copy networking by enabling the network adapter to transfer data directly to or from application memory, eliminating the need to copy data between application memory and the data buffers in the operating system</a:t>
            </a:r>
            <a:endParaRPr lang="en-GB" dirty="0" smtClean="0"/>
          </a:p>
          <a:p>
            <a:pPr lvl="1"/>
            <a:endParaRPr lang="en-US" dirty="0" smtClean="0"/>
          </a:p>
          <a:p>
            <a:pPr lvl="1"/>
            <a:endParaRPr lang="en-GB" dirty="0"/>
          </a:p>
        </p:txBody>
      </p:sp>
      <p:sp>
        <p:nvSpPr>
          <p:cNvPr id="4" name="1 Título"/>
          <p:cNvSpPr>
            <a:spLocks noGrp="1"/>
          </p:cNvSpPr>
          <p:nvPr>
            <p:ph type="title"/>
          </p:nvPr>
        </p:nvSpPr>
        <p:spPr>
          <a:xfrm>
            <a:off x="467544" y="164638"/>
            <a:ext cx="8229600" cy="658084"/>
          </a:xfrm>
        </p:spPr>
        <p:txBody>
          <a:bodyPr>
            <a:noAutofit/>
          </a:bodyPr>
          <a:lstStyle/>
          <a:p>
            <a:r>
              <a:rPr lang="en-US" sz="3600" dirty="0"/>
              <a:t>INTEGRATION: GPFS details</a:t>
            </a:r>
            <a:endParaRPr lang="en-GB" sz="3600" dirty="0"/>
          </a:p>
        </p:txBody>
      </p:sp>
      <p:sp>
        <p:nvSpPr>
          <p:cNvPr id="5" name="4 CuadroTexto"/>
          <p:cNvSpPr txBox="1"/>
          <p:nvPr/>
        </p:nvSpPr>
        <p:spPr>
          <a:xfrm>
            <a:off x="251520" y="1412776"/>
            <a:ext cx="8784976" cy="3046988"/>
          </a:xfrm>
          <a:prstGeom prst="rect">
            <a:avLst/>
          </a:prstGeom>
          <a:solidFill>
            <a:schemeClr val="tx2">
              <a:lumMod val="40000"/>
              <a:lumOff val="60000"/>
            </a:schemeClr>
          </a:solidFill>
        </p:spPr>
        <p:txBody>
          <a:bodyPr wrap="square" rtlCol="0">
            <a:spAutoFit/>
          </a:bodyPr>
          <a:lstStyle/>
          <a:p>
            <a:r>
              <a:rPr lang="en-GB" sz="1200" dirty="0" smtClean="0"/>
              <a:t>[root@node01 ~]# </a:t>
            </a:r>
            <a:r>
              <a:rPr lang="en-GB" sz="1200" dirty="0" err="1" smtClean="0"/>
              <a:t>mmfsadm</a:t>
            </a:r>
            <a:r>
              <a:rPr lang="en-GB" sz="1200" dirty="0" smtClean="0"/>
              <a:t> test verbs conn</a:t>
            </a:r>
          </a:p>
          <a:p>
            <a:endParaRPr lang="en-GB" sz="1200" dirty="0" smtClean="0"/>
          </a:p>
          <a:p>
            <a:r>
              <a:rPr lang="en-GB" sz="1200" dirty="0" smtClean="0"/>
              <a:t>NSD Client Connections:</a:t>
            </a:r>
          </a:p>
          <a:p>
            <a:r>
              <a:rPr lang="en-GB" sz="1200" dirty="0" smtClean="0"/>
              <a:t>  destination     status            </a:t>
            </a:r>
            <a:r>
              <a:rPr lang="en-GB" sz="1200" dirty="0" err="1" smtClean="0"/>
              <a:t>curr</a:t>
            </a:r>
            <a:r>
              <a:rPr lang="en-GB" sz="1200" dirty="0" smtClean="0"/>
              <a:t> RW   peak RW   file RDs   file WRs  file RD KB  file WR KB  file </a:t>
            </a:r>
            <a:r>
              <a:rPr lang="en-GB" sz="1200" dirty="0" err="1" smtClean="0"/>
              <a:t>recv</a:t>
            </a:r>
            <a:r>
              <a:rPr lang="en-GB" sz="1200" dirty="0" smtClean="0"/>
              <a:t>  file send file </a:t>
            </a:r>
            <a:r>
              <a:rPr lang="en-GB" sz="1200" dirty="0" err="1" smtClean="0"/>
              <a:t>rcv</a:t>
            </a:r>
            <a:r>
              <a:rPr lang="en-GB" sz="1200" dirty="0" smtClean="0"/>
              <a:t> KB file </a:t>
            </a:r>
            <a:r>
              <a:rPr lang="en-GB" sz="1200" dirty="0" err="1" smtClean="0"/>
              <a:t>snd</a:t>
            </a:r>
            <a:r>
              <a:rPr lang="en-GB" sz="1200" dirty="0" smtClean="0"/>
              <a:t> KB  </a:t>
            </a:r>
            <a:r>
              <a:rPr lang="en-GB" sz="1200" dirty="0" err="1" smtClean="0"/>
              <a:t>idx</a:t>
            </a:r>
            <a:r>
              <a:rPr lang="en-GB" sz="1200" dirty="0" smtClean="0"/>
              <a:t> cookie</a:t>
            </a:r>
          </a:p>
          <a:p>
            <a:r>
              <a:rPr lang="en-GB" sz="1200" dirty="0" smtClean="0"/>
              <a:t>  --------------- --------------- --------- --------- ---------- ---------- ----------- ----------- ---------- ---------- ----------- ----------- ---- ------</a:t>
            </a:r>
          </a:p>
          <a:p>
            <a:endParaRPr lang="en-GB" sz="1200" dirty="0" smtClean="0"/>
          </a:p>
          <a:p>
            <a:r>
              <a:rPr lang="en-GB" sz="1200" dirty="0" smtClean="0"/>
              <a:t>NSD Server Connections:</a:t>
            </a:r>
          </a:p>
          <a:p>
            <a:r>
              <a:rPr lang="en-GB" sz="1200" dirty="0" smtClean="0"/>
              <a:t>  destination           status               </a:t>
            </a:r>
            <a:r>
              <a:rPr lang="en-GB" sz="1200" dirty="0" err="1" smtClean="0"/>
              <a:t>curr</a:t>
            </a:r>
            <a:r>
              <a:rPr lang="en-GB" sz="1200" dirty="0" smtClean="0"/>
              <a:t>      </a:t>
            </a:r>
            <a:r>
              <a:rPr lang="en-GB" sz="1200" dirty="0" err="1" smtClean="0"/>
              <a:t>rdma</a:t>
            </a:r>
            <a:r>
              <a:rPr lang="en-GB" sz="1200" dirty="0" smtClean="0"/>
              <a:t>     wait    </a:t>
            </a:r>
            <a:r>
              <a:rPr lang="en-GB" sz="1200" dirty="0" err="1" smtClean="0"/>
              <a:t>rdma</a:t>
            </a:r>
            <a:r>
              <a:rPr lang="en-GB" sz="1200" dirty="0" smtClean="0"/>
              <a:t>         </a:t>
            </a:r>
            <a:r>
              <a:rPr lang="en-GB" sz="1200" dirty="0" err="1" smtClean="0"/>
              <a:t>rdma</a:t>
            </a:r>
            <a:r>
              <a:rPr lang="en-GB" sz="1200" dirty="0" smtClean="0"/>
              <a:t> RDs   </a:t>
            </a:r>
            <a:r>
              <a:rPr lang="en-GB" sz="1200" dirty="0" err="1" smtClean="0"/>
              <a:t>rdma</a:t>
            </a:r>
            <a:r>
              <a:rPr lang="en-GB" sz="1200" dirty="0" smtClean="0"/>
              <a:t> WRs  </a:t>
            </a:r>
            <a:r>
              <a:rPr lang="en-GB" sz="1200" dirty="0" err="1" smtClean="0"/>
              <a:t>rdma</a:t>
            </a:r>
            <a:r>
              <a:rPr lang="en-GB" sz="1200" dirty="0" smtClean="0"/>
              <a:t> RDs KB </a:t>
            </a:r>
            <a:r>
              <a:rPr lang="en-GB" sz="1200" dirty="0" err="1" smtClean="0"/>
              <a:t>rdma</a:t>
            </a:r>
            <a:r>
              <a:rPr lang="en-GB" sz="1200" dirty="0" smtClean="0"/>
              <a:t> WRs KB  </a:t>
            </a:r>
            <a:r>
              <a:rPr lang="en-GB" sz="1200" dirty="0" err="1" smtClean="0"/>
              <a:t>rdma</a:t>
            </a:r>
            <a:r>
              <a:rPr lang="en-GB" sz="1200" dirty="0" smtClean="0"/>
              <a:t> </a:t>
            </a:r>
            <a:r>
              <a:rPr lang="en-GB" sz="1200" dirty="0" err="1" smtClean="0"/>
              <a:t>recv</a:t>
            </a:r>
            <a:r>
              <a:rPr lang="en-GB" sz="1200" dirty="0" smtClean="0"/>
              <a:t>  </a:t>
            </a:r>
            <a:r>
              <a:rPr lang="en-GB" sz="1200" dirty="0" err="1" smtClean="0"/>
              <a:t>rdma</a:t>
            </a:r>
            <a:r>
              <a:rPr lang="en-GB" sz="1200" dirty="0" smtClean="0"/>
              <a:t> send </a:t>
            </a:r>
            <a:r>
              <a:rPr lang="en-GB" sz="1200" dirty="0" err="1" smtClean="0"/>
              <a:t>rdma</a:t>
            </a:r>
            <a:r>
              <a:rPr lang="en-GB" sz="1200" dirty="0" smtClean="0"/>
              <a:t> </a:t>
            </a:r>
            <a:r>
              <a:rPr lang="en-GB" sz="1200" dirty="0" err="1" smtClean="0"/>
              <a:t>rcv</a:t>
            </a:r>
            <a:r>
              <a:rPr lang="en-GB" sz="1200" dirty="0" smtClean="0"/>
              <a:t> KB </a:t>
            </a:r>
            <a:r>
              <a:rPr lang="en-GB" sz="1200" dirty="0" err="1" smtClean="0"/>
              <a:t>rdma</a:t>
            </a:r>
            <a:r>
              <a:rPr lang="en-GB" sz="1200" dirty="0" smtClean="0"/>
              <a:t> </a:t>
            </a:r>
            <a:r>
              <a:rPr lang="en-GB" sz="1200" dirty="0" err="1" smtClean="0"/>
              <a:t>snd</a:t>
            </a:r>
            <a:r>
              <a:rPr lang="en-GB" sz="1200" dirty="0" smtClean="0"/>
              <a:t> KB  </a:t>
            </a:r>
            <a:r>
              <a:rPr lang="en-GB" sz="1200" dirty="0" err="1" smtClean="0"/>
              <a:t>idx</a:t>
            </a:r>
            <a:r>
              <a:rPr lang="en-GB" sz="1200" dirty="0" smtClean="0"/>
              <a:t> cookie</a:t>
            </a:r>
          </a:p>
          <a:p>
            <a:r>
              <a:rPr lang="en-GB" sz="1200" dirty="0" smtClean="0"/>
              <a:t>  --------------- --------------- --------- --------- ---------- ---------- ----------- ----------- ---------- ---------- ----------- ----------- ---- ------</a:t>
            </a:r>
          </a:p>
          <a:p>
            <a:r>
              <a:rPr lang="en-GB" sz="1200" dirty="0" smtClean="0"/>
              <a:t>  &lt;c0n148&gt;        IBV_QPS_RTS             0         0     936415     909909    35095190    33079486          0          0           0           0    1    229</a:t>
            </a:r>
          </a:p>
          <a:p>
            <a:r>
              <a:rPr lang="en-GB" sz="1200" dirty="0" smtClean="0"/>
              <a:t>  &lt;c0n195&gt;        IBV_QPS_RTS             0         0          0        9189003    238654045   313060231        0          0           0           0    6    251</a:t>
            </a:r>
          </a:p>
          <a:p>
            <a:r>
              <a:rPr lang="en-GB" sz="1200" dirty="0" smtClean="0"/>
              <a:t>  &lt;c0n198&gt;        IBV_QPS_RTS             0         0          0               78                 44                3427             0          0           0           0    7    253</a:t>
            </a:r>
          </a:p>
          <a:p>
            <a:r>
              <a:rPr lang="en-GB" sz="1200" dirty="0" smtClean="0"/>
              <a:t>  &lt;c0n41&gt;         IBV_QPS_RTS              0         0          0               85              6825               3668             0          0           0           0    8    267</a:t>
            </a:r>
          </a:p>
          <a:p>
            <a:r>
              <a:rPr lang="es-ES" sz="1200" dirty="0" smtClean="0"/>
              <a:t>…………………………….</a:t>
            </a:r>
            <a:endParaRPr lang="en-GB" sz="1200" dirty="0"/>
          </a:p>
        </p:txBody>
      </p:sp>
      <p:sp>
        <p:nvSpPr>
          <p:cNvPr id="6" name="2 Marcador de contenido"/>
          <p:cNvSpPr txBox="1">
            <a:spLocks/>
          </p:cNvSpPr>
          <p:nvPr/>
        </p:nvSpPr>
        <p:spPr>
          <a:xfrm>
            <a:off x="6516217" y="1124745"/>
            <a:ext cx="2518859" cy="499255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endParaRPr lang="en-GB" dirty="0"/>
          </a:p>
        </p:txBody>
      </p:sp>
    </p:spTree>
    <p:extLst>
      <p:ext uri="{BB962C8B-B14F-4D97-AF65-F5344CB8AC3E}">
        <p14:creationId xmlns:p14="http://schemas.microsoft.com/office/powerpoint/2010/main" val="468159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64638"/>
            <a:ext cx="8229600" cy="658084"/>
          </a:xfrm>
        </p:spPr>
        <p:txBody>
          <a:bodyPr>
            <a:noAutofit/>
          </a:bodyPr>
          <a:lstStyle/>
          <a:p>
            <a:r>
              <a:rPr lang="en-US" sz="3200" dirty="0" smtClean="0">
                <a:solidFill>
                  <a:srgbClr val="FF0000"/>
                </a:solidFill>
              </a:rPr>
              <a:t>TESTING THE INTEGRATION PERFORMANCE</a:t>
            </a:r>
            <a:endParaRPr lang="en-US" sz="3200" dirty="0">
              <a:solidFill>
                <a:srgbClr val="FF0000"/>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3478059055"/>
              </p:ext>
            </p:extLst>
          </p:nvPr>
        </p:nvGraphicFramePr>
        <p:xfrm>
          <a:off x="252520" y="3356992"/>
          <a:ext cx="8711968" cy="2105710"/>
        </p:xfrm>
        <a:graphic>
          <a:graphicData uri="http://schemas.openxmlformats.org/drawingml/2006/table">
            <a:tbl>
              <a:tblPr firstRow="1" bandRow="1">
                <a:tableStyleId>{5C22544A-7EE6-4342-B048-85BDC9FD1C3A}</a:tableStyleId>
              </a:tblPr>
              <a:tblGrid>
                <a:gridCol w="1295144"/>
                <a:gridCol w="1368152"/>
                <a:gridCol w="1224136"/>
                <a:gridCol w="1152128"/>
                <a:gridCol w="1080120"/>
                <a:gridCol w="1212735"/>
                <a:gridCol w="1379553"/>
              </a:tblGrid>
              <a:tr h="454549">
                <a:tc>
                  <a:txBody>
                    <a:bodyPr/>
                    <a:lstStyle/>
                    <a:p>
                      <a:endParaRPr lang="en-GB" sz="2100" dirty="0"/>
                    </a:p>
                  </a:txBody>
                  <a:tcPr marT="60960" marB="60960" anchor="ctr">
                    <a:solidFill>
                      <a:schemeClr val="bg1">
                        <a:lumMod val="50000"/>
                      </a:schemeClr>
                    </a:solidFill>
                  </a:tcPr>
                </a:tc>
                <a:tc>
                  <a:txBody>
                    <a:bodyPr/>
                    <a:lstStyle/>
                    <a:p>
                      <a:pPr algn="ctr"/>
                      <a:r>
                        <a:rPr lang="es-ES" sz="1600" dirty="0" smtClean="0"/>
                        <a:t>CREATE</a:t>
                      </a:r>
                      <a:endParaRPr lang="en-GB" sz="1600" dirty="0"/>
                    </a:p>
                  </a:txBody>
                  <a:tcPr marT="60960" marB="60960" anchor="ctr">
                    <a:solidFill>
                      <a:schemeClr val="bg1">
                        <a:lumMod val="50000"/>
                      </a:schemeClr>
                    </a:solidFill>
                  </a:tcPr>
                </a:tc>
                <a:tc>
                  <a:txBody>
                    <a:bodyPr/>
                    <a:lstStyle/>
                    <a:p>
                      <a:pPr algn="ctr"/>
                      <a:r>
                        <a:rPr lang="es-ES" sz="1600" dirty="0" smtClean="0"/>
                        <a:t>READ</a:t>
                      </a:r>
                      <a:endParaRPr lang="en-GB" sz="1600" dirty="0"/>
                    </a:p>
                  </a:txBody>
                  <a:tcPr marT="60960" marB="60960" anchor="ctr">
                    <a:solidFill>
                      <a:schemeClr val="bg1">
                        <a:lumMod val="50000"/>
                      </a:schemeClr>
                    </a:solidFill>
                  </a:tcPr>
                </a:tc>
                <a:tc>
                  <a:txBody>
                    <a:bodyPr/>
                    <a:lstStyle/>
                    <a:p>
                      <a:pPr algn="ctr"/>
                      <a:r>
                        <a:rPr lang="es-ES" sz="1600" dirty="0" smtClean="0"/>
                        <a:t>WRITE</a:t>
                      </a:r>
                      <a:endParaRPr lang="en-GB" sz="1600" dirty="0"/>
                    </a:p>
                  </a:txBody>
                  <a:tcPr marT="60960" marB="60960" anchor="ctr">
                    <a:solidFill>
                      <a:schemeClr val="bg1">
                        <a:lumMod val="50000"/>
                      </a:schemeClr>
                    </a:solidFill>
                  </a:tcPr>
                </a:tc>
                <a:tc>
                  <a:txBody>
                    <a:bodyPr/>
                    <a:lstStyle/>
                    <a:p>
                      <a:pPr algn="ctr"/>
                      <a:r>
                        <a:rPr lang="es-ES" sz="1600" dirty="0" smtClean="0"/>
                        <a:t>READ 8TH</a:t>
                      </a:r>
                      <a:endParaRPr lang="en-GB" sz="1600" dirty="0"/>
                    </a:p>
                  </a:txBody>
                  <a:tcPr marT="60960" marB="60960" anchor="ctr">
                    <a:solidFill>
                      <a:schemeClr val="bg1">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lt1"/>
                          </a:solidFill>
                          <a:latin typeface="+mn-lt"/>
                          <a:ea typeface="+mn-ea"/>
                          <a:cs typeface="+mn-cs"/>
                        </a:rPr>
                        <a:t>READ 16TH</a:t>
                      </a:r>
                      <a:endParaRPr lang="en-GB" sz="1600" b="1" kern="1200" dirty="0" smtClean="0">
                        <a:solidFill>
                          <a:schemeClr val="lt1"/>
                        </a:solidFill>
                        <a:latin typeface="+mn-lt"/>
                        <a:ea typeface="+mn-ea"/>
                        <a:cs typeface="+mn-cs"/>
                      </a:endParaRPr>
                    </a:p>
                  </a:txBody>
                  <a:tcPr marT="60960" marB="60960" anchor="ctr">
                    <a:solidFill>
                      <a:schemeClr val="bg1">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lt1"/>
                          </a:solidFill>
                          <a:latin typeface="+mn-lt"/>
                          <a:ea typeface="+mn-ea"/>
                          <a:cs typeface="+mn-cs"/>
                        </a:rPr>
                        <a:t>READ 32TH</a:t>
                      </a:r>
                      <a:endParaRPr lang="en-GB" sz="1600" b="1" kern="1200" dirty="0" smtClean="0">
                        <a:solidFill>
                          <a:schemeClr val="lt1"/>
                        </a:solidFill>
                        <a:latin typeface="+mn-lt"/>
                        <a:ea typeface="+mn-ea"/>
                        <a:cs typeface="+mn-cs"/>
                      </a:endParaRPr>
                    </a:p>
                  </a:txBody>
                  <a:tcPr marT="60960" marB="60960" anchor="ctr">
                    <a:solidFill>
                      <a:schemeClr val="bg1">
                        <a:lumMod val="50000"/>
                      </a:schemeClr>
                    </a:solidFill>
                  </a:tcPr>
                </a:tc>
              </a:tr>
              <a:tr h="409547">
                <a:tc>
                  <a:txBody>
                    <a:bodyPr/>
                    <a:lstStyle/>
                    <a:p>
                      <a:r>
                        <a:rPr lang="es-ES" sz="1900" dirty="0" err="1" smtClean="0"/>
                        <a:t>Eth</a:t>
                      </a:r>
                      <a:r>
                        <a:rPr lang="es-ES" sz="1900" baseline="0" dirty="0" smtClean="0"/>
                        <a:t> </a:t>
                      </a:r>
                      <a:r>
                        <a:rPr lang="es-ES" sz="1900" dirty="0" smtClean="0"/>
                        <a:t> </a:t>
                      </a:r>
                      <a:r>
                        <a:rPr lang="es-ES" sz="1900" dirty="0" smtClean="0"/>
                        <a:t>Server</a:t>
                      </a:r>
                      <a:endParaRPr lang="en-GB" sz="1900" dirty="0"/>
                    </a:p>
                  </a:txBody>
                  <a:tcPr marT="60960" marB="60960">
                    <a:solidFill>
                      <a:schemeClr val="tx2">
                        <a:lumMod val="20000"/>
                        <a:lumOff val="80000"/>
                      </a:schemeClr>
                    </a:solidFill>
                  </a:tcPr>
                </a:tc>
                <a:tc>
                  <a:txBody>
                    <a:bodyPr/>
                    <a:lstStyle/>
                    <a:p>
                      <a:pPr algn="ctr"/>
                      <a:r>
                        <a:rPr lang="es-ES" sz="1600" dirty="0" smtClean="0"/>
                        <a:t>1200MB/s</a:t>
                      </a:r>
                      <a:endParaRPr lang="en-GB" sz="1600" dirty="0"/>
                    </a:p>
                  </a:txBody>
                  <a:tcPr marT="60960" marB="60960">
                    <a:solidFill>
                      <a:schemeClr val="tx2">
                        <a:lumMod val="20000"/>
                        <a:lumOff val="80000"/>
                      </a:schemeClr>
                    </a:solidFill>
                  </a:tcPr>
                </a:tc>
                <a:tc>
                  <a:txBody>
                    <a:bodyPr/>
                    <a:lstStyle/>
                    <a:p>
                      <a:pPr algn="ctr"/>
                      <a:r>
                        <a:rPr lang="es-ES" sz="1600" dirty="0" smtClean="0"/>
                        <a:t>920MB/s</a:t>
                      </a:r>
                      <a:endParaRPr lang="en-GB" sz="1600" dirty="0"/>
                    </a:p>
                  </a:txBody>
                  <a:tcPr marT="60960" marB="60960">
                    <a:solidFill>
                      <a:schemeClr val="tx2">
                        <a:lumMod val="20000"/>
                        <a:lumOff val="80000"/>
                      </a:schemeClr>
                    </a:solidFill>
                  </a:tcPr>
                </a:tc>
                <a:tc>
                  <a:txBody>
                    <a:bodyPr/>
                    <a:lstStyle/>
                    <a:p>
                      <a:pPr algn="ctr"/>
                      <a:r>
                        <a:rPr lang="es-ES" sz="1600" dirty="0" smtClean="0"/>
                        <a:t>1200MB/s</a:t>
                      </a:r>
                      <a:endParaRPr lang="en-GB" sz="1600" dirty="0"/>
                    </a:p>
                  </a:txBody>
                  <a:tcPr marT="60960" marB="60960">
                    <a:solidFill>
                      <a:schemeClr val="tx2">
                        <a:lumMod val="20000"/>
                        <a:lumOff val="80000"/>
                      </a:schemeClr>
                    </a:solidFill>
                  </a:tcPr>
                </a:tc>
                <a:tc>
                  <a:txBody>
                    <a:bodyPr/>
                    <a:lstStyle/>
                    <a:p>
                      <a:pPr algn="ctr"/>
                      <a:r>
                        <a:rPr lang="es-ES" sz="1600" dirty="0" smtClean="0"/>
                        <a:t>925MB/s</a:t>
                      </a:r>
                      <a:endParaRPr lang="en-GB" sz="1600" dirty="0"/>
                    </a:p>
                  </a:txBody>
                  <a:tcPr marT="60960" marB="60960">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smtClean="0"/>
                        <a:t>930MB/s</a:t>
                      </a:r>
                      <a:endParaRPr lang="en-GB" sz="1600" dirty="0" smtClean="0"/>
                    </a:p>
                  </a:txBody>
                  <a:tcPr marT="60960" marB="60960">
                    <a:solidFill>
                      <a:schemeClr val="tx2">
                        <a:lumMod val="20000"/>
                        <a:lumOff val="80000"/>
                      </a:schemeClr>
                    </a:solidFill>
                  </a:tcPr>
                </a:tc>
                <a:tc>
                  <a:txBody>
                    <a:bodyPr/>
                    <a:lstStyle/>
                    <a:p>
                      <a:pPr algn="ctr"/>
                      <a:r>
                        <a:rPr lang="es-ES" sz="1600" dirty="0" smtClean="0"/>
                        <a:t>925MB/s</a:t>
                      </a:r>
                      <a:endParaRPr lang="en-GB" sz="1600" dirty="0"/>
                    </a:p>
                  </a:txBody>
                  <a:tcPr marT="60960" marB="60960">
                    <a:solidFill>
                      <a:schemeClr val="tx2">
                        <a:lumMod val="20000"/>
                        <a:lumOff val="80000"/>
                      </a:schemeClr>
                    </a:solidFill>
                  </a:tcPr>
                </a:tc>
              </a:tr>
              <a:tr h="413227">
                <a:tc>
                  <a:txBody>
                    <a:bodyPr/>
                    <a:lstStyle/>
                    <a:p>
                      <a:r>
                        <a:rPr lang="es-ES" sz="1900" dirty="0" err="1" smtClean="0"/>
                        <a:t>Eth</a:t>
                      </a:r>
                      <a:r>
                        <a:rPr lang="es-ES" sz="1900" baseline="0" dirty="0" smtClean="0"/>
                        <a:t> </a:t>
                      </a:r>
                      <a:r>
                        <a:rPr lang="es-ES" sz="1900" dirty="0" err="1" smtClean="0"/>
                        <a:t>Client</a:t>
                      </a:r>
                      <a:endParaRPr lang="en-GB" sz="1900" dirty="0"/>
                    </a:p>
                  </a:txBody>
                  <a:tcPr marT="60960" marB="60960">
                    <a:solidFill>
                      <a:schemeClr val="tx2">
                        <a:lumMod val="40000"/>
                        <a:lumOff val="60000"/>
                      </a:schemeClr>
                    </a:solidFill>
                  </a:tcPr>
                </a:tc>
                <a:tc>
                  <a:txBody>
                    <a:bodyPr/>
                    <a:lstStyle/>
                    <a:p>
                      <a:pPr algn="ctr"/>
                      <a:r>
                        <a:rPr lang="es-ES" sz="1600" dirty="0" smtClean="0"/>
                        <a:t>460MB/s</a:t>
                      </a:r>
                      <a:endParaRPr lang="en-GB" sz="1600" dirty="0"/>
                    </a:p>
                  </a:txBody>
                  <a:tcPr marT="60960" marB="60960">
                    <a:solidFill>
                      <a:schemeClr val="tx2">
                        <a:lumMod val="40000"/>
                        <a:lumOff val="60000"/>
                      </a:schemeClr>
                    </a:solidFill>
                  </a:tcPr>
                </a:tc>
                <a:tc>
                  <a:txBody>
                    <a:bodyPr/>
                    <a:lstStyle/>
                    <a:p>
                      <a:pPr algn="ctr"/>
                      <a:r>
                        <a:rPr lang="es-ES" sz="1600" dirty="0" smtClean="0"/>
                        <a:t>300MB/s</a:t>
                      </a:r>
                      <a:endParaRPr lang="en-GB" sz="1600" dirty="0"/>
                    </a:p>
                  </a:txBody>
                  <a:tcPr marT="60960" marB="60960">
                    <a:solidFill>
                      <a:schemeClr val="tx2">
                        <a:lumMod val="40000"/>
                        <a:lumOff val="60000"/>
                      </a:schemeClr>
                    </a:solidFill>
                  </a:tcPr>
                </a:tc>
                <a:tc>
                  <a:txBody>
                    <a:bodyPr/>
                    <a:lstStyle/>
                    <a:p>
                      <a:pPr algn="ctr"/>
                      <a:r>
                        <a:rPr lang="es-ES" sz="1600" dirty="0" smtClean="0"/>
                        <a:t>455MB/s</a:t>
                      </a:r>
                      <a:endParaRPr lang="en-GB" sz="1600" dirty="0"/>
                    </a:p>
                  </a:txBody>
                  <a:tcPr marT="60960" marB="60960">
                    <a:solidFill>
                      <a:schemeClr val="tx2">
                        <a:lumMod val="40000"/>
                        <a:lumOff val="60000"/>
                      </a:schemeClr>
                    </a:solidFill>
                  </a:tcPr>
                </a:tc>
                <a:tc>
                  <a:txBody>
                    <a:bodyPr/>
                    <a:lstStyle/>
                    <a:p>
                      <a:pPr algn="ctr"/>
                      <a:r>
                        <a:rPr lang="es-ES" sz="1600" dirty="0" smtClean="0"/>
                        <a:t>308MB/s</a:t>
                      </a:r>
                      <a:endParaRPr lang="en-GB" sz="1600" dirty="0"/>
                    </a:p>
                  </a:txBody>
                  <a:tcPr marT="60960" marB="60960">
                    <a:solidFill>
                      <a:schemeClr val="tx2">
                        <a:lumMod val="40000"/>
                        <a:lumOff val="60000"/>
                      </a:schemeClr>
                    </a:solidFill>
                  </a:tcPr>
                </a:tc>
                <a:tc>
                  <a:txBody>
                    <a:bodyPr/>
                    <a:lstStyle/>
                    <a:p>
                      <a:pPr algn="ctr"/>
                      <a:r>
                        <a:rPr lang="es-ES" sz="1600" dirty="0" smtClean="0"/>
                        <a:t>315MB/s</a:t>
                      </a:r>
                      <a:endParaRPr lang="en-GB" sz="1600" dirty="0"/>
                    </a:p>
                  </a:txBody>
                  <a:tcPr marT="60960" marB="60960">
                    <a:solidFill>
                      <a:schemeClr val="tx2">
                        <a:lumMod val="40000"/>
                        <a:lumOff val="60000"/>
                      </a:schemeClr>
                    </a:solidFill>
                  </a:tcPr>
                </a:tc>
                <a:tc>
                  <a:txBody>
                    <a:bodyPr/>
                    <a:lstStyle/>
                    <a:p>
                      <a:pPr algn="ctr"/>
                      <a:r>
                        <a:rPr lang="es-ES" sz="1600" dirty="0" smtClean="0"/>
                        <a:t>305MB/s</a:t>
                      </a:r>
                      <a:endParaRPr lang="en-GB" sz="1600" dirty="0"/>
                    </a:p>
                  </a:txBody>
                  <a:tcPr marT="60960" marB="60960">
                    <a:solidFill>
                      <a:schemeClr val="tx2">
                        <a:lumMod val="40000"/>
                        <a:lumOff val="60000"/>
                      </a:schemeClr>
                    </a:solidFill>
                  </a:tcPr>
                </a:tc>
              </a:tr>
              <a:tr h="413227">
                <a:tc>
                  <a:txBody>
                    <a:bodyPr/>
                    <a:lstStyle/>
                    <a:p>
                      <a:r>
                        <a:rPr lang="es-ES" sz="1900" dirty="0" smtClean="0"/>
                        <a:t>IB</a:t>
                      </a:r>
                      <a:r>
                        <a:rPr lang="es-ES" sz="1900" baseline="0" dirty="0" smtClean="0"/>
                        <a:t> </a:t>
                      </a:r>
                      <a:r>
                        <a:rPr lang="es-ES" sz="1900" dirty="0" smtClean="0"/>
                        <a:t>Server</a:t>
                      </a:r>
                      <a:endParaRPr lang="en-GB" sz="1900" dirty="0"/>
                    </a:p>
                  </a:txBody>
                  <a:tcPr marT="60960" marB="60960">
                    <a:solidFill>
                      <a:schemeClr val="accent6">
                        <a:lumMod val="20000"/>
                        <a:lumOff val="80000"/>
                      </a:schemeClr>
                    </a:solidFill>
                  </a:tcPr>
                </a:tc>
                <a:tc>
                  <a:txBody>
                    <a:bodyPr/>
                    <a:lstStyle/>
                    <a:p>
                      <a:pPr algn="ctr"/>
                      <a:r>
                        <a:rPr lang="es-ES" sz="1600" dirty="0" smtClean="0"/>
                        <a:t>1700MB/s</a:t>
                      </a:r>
                      <a:endParaRPr lang="en-GB" sz="1600" dirty="0"/>
                    </a:p>
                  </a:txBody>
                  <a:tcPr marT="60960" marB="60960">
                    <a:solidFill>
                      <a:schemeClr val="accent6">
                        <a:lumMod val="20000"/>
                        <a:lumOff val="80000"/>
                      </a:schemeClr>
                    </a:solidFill>
                  </a:tcPr>
                </a:tc>
                <a:tc>
                  <a:txBody>
                    <a:bodyPr/>
                    <a:lstStyle/>
                    <a:p>
                      <a:pPr algn="ctr"/>
                      <a:r>
                        <a:rPr lang="es-ES" sz="1600" dirty="0" smtClean="0"/>
                        <a:t>1500MB/s</a:t>
                      </a:r>
                      <a:endParaRPr lang="en-GB" sz="1600" dirty="0"/>
                    </a:p>
                  </a:txBody>
                  <a:tcPr marT="60960" marB="60960">
                    <a:solidFill>
                      <a:schemeClr val="accent6">
                        <a:lumMod val="20000"/>
                        <a:lumOff val="80000"/>
                      </a:schemeClr>
                    </a:solidFill>
                  </a:tcPr>
                </a:tc>
                <a:tc>
                  <a:txBody>
                    <a:bodyPr/>
                    <a:lstStyle/>
                    <a:p>
                      <a:pPr algn="ctr"/>
                      <a:r>
                        <a:rPr lang="es-ES" sz="1600" dirty="0" smtClean="0"/>
                        <a:t>1850MB/s</a:t>
                      </a:r>
                      <a:endParaRPr lang="en-GB" sz="1600" dirty="0"/>
                    </a:p>
                  </a:txBody>
                  <a:tcPr marT="60960" marB="60960">
                    <a:solidFill>
                      <a:schemeClr val="accent6">
                        <a:lumMod val="20000"/>
                        <a:lumOff val="80000"/>
                      </a:schemeClr>
                    </a:solidFill>
                  </a:tcPr>
                </a:tc>
                <a:tc>
                  <a:txBody>
                    <a:bodyPr/>
                    <a:lstStyle/>
                    <a:p>
                      <a:pPr algn="ctr"/>
                      <a:r>
                        <a:rPr lang="es-ES" sz="1600" dirty="0" smtClean="0"/>
                        <a:t>1170MB/s</a:t>
                      </a:r>
                      <a:endParaRPr lang="en-GB" sz="1600" dirty="0"/>
                    </a:p>
                  </a:txBody>
                  <a:tcPr marT="60960" marB="60960">
                    <a:solidFill>
                      <a:schemeClr val="accent6">
                        <a:lumMod val="20000"/>
                        <a:lumOff val="80000"/>
                      </a:schemeClr>
                    </a:solidFill>
                  </a:tcPr>
                </a:tc>
                <a:tc>
                  <a:txBody>
                    <a:bodyPr/>
                    <a:lstStyle/>
                    <a:p>
                      <a:pPr algn="ctr"/>
                      <a:r>
                        <a:rPr lang="es-ES" sz="1600" dirty="0" smtClean="0"/>
                        <a:t>1420MB/s</a:t>
                      </a:r>
                      <a:endParaRPr lang="en-GB" sz="1600" dirty="0"/>
                    </a:p>
                  </a:txBody>
                  <a:tcPr marT="60960" marB="60960">
                    <a:solidFill>
                      <a:schemeClr val="accent6">
                        <a:lumMod val="20000"/>
                        <a:lumOff val="80000"/>
                      </a:schemeClr>
                    </a:solidFill>
                  </a:tcPr>
                </a:tc>
                <a:tc>
                  <a:txBody>
                    <a:bodyPr/>
                    <a:lstStyle/>
                    <a:p>
                      <a:pPr algn="ctr"/>
                      <a:r>
                        <a:rPr lang="es-ES" sz="1600" dirty="0" smtClean="0"/>
                        <a:t>1370MB/s</a:t>
                      </a:r>
                      <a:endParaRPr lang="en-GB" sz="1600" dirty="0"/>
                    </a:p>
                  </a:txBody>
                  <a:tcPr marT="60960" marB="60960">
                    <a:solidFill>
                      <a:schemeClr val="accent6">
                        <a:lumMod val="20000"/>
                        <a:lumOff val="80000"/>
                      </a:schemeClr>
                    </a:solidFill>
                  </a:tcPr>
                </a:tc>
              </a:tr>
              <a:tr h="413227">
                <a:tc>
                  <a:txBody>
                    <a:bodyPr/>
                    <a:lstStyle/>
                    <a:p>
                      <a:r>
                        <a:rPr lang="es-ES" sz="1900" baseline="0" dirty="0" smtClean="0"/>
                        <a:t>IB </a:t>
                      </a:r>
                      <a:r>
                        <a:rPr lang="es-ES" sz="1900" baseline="0" dirty="0" err="1" smtClean="0"/>
                        <a:t>Client</a:t>
                      </a:r>
                      <a:endParaRPr lang="en-GB" sz="1900" dirty="0"/>
                    </a:p>
                  </a:txBody>
                  <a:tcPr marT="60960" marB="60960">
                    <a:solidFill>
                      <a:schemeClr val="accent6">
                        <a:lumMod val="40000"/>
                        <a:lumOff val="60000"/>
                      </a:schemeClr>
                    </a:solidFill>
                  </a:tcPr>
                </a:tc>
                <a:tc>
                  <a:txBody>
                    <a:bodyPr/>
                    <a:lstStyle/>
                    <a:p>
                      <a:pPr algn="ctr"/>
                      <a:r>
                        <a:rPr lang="es-ES" sz="1600" dirty="0" smtClean="0"/>
                        <a:t>1600MB/s</a:t>
                      </a:r>
                      <a:endParaRPr lang="en-GB" sz="1600" dirty="0"/>
                    </a:p>
                  </a:txBody>
                  <a:tcPr marT="60960" marB="60960">
                    <a:solidFill>
                      <a:schemeClr val="accent6">
                        <a:lumMod val="40000"/>
                        <a:lumOff val="60000"/>
                      </a:schemeClr>
                    </a:solidFill>
                  </a:tcPr>
                </a:tc>
                <a:tc>
                  <a:txBody>
                    <a:bodyPr/>
                    <a:lstStyle/>
                    <a:p>
                      <a:pPr algn="ctr"/>
                      <a:r>
                        <a:rPr lang="es-ES" sz="1600" b="1" dirty="0" smtClean="0">
                          <a:solidFill>
                            <a:srgbClr val="FF0000"/>
                          </a:solidFill>
                        </a:rPr>
                        <a:t>2290MB/s</a:t>
                      </a:r>
                      <a:endParaRPr lang="en-GB" sz="1600" b="1" dirty="0">
                        <a:solidFill>
                          <a:srgbClr val="FF0000"/>
                        </a:solidFill>
                      </a:endParaRPr>
                    </a:p>
                  </a:txBody>
                  <a:tcPr marT="60960" marB="60960">
                    <a:solidFill>
                      <a:schemeClr val="accent6">
                        <a:lumMod val="40000"/>
                        <a:lumOff val="60000"/>
                      </a:schemeClr>
                    </a:solidFill>
                  </a:tcPr>
                </a:tc>
                <a:tc>
                  <a:txBody>
                    <a:bodyPr/>
                    <a:lstStyle/>
                    <a:p>
                      <a:pPr algn="ctr"/>
                      <a:r>
                        <a:rPr lang="es-ES" sz="1600" b="1" dirty="0" smtClean="0">
                          <a:solidFill>
                            <a:srgbClr val="FF0000"/>
                          </a:solidFill>
                        </a:rPr>
                        <a:t>1600MB/s</a:t>
                      </a:r>
                      <a:endParaRPr lang="en-GB" sz="1600" b="1" dirty="0">
                        <a:solidFill>
                          <a:srgbClr val="FF0000"/>
                        </a:solidFill>
                      </a:endParaRPr>
                    </a:p>
                  </a:txBody>
                  <a:tcPr marT="60960" marB="60960">
                    <a:solidFill>
                      <a:schemeClr val="accent6">
                        <a:lumMod val="40000"/>
                        <a:lumOff val="60000"/>
                      </a:schemeClr>
                    </a:solidFill>
                  </a:tcPr>
                </a:tc>
                <a:tc>
                  <a:txBody>
                    <a:bodyPr/>
                    <a:lstStyle/>
                    <a:p>
                      <a:pPr algn="ctr"/>
                      <a:r>
                        <a:rPr lang="es-ES" sz="1600" dirty="0" smtClean="0"/>
                        <a:t>1132MB/s</a:t>
                      </a:r>
                      <a:endParaRPr lang="en-GB" sz="1600" dirty="0"/>
                    </a:p>
                  </a:txBody>
                  <a:tcPr marT="60960" marB="60960">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smtClean="0"/>
                        <a:t>1135MB/s</a:t>
                      </a:r>
                      <a:endParaRPr lang="en-GB" sz="1600" dirty="0" smtClean="0"/>
                    </a:p>
                  </a:txBody>
                  <a:tcPr marT="60960" marB="60960">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smtClean="0"/>
                        <a:t>1135MB/s</a:t>
                      </a:r>
                      <a:endParaRPr lang="en-GB" sz="1600" dirty="0" smtClean="0"/>
                    </a:p>
                  </a:txBody>
                  <a:tcPr marT="60960" marB="60960">
                    <a:solidFill>
                      <a:schemeClr val="accent6">
                        <a:lumMod val="40000"/>
                        <a:lumOff val="60000"/>
                      </a:schemeClr>
                    </a:solidFill>
                  </a:tcPr>
                </a:tc>
              </a:tr>
            </a:tbl>
          </a:graphicData>
        </a:graphic>
      </p:graphicFrame>
      <p:grpSp>
        <p:nvGrpSpPr>
          <p:cNvPr id="10" name="9 Grupo"/>
          <p:cNvGrpSpPr/>
          <p:nvPr/>
        </p:nvGrpSpPr>
        <p:grpSpPr>
          <a:xfrm>
            <a:off x="755576" y="932723"/>
            <a:ext cx="7848872" cy="1815106"/>
            <a:chOff x="395536" y="603727"/>
            <a:chExt cx="5996543" cy="1361330"/>
          </a:xfrm>
        </p:grpSpPr>
        <p:sp>
          <p:nvSpPr>
            <p:cNvPr id="6" name="5 CuadroTexto"/>
            <p:cNvSpPr txBox="1"/>
            <p:nvPr/>
          </p:nvSpPr>
          <p:spPr>
            <a:xfrm>
              <a:off x="395536" y="603727"/>
              <a:ext cx="2880320" cy="623248"/>
            </a:xfrm>
            <a:prstGeom prst="rect">
              <a:avLst/>
            </a:prstGeom>
            <a:solidFill>
              <a:schemeClr val="tx2">
                <a:lumMod val="20000"/>
                <a:lumOff val="80000"/>
              </a:schemeClr>
            </a:solidFill>
          </p:spPr>
          <p:txBody>
            <a:bodyPr wrap="square" rtlCol="0">
              <a:spAutoFit/>
            </a:bodyPr>
            <a:lstStyle/>
            <a:p>
              <a:r>
                <a:rPr lang="en-GB" sz="1200" b="1" dirty="0" smtClean="0"/>
                <a:t>(No IB) Ethernet GPFS Server</a:t>
              </a:r>
            </a:p>
            <a:p>
              <a:r>
                <a:rPr lang="es-ES" sz="1200" dirty="0" smtClean="0"/>
                <a:t>IBM x3650 M3 8 </a:t>
              </a:r>
              <a:r>
                <a:rPr lang="es-ES" sz="1200" dirty="0" err="1" smtClean="0"/>
                <a:t>Cores</a:t>
              </a:r>
              <a:r>
                <a:rPr lang="es-ES" sz="1200" dirty="0" smtClean="0"/>
                <a:t> E5520 2.27GHZ, 16GB RAM</a:t>
              </a:r>
            </a:p>
            <a:p>
              <a:r>
                <a:rPr lang="es-ES" sz="1200" dirty="0" smtClean="0"/>
                <a:t>2 x 8Gbps FC SAN </a:t>
              </a:r>
              <a:r>
                <a:rPr lang="es-ES" sz="1200" dirty="0" err="1" smtClean="0"/>
                <a:t>access</a:t>
              </a:r>
              <a:endParaRPr lang="es-ES" sz="1200" dirty="0" smtClean="0"/>
            </a:p>
            <a:p>
              <a:r>
                <a:rPr lang="es-ES" sz="1200" dirty="0" smtClean="0"/>
                <a:t>10 </a:t>
              </a:r>
              <a:r>
                <a:rPr lang="es-ES" sz="1200" dirty="0" err="1" smtClean="0"/>
                <a:t>Gbps</a:t>
              </a:r>
              <a:r>
                <a:rPr lang="es-ES" sz="1200" dirty="0" smtClean="0"/>
                <a:t> Ethernet</a:t>
              </a:r>
              <a:endParaRPr lang="en-GB" sz="1200" dirty="0" smtClean="0"/>
            </a:p>
          </p:txBody>
        </p:sp>
        <p:sp>
          <p:nvSpPr>
            <p:cNvPr id="7" name="6 CuadroTexto"/>
            <p:cNvSpPr txBox="1"/>
            <p:nvPr/>
          </p:nvSpPr>
          <p:spPr>
            <a:xfrm>
              <a:off x="3519331" y="675735"/>
              <a:ext cx="2872748" cy="484748"/>
            </a:xfrm>
            <a:prstGeom prst="rect">
              <a:avLst/>
            </a:prstGeom>
            <a:solidFill>
              <a:schemeClr val="tx2">
                <a:lumMod val="40000"/>
                <a:lumOff val="60000"/>
              </a:schemeClr>
            </a:solidFill>
          </p:spPr>
          <p:txBody>
            <a:bodyPr wrap="square" rtlCol="0">
              <a:spAutoFit/>
            </a:bodyPr>
            <a:lstStyle/>
            <a:p>
              <a:r>
                <a:rPr lang="en-GB" sz="1200" b="1" dirty="0" smtClean="0"/>
                <a:t>(No IB) Ethernet GPFS Client</a:t>
              </a:r>
            </a:p>
            <a:p>
              <a:r>
                <a:rPr lang="es-ES" sz="1200" dirty="0" smtClean="0"/>
                <a:t>HP 585GL 48 </a:t>
              </a:r>
              <a:r>
                <a:rPr lang="es-ES" sz="1200" dirty="0" err="1" smtClean="0"/>
                <a:t>Cores</a:t>
              </a:r>
              <a:r>
                <a:rPr lang="es-ES" sz="1200" dirty="0" smtClean="0"/>
                <a:t> AMD 6176 SE 2.30GHz, 225GB RAM</a:t>
              </a:r>
            </a:p>
            <a:p>
              <a:r>
                <a:rPr lang="es-ES" sz="1200" dirty="0" smtClean="0"/>
                <a:t>10 </a:t>
              </a:r>
              <a:r>
                <a:rPr lang="es-ES" sz="1200" dirty="0" err="1" smtClean="0"/>
                <a:t>Gbps</a:t>
              </a:r>
              <a:r>
                <a:rPr lang="es-ES" sz="1200" dirty="0" smtClean="0"/>
                <a:t> Ethernet</a:t>
              </a:r>
              <a:endParaRPr lang="en-GB" sz="1200" dirty="0" smtClean="0"/>
            </a:p>
          </p:txBody>
        </p:sp>
        <p:sp>
          <p:nvSpPr>
            <p:cNvPr id="8" name="7 CuadroTexto"/>
            <p:cNvSpPr txBox="1"/>
            <p:nvPr/>
          </p:nvSpPr>
          <p:spPr>
            <a:xfrm>
              <a:off x="395536" y="1341809"/>
              <a:ext cx="2880320" cy="623248"/>
            </a:xfrm>
            <a:prstGeom prst="rect">
              <a:avLst/>
            </a:prstGeom>
            <a:solidFill>
              <a:schemeClr val="accent6">
                <a:lumMod val="20000"/>
                <a:lumOff val="80000"/>
              </a:schemeClr>
            </a:solidFill>
          </p:spPr>
          <p:txBody>
            <a:bodyPr wrap="square" rtlCol="0">
              <a:spAutoFit/>
            </a:bodyPr>
            <a:lstStyle/>
            <a:p>
              <a:r>
                <a:rPr lang="en-GB" sz="1200" b="1" dirty="0" err="1" smtClean="0">
                  <a:solidFill>
                    <a:srgbClr val="FF0000"/>
                  </a:solidFill>
                </a:rPr>
                <a:t>Infiniband</a:t>
              </a:r>
              <a:r>
                <a:rPr lang="en-GB" sz="1200" b="1" dirty="0" smtClean="0">
                  <a:solidFill>
                    <a:srgbClr val="FF0000"/>
                  </a:solidFill>
                </a:rPr>
                <a:t> GPFS Server</a:t>
              </a:r>
            </a:p>
            <a:p>
              <a:r>
                <a:rPr lang="es-ES" sz="1200" dirty="0" smtClean="0"/>
                <a:t>IBM x3650 M3 4 </a:t>
              </a:r>
              <a:r>
                <a:rPr lang="es-ES" sz="1200" dirty="0" err="1" smtClean="0"/>
                <a:t>Cores</a:t>
              </a:r>
              <a:r>
                <a:rPr lang="es-ES" sz="1200" dirty="0" smtClean="0"/>
                <a:t> E5520 2.27GHZ, 16GB RAM</a:t>
              </a:r>
            </a:p>
            <a:p>
              <a:r>
                <a:rPr lang="es-ES" sz="1200" dirty="0" smtClean="0"/>
                <a:t>2 x 8Gbps FC SAN </a:t>
              </a:r>
              <a:r>
                <a:rPr lang="es-ES" sz="1200" dirty="0" err="1" smtClean="0"/>
                <a:t>access</a:t>
              </a:r>
              <a:endParaRPr lang="es-ES" sz="1200" dirty="0" smtClean="0"/>
            </a:p>
            <a:p>
              <a:r>
                <a:rPr lang="es-ES" sz="1200" dirty="0" smtClean="0"/>
                <a:t>IB FDR10 40 </a:t>
              </a:r>
              <a:r>
                <a:rPr lang="es-ES" sz="1200" dirty="0" err="1" smtClean="0"/>
                <a:t>Gbps</a:t>
              </a:r>
              <a:endParaRPr lang="en-GB" sz="1200" dirty="0" smtClean="0"/>
            </a:p>
          </p:txBody>
        </p:sp>
        <p:sp>
          <p:nvSpPr>
            <p:cNvPr id="9" name="8 CuadroTexto"/>
            <p:cNvSpPr txBox="1"/>
            <p:nvPr/>
          </p:nvSpPr>
          <p:spPr>
            <a:xfrm>
              <a:off x="3519331" y="1233797"/>
              <a:ext cx="2872748" cy="484748"/>
            </a:xfrm>
            <a:prstGeom prst="rect">
              <a:avLst/>
            </a:prstGeom>
            <a:solidFill>
              <a:schemeClr val="accent6">
                <a:lumMod val="40000"/>
                <a:lumOff val="60000"/>
              </a:schemeClr>
            </a:solidFill>
          </p:spPr>
          <p:txBody>
            <a:bodyPr wrap="square" rtlCol="0">
              <a:spAutoFit/>
            </a:bodyPr>
            <a:lstStyle/>
            <a:p>
              <a:r>
                <a:rPr lang="en-GB" sz="1200" b="1" dirty="0" err="1" smtClean="0">
                  <a:solidFill>
                    <a:srgbClr val="FF0000"/>
                  </a:solidFill>
                </a:rPr>
                <a:t>InfiniBand</a:t>
              </a:r>
              <a:r>
                <a:rPr lang="en-GB" sz="1200" b="1" dirty="0" smtClean="0">
                  <a:solidFill>
                    <a:srgbClr val="FF0000"/>
                  </a:solidFill>
                </a:rPr>
                <a:t> GPFS Client </a:t>
              </a:r>
            </a:p>
            <a:p>
              <a:r>
                <a:rPr lang="es-ES" sz="1200" dirty="0" smtClean="0"/>
                <a:t>IBM dx360 M4 16 </a:t>
              </a:r>
              <a:r>
                <a:rPr lang="es-ES" sz="1200" dirty="0" err="1" smtClean="0"/>
                <a:t>cores</a:t>
              </a:r>
              <a:r>
                <a:rPr lang="es-ES" sz="1200" dirty="0" smtClean="0"/>
                <a:t> E5 2670 2.60GHz, 64 GB RAM</a:t>
              </a:r>
            </a:p>
            <a:p>
              <a:r>
                <a:rPr lang="es-ES" sz="1200" dirty="0"/>
                <a:t>IB FDR10 40 </a:t>
              </a:r>
              <a:r>
                <a:rPr lang="es-ES" sz="1200" dirty="0" err="1" smtClean="0"/>
                <a:t>Gbps</a:t>
              </a:r>
              <a:endParaRPr lang="en-GB" sz="1200" dirty="0"/>
            </a:p>
          </p:txBody>
        </p:sp>
      </p:grpSp>
      <p:sp>
        <p:nvSpPr>
          <p:cNvPr id="11" name="10 CuadroTexto"/>
          <p:cNvSpPr txBox="1"/>
          <p:nvPr/>
        </p:nvSpPr>
        <p:spPr>
          <a:xfrm>
            <a:off x="1907704" y="2852936"/>
            <a:ext cx="5472608" cy="323165"/>
          </a:xfrm>
          <a:prstGeom prst="rect">
            <a:avLst/>
          </a:prstGeom>
          <a:solidFill>
            <a:schemeClr val="bg2">
              <a:lumMod val="90000"/>
            </a:schemeClr>
          </a:solidFill>
          <a:ln>
            <a:solidFill>
              <a:schemeClr val="bg2">
                <a:lumMod val="90000"/>
              </a:schemeClr>
            </a:solidFill>
          </a:ln>
        </p:spPr>
        <p:txBody>
          <a:bodyPr wrap="square" rtlCol="0">
            <a:spAutoFit/>
          </a:bodyPr>
          <a:lstStyle/>
          <a:p>
            <a:r>
              <a:rPr lang="es-ES" sz="1500" dirty="0" smtClean="0"/>
              <a:t>./</a:t>
            </a:r>
            <a:r>
              <a:rPr lang="es-ES" sz="1500" dirty="0" err="1" smtClean="0"/>
              <a:t>gpfsperf</a:t>
            </a:r>
            <a:r>
              <a:rPr lang="es-ES" sz="1500" dirty="0" smtClean="0"/>
              <a:t> “</a:t>
            </a:r>
            <a:r>
              <a:rPr lang="es-ES" sz="1500" dirty="0" err="1" smtClean="0"/>
              <a:t>create</a:t>
            </a:r>
            <a:r>
              <a:rPr lang="es-ES" sz="1500" dirty="0" smtClean="0"/>
              <a:t>/</a:t>
            </a:r>
            <a:r>
              <a:rPr lang="es-ES" sz="1500" dirty="0" err="1" smtClean="0"/>
              <a:t>read</a:t>
            </a:r>
            <a:r>
              <a:rPr lang="es-ES" sz="1500" dirty="0" smtClean="0"/>
              <a:t>/</a:t>
            </a:r>
            <a:r>
              <a:rPr lang="es-ES" sz="1500" dirty="0" err="1" smtClean="0"/>
              <a:t>write</a:t>
            </a:r>
            <a:r>
              <a:rPr lang="es-ES" sz="1500" dirty="0" smtClean="0"/>
              <a:t>” </a:t>
            </a:r>
            <a:r>
              <a:rPr lang="es-ES" sz="1500" dirty="0" err="1" smtClean="0"/>
              <a:t>seq</a:t>
            </a:r>
            <a:r>
              <a:rPr lang="es-ES" sz="1500" dirty="0" smtClean="0"/>
              <a:t> “</a:t>
            </a:r>
            <a:r>
              <a:rPr lang="es-ES" sz="1500" dirty="0" err="1" smtClean="0"/>
              <a:t>fs</a:t>
            </a:r>
            <a:r>
              <a:rPr lang="es-ES" sz="1500" dirty="0" smtClean="0"/>
              <a:t>” –n 32g –r 1m –</a:t>
            </a:r>
            <a:r>
              <a:rPr lang="es-ES" sz="1500" dirty="0" err="1" smtClean="0"/>
              <a:t>fsync</a:t>
            </a:r>
            <a:r>
              <a:rPr lang="es-ES" sz="1500" dirty="0" smtClean="0"/>
              <a:t> –</a:t>
            </a:r>
            <a:r>
              <a:rPr lang="es-ES" sz="1500" dirty="0" err="1" smtClean="0"/>
              <a:t>th</a:t>
            </a:r>
            <a:r>
              <a:rPr lang="es-ES" sz="1500" dirty="0" smtClean="0"/>
              <a:t> “n”</a:t>
            </a:r>
            <a:endParaRPr lang="en-GB" sz="1500" dirty="0" smtClean="0"/>
          </a:p>
        </p:txBody>
      </p:sp>
    </p:spTree>
    <p:extLst>
      <p:ext uri="{BB962C8B-B14F-4D97-AF65-F5344CB8AC3E}">
        <p14:creationId xmlns:p14="http://schemas.microsoft.com/office/powerpoint/2010/main" val="3487115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ALTAMIRA &amp; </a:t>
            </a:r>
            <a:r>
              <a:rPr lang="es-ES" sz="3600" dirty="0" smtClean="0"/>
              <a:t>VO</a:t>
            </a:r>
            <a:r>
              <a:rPr lang="es-ES" sz="3600" dirty="0" smtClean="0"/>
              <a:t> DATA (CMS)</a:t>
            </a:r>
            <a:endParaRPr lang="en-GB" sz="3600" dirty="0"/>
          </a:p>
        </p:txBody>
      </p:sp>
      <p:sp>
        <p:nvSpPr>
          <p:cNvPr id="3" name="2 Marcador de contenido"/>
          <p:cNvSpPr>
            <a:spLocks noGrp="1"/>
          </p:cNvSpPr>
          <p:nvPr>
            <p:ph idx="1"/>
          </p:nvPr>
        </p:nvSpPr>
        <p:spPr>
          <a:xfrm>
            <a:off x="457200" y="1124744"/>
            <a:ext cx="8507288" cy="4992555"/>
          </a:xfrm>
        </p:spPr>
        <p:txBody>
          <a:bodyPr>
            <a:normAutofit/>
          </a:bodyPr>
          <a:lstStyle/>
          <a:p>
            <a:r>
              <a:rPr lang="en-US" sz="2400" dirty="0" smtClean="0"/>
              <a:t>Now all </a:t>
            </a:r>
            <a:r>
              <a:rPr lang="en-US" sz="2400" dirty="0" smtClean="0"/>
              <a:t>VO</a:t>
            </a:r>
            <a:r>
              <a:rPr lang="en-US" sz="2400" dirty="0" smtClean="0"/>
              <a:t> </a:t>
            </a:r>
            <a:r>
              <a:rPr lang="en-US" sz="2400" dirty="0" smtClean="0"/>
              <a:t>Data is accessible from any ALTAMIRA node</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pPr marL="0" indent="0">
              <a:buNone/>
            </a:pPr>
            <a:endParaRPr lang="en-US" sz="2400" dirty="0" smtClean="0"/>
          </a:p>
          <a:p>
            <a:pPr marL="0" indent="0">
              <a:buNone/>
            </a:pPr>
            <a:endParaRPr lang="en-US" sz="2400" dirty="0"/>
          </a:p>
          <a:p>
            <a:pPr marL="0" indent="0">
              <a:buNone/>
            </a:pPr>
            <a:endParaRPr lang="en-US" sz="2400" dirty="0" smtClean="0"/>
          </a:p>
          <a:p>
            <a:r>
              <a:rPr lang="en-US" sz="2400" dirty="0"/>
              <a:t>I</a:t>
            </a:r>
            <a:r>
              <a:rPr lang="en-US" sz="2400" dirty="0" smtClean="0"/>
              <a:t>nstall </a:t>
            </a:r>
            <a:r>
              <a:rPr lang="en-US" sz="2400" i="1" dirty="0" err="1" smtClean="0"/>
              <a:t>cvmfs</a:t>
            </a:r>
            <a:r>
              <a:rPr lang="en-US" sz="2400" dirty="0" smtClean="0"/>
              <a:t> and assure all nodes can access IFCA squid servers</a:t>
            </a:r>
          </a:p>
        </p:txBody>
      </p:sp>
      <p:sp>
        <p:nvSpPr>
          <p:cNvPr id="4" name="3 CuadroTexto"/>
          <p:cNvSpPr txBox="1"/>
          <p:nvPr/>
        </p:nvSpPr>
        <p:spPr>
          <a:xfrm>
            <a:off x="251520" y="2282676"/>
            <a:ext cx="5256584" cy="2831544"/>
          </a:xfrm>
          <a:prstGeom prst="rect">
            <a:avLst/>
          </a:prstGeom>
          <a:solidFill>
            <a:schemeClr val="tx2">
              <a:lumMod val="40000"/>
              <a:lumOff val="60000"/>
            </a:schemeClr>
          </a:solidFill>
        </p:spPr>
        <p:txBody>
          <a:bodyPr wrap="square" rtlCol="0">
            <a:spAutoFit/>
          </a:bodyPr>
          <a:lstStyle/>
          <a:p>
            <a:r>
              <a:rPr lang="en-GB" sz="1600" dirty="0"/>
              <a:t>[root@node1 ~]# </a:t>
            </a:r>
            <a:r>
              <a:rPr lang="en-GB" sz="1600" dirty="0" err="1"/>
              <a:t>df</a:t>
            </a:r>
            <a:r>
              <a:rPr lang="en-GB" sz="1600" dirty="0"/>
              <a:t> -h</a:t>
            </a:r>
          </a:p>
          <a:p>
            <a:r>
              <a:rPr lang="en-GB" sz="1600" dirty="0" err="1"/>
              <a:t>Filesystem</a:t>
            </a:r>
            <a:r>
              <a:rPr lang="en-GB" sz="1600" dirty="0"/>
              <a:t>            Size  Used Avail Use% Mounted on</a:t>
            </a:r>
          </a:p>
          <a:p>
            <a:r>
              <a:rPr lang="en-GB" sz="1600" dirty="0"/>
              <a:t>/</a:t>
            </a:r>
            <a:r>
              <a:rPr lang="en-GB" sz="1600" dirty="0" err="1"/>
              <a:t>dev</a:t>
            </a:r>
            <a:r>
              <a:rPr lang="en-GB" sz="1600" dirty="0"/>
              <a:t>/sda4             428G  2.1G  404G   1% /</a:t>
            </a:r>
          </a:p>
          <a:p>
            <a:r>
              <a:rPr lang="en-GB" sz="1600" dirty="0" err="1"/>
              <a:t>tmpfs</a:t>
            </a:r>
            <a:r>
              <a:rPr lang="en-GB" sz="1600" dirty="0"/>
              <a:t>                  32G     0   32G   0% /</a:t>
            </a:r>
            <a:r>
              <a:rPr lang="en-GB" sz="1600" dirty="0" err="1"/>
              <a:t>dev</a:t>
            </a:r>
            <a:r>
              <a:rPr lang="en-GB" sz="1600" dirty="0"/>
              <a:t>/</a:t>
            </a:r>
            <a:r>
              <a:rPr lang="en-GB" sz="1600" dirty="0" err="1"/>
              <a:t>shm</a:t>
            </a:r>
            <a:endParaRPr lang="en-GB" sz="1600" dirty="0"/>
          </a:p>
          <a:p>
            <a:r>
              <a:rPr lang="en-GB" sz="1600" dirty="0"/>
              <a:t>/</a:t>
            </a:r>
            <a:r>
              <a:rPr lang="en-GB" sz="1600" dirty="0" err="1"/>
              <a:t>dev</a:t>
            </a:r>
            <a:r>
              <a:rPr lang="en-GB" sz="1600" dirty="0"/>
              <a:t>/sda2             248M   63M  173M  27% /boot</a:t>
            </a:r>
          </a:p>
          <a:p>
            <a:r>
              <a:rPr lang="en-GB" sz="1600" dirty="0"/>
              <a:t>/</a:t>
            </a:r>
            <a:r>
              <a:rPr lang="en-GB" sz="1600" dirty="0" err="1"/>
              <a:t>dev</a:t>
            </a:r>
            <a:r>
              <a:rPr lang="en-GB" sz="1600" dirty="0"/>
              <a:t>/sda1              50M  252K   50M   1% /boot/</a:t>
            </a:r>
            <a:r>
              <a:rPr lang="en-GB" sz="1600" dirty="0" err="1"/>
              <a:t>efi</a:t>
            </a:r>
            <a:endParaRPr lang="en-GB" sz="1600" dirty="0"/>
          </a:p>
          <a:p>
            <a:r>
              <a:rPr lang="en-GB" sz="1600" dirty="0"/>
              <a:t>/</a:t>
            </a:r>
            <a:r>
              <a:rPr lang="en-GB" sz="1600" dirty="0" err="1"/>
              <a:t>dev</a:t>
            </a:r>
            <a:r>
              <a:rPr lang="en-GB" sz="1600" dirty="0"/>
              <a:t>/projects         262T  175T   88T  67% /</a:t>
            </a:r>
            <a:r>
              <a:rPr lang="en-GB" sz="1600" dirty="0" err="1"/>
              <a:t>gpfs</a:t>
            </a:r>
            <a:r>
              <a:rPr lang="en-GB" sz="1600" dirty="0"/>
              <a:t>/</a:t>
            </a:r>
            <a:r>
              <a:rPr lang="en-GB" sz="1600" dirty="0" err="1"/>
              <a:t>csic_projects</a:t>
            </a:r>
            <a:endParaRPr lang="en-GB" sz="1600" dirty="0"/>
          </a:p>
          <a:p>
            <a:r>
              <a:rPr lang="en-GB" b="1" dirty="0"/>
              <a:t>/</a:t>
            </a:r>
            <a:r>
              <a:rPr lang="en-GB" b="1" dirty="0" err="1"/>
              <a:t>dev</a:t>
            </a:r>
            <a:r>
              <a:rPr lang="en-GB" b="1" dirty="0"/>
              <a:t>/</a:t>
            </a:r>
            <a:r>
              <a:rPr lang="en-GB" b="1" dirty="0" err="1"/>
              <a:t>gpfs_cms</a:t>
            </a:r>
            <a:r>
              <a:rPr lang="en-GB" b="1" dirty="0"/>
              <a:t>         874T  582T  292T  67% /</a:t>
            </a:r>
            <a:r>
              <a:rPr lang="en-GB" b="1" dirty="0" err="1"/>
              <a:t>gpfs</a:t>
            </a:r>
            <a:r>
              <a:rPr lang="en-GB" b="1" dirty="0"/>
              <a:t>/</a:t>
            </a:r>
            <a:r>
              <a:rPr lang="en-GB" b="1" dirty="0" err="1"/>
              <a:t>gaes</a:t>
            </a:r>
            <a:endParaRPr lang="en-GB" b="1" dirty="0"/>
          </a:p>
          <a:p>
            <a:r>
              <a:rPr lang="en-GB" sz="1600" dirty="0"/>
              <a:t>/</a:t>
            </a:r>
            <a:r>
              <a:rPr lang="en-GB" sz="1600" dirty="0" err="1"/>
              <a:t>dev</a:t>
            </a:r>
            <a:r>
              <a:rPr lang="en-GB" sz="1600" dirty="0"/>
              <a:t>/</a:t>
            </a:r>
            <a:r>
              <a:rPr lang="en-GB" sz="1600" dirty="0" err="1"/>
              <a:t>gpfs_users</a:t>
            </a:r>
            <a:r>
              <a:rPr lang="en-GB" sz="1600" dirty="0"/>
              <a:t>       5.5T  2.0T  3.6T  36% /</a:t>
            </a:r>
            <a:r>
              <a:rPr lang="en-GB" sz="1600" dirty="0" err="1"/>
              <a:t>gpfs</a:t>
            </a:r>
            <a:r>
              <a:rPr lang="en-GB" sz="1600" dirty="0"/>
              <a:t>/</a:t>
            </a:r>
            <a:r>
              <a:rPr lang="en-GB" sz="1600" dirty="0" err="1"/>
              <a:t>csic_users</a:t>
            </a:r>
            <a:endParaRPr lang="en-GB" sz="1600" dirty="0"/>
          </a:p>
          <a:p>
            <a:r>
              <a:rPr lang="en-GB" sz="1600" dirty="0"/>
              <a:t>/</a:t>
            </a:r>
            <a:r>
              <a:rPr lang="en-GB" sz="1600" dirty="0" err="1"/>
              <a:t>dev</a:t>
            </a:r>
            <a:r>
              <a:rPr lang="en-GB" sz="1600" dirty="0"/>
              <a:t>/</a:t>
            </a:r>
            <a:r>
              <a:rPr lang="en-GB" sz="1600" dirty="0" err="1"/>
              <a:t>res_projects</a:t>
            </a:r>
            <a:r>
              <a:rPr lang="en-GB" sz="1600" dirty="0"/>
              <a:t>      88T   29T   59T  34% /</a:t>
            </a:r>
            <a:r>
              <a:rPr lang="en-GB" sz="1600" dirty="0" err="1"/>
              <a:t>gpfs</a:t>
            </a:r>
            <a:r>
              <a:rPr lang="en-GB" sz="1600" dirty="0"/>
              <a:t>/</a:t>
            </a:r>
            <a:r>
              <a:rPr lang="en-GB" sz="1600" dirty="0" err="1"/>
              <a:t>res_projects</a:t>
            </a:r>
            <a:endParaRPr lang="en-GB" sz="1600" dirty="0"/>
          </a:p>
          <a:p>
            <a:r>
              <a:rPr lang="en-GB" sz="1600" dirty="0"/>
              <a:t>/</a:t>
            </a:r>
            <a:r>
              <a:rPr lang="en-GB" sz="1600" dirty="0" err="1"/>
              <a:t>dev</a:t>
            </a:r>
            <a:r>
              <a:rPr lang="en-GB" sz="1600" dirty="0"/>
              <a:t>/</a:t>
            </a:r>
            <a:r>
              <a:rPr lang="en-GB" sz="1600" dirty="0" err="1"/>
              <a:t>res_scratch</a:t>
            </a:r>
            <a:r>
              <a:rPr lang="en-GB" sz="1600" dirty="0"/>
              <a:t>       88T  2.5T   85T   3% /</a:t>
            </a:r>
            <a:r>
              <a:rPr lang="en-GB" sz="1600" dirty="0" err="1"/>
              <a:t>gpfs</a:t>
            </a:r>
            <a:r>
              <a:rPr lang="en-GB" sz="1600" dirty="0"/>
              <a:t>/</a:t>
            </a:r>
            <a:r>
              <a:rPr lang="en-GB" sz="1600" dirty="0" err="1"/>
              <a:t>res_scratch</a:t>
            </a:r>
            <a:endParaRPr lang="en-GB" sz="1600" dirty="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79504" y="2088232"/>
            <a:ext cx="3212976" cy="3212976"/>
          </a:xfrm>
          <a:prstGeom prst="rect">
            <a:avLst/>
          </a:prstGeom>
        </p:spPr>
      </p:pic>
    </p:spTree>
    <p:extLst>
      <p:ext uri="{BB962C8B-B14F-4D97-AF65-F5344CB8AC3E}">
        <p14:creationId xmlns:p14="http://schemas.microsoft.com/office/powerpoint/2010/main" val="14219604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3"/>
          </a:xfrm>
        </p:spPr>
        <p:txBody>
          <a:bodyPr>
            <a:noAutofit/>
          </a:bodyPr>
          <a:lstStyle/>
          <a:p>
            <a:r>
              <a:rPr lang="es-ES" sz="3600" dirty="0" smtClean="0"/>
              <a:t>SATISFYING </a:t>
            </a:r>
            <a:r>
              <a:rPr lang="es-ES" sz="3600" dirty="0" smtClean="0"/>
              <a:t>LOCAL USER ANALYSIS</a:t>
            </a:r>
            <a:r>
              <a:rPr lang="es-ES" sz="3600" dirty="0" smtClean="0"/>
              <a:t> </a:t>
            </a:r>
            <a:r>
              <a:rPr lang="es-ES" sz="3600" dirty="0" smtClean="0">
                <a:solidFill>
                  <a:srgbClr val="FF0000"/>
                </a:solidFill>
              </a:rPr>
              <a:t>PEAK</a:t>
            </a:r>
            <a:r>
              <a:rPr lang="es-ES" sz="3600" dirty="0" smtClean="0"/>
              <a:t> DEMANDS </a:t>
            </a:r>
            <a:endParaRPr lang="en-GB" sz="3600" dirty="0"/>
          </a:p>
        </p:txBody>
      </p:sp>
      <p:sp>
        <p:nvSpPr>
          <p:cNvPr id="3" name="2 Marcador de contenido"/>
          <p:cNvSpPr>
            <a:spLocks noGrp="1"/>
          </p:cNvSpPr>
          <p:nvPr>
            <p:ph idx="1"/>
          </p:nvPr>
        </p:nvSpPr>
        <p:spPr>
          <a:xfrm>
            <a:off x="179512" y="1340769"/>
            <a:ext cx="8784976" cy="5400600"/>
          </a:xfrm>
        </p:spPr>
        <p:txBody>
          <a:bodyPr>
            <a:normAutofit fontScale="70000" lnSpcReduction="20000"/>
          </a:bodyPr>
          <a:lstStyle/>
          <a:p>
            <a:r>
              <a:rPr lang="en-GB" sz="3100" dirty="0" smtClean="0"/>
              <a:t>ALTAMIRA jobs are limited to 72 hours, typically using 32-512 cores</a:t>
            </a:r>
          </a:p>
          <a:p>
            <a:r>
              <a:rPr lang="en-GB" sz="3100" dirty="0" smtClean="0"/>
              <a:t>Short jobs ( below 6 h )  are prioritized to optimize filling</a:t>
            </a:r>
          </a:p>
          <a:p>
            <a:r>
              <a:rPr lang="en-GB" sz="3100" dirty="0" smtClean="0"/>
              <a:t>Instantaneous “large &amp; efficient” capacity using embarrassing parallel jobs: “wrap” multiple jobs, demand large number of cores!</a:t>
            </a:r>
          </a:p>
          <a:p>
            <a:r>
              <a:rPr lang="en-GB" sz="3100" dirty="0" smtClean="0"/>
              <a:t>CMS use case:</a:t>
            </a:r>
          </a:p>
          <a:p>
            <a:pPr lvl="1"/>
            <a:r>
              <a:rPr lang="en-GB" sz="2900" dirty="0" smtClean="0"/>
              <a:t>Analysis jobs launched get access to the Tier-2 file system, including official CMS software and data</a:t>
            </a:r>
          </a:p>
          <a:p>
            <a:pPr lvl="1"/>
            <a:r>
              <a:rPr lang="en-GB" sz="2900" dirty="0"/>
              <a:t>I</a:t>
            </a:r>
            <a:r>
              <a:rPr lang="en-GB" sz="2900" dirty="0" smtClean="0"/>
              <a:t>ntensive data processing jobs: CMS EDM event selection and filtering (aka skimming), and ROOT Tree production</a:t>
            </a:r>
          </a:p>
          <a:p>
            <a:pPr lvl="1"/>
            <a:r>
              <a:rPr lang="en-GB" sz="2900" dirty="0" smtClean="0"/>
              <a:t>Multiple batch submissions each wrapping ~ 150 jobs</a:t>
            </a:r>
          </a:p>
          <a:p>
            <a:pPr lvl="1"/>
            <a:r>
              <a:rPr lang="en-GB" sz="2900" dirty="0" smtClean="0"/>
              <a:t>Carefully balance between total number of jobs, complexity of scripts and control, and saturation of data transfer capacity</a:t>
            </a:r>
          </a:p>
          <a:p>
            <a:pPr marL="457200" lvl="1" indent="0">
              <a:buNone/>
            </a:pPr>
            <a:r>
              <a:rPr lang="en-GB" sz="4000" dirty="0" smtClean="0"/>
              <a:t> </a:t>
            </a:r>
          </a:p>
          <a:p>
            <a:pPr marL="0" indent="0" algn="ctr">
              <a:buNone/>
            </a:pPr>
            <a:r>
              <a:rPr lang="en-GB" sz="3800" dirty="0" smtClean="0"/>
              <a:t>Typical reduction </a:t>
            </a:r>
            <a:r>
              <a:rPr lang="en-GB" sz="3800" dirty="0"/>
              <a:t>of </a:t>
            </a:r>
            <a:r>
              <a:rPr lang="en-GB" sz="3800" dirty="0" smtClean="0"/>
              <a:t>waiting time, compared to analysis in Tier-2: </a:t>
            </a:r>
          </a:p>
          <a:p>
            <a:pPr marL="0" indent="0" algn="ctr">
              <a:buNone/>
            </a:pPr>
            <a:r>
              <a:rPr lang="en-GB" sz="3800" b="1" dirty="0" smtClean="0">
                <a:solidFill>
                  <a:srgbClr val="FF0000"/>
                </a:solidFill>
              </a:rPr>
              <a:t>an </a:t>
            </a:r>
            <a:r>
              <a:rPr lang="en-GB" sz="3800" b="1" dirty="0">
                <a:solidFill>
                  <a:srgbClr val="FF0000"/>
                </a:solidFill>
              </a:rPr>
              <a:t>order of </a:t>
            </a:r>
            <a:r>
              <a:rPr lang="en-GB" sz="3800" b="1" dirty="0" smtClean="0">
                <a:solidFill>
                  <a:srgbClr val="FF0000"/>
                </a:solidFill>
              </a:rPr>
              <a:t>magnitude</a:t>
            </a:r>
          </a:p>
          <a:p>
            <a:endParaRPr lang="en-GB" sz="4500" dirty="0"/>
          </a:p>
          <a:p>
            <a:endParaRPr lang="en-GB" dirty="0"/>
          </a:p>
        </p:txBody>
      </p:sp>
    </p:spTree>
    <p:extLst>
      <p:ext uri="{BB962C8B-B14F-4D97-AF65-F5344CB8AC3E}">
        <p14:creationId xmlns:p14="http://schemas.microsoft.com/office/powerpoint/2010/main" val="24908045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SATISFYING </a:t>
            </a:r>
            <a:r>
              <a:rPr lang="es-ES" sz="3600" dirty="0" smtClean="0"/>
              <a:t>LOCAL USER</a:t>
            </a:r>
            <a:r>
              <a:rPr lang="es-ES" sz="3600" dirty="0" smtClean="0"/>
              <a:t> </a:t>
            </a:r>
            <a:r>
              <a:rPr lang="es-ES" sz="3600" dirty="0" smtClean="0">
                <a:solidFill>
                  <a:srgbClr val="FF0000"/>
                </a:solidFill>
              </a:rPr>
              <a:t>PEAK</a:t>
            </a:r>
            <a:r>
              <a:rPr lang="es-ES" sz="3600" dirty="0" smtClean="0"/>
              <a:t> DEMANDS </a:t>
            </a:r>
            <a:endParaRPr lang="en-GB" sz="3600" dirty="0"/>
          </a:p>
        </p:txBody>
      </p:sp>
      <p:sp>
        <p:nvSpPr>
          <p:cNvPr id="3" name="2 Marcador de contenido"/>
          <p:cNvSpPr>
            <a:spLocks noGrp="1"/>
          </p:cNvSpPr>
          <p:nvPr>
            <p:ph idx="1"/>
          </p:nvPr>
        </p:nvSpPr>
        <p:spPr>
          <a:xfrm>
            <a:off x="457199" y="980728"/>
            <a:ext cx="8456107" cy="5424603"/>
          </a:xfrm>
        </p:spPr>
        <p:txBody>
          <a:bodyPr>
            <a:normAutofit fontScale="92500" lnSpcReduction="20000"/>
          </a:bodyPr>
          <a:lstStyle/>
          <a:p>
            <a:r>
              <a:rPr lang="en-US" sz="2900" b="1" dirty="0" smtClean="0"/>
              <a:t>Real example (April 2013):  </a:t>
            </a:r>
            <a:r>
              <a:rPr lang="en-GB" sz="2900" b="1" dirty="0" smtClean="0"/>
              <a:t>Skimming and ROOT Tree production over 2012 data samples for a real SUSY search analysis</a:t>
            </a:r>
          </a:p>
          <a:p>
            <a:pPr lvl="1"/>
            <a:r>
              <a:rPr lang="en-US" sz="2200" dirty="0" smtClean="0"/>
              <a:t>257.000 CPU hours</a:t>
            </a:r>
          </a:p>
          <a:p>
            <a:pPr lvl="1"/>
            <a:r>
              <a:rPr lang="en-US" sz="2200" dirty="0" smtClean="0"/>
              <a:t>17 TB Data Input (3 loops)</a:t>
            </a:r>
          </a:p>
          <a:p>
            <a:pPr lvl="2"/>
            <a:r>
              <a:rPr lang="en-US" sz="1900" dirty="0" smtClean="0"/>
              <a:t>13TB at  /</a:t>
            </a:r>
            <a:r>
              <a:rPr lang="en-US" sz="1900" dirty="0" err="1" smtClean="0"/>
              <a:t>gpfs</a:t>
            </a:r>
            <a:r>
              <a:rPr lang="en-US" sz="1900" dirty="0" smtClean="0"/>
              <a:t>/</a:t>
            </a:r>
            <a:r>
              <a:rPr lang="en-US" sz="1900" dirty="0" err="1" smtClean="0"/>
              <a:t>res_projects</a:t>
            </a:r>
            <a:r>
              <a:rPr lang="en-US" sz="1900" dirty="0" smtClean="0"/>
              <a:t>/</a:t>
            </a:r>
            <a:r>
              <a:rPr lang="en-US" sz="1900" dirty="0" err="1" smtClean="0"/>
              <a:t>csic</a:t>
            </a:r>
            <a:r>
              <a:rPr lang="en-US" sz="1900" dirty="0" smtClean="0"/>
              <a:t>/</a:t>
            </a:r>
          </a:p>
          <a:p>
            <a:pPr lvl="2"/>
            <a:r>
              <a:rPr lang="en-US" sz="1900" dirty="0" smtClean="0"/>
              <a:t>5TB at /</a:t>
            </a:r>
            <a:r>
              <a:rPr lang="en-US" sz="1900" dirty="0" err="1" smtClean="0"/>
              <a:t>gpfs</a:t>
            </a:r>
            <a:r>
              <a:rPr lang="en-US" sz="1900" dirty="0" smtClean="0"/>
              <a:t>/</a:t>
            </a:r>
            <a:r>
              <a:rPr lang="en-US" sz="1900" dirty="0" err="1" smtClean="0"/>
              <a:t>csic_projects</a:t>
            </a:r>
            <a:r>
              <a:rPr lang="en-US" sz="1900" dirty="0" smtClean="0"/>
              <a:t>/</a:t>
            </a:r>
            <a:r>
              <a:rPr lang="en-US" sz="1900" dirty="0" err="1" smtClean="0"/>
              <a:t>cms</a:t>
            </a:r>
            <a:r>
              <a:rPr lang="en-US" sz="1900" dirty="0" smtClean="0"/>
              <a:t>/</a:t>
            </a:r>
          </a:p>
          <a:p>
            <a:pPr lvl="1"/>
            <a:r>
              <a:rPr lang="en-US" sz="2200" dirty="0" smtClean="0"/>
              <a:t>2.5TB Data Output</a:t>
            </a:r>
          </a:p>
          <a:p>
            <a:pPr lvl="2"/>
            <a:r>
              <a:rPr lang="en-US" sz="1900" dirty="0" smtClean="0"/>
              <a:t>Moved to /</a:t>
            </a:r>
            <a:r>
              <a:rPr lang="en-US" sz="1900" dirty="0" err="1" smtClean="0"/>
              <a:t>gpfs</a:t>
            </a:r>
            <a:r>
              <a:rPr lang="en-US" sz="1900" dirty="0" smtClean="0"/>
              <a:t>/</a:t>
            </a:r>
            <a:r>
              <a:rPr lang="en-US" sz="1900" dirty="0" err="1" smtClean="0"/>
              <a:t>csic_projects</a:t>
            </a:r>
            <a:r>
              <a:rPr lang="en-US" sz="1900" dirty="0" smtClean="0"/>
              <a:t>/</a:t>
            </a:r>
            <a:r>
              <a:rPr lang="en-US" sz="1900" dirty="0" err="1" smtClean="0"/>
              <a:t>cms</a:t>
            </a:r>
            <a:r>
              <a:rPr lang="en-US" sz="1900" dirty="0" smtClean="0"/>
              <a:t>/</a:t>
            </a:r>
          </a:p>
          <a:p>
            <a:pPr lvl="3"/>
            <a:r>
              <a:rPr lang="en-US" sz="1700" dirty="0" smtClean="0"/>
              <a:t>Accessible to CMS Tier3</a:t>
            </a:r>
          </a:p>
          <a:p>
            <a:pPr lvl="3"/>
            <a:r>
              <a:rPr lang="en-US" sz="1700" dirty="0" smtClean="0"/>
              <a:t>Accessible to SRM</a:t>
            </a:r>
          </a:p>
          <a:p>
            <a:pPr lvl="3"/>
            <a:endParaRPr lang="en-US" sz="1700" dirty="0" smtClean="0"/>
          </a:p>
          <a:p>
            <a:r>
              <a:rPr lang="en-US" sz="2900" b="1" dirty="0" smtClean="0"/>
              <a:t>Estimated time for processing in Tier-2: two months</a:t>
            </a:r>
          </a:p>
          <a:p>
            <a:r>
              <a:rPr lang="en-US" sz="2900" b="1" dirty="0" smtClean="0">
                <a:solidFill>
                  <a:srgbClr val="FF0000"/>
                </a:solidFill>
              </a:rPr>
              <a:t>Finished in ALTAMIRA in less than one week</a:t>
            </a:r>
          </a:p>
          <a:p>
            <a:pPr lvl="1"/>
            <a:r>
              <a:rPr lang="en-US" sz="2500" b="1" dirty="0" smtClean="0">
                <a:solidFill>
                  <a:srgbClr val="FF0000"/>
                </a:solidFill>
              </a:rPr>
              <a:t>High Data Throughput (R/W)</a:t>
            </a:r>
          </a:p>
          <a:p>
            <a:pPr lvl="1"/>
            <a:r>
              <a:rPr lang="en-US" sz="2500" b="1" dirty="0" smtClean="0">
                <a:solidFill>
                  <a:srgbClr val="FF0000"/>
                </a:solidFill>
              </a:rPr>
              <a:t>No </a:t>
            </a:r>
            <a:r>
              <a:rPr lang="en-US" sz="2500" b="1" dirty="0" err="1" smtClean="0">
                <a:solidFill>
                  <a:srgbClr val="FF0000"/>
                </a:solidFill>
              </a:rPr>
              <a:t>stageout</a:t>
            </a:r>
            <a:r>
              <a:rPr lang="en-US" sz="2500" b="1" dirty="0" smtClean="0">
                <a:solidFill>
                  <a:srgbClr val="FF0000"/>
                </a:solidFill>
              </a:rPr>
              <a:t> </a:t>
            </a:r>
            <a:r>
              <a:rPr lang="en-US" sz="2500" b="1" dirty="0" smtClean="0">
                <a:solidFill>
                  <a:srgbClr val="FF0000"/>
                </a:solidFill>
              </a:rPr>
              <a:t>fails</a:t>
            </a:r>
            <a:r>
              <a:rPr lang="en-US" sz="2500" b="1" dirty="0" smtClean="0">
                <a:solidFill>
                  <a:srgbClr val="FF0000"/>
                </a:solidFill>
              </a:rPr>
              <a:t> (</a:t>
            </a:r>
            <a:r>
              <a:rPr lang="en-US" sz="2100" b="1" dirty="0" err="1" smtClean="0">
                <a:solidFill>
                  <a:srgbClr val="FF0000"/>
                </a:solidFill>
              </a:rPr>
              <a:t>Sataured</a:t>
            </a:r>
            <a:r>
              <a:rPr lang="en-US" sz="2100" b="1" dirty="0" smtClean="0">
                <a:solidFill>
                  <a:srgbClr val="FF0000"/>
                </a:solidFill>
              </a:rPr>
              <a:t> SRM)</a:t>
            </a:r>
          </a:p>
          <a:p>
            <a:pPr lvl="1"/>
            <a:r>
              <a:rPr lang="en-GB" sz="2400" b="1" dirty="0">
                <a:solidFill>
                  <a:srgbClr val="FF0000"/>
                </a:solidFill>
              </a:rPr>
              <a:t>Multiple batch </a:t>
            </a:r>
            <a:r>
              <a:rPr lang="en-GB" sz="2400" b="1" dirty="0" smtClean="0">
                <a:solidFill>
                  <a:srgbClr val="FF0000"/>
                </a:solidFill>
              </a:rPr>
              <a:t>submissions (150 jobs)</a:t>
            </a:r>
            <a:endParaRPr lang="en-US" sz="2100" b="1" dirty="0" smtClean="0">
              <a:solidFill>
                <a:srgbClr val="FF0000"/>
              </a:solidFill>
            </a:endParaRPr>
          </a:p>
          <a:p>
            <a:pPr lvl="1"/>
            <a:endParaRPr lang="en-US" sz="2100" b="1" dirty="0" smtClean="0">
              <a:solidFill>
                <a:srgbClr val="FF0000"/>
              </a:solidFill>
            </a:endParaRPr>
          </a:p>
          <a:p>
            <a:endParaRPr lang="en-GB" dirty="0" smtClean="0"/>
          </a:p>
          <a:p>
            <a:endParaRPr lang="en-GB"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136" y="1700808"/>
            <a:ext cx="3117171" cy="2821951"/>
          </a:xfrm>
          <a:prstGeom prst="rect">
            <a:avLst/>
          </a:prstGeom>
        </p:spPr>
      </p:pic>
    </p:spTree>
    <p:extLst>
      <p:ext uri="{BB962C8B-B14F-4D97-AF65-F5344CB8AC3E}">
        <p14:creationId xmlns:p14="http://schemas.microsoft.com/office/powerpoint/2010/main" val="37497881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CONCLUSIONS</a:t>
            </a:r>
            <a:endParaRPr lang="en-GB" sz="3600" dirty="0"/>
          </a:p>
        </p:txBody>
      </p:sp>
      <p:sp>
        <p:nvSpPr>
          <p:cNvPr id="3" name="2 Marcador de contenido"/>
          <p:cNvSpPr>
            <a:spLocks noGrp="1"/>
          </p:cNvSpPr>
          <p:nvPr>
            <p:ph idx="1"/>
          </p:nvPr>
        </p:nvSpPr>
        <p:spPr>
          <a:xfrm>
            <a:off x="323528" y="1124744"/>
            <a:ext cx="8496944" cy="5280587"/>
          </a:xfrm>
        </p:spPr>
        <p:txBody>
          <a:bodyPr>
            <a:normAutofit fontScale="85000" lnSpcReduction="20000"/>
          </a:bodyPr>
          <a:lstStyle/>
          <a:p>
            <a:r>
              <a:rPr lang="en-GB" sz="2600" dirty="0" smtClean="0"/>
              <a:t>ALTAMIRA supercomputer: an ideal system for LARGE DATA PROCESSING</a:t>
            </a:r>
          </a:p>
          <a:p>
            <a:r>
              <a:rPr lang="en-GB" sz="2600" dirty="0" smtClean="0"/>
              <a:t>INTEGRATION with TIER-2 RESOURCES: LDAP, GPFS</a:t>
            </a:r>
          </a:p>
          <a:p>
            <a:r>
              <a:rPr lang="en-GB" sz="2600" dirty="0" smtClean="0"/>
              <a:t>GPFS over INFINIBAND assures very good data transfer to any node</a:t>
            </a:r>
          </a:p>
          <a:p>
            <a:r>
              <a:rPr lang="en-GB" sz="2600" dirty="0" smtClean="0"/>
              <a:t>VO</a:t>
            </a:r>
            <a:r>
              <a:rPr lang="en-GB" sz="2600" dirty="0" smtClean="0"/>
              <a:t> </a:t>
            </a:r>
            <a:r>
              <a:rPr lang="en-GB" sz="2600" dirty="0" smtClean="0"/>
              <a:t>software </a:t>
            </a:r>
            <a:r>
              <a:rPr lang="en-GB" sz="2600" dirty="0" smtClean="0"/>
              <a:t>(CMS) was </a:t>
            </a:r>
            <a:r>
              <a:rPr lang="en-GB" sz="2600" dirty="0" smtClean="0"/>
              <a:t>installed with low managerial </a:t>
            </a:r>
            <a:r>
              <a:rPr lang="en-GB" sz="2600" dirty="0" smtClean="0"/>
              <a:t>effort (through CVMFS).</a:t>
            </a:r>
            <a:endParaRPr lang="en-GB" sz="2600" dirty="0" smtClean="0"/>
          </a:p>
          <a:p>
            <a:r>
              <a:rPr lang="en-GB" sz="2600" dirty="0" smtClean="0"/>
              <a:t>CMS researchers </a:t>
            </a:r>
            <a:r>
              <a:rPr lang="en-GB" sz="2600" dirty="0" smtClean="0"/>
              <a:t>were required to introduce only a very small modifications on their job submission scripts</a:t>
            </a:r>
            <a:endParaRPr lang="en-GB" sz="2600" dirty="0" smtClean="0"/>
          </a:p>
          <a:p>
            <a:r>
              <a:rPr lang="en-GB" sz="2600" dirty="0" smtClean="0"/>
              <a:t>Typical reduction </a:t>
            </a:r>
            <a:r>
              <a:rPr lang="en-GB" sz="2600" dirty="0"/>
              <a:t>of </a:t>
            </a:r>
            <a:r>
              <a:rPr lang="en-GB" sz="2600" dirty="0" smtClean="0"/>
              <a:t>waiting time, compared to our Tier-2: </a:t>
            </a:r>
          </a:p>
          <a:p>
            <a:pPr marL="0" indent="0" algn="ctr">
              <a:buNone/>
            </a:pPr>
            <a:r>
              <a:rPr lang="en-GB" sz="2600" b="1" dirty="0" smtClean="0">
                <a:solidFill>
                  <a:srgbClr val="FF0000"/>
                </a:solidFill>
              </a:rPr>
              <a:t>an </a:t>
            </a:r>
            <a:r>
              <a:rPr lang="en-GB" sz="2600" b="1" dirty="0">
                <a:solidFill>
                  <a:srgbClr val="FF0000"/>
                </a:solidFill>
              </a:rPr>
              <a:t>order of </a:t>
            </a:r>
            <a:r>
              <a:rPr lang="en-GB" sz="2600" b="1" dirty="0" smtClean="0">
                <a:solidFill>
                  <a:srgbClr val="FF0000"/>
                </a:solidFill>
              </a:rPr>
              <a:t>magnitude faster! </a:t>
            </a:r>
          </a:p>
          <a:p>
            <a:pPr marL="0" indent="0" algn="ctr">
              <a:buNone/>
            </a:pPr>
            <a:r>
              <a:rPr lang="en-GB" sz="2600" dirty="0" smtClean="0"/>
              <a:t>(from months to weeks, or from weeks to days)</a:t>
            </a:r>
          </a:p>
          <a:p>
            <a:r>
              <a:rPr lang="en-GB" sz="2600" b="1" dirty="0" smtClean="0"/>
              <a:t>More than 500K hours used </a:t>
            </a:r>
            <a:r>
              <a:rPr lang="en-GB" sz="2600" b="1" dirty="0" smtClean="0"/>
              <a:t>during</a:t>
            </a:r>
            <a:r>
              <a:rPr lang="en-GB" sz="2600" b="1" dirty="0" smtClean="0"/>
              <a:t> </a:t>
            </a:r>
            <a:r>
              <a:rPr lang="en-GB" sz="2600" b="1" dirty="0" smtClean="0"/>
              <a:t>2013 in HWW, top and SUSY </a:t>
            </a:r>
            <a:r>
              <a:rPr lang="en-GB" sz="2600" b="1" dirty="0" smtClean="0"/>
              <a:t>analysis (results already published in papers)</a:t>
            </a:r>
            <a:endParaRPr lang="en-GB" sz="2600" b="1" dirty="0" smtClean="0"/>
          </a:p>
          <a:p>
            <a:r>
              <a:rPr lang="en-GB" sz="2600" b="1" dirty="0" smtClean="0"/>
              <a:t>AND THE KEY ADVANTAGE:</a:t>
            </a:r>
            <a:r>
              <a:rPr lang="en-GB" sz="2600" b="1" dirty="0" smtClean="0">
                <a:solidFill>
                  <a:srgbClr val="FF0000"/>
                </a:solidFill>
              </a:rPr>
              <a:t> </a:t>
            </a:r>
          </a:p>
          <a:p>
            <a:pPr marL="0" indent="0" algn="ctr">
              <a:buNone/>
            </a:pPr>
            <a:r>
              <a:rPr lang="en-GB" sz="3100" b="1" dirty="0" smtClean="0">
                <a:solidFill>
                  <a:srgbClr val="FF0000"/>
                </a:solidFill>
              </a:rPr>
              <a:t>Extra &amp; efficient power available for analysis at peak periods</a:t>
            </a:r>
            <a:endParaRPr lang="en-GB" sz="4500" dirty="0"/>
          </a:p>
          <a:p>
            <a:endParaRPr lang="en-GB" dirty="0"/>
          </a:p>
        </p:txBody>
      </p:sp>
    </p:spTree>
    <p:extLst>
      <p:ext uri="{BB962C8B-B14F-4D97-AF65-F5344CB8AC3E}">
        <p14:creationId xmlns:p14="http://schemas.microsoft.com/office/powerpoint/2010/main" val="1092691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70650"/>
            <a:ext cx="8229600" cy="946116"/>
          </a:xfrm>
        </p:spPr>
        <p:txBody>
          <a:bodyPr>
            <a:normAutofit fontScale="90000"/>
          </a:bodyPr>
          <a:lstStyle/>
          <a:p>
            <a:r>
              <a:rPr lang="es-ES" dirty="0" smtClean="0"/>
              <a:t>THIS IS THE STORY OF A CHALLENGE…</a:t>
            </a:r>
            <a:endParaRPr lang="en-GB" dirty="0"/>
          </a:p>
        </p:txBody>
      </p:sp>
      <p:sp>
        <p:nvSpPr>
          <p:cNvPr id="3" name="2 Marcador de contenido"/>
          <p:cNvSpPr>
            <a:spLocks noGrp="1"/>
          </p:cNvSpPr>
          <p:nvPr>
            <p:ph idx="1"/>
          </p:nvPr>
        </p:nvSpPr>
        <p:spPr>
          <a:xfrm>
            <a:off x="179512" y="1508786"/>
            <a:ext cx="8856984" cy="3432381"/>
          </a:xfrm>
        </p:spPr>
        <p:txBody>
          <a:bodyPr>
            <a:noAutofit/>
          </a:bodyPr>
          <a:lstStyle/>
          <a:p>
            <a:r>
              <a:rPr lang="en-US" sz="2400" b="1" dirty="0" smtClean="0"/>
              <a:t>A general purpose, powerful (Top500 list), supercomputer in production in the University of Cantabria (SPAIN)</a:t>
            </a:r>
          </a:p>
          <a:p>
            <a:r>
              <a:rPr lang="en-US" sz="2400" b="1" dirty="0" smtClean="0"/>
              <a:t>A group of CMS researchers using Tier-2 CMS grid-based resources at IFCA center, but with </a:t>
            </a:r>
            <a:r>
              <a:rPr lang="en-US" sz="2400" b="1" dirty="0" smtClean="0">
                <a:solidFill>
                  <a:srgbClr val="FF0000"/>
                </a:solidFill>
              </a:rPr>
              <a:t>peak demanding DATA processing needs</a:t>
            </a:r>
            <a:r>
              <a:rPr lang="en-US" sz="2400" b="1" dirty="0" smtClean="0"/>
              <a:t> to urgently prepare contributions to new papers (like Higgs WW, top cross section)</a:t>
            </a:r>
          </a:p>
          <a:p>
            <a:r>
              <a:rPr lang="en-US" sz="2400" b="1" dirty="0" smtClean="0"/>
              <a:t>An strategy: EXPLOIT RESOURCES, MAXIMIZE IMPACT, MINIMIZE EFFORT</a:t>
            </a:r>
          </a:p>
        </p:txBody>
      </p:sp>
      <p:sp>
        <p:nvSpPr>
          <p:cNvPr id="4" name="1 Título"/>
          <p:cNvSpPr txBox="1">
            <a:spLocks/>
          </p:cNvSpPr>
          <p:nvPr/>
        </p:nvSpPr>
        <p:spPr>
          <a:xfrm>
            <a:off x="395536" y="5124707"/>
            <a:ext cx="8229600" cy="94611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dirty="0" smtClean="0"/>
              <a:t>…AND A SOLUTION</a:t>
            </a:r>
            <a:endParaRPr lang="en-GB" dirty="0"/>
          </a:p>
        </p:txBody>
      </p:sp>
    </p:spTree>
    <p:extLst>
      <p:ext uri="{BB962C8B-B14F-4D97-AF65-F5344CB8AC3E}">
        <p14:creationId xmlns:p14="http://schemas.microsoft.com/office/powerpoint/2010/main" val="2685221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946116"/>
          </a:xfrm>
        </p:spPr>
        <p:txBody>
          <a:bodyPr>
            <a:normAutofit/>
          </a:bodyPr>
          <a:lstStyle/>
          <a:p>
            <a:r>
              <a:rPr lang="en-US" dirty="0" smtClean="0"/>
              <a:t>The Scene &amp; the Actors</a:t>
            </a:r>
            <a:endParaRPr lang="en-US" dirty="0"/>
          </a:p>
        </p:txBody>
      </p:sp>
      <p:sp>
        <p:nvSpPr>
          <p:cNvPr id="3" name="2 Marcador de contenido"/>
          <p:cNvSpPr>
            <a:spLocks noGrp="1"/>
          </p:cNvSpPr>
          <p:nvPr>
            <p:ph idx="1"/>
          </p:nvPr>
        </p:nvSpPr>
        <p:spPr>
          <a:xfrm>
            <a:off x="323528" y="1316766"/>
            <a:ext cx="8568952" cy="5088565"/>
          </a:xfrm>
        </p:spPr>
        <p:txBody>
          <a:bodyPr>
            <a:normAutofit fontScale="70000" lnSpcReduction="20000"/>
          </a:bodyPr>
          <a:lstStyle/>
          <a:p>
            <a:r>
              <a:rPr lang="en-US" b="1" dirty="0" smtClean="0"/>
              <a:t>IFCA, Institute of Physics of Cantabria, Universidad de Cantabria-CSIC</a:t>
            </a:r>
          </a:p>
          <a:p>
            <a:pPr lvl="1"/>
            <a:r>
              <a:rPr lang="en-US" dirty="0" smtClean="0"/>
              <a:t>Basic Research center in Santander, SPAIN</a:t>
            </a:r>
          </a:p>
          <a:p>
            <a:pPr lvl="1"/>
            <a:r>
              <a:rPr lang="en-US" dirty="0" smtClean="0"/>
              <a:t>HEP, Astrophysics, Statistical Physics &amp; Computing</a:t>
            </a:r>
          </a:p>
          <a:p>
            <a:pPr lvl="1"/>
            <a:r>
              <a:rPr lang="en-US" dirty="0" smtClean="0"/>
              <a:t>IFCA Data Center: Tier-2 center for CMS + additional NGI </a:t>
            </a:r>
            <a:r>
              <a:rPr lang="en-US" dirty="0"/>
              <a:t>&amp;</a:t>
            </a:r>
            <a:r>
              <a:rPr lang="en-US" dirty="0" smtClean="0"/>
              <a:t> FEDCLOUD resources</a:t>
            </a:r>
          </a:p>
          <a:p>
            <a:pPr lvl="2"/>
            <a:r>
              <a:rPr lang="en-US" dirty="0" smtClean="0"/>
              <a:t>Several Clusters (&gt;3600 cores)</a:t>
            </a:r>
          </a:p>
          <a:p>
            <a:pPr lvl="2"/>
            <a:r>
              <a:rPr lang="en-US" dirty="0" smtClean="0"/>
              <a:t>HPC data storage (&gt;2 petabytes)</a:t>
            </a:r>
          </a:p>
          <a:p>
            <a:pPr lvl="2"/>
            <a:r>
              <a:rPr lang="en-US" dirty="0" smtClean="0"/>
              <a:t>10Gb backbone and dark fiber to </a:t>
            </a:r>
            <a:r>
              <a:rPr lang="en-US" dirty="0" err="1" smtClean="0"/>
              <a:t>NReN</a:t>
            </a:r>
            <a:endParaRPr lang="en-US" dirty="0" smtClean="0"/>
          </a:p>
          <a:p>
            <a:pPr lvl="1"/>
            <a:r>
              <a:rPr lang="en-US" dirty="0" smtClean="0"/>
              <a:t>Management of the Spanish NGI (GRID expertise)</a:t>
            </a:r>
          </a:p>
          <a:p>
            <a:pPr lvl="1"/>
            <a:r>
              <a:rPr lang="en-US" dirty="0" smtClean="0"/>
              <a:t>Hosting the UC node of the Spanish Supercomputing Network (RES)</a:t>
            </a:r>
          </a:p>
          <a:p>
            <a:r>
              <a:rPr lang="en-US" b="1" dirty="0" smtClean="0"/>
              <a:t>ALTAMIRA SUPERCOMPUTER</a:t>
            </a:r>
          </a:p>
          <a:p>
            <a:pPr lvl="1"/>
            <a:r>
              <a:rPr lang="en-US" dirty="0" smtClean="0"/>
              <a:t>A new supercomputer acquired by the University of Cantabria in 2012</a:t>
            </a:r>
          </a:p>
          <a:p>
            <a:pPr lvl="1"/>
            <a:r>
              <a:rPr lang="en-US" dirty="0" smtClean="0"/>
              <a:t>Designed with the support of IBM and BSC (Barcelona Supercomputing Center)</a:t>
            </a:r>
          </a:p>
          <a:p>
            <a:pPr lvl="1"/>
            <a:r>
              <a:rPr lang="en-US" dirty="0" smtClean="0"/>
              <a:t>Supported by a high level (but limited in number) technical team</a:t>
            </a:r>
          </a:p>
          <a:p>
            <a:r>
              <a:rPr lang="en-US" b="1" dirty="0" smtClean="0"/>
              <a:t>CMS researchers at University of Oviedo and at IFCA</a:t>
            </a:r>
          </a:p>
          <a:p>
            <a:pPr lvl="1"/>
            <a:r>
              <a:rPr lang="en-US" dirty="0" smtClean="0"/>
              <a:t>With responsibilities in the top and Higgs into WW channels </a:t>
            </a:r>
          </a:p>
        </p:txBody>
      </p:sp>
    </p:spTree>
    <p:extLst>
      <p:ext uri="{BB962C8B-B14F-4D97-AF65-F5344CB8AC3E}">
        <p14:creationId xmlns:p14="http://schemas.microsoft.com/office/powerpoint/2010/main" val="14876846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35496" y="1316765"/>
            <a:ext cx="8784976" cy="54726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t>TOP 500 in June 2012</a:t>
            </a:r>
          </a:p>
          <a:p>
            <a:pPr lvl="1"/>
            <a:r>
              <a:rPr lang="en-US" sz="1700" dirty="0" smtClean="0"/>
              <a:t>#358</a:t>
            </a:r>
          </a:p>
          <a:p>
            <a:pPr lvl="1"/>
            <a:r>
              <a:rPr lang="en-US" sz="1700" dirty="0" smtClean="0"/>
              <a:t>#2 in Spain</a:t>
            </a:r>
          </a:p>
          <a:p>
            <a:pPr lvl="1"/>
            <a:r>
              <a:rPr lang="en-US" sz="1700" dirty="0" smtClean="0"/>
              <a:t>240 “nodes” (IBM </a:t>
            </a:r>
            <a:r>
              <a:rPr lang="en-US" sz="1700" dirty="0" err="1" smtClean="0"/>
              <a:t>idataplex</a:t>
            </a:r>
            <a:r>
              <a:rPr lang="en-US" sz="1700" dirty="0" smtClean="0"/>
              <a:t> dx360m4)</a:t>
            </a:r>
          </a:p>
          <a:p>
            <a:pPr lvl="1"/>
            <a:r>
              <a:rPr lang="en-US" sz="1700" dirty="0" smtClean="0"/>
              <a:t>~4000 Intel cores: 330 </a:t>
            </a:r>
            <a:r>
              <a:rPr lang="en-US" sz="1700" dirty="0" err="1" smtClean="0"/>
              <a:t>Gflops</a:t>
            </a:r>
            <a:r>
              <a:rPr lang="en-US" sz="1700" dirty="0" smtClean="0"/>
              <a:t>/node</a:t>
            </a:r>
          </a:p>
          <a:p>
            <a:pPr lvl="1"/>
            <a:r>
              <a:rPr lang="en-US" sz="1700" dirty="0" smtClean="0"/>
              <a:t>Top Efficiency: #36 worldwide</a:t>
            </a:r>
          </a:p>
          <a:p>
            <a:r>
              <a:rPr lang="en-US" sz="2000" dirty="0" smtClean="0"/>
              <a:t>Last generation FDR </a:t>
            </a:r>
            <a:r>
              <a:rPr lang="en-US" sz="2000" dirty="0" err="1" smtClean="0"/>
              <a:t>Infiniband</a:t>
            </a:r>
            <a:r>
              <a:rPr lang="en-US" sz="2000" dirty="0" smtClean="0"/>
              <a:t> (</a:t>
            </a:r>
            <a:r>
              <a:rPr lang="en-US" sz="2000" dirty="0" err="1" smtClean="0"/>
              <a:t>Mellanox</a:t>
            </a:r>
            <a:r>
              <a:rPr lang="en-US" sz="2000" dirty="0" smtClean="0"/>
              <a:t>) </a:t>
            </a:r>
          </a:p>
          <a:p>
            <a:pPr lvl="1"/>
            <a:r>
              <a:rPr lang="en-US" sz="1700" dirty="0" smtClean="0"/>
              <a:t>Latency between nodes  &lt;1 </a:t>
            </a:r>
            <a:r>
              <a:rPr lang="en-US" sz="1700" dirty="0" err="1" smtClean="0"/>
              <a:t>microsec</a:t>
            </a:r>
            <a:r>
              <a:rPr lang="en-US" sz="1700" dirty="0" smtClean="0"/>
              <a:t>.</a:t>
            </a:r>
          </a:p>
          <a:p>
            <a:pPr lvl="1"/>
            <a:r>
              <a:rPr lang="en-US" sz="1700" dirty="0" smtClean="0"/>
              <a:t>40 </a:t>
            </a:r>
            <a:r>
              <a:rPr lang="en-US" sz="1700" dirty="0" err="1" smtClean="0"/>
              <a:t>Gbps</a:t>
            </a:r>
            <a:r>
              <a:rPr lang="en-US" sz="1700" dirty="0" smtClean="0"/>
              <a:t> </a:t>
            </a:r>
          </a:p>
          <a:p>
            <a:r>
              <a:rPr lang="en-US" sz="2000" dirty="0" smtClean="0"/>
              <a:t>Best solution for message passing in parallel jobs (in June 2012)</a:t>
            </a:r>
          </a:p>
          <a:p>
            <a:pPr lvl="1"/>
            <a:r>
              <a:rPr lang="en-US" sz="1700" dirty="0" smtClean="0"/>
              <a:t>Excellent performance reported by CERN expert in Lattice QCD (summer 2012)</a:t>
            </a:r>
          </a:p>
          <a:p>
            <a:endParaRPr lang="en-US" sz="1800" dirty="0" smtClean="0"/>
          </a:p>
        </p:txBody>
      </p:sp>
      <p:sp>
        <p:nvSpPr>
          <p:cNvPr id="2" name="1 Título"/>
          <p:cNvSpPr>
            <a:spLocks noGrp="1"/>
          </p:cNvSpPr>
          <p:nvPr>
            <p:ph type="title"/>
          </p:nvPr>
        </p:nvSpPr>
        <p:spPr>
          <a:xfrm>
            <a:off x="457200" y="274639"/>
            <a:ext cx="8229600" cy="946116"/>
          </a:xfrm>
        </p:spPr>
        <p:txBody>
          <a:bodyPr>
            <a:normAutofit/>
          </a:bodyPr>
          <a:lstStyle/>
          <a:p>
            <a:r>
              <a:rPr lang="en-GB" dirty="0" smtClean="0"/>
              <a:t>ALTAMIRA supercomputer</a:t>
            </a:r>
            <a:endParaRPr lang="en-GB" dirty="0"/>
          </a:p>
        </p:txBody>
      </p:sp>
      <p:pic>
        <p:nvPicPr>
          <p:cNvPr id="4" name="Picture 2"/>
          <p:cNvPicPr>
            <a:picLocks noGrp="1" noChangeAspect="1" noChangeArrowheads="1"/>
          </p:cNvPicPr>
          <p:nvPr>
            <p:ph idx="1"/>
          </p:nvPr>
        </p:nvPicPr>
        <p:blipFill>
          <a:blip r:embed="rId2"/>
          <a:srcRect l="16545" t="8887" r="18227" b="4227"/>
          <a:stretch>
            <a:fillRect/>
          </a:stretch>
        </p:blipFill>
        <p:spPr bwMode="auto">
          <a:xfrm>
            <a:off x="5436096" y="1700809"/>
            <a:ext cx="3454458" cy="2354064"/>
          </a:xfrm>
          <a:prstGeom prst="rect">
            <a:avLst/>
          </a:prstGeom>
          <a:noFill/>
          <a:ln w="9525">
            <a:noFill/>
            <a:miter lim="800000"/>
            <a:headEnd/>
            <a:tailEnd/>
          </a:ln>
        </p:spPr>
      </p:pic>
      <p:pic>
        <p:nvPicPr>
          <p:cNvPr id="7" name="Picture 2"/>
          <p:cNvPicPr>
            <a:picLocks noChangeAspect="1" noChangeArrowheads="1"/>
          </p:cNvPicPr>
          <p:nvPr/>
        </p:nvPicPr>
        <p:blipFill>
          <a:blip r:embed="rId3"/>
          <a:srcRect l="11353" t="7974" r="73055" b="79340"/>
          <a:stretch>
            <a:fillRect/>
          </a:stretch>
        </p:blipFill>
        <p:spPr bwMode="auto">
          <a:xfrm>
            <a:off x="3203848" y="1316765"/>
            <a:ext cx="1800200" cy="1098712"/>
          </a:xfrm>
          <a:prstGeom prst="rect">
            <a:avLst/>
          </a:prstGeom>
          <a:noFill/>
          <a:ln w="9525">
            <a:noFill/>
            <a:miter lim="800000"/>
            <a:headEnd/>
            <a:tailEnd/>
          </a:ln>
        </p:spPr>
      </p:pic>
      <p:sp>
        <p:nvSpPr>
          <p:cNvPr id="10" name="2 Marcador de contenido"/>
          <p:cNvSpPr txBox="1">
            <a:spLocks/>
          </p:cNvSpPr>
          <p:nvPr/>
        </p:nvSpPr>
        <p:spPr>
          <a:xfrm>
            <a:off x="4788024" y="1220755"/>
            <a:ext cx="4320480" cy="54726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s-ES" sz="1800" dirty="0" smtClean="0"/>
          </a:p>
        </p:txBody>
      </p:sp>
      <p:sp>
        <p:nvSpPr>
          <p:cNvPr id="9" name="2 Marcador de contenido"/>
          <p:cNvSpPr txBox="1">
            <a:spLocks/>
          </p:cNvSpPr>
          <p:nvPr/>
        </p:nvSpPr>
        <p:spPr>
          <a:xfrm>
            <a:off x="4644008" y="1211247"/>
            <a:ext cx="4608512" cy="54726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s-ES" sz="18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3201" y="5125823"/>
            <a:ext cx="2290847" cy="1551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5125823"/>
            <a:ext cx="1472340" cy="1558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5847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64638"/>
            <a:ext cx="8229600" cy="946116"/>
          </a:xfrm>
        </p:spPr>
        <p:txBody>
          <a:bodyPr/>
          <a:lstStyle/>
          <a:p>
            <a:r>
              <a:rPr lang="en-GB" sz="4000" dirty="0" smtClean="0"/>
              <a:t>ALTAMIRA technical details</a:t>
            </a:r>
            <a:endParaRPr lang="en-GB" dirty="0"/>
          </a:p>
        </p:txBody>
      </p:sp>
      <p:sp>
        <p:nvSpPr>
          <p:cNvPr id="3" name="2 Marcador de contenido"/>
          <p:cNvSpPr>
            <a:spLocks noGrp="1"/>
          </p:cNvSpPr>
          <p:nvPr>
            <p:ph idx="1"/>
          </p:nvPr>
        </p:nvSpPr>
        <p:spPr>
          <a:xfrm>
            <a:off x="323528" y="1220755"/>
            <a:ext cx="4968552" cy="5472608"/>
          </a:xfrm>
        </p:spPr>
        <p:txBody>
          <a:bodyPr>
            <a:normAutofit fontScale="77500" lnSpcReduction="20000"/>
          </a:bodyPr>
          <a:lstStyle/>
          <a:p>
            <a:r>
              <a:rPr lang="es-ES" dirty="0" smtClean="0"/>
              <a:t>Hardware</a:t>
            </a:r>
          </a:p>
          <a:p>
            <a:pPr lvl="1"/>
            <a:r>
              <a:rPr lang="en-GB" dirty="0" smtClean="0"/>
              <a:t>IBM </a:t>
            </a:r>
            <a:r>
              <a:rPr lang="en-GB" dirty="0" err="1" smtClean="0"/>
              <a:t>idataplex</a:t>
            </a:r>
            <a:r>
              <a:rPr lang="en-GB" dirty="0" smtClean="0"/>
              <a:t> cluster ,240 nodes dx360m4</a:t>
            </a:r>
          </a:p>
          <a:p>
            <a:pPr lvl="2"/>
            <a:r>
              <a:rPr lang="en-GB" dirty="0" smtClean="0"/>
              <a:t>2x </a:t>
            </a:r>
            <a:r>
              <a:rPr lang="en-GB" dirty="0" err="1" smtClean="0"/>
              <a:t>SandyBridge</a:t>
            </a:r>
            <a:r>
              <a:rPr lang="en-GB" dirty="0" smtClean="0"/>
              <a:t> E5-2670 2.6GHz/1600 20MB</a:t>
            </a:r>
          </a:p>
          <a:p>
            <a:pPr lvl="2"/>
            <a:r>
              <a:rPr lang="en-GB" dirty="0" smtClean="0"/>
              <a:t>64GB RAM, 16x4G DDR3-1600 DIMMs (4GB/core)</a:t>
            </a:r>
          </a:p>
          <a:p>
            <a:pPr lvl="2"/>
            <a:r>
              <a:rPr lang="en-GB" dirty="0" smtClean="0"/>
              <a:t>500GB 7200 rpm SATA II local HDD</a:t>
            </a:r>
          </a:p>
          <a:p>
            <a:pPr lvl="2"/>
            <a:r>
              <a:rPr lang="en-GB" dirty="0" smtClean="0"/>
              <a:t>332.8Gflop/node</a:t>
            </a:r>
          </a:p>
          <a:p>
            <a:pPr lvl="1"/>
            <a:r>
              <a:rPr lang="en-GB" dirty="0" smtClean="0"/>
              <a:t>HPC </a:t>
            </a:r>
            <a:r>
              <a:rPr lang="en-GB" dirty="0" err="1" smtClean="0"/>
              <a:t>Infiniband</a:t>
            </a:r>
            <a:r>
              <a:rPr lang="en-GB" dirty="0" smtClean="0"/>
              <a:t> FDR10 (40 </a:t>
            </a:r>
            <a:r>
              <a:rPr lang="en-GB" dirty="0" err="1" smtClean="0"/>
              <a:t>Gbps</a:t>
            </a:r>
            <a:r>
              <a:rPr lang="en-GB" dirty="0" smtClean="0"/>
              <a:t>)</a:t>
            </a:r>
          </a:p>
          <a:p>
            <a:pPr lvl="2"/>
            <a:r>
              <a:rPr lang="en-GB" dirty="0" smtClean="0"/>
              <a:t>FDR10 IB HCA </a:t>
            </a:r>
            <a:r>
              <a:rPr lang="en-GB" dirty="0" err="1" smtClean="0"/>
              <a:t>Mellanox</a:t>
            </a:r>
            <a:endParaRPr lang="en-GB" dirty="0" smtClean="0"/>
          </a:p>
          <a:p>
            <a:pPr lvl="2"/>
            <a:r>
              <a:rPr lang="en-GB" dirty="0" smtClean="0"/>
              <a:t>36 ports switches, leafs+ core layers</a:t>
            </a:r>
          </a:p>
          <a:p>
            <a:pPr lvl="2"/>
            <a:r>
              <a:rPr lang="en-GB" b="1" dirty="0" smtClean="0">
                <a:solidFill>
                  <a:srgbClr val="FF0000"/>
                </a:solidFill>
              </a:rPr>
              <a:t>FAT TREE non-blocking</a:t>
            </a:r>
          </a:p>
          <a:p>
            <a:pPr lvl="2"/>
            <a:r>
              <a:rPr lang="en-GB" dirty="0" smtClean="0"/>
              <a:t>Advance Management</a:t>
            </a:r>
            <a:endParaRPr lang="es-ES" dirty="0"/>
          </a:p>
          <a:p>
            <a:pPr lvl="1">
              <a:defRPr/>
            </a:pPr>
            <a:r>
              <a:rPr lang="es-ES" sz="2700" i="1" dirty="0"/>
              <a:t>Plus</a:t>
            </a:r>
          </a:p>
          <a:p>
            <a:pPr lvl="2">
              <a:defRPr/>
            </a:pPr>
            <a:r>
              <a:rPr lang="es-ES" sz="2700" i="1" dirty="0" smtClean="0"/>
              <a:t>7 IBM dx360m3 </a:t>
            </a:r>
            <a:r>
              <a:rPr lang="es-ES" sz="2700" i="1" dirty="0" err="1" smtClean="0"/>
              <a:t>GPUs</a:t>
            </a:r>
            <a:r>
              <a:rPr lang="es-ES" sz="2700" i="1" dirty="0" smtClean="0"/>
              <a:t> TESLA </a:t>
            </a:r>
          </a:p>
          <a:p>
            <a:pPr lvl="2">
              <a:defRPr/>
            </a:pPr>
            <a:r>
              <a:rPr lang="es-ES" sz="2700" i="1" dirty="0" smtClean="0"/>
              <a:t>11 IBM ps702 Power7</a:t>
            </a:r>
            <a:endParaRPr lang="es-ES" sz="2700" i="1" dirty="0"/>
          </a:p>
        </p:txBody>
      </p:sp>
      <p:sp>
        <p:nvSpPr>
          <p:cNvPr id="4" name="2 Marcador de contenido"/>
          <p:cNvSpPr txBox="1">
            <a:spLocks/>
          </p:cNvSpPr>
          <p:nvPr/>
        </p:nvSpPr>
        <p:spPr>
          <a:xfrm>
            <a:off x="5004048" y="1124744"/>
            <a:ext cx="4032448" cy="54726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b="1" dirty="0" smtClean="0"/>
              <a:t>Open Software</a:t>
            </a:r>
          </a:p>
          <a:p>
            <a:pPr lvl="1">
              <a:defRPr/>
            </a:pPr>
            <a:r>
              <a:rPr lang="en-US" sz="1600" b="1" dirty="0" err="1" smtClean="0"/>
              <a:t>xCat</a:t>
            </a:r>
            <a:r>
              <a:rPr lang="en-US" sz="1600" b="1" dirty="0" smtClean="0"/>
              <a:t> (Management)</a:t>
            </a:r>
          </a:p>
          <a:p>
            <a:pPr lvl="1">
              <a:defRPr/>
            </a:pPr>
            <a:r>
              <a:rPr lang="en-US" sz="1600" b="1" dirty="0" smtClean="0"/>
              <a:t>Linux (Scientific Linux &amp; Centos)</a:t>
            </a:r>
          </a:p>
          <a:p>
            <a:pPr lvl="1">
              <a:defRPr/>
            </a:pPr>
            <a:r>
              <a:rPr lang="en-US" sz="1600" b="1" dirty="0" smtClean="0"/>
              <a:t>SLURM (queue management)</a:t>
            </a:r>
          </a:p>
          <a:p>
            <a:pPr lvl="1">
              <a:defRPr/>
            </a:pPr>
            <a:r>
              <a:rPr lang="en-US" sz="1600" b="1" dirty="0" smtClean="0"/>
              <a:t>MPI (mvapich2, openmpi-x86_64)</a:t>
            </a:r>
          </a:p>
          <a:p>
            <a:pPr lvl="1">
              <a:defRPr/>
            </a:pPr>
            <a:r>
              <a:rPr lang="en-US" sz="1600" b="1" dirty="0" smtClean="0"/>
              <a:t>Compilers (</a:t>
            </a:r>
            <a:r>
              <a:rPr lang="en-US" sz="1600" b="1" dirty="0" err="1" smtClean="0"/>
              <a:t>gcc</a:t>
            </a:r>
            <a:r>
              <a:rPr lang="en-US" sz="1600" b="1" dirty="0" smtClean="0"/>
              <a:t>, INTEL)</a:t>
            </a:r>
          </a:p>
          <a:p>
            <a:endParaRPr lang="es-ES" sz="1800" dirty="0" smtClean="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6718" y="3717033"/>
            <a:ext cx="3091667" cy="2318751"/>
          </a:xfrm>
          <a:prstGeom prst="rect">
            <a:avLst/>
          </a:prstGeom>
        </p:spPr>
      </p:pic>
    </p:spTree>
    <p:extLst>
      <p:ext uri="{BB962C8B-B14F-4D97-AF65-F5344CB8AC3E}">
        <p14:creationId xmlns:p14="http://schemas.microsoft.com/office/powerpoint/2010/main" val="2310420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467544" y="2852936"/>
            <a:ext cx="8229600" cy="3456384"/>
          </a:xfrm>
          <a:prstGeom prst="rect">
            <a:avLst/>
          </a:prstGeom>
          <a:solidFill>
            <a:schemeClr val="accent4">
              <a:lumMod val="20000"/>
              <a:lumOff val="8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600" b="1" dirty="0" smtClean="0">
                <a:solidFill>
                  <a:srgbClr val="FF0000"/>
                </a:solidFill>
              </a:rPr>
              <a:t>INTEGRATION</a:t>
            </a:r>
          </a:p>
          <a:p>
            <a:pPr lvl="1"/>
            <a:r>
              <a:rPr lang="en-US" sz="1600" dirty="0" smtClean="0"/>
              <a:t>COMMON IDENTITY FOR LOCAL USERS (</a:t>
            </a:r>
            <a:r>
              <a:rPr lang="en-US" sz="1600" dirty="0" err="1" smtClean="0"/>
              <a:t>ldap</a:t>
            </a:r>
            <a:r>
              <a:rPr lang="en-US" sz="1600" dirty="0" smtClean="0"/>
              <a:t> based) (handle carefully user/grid)</a:t>
            </a:r>
          </a:p>
          <a:p>
            <a:pPr lvl="1"/>
            <a:r>
              <a:rPr lang="en-US" sz="1600" b="1" dirty="0" smtClean="0">
                <a:solidFill>
                  <a:srgbClr val="FF0000"/>
                </a:solidFill>
              </a:rPr>
              <a:t>SHARE GPFS VOLUMES OVER BOTH SIDES (including common home)</a:t>
            </a:r>
          </a:p>
          <a:p>
            <a:pPr lvl="2"/>
            <a:r>
              <a:rPr lang="en-US" sz="1600" dirty="0" smtClean="0"/>
              <a:t>Over Ethernet for GRID resources, Over </a:t>
            </a:r>
            <a:r>
              <a:rPr lang="en-US" sz="1600" dirty="0" err="1" smtClean="0"/>
              <a:t>Infiniband</a:t>
            </a:r>
            <a:r>
              <a:rPr lang="en-US" sz="1600" dirty="0" smtClean="0"/>
              <a:t> for ALTAMIRA resources</a:t>
            </a:r>
          </a:p>
          <a:p>
            <a:pPr lvl="1"/>
            <a:r>
              <a:rPr lang="en-US" sz="1600" dirty="0" smtClean="0"/>
              <a:t>EXPLOIT SIMILARITY IN JDL (scripts need very minor modifications)</a:t>
            </a:r>
          </a:p>
          <a:p>
            <a:pPr lvl="1"/>
            <a:r>
              <a:rPr lang="en-US" sz="1600" dirty="0"/>
              <a:t>Data Transfer </a:t>
            </a:r>
            <a:r>
              <a:rPr lang="en-US" sz="1600" dirty="0" smtClean="0"/>
              <a:t>Tools (</a:t>
            </a:r>
            <a:r>
              <a:rPr lang="en-US" sz="1600" dirty="0" err="1" smtClean="0"/>
              <a:t>vsftp</a:t>
            </a:r>
            <a:r>
              <a:rPr lang="en-US" sz="1600" dirty="0"/>
              <a:t>, </a:t>
            </a:r>
            <a:r>
              <a:rPr lang="en-US" sz="1600" dirty="0" err="1"/>
              <a:t>gridftp</a:t>
            </a:r>
            <a:r>
              <a:rPr lang="en-US" sz="1600" dirty="0"/>
              <a:t>, </a:t>
            </a:r>
            <a:r>
              <a:rPr lang="en-US" sz="1600" dirty="0" err="1"/>
              <a:t>xroot</a:t>
            </a:r>
            <a:r>
              <a:rPr lang="en-US" sz="1600" dirty="0" smtClean="0"/>
              <a:t>) + CMS software (via CVFMS)</a:t>
            </a:r>
          </a:p>
          <a:p>
            <a:r>
              <a:rPr lang="en-US" sz="1600" b="1" dirty="0" smtClean="0"/>
              <a:t>EXPLOIT PERFORMANCE IN ALTAMIRA:</a:t>
            </a:r>
          </a:p>
          <a:p>
            <a:pPr lvl="1"/>
            <a:r>
              <a:rPr lang="en-US" sz="1600" dirty="0" smtClean="0"/>
              <a:t>LARGE NUMBER OF NODES + </a:t>
            </a:r>
            <a:r>
              <a:rPr lang="en-US" sz="1600" b="1" dirty="0" smtClean="0">
                <a:solidFill>
                  <a:srgbClr val="FF0000"/>
                </a:solidFill>
              </a:rPr>
              <a:t>INFINIBAND, 40Gb to each node, FOR DATA PROCESSING</a:t>
            </a:r>
          </a:p>
          <a:p>
            <a:pPr lvl="1"/>
            <a:r>
              <a:rPr lang="en-US" sz="1600" b="1" dirty="0" smtClean="0"/>
              <a:t>RUN o(100) JOBS IN PARALLEL WITHOUT IMPACT ON DATA ACCESS</a:t>
            </a:r>
          </a:p>
        </p:txBody>
      </p:sp>
      <p:sp>
        <p:nvSpPr>
          <p:cNvPr id="2" name="1 Título"/>
          <p:cNvSpPr>
            <a:spLocks noGrp="1"/>
          </p:cNvSpPr>
          <p:nvPr>
            <p:ph type="title"/>
          </p:nvPr>
        </p:nvSpPr>
        <p:spPr>
          <a:xfrm>
            <a:off x="457200" y="68627"/>
            <a:ext cx="8229600" cy="946116"/>
          </a:xfrm>
        </p:spPr>
        <p:txBody>
          <a:bodyPr>
            <a:normAutofit/>
          </a:bodyPr>
          <a:lstStyle/>
          <a:p>
            <a:r>
              <a:rPr lang="es-ES" sz="3200" b="1" dirty="0" smtClean="0">
                <a:solidFill>
                  <a:srgbClr val="FF0000"/>
                </a:solidFill>
              </a:rPr>
              <a:t>INTEGRATING ACCESS AND RESOURCES</a:t>
            </a:r>
            <a:endParaRPr lang="en-GB" sz="3200" b="1" dirty="0">
              <a:solidFill>
                <a:srgbClr val="FF0000"/>
              </a:solidFill>
            </a:endParaRPr>
          </a:p>
        </p:txBody>
      </p:sp>
      <p:sp>
        <p:nvSpPr>
          <p:cNvPr id="3" name="2 Marcador de contenido"/>
          <p:cNvSpPr>
            <a:spLocks noGrp="1"/>
          </p:cNvSpPr>
          <p:nvPr>
            <p:ph idx="1"/>
          </p:nvPr>
        </p:nvSpPr>
        <p:spPr>
          <a:xfrm>
            <a:off x="179512" y="836712"/>
            <a:ext cx="4032448" cy="2016224"/>
          </a:xfrm>
          <a:solidFill>
            <a:schemeClr val="accent3">
              <a:lumMod val="20000"/>
              <a:lumOff val="80000"/>
            </a:schemeClr>
          </a:solidFill>
        </p:spPr>
        <p:txBody>
          <a:bodyPr>
            <a:normAutofit/>
          </a:bodyPr>
          <a:lstStyle/>
          <a:p>
            <a:r>
              <a:rPr lang="en-US" sz="1600" dirty="0" smtClean="0"/>
              <a:t>ALTAMIRA is managed as supercomputer</a:t>
            </a:r>
          </a:p>
          <a:p>
            <a:pPr lvl="1"/>
            <a:r>
              <a:rPr lang="en-US" sz="1600" dirty="0" smtClean="0"/>
              <a:t>“Local” accounts (user/gr + </a:t>
            </a:r>
            <a:r>
              <a:rPr lang="en-US" sz="1600" dirty="0" err="1" smtClean="0"/>
              <a:t>passw</a:t>
            </a:r>
            <a:r>
              <a:rPr lang="en-US" sz="1600" dirty="0" smtClean="0"/>
              <a:t>.)</a:t>
            </a:r>
          </a:p>
          <a:p>
            <a:pPr lvl="1"/>
            <a:r>
              <a:rPr lang="en-US" sz="1600" dirty="0" smtClean="0"/>
              <a:t>Queue system (SLURM)</a:t>
            </a:r>
          </a:p>
          <a:p>
            <a:pPr lvl="1"/>
            <a:r>
              <a:rPr lang="en-US" sz="1600" dirty="0" smtClean="0"/>
              <a:t>GPFS limited home &amp; scratch space</a:t>
            </a:r>
          </a:p>
          <a:p>
            <a:pPr lvl="1"/>
            <a:r>
              <a:rPr lang="en-US" sz="1600" dirty="0" smtClean="0"/>
              <a:t>Network layer 2 over </a:t>
            </a:r>
            <a:r>
              <a:rPr lang="en-US" sz="1600" dirty="0" err="1" smtClean="0"/>
              <a:t>Infiniband</a:t>
            </a:r>
            <a:endParaRPr lang="en-US" sz="1600" dirty="0" smtClean="0"/>
          </a:p>
        </p:txBody>
      </p:sp>
      <p:sp>
        <p:nvSpPr>
          <p:cNvPr id="4" name="2 Marcador de contenido"/>
          <p:cNvSpPr txBox="1">
            <a:spLocks/>
          </p:cNvSpPr>
          <p:nvPr/>
        </p:nvSpPr>
        <p:spPr>
          <a:xfrm>
            <a:off x="4572000" y="836712"/>
            <a:ext cx="4392488" cy="2016224"/>
          </a:xfrm>
          <a:prstGeom prst="rect">
            <a:avLst/>
          </a:prstGeom>
          <a:solidFill>
            <a:schemeClr val="accent6">
              <a:lumMod val="20000"/>
              <a:lumOff val="80000"/>
            </a:schemeClr>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dirty="0" smtClean="0"/>
              <a:t>IFCA Clusters are managed “a la GRID”</a:t>
            </a:r>
          </a:p>
          <a:p>
            <a:pPr lvl="1"/>
            <a:r>
              <a:rPr lang="en-US" sz="1600" dirty="0" smtClean="0"/>
              <a:t>“Grid” access with local users access via LDAP to User Interface</a:t>
            </a:r>
          </a:p>
          <a:p>
            <a:pPr lvl="1"/>
            <a:r>
              <a:rPr lang="en-US" sz="1600" dirty="0" smtClean="0"/>
              <a:t>Storage Element via STORM, underlying GPFS over 10Gb Ethernet</a:t>
            </a:r>
          </a:p>
          <a:p>
            <a:pPr lvl="2"/>
            <a:endParaRPr lang="es-ES" dirty="0" smtClean="0"/>
          </a:p>
        </p:txBody>
      </p:sp>
    </p:spTree>
    <p:extLst>
      <p:ext uri="{BB962C8B-B14F-4D97-AF65-F5344CB8AC3E}">
        <p14:creationId xmlns:p14="http://schemas.microsoft.com/office/powerpoint/2010/main" val="2830043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3528" y="505746"/>
            <a:ext cx="8208912" cy="6451646"/>
          </a:xfrm>
        </p:spPr>
      </p:pic>
      <p:sp>
        <p:nvSpPr>
          <p:cNvPr id="5" name="1 Título"/>
          <p:cNvSpPr>
            <a:spLocks noGrp="1"/>
          </p:cNvSpPr>
          <p:nvPr>
            <p:ph type="title"/>
          </p:nvPr>
        </p:nvSpPr>
        <p:spPr>
          <a:xfrm>
            <a:off x="457200" y="-27383"/>
            <a:ext cx="8229600" cy="946116"/>
          </a:xfrm>
        </p:spPr>
        <p:txBody>
          <a:bodyPr>
            <a:normAutofit/>
          </a:bodyPr>
          <a:lstStyle/>
          <a:p>
            <a:r>
              <a:rPr lang="en-US" sz="2800" dirty="0" smtClean="0"/>
              <a:t>ALTAMIRA INTEGRATION</a:t>
            </a:r>
            <a:r>
              <a:rPr lang="en-US" sz="2400" dirty="0" smtClean="0"/>
              <a:t>: Hardware View</a:t>
            </a:r>
            <a:endParaRPr lang="en-US" sz="2400" dirty="0"/>
          </a:p>
        </p:txBody>
      </p:sp>
      <p:sp>
        <p:nvSpPr>
          <p:cNvPr id="2" name="1 Rectángulo"/>
          <p:cNvSpPr/>
          <p:nvPr/>
        </p:nvSpPr>
        <p:spPr>
          <a:xfrm>
            <a:off x="5436096" y="5541235"/>
            <a:ext cx="1368152" cy="3840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ALTAMIRA</a:t>
            </a:r>
            <a:endParaRPr lang="es-ES" dirty="0"/>
          </a:p>
        </p:txBody>
      </p:sp>
    </p:spTree>
    <p:extLst>
      <p:ext uri="{BB962C8B-B14F-4D97-AF65-F5344CB8AC3E}">
        <p14:creationId xmlns:p14="http://schemas.microsoft.com/office/powerpoint/2010/main" val="859000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383"/>
            <a:ext cx="8229600" cy="946116"/>
          </a:xfrm>
        </p:spPr>
        <p:txBody>
          <a:bodyPr>
            <a:normAutofit/>
          </a:bodyPr>
          <a:lstStyle/>
          <a:p>
            <a:r>
              <a:rPr lang="es-ES" sz="2800" dirty="0" smtClean="0"/>
              <a:t>ALTAMIRA INTEGRATION</a:t>
            </a:r>
            <a:r>
              <a:rPr lang="es-ES" sz="2400" dirty="0" smtClean="0"/>
              <a:t>: Network </a:t>
            </a:r>
            <a:r>
              <a:rPr lang="es-ES" sz="2400" dirty="0"/>
              <a:t>V</a:t>
            </a:r>
            <a:r>
              <a:rPr lang="es-ES" sz="2400" dirty="0" smtClean="0"/>
              <a:t>iew</a:t>
            </a:r>
            <a:endParaRPr lang="en-GB" sz="2400"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620688"/>
            <a:ext cx="8409942" cy="6237312"/>
          </a:xfrm>
          <a:prstGeom prst="rect">
            <a:avLst/>
          </a:prstGeom>
        </p:spPr>
      </p:pic>
    </p:spTree>
    <p:extLst>
      <p:ext uri="{BB962C8B-B14F-4D97-AF65-F5344CB8AC3E}">
        <p14:creationId xmlns:p14="http://schemas.microsoft.com/office/powerpoint/2010/main" val="1813866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383"/>
            <a:ext cx="8229600" cy="946116"/>
          </a:xfrm>
        </p:spPr>
        <p:txBody>
          <a:bodyPr>
            <a:normAutofit/>
          </a:bodyPr>
          <a:lstStyle/>
          <a:p>
            <a:r>
              <a:rPr lang="en-US" sz="2800" dirty="0"/>
              <a:t>ALTAMIRA INTEGRATION</a:t>
            </a:r>
            <a:r>
              <a:rPr lang="en-US" sz="2400" dirty="0"/>
              <a:t>: </a:t>
            </a:r>
            <a:r>
              <a:rPr lang="en-US" sz="2400" dirty="0" smtClean="0"/>
              <a:t>Global </a:t>
            </a:r>
            <a:r>
              <a:rPr lang="en-US" sz="2400" dirty="0"/>
              <a:t>View</a:t>
            </a:r>
            <a:endParaRPr lang="en-GB" sz="2400"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620688"/>
            <a:ext cx="8351782" cy="6237311"/>
          </a:xfrm>
          <a:prstGeom prst="rect">
            <a:avLst/>
          </a:prstGeom>
        </p:spPr>
      </p:pic>
    </p:spTree>
    <p:extLst>
      <p:ext uri="{BB962C8B-B14F-4D97-AF65-F5344CB8AC3E}">
        <p14:creationId xmlns:p14="http://schemas.microsoft.com/office/powerpoint/2010/main" val="1607822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1949</TotalTime>
  <Words>1926</Words>
  <Application>Microsoft Office PowerPoint</Application>
  <PresentationFormat>Presentación en pantalla (4:3)</PresentationFormat>
  <Paragraphs>285</Paragraphs>
  <Slides>18</Slides>
  <Notes>2</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Direct exploitation of a top500 supercomputer in the analysis of CMS data </vt:lpstr>
      <vt:lpstr>THIS IS THE STORY OF A CHALLENGE…</vt:lpstr>
      <vt:lpstr>The Scene &amp; the Actors</vt:lpstr>
      <vt:lpstr>ALTAMIRA supercomputer</vt:lpstr>
      <vt:lpstr>ALTAMIRA technical details</vt:lpstr>
      <vt:lpstr>INTEGRATING ACCESS AND RESOURCES</vt:lpstr>
      <vt:lpstr>ALTAMIRA INTEGRATION: Hardware View</vt:lpstr>
      <vt:lpstr>ALTAMIRA INTEGRATION: Network View</vt:lpstr>
      <vt:lpstr>ALTAMIRA INTEGRATION: Global View</vt:lpstr>
      <vt:lpstr>INTEGRATION: GPFS details</vt:lpstr>
      <vt:lpstr>INTEGRATION: GPFS details</vt:lpstr>
      <vt:lpstr>INTEGRATION: GPFS details</vt:lpstr>
      <vt:lpstr>INTEGRATION: GPFS details</vt:lpstr>
      <vt:lpstr>TESTING THE INTEGRATION PERFORMANCE</vt:lpstr>
      <vt:lpstr>ALTAMIRA &amp; VO DATA (CMS)</vt:lpstr>
      <vt:lpstr>SATISFYING LOCAL USER ANALYSIS PEAK DEMANDS </vt:lpstr>
      <vt:lpstr>SATISFYING LOCAL USER PEAK DEMANDS </vt:lpstr>
      <vt:lpstr>CONCLUSIONS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exploitation of a top500 supercomputer in the analysis of CMS data</dc:title>
  <dc:creator>cabrillo</dc:creator>
  <cp:lastModifiedBy>cabrillo</cp:lastModifiedBy>
  <cp:revision>77</cp:revision>
  <dcterms:created xsi:type="dcterms:W3CDTF">2013-10-04T07:59:47Z</dcterms:created>
  <dcterms:modified xsi:type="dcterms:W3CDTF">2013-10-11T15:26:30Z</dcterms:modified>
</cp:coreProperties>
</file>