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307" r:id="rId4"/>
    <p:sldId id="257" r:id="rId5"/>
    <p:sldId id="292" r:id="rId6"/>
    <p:sldId id="308" r:id="rId7"/>
    <p:sldId id="293" r:id="rId8"/>
    <p:sldId id="294" r:id="rId9"/>
    <p:sldId id="302" r:id="rId10"/>
    <p:sldId id="296" r:id="rId11"/>
    <p:sldId id="297" r:id="rId12"/>
    <p:sldId id="303" r:id="rId13"/>
    <p:sldId id="304" r:id="rId14"/>
    <p:sldId id="298" r:id="rId15"/>
    <p:sldId id="305" r:id="rId16"/>
    <p:sldId id="299" r:id="rId17"/>
    <p:sldId id="278" r:id="rId18"/>
    <p:sldId id="30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dpk87:Modified%20RAL%20files:sci-assessment-example-poster-kail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729465736941"/>
          <c:y val="0.185720578323537"/>
          <c:w val="0.439578002948713"/>
          <c:h val="0.673954777224788"/>
        </c:manualLayout>
      </c:layout>
      <c:radarChart>
        <c:radarStyle val="marker"/>
        <c:varyColors val="0"/>
        <c:ser>
          <c:idx val="0"/>
          <c:order val="0"/>
          <c:tx>
            <c:strRef>
              <c:f>' Score'!$B$5</c:f>
              <c:strCache>
                <c:ptCount val="1"/>
                <c:pt idx="0">
                  <c:v>Maturity</c:v>
                </c:pt>
              </c:strCache>
            </c:strRef>
          </c:tx>
          <c:spPr>
            <a:ln w="50800"/>
          </c:spPr>
          <c:marker>
            <c:symbol val="none"/>
          </c:marker>
          <c:cat>
            <c:strRef>
              <c:f>' Score'!$A$59:$A$83</c:f>
              <c:strCache>
                <c:ptCount val="25"/>
                <c:pt idx="0">
                  <c:v>PR12.1 - User Registration</c:v>
                </c:pt>
                <c:pt idx="1">
                  <c:v>PR12.2 - User Renewal</c:v>
                </c:pt>
                <c:pt idx="2">
                  <c:v>PR12.3 - User Suspension</c:v>
                </c:pt>
                <c:pt idx="3">
                  <c:v>PR12.4 - User Removal</c:v>
                </c:pt>
                <c:pt idx="4">
                  <c:v>PR12.5 - User Banning</c:v>
                </c:pt>
                <c:pt idx="5">
                  <c:v>PR13 - Responsibility for Actions</c:v>
                </c:pt>
                <c:pt idx="6">
                  <c:v>PR14 - User Identification - traceability</c:v>
                </c:pt>
                <c:pt idx="7">
                  <c:v>PR15 - Logs of Membership Management Actions</c:v>
                </c:pt>
                <c:pt idx="8">
                  <c:v>PR16 - Define Common Aims &amp; Purposes</c:v>
                </c:pt>
                <c:pt idx="9">
                  <c:v>PR21 - Vulnerability Patching</c:v>
                </c:pt>
                <c:pt idx="10">
                  <c:v>PR22 - Incident Reporting</c:v>
                </c:pt>
                <c:pt idx="11">
                  <c:v>PR23 - Physical and Network Security</c:v>
                </c:pt>
                <c:pt idx="12">
                  <c:v>PR24 - Confidentiality and Integrity of Data</c:v>
                </c:pt>
                <c:pt idx="13">
                  <c:v>PR25 - Retention of Appopriate Logs</c:v>
                </c:pt>
                <c:pt idx="14">
                  <c:v>LI1 - Intellectual Property Rights</c:v>
                </c:pt>
                <c:pt idx="15">
                  <c:v>LI2 - Liability, Responsibilities &amp; Disclaimers</c:v>
                </c:pt>
                <c:pt idx="16">
                  <c:v>LI3 - Software Licensing</c:v>
                </c:pt>
                <c:pt idx="17">
                  <c:v>LI4 - Dispute Handling and Escalation</c:v>
                </c:pt>
                <c:pt idx="18">
                  <c:v>LI5 - Data Protection Responsibilities</c:v>
                </c:pt>
                <c:pt idx="19">
                  <c:v>LI6 - Any Additional Restrictions</c:v>
                </c:pt>
                <c:pt idx="20">
                  <c:v>DP1 - Accounting Data</c:v>
                </c:pt>
                <c:pt idx="21">
                  <c:v>DP2 - User Registration Data</c:v>
                </c:pt>
                <c:pt idx="22">
                  <c:v>DP3 - Monitoring Data</c:v>
                </c:pt>
                <c:pt idx="23">
                  <c:v>DP4 - Logging Data</c:v>
                </c:pt>
                <c:pt idx="24">
                  <c:v>DP5 - User Personal Data</c:v>
                </c:pt>
              </c:strCache>
            </c:strRef>
          </c:cat>
          <c:val>
            <c:numRef>
              <c:f>' Score'!$B$59:$B$83</c:f>
              <c:numCache>
                <c:formatCode>General</c:formatCode>
                <c:ptCount val="25"/>
                <c:pt idx="0">
                  <c:v>2.0</c:v>
                </c:pt>
                <c:pt idx="1">
                  <c:v>2.0</c:v>
                </c:pt>
                <c:pt idx="2">
                  <c:v>1.0</c:v>
                </c:pt>
                <c:pt idx="3">
                  <c:v>1.0</c:v>
                </c:pt>
                <c:pt idx="4">
                  <c:v>3.0</c:v>
                </c:pt>
                <c:pt idx="5">
                  <c:v>1.0</c:v>
                </c:pt>
                <c:pt idx="6">
                  <c:v>1.0</c:v>
                </c:pt>
                <c:pt idx="7">
                  <c:v>2.0</c:v>
                </c:pt>
                <c:pt idx="8">
                  <c:v>1.0</c:v>
                </c:pt>
                <c:pt idx="9">
                  <c:v>1.0</c:v>
                </c:pt>
                <c:pt idx="10">
                  <c:v>2.0</c:v>
                </c:pt>
                <c:pt idx="11">
                  <c:v>3.0</c:v>
                </c:pt>
                <c:pt idx="12">
                  <c:v>1.0</c:v>
                </c:pt>
                <c:pt idx="13">
                  <c:v>1.0</c:v>
                </c:pt>
                <c:pt idx="14">
                  <c:v>1.0</c:v>
                </c:pt>
                <c:pt idx="15">
                  <c:v>2.0</c:v>
                </c:pt>
                <c:pt idx="16">
                  <c:v>1.0</c:v>
                </c:pt>
                <c:pt idx="17">
                  <c:v>2.0</c:v>
                </c:pt>
                <c:pt idx="18">
                  <c:v>1.0</c:v>
                </c:pt>
                <c:pt idx="19">
                  <c:v>1.0</c:v>
                </c:pt>
                <c:pt idx="20">
                  <c:v>1.0</c:v>
                </c:pt>
                <c:pt idx="21">
                  <c:v>1.0</c:v>
                </c:pt>
                <c:pt idx="22">
                  <c:v>1.0</c:v>
                </c:pt>
                <c:pt idx="23">
                  <c:v>1.0</c:v>
                </c:pt>
                <c:pt idx="24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 Score'!$C$5</c:f>
              <c:strCache>
                <c:ptCount val="1"/>
                <c:pt idx="0">
                  <c:v>Required maturity</c:v>
                </c:pt>
              </c:strCache>
            </c:strRef>
          </c:tx>
          <c:spPr>
            <a:ln w="50800" cmpd="dbl"/>
          </c:spPr>
          <c:marker>
            <c:symbol val="none"/>
          </c:marker>
          <c:cat>
            <c:strRef>
              <c:f>' Score'!$A$59:$A$83</c:f>
              <c:strCache>
                <c:ptCount val="25"/>
                <c:pt idx="0">
                  <c:v>PR12.1 - User Registration</c:v>
                </c:pt>
                <c:pt idx="1">
                  <c:v>PR12.2 - User Renewal</c:v>
                </c:pt>
                <c:pt idx="2">
                  <c:v>PR12.3 - User Suspension</c:v>
                </c:pt>
                <c:pt idx="3">
                  <c:v>PR12.4 - User Removal</c:v>
                </c:pt>
                <c:pt idx="4">
                  <c:v>PR12.5 - User Banning</c:v>
                </c:pt>
                <c:pt idx="5">
                  <c:v>PR13 - Responsibility for Actions</c:v>
                </c:pt>
                <c:pt idx="6">
                  <c:v>PR14 - User Identification - traceability</c:v>
                </c:pt>
                <c:pt idx="7">
                  <c:v>PR15 - Logs of Membership Management Actions</c:v>
                </c:pt>
                <c:pt idx="8">
                  <c:v>PR16 - Define Common Aims &amp; Purposes</c:v>
                </c:pt>
                <c:pt idx="9">
                  <c:v>PR21 - Vulnerability Patching</c:v>
                </c:pt>
                <c:pt idx="10">
                  <c:v>PR22 - Incident Reporting</c:v>
                </c:pt>
                <c:pt idx="11">
                  <c:v>PR23 - Physical and Network Security</c:v>
                </c:pt>
                <c:pt idx="12">
                  <c:v>PR24 - Confidentiality and Integrity of Data</c:v>
                </c:pt>
                <c:pt idx="13">
                  <c:v>PR25 - Retention of Appopriate Logs</c:v>
                </c:pt>
                <c:pt idx="14">
                  <c:v>LI1 - Intellectual Property Rights</c:v>
                </c:pt>
                <c:pt idx="15">
                  <c:v>LI2 - Liability, Responsibilities &amp; Disclaimers</c:v>
                </c:pt>
                <c:pt idx="16">
                  <c:v>LI3 - Software Licensing</c:v>
                </c:pt>
                <c:pt idx="17">
                  <c:v>LI4 - Dispute Handling and Escalation</c:v>
                </c:pt>
                <c:pt idx="18">
                  <c:v>LI5 - Data Protection Responsibilities</c:v>
                </c:pt>
                <c:pt idx="19">
                  <c:v>LI6 - Any Additional Restrictions</c:v>
                </c:pt>
                <c:pt idx="20">
                  <c:v>DP1 - Accounting Data</c:v>
                </c:pt>
                <c:pt idx="21">
                  <c:v>DP2 - User Registration Data</c:v>
                </c:pt>
                <c:pt idx="22">
                  <c:v>DP3 - Monitoring Data</c:v>
                </c:pt>
                <c:pt idx="23">
                  <c:v>DP4 - Logging Data</c:v>
                </c:pt>
                <c:pt idx="24">
                  <c:v>DP5 - User Personal Data</c:v>
                </c:pt>
              </c:strCache>
            </c:strRef>
          </c:cat>
          <c:val>
            <c:numRef>
              <c:f>' Score'!$C$59:$C$83</c:f>
              <c:numCache>
                <c:formatCode>General</c:formatCode>
                <c:ptCount val="25"/>
                <c:pt idx="0">
                  <c:v>2.0</c:v>
                </c:pt>
                <c:pt idx="1">
                  <c:v>2.0</c:v>
                </c:pt>
                <c:pt idx="2">
                  <c:v>2.0</c:v>
                </c:pt>
                <c:pt idx="3">
                  <c:v>2.0</c:v>
                </c:pt>
                <c:pt idx="4">
                  <c:v>2.0</c:v>
                </c:pt>
                <c:pt idx="5">
                  <c:v>2.0</c:v>
                </c:pt>
                <c:pt idx="6">
                  <c:v>2.0</c:v>
                </c:pt>
                <c:pt idx="7">
                  <c:v>2.0</c:v>
                </c:pt>
                <c:pt idx="8">
                  <c:v>2.0</c:v>
                </c:pt>
                <c:pt idx="9">
                  <c:v>2.0</c:v>
                </c:pt>
                <c:pt idx="10">
                  <c:v>2.0</c:v>
                </c:pt>
                <c:pt idx="11">
                  <c:v>2.0</c:v>
                </c:pt>
                <c:pt idx="12">
                  <c:v>2.0</c:v>
                </c:pt>
                <c:pt idx="13">
                  <c:v>2.0</c:v>
                </c:pt>
                <c:pt idx="14">
                  <c:v>2.0</c:v>
                </c:pt>
                <c:pt idx="15">
                  <c:v>2.0</c:v>
                </c:pt>
                <c:pt idx="16">
                  <c:v>2.0</c:v>
                </c:pt>
                <c:pt idx="17">
                  <c:v>2.0</c:v>
                </c:pt>
                <c:pt idx="18">
                  <c:v>2.0</c:v>
                </c:pt>
                <c:pt idx="19">
                  <c:v>2.0</c:v>
                </c:pt>
                <c:pt idx="20">
                  <c:v>2.0</c:v>
                </c:pt>
                <c:pt idx="21">
                  <c:v>2.0</c:v>
                </c:pt>
                <c:pt idx="22">
                  <c:v>2.0</c:v>
                </c:pt>
                <c:pt idx="23">
                  <c:v>2.0</c:v>
                </c:pt>
                <c:pt idx="24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8051960"/>
        <c:axId val="2028054936"/>
      </c:radarChart>
      <c:catAx>
        <c:axId val="2028051960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2028054936"/>
        <c:crosses val="autoZero"/>
        <c:auto val="1"/>
        <c:lblAlgn val="ctr"/>
        <c:lblOffset val="100"/>
        <c:noMultiLvlLbl val="0"/>
      </c:catAx>
      <c:valAx>
        <c:axId val="2028054936"/>
        <c:scaling>
          <c:orientation val="minMax"/>
          <c:max val="3.0"/>
          <c:min val="-1.0"/>
        </c:scaling>
        <c:delete val="0"/>
        <c:axPos val="l"/>
        <c:majorGridlines/>
        <c:numFmt formatCode="General" sourceLinked="1"/>
        <c:majorTickMark val="cross"/>
        <c:minorTickMark val="none"/>
        <c:tickLblPos val="nextTo"/>
        <c:crossAx val="2028051960"/>
        <c:crosses val="autoZero"/>
        <c:crossBetween val="between"/>
        <c:majorUnit val="1.0"/>
        <c:minorUnit val="0.04"/>
      </c:valAx>
    </c:plotArea>
    <c:legend>
      <c:legendPos val="r"/>
      <c:layout>
        <c:manualLayout>
          <c:xMode val="edge"/>
          <c:yMode val="edge"/>
          <c:x val="0.824839299222959"/>
          <c:y val="0.112363149000718"/>
          <c:w val="0.161500287675392"/>
          <c:h val="0.172087714590992"/>
        </c:manualLayout>
      </c:layout>
      <c:overlay val="0"/>
      <c:spPr>
        <a:ln>
          <a:solidFill>
            <a:srgbClr val="C0504D">
              <a:shade val="95000"/>
              <a:satMod val="105000"/>
            </a:srgbClr>
          </a:solidFill>
        </a:ln>
      </c:spPr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3F437-C77C-014A-841C-E574F82117C7}" type="datetimeFigureOut">
              <a:rPr lang="en-US" smtClean="0"/>
              <a:pPr/>
              <a:t>16/10/2013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DB9B46-C008-A747-B7A8-23F0DC18F3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81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96B38-9725-4C3C-8C98-B279A9B41740}" type="datetimeFigureOut">
              <a:rPr lang="en-GB" smtClean="0"/>
              <a:pPr/>
              <a:t>16/10/2013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D5FF-6835-4F00-8ACB-3B73942FEF6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5880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94FB-95E6-4080-B9AB-B318260421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E8A17-9484-4761-B3CA-9217F91BB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39989-B87C-44E9-9909-4EFF32F6AE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619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890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3809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80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05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61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18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49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9EE18-F467-4E56-9214-960F1251F57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7" name="Picture 6" descr="HEPiX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59632" cy="10906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736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26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05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F3EA-C606-4138-8CCE-6AF1D89151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E71B4-E95A-41AD-B04D-B856F300DF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48115-AC79-435C-A740-F63B9042413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34440-8166-4899-9FC9-CC81CDCFE2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F745-8AD4-48FA-B21F-A41B3D9146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FFB2E-70B4-4819-B35D-D5ED0BFD57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EC257-6872-4BB9-8480-2675FDDDAE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SCI at CHEP2013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59BE09-DD75-49EC-8165-87C341D8D3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72074-D1DD-E447-8DEC-7938199CA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6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eugridpma.org/sci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www.eugridpma.org/sci/" TargetMode="External"/><Relationship Id="rId3" Type="http://schemas.openxmlformats.org/officeDocument/2006/relationships/hyperlink" Target="https://indico.cern.ch/categoryDisplay.py?categId=68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en-US" b="1" dirty="0" smtClean="0"/>
              <a:t>WLCG Security: </a:t>
            </a:r>
            <a:br>
              <a:rPr lang="en-US" b="1" dirty="0" smtClean="0"/>
            </a:br>
            <a:r>
              <a:rPr lang="en-US" b="1" dirty="0" smtClean="0"/>
              <a:t>A </a:t>
            </a:r>
            <a:r>
              <a:rPr lang="en-US" b="1" dirty="0"/>
              <a:t>Trust Framework for Security Collaboration among Infrastructures</a:t>
            </a:r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David Kelsey (STFC-RAL, UK)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CHEP2013, Amsterdam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17</a:t>
            </a:r>
            <a:r>
              <a:rPr lang="en-GB" dirty="0" smtClean="0"/>
              <a:t> </a:t>
            </a:r>
            <a:r>
              <a:rPr lang="en-GB" dirty="0" smtClean="0"/>
              <a:t>Oct 2013</a:t>
            </a:r>
          </a:p>
        </p:txBody>
      </p:sp>
      <p:pic>
        <p:nvPicPr>
          <p:cNvPr id="6" name="Picture 5" descr="egi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301208"/>
            <a:ext cx="1308100" cy="1447800"/>
          </a:xfrm>
          <a:prstGeom prst="rect">
            <a:avLst/>
          </a:prstGeom>
        </p:spPr>
      </p:pic>
      <p:pic>
        <p:nvPicPr>
          <p:cNvPr id="9" name="Picture 8" descr="gridpp-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32656"/>
            <a:ext cx="2451100" cy="736600"/>
          </a:xfrm>
          <a:prstGeom prst="rect">
            <a:avLst/>
          </a:prstGeom>
        </p:spPr>
      </p:pic>
      <p:pic>
        <p:nvPicPr>
          <p:cNvPr id="10" name="Picture 9" descr="stfc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5571744"/>
            <a:ext cx="3657600" cy="1286256"/>
          </a:xfrm>
          <a:prstGeom prst="rect">
            <a:avLst/>
          </a:prstGeom>
        </p:spPr>
      </p:pic>
      <p:pic>
        <p:nvPicPr>
          <p:cNvPr id="11" name="Picture 10" descr="wlc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33" y="0"/>
            <a:ext cx="1918137" cy="15560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V1 of the SCI document was submitted to ISGC 2013 proceedings</a:t>
            </a:r>
          </a:p>
          <a:p>
            <a:pPr lvl="1"/>
            <a:r>
              <a:rPr lang="en-US" dirty="0" smtClean="0"/>
              <a:t>Will (hopefully) be published soon</a:t>
            </a:r>
            <a:endParaRPr lang="en-US" dirty="0" smtClean="0"/>
          </a:p>
          <a:p>
            <a:r>
              <a:rPr lang="en-US" dirty="0" smtClean="0"/>
              <a:t>Latest public draft always </a:t>
            </a:r>
            <a:r>
              <a:rPr lang="en-US" dirty="0" smtClean="0"/>
              <a:t>at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http://www.eugridpma.org/sci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2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SCI: areas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Operational Security</a:t>
            </a:r>
          </a:p>
          <a:p>
            <a:r>
              <a:rPr lang="en-US" dirty="0" smtClean="0"/>
              <a:t>Incident Response</a:t>
            </a:r>
          </a:p>
          <a:p>
            <a:r>
              <a:rPr lang="en-US" dirty="0" smtClean="0"/>
              <a:t>Traceability</a:t>
            </a:r>
          </a:p>
          <a:p>
            <a:r>
              <a:rPr lang="en-US" dirty="0" smtClean="0"/>
              <a:t>Participant Responsibilities</a:t>
            </a:r>
          </a:p>
          <a:p>
            <a:pPr lvl="1"/>
            <a:r>
              <a:rPr lang="en-US" dirty="0" smtClean="0"/>
              <a:t>Individual users</a:t>
            </a:r>
          </a:p>
          <a:p>
            <a:pPr lvl="1"/>
            <a:r>
              <a:rPr lang="en-US" dirty="0" smtClean="0"/>
              <a:t>Collections of users</a:t>
            </a:r>
          </a:p>
          <a:p>
            <a:pPr lvl="1"/>
            <a:r>
              <a:rPr lang="en-US" dirty="0" smtClean="0"/>
              <a:t>Resource providers, service operators</a:t>
            </a:r>
          </a:p>
          <a:p>
            <a:r>
              <a:rPr lang="en-US" dirty="0" smtClean="0"/>
              <a:t>Legal issues and Management procedures</a:t>
            </a:r>
          </a:p>
          <a:p>
            <a:r>
              <a:rPr lang="en-US" dirty="0" smtClean="0"/>
              <a:t>Protection and processing of Personal Data/Personally Identifiable Information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78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 </a:t>
            </a:r>
            <a:r>
              <a:rPr lang="en-US" dirty="0" smtClean="0"/>
              <a:t>example text:</a:t>
            </a:r>
            <a:br>
              <a:rPr lang="en-US" dirty="0" smtClean="0"/>
            </a:br>
            <a:r>
              <a:rPr lang="en-US" dirty="0" smtClean="0"/>
              <a:t>Incident </a:t>
            </a:r>
            <a:r>
              <a:rPr lang="en-US" dirty="0" smtClean="0"/>
              <a:t>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dirty="0" smtClean="0"/>
              <a:t>Imperative that an infrastructure has an </a:t>
            </a:r>
            <a:r>
              <a:rPr lang="en-US" i="1" dirty="0" err="1" smtClean="0"/>
              <a:t>organised</a:t>
            </a:r>
            <a:r>
              <a:rPr lang="en-US" i="1" dirty="0" smtClean="0"/>
              <a:t> approach to addressing and managing events that threaten the security of resources, data and overall project integrity.</a:t>
            </a:r>
            <a:endParaRPr lang="en-US" i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Each infrastructure must have:</a:t>
            </a:r>
            <a:br>
              <a:rPr lang="en-US" dirty="0" smtClean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[IR1] Security contact information for all service providers, resource providers and communities together with expected response times for critical situations.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[IR2] A formal Incident Response procedure, which must address roles and responsibilities, identification and assessment of … </a:t>
            </a:r>
            <a:r>
              <a:rPr lang="en-US" sz="2600" i="1" dirty="0" smtClean="0"/>
              <a:t>(text continues)</a:t>
            </a:r>
          </a:p>
          <a:p>
            <a:pPr marL="0" indent="0">
              <a:buNone/>
            </a:pPr>
            <a:endParaRPr lang="en-US" sz="2600" i="1" dirty="0"/>
          </a:p>
          <a:p>
            <a:pPr marL="0" indent="0">
              <a:buNone/>
            </a:pPr>
            <a:r>
              <a:rPr lang="en-US" sz="2600" dirty="0" smtClean="0"/>
              <a:t>And continues …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52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 </a:t>
            </a:r>
            <a:r>
              <a:rPr lang="en-US" dirty="0" smtClean="0"/>
              <a:t>Assessment of maturity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 evaluate extent to which requirements are met, we recommend Infrastructures to assess</a:t>
            </a:r>
            <a:r>
              <a:rPr lang="en-US" dirty="0"/>
              <a:t> </a:t>
            </a:r>
            <a:r>
              <a:rPr lang="en-US" dirty="0" smtClean="0"/>
              <a:t>the maturity of their implementations</a:t>
            </a:r>
          </a:p>
          <a:p>
            <a:r>
              <a:rPr lang="en-US" dirty="0" smtClean="0"/>
              <a:t>According to following levels</a:t>
            </a:r>
          </a:p>
          <a:p>
            <a:pPr lvl="1"/>
            <a:r>
              <a:rPr lang="en-US" dirty="0" smtClean="0"/>
              <a:t>Level 0: Function/feature not implemented</a:t>
            </a:r>
          </a:p>
          <a:p>
            <a:pPr lvl="1"/>
            <a:r>
              <a:rPr lang="en-US" dirty="0" smtClean="0"/>
              <a:t>Level 1: Function/feature exists, is operationally implemented but not documented</a:t>
            </a:r>
          </a:p>
          <a:p>
            <a:pPr lvl="1"/>
            <a:r>
              <a:rPr lang="en-US" dirty="0" smtClean="0"/>
              <a:t>Level 2: … and comprehensively documented</a:t>
            </a:r>
          </a:p>
          <a:p>
            <a:pPr lvl="1"/>
            <a:r>
              <a:rPr lang="en-US" dirty="0" smtClean="0"/>
              <a:t>Level 3: … and reviewed by independent external body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24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fictitious assessment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1000843"/>
              </p:ext>
            </p:extLst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792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uture </a:t>
            </a:r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Version of 1 </a:t>
            </a:r>
            <a:r>
              <a:rPr lang="en-US" dirty="0" smtClean="0"/>
              <a:t>document</a:t>
            </a:r>
          </a:p>
          <a:p>
            <a:pPr lvl="1"/>
            <a:r>
              <a:rPr lang="en-US" dirty="0" smtClean="0"/>
              <a:t>Now working on a background</a:t>
            </a:r>
            <a:r>
              <a:rPr lang="en-US" dirty="0" smtClean="0"/>
              <a:t> </a:t>
            </a:r>
            <a:r>
              <a:rPr lang="en-US" dirty="0" smtClean="0"/>
              <a:t>section and a glossary</a:t>
            </a:r>
          </a:p>
          <a:p>
            <a:r>
              <a:rPr lang="en-US" dirty="0" smtClean="0"/>
              <a:t>Consult Infrastructure Management</a:t>
            </a:r>
          </a:p>
          <a:p>
            <a:pPr lvl="1"/>
            <a:r>
              <a:rPr lang="en-US" dirty="0" smtClean="0"/>
              <a:t>Feedback on SCI document</a:t>
            </a:r>
            <a:endParaRPr lang="en-US" dirty="0" smtClean="0"/>
          </a:p>
          <a:p>
            <a:r>
              <a:rPr lang="en-US" dirty="0" smtClean="0"/>
              <a:t>Perform self-assessments</a:t>
            </a:r>
          </a:p>
          <a:p>
            <a:r>
              <a:rPr lang="en-US" dirty="0" smtClean="0"/>
              <a:t>Refine the SCI document</a:t>
            </a:r>
          </a:p>
          <a:p>
            <a:r>
              <a:rPr lang="en-US" dirty="0" smtClean="0"/>
              <a:t>Others are welcome to join</a:t>
            </a:r>
          </a:p>
          <a:p>
            <a:pPr lvl="1"/>
            <a:r>
              <a:rPr lang="en-US" dirty="0" smtClean="0"/>
              <a:t>Contact 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1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info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Security for Collaborating Infrastructures</a:t>
            </a:r>
            <a:endParaRPr lang="en-GB" dirty="0"/>
          </a:p>
          <a:p>
            <a:pPr marL="0" indent="0">
              <a:buNone/>
            </a:pPr>
            <a:r>
              <a:rPr lang="en-GB" sz="2800" i="1" dirty="0" smtClean="0">
                <a:hlinkClick r:id="rId2"/>
              </a:rPr>
              <a:t>http://</a:t>
            </a:r>
            <a:r>
              <a:rPr lang="en-GB" sz="2800" i="1" dirty="0" err="1" smtClean="0">
                <a:hlinkClick r:id="rId2"/>
              </a:rPr>
              <a:t>www.eugridpma.org</a:t>
            </a:r>
            <a:r>
              <a:rPr lang="en-GB" sz="2800" i="1" dirty="0" smtClean="0">
                <a:hlinkClick r:id="rId2"/>
              </a:rPr>
              <a:t>/</a:t>
            </a:r>
            <a:r>
              <a:rPr lang="en-GB" sz="2800" i="1" dirty="0" err="1" smtClean="0">
                <a:hlinkClick r:id="rId2"/>
              </a:rPr>
              <a:t>sci</a:t>
            </a:r>
            <a:r>
              <a:rPr lang="en-GB" sz="2800" i="1" dirty="0" smtClean="0">
                <a:hlinkClick r:id="rId2"/>
              </a:rPr>
              <a:t>/</a:t>
            </a:r>
            <a:endParaRPr lang="en-GB" sz="2800" i="1" dirty="0" smtClean="0"/>
          </a:p>
          <a:p>
            <a:r>
              <a:rPr lang="en-GB" dirty="0" smtClean="0"/>
              <a:t>SCI meetings</a:t>
            </a:r>
            <a:endParaRPr lang="en-GB" sz="2400" i="1" dirty="0"/>
          </a:p>
          <a:p>
            <a:pPr marL="0" indent="0">
              <a:buNone/>
            </a:pPr>
            <a:r>
              <a:rPr lang="en-GB" sz="2800" i="1" dirty="0">
                <a:hlinkClick r:id="rId3"/>
              </a:rPr>
              <a:t>https://</a:t>
            </a:r>
            <a:r>
              <a:rPr lang="en-GB" sz="2800" i="1" dirty="0" err="1">
                <a:hlinkClick r:id="rId3"/>
              </a:rPr>
              <a:t>indico.cern.ch</a:t>
            </a:r>
            <a:r>
              <a:rPr lang="en-GB" sz="2800" i="1" dirty="0">
                <a:hlinkClick r:id="rId3"/>
              </a:rPr>
              <a:t>/</a:t>
            </a:r>
            <a:r>
              <a:rPr lang="en-GB" sz="2800" i="1" dirty="0" err="1">
                <a:hlinkClick r:id="rId3"/>
              </a:rPr>
              <a:t>categoryDisplay.py?categId</a:t>
            </a:r>
            <a:r>
              <a:rPr lang="en-GB" sz="2800" i="1" dirty="0">
                <a:hlinkClick r:id="rId3"/>
              </a:rPr>
              <a:t>=68</a:t>
            </a:r>
            <a:endParaRPr lang="en-GB" sz="28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67744" y="2780928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74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many thanks to SCI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K. Chadwick (FNAL)</a:t>
            </a:r>
          </a:p>
          <a:p>
            <a:r>
              <a:rPr lang="en-US" dirty="0" smtClean="0"/>
              <a:t>R. Cowles (</a:t>
            </a:r>
            <a:r>
              <a:rPr lang="en-US" dirty="0" err="1" smtClean="0"/>
              <a:t>Univ</a:t>
            </a:r>
            <a:r>
              <a:rPr lang="en-US" dirty="0" smtClean="0"/>
              <a:t> of Indiana)</a:t>
            </a:r>
          </a:p>
          <a:p>
            <a:r>
              <a:rPr lang="en-US" dirty="0" smtClean="0"/>
              <a:t>I. Gaines (FNAL)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Groep</a:t>
            </a:r>
            <a:r>
              <a:rPr lang="en-US" dirty="0" smtClean="0"/>
              <a:t> (</a:t>
            </a:r>
            <a:r>
              <a:rPr lang="en-US" dirty="0" err="1" smtClean="0"/>
              <a:t>Nikhef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U. Kaila (CSC)</a:t>
            </a:r>
          </a:p>
          <a:p>
            <a:r>
              <a:rPr lang="en-US" dirty="0" smtClean="0"/>
              <a:t>C. </a:t>
            </a:r>
            <a:r>
              <a:rPr lang="en-US" dirty="0" err="1" smtClean="0"/>
              <a:t>Kanellopoulos</a:t>
            </a:r>
            <a:r>
              <a:rPr lang="en-US" dirty="0" smtClean="0"/>
              <a:t> (GRNET)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Marsteller</a:t>
            </a:r>
            <a:r>
              <a:rPr lang="en-US" dirty="0" smtClean="0"/>
              <a:t> (PSC)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Niederberger</a:t>
            </a:r>
            <a:r>
              <a:rPr lang="en-US" dirty="0" smtClean="0"/>
              <a:t> (FZ-</a:t>
            </a:r>
            <a:r>
              <a:rPr lang="en-US" dirty="0" err="1" smtClean="0"/>
              <a:t>Juelich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Ribaillier</a:t>
            </a:r>
            <a:r>
              <a:rPr lang="en-US" dirty="0" smtClean="0"/>
              <a:t> (IDRIS)</a:t>
            </a:r>
          </a:p>
          <a:p>
            <a:r>
              <a:rPr lang="en-US" dirty="0" smtClean="0"/>
              <a:t>R. </a:t>
            </a:r>
            <a:r>
              <a:rPr lang="en-US" dirty="0" err="1" smtClean="0"/>
              <a:t>Wartel</a:t>
            </a:r>
            <a:r>
              <a:rPr lang="en-US" dirty="0" smtClean="0"/>
              <a:t> (CERN)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Weisz</a:t>
            </a:r>
            <a:r>
              <a:rPr lang="en-US" dirty="0" smtClean="0"/>
              <a:t> (University of Vienna)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Wolfrat</a:t>
            </a:r>
            <a:r>
              <a:rPr lang="en-US" dirty="0" smtClean="0"/>
              <a:t> (</a:t>
            </a:r>
            <a:r>
              <a:rPr lang="en-US" dirty="0" err="1" smtClean="0"/>
              <a:t>SURFsara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1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is Trust and why do we need it?</a:t>
            </a:r>
          </a:p>
          <a:p>
            <a:r>
              <a:rPr lang="en-GB" dirty="0" smtClean="0"/>
              <a:t>Early days of cooperation in security policy</a:t>
            </a:r>
          </a:p>
          <a:p>
            <a:r>
              <a:rPr lang="en-GB" dirty="0" smtClean="0"/>
              <a:t>Building a new Trust Framework</a:t>
            </a:r>
          </a:p>
          <a:p>
            <a:pPr lvl="1"/>
            <a:r>
              <a:rPr lang="en-GB" i="1" dirty="0" smtClean="0"/>
              <a:t>Security for Collaborating Infrastructures (SCI)</a:t>
            </a:r>
          </a:p>
          <a:p>
            <a:r>
              <a:rPr lang="en-GB" dirty="0" smtClean="0"/>
              <a:t>The SCI document</a:t>
            </a:r>
          </a:p>
          <a:p>
            <a:r>
              <a:rPr lang="en-GB" dirty="0"/>
              <a:t>A</a:t>
            </a:r>
            <a:r>
              <a:rPr lang="en-GB" dirty="0" smtClean="0"/>
              <a:t>ssessment versus SCI requirements</a:t>
            </a:r>
          </a:p>
          <a:p>
            <a:r>
              <a:rPr lang="en-GB" dirty="0" smtClean="0"/>
              <a:t>Future plans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Trust?</a:t>
            </a:r>
            <a:endParaRPr lang="en-US" dirty="0"/>
          </a:p>
        </p:txBody>
      </p:sp>
      <p:pic>
        <p:nvPicPr>
          <p:cNvPr id="5" name="Content Placeholder 4" descr="duver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40" b="14940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446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better d</a:t>
            </a:r>
            <a:r>
              <a:rPr lang="en-US" dirty="0" smtClean="0"/>
              <a:t>efinition </a:t>
            </a:r>
            <a:r>
              <a:rPr lang="en-US" dirty="0" smtClean="0"/>
              <a:t>of </a:t>
            </a:r>
            <a:r>
              <a:rPr lang="en-US" i="1" dirty="0" smtClean="0"/>
              <a:t>Trust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eXtreme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Scale Identity Management for Scientific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Collaborations </a:t>
            </a:r>
            <a:r>
              <a:rPr lang="en-US" dirty="0" smtClean="0"/>
              <a:t>XSIM (Bob Cowles)</a:t>
            </a:r>
            <a:endParaRPr lang="en-US" dirty="0" smtClean="0"/>
          </a:p>
          <a:p>
            <a:pPr marL="457200" lvl="1" indent="-457200" algn="ctr">
              <a:buClr>
                <a:schemeClr val="dk1"/>
              </a:buClr>
              <a:buSzPct val="25000"/>
            </a:pPr>
            <a:r>
              <a:rPr lang="en-U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U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Trust 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a disposition willingly </a:t>
            </a:r>
            <a:r>
              <a:rPr lang="en-US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accept the risk of reliance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on a person, entity, or system to act in ways that benefit, protect, or respect one’s interests in a given domain</a:t>
            </a:r>
            <a:r>
              <a:rPr lang="en-US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.”</a:t>
            </a:r>
            <a:endParaRPr lang="en-US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-US" sz="2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>
              <a:buClr>
                <a:schemeClr val="dk1"/>
              </a:buClr>
              <a:buSzPct val="25000"/>
              <a:buNone/>
            </a:pP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 Nickel &amp;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Vaesen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Sabine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Roeser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Rafaela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Hillerbrand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Martin Peterson &amp; Per </a:t>
            </a:r>
            <a:r>
              <a:rPr lang="en-US" sz="14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Sandin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(eds.), </a:t>
            </a:r>
            <a:r>
              <a:rPr lang="en-US" sz="1400" i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Handbook of Risk Theory</a:t>
            </a:r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Springer (2012)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55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Management &amp;</a:t>
            </a:r>
            <a:r>
              <a:rPr lang="en-US" dirty="0" smtClean="0"/>
              <a:t> Trust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GB" dirty="0"/>
              <a:t>Management of IT security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Management of risk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balanced with availability of services</a:t>
            </a:r>
          </a:p>
          <a:p>
            <a:pPr>
              <a:lnSpc>
                <a:spcPct val="80000"/>
              </a:lnSpc>
            </a:pPr>
            <a:r>
              <a:rPr lang="en-GB" dirty="0"/>
              <a:t>R</a:t>
            </a:r>
            <a:r>
              <a:rPr lang="en-GB" dirty="0" smtClean="0"/>
              <a:t>isk </a:t>
            </a:r>
            <a:r>
              <a:rPr lang="en-GB" dirty="0"/>
              <a:t>analysis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Security </a:t>
            </a:r>
            <a:r>
              <a:rPr lang="en-GB" dirty="0"/>
              <a:t>Plan</a:t>
            </a:r>
          </a:p>
          <a:p>
            <a:pPr lvl="2">
              <a:lnSpc>
                <a:spcPct val="80000"/>
              </a:lnSpc>
            </a:pPr>
            <a:r>
              <a:rPr lang="en-GB" sz="3200" dirty="0"/>
              <a:t>to mitigate and manage the risks</a:t>
            </a:r>
          </a:p>
          <a:p>
            <a:pPr>
              <a:lnSpc>
                <a:spcPct val="80000"/>
              </a:lnSpc>
            </a:pPr>
            <a:r>
              <a:rPr lang="en-GB" dirty="0"/>
              <a:t>Security Plan includes various “Controls”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Technical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Operational</a:t>
            </a:r>
          </a:p>
          <a:p>
            <a:pPr lvl="1">
              <a:lnSpc>
                <a:spcPct val="80000"/>
              </a:lnSpc>
            </a:pPr>
            <a:r>
              <a:rPr lang="en-GB" sz="3200" dirty="0"/>
              <a:t>Management</a:t>
            </a:r>
          </a:p>
          <a:p>
            <a:pPr>
              <a:lnSpc>
                <a:spcPct val="80000"/>
              </a:lnSpc>
            </a:pPr>
            <a:r>
              <a:rPr lang="en-GB" b="1" dirty="0"/>
              <a:t>Security Policy is part of Management </a:t>
            </a:r>
            <a:r>
              <a:rPr lang="en-GB" b="1" dirty="0" smtClean="0"/>
              <a:t>Controls</a:t>
            </a:r>
          </a:p>
          <a:p>
            <a:pPr>
              <a:lnSpc>
                <a:spcPct val="80000"/>
              </a:lnSpc>
            </a:pPr>
            <a:r>
              <a:rPr lang="en-GB" dirty="0" smtClean="0"/>
              <a:t>Agreed policy framework – part of building </a:t>
            </a:r>
            <a:r>
              <a:rPr lang="en-GB" b="1" dirty="0" smtClean="0"/>
              <a:t>trust</a:t>
            </a:r>
            <a:endParaRPr lang="en-GB" b="1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17/10/13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9EE18-F467-4E56-9214-960F1251F57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49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days of Grid Security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Joint (WLCG/EGEE) Security Policy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We </a:t>
            </a:r>
            <a:r>
              <a:rPr lang="en-US" dirty="0" smtClean="0"/>
              <a:t>(EGEE, OSG, WLCG) agreed a common version of the </a:t>
            </a:r>
            <a:r>
              <a:rPr lang="en-US" i="1" dirty="0" smtClean="0"/>
              <a:t>Grid Acceptable Use Policy</a:t>
            </a:r>
          </a:p>
          <a:p>
            <a:r>
              <a:rPr lang="en-US" dirty="0" smtClean="0"/>
              <a:t>EGI </a:t>
            </a:r>
            <a:r>
              <a:rPr lang="en-US" dirty="0" smtClean="0"/>
              <a:t>and WLCG in general continue to use the same Security Policies</a:t>
            </a:r>
          </a:p>
          <a:p>
            <a:r>
              <a:rPr lang="en-US" dirty="0" smtClean="0"/>
              <a:t>BUT often </a:t>
            </a:r>
            <a:r>
              <a:rPr lang="en-US" dirty="0" smtClean="0"/>
              <a:t>not easy to agree on identical policy </a:t>
            </a:r>
            <a:r>
              <a:rPr lang="en-US" dirty="0" smtClean="0"/>
              <a:t>words</a:t>
            </a:r>
          </a:p>
          <a:p>
            <a:r>
              <a:rPr lang="en-US" dirty="0" smtClean="0"/>
              <a:t>We need a better way of agreeing policy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29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35696" y="278092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And now to SCI …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587691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Security for Collaborating Infrastructures (SCI)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collaborative activity of </a:t>
            </a:r>
            <a:r>
              <a:rPr lang="en-US" dirty="0"/>
              <a:t>i</a:t>
            </a:r>
            <a:r>
              <a:rPr lang="en-US" dirty="0" smtClean="0"/>
              <a:t>nformation security officers from large-scale infrastructures</a:t>
            </a:r>
          </a:p>
          <a:p>
            <a:pPr lvl="1"/>
            <a:r>
              <a:rPr lang="en-US" dirty="0" smtClean="0"/>
              <a:t>EGI, OSG, PRACE, EUDAT, CHAIN, WLCG, XSEDE, …</a:t>
            </a:r>
          </a:p>
          <a:p>
            <a:r>
              <a:rPr lang="en-US" dirty="0" smtClean="0"/>
              <a:t>Developed out of EGEE – started end of 2011</a:t>
            </a:r>
          </a:p>
          <a:p>
            <a:r>
              <a:rPr lang="en-US" dirty="0" smtClean="0"/>
              <a:t>We are developing a </a:t>
            </a:r>
            <a:r>
              <a:rPr lang="en-US" i="1" dirty="0" smtClean="0"/>
              <a:t>Trust framework</a:t>
            </a:r>
          </a:p>
          <a:p>
            <a:pPr lvl="1"/>
            <a:r>
              <a:rPr lang="en-US" dirty="0" smtClean="0"/>
              <a:t>Enable interoperation (security teams)</a:t>
            </a:r>
          </a:p>
          <a:p>
            <a:pPr lvl="1"/>
            <a:r>
              <a:rPr lang="en-US" dirty="0" smtClean="0"/>
              <a:t>Manage cross-infrastructure security risks</a:t>
            </a:r>
          </a:p>
          <a:p>
            <a:pPr lvl="1"/>
            <a:r>
              <a:rPr lang="en-US" dirty="0" smtClean="0"/>
              <a:t>Develop policy standards</a:t>
            </a:r>
          </a:p>
          <a:p>
            <a:pPr lvl="1"/>
            <a:r>
              <a:rPr lang="en-US" dirty="0" smtClean="0"/>
              <a:t>Especially where not able to share identical security policies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17/10/13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SCI at CHEP2013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72074-D1DD-E447-8DEC-7938199CAE3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98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797</Words>
  <Application>Microsoft Macintosh PowerPoint</Application>
  <PresentationFormat>On-screen Show (4:3)</PresentationFormat>
  <Paragraphs>155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WLCG Security:  A Trust Framework for Security Collaboration among Infrastructures</vt:lpstr>
      <vt:lpstr>And many thanks to SCI members</vt:lpstr>
      <vt:lpstr>Outline</vt:lpstr>
      <vt:lpstr>Trust?</vt:lpstr>
      <vt:lpstr>A better definition of Trust</vt:lpstr>
      <vt:lpstr>Risk Management &amp; Trust</vt:lpstr>
      <vt:lpstr>Early days of Grid Security Policy</vt:lpstr>
      <vt:lpstr>PowerPoint Presentation</vt:lpstr>
      <vt:lpstr>Security for Collaborating Infrastructures (SCI)</vt:lpstr>
      <vt:lpstr>SCI Document</vt:lpstr>
      <vt:lpstr>SCI: areas addressed</vt:lpstr>
      <vt:lpstr>SCI example text: Incident Response</vt:lpstr>
      <vt:lpstr>SCI Assessment of maturity</vt:lpstr>
      <vt:lpstr>A fictitious assessment</vt:lpstr>
      <vt:lpstr>Future plans</vt:lpstr>
      <vt:lpstr>Further info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IPv6 at ISGC2012</dc:title>
  <dc:creator>kelsey</dc:creator>
  <cp:lastModifiedBy>David Kelsey</cp:lastModifiedBy>
  <cp:revision>234</cp:revision>
  <dcterms:created xsi:type="dcterms:W3CDTF">2012-02-20T14:44:28Z</dcterms:created>
  <dcterms:modified xsi:type="dcterms:W3CDTF">2013-10-16T08:16:25Z</dcterms:modified>
</cp:coreProperties>
</file>