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1"/>
    <p:sldMasterId id="2147483799" r:id="rId2"/>
  </p:sldMasterIdLst>
  <p:notesMasterIdLst>
    <p:notesMasterId r:id="rId11"/>
  </p:notesMasterIdLst>
  <p:handoutMasterIdLst>
    <p:handoutMasterId r:id="rId12"/>
  </p:handoutMasterIdLst>
  <p:sldIdLst>
    <p:sldId id="432" r:id="rId3"/>
    <p:sldId id="435" r:id="rId4"/>
    <p:sldId id="436" r:id="rId5"/>
    <p:sldId id="443" r:id="rId6"/>
    <p:sldId id="445" r:id="rId7"/>
    <p:sldId id="444" r:id="rId8"/>
    <p:sldId id="439" r:id="rId9"/>
    <p:sldId id="440" r:id="rId10"/>
  </p:sldIdLst>
  <p:sldSz cx="9144000" cy="5143500" type="screen16x9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305">
          <p15:clr>
            <a:srgbClr val="A4A3A4"/>
          </p15:clr>
        </p15:guide>
        <p15:guide id="2" pos="302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es" initials="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39C"/>
    <a:srgbClr val="FFFF66"/>
    <a:srgbClr val="FF0000"/>
    <a:srgbClr val="CC99FF"/>
    <a:srgbClr val="6600CC"/>
    <a:srgbClr val="CCFFCC"/>
    <a:srgbClr val="FFCC66"/>
    <a:srgbClr val="FFCC99"/>
    <a:srgbClr val="CC660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3" autoAdjust="0"/>
    <p:restoredTop sz="86346" autoAdjust="0"/>
  </p:normalViewPr>
  <p:slideViewPr>
    <p:cSldViewPr>
      <p:cViewPr varScale="1">
        <p:scale>
          <a:sx n="54" d="100"/>
          <a:sy n="54" d="100"/>
        </p:scale>
        <p:origin x="-102" y="-5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127" d="100"/>
          <a:sy n="127" d="100"/>
        </p:scale>
        <p:origin x="-744" y="-84"/>
      </p:cViewPr>
      <p:guideLst>
        <p:guide orient="horz" pos="2305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9045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9045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30A979-00AB-4798-A104-F4E3FCCC7CC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71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9045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63788" y="549275"/>
            <a:ext cx="4873625" cy="27416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736" y="3474721"/>
            <a:ext cx="7679732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9045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4A12C8-2C28-4570-BF40-EA4A75B97A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49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040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66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1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97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360613" y="555625"/>
            <a:ext cx="4878387" cy="2743200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75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85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\\cern.ch\dfs\Users\m\mlejeune\Desktop\AS SCREENSHOTS - For PPT\1_No_text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70" b="12943"/>
          <a:stretch/>
        </p:blipFill>
        <p:spPr bwMode="auto">
          <a:xfrm>
            <a:off x="-1" y="0"/>
            <a:ext cx="9144001" cy="5143501"/>
          </a:xfrm>
          <a:prstGeom prst="rect">
            <a:avLst/>
          </a:prstGeom>
          <a:noFill/>
          <a:effectLst>
            <a:glow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0" y="1657350"/>
            <a:ext cx="4800600" cy="1600200"/>
          </a:xfrm>
        </p:spPr>
        <p:txBody>
          <a:bodyPr anchor="b"/>
          <a:lstStyle>
            <a:lvl1pPr>
              <a:lnSpc>
                <a:spcPct val="100000"/>
              </a:lnSpc>
              <a:defRPr sz="3800" b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0" y="3429002"/>
            <a:ext cx="4800600" cy="914400"/>
          </a:xfrm>
        </p:spPr>
        <p:txBody>
          <a:bodyPr/>
          <a:lstStyle>
            <a:lvl1pPr marL="0" indent="0" algn="r">
              <a:buFont typeface="Tw Cen MT Condensed Extra Bold" pitchFamily="34" charset="0"/>
              <a:buNone/>
              <a:defRPr sz="2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5" b="47363"/>
          <a:stretch/>
        </p:blipFill>
        <p:spPr>
          <a:xfrm>
            <a:off x="7239000" y="4248150"/>
            <a:ext cx="1343101" cy="83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675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B6A18-48BB-4144-B07A-71F52C47B9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798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71450"/>
            <a:ext cx="19050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171450"/>
            <a:ext cx="5562600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3914F-198C-485C-81C8-54FFFE069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827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792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980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112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659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52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404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853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53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tx2">
                  <a:lumMod val="50000"/>
                  <a:lumOff val="50000"/>
                </a:schemeClr>
              </a:buClr>
              <a:buFont typeface="Wingdings" pitchFamily="2" charset="2"/>
              <a:buChar char="§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2">
                  <a:lumMod val="65000"/>
                  <a:lumOff val="35000"/>
                </a:schemeClr>
              </a:buClr>
              <a:buFont typeface="Arial" pitchFamily="34" charset="0"/>
              <a:buChar char="•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chemeClr val="accent4">
                  <a:lumMod val="50000"/>
                  <a:lumOff val="50000"/>
                </a:schemeClr>
              </a:buClr>
              <a:buFont typeface="Arial" pitchFamily="34" charset="0"/>
              <a:buChar char="›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CHEP 2013 Lightning talk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50220-DD9C-47A5-93EE-42AF7A75DF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095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10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380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3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3107-F608-456C-B393-1636D6288C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019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914400"/>
            <a:ext cx="3733800" cy="3829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914400"/>
            <a:ext cx="3733800" cy="3829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0176A-5866-4CEE-8F28-C919D9E3FB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175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8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8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AD700-66B0-443A-AB99-3C1FAC844F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90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EE3D9-8D13-4984-BB83-25C3368A53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599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65D-7072-47D8-A2F2-9D5D40918B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13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9954B-5CDA-43F8-873A-EEFBD1CA1A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856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3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6E66B-3C5D-4590-A840-4F056A3E3D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73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m\mlejeune\Desktop\AS SCREENSHOTS - For PPT\17_No_text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7" b="12889"/>
          <a:stretch/>
        </p:blipFill>
        <p:spPr bwMode="auto">
          <a:xfrm flipH="1">
            <a:off x="0" y="0"/>
            <a:ext cx="347663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228600" y="4914900"/>
            <a:ext cx="8686800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914400"/>
            <a:ext cx="7620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4914900"/>
            <a:ext cx="6858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 i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CHEP 2013 Lightning talk</a:t>
            </a:r>
            <a:endParaRPr lang="en-GB" dirty="0"/>
          </a:p>
        </p:txBody>
      </p:sp>
      <p:sp>
        <p:nvSpPr>
          <p:cNvPr id="103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71451"/>
            <a:ext cx="7620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49149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i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BFF724B7-BA1C-4BA8-8071-FB3075E839F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5" b="47363"/>
          <a:stretch/>
        </p:blipFill>
        <p:spPr>
          <a:xfrm>
            <a:off x="104699" y="76200"/>
            <a:ext cx="1343101" cy="83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5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6">
              <a:lumMod val="75000"/>
            </a:schemeClr>
          </a:solidFill>
          <a:latin typeface="Arial" pitchFamily="34" charset="0"/>
          <a:ea typeface="+mj-ea"/>
          <a:cs typeface="Arial" pitchFamily="34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>
            <a:lumMod val="50000"/>
            <a:lumOff val="50000"/>
          </a:schemeClr>
        </a:buClr>
        <a:buSzPct val="120000"/>
        <a:buFont typeface="Tw Cen MT Condensed Extra Bold" pitchFamily="34" charset="0"/>
        <a:buChar char="&gt;"/>
        <a:defRPr sz="28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Font typeface="Wingdings" charset="2"/>
        <a:buChar char="§"/>
        <a:defRPr sz="2400">
          <a:solidFill>
            <a:schemeClr val="accent6">
              <a:lumMod val="75000"/>
            </a:schemeClr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•"/>
        <a:defRPr sz="2000">
          <a:solidFill>
            <a:schemeClr val="accent6">
              <a:lumMod val="75000"/>
            </a:schemeClr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–"/>
        <a:defRPr>
          <a:solidFill>
            <a:schemeClr val="accent6">
              <a:lumMod val="75000"/>
            </a:schemeClr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chemeClr val="accent6">
              <a:lumMod val="75000"/>
            </a:schemeClr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23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267200" y="2266950"/>
            <a:ext cx="4724400" cy="1600200"/>
          </a:xfrm>
        </p:spPr>
        <p:txBody>
          <a:bodyPr/>
          <a:lstStyle/>
          <a:p>
            <a:r>
              <a:rPr lang="en-US" dirty="0" smtClean="0"/>
              <a:t>An SQL-based approach to Physics Analysis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114800" y="3790950"/>
            <a:ext cx="4800600" cy="323852"/>
          </a:xfrm>
        </p:spPr>
        <p:txBody>
          <a:bodyPr/>
          <a:lstStyle/>
          <a:p>
            <a:r>
              <a:rPr lang="fr-CH" sz="2400" b="1" dirty="0" smtClean="0">
                <a:latin typeface="Arial" pitchFamily="34" charset="0"/>
                <a:cs typeface="Arial" pitchFamily="34" charset="0"/>
              </a:rPr>
              <a:t>M. </a:t>
            </a:r>
            <a:r>
              <a:rPr lang="fr-CH" sz="2400" b="1" dirty="0" err="1" smtClean="0">
                <a:latin typeface="Arial" pitchFamily="34" charset="0"/>
                <a:cs typeface="Arial" pitchFamily="34" charset="0"/>
              </a:rPr>
              <a:t>Limper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04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76350"/>
            <a:ext cx="6934200" cy="2667000"/>
          </a:xfrm>
          <a:solidFill>
            <a:srgbClr val="FFFF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GB" sz="2400" b="1" i="1" u="sng" dirty="0" smtClean="0"/>
              <a:t>The challenge</a:t>
            </a:r>
            <a:r>
              <a:rPr lang="en-GB" sz="2400" b="1" dirty="0" smtClean="0"/>
              <a:t>: </a:t>
            </a:r>
            <a:r>
              <a:rPr lang="en-GB" dirty="0" smtClean="0"/>
              <a:t>stress </a:t>
            </a:r>
            <a:r>
              <a:rPr lang="en-GB" dirty="0"/>
              <a:t>a database engine by forcing it to do physics </a:t>
            </a:r>
            <a:r>
              <a:rPr lang="en-GB" dirty="0" smtClean="0"/>
              <a:t>analysis:</a:t>
            </a:r>
          </a:p>
          <a:p>
            <a:pPr lvl="1"/>
            <a:r>
              <a:rPr lang="en-GB" dirty="0" smtClean="0"/>
              <a:t>Store analysis data in relational database</a:t>
            </a:r>
          </a:p>
          <a:p>
            <a:pPr lvl="1"/>
            <a:r>
              <a:rPr lang="en-GB" dirty="0" smtClean="0"/>
              <a:t>Complicated </a:t>
            </a:r>
            <a:r>
              <a:rPr lang="en-GB" dirty="0"/>
              <a:t>SQL </a:t>
            </a:r>
            <a:r>
              <a:rPr lang="en-GB" dirty="0" smtClean="0"/>
              <a:t>queries</a:t>
            </a:r>
            <a:endParaRPr lang="en-GB" sz="6000" dirty="0"/>
          </a:p>
          <a:p>
            <a:pPr lvl="1"/>
            <a:r>
              <a:rPr lang="en-GB" dirty="0" smtClean="0"/>
              <a:t>Calls </a:t>
            </a:r>
            <a:r>
              <a:rPr lang="en-GB" dirty="0"/>
              <a:t>to external C++ </a:t>
            </a:r>
            <a:r>
              <a:rPr lang="en-GB" dirty="0" smtClean="0"/>
              <a:t>libraries</a:t>
            </a:r>
          </a:p>
          <a:p>
            <a:pPr lvl="1"/>
            <a:r>
              <a:rPr lang="en-GB" dirty="0" smtClean="0"/>
              <a:t>Let the database take </a:t>
            </a:r>
            <a:r>
              <a:rPr lang="en-GB" dirty="0"/>
              <a:t>care of parallelism</a:t>
            </a:r>
          </a:p>
          <a:p>
            <a:pPr lvl="1"/>
            <a:endParaRPr lang="en-GB" sz="6000" dirty="0"/>
          </a:p>
          <a:p>
            <a:pPr lvl="1"/>
            <a:endParaRPr lang="en-GB" b="1" dirty="0" smtClean="0"/>
          </a:p>
          <a:p>
            <a:endParaRPr lang="en-US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F50220-DD9C-47A5-93EE-42AF7A75DF7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10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data in a relational database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F50220-DD9C-47A5-93EE-42AF7A75DF7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931" y="2647950"/>
            <a:ext cx="28929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0" y="1031905"/>
            <a:ext cx="8229600" cy="1913117"/>
          </a:xfrm>
        </p:spPr>
        <p:txBody>
          <a:bodyPr/>
          <a:lstStyle/>
          <a:p>
            <a:r>
              <a:rPr lang="en-GB" sz="2400" dirty="0" smtClean="0"/>
              <a:t>Test with root-</a:t>
            </a:r>
            <a:r>
              <a:rPr lang="en-GB" sz="2400" dirty="0" err="1" smtClean="0"/>
              <a:t>ntuples</a:t>
            </a:r>
            <a:r>
              <a:rPr lang="en-GB" sz="2400" dirty="0" smtClean="0"/>
              <a:t> (D3PDs) produced for ATLAS top-physics group</a:t>
            </a:r>
          </a:p>
          <a:p>
            <a:pPr lvl="1"/>
            <a:r>
              <a:rPr lang="en-GB" sz="2000" dirty="0" smtClean="0"/>
              <a:t>Sub-set of 7.2 million events (27 </a:t>
            </a:r>
            <a:r>
              <a:rPr lang="en-GB" sz="2000" dirty="0" err="1" smtClean="0"/>
              <a:t>ntuples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~4000 variables (“branches”) stored in event-tree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 bwMode="auto">
          <a:xfrm>
            <a:off x="762000" y="2800350"/>
            <a:ext cx="5029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14350" indent="-514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  <a:lumOff val="50000"/>
                </a:schemeClr>
              </a:buClr>
              <a:buSzPct val="120000"/>
              <a:buFont typeface="Wingdings" pitchFamily="2" charset="2"/>
              <a:buChar char="§"/>
              <a:defRPr sz="28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65000"/>
                  <a:lumOff val="35000"/>
                </a:schemeClr>
              </a:buClr>
              <a:buSzPct val="120000"/>
              <a:buFont typeface="Arial" pitchFamily="34" charset="0"/>
              <a:buChar char="•"/>
              <a:defRPr sz="24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50000"/>
                  <a:lumOff val="50000"/>
                </a:schemeClr>
              </a:buClr>
              <a:buSzPct val="120000"/>
              <a:buFont typeface="Arial" pitchFamily="34" charset="0"/>
              <a:buChar char="›"/>
              <a:defRPr sz="20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–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9pPr>
          </a:lstStyle>
          <a:p>
            <a:r>
              <a:rPr lang="en-GB" sz="2400" kern="0" dirty="0" smtClean="0"/>
              <a:t>DB design uses different tables for different physics-objects</a:t>
            </a:r>
          </a:p>
          <a:p>
            <a:pPr lvl="1"/>
            <a:r>
              <a:rPr lang="en-GB" sz="2000" kern="0" dirty="0" smtClean="0"/>
              <a:t>Many columns per table</a:t>
            </a:r>
            <a:endParaRPr lang="en-GB" sz="2000" kern="0" dirty="0"/>
          </a:p>
        </p:txBody>
      </p:sp>
    </p:spTree>
    <p:extLst>
      <p:ext uri="{BB962C8B-B14F-4D97-AF65-F5344CB8AC3E}">
        <p14:creationId xmlns:p14="http://schemas.microsoft.com/office/powerpoint/2010/main" val="322755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Analysis in SQL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F50220-DD9C-47A5-93EE-42AF7A75DF7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81000" y="971550"/>
            <a:ext cx="8686801" cy="3785652"/>
          </a:xfrm>
          <a:prstGeom prst="rect">
            <a:avLst/>
          </a:prstGeom>
          <a:solidFill>
            <a:schemeClr val="bg1"/>
          </a:solidFill>
        </p:spPr>
        <p:txBody>
          <a:bodyPr wrap="square" lIns="0">
            <a:spAutoFit/>
          </a:bodyPr>
          <a:lstStyle/>
          <a:p>
            <a:pPr lvl="0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b="1" dirty="0" smtClean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Make temporary </a:t>
            </a:r>
            <a:r>
              <a:rPr lang="en-GB" sz="2400" b="1" dirty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tables using the WITH-AS </a:t>
            </a:r>
            <a:r>
              <a:rPr lang="en-GB" sz="2400" b="1" dirty="0" smtClean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statement:</a:t>
            </a:r>
          </a:p>
          <a:p>
            <a:pPr lvl="0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WITH </a:t>
            </a:r>
            <a:r>
              <a:rPr lang="en-GB" sz="2400" dirty="0" err="1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goodmuons</a:t>
            </a:r>
            <a:r>
              <a:rPr lang="en-GB" sz="2400" dirty="0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 AS (SELECT … FROM </a:t>
            </a:r>
            <a:r>
              <a:rPr lang="en-GB" sz="2400" dirty="0" err="1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muon</a:t>
            </a:r>
            <a:r>
              <a:rPr lang="en-GB" sz="2400" dirty="0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 WHERE </a:t>
            </a:r>
            <a:r>
              <a:rPr lang="en-GB" sz="2400" dirty="0" err="1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pt</a:t>
            </a:r>
            <a:r>
              <a:rPr lang="en-GB" sz="2400" dirty="0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&gt;25.)</a:t>
            </a:r>
            <a:endParaRPr lang="en-GB" sz="2400" i="1" dirty="0">
              <a:solidFill>
                <a:srgbClr val="FF000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GB" sz="2400" b="1" dirty="0" smtClean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JOIN </a:t>
            </a:r>
            <a:r>
              <a:rPr lang="en-GB" sz="2400" b="1" dirty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statements on the </a:t>
            </a:r>
            <a:r>
              <a:rPr lang="en-GB" sz="2400" b="1" dirty="0" err="1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RunNumber,EventNumber</a:t>
            </a:r>
            <a:r>
              <a:rPr lang="en-GB" sz="2400" b="1" dirty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smtClean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put </a:t>
            </a:r>
            <a:r>
              <a:rPr lang="en-GB" sz="2400" b="1" dirty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information from the different selections together: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SELECT … FROM </a:t>
            </a:r>
            <a:r>
              <a:rPr lang="en-GB" sz="2400" dirty="0" err="1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good_muons</a:t>
            </a:r>
            <a:r>
              <a:rPr lang="en-GB" sz="2400" dirty="0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 INNER JOIN </a:t>
            </a:r>
            <a:r>
              <a:rPr lang="en-GB" sz="2400" dirty="0" err="1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good_bjets</a:t>
            </a:r>
            <a:r>
              <a:rPr lang="en-GB" sz="2400" dirty="0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 USING (</a:t>
            </a:r>
            <a:r>
              <a:rPr lang="en-GB" sz="2400" dirty="0" err="1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RunNumber,EventNumber</a:t>
            </a:r>
            <a:r>
              <a:rPr lang="en-GB" sz="2400" dirty="0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) WHERE </a:t>
            </a:r>
            <a:r>
              <a:rPr lang="en-GB" sz="2400" dirty="0" err="1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goodmuons.N</a:t>
            </a:r>
            <a:r>
              <a:rPr lang="en-GB" sz="2400" dirty="0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=2 AND </a:t>
            </a:r>
            <a:r>
              <a:rPr lang="en-GB" sz="2400" dirty="0" err="1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goodbjets.N</a:t>
            </a:r>
            <a:r>
              <a:rPr lang="en-GB" sz="2400" dirty="0">
                <a:solidFill>
                  <a:srgbClr val="FF000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=2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-GB" sz="2400" b="1" i="1" dirty="0" smtClean="0">
              <a:solidFill>
                <a:srgbClr val="15539C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2400" b="1" i="1" dirty="0" smtClean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Simple </a:t>
            </a:r>
            <a:r>
              <a:rPr lang="en-GB" sz="2400" b="1" i="1" dirty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calculations </a:t>
            </a:r>
            <a:r>
              <a:rPr lang="en-GB" sz="2400" b="1" i="1" dirty="0" smtClean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were written </a:t>
            </a:r>
            <a:r>
              <a:rPr lang="en-GB" sz="2400" b="1" i="1" dirty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 </a:t>
            </a:r>
            <a:r>
              <a:rPr lang="en-GB" sz="2400" b="1" i="1" dirty="0" smtClean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(PL/)SQL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2400" b="1" i="1" dirty="0" smtClean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Code from external </a:t>
            </a:r>
            <a:r>
              <a:rPr lang="en-GB" sz="2400" b="1" i="1" dirty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C++ </a:t>
            </a:r>
            <a:r>
              <a:rPr lang="en-GB" sz="2400" b="1" i="1" dirty="0" smtClean="0">
                <a:solidFill>
                  <a:srgbClr val="15539C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libraries was used for more complicated calculations </a:t>
            </a:r>
            <a:endParaRPr lang="en-GB" sz="2400" b="1" i="1" dirty="0">
              <a:solidFill>
                <a:srgbClr val="15539C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62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5105400" y="22621"/>
            <a:ext cx="3886200" cy="872729"/>
          </a:xfrm>
        </p:spPr>
        <p:txBody>
          <a:bodyPr lIns="0" tIns="28224" rIns="0" bIns="0"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b="1" dirty="0" smtClean="0"/>
              <a:t>Test setup</a:t>
            </a:r>
            <a:endParaRPr lang="en-US" sz="2800" b="1" i="1" dirty="0" smtClean="0"/>
          </a:p>
        </p:txBody>
      </p:sp>
      <p:pic>
        <p:nvPicPr>
          <p:cNvPr id="28709" name="Picture 2870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712" y="895350"/>
            <a:ext cx="6201688" cy="3949778"/>
          </a:xfrm>
          <a:prstGeom prst="rect">
            <a:avLst/>
          </a:prstGeom>
        </p:spPr>
      </p:pic>
      <p:sp>
        <p:nvSpPr>
          <p:cNvPr id="28672" name="Rectangle 28671"/>
          <p:cNvSpPr/>
          <p:nvPr/>
        </p:nvSpPr>
        <p:spPr>
          <a:xfrm>
            <a:off x="2537956" y="479851"/>
            <a:ext cx="3505200" cy="830997"/>
          </a:xfrm>
          <a:prstGeom prst="rect">
            <a:avLst/>
          </a:prstGeom>
          <a:solidFill>
            <a:srgbClr val="FFFF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600" b="1" dirty="0" smtClean="0"/>
              <a:t>5 nodes with 40 cores total</a:t>
            </a:r>
          </a:p>
          <a:p>
            <a:r>
              <a:rPr lang="en-GB" sz="1600" b="1" dirty="0" smtClean="0"/>
              <a:t>5 disk arrays each </a:t>
            </a:r>
            <a:r>
              <a:rPr lang="en-GB" sz="1600" b="1" dirty="0" smtClean="0"/>
              <a:t>with </a:t>
            </a:r>
            <a:r>
              <a:rPr lang="en-GB" sz="1600" b="1" dirty="0"/>
              <a:t>12 disks </a:t>
            </a:r>
            <a:endParaRPr lang="en-GB" sz="1600" b="1" dirty="0" smtClean="0"/>
          </a:p>
          <a:p>
            <a:r>
              <a:rPr lang="en-GB" sz="1600" b="1" dirty="0" smtClean="0"/>
              <a:t>max. I/O </a:t>
            </a:r>
            <a:r>
              <a:rPr lang="en-GB" sz="1600" b="1" dirty="0" smtClean="0"/>
              <a:t>reads </a:t>
            </a:r>
            <a:r>
              <a:rPr lang="en-GB" sz="1600" b="1" dirty="0" smtClean="0"/>
              <a:t>of </a:t>
            </a:r>
            <a:r>
              <a:rPr lang="en-GB" sz="1600" b="1" dirty="0"/>
              <a:t>~2500 </a:t>
            </a:r>
            <a:r>
              <a:rPr lang="en-GB" sz="1600" b="1" dirty="0" smtClean="0"/>
              <a:t>MB/s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76800" y="4248150"/>
            <a:ext cx="41148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Compare performance on Oracle RAC with 1-job-per-core </a:t>
            </a:r>
            <a:r>
              <a:rPr lang="en-GB" dirty="0" err="1" smtClean="0"/>
              <a:t>ntuple</a:t>
            </a:r>
            <a:r>
              <a:rPr lang="en-GB" dirty="0" smtClean="0"/>
              <a:t>-analysis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5752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1.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14400"/>
            <a:ext cx="8610600" cy="1504950"/>
          </a:xfrm>
        </p:spPr>
        <p:txBody>
          <a:bodyPr/>
          <a:lstStyle/>
          <a:p>
            <a:pPr marL="0" lvl="1" indent="0">
              <a:buClr>
                <a:schemeClr val="tx2">
                  <a:lumMod val="50000"/>
                  <a:lumOff val="50000"/>
                </a:schemeClr>
              </a:buClr>
              <a:buNone/>
              <a:defRPr/>
            </a:pPr>
            <a:r>
              <a:rPr lang="en-US" b="1" dirty="0">
                <a:solidFill>
                  <a:srgbClr val="15539C"/>
                </a:solidFill>
                <a:ea typeface="Tahoma" pitchFamily="34" charset="0"/>
              </a:rPr>
              <a:t>Simplified </a:t>
            </a:r>
            <a:r>
              <a:rPr lang="en-US" b="1" dirty="0" err="1" smtClean="0">
                <a:solidFill>
                  <a:srgbClr val="15539C"/>
                </a:solidFill>
                <a:ea typeface="Tahoma" pitchFamily="34" charset="0"/>
              </a:rPr>
              <a:t>Higgs+Z</a:t>
            </a:r>
            <a:r>
              <a:rPr lang="en-US" b="1" dirty="0">
                <a:solidFill>
                  <a:srgbClr val="15539C"/>
                </a:solidFill>
                <a:ea typeface="Tahoma" pitchFamily="34" charset="0"/>
              </a:rPr>
              <a:t>:</a:t>
            </a:r>
            <a:r>
              <a:rPr lang="en-US" b="1" dirty="0" smtClean="0">
                <a:solidFill>
                  <a:srgbClr val="15539C"/>
                </a:solidFill>
                <a:ea typeface="Tahoma" pitchFamily="34" charset="0"/>
              </a:rPr>
              <a:t> </a:t>
            </a:r>
            <a:r>
              <a:rPr lang="en-US" b="1" dirty="0">
                <a:solidFill>
                  <a:srgbClr val="15539C"/>
                </a:solidFill>
                <a:ea typeface="Tahoma" pitchFamily="34" charset="0"/>
              </a:rPr>
              <a:t>compare </a:t>
            </a:r>
            <a:r>
              <a:rPr lang="en-US" b="1" dirty="0" smtClean="0">
                <a:solidFill>
                  <a:srgbClr val="15539C"/>
                </a:solidFill>
                <a:ea typeface="Tahoma" pitchFamily="34" charset="0"/>
              </a:rPr>
              <a:t>simple root-macro </a:t>
            </a:r>
            <a:r>
              <a:rPr lang="en-US" b="1" dirty="0">
                <a:solidFill>
                  <a:srgbClr val="15539C"/>
                </a:solidFill>
                <a:ea typeface="Tahoma" pitchFamily="34" charset="0"/>
              </a:rPr>
              <a:t>with SQL-query returning same </a:t>
            </a:r>
            <a:r>
              <a:rPr lang="en-US" b="1" dirty="0" smtClean="0">
                <a:solidFill>
                  <a:srgbClr val="15539C"/>
                </a:solidFill>
                <a:ea typeface="Tahoma" pitchFamily="34" charset="0"/>
              </a:rPr>
              <a:t>results</a:t>
            </a:r>
            <a:endParaRPr lang="en-US" sz="2400" b="1" dirty="0" smtClean="0">
              <a:solidFill>
                <a:srgbClr val="15539C"/>
              </a:solidFill>
              <a:ea typeface="Tahoma" pitchFamily="34" charset="0"/>
            </a:endParaRPr>
          </a:p>
          <a:p>
            <a:pPr>
              <a:defRPr/>
            </a:pPr>
            <a:r>
              <a:rPr lang="en-US" sz="2000" b="1" dirty="0" smtClean="0">
                <a:solidFill>
                  <a:srgbClr val="15539C"/>
                </a:solidFill>
                <a:ea typeface="Tahoma" pitchFamily="34" charset="0"/>
              </a:rPr>
              <a:t>In both cases limited by </a:t>
            </a:r>
            <a:r>
              <a:rPr lang="en-US" sz="2000" b="1" dirty="0" err="1" smtClean="0">
                <a:solidFill>
                  <a:srgbClr val="15539C"/>
                </a:solidFill>
                <a:ea typeface="Tahoma" pitchFamily="34" charset="0"/>
              </a:rPr>
              <a:t>iowait</a:t>
            </a:r>
            <a:r>
              <a:rPr lang="en-US" sz="2000" b="1" dirty="0" smtClean="0">
                <a:solidFill>
                  <a:srgbClr val="15539C"/>
                </a:solidFill>
                <a:ea typeface="Tahoma" pitchFamily="34" charset="0"/>
              </a:rPr>
              <a:t> !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15539C"/>
                </a:solidFill>
                <a:ea typeface="Tahoma" pitchFamily="34" charset="0"/>
              </a:rPr>
              <a:t>I/O reads for root-</a:t>
            </a:r>
            <a:r>
              <a:rPr lang="en-US" sz="2000" b="1" dirty="0" err="1" smtClean="0">
                <a:solidFill>
                  <a:srgbClr val="15539C"/>
                </a:solidFill>
                <a:ea typeface="Tahoma" pitchFamily="34" charset="0"/>
              </a:rPr>
              <a:t>ntuple</a:t>
            </a:r>
            <a:r>
              <a:rPr lang="en-US" sz="2000" b="1" dirty="0" smtClean="0">
                <a:solidFill>
                  <a:srgbClr val="15539C"/>
                </a:solidFill>
                <a:ea typeface="Tahoma" pitchFamily="34" charset="0"/>
              </a:rPr>
              <a:t> analysis 10x less than for DB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F50220-DD9C-47A5-93EE-42AF7A75DF7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90" y="2562225"/>
            <a:ext cx="3819521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292" y="2562225"/>
            <a:ext cx="3816549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73911" y="2931263"/>
            <a:ext cx="111761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40 root-jobs:</a:t>
            </a:r>
          </a:p>
          <a:p>
            <a:r>
              <a:rPr lang="en-GB" sz="1200" b="1" dirty="0" smtClean="0"/>
              <a:t>71 seconds</a:t>
            </a:r>
            <a:endParaRPr lang="en-GB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417311" y="2943225"/>
            <a:ext cx="134568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SQL parallel 40:</a:t>
            </a:r>
          </a:p>
          <a:p>
            <a:r>
              <a:rPr lang="en-GB" sz="1200" b="1" dirty="0" smtClean="0"/>
              <a:t>135 seconds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41813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103750"/>
            <a:ext cx="3826131" cy="229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2.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F50220-DD9C-47A5-93EE-42AF7A75DF7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2" y="2103750"/>
            <a:ext cx="3818669" cy="229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352800" y="2408550"/>
            <a:ext cx="111761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40 root-jobs:</a:t>
            </a:r>
          </a:p>
          <a:p>
            <a:r>
              <a:rPr lang="en-GB" sz="1200" b="1" dirty="0" smtClean="0"/>
              <a:t>588 seconds</a:t>
            </a:r>
            <a:endParaRPr lang="en-GB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77000" y="2408549"/>
            <a:ext cx="134568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SQL parallel 40:</a:t>
            </a:r>
          </a:p>
          <a:p>
            <a:r>
              <a:rPr lang="en-GB" sz="1200" b="1" dirty="0" smtClean="0"/>
              <a:t>372 seconds</a:t>
            </a:r>
            <a:endParaRPr lang="en-GB" sz="12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85800" y="955124"/>
            <a:ext cx="8229600" cy="490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14350" indent="-514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  <a:lumOff val="50000"/>
                </a:schemeClr>
              </a:buClr>
              <a:buSzPct val="120000"/>
              <a:buFont typeface="Wingdings" pitchFamily="2" charset="2"/>
              <a:buChar char="§"/>
              <a:defRPr sz="28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65000"/>
                  <a:lumOff val="35000"/>
                </a:schemeClr>
              </a:buClr>
              <a:buSzPct val="120000"/>
              <a:buFont typeface="Arial" pitchFamily="34" charset="0"/>
              <a:buChar char="•"/>
              <a:defRPr sz="24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50000"/>
                  <a:lumOff val="50000"/>
                </a:schemeClr>
              </a:buClr>
              <a:buSzPct val="120000"/>
              <a:buFont typeface="Arial" pitchFamily="34" charset="0"/>
              <a:buChar char="›"/>
              <a:defRPr sz="20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–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9pPr>
          </a:lstStyle>
          <a:p>
            <a:pPr marL="0" indent="0">
              <a:buNone/>
              <a:defRPr/>
            </a:pPr>
            <a:r>
              <a:rPr lang="en-US" sz="2400" b="1" kern="0" dirty="0" err="1" smtClean="0">
                <a:solidFill>
                  <a:srgbClr val="15539C"/>
                </a:solidFill>
                <a:ea typeface="Tahoma" pitchFamily="34" charset="0"/>
              </a:rPr>
              <a:t>Ttbar</a:t>
            </a:r>
            <a:r>
              <a:rPr lang="en-US" sz="2400" b="1" kern="0" dirty="0" smtClean="0">
                <a:solidFill>
                  <a:srgbClr val="15539C"/>
                </a:solidFill>
                <a:ea typeface="Tahoma" pitchFamily="34" charset="0"/>
              </a:rPr>
              <a:t> </a:t>
            </a:r>
            <a:r>
              <a:rPr lang="en-US" sz="2400" b="1" kern="0" dirty="0" err="1" smtClean="0">
                <a:solidFill>
                  <a:srgbClr val="15539C"/>
                </a:solidFill>
                <a:ea typeface="Tahoma" pitchFamily="34" charset="0"/>
              </a:rPr>
              <a:t>cutflow</a:t>
            </a:r>
            <a:r>
              <a:rPr lang="en-US" sz="2400" b="1" kern="0" dirty="0" smtClean="0">
                <a:solidFill>
                  <a:srgbClr val="15539C"/>
                </a:solidFill>
                <a:ea typeface="Tahoma" pitchFamily="34" charset="0"/>
              </a:rPr>
              <a:t>: compare existing ‘root-core’ packages with modified version that constructs SQL-query</a:t>
            </a:r>
            <a:endParaRPr lang="en-US" sz="2400" b="1" kern="0" dirty="0" smtClean="0">
              <a:solidFill>
                <a:srgbClr val="15539C"/>
              </a:solidFill>
              <a:ea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18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52550"/>
            <a:ext cx="8229600" cy="2876550"/>
          </a:xfrm>
        </p:spPr>
        <p:txBody>
          <a:bodyPr/>
          <a:lstStyle/>
          <a:p>
            <a:pPr marL="228600" indent="0">
              <a:buNone/>
              <a:defRPr/>
            </a:pPr>
            <a:r>
              <a:rPr lang="en-GB" sz="2400" b="1" dirty="0" smtClean="0">
                <a:solidFill>
                  <a:srgbClr val="336699"/>
                </a:solidFill>
                <a:ea typeface="Tahoma" pitchFamily="34" charset="0"/>
              </a:rPr>
              <a:t>SQL-based physics analysis using data stored in a relational database could reproduce results from root-</a:t>
            </a:r>
            <a:r>
              <a:rPr lang="en-GB" sz="2400" b="1" dirty="0" err="1" smtClean="0">
                <a:solidFill>
                  <a:srgbClr val="336699"/>
                </a:solidFill>
                <a:ea typeface="Tahoma" pitchFamily="34" charset="0"/>
              </a:rPr>
              <a:t>ntuple</a:t>
            </a:r>
            <a:r>
              <a:rPr lang="en-GB" sz="2400" b="1" dirty="0" smtClean="0">
                <a:solidFill>
                  <a:srgbClr val="336699"/>
                </a:solidFill>
                <a:ea typeface="Tahoma" pitchFamily="34" charset="0"/>
              </a:rPr>
              <a:t> analysis’</a:t>
            </a:r>
            <a:endParaRPr lang="en-GB" sz="1600" b="1" dirty="0" smtClean="0">
              <a:solidFill>
                <a:srgbClr val="336699"/>
              </a:solidFill>
              <a:ea typeface="Tahoma" pitchFamily="34" charset="0"/>
            </a:endParaRPr>
          </a:p>
          <a:p>
            <a:pPr lvl="1">
              <a:defRPr/>
            </a:pPr>
            <a:r>
              <a:rPr lang="en-GB" sz="2200" b="1" dirty="0" smtClean="0">
                <a:solidFill>
                  <a:srgbClr val="336699"/>
                </a:solidFill>
                <a:ea typeface="Tahoma" pitchFamily="34" charset="0"/>
              </a:rPr>
              <a:t>Database takes care of parallelism</a:t>
            </a:r>
          </a:p>
          <a:p>
            <a:pPr lvl="1">
              <a:defRPr/>
            </a:pPr>
            <a:r>
              <a:rPr lang="en-GB" sz="2200" b="1" dirty="0" smtClean="0">
                <a:solidFill>
                  <a:srgbClr val="336699"/>
                </a:solidFill>
                <a:ea typeface="Tahoma" pitchFamily="34" charset="0"/>
              </a:rPr>
              <a:t>Row-based </a:t>
            </a:r>
            <a:r>
              <a:rPr lang="en-GB" sz="2200" b="1" dirty="0">
                <a:solidFill>
                  <a:srgbClr val="336699"/>
                </a:solidFill>
                <a:ea typeface="Tahoma" pitchFamily="34" charset="0"/>
              </a:rPr>
              <a:t>storage in combination with wide tables limits performance by the I/O read speed of the </a:t>
            </a:r>
            <a:r>
              <a:rPr lang="en-GB" sz="2200" b="1" dirty="0" smtClean="0">
                <a:solidFill>
                  <a:srgbClr val="336699"/>
                </a:solidFill>
                <a:ea typeface="Tahoma" pitchFamily="34" charset="0"/>
              </a:rPr>
              <a:t>system</a:t>
            </a:r>
          </a:p>
          <a:p>
            <a:pPr lvl="1">
              <a:defRPr/>
            </a:pPr>
            <a:endParaRPr lang="en-GB" sz="2200" b="1" dirty="0" smtClean="0">
              <a:solidFill>
                <a:srgbClr val="336699"/>
              </a:solidFill>
              <a:ea typeface="Tahoma" pitchFamily="34" charset="0"/>
            </a:endParaRPr>
          </a:p>
          <a:p>
            <a:pPr marL="914400" lvl="2" indent="0">
              <a:buNone/>
              <a:defRPr/>
            </a:pPr>
            <a:endParaRPr lang="en-GB" sz="1600" b="1" dirty="0" smtClean="0">
              <a:solidFill>
                <a:srgbClr val="3366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F50220-DD9C-47A5-93EE-42AF7A75DF71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50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Franklin Gothic Demi"/>
        <a:ea typeface=""/>
        <a:cs typeface=""/>
      </a:majorFont>
      <a:minorFont>
        <a:latin typeface="Franklin Gothic Dem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37288</TotalTime>
  <Words>322</Words>
  <Application>Microsoft Office PowerPoint</Application>
  <PresentationFormat>On-screen Show (16:9)</PresentationFormat>
  <Paragraphs>60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2_Default Design</vt:lpstr>
      <vt:lpstr>Custom Design</vt:lpstr>
      <vt:lpstr>An SQL-based approach to Physics Analysis</vt:lpstr>
      <vt:lpstr>Intro</vt:lpstr>
      <vt:lpstr>Analysis data in a relational database</vt:lpstr>
      <vt:lpstr>Physics Analysis in SQL</vt:lpstr>
      <vt:lpstr>Test setup</vt:lpstr>
      <vt:lpstr>Benchmark 1.</vt:lpstr>
      <vt:lpstr>Benchmark 2.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Maaike Limper</cp:lastModifiedBy>
  <cp:revision>582</cp:revision>
  <cp:lastPrinted>2011-10-11T10:10:47Z</cp:lastPrinted>
  <dcterms:created xsi:type="dcterms:W3CDTF">2006-05-15T11:16:45Z</dcterms:created>
  <dcterms:modified xsi:type="dcterms:W3CDTF">2013-10-17T15:00:11Z</dcterms:modified>
</cp:coreProperties>
</file>