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xml" ContentType="application/vnd.openxmlformats-officedocument.presentationml.tags+xml"/>
  <Override PartName="/ppt/notesSlides/notesSlide16.xml" ContentType="application/vnd.openxmlformats-officedocument.presentationml.notesSlide+xml"/>
  <Override PartName="/ppt/tags/tag2.xml" ContentType="application/vnd.openxmlformats-officedocument.presentationml.tags+xml"/>
  <Override PartName="/ppt/notesSlides/notesSlide17.xml" ContentType="application/vnd.openxmlformats-officedocument.presentationml.notesSlide+xml"/>
  <Override PartName="/ppt/tags/tag3.xml" ContentType="application/vnd.openxmlformats-officedocument.presentationml.tags+xml"/>
  <Override PartName="/ppt/notesSlides/notesSlide18.xml" ContentType="application/vnd.openxmlformats-officedocument.presentationml.notesSlide+xml"/>
  <Override PartName="/ppt/tags/tag4.xml" ContentType="application/vnd.openxmlformats-officedocument.presentationml.tags+xml"/>
  <Override PartName="/ppt/notesSlides/notesSlide19.xml" ContentType="application/vnd.openxmlformats-officedocument.presentationml.notesSlide+xml"/>
  <Override PartName="/ppt/tags/tag5.xml" ContentType="application/vnd.openxmlformats-officedocument.presentationml.tags+xml"/>
  <Override PartName="/ppt/notesSlides/notesSlide20.xml" ContentType="application/vnd.openxmlformats-officedocument.presentationml.notesSlide+xml"/>
  <Override PartName="/ppt/tags/tag6.xml" ContentType="application/vnd.openxmlformats-officedocument.presentationml.tags+xml"/>
  <Override PartName="/ppt/notesSlides/notesSlide21.xml" ContentType="application/vnd.openxmlformats-officedocument.presentationml.notesSlide+xml"/>
  <Override PartName="/ppt/tags/tag7.xml" ContentType="application/vnd.openxmlformats-officedocument.presentationml.tags+xml"/>
  <Override PartName="/ppt/notesSlides/notesSlide22.xml" ContentType="application/vnd.openxmlformats-officedocument.presentationml.notesSlide+xml"/>
  <Override PartName="/ppt/tags/tag8.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9.xml" ContentType="application/vnd.openxmlformats-officedocument.presentationml.tags+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93" r:id="rId1"/>
  </p:sldMasterIdLst>
  <p:notesMasterIdLst>
    <p:notesMasterId r:id="rId41"/>
  </p:notesMasterIdLst>
  <p:handoutMasterIdLst>
    <p:handoutMasterId r:id="rId42"/>
  </p:handoutMasterIdLst>
  <p:sldIdLst>
    <p:sldId id="256" r:id="rId2"/>
    <p:sldId id="257" r:id="rId3"/>
    <p:sldId id="294" r:id="rId4"/>
    <p:sldId id="296" r:id="rId5"/>
    <p:sldId id="259" r:id="rId6"/>
    <p:sldId id="260" r:id="rId7"/>
    <p:sldId id="301" r:id="rId8"/>
    <p:sldId id="262" r:id="rId9"/>
    <p:sldId id="263" r:id="rId10"/>
    <p:sldId id="268" r:id="rId11"/>
    <p:sldId id="264" r:id="rId12"/>
    <p:sldId id="267" r:id="rId13"/>
    <p:sldId id="295" r:id="rId14"/>
    <p:sldId id="270" r:id="rId15"/>
    <p:sldId id="269" r:id="rId16"/>
    <p:sldId id="271" r:id="rId17"/>
    <p:sldId id="297" r:id="rId18"/>
    <p:sldId id="283" r:id="rId19"/>
    <p:sldId id="282" r:id="rId20"/>
    <p:sldId id="272" r:id="rId21"/>
    <p:sldId id="284" r:id="rId22"/>
    <p:sldId id="273" r:id="rId23"/>
    <p:sldId id="285" r:id="rId24"/>
    <p:sldId id="274" r:id="rId25"/>
    <p:sldId id="289" r:id="rId26"/>
    <p:sldId id="286" r:id="rId27"/>
    <p:sldId id="281" r:id="rId28"/>
    <p:sldId id="275" r:id="rId29"/>
    <p:sldId id="298" r:id="rId30"/>
    <p:sldId id="265" r:id="rId31"/>
    <p:sldId id="291" r:id="rId32"/>
    <p:sldId id="287" r:id="rId33"/>
    <p:sldId id="299" r:id="rId34"/>
    <p:sldId id="276" r:id="rId35"/>
    <p:sldId id="277" r:id="rId36"/>
    <p:sldId id="300" r:id="rId37"/>
    <p:sldId id="293" r:id="rId38"/>
    <p:sldId id="278" r:id="rId39"/>
    <p:sldId id="279" r:id="rId4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29C4883D-77FA-EA4A-B005-070E8816FE41}">
          <p14:sldIdLst>
            <p14:sldId id="256"/>
            <p14:sldId id="257"/>
            <p14:sldId id="294"/>
          </p14:sldIdLst>
        </p14:section>
        <p14:section name="Reminders" id="{5E27C393-21BD-3E4A-9CAA-141A62A06A9F}">
          <p14:sldIdLst>
            <p14:sldId id="296"/>
            <p14:sldId id="259"/>
            <p14:sldId id="260"/>
          </p14:sldIdLst>
        </p14:section>
        <p14:section name="architecture" id="{D464BF80-C16B-F34C-A9BB-BE9315FF6127}">
          <p14:sldIdLst>
            <p14:sldId id="301"/>
            <p14:sldId id="262"/>
            <p14:sldId id="263"/>
            <p14:sldId id="268"/>
            <p14:sldId id="264"/>
            <p14:sldId id="267"/>
          </p14:sldIdLst>
        </p14:section>
        <p14:section name="Software development" id="{FB53F849-C706-C842-9E55-2DD5F060FDBC}">
          <p14:sldIdLst>
            <p14:sldId id="295"/>
            <p14:sldId id="270"/>
            <p14:sldId id="269"/>
            <p14:sldId id="271"/>
          </p14:sldIdLst>
        </p14:section>
        <p14:section name="Software frameworks" id="{1209B635-003F-884B-BEB4-2EE6132BA28D}">
          <p14:sldIdLst>
            <p14:sldId id="297"/>
            <p14:sldId id="283"/>
            <p14:sldId id="282"/>
            <p14:sldId id="272"/>
            <p14:sldId id="284"/>
            <p14:sldId id="273"/>
            <p14:sldId id="285"/>
            <p14:sldId id="274"/>
            <p14:sldId id="289"/>
            <p14:sldId id="286"/>
            <p14:sldId id="281"/>
            <p14:sldId id="275"/>
          </p14:sldIdLst>
        </p14:section>
        <p14:section name="programming" id="{891DB887-D297-6E4C-AEF7-81191187C445}">
          <p14:sldIdLst>
            <p14:sldId id="298"/>
            <p14:sldId id="265"/>
            <p14:sldId id="291"/>
            <p14:sldId id="287"/>
          </p14:sldIdLst>
        </p14:section>
        <p14:section name="Issues" id="{3FF84037-E58E-3143-9CC9-83D9C00C5A7A}">
          <p14:sldIdLst>
            <p14:sldId id="299"/>
            <p14:sldId id="276"/>
            <p14:sldId id="277"/>
          </p14:sldIdLst>
        </p14:section>
        <p14:section name="Conclusion" id="{3FCD84C3-0D24-8144-97D9-7532AE778705}">
          <p14:sldIdLst>
            <p14:sldId id="300"/>
            <p14:sldId id="293"/>
            <p14:sldId id="278"/>
            <p14:sldId id="279"/>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79" autoAdjust="0"/>
    <p:restoredTop sz="60833" autoAdjust="0"/>
  </p:normalViewPr>
  <p:slideViewPr>
    <p:cSldViewPr snapToGrid="0" snapToObjects="1">
      <p:cViewPr varScale="1">
        <p:scale>
          <a:sx n="85" d="100"/>
          <a:sy n="85" d="100"/>
        </p:scale>
        <p:origin x="-2144"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notesMaster" Target="notesMasters/notesMaster1.xml"/><Relationship Id="rId42" Type="http://schemas.openxmlformats.org/officeDocument/2006/relationships/handoutMaster" Target="handoutMasters/handoutMaster1.xml"/><Relationship Id="rId43" Type="http://schemas.openxmlformats.org/officeDocument/2006/relationships/printerSettings" Target="printerSettings/printerSettings1.bin"/><Relationship Id="rId44" Type="http://schemas.openxmlformats.org/officeDocument/2006/relationships/presProps" Target="presProps.xml"/><Relationship Id="rId4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82F078D-ADEF-FB45-91CB-83624B2717D6}" type="datetimeFigureOut">
              <a:rPr lang="en-US" smtClean="0"/>
              <a:t>10/9/13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84C1A93-9142-0B45-9BB1-444812BF2A84}" type="slidenum">
              <a:rPr lang="en-US" smtClean="0"/>
              <a:t>‹#›</a:t>
            </a:fld>
            <a:endParaRPr lang="en-US"/>
          </a:p>
        </p:txBody>
      </p:sp>
    </p:spTree>
    <p:extLst>
      <p:ext uri="{BB962C8B-B14F-4D97-AF65-F5344CB8AC3E}">
        <p14:creationId xmlns:p14="http://schemas.microsoft.com/office/powerpoint/2010/main" val="58884881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E02B84-0367-8D4F-BC74-672DA9735934}" type="datetimeFigureOut">
              <a:rPr lang="en-US" smtClean="0"/>
              <a:t>10/9/13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5173E7-E87F-AA4A-973F-31E8A024333A}" type="slidenum">
              <a:rPr lang="en-US" smtClean="0"/>
              <a:t>‹#›</a:t>
            </a:fld>
            <a:endParaRPr lang="en-US"/>
          </a:p>
        </p:txBody>
      </p:sp>
    </p:spTree>
    <p:extLst>
      <p:ext uri="{BB962C8B-B14F-4D97-AF65-F5344CB8AC3E}">
        <p14:creationId xmlns:p14="http://schemas.microsoft.com/office/powerpoint/2010/main" val="70964241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5173E7-E87F-AA4A-973F-31E8A024333A}" type="slidenum">
              <a:rPr lang="en-US" smtClean="0"/>
              <a:t>1</a:t>
            </a:fld>
            <a:endParaRPr lang="en-US"/>
          </a:p>
        </p:txBody>
      </p:sp>
    </p:spTree>
    <p:extLst>
      <p:ext uri="{BB962C8B-B14F-4D97-AF65-F5344CB8AC3E}">
        <p14:creationId xmlns:p14="http://schemas.microsoft.com/office/powerpoint/2010/main" val="29630297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Let’s step back for a moment to the era before</a:t>
            </a:r>
            <a:r>
              <a:rPr lang="en-US" sz="1200" kern="1200" baseline="0" dirty="0" smtClean="0">
                <a:solidFill>
                  <a:schemeClr val="tx1"/>
                </a:solidFill>
                <a:effectLst/>
                <a:latin typeface="+mn-lt"/>
                <a:ea typeface="+mn-ea"/>
                <a:cs typeface="+mn-cs"/>
              </a:rPr>
              <a:t> the mainstream x86</a:t>
            </a:r>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Does </a:t>
            </a:r>
            <a:r>
              <a:rPr lang="en-US" sz="1200" kern="1200" dirty="0" smtClean="0">
                <a:solidFill>
                  <a:schemeClr val="tx1"/>
                </a:solidFill>
                <a:effectLst/>
                <a:latin typeface="+mn-lt"/>
                <a:ea typeface="+mn-ea"/>
                <a:cs typeface="+mn-cs"/>
              </a:rPr>
              <a:t>anyone look fondly at the manuals on the left?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 remember in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these earlier </a:t>
            </a:r>
            <a:r>
              <a:rPr lang="en-US" sz="1200" kern="1200" dirty="0" smtClean="0">
                <a:solidFill>
                  <a:schemeClr val="tx1"/>
                </a:solidFill>
                <a:effectLst/>
                <a:latin typeface="+mn-lt"/>
                <a:ea typeface="+mn-ea"/>
                <a:cs typeface="+mn-cs"/>
              </a:rPr>
              <a:t>days we needed to know </a:t>
            </a:r>
            <a:r>
              <a:rPr lang="en-US" sz="1200" kern="1200" dirty="0" smtClean="0">
                <a:solidFill>
                  <a:schemeClr val="tx1"/>
                </a:solidFill>
                <a:effectLst/>
                <a:latin typeface="+mn-lt"/>
                <a:ea typeface="+mn-ea"/>
                <a:cs typeface="+mn-cs"/>
              </a:rPr>
              <a:t>nearly everything </a:t>
            </a:r>
            <a:r>
              <a:rPr lang="en-US" sz="1200" kern="1200" dirty="0" smtClean="0">
                <a:solidFill>
                  <a:schemeClr val="tx1"/>
                </a:solidFill>
                <a:effectLst/>
                <a:latin typeface="+mn-lt"/>
                <a:ea typeface="+mn-ea"/>
                <a:cs typeface="+mn-cs"/>
              </a:rPr>
              <a:t>about the processor. In a way, it guts were laid open and to get anything done that was worthwhile required a good </a:t>
            </a:r>
            <a:r>
              <a:rPr lang="en-US" sz="1200" kern="1200" dirty="0" smtClean="0">
                <a:solidFill>
                  <a:schemeClr val="tx1"/>
                </a:solidFill>
                <a:effectLst/>
                <a:latin typeface="+mn-lt"/>
                <a:ea typeface="+mn-ea"/>
                <a:cs typeface="+mn-cs"/>
              </a:rPr>
              <a:t>strong </a:t>
            </a:r>
            <a:r>
              <a:rPr lang="en-US" sz="1200" kern="1200" dirty="0" smtClean="0">
                <a:solidFill>
                  <a:schemeClr val="tx1"/>
                </a:solidFill>
                <a:effectLst/>
                <a:latin typeface="+mn-lt"/>
                <a:ea typeface="+mn-ea"/>
                <a:cs typeface="+mn-cs"/>
              </a:rPr>
              <a:t>effort.  This was especially true of us who worked in the embedded computing area.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How </a:t>
            </a:r>
            <a:r>
              <a:rPr lang="en-US" sz="1200" kern="1200" dirty="0" smtClean="0">
                <a:solidFill>
                  <a:schemeClr val="tx1"/>
                </a:solidFill>
                <a:effectLst/>
                <a:latin typeface="+mn-lt"/>
                <a:ea typeface="+mn-ea"/>
                <a:cs typeface="+mn-cs"/>
              </a:rPr>
              <a:t>many of us wrote mini-operating systems or at standalone barebones programming environments for these processors? </a:t>
            </a:r>
          </a:p>
          <a:p>
            <a:r>
              <a:rPr lang="en-US" sz="1200" kern="1200" dirty="0" smtClean="0">
                <a:solidFill>
                  <a:schemeClr val="tx1"/>
                </a:solidFill>
                <a:effectLst/>
                <a:latin typeface="+mn-lt"/>
                <a:ea typeface="+mn-ea"/>
                <a:cs typeface="+mn-cs"/>
              </a:rPr>
              <a:t>Are </a:t>
            </a:r>
            <a:r>
              <a:rPr lang="en-US" sz="1200" kern="1200" dirty="0" smtClean="0">
                <a:solidFill>
                  <a:schemeClr val="tx1"/>
                </a:solidFill>
                <a:effectLst/>
                <a:latin typeface="+mn-lt"/>
                <a:ea typeface="+mn-ea"/>
                <a:cs typeface="+mn-cs"/>
              </a:rPr>
              <a:t>we headed back there? We were not afraid then, should we be now?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Are </a:t>
            </a:r>
            <a:r>
              <a:rPr lang="en-US" sz="1200" kern="1200" dirty="0" smtClean="0">
                <a:solidFill>
                  <a:schemeClr val="tx1"/>
                </a:solidFill>
                <a:effectLst/>
                <a:latin typeface="+mn-lt"/>
                <a:ea typeface="+mn-ea"/>
                <a:cs typeface="+mn-cs"/>
              </a:rPr>
              <a:t>we </a:t>
            </a:r>
            <a:r>
              <a:rPr lang="en-US" sz="1200" kern="1200" dirty="0" smtClean="0">
                <a:solidFill>
                  <a:schemeClr val="tx1"/>
                </a:solidFill>
                <a:effectLst/>
                <a:latin typeface="+mn-lt"/>
                <a:ea typeface="+mn-ea"/>
                <a:cs typeface="+mn-cs"/>
              </a:rPr>
              <a:t>now too </a:t>
            </a:r>
            <a:r>
              <a:rPr lang="en-US" sz="1200" kern="1200" dirty="0" smtClean="0">
                <a:solidFill>
                  <a:schemeClr val="tx1"/>
                </a:solidFill>
                <a:effectLst/>
                <a:latin typeface="+mn-lt"/>
                <a:ea typeface="+mn-ea"/>
                <a:cs typeface="+mn-cs"/>
              </a:rPr>
              <a:t>specialized now to care about such details?  Is this </a:t>
            </a:r>
            <a:r>
              <a:rPr lang="en-US" sz="1200" kern="1200" dirty="0" smtClean="0">
                <a:solidFill>
                  <a:schemeClr val="tx1"/>
                </a:solidFill>
                <a:effectLst/>
                <a:latin typeface="+mn-lt"/>
                <a:ea typeface="+mn-ea"/>
                <a:cs typeface="+mn-cs"/>
              </a:rPr>
              <a:t>sort of work </a:t>
            </a:r>
            <a:r>
              <a:rPr lang="en-US" sz="1200" kern="1200" dirty="0" smtClean="0">
                <a:solidFill>
                  <a:schemeClr val="tx1"/>
                </a:solidFill>
                <a:effectLst/>
                <a:latin typeface="+mn-lt"/>
                <a:ea typeface="+mn-ea"/>
                <a:cs typeface="+mn-cs"/>
              </a:rPr>
              <a:t>still rewarding or even valued any more?</a:t>
            </a:r>
          </a:p>
          <a:p>
            <a:endParaRPr lang="en-US" dirty="0" smtClean="0"/>
          </a:p>
          <a:p>
            <a:r>
              <a:rPr lang="en-US" dirty="0" smtClean="0"/>
              <a:t>--------</a:t>
            </a:r>
            <a:endParaRPr lang="en-US" dirty="0" smtClean="0"/>
          </a:p>
          <a:p>
            <a:r>
              <a:rPr lang="en-US" dirty="0" smtClean="0"/>
              <a:t>Who wants to go back to eating spam after enjoying tenderloin?</a:t>
            </a:r>
            <a:endParaRPr lang="en-US" dirty="0"/>
          </a:p>
        </p:txBody>
      </p:sp>
      <p:sp>
        <p:nvSpPr>
          <p:cNvPr id="4" name="Slide Number Placeholder 3"/>
          <p:cNvSpPr>
            <a:spLocks noGrp="1"/>
          </p:cNvSpPr>
          <p:nvPr>
            <p:ph type="sldNum" sz="quarter" idx="10"/>
          </p:nvPr>
        </p:nvSpPr>
        <p:spPr/>
        <p:txBody>
          <a:bodyPr/>
          <a:lstStyle/>
          <a:p>
            <a:fld id="{E55173E7-E87F-AA4A-973F-31E8A024333A}" type="slidenum">
              <a:rPr lang="en-US" smtClean="0"/>
              <a:t>12</a:t>
            </a:fld>
            <a:endParaRPr lang="en-US"/>
          </a:p>
        </p:txBody>
      </p:sp>
    </p:spTree>
    <p:extLst>
      <p:ext uri="{BB962C8B-B14F-4D97-AF65-F5344CB8AC3E}">
        <p14:creationId xmlns:p14="http://schemas.microsoft.com/office/powerpoint/2010/main" val="12131863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Before we get started with discussing software on</a:t>
            </a:r>
            <a:r>
              <a:rPr lang="en-US" sz="1200" b="0" i="0" kern="1200" baseline="0" dirty="0" smtClean="0">
                <a:solidFill>
                  <a:schemeClr val="tx1"/>
                </a:solidFill>
                <a:effectLst/>
                <a:latin typeface="+mn-lt"/>
                <a:ea typeface="+mn-ea"/>
                <a:cs typeface="+mn-cs"/>
              </a:rPr>
              <a:t> many-core systems, </a:t>
            </a:r>
            <a:r>
              <a:rPr lang="en-US" sz="1200" b="0" i="0" kern="1200" dirty="0" smtClean="0">
                <a:solidFill>
                  <a:schemeClr val="tx1"/>
                </a:solidFill>
                <a:effectLst/>
                <a:latin typeface="+mn-lt"/>
                <a:ea typeface="+mn-ea"/>
                <a:cs typeface="+mn-cs"/>
              </a:rPr>
              <a:t>I</a:t>
            </a:r>
            <a:r>
              <a:rPr lang="en-US" sz="1200" b="0" i="0" kern="1200" baseline="0" dirty="0" smtClean="0">
                <a:solidFill>
                  <a:schemeClr val="tx1"/>
                </a:solidFill>
                <a:effectLst/>
                <a:latin typeface="+mn-lt"/>
                <a:ea typeface="+mn-ea"/>
                <a:cs typeface="+mn-cs"/>
              </a:rPr>
              <a:t> want to mention make one more point about </a:t>
            </a:r>
            <a:r>
              <a:rPr lang="en-US" sz="1200" b="0" i="0" kern="1200" dirty="0" smtClean="0">
                <a:solidFill>
                  <a:schemeClr val="tx1"/>
                </a:solidFill>
                <a:effectLst/>
                <a:latin typeface="+mn-lt"/>
                <a:ea typeface="+mn-ea"/>
                <a:cs typeface="+mn-cs"/>
              </a:rPr>
              <a:t>current-era software with regards</a:t>
            </a:r>
            <a:r>
              <a:rPr lang="en-US" sz="1200" b="0" i="0" kern="1200" baseline="0" dirty="0" smtClean="0">
                <a:solidFill>
                  <a:schemeClr val="tx1"/>
                </a:solidFill>
                <a:effectLst/>
                <a:latin typeface="+mn-lt"/>
                <a:ea typeface="+mn-ea"/>
                <a:cs typeface="+mn-cs"/>
              </a:rPr>
              <a:t> to development</a:t>
            </a:r>
            <a:r>
              <a:rPr lang="en-US" sz="1200" b="0" i="0" kern="1200" dirty="0" smtClean="0">
                <a:solidFill>
                  <a:schemeClr val="tx1"/>
                </a:solidFill>
                <a:effectLst/>
                <a:latin typeface="+mn-lt"/>
                <a:ea typeface="+mn-ea"/>
                <a:cs typeface="+mn-cs"/>
              </a:rPr>
              <a:t>.</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What has the processor of today brought us to regarding development?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Java came about.  </a:t>
            </a:r>
            <a:r>
              <a:rPr lang="en-US" sz="1200" kern="1200" dirty="0" err="1" smtClean="0">
                <a:solidFill>
                  <a:schemeClr val="tx1"/>
                </a:solidFill>
                <a:effectLst/>
                <a:latin typeface="+mn-lt"/>
                <a:ea typeface="+mn-ea"/>
                <a:cs typeface="+mn-cs"/>
              </a:rPr>
              <a:t>Javascript</a:t>
            </a:r>
            <a:r>
              <a:rPr lang="en-US" sz="1200" kern="1200" dirty="0" smtClean="0">
                <a:solidFill>
                  <a:schemeClr val="tx1"/>
                </a:solidFill>
                <a:effectLst/>
                <a:latin typeface="+mn-lt"/>
                <a:ea typeface="+mn-ea"/>
                <a:cs typeface="+mn-cs"/>
              </a:rPr>
              <a:t> is everywhere. But we have mostly not moved in this direction.</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 is still here and is strange one</a:t>
            </a:r>
            <a:r>
              <a:rPr lang="en-US"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trying to be broadly accommodating. What do people outside HEP say of it?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Some say it’s a thing of the past because it is too complex and requires too much thinking because of its strict typing.</a:t>
            </a:r>
            <a:r>
              <a:rPr lang="en-US" dirty="0" smtClean="0">
                <a:effectLst/>
              </a:rPr>
              <a:t>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effectLst/>
              </a:rPr>
              <a:t>Are</a:t>
            </a:r>
            <a:r>
              <a:rPr lang="en-US" baseline="0" dirty="0" smtClean="0">
                <a:effectLst/>
              </a:rPr>
              <a:t> they correct?  If the language is used poorly than I guess yes, otherwise no.</a:t>
            </a:r>
            <a:endParaRPr lang="en-US" dirty="0" smtClean="0">
              <a:effectLst/>
            </a:endParaRPr>
          </a:p>
          <a:p>
            <a:pPr lvl="0"/>
            <a:endParaRPr lang="en-US" sz="1200" b="0" i="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With </a:t>
            </a:r>
            <a:r>
              <a:rPr lang="en-US" sz="1200" kern="1200" dirty="0" smtClean="0">
                <a:solidFill>
                  <a:schemeClr val="tx1"/>
                </a:solidFill>
                <a:effectLst/>
                <a:latin typeface="+mn-lt"/>
                <a:ea typeface="+mn-ea"/>
                <a:cs typeface="+mn-cs"/>
              </a:rPr>
              <a:t>the complexity of the current heavyweight core, it </a:t>
            </a:r>
            <a:r>
              <a:rPr lang="en-US" sz="1200" kern="1200" dirty="0" smtClean="0">
                <a:solidFill>
                  <a:schemeClr val="tx1"/>
                </a:solidFill>
                <a:effectLst/>
                <a:latin typeface="+mn-lt"/>
                <a:ea typeface="+mn-ea"/>
                <a:cs typeface="+mn-cs"/>
              </a:rPr>
              <a:t>can</a:t>
            </a:r>
            <a:r>
              <a:rPr lang="en-US" sz="1200" kern="1200" baseline="0" dirty="0" smtClean="0">
                <a:solidFill>
                  <a:schemeClr val="tx1"/>
                </a:solidFill>
                <a:effectLst/>
                <a:latin typeface="+mn-lt"/>
                <a:ea typeface="+mn-ea"/>
                <a:cs typeface="+mn-cs"/>
              </a:rPr>
              <a:t> be</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difficult to quantify performance in a way that attributes work done to the various internal components. It is easy to measure many things, </a:t>
            </a:r>
            <a:r>
              <a:rPr lang="en-US" sz="1200" kern="1200" dirty="0" smtClean="0">
                <a:solidFill>
                  <a:schemeClr val="tx1"/>
                </a:solidFill>
                <a:effectLst/>
                <a:latin typeface="+mn-lt"/>
                <a:ea typeface="+mn-ea"/>
                <a:cs typeface="+mn-cs"/>
              </a:rPr>
              <a:t>but not easy turning </a:t>
            </a:r>
            <a:r>
              <a:rPr lang="en-US" sz="1200" kern="1200" dirty="0" smtClean="0">
                <a:solidFill>
                  <a:schemeClr val="tx1"/>
                </a:solidFill>
                <a:effectLst/>
                <a:latin typeface="+mn-lt"/>
                <a:ea typeface="+mn-ea"/>
                <a:cs typeface="+mn-cs"/>
              </a:rPr>
              <a:t>the collected data to valuable information that helps us predict how non-trivial changes affect code </a:t>
            </a:r>
            <a:r>
              <a:rPr lang="en-US" sz="1200" kern="1200" dirty="0" smtClean="0">
                <a:solidFill>
                  <a:schemeClr val="tx1"/>
                </a:solidFill>
                <a:effectLst/>
                <a:latin typeface="+mn-lt"/>
                <a:ea typeface="+mn-ea"/>
                <a:cs typeface="+mn-cs"/>
              </a:rPr>
              <a:t>performance.</a:t>
            </a:r>
            <a:endParaRPr lang="en-US" dirty="0" smtClean="0">
              <a:effectLst/>
            </a:endParaRPr>
          </a:p>
          <a:p>
            <a:endParaRPr lang="en-US" dirty="0" smtClean="0">
              <a:effectLst/>
            </a:endParaRPr>
          </a:p>
          <a:p>
            <a:r>
              <a:rPr lang="en-US" dirty="0" smtClean="0">
                <a:effectLst/>
              </a:rPr>
              <a:t>--------------</a:t>
            </a:r>
          </a:p>
          <a:p>
            <a:r>
              <a:rPr lang="en-US" dirty="0" smtClean="0">
                <a:effectLst/>
              </a:rPr>
              <a:t>I</a:t>
            </a:r>
            <a:r>
              <a:rPr lang="en-US" baseline="0" dirty="0" smtClean="0">
                <a:effectLst/>
              </a:rPr>
              <a:t> </a:t>
            </a:r>
            <a:r>
              <a:rPr lang="en-US" baseline="0" dirty="0" smtClean="0">
                <a:effectLst/>
              </a:rPr>
              <a:t>think this illustrates the need to simplify in order to increase the performance</a:t>
            </a:r>
            <a:r>
              <a:rPr lang="en-US" baseline="0" dirty="0" smtClean="0">
                <a:effectLst/>
              </a:rPr>
              <a:t>.</a:t>
            </a:r>
            <a:endParaRPr lang="en-US" sz="1200" kern="1200" dirty="0" smtClean="0">
              <a:solidFill>
                <a:schemeClr val="tx1"/>
              </a:solidFill>
              <a:effectLst/>
              <a:latin typeface="+mn-lt"/>
              <a:ea typeface="+mn-ea"/>
              <a:cs typeface="+mn-cs"/>
            </a:endParaRPr>
          </a:p>
          <a:p>
            <a:r>
              <a:rPr lang="en-US" dirty="0" smtClean="0">
                <a:effectLst/>
              </a:rPr>
              <a:t>As aside - How </a:t>
            </a:r>
            <a:r>
              <a:rPr lang="en-US" dirty="0" smtClean="0">
                <a:effectLst/>
              </a:rPr>
              <a:t>many have</a:t>
            </a:r>
            <a:r>
              <a:rPr lang="en-US" baseline="0" dirty="0" smtClean="0">
                <a:effectLst/>
              </a:rPr>
              <a:t> interviewed people for C++ positions recently?  How well did it go?  Do the candidates have the diverse skills that were available 10 years ago or so?</a:t>
            </a:r>
            <a:endParaRPr lang="en-US" dirty="0" smtClean="0">
              <a:effectLst/>
            </a:endParaRPr>
          </a:p>
        </p:txBody>
      </p:sp>
      <p:sp>
        <p:nvSpPr>
          <p:cNvPr id="4" name="Slide Number Placeholder 3"/>
          <p:cNvSpPr>
            <a:spLocks noGrp="1"/>
          </p:cNvSpPr>
          <p:nvPr>
            <p:ph type="sldNum" sz="quarter" idx="10"/>
          </p:nvPr>
        </p:nvSpPr>
        <p:spPr/>
        <p:txBody>
          <a:bodyPr/>
          <a:lstStyle/>
          <a:p>
            <a:fld id="{E55173E7-E87F-AA4A-973F-31E8A024333A}" type="slidenum">
              <a:rPr lang="en-US" smtClean="0"/>
              <a:t>14</a:t>
            </a:fld>
            <a:endParaRPr lang="en-US"/>
          </a:p>
        </p:txBody>
      </p:sp>
    </p:spTree>
    <p:extLst>
      <p:ext uri="{BB962C8B-B14F-4D97-AF65-F5344CB8AC3E}">
        <p14:creationId xmlns:p14="http://schemas.microsoft.com/office/powerpoint/2010/main" val="3873263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Well,</a:t>
            </a:r>
            <a:r>
              <a:rPr lang="en-US" sz="1200" kern="1200" baseline="0" dirty="0" smtClean="0">
                <a:solidFill>
                  <a:schemeClr val="tx1"/>
                </a:solidFill>
                <a:effectLst/>
                <a:latin typeface="+mn-lt"/>
                <a:ea typeface="+mn-ea"/>
                <a:cs typeface="+mn-cs"/>
              </a:rPr>
              <a:t> there is still a clash of thinking with other organizations: </a:t>
            </a:r>
            <a:r>
              <a:rPr lang="en-US" sz="1200" kern="1200" dirty="0" smtClean="0">
                <a:solidFill>
                  <a:schemeClr val="tx1"/>
                </a:solidFill>
                <a:effectLst/>
                <a:latin typeface="+mn-lt"/>
                <a:ea typeface="+mn-ea"/>
                <a:cs typeface="+mn-cs"/>
              </a:rPr>
              <a:t>Our HPC acquaintances have experienced what we now face from almost the beginning with software – many special</a:t>
            </a:r>
            <a:r>
              <a:rPr lang="en-US" sz="1200" kern="1200" baseline="0" dirty="0" smtClean="0">
                <a:solidFill>
                  <a:schemeClr val="tx1"/>
                </a:solidFill>
                <a:effectLst/>
                <a:latin typeface="+mn-lt"/>
                <a:ea typeface="+mn-ea"/>
                <a:cs typeface="+mn-cs"/>
              </a:rPr>
              <a:t> cases</a:t>
            </a:r>
            <a:r>
              <a:rPr lang="en-US" sz="1200" kern="1200" dirty="0" smtClean="0">
                <a:solidFill>
                  <a:schemeClr val="tx1"/>
                </a:solidFill>
                <a:effectLst/>
                <a:latin typeface="+mn-lt"/>
                <a:ea typeface="+mn-ea"/>
                <a:cs typeface="+mn-cs"/>
              </a:rPr>
              <a:t>. </a:t>
            </a:r>
          </a:p>
          <a:p>
            <a:pPr lvl="0"/>
            <a:endParaRPr lang="en-US" sz="1200" b="0" i="0" kern="120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Have any of you heard “let’s find the kernel and optimize the hell out of it” from an expert? What about “we may need to turn the computational kernels from code that you somewhat understand into an incomprehensible blob that incorporates all the most primitive, architecture and platform-specific functions as possible for this to really work”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What</a:t>
            </a:r>
            <a:r>
              <a:rPr lang="en-US" sz="1200" kern="1200" baseline="0" dirty="0" smtClean="0">
                <a:solidFill>
                  <a:schemeClr val="tx1"/>
                </a:solidFill>
                <a:effectLst/>
                <a:latin typeface="+mn-lt"/>
                <a:ea typeface="+mn-ea"/>
                <a:cs typeface="+mn-cs"/>
              </a:rPr>
              <a:t> to others say about the C++ choice? </a:t>
            </a:r>
            <a:r>
              <a:rPr lang="en-US" sz="1200" kern="1200" dirty="0" smtClean="0">
                <a:solidFill>
                  <a:schemeClr val="tx1"/>
                </a:solidFill>
                <a:effectLst/>
                <a:latin typeface="+mn-lt"/>
                <a:ea typeface="+mn-ea"/>
                <a:cs typeface="+mn-cs"/>
              </a:rPr>
              <a:t>HPC still says the virtual function overheads and all that OO abstraction stuff make it useless where performance must be squeezed out and C is one</a:t>
            </a:r>
            <a:r>
              <a:rPr lang="en-US" sz="1200" kern="1200" baseline="0" dirty="0" smtClean="0">
                <a:solidFill>
                  <a:schemeClr val="tx1"/>
                </a:solidFill>
                <a:effectLst/>
                <a:latin typeface="+mn-lt"/>
                <a:ea typeface="+mn-ea"/>
                <a:cs typeface="+mn-cs"/>
              </a:rPr>
              <a:t> of the</a:t>
            </a:r>
            <a:r>
              <a:rPr lang="en-US" sz="1200" kern="1200" dirty="0" smtClean="0">
                <a:solidFill>
                  <a:schemeClr val="tx1"/>
                </a:solidFill>
                <a:effectLst/>
                <a:latin typeface="+mn-lt"/>
                <a:ea typeface="+mn-ea"/>
                <a:cs typeface="+mn-cs"/>
              </a:rPr>
              <a:t> ideal languages. </a:t>
            </a:r>
          </a:p>
          <a:p>
            <a:pPr lvl="0"/>
            <a:endParaRPr lang="en-US" sz="1200" b="0" i="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a:t>
            </a:r>
            <a:r>
              <a:rPr lang="en-US" sz="1200" kern="1200" dirty="0" smtClean="0">
                <a:solidFill>
                  <a:schemeClr val="tx1"/>
                </a:solidFill>
                <a:effectLst/>
                <a:latin typeface="+mn-lt"/>
                <a:ea typeface="+mn-ea"/>
                <a:cs typeface="+mn-cs"/>
              </a:rPr>
              <a:t>architectures and integration are different on these processors.  The </a:t>
            </a:r>
            <a:r>
              <a:rPr lang="en-US" sz="1200" kern="1200" dirty="0" smtClean="0">
                <a:solidFill>
                  <a:schemeClr val="tx1"/>
                </a:solidFill>
                <a:effectLst/>
                <a:latin typeface="+mn-lt"/>
                <a:ea typeface="+mn-ea"/>
                <a:cs typeface="+mn-cs"/>
              </a:rPr>
              <a:t>compromises </a:t>
            </a:r>
            <a:r>
              <a:rPr lang="en-US" sz="1200" kern="1200" dirty="0" smtClean="0">
                <a:solidFill>
                  <a:schemeClr val="tx1"/>
                </a:solidFill>
                <a:effectLst/>
                <a:latin typeface="+mn-lt"/>
                <a:ea typeface="+mn-ea"/>
                <a:cs typeface="+mn-cs"/>
              </a:rPr>
              <a:t>in programming flexibility for lower power and needs for greater computational load are leading to problems for us.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Why </a:t>
            </a:r>
            <a:r>
              <a:rPr lang="en-US" sz="1200" kern="1200" dirty="0" smtClean="0">
                <a:solidFill>
                  <a:schemeClr val="tx1"/>
                </a:solidFill>
                <a:effectLst/>
                <a:latin typeface="+mn-lt"/>
                <a:ea typeface="+mn-ea"/>
                <a:cs typeface="+mn-cs"/>
              </a:rPr>
              <a:t>should this be the case?  As you know, much of the pattern recognition, clustering, and decision codes we have are classified as </a:t>
            </a:r>
            <a:r>
              <a:rPr lang="en-US" sz="1200" kern="1200" dirty="0" smtClean="0">
                <a:solidFill>
                  <a:schemeClr val="tx1"/>
                </a:solidFill>
                <a:effectLst/>
                <a:latin typeface="+mn-lt"/>
                <a:ea typeface="+mn-ea"/>
                <a:cs typeface="+mn-cs"/>
              </a:rPr>
              <a:t>irregular</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meaning </a:t>
            </a:r>
            <a:r>
              <a:rPr lang="en-US" sz="1200" kern="1200" dirty="0" smtClean="0">
                <a:solidFill>
                  <a:schemeClr val="tx1"/>
                </a:solidFill>
                <a:effectLst/>
                <a:latin typeface="+mn-lt"/>
                <a:ea typeface="+mn-ea"/>
                <a:cs typeface="+mn-cs"/>
              </a:rPr>
              <a:t>not on a regular </a:t>
            </a:r>
            <a:r>
              <a:rPr lang="en-US" sz="1200" kern="1200" dirty="0" smtClean="0">
                <a:solidFill>
                  <a:schemeClr val="tx1"/>
                </a:solidFill>
                <a:effectLst/>
                <a:latin typeface="+mn-lt"/>
                <a:ea typeface="+mn-ea"/>
                <a:cs typeface="+mn-cs"/>
              </a:rPr>
              <a:t>grid).  </a:t>
            </a:r>
            <a:r>
              <a:rPr lang="en-US" sz="1200" kern="1200" dirty="0" smtClean="0">
                <a:solidFill>
                  <a:schemeClr val="tx1"/>
                </a:solidFill>
                <a:effectLst/>
                <a:latin typeface="+mn-lt"/>
                <a:ea typeface="+mn-ea"/>
                <a:cs typeface="+mn-cs"/>
              </a:rPr>
              <a:t>There architectures, with their segmented memories, large vector units have not traditionally been geared for these types of problems.  This has made progress slow for showing reasonably good value.  </a:t>
            </a:r>
          </a:p>
          <a:p>
            <a:r>
              <a:rPr lang="en-US" sz="1200" b="1" kern="1200" dirty="0" smtClean="0">
                <a:solidFill>
                  <a:schemeClr val="tx1"/>
                </a:solidFill>
                <a:effectLst/>
                <a:latin typeface="+mn-lt"/>
                <a:ea typeface="+mn-ea"/>
                <a:cs typeface="+mn-cs"/>
              </a:rPr>
              <a:t>The latest version of these </a:t>
            </a:r>
            <a:r>
              <a:rPr lang="en-US" sz="1200" b="1" kern="1200" dirty="0" smtClean="0">
                <a:solidFill>
                  <a:schemeClr val="tx1"/>
                </a:solidFill>
                <a:effectLst/>
                <a:latin typeface="+mn-lt"/>
                <a:ea typeface="+mn-ea"/>
                <a:cs typeface="+mn-cs"/>
              </a:rPr>
              <a:t>processors </a:t>
            </a:r>
            <a:r>
              <a:rPr lang="en-US" sz="1200" b="1" kern="1200" dirty="0" smtClean="0">
                <a:solidFill>
                  <a:schemeClr val="tx1"/>
                </a:solidFill>
                <a:effectLst/>
                <a:latin typeface="+mn-lt"/>
                <a:ea typeface="+mn-ea"/>
                <a:cs typeface="+mn-cs"/>
              </a:rPr>
              <a:t>show </a:t>
            </a:r>
            <a:r>
              <a:rPr lang="en-US" sz="1200" b="1" kern="1200" dirty="0" smtClean="0">
                <a:solidFill>
                  <a:schemeClr val="tx1"/>
                </a:solidFill>
                <a:effectLst/>
                <a:latin typeface="+mn-lt"/>
                <a:ea typeface="+mn-ea"/>
                <a:cs typeface="+mn-cs"/>
              </a:rPr>
              <a:t>good signs </a:t>
            </a:r>
            <a:r>
              <a:rPr lang="en-US" sz="1200" b="1" kern="1200" dirty="0" smtClean="0">
                <a:solidFill>
                  <a:schemeClr val="tx1"/>
                </a:solidFill>
                <a:effectLst/>
                <a:latin typeface="+mn-lt"/>
                <a:ea typeface="+mn-ea"/>
                <a:cs typeface="+mn-cs"/>
              </a:rPr>
              <a:t>of moving in our direction.</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One</a:t>
            </a:r>
            <a:r>
              <a:rPr lang="en-US" sz="1200" kern="1200" baseline="0" dirty="0" smtClean="0">
                <a:solidFill>
                  <a:schemeClr val="tx1"/>
                </a:solidFill>
                <a:effectLst/>
                <a:latin typeface="+mn-lt"/>
                <a:ea typeface="+mn-ea"/>
                <a:cs typeface="+mn-cs"/>
              </a:rPr>
              <a:t> thing to consider during this talk: More d</a:t>
            </a:r>
            <a:r>
              <a:rPr lang="en-US" sz="1200" kern="1200" dirty="0" smtClean="0">
                <a:solidFill>
                  <a:schemeClr val="tx1"/>
                </a:solidFill>
                <a:effectLst/>
                <a:latin typeface="+mn-lt"/>
                <a:ea typeface="+mn-ea"/>
                <a:cs typeface="+mn-cs"/>
              </a:rPr>
              <a:t>esign will</a:t>
            </a:r>
            <a:r>
              <a:rPr lang="en-US" sz="1200" kern="1200" baseline="0" dirty="0" smtClean="0">
                <a:solidFill>
                  <a:schemeClr val="tx1"/>
                </a:solidFill>
                <a:effectLst/>
                <a:latin typeface="+mn-lt"/>
                <a:ea typeface="+mn-ea"/>
                <a:cs typeface="+mn-cs"/>
              </a:rPr>
              <a:t> be needed.</a:t>
            </a:r>
            <a:endParaRPr lang="en-US" sz="1200" kern="1200" dirty="0" smtClean="0">
              <a:solidFill>
                <a:schemeClr val="tx1"/>
              </a:solidFill>
              <a:effectLst/>
              <a:latin typeface="+mn-lt"/>
              <a:ea typeface="+mn-ea"/>
              <a:cs typeface="+mn-cs"/>
            </a:endParaRPr>
          </a:p>
          <a:p>
            <a:endParaRPr lang="en-US" dirty="0" smtClean="0"/>
          </a:p>
          <a:p>
            <a:r>
              <a:rPr lang="en-US" dirty="0" smtClean="0"/>
              <a:t>-------</a:t>
            </a:r>
          </a:p>
          <a:p>
            <a:r>
              <a:rPr lang="en-US" sz="1200" kern="1200" dirty="0" smtClean="0">
                <a:solidFill>
                  <a:schemeClr val="tx1"/>
                </a:solidFill>
                <a:effectLst/>
                <a:latin typeface="+mn-lt"/>
                <a:ea typeface="+mn-ea"/>
                <a:cs typeface="+mn-cs"/>
              </a:rPr>
              <a:t>Our close friends in LQCD, accelerator modeling, and computation cosmology know the HPC people well (at least regarding HPC).  </a:t>
            </a: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55173E7-E87F-AA4A-973F-31E8A024333A}" type="slidenum">
              <a:rPr lang="en-US" smtClean="0"/>
              <a:t>15</a:t>
            </a:fld>
            <a:endParaRPr lang="en-US"/>
          </a:p>
        </p:txBody>
      </p:sp>
    </p:spTree>
    <p:extLst>
      <p:ext uri="{BB962C8B-B14F-4D97-AF65-F5344CB8AC3E}">
        <p14:creationId xmlns:p14="http://schemas.microsoft.com/office/powerpoint/2010/main" val="25289494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0" i="0" kern="1200" baseline="0" dirty="0" smtClean="0">
                <a:solidFill>
                  <a:schemeClr val="tx1"/>
                </a:solidFill>
                <a:effectLst/>
                <a:latin typeface="+mn-lt"/>
                <a:ea typeface="+mn-ea"/>
                <a:cs typeface="+mn-cs"/>
              </a:rPr>
              <a:t>NEED TO BE AT ABOUT 10 minutes HERE.</a:t>
            </a:r>
          </a:p>
          <a:p>
            <a:pPr lvl="0"/>
            <a:endParaRPr lang="en-US" sz="1200" b="0" i="0" kern="1200" baseline="0" dirty="0" smtClean="0">
              <a:solidFill>
                <a:schemeClr val="tx1"/>
              </a:solidFill>
              <a:effectLst/>
              <a:latin typeface="+mn-lt"/>
              <a:ea typeface="+mn-ea"/>
              <a:cs typeface="+mn-cs"/>
            </a:endParaRPr>
          </a:p>
          <a:p>
            <a:pPr lvl="0"/>
            <a:r>
              <a:rPr lang="en-US" sz="1200" b="0" i="0" kern="1200" baseline="0" dirty="0" smtClean="0">
                <a:solidFill>
                  <a:schemeClr val="tx1"/>
                </a:solidFill>
                <a:effectLst/>
                <a:latin typeface="+mn-lt"/>
                <a:ea typeface="+mn-ea"/>
                <a:cs typeface="+mn-cs"/>
              </a:rPr>
              <a:t>So in the end, why all the excitement?</a:t>
            </a:r>
          </a:p>
          <a:p>
            <a:pPr marL="171450" lvl="0" indent="-171450">
              <a:buFontTx/>
              <a:buChar char="-"/>
            </a:pPr>
            <a:r>
              <a:rPr lang="en-US" sz="1200" b="0" i="0" kern="1200" baseline="0" dirty="0" smtClean="0">
                <a:solidFill>
                  <a:schemeClr val="tx1"/>
                </a:solidFill>
                <a:effectLst/>
                <a:latin typeface="+mn-lt"/>
                <a:ea typeface="+mn-ea"/>
                <a:cs typeface="+mn-cs"/>
              </a:rPr>
              <a:t>to a large extent, the software frameworks are used to define our applications, so the organization and programming of these will be the my focus</a:t>
            </a:r>
          </a:p>
          <a:p>
            <a:pPr marL="171450" lvl="0" indent="-171450">
              <a:buFontTx/>
              <a:buChar char="-"/>
            </a:pPr>
            <a:r>
              <a:rPr lang="en-US" sz="1200" b="0" i="0" kern="1200" baseline="0" dirty="0" smtClean="0">
                <a:solidFill>
                  <a:schemeClr val="tx1"/>
                </a:solidFill>
                <a:effectLst/>
                <a:latin typeface="+mn-lt"/>
                <a:ea typeface="+mn-ea"/>
                <a:cs typeface="+mn-cs"/>
              </a:rPr>
              <a:t>I also believe they are one of the main elements of successful large-scale collaboration and code sharing.</a:t>
            </a:r>
          </a:p>
          <a:p>
            <a:pPr marL="0" lvl="0" indent="0">
              <a:buFontTx/>
              <a:buNone/>
            </a:pPr>
            <a:endParaRPr lang="en-US" sz="1200" b="0" i="0" kern="1200" dirty="0" smtClean="0">
              <a:solidFill>
                <a:schemeClr val="tx1"/>
              </a:solidFill>
              <a:effectLst/>
              <a:latin typeface="+mn-lt"/>
              <a:ea typeface="+mn-ea"/>
              <a:cs typeface="+mn-cs"/>
            </a:endParaRPr>
          </a:p>
          <a:p>
            <a:pPr marL="0" lvl="0" indent="0">
              <a:buFontTx/>
              <a:buNone/>
            </a:pPr>
            <a:r>
              <a:rPr lang="en-US" sz="1200" b="0" i="0" kern="1200" dirty="0" smtClean="0">
                <a:solidFill>
                  <a:schemeClr val="tx1"/>
                </a:solidFill>
                <a:effectLst/>
                <a:latin typeface="+mn-lt"/>
                <a:ea typeface="+mn-ea"/>
                <a:cs typeface="+mn-cs"/>
              </a:rPr>
              <a:t>Key things to watch</a:t>
            </a:r>
            <a:r>
              <a:rPr lang="en-US" sz="1200" b="0" i="0" kern="1200" baseline="0" dirty="0" smtClean="0">
                <a:solidFill>
                  <a:schemeClr val="tx1"/>
                </a:solidFill>
                <a:effectLst/>
                <a:latin typeface="+mn-lt"/>
                <a:ea typeface="+mn-ea"/>
                <a:cs typeface="+mn-cs"/>
              </a:rPr>
              <a:t> for as the discussion here unfolds… </a:t>
            </a:r>
            <a:endParaRPr lang="en-US" sz="1200" b="0" i="0" kern="1200" dirty="0" smtClean="0">
              <a:solidFill>
                <a:schemeClr val="tx1"/>
              </a:solidFill>
              <a:effectLst/>
              <a:latin typeface="+mn-lt"/>
              <a:ea typeface="+mn-ea"/>
              <a:cs typeface="+mn-cs"/>
            </a:endParaRPr>
          </a:p>
          <a:p>
            <a:pPr marL="0" lvl="0" indent="0">
              <a:buFontTx/>
              <a:buNone/>
            </a:pPr>
            <a:endParaRPr lang="en-US" sz="1200" b="0" i="0" kern="1200" dirty="0" smtClean="0">
              <a:solidFill>
                <a:schemeClr val="tx1"/>
              </a:solidFill>
              <a:effectLst/>
              <a:latin typeface="+mn-lt"/>
              <a:ea typeface="+mn-ea"/>
              <a:cs typeface="+mn-cs"/>
            </a:endParaRPr>
          </a:p>
          <a:p>
            <a:pPr marL="0" lvl="0" indent="0">
              <a:buFontTx/>
              <a:buNone/>
            </a:pPr>
            <a:r>
              <a:rPr lang="en-US" sz="1200" b="0" i="0" kern="1200" dirty="0" smtClean="0">
                <a:solidFill>
                  <a:schemeClr val="tx1"/>
                </a:solidFill>
                <a:effectLst/>
                <a:latin typeface="+mn-lt"/>
                <a:ea typeface="+mn-ea"/>
                <a:cs typeface="+mn-cs"/>
              </a:rPr>
              <a:t>------------- not relevant for this section ---------------</a:t>
            </a:r>
          </a:p>
          <a:p>
            <a:pPr marL="0" lvl="0" indent="0">
              <a:buFontTx/>
              <a:buNone/>
            </a:pPr>
            <a:endParaRPr lang="en-US" sz="1200" b="1" i="1" kern="1200" dirty="0" smtClean="0">
              <a:solidFill>
                <a:schemeClr val="tx1"/>
              </a:solidFill>
              <a:effectLst/>
              <a:latin typeface="+mn-lt"/>
              <a:ea typeface="+mn-ea"/>
              <a:cs typeface="+mn-cs"/>
            </a:endParaRPr>
          </a:p>
          <a:p>
            <a:pPr lvl="0"/>
            <a:r>
              <a:rPr lang="en-US" sz="1200" b="1" i="1" kern="1200" dirty="0" smtClean="0">
                <a:solidFill>
                  <a:schemeClr val="tx1"/>
                </a:solidFill>
                <a:effectLst/>
                <a:latin typeface="+mn-lt"/>
                <a:ea typeface="+mn-ea"/>
                <a:cs typeface="+mn-cs"/>
              </a:rPr>
              <a:t>Framework </a:t>
            </a:r>
            <a:r>
              <a:rPr lang="en-US" sz="1200" b="1" i="1" kern="1200" dirty="0" smtClean="0">
                <a:solidFill>
                  <a:schemeClr val="tx1"/>
                </a:solidFill>
                <a:effectLst/>
                <a:latin typeface="+mn-lt"/>
                <a:ea typeface="+mn-ea"/>
                <a:cs typeface="+mn-cs"/>
              </a:rPr>
              <a:t>requirements for organization change</a:t>
            </a:r>
          </a:p>
          <a:p>
            <a:r>
              <a:rPr lang="en-US" sz="1200" kern="1200" dirty="0" smtClean="0">
                <a:solidFill>
                  <a:schemeClr val="tx1"/>
                </a:solidFill>
                <a:effectLst/>
                <a:latin typeface="+mn-lt"/>
                <a:ea typeface="+mn-ea"/>
                <a:cs typeface="+mn-cs"/>
              </a:rPr>
              <a:t>Units of work must be computationally big enough and similar enough, but not too big in size. </a:t>
            </a:r>
          </a:p>
          <a:p>
            <a:r>
              <a:rPr lang="en-US" sz="1200" kern="1200" dirty="0" smtClean="0">
                <a:solidFill>
                  <a:schemeClr val="tx1"/>
                </a:solidFill>
                <a:effectLst/>
                <a:latin typeface="+mn-lt"/>
                <a:ea typeface="+mn-ea"/>
                <a:cs typeface="+mn-cs"/>
              </a:rPr>
              <a:t>Global services are harmful. </a:t>
            </a:r>
          </a:p>
          <a:p>
            <a:r>
              <a:rPr lang="en-US" sz="1200" kern="1200" dirty="0" smtClean="0">
                <a:solidFill>
                  <a:schemeClr val="tx1"/>
                </a:solidFill>
                <a:effectLst/>
                <a:latin typeface="+mn-lt"/>
                <a:ea typeface="+mn-ea"/>
                <a:cs typeface="+mn-cs"/>
              </a:rPr>
              <a:t>Global variables and side effects are destructive. </a:t>
            </a:r>
          </a:p>
          <a:p>
            <a:r>
              <a:rPr lang="en-US" sz="1200" kern="1200" dirty="0" smtClean="0">
                <a:solidFill>
                  <a:schemeClr val="tx1"/>
                </a:solidFill>
                <a:effectLst/>
                <a:latin typeface="+mn-lt"/>
                <a:ea typeface="+mn-ea"/>
                <a:cs typeface="+mn-cs"/>
              </a:rPr>
              <a:t>The event representation is subject to fragmented access. </a:t>
            </a:r>
          </a:p>
          <a:p>
            <a:r>
              <a:rPr lang="en-US" sz="1200" kern="1200" dirty="0" smtClean="0">
                <a:solidFill>
                  <a:schemeClr val="tx1"/>
                </a:solidFill>
                <a:effectLst/>
                <a:latin typeface="+mn-lt"/>
                <a:ea typeface="+mn-ea"/>
                <a:cs typeface="+mn-cs"/>
              </a:rPr>
              <a:t>The summary are subject to unordered delivery making coordinated state transitions difficult.</a:t>
            </a:r>
          </a:p>
          <a:p>
            <a:pPr lvl="1"/>
            <a:endParaRPr lang="en-US" sz="1200" b="1" i="1" kern="1200" dirty="0" smtClean="0">
              <a:solidFill>
                <a:schemeClr val="tx1"/>
              </a:solidFill>
              <a:effectLst/>
              <a:latin typeface="+mn-lt"/>
              <a:ea typeface="+mn-ea"/>
              <a:cs typeface="+mn-cs"/>
            </a:endParaRPr>
          </a:p>
          <a:p>
            <a:pPr lvl="0"/>
            <a:r>
              <a:rPr lang="en-US" sz="1200" b="1" i="1" kern="1200" dirty="0" smtClean="0">
                <a:solidFill>
                  <a:schemeClr val="tx1"/>
                </a:solidFill>
                <a:effectLst/>
                <a:latin typeface="+mn-lt"/>
                <a:ea typeface="+mn-ea"/>
                <a:cs typeface="+mn-cs"/>
              </a:rPr>
              <a:t>Headed towards a more integrated approach?</a:t>
            </a:r>
          </a:p>
          <a:p>
            <a:r>
              <a:rPr lang="en-US" sz="1200" kern="1200" dirty="0" smtClean="0">
                <a:solidFill>
                  <a:schemeClr val="tx1"/>
                </a:solidFill>
                <a:effectLst/>
                <a:latin typeface="+mn-lt"/>
                <a:ea typeface="+mn-ea"/>
                <a:cs typeface="+mn-cs"/>
              </a:rPr>
              <a:t>The breakdown of separately developed workflow management, short-term storage, science code infrastructure has already begun.  </a:t>
            </a:r>
          </a:p>
          <a:p>
            <a:r>
              <a:rPr lang="en-US" sz="1200" kern="1200" dirty="0" smtClean="0">
                <a:solidFill>
                  <a:schemeClr val="tx1"/>
                </a:solidFill>
                <a:effectLst/>
                <a:latin typeface="+mn-lt"/>
                <a:ea typeface="+mn-ea"/>
                <a:cs typeface="+mn-cs"/>
              </a:rPr>
              <a:t>Need at least anecdotal evidence here.  </a:t>
            </a:r>
          </a:p>
          <a:p>
            <a:r>
              <a:rPr lang="en-US" sz="1200" kern="1200" dirty="0" smtClean="0">
                <a:solidFill>
                  <a:schemeClr val="tx1"/>
                </a:solidFill>
                <a:effectLst/>
                <a:latin typeface="+mn-lt"/>
                <a:ea typeface="+mn-ea"/>
                <a:cs typeface="+mn-cs"/>
              </a:rPr>
              <a:t>The important items are coordinated access to many resources, with locale as one of the important items for efficient computing as well as for data access.</a:t>
            </a:r>
          </a:p>
          <a:p>
            <a:endParaRPr lang="en-US" dirty="0"/>
          </a:p>
        </p:txBody>
      </p:sp>
      <p:sp>
        <p:nvSpPr>
          <p:cNvPr id="4" name="Slide Number Placeholder 3"/>
          <p:cNvSpPr>
            <a:spLocks noGrp="1"/>
          </p:cNvSpPr>
          <p:nvPr>
            <p:ph type="sldNum" sz="quarter" idx="10"/>
          </p:nvPr>
        </p:nvSpPr>
        <p:spPr/>
        <p:txBody>
          <a:bodyPr/>
          <a:lstStyle/>
          <a:p>
            <a:fld id="{E55173E7-E87F-AA4A-973F-31E8A024333A}" type="slidenum">
              <a:rPr lang="en-US" smtClean="0"/>
              <a:t>16</a:t>
            </a:fld>
            <a:endParaRPr lang="en-US"/>
          </a:p>
        </p:txBody>
      </p:sp>
    </p:spTree>
    <p:extLst>
      <p:ext uri="{BB962C8B-B14F-4D97-AF65-F5344CB8AC3E}">
        <p14:creationId xmlns:p14="http://schemas.microsoft.com/office/powerpoint/2010/main" val="36549006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pulled this slide from a old talk. To a large extent the frameworks that are in operation still have this processing model.  For C++ frameworks,</a:t>
            </a:r>
            <a:r>
              <a:rPr lang="en-US" baseline="0" dirty="0" smtClean="0"/>
              <a:t> this dates all the way back </a:t>
            </a:r>
            <a:r>
              <a:rPr lang="en-US" baseline="0" dirty="0" smtClean="0"/>
              <a:t>- before 2000 - </a:t>
            </a:r>
            <a:r>
              <a:rPr lang="en-US" baseline="0" dirty="0" smtClean="0"/>
              <a:t>although the facilities used and the capabilities of the current ones are far more advanced than the earlier ones.  The implementations of scheduling and interactions amongst the components differs by experiment, but all of them largely fit </a:t>
            </a:r>
            <a:r>
              <a:rPr lang="en-US" baseline="0" dirty="0" smtClean="0"/>
              <a:t>this definition, </a:t>
            </a:r>
            <a:r>
              <a:rPr lang="en-US" baseline="0" dirty="0" smtClean="0"/>
              <a:t>with ROOT as the main I/O format for the readers and writers</a:t>
            </a:r>
            <a:r>
              <a:rPr lang="en-US" baseline="0" dirty="0" smtClean="0"/>
              <a:t>.  The blue boxes represent the different flavors of “plugin”.</a:t>
            </a:r>
          </a:p>
          <a:p>
            <a:endParaRPr lang="en-US" baseline="0" dirty="0" smtClean="0"/>
          </a:p>
          <a:p>
            <a:r>
              <a:rPr lang="en-US" baseline="0" dirty="0" smtClean="0"/>
              <a:t>The </a:t>
            </a:r>
            <a:r>
              <a:rPr lang="en-US" baseline="0" dirty="0" smtClean="0"/>
              <a:t>impact </a:t>
            </a:r>
            <a:r>
              <a:rPr lang="en-US" baseline="0" dirty="0" smtClean="0"/>
              <a:t>on these frameworks and the various plugins </a:t>
            </a:r>
            <a:r>
              <a:rPr lang="en-US" baseline="0" dirty="0" smtClean="0"/>
              <a:t>will be large </a:t>
            </a:r>
            <a:r>
              <a:rPr lang="en-US" baseline="0" dirty="0" smtClean="0"/>
              <a:t>due to many-</a:t>
            </a:r>
            <a:r>
              <a:rPr lang="en-US" baseline="0" dirty="0" smtClean="0"/>
              <a:t>core </a:t>
            </a:r>
            <a:r>
              <a:rPr lang="en-US" baseline="0" dirty="0" smtClean="0"/>
              <a:t>processing, partly because it is where major APIs and protocols </a:t>
            </a:r>
            <a:r>
              <a:rPr lang="en-US" baseline="0" dirty="0" smtClean="0"/>
              <a:t>exist. </a:t>
            </a:r>
          </a:p>
          <a:p>
            <a:r>
              <a:rPr lang="en-US" baseline="0" dirty="0" smtClean="0"/>
              <a:t>Any </a:t>
            </a:r>
            <a:r>
              <a:rPr lang="en-US" baseline="0" dirty="0" smtClean="0"/>
              <a:t>established rules for development will hinder or help progress towards better performance.</a:t>
            </a:r>
          </a:p>
          <a:p>
            <a:endParaRPr lang="en-US" baseline="0" dirty="0" smtClean="0"/>
          </a:p>
          <a:p>
            <a:r>
              <a:rPr lang="en-US" baseline="0" dirty="0" smtClean="0"/>
              <a:t>-------------</a:t>
            </a:r>
          </a:p>
          <a:p>
            <a:r>
              <a:rPr lang="en-US" baseline="0" dirty="0" smtClean="0"/>
              <a:t>Explore parallel track-2 for discussions on how </a:t>
            </a:r>
            <a:r>
              <a:rPr lang="en-US" baseline="0" dirty="0" smtClean="0"/>
              <a:t>these frameworks are evolving (over the past two years) to accommodate multi-core.</a:t>
            </a:r>
            <a:endParaRPr lang="en-US" dirty="0"/>
          </a:p>
        </p:txBody>
      </p:sp>
      <p:sp>
        <p:nvSpPr>
          <p:cNvPr id="4" name="Slide Number Placeholder 3"/>
          <p:cNvSpPr>
            <a:spLocks noGrp="1"/>
          </p:cNvSpPr>
          <p:nvPr>
            <p:ph type="sldNum" sz="quarter" idx="10"/>
          </p:nvPr>
        </p:nvSpPr>
        <p:spPr/>
        <p:txBody>
          <a:bodyPr/>
          <a:lstStyle/>
          <a:p>
            <a:fld id="{E55173E7-E87F-AA4A-973F-31E8A024333A}" type="slidenum">
              <a:rPr lang="en-US" smtClean="0"/>
              <a:t>18</a:t>
            </a:fld>
            <a:endParaRPr lang="en-US"/>
          </a:p>
        </p:txBody>
      </p:sp>
    </p:spTree>
    <p:extLst>
      <p:ext uri="{BB962C8B-B14F-4D97-AF65-F5344CB8AC3E}">
        <p14:creationId xmlns:p14="http://schemas.microsoft.com/office/powerpoint/2010/main" val="38493010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CMS</a:t>
            </a:r>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~10-30 sec </a:t>
            </a:r>
            <a:r>
              <a:rPr lang="en-US" sz="1200" kern="1200" dirty="0" err="1" smtClean="0">
                <a:solidFill>
                  <a:schemeClr val="tx1"/>
                </a:solidFill>
                <a:effectLst/>
                <a:latin typeface="+mn-lt"/>
                <a:ea typeface="+mn-ea"/>
                <a:cs typeface="+mn-cs"/>
              </a:rPr>
              <a:t>reco</a:t>
            </a:r>
            <a:r>
              <a:rPr lang="en-US" sz="1200" kern="1200" dirty="0" smtClean="0">
                <a:solidFill>
                  <a:schemeClr val="tx1"/>
                </a:solidFill>
                <a:effectLst/>
                <a:latin typeface="+mn-lt"/>
                <a:ea typeface="+mn-ea"/>
                <a:cs typeface="+mn-cs"/>
              </a:rPr>
              <a:t> time.  </a:t>
            </a:r>
          </a:p>
          <a:p>
            <a:r>
              <a:rPr lang="en-US" sz="1200" kern="1200" dirty="0" smtClean="0">
                <a:solidFill>
                  <a:schemeClr val="tx1"/>
                </a:solidFill>
                <a:effectLst/>
                <a:latin typeface="+mn-lt"/>
                <a:ea typeface="+mn-ea"/>
                <a:cs typeface="+mn-cs"/>
              </a:rPr>
              <a:t>800M-1B events per month, </a:t>
            </a:r>
          </a:p>
          <a:p>
            <a:r>
              <a:rPr lang="en-US" sz="1200" kern="1200" dirty="0" smtClean="0">
                <a:solidFill>
                  <a:schemeClr val="tx1"/>
                </a:solidFill>
                <a:effectLst/>
                <a:latin typeface="+mn-lt"/>
                <a:ea typeface="+mn-ea"/>
                <a:cs typeface="+mn-cs"/>
              </a:rPr>
              <a:t>1-2MB </a:t>
            </a:r>
            <a:r>
              <a:rPr lang="en-US" sz="1200" kern="1200" dirty="0" err="1" smtClean="0">
                <a:solidFill>
                  <a:schemeClr val="tx1"/>
                </a:solidFill>
                <a:effectLst/>
                <a:latin typeface="+mn-lt"/>
                <a:ea typeface="+mn-ea"/>
                <a:cs typeface="+mn-cs"/>
              </a:rPr>
              <a:t>reco</a:t>
            </a:r>
            <a:r>
              <a:rPr lang="en-US" sz="1200" kern="1200" dirty="0" smtClean="0">
                <a:solidFill>
                  <a:schemeClr val="tx1"/>
                </a:solidFill>
                <a:effectLst/>
                <a:latin typeface="+mn-lt"/>
                <a:ea typeface="+mn-ea"/>
                <a:cs typeface="+mn-cs"/>
              </a:rPr>
              <a:t> event size, </a:t>
            </a:r>
          </a:p>
          <a:p>
            <a:r>
              <a:rPr lang="en-US" sz="1200" kern="1200" dirty="0" smtClean="0">
                <a:solidFill>
                  <a:schemeClr val="tx1"/>
                </a:solidFill>
                <a:effectLst/>
                <a:latin typeface="+mn-lt"/>
                <a:ea typeface="+mn-ea"/>
                <a:cs typeface="+mn-cs"/>
              </a:rPr>
              <a:t>1-20Hz for skim jobs, </a:t>
            </a:r>
          </a:p>
          <a:p>
            <a:r>
              <a:rPr lang="en-US" sz="1200" kern="1200" dirty="0" smtClean="0">
                <a:solidFill>
                  <a:schemeClr val="tx1"/>
                </a:solidFill>
                <a:effectLst/>
                <a:latin typeface="+mn-lt"/>
                <a:ea typeface="+mn-ea"/>
                <a:cs typeface="+mn-cs"/>
              </a:rPr>
              <a:t>AOD events are about 150KB,</a:t>
            </a:r>
          </a:p>
          <a:p>
            <a:r>
              <a:rPr lang="en-US" sz="1200" kern="1200" dirty="0" err="1" smtClean="0">
                <a:solidFill>
                  <a:schemeClr val="tx1"/>
                </a:solidFill>
                <a:effectLst/>
                <a:latin typeface="+mn-lt"/>
                <a:ea typeface="+mn-ea"/>
                <a:cs typeface="+mn-cs"/>
              </a:rPr>
              <a:t>reco</a:t>
            </a:r>
            <a:r>
              <a:rPr lang="en-US" sz="1200" kern="1200" dirty="0" smtClean="0">
                <a:solidFill>
                  <a:schemeClr val="tx1"/>
                </a:solidFill>
                <a:effectLst/>
                <a:latin typeface="+mn-lt"/>
                <a:ea typeface="+mn-ea"/>
                <a:cs typeface="+mn-cs"/>
              </a:rPr>
              <a:t> time needs to be about 10x better to handle pile-up / </a:t>
            </a:r>
            <a:r>
              <a:rPr lang="en-US" sz="1200" kern="1200" dirty="0" err="1" smtClean="0">
                <a:solidFill>
                  <a:schemeClr val="tx1"/>
                </a:solidFill>
                <a:effectLst/>
                <a:latin typeface="+mn-lt"/>
                <a:ea typeface="+mn-ea"/>
                <a:cs typeface="+mn-cs"/>
              </a:rPr>
              <a:t>lumi</a:t>
            </a:r>
            <a:r>
              <a:rPr lang="en-US" sz="1200" kern="1200" dirty="0" smtClean="0">
                <a:solidFill>
                  <a:schemeClr val="tx1"/>
                </a:solidFill>
                <a:effectLst/>
                <a:latin typeface="+mn-lt"/>
                <a:ea typeface="+mn-ea"/>
                <a:cs typeface="+mn-cs"/>
              </a:rPr>
              <a:t> for next run.</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What</a:t>
            </a:r>
            <a:r>
              <a:rPr lang="en-US" sz="1200" b="1" kern="1200" baseline="0" dirty="0" smtClean="0">
                <a:solidFill>
                  <a:schemeClr val="tx1"/>
                </a:solidFill>
                <a:effectLst/>
                <a:latin typeface="+mn-lt"/>
                <a:ea typeface="+mn-ea"/>
                <a:cs typeface="+mn-cs"/>
              </a:rPr>
              <a:t> fraction is spent in CPU time reading and writing data (and compressing it)</a:t>
            </a:r>
            <a:r>
              <a:rPr lang="en-US" sz="1200" b="1" kern="1200" baseline="0" dirty="0" smtClean="0">
                <a:solidFill>
                  <a:schemeClr val="tx1"/>
                </a:solidFill>
                <a:effectLst/>
                <a:latin typeface="+mn-lt"/>
                <a:ea typeface="+mn-ea"/>
                <a:cs typeface="+mn-cs"/>
              </a:rPr>
              <a:t>?</a:t>
            </a:r>
            <a:endParaRPr lang="en-US" sz="1200" b="1"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AOD</a:t>
            </a:r>
            <a:r>
              <a:rPr lang="en-US" sz="1200" kern="1200" baseline="0" dirty="0" smtClean="0">
                <a:solidFill>
                  <a:schemeClr val="tx1"/>
                </a:solidFill>
                <a:effectLst/>
                <a:latin typeface="+mn-lt"/>
                <a:ea typeface="+mn-ea"/>
                <a:cs typeface="+mn-cs"/>
              </a:rPr>
              <a:t> = analysis object data</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55173E7-E87F-AA4A-973F-31E8A024333A}" type="slidenum">
              <a:rPr lang="en-US" smtClean="0"/>
              <a:t>19</a:t>
            </a:fld>
            <a:endParaRPr lang="en-US"/>
          </a:p>
        </p:txBody>
      </p:sp>
    </p:spTree>
    <p:extLst>
      <p:ext uri="{BB962C8B-B14F-4D97-AF65-F5344CB8AC3E}">
        <p14:creationId xmlns:p14="http://schemas.microsoft.com/office/powerpoint/2010/main" val="33439554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t>Now: One </a:t>
            </a:r>
            <a:r>
              <a:rPr lang="en-US" dirty="0" smtClean="0"/>
              <a:t>event processor per address </a:t>
            </a:r>
            <a:r>
              <a:rPr lang="en-US" dirty="0" smtClean="0"/>
              <a:t>space, </a:t>
            </a:r>
            <a:r>
              <a:rPr lang="en-US" dirty="0" smtClean="0"/>
              <a:t>per </a:t>
            </a:r>
            <a:r>
              <a:rPr lang="en-US" dirty="0" smtClean="0"/>
              <a:t>core,</a:t>
            </a:r>
            <a:r>
              <a:rPr lang="en-US" baseline="0" dirty="0" smtClean="0"/>
              <a:t> per </a:t>
            </a:r>
            <a:r>
              <a:rPr lang="en-US" dirty="0" smtClean="0"/>
              <a:t>node</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(note –</a:t>
            </a:r>
            <a:r>
              <a:rPr lang="en-US" sz="1200" kern="1200" baseline="0" dirty="0" smtClean="0">
                <a:solidFill>
                  <a:schemeClr val="tx1"/>
                </a:solidFill>
                <a:effectLst/>
                <a:latin typeface="+mn-lt"/>
                <a:ea typeface="+mn-ea"/>
                <a:cs typeface="+mn-cs"/>
              </a:rPr>
              <a:t> the Copy On Write framework additions provide value, but the organization shown still holds)</a:t>
            </a:r>
            <a:endParaRPr lang="en-US" sz="1200" kern="1200" dirty="0" smtClean="0">
              <a:solidFill>
                <a:schemeClr val="tx1"/>
              </a:solidFill>
              <a:effectLst/>
              <a:latin typeface="+mn-lt"/>
              <a:ea typeface="+mn-ea"/>
              <a:cs typeface="+mn-cs"/>
            </a:endParaRPr>
          </a:p>
          <a:p>
            <a:endParaRPr lang="en-US" dirty="0" smtClean="0"/>
          </a:p>
          <a:p>
            <a:r>
              <a:rPr lang="en-US" dirty="0" smtClean="0"/>
              <a:t>New:</a:t>
            </a:r>
            <a:endParaRPr lang="en-US" dirty="0" smtClean="0"/>
          </a:p>
          <a:p>
            <a:r>
              <a:rPr lang="en-US" sz="1200" kern="1200" dirty="0" smtClean="0">
                <a:solidFill>
                  <a:schemeClr val="tx1"/>
                </a:solidFill>
                <a:effectLst/>
                <a:latin typeface="+mn-lt"/>
                <a:ea typeface="+mn-ea"/>
                <a:cs typeface="+mn-cs"/>
              </a:rPr>
              <a:t>Establishment </a:t>
            </a:r>
            <a:r>
              <a:rPr lang="en-US" sz="1200" kern="1200" dirty="0" smtClean="0">
                <a:solidFill>
                  <a:schemeClr val="tx1"/>
                </a:solidFill>
                <a:effectLst/>
                <a:latin typeface="+mn-lt"/>
                <a:ea typeface="+mn-ea"/>
                <a:cs typeface="+mn-cs"/>
              </a:rPr>
              <a:t>of development rules - somewhat understand rules for making thread-safe code within a module.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Moving </a:t>
            </a:r>
            <a:r>
              <a:rPr lang="en-US" sz="1200" kern="1200" dirty="0" smtClean="0">
                <a:solidFill>
                  <a:schemeClr val="tx1"/>
                </a:solidFill>
                <a:effectLst/>
                <a:latin typeface="+mn-lt"/>
                <a:ea typeface="+mn-ea"/>
                <a:cs typeface="+mn-cs"/>
              </a:rPr>
              <a:t>global variables out.  Moving global </a:t>
            </a:r>
            <a:r>
              <a:rPr lang="en-US" sz="1200" kern="1200" dirty="0" smtClean="0">
                <a:solidFill>
                  <a:schemeClr val="tx1"/>
                </a:solidFill>
                <a:effectLst/>
                <a:latin typeface="+mn-lt"/>
                <a:ea typeface="+mn-ea"/>
                <a:cs typeface="+mn-cs"/>
              </a:rPr>
              <a:t>services </a:t>
            </a:r>
            <a:r>
              <a:rPr lang="en-US" sz="1200" kern="1200" dirty="0" smtClean="0">
                <a:solidFill>
                  <a:schemeClr val="tx1"/>
                </a:solidFill>
                <a:effectLst/>
                <a:latin typeface="+mn-lt"/>
                <a:ea typeface="+mn-ea"/>
                <a:cs typeface="+mn-cs"/>
              </a:rPr>
              <a:t>into a different form.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Other </a:t>
            </a:r>
            <a:r>
              <a:rPr lang="en-US" sz="1200" kern="1200" dirty="0" smtClean="0">
                <a:solidFill>
                  <a:schemeClr val="tx1"/>
                </a:solidFill>
                <a:effectLst/>
                <a:latin typeface="+mn-lt"/>
                <a:ea typeface="+mn-ea"/>
                <a:cs typeface="+mn-cs"/>
              </a:rPr>
              <a:t>than this, the frameworks still have the familiar processing model.</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See</a:t>
            </a:r>
            <a:r>
              <a:rPr lang="en-US" sz="1200" kern="1200" baseline="0" dirty="0" smtClean="0">
                <a:solidFill>
                  <a:schemeClr val="tx1"/>
                </a:solidFill>
                <a:effectLst/>
                <a:latin typeface="+mn-lt"/>
                <a:ea typeface="+mn-ea"/>
                <a:cs typeface="+mn-cs"/>
              </a:rPr>
              <a:t> the bandwidth numbers.</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55173E7-E87F-AA4A-973F-31E8A024333A}" type="slidenum">
              <a:rPr lang="en-US" smtClean="0"/>
              <a:t>20</a:t>
            </a:fld>
            <a:endParaRPr lang="en-US"/>
          </a:p>
        </p:txBody>
      </p:sp>
    </p:spTree>
    <p:extLst>
      <p:ext uri="{BB962C8B-B14F-4D97-AF65-F5344CB8AC3E}">
        <p14:creationId xmlns:p14="http://schemas.microsoft.com/office/powerpoint/2010/main" val="16592721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everyone probably knows, many of the frameworks are being reorganized</a:t>
            </a:r>
            <a:r>
              <a:rPr lang="en-US" baseline="0" dirty="0" smtClean="0"/>
              <a:t> to deal with multi-core / multi-threading issues.  Here is a simplified view of some of the organizational changes.</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Many projects are similar to this, or permit the</a:t>
            </a:r>
            <a:r>
              <a:rPr lang="en-US" baseline="0" dirty="0" smtClean="0"/>
              <a:t> same degree of flexibility and parallelism.</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There can be support for parallelism at all levels: multiple events using streams, modules that can run at the same time.</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Algorithms within modules doing parallel tasks can internally generate more work.</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indent="0">
              <a:buNone/>
            </a:pPr>
            <a:r>
              <a:rPr lang="en-US" baseline="0" dirty="0" smtClean="0"/>
              <a:t>Producer event path streams = provides serial modules for one event, but multiple events.</a:t>
            </a:r>
          </a:p>
          <a:p>
            <a:pPr marL="0" indent="0">
              <a:buNone/>
            </a:pPr>
            <a:r>
              <a:rPr lang="en-US" baseline="0" dirty="0" smtClean="0"/>
              <a:t>Analysis = parallel for all modules for an event.</a:t>
            </a:r>
          </a:p>
          <a:p>
            <a:pPr marL="0" indent="0">
              <a:buNone/>
            </a:pPr>
            <a:r>
              <a:rPr lang="en-US" baseline="0" dirty="0" smtClean="0"/>
              <a:t>Assume input and output are isolated systems, subject to the underlying available resources for reading and writing data.</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Again, there are talks in track-2 that discuss the technical details of these changes.</a:t>
            </a:r>
          </a:p>
          <a:p>
            <a:endParaRPr lang="en-US" dirty="0" smtClean="0"/>
          </a:p>
          <a:p>
            <a:r>
              <a:rPr lang="en-US" dirty="0" smtClean="0"/>
              <a:t>------</a:t>
            </a:r>
          </a:p>
          <a:p>
            <a:r>
              <a:rPr lang="en-US" dirty="0" smtClean="0"/>
              <a:t>Need </a:t>
            </a:r>
            <a:r>
              <a:rPr lang="en-US" dirty="0" smtClean="0"/>
              <a:t>a way to view parallelism</a:t>
            </a:r>
            <a:r>
              <a:rPr lang="en-US" baseline="0" dirty="0" smtClean="0"/>
              <a:t> and ours is not that different than the rest.</a:t>
            </a:r>
          </a:p>
          <a:p>
            <a:r>
              <a:rPr lang="en-US" dirty="0" smtClean="0"/>
              <a:t>Most </a:t>
            </a:r>
            <a:r>
              <a:rPr lang="en-US" dirty="0" smtClean="0"/>
              <a:t>projects permit similar parallelism with different</a:t>
            </a:r>
            <a:r>
              <a:rPr lang="en-US" baseline="0" dirty="0" smtClean="0"/>
              <a:t> internal organization</a:t>
            </a:r>
          </a:p>
          <a:p>
            <a:r>
              <a:rPr lang="en-US" baseline="0" dirty="0" smtClean="0"/>
              <a:t>I/O is still a special subsystem, even </a:t>
            </a:r>
            <a:r>
              <a:rPr lang="en-US" baseline="0" dirty="0" smtClean="0"/>
              <a:t>though</a:t>
            </a:r>
            <a:endParaRPr lang="en-US" dirty="0" smtClean="0"/>
          </a:p>
          <a:p>
            <a:pPr marL="0" indent="0">
              <a:buNone/>
            </a:pPr>
            <a:r>
              <a:rPr lang="en-US" baseline="0" dirty="0" smtClean="0"/>
              <a:t>Our </a:t>
            </a:r>
            <a:r>
              <a:rPr lang="en-US" baseline="0" dirty="0" smtClean="0"/>
              <a:t>processing model (simplified).  This model allows for an enormous amount of </a:t>
            </a:r>
            <a:r>
              <a:rPr lang="en-US" baseline="0" dirty="0" smtClean="0"/>
              <a:t>flexibility.</a:t>
            </a:r>
            <a:endParaRPr lang="en-US" baseline="0" dirty="0" smtClean="0"/>
          </a:p>
          <a:p>
            <a:pPr marL="0" indent="0">
              <a:buNone/>
            </a:pPr>
            <a:r>
              <a:rPr lang="en-US" baseline="0" dirty="0" smtClean="0"/>
              <a:t>Streams </a:t>
            </a:r>
            <a:r>
              <a:rPr lang="en-US" baseline="0" dirty="0" smtClean="0"/>
              <a:t>permit multiple events to be processed, each executed within a task, modules operate within streams and can internally generate more parallel work (completed within more tasks).</a:t>
            </a:r>
          </a:p>
          <a:p>
            <a:pPr marL="0" indent="0">
              <a:buNone/>
            </a:pPr>
            <a:r>
              <a:rPr lang="en-US" baseline="0" dirty="0" smtClean="0"/>
              <a:t>For </a:t>
            </a:r>
            <a:r>
              <a:rPr lang="en-US" baseline="0" dirty="0" smtClean="0"/>
              <a:t>some of us: Utilizing the tried and true queuing system single producer / multiple consumer.</a:t>
            </a:r>
          </a:p>
          <a:p>
            <a:pPr marL="0" indent="0">
              <a:buNone/>
            </a:pPr>
            <a:endParaRPr lang="en-US" baseline="0" dirty="0" smtClean="0"/>
          </a:p>
          <a:p>
            <a:pPr marL="228600" indent="-228600">
              <a:buAutoNum type="arabicParenR"/>
            </a:pPr>
            <a:endParaRPr lang="en-US" dirty="0"/>
          </a:p>
        </p:txBody>
      </p:sp>
      <p:sp>
        <p:nvSpPr>
          <p:cNvPr id="4" name="Slide Number Placeholder 3"/>
          <p:cNvSpPr>
            <a:spLocks noGrp="1"/>
          </p:cNvSpPr>
          <p:nvPr>
            <p:ph type="sldNum" sz="quarter" idx="10"/>
          </p:nvPr>
        </p:nvSpPr>
        <p:spPr/>
        <p:txBody>
          <a:bodyPr/>
          <a:lstStyle/>
          <a:p>
            <a:fld id="{E55173E7-E87F-AA4A-973F-31E8A024333A}" type="slidenum">
              <a:rPr lang="en-US" smtClean="0"/>
              <a:t>21</a:t>
            </a:fld>
            <a:endParaRPr lang="en-US"/>
          </a:p>
        </p:txBody>
      </p:sp>
    </p:spTree>
    <p:extLst>
      <p:ext uri="{BB962C8B-B14F-4D97-AF65-F5344CB8AC3E}">
        <p14:creationId xmlns:p14="http://schemas.microsoft.com/office/powerpoint/2010/main" val="6850182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Most </a:t>
            </a:r>
            <a:r>
              <a:rPr lang="en-US" sz="1200" kern="1200" dirty="0" smtClean="0">
                <a:solidFill>
                  <a:schemeClr val="tx1"/>
                </a:solidFill>
                <a:effectLst/>
                <a:latin typeface="+mn-lt"/>
                <a:ea typeface="+mn-ea"/>
                <a:cs typeface="+mn-cs"/>
              </a:rPr>
              <a:t>important is the focus on multicore and continued use of heavier weight “serial cores” for doing the bulk of the work.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a:t>
            </a:r>
            <a:r>
              <a:rPr lang="en-US" sz="1200" kern="1200" dirty="0" smtClean="0">
                <a:solidFill>
                  <a:schemeClr val="tx1"/>
                </a:solidFill>
                <a:effectLst/>
                <a:latin typeface="+mn-lt"/>
                <a:ea typeface="+mn-ea"/>
                <a:cs typeface="+mn-cs"/>
              </a:rPr>
              <a:t>many-core machines </a:t>
            </a:r>
            <a:r>
              <a:rPr lang="en-US" sz="1200" kern="1200" dirty="0" smtClean="0">
                <a:solidFill>
                  <a:schemeClr val="tx1"/>
                </a:solidFill>
                <a:effectLst/>
                <a:latin typeface="+mn-lt"/>
                <a:ea typeface="+mn-ea"/>
                <a:cs typeface="+mn-cs"/>
              </a:rPr>
              <a:t>have mainly  </a:t>
            </a:r>
            <a:r>
              <a:rPr lang="en-US" sz="1200" kern="1200" dirty="0" smtClean="0">
                <a:solidFill>
                  <a:schemeClr val="tx1"/>
                </a:solidFill>
                <a:effectLst/>
                <a:latin typeface="+mn-lt"/>
                <a:ea typeface="+mn-ea"/>
                <a:cs typeface="+mn-cs"/>
              </a:rPr>
              <a:t>been used for developing and testing specific algorithms</a:t>
            </a:r>
            <a:r>
              <a:rPr lang="en-US" sz="1200" kern="1200" dirty="0" smtClean="0">
                <a:solidFill>
                  <a:schemeClr val="tx1"/>
                </a:solidFill>
                <a:effectLst/>
                <a:latin typeface="+mn-lt"/>
                <a:ea typeface="+mn-ea"/>
                <a:cs typeface="+mn-cs"/>
              </a:rPr>
              <a:t>.</a:t>
            </a:r>
            <a:endParaRPr lang="en-US" dirty="0" smtClean="0"/>
          </a:p>
          <a:p>
            <a:r>
              <a:rPr lang="en-US" sz="1200" kern="1200" dirty="0" smtClean="0">
                <a:solidFill>
                  <a:schemeClr val="tx1"/>
                </a:solidFill>
                <a:latin typeface="+mn-lt"/>
                <a:ea typeface="+mn-ea"/>
                <a:cs typeface="+mn-cs"/>
              </a:rPr>
              <a:t>The </a:t>
            </a:r>
            <a:r>
              <a:rPr lang="en-US" sz="1200" kern="1200" dirty="0" smtClean="0">
                <a:solidFill>
                  <a:schemeClr val="tx1"/>
                </a:solidFill>
                <a:latin typeface="+mn-lt"/>
                <a:ea typeface="+mn-ea"/>
                <a:cs typeface="+mn-cs"/>
              </a:rPr>
              <a:t>current workflow expressions </a:t>
            </a:r>
            <a:r>
              <a:rPr lang="en-US" sz="1200" kern="1200" dirty="0" smtClean="0">
                <a:solidFill>
                  <a:schemeClr val="tx1"/>
                </a:solidFill>
                <a:latin typeface="+mn-lt"/>
                <a:ea typeface="+mn-ea"/>
                <a:cs typeface="+mn-cs"/>
              </a:rPr>
              <a:t>of linear paths or desired end data products still </a:t>
            </a:r>
            <a:r>
              <a:rPr lang="en-US" sz="1200" kern="1200" dirty="0" smtClean="0">
                <a:solidFill>
                  <a:schemeClr val="tx1"/>
                </a:solidFill>
                <a:latin typeface="+mn-lt"/>
                <a:ea typeface="+mn-ea"/>
                <a:cs typeface="+mn-cs"/>
              </a:rPr>
              <a:t>holds.</a:t>
            </a:r>
          </a:p>
          <a:p>
            <a:r>
              <a:rPr lang="en-US" sz="1200" kern="1200" dirty="0" smtClean="0">
                <a:solidFill>
                  <a:schemeClr val="tx1"/>
                </a:solidFill>
                <a:latin typeface="+mn-lt"/>
                <a:ea typeface="+mn-ea"/>
                <a:cs typeface="+mn-cs"/>
              </a:rPr>
              <a:t>Note that the</a:t>
            </a:r>
            <a:r>
              <a:rPr lang="en-US" sz="1200" kern="1200" baseline="0" dirty="0" smtClean="0">
                <a:solidFill>
                  <a:schemeClr val="tx1"/>
                </a:solidFill>
                <a:latin typeface="+mn-lt"/>
                <a:ea typeface="+mn-ea"/>
                <a:cs typeface="+mn-cs"/>
              </a:rPr>
              <a:t> estimated input bandwidth on the node remains the same.</a:t>
            </a: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t>
            </a:r>
            <a:r>
              <a:rPr lang="en-US" sz="1200" kern="1200" dirty="0" smtClean="0">
                <a:solidFill>
                  <a:schemeClr val="tx1"/>
                </a:solidFill>
                <a:effectLst/>
                <a:latin typeface="+mn-lt"/>
                <a:ea typeface="+mn-ea"/>
                <a:cs typeface="+mn-cs"/>
              </a:rPr>
              <a:t>Certainly an important feature will be to permit multiple events to </a:t>
            </a:r>
            <a:r>
              <a:rPr lang="en-US" sz="1200" kern="1200" dirty="0" smtClean="0">
                <a:solidFill>
                  <a:schemeClr val="tx1"/>
                </a:solidFill>
                <a:effectLst/>
                <a:latin typeface="+mn-lt"/>
                <a:ea typeface="+mn-ea"/>
                <a:cs typeface="+mn-cs"/>
              </a:rPr>
              <a:t>be actively </a:t>
            </a:r>
            <a:r>
              <a:rPr lang="en-US" sz="1200" kern="1200" dirty="0" smtClean="0">
                <a:solidFill>
                  <a:schemeClr val="tx1"/>
                </a:solidFill>
                <a:effectLst/>
                <a:latin typeface="+mn-lt"/>
                <a:ea typeface="+mn-ea"/>
                <a:cs typeface="+mn-cs"/>
              </a:rPr>
              <a:t>processed at the same time within one application.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How many will be need to support at once? )</a:t>
            </a:r>
          </a:p>
          <a:p>
            <a:endParaRPr lang="en-US" dirty="0"/>
          </a:p>
        </p:txBody>
      </p:sp>
      <p:sp>
        <p:nvSpPr>
          <p:cNvPr id="4" name="Slide Number Placeholder 3"/>
          <p:cNvSpPr>
            <a:spLocks noGrp="1"/>
          </p:cNvSpPr>
          <p:nvPr>
            <p:ph type="sldNum" sz="quarter" idx="10"/>
          </p:nvPr>
        </p:nvSpPr>
        <p:spPr/>
        <p:txBody>
          <a:bodyPr/>
          <a:lstStyle/>
          <a:p>
            <a:fld id="{E55173E7-E87F-AA4A-973F-31E8A024333A}" type="slidenum">
              <a:rPr lang="en-US" smtClean="0"/>
              <a:t>22</a:t>
            </a:fld>
            <a:endParaRPr lang="en-US"/>
          </a:p>
        </p:txBody>
      </p:sp>
    </p:spTree>
    <p:extLst>
      <p:ext uri="{BB962C8B-B14F-4D97-AF65-F5344CB8AC3E}">
        <p14:creationId xmlns:p14="http://schemas.microsoft.com/office/powerpoint/2010/main" val="26637875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comes the many-core coprocessor into the mix.</a:t>
            </a:r>
            <a:r>
              <a:rPr lang="en-US" baseline="0" dirty="0" smtClean="0"/>
              <a:t> </a:t>
            </a:r>
            <a:r>
              <a:rPr lang="en-US" dirty="0" smtClean="0"/>
              <a:t>So let’s go into a bit more depth about its capabilities</a:t>
            </a:r>
            <a:r>
              <a:rPr lang="en-US" baseline="0" dirty="0" smtClean="0"/>
              <a:t> and organization</a:t>
            </a:r>
          </a:p>
          <a:p>
            <a:r>
              <a:rPr lang="en-US" baseline="0" dirty="0" smtClean="0"/>
              <a:t>I do not think the huge counts on the K20 should diminish the capabilities of the Phi, they are not that straightforward to compare …</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Key: this processor is currently a separate entity on the peripheral bus of a host machine (</a:t>
            </a:r>
            <a:r>
              <a:rPr lang="en-US" baseline="0" dirty="0" err="1" smtClean="0"/>
              <a:t>PCIe</a:t>
            </a:r>
            <a:r>
              <a:rPr lang="en-US" baseline="0" dirty="0" smtClean="0"/>
              <a:t>).</a:t>
            </a:r>
          </a:p>
          <a:p>
            <a:endParaRPr lang="en-US" baseline="0" dirty="0" smtClean="0"/>
          </a:p>
          <a:p>
            <a:r>
              <a:rPr lang="en-US" baseline="0" dirty="0" smtClean="0"/>
              <a:t>---------------</a:t>
            </a:r>
            <a:endParaRPr lang="en-US" baseline="0" dirty="0" smtClean="0"/>
          </a:p>
          <a:p>
            <a:r>
              <a:rPr lang="en-US" baseline="0" dirty="0" smtClean="0"/>
              <a:t>Relationships between cores and threads (or tasks) </a:t>
            </a:r>
            <a:r>
              <a:rPr lang="en-US" baseline="0" dirty="0" smtClean="0"/>
              <a:t>varies from </a:t>
            </a:r>
            <a:r>
              <a:rPr lang="en-US" baseline="0" dirty="0" smtClean="0"/>
              <a:t>processor to </a:t>
            </a:r>
            <a:r>
              <a:rPr lang="en-US" baseline="0" dirty="0" smtClean="0"/>
              <a:t>processor.</a:t>
            </a:r>
            <a:endParaRPr lang="en-US" baseline="0" dirty="0" smtClean="0"/>
          </a:p>
          <a:p>
            <a:r>
              <a:rPr lang="en-US" baseline="0" dirty="0" smtClean="0"/>
              <a:t>The memory system varies widely amongst processors.</a:t>
            </a:r>
          </a:p>
          <a:p>
            <a:r>
              <a:rPr lang="en-US" baseline="0" dirty="0" smtClean="0"/>
              <a:t>The </a:t>
            </a:r>
            <a:r>
              <a:rPr lang="en-US" baseline="0" dirty="0" smtClean="0"/>
              <a:t>rules of execution vary widely.</a:t>
            </a:r>
          </a:p>
          <a:p>
            <a:r>
              <a:rPr lang="en-US" baseline="0" dirty="0" smtClean="0"/>
              <a:t>The capabilities of the processors vary wildly.</a:t>
            </a:r>
          </a:p>
          <a:p>
            <a:endParaRPr lang="en-US" baseline="0" dirty="0" smtClean="0"/>
          </a:p>
        </p:txBody>
      </p:sp>
      <p:sp>
        <p:nvSpPr>
          <p:cNvPr id="4" name="Slide Number Placeholder 3"/>
          <p:cNvSpPr>
            <a:spLocks noGrp="1"/>
          </p:cNvSpPr>
          <p:nvPr>
            <p:ph type="sldNum" sz="quarter" idx="10"/>
          </p:nvPr>
        </p:nvSpPr>
        <p:spPr/>
        <p:txBody>
          <a:bodyPr/>
          <a:lstStyle/>
          <a:p>
            <a:fld id="{E55173E7-E87F-AA4A-973F-31E8A024333A}" type="slidenum">
              <a:rPr lang="en-US" smtClean="0"/>
              <a:t>23</a:t>
            </a:fld>
            <a:endParaRPr lang="en-US"/>
          </a:p>
        </p:txBody>
      </p:sp>
    </p:spTree>
    <p:extLst>
      <p:ext uri="{BB962C8B-B14F-4D97-AF65-F5344CB8AC3E}">
        <p14:creationId xmlns:p14="http://schemas.microsoft.com/office/powerpoint/2010/main" val="3044285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My claim is</a:t>
            </a:r>
            <a:r>
              <a:rPr lang="en-US" baseline="0" dirty="0" smtClean="0"/>
              <a:t> that we are “Moving away from the simple commodity cluster.”</a:t>
            </a:r>
            <a:endParaRPr lang="en-US" dirty="0" smtClean="0"/>
          </a:p>
          <a:p>
            <a:r>
              <a:rPr lang="en-US" dirty="0" smtClean="0"/>
              <a:t>Some </a:t>
            </a:r>
            <a:r>
              <a:rPr lang="en-US" dirty="0" smtClean="0"/>
              <a:t>people might view</a:t>
            </a:r>
            <a:r>
              <a:rPr lang="en-US" baseline="0" dirty="0" smtClean="0"/>
              <a:t> this as exciting right now, but I would not be surprised to mostly hear sighs</a:t>
            </a:r>
            <a:r>
              <a:rPr lang="en-US" baseline="0" dirty="0" smtClean="0"/>
              <a:t>.</a:t>
            </a:r>
          </a:p>
          <a:p>
            <a:r>
              <a:rPr lang="en-US" baseline="0" dirty="0" smtClean="0"/>
              <a:t>During this talk, I want to explore the question – “Are we going far enough …”</a:t>
            </a:r>
          </a:p>
          <a:p>
            <a:endParaRPr lang="en-US" baseline="0" dirty="0" smtClean="0"/>
          </a:p>
          <a:p>
            <a:r>
              <a:rPr lang="en-US" baseline="0" dirty="0" smtClean="0"/>
              <a:t>The last point is what I immediately thought of …</a:t>
            </a:r>
          </a:p>
          <a:p>
            <a:endParaRPr lang="en-US" baseline="0" dirty="0" smtClean="0"/>
          </a:p>
        </p:txBody>
      </p:sp>
      <p:sp>
        <p:nvSpPr>
          <p:cNvPr id="4" name="Slide Number Placeholder 3"/>
          <p:cNvSpPr>
            <a:spLocks noGrp="1"/>
          </p:cNvSpPr>
          <p:nvPr>
            <p:ph type="sldNum" sz="quarter" idx="10"/>
          </p:nvPr>
        </p:nvSpPr>
        <p:spPr/>
        <p:txBody>
          <a:bodyPr/>
          <a:lstStyle/>
          <a:p>
            <a:fld id="{E55173E7-E87F-AA4A-973F-31E8A024333A}" type="slidenum">
              <a:rPr lang="en-US" smtClean="0"/>
              <a:t>2</a:t>
            </a:fld>
            <a:endParaRPr lang="en-US"/>
          </a:p>
        </p:txBody>
      </p:sp>
    </p:spTree>
    <p:extLst>
      <p:ext uri="{BB962C8B-B14F-4D97-AF65-F5344CB8AC3E}">
        <p14:creationId xmlns:p14="http://schemas.microsoft.com/office/powerpoint/2010/main" val="40154130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So now let’s looks at</a:t>
            </a:r>
            <a:r>
              <a:rPr lang="en-US" sz="1200" kern="1200" baseline="0" dirty="0" smtClean="0">
                <a:solidFill>
                  <a:schemeClr val="tx1"/>
                </a:solidFill>
                <a:latin typeface="+mn-lt"/>
                <a:ea typeface="+mn-ea"/>
                <a:cs typeface="+mn-cs"/>
              </a:rPr>
              <a:t> a node with many-core processors.</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Is it possible to think of 10x compute capacity? (many</a:t>
            </a:r>
            <a:r>
              <a:rPr lang="en-US" sz="1200" kern="1200" baseline="0" dirty="0" smtClean="0">
                <a:solidFill>
                  <a:schemeClr val="tx1"/>
                </a:solidFill>
                <a:latin typeface="+mn-lt"/>
                <a:ea typeface="+mn-ea"/>
                <a:cs typeface="+mn-cs"/>
              </a:rPr>
              <a:t> – more reasonable is perhaps 5x</a:t>
            </a:r>
            <a:r>
              <a:rPr lang="en-US" sz="1200" kern="1200" dirty="0" smtClean="0">
                <a:solidFill>
                  <a:schemeClr val="tx1"/>
                </a:solidFill>
                <a:latin typeface="+mn-lt"/>
                <a:ea typeface="+mn-ea"/>
                <a:cs typeface="+mn-cs"/>
              </a:rPr>
              <a:t>).</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Cost</a:t>
            </a:r>
            <a:r>
              <a:rPr lang="en-US" sz="1200" kern="1200" baseline="0" dirty="0" smtClean="0">
                <a:solidFill>
                  <a:schemeClr val="tx1"/>
                </a:solidFill>
                <a:latin typeface="+mn-lt"/>
                <a:ea typeface="+mn-ea"/>
                <a:cs typeface="+mn-cs"/>
              </a:rPr>
              <a:t> effective? (likely if the programming issues are diminished)</a:t>
            </a:r>
          </a:p>
          <a:p>
            <a:r>
              <a:rPr lang="en-US" sz="1200" kern="1200" dirty="0" smtClean="0">
                <a:solidFill>
                  <a:schemeClr val="tx1"/>
                </a:solidFill>
                <a:effectLst/>
                <a:latin typeface="+mn-lt"/>
                <a:ea typeface="+mn-ea"/>
                <a:cs typeface="+mn-cs"/>
              </a:rPr>
              <a:t>Goal:</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Solving </a:t>
            </a:r>
            <a:r>
              <a:rPr lang="en-US" sz="1200" kern="1200" dirty="0" smtClean="0">
                <a:solidFill>
                  <a:schemeClr val="tx1"/>
                </a:solidFill>
                <a:effectLst/>
                <a:latin typeface="+mn-lt"/>
                <a:ea typeface="+mn-ea"/>
                <a:cs typeface="+mn-cs"/>
              </a:rPr>
              <a:t>the low-overhead scheduling needed for </a:t>
            </a:r>
            <a:r>
              <a:rPr lang="en-US" sz="1200" kern="1200" dirty="0" smtClean="0">
                <a:solidFill>
                  <a:schemeClr val="tx1"/>
                </a:solidFill>
                <a:effectLst/>
                <a:latin typeface="+mn-lt"/>
                <a:ea typeface="+mn-ea"/>
                <a:cs typeface="+mn-cs"/>
              </a:rPr>
              <a:t>a </a:t>
            </a:r>
            <a:r>
              <a:rPr lang="en-US" sz="1200" kern="1200" dirty="0" smtClean="0">
                <a:solidFill>
                  <a:schemeClr val="tx1"/>
                </a:solidFill>
                <a:effectLst/>
                <a:latin typeface="+mn-lt"/>
                <a:ea typeface="+mn-ea"/>
                <a:cs typeface="+mn-cs"/>
              </a:rPr>
              <a:t>node with many light-weight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cores and some tightly coupled serial heavyweight cores.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Serial heavy-weight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cores </a:t>
            </a:r>
            <a:r>
              <a:rPr lang="en-US" sz="1200" kern="1200" dirty="0" smtClean="0">
                <a:solidFill>
                  <a:schemeClr val="tx1"/>
                </a:solidFill>
                <a:effectLst/>
                <a:latin typeface="+mn-lt"/>
                <a:ea typeface="+mn-ea"/>
                <a:cs typeface="+mn-cs"/>
              </a:rPr>
              <a:t>will do the coordination. </a:t>
            </a:r>
            <a:r>
              <a:rPr lang="en-US" sz="1200" kern="1200" dirty="0" smtClean="0">
                <a:solidFill>
                  <a:schemeClr val="tx1"/>
                </a:solidFill>
                <a:effectLst/>
                <a:latin typeface="+mn-lt"/>
                <a:ea typeface="+mn-ea"/>
                <a:cs typeface="+mn-cs"/>
              </a:rPr>
              <a:t>They</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will </a:t>
            </a:r>
            <a:r>
              <a:rPr lang="en-US" sz="1200" kern="1200" dirty="0" smtClean="0">
                <a:solidFill>
                  <a:schemeClr val="tx1"/>
                </a:solidFill>
                <a:effectLst/>
                <a:latin typeface="+mn-lt"/>
                <a:ea typeface="+mn-ea"/>
                <a:cs typeface="+mn-cs"/>
              </a:rPr>
              <a:t>aid in the computational codes and participate in the I/</a:t>
            </a:r>
            <a:r>
              <a:rPr lang="en-US" sz="1200" kern="1200" dirty="0" smtClean="0">
                <a:solidFill>
                  <a:schemeClr val="tx1"/>
                </a:solidFill>
                <a:effectLst/>
                <a:latin typeface="+mn-lt"/>
                <a:ea typeface="+mn-ea"/>
                <a:cs typeface="+mn-cs"/>
              </a:rPr>
              <a:t>O.</a:t>
            </a:r>
            <a:r>
              <a:rPr lang="en-US" sz="1200" kern="1200" baseline="0" dirty="0" smtClean="0">
                <a:solidFill>
                  <a:schemeClr val="tx1"/>
                </a:solidFill>
                <a:effectLst/>
                <a:latin typeface="+mn-lt"/>
                <a:ea typeface="+mn-ea"/>
                <a:cs typeface="+mn-cs"/>
              </a:rPr>
              <a:t> </a:t>
            </a:r>
          </a:p>
          <a:p>
            <a:r>
              <a:rPr lang="en-US" sz="1200" kern="1200" baseline="0" dirty="0" smtClean="0">
                <a:solidFill>
                  <a:schemeClr val="tx1"/>
                </a:solidFill>
                <a:effectLst/>
                <a:latin typeface="+mn-lt"/>
                <a:ea typeface="+mn-ea"/>
                <a:cs typeface="+mn-cs"/>
              </a:rPr>
              <a:t>The </a:t>
            </a:r>
            <a:r>
              <a:rPr lang="en-US" sz="1200" kern="1200" dirty="0" smtClean="0">
                <a:solidFill>
                  <a:schemeClr val="tx1"/>
                </a:solidFill>
                <a:effectLst/>
                <a:latin typeface="+mn-lt"/>
                <a:ea typeface="+mn-ea"/>
                <a:cs typeface="+mn-cs"/>
              </a:rPr>
              <a:t>high</a:t>
            </a:r>
            <a:r>
              <a:rPr lang="en-US" sz="1200" kern="1200" baseline="0" dirty="0" smtClean="0">
                <a:solidFill>
                  <a:schemeClr val="tx1"/>
                </a:solidFill>
                <a:effectLst/>
                <a:latin typeface="+mn-lt"/>
                <a:ea typeface="+mn-ea"/>
                <a:cs typeface="+mn-cs"/>
              </a:rPr>
              <a:t> performance</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cores will need to take on a majority of the computational work.  </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latin typeface="+mn-lt"/>
                <a:ea typeface="+mn-ea"/>
                <a:cs typeface="+mn-cs"/>
              </a:rPr>
              <a:t>Big Core count remains the same (8-32)</a:t>
            </a:r>
          </a:p>
          <a:p>
            <a:endParaRPr lang="en-US" sz="1200" kern="1200" dirty="0" smtClean="0">
              <a:solidFill>
                <a:schemeClr val="tx1"/>
              </a:solidFill>
              <a:latin typeface="+mn-lt"/>
              <a:ea typeface="+mn-ea"/>
              <a:cs typeface="+mn-cs"/>
            </a:endParaRPr>
          </a:p>
          <a:p>
            <a:r>
              <a:rPr lang="en-US" sz="1200" kern="1200" dirty="0" smtClean="0">
                <a:solidFill>
                  <a:schemeClr val="tx1"/>
                </a:solidFill>
                <a:effectLst/>
                <a:latin typeface="+mn-lt"/>
                <a:ea typeface="+mn-ea"/>
                <a:cs typeface="+mn-cs"/>
              </a:rPr>
              <a:t>Load </a:t>
            </a:r>
            <a:r>
              <a:rPr lang="en-US" sz="1200" kern="1200" dirty="0" smtClean="0">
                <a:solidFill>
                  <a:schemeClr val="tx1"/>
                </a:solidFill>
                <a:effectLst/>
                <a:latin typeface="+mn-lt"/>
                <a:ea typeface="+mn-ea"/>
                <a:cs typeface="+mn-cs"/>
              </a:rPr>
              <a:t>balancing will become more relevant. With an </a:t>
            </a:r>
            <a:r>
              <a:rPr lang="en-US" sz="1200" kern="1200" dirty="0" smtClean="0">
                <a:solidFill>
                  <a:schemeClr val="tx1"/>
                </a:solidFill>
                <a:effectLst/>
                <a:latin typeface="+mn-lt"/>
                <a:ea typeface="+mn-ea"/>
                <a:cs typeface="+mn-cs"/>
              </a:rPr>
              <a:t>5-</a:t>
            </a:r>
            <a:r>
              <a:rPr lang="en-US" sz="1200" kern="1200" dirty="0" smtClean="0">
                <a:solidFill>
                  <a:schemeClr val="tx1"/>
                </a:solidFill>
                <a:effectLst/>
                <a:latin typeface="+mn-lt"/>
                <a:ea typeface="+mn-ea"/>
                <a:cs typeface="+mn-cs"/>
              </a:rPr>
              <a:t>10x increase in computational capabilities, a problem with data bandwidth and </a:t>
            </a:r>
            <a:r>
              <a:rPr lang="en-US" sz="1200" kern="1200" dirty="0" smtClean="0">
                <a:solidFill>
                  <a:schemeClr val="tx1"/>
                </a:solidFill>
                <a:effectLst/>
                <a:latin typeface="+mn-lt"/>
                <a:ea typeface="+mn-ea"/>
                <a:cs typeface="+mn-cs"/>
              </a:rPr>
              <a:t>data serialization </a:t>
            </a:r>
            <a:r>
              <a:rPr lang="en-US" sz="1200" kern="1200" dirty="0" smtClean="0">
                <a:solidFill>
                  <a:schemeClr val="tx1"/>
                </a:solidFill>
                <a:effectLst/>
                <a:latin typeface="+mn-lt"/>
                <a:ea typeface="+mn-ea"/>
                <a:cs typeface="+mn-cs"/>
              </a:rPr>
              <a:t>is likely to crop </a:t>
            </a:r>
            <a:r>
              <a:rPr lang="en-US" sz="1200" kern="1200" dirty="0" smtClean="0">
                <a:solidFill>
                  <a:schemeClr val="tx1"/>
                </a:solidFill>
                <a:effectLst/>
                <a:latin typeface="+mn-lt"/>
                <a:ea typeface="+mn-ea"/>
                <a:cs typeface="+mn-cs"/>
              </a:rPr>
              <a:t>up.  </a:t>
            </a:r>
          </a:p>
          <a:p>
            <a:r>
              <a:rPr lang="en-US" sz="1200" kern="1200" dirty="0" smtClean="0">
                <a:solidFill>
                  <a:schemeClr val="tx1"/>
                </a:solidFill>
                <a:effectLst/>
                <a:latin typeface="+mn-lt"/>
                <a:ea typeface="+mn-ea"/>
                <a:cs typeface="+mn-cs"/>
              </a:rPr>
              <a:t>It will</a:t>
            </a:r>
            <a:r>
              <a:rPr lang="en-US" sz="1200" kern="1200" baseline="0" dirty="0" smtClean="0">
                <a:solidFill>
                  <a:schemeClr val="tx1"/>
                </a:solidFill>
                <a:effectLst/>
                <a:latin typeface="+mn-lt"/>
                <a:ea typeface="+mn-ea"/>
                <a:cs typeface="+mn-cs"/>
              </a:rPr>
              <a:t> be</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easy to overload the processor that is easiest to program, which is likely going to be the coordination processor.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Data </a:t>
            </a:r>
            <a:r>
              <a:rPr lang="en-US" sz="1200" kern="1200" dirty="0" smtClean="0">
                <a:solidFill>
                  <a:schemeClr val="tx1"/>
                </a:solidFill>
                <a:effectLst/>
                <a:latin typeface="+mn-lt"/>
                <a:ea typeface="+mn-ea"/>
                <a:cs typeface="+mn-cs"/>
              </a:rPr>
              <a:t>exchange and sharing within and between computational areas (GPU processor or </a:t>
            </a:r>
            <a:r>
              <a:rPr lang="en-US" sz="1200" kern="1200" dirty="0" smtClean="0">
                <a:solidFill>
                  <a:schemeClr val="tx1"/>
                </a:solidFill>
                <a:effectLst/>
                <a:latin typeface="+mn-lt"/>
                <a:ea typeface="+mn-ea"/>
                <a:cs typeface="+mn-cs"/>
              </a:rPr>
              <a:t>Phi </a:t>
            </a:r>
            <a:r>
              <a:rPr lang="en-US" sz="1200" kern="1200" dirty="0" smtClean="0">
                <a:solidFill>
                  <a:schemeClr val="tx1"/>
                </a:solidFill>
                <a:effectLst/>
                <a:latin typeface="+mn-lt"/>
                <a:ea typeface="+mn-ea"/>
                <a:cs typeface="+mn-cs"/>
              </a:rPr>
              <a:t>processor) is likely to increase, meaning that a portion of </a:t>
            </a:r>
            <a:r>
              <a:rPr lang="en-US" sz="1200" kern="1200" dirty="0" smtClean="0">
                <a:solidFill>
                  <a:schemeClr val="tx1"/>
                </a:solidFill>
                <a:effectLst/>
                <a:latin typeface="+mn-lt"/>
                <a:ea typeface="+mn-ea"/>
                <a:cs typeface="+mn-cs"/>
              </a:rPr>
              <a:t>our</a:t>
            </a:r>
            <a:r>
              <a:rPr lang="en-US" sz="1200" kern="1200" baseline="0" dirty="0" smtClean="0">
                <a:solidFill>
                  <a:schemeClr val="tx1"/>
                </a:solidFill>
                <a:effectLst/>
                <a:latin typeface="+mn-lt"/>
                <a:ea typeface="+mn-ea"/>
                <a:cs typeface="+mn-cs"/>
              </a:rPr>
              <a:t> coordination software</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may need to be present on the light-</a:t>
            </a:r>
            <a:r>
              <a:rPr lang="en-US" sz="1200" kern="1200" dirty="0" smtClean="0">
                <a:solidFill>
                  <a:schemeClr val="tx1"/>
                </a:solidFill>
                <a:effectLst/>
                <a:latin typeface="+mn-lt"/>
                <a:ea typeface="+mn-ea"/>
                <a:cs typeface="+mn-cs"/>
              </a:rPr>
              <a:t>weight</a:t>
            </a:r>
            <a:r>
              <a:rPr lang="en-US" sz="1200" kern="1200" baseline="0" dirty="0" smtClean="0">
                <a:solidFill>
                  <a:schemeClr val="tx1"/>
                </a:solidFill>
                <a:effectLst/>
                <a:latin typeface="+mn-lt"/>
                <a:ea typeface="+mn-ea"/>
                <a:cs typeface="+mn-cs"/>
              </a:rPr>
              <a:t> cores</a:t>
            </a:r>
            <a:r>
              <a:rPr lang="en-U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dirty="0" smtClean="0"/>
              <a:t>--------------</a:t>
            </a:r>
          </a:p>
          <a:p>
            <a:r>
              <a:rPr lang="en-US" baseline="0" dirty="0" smtClean="0"/>
              <a:t>~570 </a:t>
            </a:r>
            <a:r>
              <a:rPr lang="en-US" baseline="0" dirty="0" err="1" smtClean="0"/>
              <a:t>Gflops</a:t>
            </a:r>
            <a:r>
              <a:rPr lang="en-US" baseline="0" dirty="0" smtClean="0"/>
              <a:t> with </a:t>
            </a:r>
            <a:r>
              <a:rPr lang="en-US" baseline="0" dirty="0" err="1" smtClean="0"/>
              <a:t>Linpack</a:t>
            </a:r>
            <a:r>
              <a:rPr lang="en-US" baseline="0" dirty="0" smtClean="0"/>
              <a:t> benchmark</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Framework - one task per concurrent module, module generates additional tasks as necessary</a:t>
            </a:r>
          </a:p>
          <a:p>
            <a:endParaRPr lang="en-US" dirty="0"/>
          </a:p>
        </p:txBody>
      </p:sp>
      <p:sp>
        <p:nvSpPr>
          <p:cNvPr id="4" name="Slide Number Placeholder 3"/>
          <p:cNvSpPr>
            <a:spLocks noGrp="1"/>
          </p:cNvSpPr>
          <p:nvPr>
            <p:ph type="sldNum" sz="quarter" idx="10"/>
          </p:nvPr>
        </p:nvSpPr>
        <p:spPr/>
        <p:txBody>
          <a:bodyPr/>
          <a:lstStyle/>
          <a:p>
            <a:fld id="{E55173E7-E87F-AA4A-973F-31E8A024333A}" type="slidenum">
              <a:rPr lang="en-US" smtClean="0"/>
              <a:t>24</a:t>
            </a:fld>
            <a:endParaRPr lang="en-US"/>
          </a:p>
        </p:txBody>
      </p:sp>
    </p:spTree>
    <p:extLst>
      <p:ext uri="{BB962C8B-B14F-4D97-AF65-F5344CB8AC3E}">
        <p14:creationId xmlns:p14="http://schemas.microsoft.com/office/powerpoint/2010/main" val="1864841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0" i="0" kern="1200" dirty="0" smtClean="0">
                <a:solidFill>
                  <a:schemeClr val="tx1"/>
                </a:solidFill>
                <a:effectLst/>
                <a:latin typeface="+mn-lt"/>
                <a:ea typeface="+mn-ea"/>
                <a:cs typeface="+mn-cs"/>
              </a:rPr>
              <a:t>And what does this mean for our software</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framework?</a:t>
            </a:r>
          </a:p>
          <a:p>
            <a:pPr lvl="0"/>
            <a:r>
              <a:rPr lang="en-US" sz="1200" b="0" i="0" kern="1200" dirty="0" smtClean="0">
                <a:solidFill>
                  <a:schemeClr val="tx1"/>
                </a:solidFill>
                <a:effectLst/>
                <a:latin typeface="+mn-lt"/>
                <a:ea typeface="+mn-ea"/>
                <a:cs typeface="+mn-cs"/>
              </a:rPr>
              <a:t>Achieving a balanced load will be very difficult. </a:t>
            </a:r>
            <a:endParaRPr lang="en-US" sz="1200" b="0" i="0" kern="1200" baseline="0" dirty="0" smtClean="0">
              <a:solidFill>
                <a:schemeClr val="tx1"/>
              </a:solidFill>
              <a:effectLst/>
              <a:latin typeface="+mn-lt"/>
              <a:ea typeface="+mn-ea"/>
              <a:cs typeface="+mn-cs"/>
            </a:endParaRPr>
          </a:p>
          <a:p>
            <a:pPr lvl="0"/>
            <a:endParaRPr lang="en-US" sz="1200" b="0" i="0" kern="1200" baseline="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tools and services that aid in debugging, diagnosing problems, and evaluating performance will be more important than ever.  The framework will need to be able to collect data for these purposes, and help</a:t>
            </a:r>
            <a:r>
              <a:rPr lang="en-US" sz="1200" kern="1200" baseline="0" dirty="0" smtClean="0">
                <a:solidFill>
                  <a:schemeClr val="tx1"/>
                </a:solidFill>
                <a:effectLst/>
                <a:latin typeface="+mn-lt"/>
                <a:ea typeface="+mn-ea"/>
                <a:cs typeface="+mn-cs"/>
              </a:rPr>
              <a:t> management</a:t>
            </a:r>
            <a:r>
              <a:rPr lang="en-US" sz="1200" kern="1200" dirty="0" smtClean="0">
                <a:solidFill>
                  <a:schemeClr val="tx1"/>
                </a:solidFill>
                <a:effectLst/>
                <a:latin typeface="+mn-lt"/>
                <a:ea typeface="+mn-ea"/>
                <a:cs typeface="+mn-cs"/>
              </a:rPr>
              <a:t> the tools that are available through services.</a:t>
            </a:r>
            <a:endParaRPr lang="en-US" sz="1200" b="0" i="0" kern="1200" baseline="0" dirty="0" smtClean="0">
              <a:solidFill>
                <a:schemeClr val="tx1"/>
              </a:solidFill>
              <a:effectLst/>
              <a:latin typeface="+mn-lt"/>
              <a:ea typeface="+mn-ea"/>
              <a:cs typeface="+mn-cs"/>
            </a:endParaRPr>
          </a:p>
          <a:p>
            <a:pPr lvl="0"/>
            <a:endParaRPr lang="en-US" sz="1200" b="0" i="0" kern="1200" baseline="0" dirty="0" smtClean="0">
              <a:solidFill>
                <a:schemeClr val="tx1"/>
              </a:solidFill>
              <a:effectLst/>
              <a:latin typeface="+mn-lt"/>
              <a:ea typeface="+mn-ea"/>
              <a:cs typeface="+mn-cs"/>
            </a:endParaRPr>
          </a:p>
          <a:p>
            <a:r>
              <a:rPr lang="en-US" dirty="0" smtClean="0"/>
              <a:t>However,</a:t>
            </a:r>
            <a:r>
              <a:rPr lang="en-US" baseline="0" dirty="0" smtClean="0"/>
              <a:t> </a:t>
            </a:r>
            <a:r>
              <a:rPr lang="en-US" dirty="0" smtClean="0"/>
              <a:t>I think this is still</a:t>
            </a:r>
            <a:r>
              <a:rPr lang="en-US" baseline="0" dirty="0" smtClean="0"/>
              <a:t> an intermediate solution …  (go to next slide)</a:t>
            </a:r>
          </a:p>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55173E7-E87F-AA4A-973F-31E8A024333A}" type="slidenum">
              <a:rPr lang="en-US" smtClean="0"/>
              <a:t>25</a:t>
            </a:fld>
            <a:endParaRPr lang="en-US"/>
          </a:p>
        </p:txBody>
      </p:sp>
    </p:spTree>
    <p:extLst>
      <p:ext uri="{BB962C8B-B14F-4D97-AF65-F5344CB8AC3E}">
        <p14:creationId xmlns:p14="http://schemas.microsoft.com/office/powerpoint/2010/main" val="1864841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keep going – is something like this still a coprocessor?</a:t>
            </a:r>
          </a:p>
          <a:p>
            <a:r>
              <a:rPr lang="en-US" dirty="0" smtClean="0"/>
              <a:t>First note that is has all the the threads</a:t>
            </a:r>
            <a:r>
              <a:rPr lang="en-US" baseline="0" dirty="0" smtClean="0"/>
              <a:t> and cores we’ve been discussing, with the addition of the “</a:t>
            </a:r>
            <a:r>
              <a:rPr lang="en-US" baseline="0" dirty="0" err="1" smtClean="0"/>
              <a:t>SICore</a:t>
            </a:r>
            <a:r>
              <a:rPr lang="en-US" baseline="0" dirty="0" smtClean="0"/>
              <a:t>”.</a:t>
            </a:r>
            <a:endParaRPr lang="en-US" dirty="0" smtClean="0"/>
          </a:p>
          <a:p>
            <a:r>
              <a:rPr lang="en-US" dirty="0" err="1" smtClean="0"/>
              <a:t>SICore</a:t>
            </a:r>
            <a:r>
              <a:rPr lang="en-US" baseline="0" dirty="0" smtClean="0"/>
              <a:t> </a:t>
            </a:r>
            <a:r>
              <a:rPr lang="en-US" baseline="0" dirty="0" smtClean="0"/>
              <a:t>= serial integrated core.  Probably not quite as wonderful as the full heavy weight X86 cores we have today, but still very capable for serial loads.</a:t>
            </a:r>
          </a:p>
          <a:p>
            <a:r>
              <a:rPr lang="en-US" baseline="0" dirty="0" smtClean="0"/>
              <a:t>ARM </a:t>
            </a:r>
            <a:r>
              <a:rPr lang="en-US" baseline="0" dirty="0" smtClean="0"/>
              <a:t>and PowerPC are used in </a:t>
            </a:r>
            <a:r>
              <a:rPr lang="en-US" baseline="0" dirty="0" smtClean="0"/>
              <a:t>embedded </a:t>
            </a:r>
            <a:r>
              <a:rPr lang="en-US" baseline="0" dirty="0" smtClean="0"/>
              <a:t>contexts </a:t>
            </a:r>
            <a:r>
              <a:rPr lang="en-US" baseline="0" dirty="0" smtClean="0"/>
              <a:t>such as this – </a:t>
            </a:r>
            <a:r>
              <a:rPr lang="en-US" baseline="0" dirty="0" smtClean="0"/>
              <a:t>both might be </a:t>
            </a:r>
            <a:r>
              <a:rPr lang="en-US" baseline="0" dirty="0" smtClean="0"/>
              <a:t>candidates</a:t>
            </a:r>
          </a:p>
          <a:p>
            <a:endParaRPr lang="en-US" baseline="0" dirty="0" smtClean="0"/>
          </a:p>
          <a:p>
            <a:r>
              <a:rPr lang="en-US" baseline="0" dirty="0" smtClean="0"/>
              <a:t>I’m going to call this a hybrid node – one capable of mixed workloads with low coordination overhead possibilities</a:t>
            </a:r>
          </a:p>
          <a:p>
            <a:endParaRPr lang="en-US" baseline="0" dirty="0" smtClean="0"/>
          </a:p>
          <a:p>
            <a:r>
              <a:rPr lang="en-US" baseline="0" dirty="0" smtClean="0"/>
              <a:t>------</a:t>
            </a:r>
          </a:p>
          <a:p>
            <a:r>
              <a:rPr lang="en-US" sz="1200" kern="1200" dirty="0" smtClean="0">
                <a:solidFill>
                  <a:schemeClr val="tx1"/>
                </a:solidFill>
                <a:effectLst/>
                <a:latin typeface="+mn-lt"/>
                <a:ea typeface="+mn-ea"/>
                <a:cs typeface="+mn-cs"/>
              </a:rPr>
              <a:t>What should be said of the ARM64 and PowerPC (A2 or other version) processors? Both make good candidates for embedding close to the GPU cores to serve coordination roles and take processing load that are not suitable for GPU cores</a:t>
            </a:r>
            <a:r>
              <a:rPr lang="en-US" dirty="0" smtClean="0">
                <a:effectLst/>
              </a:rPr>
              <a:t>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55173E7-E87F-AA4A-973F-31E8A024333A}" type="slidenum">
              <a:rPr lang="en-US" smtClean="0"/>
              <a:t>26</a:t>
            </a:fld>
            <a:endParaRPr lang="en-US"/>
          </a:p>
        </p:txBody>
      </p:sp>
    </p:spTree>
    <p:extLst>
      <p:ext uri="{BB962C8B-B14F-4D97-AF65-F5344CB8AC3E}">
        <p14:creationId xmlns:p14="http://schemas.microsoft.com/office/powerpoint/2010/main" val="15344442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have</a:t>
            </a:r>
            <a:r>
              <a:rPr lang="en-US" baseline="0" dirty="0" smtClean="0"/>
              <a:t> a possible view of a node with</a:t>
            </a:r>
            <a:r>
              <a:rPr lang="en-US" dirty="0" smtClean="0"/>
              <a:t> hybrid processors</a:t>
            </a:r>
            <a:r>
              <a:rPr lang="en-US" baseline="0" dirty="0" smtClean="0"/>
              <a:t> …</a:t>
            </a:r>
            <a:endParaRPr lang="en-US" dirty="0" smtClean="0"/>
          </a:p>
          <a:p>
            <a:r>
              <a:rPr lang="en-US" dirty="0" smtClean="0"/>
              <a:t>What </a:t>
            </a:r>
            <a:r>
              <a:rPr lang="en-US" dirty="0" smtClean="0"/>
              <a:t>do we do with this?  </a:t>
            </a:r>
            <a:r>
              <a:rPr lang="en-US" dirty="0" smtClean="0"/>
              <a:t>Maybe support </a:t>
            </a:r>
            <a:r>
              <a:rPr lang="en-US" dirty="0" smtClean="0"/>
              <a:t>one event processor </a:t>
            </a:r>
            <a:r>
              <a:rPr lang="en-US" dirty="0" smtClean="0"/>
              <a:t>image?</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What </a:t>
            </a:r>
            <a:r>
              <a:rPr lang="en-US" dirty="0" smtClean="0"/>
              <a:t>are the implications</a:t>
            </a:r>
            <a:r>
              <a:rPr lang="en-US" baseline="0" dirty="0" smtClean="0"/>
              <a:t> for overall </a:t>
            </a:r>
            <a:r>
              <a:rPr lang="en-US" baseline="0" dirty="0" smtClean="0"/>
              <a:t>workflows, assuming bandwidths anywhere near those listed?</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This must include a densely packed co-processor / processor combo system, like what is in </a:t>
            </a:r>
            <a:r>
              <a:rPr lang="en-US" dirty="0" err="1" smtClean="0"/>
              <a:t>cray</a:t>
            </a:r>
            <a:r>
              <a:rPr lang="en-US" dirty="0" smtClean="0"/>
              <a:t> xc30</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E55173E7-E87F-AA4A-973F-31E8A024333A}" type="slidenum">
              <a:rPr lang="en-US" smtClean="0"/>
              <a:t>27</a:t>
            </a:fld>
            <a:endParaRPr lang="en-US"/>
          </a:p>
        </p:txBody>
      </p:sp>
    </p:spTree>
    <p:extLst>
      <p:ext uri="{BB962C8B-B14F-4D97-AF65-F5344CB8AC3E}">
        <p14:creationId xmlns:p14="http://schemas.microsoft.com/office/powerpoint/2010/main" val="29401045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Just to make this more concrete – here are some of the </a:t>
            </a:r>
            <a:r>
              <a:rPr lang="en-US" dirty="0" smtClean="0"/>
              <a:t>resources that </a:t>
            </a:r>
            <a:r>
              <a:rPr lang="en-US" dirty="0" smtClean="0"/>
              <a:t>can</a:t>
            </a:r>
            <a:r>
              <a:rPr lang="en-US" baseline="0" dirty="0" smtClean="0"/>
              <a:t> </a:t>
            </a:r>
            <a:r>
              <a:rPr lang="en-US" dirty="0" smtClean="0"/>
              <a:t>be available</a:t>
            </a:r>
            <a:r>
              <a:rPr lang="en-US" baseline="0" dirty="0" smtClean="0"/>
              <a:t>.</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Where to these things go?</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lvl="1"/>
            <a:r>
              <a:rPr lang="en-US" sz="1200" b="1" i="1" kern="1200" dirty="0" smtClean="0">
                <a:solidFill>
                  <a:schemeClr val="tx1"/>
                </a:solidFill>
                <a:effectLst/>
                <a:latin typeface="+mn-lt"/>
                <a:ea typeface="+mn-ea"/>
                <a:cs typeface="+mn-cs"/>
              </a:rPr>
              <a:t>The portable computer is still important</a:t>
            </a:r>
          </a:p>
          <a:p>
            <a:r>
              <a:rPr lang="en-US" sz="1200" kern="1200" dirty="0" smtClean="0">
                <a:solidFill>
                  <a:schemeClr val="tx1"/>
                </a:solidFill>
                <a:effectLst/>
                <a:latin typeface="+mn-lt"/>
                <a:ea typeface="+mn-ea"/>
                <a:cs typeface="+mn-cs"/>
              </a:rPr>
              <a:t>Everyone knows that under the covers of the Macs we use is a reasonable GPU with CUDA 3.0 compute capability. It hardly seems possible to effectively share code and that will be able to utilize this resource – I mean here cooperatively with the multicore resources available on the machine already.  I think this type of machine will certainly evolve, but will always be important for algorithm development and for modest size analyzes.</a:t>
            </a:r>
          </a:p>
          <a:p>
            <a:pPr lvl="1"/>
            <a:r>
              <a:rPr lang="en-US" sz="1200" b="1" i="1" kern="1200" dirty="0" smtClean="0">
                <a:solidFill>
                  <a:schemeClr val="tx1"/>
                </a:solidFill>
                <a:effectLst/>
                <a:latin typeface="+mn-lt"/>
                <a:ea typeface="+mn-ea"/>
                <a:cs typeface="+mn-cs"/>
              </a:rPr>
              <a:t>The system without files (mostly)</a:t>
            </a:r>
          </a:p>
          <a:p>
            <a:r>
              <a:rPr lang="en-US" sz="1200" kern="1200" dirty="0" smtClean="0">
                <a:solidFill>
                  <a:schemeClr val="tx1"/>
                </a:solidFill>
                <a:effectLst/>
                <a:latin typeface="+mn-lt"/>
                <a:ea typeface="+mn-ea"/>
                <a:cs typeface="+mn-cs"/>
              </a:rPr>
              <a:t>Moving data through systems with memory buffering may be an advantage. A 10GbE interface can sustain transfers nearly that rate.  What would be different if this, or IB running at much higher rates, is readily available? Would we need to buffer data into disk files at all during intermediate stages of processing, or just at the end where it is rounded up for the final write.  Yes, we would need a large parallel writing system to keep up, but now it becomes a specialized part of the infrastructure and not necessarily a piece that needs to be dealt with at the compute part, and additional hardware that must be operated and maintained.</a:t>
            </a:r>
          </a:p>
          <a:p>
            <a:pPr lvl="1"/>
            <a:r>
              <a:rPr lang="en-US" sz="1200" b="1" i="1" kern="1200" dirty="0" smtClean="0">
                <a:solidFill>
                  <a:schemeClr val="tx1"/>
                </a:solidFill>
                <a:effectLst/>
                <a:latin typeface="+mn-lt"/>
                <a:ea typeface="+mn-ea"/>
                <a:cs typeface="+mn-cs"/>
              </a:rPr>
              <a:t>Programming the many-core machines is getting better</a:t>
            </a:r>
          </a:p>
          <a:p>
            <a:r>
              <a:rPr lang="en-US" sz="1200" kern="1200" dirty="0" smtClean="0">
                <a:solidFill>
                  <a:schemeClr val="tx1"/>
                </a:solidFill>
                <a:effectLst/>
                <a:latin typeface="+mn-lt"/>
                <a:ea typeface="+mn-ea"/>
                <a:cs typeface="+mn-cs"/>
              </a:rPr>
              <a:t>The two many-core platforms that are readily available, MIC Phi</a:t>
            </a:r>
          </a:p>
          <a:p>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55173E7-E87F-AA4A-973F-31E8A024333A}" type="slidenum">
              <a:rPr lang="en-US" smtClean="0"/>
              <a:t>28</a:t>
            </a:fld>
            <a:endParaRPr lang="en-US"/>
          </a:p>
        </p:txBody>
      </p:sp>
    </p:spTree>
    <p:extLst>
      <p:ext uri="{BB962C8B-B14F-4D97-AF65-F5344CB8AC3E}">
        <p14:creationId xmlns:p14="http://schemas.microsoft.com/office/powerpoint/2010/main" val="10953542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let’s talk a bit more about the programming aspects…</a:t>
            </a:r>
            <a:endParaRPr lang="en-US" dirty="0"/>
          </a:p>
        </p:txBody>
      </p:sp>
      <p:sp>
        <p:nvSpPr>
          <p:cNvPr id="4" name="Slide Number Placeholder 3"/>
          <p:cNvSpPr>
            <a:spLocks noGrp="1"/>
          </p:cNvSpPr>
          <p:nvPr>
            <p:ph type="sldNum" sz="quarter" idx="10"/>
          </p:nvPr>
        </p:nvSpPr>
        <p:spPr/>
        <p:txBody>
          <a:bodyPr/>
          <a:lstStyle/>
          <a:p>
            <a:fld id="{E55173E7-E87F-AA4A-973F-31E8A024333A}" type="slidenum">
              <a:rPr lang="en-US" smtClean="0"/>
              <a:t>29</a:t>
            </a:fld>
            <a:endParaRPr lang="en-US"/>
          </a:p>
        </p:txBody>
      </p:sp>
    </p:spTree>
    <p:extLst>
      <p:ext uri="{BB962C8B-B14F-4D97-AF65-F5344CB8AC3E}">
        <p14:creationId xmlns:p14="http://schemas.microsoft.com/office/powerpoint/2010/main" val="21931833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smtClean="0">
                <a:solidFill>
                  <a:schemeClr val="tx1"/>
                </a:solidFill>
                <a:effectLst/>
                <a:latin typeface="+mn-lt"/>
                <a:ea typeface="+mn-ea"/>
                <a:cs typeface="+mn-cs"/>
              </a:rPr>
              <a:t>What is needed to programs these new machines …</a:t>
            </a:r>
          </a:p>
          <a:p>
            <a:r>
              <a:rPr lang="en-US" sz="1200" kern="1200" baseline="0" dirty="0" smtClean="0">
                <a:solidFill>
                  <a:schemeClr val="tx1"/>
                </a:solidFill>
                <a:effectLst/>
                <a:latin typeface="+mn-lt"/>
                <a:ea typeface="+mn-ea"/>
                <a:cs typeface="+mn-cs"/>
              </a:rPr>
              <a:t>Let’s face it, there will be special programming languages and features to use this hardware effectively.</a:t>
            </a:r>
          </a:p>
          <a:p>
            <a:r>
              <a:rPr lang="en-US" sz="1200" kern="1200" baseline="0" dirty="0" smtClean="0">
                <a:solidFill>
                  <a:schemeClr val="tx1"/>
                </a:solidFill>
                <a:effectLst/>
                <a:latin typeface="+mn-lt"/>
                <a:ea typeface="+mn-ea"/>
                <a:cs typeface="+mn-cs"/>
              </a:rPr>
              <a:t>I do not believe that </a:t>
            </a:r>
            <a:r>
              <a:rPr lang="en-US" dirty="0" err="1" smtClean="0"/>
              <a:t>OpenCL</a:t>
            </a:r>
            <a:r>
              <a:rPr lang="en-US" dirty="0" smtClean="0"/>
              <a:t>, (always catching up),</a:t>
            </a:r>
            <a:r>
              <a:rPr lang="en-US" baseline="0" dirty="0" smtClean="0"/>
              <a:t> or that </a:t>
            </a:r>
            <a:r>
              <a:rPr lang="en-US" dirty="0" err="1" smtClean="0"/>
              <a:t>OpenMP</a:t>
            </a:r>
            <a:r>
              <a:rPr lang="en-US" dirty="0" smtClean="0"/>
              <a:t> (not very rich abstractions) will be universal</a:t>
            </a:r>
            <a:r>
              <a:rPr lang="en-US" baseline="0" dirty="0" smtClean="0"/>
              <a:t> solutions to sharing code.</a:t>
            </a:r>
            <a:endParaRPr lang="en-US" sz="1200" kern="1200" baseline="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Regardless of the platform, we are still using compilers and tools that are specific for this sort of platform.  Because of the specialized nature of these compute resources, it is likely that the special purpose CUDA language and the Intel-specific directives, </a:t>
            </a:r>
            <a:r>
              <a:rPr lang="en-US" sz="1200" kern="1200" dirty="0" err="1" smtClean="0">
                <a:solidFill>
                  <a:schemeClr val="tx1"/>
                </a:solidFill>
                <a:effectLst/>
                <a:latin typeface="+mn-lt"/>
                <a:ea typeface="+mn-ea"/>
                <a:cs typeface="+mn-cs"/>
              </a:rPr>
              <a:t>intrinsics</a:t>
            </a:r>
            <a:r>
              <a:rPr lang="en-US" sz="1200" kern="1200" dirty="0" smtClean="0">
                <a:solidFill>
                  <a:schemeClr val="tx1"/>
                </a:solidFill>
                <a:effectLst/>
                <a:latin typeface="+mn-lt"/>
                <a:ea typeface="+mn-ea"/>
                <a:cs typeface="+mn-cs"/>
              </a:rPr>
              <a:t>, and language extensions are here to stay.  Sure, it is easy to look at the Intel MIC and conclude that because there is overlap and commonality of the basic instruction set, that this will surely make things easier.  I am not so sure about this after looking through the vast number of assists that are available for utilizing the resources well. </a:t>
            </a:r>
          </a:p>
          <a:p>
            <a:r>
              <a:rPr lang="en-US" sz="1200" kern="1200" dirty="0" smtClean="0">
                <a:solidFill>
                  <a:schemeClr val="tx1"/>
                </a:solidFill>
                <a:effectLst/>
                <a:latin typeface="+mn-lt"/>
                <a:ea typeface="+mn-ea"/>
                <a:cs typeface="+mn-cs"/>
              </a:rPr>
              <a:t>These machine-specific programming features complicate every aspect of programming – from coding (perhaps three or more times with partial overlap!) to validation and testing. Each of these systems will embed the co-processor code into the host executable using cross-compilation tools. This will affect the development tool suites, release management, and moving to new compiler versions.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We currently have parts of the CUDA tool chain incorporated into our build system and are able to build mixed </a:t>
            </a:r>
            <a:r>
              <a:rPr lang="en-US" sz="1200" kern="1200" dirty="0" err="1" smtClean="0">
                <a:solidFill>
                  <a:schemeClr val="tx1"/>
                </a:solidFill>
                <a:effectLst/>
                <a:latin typeface="+mn-lt"/>
                <a:ea typeface="+mn-ea"/>
                <a:cs typeface="+mn-cs"/>
              </a:rPr>
              <a:t>executables</a:t>
            </a:r>
            <a:r>
              <a:rPr lang="en-US" sz="1200" kern="1200" dirty="0" smtClean="0">
                <a:solidFill>
                  <a:schemeClr val="tx1"/>
                </a:solidFill>
                <a:effectLst/>
                <a:latin typeface="+mn-lt"/>
                <a:ea typeface="+mn-ea"/>
                <a:cs typeface="+mn-cs"/>
              </a:rPr>
              <a:t>. We </a:t>
            </a:r>
            <a:r>
              <a:rPr lang="en-US" sz="1200" kern="1200" dirty="0" smtClean="0">
                <a:solidFill>
                  <a:schemeClr val="tx1"/>
                </a:solidFill>
                <a:effectLst/>
                <a:latin typeface="+mn-lt"/>
                <a:ea typeface="+mn-ea"/>
                <a:cs typeface="+mn-cs"/>
              </a:rPr>
              <a:t>have just begun to do the same integration work for the Intel tool suite with the intent of using the Phi as a co-processor.</a:t>
            </a:r>
          </a:p>
          <a:p>
            <a:endParaRPr lang="en-US" dirty="0" smtClean="0"/>
          </a:p>
          <a:p>
            <a:r>
              <a:rPr lang="en-US" dirty="0" smtClean="0"/>
              <a:t>--------</a:t>
            </a:r>
          </a:p>
          <a:p>
            <a:r>
              <a:rPr lang="en-US" sz="1200" kern="1200" dirty="0" smtClean="0">
                <a:solidFill>
                  <a:schemeClr val="tx1"/>
                </a:solidFill>
                <a:effectLst/>
                <a:latin typeface="+mn-lt"/>
                <a:ea typeface="+mn-ea"/>
                <a:cs typeface="+mn-cs"/>
              </a:rPr>
              <a:t>We focused entirely on using CUDA – mainly because the language was already maturing when </a:t>
            </a:r>
            <a:r>
              <a:rPr lang="en-US" sz="1200" kern="1200" dirty="0" err="1" smtClean="0">
                <a:solidFill>
                  <a:schemeClr val="tx1"/>
                </a:solidFill>
                <a:effectLst/>
                <a:latin typeface="+mn-lt"/>
                <a:ea typeface="+mn-ea"/>
                <a:cs typeface="+mn-cs"/>
              </a:rPr>
              <a:t>OpenCL</a:t>
            </a:r>
            <a:r>
              <a:rPr lang="en-US" sz="1200" kern="1200" dirty="0" smtClean="0">
                <a:solidFill>
                  <a:schemeClr val="tx1"/>
                </a:solidFill>
                <a:effectLst/>
                <a:latin typeface="+mn-lt"/>
                <a:ea typeface="+mn-ea"/>
                <a:cs typeface="+mn-cs"/>
              </a:rPr>
              <a:t> arriving and there were no reports of catching up with regards to performance.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a:t>
            </a:r>
            <a:r>
              <a:rPr lang="en-US" sz="1200" kern="1200" baseline="0" dirty="0" smtClean="0">
                <a:solidFill>
                  <a:schemeClr val="tx1"/>
                </a:solidFill>
                <a:effectLst/>
                <a:latin typeface="+mn-lt"/>
                <a:ea typeface="+mn-ea"/>
                <a:cs typeface="+mn-cs"/>
              </a:rPr>
              <a:t> algorithm work</a:t>
            </a:r>
            <a:r>
              <a:rPr lang="en-US" sz="1200" kern="1200" dirty="0" smtClean="0">
                <a:solidFill>
                  <a:schemeClr val="tx1"/>
                </a:solidFill>
                <a:effectLst/>
                <a:latin typeface="+mn-lt"/>
                <a:ea typeface="+mn-ea"/>
                <a:cs typeface="+mn-cs"/>
              </a:rPr>
              <a:t> contains use-case algorithms that have been broken down into stages using a mixed processor environment and multiple programming techniques (TBB, CUDA host compiled code, hand code use of array and structures) within the control from the art framework. The early results of the algorithm work were discussed at a concurrency forum meeting.  </a:t>
            </a: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55173E7-E87F-AA4A-973F-31E8A024333A}" type="slidenum">
              <a:rPr lang="en-US" smtClean="0"/>
              <a:t>30</a:t>
            </a:fld>
            <a:endParaRPr lang="en-US"/>
          </a:p>
        </p:txBody>
      </p:sp>
    </p:spTree>
    <p:extLst>
      <p:ext uri="{BB962C8B-B14F-4D97-AF65-F5344CB8AC3E}">
        <p14:creationId xmlns:p14="http://schemas.microsoft.com/office/powerpoint/2010/main" val="9514420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 would like to say</a:t>
            </a:r>
            <a:r>
              <a:rPr lang="en-US" baseline="0" dirty="0" smtClean="0"/>
              <a:t> again that things are getting much better. </a:t>
            </a:r>
            <a:r>
              <a:rPr lang="en-US" sz="1200" kern="1200" dirty="0" smtClean="0">
                <a:solidFill>
                  <a:schemeClr val="tx1"/>
                </a:solidFill>
                <a:effectLst/>
                <a:latin typeface="+mn-lt"/>
                <a:ea typeface="+mn-ea"/>
                <a:cs typeface="+mn-cs"/>
              </a:rPr>
              <a:t>On the bright side, I do recall</a:t>
            </a:r>
            <a:r>
              <a:rPr lang="en-US" sz="1200" kern="1200" baseline="0" dirty="0" smtClean="0">
                <a:solidFill>
                  <a:schemeClr val="tx1"/>
                </a:solidFill>
                <a:effectLst/>
                <a:latin typeface="+mn-lt"/>
                <a:ea typeface="+mn-ea"/>
                <a:cs typeface="+mn-cs"/>
              </a:rPr>
              <a:t> that n</a:t>
            </a:r>
            <a:r>
              <a:rPr lang="en-US" sz="1200" kern="1200" dirty="0" smtClean="0">
                <a:solidFill>
                  <a:schemeClr val="tx1"/>
                </a:solidFill>
                <a:effectLst/>
                <a:latin typeface="+mn-lt"/>
                <a:ea typeface="+mn-ea"/>
                <a:cs typeface="+mn-cs"/>
              </a:rPr>
              <a:t>ot many years back the many-core machines were barely approachable.  The only game in town was the NVidia GPGPU and it was a challenge not only to code an algorithm to run, but to get any performance at all. The newer systems with compute capabilities 2.x make programming a bit smoother even though the constraints in using the cores and memory hierarchy are very similar.  </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Hyper-Q and dynamic parallelism capabilities are relevant and important for framework and algorithmic development.</a:t>
            </a:r>
          </a:p>
          <a:p>
            <a:r>
              <a:rPr lang="en-US" dirty="0" smtClean="0"/>
              <a:t>There is still plenty of work</a:t>
            </a:r>
            <a:r>
              <a:rPr lang="en-US" baseline="0" dirty="0" smtClean="0"/>
              <a:t> left</a:t>
            </a:r>
            <a:r>
              <a:rPr lang="en-US" dirty="0" smtClean="0"/>
              <a:t> in</a:t>
            </a:r>
            <a:r>
              <a:rPr lang="en-US" baseline="0" dirty="0" smtClean="0"/>
              <a:t> testing</a:t>
            </a:r>
            <a:r>
              <a:rPr lang="en-US" dirty="0" smtClean="0"/>
              <a:t> the limits and flexibility of</a:t>
            </a:r>
            <a:r>
              <a:rPr lang="en-US" baseline="0" dirty="0" smtClean="0"/>
              <a:t> the overlapped communications and computations to see how an event processing framework might take full advantage of them.</a:t>
            </a:r>
          </a:p>
          <a:p>
            <a:r>
              <a:rPr lang="en-US" dirty="0" smtClean="0"/>
              <a:t>Both</a:t>
            </a:r>
            <a:r>
              <a:rPr lang="en-US" baseline="0" dirty="0" smtClean="0"/>
              <a:t> are n</a:t>
            </a:r>
            <a:r>
              <a:rPr lang="en-US" dirty="0" smtClean="0"/>
              <a:t>ecessary to keep the GPU busy without incurring communications and call overheads.</a:t>
            </a:r>
          </a:p>
          <a:p>
            <a:r>
              <a:rPr lang="en-US" dirty="0" smtClean="0"/>
              <a:t>The dynamic parallelism</a:t>
            </a:r>
            <a:r>
              <a:rPr lang="en-US" baseline="0" dirty="0" smtClean="0"/>
              <a:t> feature will n</a:t>
            </a:r>
            <a:r>
              <a:rPr lang="en-US" dirty="0" smtClean="0"/>
              <a:t>ow permit</a:t>
            </a:r>
            <a:r>
              <a:rPr lang="en-US" baseline="0" dirty="0" smtClean="0"/>
              <a:t> elements of the software framework scheduling within the GPU.</a:t>
            </a:r>
            <a:endParaRPr lang="en-US" dirty="0" smtClean="0"/>
          </a:p>
          <a:p>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55173E7-E87F-AA4A-973F-31E8A024333A}" type="slidenum">
              <a:rPr lang="en-US" smtClean="0"/>
              <a:t>31</a:t>
            </a:fld>
            <a:endParaRPr lang="en-US"/>
          </a:p>
        </p:txBody>
      </p:sp>
    </p:spTree>
    <p:extLst>
      <p:ext uri="{BB962C8B-B14F-4D97-AF65-F5344CB8AC3E}">
        <p14:creationId xmlns:p14="http://schemas.microsoft.com/office/powerpoint/2010/main" val="18942943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For the frameworks</a:t>
            </a:r>
            <a:r>
              <a:rPr lang="en-US" sz="1200" kern="1200" baseline="0" dirty="0" smtClean="0">
                <a:solidFill>
                  <a:schemeClr val="tx1"/>
                </a:solidFill>
                <a:effectLst/>
                <a:latin typeface="+mn-lt"/>
                <a:ea typeface="+mn-ea"/>
                <a:cs typeface="+mn-cs"/>
              </a:rPr>
              <a:t> we support at Fermilab, what are some of the “affected framework areas”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HTC - Sure, over a large installation this is true, but with the resources available on one future node is this still true? Are the simple 1G network interfaces going to last?</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alternative</a:t>
            </a:r>
            <a:r>
              <a:rPr lang="en-US" sz="1200" kern="1200" baseline="0" dirty="0" smtClean="0">
                <a:solidFill>
                  <a:schemeClr val="tx1"/>
                </a:solidFill>
                <a:effectLst/>
                <a:latin typeface="+mn-lt"/>
                <a:ea typeface="+mn-ea"/>
                <a:cs typeface="+mn-cs"/>
              </a:rPr>
              <a:t>-protocol high-performance networks might help here. For example making use of features like RDMA.</a:t>
            </a: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If </a:t>
            </a:r>
            <a:r>
              <a:rPr lang="en-US" sz="1200" kern="1200" dirty="0" smtClean="0">
                <a:solidFill>
                  <a:schemeClr val="tx1"/>
                </a:solidFill>
                <a:effectLst/>
                <a:latin typeface="+mn-lt"/>
                <a:ea typeface="+mn-ea"/>
                <a:cs typeface="+mn-cs"/>
              </a:rPr>
              <a:t>there was </a:t>
            </a:r>
            <a:r>
              <a:rPr lang="en-US" sz="1200" kern="1200" dirty="0" smtClean="0">
                <a:solidFill>
                  <a:schemeClr val="tx1"/>
                </a:solidFill>
                <a:effectLst/>
                <a:latin typeface="+mn-lt"/>
                <a:ea typeface="+mn-ea"/>
                <a:cs typeface="+mn-cs"/>
              </a:rPr>
              <a:t>to</a:t>
            </a:r>
            <a:r>
              <a:rPr lang="en-US" sz="1200" kern="1200" baseline="0" dirty="0" smtClean="0">
                <a:solidFill>
                  <a:schemeClr val="tx1"/>
                </a:solidFill>
                <a:effectLst/>
                <a:latin typeface="+mn-lt"/>
                <a:ea typeface="+mn-ea"/>
                <a:cs typeface="+mn-cs"/>
              </a:rPr>
              <a:t> be</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light-</a:t>
            </a:r>
            <a:r>
              <a:rPr lang="en-US" sz="1200" b="1" kern="1200" dirty="0" smtClean="0">
                <a:solidFill>
                  <a:schemeClr val="tx1"/>
                </a:solidFill>
                <a:effectLst/>
                <a:latin typeface="+mn-lt"/>
                <a:ea typeface="+mn-ea"/>
                <a:cs typeface="+mn-cs"/>
              </a:rPr>
              <a:t>weight, distributed </a:t>
            </a:r>
            <a:r>
              <a:rPr lang="en-US" sz="1200" b="1" kern="1200" dirty="0" smtClean="0">
                <a:solidFill>
                  <a:schemeClr val="tx1"/>
                </a:solidFill>
                <a:effectLst/>
                <a:latin typeface="+mn-lt"/>
                <a:ea typeface="+mn-ea"/>
                <a:cs typeface="+mn-cs"/>
              </a:rPr>
              <a:t>coordination framework</a:t>
            </a:r>
            <a:r>
              <a:rPr lang="en-US" sz="1200" kern="1200" dirty="0" smtClean="0">
                <a:solidFill>
                  <a:schemeClr val="tx1"/>
                </a:solidFill>
                <a:effectLst/>
                <a:latin typeface="+mn-lt"/>
                <a:ea typeface="+mn-ea"/>
                <a:cs typeface="+mn-cs"/>
              </a:rPr>
              <a:t>, what affects does it have on the </a:t>
            </a:r>
            <a:r>
              <a:rPr lang="en-US" sz="1200" kern="1200" dirty="0" smtClean="0">
                <a:solidFill>
                  <a:schemeClr val="tx1"/>
                </a:solidFill>
                <a:effectLst/>
                <a:latin typeface="+mn-lt"/>
                <a:ea typeface="+mn-ea"/>
                <a:cs typeface="+mn-cs"/>
              </a:rPr>
              <a:t>subsystems?</a:t>
            </a:r>
            <a:r>
              <a:rPr lang="en-US" sz="1200" kern="1200" baseline="0" dirty="0" smtClean="0">
                <a:solidFill>
                  <a:schemeClr val="tx1"/>
                </a:solidFill>
                <a:effectLst/>
                <a:latin typeface="+mn-lt"/>
                <a:ea typeface="+mn-ea"/>
                <a:cs typeface="+mn-cs"/>
              </a:rPr>
              <a:t> </a:t>
            </a:r>
            <a:r>
              <a:rPr lang="en-US" dirty="0" smtClean="0"/>
              <a:t>Big ones are (general conclusions and principles)</a:t>
            </a:r>
            <a:r>
              <a:rPr lang="en-US" baseline="0" dirty="0" smtClean="0"/>
              <a:t>:</a:t>
            </a:r>
          </a:p>
          <a:p>
            <a:pPr marL="228600" indent="-228600">
              <a:buAutoNum type="arabicParenR"/>
            </a:pPr>
            <a:r>
              <a:rPr lang="en-US" baseline="0" dirty="0" smtClean="0"/>
              <a:t>TBB – almost everyone likes this mode of working, the task model is efficient and hides or prevents a lot of multi-threading programming problems if it is used well (according to the rules)</a:t>
            </a:r>
          </a:p>
          <a:p>
            <a:pPr marL="228600" indent="-228600">
              <a:buAutoNum type="arabicParenR"/>
            </a:pPr>
            <a:r>
              <a:rPr lang="en-US" baseline="0" dirty="0" smtClean="0"/>
              <a:t>Caching of data is bad</a:t>
            </a:r>
          </a:p>
          <a:p>
            <a:pPr marL="228600" indent="-228600">
              <a:buAutoNum type="arabicParenR"/>
            </a:pPr>
            <a:r>
              <a:rPr lang="en-US" baseline="0" dirty="0" smtClean="0"/>
              <a:t>Services are troublesome because of their global nature</a:t>
            </a:r>
          </a:p>
          <a:p>
            <a:pPr marL="228600" indent="-228600">
              <a:buAutoNum type="arabicParenR"/>
            </a:pPr>
            <a:r>
              <a:rPr lang="en-US" baseline="0" dirty="0" smtClean="0"/>
              <a:t>Dependency (data) is more important (simple control flow processing expressions are not enough</a:t>
            </a:r>
          </a:p>
          <a:p>
            <a:pPr marL="228600" indent="-228600">
              <a:buAutoNum type="arabicParenR"/>
            </a:pPr>
            <a:r>
              <a:rPr lang="en-US" baseline="0" dirty="0" smtClean="0"/>
              <a:t>Delayed reading, or delayed loading is trouble</a:t>
            </a:r>
            <a:endParaRPr lang="en-US" sz="1200" kern="1200" dirty="0" smtClean="0">
              <a:solidFill>
                <a:schemeClr val="tx1"/>
              </a:solidFill>
              <a:effectLst/>
              <a:latin typeface="+mn-lt"/>
              <a:ea typeface="+mn-ea"/>
              <a:cs typeface="+mn-cs"/>
            </a:endParaRPr>
          </a:p>
          <a:p>
            <a:pPr lvl="0"/>
            <a:endParaRPr lang="en-US" sz="1200" kern="1200" dirty="0" smtClean="0">
              <a:solidFill>
                <a:schemeClr val="tx1"/>
              </a:solidFill>
              <a:effectLst/>
              <a:latin typeface="+mn-lt"/>
              <a:ea typeface="+mn-ea"/>
              <a:cs typeface="+mn-cs"/>
            </a:endParaRP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1) EDM: can we afford serialization of arbitrary </a:t>
            </a:r>
            <a:r>
              <a:rPr lang="en-US" sz="1200" kern="1200" dirty="0" err="1" smtClean="0">
                <a:solidFill>
                  <a:schemeClr val="tx1"/>
                </a:solidFill>
                <a:effectLst/>
                <a:latin typeface="+mn-lt"/>
                <a:ea typeface="+mn-ea"/>
                <a:cs typeface="+mn-cs"/>
              </a:rPr>
              <a:t>structs</a:t>
            </a:r>
            <a:r>
              <a:rPr lang="en-US" sz="1200" kern="1200" dirty="0" smtClean="0">
                <a:solidFill>
                  <a:schemeClr val="tx1"/>
                </a:solidFill>
                <a:effectLst/>
                <a:latin typeface="+mn-lt"/>
                <a:ea typeface="+mn-ea"/>
                <a:cs typeface="+mn-cs"/>
              </a:rPr>
              <a:t> / objects? The host </a:t>
            </a:r>
            <a:r>
              <a:rPr lang="en-US" sz="1200" kern="1200" dirty="0" err="1" smtClean="0">
                <a:solidFill>
                  <a:schemeClr val="tx1"/>
                </a:solidFill>
                <a:effectLst/>
                <a:latin typeface="+mn-lt"/>
                <a:ea typeface="+mn-ea"/>
                <a:cs typeface="+mn-cs"/>
              </a:rPr>
              <a:t>proc</a:t>
            </a:r>
            <a:r>
              <a:rPr lang="en-US" sz="1200" kern="1200" dirty="0" smtClean="0">
                <a:solidFill>
                  <a:schemeClr val="tx1"/>
                </a:solidFill>
                <a:effectLst/>
                <a:latin typeface="+mn-lt"/>
                <a:ea typeface="+mn-ea"/>
                <a:cs typeface="+mn-cs"/>
              </a:rPr>
              <a:t> will not take the load. How often will I/O to disk be necessary when &gt; 1024 does hit</a:t>
            </a:r>
            <a:r>
              <a:rPr lang="en-US"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2) Configuration: not much consideration for things like # thread / modules doing parallel things, choosing the granularity of the tasks generated by modules.</a:t>
            </a:r>
          </a:p>
          <a:p>
            <a:endParaRPr lang="en-US" dirty="0" smtClean="0"/>
          </a:p>
          <a:p>
            <a:r>
              <a:rPr lang="en-US" dirty="0" smtClean="0"/>
              <a:t>MOVE TO LATER SLIDE?  --- Things </a:t>
            </a:r>
            <a:r>
              <a:rPr lang="en-US" dirty="0" smtClean="0"/>
              <a:t>like RDMA are really</a:t>
            </a:r>
            <a:r>
              <a:rPr lang="en-US" baseline="0" dirty="0" smtClean="0"/>
              <a:t> very interesting</a:t>
            </a:r>
            <a:r>
              <a:rPr lang="en-US" baseline="0" dirty="0" smtClean="0"/>
              <a:t>.</a:t>
            </a:r>
          </a:p>
          <a:p>
            <a:endParaRPr lang="en-US" baseline="0" dirty="0" smtClean="0"/>
          </a:p>
          <a:p>
            <a:r>
              <a:rPr lang="en-US" sz="1200" kern="1200" dirty="0" smtClean="0">
                <a:solidFill>
                  <a:schemeClr val="tx1"/>
                </a:solidFill>
                <a:effectLst/>
                <a:latin typeface="+mn-lt"/>
                <a:ea typeface="+mn-ea"/>
                <a:cs typeface="+mn-cs"/>
              </a:rPr>
              <a:t>NOT ADDRESSED YET: May need a semi-distributed EDM – at least one that works effectively for data structures written to by many at same time and can deal with parallel I/O – more than one event at a time, especially light-weight compression and serialization.</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NOTE ADDRESED YET: Framework must handle reductions and not take time for scheduling.</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E55173E7-E87F-AA4A-973F-31E8A024333A}" type="slidenum">
              <a:rPr lang="en-US" smtClean="0"/>
              <a:t>32</a:t>
            </a:fld>
            <a:endParaRPr lang="en-US"/>
          </a:p>
        </p:txBody>
      </p:sp>
    </p:spTree>
    <p:extLst>
      <p:ext uri="{BB962C8B-B14F-4D97-AF65-F5344CB8AC3E}">
        <p14:creationId xmlns:p14="http://schemas.microsoft.com/office/powerpoint/2010/main" val="16123577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Where are the </a:t>
            </a:r>
            <a:r>
              <a:rPr lang="en-US" sz="1200" b="1" kern="1200" dirty="0" smtClean="0">
                <a:solidFill>
                  <a:schemeClr val="tx1"/>
                </a:solidFill>
                <a:effectLst/>
                <a:latin typeface="+mn-lt"/>
                <a:ea typeface="+mn-ea"/>
                <a:cs typeface="+mn-cs"/>
              </a:rPr>
              <a:t>programming issues </a:t>
            </a:r>
            <a:r>
              <a:rPr lang="en-US" sz="1200" b="1" kern="1200" dirty="0" smtClean="0">
                <a:solidFill>
                  <a:schemeClr val="tx1"/>
                </a:solidFill>
                <a:effectLst/>
                <a:latin typeface="+mn-lt"/>
                <a:ea typeface="+mn-ea"/>
                <a:cs typeface="+mn-cs"/>
              </a:rPr>
              <a:t>that are already visible?</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effectLst/>
              </a:rPr>
              <a:t>Memory bank addressing issues and the visibility in code</a:t>
            </a:r>
            <a:r>
              <a:rPr lang="en-US" baseline="0" dirty="0" smtClean="0">
                <a:effectLst/>
              </a:rPr>
              <a:t> – but this is something relevant for boosting the performance of any of our modern processors.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It is sometimes </a:t>
            </a:r>
            <a:r>
              <a:rPr lang="en-US" sz="1200" kern="1200" dirty="0" smtClean="0">
                <a:solidFill>
                  <a:schemeClr val="tx1"/>
                </a:solidFill>
                <a:effectLst/>
                <a:latin typeface="+mn-lt"/>
                <a:ea typeface="+mn-ea"/>
                <a:cs typeface="+mn-cs"/>
              </a:rPr>
              <a:t>better to do redundant calculations than cache results</a:t>
            </a:r>
            <a:r>
              <a:rPr lang="en-US" sz="1200" kern="1200" dirty="0" smtClean="0">
                <a:solidFill>
                  <a:schemeClr val="tx1"/>
                </a:solidFill>
                <a:effectLst/>
                <a:latin typeface="+mn-lt"/>
                <a:ea typeface="+mn-ea"/>
                <a:cs typeface="+mn-cs"/>
              </a:rPr>
              <a:t>. (due to memory limitations)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Special tricks are needed in the GPU higher-speed memories to keep the GPU units busy to keep as many threads active as possible.  This may just be an annoyance or not useful on other light-weight Phi processors.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Using the task model for parallelism is very nice. It is a good direction that everyone is going towards and it fits naturally with a higher-level interface for dividing work in a loop amongst.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It </a:t>
            </a:r>
            <a:r>
              <a:rPr lang="en-US" sz="1200" kern="1200" dirty="0" smtClean="0">
                <a:solidFill>
                  <a:schemeClr val="tx1"/>
                </a:solidFill>
                <a:effectLst/>
                <a:latin typeface="+mn-lt"/>
                <a:ea typeface="+mn-ea"/>
                <a:cs typeface="+mn-cs"/>
              </a:rPr>
              <a:t>does not alleviate the need for thoughtful construction of data structures for the tasks to operate on and careful division of work into stages that are relevant for the processor type available.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It</a:t>
            </a:r>
            <a:r>
              <a:rPr lang="en-US" sz="1200" kern="1200" baseline="0" dirty="0" smtClean="0">
                <a:solidFill>
                  <a:schemeClr val="tx1"/>
                </a:solidFill>
                <a:effectLst/>
                <a:latin typeface="+mn-lt"/>
                <a:ea typeface="+mn-ea"/>
                <a:cs typeface="+mn-cs"/>
              </a:rPr>
              <a:t> does alleviate the need for locking in user code when used well.</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Debugging is fairly primitive.</a:t>
            </a:r>
          </a:p>
          <a:p>
            <a:endParaRPr lang="en-US" dirty="0"/>
          </a:p>
        </p:txBody>
      </p:sp>
      <p:sp>
        <p:nvSpPr>
          <p:cNvPr id="4" name="Slide Number Placeholder 3"/>
          <p:cNvSpPr>
            <a:spLocks noGrp="1"/>
          </p:cNvSpPr>
          <p:nvPr>
            <p:ph type="sldNum" sz="quarter" idx="10"/>
          </p:nvPr>
        </p:nvSpPr>
        <p:spPr/>
        <p:txBody>
          <a:bodyPr/>
          <a:lstStyle/>
          <a:p>
            <a:fld id="{E55173E7-E87F-AA4A-973F-31E8A024333A}" type="slidenum">
              <a:rPr lang="en-US" smtClean="0"/>
              <a:t>34</a:t>
            </a:fld>
            <a:endParaRPr lang="en-US"/>
          </a:p>
        </p:txBody>
      </p:sp>
    </p:spTree>
    <p:extLst>
      <p:ext uri="{BB962C8B-B14F-4D97-AF65-F5344CB8AC3E}">
        <p14:creationId xmlns:p14="http://schemas.microsoft.com/office/powerpoint/2010/main" val="28981981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5173E7-E87F-AA4A-973F-31E8A024333A}" type="slidenum">
              <a:rPr lang="en-US" smtClean="0"/>
              <a:t>3</a:t>
            </a:fld>
            <a:endParaRPr lang="en-US"/>
          </a:p>
        </p:txBody>
      </p:sp>
    </p:spTree>
    <p:extLst>
      <p:ext uri="{BB962C8B-B14F-4D97-AF65-F5344CB8AC3E}">
        <p14:creationId xmlns:p14="http://schemas.microsoft.com/office/powerpoint/2010/main" val="14162236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Bodies</a:t>
            </a:r>
            <a:r>
              <a:rPr lang="en-US" sz="1200" kern="1200" baseline="0" dirty="0" smtClean="0">
                <a:solidFill>
                  <a:schemeClr val="tx1"/>
                </a:solidFill>
                <a:effectLst/>
                <a:latin typeface="+mn-lt"/>
                <a:ea typeface="+mn-ea"/>
                <a:cs typeface="+mn-cs"/>
              </a:rPr>
              <a:t> of user code (modules or algorithms) will need to be scheduled where they will run best – I do not see much progress in this area.</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Back to tool chain specific code blocks and even different algorithm encodings with #defines or equivalent.  Algorithms will need to be aware when the HPC cores are better than the serial cores.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Collecting additional information during algorithmic work is not straightforward. This includes data for validating the work done – it was easy in serial mode to just tack on extra variables within the global module area, or on the temporary data structure active during the module processing.  One issue is adding conditional logic for certain circumstances.  Another issue is associating the extra data and managing it.  It would be a shame to have two version of code – one with diagnostics</a:t>
            </a:r>
            <a:r>
              <a:rPr lang="en-US" sz="1200" kern="1200" baseline="0" dirty="0" smtClean="0">
                <a:solidFill>
                  <a:schemeClr val="tx1"/>
                </a:solidFill>
                <a:effectLst/>
                <a:latin typeface="+mn-lt"/>
                <a:ea typeface="+mn-ea"/>
                <a:cs typeface="+mn-cs"/>
              </a:rPr>
              <a:t> available and the with.</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Keep in mind that some of this does not need to be visible in the framework or be part of the framework problem.  It will however, affect the ability to place work on resources effectively.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What’s good for a group of high-performance processors is also good for the heavyweight processor in many circumstances.  This is not necessarily true for the memory hierarchy that is directly visible in a GPU.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t>
            </a:r>
            <a:endParaRPr lang="en-US" dirty="0" smtClean="0"/>
          </a:p>
          <a:p>
            <a:r>
              <a:rPr lang="en-US" dirty="0" smtClean="0"/>
              <a:t>Be </a:t>
            </a:r>
            <a:r>
              <a:rPr lang="en-US" dirty="0" smtClean="0"/>
              <a:t>sure to categorize as maintenance,</a:t>
            </a:r>
            <a:r>
              <a:rPr lang="en-US" baseline="0" dirty="0" smtClean="0"/>
              <a:t> system-wide workflow, node-only, programmability, etc</a:t>
            </a:r>
            <a:r>
              <a:rPr lang="en-US" baseline="0" dirty="0" smtClean="0"/>
              <a:t>.</a:t>
            </a:r>
            <a:endParaRPr lang="en-US" baseline="0" dirty="0" smtClean="0"/>
          </a:p>
          <a:p>
            <a:r>
              <a:rPr lang="en-US" sz="1200" kern="1200" dirty="0" smtClean="0">
                <a:solidFill>
                  <a:schemeClr val="tx1"/>
                </a:solidFill>
                <a:effectLst/>
                <a:latin typeface="+mn-lt"/>
                <a:ea typeface="+mn-ea"/>
                <a:cs typeface="+mn-cs"/>
              </a:rPr>
              <a:t>Resource limited processors force fine-grained parallel activities. The low overhead communications of new integration will make this easier</a:t>
            </a:r>
            <a:r>
              <a:rPr lang="en-US"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Tasks are great, but efficiency using the available hardware given a problem will not be straightforward (configuration and load-balancing issues</a:t>
            </a:r>
            <a:r>
              <a:rPr lang="en-US"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Services </a:t>
            </a:r>
            <a:r>
              <a:rPr lang="en-US" sz="1200" kern="1200" dirty="0" smtClean="0">
                <a:solidFill>
                  <a:schemeClr val="tx1"/>
                </a:solidFill>
                <a:effectLst/>
                <a:latin typeface="+mn-lt"/>
                <a:ea typeface="+mn-ea"/>
                <a:cs typeface="+mn-cs"/>
              </a:rPr>
              <a:t>structures are going to be a problem.</a:t>
            </a:r>
            <a:r>
              <a:rPr lang="en-US" dirty="0" smtClean="0">
                <a:effectLst/>
              </a:rPr>
              <a:t> </a:t>
            </a:r>
            <a:endParaRPr lang="en-US" dirty="0" smtClean="0">
              <a:effectLst/>
            </a:endParaRPr>
          </a:p>
          <a:p>
            <a:endParaRPr lang="en-US" dirty="0" smtClean="0">
              <a:effectLst/>
            </a:endParaRPr>
          </a:p>
        </p:txBody>
      </p:sp>
      <p:sp>
        <p:nvSpPr>
          <p:cNvPr id="4" name="Slide Number Placeholder 3"/>
          <p:cNvSpPr>
            <a:spLocks noGrp="1"/>
          </p:cNvSpPr>
          <p:nvPr>
            <p:ph type="sldNum" sz="quarter" idx="10"/>
          </p:nvPr>
        </p:nvSpPr>
        <p:spPr/>
        <p:txBody>
          <a:bodyPr/>
          <a:lstStyle/>
          <a:p>
            <a:fld id="{E55173E7-E87F-AA4A-973F-31E8A024333A}" type="slidenum">
              <a:rPr lang="en-US" smtClean="0"/>
              <a:t>35</a:t>
            </a:fld>
            <a:endParaRPr lang="en-US"/>
          </a:p>
        </p:txBody>
      </p:sp>
    </p:spTree>
    <p:extLst>
      <p:ext uri="{BB962C8B-B14F-4D97-AF65-F5344CB8AC3E}">
        <p14:creationId xmlns:p14="http://schemas.microsoft.com/office/powerpoint/2010/main" val="7768275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let’s pull everything</a:t>
            </a:r>
            <a:r>
              <a:rPr lang="en-US" baseline="0" dirty="0" smtClean="0"/>
              <a:t> together into on possible system outcome.</a:t>
            </a:r>
            <a:endParaRPr lang="en-US" dirty="0" smtClean="0"/>
          </a:p>
          <a:p>
            <a:pPr marL="228600" indent="-228600">
              <a:buAutoNum type="arabicParenBoth"/>
            </a:pPr>
            <a:r>
              <a:rPr lang="en-US" dirty="0" smtClean="0"/>
              <a:t>We will start with the cluster with densely packed,</a:t>
            </a:r>
            <a:r>
              <a:rPr lang="en-US" baseline="0" dirty="0" smtClean="0"/>
              <a:t> integrated core nodes.</a:t>
            </a:r>
          </a:p>
          <a:p>
            <a:pPr marL="228600" indent="-228600">
              <a:buAutoNum type="arabicParenBoth"/>
            </a:pPr>
            <a:r>
              <a:rPr lang="en-US" baseline="0" dirty="0" smtClean="0"/>
              <a:t>Add the underlying hardware for handling “big data” using the latest commercial server cluster technology.</a:t>
            </a:r>
          </a:p>
          <a:p>
            <a:pPr marL="228600" indent="-228600">
              <a:buAutoNum type="arabicParenBoth"/>
            </a:pPr>
            <a:r>
              <a:rPr lang="en-US" dirty="0" smtClean="0"/>
              <a:t>Incorporate</a:t>
            </a:r>
            <a:r>
              <a:rPr lang="en-US" baseline="0" dirty="0" smtClean="0"/>
              <a:t> essential infrastructure services into the data management for moving the right data into and out of storage</a:t>
            </a:r>
          </a:p>
          <a:p>
            <a:pPr marL="228600" indent="-228600">
              <a:buAutoNum type="arabicParenBoth"/>
            </a:pPr>
            <a:r>
              <a:rPr lang="en-US" baseline="0" dirty="0" smtClean="0"/>
              <a:t>Now our user carries out the steps of developing a configuration and requesting a collection of coordinated resources to perform a physics task</a:t>
            </a:r>
          </a:p>
          <a:p>
            <a:pPr marL="228600" indent="-228600">
              <a:buAutoNum type="arabicParenBoth"/>
            </a:pPr>
            <a:r>
              <a:rPr lang="en-US" baseline="0" dirty="0" smtClean="0"/>
              <a:t>Running the job involves placing the application components where they are best suited to run, using the more specialized hardware that is available.</a:t>
            </a:r>
            <a:endParaRPr lang="en-US" dirty="0" smtClean="0"/>
          </a:p>
          <a:p>
            <a:endParaRPr lang="en-US" dirty="0" smtClean="0"/>
          </a:p>
          <a:p>
            <a:r>
              <a:rPr lang="en-US" dirty="0" smtClean="0"/>
              <a:t>Complexity of storage</a:t>
            </a:r>
            <a:r>
              <a:rPr lang="en-US" baseline="0" dirty="0" smtClean="0"/>
              <a:t> components and disk access is removed from the computational elements.</a:t>
            </a:r>
            <a:endParaRPr lang="en-US" dirty="0" smtClean="0"/>
          </a:p>
          <a:p>
            <a:r>
              <a:rPr lang="en-US" dirty="0" smtClean="0"/>
              <a:t>Data writing is delegated</a:t>
            </a:r>
            <a:r>
              <a:rPr lang="en-US" baseline="0" dirty="0" smtClean="0"/>
              <a:t> to nodes where file and storage system access is best.</a:t>
            </a:r>
          </a:p>
          <a:p>
            <a:r>
              <a:rPr lang="en-US" baseline="0" dirty="0" smtClean="0"/>
              <a:t>Data selection is delegated to nodes designed for decision logic closely attached to the data catalogs and other indexing systems.</a:t>
            </a:r>
            <a:endParaRPr lang="en-US" dirty="0" smtClean="0"/>
          </a:p>
          <a:p>
            <a:r>
              <a:rPr lang="en-US" dirty="0" smtClean="0"/>
              <a:t>In</a:t>
            </a:r>
            <a:r>
              <a:rPr lang="en-US" baseline="0" dirty="0" smtClean="0"/>
              <a:t> this arrangement, we’ve done some of the things at the cluster level that we’ve traditionally done (with good results) at the event-processor application level.</a:t>
            </a:r>
            <a:endParaRPr lang="en-US" dirty="0" smtClean="0"/>
          </a:p>
          <a:p>
            <a:endParaRPr lang="en-US" dirty="0" smtClean="0"/>
          </a:p>
          <a:p>
            <a:r>
              <a:rPr lang="en-US" sz="1200" kern="1200" dirty="0" smtClean="0">
                <a:solidFill>
                  <a:schemeClr val="tx1"/>
                </a:solidFill>
                <a:effectLst/>
                <a:latin typeface="+mn-lt"/>
                <a:ea typeface="+mn-ea"/>
                <a:cs typeface="+mn-cs"/>
              </a:rPr>
              <a:t>-----------------</a:t>
            </a:r>
          </a:p>
          <a:p>
            <a:pPr marL="228600" indent="-228600">
              <a:buAutoNum type="arabicParenR"/>
            </a:pPr>
            <a:r>
              <a:rPr lang="en-US" sz="1200" kern="1200" baseline="0" dirty="0" smtClean="0">
                <a:solidFill>
                  <a:schemeClr val="tx1"/>
                </a:solidFill>
                <a:effectLst/>
                <a:latin typeface="+mn-lt"/>
                <a:ea typeface="+mn-ea"/>
                <a:cs typeface="+mn-cs"/>
              </a:rPr>
              <a:t>EDM that does not permit movement of data from one coprocessor to another, services that must be split between processors.  No easy facility for coprocessor to coprocessor communications</a:t>
            </a:r>
          </a:p>
          <a:p>
            <a:pPr marL="228600" indent="-228600">
              <a:buAutoNum type="arabicParenR"/>
            </a:pPr>
            <a:r>
              <a:rPr lang="en-US" sz="1200" kern="1200" baseline="0" dirty="0" smtClean="0">
                <a:solidFill>
                  <a:schemeClr val="tx1"/>
                </a:solidFill>
                <a:effectLst/>
                <a:latin typeface="+mn-lt"/>
                <a:ea typeface="+mn-ea"/>
                <a:cs typeface="+mn-cs"/>
              </a:rPr>
              <a:t>The work we do with RTI DDS is relevant</a:t>
            </a:r>
          </a:p>
          <a:p>
            <a:pPr marL="228600" indent="-228600">
              <a:buAutoNum type="arabicParenR"/>
            </a:pPr>
            <a:r>
              <a:rPr lang="en-US" sz="1200" kern="1200" baseline="0" dirty="0" smtClean="0">
                <a:solidFill>
                  <a:schemeClr val="tx1"/>
                </a:solidFill>
                <a:effectLst/>
                <a:latin typeface="+mn-lt"/>
                <a:ea typeface="+mn-ea"/>
                <a:cs typeface="+mn-cs"/>
              </a:rPr>
              <a:t>Features of a system as a whole are relevant – MPI and other middleware systems take advantage of advanced features like RDMA.  Can our EDM make use of such a thing?</a:t>
            </a:r>
          </a:p>
          <a:p>
            <a:pPr marL="228600" indent="-228600">
              <a:buAutoNum type="arabicParen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effectLst/>
              </a:rPr>
              <a:t>Must mention the cry for </a:t>
            </a:r>
            <a:r>
              <a:rPr lang="en-US" dirty="0" err="1" smtClean="0">
                <a:effectLst/>
              </a:rPr>
              <a:t>Hadoop</a:t>
            </a:r>
            <a:r>
              <a:rPr lang="en-US" dirty="0" smtClean="0">
                <a:effectLst/>
              </a:rPr>
              <a:t>/</a:t>
            </a:r>
            <a:r>
              <a:rPr lang="en-US" dirty="0" err="1" smtClean="0">
                <a:effectLst/>
              </a:rPr>
              <a:t>Mapreduce</a:t>
            </a:r>
            <a:r>
              <a:rPr lang="en-US" dirty="0" smtClean="0">
                <a:effectLst/>
              </a:rPr>
              <a:t> or similar that can do large scale reductions?</a:t>
            </a:r>
            <a:r>
              <a:rPr lang="en-US" baseline="0" dirty="0" smtClean="0">
                <a:effectLst/>
              </a:rPr>
              <a:t> Probably do not want to go here.</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E55173E7-E87F-AA4A-973F-31E8A024333A}" type="slidenum">
              <a:rPr lang="en-US" smtClean="0"/>
              <a:t>37</a:t>
            </a:fld>
            <a:endParaRPr lang="en-US"/>
          </a:p>
        </p:txBody>
      </p:sp>
    </p:spTree>
    <p:extLst>
      <p:ext uri="{BB962C8B-B14F-4D97-AF65-F5344CB8AC3E}">
        <p14:creationId xmlns:p14="http://schemas.microsoft.com/office/powerpoint/2010/main" val="294010458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 mixed computing environment is inevitable if we are going to make use of the “high performance” cores. Using these cores will be necessary to increase our “bang-for-the buck”. </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It is not all that clear if the I/O subsystem and the event data representation and handling will be adequate for the node </a:t>
            </a:r>
            <a:r>
              <a:rPr lang="en-US" sz="1200" kern="1200" dirty="0" smtClean="0">
                <a:solidFill>
                  <a:schemeClr val="tx1"/>
                </a:solidFill>
                <a:effectLst/>
                <a:latin typeface="+mn-lt"/>
                <a:ea typeface="+mn-ea"/>
                <a:cs typeface="+mn-cs"/>
              </a:rPr>
              <a:t>with</a:t>
            </a:r>
            <a:r>
              <a:rPr lang="en-US" sz="1200" kern="1200" baseline="0" dirty="0" smtClean="0">
                <a:solidFill>
                  <a:schemeClr val="tx1"/>
                </a:solidFill>
                <a:effectLst/>
                <a:latin typeface="+mn-lt"/>
                <a:ea typeface="+mn-ea"/>
                <a:cs typeface="+mn-cs"/>
              </a:rPr>
              <a:t> this </a:t>
            </a:r>
            <a:r>
              <a:rPr lang="en-US" sz="1200" kern="1200" dirty="0" smtClean="0">
                <a:solidFill>
                  <a:schemeClr val="tx1"/>
                </a:solidFill>
                <a:effectLst/>
                <a:latin typeface="+mn-lt"/>
                <a:ea typeface="+mn-ea"/>
                <a:cs typeface="+mn-cs"/>
              </a:rPr>
              <a:t>complexity </a:t>
            </a:r>
            <a:r>
              <a:rPr lang="en-US" sz="1200" kern="1200" dirty="0" smtClean="0">
                <a:solidFill>
                  <a:schemeClr val="tx1"/>
                </a:solidFill>
                <a:effectLst/>
                <a:latin typeface="+mn-lt"/>
                <a:ea typeface="+mn-ea"/>
                <a:cs typeface="+mn-cs"/>
              </a:rPr>
              <a:t>and </a:t>
            </a:r>
            <a:r>
              <a:rPr lang="en-US" sz="1200" kern="1200" dirty="0" smtClean="0">
                <a:solidFill>
                  <a:schemeClr val="tx1"/>
                </a:solidFill>
                <a:effectLst/>
                <a:latin typeface="+mn-lt"/>
                <a:ea typeface="+mn-ea"/>
                <a:cs typeface="+mn-cs"/>
              </a:rPr>
              <a:t>capacity.   </a:t>
            </a:r>
            <a:r>
              <a:rPr lang="en-US" sz="1200" kern="1200" dirty="0" smtClean="0">
                <a:solidFill>
                  <a:schemeClr val="tx1"/>
                </a:solidFill>
                <a:effectLst/>
                <a:latin typeface="+mn-lt"/>
                <a:ea typeface="+mn-ea"/>
                <a:cs typeface="+mn-cs"/>
              </a:rPr>
              <a:t>The </a:t>
            </a:r>
            <a:r>
              <a:rPr lang="en-US" sz="1200" kern="1200" dirty="0" smtClean="0">
                <a:solidFill>
                  <a:schemeClr val="tx1"/>
                </a:solidFill>
                <a:effectLst/>
                <a:latin typeface="+mn-lt"/>
                <a:ea typeface="+mn-ea"/>
                <a:cs typeface="+mn-cs"/>
              </a:rPr>
              <a:t>I/O capacity of </a:t>
            </a:r>
            <a:r>
              <a:rPr lang="en-US" sz="1200" kern="1200" dirty="0" smtClean="0">
                <a:solidFill>
                  <a:schemeClr val="tx1"/>
                </a:solidFill>
                <a:effectLst/>
                <a:latin typeface="+mn-lt"/>
                <a:ea typeface="+mn-ea"/>
                <a:cs typeface="+mn-cs"/>
              </a:rPr>
              <a:t>the </a:t>
            </a:r>
            <a:r>
              <a:rPr lang="en-US" sz="1200" kern="1200" dirty="0" smtClean="0">
                <a:solidFill>
                  <a:schemeClr val="tx1"/>
                </a:solidFill>
                <a:effectLst/>
                <a:latin typeface="+mn-lt"/>
                <a:ea typeface="+mn-ea"/>
                <a:cs typeface="+mn-cs"/>
              </a:rPr>
              <a:t>simply configured processing node may be adequate.  </a:t>
            </a:r>
            <a:r>
              <a:rPr lang="en-US" sz="1200" kern="1200" dirty="0" smtClean="0">
                <a:solidFill>
                  <a:schemeClr val="tx1"/>
                </a:solidFill>
                <a:effectLst/>
                <a:latin typeface="+mn-lt"/>
                <a:ea typeface="+mn-ea"/>
                <a:cs typeface="+mn-cs"/>
              </a:rPr>
              <a:t>But the bandwidth for things after or even surrounding production may be something to worry about.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 change in strategy for algorithm development has already started and consideration for load balancing will need to be incorporated in the frameworks.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expression of the work to be done may need to be expanded to aid in the scheduling of work on a 10x capable node.  The cooperation of multiple events, multiple algorithms, and multiple nodes may need more convenient ways to express the problem being handled. All the asynchronous processing will cause a need for final “reduction” stages to properly order data, and provide the statistical summaries.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All these things mean the need for continued cooperation from the different development teams – especially outside HEP – who, in my observations, do not have the rich data structures or the advanced collaborative environments for sharing and development code.</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t>
            </a:r>
          </a:p>
          <a:p>
            <a:endParaRPr lang="en-US" sz="1200" kern="1200" dirty="0" smtClean="0">
              <a:solidFill>
                <a:schemeClr val="tx1"/>
              </a:solidFill>
              <a:effectLst/>
              <a:latin typeface="+mn-lt"/>
              <a:ea typeface="+mn-ea"/>
              <a:cs typeface="+mn-cs"/>
            </a:endParaRPr>
          </a:p>
          <a:p>
            <a:r>
              <a:rPr lang="en-US" dirty="0" smtClean="0"/>
              <a:t>May</a:t>
            </a:r>
            <a:r>
              <a:rPr lang="en-US" baseline="0" dirty="0" smtClean="0"/>
              <a:t> need two or more classes of machine to match type of work:  selection and quick decision logic through one mechanism and heavy computation through another.</a:t>
            </a:r>
          </a:p>
          <a:p>
            <a:endParaRPr lang="en-US" baseline="0" dirty="0" smtClean="0"/>
          </a:p>
          <a:p>
            <a:r>
              <a:rPr lang="en-US" baseline="0" dirty="0" smtClean="0"/>
              <a:t>The bandwidth required to move data in and out of a many-core cluster may result in poor utilization or demand a mixed workload that reduces either the input or the output.</a:t>
            </a:r>
          </a:p>
          <a:p>
            <a:endParaRPr lang="en-US" baseline="0" dirty="0" smtClean="0"/>
          </a:p>
          <a:p>
            <a:r>
              <a:rPr lang="en-US" baseline="0" dirty="0" smtClean="0"/>
              <a:t>Keep in mind: 3 nodes operating at 3 GB/s can move 1TB in about 100 seconds.</a:t>
            </a:r>
            <a:endParaRPr lang="en-US" dirty="0" smtClean="0"/>
          </a:p>
          <a:p>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means keeping the cost of operating and maintaining systems that can handle to amount of work we will need to do into the future at a level that can be tolerated. </a:t>
            </a:r>
          </a:p>
          <a:p>
            <a:pPr marL="0" indent="0">
              <a:buNone/>
            </a:pPr>
            <a:endParaRPr lang="en-US"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55173E7-E87F-AA4A-973F-31E8A024333A}" type="slidenum">
              <a:rPr lang="en-US" smtClean="0"/>
              <a:t>38</a:t>
            </a:fld>
            <a:endParaRPr lang="en-US"/>
          </a:p>
        </p:txBody>
      </p:sp>
    </p:spTree>
    <p:extLst>
      <p:ext uri="{BB962C8B-B14F-4D97-AF65-F5344CB8AC3E}">
        <p14:creationId xmlns:p14="http://schemas.microsoft.com/office/powerpoint/2010/main" val="102090043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More than ever we have</a:t>
            </a:r>
            <a:r>
              <a:rPr lang="en-US" baseline="0" dirty="0" smtClean="0"/>
              <a:t> a </a:t>
            </a:r>
            <a:r>
              <a:rPr lang="en-US" dirty="0" smtClean="0"/>
              <a:t>need for continued cooperation from the different development teams – especially outside HEP – who, in my observations, do not have the rich data structures or the advanced collaborative environments for sharing and development code.</a:t>
            </a:r>
          </a:p>
          <a:p>
            <a:endParaRPr lang="en-US" dirty="0" smtClean="0"/>
          </a:p>
          <a:p>
            <a:r>
              <a:rPr lang="en-US" dirty="0" smtClean="0"/>
              <a:t>I do not see how we can avoid</a:t>
            </a:r>
            <a:r>
              <a:rPr lang="en-US" baseline="0" dirty="0" smtClean="0"/>
              <a:t> the changes in computing platforms.</a:t>
            </a:r>
          </a:p>
          <a:p>
            <a:r>
              <a:rPr lang="en-US" baseline="0" dirty="0" smtClean="0"/>
              <a:t>More specialized development will be needed.</a:t>
            </a:r>
            <a:endParaRPr lang="en-US" dirty="0" smtClean="0"/>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Once again we must be good at many levels – my hope is that there is</a:t>
            </a:r>
            <a:r>
              <a:rPr lang="en-US" b="1" baseline="0" dirty="0" smtClean="0"/>
              <a:t> not only</a:t>
            </a:r>
            <a:r>
              <a:rPr lang="en-US" b="1" dirty="0" smtClean="0"/>
              <a:t> room for this</a:t>
            </a:r>
            <a:r>
              <a:rPr lang="en-US" b="1" baseline="0" dirty="0" smtClean="0"/>
              <a:t> in our highly specialized world, but also some rewards to be had.</a:t>
            </a:r>
          </a:p>
          <a:p>
            <a:pPr marL="0" marR="0" indent="0" algn="l" defTabSz="457200" rtl="0" eaLnBrk="1" fontAlgn="auto" latinLnBrk="0" hangingPunct="1">
              <a:lnSpc>
                <a:spcPct val="100000"/>
              </a:lnSpc>
              <a:spcBef>
                <a:spcPts val="0"/>
              </a:spcBef>
              <a:spcAft>
                <a:spcPts val="0"/>
              </a:spcAft>
              <a:buClrTx/>
              <a:buSzTx/>
              <a:buFontTx/>
              <a:buNone/>
              <a:tabLst/>
              <a:defRPr/>
            </a:pPr>
            <a:endParaRPr lang="en-US" b="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0" baseline="0" dirty="0" smtClean="0"/>
              <a:t>------</a:t>
            </a:r>
          </a:p>
          <a:p>
            <a:pPr marL="0" marR="0" indent="0" algn="l" defTabSz="457200" rtl="0" eaLnBrk="1" fontAlgn="auto" latinLnBrk="0" hangingPunct="1">
              <a:lnSpc>
                <a:spcPct val="100000"/>
              </a:lnSpc>
              <a:spcBef>
                <a:spcPts val="0"/>
              </a:spcBef>
              <a:spcAft>
                <a:spcPts val="0"/>
              </a:spcAft>
              <a:buClrTx/>
              <a:buSzTx/>
              <a:buFontTx/>
              <a:buNone/>
              <a:tabLst/>
              <a:defRPr/>
            </a:pPr>
            <a:r>
              <a:rPr lang="en-US" b="0" baseline="0" dirty="0" smtClean="0"/>
              <a:t>First run = </a:t>
            </a:r>
            <a:r>
              <a:rPr lang="en-US" b="0" baseline="0" smtClean="0"/>
              <a:t>50 minutes</a:t>
            </a:r>
            <a:endParaRPr lang="en-US" b="0" dirty="0" smtClean="0"/>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b="0" dirty="0"/>
          </a:p>
        </p:txBody>
      </p:sp>
      <p:sp>
        <p:nvSpPr>
          <p:cNvPr id="4" name="Slide Number Placeholder 3"/>
          <p:cNvSpPr>
            <a:spLocks noGrp="1"/>
          </p:cNvSpPr>
          <p:nvPr>
            <p:ph type="sldNum" sz="quarter" idx="10"/>
          </p:nvPr>
        </p:nvSpPr>
        <p:spPr/>
        <p:txBody>
          <a:bodyPr/>
          <a:lstStyle/>
          <a:p>
            <a:fld id="{E55173E7-E87F-AA4A-973F-31E8A024333A}" type="slidenum">
              <a:rPr lang="en-US" smtClean="0"/>
              <a:t>39</a:t>
            </a:fld>
            <a:endParaRPr lang="en-US"/>
          </a:p>
        </p:txBody>
      </p:sp>
    </p:spTree>
    <p:extLst>
      <p:ext uri="{BB962C8B-B14F-4D97-AF65-F5344CB8AC3E}">
        <p14:creationId xmlns:p14="http://schemas.microsoft.com/office/powerpoint/2010/main" val="27945205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reminder slide</a:t>
            </a:r>
            <a:r>
              <a:rPr lang="en-US" baseline="0" dirty="0" smtClean="0"/>
              <a:t> – The changes towards coprocessors is real.</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Today I will talk more about the general principals that affect the software systems, not just because of multicore, but also because of many-core.</a:t>
            </a:r>
          </a:p>
          <a:p>
            <a:r>
              <a:rPr lang="en-US" dirty="0" smtClean="0"/>
              <a:t>For</a:t>
            </a:r>
            <a:r>
              <a:rPr lang="en-US" baseline="0" dirty="0" smtClean="0"/>
              <a:t> the purpose of this talk, an accelerator and coprocessor are the same thing. The t</a:t>
            </a:r>
            <a:r>
              <a:rPr lang="en-US" dirty="0" smtClean="0"/>
              <a:t>erm coprocessor will be used in this talk</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R&amp;D groups that have popped up within CERN, FNAL, and LBNL, and elsewhere to at</a:t>
            </a:r>
            <a:r>
              <a:rPr lang="en-US" sz="1200" baseline="0" dirty="0" smtClean="0"/>
              <a:t> least partly </a:t>
            </a:r>
            <a:r>
              <a:rPr lang="en-US" sz="1200" dirty="0" smtClean="0"/>
              <a:t>address these concerns at the LHC experiments, as well other areas of High Energy Physics.</a:t>
            </a:r>
            <a:endParaRPr lang="en-US" dirty="0" smtClean="0"/>
          </a:p>
          <a:p>
            <a:r>
              <a:rPr lang="en-US" dirty="0" smtClean="0"/>
              <a:t>Concurrency forum has done an excellent job at keeping track of the various</a:t>
            </a:r>
            <a:r>
              <a:rPr lang="en-US" baseline="0" dirty="0" smtClean="0"/>
              <a:t> efforts out there and the projects that are being developed.</a:t>
            </a:r>
          </a:p>
          <a:p>
            <a:r>
              <a:rPr lang="en-US" baseline="0" dirty="0" smtClean="0"/>
              <a:t>--------------------</a:t>
            </a:r>
          </a:p>
          <a:p>
            <a:r>
              <a:rPr lang="en-US" baseline="0" dirty="0" smtClean="0"/>
              <a:t>Big ones are: Gaudi Hive, multicore CMSSW, Athena MP, Geant4 MP and the reengineering project to name the ones I am most familiar with.</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55173E7-E87F-AA4A-973F-31E8A024333A}" type="slidenum">
              <a:rPr lang="en-US" smtClean="0"/>
              <a:t>5</a:t>
            </a:fld>
            <a:endParaRPr lang="en-US"/>
          </a:p>
        </p:txBody>
      </p:sp>
    </p:spTree>
    <p:extLst>
      <p:ext uri="{BB962C8B-B14F-4D97-AF65-F5344CB8AC3E}">
        <p14:creationId xmlns:p14="http://schemas.microsoft.com/office/powerpoint/2010/main" val="15106429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Many of the key concerns have been focused on large core counts, …</a:t>
            </a:r>
          </a:p>
          <a:p>
            <a:endParaRPr lang="en-US" dirty="0" smtClean="0"/>
          </a:p>
          <a:p>
            <a:r>
              <a:rPr lang="en-US" dirty="0" smtClean="0"/>
              <a:t>Our </a:t>
            </a:r>
            <a:r>
              <a:rPr lang="en-US" dirty="0" smtClean="0"/>
              <a:t>friends</a:t>
            </a:r>
            <a:r>
              <a:rPr lang="en-US" baseline="0" dirty="0" smtClean="0"/>
              <a:t> in accelerator </a:t>
            </a:r>
            <a:r>
              <a:rPr lang="en-US" baseline="0" dirty="0" smtClean="0"/>
              <a:t>modeling, LQCD, and Computational Cosmology have </a:t>
            </a:r>
            <a:r>
              <a:rPr lang="en-US" baseline="0" dirty="0" smtClean="0"/>
              <a:t>embraced this technology long </a:t>
            </a:r>
            <a:r>
              <a:rPr lang="en-US" baseline="0" dirty="0" smtClean="0"/>
              <a:t>ago.  They have well-established relationships with the HPC community in the US. This adventure is largely just starting for our development team for HEP applications.</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E55173E7-E87F-AA4A-973F-31E8A024333A}" type="slidenum">
              <a:rPr lang="en-US" smtClean="0"/>
              <a:t>6</a:t>
            </a:fld>
            <a:endParaRPr lang="en-US"/>
          </a:p>
        </p:txBody>
      </p:sp>
    </p:spTree>
    <p:extLst>
      <p:ext uri="{BB962C8B-B14F-4D97-AF65-F5344CB8AC3E}">
        <p14:creationId xmlns:p14="http://schemas.microsoft.com/office/powerpoint/2010/main" val="29731473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Let’s look at the current computing environment.</a:t>
            </a:r>
            <a:r>
              <a:rPr lang="en-US" sz="1200" kern="1200" baseline="0" dirty="0" smtClean="0">
                <a:solidFill>
                  <a:schemeClr val="tx1"/>
                </a:solidFill>
                <a:effectLst/>
                <a:latin typeface="+mn-lt"/>
                <a:ea typeface="+mn-ea"/>
                <a:cs typeface="+mn-cs"/>
              </a:rPr>
              <a:t>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a:t>
            </a:r>
            <a:r>
              <a:rPr lang="en-US" sz="1200" kern="1200" baseline="0" dirty="0" smtClean="0">
                <a:solidFill>
                  <a:schemeClr val="tx1"/>
                </a:solidFill>
                <a:effectLst/>
                <a:latin typeface="+mn-lt"/>
                <a:ea typeface="+mn-ea"/>
                <a:cs typeface="+mn-cs"/>
              </a:rPr>
              <a:t> my opinion, t</a:t>
            </a:r>
            <a:r>
              <a:rPr lang="en-US" sz="1200" kern="1200" dirty="0" smtClean="0">
                <a:solidFill>
                  <a:schemeClr val="tx1"/>
                </a:solidFill>
                <a:effectLst/>
                <a:latin typeface="+mn-lt"/>
                <a:ea typeface="+mn-ea"/>
                <a:cs typeface="+mn-cs"/>
              </a:rPr>
              <a:t>his era has been a golden age, culminating in multi-gigabyte user applications – look at adobe reader and MS office and Eclipse.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HEP was not immune to</a:t>
            </a:r>
            <a:r>
              <a:rPr lang="en-US" sz="1200" kern="1200" baseline="0" dirty="0" smtClean="0">
                <a:solidFill>
                  <a:schemeClr val="tx1"/>
                </a:solidFill>
                <a:effectLst/>
                <a:latin typeface="+mn-lt"/>
                <a:ea typeface="+mn-ea"/>
                <a:cs typeface="+mn-cs"/>
              </a:rPr>
              <a:t> this – how many remember the earlier </a:t>
            </a:r>
            <a:r>
              <a:rPr lang="en-US" sz="1200" kern="1200" dirty="0" smtClean="0">
                <a:solidFill>
                  <a:schemeClr val="tx1"/>
                </a:solidFill>
                <a:effectLst/>
                <a:latin typeface="+mn-lt"/>
                <a:ea typeface="+mn-ea"/>
                <a:cs typeface="+mn-cs"/>
              </a:rPr>
              <a:t>memory footprints of CMS and ATLAS?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microprocessors we use are beautiful in design and function: instruction scheduling, guessing branches, sophisticated caching. Unfortunately the work done for the computational output has become too high given limited resources and even-increasing needs for processing</a:t>
            </a:r>
            <a:r>
              <a:rPr lang="en-US"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making the field ripe for alternative technology to squeeze in.</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underlying machinery that has made our lives so straightforward, hiding all complexity and making us ultra productive has also made us </a:t>
            </a:r>
            <a:r>
              <a:rPr lang="en-US" sz="1200" b="1" kern="1200" dirty="0" smtClean="0">
                <a:solidFill>
                  <a:schemeClr val="tx1"/>
                </a:solidFill>
                <a:effectLst/>
                <a:latin typeface="+mn-lt"/>
                <a:ea typeface="+mn-ea"/>
                <a:cs typeface="+mn-cs"/>
              </a:rPr>
              <a:t>gluttons</a:t>
            </a:r>
            <a:r>
              <a:rPr lang="en-US" sz="1200" kern="1200" dirty="0" smtClean="0">
                <a:solidFill>
                  <a:schemeClr val="tx1"/>
                </a:solidFill>
                <a:effectLst/>
                <a:latin typeface="+mn-lt"/>
                <a:ea typeface="+mn-ea"/>
                <a:cs typeface="+mn-cs"/>
              </a:rPr>
              <a:t>.  </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 this that developers are somewhat spoiled – it is amazingly easy to suck up all the resources that are available and the standard x86 helped.  </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For a long time, the doubling of available hardware resources every two years was great and made this easy.</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 think the eventual</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breakdown of this mindset could</a:t>
            </a:r>
            <a:r>
              <a:rPr lang="en-US" sz="1200" kern="1200" baseline="0" dirty="0" smtClean="0">
                <a:solidFill>
                  <a:schemeClr val="tx1"/>
                </a:solidFill>
                <a:effectLst/>
                <a:latin typeface="+mn-lt"/>
                <a:ea typeface="+mn-ea"/>
                <a:cs typeface="+mn-cs"/>
              </a:rPr>
              <a:t> be seen, </a:t>
            </a:r>
            <a:r>
              <a:rPr lang="en-US" sz="1200" kern="1200" dirty="0" smtClean="0">
                <a:solidFill>
                  <a:schemeClr val="tx1"/>
                </a:solidFill>
                <a:effectLst/>
                <a:latin typeface="+mn-lt"/>
                <a:ea typeface="+mn-ea"/>
                <a:cs typeface="+mn-cs"/>
              </a:rPr>
              <a:t>but there was always faith in future technology. </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An overall cost/benefit </a:t>
            </a:r>
            <a:r>
              <a:rPr lang="en-US" baseline="0" dirty="0" err="1" smtClean="0"/>
              <a:t>analysisof</a:t>
            </a:r>
            <a:r>
              <a:rPr lang="en-US" baseline="0" dirty="0" smtClean="0"/>
              <a:t> the work in this era would be interesting but very difficult.</a:t>
            </a:r>
          </a:p>
          <a:p>
            <a:endParaRPr lang="en-US" dirty="0" smtClean="0"/>
          </a:p>
          <a:p>
            <a:r>
              <a:rPr lang="en-US" dirty="0" smtClean="0"/>
              <a:t>--------</a:t>
            </a:r>
          </a:p>
          <a:p>
            <a:r>
              <a:rPr lang="en-US" dirty="0" smtClean="0"/>
              <a:t>The focus on object-oriented C++ and abstraction</a:t>
            </a:r>
            <a:r>
              <a:rPr lang="en-US" baseline="0" dirty="0" smtClean="0"/>
              <a:t> layers did not help.</a:t>
            </a:r>
          </a:p>
          <a:p>
            <a:r>
              <a:rPr lang="en-US" baseline="0" dirty="0" smtClean="0"/>
              <a:t>Feed a dog high quality beef and he will point is nose up at you when presented with a real bowl of doggy food.</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Looks like there is at least a doubling</a:t>
            </a:r>
            <a:r>
              <a:rPr lang="en-US" baseline="0" dirty="0" smtClean="0"/>
              <a:t> of the size of things from D0/CDF days to CMS/ATLAS days.</a:t>
            </a:r>
          </a:p>
          <a:p>
            <a:endParaRPr lang="en-US" sz="1200" kern="120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Many people I knew </a:t>
            </a:r>
            <a:r>
              <a:rPr lang="en-US" sz="1200" kern="1200" baseline="0" dirty="0" smtClean="0">
                <a:solidFill>
                  <a:schemeClr val="tx1"/>
                </a:solidFill>
                <a:effectLst/>
                <a:latin typeface="+mn-lt"/>
                <a:ea typeface="+mn-ea"/>
                <a:cs typeface="+mn-cs"/>
              </a:rPr>
              <a:t>who took part in design and code reviews during this period with training from the previous era of specialized processors and programming with limited abstractions </a:t>
            </a:r>
            <a:r>
              <a:rPr lang="en-US" sz="1200" kern="1200" baseline="0" dirty="0" smtClean="0">
                <a:solidFill>
                  <a:schemeClr val="tx1"/>
                </a:solidFill>
                <a:effectLst/>
                <a:latin typeface="+mn-lt"/>
                <a:ea typeface="+mn-ea"/>
                <a:cs typeface="+mn-cs"/>
              </a:rPr>
              <a:t>and multiple platforms saw that things were not quite right.</a:t>
            </a:r>
          </a:p>
        </p:txBody>
      </p:sp>
      <p:sp>
        <p:nvSpPr>
          <p:cNvPr id="4" name="Slide Number Placeholder 3"/>
          <p:cNvSpPr>
            <a:spLocks noGrp="1"/>
          </p:cNvSpPr>
          <p:nvPr>
            <p:ph type="sldNum" sz="quarter" idx="10"/>
          </p:nvPr>
        </p:nvSpPr>
        <p:spPr/>
        <p:txBody>
          <a:bodyPr/>
          <a:lstStyle/>
          <a:p>
            <a:fld id="{E55173E7-E87F-AA4A-973F-31E8A024333A}" type="slidenum">
              <a:rPr lang="en-US" smtClean="0"/>
              <a:t>8</a:t>
            </a:fld>
            <a:endParaRPr lang="en-US"/>
          </a:p>
        </p:txBody>
      </p:sp>
    </p:spTree>
    <p:extLst>
      <p:ext uri="{BB962C8B-B14F-4D97-AF65-F5344CB8AC3E}">
        <p14:creationId xmlns:p14="http://schemas.microsoft.com/office/powerpoint/2010/main" val="36423005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What is on the horizon for us is out there in other areas of scientific computing – not far beyond our reach</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Look at the top 10 supercomputers. </a:t>
            </a:r>
            <a:r>
              <a:rPr lang="en-US" sz="1200" kern="1200" baseline="0" dirty="0" smtClean="0">
                <a:solidFill>
                  <a:schemeClr val="tx1"/>
                </a:solidFill>
                <a:effectLst/>
                <a:latin typeface="+mn-lt"/>
                <a:ea typeface="+mn-ea"/>
                <a:cs typeface="+mn-cs"/>
              </a:rPr>
              <a:t>The rank is from fastest to slowest based on the speed of the </a:t>
            </a:r>
            <a:r>
              <a:rPr lang="en-US" sz="1200" kern="1200" baseline="0" dirty="0" err="1" smtClean="0">
                <a:solidFill>
                  <a:schemeClr val="tx1"/>
                </a:solidFill>
                <a:effectLst/>
                <a:latin typeface="+mn-lt"/>
                <a:ea typeface="+mn-ea"/>
                <a:cs typeface="+mn-cs"/>
              </a:rPr>
              <a:t>Linpack</a:t>
            </a:r>
            <a:r>
              <a:rPr lang="en-US" sz="1200" kern="1200" baseline="0" dirty="0" smtClean="0">
                <a:solidFill>
                  <a:schemeClr val="tx1"/>
                </a:solidFill>
                <a:effectLst/>
                <a:latin typeface="+mn-lt"/>
                <a:ea typeface="+mn-ea"/>
                <a:cs typeface="+mn-cs"/>
              </a:rPr>
              <a:t> benchmark (in </a:t>
            </a:r>
            <a:r>
              <a:rPr lang="en-US" sz="1200" kern="1200" baseline="0" dirty="0" err="1" smtClean="0">
                <a:solidFill>
                  <a:schemeClr val="tx1"/>
                </a:solidFill>
                <a:effectLst/>
                <a:latin typeface="+mn-lt"/>
                <a:ea typeface="+mn-ea"/>
                <a:cs typeface="+mn-cs"/>
              </a:rPr>
              <a:t>Tflops</a:t>
            </a:r>
            <a:r>
              <a:rPr lang="en-US" sz="1200" kern="1200" baseline="0" dirty="0" smtClean="0">
                <a:solidFill>
                  <a:schemeClr val="tx1"/>
                </a:solidFill>
                <a:effectLst/>
                <a:latin typeface="+mn-lt"/>
                <a:ea typeface="+mn-ea"/>
                <a:cs typeface="+mn-cs"/>
              </a:rPr>
              <a:t>/Sec)</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Many</a:t>
            </a:r>
            <a:r>
              <a:rPr lang="en-US" sz="1200" kern="1200" baseline="0" dirty="0" smtClean="0">
                <a:solidFill>
                  <a:schemeClr val="tx1"/>
                </a:solidFill>
                <a:effectLst/>
                <a:latin typeface="+mn-lt"/>
                <a:ea typeface="+mn-ea"/>
                <a:cs typeface="+mn-cs"/>
              </a:rPr>
              <a:t> are</a:t>
            </a:r>
            <a:r>
              <a:rPr lang="en-US" sz="1200" kern="1200" dirty="0" smtClean="0">
                <a:solidFill>
                  <a:schemeClr val="tx1"/>
                </a:solidFill>
                <a:effectLst/>
                <a:latin typeface="+mn-lt"/>
                <a:ea typeface="+mn-ea"/>
                <a:cs typeface="+mn-cs"/>
              </a:rPr>
              <a:t> mixed (standard CPU) environments with phi or GPGPU coprocessors.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I know that </a:t>
            </a:r>
            <a:r>
              <a:rPr lang="en-US" sz="1200" kern="1200" baseline="0" dirty="0" err="1" smtClean="0">
                <a:solidFill>
                  <a:schemeClr val="tx1"/>
                </a:solidFill>
                <a:effectLst/>
                <a:latin typeface="+mn-lt"/>
                <a:ea typeface="+mn-ea"/>
                <a:cs typeface="+mn-cs"/>
              </a:rPr>
              <a:t>Mflops</a:t>
            </a:r>
            <a:r>
              <a:rPr lang="en-US" sz="1200" kern="1200" baseline="0" dirty="0" smtClean="0">
                <a:solidFill>
                  <a:schemeClr val="tx1"/>
                </a:solidFill>
                <a:effectLst/>
                <a:latin typeface="+mn-lt"/>
                <a:ea typeface="+mn-ea"/>
                <a:cs typeface="+mn-cs"/>
              </a:rPr>
              <a:t> are not that exciting for us, but the important aspect is that the energy it takes to do our calculations is now relevant.</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We</a:t>
            </a:r>
            <a:r>
              <a:rPr lang="en-US" sz="1200" kern="1200" baseline="0" dirty="0" smtClean="0">
                <a:solidFill>
                  <a:schemeClr val="tx1"/>
                </a:solidFill>
                <a:effectLst/>
                <a:latin typeface="+mn-lt"/>
                <a:ea typeface="+mn-ea"/>
                <a:cs typeface="+mn-cs"/>
              </a:rPr>
              <a:t> </a:t>
            </a:r>
            <a:r>
              <a:rPr lang="en-US" sz="1200" kern="1200" baseline="0" dirty="0" smtClean="0">
                <a:solidFill>
                  <a:schemeClr val="tx1"/>
                </a:solidFill>
                <a:effectLst/>
                <a:latin typeface="+mn-lt"/>
                <a:ea typeface="+mn-ea"/>
                <a:cs typeface="+mn-cs"/>
              </a:rPr>
              <a:t>were laughingly discussing horsepower </a:t>
            </a:r>
            <a:r>
              <a:rPr lang="en-US" sz="1200" kern="1200" baseline="0" dirty="0" smtClean="0">
                <a:solidFill>
                  <a:schemeClr val="tx1"/>
                </a:solidFill>
                <a:effectLst/>
                <a:latin typeface="+mn-lt"/>
                <a:ea typeface="+mn-ea"/>
                <a:cs typeface="+mn-cs"/>
              </a:rPr>
              <a:t>as an interesting way to discuss power needed to complete a task.</a:t>
            </a:r>
          </a:p>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55173E7-E87F-AA4A-973F-31E8A024333A}" type="slidenum">
              <a:rPr lang="en-US" smtClean="0"/>
              <a:t>9</a:t>
            </a:fld>
            <a:endParaRPr lang="en-US"/>
          </a:p>
        </p:txBody>
      </p:sp>
    </p:spTree>
    <p:extLst>
      <p:ext uri="{BB962C8B-B14F-4D97-AF65-F5344CB8AC3E}">
        <p14:creationId xmlns:p14="http://schemas.microsoft.com/office/powerpoint/2010/main" val="31475748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 not </a:t>
            </a:r>
            <a:r>
              <a:rPr lang="en-US" dirty="0" smtClean="0"/>
              <a:t>sure all </a:t>
            </a:r>
            <a:r>
              <a:rPr lang="en-US" dirty="0" smtClean="0"/>
              <a:t>of us </a:t>
            </a:r>
            <a:r>
              <a:rPr lang="en-US" dirty="0" smtClean="0"/>
              <a:t>were </a:t>
            </a:r>
            <a:r>
              <a:rPr lang="en-US" dirty="0" smtClean="0"/>
              <a:t>so sure that</a:t>
            </a:r>
            <a:r>
              <a:rPr lang="en-US" baseline="0" dirty="0" smtClean="0"/>
              <a:t> the</a:t>
            </a:r>
            <a:r>
              <a:rPr lang="en-US" dirty="0" smtClean="0"/>
              <a:t> many-core machine</a:t>
            </a:r>
            <a:r>
              <a:rPr lang="en-US" baseline="0" dirty="0" smtClean="0"/>
              <a:t> was going to be so widely </a:t>
            </a:r>
            <a:r>
              <a:rPr lang="en-US" baseline="0" dirty="0" smtClean="0"/>
              <a:t>available, </a:t>
            </a:r>
            <a:r>
              <a:rPr lang="en-US" baseline="0" dirty="0" smtClean="0"/>
              <a:t>so soon.</a:t>
            </a:r>
            <a:endParaRPr lang="en-US" dirty="0"/>
          </a:p>
        </p:txBody>
      </p:sp>
      <p:sp>
        <p:nvSpPr>
          <p:cNvPr id="4" name="Slide Number Placeholder 3"/>
          <p:cNvSpPr>
            <a:spLocks noGrp="1"/>
          </p:cNvSpPr>
          <p:nvPr>
            <p:ph type="sldNum" sz="quarter" idx="10"/>
          </p:nvPr>
        </p:nvSpPr>
        <p:spPr/>
        <p:txBody>
          <a:bodyPr/>
          <a:lstStyle/>
          <a:p>
            <a:fld id="{E55173E7-E87F-AA4A-973F-31E8A024333A}" type="slidenum">
              <a:rPr lang="en-US" smtClean="0"/>
              <a:t>10</a:t>
            </a:fld>
            <a:endParaRPr lang="en-US"/>
          </a:p>
        </p:txBody>
      </p:sp>
    </p:spTree>
    <p:extLst>
      <p:ext uri="{BB962C8B-B14F-4D97-AF65-F5344CB8AC3E}">
        <p14:creationId xmlns:p14="http://schemas.microsoft.com/office/powerpoint/2010/main" val="9528613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is not a hardware </a:t>
            </a:r>
            <a:r>
              <a:rPr lang="en-US" sz="1200" kern="1200" dirty="0" smtClean="0">
                <a:solidFill>
                  <a:schemeClr val="tx1"/>
                </a:solidFill>
                <a:effectLst/>
                <a:latin typeface="+mn-lt"/>
                <a:ea typeface="+mn-ea"/>
                <a:cs typeface="+mn-cs"/>
              </a:rPr>
              <a:t>talk, but there are key features worth mentioning</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 </a:t>
            </a:r>
          </a:p>
          <a:p>
            <a:r>
              <a:rPr lang="en-US" sz="1200" kern="1200" baseline="0" dirty="0" smtClean="0">
                <a:solidFill>
                  <a:schemeClr val="tx1"/>
                </a:solidFill>
                <a:effectLst/>
                <a:latin typeface="+mn-lt"/>
                <a:ea typeface="+mn-ea"/>
                <a:cs typeface="+mn-cs"/>
              </a:rPr>
              <a:t>Most important </a:t>
            </a:r>
            <a:r>
              <a:rPr lang="en-US" sz="1200" kern="1200" baseline="0" dirty="0" smtClean="0">
                <a:solidFill>
                  <a:schemeClr val="tx1"/>
                </a:solidFill>
                <a:effectLst/>
                <a:latin typeface="+mn-lt"/>
                <a:ea typeface="+mn-ea"/>
                <a:cs typeface="+mn-cs"/>
              </a:rPr>
              <a:t>here </a:t>
            </a:r>
            <a:r>
              <a:rPr lang="en-US" sz="1200" kern="1200" baseline="0" dirty="0" smtClean="0">
                <a:solidFill>
                  <a:schemeClr val="tx1"/>
                </a:solidFill>
                <a:effectLst/>
                <a:latin typeface="+mn-lt"/>
                <a:ea typeface="+mn-ea"/>
                <a:cs typeface="+mn-cs"/>
              </a:rPr>
              <a:t>are the things that do affect </a:t>
            </a:r>
            <a:r>
              <a:rPr lang="en-US" sz="1200" kern="1200" baseline="0" dirty="0" smtClean="0">
                <a:solidFill>
                  <a:schemeClr val="tx1"/>
                </a:solidFill>
                <a:effectLst/>
                <a:latin typeface="+mn-lt"/>
                <a:ea typeface="+mn-ea"/>
                <a:cs typeface="+mn-cs"/>
              </a:rPr>
              <a:t>the software frameworks and event processing applications.</a:t>
            </a:r>
          </a:p>
          <a:p>
            <a:r>
              <a:rPr lang="en-US" sz="1200" kern="1200" dirty="0" smtClean="0">
                <a:solidFill>
                  <a:schemeClr val="tx1"/>
                </a:solidFill>
                <a:effectLst/>
                <a:latin typeface="+mn-lt"/>
                <a:ea typeface="+mn-ea"/>
                <a:cs typeface="+mn-cs"/>
              </a:rPr>
              <a:t>I</a:t>
            </a:r>
            <a:r>
              <a:rPr lang="en-US" sz="1200" kern="1200" baseline="0" dirty="0" smtClean="0">
                <a:solidFill>
                  <a:schemeClr val="tx1"/>
                </a:solidFill>
                <a:effectLst/>
                <a:latin typeface="+mn-lt"/>
                <a:ea typeface="+mn-ea"/>
                <a:cs typeface="+mn-cs"/>
              </a:rPr>
              <a:t> am sticking to the concrete architectures that are available now. </a:t>
            </a:r>
            <a:r>
              <a:rPr lang="en-US" sz="1200" kern="1200" dirty="0" smtClean="0">
                <a:solidFill>
                  <a:schemeClr val="tx1"/>
                </a:solidFill>
                <a:effectLst/>
                <a:latin typeface="+mn-lt"/>
                <a:ea typeface="+mn-ea"/>
                <a:cs typeface="+mn-cs"/>
              </a:rPr>
              <a:t>Here </a:t>
            </a:r>
            <a:r>
              <a:rPr lang="en-US" sz="1200" kern="1200" dirty="0" smtClean="0">
                <a:solidFill>
                  <a:schemeClr val="tx1"/>
                </a:solidFill>
                <a:effectLst/>
                <a:latin typeface="+mn-lt"/>
                <a:ea typeface="+mn-ea"/>
                <a:cs typeface="+mn-cs"/>
              </a:rPr>
              <a:t>are the key features of the K20, Phi</a:t>
            </a:r>
            <a:r>
              <a:rPr lang="en-US"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For the current </a:t>
            </a:r>
            <a:r>
              <a:rPr lang="en-US" sz="1200" kern="1200" dirty="0" smtClean="0">
                <a:solidFill>
                  <a:schemeClr val="tx1"/>
                </a:solidFill>
                <a:effectLst/>
                <a:latin typeface="+mn-lt"/>
                <a:ea typeface="+mn-ea"/>
                <a:cs typeface="+mn-cs"/>
              </a:rPr>
              <a:t>K20, </a:t>
            </a:r>
            <a:r>
              <a:rPr lang="en-US" sz="1200" kern="1200" dirty="0" smtClean="0">
                <a:solidFill>
                  <a:schemeClr val="tx1"/>
                </a:solidFill>
                <a:effectLst/>
                <a:latin typeface="+mn-lt"/>
                <a:ea typeface="+mn-ea"/>
                <a:cs typeface="+mn-cs"/>
              </a:rPr>
              <a:t>the key features that directly affect our ability </a:t>
            </a:r>
            <a:r>
              <a:rPr lang="en-US" sz="1200" kern="1200" dirty="0" smtClean="0">
                <a:solidFill>
                  <a:schemeClr val="tx1"/>
                </a:solidFill>
                <a:effectLst/>
                <a:latin typeface="+mn-lt"/>
                <a:ea typeface="+mn-ea"/>
                <a:cs typeface="+mn-cs"/>
              </a:rPr>
              <a:t>to </a:t>
            </a:r>
            <a:r>
              <a:rPr lang="en-US" sz="1200" kern="1200" dirty="0" smtClean="0">
                <a:solidFill>
                  <a:schemeClr val="tx1"/>
                </a:solidFill>
                <a:effectLst/>
                <a:latin typeface="+mn-lt"/>
                <a:ea typeface="+mn-ea"/>
                <a:cs typeface="+mn-cs"/>
              </a:rPr>
              <a:t>program them </a:t>
            </a:r>
            <a:r>
              <a:rPr lang="en-US" sz="1200" kern="1200" dirty="0" smtClean="0">
                <a:solidFill>
                  <a:schemeClr val="tx1"/>
                </a:solidFill>
                <a:effectLst/>
                <a:latin typeface="+mn-lt"/>
                <a:ea typeface="+mn-ea"/>
                <a:cs typeface="+mn-cs"/>
              </a:rPr>
              <a:t>(inhibit or enable) to </a:t>
            </a:r>
            <a:r>
              <a:rPr lang="en-US" sz="1200" kern="1200" dirty="0" smtClean="0">
                <a:solidFill>
                  <a:schemeClr val="tx1"/>
                </a:solidFill>
                <a:effectLst/>
                <a:latin typeface="+mn-lt"/>
                <a:ea typeface="+mn-ea"/>
                <a:cs typeface="+mn-cs"/>
              </a:rPr>
              <a:t>do useful work are still the </a:t>
            </a:r>
            <a:r>
              <a:rPr lang="en-US" sz="1200" b="1" kern="1200" dirty="0" smtClean="0">
                <a:solidFill>
                  <a:schemeClr val="tx1"/>
                </a:solidFill>
                <a:effectLst/>
                <a:latin typeface="+mn-lt"/>
                <a:ea typeface="+mn-ea"/>
                <a:cs typeface="+mn-cs"/>
              </a:rPr>
              <a:t>low memory available per thread and the simultaneous compute capacity </a:t>
            </a:r>
            <a:r>
              <a:rPr lang="en-US" sz="1200" kern="1200" dirty="0" smtClean="0">
                <a:solidFill>
                  <a:schemeClr val="tx1"/>
                </a:solidFill>
                <a:effectLst/>
                <a:latin typeface="+mn-lt"/>
                <a:ea typeface="+mn-ea"/>
                <a:cs typeface="+mn-cs"/>
              </a:rPr>
              <a:t>of &gt;2500 cores. </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a:t>
            </a:r>
            <a:r>
              <a:rPr lang="en-US" sz="1200" kern="1200" dirty="0" smtClean="0">
                <a:solidFill>
                  <a:schemeClr val="tx1"/>
                </a:solidFill>
                <a:effectLst/>
                <a:latin typeface="+mn-lt"/>
                <a:ea typeface="+mn-ea"/>
                <a:cs typeface="+mn-cs"/>
              </a:rPr>
              <a:t>MIC Phi processors have a total of </a:t>
            </a:r>
            <a:r>
              <a:rPr lang="en-US" sz="1200" kern="1200" dirty="0" smtClean="0">
                <a:solidFill>
                  <a:schemeClr val="tx1"/>
                </a:solidFill>
                <a:effectLst/>
                <a:latin typeface="+mn-lt"/>
                <a:ea typeface="+mn-ea"/>
                <a:cs typeface="+mn-cs"/>
              </a:rPr>
              <a:t>240 </a:t>
            </a:r>
            <a:r>
              <a:rPr lang="en-US" sz="1200" kern="1200" dirty="0" smtClean="0">
                <a:solidFill>
                  <a:schemeClr val="tx1"/>
                </a:solidFill>
                <a:effectLst/>
                <a:latin typeface="+mn-lt"/>
                <a:ea typeface="+mn-ea"/>
                <a:cs typeface="+mn-cs"/>
              </a:rPr>
              <a:t>threads available across the </a:t>
            </a:r>
            <a:r>
              <a:rPr lang="en-US" sz="1200" kern="1200" dirty="0" smtClean="0">
                <a:solidFill>
                  <a:schemeClr val="tx1"/>
                </a:solidFill>
                <a:effectLst/>
                <a:latin typeface="+mn-lt"/>
                <a:ea typeface="+mn-ea"/>
                <a:cs typeface="+mn-cs"/>
              </a:rPr>
              <a:t>60 </a:t>
            </a:r>
            <a:r>
              <a:rPr lang="en-US" sz="1200" kern="1200" dirty="0" smtClean="0">
                <a:solidFill>
                  <a:schemeClr val="tx1"/>
                </a:solidFill>
                <a:effectLst/>
                <a:latin typeface="+mn-lt"/>
                <a:ea typeface="+mn-ea"/>
                <a:cs typeface="+mn-cs"/>
              </a:rPr>
              <a:t>cores.  The memory is still very much limited to about 32MB/</a:t>
            </a:r>
            <a:r>
              <a:rPr lang="en-US" sz="1200" kern="1200" dirty="0" smtClean="0">
                <a:solidFill>
                  <a:schemeClr val="tx1"/>
                </a:solidFill>
                <a:effectLst/>
                <a:latin typeface="+mn-lt"/>
                <a:ea typeface="+mn-ea"/>
                <a:cs typeface="+mn-cs"/>
              </a:rPr>
              <a:t>thread (based on 8GB total).  </a:t>
            </a:r>
            <a:r>
              <a:rPr lang="en-US" sz="1200" kern="1200" dirty="0" smtClean="0">
                <a:solidFill>
                  <a:schemeClr val="tx1"/>
                </a:solidFill>
                <a:effectLst/>
                <a:latin typeface="+mn-lt"/>
                <a:ea typeface="+mn-ea"/>
                <a:cs typeface="+mn-cs"/>
              </a:rPr>
              <a:t>There is also the VPU with 512 bit SIMD registers</a:t>
            </a:r>
            <a:r>
              <a:rPr lang="en-US" sz="1200" kern="1200" dirty="0" smtClean="0">
                <a:solidFill>
                  <a:schemeClr val="tx1"/>
                </a:solidFill>
                <a:effectLst/>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Can it be evaluated for K20now? Not straightforward.  The threads cooperate and the programming view is somewhat abstracted from the hardware view. As an example, at full occupancy, assuming this can be done with the algorithm, 1024 threads (the maximum per block) can use 32 registers and share about 24KB of high-speed memory.</a:t>
            </a:r>
          </a:p>
          <a:p>
            <a:endParaRPr lang="en-US" dirty="0" smtClean="0"/>
          </a:p>
          <a:p>
            <a:r>
              <a:rPr lang="en-US" dirty="0" smtClean="0"/>
              <a:t>--------</a:t>
            </a:r>
          </a:p>
          <a:p>
            <a:r>
              <a:rPr lang="en-US" dirty="0" smtClean="0"/>
              <a:t>Our system: Intel Xeon Phi 5110P (16)</a:t>
            </a:r>
          </a:p>
          <a:p>
            <a:r>
              <a:rPr lang="en-US" sz="1200" kern="1200" dirty="0" smtClean="0">
                <a:solidFill>
                  <a:schemeClr val="tx1"/>
                </a:solidFill>
                <a:effectLst/>
                <a:latin typeface="+mn-lt"/>
                <a:ea typeface="+mn-ea"/>
                <a:cs typeface="+mn-cs"/>
              </a:rPr>
              <a:t>K20 can do 1.2 </a:t>
            </a:r>
            <a:r>
              <a:rPr lang="en-US" sz="1200" kern="1200" dirty="0" err="1" smtClean="0">
                <a:solidFill>
                  <a:schemeClr val="tx1"/>
                </a:solidFill>
                <a:effectLst/>
                <a:latin typeface="+mn-lt"/>
                <a:ea typeface="+mn-ea"/>
                <a:cs typeface="+mn-cs"/>
              </a:rPr>
              <a:t>Tflops</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55173E7-E87F-AA4A-973F-31E8A024333A}" type="slidenum">
              <a:rPr lang="en-US" smtClean="0"/>
              <a:t>11</a:t>
            </a:fld>
            <a:endParaRPr lang="en-US"/>
          </a:p>
        </p:txBody>
      </p:sp>
    </p:spTree>
    <p:extLst>
      <p:ext uri="{BB962C8B-B14F-4D97-AF65-F5344CB8AC3E}">
        <p14:creationId xmlns:p14="http://schemas.microsoft.com/office/powerpoint/2010/main" val="793645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38344"/>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2286000" y="6599936"/>
            <a:ext cx="1016000"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070A815A-DC69-DA44-BE34-FAB26699321C}" type="datetime1">
              <a:rPr lang="en-US" smtClean="0"/>
              <a:t>10/10/13</a:t>
            </a:fld>
            <a:endParaRPr lang="en-US"/>
          </a:p>
        </p:txBody>
      </p:sp>
      <p:sp>
        <p:nvSpPr>
          <p:cNvPr id="5" name="Footer Placeholder 4"/>
          <p:cNvSpPr>
            <a:spLocks noGrp="1"/>
          </p:cNvSpPr>
          <p:nvPr>
            <p:ph type="ftr" sz="quarter" idx="11"/>
          </p:nvPr>
        </p:nvSpPr>
        <p:spPr>
          <a:xfrm>
            <a:off x="301752" y="6583680"/>
            <a:ext cx="164896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r>
              <a:rPr lang="en-US" smtClean="0"/>
              <a:t>CHEP2013 - jbk</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1996653" y="6596316"/>
            <a:ext cx="915117" cy="265089"/>
          </a:xfrm>
        </p:spPr>
        <p:txBody>
          <a:bodyPr/>
          <a:lstStyle/>
          <a:p>
            <a:fld id="{DC15DFAE-8305-F542-BD2C-BF709E99C622}" type="datetime1">
              <a:rPr lang="en-US" smtClean="0"/>
              <a:t>10/10/13</a:t>
            </a:fld>
            <a:endParaRPr lang="en-US"/>
          </a:p>
        </p:txBody>
      </p:sp>
      <p:sp>
        <p:nvSpPr>
          <p:cNvPr id="5" name="Footer Placeholder 4"/>
          <p:cNvSpPr>
            <a:spLocks noGrp="1"/>
          </p:cNvSpPr>
          <p:nvPr>
            <p:ph type="ftr" sz="quarter" idx="11"/>
          </p:nvPr>
        </p:nvSpPr>
        <p:spPr>
          <a:xfrm>
            <a:off x="283481" y="6596316"/>
            <a:ext cx="1407286" cy="259278"/>
          </a:xfrm>
        </p:spPr>
        <p:txBody>
          <a:bodyPr/>
          <a:lstStyle/>
          <a:p>
            <a:r>
              <a:rPr lang="en-US" smtClean="0"/>
              <a:t>CHEP2013 - jbk</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Watermark">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dirty="0"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dirty="0"/>
          </a:p>
        </p:txBody>
      </p:sp>
      <p:sp>
        <p:nvSpPr>
          <p:cNvPr id="3" name="Subtitle 2"/>
          <p:cNvSpPr>
            <a:spLocks noGrp="1"/>
          </p:cNvSpPr>
          <p:nvPr>
            <p:ph type="subTitle" idx="1"/>
          </p:nvPr>
        </p:nvSpPr>
        <p:spPr>
          <a:xfrm>
            <a:off x="3962400" y="5032964"/>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2091591" y="6580288"/>
            <a:ext cx="1000218" cy="273050"/>
          </a:xfrm>
        </p:spPr>
        <p:txBody>
          <a:bodyPr/>
          <a:lstStyle>
            <a:lvl1pPr algn="l">
              <a:defRPr sz="1100">
                <a:latin typeface="Rockwell" pitchFamily="18" charset="0"/>
              </a:defRPr>
            </a:lvl1pPr>
          </a:lstStyle>
          <a:p>
            <a:fld id="{66B3E725-76AC-664E-8654-03CB5FAC4AAF}" type="datetime1">
              <a:rPr lang="en-US" smtClean="0"/>
              <a:t>10/10/13</a:t>
            </a:fld>
            <a:endParaRPr lang="en-US"/>
          </a:p>
        </p:txBody>
      </p:sp>
      <p:sp>
        <p:nvSpPr>
          <p:cNvPr id="5" name="Footer Placeholder 4"/>
          <p:cNvSpPr>
            <a:spLocks noGrp="1"/>
          </p:cNvSpPr>
          <p:nvPr>
            <p:ph type="ftr" sz="quarter" idx="11"/>
          </p:nvPr>
        </p:nvSpPr>
        <p:spPr>
          <a:xfrm>
            <a:off x="369962" y="6584950"/>
            <a:ext cx="1504506" cy="273050"/>
          </a:xfrm>
        </p:spPr>
        <p:txBody>
          <a:bodyPr/>
          <a:lstStyle>
            <a:lvl1pPr algn="l">
              <a:defRPr/>
            </a:lvl1pPr>
          </a:lstStyle>
          <a:p>
            <a:r>
              <a:rPr lang="en-US" smtClean="0"/>
              <a:t>CHEP2013 - jbk</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ts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fld id="{B02E9CC7-9F2A-DF49-B0B9-6012A2152C0D}" type="datetime1">
              <a:rPr lang="en-US" smtClean="0"/>
              <a:t>10/10/13</a:t>
            </a:fld>
            <a:endParaRPr lang="en-US"/>
          </a:p>
        </p:txBody>
      </p:sp>
      <p:sp>
        <p:nvSpPr>
          <p:cNvPr id="5" name="Footer Placeholder 4"/>
          <p:cNvSpPr>
            <a:spLocks noGrp="1"/>
          </p:cNvSpPr>
          <p:nvPr>
            <p:ph type="ftr" sz="quarter" idx="11"/>
          </p:nvPr>
        </p:nvSpPr>
        <p:spPr/>
        <p:txBody>
          <a:bodyPr/>
          <a:lstStyle/>
          <a:p>
            <a:r>
              <a:rPr lang="en-US" smtClean="0"/>
              <a:t>CHEP2013 - jbk</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Watermark">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F6AAB2-36AB-B147-978A-543B4B8D5E5A}" type="datetime1">
              <a:rPr lang="en-US" smtClean="0"/>
              <a:t>10/10/13</a:t>
            </a:fld>
            <a:endParaRPr lang="en-US"/>
          </a:p>
        </p:txBody>
      </p:sp>
      <p:sp>
        <p:nvSpPr>
          <p:cNvPr id="5" name="Footer Placeholder 4"/>
          <p:cNvSpPr>
            <a:spLocks noGrp="1"/>
          </p:cNvSpPr>
          <p:nvPr>
            <p:ph type="ftr" sz="quarter" idx="11"/>
          </p:nvPr>
        </p:nvSpPr>
        <p:spPr/>
        <p:txBody>
          <a:bodyPr/>
          <a:lstStyle/>
          <a:p>
            <a:r>
              <a:rPr lang="en-US" smtClean="0"/>
              <a:t>CHEP2013 - jbk</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41FE2128-3FCD-6E4B-A1C5-1388901D40D1}" type="datetime1">
              <a:rPr lang="en-US" smtClean="0"/>
              <a:t>10/10/13</a:t>
            </a:fld>
            <a:endParaRPr lang="en-US"/>
          </a:p>
        </p:txBody>
      </p:sp>
      <p:sp>
        <p:nvSpPr>
          <p:cNvPr id="4" name="Footer Placeholder 3"/>
          <p:cNvSpPr>
            <a:spLocks noGrp="1"/>
          </p:cNvSpPr>
          <p:nvPr>
            <p:ph type="ftr" sz="quarter" idx="11"/>
          </p:nvPr>
        </p:nvSpPr>
        <p:spPr/>
        <p:txBody>
          <a:bodyPr/>
          <a:lstStyle/>
          <a:p>
            <a:r>
              <a:rPr lang="en-US" smtClean="0"/>
              <a:t>CHEP2013 - jbk</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4A5EFF-9624-074E-8586-749D11872B48}" type="datetime1">
              <a:rPr lang="en-US" smtClean="0"/>
              <a:t>10/10/13</a:t>
            </a:fld>
            <a:endParaRPr lang="en-US"/>
          </a:p>
        </p:txBody>
      </p:sp>
      <p:sp>
        <p:nvSpPr>
          <p:cNvPr id="3" name="Footer Placeholder 2"/>
          <p:cNvSpPr>
            <a:spLocks noGrp="1"/>
          </p:cNvSpPr>
          <p:nvPr>
            <p:ph type="ftr" sz="quarter" idx="11"/>
          </p:nvPr>
        </p:nvSpPr>
        <p:spPr/>
        <p:txBody>
          <a:bodyPr/>
          <a:lstStyle/>
          <a:p>
            <a:r>
              <a:rPr lang="en-US" smtClean="0"/>
              <a:t>CHEP2013 - jbk</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image" Target="../media/image7.png"/><Relationship Id="rId12" Type="http://schemas.openxmlformats.org/officeDocument/2006/relationships/image" Target="../media/image8.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3.jpeg"/><Relationship Id="rId10"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192403"/>
            <a:ext cx="7313613" cy="731174"/>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914400" y="1234396"/>
            <a:ext cx="7313613" cy="455680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1949232" y="6598722"/>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B6CF980E-EBF6-4641-8878-5B9751E86311}" type="datetime1">
              <a:rPr lang="en-US" smtClean="0"/>
              <a:t>10/10/13</a:t>
            </a:fld>
            <a:endParaRPr lang="en-US" dirty="0"/>
          </a:p>
        </p:txBody>
      </p:sp>
      <p:sp>
        <p:nvSpPr>
          <p:cNvPr id="5" name="Footer Placeholder 4"/>
          <p:cNvSpPr>
            <a:spLocks noGrp="1"/>
          </p:cNvSpPr>
          <p:nvPr>
            <p:ph type="ftr" sz="quarter" idx="3"/>
          </p:nvPr>
        </p:nvSpPr>
        <p:spPr>
          <a:xfrm>
            <a:off x="38302" y="6598722"/>
            <a:ext cx="1752196"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r>
              <a:rPr lang="en-US" smtClean="0"/>
              <a:t>CHEP2013 - jbk</a:t>
            </a:r>
            <a:endParaRPr lang="en-US" dirty="0"/>
          </a:p>
        </p:txBody>
      </p:sp>
      <p:sp>
        <p:nvSpPr>
          <p:cNvPr id="8" name="Date Placeholder 3"/>
          <p:cNvSpPr txBox="1">
            <a:spLocks/>
          </p:cNvSpPr>
          <p:nvPr userDrawn="1"/>
        </p:nvSpPr>
        <p:spPr>
          <a:xfrm>
            <a:off x="8148320" y="6565074"/>
            <a:ext cx="902752" cy="265089"/>
          </a:xfrm>
          <a:prstGeom prst="rect">
            <a:avLst/>
          </a:prstGeom>
        </p:spPr>
        <p:txBody>
          <a:bodyPr vert="horz" lIns="91440" tIns="45720" rIns="91440" bIns="45720" rtlCol="0" anchor="ctr"/>
          <a:lstStyle>
            <a:defPPr>
              <a:defRPr lang="en-US"/>
            </a:defPPr>
            <a:lvl1pPr marL="0" algn="r" defTabSz="457200" rtl="0" eaLnBrk="1" latinLnBrk="0" hangingPunct="1">
              <a:defRPr sz="1100" kern="1200">
                <a:solidFill>
                  <a:schemeClr val="tx1"/>
                </a:solidFill>
                <a:latin typeface="Rockwell" pitchFamily="18"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9FD52CD-9275-9B41-9939-0C424A8B5FDB}" type="slidenum">
              <a:rPr lang="en-US" sz="1400" smtClean="0"/>
              <a:t>‹#›</a:t>
            </a:fld>
            <a:endParaRPr lang="en-US" sz="1400" dirty="0"/>
          </a:p>
        </p:txBody>
      </p:sp>
    </p:spTree>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805" r:id="rId6"/>
    <p:sldLayoutId id="2147483806" r:id="rId7"/>
  </p:sldLayoutIdLst>
  <p:hf sldNum="0" hdr="0"/>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10"/>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11"/>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12"/>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12"/>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12"/>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10"/>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12"/>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10"/>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11"/>
        </a:buBlip>
        <a:defRPr lang="en-US" sz="1800" kern="1200" dirty="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emf"/><Relationship Id="rId6" Type="http://schemas.openxmlformats.org/officeDocument/2006/relationships/image" Target="../media/image16.emf"/><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2.xml"/><Relationship Id="rId3" Type="http://schemas.openxmlformats.org/officeDocument/2006/relationships/notesSlide" Target="../notesSlides/notesSlide16.xml"/></Relationships>
</file>

<file path=ppt/slides/_rels/slide21.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2.xml"/><Relationship Id="rId3" Type="http://schemas.openxmlformats.org/officeDocument/2006/relationships/notesSlide" Target="../notesSlides/notesSlide17.xml"/></Relationships>
</file>

<file path=ppt/slides/_rels/slide22.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Layout" Target="../slideLayouts/slideLayout2.xml"/><Relationship Id="rId3" Type="http://schemas.openxmlformats.org/officeDocument/2006/relationships/notesSlide" Target="../notesSlides/notesSlide18.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9.xml"/><Relationship Id="rId4" Type="http://schemas.openxmlformats.org/officeDocument/2006/relationships/image" Target="../media/image17.png"/><Relationship Id="rId1" Type="http://schemas.openxmlformats.org/officeDocument/2006/relationships/tags" Target="../tags/tag4.xml"/><Relationship Id="rId2"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Layout" Target="../slideLayouts/slideLayout2.xml"/><Relationship Id="rId3" Type="http://schemas.openxmlformats.org/officeDocument/2006/relationships/notesSlide" Target="../notesSlides/notesSlide20.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1.xml"/><Relationship Id="rId4" Type="http://schemas.openxmlformats.org/officeDocument/2006/relationships/image" Target="../media/image6.png"/><Relationship Id="rId1" Type="http://schemas.openxmlformats.org/officeDocument/2006/relationships/tags" Target="../tags/tag6.xml"/><Relationship Id="rId2"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tags" Target="../tags/tag7.xml"/><Relationship Id="rId2" Type="http://schemas.openxmlformats.org/officeDocument/2006/relationships/slideLayout" Target="../slideLayouts/slideLayout2.xml"/><Relationship Id="rId3" Type="http://schemas.openxmlformats.org/officeDocument/2006/relationships/notesSlide" Target="../notesSlides/notesSlide22.xml"/></Relationships>
</file>

<file path=ppt/slides/_rels/slide27.xml.rels><?xml version="1.0" encoding="UTF-8" standalone="yes"?>
<Relationships xmlns="http://schemas.openxmlformats.org/package/2006/relationships"><Relationship Id="rId1" Type="http://schemas.openxmlformats.org/officeDocument/2006/relationships/tags" Target="../tags/tag8.xml"/><Relationship Id="rId2" Type="http://schemas.openxmlformats.org/officeDocument/2006/relationships/slideLayout" Target="../slideLayouts/slideLayout2.xml"/><Relationship Id="rId3" Type="http://schemas.openxmlformats.org/officeDocument/2006/relationships/notesSlide" Target="../notesSlides/notesSlide23.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2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1.xml"/><Relationship Id="rId4" Type="http://schemas.openxmlformats.org/officeDocument/2006/relationships/image" Target="../media/image22.jpg"/><Relationship Id="rId1" Type="http://schemas.openxmlformats.org/officeDocument/2006/relationships/tags" Target="../tags/tag9.xml"/><Relationship Id="rId2"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hyperlink" Target="http://concurrency.web.cern.ch/" TargetMode="Externa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03589"/>
            <a:ext cx="7772400" cy="2200941"/>
          </a:xfrm>
        </p:spPr>
        <p:txBody>
          <a:bodyPr>
            <a:normAutofit/>
          </a:bodyPr>
          <a:lstStyle/>
          <a:p>
            <a:r>
              <a:rPr lang="en-US" dirty="0"/>
              <a:t>Data processing in the wake of massive multicore </a:t>
            </a:r>
            <a:r>
              <a:rPr lang="en-US" dirty="0" smtClean="0"/>
              <a:t>processors</a:t>
            </a:r>
            <a:endParaRPr lang="en-US" dirty="0"/>
          </a:p>
        </p:txBody>
      </p:sp>
      <p:sp>
        <p:nvSpPr>
          <p:cNvPr id="3" name="Subtitle 2"/>
          <p:cNvSpPr>
            <a:spLocks noGrp="1"/>
          </p:cNvSpPr>
          <p:nvPr>
            <p:ph type="subTitle" idx="1"/>
          </p:nvPr>
        </p:nvSpPr>
        <p:spPr>
          <a:xfrm>
            <a:off x="1371600" y="2943806"/>
            <a:ext cx="6400800" cy="1567634"/>
          </a:xfrm>
        </p:spPr>
        <p:txBody>
          <a:bodyPr>
            <a:normAutofit/>
          </a:bodyPr>
          <a:lstStyle/>
          <a:p>
            <a:r>
              <a:rPr lang="en-US" dirty="0" smtClean="0"/>
              <a:t>How our software infrastructure is evolving to meet changes in the large-scale computing environment</a:t>
            </a:r>
            <a:br>
              <a:rPr lang="en-US" dirty="0" smtClean="0"/>
            </a:br>
            <a:endParaRPr lang="en-US" dirty="0"/>
          </a:p>
        </p:txBody>
      </p:sp>
      <p:sp>
        <p:nvSpPr>
          <p:cNvPr id="4" name="Subtitle 2"/>
          <p:cNvSpPr txBox="1">
            <a:spLocks/>
          </p:cNvSpPr>
          <p:nvPr/>
        </p:nvSpPr>
        <p:spPr>
          <a:xfrm>
            <a:off x="1524000" y="4903055"/>
            <a:ext cx="6400800" cy="1045622"/>
          </a:xfrm>
          <a:prstGeom prst="rect">
            <a:avLst/>
          </a:prstGeom>
        </p:spPr>
        <p:txBody>
          <a:bodyPr vert="horz" lIns="91440" tIns="45720" rIns="91440" bIns="45720" rtlCol="0">
            <a:normAutofit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dirty="0" smtClean="0"/>
              <a:t>Jim Kowalkowski</a:t>
            </a:r>
            <a:br>
              <a:rPr lang="en-US" dirty="0" smtClean="0"/>
            </a:br>
            <a:r>
              <a:rPr lang="en-US" dirty="0" smtClean="0"/>
              <a:t>Fermi National Accelerator Laboratory</a:t>
            </a:r>
            <a:endParaRPr lang="en-US" dirty="0"/>
          </a:p>
        </p:txBody>
      </p:sp>
      <p:sp>
        <p:nvSpPr>
          <p:cNvPr id="8" name="Date Placeholder 7"/>
          <p:cNvSpPr>
            <a:spLocks noGrp="1"/>
          </p:cNvSpPr>
          <p:nvPr>
            <p:ph type="dt" sz="half" idx="10"/>
          </p:nvPr>
        </p:nvSpPr>
        <p:spPr/>
        <p:txBody>
          <a:bodyPr/>
          <a:lstStyle/>
          <a:p>
            <a:fld id="{38F937AD-0828-2340-977C-54D50D837BE2}" type="datetime1">
              <a:rPr lang="en-US" smtClean="0"/>
              <a:t>10/10/13</a:t>
            </a:fld>
            <a:endParaRPr lang="en-US"/>
          </a:p>
        </p:txBody>
      </p:sp>
      <p:sp>
        <p:nvSpPr>
          <p:cNvPr id="9" name="Footer Placeholder 8"/>
          <p:cNvSpPr>
            <a:spLocks noGrp="1"/>
          </p:cNvSpPr>
          <p:nvPr>
            <p:ph type="ftr" sz="quarter" idx="11"/>
          </p:nvPr>
        </p:nvSpPr>
        <p:spPr/>
        <p:txBody>
          <a:bodyPr/>
          <a:lstStyle/>
          <a:p>
            <a:r>
              <a:rPr lang="en-US" smtClean="0"/>
              <a:t>CHEP2013 - jbk</a:t>
            </a:r>
            <a:endParaRPr lang="en-US"/>
          </a:p>
        </p:txBody>
      </p:sp>
    </p:spTree>
    <p:extLst>
      <p:ext uri="{BB962C8B-B14F-4D97-AF65-F5344CB8AC3E}">
        <p14:creationId xmlns:p14="http://schemas.microsoft.com/office/powerpoint/2010/main" val="665624826"/>
      </p:ext>
    </p:extLst>
  </p:cSld>
  <p:clrMapOvr>
    <a:masterClrMapping/>
  </p:clrMapOvr>
  <mc:AlternateContent xmlns:mc="http://schemas.openxmlformats.org/markup-compatibility/2006">
    <mc:Choice xmlns:p14="http://schemas.microsoft.com/office/powerpoint/2010/main" Requires="p14">
      <p:transition spd="slow" p14:dur="2000" advTm="28857"/>
    </mc:Choice>
    <mc:Fallback>
      <p:transition xmlns:p14="http://schemas.microsoft.com/office/powerpoint/2010/main" spd="slow" advTm="28857"/>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7462"/>
            <a:ext cx="7313613" cy="868362"/>
          </a:xfrm>
        </p:spPr>
        <p:txBody>
          <a:bodyPr>
            <a:normAutofit/>
          </a:bodyPr>
          <a:lstStyle/>
          <a:p>
            <a:r>
              <a:rPr lang="en-US" dirty="0" smtClean="0"/>
              <a:t>An quick aside …</a:t>
            </a:r>
            <a:endParaRPr lang="en-US" dirty="0"/>
          </a:p>
        </p:txBody>
      </p:sp>
      <p:sp>
        <p:nvSpPr>
          <p:cNvPr id="3" name="Content Placeholder 2"/>
          <p:cNvSpPr>
            <a:spLocks noGrp="1"/>
          </p:cNvSpPr>
          <p:nvPr>
            <p:ph idx="1"/>
          </p:nvPr>
        </p:nvSpPr>
        <p:spPr>
          <a:xfrm>
            <a:off x="914400" y="1439333"/>
            <a:ext cx="7313613" cy="4713111"/>
          </a:xfrm>
        </p:spPr>
        <p:txBody>
          <a:bodyPr>
            <a:normAutofit lnSpcReduction="10000"/>
          </a:bodyPr>
          <a:lstStyle/>
          <a:p>
            <a:r>
              <a:rPr lang="en-US" dirty="0"/>
              <a:t>Note that our old friend the heavyweight multicore cluster node has not changed much regarding core </a:t>
            </a:r>
            <a:r>
              <a:rPr lang="en-US" dirty="0" smtClean="0"/>
              <a:t>counts.</a:t>
            </a:r>
          </a:p>
          <a:p>
            <a:pPr lvl="1"/>
            <a:r>
              <a:rPr lang="en-US" dirty="0" smtClean="0"/>
              <a:t>Nothing greater than 16 cores per nodes on the top ten!</a:t>
            </a:r>
            <a:endParaRPr lang="en-US" dirty="0"/>
          </a:p>
          <a:p>
            <a:r>
              <a:rPr lang="en-US" dirty="0" smtClean="0"/>
              <a:t>Note </a:t>
            </a:r>
            <a:r>
              <a:rPr lang="en-US" dirty="0"/>
              <a:t>that high-speed networking is </a:t>
            </a:r>
            <a:r>
              <a:rPr lang="en-US" dirty="0" smtClean="0"/>
              <a:t>important on the top ten. This is now </a:t>
            </a:r>
            <a:r>
              <a:rPr lang="en-US" dirty="0"/>
              <a:t>affordable, even at speeds of 40Gb/s. </a:t>
            </a:r>
            <a:endParaRPr lang="en-US" dirty="0" smtClean="0"/>
          </a:p>
          <a:p>
            <a:pPr lvl="1"/>
            <a:r>
              <a:rPr lang="en-US" dirty="0" smtClean="0"/>
              <a:t>Does this </a:t>
            </a:r>
            <a:r>
              <a:rPr lang="en-US" dirty="0"/>
              <a:t>mean </a:t>
            </a:r>
            <a:r>
              <a:rPr lang="en-US" dirty="0" smtClean="0"/>
              <a:t>anything for computing</a:t>
            </a:r>
            <a:r>
              <a:rPr lang="en-US" dirty="0"/>
              <a:t>.  </a:t>
            </a:r>
            <a:endParaRPr lang="en-US" dirty="0" smtClean="0"/>
          </a:p>
          <a:p>
            <a:pPr lvl="1"/>
            <a:r>
              <a:rPr lang="en-US" dirty="0" smtClean="0"/>
              <a:t>At this speed, is </a:t>
            </a:r>
            <a:r>
              <a:rPr lang="en-US" dirty="0"/>
              <a:t>it cheaper to move things around the network than to store and move files</a:t>
            </a:r>
            <a:r>
              <a:rPr lang="en-US" dirty="0" smtClean="0"/>
              <a:t>?</a:t>
            </a:r>
          </a:p>
          <a:p>
            <a:pPr lvl="1"/>
            <a:r>
              <a:rPr lang="en-US" dirty="0" smtClean="0"/>
              <a:t>Are there advantages to protocols outside TCP/</a:t>
            </a:r>
            <a:r>
              <a:rPr lang="en-US" dirty="0" smtClean="0"/>
              <a:t>IP over </a:t>
            </a:r>
            <a:r>
              <a:rPr lang="en-US" dirty="0" err="1" smtClean="0"/>
              <a:t>ethernet</a:t>
            </a:r>
            <a:r>
              <a:rPr lang="en-US" dirty="0" smtClean="0"/>
              <a:t>?</a:t>
            </a:r>
            <a:endParaRPr lang="en-US" dirty="0"/>
          </a:p>
        </p:txBody>
      </p:sp>
      <p:sp>
        <p:nvSpPr>
          <p:cNvPr id="7" name="Date Placeholder 6"/>
          <p:cNvSpPr>
            <a:spLocks noGrp="1"/>
          </p:cNvSpPr>
          <p:nvPr>
            <p:ph type="dt" sz="half" idx="10"/>
          </p:nvPr>
        </p:nvSpPr>
        <p:spPr/>
        <p:txBody>
          <a:bodyPr/>
          <a:lstStyle/>
          <a:p>
            <a:fld id="{DA6DC153-AB45-EF4C-983D-4AF004585918}" type="datetime1">
              <a:rPr lang="en-US" smtClean="0"/>
              <a:t>10/12/13</a:t>
            </a:fld>
            <a:endParaRPr lang="en-US"/>
          </a:p>
        </p:txBody>
      </p:sp>
      <p:sp>
        <p:nvSpPr>
          <p:cNvPr id="8" name="Footer Placeholder 7"/>
          <p:cNvSpPr>
            <a:spLocks noGrp="1"/>
          </p:cNvSpPr>
          <p:nvPr>
            <p:ph type="ftr" sz="quarter" idx="11"/>
          </p:nvPr>
        </p:nvSpPr>
        <p:spPr/>
        <p:txBody>
          <a:bodyPr/>
          <a:lstStyle/>
          <a:p>
            <a:r>
              <a:rPr lang="en-US" smtClean="0"/>
              <a:t>CHEP2013 - jbk</a:t>
            </a:r>
            <a:endParaRPr lang="en-US"/>
          </a:p>
        </p:txBody>
      </p:sp>
      <p:sp>
        <p:nvSpPr>
          <p:cNvPr id="9" name="TextBox 8"/>
          <p:cNvSpPr txBox="1"/>
          <p:nvPr/>
        </p:nvSpPr>
        <p:spPr>
          <a:xfrm>
            <a:off x="7727463" y="7737"/>
            <a:ext cx="1416538" cy="369332"/>
          </a:xfrm>
          <a:prstGeom prst="rect">
            <a:avLst/>
          </a:prstGeom>
          <a:noFill/>
        </p:spPr>
        <p:txBody>
          <a:bodyPr wrap="square" rtlCol="0">
            <a:spAutoFit/>
          </a:bodyPr>
          <a:lstStyle/>
          <a:p>
            <a:pPr algn="r"/>
            <a:r>
              <a:rPr lang="en-US" b="1" dirty="0" smtClean="0">
                <a:solidFill>
                  <a:srgbClr val="FF0000">
                    <a:alpha val="50000"/>
                  </a:srgbClr>
                </a:solidFill>
              </a:rPr>
              <a:t>Architecture</a:t>
            </a:r>
            <a:endParaRPr lang="en-US" b="1" dirty="0">
              <a:solidFill>
                <a:srgbClr val="FF0000">
                  <a:alpha val="50000"/>
                </a:srgbClr>
              </a:solidFill>
            </a:endParaRPr>
          </a:p>
        </p:txBody>
      </p:sp>
    </p:spTree>
    <p:extLst>
      <p:ext uri="{BB962C8B-B14F-4D97-AF65-F5344CB8AC3E}">
        <p14:creationId xmlns:p14="http://schemas.microsoft.com/office/powerpoint/2010/main" val="1066471768"/>
      </p:ext>
    </p:extLst>
  </p:cSld>
  <p:clrMapOvr>
    <a:masterClrMapping/>
  </p:clrMapOvr>
  <mc:AlternateContent xmlns:mc="http://schemas.openxmlformats.org/markup-compatibility/2006">
    <mc:Choice xmlns:p14="http://schemas.microsoft.com/office/powerpoint/2010/main" Requires="p14">
      <p:transition spd="slow" p14:dur="2000" advTm="48897"/>
    </mc:Choice>
    <mc:Fallback>
      <p:transition xmlns:p14="http://schemas.microsoft.com/office/powerpoint/2010/main" spd="slow" advTm="48897"/>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06907"/>
            <a:ext cx="7313613" cy="868362"/>
          </a:xfrm>
        </p:spPr>
        <p:txBody>
          <a:bodyPr/>
          <a:lstStyle/>
          <a:p>
            <a:r>
              <a:rPr lang="en-US" dirty="0" smtClean="0"/>
              <a:t>Many-core: Available now</a:t>
            </a:r>
            <a:endParaRPr lang="en-US" dirty="0"/>
          </a:p>
        </p:txBody>
      </p:sp>
      <p:sp>
        <p:nvSpPr>
          <p:cNvPr id="3" name="Content Placeholder 2"/>
          <p:cNvSpPr>
            <a:spLocks noGrp="1"/>
          </p:cNvSpPr>
          <p:nvPr>
            <p:ph idx="1"/>
          </p:nvPr>
        </p:nvSpPr>
        <p:spPr>
          <a:xfrm>
            <a:off x="914400" y="1213027"/>
            <a:ext cx="7313613" cy="2738084"/>
          </a:xfrm>
        </p:spPr>
        <p:txBody>
          <a:bodyPr>
            <a:normAutofit lnSpcReduction="10000"/>
          </a:bodyPr>
          <a:lstStyle/>
          <a:p>
            <a:r>
              <a:rPr lang="en-US" sz="2000" dirty="0" smtClean="0"/>
              <a:t>Key features that impact </a:t>
            </a:r>
            <a:r>
              <a:rPr lang="en-US" sz="2000" dirty="0" smtClean="0"/>
              <a:t>software frameworks</a:t>
            </a:r>
            <a:endParaRPr lang="en-US" sz="2000" dirty="0" smtClean="0"/>
          </a:p>
          <a:p>
            <a:pPr lvl="1"/>
            <a:r>
              <a:rPr lang="en-US" sz="2000" dirty="0" smtClean="0"/>
              <a:t>Lots of cores and support for many threads</a:t>
            </a:r>
          </a:p>
          <a:p>
            <a:pPr lvl="1"/>
            <a:r>
              <a:rPr lang="en-US" sz="2000" dirty="0" smtClean="0"/>
              <a:t>Low power given the computing resources</a:t>
            </a:r>
          </a:p>
          <a:p>
            <a:pPr lvl="1"/>
            <a:r>
              <a:rPr lang="en-US" sz="2000" dirty="0" smtClean="0"/>
              <a:t>Low memory per thread</a:t>
            </a:r>
          </a:p>
          <a:p>
            <a:r>
              <a:rPr lang="en-US" sz="2000" dirty="0" smtClean="0"/>
              <a:t>Other k</a:t>
            </a:r>
            <a:r>
              <a:rPr lang="en-US" sz="2000" dirty="0" smtClean="0"/>
              <a:t>ey aspects</a:t>
            </a:r>
          </a:p>
          <a:p>
            <a:pPr lvl="1"/>
            <a:r>
              <a:rPr lang="en-US" sz="1800" dirty="0" smtClean="0"/>
              <a:t>NVIDIA </a:t>
            </a:r>
            <a:r>
              <a:rPr lang="en-US" sz="1800" dirty="0" smtClean="0"/>
              <a:t>K20: unusual synchronized thread operation</a:t>
            </a:r>
          </a:p>
          <a:p>
            <a:pPr lvl="1"/>
            <a:r>
              <a:rPr lang="en-US" sz="1800" dirty="0" smtClean="0"/>
              <a:t>Xeon Phi: Big 512 bit VPU registers</a:t>
            </a:r>
          </a:p>
        </p:txBody>
      </p:sp>
      <p:sp>
        <p:nvSpPr>
          <p:cNvPr id="8" name="TextBox 7"/>
          <p:cNvSpPr txBox="1"/>
          <p:nvPr/>
        </p:nvSpPr>
        <p:spPr>
          <a:xfrm>
            <a:off x="914400" y="6050809"/>
            <a:ext cx="7309638" cy="400110"/>
          </a:xfrm>
          <a:prstGeom prst="rect">
            <a:avLst/>
          </a:prstGeom>
          <a:noFill/>
        </p:spPr>
        <p:txBody>
          <a:bodyPr wrap="none" rtlCol="0">
            <a:spAutoFit/>
          </a:bodyPr>
          <a:lstStyle/>
          <a:p>
            <a:r>
              <a:rPr lang="en-US" sz="2000" dirty="0" smtClean="0">
                <a:solidFill>
                  <a:schemeClr val="accent2">
                    <a:lumMod val="50000"/>
                    <a:lumOff val="50000"/>
                  </a:schemeClr>
                </a:solidFill>
              </a:rPr>
              <a:t>Most </a:t>
            </a:r>
            <a:r>
              <a:rPr lang="en-US" sz="2000" dirty="0" smtClean="0">
                <a:solidFill>
                  <a:schemeClr val="accent2">
                    <a:lumMod val="50000"/>
                    <a:lumOff val="50000"/>
                  </a:schemeClr>
                </a:solidFill>
              </a:rPr>
              <a:t>interesting is </a:t>
            </a:r>
            <a:r>
              <a:rPr lang="en-US" sz="2000" dirty="0" smtClean="0">
                <a:solidFill>
                  <a:schemeClr val="accent2">
                    <a:lumMod val="50000"/>
                    <a:lumOff val="50000"/>
                  </a:schemeClr>
                </a:solidFill>
              </a:rPr>
              <a:t>how many-core affects event processing applications</a:t>
            </a:r>
            <a:endParaRPr lang="en-US" sz="2000" dirty="0">
              <a:solidFill>
                <a:schemeClr val="accent2">
                  <a:lumMod val="50000"/>
                  <a:lumOff val="50000"/>
                </a:schemeClr>
              </a:solidFill>
            </a:endParaRPr>
          </a:p>
        </p:txBody>
      </p:sp>
      <p:graphicFrame>
        <p:nvGraphicFramePr>
          <p:cNvPr id="9" name="Table 8"/>
          <p:cNvGraphicFramePr>
            <a:graphicFrameLocks noGrp="1"/>
          </p:cNvGraphicFramePr>
          <p:nvPr>
            <p:extLst>
              <p:ext uri="{D42A27DB-BD31-4B8C-83A1-F6EECF244321}">
                <p14:modId xmlns:p14="http://schemas.microsoft.com/office/powerpoint/2010/main" val="1565163717"/>
              </p:ext>
            </p:extLst>
          </p:nvPr>
        </p:nvGraphicFramePr>
        <p:xfrm>
          <a:off x="1001233" y="4120443"/>
          <a:ext cx="7168443" cy="1849120"/>
        </p:xfrm>
        <a:graphic>
          <a:graphicData uri="http://schemas.openxmlformats.org/drawingml/2006/table">
            <a:tbl>
              <a:tblPr firstRow="1" bandRow="1">
                <a:tableStyleId>{5C22544A-7EE6-4342-B048-85BDC9FD1C3A}</a:tableStyleId>
              </a:tblPr>
              <a:tblGrid>
                <a:gridCol w="2389481"/>
                <a:gridCol w="2389481"/>
                <a:gridCol w="2389481"/>
              </a:tblGrid>
              <a:tr h="328506">
                <a:tc>
                  <a:txBody>
                    <a:bodyPr/>
                    <a:lstStyle/>
                    <a:p>
                      <a:endParaRPr lang="en-US" dirty="0"/>
                    </a:p>
                  </a:txBody>
                  <a:tcPr/>
                </a:tc>
                <a:tc>
                  <a:txBody>
                    <a:bodyPr/>
                    <a:lstStyle/>
                    <a:p>
                      <a:r>
                        <a:rPr lang="en-US" dirty="0" smtClean="0"/>
                        <a:t>Phi</a:t>
                      </a:r>
                      <a:endParaRPr lang="en-US" dirty="0"/>
                    </a:p>
                  </a:txBody>
                  <a:tcPr/>
                </a:tc>
                <a:tc>
                  <a:txBody>
                    <a:bodyPr/>
                    <a:lstStyle/>
                    <a:p>
                      <a:r>
                        <a:rPr lang="en-US" dirty="0" smtClean="0"/>
                        <a:t>K20</a:t>
                      </a:r>
                      <a:endParaRPr lang="en-US" dirty="0"/>
                    </a:p>
                  </a:txBody>
                  <a:tcPr/>
                </a:tc>
              </a:tr>
              <a:tr h="370840">
                <a:tc>
                  <a:txBody>
                    <a:bodyPr/>
                    <a:lstStyle/>
                    <a:p>
                      <a:r>
                        <a:rPr lang="en-US" dirty="0" smtClean="0"/>
                        <a:t>Power</a:t>
                      </a:r>
                      <a:endParaRPr lang="en-US" dirty="0"/>
                    </a:p>
                  </a:txBody>
                  <a:tcPr/>
                </a:tc>
                <a:tc>
                  <a:txBody>
                    <a:bodyPr/>
                    <a:lstStyle/>
                    <a:p>
                      <a:r>
                        <a:rPr lang="en-US" dirty="0" smtClean="0"/>
                        <a:t>~300W</a:t>
                      </a:r>
                      <a:endParaRPr lang="en-US" dirty="0"/>
                    </a:p>
                  </a:txBody>
                  <a:tcPr/>
                </a:tc>
                <a:tc>
                  <a:txBody>
                    <a:bodyPr/>
                    <a:lstStyle/>
                    <a:p>
                      <a:r>
                        <a:rPr lang="en-US" dirty="0" smtClean="0"/>
                        <a:t>~235W</a:t>
                      </a:r>
                      <a:endParaRPr lang="en-US" dirty="0"/>
                    </a:p>
                  </a:txBody>
                  <a:tcPr/>
                </a:tc>
              </a:tr>
              <a:tr h="370840">
                <a:tc>
                  <a:txBody>
                    <a:bodyPr/>
                    <a:lstStyle/>
                    <a:p>
                      <a:r>
                        <a:rPr lang="en-US" dirty="0" smtClean="0"/>
                        <a:t>Cores</a:t>
                      </a:r>
                      <a:endParaRPr lang="en-US" dirty="0"/>
                    </a:p>
                  </a:txBody>
                  <a:tcPr/>
                </a:tc>
                <a:tc>
                  <a:txBody>
                    <a:bodyPr/>
                    <a:lstStyle/>
                    <a:p>
                      <a:r>
                        <a:rPr lang="en-US" dirty="0" smtClean="0"/>
                        <a:t>60</a:t>
                      </a:r>
                      <a:endParaRPr lang="en-US" dirty="0"/>
                    </a:p>
                  </a:txBody>
                  <a:tcPr/>
                </a:tc>
                <a:tc>
                  <a:txBody>
                    <a:bodyPr/>
                    <a:lstStyle/>
                    <a:p>
                      <a:r>
                        <a:rPr lang="en-US" dirty="0" smtClean="0"/>
                        <a:t>~2500</a:t>
                      </a:r>
                      <a:endParaRPr lang="en-US" dirty="0"/>
                    </a:p>
                  </a:txBody>
                  <a:tcPr/>
                </a:tc>
              </a:tr>
              <a:tr h="370840">
                <a:tc>
                  <a:txBody>
                    <a:bodyPr/>
                    <a:lstStyle/>
                    <a:p>
                      <a:r>
                        <a:rPr lang="en-US" dirty="0" smtClean="0"/>
                        <a:t>Threads</a:t>
                      </a:r>
                      <a:endParaRPr lang="en-US" dirty="0"/>
                    </a:p>
                  </a:txBody>
                  <a:tcPr/>
                </a:tc>
                <a:tc>
                  <a:txBody>
                    <a:bodyPr/>
                    <a:lstStyle/>
                    <a:p>
                      <a:r>
                        <a:rPr lang="en-US" dirty="0" smtClean="0"/>
                        <a:t>60*4=240</a:t>
                      </a:r>
                      <a:endParaRPr lang="en-US" dirty="0"/>
                    </a:p>
                  </a:txBody>
                  <a:tcPr/>
                </a:tc>
                <a:tc>
                  <a:txBody>
                    <a:bodyPr/>
                    <a:lstStyle/>
                    <a:p>
                      <a:r>
                        <a:rPr lang="en-US" dirty="0" smtClean="0"/>
                        <a:t>2048*13=26624</a:t>
                      </a:r>
                      <a:endParaRPr lang="en-US" dirty="0"/>
                    </a:p>
                  </a:txBody>
                  <a:tcPr/>
                </a:tc>
              </a:tr>
              <a:tr h="370840">
                <a:tc>
                  <a:txBody>
                    <a:bodyPr/>
                    <a:lstStyle/>
                    <a:p>
                      <a:r>
                        <a:rPr lang="en-US" dirty="0" smtClean="0"/>
                        <a:t>Memory /</a:t>
                      </a:r>
                      <a:r>
                        <a:rPr lang="en-US" baseline="0" dirty="0" smtClean="0"/>
                        <a:t> thread</a:t>
                      </a:r>
                      <a:endParaRPr lang="en-US" dirty="0"/>
                    </a:p>
                  </a:txBody>
                  <a:tcPr/>
                </a:tc>
                <a:tc>
                  <a:txBody>
                    <a:bodyPr/>
                    <a:lstStyle/>
                    <a:p>
                      <a:r>
                        <a:rPr lang="en-US" dirty="0" smtClean="0"/>
                        <a:t>8GB/240=33MB</a:t>
                      </a:r>
                      <a:endParaRPr lang="en-US" dirty="0"/>
                    </a:p>
                  </a:txBody>
                  <a:tcPr/>
                </a:tc>
                <a:tc>
                  <a:txBody>
                    <a:bodyPr/>
                    <a:lstStyle/>
                    <a:p>
                      <a:r>
                        <a:rPr lang="en-US" dirty="0" smtClean="0"/>
                        <a:t>32</a:t>
                      </a:r>
                      <a:r>
                        <a:rPr lang="en-US" baseline="0" dirty="0" smtClean="0"/>
                        <a:t> </a:t>
                      </a:r>
                      <a:r>
                        <a:rPr lang="en-US" baseline="0" dirty="0" err="1" smtClean="0"/>
                        <a:t>regs</a:t>
                      </a:r>
                      <a:r>
                        <a:rPr lang="en-US" baseline="0" dirty="0" smtClean="0"/>
                        <a:t> + 24KB shared</a:t>
                      </a:r>
                      <a:endParaRPr lang="en-US" dirty="0"/>
                    </a:p>
                  </a:txBody>
                  <a:tcPr/>
                </a:tc>
              </a:tr>
            </a:tbl>
          </a:graphicData>
        </a:graphic>
      </p:graphicFrame>
      <p:sp>
        <p:nvSpPr>
          <p:cNvPr id="7" name="Date Placeholder 6"/>
          <p:cNvSpPr>
            <a:spLocks noGrp="1"/>
          </p:cNvSpPr>
          <p:nvPr>
            <p:ph type="dt" sz="half" idx="10"/>
          </p:nvPr>
        </p:nvSpPr>
        <p:spPr/>
        <p:txBody>
          <a:bodyPr/>
          <a:lstStyle/>
          <a:p>
            <a:fld id="{0B65857D-0908-4543-AEBD-931C71B1C2C7}" type="datetime1">
              <a:rPr lang="en-US" smtClean="0"/>
              <a:t>10/14/13</a:t>
            </a:fld>
            <a:endParaRPr lang="en-US"/>
          </a:p>
        </p:txBody>
      </p:sp>
      <p:sp>
        <p:nvSpPr>
          <p:cNvPr id="10" name="Footer Placeholder 9"/>
          <p:cNvSpPr>
            <a:spLocks noGrp="1"/>
          </p:cNvSpPr>
          <p:nvPr>
            <p:ph type="ftr" sz="quarter" idx="11"/>
          </p:nvPr>
        </p:nvSpPr>
        <p:spPr/>
        <p:txBody>
          <a:bodyPr/>
          <a:lstStyle/>
          <a:p>
            <a:r>
              <a:rPr lang="en-US" smtClean="0"/>
              <a:t>CHEP2013 - jbk</a:t>
            </a:r>
            <a:endParaRPr lang="en-US"/>
          </a:p>
        </p:txBody>
      </p:sp>
      <p:sp>
        <p:nvSpPr>
          <p:cNvPr id="11" name="TextBox 10"/>
          <p:cNvSpPr txBox="1"/>
          <p:nvPr/>
        </p:nvSpPr>
        <p:spPr>
          <a:xfrm>
            <a:off x="7727463" y="7737"/>
            <a:ext cx="1416538" cy="369332"/>
          </a:xfrm>
          <a:prstGeom prst="rect">
            <a:avLst/>
          </a:prstGeom>
          <a:noFill/>
        </p:spPr>
        <p:txBody>
          <a:bodyPr wrap="square" rtlCol="0">
            <a:spAutoFit/>
          </a:bodyPr>
          <a:lstStyle/>
          <a:p>
            <a:pPr algn="r"/>
            <a:r>
              <a:rPr lang="en-US" b="1" dirty="0" smtClean="0">
                <a:solidFill>
                  <a:srgbClr val="FF0000">
                    <a:alpha val="50000"/>
                  </a:srgbClr>
                </a:solidFill>
              </a:rPr>
              <a:t>Architecture</a:t>
            </a:r>
            <a:endParaRPr lang="en-US" b="1" dirty="0">
              <a:solidFill>
                <a:srgbClr val="FF0000">
                  <a:alpha val="50000"/>
                </a:srgbClr>
              </a:solidFill>
            </a:endParaRPr>
          </a:p>
        </p:txBody>
      </p:sp>
    </p:spTree>
    <p:extLst>
      <p:ext uri="{BB962C8B-B14F-4D97-AF65-F5344CB8AC3E}">
        <p14:creationId xmlns:p14="http://schemas.microsoft.com/office/powerpoint/2010/main" val="1650220762"/>
      </p:ext>
    </p:extLst>
  </p:cSld>
  <p:clrMapOvr>
    <a:masterClrMapping/>
  </p:clrMapOvr>
  <mc:AlternateContent xmlns:mc="http://schemas.openxmlformats.org/markup-compatibility/2006">
    <mc:Choice xmlns:p14="http://schemas.microsoft.com/office/powerpoint/2010/main" Requires="p14">
      <p:transition spd="slow" p14:dur="2000" advTm="108532"/>
    </mc:Choice>
    <mc:Fallback>
      <p:transition xmlns:p14="http://schemas.microsoft.com/office/powerpoint/2010/main" spd="slow" advTm="108532"/>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35127"/>
            <a:ext cx="7488068" cy="868362"/>
          </a:xfrm>
        </p:spPr>
        <p:txBody>
          <a:bodyPr>
            <a:normAutofit fontScale="90000"/>
          </a:bodyPr>
          <a:lstStyle/>
          <a:p>
            <a:r>
              <a:rPr lang="en-US" dirty="0" smtClean="0"/>
              <a:t>Past: Remembering days gone by</a:t>
            </a:r>
            <a:endParaRPr lang="en-US" dirty="0"/>
          </a:p>
        </p:txBody>
      </p:sp>
      <p:pic>
        <p:nvPicPr>
          <p:cNvPr id="7" name="Picture 6"/>
          <p:cNvPicPr>
            <a:picLocks noChangeAspect="1"/>
          </p:cNvPicPr>
          <p:nvPr/>
        </p:nvPicPr>
        <p:blipFill>
          <a:blip r:embed="rId3"/>
          <a:stretch>
            <a:fillRect/>
          </a:stretch>
        </p:blipFill>
        <p:spPr>
          <a:xfrm>
            <a:off x="182575" y="3226378"/>
            <a:ext cx="1928451" cy="2518557"/>
          </a:xfrm>
          <a:prstGeom prst="rect">
            <a:avLst/>
          </a:prstGeom>
        </p:spPr>
      </p:pic>
      <p:pic>
        <p:nvPicPr>
          <p:cNvPr id="9" name="Picture 8"/>
          <p:cNvPicPr>
            <a:picLocks noChangeAspect="1"/>
          </p:cNvPicPr>
          <p:nvPr/>
        </p:nvPicPr>
        <p:blipFill>
          <a:blip r:embed="rId4"/>
          <a:stretch>
            <a:fillRect/>
          </a:stretch>
        </p:blipFill>
        <p:spPr>
          <a:xfrm>
            <a:off x="969193" y="4318332"/>
            <a:ext cx="1518093" cy="1990561"/>
          </a:xfrm>
          <a:prstGeom prst="rect">
            <a:avLst/>
          </a:prstGeom>
        </p:spPr>
      </p:pic>
      <p:pic>
        <p:nvPicPr>
          <p:cNvPr id="11" name="Picture 10"/>
          <p:cNvPicPr>
            <a:picLocks noChangeAspect="1"/>
          </p:cNvPicPr>
          <p:nvPr/>
        </p:nvPicPr>
        <p:blipFill>
          <a:blip r:embed="rId5"/>
          <a:stretch>
            <a:fillRect/>
          </a:stretch>
        </p:blipFill>
        <p:spPr>
          <a:xfrm>
            <a:off x="7004656" y="2587201"/>
            <a:ext cx="1979226" cy="2564219"/>
          </a:xfrm>
          <a:prstGeom prst="rect">
            <a:avLst/>
          </a:prstGeom>
        </p:spPr>
      </p:pic>
      <p:pic>
        <p:nvPicPr>
          <p:cNvPr id="8" name="Picture 7"/>
          <p:cNvPicPr>
            <a:picLocks noChangeAspect="1"/>
          </p:cNvPicPr>
          <p:nvPr/>
        </p:nvPicPr>
        <p:blipFill>
          <a:blip r:embed="rId6"/>
          <a:stretch>
            <a:fillRect/>
          </a:stretch>
        </p:blipFill>
        <p:spPr>
          <a:xfrm>
            <a:off x="6755223" y="3708891"/>
            <a:ext cx="1967233" cy="2543558"/>
          </a:xfrm>
          <a:prstGeom prst="rect">
            <a:avLst/>
          </a:prstGeom>
        </p:spPr>
      </p:pic>
      <p:sp>
        <p:nvSpPr>
          <p:cNvPr id="3" name="Content Placeholder 2"/>
          <p:cNvSpPr>
            <a:spLocks noGrp="1"/>
          </p:cNvSpPr>
          <p:nvPr>
            <p:ph idx="1"/>
          </p:nvPr>
        </p:nvSpPr>
        <p:spPr>
          <a:xfrm>
            <a:off x="2111027" y="1269471"/>
            <a:ext cx="5226752" cy="3838751"/>
          </a:xfrm>
        </p:spPr>
        <p:txBody>
          <a:bodyPr/>
          <a:lstStyle/>
          <a:p>
            <a:r>
              <a:rPr lang="en-US" dirty="0" smtClean="0"/>
              <a:t>Does anyone remember the era on the left?</a:t>
            </a:r>
          </a:p>
          <a:p>
            <a:r>
              <a:rPr lang="en-US" dirty="0" smtClean="0"/>
              <a:t>What was unique about it?</a:t>
            </a:r>
          </a:p>
          <a:p>
            <a:r>
              <a:rPr lang="en-US" dirty="0" smtClean="0"/>
              <a:t>Are the good times over or have they returned?</a:t>
            </a:r>
          </a:p>
          <a:p>
            <a:r>
              <a:rPr lang="en-US" dirty="0" smtClean="0"/>
              <a:t>Does anyone remember running these things without an OS?</a:t>
            </a:r>
          </a:p>
        </p:txBody>
      </p:sp>
      <p:sp>
        <p:nvSpPr>
          <p:cNvPr id="10" name="Date Placeholder 9"/>
          <p:cNvSpPr>
            <a:spLocks noGrp="1"/>
          </p:cNvSpPr>
          <p:nvPr>
            <p:ph type="dt" sz="half" idx="10"/>
          </p:nvPr>
        </p:nvSpPr>
        <p:spPr/>
        <p:txBody>
          <a:bodyPr/>
          <a:lstStyle/>
          <a:p>
            <a:fld id="{0E9ADEED-9F5D-E740-8569-1A04031A3AB7}" type="datetime1">
              <a:rPr lang="en-US" smtClean="0"/>
              <a:t>10/12/13</a:t>
            </a:fld>
            <a:endParaRPr lang="en-US"/>
          </a:p>
        </p:txBody>
      </p:sp>
      <p:sp>
        <p:nvSpPr>
          <p:cNvPr id="12" name="Footer Placeholder 11"/>
          <p:cNvSpPr>
            <a:spLocks noGrp="1"/>
          </p:cNvSpPr>
          <p:nvPr>
            <p:ph type="ftr" sz="quarter" idx="11"/>
          </p:nvPr>
        </p:nvSpPr>
        <p:spPr/>
        <p:txBody>
          <a:bodyPr/>
          <a:lstStyle/>
          <a:p>
            <a:r>
              <a:rPr lang="en-US" smtClean="0"/>
              <a:t>CHEP2013 - jbk</a:t>
            </a:r>
            <a:endParaRPr lang="en-US"/>
          </a:p>
        </p:txBody>
      </p:sp>
      <p:sp>
        <p:nvSpPr>
          <p:cNvPr id="13" name="TextBox 12"/>
          <p:cNvSpPr txBox="1"/>
          <p:nvPr/>
        </p:nvSpPr>
        <p:spPr>
          <a:xfrm>
            <a:off x="7727463" y="7737"/>
            <a:ext cx="1416538" cy="369332"/>
          </a:xfrm>
          <a:prstGeom prst="rect">
            <a:avLst/>
          </a:prstGeom>
          <a:noFill/>
        </p:spPr>
        <p:txBody>
          <a:bodyPr wrap="square" rtlCol="0">
            <a:spAutoFit/>
          </a:bodyPr>
          <a:lstStyle/>
          <a:p>
            <a:pPr algn="r"/>
            <a:r>
              <a:rPr lang="en-US" b="1" dirty="0" smtClean="0">
                <a:solidFill>
                  <a:srgbClr val="FF0000">
                    <a:alpha val="50000"/>
                  </a:srgbClr>
                </a:solidFill>
              </a:rPr>
              <a:t>Architecture</a:t>
            </a:r>
            <a:endParaRPr lang="en-US" b="1" dirty="0">
              <a:solidFill>
                <a:srgbClr val="FF0000">
                  <a:alpha val="50000"/>
                </a:srgbClr>
              </a:solidFill>
            </a:endParaRPr>
          </a:p>
        </p:txBody>
      </p:sp>
    </p:spTree>
    <p:extLst>
      <p:ext uri="{BB962C8B-B14F-4D97-AF65-F5344CB8AC3E}">
        <p14:creationId xmlns:p14="http://schemas.microsoft.com/office/powerpoint/2010/main" val="1891964332"/>
      </p:ext>
    </p:extLst>
  </p:cSld>
  <p:clrMapOvr>
    <a:masterClrMapping/>
  </p:clrMapOvr>
  <mc:AlternateContent xmlns:mc="http://schemas.openxmlformats.org/markup-compatibility/2006">
    <mc:Choice xmlns:p14="http://schemas.microsoft.com/office/powerpoint/2010/main" Requires="p14">
      <p:transition spd="slow" p14:dur="2000" advTm="73153"/>
    </mc:Choice>
    <mc:Fallback>
      <p:transition xmlns:p14="http://schemas.microsoft.com/office/powerpoint/2010/main" spd="slow" advTm="73153"/>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S</a:t>
            </a:r>
            <a:r>
              <a:rPr lang="en-US" dirty="0" smtClean="0"/>
              <a:t>oftware development </a:t>
            </a:r>
            <a:r>
              <a:rPr lang="en-US" dirty="0"/>
              <a:t>in this future context</a:t>
            </a:r>
            <a:r>
              <a:rPr lang="en-US" dirty="0"/>
              <a:t> </a:t>
            </a:r>
          </a:p>
        </p:txBody>
      </p:sp>
      <p:sp>
        <p:nvSpPr>
          <p:cNvPr id="7" name="Text Placeholder 6"/>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fld id="{DC15DFAE-8305-F542-BD2C-BF709E99C622}" type="datetime1">
              <a:rPr lang="en-US" smtClean="0"/>
              <a:t>10/10/13</a:t>
            </a:fld>
            <a:endParaRPr lang="en-US"/>
          </a:p>
        </p:txBody>
      </p:sp>
      <p:sp>
        <p:nvSpPr>
          <p:cNvPr id="5" name="Footer Placeholder 4"/>
          <p:cNvSpPr>
            <a:spLocks noGrp="1"/>
          </p:cNvSpPr>
          <p:nvPr>
            <p:ph type="ftr" sz="quarter" idx="11"/>
          </p:nvPr>
        </p:nvSpPr>
        <p:spPr/>
        <p:txBody>
          <a:bodyPr/>
          <a:lstStyle/>
          <a:p>
            <a:r>
              <a:rPr lang="en-US" smtClean="0"/>
              <a:t>CHEP2013 - jbk</a:t>
            </a:r>
            <a:endParaRPr lang="en-US"/>
          </a:p>
        </p:txBody>
      </p:sp>
    </p:spTree>
    <p:extLst>
      <p:ext uri="{BB962C8B-B14F-4D97-AF65-F5344CB8AC3E}">
        <p14:creationId xmlns:p14="http://schemas.microsoft.com/office/powerpoint/2010/main" val="897843703"/>
      </p:ext>
    </p:extLst>
  </p:cSld>
  <p:clrMapOvr>
    <a:masterClrMapping/>
  </p:clrMapOvr>
  <mc:AlternateContent xmlns:mc="http://schemas.openxmlformats.org/markup-compatibility/2006">
    <mc:Choice xmlns:p14="http://schemas.microsoft.com/office/powerpoint/2010/main" Requires="p14">
      <p:transition spd="slow" p14:dur="2000" advTm="7668"/>
    </mc:Choice>
    <mc:Fallback>
      <p:transition xmlns:p14="http://schemas.microsoft.com/office/powerpoint/2010/main" spd="slow" advTm="7668"/>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556" y="192403"/>
            <a:ext cx="8466666" cy="731174"/>
          </a:xfrm>
        </p:spPr>
        <p:txBody>
          <a:bodyPr>
            <a:normAutofit fontScale="90000"/>
          </a:bodyPr>
          <a:lstStyle/>
          <a:p>
            <a:r>
              <a:rPr lang="en-US" dirty="0" smtClean="0"/>
              <a:t>Modern </a:t>
            </a:r>
            <a:r>
              <a:rPr lang="en-US" dirty="0" smtClean="0"/>
              <a:t>software on current cores</a:t>
            </a:r>
            <a:endParaRPr lang="en-US" dirty="0"/>
          </a:p>
        </p:txBody>
      </p:sp>
      <p:sp>
        <p:nvSpPr>
          <p:cNvPr id="3" name="Content Placeholder 2"/>
          <p:cNvSpPr>
            <a:spLocks noGrp="1"/>
          </p:cNvSpPr>
          <p:nvPr>
            <p:ph idx="1"/>
          </p:nvPr>
        </p:nvSpPr>
        <p:spPr>
          <a:xfrm>
            <a:off x="914400" y="1234395"/>
            <a:ext cx="7488068" cy="5030937"/>
          </a:xfrm>
        </p:spPr>
        <p:txBody>
          <a:bodyPr>
            <a:normAutofit fontScale="92500" lnSpcReduction="10000"/>
          </a:bodyPr>
          <a:lstStyle/>
          <a:p>
            <a:r>
              <a:rPr lang="en-US" dirty="0" smtClean="0"/>
              <a:t>What </a:t>
            </a:r>
            <a:r>
              <a:rPr lang="en-US" dirty="0"/>
              <a:t>has </a:t>
            </a:r>
            <a:r>
              <a:rPr lang="en-US" dirty="0" smtClean="0"/>
              <a:t>the large-core </a:t>
            </a:r>
            <a:r>
              <a:rPr lang="en-US" dirty="0"/>
              <a:t>processors brought us</a:t>
            </a:r>
            <a:r>
              <a:rPr lang="en-US" dirty="0" smtClean="0"/>
              <a:t>?</a:t>
            </a:r>
          </a:p>
          <a:p>
            <a:r>
              <a:rPr lang="en-US" dirty="0" smtClean="0"/>
              <a:t>Languages</a:t>
            </a:r>
            <a:endParaRPr lang="en-US" dirty="0"/>
          </a:p>
          <a:p>
            <a:pPr lvl="1"/>
            <a:r>
              <a:rPr lang="en-US" dirty="0"/>
              <a:t>Java, </a:t>
            </a:r>
            <a:r>
              <a:rPr lang="en-US" dirty="0" err="1"/>
              <a:t>Javascript</a:t>
            </a:r>
            <a:r>
              <a:rPr lang="en-US" dirty="0"/>
              <a:t>, PHP very popular</a:t>
            </a:r>
          </a:p>
          <a:p>
            <a:pPr lvl="1"/>
            <a:r>
              <a:rPr lang="en-US" dirty="0"/>
              <a:t>C++</a:t>
            </a:r>
          </a:p>
          <a:p>
            <a:pPr lvl="2"/>
            <a:r>
              <a:rPr lang="en-US" dirty="0"/>
              <a:t>still an interesting choice </a:t>
            </a:r>
          </a:p>
          <a:p>
            <a:pPr lvl="2"/>
            <a:r>
              <a:rPr lang="en-US" dirty="0"/>
              <a:t>what do many people outside of HEP say about it?</a:t>
            </a:r>
          </a:p>
          <a:p>
            <a:pPr lvl="2"/>
            <a:r>
              <a:rPr lang="en-US" dirty="0"/>
              <a:t>How well do people know it?</a:t>
            </a:r>
          </a:p>
          <a:p>
            <a:r>
              <a:rPr lang="en-US" dirty="0"/>
              <a:t>C</a:t>
            </a:r>
            <a:r>
              <a:rPr lang="en-US" dirty="0" smtClean="0"/>
              <a:t>omplexity</a:t>
            </a:r>
            <a:endParaRPr lang="en-US" dirty="0" smtClean="0"/>
          </a:p>
          <a:p>
            <a:pPr lvl="1"/>
            <a:r>
              <a:rPr lang="en-US" dirty="0" smtClean="0"/>
              <a:t>Performance is difficult to quantify, even with the extremely advanced tools of today.</a:t>
            </a:r>
          </a:p>
          <a:p>
            <a:pPr lvl="1"/>
            <a:r>
              <a:rPr lang="en-US" dirty="0" smtClean="0"/>
              <a:t>Still difficult to estimate performance changes from measurements</a:t>
            </a:r>
          </a:p>
          <a:p>
            <a:pPr lvl="1"/>
            <a:r>
              <a:rPr lang="en-US" dirty="0" smtClean="0"/>
              <a:t>Many interacting parts contribute to </a:t>
            </a:r>
            <a:r>
              <a:rPr lang="en-US" dirty="0" smtClean="0"/>
              <a:t>this</a:t>
            </a:r>
            <a:endParaRPr lang="en-US" dirty="0"/>
          </a:p>
        </p:txBody>
      </p:sp>
      <p:sp>
        <p:nvSpPr>
          <p:cNvPr id="7" name="Date Placeholder 6"/>
          <p:cNvSpPr>
            <a:spLocks noGrp="1"/>
          </p:cNvSpPr>
          <p:nvPr>
            <p:ph type="dt" sz="half" idx="10"/>
          </p:nvPr>
        </p:nvSpPr>
        <p:spPr/>
        <p:txBody>
          <a:bodyPr/>
          <a:lstStyle/>
          <a:p>
            <a:fld id="{EEEAAE1A-936F-C642-A7BC-3DBAE2897480}" type="datetime1">
              <a:rPr lang="en-US" smtClean="0"/>
              <a:t>10/14/13</a:t>
            </a:fld>
            <a:endParaRPr lang="en-US"/>
          </a:p>
        </p:txBody>
      </p:sp>
      <p:sp>
        <p:nvSpPr>
          <p:cNvPr id="8" name="Footer Placeholder 7"/>
          <p:cNvSpPr>
            <a:spLocks noGrp="1"/>
          </p:cNvSpPr>
          <p:nvPr>
            <p:ph type="ftr" sz="quarter" idx="11"/>
          </p:nvPr>
        </p:nvSpPr>
        <p:spPr/>
        <p:txBody>
          <a:bodyPr/>
          <a:lstStyle/>
          <a:p>
            <a:r>
              <a:rPr lang="en-US" smtClean="0"/>
              <a:t>CHEP2013 - jbk</a:t>
            </a:r>
            <a:endParaRPr lang="en-US"/>
          </a:p>
        </p:txBody>
      </p:sp>
      <p:sp>
        <p:nvSpPr>
          <p:cNvPr id="9" name="TextBox 8"/>
          <p:cNvSpPr txBox="1"/>
          <p:nvPr/>
        </p:nvSpPr>
        <p:spPr>
          <a:xfrm>
            <a:off x="7727463" y="7737"/>
            <a:ext cx="1416538" cy="369332"/>
          </a:xfrm>
          <a:prstGeom prst="rect">
            <a:avLst/>
          </a:prstGeom>
          <a:noFill/>
        </p:spPr>
        <p:txBody>
          <a:bodyPr wrap="square" rtlCol="0">
            <a:spAutoFit/>
          </a:bodyPr>
          <a:lstStyle/>
          <a:p>
            <a:pPr algn="r"/>
            <a:r>
              <a:rPr lang="en-US" b="1" dirty="0" smtClean="0">
                <a:solidFill>
                  <a:srgbClr val="FF0000">
                    <a:alpha val="50000"/>
                  </a:srgbClr>
                </a:solidFill>
              </a:rPr>
              <a:t>Applications</a:t>
            </a:r>
            <a:endParaRPr lang="en-US" b="1" dirty="0">
              <a:solidFill>
                <a:srgbClr val="FF0000">
                  <a:alpha val="50000"/>
                </a:srgbClr>
              </a:solidFill>
            </a:endParaRPr>
          </a:p>
        </p:txBody>
      </p:sp>
    </p:spTree>
    <p:extLst>
      <p:ext uri="{BB962C8B-B14F-4D97-AF65-F5344CB8AC3E}">
        <p14:creationId xmlns:p14="http://schemas.microsoft.com/office/powerpoint/2010/main" val="650914660"/>
      </p:ext>
    </p:extLst>
  </p:cSld>
  <p:clrMapOvr>
    <a:masterClrMapping/>
  </p:clrMapOvr>
  <mc:AlternateContent xmlns:mc="http://schemas.openxmlformats.org/markup-compatibility/2006">
    <mc:Choice xmlns:p14="http://schemas.microsoft.com/office/powerpoint/2010/main" Requires="p14">
      <p:transition spd="slow" p14:dur="2000" advTm="131438"/>
    </mc:Choice>
    <mc:Fallback>
      <p:transition xmlns:p14="http://schemas.microsoft.com/office/powerpoint/2010/main" spd="slow" advTm="131438"/>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Living within the future context</a:t>
            </a:r>
            <a:endParaRPr lang="en-US" dirty="0"/>
          </a:p>
        </p:txBody>
      </p:sp>
      <p:sp>
        <p:nvSpPr>
          <p:cNvPr id="3" name="Content Placeholder 2"/>
          <p:cNvSpPr>
            <a:spLocks noGrp="1"/>
          </p:cNvSpPr>
          <p:nvPr>
            <p:ph idx="1"/>
          </p:nvPr>
        </p:nvSpPr>
        <p:spPr/>
        <p:txBody>
          <a:bodyPr>
            <a:normAutofit lnSpcReduction="10000"/>
          </a:bodyPr>
          <a:lstStyle/>
          <a:p>
            <a:r>
              <a:rPr lang="en-US" dirty="0"/>
              <a:t>What </a:t>
            </a:r>
            <a:r>
              <a:rPr lang="en-US" dirty="0" smtClean="0"/>
              <a:t>has our </a:t>
            </a:r>
            <a:r>
              <a:rPr lang="en-US" dirty="0"/>
              <a:t>software </a:t>
            </a:r>
            <a:r>
              <a:rPr lang="en-US" dirty="0" smtClean="0"/>
              <a:t>infrastructure team been</a:t>
            </a:r>
            <a:r>
              <a:rPr lang="en-US" dirty="0" smtClean="0"/>
              <a:t> </a:t>
            </a:r>
            <a:r>
              <a:rPr lang="en-US" dirty="0"/>
              <a:t>doing to accommodate these </a:t>
            </a:r>
            <a:r>
              <a:rPr lang="en-US" dirty="0" smtClean="0"/>
              <a:t>hardware </a:t>
            </a:r>
            <a:r>
              <a:rPr lang="en-US" dirty="0" smtClean="0"/>
              <a:t>changes?</a:t>
            </a:r>
            <a:endParaRPr lang="en-US" dirty="0" smtClean="0"/>
          </a:p>
          <a:p>
            <a:r>
              <a:rPr lang="en-US" dirty="0" smtClean="0"/>
              <a:t>A clash of thinking</a:t>
            </a:r>
          </a:p>
          <a:p>
            <a:pPr lvl="1"/>
            <a:r>
              <a:rPr lang="en-US" dirty="0" smtClean="0"/>
              <a:t>Have you worked with people that have been using complex parallel-capable machine for years?</a:t>
            </a:r>
          </a:p>
          <a:p>
            <a:pPr lvl="1"/>
            <a:r>
              <a:rPr lang="en-US" dirty="0" smtClean="0"/>
              <a:t>What about optimizing the computational kernel after locating it?</a:t>
            </a:r>
          </a:p>
          <a:p>
            <a:r>
              <a:rPr lang="en-US" dirty="0" smtClean="0"/>
              <a:t>Still a mismatch for many-core</a:t>
            </a:r>
          </a:p>
          <a:p>
            <a:pPr lvl="1"/>
            <a:r>
              <a:rPr lang="en-US" dirty="0"/>
              <a:t>Irregular problems and workloads</a:t>
            </a:r>
          </a:p>
          <a:p>
            <a:pPr lvl="1"/>
            <a:r>
              <a:rPr lang="en-US" dirty="0" smtClean="0"/>
              <a:t>Reduced </a:t>
            </a:r>
            <a:r>
              <a:rPr lang="en-US" dirty="0" smtClean="0"/>
              <a:t>flexibility changes programming patterns</a:t>
            </a:r>
          </a:p>
          <a:p>
            <a:pPr lvl="1"/>
            <a:r>
              <a:rPr lang="en-US" dirty="0" smtClean="0"/>
              <a:t>Slow </a:t>
            </a:r>
            <a:r>
              <a:rPr lang="en-US" dirty="0" smtClean="0"/>
              <a:t>progress in showing reasonably good value</a:t>
            </a:r>
            <a:endParaRPr lang="en-US" dirty="0"/>
          </a:p>
        </p:txBody>
      </p:sp>
      <p:sp>
        <p:nvSpPr>
          <p:cNvPr id="7" name="TextBox 6"/>
          <p:cNvSpPr txBox="1"/>
          <p:nvPr/>
        </p:nvSpPr>
        <p:spPr>
          <a:xfrm>
            <a:off x="1425587" y="6050809"/>
            <a:ext cx="6301876" cy="461665"/>
          </a:xfrm>
          <a:prstGeom prst="rect">
            <a:avLst/>
          </a:prstGeom>
          <a:noFill/>
        </p:spPr>
        <p:txBody>
          <a:bodyPr wrap="none" rtlCol="0">
            <a:spAutoFit/>
          </a:bodyPr>
          <a:lstStyle/>
          <a:p>
            <a:r>
              <a:rPr lang="en-US" sz="2400" dirty="0" smtClean="0">
                <a:solidFill>
                  <a:srgbClr val="F13535"/>
                </a:solidFill>
              </a:rPr>
              <a:t>Is more code design actually going to be necessary?</a:t>
            </a:r>
            <a:endParaRPr lang="en-US" sz="2400" dirty="0">
              <a:solidFill>
                <a:srgbClr val="F13535"/>
              </a:solidFill>
            </a:endParaRPr>
          </a:p>
        </p:txBody>
      </p:sp>
      <p:sp>
        <p:nvSpPr>
          <p:cNvPr id="8" name="Date Placeholder 7"/>
          <p:cNvSpPr>
            <a:spLocks noGrp="1"/>
          </p:cNvSpPr>
          <p:nvPr>
            <p:ph type="dt" sz="half" idx="10"/>
          </p:nvPr>
        </p:nvSpPr>
        <p:spPr/>
        <p:txBody>
          <a:bodyPr/>
          <a:lstStyle/>
          <a:p>
            <a:fld id="{0D55F4BE-66A2-6648-8426-C7848147240C}" type="datetime1">
              <a:rPr lang="en-US" smtClean="0"/>
              <a:t>10/14/13</a:t>
            </a:fld>
            <a:endParaRPr lang="en-US"/>
          </a:p>
        </p:txBody>
      </p:sp>
      <p:sp>
        <p:nvSpPr>
          <p:cNvPr id="9" name="Footer Placeholder 8"/>
          <p:cNvSpPr>
            <a:spLocks noGrp="1"/>
          </p:cNvSpPr>
          <p:nvPr>
            <p:ph type="ftr" sz="quarter" idx="11"/>
          </p:nvPr>
        </p:nvSpPr>
        <p:spPr/>
        <p:txBody>
          <a:bodyPr/>
          <a:lstStyle/>
          <a:p>
            <a:r>
              <a:rPr lang="en-US" smtClean="0"/>
              <a:t>CHEP2013 - jbk</a:t>
            </a:r>
            <a:endParaRPr lang="en-US"/>
          </a:p>
        </p:txBody>
      </p:sp>
      <p:sp>
        <p:nvSpPr>
          <p:cNvPr id="10" name="TextBox 9"/>
          <p:cNvSpPr txBox="1"/>
          <p:nvPr/>
        </p:nvSpPr>
        <p:spPr>
          <a:xfrm>
            <a:off x="7727463" y="7737"/>
            <a:ext cx="1416538" cy="369332"/>
          </a:xfrm>
          <a:prstGeom prst="rect">
            <a:avLst/>
          </a:prstGeom>
          <a:noFill/>
        </p:spPr>
        <p:txBody>
          <a:bodyPr wrap="square" rtlCol="0">
            <a:spAutoFit/>
          </a:bodyPr>
          <a:lstStyle/>
          <a:p>
            <a:pPr algn="r"/>
            <a:r>
              <a:rPr lang="en-US" b="1" dirty="0" smtClean="0">
                <a:solidFill>
                  <a:srgbClr val="FF0000">
                    <a:alpha val="50000"/>
                  </a:srgbClr>
                </a:solidFill>
              </a:rPr>
              <a:t>Applications</a:t>
            </a:r>
            <a:endParaRPr lang="en-US" b="1" dirty="0">
              <a:solidFill>
                <a:srgbClr val="FF0000">
                  <a:alpha val="50000"/>
                </a:srgbClr>
              </a:solidFill>
            </a:endParaRPr>
          </a:p>
        </p:txBody>
      </p:sp>
    </p:spTree>
    <p:extLst>
      <p:ext uri="{BB962C8B-B14F-4D97-AF65-F5344CB8AC3E}">
        <p14:creationId xmlns:p14="http://schemas.microsoft.com/office/powerpoint/2010/main" val="444960040"/>
      </p:ext>
    </p:extLst>
  </p:cSld>
  <p:clrMapOvr>
    <a:masterClrMapping/>
  </p:clrMapOvr>
  <mc:AlternateContent xmlns:mc="http://schemas.openxmlformats.org/markup-compatibility/2006">
    <mc:Choice xmlns:p14="http://schemas.microsoft.com/office/powerpoint/2010/main" Requires="p14">
      <p:transition spd="slow" p14:dur="2000" advTm="38677"/>
    </mc:Choice>
    <mc:Fallback>
      <p:transition xmlns:p14="http://schemas.microsoft.com/office/powerpoint/2010/main" spd="slow" advTm="38677"/>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all the excitement?</a:t>
            </a:r>
            <a:endParaRPr lang="en-US" dirty="0"/>
          </a:p>
        </p:txBody>
      </p:sp>
      <p:sp>
        <p:nvSpPr>
          <p:cNvPr id="3" name="Content Placeholder 2"/>
          <p:cNvSpPr>
            <a:spLocks noGrp="1"/>
          </p:cNvSpPr>
          <p:nvPr>
            <p:ph idx="1"/>
          </p:nvPr>
        </p:nvSpPr>
        <p:spPr/>
        <p:txBody>
          <a:bodyPr>
            <a:normAutofit lnSpcReduction="10000"/>
          </a:bodyPr>
          <a:lstStyle/>
          <a:p>
            <a:r>
              <a:rPr lang="en-US" dirty="0" smtClean="0"/>
              <a:t>Are massively parallel platforms really all that interesting?</a:t>
            </a:r>
          </a:p>
          <a:p>
            <a:r>
              <a:rPr lang="en-US" dirty="0"/>
              <a:t>S</a:t>
            </a:r>
            <a:r>
              <a:rPr lang="en-US" dirty="0" smtClean="0"/>
              <a:t>oftware </a:t>
            </a:r>
            <a:r>
              <a:rPr lang="en-US" dirty="0"/>
              <a:t>frameworks are used to define our </a:t>
            </a:r>
            <a:r>
              <a:rPr lang="en-US" dirty="0" smtClean="0"/>
              <a:t>applications</a:t>
            </a:r>
            <a:endParaRPr lang="en-US" dirty="0"/>
          </a:p>
          <a:p>
            <a:pPr lvl="1"/>
            <a:r>
              <a:rPr lang="en-US" dirty="0"/>
              <a:t>O</a:t>
            </a:r>
            <a:r>
              <a:rPr lang="en-US" dirty="0" smtClean="0"/>
              <a:t>rganization </a:t>
            </a:r>
            <a:r>
              <a:rPr lang="en-US" dirty="0"/>
              <a:t>and programming of these will be the my focus</a:t>
            </a:r>
            <a:endParaRPr lang="en-US" dirty="0" smtClean="0"/>
          </a:p>
          <a:p>
            <a:r>
              <a:rPr lang="en-US" dirty="0" smtClean="0"/>
              <a:t>Key changes to software </a:t>
            </a:r>
            <a:r>
              <a:rPr lang="en-US" dirty="0" smtClean="0"/>
              <a:t>requirements to watch for</a:t>
            </a:r>
          </a:p>
          <a:p>
            <a:pPr lvl="1"/>
            <a:r>
              <a:rPr lang="en-US" dirty="0" smtClean="0"/>
              <a:t>The </a:t>
            </a:r>
            <a:r>
              <a:rPr lang="en-US" dirty="0" smtClean="0"/>
              <a:t>Goldilocks effect: choosing </a:t>
            </a:r>
            <a:r>
              <a:rPr lang="en-US" dirty="0" smtClean="0"/>
              <a:t>just the right </a:t>
            </a:r>
            <a:r>
              <a:rPr lang="en-US" dirty="0" smtClean="0"/>
              <a:t>unit of work</a:t>
            </a:r>
          </a:p>
          <a:p>
            <a:pPr lvl="1"/>
            <a:r>
              <a:rPr lang="en-US" dirty="0" smtClean="0"/>
              <a:t>Extra steps </a:t>
            </a:r>
            <a:r>
              <a:rPr lang="en-US" dirty="0" smtClean="0"/>
              <a:t>likely needed: </a:t>
            </a:r>
            <a:r>
              <a:rPr lang="en-US" dirty="0" smtClean="0"/>
              <a:t>ordering </a:t>
            </a:r>
            <a:r>
              <a:rPr lang="en-US" dirty="0" smtClean="0"/>
              <a:t>and summarizing partial </a:t>
            </a:r>
            <a:r>
              <a:rPr lang="en-US" dirty="0" smtClean="0"/>
              <a:t>results</a:t>
            </a:r>
            <a:endParaRPr lang="en-US" dirty="0" smtClean="0"/>
          </a:p>
        </p:txBody>
      </p:sp>
      <p:sp>
        <p:nvSpPr>
          <p:cNvPr id="7" name="Date Placeholder 6"/>
          <p:cNvSpPr>
            <a:spLocks noGrp="1"/>
          </p:cNvSpPr>
          <p:nvPr>
            <p:ph type="dt" sz="half" idx="10"/>
          </p:nvPr>
        </p:nvSpPr>
        <p:spPr/>
        <p:txBody>
          <a:bodyPr/>
          <a:lstStyle/>
          <a:p>
            <a:fld id="{F4424FB6-6F36-3F4F-A2B5-7BDE349EAFB9}" type="datetime1">
              <a:rPr lang="en-US" smtClean="0"/>
              <a:t>10/14/13</a:t>
            </a:fld>
            <a:endParaRPr lang="en-US"/>
          </a:p>
        </p:txBody>
      </p:sp>
      <p:sp>
        <p:nvSpPr>
          <p:cNvPr id="8" name="Footer Placeholder 7"/>
          <p:cNvSpPr>
            <a:spLocks noGrp="1"/>
          </p:cNvSpPr>
          <p:nvPr>
            <p:ph type="ftr" sz="quarter" idx="11"/>
          </p:nvPr>
        </p:nvSpPr>
        <p:spPr/>
        <p:txBody>
          <a:bodyPr/>
          <a:lstStyle/>
          <a:p>
            <a:r>
              <a:rPr lang="en-US" smtClean="0"/>
              <a:t>CHEP2013 - jbk</a:t>
            </a:r>
            <a:endParaRPr lang="en-US"/>
          </a:p>
        </p:txBody>
      </p:sp>
      <p:sp>
        <p:nvSpPr>
          <p:cNvPr id="9" name="TextBox 8"/>
          <p:cNvSpPr txBox="1"/>
          <p:nvPr/>
        </p:nvSpPr>
        <p:spPr>
          <a:xfrm>
            <a:off x="7727463" y="7737"/>
            <a:ext cx="1416538" cy="369332"/>
          </a:xfrm>
          <a:prstGeom prst="rect">
            <a:avLst/>
          </a:prstGeom>
          <a:noFill/>
        </p:spPr>
        <p:txBody>
          <a:bodyPr wrap="square" rtlCol="0">
            <a:spAutoFit/>
          </a:bodyPr>
          <a:lstStyle/>
          <a:p>
            <a:pPr algn="r"/>
            <a:r>
              <a:rPr lang="en-US" b="1" dirty="0" smtClean="0">
                <a:solidFill>
                  <a:srgbClr val="FF0000">
                    <a:alpha val="50000"/>
                  </a:srgbClr>
                </a:solidFill>
              </a:rPr>
              <a:t>Applications</a:t>
            </a:r>
            <a:endParaRPr lang="en-US" b="1" dirty="0">
              <a:solidFill>
                <a:srgbClr val="FF0000">
                  <a:alpha val="50000"/>
                </a:srgbClr>
              </a:solidFill>
            </a:endParaRPr>
          </a:p>
        </p:txBody>
      </p:sp>
    </p:spTree>
    <p:extLst>
      <p:ext uri="{BB962C8B-B14F-4D97-AF65-F5344CB8AC3E}">
        <p14:creationId xmlns:p14="http://schemas.microsoft.com/office/powerpoint/2010/main" val="4202071274"/>
      </p:ext>
    </p:extLst>
  </p:cSld>
  <p:clrMapOvr>
    <a:masterClrMapping/>
  </p:clrMapOvr>
  <mc:AlternateContent xmlns:mc="http://schemas.openxmlformats.org/markup-compatibility/2006">
    <mc:Choice xmlns:p14="http://schemas.microsoft.com/office/powerpoint/2010/main" Requires="p14">
      <p:transition spd="slow" p14:dur="2000" advTm="63273"/>
    </mc:Choice>
    <mc:Fallback>
      <p:transition xmlns:p14="http://schemas.microsoft.com/office/powerpoint/2010/main" spd="slow" advTm="63273"/>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S</a:t>
            </a:r>
            <a:r>
              <a:rPr lang="en-US" dirty="0" smtClean="0"/>
              <a:t>oftware frameworks on modern architectures</a:t>
            </a:r>
            <a:endParaRPr lang="en-US" dirty="0"/>
          </a:p>
        </p:txBody>
      </p:sp>
      <p:sp>
        <p:nvSpPr>
          <p:cNvPr id="7" name="Text Placeholder 6"/>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fld id="{DC15DFAE-8305-F542-BD2C-BF709E99C622}" type="datetime1">
              <a:rPr lang="en-US" smtClean="0"/>
              <a:t>10/10/13</a:t>
            </a:fld>
            <a:endParaRPr lang="en-US"/>
          </a:p>
        </p:txBody>
      </p:sp>
      <p:sp>
        <p:nvSpPr>
          <p:cNvPr id="5" name="Footer Placeholder 4"/>
          <p:cNvSpPr>
            <a:spLocks noGrp="1"/>
          </p:cNvSpPr>
          <p:nvPr>
            <p:ph type="ftr" sz="quarter" idx="11"/>
          </p:nvPr>
        </p:nvSpPr>
        <p:spPr/>
        <p:txBody>
          <a:bodyPr/>
          <a:lstStyle/>
          <a:p>
            <a:r>
              <a:rPr lang="en-US" smtClean="0"/>
              <a:t>CHEP2013 - jbk</a:t>
            </a:r>
            <a:endParaRPr lang="en-US"/>
          </a:p>
        </p:txBody>
      </p:sp>
    </p:spTree>
    <p:extLst>
      <p:ext uri="{BB962C8B-B14F-4D97-AF65-F5344CB8AC3E}">
        <p14:creationId xmlns:p14="http://schemas.microsoft.com/office/powerpoint/2010/main" val="77125756"/>
      </p:ext>
    </p:extLst>
  </p:cSld>
  <p:clrMapOvr>
    <a:masterClrMapping/>
  </p:clrMapOvr>
  <mc:AlternateContent xmlns:mc="http://schemas.openxmlformats.org/markup-compatibility/2006">
    <mc:Choice xmlns:p14="http://schemas.microsoft.com/office/powerpoint/2010/main" Requires="p14">
      <p:transition spd="slow" p14:dur="2000" advTm="3317"/>
    </mc:Choice>
    <mc:Fallback>
      <p:transition xmlns:p14="http://schemas.microsoft.com/office/powerpoint/2010/main" spd="slow" advTm="3317"/>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481" y="75251"/>
            <a:ext cx="8579419" cy="1255736"/>
          </a:xfrm>
        </p:spPr>
        <p:txBody>
          <a:bodyPr/>
          <a:lstStyle/>
          <a:p>
            <a:r>
              <a:rPr lang="en-US" dirty="0" smtClean="0"/>
              <a:t>An essential organ: </a:t>
            </a:r>
            <a:r>
              <a:rPr lang="en-US" dirty="0" smtClean="0"/>
              <a:t/>
            </a:r>
            <a:br>
              <a:rPr lang="en-US" dirty="0" smtClean="0"/>
            </a:br>
            <a:r>
              <a:rPr lang="en-US" dirty="0" smtClean="0"/>
              <a:t>The </a:t>
            </a:r>
            <a:r>
              <a:rPr lang="en-US" dirty="0" smtClean="0"/>
              <a:t>standard framework</a:t>
            </a:r>
            <a:endParaRPr lang="en-US" dirty="0"/>
          </a:p>
        </p:txBody>
      </p:sp>
      <p:sp>
        <p:nvSpPr>
          <p:cNvPr id="7" name="AutoShape 1"/>
          <p:cNvSpPr>
            <a:spLocks/>
          </p:cNvSpPr>
          <p:nvPr/>
        </p:nvSpPr>
        <p:spPr bwMode="auto">
          <a:xfrm>
            <a:off x="2062758" y="4521751"/>
            <a:ext cx="4973836" cy="892969"/>
          </a:xfrm>
          <a:prstGeom prst="roundRect">
            <a:avLst>
              <a:gd name="adj" fmla="val 15000"/>
            </a:avLst>
          </a:prstGeom>
          <a:solidFill>
            <a:schemeClr val="accent2">
              <a:lumMod val="50000"/>
              <a:lumOff val="50000"/>
            </a:schemeClr>
          </a:solidFill>
          <a:ln>
            <a:noFill/>
          </a:ln>
          <a:extLst/>
        </p:spPr>
        <p:txBody>
          <a:bodyPr lIns="0" tIns="0" rIns="0" bIns="0"/>
          <a:lstStyle/>
          <a:p>
            <a:endParaRPr lang="en-US"/>
          </a:p>
        </p:txBody>
      </p:sp>
      <p:sp>
        <p:nvSpPr>
          <p:cNvPr id="8" name="AutoShape 2"/>
          <p:cNvSpPr>
            <a:spLocks/>
          </p:cNvSpPr>
          <p:nvPr/>
        </p:nvSpPr>
        <p:spPr bwMode="auto">
          <a:xfrm>
            <a:off x="732234" y="3548415"/>
            <a:ext cx="7599164" cy="892969"/>
          </a:xfrm>
          <a:prstGeom prst="roundRect">
            <a:avLst>
              <a:gd name="adj" fmla="val 15000"/>
            </a:avLst>
          </a:prstGeom>
          <a:solidFill>
            <a:schemeClr val="accent3"/>
          </a:solidFill>
          <a:ln>
            <a:noFill/>
          </a:ln>
        </p:spPr>
        <p:txBody>
          <a:bodyPr lIns="0" tIns="0" rIns="0" bIns="0"/>
          <a:lstStyle/>
          <a:p>
            <a:endParaRPr lang="en-US"/>
          </a:p>
        </p:txBody>
      </p:sp>
      <p:sp>
        <p:nvSpPr>
          <p:cNvPr id="9" name="Rectangle 5"/>
          <p:cNvSpPr>
            <a:spLocks/>
          </p:cNvSpPr>
          <p:nvPr/>
        </p:nvSpPr>
        <p:spPr bwMode="auto">
          <a:xfrm>
            <a:off x="884039" y="1423597"/>
            <a:ext cx="7447359" cy="991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lIns="0" tIns="0" rIns="0" bIns="0" anchor="ctr"/>
          <a:lstStyle/>
          <a:p>
            <a:pPr>
              <a:spcBef>
                <a:spcPts val="844"/>
              </a:spcBef>
            </a:pPr>
            <a:r>
              <a:rPr lang="en-US" sz="1700" b="1" dirty="0">
                <a:latin typeface="Arial" charset="0"/>
                <a:ea typeface="ＭＳ Ｐゴシック" charset="0"/>
                <a:cs typeface="Arial" charset="0"/>
                <a:sym typeface="Arial" charset="0"/>
              </a:rPr>
              <a:t>Event Processing Framework</a:t>
            </a:r>
            <a:r>
              <a:rPr lang="en-US" sz="1700" dirty="0">
                <a:latin typeface="Arial" charset="0"/>
                <a:ea typeface="ＭＳ Ｐゴシック" charset="0"/>
                <a:cs typeface="Arial" charset="0"/>
                <a:sym typeface="Arial" charset="0"/>
              </a:rPr>
              <a:t>: Software that coordinates the processing of </a:t>
            </a:r>
            <a:r>
              <a:rPr lang="en-US" sz="1700" dirty="0">
                <a:solidFill>
                  <a:srgbClr val="66CCFF"/>
                </a:solidFill>
                <a:latin typeface="Arial Italic" charset="0"/>
                <a:ea typeface="ＭＳ Ｐゴシック" charset="0"/>
                <a:cs typeface="Arial Italic" charset="0"/>
                <a:sym typeface="Arial Italic" charset="0"/>
              </a:rPr>
              <a:t>collision events</a:t>
            </a:r>
            <a:r>
              <a:rPr lang="en-US" sz="1700" dirty="0">
                <a:latin typeface="Arial" charset="0"/>
                <a:ea typeface="ＭＳ Ｐゴシック" charset="0"/>
                <a:cs typeface="Arial" charset="0"/>
                <a:sym typeface="Arial" charset="0"/>
              </a:rPr>
              <a:t> by pluggable </a:t>
            </a:r>
            <a:r>
              <a:rPr lang="en-US" sz="1700" dirty="0">
                <a:latin typeface="Arial Italic" charset="0"/>
                <a:ea typeface="ＭＳ Ｐゴシック" charset="0"/>
                <a:cs typeface="Arial Italic" charset="0"/>
                <a:sym typeface="Arial Italic" charset="0"/>
              </a:rPr>
              <a:t>reconstruction, filtering, </a:t>
            </a:r>
            <a:r>
              <a:rPr lang="en-US" sz="1700" dirty="0">
                <a:latin typeface="Arial" charset="0"/>
                <a:ea typeface="ＭＳ Ｐゴシック" charset="0"/>
                <a:cs typeface="Arial" charset="0"/>
                <a:sym typeface="Arial" charset="0"/>
              </a:rPr>
              <a:t>and </a:t>
            </a:r>
            <a:r>
              <a:rPr lang="en-US" sz="1700" dirty="0">
                <a:latin typeface="Arial Italic" charset="0"/>
                <a:ea typeface="ＭＳ Ｐゴシック" charset="0"/>
                <a:cs typeface="Arial Italic" charset="0"/>
                <a:sym typeface="Arial Italic" charset="0"/>
              </a:rPr>
              <a:t>analysis</a:t>
            </a:r>
            <a:r>
              <a:rPr lang="en-US" sz="1700" dirty="0">
                <a:latin typeface="Arial" charset="0"/>
                <a:ea typeface="ＭＳ Ｐゴシック" charset="0"/>
                <a:cs typeface="Arial" charset="0"/>
                <a:sym typeface="Arial" charset="0"/>
              </a:rPr>
              <a:t> modules. Events and modules are independent. Modules add data to and retrieve data from one event at a time.</a:t>
            </a:r>
          </a:p>
        </p:txBody>
      </p:sp>
      <p:sp>
        <p:nvSpPr>
          <p:cNvPr id="10" name="Rectangle 6"/>
          <p:cNvSpPr>
            <a:spLocks/>
          </p:cNvSpPr>
          <p:nvPr/>
        </p:nvSpPr>
        <p:spPr bwMode="auto">
          <a:xfrm>
            <a:off x="1473399" y="3896673"/>
            <a:ext cx="779383" cy="200055"/>
          </a:xfrm>
          <a:prstGeom prst="rect">
            <a:avLst/>
          </a:prstGeom>
          <a:solidFill>
            <a:srgbClr val="3366CC"/>
          </a:solidFill>
          <a:ln w="9525" cap="flat">
            <a:solidFill>
              <a:schemeClr val="tx1"/>
            </a:solidFill>
            <a:prstDash val="solid"/>
            <a:miter lim="800000"/>
            <a:headEnd type="none" w="med" len="med"/>
            <a:tailEnd type="none" w="med" len="med"/>
          </a:ln>
        </p:spPr>
        <p:txBody>
          <a:bodyPr wrap="none" lIns="0" tIns="0" rIns="28573" bIns="0">
            <a:spAutoFit/>
          </a:bodyPr>
          <a:lstStyle/>
          <a:p>
            <a:pPr marL="27905"/>
            <a:r>
              <a:rPr lang="en-US" sz="1300">
                <a:latin typeface="Arial" charset="0"/>
                <a:ea typeface="ＭＳ Ｐゴシック" charset="0"/>
                <a:cs typeface="Arial" charset="0"/>
                <a:sym typeface="Arial" charset="0"/>
              </a:rPr>
              <a:t>HitFinding</a:t>
            </a:r>
          </a:p>
        </p:txBody>
      </p:sp>
      <p:sp>
        <p:nvSpPr>
          <p:cNvPr id="11" name="Rectangle 7"/>
          <p:cNvSpPr>
            <a:spLocks/>
          </p:cNvSpPr>
          <p:nvPr/>
        </p:nvSpPr>
        <p:spPr bwMode="auto">
          <a:xfrm>
            <a:off x="3016002" y="3855373"/>
            <a:ext cx="661919" cy="200055"/>
          </a:xfrm>
          <a:prstGeom prst="rect">
            <a:avLst/>
          </a:prstGeom>
          <a:solidFill>
            <a:srgbClr val="3366CC"/>
          </a:solidFill>
          <a:ln w="9525" cap="flat">
            <a:solidFill>
              <a:schemeClr val="tx1"/>
            </a:solidFill>
            <a:prstDash val="solid"/>
            <a:miter lim="800000"/>
            <a:headEnd type="none" w="med" len="med"/>
            <a:tailEnd type="none" w="med" len="med"/>
          </a:ln>
        </p:spPr>
        <p:txBody>
          <a:bodyPr wrap="none" lIns="0" tIns="0" rIns="28573" bIns="0">
            <a:spAutoFit/>
          </a:bodyPr>
          <a:lstStyle/>
          <a:p>
            <a:pPr marL="27905"/>
            <a:r>
              <a:rPr lang="en-US" sz="1300" dirty="0" smtClean="0">
                <a:latin typeface="Arial" charset="0"/>
                <a:ea typeface="ＭＳ Ｐゴシック" charset="0"/>
                <a:cs typeface="Arial" charset="0"/>
                <a:sym typeface="Arial" charset="0"/>
              </a:rPr>
              <a:t>Tracking</a:t>
            </a:r>
            <a:endParaRPr lang="en-US" sz="1300" dirty="0">
              <a:latin typeface="Arial" charset="0"/>
              <a:ea typeface="ＭＳ Ｐゴシック" charset="0"/>
              <a:cs typeface="Arial" charset="0"/>
              <a:sym typeface="Arial" charset="0"/>
            </a:endParaRPr>
          </a:p>
        </p:txBody>
      </p:sp>
      <p:sp>
        <p:nvSpPr>
          <p:cNvPr id="12" name="Rectangle 8"/>
          <p:cNvSpPr>
            <a:spLocks/>
          </p:cNvSpPr>
          <p:nvPr/>
        </p:nvSpPr>
        <p:spPr bwMode="auto">
          <a:xfrm>
            <a:off x="4588743" y="3852024"/>
            <a:ext cx="1078944" cy="200055"/>
          </a:xfrm>
          <a:prstGeom prst="rect">
            <a:avLst/>
          </a:prstGeom>
          <a:solidFill>
            <a:srgbClr val="3366CC"/>
          </a:solidFill>
          <a:ln w="9525" cap="flat">
            <a:solidFill>
              <a:schemeClr val="tx1"/>
            </a:solidFill>
            <a:prstDash val="solid"/>
            <a:miter lim="800000"/>
            <a:headEnd type="none" w="med" len="med"/>
            <a:tailEnd type="none" w="med" len="med"/>
          </a:ln>
        </p:spPr>
        <p:txBody>
          <a:bodyPr wrap="none" lIns="0" tIns="0" rIns="28573" bIns="0">
            <a:spAutoFit/>
          </a:bodyPr>
          <a:lstStyle/>
          <a:p>
            <a:pPr marL="27905"/>
            <a:r>
              <a:rPr lang="en-US" sz="1300">
                <a:latin typeface="Arial" charset="0"/>
                <a:ea typeface="ＭＳ Ｐゴシック" charset="0"/>
                <a:cs typeface="Arial" charset="0"/>
                <a:sym typeface="Arial" charset="0"/>
              </a:rPr>
              <a:t>MuonTracking</a:t>
            </a:r>
          </a:p>
        </p:txBody>
      </p:sp>
      <p:sp>
        <p:nvSpPr>
          <p:cNvPr id="13" name="Rectangle 9"/>
          <p:cNvSpPr>
            <a:spLocks/>
          </p:cNvSpPr>
          <p:nvPr/>
        </p:nvSpPr>
        <p:spPr bwMode="auto">
          <a:xfrm>
            <a:off x="6250781" y="3846444"/>
            <a:ext cx="751462" cy="200055"/>
          </a:xfrm>
          <a:prstGeom prst="rect">
            <a:avLst/>
          </a:prstGeom>
          <a:solidFill>
            <a:srgbClr val="3366CC"/>
          </a:solidFill>
          <a:ln w="9525" cap="flat">
            <a:solidFill>
              <a:schemeClr val="tx1"/>
            </a:solidFill>
            <a:prstDash val="solid"/>
            <a:miter lim="800000"/>
            <a:headEnd type="none" w="med" len="med"/>
            <a:tailEnd type="none" w="med" len="med"/>
          </a:ln>
        </p:spPr>
        <p:txBody>
          <a:bodyPr wrap="none" lIns="0" tIns="0" rIns="28573" bIns="0">
            <a:spAutoFit/>
          </a:bodyPr>
          <a:lstStyle/>
          <a:p>
            <a:pPr marL="27905"/>
            <a:r>
              <a:rPr lang="en-US" sz="1300">
                <a:latin typeface="Arial" charset="0"/>
                <a:ea typeface="ＭＳ Ｐゴシック" charset="0"/>
                <a:cs typeface="Arial" charset="0"/>
                <a:sym typeface="Arial" charset="0"/>
              </a:rPr>
              <a:t>ParticleID</a:t>
            </a:r>
          </a:p>
        </p:txBody>
      </p:sp>
      <p:grpSp>
        <p:nvGrpSpPr>
          <p:cNvPr id="14" name="Group 10"/>
          <p:cNvGrpSpPr>
            <a:grpSpLocks/>
          </p:cNvGrpSpPr>
          <p:nvPr/>
        </p:nvGrpSpPr>
        <p:grpSpPr bwMode="auto">
          <a:xfrm>
            <a:off x="3518297" y="4903495"/>
            <a:ext cx="2071688" cy="267891"/>
            <a:chOff x="0" y="0"/>
            <a:chExt cx="1856" cy="240"/>
          </a:xfrm>
          <a:solidFill>
            <a:schemeClr val="accent2">
              <a:lumMod val="25000"/>
              <a:lumOff val="75000"/>
            </a:schemeClr>
          </a:solidFill>
        </p:grpSpPr>
        <p:sp>
          <p:nvSpPr>
            <p:cNvPr id="15" name="Rectangle 11"/>
            <p:cNvSpPr>
              <a:spLocks/>
            </p:cNvSpPr>
            <p:nvPr/>
          </p:nvSpPr>
          <p:spPr bwMode="auto">
            <a:xfrm>
              <a:off x="0" y="0"/>
              <a:ext cx="1848" cy="240"/>
            </a:xfrm>
            <a:prstGeom prst="rect">
              <a:avLst/>
            </a:prstGeom>
            <a:grpFill/>
            <a:ln w="9525" cap="flat">
              <a:solidFill>
                <a:srgbClr val="FFE701"/>
              </a:solidFill>
              <a:prstDash val="solid"/>
              <a:miter lim="800000"/>
              <a:headEnd type="none" w="med" len="med"/>
              <a:tailEnd type="none" w="med" len="med"/>
            </a:ln>
          </p:spPr>
          <p:txBody>
            <a:bodyPr lIns="0" tIns="0" rIns="0" bIns="0"/>
            <a:lstStyle/>
            <a:p>
              <a:endParaRPr lang="en-US"/>
            </a:p>
          </p:txBody>
        </p:sp>
        <p:sp>
          <p:nvSpPr>
            <p:cNvPr id="16" name="Rectangle 12"/>
            <p:cNvSpPr>
              <a:spLocks/>
            </p:cNvSpPr>
            <p:nvPr/>
          </p:nvSpPr>
          <p:spPr bwMode="auto">
            <a:xfrm>
              <a:off x="0" y="0"/>
              <a:ext cx="1856" cy="160"/>
            </a:xfrm>
            <a:prstGeom prst="rect">
              <a:avLst/>
            </a:prstGeom>
            <a:grpFill/>
            <a:ln>
              <a:noFill/>
            </a:ln>
            <a:extLs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lIns="0" tIns="0" rIns="40639" bIns="0"/>
            <a:lstStyle/>
            <a:p>
              <a:pPr marL="27905" algn="ctr"/>
              <a:r>
                <a:rPr lang="en-US" sz="1300" dirty="0">
                  <a:latin typeface="Arial" charset="0"/>
                  <a:ea typeface="ＭＳ Ｐゴシック" charset="0"/>
                  <a:cs typeface="Arial" charset="0"/>
                  <a:sym typeface="Arial" charset="0"/>
                </a:rPr>
                <a:t>Current Event Store</a:t>
              </a:r>
            </a:p>
          </p:txBody>
        </p:sp>
      </p:grpSp>
      <p:sp>
        <p:nvSpPr>
          <p:cNvPr id="17" name="Rectangle 13"/>
          <p:cNvSpPr>
            <a:spLocks/>
          </p:cNvSpPr>
          <p:nvPr/>
        </p:nvSpPr>
        <p:spPr bwMode="auto">
          <a:xfrm>
            <a:off x="7599164" y="4709274"/>
            <a:ext cx="470298" cy="200055"/>
          </a:xfrm>
          <a:prstGeom prst="rect">
            <a:avLst/>
          </a:prstGeom>
          <a:solidFill>
            <a:srgbClr val="3366CC"/>
          </a:solidFill>
          <a:ln w="9525" cap="flat">
            <a:solidFill>
              <a:schemeClr val="tx1"/>
            </a:solidFill>
            <a:prstDash val="solid"/>
            <a:miter lim="800000"/>
            <a:headEnd type="none" w="med" len="med"/>
            <a:tailEnd type="none" w="med" len="med"/>
          </a:ln>
        </p:spPr>
        <p:txBody>
          <a:bodyPr wrap="none" lIns="0" tIns="0" rIns="28573" bIns="0">
            <a:spAutoFit/>
          </a:bodyPr>
          <a:lstStyle/>
          <a:p>
            <a:pPr marL="27905"/>
            <a:r>
              <a:rPr lang="en-US" sz="1300">
                <a:latin typeface="Arial" charset="0"/>
                <a:ea typeface="ＭＳ Ｐゴシック" charset="0"/>
                <a:cs typeface="Arial" charset="0"/>
                <a:sym typeface="Arial" charset="0"/>
              </a:rPr>
              <a:t>Writer</a:t>
            </a:r>
          </a:p>
        </p:txBody>
      </p:sp>
      <p:sp>
        <p:nvSpPr>
          <p:cNvPr id="18" name="Rectangle 14"/>
          <p:cNvSpPr>
            <a:spLocks/>
          </p:cNvSpPr>
          <p:nvPr/>
        </p:nvSpPr>
        <p:spPr bwMode="auto">
          <a:xfrm>
            <a:off x="937617" y="4709274"/>
            <a:ext cx="575633" cy="200055"/>
          </a:xfrm>
          <a:prstGeom prst="rect">
            <a:avLst/>
          </a:prstGeom>
          <a:solidFill>
            <a:srgbClr val="3366CC"/>
          </a:solidFill>
          <a:ln w="9525" cap="flat">
            <a:solidFill>
              <a:schemeClr val="tx1"/>
            </a:solidFill>
            <a:prstDash val="solid"/>
            <a:miter lim="800000"/>
            <a:headEnd type="none" w="med" len="med"/>
            <a:tailEnd type="none" w="med" len="med"/>
          </a:ln>
        </p:spPr>
        <p:txBody>
          <a:bodyPr wrap="none" lIns="0" tIns="0" rIns="28573" bIns="0">
            <a:spAutoFit/>
          </a:bodyPr>
          <a:lstStyle/>
          <a:p>
            <a:pPr marL="27905"/>
            <a:r>
              <a:rPr lang="en-US" sz="1300">
                <a:latin typeface="Arial" charset="0"/>
                <a:ea typeface="ＭＳ Ｐゴシック" charset="0"/>
                <a:cs typeface="Arial" charset="0"/>
                <a:sym typeface="Arial" charset="0"/>
              </a:rPr>
              <a:t>Reader</a:t>
            </a:r>
          </a:p>
        </p:txBody>
      </p:sp>
      <p:sp>
        <p:nvSpPr>
          <p:cNvPr id="19" name="Rectangle 15"/>
          <p:cNvSpPr>
            <a:spLocks/>
          </p:cNvSpPr>
          <p:nvPr/>
        </p:nvSpPr>
        <p:spPr bwMode="auto">
          <a:xfrm>
            <a:off x="4658633" y="6241416"/>
            <a:ext cx="918256"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28573" bIns="0">
            <a:spAutoFit/>
          </a:bodyPr>
          <a:lstStyle/>
          <a:p>
            <a:pPr marL="27905"/>
            <a:r>
              <a:rPr lang="en-US" sz="1300" dirty="0">
                <a:solidFill>
                  <a:srgbClr val="000000"/>
                </a:solidFill>
                <a:latin typeface="Arial" charset="0"/>
                <a:ea typeface="ＭＳ Ｐゴシック" charset="0"/>
                <a:cs typeface="Arial" charset="0"/>
                <a:sym typeface="Arial" charset="0"/>
              </a:rPr>
              <a:t>Control-flow</a:t>
            </a:r>
          </a:p>
        </p:txBody>
      </p:sp>
      <p:sp>
        <p:nvSpPr>
          <p:cNvPr id="20" name="Line 16"/>
          <p:cNvSpPr>
            <a:spLocks noChangeShapeType="1"/>
          </p:cNvSpPr>
          <p:nvPr/>
        </p:nvSpPr>
        <p:spPr bwMode="auto">
          <a:xfrm>
            <a:off x="4765789" y="6241416"/>
            <a:ext cx="857250" cy="1117"/>
          </a:xfrm>
          <a:prstGeom prst="line">
            <a:avLst/>
          </a:prstGeom>
          <a:noFill/>
          <a:ln w="25400" cap="flat">
            <a:solidFill>
              <a:schemeClr val="tx1"/>
            </a:solidFill>
            <a:prstDash val="sysDot"/>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1" name="Rectangle 17"/>
          <p:cNvSpPr>
            <a:spLocks/>
          </p:cNvSpPr>
          <p:nvPr/>
        </p:nvSpPr>
        <p:spPr bwMode="auto">
          <a:xfrm>
            <a:off x="3563747" y="6253479"/>
            <a:ext cx="734173"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28573" bIns="0">
            <a:spAutoFit/>
          </a:bodyPr>
          <a:lstStyle/>
          <a:p>
            <a:pPr marL="27905"/>
            <a:r>
              <a:rPr lang="en-US" sz="1300">
                <a:solidFill>
                  <a:srgbClr val="000000"/>
                </a:solidFill>
                <a:latin typeface="Arial" charset="0"/>
                <a:ea typeface="ＭＳ Ｐゴシック" charset="0"/>
                <a:cs typeface="Arial" charset="0"/>
                <a:sym typeface="Arial" charset="0"/>
              </a:rPr>
              <a:t>Data-flow</a:t>
            </a:r>
          </a:p>
        </p:txBody>
      </p:sp>
      <p:sp>
        <p:nvSpPr>
          <p:cNvPr id="22" name="Line 18"/>
          <p:cNvSpPr>
            <a:spLocks noChangeShapeType="1"/>
          </p:cNvSpPr>
          <p:nvPr/>
        </p:nvSpPr>
        <p:spPr bwMode="auto">
          <a:xfrm>
            <a:off x="3510169" y="6253479"/>
            <a:ext cx="910828" cy="1117"/>
          </a:xfrm>
          <a:prstGeom prst="line">
            <a:avLst/>
          </a:prstGeom>
          <a:noFill/>
          <a:ln w="25400" cap="flat">
            <a:solidFill>
              <a:schemeClr val="tx1"/>
            </a:solidFill>
            <a:prstDash val="solid"/>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3" name="AutoShape 19"/>
          <p:cNvSpPr>
            <a:spLocks/>
          </p:cNvSpPr>
          <p:nvPr/>
        </p:nvSpPr>
        <p:spPr bwMode="auto">
          <a:xfrm>
            <a:off x="723305" y="2584009"/>
            <a:ext cx="7599164" cy="892969"/>
          </a:xfrm>
          <a:prstGeom prst="roundRect">
            <a:avLst>
              <a:gd name="adj" fmla="val 15000"/>
            </a:avLst>
          </a:prstGeom>
          <a:solidFill>
            <a:schemeClr val="accent6"/>
          </a:solidFill>
          <a:ln>
            <a:noFill/>
          </a:ln>
        </p:spPr>
        <p:txBody>
          <a:bodyPr lIns="0" tIns="0" rIns="0" bIns="0"/>
          <a:lstStyle/>
          <a:p>
            <a:endParaRPr lang="en-US">
              <a:solidFill>
                <a:schemeClr val="accent6"/>
              </a:solidFill>
            </a:endParaRPr>
          </a:p>
        </p:txBody>
      </p:sp>
      <p:sp>
        <p:nvSpPr>
          <p:cNvPr id="24" name="Rectangle 20"/>
          <p:cNvSpPr>
            <a:spLocks/>
          </p:cNvSpPr>
          <p:nvPr/>
        </p:nvSpPr>
        <p:spPr bwMode="auto">
          <a:xfrm>
            <a:off x="1839515" y="2842970"/>
            <a:ext cx="825782" cy="200055"/>
          </a:xfrm>
          <a:prstGeom prst="rect">
            <a:avLst/>
          </a:prstGeom>
          <a:solidFill>
            <a:srgbClr val="3366CC"/>
          </a:solidFill>
          <a:ln w="9525" cap="flat">
            <a:solidFill>
              <a:schemeClr val="tx1"/>
            </a:solidFill>
            <a:prstDash val="solid"/>
            <a:miter lim="800000"/>
            <a:headEnd type="none" w="med" len="med"/>
            <a:tailEnd type="none" w="med" len="med"/>
          </a:ln>
        </p:spPr>
        <p:txBody>
          <a:bodyPr wrap="none" lIns="0" tIns="0" rIns="28573" bIns="0">
            <a:spAutoFit/>
          </a:bodyPr>
          <a:lstStyle/>
          <a:p>
            <a:pPr marL="27905"/>
            <a:r>
              <a:rPr lang="en-US" sz="1300">
                <a:latin typeface="Arial" charset="0"/>
                <a:ea typeface="ＭＳ Ｐゴシック" charset="0"/>
                <a:cs typeface="Arial" charset="0"/>
                <a:sym typeface="Arial" charset="0"/>
              </a:rPr>
              <a:t>Calibration</a:t>
            </a:r>
          </a:p>
        </p:txBody>
      </p:sp>
      <p:sp>
        <p:nvSpPr>
          <p:cNvPr id="25" name="Rectangle 21"/>
          <p:cNvSpPr>
            <a:spLocks/>
          </p:cNvSpPr>
          <p:nvPr/>
        </p:nvSpPr>
        <p:spPr bwMode="auto">
          <a:xfrm>
            <a:off x="5965031" y="2798321"/>
            <a:ext cx="1344968" cy="200055"/>
          </a:xfrm>
          <a:prstGeom prst="rect">
            <a:avLst/>
          </a:prstGeom>
          <a:solidFill>
            <a:srgbClr val="3366CC"/>
          </a:solidFill>
          <a:ln w="9525" cap="flat">
            <a:solidFill>
              <a:schemeClr val="tx1"/>
            </a:solidFill>
            <a:prstDash val="solid"/>
            <a:miter lim="800000"/>
            <a:headEnd type="none" w="med" len="med"/>
            <a:tailEnd type="none" w="med" len="med"/>
          </a:ln>
        </p:spPr>
        <p:txBody>
          <a:bodyPr wrap="none" lIns="0" tIns="0" rIns="28573" bIns="0">
            <a:spAutoFit/>
          </a:bodyPr>
          <a:lstStyle/>
          <a:p>
            <a:pPr marL="27905"/>
            <a:r>
              <a:rPr lang="en-US" sz="1300">
                <a:latin typeface="Arial" charset="0"/>
                <a:ea typeface="ＭＳ Ｐゴシック" charset="0"/>
                <a:cs typeface="Arial" charset="0"/>
                <a:sym typeface="Arial" charset="0"/>
              </a:rPr>
              <a:t>Message Logging</a:t>
            </a:r>
          </a:p>
        </p:txBody>
      </p:sp>
      <p:sp>
        <p:nvSpPr>
          <p:cNvPr id="26" name="Rectangle 22"/>
          <p:cNvSpPr>
            <a:spLocks/>
          </p:cNvSpPr>
          <p:nvPr/>
        </p:nvSpPr>
        <p:spPr bwMode="auto">
          <a:xfrm>
            <a:off x="4036219" y="2851899"/>
            <a:ext cx="522884" cy="200055"/>
          </a:xfrm>
          <a:prstGeom prst="rect">
            <a:avLst/>
          </a:prstGeom>
          <a:solidFill>
            <a:srgbClr val="3366CC"/>
          </a:solidFill>
          <a:ln w="9525" cap="flat">
            <a:solidFill>
              <a:schemeClr val="tx1"/>
            </a:solidFill>
            <a:prstDash val="solid"/>
            <a:miter lim="800000"/>
            <a:headEnd type="none" w="med" len="med"/>
            <a:tailEnd type="none" w="med" len="med"/>
          </a:ln>
        </p:spPr>
        <p:txBody>
          <a:bodyPr wrap="none" lIns="0" tIns="0" rIns="28573" bIns="0">
            <a:spAutoFit/>
          </a:bodyPr>
          <a:lstStyle/>
          <a:p>
            <a:pPr marL="27905"/>
            <a:r>
              <a:rPr lang="en-US" sz="1300">
                <a:latin typeface="Arial" charset="0"/>
                <a:ea typeface="ＭＳ Ｐゴシック" charset="0"/>
                <a:cs typeface="Arial" charset="0"/>
                <a:sym typeface="Arial" charset="0"/>
              </a:rPr>
              <a:t>Timing</a:t>
            </a:r>
          </a:p>
        </p:txBody>
      </p:sp>
      <p:sp>
        <p:nvSpPr>
          <p:cNvPr id="27" name="Rectangle 23"/>
          <p:cNvSpPr>
            <a:spLocks/>
          </p:cNvSpPr>
          <p:nvPr/>
        </p:nvSpPr>
        <p:spPr bwMode="auto">
          <a:xfrm>
            <a:off x="5922367" y="5056208"/>
            <a:ext cx="1039691"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pPr algn="ctr"/>
            <a:r>
              <a:rPr lang="en-US" sz="1700">
                <a:ea typeface="ＭＳ Ｐゴシック" charset="0"/>
                <a:cs typeface="Gill Sans" charset="0"/>
              </a:rPr>
              <a:t>Data Model</a:t>
            </a:r>
          </a:p>
        </p:txBody>
      </p:sp>
      <p:sp>
        <p:nvSpPr>
          <p:cNvPr id="28" name="Rectangle 24"/>
          <p:cNvSpPr>
            <a:spLocks/>
          </p:cNvSpPr>
          <p:nvPr/>
        </p:nvSpPr>
        <p:spPr bwMode="auto">
          <a:xfrm>
            <a:off x="7402933" y="4123056"/>
            <a:ext cx="77420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pPr algn="ctr"/>
            <a:r>
              <a:rPr lang="en-US" sz="1700">
                <a:ea typeface="ＭＳ Ｐゴシック" charset="0"/>
                <a:cs typeface="Gill Sans" charset="0"/>
              </a:rPr>
              <a:t>Modules</a:t>
            </a:r>
          </a:p>
        </p:txBody>
      </p:sp>
      <p:sp>
        <p:nvSpPr>
          <p:cNvPr id="29" name="Rectangle 25"/>
          <p:cNvSpPr>
            <a:spLocks/>
          </p:cNvSpPr>
          <p:nvPr/>
        </p:nvSpPr>
        <p:spPr bwMode="auto">
          <a:xfrm>
            <a:off x="7466222" y="3185439"/>
            <a:ext cx="71906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pPr algn="ctr"/>
            <a:r>
              <a:rPr lang="en-US" sz="1700">
                <a:ea typeface="ＭＳ Ｐゴシック" charset="0"/>
                <a:cs typeface="Gill Sans" charset="0"/>
              </a:rPr>
              <a:t>Services</a:t>
            </a:r>
          </a:p>
        </p:txBody>
      </p:sp>
      <p:sp>
        <p:nvSpPr>
          <p:cNvPr id="30" name="Line 26"/>
          <p:cNvSpPr>
            <a:spLocks noChangeShapeType="1"/>
          </p:cNvSpPr>
          <p:nvPr/>
        </p:nvSpPr>
        <p:spPr bwMode="auto">
          <a:xfrm>
            <a:off x="2252782" y="3960297"/>
            <a:ext cx="763220" cy="1117"/>
          </a:xfrm>
          <a:prstGeom prst="line">
            <a:avLst/>
          </a:prstGeom>
          <a:noFill/>
          <a:ln w="25400" cap="flat">
            <a:solidFill>
              <a:schemeClr val="tx1"/>
            </a:solidFill>
            <a:prstDash val="sysDot"/>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1" name="Line 27"/>
          <p:cNvSpPr>
            <a:spLocks noChangeShapeType="1"/>
          </p:cNvSpPr>
          <p:nvPr/>
        </p:nvSpPr>
        <p:spPr bwMode="auto">
          <a:xfrm rot="10800000" flipH="1">
            <a:off x="3677921" y="3959180"/>
            <a:ext cx="910822" cy="2233"/>
          </a:xfrm>
          <a:prstGeom prst="line">
            <a:avLst/>
          </a:prstGeom>
          <a:noFill/>
          <a:ln w="25400" cap="flat">
            <a:solidFill>
              <a:schemeClr val="tx1"/>
            </a:solidFill>
            <a:prstDash val="sysDot"/>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2" name="Line 28"/>
          <p:cNvSpPr>
            <a:spLocks noChangeShapeType="1"/>
          </p:cNvSpPr>
          <p:nvPr/>
        </p:nvSpPr>
        <p:spPr bwMode="auto">
          <a:xfrm>
            <a:off x="5732859" y="3959180"/>
            <a:ext cx="530201" cy="1117"/>
          </a:xfrm>
          <a:prstGeom prst="line">
            <a:avLst/>
          </a:prstGeom>
          <a:noFill/>
          <a:ln w="25400" cap="flat">
            <a:solidFill>
              <a:schemeClr val="tx1"/>
            </a:solidFill>
            <a:prstDash val="sysDot"/>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3" name="Line 29"/>
          <p:cNvSpPr>
            <a:spLocks noChangeShapeType="1"/>
          </p:cNvSpPr>
          <p:nvPr/>
        </p:nvSpPr>
        <p:spPr bwMode="auto">
          <a:xfrm>
            <a:off x="7000875" y="4119915"/>
            <a:ext cx="718840" cy="598289"/>
          </a:xfrm>
          <a:prstGeom prst="line">
            <a:avLst/>
          </a:prstGeom>
          <a:noFill/>
          <a:ln w="25400" cap="flat">
            <a:solidFill>
              <a:schemeClr val="tx1"/>
            </a:solidFill>
            <a:prstDash val="sysDot"/>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4" name="Line 30"/>
          <p:cNvSpPr>
            <a:spLocks noChangeShapeType="1"/>
          </p:cNvSpPr>
          <p:nvPr/>
        </p:nvSpPr>
        <p:spPr bwMode="auto">
          <a:xfrm rot="10800000" flipH="1">
            <a:off x="1044773" y="4195818"/>
            <a:ext cx="553641" cy="512341"/>
          </a:xfrm>
          <a:prstGeom prst="line">
            <a:avLst/>
          </a:prstGeom>
          <a:noFill/>
          <a:ln w="25400" cap="flat">
            <a:solidFill>
              <a:schemeClr val="tx1"/>
            </a:solidFill>
            <a:prstDash val="sysDot"/>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5" name="Freeform 31"/>
          <p:cNvSpPr>
            <a:spLocks/>
          </p:cNvSpPr>
          <p:nvPr/>
        </p:nvSpPr>
        <p:spPr bwMode="auto">
          <a:xfrm>
            <a:off x="1098352" y="4989444"/>
            <a:ext cx="6736333" cy="978917"/>
          </a:xfrm>
          <a:custGeom>
            <a:avLst/>
            <a:gdLst>
              <a:gd name="T0" fmla="*/ 21600 w 21600"/>
              <a:gd name="T1" fmla="*/ 315 h 21600"/>
              <a:gd name="T2" fmla="*/ 19699 w 21600"/>
              <a:gd name="T3" fmla="*/ 21600 h 21600"/>
              <a:gd name="T4" fmla="*/ 3161 w 21600"/>
              <a:gd name="T5" fmla="*/ 21442 h 21600"/>
              <a:gd name="T6" fmla="*/ 0 w 21600"/>
              <a:gd name="T7" fmla="*/ 0 h 21600"/>
            </a:gdLst>
            <a:ahLst/>
            <a:cxnLst>
              <a:cxn ang="0">
                <a:pos x="T0" y="T1"/>
              </a:cxn>
              <a:cxn ang="0">
                <a:pos x="T2" y="T3"/>
              </a:cxn>
              <a:cxn ang="0">
                <a:pos x="T4" y="T5"/>
              </a:cxn>
              <a:cxn ang="0">
                <a:pos x="T6" y="T7"/>
              </a:cxn>
            </a:cxnLst>
            <a:rect l="0" t="0" r="r" b="b"/>
            <a:pathLst>
              <a:path w="21600" h="21600">
                <a:moveTo>
                  <a:pt x="21600" y="315"/>
                </a:moveTo>
                <a:lnTo>
                  <a:pt x="19699" y="21600"/>
                </a:lnTo>
                <a:lnTo>
                  <a:pt x="3161" y="21442"/>
                </a:lnTo>
                <a:lnTo>
                  <a:pt x="0" y="0"/>
                </a:lnTo>
              </a:path>
            </a:pathLst>
          </a:custGeom>
          <a:noFill/>
          <a:ln w="25400" cap="flat">
            <a:solidFill>
              <a:schemeClr val="tx1"/>
            </a:solidFill>
            <a:prstDash val="sysDot"/>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6" name="Line 32"/>
          <p:cNvSpPr>
            <a:spLocks noChangeShapeType="1"/>
          </p:cNvSpPr>
          <p:nvPr/>
        </p:nvSpPr>
        <p:spPr bwMode="auto">
          <a:xfrm>
            <a:off x="2160984" y="4182423"/>
            <a:ext cx="1308199" cy="828229"/>
          </a:xfrm>
          <a:prstGeom prst="line">
            <a:avLst/>
          </a:prstGeom>
          <a:noFill/>
          <a:ln w="12700" cap="flat">
            <a:solidFill>
              <a:schemeClr val="tx1"/>
            </a:solidFill>
            <a:prstDash val="solid"/>
            <a:miter lim="800000"/>
            <a:headEnd type="stealth" w="med" len="med"/>
            <a:tailEnd type="stealth"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7" name="Line 33"/>
          <p:cNvSpPr>
            <a:spLocks noChangeShapeType="1"/>
          </p:cNvSpPr>
          <p:nvPr/>
        </p:nvSpPr>
        <p:spPr bwMode="auto">
          <a:xfrm>
            <a:off x="3562946" y="4137774"/>
            <a:ext cx="521271" cy="736699"/>
          </a:xfrm>
          <a:prstGeom prst="line">
            <a:avLst/>
          </a:prstGeom>
          <a:noFill/>
          <a:ln w="12700" cap="flat">
            <a:solidFill>
              <a:schemeClr val="tx1"/>
            </a:solidFill>
            <a:prstDash val="solid"/>
            <a:miter lim="800000"/>
            <a:headEnd type="stealth" w="med" len="med"/>
            <a:tailEnd type="stealth"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8" name="Line 34"/>
          <p:cNvSpPr>
            <a:spLocks noChangeShapeType="1"/>
          </p:cNvSpPr>
          <p:nvPr/>
        </p:nvSpPr>
        <p:spPr bwMode="auto">
          <a:xfrm flipH="1">
            <a:off x="4870029" y="4128845"/>
            <a:ext cx="282401" cy="767953"/>
          </a:xfrm>
          <a:prstGeom prst="line">
            <a:avLst/>
          </a:prstGeom>
          <a:noFill/>
          <a:ln w="12700" cap="flat">
            <a:solidFill>
              <a:schemeClr val="tx1"/>
            </a:solidFill>
            <a:prstDash val="solid"/>
            <a:miter lim="800000"/>
            <a:headEnd type="stealth" w="med" len="med"/>
            <a:tailEnd type="stealth"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9" name="Line 35"/>
          <p:cNvSpPr>
            <a:spLocks noChangeShapeType="1"/>
          </p:cNvSpPr>
          <p:nvPr/>
        </p:nvSpPr>
        <p:spPr bwMode="auto">
          <a:xfrm flipH="1">
            <a:off x="5634633" y="4128845"/>
            <a:ext cx="973336" cy="896318"/>
          </a:xfrm>
          <a:prstGeom prst="line">
            <a:avLst/>
          </a:prstGeom>
          <a:noFill/>
          <a:ln w="12700" cap="flat">
            <a:solidFill>
              <a:schemeClr val="tx1"/>
            </a:solidFill>
            <a:prstDash val="solid"/>
            <a:miter lim="800000"/>
            <a:headEnd type="stealth" w="med" len="med"/>
            <a:tailEnd type="stealth"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0" name="Line 36"/>
          <p:cNvSpPr>
            <a:spLocks noChangeShapeType="1"/>
          </p:cNvSpPr>
          <p:nvPr/>
        </p:nvSpPr>
        <p:spPr bwMode="auto">
          <a:xfrm flipH="1">
            <a:off x="2067223" y="3124255"/>
            <a:ext cx="208732" cy="770186"/>
          </a:xfrm>
          <a:prstGeom prst="line">
            <a:avLst/>
          </a:prstGeom>
          <a:noFill/>
          <a:ln w="25400" cap="flat">
            <a:solidFill>
              <a:schemeClr val="tx1"/>
            </a:solidFill>
            <a:prstDash val="solid"/>
            <a:miter lim="800000"/>
            <a:headEnd type="stealth" w="med" len="med"/>
            <a:tailEnd type="stealth"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1" name="Line 37"/>
          <p:cNvSpPr>
            <a:spLocks noChangeShapeType="1"/>
          </p:cNvSpPr>
          <p:nvPr/>
        </p:nvSpPr>
        <p:spPr bwMode="auto">
          <a:xfrm>
            <a:off x="6518672" y="3093001"/>
            <a:ext cx="197570" cy="750094"/>
          </a:xfrm>
          <a:prstGeom prst="line">
            <a:avLst/>
          </a:prstGeom>
          <a:noFill/>
          <a:ln w="254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2" name="Line 38"/>
          <p:cNvSpPr>
            <a:spLocks noChangeShapeType="1"/>
          </p:cNvSpPr>
          <p:nvPr/>
        </p:nvSpPr>
        <p:spPr bwMode="auto">
          <a:xfrm rot="10800000">
            <a:off x="1635249" y="4859963"/>
            <a:ext cx="1820540" cy="243334"/>
          </a:xfrm>
          <a:prstGeom prst="line">
            <a:avLst/>
          </a:prstGeom>
          <a:noFill/>
          <a:ln w="254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3" name="Line 39"/>
          <p:cNvSpPr>
            <a:spLocks noChangeShapeType="1"/>
          </p:cNvSpPr>
          <p:nvPr/>
        </p:nvSpPr>
        <p:spPr bwMode="auto">
          <a:xfrm flipH="1">
            <a:off x="3492625" y="3132069"/>
            <a:ext cx="791393" cy="711026"/>
          </a:xfrm>
          <a:prstGeom prst="line">
            <a:avLst/>
          </a:prstGeom>
          <a:noFill/>
          <a:ln w="254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4" name="Line 40"/>
          <p:cNvSpPr>
            <a:spLocks noChangeShapeType="1"/>
          </p:cNvSpPr>
          <p:nvPr/>
        </p:nvSpPr>
        <p:spPr bwMode="auto">
          <a:xfrm flipH="1">
            <a:off x="5653609" y="4861079"/>
            <a:ext cx="1880815" cy="223242"/>
          </a:xfrm>
          <a:prstGeom prst="line">
            <a:avLst/>
          </a:prstGeom>
          <a:noFill/>
          <a:ln w="254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5" name="Rectangle 41"/>
          <p:cNvSpPr>
            <a:spLocks/>
          </p:cNvSpPr>
          <p:nvPr/>
        </p:nvSpPr>
        <p:spPr bwMode="auto">
          <a:xfrm>
            <a:off x="904804" y="5211153"/>
            <a:ext cx="50095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pPr algn="ctr"/>
            <a:r>
              <a:rPr lang="en-US" sz="1700">
                <a:ea typeface="ＭＳ Ｐゴシック" charset="0"/>
                <a:cs typeface="Gill Sans" charset="0"/>
              </a:rPr>
              <a:t>Event</a:t>
            </a:r>
          </a:p>
          <a:p>
            <a:pPr algn="ctr"/>
            <a:r>
              <a:rPr lang="en-US" sz="1700">
                <a:ea typeface="ＭＳ Ｐゴシック" charset="0"/>
                <a:cs typeface="Gill Sans" charset="0"/>
              </a:rPr>
              <a:t>Loop</a:t>
            </a:r>
          </a:p>
        </p:txBody>
      </p:sp>
      <p:sp>
        <p:nvSpPr>
          <p:cNvPr id="3" name="Date Placeholder 2"/>
          <p:cNvSpPr>
            <a:spLocks noGrp="1"/>
          </p:cNvSpPr>
          <p:nvPr>
            <p:ph type="dt" sz="half" idx="10"/>
          </p:nvPr>
        </p:nvSpPr>
        <p:spPr/>
        <p:txBody>
          <a:bodyPr/>
          <a:lstStyle/>
          <a:p>
            <a:fld id="{004AD2F7-94F9-0A49-8F80-2EE59BB4BF55}" type="datetime1">
              <a:rPr lang="en-US" smtClean="0"/>
              <a:t>10/12/13</a:t>
            </a:fld>
            <a:endParaRPr lang="en-US"/>
          </a:p>
        </p:txBody>
      </p:sp>
      <p:sp>
        <p:nvSpPr>
          <p:cNvPr id="46" name="Footer Placeholder 45"/>
          <p:cNvSpPr>
            <a:spLocks noGrp="1"/>
          </p:cNvSpPr>
          <p:nvPr>
            <p:ph type="ftr" sz="quarter" idx="11"/>
          </p:nvPr>
        </p:nvSpPr>
        <p:spPr/>
        <p:txBody>
          <a:bodyPr/>
          <a:lstStyle/>
          <a:p>
            <a:r>
              <a:rPr lang="en-US" smtClean="0"/>
              <a:t>CHEP2013 - jbk</a:t>
            </a:r>
            <a:endParaRPr lang="en-US"/>
          </a:p>
        </p:txBody>
      </p:sp>
      <p:sp>
        <p:nvSpPr>
          <p:cNvPr id="47" name="TextBox 46"/>
          <p:cNvSpPr txBox="1"/>
          <p:nvPr/>
        </p:nvSpPr>
        <p:spPr>
          <a:xfrm>
            <a:off x="7727463" y="7737"/>
            <a:ext cx="1416538" cy="369332"/>
          </a:xfrm>
          <a:prstGeom prst="rect">
            <a:avLst/>
          </a:prstGeom>
          <a:noFill/>
        </p:spPr>
        <p:txBody>
          <a:bodyPr wrap="square" rtlCol="0">
            <a:spAutoFit/>
          </a:bodyPr>
          <a:lstStyle/>
          <a:p>
            <a:pPr algn="r"/>
            <a:r>
              <a:rPr lang="en-US" b="1" dirty="0" smtClean="0">
                <a:solidFill>
                  <a:srgbClr val="FF0000">
                    <a:alpha val="50000"/>
                  </a:srgbClr>
                </a:solidFill>
              </a:rPr>
              <a:t>Frameworks</a:t>
            </a:r>
            <a:endParaRPr lang="en-US" b="1" dirty="0">
              <a:solidFill>
                <a:srgbClr val="FF0000">
                  <a:alpha val="50000"/>
                </a:srgbClr>
              </a:solidFill>
            </a:endParaRPr>
          </a:p>
        </p:txBody>
      </p:sp>
    </p:spTree>
    <p:extLst>
      <p:ext uri="{BB962C8B-B14F-4D97-AF65-F5344CB8AC3E}">
        <p14:creationId xmlns:p14="http://schemas.microsoft.com/office/powerpoint/2010/main" val="665300425"/>
      </p:ext>
    </p:extLst>
  </p:cSld>
  <p:clrMapOvr>
    <a:masterClrMapping/>
  </p:clrMapOvr>
  <mc:AlternateContent xmlns:mc="http://schemas.openxmlformats.org/markup-compatibility/2006">
    <mc:Choice xmlns:p14="http://schemas.microsoft.com/office/powerpoint/2010/main" Requires="p14">
      <p:transition spd="slow" p14:dur="2000" advTm="62358"/>
    </mc:Choice>
    <mc:Fallback>
      <p:transition xmlns:p14="http://schemas.microsoft.com/office/powerpoint/2010/main" spd="slow" advTm="62358"/>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Assumptions for this discussion</a:t>
            </a:r>
            <a:endParaRPr lang="en-US" dirty="0"/>
          </a:p>
        </p:txBody>
      </p:sp>
      <p:sp>
        <p:nvSpPr>
          <p:cNvPr id="3" name="Content Placeholder 2"/>
          <p:cNvSpPr>
            <a:spLocks noGrp="1"/>
          </p:cNvSpPr>
          <p:nvPr>
            <p:ph idx="1"/>
          </p:nvPr>
        </p:nvSpPr>
        <p:spPr>
          <a:xfrm>
            <a:off x="914400" y="1284112"/>
            <a:ext cx="7488068" cy="5121390"/>
          </a:xfrm>
        </p:spPr>
        <p:txBody>
          <a:bodyPr>
            <a:normAutofit/>
          </a:bodyPr>
          <a:lstStyle/>
          <a:p>
            <a:r>
              <a:rPr lang="en-US" dirty="0" smtClean="0"/>
              <a:t>Event time and size estimates from CMS</a:t>
            </a:r>
          </a:p>
          <a:p>
            <a:pPr lvl="1"/>
            <a:r>
              <a:rPr lang="en-US" dirty="0" smtClean="0"/>
              <a:t>~10-30 seconds for reconstruction</a:t>
            </a:r>
          </a:p>
          <a:p>
            <a:pPr lvl="1"/>
            <a:r>
              <a:rPr lang="en-US" dirty="0" smtClean="0"/>
              <a:t>1-20Hz processing rate for skim jobs</a:t>
            </a:r>
          </a:p>
          <a:p>
            <a:pPr lvl="1"/>
            <a:r>
              <a:rPr lang="en-US" dirty="0" smtClean="0"/>
              <a:t>1MB event size during reconstruction</a:t>
            </a:r>
          </a:p>
          <a:p>
            <a:pPr lvl="1"/>
            <a:r>
              <a:rPr lang="en-US" dirty="0" smtClean="0"/>
              <a:t>150KB size for AOD</a:t>
            </a:r>
          </a:p>
          <a:p>
            <a:r>
              <a:rPr lang="en-US" dirty="0" smtClean="0"/>
              <a:t>Assuming that the processing times will be 10x bigger in next run</a:t>
            </a:r>
          </a:p>
          <a:p>
            <a:r>
              <a:rPr lang="en-US" dirty="0" smtClean="0"/>
              <a:t>Bandwidth estimates based on these </a:t>
            </a:r>
            <a:r>
              <a:rPr lang="en-US" dirty="0" smtClean="0"/>
              <a:t>numbers </a:t>
            </a:r>
            <a:r>
              <a:rPr lang="en-US" dirty="0" smtClean="0"/>
              <a:t>and only </a:t>
            </a:r>
            <a:r>
              <a:rPr lang="en-US" dirty="0" smtClean="0"/>
              <a:t>on input </a:t>
            </a:r>
            <a:r>
              <a:rPr lang="en-US" dirty="0" smtClean="0"/>
              <a:t>data rates.</a:t>
            </a:r>
          </a:p>
        </p:txBody>
      </p:sp>
      <p:sp>
        <p:nvSpPr>
          <p:cNvPr id="7" name="Date Placeholder 6"/>
          <p:cNvSpPr>
            <a:spLocks noGrp="1"/>
          </p:cNvSpPr>
          <p:nvPr>
            <p:ph type="dt" sz="half" idx="10"/>
          </p:nvPr>
        </p:nvSpPr>
        <p:spPr/>
        <p:txBody>
          <a:bodyPr/>
          <a:lstStyle/>
          <a:p>
            <a:fld id="{4840FFC1-ADF2-E045-98B9-F06F8733405A}" type="datetime1">
              <a:rPr lang="en-US" smtClean="0"/>
              <a:t>10/12/13</a:t>
            </a:fld>
            <a:endParaRPr lang="en-US"/>
          </a:p>
        </p:txBody>
      </p:sp>
      <p:sp>
        <p:nvSpPr>
          <p:cNvPr id="8" name="Footer Placeholder 7"/>
          <p:cNvSpPr>
            <a:spLocks noGrp="1"/>
          </p:cNvSpPr>
          <p:nvPr>
            <p:ph type="ftr" sz="quarter" idx="11"/>
          </p:nvPr>
        </p:nvSpPr>
        <p:spPr/>
        <p:txBody>
          <a:bodyPr/>
          <a:lstStyle/>
          <a:p>
            <a:r>
              <a:rPr lang="en-US" smtClean="0"/>
              <a:t>CHEP2013 - jbk</a:t>
            </a:r>
            <a:endParaRPr lang="en-US"/>
          </a:p>
        </p:txBody>
      </p:sp>
      <p:sp>
        <p:nvSpPr>
          <p:cNvPr id="9" name="TextBox 8"/>
          <p:cNvSpPr txBox="1"/>
          <p:nvPr/>
        </p:nvSpPr>
        <p:spPr>
          <a:xfrm>
            <a:off x="7727463" y="7737"/>
            <a:ext cx="1416538" cy="369332"/>
          </a:xfrm>
          <a:prstGeom prst="rect">
            <a:avLst/>
          </a:prstGeom>
          <a:noFill/>
        </p:spPr>
        <p:txBody>
          <a:bodyPr wrap="square" rtlCol="0">
            <a:spAutoFit/>
          </a:bodyPr>
          <a:lstStyle/>
          <a:p>
            <a:pPr algn="r"/>
            <a:r>
              <a:rPr lang="en-US" b="1" dirty="0" smtClean="0">
                <a:solidFill>
                  <a:srgbClr val="FF0000">
                    <a:alpha val="50000"/>
                  </a:srgbClr>
                </a:solidFill>
              </a:rPr>
              <a:t>Frameworks</a:t>
            </a:r>
            <a:endParaRPr lang="en-US" b="1" dirty="0">
              <a:solidFill>
                <a:srgbClr val="FF0000">
                  <a:alpha val="50000"/>
                </a:srgbClr>
              </a:solidFill>
            </a:endParaRPr>
          </a:p>
        </p:txBody>
      </p:sp>
    </p:spTree>
    <p:extLst>
      <p:ext uri="{BB962C8B-B14F-4D97-AF65-F5344CB8AC3E}">
        <p14:creationId xmlns:p14="http://schemas.microsoft.com/office/powerpoint/2010/main" val="397322932"/>
      </p:ext>
    </p:extLst>
  </p:cSld>
  <p:clrMapOvr>
    <a:masterClrMapping/>
  </p:clrMapOvr>
  <mc:AlternateContent xmlns:mc="http://schemas.openxmlformats.org/markup-compatibility/2006">
    <mc:Choice xmlns:p14="http://schemas.microsoft.com/office/powerpoint/2010/main" Requires="p14">
      <p:transition spd="slow" p14:dur="2000" advTm="58219"/>
    </mc:Choice>
    <mc:Fallback>
      <p:transition xmlns:p14="http://schemas.microsoft.com/office/powerpoint/2010/main" spd="slow" advTm="58219"/>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92402"/>
            <a:ext cx="7313613" cy="1204597"/>
          </a:xfrm>
        </p:spPr>
        <p:txBody>
          <a:bodyPr>
            <a:normAutofit fontScale="90000"/>
          </a:bodyPr>
          <a:lstStyle/>
          <a:p>
            <a:r>
              <a:rPr lang="en-US" dirty="0" smtClean="0"/>
              <a:t>Moving away from the simple commodity cluster</a:t>
            </a:r>
            <a:endParaRPr lang="en-US" dirty="0"/>
          </a:p>
        </p:txBody>
      </p:sp>
      <p:sp>
        <p:nvSpPr>
          <p:cNvPr id="3" name="Content Placeholder 2"/>
          <p:cNvSpPr>
            <a:spLocks noGrp="1"/>
          </p:cNvSpPr>
          <p:nvPr>
            <p:ph idx="1"/>
          </p:nvPr>
        </p:nvSpPr>
        <p:spPr>
          <a:xfrm>
            <a:off x="1490316" y="1799607"/>
            <a:ext cx="6424964" cy="1614102"/>
          </a:xfrm>
        </p:spPr>
        <p:txBody>
          <a:bodyPr>
            <a:normAutofit/>
          </a:bodyPr>
          <a:lstStyle/>
          <a:p>
            <a:pPr marL="0" indent="0" algn="just">
              <a:buNone/>
            </a:pPr>
            <a:r>
              <a:rPr lang="en-US" sz="1800" dirty="0" smtClean="0"/>
              <a:t>The computing environments that run our </a:t>
            </a:r>
            <a:r>
              <a:rPr lang="en-US" sz="1800" dirty="0"/>
              <a:t>major event-processing framework </a:t>
            </a:r>
            <a:r>
              <a:rPr lang="en-US" sz="1800" dirty="0" smtClean="0"/>
              <a:t>software are </a:t>
            </a:r>
            <a:r>
              <a:rPr lang="en-US" sz="1800" dirty="0" smtClean="0"/>
              <a:t>changing. These frameworks have </a:t>
            </a:r>
            <a:r>
              <a:rPr lang="en-US" sz="1800" dirty="0"/>
              <a:t>been </a:t>
            </a:r>
            <a:r>
              <a:rPr lang="en-US" sz="1800" dirty="0" smtClean="0"/>
              <a:t>evolving </a:t>
            </a:r>
            <a:r>
              <a:rPr lang="en-US" sz="1800" dirty="0"/>
              <a:t>to accommodate </a:t>
            </a:r>
            <a:r>
              <a:rPr lang="en-US" sz="1800" dirty="0" smtClean="0"/>
              <a:t>this change. </a:t>
            </a:r>
            <a:r>
              <a:rPr lang="en-US" sz="1800" dirty="0"/>
              <a:t>The changes need to go </a:t>
            </a:r>
            <a:r>
              <a:rPr lang="en-US" sz="1800" dirty="0" smtClean="0"/>
              <a:t>quite a bit further</a:t>
            </a:r>
            <a:r>
              <a:rPr lang="en-US" sz="1800" dirty="0"/>
              <a:t>, to </a:t>
            </a:r>
            <a:r>
              <a:rPr lang="en-US" sz="1800" dirty="0" smtClean="0"/>
              <a:t>better handle </a:t>
            </a:r>
            <a:r>
              <a:rPr lang="en-US" sz="1800" dirty="0" smtClean="0"/>
              <a:t>coprocessors with </a:t>
            </a:r>
            <a:r>
              <a:rPr lang="en-US" sz="1800" dirty="0"/>
              <a:t>alternative </a:t>
            </a:r>
            <a:r>
              <a:rPr lang="en-US" sz="1800" dirty="0" smtClean="0"/>
              <a:t>architectures. </a:t>
            </a:r>
            <a:endParaRPr lang="en-US" sz="1800" dirty="0"/>
          </a:p>
        </p:txBody>
      </p:sp>
      <p:sp>
        <p:nvSpPr>
          <p:cNvPr id="9" name="TextBox 8"/>
          <p:cNvSpPr txBox="1"/>
          <p:nvPr/>
        </p:nvSpPr>
        <p:spPr>
          <a:xfrm>
            <a:off x="246818" y="5105327"/>
            <a:ext cx="8364747" cy="1077218"/>
          </a:xfrm>
          <a:prstGeom prst="rect">
            <a:avLst/>
          </a:prstGeom>
          <a:noFill/>
        </p:spPr>
        <p:txBody>
          <a:bodyPr wrap="square" rtlCol="0">
            <a:spAutoFit/>
          </a:bodyPr>
          <a:lstStyle/>
          <a:p>
            <a:pPr algn="ctr"/>
            <a:r>
              <a:rPr lang="en-US" sz="3200" dirty="0" smtClean="0"/>
              <a:t>By the way: Heterogeneous computing is back</a:t>
            </a:r>
            <a:endParaRPr lang="en-US" sz="3200" dirty="0"/>
          </a:p>
          <a:p>
            <a:endParaRPr lang="en-US" sz="3200" dirty="0"/>
          </a:p>
        </p:txBody>
      </p:sp>
      <p:sp>
        <p:nvSpPr>
          <p:cNvPr id="10" name="TextBox 9"/>
          <p:cNvSpPr txBox="1"/>
          <p:nvPr/>
        </p:nvSpPr>
        <p:spPr>
          <a:xfrm>
            <a:off x="246818" y="3413708"/>
            <a:ext cx="8577749" cy="1077218"/>
          </a:xfrm>
          <a:prstGeom prst="rect">
            <a:avLst/>
          </a:prstGeom>
          <a:noFill/>
        </p:spPr>
        <p:txBody>
          <a:bodyPr wrap="square" rtlCol="0">
            <a:spAutoFit/>
          </a:bodyPr>
          <a:lstStyle/>
          <a:p>
            <a:pPr algn="ctr"/>
            <a:r>
              <a:rPr lang="en-US" sz="3200" dirty="0" smtClean="0"/>
              <a:t>Are we going far enough with </a:t>
            </a:r>
            <a:r>
              <a:rPr lang="en-US" sz="3200" dirty="0" smtClean="0"/>
              <a:t>our</a:t>
            </a:r>
            <a:r>
              <a:rPr lang="en-US" sz="3200" dirty="0" smtClean="0"/>
              <a:t> </a:t>
            </a:r>
            <a:r>
              <a:rPr lang="en-US" sz="3200" dirty="0" smtClean="0"/>
              <a:t>software framework </a:t>
            </a:r>
            <a:r>
              <a:rPr lang="en-US" sz="3200" dirty="0" smtClean="0"/>
              <a:t>and related infrastructure</a:t>
            </a:r>
            <a:r>
              <a:rPr lang="en-US" sz="3200" dirty="0" smtClean="0"/>
              <a:t>?</a:t>
            </a:r>
            <a:endParaRPr lang="en-US" sz="3200" dirty="0"/>
          </a:p>
        </p:txBody>
      </p:sp>
      <p:sp>
        <p:nvSpPr>
          <p:cNvPr id="12" name="Date Placeholder 11"/>
          <p:cNvSpPr>
            <a:spLocks noGrp="1"/>
          </p:cNvSpPr>
          <p:nvPr>
            <p:ph type="dt" sz="half" idx="10"/>
          </p:nvPr>
        </p:nvSpPr>
        <p:spPr/>
        <p:txBody>
          <a:bodyPr/>
          <a:lstStyle/>
          <a:p>
            <a:fld id="{B64D9A2B-F8CA-A941-8F94-F30FAFD304BC}" type="datetime1">
              <a:rPr lang="en-US" smtClean="0"/>
              <a:t>10/10/13</a:t>
            </a:fld>
            <a:endParaRPr lang="en-US"/>
          </a:p>
        </p:txBody>
      </p:sp>
      <p:sp>
        <p:nvSpPr>
          <p:cNvPr id="13" name="Footer Placeholder 12"/>
          <p:cNvSpPr>
            <a:spLocks noGrp="1"/>
          </p:cNvSpPr>
          <p:nvPr>
            <p:ph type="ftr" sz="quarter" idx="11"/>
          </p:nvPr>
        </p:nvSpPr>
        <p:spPr/>
        <p:txBody>
          <a:bodyPr/>
          <a:lstStyle/>
          <a:p>
            <a:r>
              <a:rPr lang="en-US" smtClean="0"/>
              <a:t>CHEP2013 - jbk</a:t>
            </a:r>
            <a:endParaRPr lang="en-US"/>
          </a:p>
        </p:txBody>
      </p:sp>
    </p:spTree>
    <p:extLst>
      <p:ext uri="{BB962C8B-B14F-4D97-AF65-F5344CB8AC3E}">
        <p14:creationId xmlns:p14="http://schemas.microsoft.com/office/powerpoint/2010/main" val="238557128"/>
      </p:ext>
    </p:extLst>
  </p:cSld>
  <p:clrMapOvr>
    <a:masterClrMapping/>
  </p:clrMapOvr>
  <mc:AlternateContent xmlns:mc="http://schemas.openxmlformats.org/markup-compatibility/2006">
    <mc:Choice xmlns:p14="http://schemas.microsoft.com/office/powerpoint/2010/main" Requires="p14">
      <p:transition spd="slow" p14:dur="2000" advTm="44962"/>
    </mc:Choice>
    <mc:Fallback>
      <p:transition xmlns:p14="http://schemas.microsoft.com/office/powerpoint/2010/main" spd="slow" advTm="44962"/>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994"/>
            <a:ext cx="7942243" cy="734934"/>
          </a:xfrm>
        </p:spPr>
        <p:txBody>
          <a:bodyPr/>
          <a:lstStyle/>
          <a:p>
            <a:r>
              <a:rPr lang="en-US" dirty="0" smtClean="0"/>
              <a:t>Let’s start from where we are now</a:t>
            </a:r>
            <a:endParaRPr lang="en-US" dirty="0"/>
          </a:p>
        </p:txBody>
      </p:sp>
      <p:sp>
        <p:nvSpPr>
          <p:cNvPr id="3" name="Content Placeholder 2"/>
          <p:cNvSpPr>
            <a:spLocks noGrp="1"/>
          </p:cNvSpPr>
          <p:nvPr>
            <p:ph idx="1"/>
          </p:nvPr>
        </p:nvSpPr>
        <p:spPr>
          <a:xfrm>
            <a:off x="84666" y="993445"/>
            <a:ext cx="3305167" cy="4481665"/>
          </a:xfrm>
        </p:spPr>
        <p:txBody>
          <a:bodyPr>
            <a:normAutofit fontScale="92500" lnSpcReduction="10000"/>
          </a:bodyPr>
          <a:lstStyle/>
          <a:p>
            <a:r>
              <a:rPr lang="en-US" dirty="0" smtClean="0"/>
              <a:t>Same old organization</a:t>
            </a:r>
          </a:p>
          <a:p>
            <a:pPr lvl="1"/>
            <a:r>
              <a:rPr lang="en-US" dirty="0" smtClean="0"/>
              <a:t>Serial processing of events</a:t>
            </a:r>
          </a:p>
          <a:p>
            <a:pPr lvl="1"/>
            <a:r>
              <a:rPr lang="en-US" dirty="0" smtClean="0"/>
              <a:t>One processor per core</a:t>
            </a:r>
          </a:p>
          <a:p>
            <a:r>
              <a:rPr lang="en-US" dirty="0" smtClean="0"/>
              <a:t>New</a:t>
            </a:r>
          </a:p>
          <a:p>
            <a:pPr lvl="1"/>
            <a:r>
              <a:rPr lang="en-US" dirty="0" smtClean="0"/>
              <a:t>Rules for making thread-safe module code</a:t>
            </a:r>
          </a:p>
          <a:p>
            <a:pPr lvl="1"/>
            <a:r>
              <a:rPr lang="en-US" dirty="0" smtClean="0"/>
              <a:t>Removal of global variables</a:t>
            </a:r>
          </a:p>
          <a:p>
            <a:pPr lvl="1"/>
            <a:r>
              <a:rPr lang="en-US" dirty="0" smtClean="0"/>
              <a:t>Addressing global service issues</a:t>
            </a:r>
          </a:p>
        </p:txBody>
      </p:sp>
      <p:grpSp>
        <p:nvGrpSpPr>
          <p:cNvPr id="53" name="Group 52"/>
          <p:cNvGrpSpPr/>
          <p:nvPr/>
        </p:nvGrpSpPr>
        <p:grpSpPr>
          <a:xfrm>
            <a:off x="3389833" y="1034705"/>
            <a:ext cx="5683138" cy="3855060"/>
            <a:chOff x="3249706" y="1590116"/>
            <a:chExt cx="5683138" cy="3855060"/>
          </a:xfrm>
        </p:grpSpPr>
        <p:sp>
          <p:nvSpPr>
            <p:cNvPr id="35" name="Rounded Rectangle 34"/>
            <p:cNvSpPr/>
            <p:nvPr/>
          </p:nvSpPr>
          <p:spPr>
            <a:xfrm>
              <a:off x="3554506" y="1894916"/>
              <a:ext cx="5378338" cy="3550260"/>
            </a:xfrm>
            <a:prstGeom prst="roundRect">
              <a:avLst/>
            </a:prstGeom>
            <a:solidFill>
              <a:srgbClr val="B29F6B"/>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ounded Rectangle 33"/>
            <p:cNvSpPr/>
            <p:nvPr/>
          </p:nvSpPr>
          <p:spPr>
            <a:xfrm>
              <a:off x="3402106" y="1742516"/>
              <a:ext cx="5378338" cy="3550260"/>
            </a:xfrm>
            <a:prstGeom prst="roundRect">
              <a:avLst/>
            </a:prstGeom>
            <a:solidFill>
              <a:srgbClr val="B29F6B"/>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ounded Rectangle 27"/>
            <p:cNvSpPr/>
            <p:nvPr/>
          </p:nvSpPr>
          <p:spPr>
            <a:xfrm>
              <a:off x="3249706" y="1590116"/>
              <a:ext cx="5378338" cy="3550260"/>
            </a:xfrm>
            <a:prstGeom prst="roundRect">
              <a:avLst/>
            </a:prstGeom>
            <a:solidFill>
              <a:schemeClr val="tx2">
                <a:lumMod val="60000"/>
                <a:lumOff val="4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ounded Rectangle 22"/>
            <p:cNvSpPr/>
            <p:nvPr/>
          </p:nvSpPr>
          <p:spPr>
            <a:xfrm>
              <a:off x="3942607" y="1772794"/>
              <a:ext cx="4047232" cy="370434"/>
            </a:xfrm>
            <a:prstGeom prst="roundRect">
              <a:avLst>
                <a:gd name="adj" fmla="val 328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Memory</a:t>
              </a:r>
              <a:endParaRPr lang="en-US" dirty="0"/>
            </a:p>
          </p:txBody>
        </p:sp>
        <p:grpSp>
          <p:nvGrpSpPr>
            <p:cNvPr id="39" name="Group 38"/>
            <p:cNvGrpSpPr/>
            <p:nvPr/>
          </p:nvGrpSpPr>
          <p:grpSpPr>
            <a:xfrm>
              <a:off x="3651248" y="2471678"/>
              <a:ext cx="1045029" cy="1777182"/>
              <a:chOff x="3651248" y="2471678"/>
              <a:chExt cx="1045029" cy="1777182"/>
            </a:xfrm>
          </p:grpSpPr>
          <p:sp>
            <p:nvSpPr>
              <p:cNvPr id="13" name="Rectangle 12"/>
              <p:cNvSpPr/>
              <p:nvPr/>
            </p:nvSpPr>
            <p:spPr>
              <a:xfrm>
                <a:off x="3651248" y="2471678"/>
                <a:ext cx="1045029" cy="861481"/>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dirty="0" smtClean="0"/>
                  <a:t>Event Processor</a:t>
                </a:r>
              </a:p>
              <a:p>
                <a:pPr algn="ctr"/>
                <a:r>
                  <a:rPr lang="en-US" dirty="0"/>
                  <a:t>1</a:t>
                </a:r>
              </a:p>
            </p:txBody>
          </p:sp>
          <p:cxnSp>
            <p:nvCxnSpPr>
              <p:cNvPr id="15" name="Elbow Connector 14"/>
              <p:cNvCxnSpPr>
                <a:stCxn id="13" idx="2"/>
                <a:endCxn id="24" idx="0"/>
              </p:cNvCxnSpPr>
              <p:nvPr/>
            </p:nvCxnSpPr>
            <p:spPr>
              <a:xfrm rot="5400000">
                <a:off x="4001659" y="3505263"/>
                <a:ext cx="344209" cy="12700"/>
              </a:xfrm>
              <a:prstGeom prst="bentConnector3">
                <a:avLst/>
              </a:prstGeom>
              <a:ln/>
            </p:spPr>
            <p:style>
              <a:lnRef idx="2">
                <a:schemeClr val="accent1"/>
              </a:lnRef>
              <a:fillRef idx="0">
                <a:schemeClr val="accent1"/>
              </a:fillRef>
              <a:effectRef idx="1">
                <a:schemeClr val="accent1"/>
              </a:effectRef>
              <a:fontRef idx="minor">
                <a:schemeClr val="tx1"/>
              </a:fontRef>
            </p:style>
          </p:cxnSp>
          <p:sp>
            <p:nvSpPr>
              <p:cNvPr id="24" name="Rounded Rectangle 23"/>
              <p:cNvSpPr/>
              <p:nvPr/>
            </p:nvSpPr>
            <p:spPr>
              <a:xfrm>
                <a:off x="3731767" y="3677368"/>
                <a:ext cx="883991" cy="571492"/>
              </a:xfrm>
              <a:prstGeom prst="roundRect">
                <a:avLst>
                  <a:gd name="adj" fmla="val 20167"/>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Core 1</a:t>
                </a:r>
                <a:endParaRPr lang="en-US" dirty="0"/>
              </a:p>
            </p:txBody>
          </p:sp>
        </p:grpSp>
        <p:grpSp>
          <p:nvGrpSpPr>
            <p:cNvPr id="32" name="Group 31"/>
            <p:cNvGrpSpPr/>
            <p:nvPr/>
          </p:nvGrpSpPr>
          <p:grpSpPr>
            <a:xfrm>
              <a:off x="3657598" y="4490328"/>
              <a:ext cx="4656884" cy="548589"/>
              <a:chOff x="45743" y="3450252"/>
              <a:chExt cx="4656884" cy="548589"/>
            </a:xfrm>
          </p:grpSpPr>
          <p:sp>
            <p:nvSpPr>
              <p:cNvPr id="29" name="Rounded Rectangle 28"/>
              <p:cNvSpPr/>
              <p:nvPr/>
            </p:nvSpPr>
            <p:spPr>
              <a:xfrm>
                <a:off x="45743" y="3450252"/>
                <a:ext cx="4656884" cy="548589"/>
              </a:xfrm>
              <a:prstGeom prst="roundRect">
                <a:avLst>
                  <a:gd name="adj" fmla="val 328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I/O System</a:t>
                </a:r>
                <a:endParaRPr lang="en-US" dirty="0"/>
              </a:p>
            </p:txBody>
          </p:sp>
          <p:sp>
            <p:nvSpPr>
              <p:cNvPr id="30" name="Rounded Rectangle 29"/>
              <p:cNvSpPr/>
              <p:nvPr/>
            </p:nvSpPr>
            <p:spPr>
              <a:xfrm>
                <a:off x="328540" y="3555721"/>
                <a:ext cx="901494" cy="360026"/>
              </a:xfrm>
              <a:prstGeom prst="roundRect">
                <a:avLst/>
              </a:prstGeom>
              <a:solidFill>
                <a:schemeClr val="accent2">
                  <a:lumMod val="75000"/>
                  <a:lumOff val="25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smtClean="0"/>
                  <a:t>Disk</a:t>
                </a:r>
                <a:endParaRPr lang="en-US" dirty="0"/>
              </a:p>
            </p:txBody>
          </p:sp>
          <p:sp>
            <p:nvSpPr>
              <p:cNvPr id="31" name="Rounded Rectangle 30"/>
              <p:cNvSpPr/>
              <p:nvPr/>
            </p:nvSpPr>
            <p:spPr>
              <a:xfrm>
                <a:off x="3375221" y="3545313"/>
                <a:ext cx="1044899" cy="360026"/>
              </a:xfrm>
              <a:prstGeom prst="roundRect">
                <a:avLst/>
              </a:prstGeom>
              <a:solidFill>
                <a:schemeClr val="accent2">
                  <a:lumMod val="75000"/>
                  <a:lumOff val="25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smtClean="0"/>
                  <a:t>Network</a:t>
                </a:r>
                <a:endParaRPr lang="en-US" dirty="0"/>
              </a:p>
            </p:txBody>
          </p:sp>
        </p:grpSp>
        <p:grpSp>
          <p:nvGrpSpPr>
            <p:cNvPr id="40" name="Group 39"/>
            <p:cNvGrpSpPr/>
            <p:nvPr/>
          </p:nvGrpSpPr>
          <p:grpSpPr>
            <a:xfrm>
              <a:off x="4815458" y="2471678"/>
              <a:ext cx="1045029" cy="1777182"/>
              <a:chOff x="3651248" y="2471678"/>
              <a:chExt cx="1045029" cy="1777182"/>
            </a:xfrm>
          </p:grpSpPr>
          <p:sp>
            <p:nvSpPr>
              <p:cNvPr id="41" name="Rectangle 40"/>
              <p:cNvSpPr/>
              <p:nvPr/>
            </p:nvSpPr>
            <p:spPr>
              <a:xfrm>
                <a:off x="3651248" y="2471678"/>
                <a:ext cx="1045029" cy="861481"/>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dirty="0" smtClean="0"/>
                  <a:t>Event Processor</a:t>
                </a:r>
              </a:p>
              <a:p>
                <a:pPr algn="ctr"/>
                <a:r>
                  <a:rPr lang="en-US" dirty="0" smtClean="0"/>
                  <a:t>2</a:t>
                </a:r>
                <a:endParaRPr lang="en-US" dirty="0"/>
              </a:p>
            </p:txBody>
          </p:sp>
          <p:cxnSp>
            <p:nvCxnSpPr>
              <p:cNvPr id="42" name="Elbow Connector 41"/>
              <p:cNvCxnSpPr>
                <a:stCxn id="41" idx="2"/>
                <a:endCxn id="43" idx="0"/>
              </p:cNvCxnSpPr>
              <p:nvPr/>
            </p:nvCxnSpPr>
            <p:spPr>
              <a:xfrm rot="5400000">
                <a:off x="4001659" y="3505263"/>
                <a:ext cx="344209" cy="12700"/>
              </a:xfrm>
              <a:prstGeom prst="bentConnector3">
                <a:avLst/>
              </a:prstGeom>
              <a:ln/>
            </p:spPr>
            <p:style>
              <a:lnRef idx="2">
                <a:schemeClr val="accent1"/>
              </a:lnRef>
              <a:fillRef idx="0">
                <a:schemeClr val="accent1"/>
              </a:fillRef>
              <a:effectRef idx="1">
                <a:schemeClr val="accent1"/>
              </a:effectRef>
              <a:fontRef idx="minor">
                <a:schemeClr val="tx1"/>
              </a:fontRef>
            </p:style>
          </p:cxnSp>
          <p:sp>
            <p:nvSpPr>
              <p:cNvPr id="43" name="Rounded Rectangle 42"/>
              <p:cNvSpPr/>
              <p:nvPr/>
            </p:nvSpPr>
            <p:spPr>
              <a:xfrm>
                <a:off x="3731767" y="3677368"/>
                <a:ext cx="883991" cy="571492"/>
              </a:xfrm>
              <a:prstGeom prst="roundRect">
                <a:avLst>
                  <a:gd name="adj" fmla="val 20167"/>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Core 2</a:t>
                </a:r>
                <a:endParaRPr lang="en-US" dirty="0"/>
              </a:p>
            </p:txBody>
          </p:sp>
        </p:grpSp>
        <p:grpSp>
          <p:nvGrpSpPr>
            <p:cNvPr id="44" name="Group 43"/>
            <p:cNvGrpSpPr/>
            <p:nvPr/>
          </p:nvGrpSpPr>
          <p:grpSpPr>
            <a:xfrm>
              <a:off x="6987077" y="2471678"/>
              <a:ext cx="1327406" cy="1777182"/>
              <a:chOff x="3500266" y="2471678"/>
              <a:chExt cx="1327406" cy="1777182"/>
            </a:xfrm>
          </p:grpSpPr>
          <p:sp>
            <p:nvSpPr>
              <p:cNvPr id="45" name="Rectangle 44"/>
              <p:cNvSpPr/>
              <p:nvPr/>
            </p:nvSpPr>
            <p:spPr>
              <a:xfrm>
                <a:off x="3651248" y="2471678"/>
                <a:ext cx="1045029" cy="861481"/>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dirty="0" smtClean="0"/>
                  <a:t>Event Processor</a:t>
                </a:r>
              </a:p>
              <a:p>
                <a:pPr algn="ctr"/>
                <a:r>
                  <a:rPr lang="en-US" dirty="0" smtClean="0"/>
                  <a:t>8-32</a:t>
                </a:r>
                <a:endParaRPr lang="en-US" dirty="0"/>
              </a:p>
            </p:txBody>
          </p:sp>
          <p:cxnSp>
            <p:nvCxnSpPr>
              <p:cNvPr id="46" name="Elbow Connector 45"/>
              <p:cNvCxnSpPr>
                <a:stCxn id="45" idx="2"/>
                <a:endCxn id="47" idx="0"/>
              </p:cNvCxnSpPr>
              <p:nvPr/>
            </p:nvCxnSpPr>
            <p:spPr>
              <a:xfrm rot="5400000">
                <a:off x="3996762" y="3500366"/>
                <a:ext cx="344209" cy="9794"/>
              </a:xfrm>
              <a:prstGeom prst="bentConnector3">
                <a:avLst/>
              </a:prstGeom>
              <a:ln/>
            </p:spPr>
            <p:style>
              <a:lnRef idx="2">
                <a:schemeClr val="accent1"/>
              </a:lnRef>
              <a:fillRef idx="0">
                <a:schemeClr val="accent1"/>
              </a:fillRef>
              <a:effectRef idx="1">
                <a:schemeClr val="accent1"/>
              </a:effectRef>
              <a:fontRef idx="minor">
                <a:schemeClr val="tx1"/>
              </a:fontRef>
            </p:style>
          </p:cxnSp>
          <p:sp>
            <p:nvSpPr>
              <p:cNvPr id="47" name="Rounded Rectangle 46"/>
              <p:cNvSpPr/>
              <p:nvPr/>
            </p:nvSpPr>
            <p:spPr>
              <a:xfrm>
                <a:off x="3500266" y="3677368"/>
                <a:ext cx="1327406" cy="571492"/>
              </a:xfrm>
              <a:prstGeom prst="roundRect">
                <a:avLst>
                  <a:gd name="adj" fmla="val 20167"/>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Core 8-32</a:t>
                </a:r>
                <a:endParaRPr lang="en-US" dirty="0"/>
              </a:p>
            </p:txBody>
          </p:sp>
        </p:grpSp>
        <p:cxnSp>
          <p:nvCxnSpPr>
            <p:cNvPr id="48" name="Straight Connector 47"/>
            <p:cNvCxnSpPr/>
            <p:nvPr/>
          </p:nvCxnSpPr>
          <p:spPr>
            <a:xfrm>
              <a:off x="6068697" y="2920213"/>
              <a:ext cx="918379"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grpSp>
      <p:sp>
        <p:nvSpPr>
          <p:cNvPr id="54" name="Rounded Rectangle 53"/>
          <p:cNvSpPr/>
          <p:nvPr/>
        </p:nvSpPr>
        <p:spPr>
          <a:xfrm>
            <a:off x="2776287" y="5664229"/>
            <a:ext cx="6116953" cy="802448"/>
          </a:xfrm>
          <a:prstGeom prst="roundRect">
            <a:avLst/>
          </a:prstGeom>
          <a:solidFill>
            <a:schemeClr val="tx2">
              <a:lumMod val="60000"/>
              <a:lumOff val="4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File Serving Infrastructure</a:t>
            </a:r>
            <a:endParaRPr lang="en-US" dirty="0"/>
          </a:p>
        </p:txBody>
      </p:sp>
      <p:cxnSp>
        <p:nvCxnSpPr>
          <p:cNvPr id="55" name="Elbow Connector 54"/>
          <p:cNvCxnSpPr>
            <a:endCxn id="54" idx="0"/>
          </p:cNvCxnSpPr>
          <p:nvPr/>
        </p:nvCxnSpPr>
        <p:spPr>
          <a:xfrm rot="5400000">
            <a:off x="5295132" y="5124597"/>
            <a:ext cx="1079264" cy="12700"/>
          </a:xfrm>
          <a:prstGeom prst="bentConnector3">
            <a:avLst/>
          </a:prstGeom>
          <a:ln w="57150" cmpd="sng"/>
        </p:spPr>
        <p:style>
          <a:lnRef idx="2">
            <a:schemeClr val="accent1"/>
          </a:lnRef>
          <a:fillRef idx="0">
            <a:schemeClr val="accent1"/>
          </a:fillRef>
          <a:effectRef idx="1">
            <a:schemeClr val="accent1"/>
          </a:effectRef>
          <a:fontRef idx="minor">
            <a:schemeClr val="tx1"/>
          </a:fontRef>
        </p:style>
      </p:cxnSp>
      <p:sp>
        <p:nvSpPr>
          <p:cNvPr id="59" name="Rounded Rectangle 58"/>
          <p:cNvSpPr/>
          <p:nvPr/>
        </p:nvSpPr>
        <p:spPr>
          <a:xfrm>
            <a:off x="800256" y="5658045"/>
            <a:ext cx="1455666" cy="802448"/>
          </a:xfrm>
          <a:prstGeom prst="roundRect">
            <a:avLst/>
          </a:prstGeom>
          <a:solidFill>
            <a:schemeClr val="tx2">
              <a:lumMod val="60000"/>
              <a:lumOff val="4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Console</a:t>
            </a:r>
            <a:endParaRPr lang="en-US" dirty="0"/>
          </a:p>
        </p:txBody>
      </p:sp>
      <p:cxnSp>
        <p:nvCxnSpPr>
          <p:cNvPr id="60" name="Elbow Connector 59"/>
          <p:cNvCxnSpPr>
            <a:stCxn id="59" idx="3"/>
            <a:endCxn id="54" idx="1"/>
          </p:cNvCxnSpPr>
          <p:nvPr/>
        </p:nvCxnSpPr>
        <p:spPr>
          <a:xfrm>
            <a:off x="2255922" y="6059269"/>
            <a:ext cx="520365" cy="6184"/>
          </a:xfrm>
          <a:prstGeom prst="bentConnector3">
            <a:avLst>
              <a:gd name="adj1" fmla="val 50000"/>
            </a:avLst>
          </a:prstGeom>
          <a:ln w="57150" cmpd="sng"/>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a:off x="6118448" y="3434424"/>
            <a:ext cx="918379"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68" name="TextBox 67"/>
          <p:cNvSpPr txBox="1"/>
          <p:nvPr/>
        </p:nvSpPr>
        <p:spPr>
          <a:xfrm>
            <a:off x="5974468" y="5054047"/>
            <a:ext cx="3118537" cy="646331"/>
          </a:xfrm>
          <a:prstGeom prst="rect">
            <a:avLst/>
          </a:prstGeom>
          <a:noFill/>
        </p:spPr>
        <p:txBody>
          <a:bodyPr wrap="none" rtlCol="0">
            <a:spAutoFit/>
          </a:bodyPr>
          <a:lstStyle/>
          <a:p>
            <a:r>
              <a:rPr lang="en-US" dirty="0" smtClean="0"/>
              <a:t>3MB/s * 32 = 96MB/s (AOD)</a:t>
            </a:r>
          </a:p>
          <a:p>
            <a:r>
              <a:rPr lang="en-US" dirty="0" smtClean="0"/>
              <a:t>100KB/s * 32 = 3.2MB/s (</a:t>
            </a:r>
            <a:r>
              <a:rPr lang="en-US" dirty="0" err="1" smtClean="0"/>
              <a:t>Reco</a:t>
            </a:r>
            <a:r>
              <a:rPr lang="en-US" dirty="0" smtClean="0"/>
              <a:t>)</a:t>
            </a:r>
            <a:endParaRPr lang="en-US" dirty="0"/>
          </a:p>
        </p:txBody>
      </p:sp>
      <p:sp>
        <p:nvSpPr>
          <p:cNvPr id="7" name="Date Placeholder 6"/>
          <p:cNvSpPr>
            <a:spLocks noGrp="1"/>
          </p:cNvSpPr>
          <p:nvPr>
            <p:ph type="dt" sz="half" idx="10"/>
          </p:nvPr>
        </p:nvSpPr>
        <p:spPr/>
        <p:txBody>
          <a:bodyPr/>
          <a:lstStyle/>
          <a:p>
            <a:fld id="{C9A0D412-F912-FE46-BB7B-5347E2DA94B0}" type="datetime1">
              <a:rPr lang="en-US" smtClean="0"/>
              <a:t>10/12/13</a:t>
            </a:fld>
            <a:endParaRPr lang="en-US"/>
          </a:p>
        </p:txBody>
      </p:sp>
      <p:sp>
        <p:nvSpPr>
          <p:cNvPr id="8" name="Footer Placeholder 7"/>
          <p:cNvSpPr>
            <a:spLocks noGrp="1"/>
          </p:cNvSpPr>
          <p:nvPr>
            <p:ph type="ftr" sz="quarter" idx="11"/>
          </p:nvPr>
        </p:nvSpPr>
        <p:spPr/>
        <p:txBody>
          <a:bodyPr/>
          <a:lstStyle/>
          <a:p>
            <a:r>
              <a:rPr lang="en-US" smtClean="0"/>
              <a:t>CHEP2013 - jbk</a:t>
            </a:r>
            <a:endParaRPr lang="en-US"/>
          </a:p>
        </p:txBody>
      </p:sp>
      <p:sp>
        <p:nvSpPr>
          <p:cNvPr id="37" name="TextBox 36"/>
          <p:cNvSpPr txBox="1"/>
          <p:nvPr/>
        </p:nvSpPr>
        <p:spPr>
          <a:xfrm>
            <a:off x="7727463" y="7737"/>
            <a:ext cx="1416538" cy="369332"/>
          </a:xfrm>
          <a:prstGeom prst="rect">
            <a:avLst/>
          </a:prstGeom>
          <a:noFill/>
        </p:spPr>
        <p:txBody>
          <a:bodyPr wrap="square" rtlCol="0">
            <a:spAutoFit/>
          </a:bodyPr>
          <a:lstStyle/>
          <a:p>
            <a:pPr algn="r"/>
            <a:r>
              <a:rPr lang="en-US" b="1" dirty="0" smtClean="0">
                <a:solidFill>
                  <a:srgbClr val="FF0000">
                    <a:alpha val="50000"/>
                  </a:srgbClr>
                </a:solidFill>
              </a:rPr>
              <a:t>Frameworks</a:t>
            </a:r>
            <a:endParaRPr lang="en-US" b="1" dirty="0">
              <a:solidFill>
                <a:srgbClr val="FF0000">
                  <a:alpha val="50000"/>
                </a:srgbClr>
              </a:solidFill>
            </a:endParaRPr>
          </a:p>
        </p:txBody>
      </p:sp>
      <p:sp>
        <p:nvSpPr>
          <p:cNvPr id="38" name="Frame 37"/>
          <p:cNvSpPr/>
          <p:nvPr/>
        </p:nvSpPr>
        <p:spPr>
          <a:xfrm>
            <a:off x="5960357" y="4975895"/>
            <a:ext cx="3112614" cy="665378"/>
          </a:xfrm>
          <a:prstGeom prst="frame">
            <a:avLst>
              <a:gd name="adj1" fmla="val 3742"/>
            </a:avLst>
          </a:prstGeom>
          <a:solidFill>
            <a:srgbClr val="FFFF00"/>
          </a:solidFill>
          <a:ln w="9525"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custDataLst>
      <p:tags r:id="rId1"/>
    </p:custDataLst>
    <p:extLst>
      <p:ext uri="{BB962C8B-B14F-4D97-AF65-F5344CB8AC3E}">
        <p14:creationId xmlns:p14="http://schemas.microsoft.com/office/powerpoint/2010/main" val="1097071070"/>
      </p:ext>
    </p:extLst>
  </p:cSld>
  <p:clrMapOvr>
    <a:masterClrMapping/>
  </p:clrMapOvr>
  <mc:AlternateContent xmlns:mc="http://schemas.openxmlformats.org/markup-compatibility/2006">
    <mc:Choice xmlns:p14="http://schemas.microsoft.com/office/powerpoint/2010/main" Requires="p14">
      <p:transition spd="slow" p14:dur="2000" advTm="73034"/>
    </mc:Choice>
    <mc:Fallback>
      <p:transition xmlns:p14="http://schemas.microsoft.com/office/powerpoint/2010/main" spd="slow" advTm="73034"/>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179674" y="2735198"/>
            <a:ext cx="8779228" cy="3391806"/>
            <a:chOff x="111291" y="2262434"/>
            <a:chExt cx="8779228" cy="3391806"/>
          </a:xfrm>
        </p:grpSpPr>
        <p:grpSp>
          <p:nvGrpSpPr>
            <p:cNvPr id="11" name="Group 10"/>
            <p:cNvGrpSpPr/>
            <p:nvPr/>
          </p:nvGrpSpPr>
          <p:grpSpPr>
            <a:xfrm>
              <a:off x="111291" y="2262434"/>
              <a:ext cx="8779228" cy="3391806"/>
              <a:chOff x="111291" y="2262434"/>
              <a:chExt cx="8779228" cy="3391806"/>
            </a:xfrm>
          </p:grpSpPr>
          <p:sp>
            <p:nvSpPr>
              <p:cNvPr id="9" name="Rounded Rectangle 8"/>
              <p:cNvSpPr/>
              <p:nvPr/>
            </p:nvSpPr>
            <p:spPr>
              <a:xfrm>
                <a:off x="111291" y="2262434"/>
                <a:ext cx="8779228" cy="3208335"/>
              </a:xfrm>
              <a:prstGeom prst="roundRect">
                <a:avLst/>
              </a:prstGeom>
              <a:solidFill>
                <a:srgbClr val="B29F6B"/>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E</a:t>
                </a:r>
                <a:endParaRPr lang="en-US" dirty="0"/>
              </a:p>
            </p:txBody>
          </p:sp>
          <p:sp>
            <p:nvSpPr>
              <p:cNvPr id="21" name="Rounded Rectangle 20"/>
              <p:cNvSpPr/>
              <p:nvPr/>
            </p:nvSpPr>
            <p:spPr>
              <a:xfrm>
                <a:off x="247807" y="2865268"/>
                <a:ext cx="915538" cy="1612639"/>
              </a:xfrm>
              <a:prstGeom prst="roundRect">
                <a:avLst/>
              </a:prstGeom>
              <a:solidFill>
                <a:schemeClr val="bg2">
                  <a:lumMod val="5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Input</a:t>
                </a:r>
              </a:p>
            </p:txBody>
          </p:sp>
          <p:sp>
            <p:nvSpPr>
              <p:cNvPr id="22" name="Rounded Rectangle 21"/>
              <p:cNvSpPr/>
              <p:nvPr/>
            </p:nvSpPr>
            <p:spPr>
              <a:xfrm>
                <a:off x="7833903" y="2851157"/>
                <a:ext cx="946287" cy="1612639"/>
              </a:xfrm>
              <a:prstGeom prst="roundRect">
                <a:avLst/>
              </a:prstGeom>
              <a:solidFill>
                <a:schemeClr val="bg2">
                  <a:lumMod val="5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Output</a:t>
                </a:r>
              </a:p>
            </p:txBody>
          </p:sp>
          <p:sp>
            <p:nvSpPr>
              <p:cNvPr id="24" name="Rounded Rectangle 23"/>
              <p:cNvSpPr/>
              <p:nvPr/>
            </p:nvSpPr>
            <p:spPr>
              <a:xfrm>
                <a:off x="1768289" y="2369152"/>
                <a:ext cx="5489277" cy="2582589"/>
              </a:xfrm>
              <a:prstGeom prst="roundRect">
                <a:avLst/>
              </a:prstGeom>
              <a:solidFill>
                <a:schemeClr val="bg2">
                  <a:lumMod val="5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b"/>
              <a:lstStyle/>
              <a:p>
                <a:pPr algn="ctr"/>
                <a:r>
                  <a:rPr lang="en-US" dirty="0" smtClean="0"/>
                  <a:t>Event </a:t>
                </a:r>
                <a:r>
                  <a:rPr lang="en-US" dirty="0" smtClean="0"/>
                  <a:t>paths</a:t>
                </a:r>
              </a:p>
            </p:txBody>
          </p:sp>
          <p:sp>
            <p:nvSpPr>
              <p:cNvPr id="26" name="Rounded Rectangle 25"/>
              <p:cNvSpPr/>
              <p:nvPr/>
            </p:nvSpPr>
            <p:spPr>
              <a:xfrm>
                <a:off x="1928384" y="5066845"/>
                <a:ext cx="1072605" cy="571492"/>
              </a:xfrm>
              <a:prstGeom prst="roundRect">
                <a:avLst>
                  <a:gd name="adj" fmla="val 20167"/>
                </a:avLst>
              </a:prstGeom>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smtClean="0"/>
                  <a:t>Task 1</a:t>
                </a:r>
                <a:endParaRPr lang="en-US" dirty="0"/>
              </a:p>
            </p:txBody>
          </p:sp>
          <p:cxnSp>
            <p:nvCxnSpPr>
              <p:cNvPr id="29" name="Straight Connector 28"/>
              <p:cNvCxnSpPr/>
              <p:nvPr/>
            </p:nvCxnSpPr>
            <p:spPr>
              <a:xfrm>
                <a:off x="4233487" y="5315134"/>
                <a:ext cx="1308284"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30" name="Rounded Rectangle 29"/>
              <p:cNvSpPr/>
              <p:nvPr/>
            </p:nvSpPr>
            <p:spPr>
              <a:xfrm>
                <a:off x="3067372" y="5078225"/>
                <a:ext cx="1072605" cy="571492"/>
              </a:xfrm>
              <a:prstGeom prst="roundRect">
                <a:avLst>
                  <a:gd name="adj" fmla="val 20167"/>
                </a:avLst>
              </a:prstGeom>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smtClean="0"/>
                  <a:t>Task 2</a:t>
                </a:r>
                <a:endParaRPr lang="en-US" dirty="0"/>
              </a:p>
            </p:txBody>
          </p:sp>
          <p:sp>
            <p:nvSpPr>
              <p:cNvPr id="31" name="Rounded Rectangle 30"/>
              <p:cNvSpPr/>
              <p:nvPr/>
            </p:nvSpPr>
            <p:spPr>
              <a:xfrm>
                <a:off x="5720672" y="5082748"/>
                <a:ext cx="1152672" cy="571492"/>
              </a:xfrm>
              <a:prstGeom prst="roundRect">
                <a:avLst>
                  <a:gd name="adj" fmla="val 20167"/>
                </a:avLst>
              </a:prstGeom>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smtClean="0"/>
                  <a:t>Task M</a:t>
                </a:r>
                <a:endParaRPr lang="en-US" dirty="0"/>
              </a:p>
            </p:txBody>
          </p:sp>
          <p:cxnSp>
            <p:nvCxnSpPr>
              <p:cNvPr id="60" name="Straight Connector 59"/>
              <p:cNvCxnSpPr>
                <a:stCxn id="21" idx="3"/>
                <a:endCxn id="24" idx="1"/>
              </p:cNvCxnSpPr>
              <p:nvPr/>
            </p:nvCxnSpPr>
            <p:spPr>
              <a:xfrm flipV="1">
                <a:off x="1163345" y="3660447"/>
                <a:ext cx="604944" cy="11141"/>
              </a:xfrm>
              <a:prstGeom prst="line">
                <a:avLst/>
              </a:prstGeom>
              <a:ln w="5715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3" name="Straight Connector 62"/>
              <p:cNvCxnSpPr>
                <a:stCxn id="24" idx="3"/>
                <a:endCxn id="22" idx="1"/>
              </p:cNvCxnSpPr>
              <p:nvPr/>
            </p:nvCxnSpPr>
            <p:spPr>
              <a:xfrm flipV="1">
                <a:off x="7257566" y="3657477"/>
                <a:ext cx="576337" cy="2970"/>
              </a:xfrm>
              <a:prstGeom prst="line">
                <a:avLst/>
              </a:prstGeom>
              <a:ln w="57150" cmpd="sng">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13" name="TextBox 12"/>
            <p:cNvSpPr txBox="1"/>
            <p:nvPr/>
          </p:nvSpPr>
          <p:spPr>
            <a:xfrm>
              <a:off x="488461" y="4717649"/>
              <a:ext cx="1043876" cy="646331"/>
            </a:xfrm>
            <a:prstGeom prst="rect">
              <a:avLst/>
            </a:prstGeom>
            <a:noFill/>
          </p:spPr>
          <p:txBody>
            <a:bodyPr wrap="none" rtlCol="0">
              <a:spAutoFit/>
            </a:bodyPr>
            <a:lstStyle/>
            <a:p>
              <a:r>
                <a:rPr lang="en-US" dirty="0" smtClean="0"/>
                <a:t>Event</a:t>
              </a:r>
            </a:p>
            <a:p>
              <a:r>
                <a:rPr lang="en-US" dirty="0" smtClean="0"/>
                <a:t>Processor</a:t>
              </a:r>
              <a:endParaRPr lang="en-US" dirty="0"/>
            </a:p>
          </p:txBody>
        </p:sp>
      </p:grpSp>
      <p:sp>
        <p:nvSpPr>
          <p:cNvPr id="2" name="Title 1"/>
          <p:cNvSpPr>
            <a:spLocks noGrp="1"/>
          </p:cNvSpPr>
          <p:nvPr>
            <p:ph type="title"/>
          </p:nvPr>
        </p:nvSpPr>
        <p:spPr>
          <a:xfrm>
            <a:off x="715084" y="108733"/>
            <a:ext cx="7986226" cy="777385"/>
          </a:xfrm>
        </p:spPr>
        <p:txBody>
          <a:bodyPr/>
          <a:lstStyle/>
          <a:p>
            <a:r>
              <a:rPr lang="en-US" dirty="0"/>
              <a:t>F</a:t>
            </a:r>
            <a:r>
              <a:rPr lang="en-US" dirty="0" smtClean="0"/>
              <a:t>ramework reorganization</a:t>
            </a:r>
            <a:endParaRPr lang="en-US" dirty="0"/>
          </a:p>
        </p:txBody>
      </p:sp>
      <p:sp>
        <p:nvSpPr>
          <p:cNvPr id="3" name="Content Placeholder 2"/>
          <p:cNvSpPr>
            <a:spLocks noGrp="1"/>
          </p:cNvSpPr>
          <p:nvPr>
            <p:ph idx="1"/>
          </p:nvPr>
        </p:nvSpPr>
        <p:spPr>
          <a:xfrm>
            <a:off x="283482" y="945417"/>
            <a:ext cx="8607038" cy="1659917"/>
          </a:xfrm>
        </p:spPr>
        <p:txBody>
          <a:bodyPr>
            <a:normAutofit/>
          </a:bodyPr>
          <a:lstStyle/>
          <a:p>
            <a:pPr>
              <a:lnSpc>
                <a:spcPct val="90000"/>
              </a:lnSpc>
            </a:pPr>
            <a:r>
              <a:rPr lang="en-US" sz="2000" dirty="0" smtClean="0"/>
              <a:t>Key principle: Work is assigned to tasks, and tasks are scheduled to run on cores.</a:t>
            </a:r>
          </a:p>
          <a:p>
            <a:pPr lvl="1">
              <a:lnSpc>
                <a:spcPct val="90000"/>
              </a:lnSpc>
            </a:pPr>
            <a:r>
              <a:rPr lang="en-US" sz="1800" dirty="0" smtClean="0"/>
              <a:t>Intel Threading Building Blocks (TBB) operates like this and is commonly used</a:t>
            </a:r>
          </a:p>
          <a:p>
            <a:pPr lvl="1">
              <a:lnSpc>
                <a:spcPct val="90000"/>
              </a:lnSpc>
            </a:pPr>
            <a:r>
              <a:rPr lang="en-US" sz="1800" dirty="0" smtClean="0"/>
              <a:t>Parallelism at the event, module, and algorithm level all </a:t>
            </a:r>
            <a:r>
              <a:rPr lang="en-US" sz="1800" dirty="0" smtClean="0"/>
              <a:t>available</a:t>
            </a:r>
            <a:endParaRPr lang="en-US" sz="1800" dirty="0" smtClean="0"/>
          </a:p>
          <a:p>
            <a:pPr lvl="1">
              <a:lnSpc>
                <a:spcPct val="90000"/>
              </a:lnSpc>
            </a:pPr>
            <a:r>
              <a:rPr lang="en-US" sz="1800" dirty="0" smtClean="0"/>
              <a:t>Framework schedules streams and modules, algorithms can generate </a:t>
            </a:r>
            <a:r>
              <a:rPr lang="en-US" sz="1800" dirty="0" smtClean="0"/>
              <a:t>more work</a:t>
            </a:r>
            <a:endParaRPr lang="en-US" sz="1800" dirty="0" smtClean="0"/>
          </a:p>
        </p:txBody>
      </p:sp>
      <p:grpSp>
        <p:nvGrpSpPr>
          <p:cNvPr id="10" name="Group 9"/>
          <p:cNvGrpSpPr/>
          <p:nvPr/>
        </p:nvGrpSpPr>
        <p:grpSpPr>
          <a:xfrm>
            <a:off x="2018113" y="2899110"/>
            <a:ext cx="4923614" cy="2001114"/>
            <a:chOff x="1949730" y="2494729"/>
            <a:chExt cx="4923614" cy="2001114"/>
          </a:xfrm>
        </p:grpSpPr>
        <p:sp>
          <p:nvSpPr>
            <p:cNvPr id="34" name="Rounded Rectangle 33"/>
            <p:cNvSpPr/>
            <p:nvPr/>
          </p:nvSpPr>
          <p:spPr>
            <a:xfrm>
              <a:off x="1949730" y="2700683"/>
              <a:ext cx="4923614" cy="383479"/>
            </a:xfrm>
            <a:prstGeom prst="roundRect">
              <a:avLst>
                <a:gd name="adj" fmla="val 20167"/>
              </a:avLst>
            </a:prstGeom>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a:solidFill>
                    <a:srgbClr val="FFFF00"/>
                  </a:solidFill>
                </a:rPr>
                <a:t>S</a:t>
              </a:r>
              <a:r>
                <a:rPr lang="en-US" dirty="0" smtClean="0">
                  <a:solidFill>
                    <a:srgbClr val="FFFF00"/>
                  </a:solidFill>
                </a:rPr>
                <a:t>tream 1</a:t>
              </a:r>
              <a:endParaRPr lang="en-US" dirty="0">
                <a:solidFill>
                  <a:srgbClr val="FFFF00"/>
                </a:solidFill>
              </a:endParaRPr>
            </a:p>
          </p:txBody>
        </p:sp>
        <p:sp>
          <p:nvSpPr>
            <p:cNvPr id="36" name="Rounded Rectangle 35"/>
            <p:cNvSpPr/>
            <p:nvPr/>
          </p:nvSpPr>
          <p:spPr>
            <a:xfrm>
              <a:off x="1949730" y="3325640"/>
              <a:ext cx="4923614" cy="383479"/>
            </a:xfrm>
            <a:prstGeom prst="roundRect">
              <a:avLst>
                <a:gd name="adj" fmla="val 20167"/>
              </a:avLst>
            </a:prstGeom>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a:solidFill>
                    <a:srgbClr val="FFFF00"/>
                  </a:solidFill>
                </a:rPr>
                <a:t>S</a:t>
              </a:r>
              <a:r>
                <a:rPr lang="en-US" dirty="0" smtClean="0">
                  <a:solidFill>
                    <a:srgbClr val="FFFF00"/>
                  </a:solidFill>
                </a:rPr>
                <a:t>tream 2</a:t>
              </a:r>
              <a:endParaRPr lang="en-US" dirty="0">
                <a:solidFill>
                  <a:srgbClr val="FFFF00"/>
                </a:solidFill>
              </a:endParaRPr>
            </a:p>
          </p:txBody>
        </p:sp>
        <p:sp>
          <p:nvSpPr>
            <p:cNvPr id="37" name="Rounded Rectangle 36"/>
            <p:cNvSpPr/>
            <p:nvPr/>
          </p:nvSpPr>
          <p:spPr>
            <a:xfrm>
              <a:off x="1949730" y="4112364"/>
              <a:ext cx="4923614" cy="383479"/>
            </a:xfrm>
            <a:prstGeom prst="roundRect">
              <a:avLst>
                <a:gd name="adj" fmla="val 20167"/>
              </a:avLst>
            </a:prstGeom>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a:solidFill>
                    <a:srgbClr val="FFFF00"/>
                  </a:solidFill>
                </a:rPr>
                <a:t>S</a:t>
              </a:r>
              <a:r>
                <a:rPr lang="en-US" dirty="0" smtClean="0">
                  <a:solidFill>
                    <a:srgbClr val="FFFF00"/>
                  </a:solidFill>
                </a:rPr>
                <a:t>tream J</a:t>
              </a:r>
              <a:endParaRPr lang="en-US" dirty="0">
                <a:solidFill>
                  <a:srgbClr val="FFFF00"/>
                </a:solidFill>
              </a:endParaRPr>
            </a:p>
          </p:txBody>
        </p:sp>
        <p:cxnSp>
          <p:nvCxnSpPr>
            <p:cNvPr id="38" name="Straight Connector 37"/>
            <p:cNvCxnSpPr>
              <a:stCxn id="36" idx="2"/>
              <a:endCxn id="37" idx="0"/>
            </p:cNvCxnSpPr>
            <p:nvPr/>
          </p:nvCxnSpPr>
          <p:spPr>
            <a:xfrm>
              <a:off x="4411537" y="3709119"/>
              <a:ext cx="0" cy="403245"/>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43" name="Rounded Rectangle 42"/>
            <p:cNvSpPr/>
            <p:nvPr/>
          </p:nvSpPr>
          <p:spPr>
            <a:xfrm>
              <a:off x="3025965" y="2724820"/>
              <a:ext cx="815393" cy="359341"/>
            </a:xfrm>
            <a:prstGeom prst="roundRect">
              <a:avLst>
                <a:gd name="adj" fmla="val 20167"/>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a:lstStyle/>
            <a:p>
              <a:r>
                <a:rPr lang="en-US" dirty="0" err="1" smtClean="0">
                  <a:solidFill>
                    <a:srgbClr val="FFFF00"/>
                  </a:solidFill>
                </a:rPr>
                <a:t>ModA</a:t>
              </a:r>
              <a:endParaRPr lang="en-US" dirty="0">
                <a:solidFill>
                  <a:srgbClr val="FFFF00"/>
                </a:solidFill>
              </a:endParaRPr>
            </a:p>
          </p:txBody>
        </p:sp>
        <p:sp>
          <p:nvSpPr>
            <p:cNvPr id="44" name="Rounded Rectangle 43"/>
            <p:cNvSpPr/>
            <p:nvPr/>
          </p:nvSpPr>
          <p:spPr>
            <a:xfrm>
              <a:off x="3894724" y="2724821"/>
              <a:ext cx="865386" cy="359341"/>
            </a:xfrm>
            <a:prstGeom prst="roundRect">
              <a:avLst>
                <a:gd name="adj" fmla="val 20167"/>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a:lstStyle/>
            <a:p>
              <a:r>
                <a:rPr lang="en-US" dirty="0" err="1" smtClean="0">
                  <a:solidFill>
                    <a:srgbClr val="FFFF00"/>
                  </a:solidFill>
                </a:rPr>
                <a:t>ModB</a:t>
              </a:r>
              <a:endParaRPr lang="en-US" dirty="0">
                <a:solidFill>
                  <a:srgbClr val="FFFF00"/>
                </a:solidFill>
              </a:endParaRPr>
            </a:p>
          </p:txBody>
        </p:sp>
        <p:cxnSp>
          <p:nvCxnSpPr>
            <p:cNvPr id="45" name="Straight Connector 44"/>
            <p:cNvCxnSpPr>
              <a:stCxn id="44" idx="3"/>
              <a:endCxn id="34" idx="3"/>
            </p:cNvCxnSpPr>
            <p:nvPr/>
          </p:nvCxnSpPr>
          <p:spPr>
            <a:xfrm flipV="1">
              <a:off x="4760110" y="2892423"/>
              <a:ext cx="2113234" cy="12069"/>
            </a:xfrm>
            <a:prstGeom prst="line">
              <a:avLst/>
            </a:prstGeom>
            <a:ln>
              <a:solidFill>
                <a:srgbClr val="000000"/>
              </a:solidFill>
              <a:prstDash val="dash"/>
            </a:ln>
          </p:spPr>
          <p:style>
            <a:lnRef idx="2">
              <a:schemeClr val="accent1"/>
            </a:lnRef>
            <a:fillRef idx="0">
              <a:schemeClr val="accent1"/>
            </a:fillRef>
            <a:effectRef idx="1">
              <a:schemeClr val="accent1"/>
            </a:effectRef>
            <a:fontRef idx="minor">
              <a:schemeClr val="tx1"/>
            </a:fontRef>
          </p:style>
        </p:cxnSp>
        <p:sp>
          <p:nvSpPr>
            <p:cNvPr id="48" name="Rounded Rectangle 47"/>
            <p:cNvSpPr/>
            <p:nvPr/>
          </p:nvSpPr>
          <p:spPr>
            <a:xfrm>
              <a:off x="3025965" y="3364625"/>
              <a:ext cx="815393" cy="359341"/>
            </a:xfrm>
            <a:prstGeom prst="roundRect">
              <a:avLst>
                <a:gd name="adj" fmla="val 20167"/>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a:lstStyle/>
            <a:p>
              <a:r>
                <a:rPr lang="en-US" dirty="0" err="1" smtClean="0">
                  <a:solidFill>
                    <a:srgbClr val="FFFF00"/>
                  </a:solidFill>
                </a:rPr>
                <a:t>ModA</a:t>
              </a:r>
              <a:endParaRPr lang="en-US" dirty="0">
                <a:solidFill>
                  <a:srgbClr val="FFFF00"/>
                </a:solidFill>
              </a:endParaRPr>
            </a:p>
          </p:txBody>
        </p:sp>
        <p:sp>
          <p:nvSpPr>
            <p:cNvPr id="49" name="Rounded Rectangle 48"/>
            <p:cNvSpPr/>
            <p:nvPr/>
          </p:nvSpPr>
          <p:spPr>
            <a:xfrm>
              <a:off x="3894724" y="3364626"/>
              <a:ext cx="865386" cy="359341"/>
            </a:xfrm>
            <a:prstGeom prst="roundRect">
              <a:avLst>
                <a:gd name="adj" fmla="val 20167"/>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a:lstStyle/>
            <a:p>
              <a:r>
                <a:rPr lang="en-US" dirty="0" err="1" smtClean="0">
                  <a:solidFill>
                    <a:srgbClr val="FFFF00"/>
                  </a:solidFill>
                </a:rPr>
                <a:t>ModB</a:t>
              </a:r>
              <a:endParaRPr lang="en-US" dirty="0">
                <a:solidFill>
                  <a:srgbClr val="FFFF00"/>
                </a:solidFill>
              </a:endParaRPr>
            </a:p>
          </p:txBody>
        </p:sp>
        <p:cxnSp>
          <p:nvCxnSpPr>
            <p:cNvPr id="50" name="Straight Connector 49"/>
            <p:cNvCxnSpPr>
              <a:stCxn id="49" idx="3"/>
            </p:cNvCxnSpPr>
            <p:nvPr/>
          </p:nvCxnSpPr>
          <p:spPr>
            <a:xfrm flipV="1">
              <a:off x="4760110" y="3532228"/>
              <a:ext cx="2113234" cy="12069"/>
            </a:xfrm>
            <a:prstGeom prst="line">
              <a:avLst/>
            </a:prstGeom>
            <a:ln>
              <a:solidFill>
                <a:srgbClr val="000000"/>
              </a:solidFill>
              <a:prstDash val="dash"/>
            </a:ln>
          </p:spPr>
          <p:style>
            <a:lnRef idx="2">
              <a:schemeClr val="accent1"/>
            </a:lnRef>
            <a:fillRef idx="0">
              <a:schemeClr val="accent1"/>
            </a:fillRef>
            <a:effectRef idx="1">
              <a:schemeClr val="accent1"/>
            </a:effectRef>
            <a:fontRef idx="minor">
              <a:schemeClr val="tx1"/>
            </a:fontRef>
          </p:style>
        </p:cxnSp>
        <p:sp>
          <p:nvSpPr>
            <p:cNvPr id="51" name="Rounded Rectangle 50"/>
            <p:cNvSpPr/>
            <p:nvPr/>
          </p:nvSpPr>
          <p:spPr>
            <a:xfrm>
              <a:off x="3025965" y="4136501"/>
              <a:ext cx="815393" cy="359341"/>
            </a:xfrm>
            <a:prstGeom prst="roundRect">
              <a:avLst>
                <a:gd name="adj" fmla="val 20167"/>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a:lstStyle/>
            <a:p>
              <a:r>
                <a:rPr lang="en-US" dirty="0" err="1" smtClean="0">
                  <a:solidFill>
                    <a:srgbClr val="FFFF00"/>
                  </a:solidFill>
                </a:rPr>
                <a:t>ModA</a:t>
              </a:r>
              <a:endParaRPr lang="en-US" dirty="0">
                <a:solidFill>
                  <a:srgbClr val="FFFF00"/>
                </a:solidFill>
              </a:endParaRPr>
            </a:p>
          </p:txBody>
        </p:sp>
        <p:sp>
          <p:nvSpPr>
            <p:cNvPr id="52" name="Rounded Rectangle 51"/>
            <p:cNvSpPr/>
            <p:nvPr/>
          </p:nvSpPr>
          <p:spPr>
            <a:xfrm>
              <a:off x="3894724" y="4136502"/>
              <a:ext cx="865386" cy="359341"/>
            </a:xfrm>
            <a:prstGeom prst="roundRect">
              <a:avLst>
                <a:gd name="adj" fmla="val 20167"/>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a:lstStyle/>
            <a:p>
              <a:r>
                <a:rPr lang="en-US" dirty="0" err="1" smtClean="0">
                  <a:solidFill>
                    <a:srgbClr val="FFFF00"/>
                  </a:solidFill>
                </a:rPr>
                <a:t>ModB</a:t>
              </a:r>
              <a:endParaRPr lang="en-US" dirty="0">
                <a:solidFill>
                  <a:srgbClr val="FFFF00"/>
                </a:solidFill>
              </a:endParaRPr>
            </a:p>
          </p:txBody>
        </p:sp>
        <p:cxnSp>
          <p:nvCxnSpPr>
            <p:cNvPr id="53" name="Straight Connector 52"/>
            <p:cNvCxnSpPr>
              <a:stCxn id="52" idx="3"/>
            </p:cNvCxnSpPr>
            <p:nvPr/>
          </p:nvCxnSpPr>
          <p:spPr>
            <a:xfrm flipV="1">
              <a:off x="4760110" y="4304104"/>
              <a:ext cx="2113234" cy="12069"/>
            </a:xfrm>
            <a:prstGeom prst="line">
              <a:avLst/>
            </a:prstGeom>
            <a:ln>
              <a:solidFill>
                <a:srgbClr val="000000"/>
              </a:solidFill>
              <a:prstDash val="dash"/>
            </a:ln>
          </p:spPr>
          <p:style>
            <a:lnRef idx="2">
              <a:schemeClr val="accent1"/>
            </a:lnRef>
            <a:fillRef idx="0">
              <a:schemeClr val="accent1"/>
            </a:fillRef>
            <a:effectRef idx="1">
              <a:schemeClr val="accent1"/>
            </a:effectRef>
            <a:fontRef idx="minor">
              <a:schemeClr val="tx1"/>
            </a:fontRef>
          </p:style>
        </p:cxnSp>
        <p:sp>
          <p:nvSpPr>
            <p:cNvPr id="54" name="Rounded Rectangle 53"/>
            <p:cNvSpPr/>
            <p:nvPr/>
          </p:nvSpPr>
          <p:spPr>
            <a:xfrm>
              <a:off x="5916020" y="2505402"/>
              <a:ext cx="900586" cy="262108"/>
            </a:xfrm>
            <a:prstGeom prst="roundRect">
              <a:avLst>
                <a:gd name="adj" fmla="val 20167"/>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r>
                <a:rPr lang="en-US" dirty="0" smtClean="0">
                  <a:solidFill>
                    <a:srgbClr val="FFFF00"/>
                  </a:solidFill>
                </a:rPr>
                <a:t>Service</a:t>
              </a:r>
              <a:endParaRPr lang="en-US" dirty="0">
                <a:solidFill>
                  <a:srgbClr val="FFFF00"/>
                </a:solidFill>
              </a:endParaRPr>
            </a:p>
          </p:txBody>
        </p:sp>
        <p:sp>
          <p:nvSpPr>
            <p:cNvPr id="55" name="Rounded Rectangle 54"/>
            <p:cNvSpPr/>
            <p:nvPr/>
          </p:nvSpPr>
          <p:spPr>
            <a:xfrm>
              <a:off x="4910037" y="2494729"/>
              <a:ext cx="900586" cy="262108"/>
            </a:xfrm>
            <a:prstGeom prst="roundRect">
              <a:avLst>
                <a:gd name="adj" fmla="val 20167"/>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r>
                <a:rPr lang="en-US" dirty="0" smtClean="0">
                  <a:solidFill>
                    <a:srgbClr val="FFFF00"/>
                  </a:solidFill>
                </a:rPr>
                <a:t>Event</a:t>
              </a:r>
              <a:endParaRPr lang="en-US" dirty="0">
                <a:solidFill>
                  <a:srgbClr val="FFFF00"/>
                </a:solidFill>
              </a:endParaRPr>
            </a:p>
          </p:txBody>
        </p:sp>
        <p:sp>
          <p:nvSpPr>
            <p:cNvPr id="56" name="Rounded Rectangle 55"/>
            <p:cNvSpPr/>
            <p:nvPr/>
          </p:nvSpPr>
          <p:spPr>
            <a:xfrm>
              <a:off x="5916020" y="3180718"/>
              <a:ext cx="900586" cy="262108"/>
            </a:xfrm>
            <a:prstGeom prst="roundRect">
              <a:avLst>
                <a:gd name="adj" fmla="val 20167"/>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r>
                <a:rPr lang="en-US" dirty="0" smtClean="0">
                  <a:solidFill>
                    <a:srgbClr val="FFFF00"/>
                  </a:solidFill>
                </a:rPr>
                <a:t>Service</a:t>
              </a:r>
              <a:endParaRPr lang="en-US" dirty="0">
                <a:solidFill>
                  <a:srgbClr val="FFFF00"/>
                </a:solidFill>
              </a:endParaRPr>
            </a:p>
          </p:txBody>
        </p:sp>
        <p:sp>
          <p:nvSpPr>
            <p:cNvPr id="57" name="Rounded Rectangle 56"/>
            <p:cNvSpPr/>
            <p:nvPr/>
          </p:nvSpPr>
          <p:spPr>
            <a:xfrm>
              <a:off x="4910037" y="3170045"/>
              <a:ext cx="900586" cy="262108"/>
            </a:xfrm>
            <a:prstGeom prst="roundRect">
              <a:avLst>
                <a:gd name="adj" fmla="val 20167"/>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r>
                <a:rPr lang="en-US" dirty="0" smtClean="0">
                  <a:solidFill>
                    <a:srgbClr val="FFFF00"/>
                  </a:solidFill>
                </a:rPr>
                <a:t>Event</a:t>
              </a:r>
              <a:endParaRPr lang="en-US" dirty="0">
                <a:solidFill>
                  <a:srgbClr val="FFFF00"/>
                </a:solidFill>
              </a:endParaRPr>
            </a:p>
          </p:txBody>
        </p:sp>
        <p:sp>
          <p:nvSpPr>
            <p:cNvPr id="58" name="Rounded Rectangle 57"/>
            <p:cNvSpPr/>
            <p:nvPr/>
          </p:nvSpPr>
          <p:spPr>
            <a:xfrm>
              <a:off x="5916020" y="3959967"/>
              <a:ext cx="900586" cy="262108"/>
            </a:xfrm>
            <a:prstGeom prst="roundRect">
              <a:avLst>
                <a:gd name="adj" fmla="val 20167"/>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r>
                <a:rPr lang="en-US" dirty="0" smtClean="0">
                  <a:solidFill>
                    <a:srgbClr val="FFFF00"/>
                  </a:solidFill>
                </a:rPr>
                <a:t>Service</a:t>
              </a:r>
              <a:endParaRPr lang="en-US" dirty="0">
                <a:solidFill>
                  <a:srgbClr val="FFFF00"/>
                </a:solidFill>
              </a:endParaRPr>
            </a:p>
          </p:txBody>
        </p:sp>
        <p:sp>
          <p:nvSpPr>
            <p:cNvPr id="59" name="Rounded Rectangle 58"/>
            <p:cNvSpPr/>
            <p:nvPr/>
          </p:nvSpPr>
          <p:spPr>
            <a:xfrm>
              <a:off x="4910037" y="3949294"/>
              <a:ext cx="900586" cy="262108"/>
            </a:xfrm>
            <a:prstGeom prst="roundRect">
              <a:avLst>
                <a:gd name="adj" fmla="val 20167"/>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r>
                <a:rPr lang="en-US" dirty="0" smtClean="0">
                  <a:solidFill>
                    <a:srgbClr val="FFFF00"/>
                  </a:solidFill>
                </a:rPr>
                <a:t>Event</a:t>
              </a:r>
              <a:endParaRPr lang="en-US" dirty="0">
                <a:solidFill>
                  <a:srgbClr val="FFFF00"/>
                </a:solidFill>
              </a:endParaRPr>
            </a:p>
          </p:txBody>
        </p:sp>
      </p:grpSp>
      <p:sp>
        <p:nvSpPr>
          <p:cNvPr id="7" name="Date Placeholder 6"/>
          <p:cNvSpPr>
            <a:spLocks noGrp="1"/>
          </p:cNvSpPr>
          <p:nvPr>
            <p:ph type="dt" sz="half" idx="10"/>
          </p:nvPr>
        </p:nvSpPr>
        <p:spPr/>
        <p:txBody>
          <a:bodyPr/>
          <a:lstStyle/>
          <a:p>
            <a:fld id="{3C358282-1A7B-9049-8F03-ADBBF2378E9F}" type="datetime1">
              <a:rPr lang="en-US" smtClean="0"/>
              <a:t>10/14/13</a:t>
            </a:fld>
            <a:endParaRPr lang="en-US"/>
          </a:p>
        </p:txBody>
      </p:sp>
      <p:sp>
        <p:nvSpPr>
          <p:cNvPr id="8" name="Footer Placeholder 7"/>
          <p:cNvSpPr>
            <a:spLocks noGrp="1"/>
          </p:cNvSpPr>
          <p:nvPr>
            <p:ph type="ftr" sz="quarter" idx="11"/>
          </p:nvPr>
        </p:nvSpPr>
        <p:spPr/>
        <p:txBody>
          <a:bodyPr/>
          <a:lstStyle/>
          <a:p>
            <a:r>
              <a:rPr lang="en-US" smtClean="0"/>
              <a:t>CHEP2013 - jbk</a:t>
            </a:r>
            <a:endParaRPr lang="en-US"/>
          </a:p>
        </p:txBody>
      </p:sp>
      <p:sp>
        <p:nvSpPr>
          <p:cNvPr id="46" name="TextBox 45"/>
          <p:cNvSpPr txBox="1"/>
          <p:nvPr/>
        </p:nvSpPr>
        <p:spPr>
          <a:xfrm>
            <a:off x="7727463" y="7737"/>
            <a:ext cx="1416538" cy="369332"/>
          </a:xfrm>
          <a:prstGeom prst="rect">
            <a:avLst/>
          </a:prstGeom>
          <a:noFill/>
        </p:spPr>
        <p:txBody>
          <a:bodyPr wrap="square" rtlCol="0">
            <a:spAutoFit/>
          </a:bodyPr>
          <a:lstStyle/>
          <a:p>
            <a:pPr algn="r"/>
            <a:r>
              <a:rPr lang="en-US" b="1" dirty="0" smtClean="0">
                <a:solidFill>
                  <a:srgbClr val="FF0000">
                    <a:alpha val="50000"/>
                  </a:srgbClr>
                </a:solidFill>
              </a:rPr>
              <a:t>Frameworks</a:t>
            </a:r>
            <a:endParaRPr lang="en-US" b="1" dirty="0">
              <a:solidFill>
                <a:srgbClr val="FF0000">
                  <a:alpha val="50000"/>
                </a:srgbClr>
              </a:solidFill>
            </a:endParaRPr>
          </a:p>
        </p:txBody>
      </p:sp>
    </p:spTree>
    <p:custDataLst>
      <p:tags r:id="rId1"/>
    </p:custDataLst>
    <p:extLst>
      <p:ext uri="{BB962C8B-B14F-4D97-AF65-F5344CB8AC3E}">
        <p14:creationId xmlns:p14="http://schemas.microsoft.com/office/powerpoint/2010/main" val="2151122830"/>
      </p:ext>
    </p:extLst>
  </p:cSld>
  <p:clrMapOvr>
    <a:masterClrMapping/>
  </p:clrMapOvr>
  <mc:AlternateContent xmlns:mc="http://schemas.openxmlformats.org/markup-compatibility/2006">
    <mc:Choice xmlns:p14="http://schemas.microsoft.com/office/powerpoint/2010/main" Requires="p14">
      <p:transition spd="slow" p14:dur="2000" advTm="100396"/>
    </mc:Choice>
    <mc:Fallback>
      <p:transition xmlns:p14="http://schemas.microsoft.com/office/powerpoint/2010/main" spd="slow" advTm="100396"/>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02864"/>
            <a:ext cx="7313613" cy="623154"/>
          </a:xfrm>
        </p:spPr>
        <p:txBody>
          <a:bodyPr/>
          <a:lstStyle/>
          <a:p>
            <a:r>
              <a:rPr lang="en-US" dirty="0" smtClean="0"/>
              <a:t>Near future framework</a:t>
            </a:r>
            <a:endParaRPr lang="en-US" dirty="0"/>
          </a:p>
        </p:txBody>
      </p:sp>
      <p:sp>
        <p:nvSpPr>
          <p:cNvPr id="3" name="Content Placeholder 2"/>
          <p:cNvSpPr>
            <a:spLocks noGrp="1"/>
          </p:cNvSpPr>
          <p:nvPr>
            <p:ph idx="1"/>
          </p:nvPr>
        </p:nvSpPr>
        <p:spPr>
          <a:xfrm>
            <a:off x="127001" y="948332"/>
            <a:ext cx="3262832" cy="4422100"/>
          </a:xfrm>
        </p:spPr>
        <p:txBody>
          <a:bodyPr>
            <a:normAutofit fontScale="92500"/>
          </a:bodyPr>
          <a:lstStyle/>
          <a:p>
            <a:r>
              <a:rPr lang="en-US" dirty="0" smtClean="0"/>
              <a:t>Focus on multi-core heavy-weight “serial cores”</a:t>
            </a:r>
          </a:p>
          <a:p>
            <a:r>
              <a:rPr lang="en-US" dirty="0" smtClean="0"/>
              <a:t>Some goals</a:t>
            </a:r>
          </a:p>
          <a:p>
            <a:pPr lvl="1"/>
            <a:r>
              <a:rPr lang="en-US" dirty="0" smtClean="0"/>
              <a:t>Reduce memory use</a:t>
            </a:r>
          </a:p>
          <a:p>
            <a:pPr lvl="1"/>
            <a:r>
              <a:rPr lang="en-US" dirty="0" smtClean="0"/>
              <a:t>Maintain processing efficiency</a:t>
            </a:r>
          </a:p>
          <a:p>
            <a:pPr lvl="1"/>
            <a:r>
              <a:rPr lang="en-US" dirty="0" smtClean="0"/>
              <a:t>Reduce run latencies</a:t>
            </a:r>
          </a:p>
          <a:p>
            <a:pPr lvl="1"/>
            <a:r>
              <a:rPr lang="en-US" dirty="0" smtClean="0"/>
              <a:t>Allow multi-threaded algorithms</a:t>
            </a:r>
          </a:p>
          <a:p>
            <a:pPr lvl="1"/>
            <a:r>
              <a:rPr lang="en-US" dirty="0" smtClean="0"/>
              <a:t>Multiple active events</a:t>
            </a:r>
          </a:p>
          <a:p>
            <a:endParaRPr lang="en-US" dirty="0"/>
          </a:p>
        </p:txBody>
      </p:sp>
      <p:sp>
        <p:nvSpPr>
          <p:cNvPr id="14" name="Rounded Rectangle 13"/>
          <p:cNvSpPr/>
          <p:nvPr/>
        </p:nvSpPr>
        <p:spPr>
          <a:xfrm>
            <a:off x="3694633" y="1339505"/>
            <a:ext cx="5378338" cy="3550260"/>
          </a:xfrm>
          <a:prstGeom prst="roundRect">
            <a:avLst/>
          </a:prstGeom>
          <a:solidFill>
            <a:srgbClr val="B29F6B"/>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ounded Rectangle 14"/>
          <p:cNvSpPr/>
          <p:nvPr/>
        </p:nvSpPr>
        <p:spPr>
          <a:xfrm>
            <a:off x="3542233" y="1187105"/>
            <a:ext cx="5378338" cy="3550260"/>
          </a:xfrm>
          <a:prstGeom prst="roundRect">
            <a:avLst/>
          </a:prstGeom>
          <a:solidFill>
            <a:srgbClr val="B29F6B"/>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ounded Rectangle 15"/>
          <p:cNvSpPr/>
          <p:nvPr/>
        </p:nvSpPr>
        <p:spPr>
          <a:xfrm>
            <a:off x="3389833" y="1034705"/>
            <a:ext cx="5378338" cy="3550260"/>
          </a:xfrm>
          <a:prstGeom prst="roundRect">
            <a:avLst/>
          </a:prstGeom>
          <a:solidFill>
            <a:srgbClr val="B29F6B"/>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ounded Rectangle 16"/>
          <p:cNvSpPr/>
          <p:nvPr/>
        </p:nvSpPr>
        <p:spPr>
          <a:xfrm>
            <a:off x="4082734" y="1217383"/>
            <a:ext cx="4047232" cy="370434"/>
          </a:xfrm>
          <a:prstGeom prst="roundRect">
            <a:avLst>
              <a:gd name="adj" fmla="val 328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Memory</a:t>
            </a:r>
            <a:endParaRPr lang="en-US" dirty="0"/>
          </a:p>
        </p:txBody>
      </p:sp>
      <p:sp>
        <p:nvSpPr>
          <p:cNvPr id="32" name="Rectangle 31"/>
          <p:cNvSpPr/>
          <p:nvPr/>
        </p:nvSpPr>
        <p:spPr>
          <a:xfrm>
            <a:off x="3853341" y="1980144"/>
            <a:ext cx="4451321" cy="870064"/>
          </a:xfrm>
          <a:prstGeom prst="rect">
            <a:avLst/>
          </a:prstGeom>
          <a:solidFill>
            <a:srgbClr val="939A54"/>
          </a:solidFill>
        </p:spPr>
        <p:style>
          <a:lnRef idx="1">
            <a:schemeClr val="accent6"/>
          </a:lnRef>
          <a:fillRef idx="3">
            <a:schemeClr val="accent6"/>
          </a:fillRef>
          <a:effectRef idx="2">
            <a:schemeClr val="accent6"/>
          </a:effectRef>
          <a:fontRef idx="minor">
            <a:schemeClr val="lt1"/>
          </a:fontRef>
        </p:style>
        <p:txBody>
          <a:bodyPr rtlCol="0" anchor="ctr"/>
          <a:lstStyle/>
          <a:p>
            <a:pPr algn="ctr"/>
            <a:r>
              <a:rPr lang="en-US" dirty="0" smtClean="0"/>
              <a:t>Event Processor</a:t>
            </a:r>
          </a:p>
        </p:txBody>
      </p:sp>
      <p:sp>
        <p:nvSpPr>
          <p:cNvPr id="34" name="Rounded Rectangle 33"/>
          <p:cNvSpPr/>
          <p:nvPr/>
        </p:nvSpPr>
        <p:spPr>
          <a:xfrm>
            <a:off x="3871894" y="3121957"/>
            <a:ext cx="883991" cy="571492"/>
          </a:xfrm>
          <a:prstGeom prst="roundRect">
            <a:avLst>
              <a:gd name="adj" fmla="val 20167"/>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Core 1</a:t>
            </a:r>
            <a:endParaRPr lang="en-US" dirty="0"/>
          </a:p>
        </p:txBody>
      </p:sp>
      <p:grpSp>
        <p:nvGrpSpPr>
          <p:cNvPr id="19" name="Group 18"/>
          <p:cNvGrpSpPr/>
          <p:nvPr/>
        </p:nvGrpSpPr>
        <p:grpSpPr>
          <a:xfrm>
            <a:off x="3797725" y="3934917"/>
            <a:ext cx="4656884" cy="548589"/>
            <a:chOff x="45743" y="3450252"/>
            <a:chExt cx="4656884" cy="548589"/>
          </a:xfrm>
        </p:grpSpPr>
        <p:sp>
          <p:nvSpPr>
            <p:cNvPr id="29" name="Rounded Rectangle 28"/>
            <p:cNvSpPr/>
            <p:nvPr/>
          </p:nvSpPr>
          <p:spPr>
            <a:xfrm>
              <a:off x="45743" y="3450252"/>
              <a:ext cx="4656884" cy="548589"/>
            </a:xfrm>
            <a:prstGeom prst="roundRect">
              <a:avLst>
                <a:gd name="adj" fmla="val 328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I/O System</a:t>
              </a:r>
              <a:endParaRPr lang="en-US" dirty="0"/>
            </a:p>
          </p:txBody>
        </p:sp>
        <p:sp>
          <p:nvSpPr>
            <p:cNvPr id="30" name="Rounded Rectangle 29"/>
            <p:cNvSpPr/>
            <p:nvPr/>
          </p:nvSpPr>
          <p:spPr>
            <a:xfrm>
              <a:off x="328540" y="3555721"/>
              <a:ext cx="901494" cy="360026"/>
            </a:xfrm>
            <a:prstGeom prst="roundRect">
              <a:avLst/>
            </a:prstGeom>
            <a:solidFill>
              <a:schemeClr val="accent2">
                <a:lumMod val="75000"/>
                <a:lumOff val="25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smtClean="0"/>
                <a:t>Disk</a:t>
              </a:r>
              <a:endParaRPr lang="en-US" dirty="0"/>
            </a:p>
          </p:txBody>
        </p:sp>
        <p:sp>
          <p:nvSpPr>
            <p:cNvPr id="31" name="Rounded Rectangle 30"/>
            <p:cNvSpPr/>
            <p:nvPr/>
          </p:nvSpPr>
          <p:spPr>
            <a:xfrm>
              <a:off x="3375221" y="3545313"/>
              <a:ext cx="1044899" cy="360026"/>
            </a:xfrm>
            <a:prstGeom prst="roundRect">
              <a:avLst/>
            </a:prstGeom>
            <a:solidFill>
              <a:schemeClr val="accent2">
                <a:lumMod val="75000"/>
                <a:lumOff val="25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smtClean="0"/>
                <a:t>Network</a:t>
              </a:r>
              <a:endParaRPr lang="en-US" dirty="0"/>
            </a:p>
          </p:txBody>
        </p:sp>
      </p:grpSp>
      <p:sp>
        <p:nvSpPr>
          <p:cNvPr id="25" name="Rounded Rectangle 24"/>
          <p:cNvSpPr/>
          <p:nvPr/>
        </p:nvSpPr>
        <p:spPr>
          <a:xfrm>
            <a:off x="7290199" y="3121957"/>
            <a:ext cx="1164410" cy="571492"/>
          </a:xfrm>
          <a:prstGeom prst="roundRect">
            <a:avLst>
              <a:gd name="adj" fmla="val 20167"/>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Core 8-32</a:t>
            </a:r>
            <a:endParaRPr lang="en-US" dirty="0"/>
          </a:p>
        </p:txBody>
      </p:sp>
      <p:sp>
        <p:nvSpPr>
          <p:cNvPr id="35" name="Rounded Rectangle 34"/>
          <p:cNvSpPr/>
          <p:nvPr/>
        </p:nvSpPr>
        <p:spPr>
          <a:xfrm>
            <a:off x="2776287" y="5664229"/>
            <a:ext cx="6116953" cy="802448"/>
          </a:xfrm>
          <a:prstGeom prst="roundRect">
            <a:avLst/>
          </a:prstGeom>
          <a:solidFill>
            <a:schemeClr val="tx2">
              <a:lumMod val="60000"/>
              <a:lumOff val="4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File Serving Infrastructure</a:t>
            </a:r>
            <a:endParaRPr lang="en-US" dirty="0"/>
          </a:p>
        </p:txBody>
      </p:sp>
      <p:cxnSp>
        <p:nvCxnSpPr>
          <p:cNvPr id="36" name="Elbow Connector 35"/>
          <p:cNvCxnSpPr>
            <a:endCxn id="35" idx="0"/>
          </p:cNvCxnSpPr>
          <p:nvPr/>
        </p:nvCxnSpPr>
        <p:spPr>
          <a:xfrm rot="5400000">
            <a:off x="5295132" y="5124597"/>
            <a:ext cx="1079264" cy="12700"/>
          </a:xfrm>
          <a:prstGeom prst="bentConnector3">
            <a:avLst/>
          </a:prstGeom>
          <a:ln w="57150" cmpd="sng"/>
        </p:spPr>
        <p:style>
          <a:lnRef idx="2">
            <a:schemeClr val="accent1"/>
          </a:lnRef>
          <a:fillRef idx="0">
            <a:schemeClr val="accent1"/>
          </a:fillRef>
          <a:effectRef idx="1">
            <a:schemeClr val="accent1"/>
          </a:effectRef>
          <a:fontRef idx="minor">
            <a:schemeClr val="tx1"/>
          </a:fontRef>
        </p:style>
      </p:cxnSp>
      <p:sp>
        <p:nvSpPr>
          <p:cNvPr id="37" name="Rounded Rectangle 36"/>
          <p:cNvSpPr/>
          <p:nvPr/>
        </p:nvSpPr>
        <p:spPr>
          <a:xfrm>
            <a:off x="800256" y="5658045"/>
            <a:ext cx="1455666" cy="802448"/>
          </a:xfrm>
          <a:prstGeom prst="roundRect">
            <a:avLst/>
          </a:prstGeom>
          <a:solidFill>
            <a:schemeClr val="tx2">
              <a:lumMod val="60000"/>
              <a:lumOff val="4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Console</a:t>
            </a:r>
            <a:endParaRPr lang="en-US" dirty="0"/>
          </a:p>
        </p:txBody>
      </p:sp>
      <p:cxnSp>
        <p:nvCxnSpPr>
          <p:cNvPr id="38" name="Elbow Connector 37"/>
          <p:cNvCxnSpPr>
            <a:stCxn id="37" idx="3"/>
            <a:endCxn id="35" idx="1"/>
          </p:cNvCxnSpPr>
          <p:nvPr/>
        </p:nvCxnSpPr>
        <p:spPr>
          <a:xfrm>
            <a:off x="2255922" y="6059269"/>
            <a:ext cx="520365" cy="6184"/>
          </a:xfrm>
          <a:prstGeom prst="bentConnector3">
            <a:avLst>
              <a:gd name="adj1" fmla="val 50000"/>
            </a:avLst>
          </a:prstGeom>
          <a:ln w="57150" cmpd="sng"/>
        </p:spPr>
        <p:style>
          <a:lnRef idx="2">
            <a:schemeClr val="accent1"/>
          </a:lnRef>
          <a:fillRef idx="0">
            <a:schemeClr val="accent1"/>
          </a:fillRef>
          <a:effectRef idx="1">
            <a:schemeClr val="accent1"/>
          </a:effectRef>
          <a:fontRef idx="minor">
            <a:schemeClr val="tx1"/>
          </a:fontRef>
        </p:style>
      </p:cxnSp>
      <p:sp>
        <p:nvSpPr>
          <p:cNvPr id="40" name="Rounded Rectangle 39"/>
          <p:cNvSpPr/>
          <p:nvPr/>
        </p:nvSpPr>
        <p:spPr>
          <a:xfrm>
            <a:off x="4918285" y="3116075"/>
            <a:ext cx="883991" cy="571492"/>
          </a:xfrm>
          <a:prstGeom prst="roundRect">
            <a:avLst>
              <a:gd name="adj" fmla="val 20167"/>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Core 2</a:t>
            </a:r>
            <a:endParaRPr lang="en-US" dirty="0"/>
          </a:p>
        </p:txBody>
      </p:sp>
      <p:cxnSp>
        <p:nvCxnSpPr>
          <p:cNvPr id="42" name="Straight Connector 41"/>
          <p:cNvCxnSpPr/>
          <p:nvPr/>
        </p:nvCxnSpPr>
        <p:spPr>
          <a:xfrm>
            <a:off x="5967037" y="3370246"/>
            <a:ext cx="1160166"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44" name="TextBox 43"/>
          <p:cNvSpPr txBox="1"/>
          <p:nvPr/>
        </p:nvSpPr>
        <p:spPr>
          <a:xfrm>
            <a:off x="5960357" y="5005202"/>
            <a:ext cx="3118537" cy="646331"/>
          </a:xfrm>
          <a:prstGeom prst="rect">
            <a:avLst/>
          </a:prstGeom>
          <a:noFill/>
        </p:spPr>
        <p:txBody>
          <a:bodyPr wrap="none" rtlCol="0">
            <a:spAutoFit/>
          </a:bodyPr>
          <a:lstStyle/>
          <a:p>
            <a:r>
              <a:rPr lang="en-US" dirty="0" smtClean="0"/>
              <a:t>3MB/s * 32 = 96MB/s (AOD)</a:t>
            </a:r>
          </a:p>
          <a:p>
            <a:r>
              <a:rPr lang="en-US" dirty="0" smtClean="0"/>
              <a:t>100KB/s * 32 = 3.2MB/s (</a:t>
            </a:r>
            <a:r>
              <a:rPr lang="en-US" dirty="0" err="1" smtClean="0"/>
              <a:t>Reco</a:t>
            </a:r>
            <a:r>
              <a:rPr lang="en-US" dirty="0" smtClean="0"/>
              <a:t>)</a:t>
            </a:r>
            <a:endParaRPr lang="en-US" dirty="0"/>
          </a:p>
        </p:txBody>
      </p:sp>
      <p:sp>
        <p:nvSpPr>
          <p:cNvPr id="7" name="Date Placeholder 6"/>
          <p:cNvSpPr>
            <a:spLocks noGrp="1"/>
          </p:cNvSpPr>
          <p:nvPr>
            <p:ph type="dt" sz="half" idx="10"/>
          </p:nvPr>
        </p:nvSpPr>
        <p:spPr/>
        <p:txBody>
          <a:bodyPr/>
          <a:lstStyle/>
          <a:p>
            <a:fld id="{D27A097E-F7D6-5D44-8C46-318DD7E2E0A8}" type="datetime1">
              <a:rPr lang="en-US" smtClean="0"/>
              <a:t>10/12/13</a:t>
            </a:fld>
            <a:endParaRPr lang="en-US"/>
          </a:p>
        </p:txBody>
      </p:sp>
      <p:sp>
        <p:nvSpPr>
          <p:cNvPr id="8" name="Footer Placeholder 7"/>
          <p:cNvSpPr>
            <a:spLocks noGrp="1"/>
          </p:cNvSpPr>
          <p:nvPr>
            <p:ph type="ftr" sz="quarter" idx="11"/>
          </p:nvPr>
        </p:nvSpPr>
        <p:spPr/>
        <p:txBody>
          <a:bodyPr/>
          <a:lstStyle/>
          <a:p>
            <a:r>
              <a:rPr lang="en-US" smtClean="0"/>
              <a:t>CHEP2013 - jbk</a:t>
            </a:r>
            <a:endParaRPr lang="en-US"/>
          </a:p>
        </p:txBody>
      </p:sp>
      <p:sp>
        <p:nvSpPr>
          <p:cNvPr id="10" name="Frame 9"/>
          <p:cNvSpPr/>
          <p:nvPr/>
        </p:nvSpPr>
        <p:spPr>
          <a:xfrm>
            <a:off x="5960357" y="4975895"/>
            <a:ext cx="3112614" cy="665378"/>
          </a:xfrm>
          <a:prstGeom prst="frame">
            <a:avLst>
              <a:gd name="adj1" fmla="val 3742"/>
            </a:avLst>
          </a:prstGeom>
          <a:solidFill>
            <a:srgbClr val="FFFF00"/>
          </a:solidFill>
          <a:ln w="9525"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3" name="TextBox 32"/>
          <p:cNvSpPr txBox="1"/>
          <p:nvPr/>
        </p:nvSpPr>
        <p:spPr>
          <a:xfrm>
            <a:off x="7727463" y="7737"/>
            <a:ext cx="1416538" cy="369332"/>
          </a:xfrm>
          <a:prstGeom prst="rect">
            <a:avLst/>
          </a:prstGeom>
          <a:noFill/>
        </p:spPr>
        <p:txBody>
          <a:bodyPr wrap="square" rtlCol="0">
            <a:spAutoFit/>
          </a:bodyPr>
          <a:lstStyle/>
          <a:p>
            <a:pPr algn="r"/>
            <a:r>
              <a:rPr lang="en-US" b="1" dirty="0" smtClean="0">
                <a:solidFill>
                  <a:srgbClr val="FF0000">
                    <a:alpha val="50000"/>
                  </a:srgbClr>
                </a:solidFill>
              </a:rPr>
              <a:t>Frameworks</a:t>
            </a:r>
            <a:endParaRPr lang="en-US" b="1" dirty="0">
              <a:solidFill>
                <a:srgbClr val="FF0000">
                  <a:alpha val="50000"/>
                </a:srgbClr>
              </a:solidFill>
            </a:endParaRPr>
          </a:p>
        </p:txBody>
      </p:sp>
    </p:spTree>
    <p:custDataLst>
      <p:tags r:id="rId1"/>
    </p:custDataLst>
    <p:extLst>
      <p:ext uri="{BB962C8B-B14F-4D97-AF65-F5344CB8AC3E}">
        <p14:creationId xmlns:p14="http://schemas.microsoft.com/office/powerpoint/2010/main" val="1313149792"/>
      </p:ext>
    </p:extLst>
  </p:cSld>
  <p:clrMapOvr>
    <a:masterClrMapping/>
  </p:clrMapOvr>
  <mc:AlternateContent xmlns:mc="http://schemas.openxmlformats.org/markup-compatibility/2006">
    <mc:Choice xmlns:p14="http://schemas.microsoft.com/office/powerpoint/2010/main" Requires="p14">
      <p:transition spd="slow" p14:dur="2000" advTm="118675"/>
    </mc:Choice>
    <mc:Fallback>
      <p:transition xmlns:p14="http://schemas.microsoft.com/office/powerpoint/2010/main" spd="slow" advTm="118675"/>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4813"/>
            <a:ext cx="7313613" cy="696849"/>
          </a:xfrm>
        </p:spPr>
        <p:txBody>
          <a:bodyPr/>
          <a:lstStyle/>
          <a:p>
            <a:r>
              <a:rPr lang="en-US" dirty="0" smtClean="0"/>
              <a:t>The many-core coprocessor</a:t>
            </a:r>
            <a:endParaRPr lang="en-US" dirty="0"/>
          </a:p>
        </p:txBody>
      </p:sp>
      <p:sp>
        <p:nvSpPr>
          <p:cNvPr id="3" name="Content Placeholder 2"/>
          <p:cNvSpPr>
            <a:spLocks noGrp="1"/>
          </p:cNvSpPr>
          <p:nvPr>
            <p:ph idx="1"/>
          </p:nvPr>
        </p:nvSpPr>
        <p:spPr>
          <a:xfrm>
            <a:off x="141111" y="1017948"/>
            <a:ext cx="3248721" cy="2401284"/>
          </a:xfrm>
        </p:spPr>
        <p:txBody>
          <a:bodyPr/>
          <a:lstStyle/>
          <a:p>
            <a:pPr>
              <a:lnSpc>
                <a:spcPct val="50000"/>
              </a:lnSpc>
            </a:pPr>
            <a:r>
              <a:rPr lang="en-US" dirty="0" smtClean="0"/>
              <a:t>Small </a:t>
            </a:r>
            <a:r>
              <a:rPr lang="en-US" dirty="0" smtClean="0"/>
              <a:t>memories</a:t>
            </a:r>
          </a:p>
          <a:p>
            <a:pPr>
              <a:lnSpc>
                <a:spcPct val="50000"/>
              </a:lnSpc>
            </a:pPr>
            <a:r>
              <a:rPr lang="en-US" dirty="0" smtClean="0"/>
              <a:t>Simple cores</a:t>
            </a:r>
            <a:endParaRPr lang="en-US" dirty="0" smtClean="0"/>
          </a:p>
          <a:p>
            <a:pPr>
              <a:lnSpc>
                <a:spcPct val="50000"/>
              </a:lnSpc>
            </a:pPr>
            <a:r>
              <a:rPr lang="en-US" dirty="0" smtClean="0"/>
              <a:t>Data </a:t>
            </a:r>
            <a:r>
              <a:rPr lang="en-US" dirty="0" smtClean="0"/>
              <a:t>transfer costs</a:t>
            </a:r>
          </a:p>
          <a:p>
            <a:pPr>
              <a:lnSpc>
                <a:spcPct val="50000"/>
              </a:lnSpc>
            </a:pPr>
            <a:r>
              <a:rPr lang="en-US" dirty="0"/>
              <a:t>Lock step operations</a:t>
            </a:r>
          </a:p>
          <a:p>
            <a:pPr>
              <a:lnSpc>
                <a:spcPct val="50000"/>
              </a:lnSpc>
            </a:pPr>
            <a:r>
              <a:rPr lang="en-US" dirty="0" smtClean="0"/>
              <a:t>Specialized </a:t>
            </a:r>
            <a:r>
              <a:rPr lang="en-US" dirty="0" smtClean="0"/>
              <a:t>languages</a:t>
            </a:r>
          </a:p>
          <a:p>
            <a:pPr>
              <a:lnSpc>
                <a:spcPct val="50000"/>
              </a:lnSpc>
            </a:pPr>
            <a:endParaRPr lang="en-US" dirty="0" smtClean="0"/>
          </a:p>
        </p:txBody>
      </p:sp>
      <p:grpSp>
        <p:nvGrpSpPr>
          <p:cNvPr id="43" name="Group 42"/>
          <p:cNvGrpSpPr/>
          <p:nvPr/>
        </p:nvGrpSpPr>
        <p:grpSpPr>
          <a:xfrm>
            <a:off x="3389833" y="1017947"/>
            <a:ext cx="5683138" cy="3959957"/>
            <a:chOff x="3389833" y="1017947"/>
            <a:chExt cx="5683138" cy="3959957"/>
          </a:xfrm>
        </p:grpSpPr>
        <p:grpSp>
          <p:nvGrpSpPr>
            <p:cNvPr id="14" name="Group 13"/>
            <p:cNvGrpSpPr/>
            <p:nvPr/>
          </p:nvGrpSpPr>
          <p:grpSpPr>
            <a:xfrm>
              <a:off x="3389833" y="1017947"/>
              <a:ext cx="5683138" cy="3959957"/>
              <a:chOff x="3389833" y="1034705"/>
              <a:chExt cx="5683138" cy="3855060"/>
            </a:xfrm>
          </p:grpSpPr>
          <p:sp>
            <p:nvSpPr>
              <p:cNvPr id="28" name="Rounded Rectangle 27"/>
              <p:cNvSpPr/>
              <p:nvPr/>
            </p:nvSpPr>
            <p:spPr>
              <a:xfrm>
                <a:off x="3694633" y="1339505"/>
                <a:ext cx="5378338" cy="3550260"/>
              </a:xfrm>
              <a:prstGeom prst="roundRect">
                <a:avLst/>
              </a:prstGeom>
              <a:solidFill>
                <a:srgbClr val="B29F6B"/>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ounded Rectangle 28"/>
              <p:cNvSpPr/>
              <p:nvPr/>
            </p:nvSpPr>
            <p:spPr>
              <a:xfrm>
                <a:off x="3542233" y="1187105"/>
                <a:ext cx="5378338" cy="3550260"/>
              </a:xfrm>
              <a:prstGeom prst="roundRect">
                <a:avLst/>
              </a:prstGeom>
              <a:solidFill>
                <a:schemeClr val="tx2">
                  <a:lumMod val="60000"/>
                  <a:lumOff val="4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Rounded Rectangle 29"/>
              <p:cNvSpPr/>
              <p:nvPr/>
            </p:nvSpPr>
            <p:spPr>
              <a:xfrm>
                <a:off x="3389833" y="1034705"/>
                <a:ext cx="5378338" cy="3550260"/>
              </a:xfrm>
              <a:prstGeom prst="roundRect">
                <a:avLst/>
              </a:prstGeom>
              <a:solidFill>
                <a:schemeClr val="tx2">
                  <a:lumMod val="60000"/>
                  <a:lumOff val="4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5" name="Rounded Rectangle 14"/>
            <p:cNvSpPr/>
            <p:nvPr/>
          </p:nvSpPr>
          <p:spPr>
            <a:xfrm>
              <a:off x="4156758" y="1174494"/>
              <a:ext cx="4047232" cy="370434"/>
            </a:xfrm>
            <a:prstGeom prst="roundRect">
              <a:avLst>
                <a:gd name="adj" fmla="val 328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Global Memory</a:t>
              </a:r>
              <a:endParaRPr lang="en-US" dirty="0"/>
            </a:p>
          </p:txBody>
        </p:sp>
        <p:sp>
          <p:nvSpPr>
            <p:cNvPr id="17" name="Rounded Rectangle 16"/>
            <p:cNvSpPr/>
            <p:nvPr/>
          </p:nvSpPr>
          <p:spPr>
            <a:xfrm>
              <a:off x="3921894" y="3000075"/>
              <a:ext cx="883991" cy="571492"/>
            </a:xfrm>
            <a:prstGeom prst="roundRect">
              <a:avLst>
                <a:gd name="adj" fmla="val 20167"/>
              </a:avLst>
            </a:prstGeom>
            <a:solidFill>
              <a:schemeClr val="accent2">
                <a:lumMod val="75000"/>
                <a:lumOff val="25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smtClean="0"/>
                <a:t>Core 1</a:t>
              </a:r>
              <a:endParaRPr lang="en-US" dirty="0"/>
            </a:p>
          </p:txBody>
        </p:sp>
        <p:grpSp>
          <p:nvGrpSpPr>
            <p:cNvPr id="18" name="Group 17"/>
            <p:cNvGrpSpPr/>
            <p:nvPr/>
          </p:nvGrpSpPr>
          <p:grpSpPr>
            <a:xfrm>
              <a:off x="3797725" y="4023056"/>
              <a:ext cx="4656884" cy="548589"/>
              <a:chOff x="45743" y="3450252"/>
              <a:chExt cx="4656884" cy="548589"/>
            </a:xfrm>
          </p:grpSpPr>
          <p:sp>
            <p:nvSpPr>
              <p:cNvPr id="25" name="Rounded Rectangle 24"/>
              <p:cNvSpPr/>
              <p:nvPr/>
            </p:nvSpPr>
            <p:spPr>
              <a:xfrm>
                <a:off x="45743" y="3450252"/>
                <a:ext cx="4656884" cy="548589"/>
              </a:xfrm>
              <a:prstGeom prst="roundRect">
                <a:avLst>
                  <a:gd name="adj" fmla="val 328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I/O System</a:t>
                </a:r>
                <a:endParaRPr lang="en-US" dirty="0"/>
              </a:p>
            </p:txBody>
          </p:sp>
          <p:sp>
            <p:nvSpPr>
              <p:cNvPr id="26" name="Rounded Rectangle 25"/>
              <p:cNvSpPr/>
              <p:nvPr/>
            </p:nvSpPr>
            <p:spPr>
              <a:xfrm>
                <a:off x="328540" y="3555721"/>
                <a:ext cx="901494" cy="360026"/>
              </a:xfrm>
              <a:prstGeom prst="roundRect">
                <a:avLst/>
              </a:prstGeom>
              <a:solidFill>
                <a:schemeClr val="accent2">
                  <a:lumMod val="75000"/>
                  <a:lumOff val="25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err="1" smtClean="0"/>
                  <a:t>PCIe</a:t>
                </a:r>
                <a:endParaRPr lang="en-US" dirty="0"/>
              </a:p>
            </p:txBody>
          </p:sp>
          <p:sp>
            <p:nvSpPr>
              <p:cNvPr id="27" name="Rounded Rectangle 26"/>
              <p:cNvSpPr/>
              <p:nvPr/>
            </p:nvSpPr>
            <p:spPr>
              <a:xfrm>
                <a:off x="3375221" y="3545313"/>
                <a:ext cx="1044899" cy="360026"/>
              </a:xfrm>
              <a:prstGeom prst="roundRect">
                <a:avLst/>
              </a:prstGeom>
              <a:solidFill>
                <a:schemeClr val="accent2">
                  <a:lumMod val="75000"/>
                  <a:lumOff val="25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smtClean="0"/>
                  <a:t>Network</a:t>
                </a:r>
                <a:endParaRPr lang="en-US" dirty="0"/>
              </a:p>
            </p:txBody>
          </p:sp>
        </p:grpSp>
        <p:sp>
          <p:nvSpPr>
            <p:cNvPr id="19" name="Rounded Rectangle 18"/>
            <p:cNvSpPr/>
            <p:nvPr/>
          </p:nvSpPr>
          <p:spPr>
            <a:xfrm>
              <a:off x="7340199" y="3000075"/>
              <a:ext cx="941903" cy="571492"/>
            </a:xfrm>
            <a:prstGeom prst="roundRect">
              <a:avLst>
                <a:gd name="adj" fmla="val 20167"/>
              </a:avLst>
            </a:prstGeom>
            <a:solidFill>
              <a:schemeClr val="accent2">
                <a:lumMod val="75000"/>
                <a:lumOff val="25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smtClean="0"/>
                <a:t>Core N</a:t>
              </a:r>
              <a:endParaRPr lang="en-US" dirty="0"/>
            </a:p>
          </p:txBody>
        </p:sp>
        <p:sp>
          <p:nvSpPr>
            <p:cNvPr id="20" name="Rounded Rectangle 19"/>
            <p:cNvSpPr/>
            <p:nvPr/>
          </p:nvSpPr>
          <p:spPr>
            <a:xfrm>
              <a:off x="4968285" y="2994193"/>
              <a:ext cx="883991" cy="571492"/>
            </a:xfrm>
            <a:prstGeom prst="roundRect">
              <a:avLst>
                <a:gd name="adj" fmla="val 20167"/>
              </a:avLst>
            </a:prstGeom>
            <a:solidFill>
              <a:schemeClr val="accent2">
                <a:lumMod val="75000"/>
                <a:lumOff val="25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smtClean="0"/>
                <a:t>Core 2</a:t>
              </a:r>
              <a:endParaRPr lang="en-US" dirty="0"/>
            </a:p>
          </p:txBody>
        </p:sp>
        <p:cxnSp>
          <p:nvCxnSpPr>
            <p:cNvPr id="21" name="Straight Connector 20"/>
            <p:cNvCxnSpPr/>
            <p:nvPr/>
          </p:nvCxnSpPr>
          <p:spPr>
            <a:xfrm>
              <a:off x="6017037" y="3248364"/>
              <a:ext cx="1160166"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31" name="Rounded Rectangle 30"/>
            <p:cNvSpPr/>
            <p:nvPr/>
          </p:nvSpPr>
          <p:spPr>
            <a:xfrm>
              <a:off x="3592233" y="2452429"/>
              <a:ext cx="1213653" cy="457790"/>
            </a:xfrm>
            <a:prstGeom prst="roundRect">
              <a:avLst>
                <a:gd name="adj" fmla="val 20167"/>
              </a:avLst>
            </a:prstGeom>
            <a:solidFill>
              <a:schemeClr val="accent2">
                <a:lumMod val="75000"/>
                <a:lumOff val="25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smtClean="0"/>
                <a:t>Thread 1</a:t>
              </a:r>
              <a:endParaRPr lang="en-US" dirty="0"/>
            </a:p>
          </p:txBody>
        </p:sp>
        <p:sp>
          <p:nvSpPr>
            <p:cNvPr id="32" name="Rounded Rectangle 31"/>
            <p:cNvSpPr/>
            <p:nvPr/>
          </p:nvSpPr>
          <p:spPr>
            <a:xfrm>
              <a:off x="7335674" y="2452429"/>
              <a:ext cx="1248935" cy="457790"/>
            </a:xfrm>
            <a:prstGeom prst="roundRect">
              <a:avLst>
                <a:gd name="adj" fmla="val 20167"/>
              </a:avLst>
            </a:prstGeom>
            <a:solidFill>
              <a:schemeClr val="accent2">
                <a:lumMod val="75000"/>
                <a:lumOff val="25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smtClean="0"/>
                <a:t>Thread M</a:t>
              </a:r>
              <a:endParaRPr lang="en-US" dirty="0"/>
            </a:p>
          </p:txBody>
        </p:sp>
        <p:sp>
          <p:nvSpPr>
            <p:cNvPr id="33" name="Rounded Rectangle 32"/>
            <p:cNvSpPr/>
            <p:nvPr/>
          </p:nvSpPr>
          <p:spPr>
            <a:xfrm>
              <a:off x="4885609" y="2446547"/>
              <a:ext cx="1085121" cy="457790"/>
            </a:xfrm>
            <a:prstGeom prst="roundRect">
              <a:avLst>
                <a:gd name="adj" fmla="val 20167"/>
              </a:avLst>
            </a:prstGeom>
            <a:solidFill>
              <a:schemeClr val="accent2">
                <a:lumMod val="75000"/>
                <a:lumOff val="25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smtClean="0"/>
                <a:t>Thread 2</a:t>
              </a:r>
              <a:endParaRPr lang="en-US" dirty="0"/>
            </a:p>
          </p:txBody>
        </p:sp>
        <p:cxnSp>
          <p:nvCxnSpPr>
            <p:cNvPr id="34" name="Straight Connector 33"/>
            <p:cNvCxnSpPr/>
            <p:nvPr/>
          </p:nvCxnSpPr>
          <p:spPr>
            <a:xfrm>
              <a:off x="6067037" y="2680716"/>
              <a:ext cx="1160166"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35" name="Rounded Rectangle 34"/>
            <p:cNvSpPr/>
            <p:nvPr/>
          </p:nvSpPr>
          <p:spPr>
            <a:xfrm>
              <a:off x="3624634" y="1707541"/>
              <a:ext cx="1610988" cy="370434"/>
            </a:xfrm>
            <a:prstGeom prst="roundRect">
              <a:avLst>
                <a:gd name="adj" fmla="val 328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Local Memory</a:t>
              </a:r>
              <a:endParaRPr lang="en-US" dirty="0"/>
            </a:p>
          </p:txBody>
        </p:sp>
        <p:sp>
          <p:nvSpPr>
            <p:cNvPr id="36" name="Rounded Rectangle 35"/>
            <p:cNvSpPr/>
            <p:nvPr/>
          </p:nvSpPr>
          <p:spPr>
            <a:xfrm>
              <a:off x="5338022" y="1700761"/>
              <a:ext cx="1610988" cy="370434"/>
            </a:xfrm>
            <a:prstGeom prst="roundRect">
              <a:avLst>
                <a:gd name="adj" fmla="val 328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Local Memory</a:t>
              </a:r>
              <a:endParaRPr lang="en-US" dirty="0"/>
            </a:p>
          </p:txBody>
        </p:sp>
        <p:sp>
          <p:nvSpPr>
            <p:cNvPr id="37" name="Rounded Rectangle 36"/>
            <p:cNvSpPr/>
            <p:nvPr/>
          </p:nvSpPr>
          <p:spPr>
            <a:xfrm>
              <a:off x="7069010" y="1707541"/>
              <a:ext cx="1610988" cy="370434"/>
            </a:xfrm>
            <a:prstGeom prst="roundRect">
              <a:avLst>
                <a:gd name="adj" fmla="val 328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Local Memory</a:t>
              </a:r>
              <a:endParaRPr lang="en-US" dirty="0"/>
            </a:p>
          </p:txBody>
        </p:sp>
      </p:grpSp>
      <p:graphicFrame>
        <p:nvGraphicFramePr>
          <p:cNvPr id="44" name="Table 43"/>
          <p:cNvGraphicFramePr>
            <a:graphicFrameLocks noGrp="1"/>
          </p:cNvGraphicFramePr>
          <p:nvPr>
            <p:extLst>
              <p:ext uri="{D42A27DB-BD31-4B8C-83A1-F6EECF244321}">
                <p14:modId xmlns:p14="http://schemas.microsoft.com/office/powerpoint/2010/main" val="2558851347"/>
              </p:ext>
            </p:extLst>
          </p:nvPr>
        </p:nvGraphicFramePr>
        <p:xfrm>
          <a:off x="3152633" y="5202621"/>
          <a:ext cx="5038322" cy="1341120"/>
        </p:xfrm>
        <a:graphic>
          <a:graphicData uri="http://schemas.openxmlformats.org/drawingml/2006/table">
            <a:tbl>
              <a:tblPr firstRow="1" bandRow="1">
                <a:tableStyleId>{5C22544A-7EE6-4342-B048-85BDC9FD1C3A}</a:tableStyleId>
              </a:tblPr>
              <a:tblGrid>
                <a:gridCol w="1806877"/>
                <a:gridCol w="1086556"/>
                <a:gridCol w="2144889"/>
              </a:tblGrid>
              <a:tr h="283169">
                <a:tc>
                  <a:txBody>
                    <a:bodyPr/>
                    <a:lstStyle/>
                    <a:p>
                      <a:endParaRPr lang="en-US" sz="1600" dirty="0"/>
                    </a:p>
                  </a:txBody>
                  <a:tcPr/>
                </a:tc>
                <a:tc>
                  <a:txBody>
                    <a:bodyPr/>
                    <a:lstStyle/>
                    <a:p>
                      <a:r>
                        <a:rPr lang="en-US" sz="1600" dirty="0" smtClean="0"/>
                        <a:t>Phi</a:t>
                      </a:r>
                      <a:endParaRPr lang="en-US" sz="1600" dirty="0"/>
                    </a:p>
                  </a:txBody>
                  <a:tcPr/>
                </a:tc>
                <a:tc>
                  <a:txBody>
                    <a:bodyPr/>
                    <a:lstStyle/>
                    <a:p>
                      <a:r>
                        <a:rPr lang="en-US" sz="1600" dirty="0" smtClean="0"/>
                        <a:t>K20</a:t>
                      </a:r>
                      <a:endParaRPr lang="en-US" sz="1600" dirty="0"/>
                    </a:p>
                  </a:txBody>
                  <a:tcPr/>
                </a:tc>
              </a:tr>
              <a:tr h="283169">
                <a:tc>
                  <a:txBody>
                    <a:bodyPr/>
                    <a:lstStyle/>
                    <a:p>
                      <a:r>
                        <a:rPr lang="en-US" sz="1600" dirty="0" smtClean="0"/>
                        <a:t>Cores</a:t>
                      </a:r>
                      <a:endParaRPr lang="en-US" sz="1600" dirty="0"/>
                    </a:p>
                  </a:txBody>
                  <a:tcPr/>
                </a:tc>
                <a:tc>
                  <a:txBody>
                    <a:bodyPr/>
                    <a:lstStyle/>
                    <a:p>
                      <a:r>
                        <a:rPr lang="en-US" sz="1600" dirty="0" smtClean="0"/>
                        <a:t>60</a:t>
                      </a:r>
                      <a:endParaRPr lang="en-US" sz="1600" dirty="0"/>
                    </a:p>
                  </a:txBody>
                  <a:tcPr/>
                </a:tc>
                <a:tc>
                  <a:txBody>
                    <a:bodyPr/>
                    <a:lstStyle/>
                    <a:p>
                      <a:r>
                        <a:rPr lang="en-US" sz="1600" dirty="0" smtClean="0"/>
                        <a:t>~2500</a:t>
                      </a:r>
                      <a:endParaRPr lang="en-US" sz="1600" dirty="0"/>
                    </a:p>
                  </a:txBody>
                  <a:tcPr/>
                </a:tc>
              </a:tr>
              <a:tr h="283169">
                <a:tc>
                  <a:txBody>
                    <a:bodyPr/>
                    <a:lstStyle/>
                    <a:p>
                      <a:r>
                        <a:rPr lang="en-US" sz="1600" dirty="0" smtClean="0"/>
                        <a:t>Threads</a:t>
                      </a:r>
                      <a:endParaRPr lang="en-US" sz="1600" dirty="0"/>
                    </a:p>
                  </a:txBody>
                  <a:tcPr/>
                </a:tc>
                <a:tc>
                  <a:txBody>
                    <a:bodyPr/>
                    <a:lstStyle/>
                    <a:p>
                      <a:r>
                        <a:rPr lang="en-US" sz="1600" dirty="0" smtClean="0"/>
                        <a:t>240</a:t>
                      </a:r>
                      <a:endParaRPr lang="en-US" sz="1600" dirty="0"/>
                    </a:p>
                  </a:txBody>
                  <a:tcPr/>
                </a:tc>
                <a:tc>
                  <a:txBody>
                    <a:bodyPr/>
                    <a:lstStyle/>
                    <a:p>
                      <a:r>
                        <a:rPr lang="en-US" sz="1600" dirty="0" smtClean="0"/>
                        <a:t>~26624</a:t>
                      </a:r>
                      <a:endParaRPr lang="en-US" sz="1600" dirty="0"/>
                    </a:p>
                  </a:txBody>
                  <a:tcPr/>
                </a:tc>
              </a:tr>
              <a:tr h="283169">
                <a:tc>
                  <a:txBody>
                    <a:bodyPr/>
                    <a:lstStyle/>
                    <a:p>
                      <a:r>
                        <a:rPr lang="en-US" sz="1600" dirty="0" smtClean="0"/>
                        <a:t>Memory /</a:t>
                      </a:r>
                      <a:r>
                        <a:rPr lang="en-US" sz="1600" baseline="0" dirty="0" smtClean="0"/>
                        <a:t> thread</a:t>
                      </a:r>
                      <a:endParaRPr lang="en-US" sz="1600" dirty="0"/>
                    </a:p>
                  </a:txBody>
                  <a:tcPr/>
                </a:tc>
                <a:tc>
                  <a:txBody>
                    <a:bodyPr/>
                    <a:lstStyle/>
                    <a:p>
                      <a:r>
                        <a:rPr lang="en-US" sz="1600" dirty="0" smtClean="0"/>
                        <a:t>~33MB</a:t>
                      </a:r>
                      <a:endParaRPr lang="en-US" sz="1600" dirty="0"/>
                    </a:p>
                  </a:txBody>
                  <a:tcPr/>
                </a:tc>
                <a:tc>
                  <a:txBody>
                    <a:bodyPr/>
                    <a:lstStyle/>
                    <a:p>
                      <a:r>
                        <a:rPr lang="en-US" sz="1600" dirty="0" smtClean="0"/>
                        <a:t>32</a:t>
                      </a:r>
                      <a:r>
                        <a:rPr lang="en-US" sz="1600" baseline="0" dirty="0" smtClean="0"/>
                        <a:t> regs+24KB shared</a:t>
                      </a:r>
                      <a:endParaRPr lang="en-US" sz="1600" dirty="0"/>
                    </a:p>
                  </a:txBody>
                  <a:tcPr/>
                </a:tc>
              </a:tr>
            </a:tbl>
          </a:graphicData>
        </a:graphic>
      </p:graphicFrame>
      <p:sp>
        <p:nvSpPr>
          <p:cNvPr id="7" name="Date Placeholder 6"/>
          <p:cNvSpPr>
            <a:spLocks noGrp="1"/>
          </p:cNvSpPr>
          <p:nvPr>
            <p:ph type="dt" sz="half" idx="10"/>
          </p:nvPr>
        </p:nvSpPr>
        <p:spPr/>
        <p:txBody>
          <a:bodyPr/>
          <a:lstStyle/>
          <a:p>
            <a:fld id="{CD2A94DD-3C95-264F-9435-73CFA6FFFEF5}" type="datetime1">
              <a:rPr lang="en-US" smtClean="0"/>
              <a:t>10/14/13</a:t>
            </a:fld>
            <a:endParaRPr lang="en-US"/>
          </a:p>
        </p:txBody>
      </p:sp>
      <p:sp>
        <p:nvSpPr>
          <p:cNvPr id="8" name="Footer Placeholder 7"/>
          <p:cNvSpPr>
            <a:spLocks noGrp="1"/>
          </p:cNvSpPr>
          <p:nvPr>
            <p:ph type="ftr" sz="quarter" idx="11"/>
          </p:nvPr>
        </p:nvSpPr>
        <p:spPr/>
        <p:txBody>
          <a:bodyPr/>
          <a:lstStyle/>
          <a:p>
            <a:r>
              <a:rPr lang="en-US" smtClean="0"/>
              <a:t>CHEP2013 - jbk</a:t>
            </a:r>
            <a:endParaRPr lang="en-US"/>
          </a:p>
        </p:txBody>
      </p:sp>
      <p:pic>
        <p:nvPicPr>
          <p:cNvPr id="9" name="Picture 8"/>
          <p:cNvPicPr>
            <a:picLocks noChangeAspect="1"/>
          </p:cNvPicPr>
          <p:nvPr/>
        </p:nvPicPr>
        <p:blipFill>
          <a:blip r:embed="rId4"/>
          <a:stretch>
            <a:fillRect/>
          </a:stretch>
        </p:blipFill>
        <p:spPr>
          <a:xfrm>
            <a:off x="283480" y="3419231"/>
            <a:ext cx="2523471" cy="3056673"/>
          </a:xfrm>
          <a:prstGeom prst="rect">
            <a:avLst/>
          </a:prstGeom>
        </p:spPr>
      </p:pic>
      <p:sp>
        <p:nvSpPr>
          <p:cNvPr id="38" name="Frame 37"/>
          <p:cNvSpPr/>
          <p:nvPr/>
        </p:nvSpPr>
        <p:spPr>
          <a:xfrm>
            <a:off x="3049125" y="6190216"/>
            <a:ext cx="5232977" cy="406100"/>
          </a:xfrm>
          <a:prstGeom prst="frame">
            <a:avLst>
              <a:gd name="adj1" fmla="val 13364"/>
            </a:avLst>
          </a:prstGeom>
          <a:solidFill>
            <a:srgbClr val="FFFF00"/>
          </a:solidFill>
          <a:ln w="9525"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9" name="Frame 38"/>
          <p:cNvSpPr/>
          <p:nvPr/>
        </p:nvSpPr>
        <p:spPr>
          <a:xfrm>
            <a:off x="105046" y="851662"/>
            <a:ext cx="2701906" cy="479379"/>
          </a:xfrm>
          <a:prstGeom prst="frame">
            <a:avLst>
              <a:gd name="adj1" fmla="val 13364"/>
            </a:avLst>
          </a:prstGeom>
          <a:solidFill>
            <a:srgbClr val="FFFF00"/>
          </a:solidFill>
          <a:ln w="9525"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0" name="Frame 39"/>
          <p:cNvSpPr/>
          <p:nvPr/>
        </p:nvSpPr>
        <p:spPr>
          <a:xfrm>
            <a:off x="3049125" y="5500815"/>
            <a:ext cx="5232977" cy="406100"/>
          </a:xfrm>
          <a:prstGeom prst="frame">
            <a:avLst>
              <a:gd name="adj1" fmla="val 13364"/>
            </a:avLst>
          </a:prstGeom>
          <a:solidFill>
            <a:srgbClr val="FFFF00"/>
          </a:solidFill>
          <a:ln w="9525"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1" name="Frame 40"/>
          <p:cNvSpPr/>
          <p:nvPr/>
        </p:nvSpPr>
        <p:spPr>
          <a:xfrm>
            <a:off x="105046" y="1305238"/>
            <a:ext cx="2701906" cy="479379"/>
          </a:xfrm>
          <a:prstGeom prst="frame">
            <a:avLst>
              <a:gd name="adj1" fmla="val 13364"/>
            </a:avLst>
          </a:prstGeom>
          <a:solidFill>
            <a:srgbClr val="FFFF00"/>
          </a:solidFill>
          <a:ln w="9525"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2" name="Frame 41"/>
          <p:cNvSpPr/>
          <p:nvPr/>
        </p:nvSpPr>
        <p:spPr>
          <a:xfrm>
            <a:off x="3921894" y="4023055"/>
            <a:ext cx="1197184" cy="548589"/>
          </a:xfrm>
          <a:prstGeom prst="frame">
            <a:avLst>
              <a:gd name="adj1" fmla="val 13364"/>
            </a:avLst>
          </a:prstGeom>
          <a:solidFill>
            <a:srgbClr val="FFFF00"/>
          </a:solidFill>
          <a:ln w="9525"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5" name="Frame 44"/>
          <p:cNvSpPr/>
          <p:nvPr/>
        </p:nvSpPr>
        <p:spPr>
          <a:xfrm>
            <a:off x="105045" y="1757332"/>
            <a:ext cx="2944080" cy="479379"/>
          </a:xfrm>
          <a:prstGeom prst="frame">
            <a:avLst>
              <a:gd name="adj1" fmla="val 13364"/>
            </a:avLst>
          </a:prstGeom>
          <a:solidFill>
            <a:srgbClr val="FFFF00"/>
          </a:solidFill>
          <a:ln w="9525"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6" name="TextBox 45"/>
          <p:cNvSpPr txBox="1"/>
          <p:nvPr/>
        </p:nvSpPr>
        <p:spPr>
          <a:xfrm>
            <a:off x="7727463" y="7737"/>
            <a:ext cx="1416538" cy="369332"/>
          </a:xfrm>
          <a:prstGeom prst="rect">
            <a:avLst/>
          </a:prstGeom>
          <a:noFill/>
        </p:spPr>
        <p:txBody>
          <a:bodyPr wrap="square" rtlCol="0">
            <a:spAutoFit/>
          </a:bodyPr>
          <a:lstStyle/>
          <a:p>
            <a:pPr algn="r"/>
            <a:r>
              <a:rPr lang="en-US" b="1" dirty="0" smtClean="0">
                <a:solidFill>
                  <a:srgbClr val="FF0000">
                    <a:alpha val="50000"/>
                  </a:srgbClr>
                </a:solidFill>
              </a:rPr>
              <a:t>Frameworks</a:t>
            </a:r>
            <a:endParaRPr lang="en-US" b="1" dirty="0">
              <a:solidFill>
                <a:srgbClr val="FF0000">
                  <a:alpha val="50000"/>
                </a:srgbClr>
              </a:solidFill>
            </a:endParaRPr>
          </a:p>
        </p:txBody>
      </p:sp>
    </p:spTree>
    <p:custDataLst>
      <p:tags r:id="rId1"/>
    </p:custDataLst>
    <p:extLst>
      <p:ext uri="{BB962C8B-B14F-4D97-AF65-F5344CB8AC3E}">
        <p14:creationId xmlns:p14="http://schemas.microsoft.com/office/powerpoint/2010/main" val="862475543"/>
      </p:ext>
    </p:extLst>
  </p:cSld>
  <p:clrMapOvr>
    <a:masterClrMapping/>
  </p:clrMapOvr>
  <mc:AlternateContent xmlns:mc="http://schemas.openxmlformats.org/markup-compatibility/2006">
    <mc:Choice xmlns:p14="http://schemas.microsoft.com/office/powerpoint/2010/main" Requires="p14">
      <p:transition spd="slow" p14:dur="2000" advTm="88265"/>
    </mc:Choice>
    <mc:Fallback>
      <p:transition xmlns:p14="http://schemas.microsoft.com/office/powerpoint/2010/main" spd="slow" advTm="88265"/>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subTnLst>
                                    <p:set>
                                      <p:cBhvr override="childStyle">
                                        <p:cTn dur="1" fill="hold" display="0" masterRel="nextClick" afterEffect="1"/>
                                        <p:tgtEl>
                                          <p:spTgt spid="38"/>
                                        </p:tgtEl>
                                        <p:attrNameLst>
                                          <p:attrName>style.visibility</p:attrName>
                                        </p:attrNameLst>
                                      </p:cBhvr>
                                      <p:to>
                                        <p:strVal val="hidden"/>
                                      </p:to>
                                    </p:set>
                                  </p:subTnLst>
                                </p:cTn>
                              </p:par>
                              <p:par>
                                <p:cTn id="7" presetID="1" presetClass="entr" presetSubtype="0" fill="hold" grpId="1" nodeType="withEffect">
                                  <p:stCondLst>
                                    <p:cond delay="0"/>
                                  </p:stCondLst>
                                  <p:childTnLst>
                                    <p:set>
                                      <p:cBhvr>
                                        <p:cTn id="8" dur="1" fill="hold">
                                          <p:stCondLst>
                                            <p:cond delay="0"/>
                                          </p:stCondLst>
                                        </p:cTn>
                                        <p:tgtEl>
                                          <p:spTgt spid="39"/>
                                        </p:tgtEl>
                                        <p:attrNameLst>
                                          <p:attrName>style.visibility</p:attrName>
                                        </p:attrNameLst>
                                      </p:cBhvr>
                                      <p:to>
                                        <p:strVal val="visible"/>
                                      </p:to>
                                    </p:set>
                                  </p:childTnLst>
                                  <p:subTnLst>
                                    <p:set>
                                      <p:cBhvr override="childStyle">
                                        <p:cTn dur="1" fill="hold" display="0" masterRel="nextClick" afterEffect="1"/>
                                        <p:tgtEl>
                                          <p:spTgt spid="39"/>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0"/>
                                        </p:tgtEl>
                                        <p:attrNameLst>
                                          <p:attrName>style.visibility</p:attrName>
                                        </p:attrNameLst>
                                      </p:cBhvr>
                                      <p:to>
                                        <p:strVal val="visible"/>
                                      </p:to>
                                    </p:set>
                                  </p:childTnLst>
                                  <p:subTnLst>
                                    <p:set>
                                      <p:cBhvr override="childStyle">
                                        <p:cTn dur="1" fill="hold" display="0" masterRel="nextClick" afterEffect="1"/>
                                        <p:tgtEl>
                                          <p:spTgt spid="40"/>
                                        </p:tgtEl>
                                        <p:attrNameLst>
                                          <p:attrName>style.visibility</p:attrName>
                                        </p:attrNameLst>
                                      </p:cBhvr>
                                      <p:to>
                                        <p:strVal val="hidden"/>
                                      </p:to>
                                    </p:set>
                                  </p:subTnLst>
                                </p:cTn>
                              </p:par>
                              <p:par>
                                <p:cTn id="13" presetID="1" presetClass="entr" presetSubtype="0" fill="hold" grpId="0" nodeType="withEffect">
                                  <p:stCondLst>
                                    <p:cond delay="0"/>
                                  </p:stCondLst>
                                  <p:childTnLst>
                                    <p:set>
                                      <p:cBhvr>
                                        <p:cTn id="14" dur="1" fill="hold">
                                          <p:stCondLst>
                                            <p:cond delay="0"/>
                                          </p:stCondLst>
                                        </p:cTn>
                                        <p:tgtEl>
                                          <p:spTgt spid="41"/>
                                        </p:tgtEl>
                                        <p:attrNameLst>
                                          <p:attrName>style.visibility</p:attrName>
                                        </p:attrNameLst>
                                      </p:cBhvr>
                                      <p:to>
                                        <p:strVal val="visible"/>
                                      </p:to>
                                    </p:set>
                                  </p:childTnLst>
                                  <p:subTnLst>
                                    <p:set>
                                      <p:cBhvr override="childStyle">
                                        <p:cTn dur="1" fill="hold" display="0" masterRel="nextClick" afterEffect="1"/>
                                        <p:tgtEl>
                                          <p:spTgt spid="41"/>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1" animBg="1"/>
      <p:bldP spid="39" grpId="1" animBg="1"/>
      <p:bldP spid="40" grpId="0" animBg="1"/>
      <p:bldP spid="41" grpId="0" animBg="1"/>
      <p:bldP spid="42" grpId="0" animBg="1"/>
      <p:bldP spid="4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1446"/>
            <a:ext cx="7313613" cy="868362"/>
          </a:xfrm>
        </p:spPr>
        <p:txBody>
          <a:bodyPr/>
          <a:lstStyle/>
          <a:p>
            <a:r>
              <a:rPr lang="en-US" dirty="0" smtClean="0"/>
              <a:t>Where are we heading?</a:t>
            </a:r>
            <a:endParaRPr lang="en-US" dirty="0"/>
          </a:p>
        </p:txBody>
      </p:sp>
      <p:sp>
        <p:nvSpPr>
          <p:cNvPr id="3" name="Content Placeholder 2"/>
          <p:cNvSpPr>
            <a:spLocks noGrp="1"/>
          </p:cNvSpPr>
          <p:nvPr>
            <p:ph idx="1"/>
          </p:nvPr>
        </p:nvSpPr>
        <p:spPr>
          <a:xfrm>
            <a:off x="126999" y="929808"/>
            <a:ext cx="3262833" cy="4601748"/>
          </a:xfrm>
        </p:spPr>
        <p:txBody>
          <a:bodyPr>
            <a:normAutofit/>
          </a:bodyPr>
          <a:lstStyle/>
          <a:p>
            <a:r>
              <a:rPr lang="en-US" dirty="0" smtClean="0"/>
              <a:t>10x compute </a:t>
            </a:r>
            <a:r>
              <a:rPr lang="en-US" dirty="0" smtClean="0"/>
              <a:t>capacity?</a:t>
            </a:r>
            <a:endParaRPr lang="en-US" dirty="0" smtClean="0"/>
          </a:p>
          <a:p>
            <a:r>
              <a:rPr lang="en-US" dirty="0" smtClean="0"/>
              <a:t>Low overhead scheduling and coordination essential</a:t>
            </a:r>
          </a:p>
          <a:p>
            <a:r>
              <a:rPr lang="en-US" dirty="0" smtClean="0"/>
              <a:t>Is the bandwidth increase an issue?</a:t>
            </a:r>
          </a:p>
        </p:txBody>
      </p:sp>
      <p:sp>
        <p:nvSpPr>
          <p:cNvPr id="19" name="Rounded Rectangle 18"/>
          <p:cNvSpPr/>
          <p:nvPr/>
        </p:nvSpPr>
        <p:spPr>
          <a:xfrm>
            <a:off x="2776287" y="5664229"/>
            <a:ext cx="6116953" cy="802448"/>
          </a:xfrm>
          <a:prstGeom prst="roundRect">
            <a:avLst/>
          </a:prstGeom>
          <a:solidFill>
            <a:schemeClr val="tx2">
              <a:lumMod val="60000"/>
              <a:lumOff val="4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File Serving Infrastructure</a:t>
            </a:r>
            <a:endParaRPr lang="en-US" dirty="0"/>
          </a:p>
        </p:txBody>
      </p:sp>
      <p:cxnSp>
        <p:nvCxnSpPr>
          <p:cNvPr id="20" name="Elbow Connector 19"/>
          <p:cNvCxnSpPr>
            <a:stCxn id="10" idx="2"/>
            <a:endCxn id="19" idx="0"/>
          </p:cNvCxnSpPr>
          <p:nvPr/>
        </p:nvCxnSpPr>
        <p:spPr>
          <a:xfrm rot="5400000">
            <a:off x="5413104" y="4998331"/>
            <a:ext cx="1087558" cy="244238"/>
          </a:xfrm>
          <a:prstGeom prst="bentConnector3">
            <a:avLst/>
          </a:prstGeom>
          <a:ln w="57150" cmpd="sng"/>
        </p:spPr>
        <p:style>
          <a:lnRef idx="2">
            <a:schemeClr val="accent1"/>
          </a:lnRef>
          <a:fillRef idx="0">
            <a:schemeClr val="accent1"/>
          </a:fillRef>
          <a:effectRef idx="1">
            <a:schemeClr val="accent1"/>
          </a:effectRef>
          <a:fontRef idx="minor">
            <a:schemeClr val="tx1"/>
          </a:fontRef>
        </p:style>
      </p:cxnSp>
      <p:sp>
        <p:nvSpPr>
          <p:cNvPr id="21" name="Rounded Rectangle 20"/>
          <p:cNvSpPr/>
          <p:nvPr/>
        </p:nvSpPr>
        <p:spPr>
          <a:xfrm>
            <a:off x="800256" y="5658045"/>
            <a:ext cx="1455666" cy="802448"/>
          </a:xfrm>
          <a:prstGeom prst="roundRect">
            <a:avLst/>
          </a:prstGeom>
          <a:solidFill>
            <a:schemeClr val="tx2">
              <a:lumMod val="60000"/>
              <a:lumOff val="4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Console</a:t>
            </a:r>
            <a:endParaRPr lang="en-US" dirty="0"/>
          </a:p>
        </p:txBody>
      </p:sp>
      <p:cxnSp>
        <p:nvCxnSpPr>
          <p:cNvPr id="22" name="Elbow Connector 21"/>
          <p:cNvCxnSpPr>
            <a:stCxn id="21" idx="3"/>
            <a:endCxn id="19" idx="1"/>
          </p:cNvCxnSpPr>
          <p:nvPr/>
        </p:nvCxnSpPr>
        <p:spPr>
          <a:xfrm>
            <a:off x="2255922" y="6059269"/>
            <a:ext cx="520365" cy="6184"/>
          </a:xfrm>
          <a:prstGeom prst="bentConnector3">
            <a:avLst>
              <a:gd name="adj1" fmla="val 50000"/>
            </a:avLst>
          </a:prstGeom>
          <a:ln w="57150" cmpd="sng"/>
        </p:spPr>
        <p:style>
          <a:lnRef idx="2">
            <a:schemeClr val="accent1"/>
          </a:lnRef>
          <a:fillRef idx="0">
            <a:schemeClr val="accent1"/>
          </a:fillRef>
          <a:effectRef idx="1">
            <a:schemeClr val="accent1"/>
          </a:effectRef>
          <a:fontRef idx="minor">
            <a:schemeClr val="tx1"/>
          </a:fontRef>
        </p:style>
      </p:cxnSp>
      <p:grpSp>
        <p:nvGrpSpPr>
          <p:cNvPr id="25" name="Group 24"/>
          <p:cNvGrpSpPr/>
          <p:nvPr/>
        </p:nvGrpSpPr>
        <p:grpSpPr>
          <a:xfrm>
            <a:off x="3389833" y="929808"/>
            <a:ext cx="5683138" cy="3959957"/>
            <a:chOff x="3389833" y="1034705"/>
            <a:chExt cx="5683138" cy="3855060"/>
          </a:xfrm>
        </p:grpSpPr>
        <p:sp>
          <p:nvSpPr>
            <p:cNvPr id="8" name="Rounded Rectangle 7"/>
            <p:cNvSpPr/>
            <p:nvPr/>
          </p:nvSpPr>
          <p:spPr>
            <a:xfrm>
              <a:off x="3694633" y="1339505"/>
              <a:ext cx="5378338" cy="3550260"/>
            </a:xfrm>
            <a:prstGeom prst="roundRect">
              <a:avLst/>
            </a:prstGeom>
            <a:solidFill>
              <a:srgbClr val="B29F6B"/>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ounded Rectangle 8"/>
            <p:cNvSpPr/>
            <p:nvPr/>
          </p:nvSpPr>
          <p:spPr>
            <a:xfrm>
              <a:off x="3542233" y="1187105"/>
              <a:ext cx="5378338" cy="3550260"/>
            </a:xfrm>
            <a:prstGeom prst="roundRect">
              <a:avLst/>
            </a:prstGeom>
            <a:solidFill>
              <a:srgbClr val="B29F6B"/>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ounded Rectangle 9"/>
            <p:cNvSpPr/>
            <p:nvPr/>
          </p:nvSpPr>
          <p:spPr>
            <a:xfrm>
              <a:off x="3389833" y="1034705"/>
              <a:ext cx="5378338" cy="3550260"/>
            </a:xfrm>
            <a:prstGeom prst="roundRect">
              <a:avLst/>
            </a:prstGeom>
            <a:solidFill>
              <a:schemeClr val="tx2">
                <a:lumMod val="60000"/>
                <a:lumOff val="4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1" name="Rounded Rectangle 10"/>
          <p:cNvSpPr/>
          <p:nvPr/>
        </p:nvSpPr>
        <p:spPr>
          <a:xfrm>
            <a:off x="4049617" y="1585429"/>
            <a:ext cx="4047232" cy="370434"/>
          </a:xfrm>
          <a:prstGeom prst="roundRect">
            <a:avLst>
              <a:gd name="adj" fmla="val 328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Memory</a:t>
            </a:r>
            <a:endParaRPr lang="en-US" dirty="0"/>
          </a:p>
        </p:txBody>
      </p:sp>
      <p:sp>
        <p:nvSpPr>
          <p:cNvPr id="12" name="Rectangle 11"/>
          <p:cNvSpPr/>
          <p:nvPr/>
        </p:nvSpPr>
        <p:spPr>
          <a:xfrm>
            <a:off x="3822436" y="1065390"/>
            <a:ext cx="4451321" cy="448841"/>
          </a:xfrm>
          <a:prstGeom prst="rect">
            <a:avLst/>
          </a:prstGeom>
          <a:solidFill>
            <a:schemeClr val="accent6">
              <a:lumMod val="75000"/>
            </a:schemeClr>
          </a:solidFill>
        </p:spPr>
        <p:style>
          <a:lnRef idx="1">
            <a:schemeClr val="accent6"/>
          </a:lnRef>
          <a:fillRef idx="3">
            <a:schemeClr val="accent6"/>
          </a:fillRef>
          <a:effectRef idx="2">
            <a:schemeClr val="accent6"/>
          </a:effectRef>
          <a:fontRef idx="minor">
            <a:schemeClr val="lt1"/>
          </a:fontRef>
        </p:style>
        <p:txBody>
          <a:bodyPr rtlCol="0" anchor="ctr"/>
          <a:lstStyle/>
          <a:p>
            <a:pPr algn="ctr"/>
            <a:r>
              <a:rPr lang="en-US" dirty="0" smtClean="0"/>
              <a:t>Event Processor</a:t>
            </a:r>
          </a:p>
        </p:txBody>
      </p:sp>
      <p:sp>
        <p:nvSpPr>
          <p:cNvPr id="13" name="Rounded Rectangle 12"/>
          <p:cNvSpPr/>
          <p:nvPr/>
        </p:nvSpPr>
        <p:spPr>
          <a:xfrm>
            <a:off x="3840989" y="2105192"/>
            <a:ext cx="883991" cy="571492"/>
          </a:xfrm>
          <a:prstGeom prst="roundRect">
            <a:avLst>
              <a:gd name="adj" fmla="val 20167"/>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Core 1</a:t>
            </a:r>
            <a:endParaRPr lang="en-US" dirty="0"/>
          </a:p>
        </p:txBody>
      </p:sp>
      <p:grpSp>
        <p:nvGrpSpPr>
          <p:cNvPr id="14" name="Group 13"/>
          <p:cNvGrpSpPr/>
          <p:nvPr/>
        </p:nvGrpSpPr>
        <p:grpSpPr>
          <a:xfrm>
            <a:off x="3766820" y="2918152"/>
            <a:ext cx="4656884" cy="548589"/>
            <a:chOff x="45743" y="3450252"/>
            <a:chExt cx="4656884" cy="548589"/>
          </a:xfrm>
        </p:grpSpPr>
        <p:sp>
          <p:nvSpPr>
            <p:cNvPr id="15" name="Rounded Rectangle 14"/>
            <p:cNvSpPr/>
            <p:nvPr/>
          </p:nvSpPr>
          <p:spPr>
            <a:xfrm>
              <a:off x="45743" y="3450252"/>
              <a:ext cx="4656884" cy="548589"/>
            </a:xfrm>
            <a:prstGeom prst="roundRect">
              <a:avLst>
                <a:gd name="adj" fmla="val 328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I/O System</a:t>
              </a:r>
              <a:endParaRPr lang="en-US" dirty="0"/>
            </a:p>
          </p:txBody>
        </p:sp>
        <p:sp>
          <p:nvSpPr>
            <p:cNvPr id="16" name="Rounded Rectangle 15"/>
            <p:cNvSpPr/>
            <p:nvPr/>
          </p:nvSpPr>
          <p:spPr>
            <a:xfrm>
              <a:off x="328540" y="3555721"/>
              <a:ext cx="901494" cy="360026"/>
            </a:xfrm>
            <a:prstGeom prst="roundRect">
              <a:avLst/>
            </a:prstGeom>
            <a:solidFill>
              <a:schemeClr val="accent2">
                <a:lumMod val="75000"/>
                <a:lumOff val="25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smtClean="0"/>
                <a:t>Disk</a:t>
              </a:r>
              <a:endParaRPr lang="en-US" dirty="0"/>
            </a:p>
          </p:txBody>
        </p:sp>
        <p:sp>
          <p:nvSpPr>
            <p:cNvPr id="17" name="Rounded Rectangle 16"/>
            <p:cNvSpPr/>
            <p:nvPr/>
          </p:nvSpPr>
          <p:spPr>
            <a:xfrm>
              <a:off x="3375221" y="3545313"/>
              <a:ext cx="1044899" cy="360026"/>
            </a:xfrm>
            <a:prstGeom prst="roundRect">
              <a:avLst/>
            </a:prstGeom>
            <a:solidFill>
              <a:schemeClr val="accent2">
                <a:lumMod val="75000"/>
                <a:lumOff val="25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smtClean="0"/>
                <a:t>Network</a:t>
              </a:r>
              <a:endParaRPr lang="en-US" dirty="0"/>
            </a:p>
          </p:txBody>
        </p:sp>
      </p:grpSp>
      <p:sp>
        <p:nvSpPr>
          <p:cNvPr id="18" name="Rounded Rectangle 17"/>
          <p:cNvSpPr/>
          <p:nvPr/>
        </p:nvSpPr>
        <p:spPr>
          <a:xfrm>
            <a:off x="7096298" y="2105192"/>
            <a:ext cx="1268308" cy="571492"/>
          </a:xfrm>
          <a:prstGeom prst="roundRect">
            <a:avLst>
              <a:gd name="adj" fmla="val 20167"/>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Core 8-32</a:t>
            </a:r>
            <a:endParaRPr lang="en-US" dirty="0"/>
          </a:p>
        </p:txBody>
      </p:sp>
      <p:sp>
        <p:nvSpPr>
          <p:cNvPr id="23" name="Rounded Rectangle 22"/>
          <p:cNvSpPr/>
          <p:nvPr/>
        </p:nvSpPr>
        <p:spPr>
          <a:xfrm>
            <a:off x="4887380" y="2099310"/>
            <a:ext cx="883991" cy="571492"/>
          </a:xfrm>
          <a:prstGeom prst="roundRect">
            <a:avLst>
              <a:gd name="adj" fmla="val 20167"/>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Core 2</a:t>
            </a:r>
            <a:endParaRPr lang="en-US" dirty="0"/>
          </a:p>
        </p:txBody>
      </p:sp>
      <p:cxnSp>
        <p:nvCxnSpPr>
          <p:cNvPr id="24" name="Straight Connector 23"/>
          <p:cNvCxnSpPr/>
          <p:nvPr/>
        </p:nvCxnSpPr>
        <p:spPr>
          <a:xfrm>
            <a:off x="5936132" y="2353481"/>
            <a:ext cx="1160166"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60" name="Rounded Rectangle 59"/>
          <p:cNvSpPr/>
          <p:nvPr/>
        </p:nvSpPr>
        <p:spPr>
          <a:xfrm>
            <a:off x="3822436" y="3655270"/>
            <a:ext cx="1283999" cy="802448"/>
          </a:xfrm>
          <a:prstGeom prst="roundRect">
            <a:avLst/>
          </a:prstGeom>
          <a:solidFill>
            <a:schemeClr val="bg2">
              <a:lumMod val="5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Coprocessor</a:t>
            </a:r>
          </a:p>
          <a:p>
            <a:pPr algn="ctr"/>
            <a:r>
              <a:rPr lang="en-US" dirty="0"/>
              <a:t>1</a:t>
            </a:r>
          </a:p>
        </p:txBody>
      </p:sp>
      <p:sp>
        <p:nvSpPr>
          <p:cNvPr id="64" name="Rounded Rectangle 63"/>
          <p:cNvSpPr/>
          <p:nvPr/>
        </p:nvSpPr>
        <p:spPr>
          <a:xfrm>
            <a:off x="4951111" y="3655270"/>
            <a:ext cx="1283999" cy="802448"/>
          </a:xfrm>
          <a:prstGeom prst="roundRect">
            <a:avLst/>
          </a:prstGeom>
          <a:solidFill>
            <a:schemeClr val="bg2">
              <a:lumMod val="5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Coprocessor</a:t>
            </a:r>
          </a:p>
          <a:p>
            <a:pPr algn="ctr"/>
            <a:r>
              <a:rPr lang="en-US" dirty="0" smtClean="0"/>
              <a:t>2</a:t>
            </a:r>
            <a:endParaRPr lang="en-US" dirty="0"/>
          </a:p>
        </p:txBody>
      </p:sp>
      <p:sp>
        <p:nvSpPr>
          <p:cNvPr id="65" name="Rounded Rectangle 64"/>
          <p:cNvSpPr/>
          <p:nvPr/>
        </p:nvSpPr>
        <p:spPr>
          <a:xfrm>
            <a:off x="6022847" y="3655762"/>
            <a:ext cx="1283999" cy="802448"/>
          </a:xfrm>
          <a:prstGeom prst="roundRect">
            <a:avLst/>
          </a:prstGeom>
          <a:solidFill>
            <a:schemeClr val="bg2">
              <a:lumMod val="5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Coprocessor</a:t>
            </a:r>
          </a:p>
          <a:p>
            <a:pPr algn="ctr"/>
            <a:r>
              <a:rPr lang="en-US" dirty="0" smtClean="0"/>
              <a:t>3</a:t>
            </a:r>
            <a:endParaRPr lang="en-US" dirty="0"/>
          </a:p>
        </p:txBody>
      </p:sp>
      <p:sp>
        <p:nvSpPr>
          <p:cNvPr id="66" name="Rounded Rectangle 65"/>
          <p:cNvSpPr/>
          <p:nvPr/>
        </p:nvSpPr>
        <p:spPr>
          <a:xfrm>
            <a:off x="7139705" y="3655270"/>
            <a:ext cx="1283999" cy="802448"/>
          </a:xfrm>
          <a:prstGeom prst="roundRect">
            <a:avLst/>
          </a:prstGeom>
          <a:solidFill>
            <a:schemeClr val="bg2">
              <a:lumMod val="5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Coprocessor</a:t>
            </a:r>
          </a:p>
          <a:p>
            <a:pPr algn="ctr"/>
            <a:r>
              <a:rPr lang="en-US" dirty="0" smtClean="0"/>
              <a:t>4</a:t>
            </a:r>
            <a:endParaRPr lang="en-US" dirty="0"/>
          </a:p>
        </p:txBody>
      </p:sp>
      <p:sp>
        <p:nvSpPr>
          <p:cNvPr id="67" name="TextBox 66"/>
          <p:cNvSpPr txBox="1"/>
          <p:nvPr/>
        </p:nvSpPr>
        <p:spPr>
          <a:xfrm>
            <a:off x="6253309" y="4994942"/>
            <a:ext cx="1685978" cy="646331"/>
          </a:xfrm>
          <a:prstGeom prst="rect">
            <a:avLst/>
          </a:prstGeom>
          <a:noFill/>
        </p:spPr>
        <p:txBody>
          <a:bodyPr wrap="none" rtlCol="0">
            <a:spAutoFit/>
          </a:bodyPr>
          <a:lstStyle/>
          <a:p>
            <a:r>
              <a:rPr lang="en-US" dirty="0" smtClean="0"/>
              <a:t>3GB/s (AOD)</a:t>
            </a:r>
          </a:p>
          <a:p>
            <a:r>
              <a:rPr lang="en-US" dirty="0" smtClean="0"/>
              <a:t>102MB/s (</a:t>
            </a:r>
            <a:r>
              <a:rPr lang="en-US" dirty="0" err="1" smtClean="0"/>
              <a:t>Reco</a:t>
            </a:r>
            <a:r>
              <a:rPr lang="en-US" dirty="0" smtClean="0"/>
              <a:t>)</a:t>
            </a:r>
            <a:endParaRPr lang="en-US" dirty="0"/>
          </a:p>
        </p:txBody>
      </p:sp>
      <p:sp>
        <p:nvSpPr>
          <p:cNvPr id="7" name="Date Placeholder 6"/>
          <p:cNvSpPr>
            <a:spLocks noGrp="1"/>
          </p:cNvSpPr>
          <p:nvPr>
            <p:ph type="dt" sz="half" idx="10"/>
          </p:nvPr>
        </p:nvSpPr>
        <p:spPr/>
        <p:txBody>
          <a:bodyPr/>
          <a:lstStyle/>
          <a:p>
            <a:fld id="{694A101E-B9DA-0945-ABF3-F0FB3FC7104B}" type="datetime1">
              <a:rPr lang="en-US" smtClean="0"/>
              <a:t>10/14/13</a:t>
            </a:fld>
            <a:endParaRPr lang="en-US"/>
          </a:p>
        </p:txBody>
      </p:sp>
      <p:sp>
        <p:nvSpPr>
          <p:cNvPr id="26" name="Footer Placeholder 25"/>
          <p:cNvSpPr>
            <a:spLocks noGrp="1"/>
          </p:cNvSpPr>
          <p:nvPr>
            <p:ph type="ftr" sz="quarter" idx="11"/>
          </p:nvPr>
        </p:nvSpPr>
        <p:spPr/>
        <p:txBody>
          <a:bodyPr/>
          <a:lstStyle/>
          <a:p>
            <a:r>
              <a:rPr lang="en-US" smtClean="0"/>
              <a:t>CHEP2013 - jbk</a:t>
            </a:r>
            <a:endParaRPr lang="en-US"/>
          </a:p>
        </p:txBody>
      </p:sp>
      <p:sp>
        <p:nvSpPr>
          <p:cNvPr id="32" name="Frame 31"/>
          <p:cNvSpPr/>
          <p:nvPr/>
        </p:nvSpPr>
        <p:spPr>
          <a:xfrm>
            <a:off x="6235110" y="4975895"/>
            <a:ext cx="1765890" cy="665378"/>
          </a:xfrm>
          <a:prstGeom prst="frame">
            <a:avLst>
              <a:gd name="adj1" fmla="val 3742"/>
            </a:avLst>
          </a:prstGeom>
          <a:solidFill>
            <a:srgbClr val="FFFF00"/>
          </a:solidFill>
          <a:ln w="9525"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3" name="TextBox 32"/>
          <p:cNvSpPr txBox="1"/>
          <p:nvPr/>
        </p:nvSpPr>
        <p:spPr>
          <a:xfrm>
            <a:off x="7727463" y="7737"/>
            <a:ext cx="1416538" cy="369332"/>
          </a:xfrm>
          <a:prstGeom prst="rect">
            <a:avLst/>
          </a:prstGeom>
          <a:noFill/>
        </p:spPr>
        <p:txBody>
          <a:bodyPr wrap="square" rtlCol="0">
            <a:spAutoFit/>
          </a:bodyPr>
          <a:lstStyle/>
          <a:p>
            <a:pPr algn="r"/>
            <a:r>
              <a:rPr lang="en-US" b="1" dirty="0" smtClean="0">
                <a:solidFill>
                  <a:srgbClr val="FF0000">
                    <a:alpha val="50000"/>
                  </a:srgbClr>
                </a:solidFill>
              </a:rPr>
              <a:t>Frameworks</a:t>
            </a:r>
            <a:endParaRPr lang="en-US" b="1" dirty="0">
              <a:solidFill>
                <a:srgbClr val="FF0000">
                  <a:alpha val="50000"/>
                </a:srgbClr>
              </a:solidFill>
            </a:endParaRPr>
          </a:p>
        </p:txBody>
      </p:sp>
    </p:spTree>
    <p:custDataLst>
      <p:tags r:id="rId1"/>
    </p:custDataLst>
    <p:extLst>
      <p:ext uri="{BB962C8B-B14F-4D97-AF65-F5344CB8AC3E}">
        <p14:creationId xmlns:p14="http://schemas.microsoft.com/office/powerpoint/2010/main" val="465610340"/>
      </p:ext>
    </p:extLst>
  </p:cSld>
  <p:clrMapOvr>
    <a:masterClrMapping/>
  </p:clrMapOvr>
  <mc:AlternateContent xmlns:mc="http://schemas.openxmlformats.org/markup-compatibility/2006">
    <mc:Choice xmlns:p14="http://schemas.microsoft.com/office/powerpoint/2010/main" Requires="p14">
      <p:transition spd="slow" p14:dur="2000" advTm="128985"/>
    </mc:Choice>
    <mc:Fallback>
      <p:transition xmlns:p14="http://schemas.microsoft.com/office/powerpoint/2010/main" spd="slow" advTm="128985"/>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1446"/>
            <a:ext cx="7313613" cy="868362"/>
          </a:xfrm>
        </p:spPr>
        <p:txBody>
          <a:bodyPr/>
          <a:lstStyle/>
          <a:p>
            <a:r>
              <a:rPr lang="en-US" dirty="0" smtClean="0"/>
              <a:t>Where are we heading?</a:t>
            </a:r>
            <a:endParaRPr lang="en-US" dirty="0"/>
          </a:p>
        </p:txBody>
      </p:sp>
      <p:sp>
        <p:nvSpPr>
          <p:cNvPr id="3" name="Content Placeholder 2"/>
          <p:cNvSpPr>
            <a:spLocks noGrp="1"/>
          </p:cNvSpPr>
          <p:nvPr>
            <p:ph idx="1"/>
          </p:nvPr>
        </p:nvSpPr>
        <p:spPr>
          <a:xfrm>
            <a:off x="126999" y="929808"/>
            <a:ext cx="3262833" cy="4601748"/>
          </a:xfrm>
        </p:spPr>
        <p:txBody>
          <a:bodyPr>
            <a:normAutofit lnSpcReduction="10000"/>
          </a:bodyPr>
          <a:lstStyle/>
          <a:p>
            <a:pPr marL="463550" lvl="1" indent="-463550">
              <a:spcBef>
                <a:spcPts val="2000"/>
              </a:spcBef>
              <a:buBlip>
                <a:blip r:embed="rId4"/>
              </a:buBlip>
            </a:pPr>
            <a:r>
              <a:rPr lang="en-US" dirty="0" smtClean="0"/>
              <a:t>Now </a:t>
            </a:r>
            <a:r>
              <a:rPr lang="en-US" dirty="0"/>
              <a:t>a </a:t>
            </a:r>
            <a:r>
              <a:rPr lang="en-US" b="1" dirty="0"/>
              <a:t>distributed </a:t>
            </a:r>
            <a:r>
              <a:rPr lang="en-US" b="1" dirty="0" smtClean="0"/>
              <a:t>framework</a:t>
            </a:r>
            <a:r>
              <a:rPr lang="en-US" dirty="0" smtClean="0"/>
              <a:t>?</a:t>
            </a:r>
            <a:endParaRPr lang="en-US" dirty="0"/>
          </a:p>
          <a:p>
            <a:pPr lvl="1"/>
            <a:r>
              <a:rPr lang="en-US" dirty="0" smtClean="0"/>
              <a:t>Coordination of separate memories</a:t>
            </a:r>
          </a:p>
          <a:p>
            <a:pPr lvl="1"/>
            <a:r>
              <a:rPr lang="en-US" dirty="0" smtClean="0"/>
              <a:t>EDM and data sharing affected</a:t>
            </a:r>
          </a:p>
          <a:p>
            <a:pPr lvl="1"/>
            <a:r>
              <a:rPr lang="en-US" dirty="0" smtClean="0"/>
              <a:t>Load balancing difficulties</a:t>
            </a:r>
          </a:p>
          <a:p>
            <a:pPr lvl="1"/>
            <a:r>
              <a:rPr lang="en-US" b="1" dirty="0"/>
              <a:t>Must not overload serial </a:t>
            </a:r>
            <a:r>
              <a:rPr lang="en-US" b="1" dirty="0" smtClean="0"/>
              <a:t>cores</a:t>
            </a:r>
          </a:p>
          <a:p>
            <a:r>
              <a:rPr lang="en-US" dirty="0" smtClean="0"/>
              <a:t>Is this a</a:t>
            </a:r>
            <a:r>
              <a:rPr lang="en-US" dirty="0" smtClean="0"/>
              <a:t>n </a:t>
            </a:r>
            <a:r>
              <a:rPr lang="en-US" dirty="0" smtClean="0"/>
              <a:t>intermediate </a:t>
            </a:r>
            <a:r>
              <a:rPr lang="en-US" dirty="0" smtClean="0"/>
              <a:t>step</a:t>
            </a:r>
            <a:r>
              <a:rPr lang="en-US" dirty="0" smtClean="0"/>
              <a:t>?</a:t>
            </a:r>
            <a:endParaRPr lang="en-US" dirty="0" smtClean="0"/>
          </a:p>
          <a:p>
            <a:pPr lvl="1"/>
            <a:endParaRPr lang="en-US" dirty="0"/>
          </a:p>
        </p:txBody>
      </p:sp>
      <p:sp>
        <p:nvSpPr>
          <p:cNvPr id="19" name="Rounded Rectangle 18"/>
          <p:cNvSpPr/>
          <p:nvPr/>
        </p:nvSpPr>
        <p:spPr>
          <a:xfrm>
            <a:off x="2776287" y="5664229"/>
            <a:ext cx="6116953" cy="802448"/>
          </a:xfrm>
          <a:prstGeom prst="roundRect">
            <a:avLst/>
          </a:prstGeom>
          <a:solidFill>
            <a:schemeClr val="tx2">
              <a:lumMod val="60000"/>
              <a:lumOff val="4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File Serving Infrastructure</a:t>
            </a:r>
            <a:endParaRPr lang="en-US" dirty="0"/>
          </a:p>
        </p:txBody>
      </p:sp>
      <p:cxnSp>
        <p:nvCxnSpPr>
          <p:cNvPr id="20" name="Elbow Connector 19"/>
          <p:cNvCxnSpPr>
            <a:stCxn id="10" idx="2"/>
            <a:endCxn id="19" idx="0"/>
          </p:cNvCxnSpPr>
          <p:nvPr/>
        </p:nvCxnSpPr>
        <p:spPr>
          <a:xfrm rot="5400000">
            <a:off x="5413104" y="4998331"/>
            <a:ext cx="1087558" cy="244238"/>
          </a:xfrm>
          <a:prstGeom prst="bentConnector3">
            <a:avLst/>
          </a:prstGeom>
          <a:ln w="57150" cmpd="sng"/>
        </p:spPr>
        <p:style>
          <a:lnRef idx="2">
            <a:schemeClr val="accent1"/>
          </a:lnRef>
          <a:fillRef idx="0">
            <a:schemeClr val="accent1"/>
          </a:fillRef>
          <a:effectRef idx="1">
            <a:schemeClr val="accent1"/>
          </a:effectRef>
          <a:fontRef idx="minor">
            <a:schemeClr val="tx1"/>
          </a:fontRef>
        </p:style>
      </p:cxnSp>
      <p:sp>
        <p:nvSpPr>
          <p:cNvPr id="21" name="Rounded Rectangle 20"/>
          <p:cNvSpPr/>
          <p:nvPr/>
        </p:nvSpPr>
        <p:spPr>
          <a:xfrm>
            <a:off x="800256" y="5658045"/>
            <a:ext cx="1455666" cy="802448"/>
          </a:xfrm>
          <a:prstGeom prst="roundRect">
            <a:avLst/>
          </a:prstGeom>
          <a:solidFill>
            <a:schemeClr val="tx2">
              <a:lumMod val="60000"/>
              <a:lumOff val="4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Console</a:t>
            </a:r>
            <a:endParaRPr lang="en-US" dirty="0"/>
          </a:p>
        </p:txBody>
      </p:sp>
      <p:cxnSp>
        <p:nvCxnSpPr>
          <p:cNvPr id="22" name="Elbow Connector 21"/>
          <p:cNvCxnSpPr>
            <a:stCxn id="21" idx="3"/>
            <a:endCxn id="19" idx="1"/>
          </p:cNvCxnSpPr>
          <p:nvPr/>
        </p:nvCxnSpPr>
        <p:spPr>
          <a:xfrm>
            <a:off x="2255922" y="6059269"/>
            <a:ext cx="520365" cy="6184"/>
          </a:xfrm>
          <a:prstGeom prst="bentConnector3">
            <a:avLst>
              <a:gd name="adj1" fmla="val 50000"/>
            </a:avLst>
          </a:prstGeom>
          <a:ln w="57150" cmpd="sng"/>
        </p:spPr>
        <p:style>
          <a:lnRef idx="2">
            <a:schemeClr val="accent1"/>
          </a:lnRef>
          <a:fillRef idx="0">
            <a:schemeClr val="accent1"/>
          </a:fillRef>
          <a:effectRef idx="1">
            <a:schemeClr val="accent1"/>
          </a:effectRef>
          <a:fontRef idx="minor">
            <a:schemeClr val="tx1"/>
          </a:fontRef>
        </p:style>
      </p:cxnSp>
      <p:grpSp>
        <p:nvGrpSpPr>
          <p:cNvPr id="25" name="Group 24"/>
          <p:cNvGrpSpPr/>
          <p:nvPr/>
        </p:nvGrpSpPr>
        <p:grpSpPr>
          <a:xfrm>
            <a:off x="3389833" y="929808"/>
            <a:ext cx="5683138" cy="3959957"/>
            <a:chOff x="3389833" y="1034705"/>
            <a:chExt cx="5683138" cy="3855060"/>
          </a:xfrm>
        </p:grpSpPr>
        <p:sp>
          <p:nvSpPr>
            <p:cNvPr id="8" name="Rounded Rectangle 7"/>
            <p:cNvSpPr/>
            <p:nvPr/>
          </p:nvSpPr>
          <p:spPr>
            <a:xfrm>
              <a:off x="3694633" y="1339505"/>
              <a:ext cx="5378338" cy="3550260"/>
            </a:xfrm>
            <a:prstGeom prst="roundRect">
              <a:avLst/>
            </a:prstGeom>
            <a:solidFill>
              <a:srgbClr val="B29F6B"/>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ounded Rectangle 8"/>
            <p:cNvSpPr/>
            <p:nvPr/>
          </p:nvSpPr>
          <p:spPr>
            <a:xfrm>
              <a:off x="3542233" y="1187105"/>
              <a:ext cx="5378338" cy="3550260"/>
            </a:xfrm>
            <a:prstGeom prst="roundRect">
              <a:avLst/>
            </a:prstGeom>
            <a:solidFill>
              <a:srgbClr val="B29F6B"/>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ounded Rectangle 9"/>
            <p:cNvSpPr/>
            <p:nvPr/>
          </p:nvSpPr>
          <p:spPr>
            <a:xfrm>
              <a:off x="3389833" y="1034705"/>
              <a:ext cx="5378338" cy="3550260"/>
            </a:xfrm>
            <a:prstGeom prst="roundRect">
              <a:avLst/>
            </a:prstGeom>
            <a:solidFill>
              <a:schemeClr val="tx2">
                <a:lumMod val="60000"/>
                <a:lumOff val="4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1" name="Rounded Rectangle 10"/>
          <p:cNvSpPr/>
          <p:nvPr/>
        </p:nvSpPr>
        <p:spPr>
          <a:xfrm>
            <a:off x="4049617" y="1585429"/>
            <a:ext cx="4047232" cy="370434"/>
          </a:xfrm>
          <a:prstGeom prst="roundRect">
            <a:avLst>
              <a:gd name="adj" fmla="val 328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Memory</a:t>
            </a:r>
            <a:endParaRPr lang="en-US" dirty="0"/>
          </a:p>
        </p:txBody>
      </p:sp>
      <p:sp>
        <p:nvSpPr>
          <p:cNvPr id="12" name="Rectangle 11"/>
          <p:cNvSpPr/>
          <p:nvPr/>
        </p:nvSpPr>
        <p:spPr>
          <a:xfrm>
            <a:off x="3822436" y="1065390"/>
            <a:ext cx="4451321" cy="439072"/>
          </a:xfrm>
          <a:prstGeom prst="rect">
            <a:avLst/>
          </a:prstGeom>
          <a:solidFill>
            <a:srgbClr val="939A54"/>
          </a:solidFill>
        </p:spPr>
        <p:style>
          <a:lnRef idx="1">
            <a:schemeClr val="accent6"/>
          </a:lnRef>
          <a:fillRef idx="3">
            <a:schemeClr val="accent6"/>
          </a:fillRef>
          <a:effectRef idx="2">
            <a:schemeClr val="accent6"/>
          </a:effectRef>
          <a:fontRef idx="minor">
            <a:schemeClr val="lt1"/>
          </a:fontRef>
        </p:style>
        <p:txBody>
          <a:bodyPr rtlCol="0" anchor="ctr"/>
          <a:lstStyle/>
          <a:p>
            <a:pPr algn="ctr"/>
            <a:r>
              <a:rPr lang="en-US" dirty="0" smtClean="0"/>
              <a:t>Event Processor</a:t>
            </a:r>
          </a:p>
        </p:txBody>
      </p:sp>
      <p:sp>
        <p:nvSpPr>
          <p:cNvPr id="13" name="Rounded Rectangle 12"/>
          <p:cNvSpPr/>
          <p:nvPr/>
        </p:nvSpPr>
        <p:spPr>
          <a:xfrm>
            <a:off x="3840989" y="2105192"/>
            <a:ext cx="883991" cy="571492"/>
          </a:xfrm>
          <a:prstGeom prst="roundRect">
            <a:avLst>
              <a:gd name="adj" fmla="val 20167"/>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Core 1</a:t>
            </a:r>
            <a:endParaRPr lang="en-US" dirty="0"/>
          </a:p>
        </p:txBody>
      </p:sp>
      <p:grpSp>
        <p:nvGrpSpPr>
          <p:cNvPr id="14" name="Group 13"/>
          <p:cNvGrpSpPr/>
          <p:nvPr/>
        </p:nvGrpSpPr>
        <p:grpSpPr>
          <a:xfrm>
            <a:off x="3766820" y="2918152"/>
            <a:ext cx="4656884" cy="548589"/>
            <a:chOff x="45743" y="3450252"/>
            <a:chExt cx="4656884" cy="548589"/>
          </a:xfrm>
        </p:grpSpPr>
        <p:sp>
          <p:nvSpPr>
            <p:cNvPr id="15" name="Rounded Rectangle 14"/>
            <p:cNvSpPr/>
            <p:nvPr/>
          </p:nvSpPr>
          <p:spPr>
            <a:xfrm>
              <a:off x="45743" y="3450252"/>
              <a:ext cx="4656884" cy="548589"/>
            </a:xfrm>
            <a:prstGeom prst="roundRect">
              <a:avLst>
                <a:gd name="adj" fmla="val 328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I/O System</a:t>
              </a:r>
              <a:endParaRPr lang="en-US" dirty="0"/>
            </a:p>
          </p:txBody>
        </p:sp>
        <p:sp>
          <p:nvSpPr>
            <p:cNvPr id="16" name="Rounded Rectangle 15"/>
            <p:cNvSpPr/>
            <p:nvPr/>
          </p:nvSpPr>
          <p:spPr>
            <a:xfrm>
              <a:off x="328540" y="3555721"/>
              <a:ext cx="901494" cy="360026"/>
            </a:xfrm>
            <a:prstGeom prst="roundRect">
              <a:avLst/>
            </a:prstGeom>
            <a:solidFill>
              <a:schemeClr val="accent2">
                <a:lumMod val="75000"/>
                <a:lumOff val="25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smtClean="0"/>
                <a:t>Disk</a:t>
              </a:r>
              <a:endParaRPr lang="en-US" dirty="0"/>
            </a:p>
          </p:txBody>
        </p:sp>
        <p:sp>
          <p:nvSpPr>
            <p:cNvPr id="17" name="Rounded Rectangle 16"/>
            <p:cNvSpPr/>
            <p:nvPr/>
          </p:nvSpPr>
          <p:spPr>
            <a:xfrm>
              <a:off x="3375221" y="3545313"/>
              <a:ext cx="1044899" cy="360026"/>
            </a:xfrm>
            <a:prstGeom prst="roundRect">
              <a:avLst/>
            </a:prstGeom>
            <a:solidFill>
              <a:schemeClr val="accent2">
                <a:lumMod val="75000"/>
                <a:lumOff val="25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smtClean="0"/>
                <a:t>Network</a:t>
              </a:r>
              <a:endParaRPr lang="en-US" dirty="0"/>
            </a:p>
          </p:txBody>
        </p:sp>
      </p:grpSp>
      <p:sp>
        <p:nvSpPr>
          <p:cNvPr id="18" name="Rounded Rectangle 17"/>
          <p:cNvSpPr/>
          <p:nvPr/>
        </p:nvSpPr>
        <p:spPr>
          <a:xfrm>
            <a:off x="7096298" y="2105192"/>
            <a:ext cx="1268308" cy="571492"/>
          </a:xfrm>
          <a:prstGeom prst="roundRect">
            <a:avLst>
              <a:gd name="adj" fmla="val 20167"/>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Core 8-32</a:t>
            </a:r>
            <a:endParaRPr lang="en-US" dirty="0"/>
          </a:p>
        </p:txBody>
      </p:sp>
      <p:sp>
        <p:nvSpPr>
          <p:cNvPr id="23" name="Rounded Rectangle 22"/>
          <p:cNvSpPr/>
          <p:nvPr/>
        </p:nvSpPr>
        <p:spPr>
          <a:xfrm>
            <a:off x="4887380" y="2099310"/>
            <a:ext cx="883991" cy="571492"/>
          </a:xfrm>
          <a:prstGeom prst="roundRect">
            <a:avLst>
              <a:gd name="adj" fmla="val 20167"/>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Core 2</a:t>
            </a:r>
            <a:endParaRPr lang="en-US" dirty="0"/>
          </a:p>
        </p:txBody>
      </p:sp>
      <p:cxnSp>
        <p:nvCxnSpPr>
          <p:cNvPr id="24" name="Straight Connector 23"/>
          <p:cNvCxnSpPr/>
          <p:nvPr/>
        </p:nvCxnSpPr>
        <p:spPr>
          <a:xfrm>
            <a:off x="5936132" y="2353481"/>
            <a:ext cx="1160166"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60" name="Rounded Rectangle 59"/>
          <p:cNvSpPr/>
          <p:nvPr/>
        </p:nvSpPr>
        <p:spPr>
          <a:xfrm>
            <a:off x="3822436" y="3655270"/>
            <a:ext cx="1283999" cy="802448"/>
          </a:xfrm>
          <a:prstGeom prst="roundRect">
            <a:avLst/>
          </a:prstGeom>
          <a:solidFill>
            <a:schemeClr val="bg2">
              <a:lumMod val="5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Coprocessor</a:t>
            </a:r>
          </a:p>
          <a:p>
            <a:pPr algn="ctr"/>
            <a:r>
              <a:rPr lang="en-US" dirty="0"/>
              <a:t>1</a:t>
            </a:r>
          </a:p>
        </p:txBody>
      </p:sp>
      <p:sp>
        <p:nvSpPr>
          <p:cNvPr id="64" name="Rounded Rectangle 63"/>
          <p:cNvSpPr/>
          <p:nvPr/>
        </p:nvSpPr>
        <p:spPr>
          <a:xfrm>
            <a:off x="4951111" y="3655270"/>
            <a:ext cx="1283999" cy="802448"/>
          </a:xfrm>
          <a:prstGeom prst="roundRect">
            <a:avLst/>
          </a:prstGeom>
          <a:solidFill>
            <a:schemeClr val="bg2">
              <a:lumMod val="5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Coprocessor</a:t>
            </a:r>
          </a:p>
          <a:p>
            <a:pPr algn="ctr"/>
            <a:r>
              <a:rPr lang="en-US" dirty="0" smtClean="0"/>
              <a:t>2</a:t>
            </a:r>
            <a:endParaRPr lang="en-US" dirty="0"/>
          </a:p>
        </p:txBody>
      </p:sp>
      <p:sp>
        <p:nvSpPr>
          <p:cNvPr id="65" name="Rounded Rectangle 64"/>
          <p:cNvSpPr/>
          <p:nvPr/>
        </p:nvSpPr>
        <p:spPr>
          <a:xfrm>
            <a:off x="6022847" y="3655762"/>
            <a:ext cx="1283999" cy="802448"/>
          </a:xfrm>
          <a:prstGeom prst="roundRect">
            <a:avLst/>
          </a:prstGeom>
          <a:solidFill>
            <a:schemeClr val="bg2">
              <a:lumMod val="5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Coprocessor</a:t>
            </a:r>
          </a:p>
          <a:p>
            <a:pPr algn="ctr"/>
            <a:r>
              <a:rPr lang="en-US" dirty="0" smtClean="0"/>
              <a:t>3</a:t>
            </a:r>
            <a:endParaRPr lang="en-US" dirty="0"/>
          </a:p>
        </p:txBody>
      </p:sp>
      <p:sp>
        <p:nvSpPr>
          <p:cNvPr id="66" name="Rounded Rectangle 65"/>
          <p:cNvSpPr/>
          <p:nvPr/>
        </p:nvSpPr>
        <p:spPr>
          <a:xfrm>
            <a:off x="7139705" y="3655270"/>
            <a:ext cx="1283999" cy="802448"/>
          </a:xfrm>
          <a:prstGeom prst="roundRect">
            <a:avLst/>
          </a:prstGeom>
          <a:solidFill>
            <a:schemeClr val="bg2">
              <a:lumMod val="5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Coprocessor</a:t>
            </a:r>
          </a:p>
          <a:p>
            <a:pPr algn="ctr"/>
            <a:r>
              <a:rPr lang="en-US" dirty="0" smtClean="0"/>
              <a:t>4</a:t>
            </a:r>
            <a:endParaRPr lang="en-US" dirty="0"/>
          </a:p>
        </p:txBody>
      </p:sp>
      <p:sp>
        <p:nvSpPr>
          <p:cNvPr id="67" name="TextBox 66"/>
          <p:cNvSpPr txBox="1"/>
          <p:nvPr/>
        </p:nvSpPr>
        <p:spPr>
          <a:xfrm>
            <a:off x="6235110" y="5017898"/>
            <a:ext cx="1685978" cy="646331"/>
          </a:xfrm>
          <a:prstGeom prst="rect">
            <a:avLst/>
          </a:prstGeom>
          <a:noFill/>
        </p:spPr>
        <p:txBody>
          <a:bodyPr wrap="none" rtlCol="0">
            <a:spAutoFit/>
          </a:bodyPr>
          <a:lstStyle/>
          <a:p>
            <a:r>
              <a:rPr lang="en-US" dirty="0" smtClean="0"/>
              <a:t>3GB/s (AOD)</a:t>
            </a:r>
          </a:p>
          <a:p>
            <a:r>
              <a:rPr lang="en-US" dirty="0" smtClean="0"/>
              <a:t>102MB/s (</a:t>
            </a:r>
            <a:r>
              <a:rPr lang="en-US" dirty="0" err="1" smtClean="0"/>
              <a:t>Reco</a:t>
            </a:r>
            <a:r>
              <a:rPr lang="en-US" dirty="0" smtClean="0"/>
              <a:t>)</a:t>
            </a:r>
            <a:endParaRPr lang="en-US" dirty="0"/>
          </a:p>
        </p:txBody>
      </p:sp>
      <p:sp>
        <p:nvSpPr>
          <p:cNvPr id="7" name="Date Placeholder 6"/>
          <p:cNvSpPr>
            <a:spLocks noGrp="1"/>
          </p:cNvSpPr>
          <p:nvPr>
            <p:ph type="dt" sz="half" idx="10"/>
          </p:nvPr>
        </p:nvSpPr>
        <p:spPr/>
        <p:txBody>
          <a:bodyPr/>
          <a:lstStyle/>
          <a:p>
            <a:fld id="{322104AD-7074-0444-8D83-47F44ABC162F}" type="datetime1">
              <a:rPr lang="en-US" smtClean="0"/>
              <a:t>10/14/13</a:t>
            </a:fld>
            <a:endParaRPr lang="en-US"/>
          </a:p>
        </p:txBody>
      </p:sp>
      <p:sp>
        <p:nvSpPr>
          <p:cNvPr id="26" name="Footer Placeholder 25"/>
          <p:cNvSpPr>
            <a:spLocks noGrp="1"/>
          </p:cNvSpPr>
          <p:nvPr>
            <p:ph type="ftr" sz="quarter" idx="11"/>
          </p:nvPr>
        </p:nvSpPr>
        <p:spPr/>
        <p:txBody>
          <a:bodyPr/>
          <a:lstStyle/>
          <a:p>
            <a:r>
              <a:rPr lang="en-US" smtClean="0"/>
              <a:t>CHEP2013 - jbk</a:t>
            </a:r>
            <a:endParaRPr lang="en-US"/>
          </a:p>
        </p:txBody>
      </p:sp>
      <p:sp>
        <p:nvSpPr>
          <p:cNvPr id="32" name="Frame 31"/>
          <p:cNvSpPr/>
          <p:nvPr/>
        </p:nvSpPr>
        <p:spPr>
          <a:xfrm>
            <a:off x="6235109" y="4975895"/>
            <a:ext cx="1685979" cy="665378"/>
          </a:xfrm>
          <a:prstGeom prst="frame">
            <a:avLst>
              <a:gd name="adj1" fmla="val 3742"/>
            </a:avLst>
          </a:prstGeom>
          <a:solidFill>
            <a:srgbClr val="FFFF00"/>
          </a:solidFill>
          <a:ln w="9525"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3" name="TextBox 32"/>
          <p:cNvSpPr txBox="1"/>
          <p:nvPr/>
        </p:nvSpPr>
        <p:spPr>
          <a:xfrm>
            <a:off x="7727463" y="7737"/>
            <a:ext cx="1416538" cy="369332"/>
          </a:xfrm>
          <a:prstGeom prst="rect">
            <a:avLst/>
          </a:prstGeom>
          <a:noFill/>
        </p:spPr>
        <p:txBody>
          <a:bodyPr wrap="square" rtlCol="0">
            <a:spAutoFit/>
          </a:bodyPr>
          <a:lstStyle/>
          <a:p>
            <a:pPr algn="r"/>
            <a:r>
              <a:rPr lang="en-US" b="1" dirty="0" smtClean="0">
                <a:solidFill>
                  <a:srgbClr val="FF0000">
                    <a:alpha val="50000"/>
                  </a:srgbClr>
                </a:solidFill>
              </a:rPr>
              <a:t>Frameworks</a:t>
            </a:r>
            <a:endParaRPr lang="en-US" b="1" dirty="0">
              <a:solidFill>
                <a:srgbClr val="FF0000">
                  <a:alpha val="50000"/>
                </a:srgbClr>
              </a:solidFill>
            </a:endParaRPr>
          </a:p>
        </p:txBody>
      </p:sp>
    </p:spTree>
    <p:custDataLst>
      <p:tags r:id="rId1"/>
    </p:custDataLst>
    <p:extLst>
      <p:ext uri="{BB962C8B-B14F-4D97-AF65-F5344CB8AC3E}">
        <p14:creationId xmlns:p14="http://schemas.microsoft.com/office/powerpoint/2010/main" val="3768288679"/>
      </p:ext>
    </p:extLst>
  </p:cSld>
  <p:clrMapOvr>
    <a:masterClrMapping/>
  </p:clrMapOvr>
  <mc:AlternateContent xmlns:mc="http://schemas.openxmlformats.org/markup-compatibility/2006">
    <mc:Choice xmlns:p14="http://schemas.microsoft.com/office/powerpoint/2010/main" Requires="p14">
      <p:transition spd="slow" p14:dur="2000" advTm="67861"/>
    </mc:Choice>
    <mc:Fallback>
      <p:transition xmlns:p14="http://schemas.microsoft.com/office/powerpoint/2010/main" spd="slow" advTm="67861"/>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0019" y="133201"/>
            <a:ext cx="7864589" cy="756854"/>
          </a:xfrm>
        </p:spPr>
        <p:txBody>
          <a:bodyPr/>
          <a:lstStyle/>
          <a:p>
            <a:r>
              <a:rPr lang="en-US" dirty="0" smtClean="0"/>
              <a:t>Is this still a coprocessor?</a:t>
            </a:r>
            <a:endParaRPr lang="en-US" dirty="0"/>
          </a:p>
        </p:txBody>
      </p:sp>
      <p:sp>
        <p:nvSpPr>
          <p:cNvPr id="3" name="Content Placeholder 2"/>
          <p:cNvSpPr>
            <a:spLocks noGrp="1"/>
          </p:cNvSpPr>
          <p:nvPr>
            <p:ph idx="1"/>
          </p:nvPr>
        </p:nvSpPr>
        <p:spPr>
          <a:xfrm>
            <a:off x="127000" y="890055"/>
            <a:ext cx="3262833" cy="5427947"/>
          </a:xfrm>
        </p:spPr>
        <p:txBody>
          <a:bodyPr/>
          <a:lstStyle/>
          <a:p>
            <a:r>
              <a:rPr lang="en-US" dirty="0" err="1" smtClean="0"/>
              <a:t>SICore</a:t>
            </a:r>
            <a:r>
              <a:rPr lang="en-US" dirty="0" smtClean="0"/>
              <a:t> = serial, integrated core</a:t>
            </a:r>
          </a:p>
          <a:p>
            <a:pPr lvl="1"/>
            <a:r>
              <a:rPr lang="en-US" dirty="0" smtClean="0"/>
              <a:t>ARM?</a:t>
            </a:r>
          </a:p>
          <a:p>
            <a:pPr lvl="1"/>
            <a:r>
              <a:rPr lang="en-US" dirty="0" smtClean="0"/>
              <a:t>PowerPC?</a:t>
            </a:r>
          </a:p>
          <a:p>
            <a:r>
              <a:rPr lang="en-US" dirty="0" smtClean="0"/>
              <a:t>Shared memory</a:t>
            </a:r>
          </a:p>
          <a:p>
            <a:pPr lvl="1"/>
            <a:r>
              <a:rPr lang="en-US" dirty="0" smtClean="0"/>
              <a:t>Low overhead communications</a:t>
            </a:r>
          </a:p>
          <a:p>
            <a:pPr lvl="1"/>
            <a:r>
              <a:rPr lang="en-US" dirty="0" smtClean="0"/>
              <a:t>Single address space possible</a:t>
            </a:r>
          </a:p>
          <a:p>
            <a:pPr lvl="1"/>
            <a:r>
              <a:rPr lang="en-US" dirty="0" smtClean="0"/>
              <a:t>Usual coordinated access </a:t>
            </a:r>
            <a:r>
              <a:rPr lang="en-US" dirty="0" smtClean="0"/>
              <a:t>needed</a:t>
            </a:r>
          </a:p>
          <a:p>
            <a:r>
              <a:rPr lang="en-US" dirty="0" smtClean="0"/>
              <a:t>A </a:t>
            </a:r>
            <a:r>
              <a:rPr lang="en-US" b="1" dirty="0" smtClean="0"/>
              <a:t>Hybrid Processor</a:t>
            </a:r>
            <a:endParaRPr lang="en-US" b="1" dirty="0" smtClean="0"/>
          </a:p>
          <a:p>
            <a:pPr lvl="1"/>
            <a:endParaRPr lang="en-US" dirty="0" smtClean="0"/>
          </a:p>
          <a:p>
            <a:endParaRPr lang="en-US" dirty="0"/>
          </a:p>
        </p:txBody>
      </p:sp>
      <p:grpSp>
        <p:nvGrpSpPr>
          <p:cNvPr id="16" name="Group 15"/>
          <p:cNvGrpSpPr/>
          <p:nvPr/>
        </p:nvGrpSpPr>
        <p:grpSpPr>
          <a:xfrm>
            <a:off x="3389833" y="2358045"/>
            <a:ext cx="5683138" cy="3959957"/>
            <a:chOff x="3389833" y="1034705"/>
            <a:chExt cx="5683138" cy="3855060"/>
          </a:xfrm>
        </p:grpSpPr>
        <p:sp>
          <p:nvSpPr>
            <p:cNvPr id="33" name="Rounded Rectangle 32"/>
            <p:cNvSpPr/>
            <p:nvPr/>
          </p:nvSpPr>
          <p:spPr>
            <a:xfrm>
              <a:off x="3694633" y="1339505"/>
              <a:ext cx="5378338" cy="3550260"/>
            </a:xfrm>
            <a:prstGeom prst="roundRect">
              <a:avLst/>
            </a:prstGeom>
            <a:solidFill>
              <a:srgbClr val="B29F6B"/>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ounded Rectangle 33"/>
            <p:cNvSpPr/>
            <p:nvPr/>
          </p:nvSpPr>
          <p:spPr>
            <a:xfrm>
              <a:off x="3542233" y="1187105"/>
              <a:ext cx="5378338" cy="3550260"/>
            </a:xfrm>
            <a:prstGeom prst="roundRect">
              <a:avLst/>
            </a:prstGeom>
            <a:solidFill>
              <a:schemeClr val="tx2">
                <a:lumMod val="60000"/>
                <a:lumOff val="4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ounded Rectangle 34"/>
            <p:cNvSpPr/>
            <p:nvPr/>
          </p:nvSpPr>
          <p:spPr>
            <a:xfrm>
              <a:off x="3389833" y="1034705"/>
              <a:ext cx="5378338" cy="3550260"/>
            </a:xfrm>
            <a:prstGeom prst="roundRect">
              <a:avLst/>
            </a:prstGeom>
            <a:solidFill>
              <a:schemeClr val="tx2">
                <a:lumMod val="60000"/>
                <a:lumOff val="4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7" name="Rounded Rectangle 16"/>
          <p:cNvSpPr/>
          <p:nvPr/>
        </p:nvSpPr>
        <p:spPr>
          <a:xfrm>
            <a:off x="4124870" y="3154639"/>
            <a:ext cx="4047232" cy="370434"/>
          </a:xfrm>
          <a:prstGeom prst="roundRect">
            <a:avLst>
              <a:gd name="adj" fmla="val 328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Global Memory</a:t>
            </a:r>
            <a:endParaRPr lang="en-US" dirty="0"/>
          </a:p>
        </p:txBody>
      </p:sp>
      <p:sp>
        <p:nvSpPr>
          <p:cNvPr id="18" name="Rounded Rectangle 17"/>
          <p:cNvSpPr/>
          <p:nvPr/>
        </p:nvSpPr>
        <p:spPr>
          <a:xfrm>
            <a:off x="3921894" y="4700209"/>
            <a:ext cx="883991" cy="571492"/>
          </a:xfrm>
          <a:prstGeom prst="roundRect">
            <a:avLst>
              <a:gd name="adj" fmla="val 20167"/>
            </a:avLst>
          </a:prstGeom>
          <a:solidFill>
            <a:schemeClr val="accent2">
              <a:lumMod val="75000"/>
              <a:lumOff val="25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smtClean="0"/>
              <a:t>Core 1</a:t>
            </a:r>
            <a:endParaRPr lang="en-US" dirty="0"/>
          </a:p>
        </p:txBody>
      </p:sp>
      <p:grpSp>
        <p:nvGrpSpPr>
          <p:cNvPr id="19" name="Group 18"/>
          <p:cNvGrpSpPr/>
          <p:nvPr/>
        </p:nvGrpSpPr>
        <p:grpSpPr>
          <a:xfrm>
            <a:off x="3797725" y="5363154"/>
            <a:ext cx="4656884" cy="548589"/>
            <a:chOff x="45743" y="3450252"/>
            <a:chExt cx="4656884" cy="548589"/>
          </a:xfrm>
          <a:solidFill>
            <a:schemeClr val="accent2">
              <a:lumMod val="90000"/>
              <a:lumOff val="10000"/>
            </a:schemeClr>
          </a:solidFill>
        </p:grpSpPr>
        <p:sp>
          <p:nvSpPr>
            <p:cNvPr id="30" name="Rounded Rectangle 29"/>
            <p:cNvSpPr/>
            <p:nvPr/>
          </p:nvSpPr>
          <p:spPr>
            <a:xfrm>
              <a:off x="45743" y="3450252"/>
              <a:ext cx="4656884" cy="548589"/>
            </a:xfrm>
            <a:prstGeom prst="roundRect">
              <a:avLst>
                <a:gd name="adj" fmla="val 32864"/>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I/O System?</a:t>
              </a:r>
              <a:endParaRPr lang="en-US" dirty="0"/>
            </a:p>
          </p:txBody>
        </p:sp>
        <p:sp>
          <p:nvSpPr>
            <p:cNvPr id="31" name="Rounded Rectangle 30"/>
            <p:cNvSpPr/>
            <p:nvPr/>
          </p:nvSpPr>
          <p:spPr>
            <a:xfrm>
              <a:off x="328540" y="3555721"/>
              <a:ext cx="901494" cy="360026"/>
            </a:xfrm>
            <a:prstGeom prst="roundRect">
              <a:avLst/>
            </a:prstGeom>
            <a:solidFill>
              <a:schemeClr val="accent1">
                <a:lumMod val="50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smtClean="0"/>
                <a:t>PCI?</a:t>
              </a:r>
              <a:endParaRPr lang="en-US" dirty="0"/>
            </a:p>
          </p:txBody>
        </p:sp>
        <p:sp>
          <p:nvSpPr>
            <p:cNvPr id="32" name="Rounded Rectangle 31"/>
            <p:cNvSpPr/>
            <p:nvPr/>
          </p:nvSpPr>
          <p:spPr>
            <a:xfrm>
              <a:off x="3285141" y="3545313"/>
              <a:ext cx="1134980" cy="360026"/>
            </a:xfrm>
            <a:prstGeom prst="roundRect">
              <a:avLst/>
            </a:prstGeom>
            <a:solidFill>
              <a:schemeClr val="accent1">
                <a:lumMod val="50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smtClean="0"/>
                <a:t>Network?</a:t>
              </a:r>
              <a:endParaRPr lang="en-US" dirty="0"/>
            </a:p>
          </p:txBody>
        </p:sp>
      </p:grpSp>
      <p:sp>
        <p:nvSpPr>
          <p:cNvPr id="20" name="Rounded Rectangle 19"/>
          <p:cNvSpPr/>
          <p:nvPr/>
        </p:nvSpPr>
        <p:spPr>
          <a:xfrm>
            <a:off x="7340199" y="4700209"/>
            <a:ext cx="941903" cy="571492"/>
          </a:xfrm>
          <a:prstGeom prst="roundRect">
            <a:avLst>
              <a:gd name="adj" fmla="val 20167"/>
            </a:avLst>
          </a:prstGeom>
          <a:solidFill>
            <a:schemeClr val="accent2">
              <a:lumMod val="75000"/>
              <a:lumOff val="25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smtClean="0"/>
              <a:t>Core N</a:t>
            </a:r>
            <a:endParaRPr lang="en-US" dirty="0"/>
          </a:p>
        </p:txBody>
      </p:sp>
      <p:sp>
        <p:nvSpPr>
          <p:cNvPr id="21" name="Rounded Rectangle 20"/>
          <p:cNvSpPr/>
          <p:nvPr/>
        </p:nvSpPr>
        <p:spPr>
          <a:xfrm>
            <a:off x="4968285" y="4694327"/>
            <a:ext cx="883991" cy="571492"/>
          </a:xfrm>
          <a:prstGeom prst="roundRect">
            <a:avLst>
              <a:gd name="adj" fmla="val 20167"/>
            </a:avLst>
          </a:prstGeom>
          <a:solidFill>
            <a:schemeClr val="accent2">
              <a:lumMod val="75000"/>
              <a:lumOff val="25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smtClean="0"/>
              <a:t>Core 2</a:t>
            </a:r>
            <a:endParaRPr lang="en-US" dirty="0"/>
          </a:p>
        </p:txBody>
      </p:sp>
      <p:cxnSp>
        <p:nvCxnSpPr>
          <p:cNvPr id="22" name="Straight Connector 21"/>
          <p:cNvCxnSpPr/>
          <p:nvPr/>
        </p:nvCxnSpPr>
        <p:spPr>
          <a:xfrm>
            <a:off x="6017037" y="4948498"/>
            <a:ext cx="1160166"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23" name="Rounded Rectangle 22"/>
          <p:cNvSpPr/>
          <p:nvPr/>
        </p:nvSpPr>
        <p:spPr>
          <a:xfrm>
            <a:off x="3592233" y="4152563"/>
            <a:ext cx="1213653" cy="457790"/>
          </a:xfrm>
          <a:prstGeom prst="roundRect">
            <a:avLst>
              <a:gd name="adj" fmla="val 20167"/>
            </a:avLst>
          </a:prstGeom>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smtClean="0"/>
              <a:t>Thread 1</a:t>
            </a:r>
            <a:endParaRPr lang="en-US" dirty="0"/>
          </a:p>
        </p:txBody>
      </p:sp>
      <p:sp>
        <p:nvSpPr>
          <p:cNvPr id="24" name="Rounded Rectangle 23"/>
          <p:cNvSpPr/>
          <p:nvPr/>
        </p:nvSpPr>
        <p:spPr>
          <a:xfrm>
            <a:off x="7335674" y="4152563"/>
            <a:ext cx="1248935" cy="457790"/>
          </a:xfrm>
          <a:prstGeom prst="roundRect">
            <a:avLst>
              <a:gd name="adj" fmla="val 20167"/>
            </a:avLst>
          </a:prstGeom>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smtClean="0"/>
              <a:t>Thread M</a:t>
            </a:r>
            <a:endParaRPr lang="en-US" dirty="0"/>
          </a:p>
        </p:txBody>
      </p:sp>
      <p:sp>
        <p:nvSpPr>
          <p:cNvPr id="25" name="Rounded Rectangle 24"/>
          <p:cNvSpPr/>
          <p:nvPr/>
        </p:nvSpPr>
        <p:spPr>
          <a:xfrm>
            <a:off x="4885609" y="4146681"/>
            <a:ext cx="1085121" cy="457790"/>
          </a:xfrm>
          <a:prstGeom prst="roundRect">
            <a:avLst>
              <a:gd name="adj" fmla="val 20167"/>
            </a:avLst>
          </a:prstGeom>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smtClean="0"/>
              <a:t>Thread 2</a:t>
            </a:r>
            <a:endParaRPr lang="en-US" dirty="0"/>
          </a:p>
        </p:txBody>
      </p:sp>
      <p:cxnSp>
        <p:nvCxnSpPr>
          <p:cNvPr id="26" name="Straight Connector 25"/>
          <p:cNvCxnSpPr/>
          <p:nvPr/>
        </p:nvCxnSpPr>
        <p:spPr>
          <a:xfrm>
            <a:off x="6067037" y="4380850"/>
            <a:ext cx="1160166"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27" name="Rounded Rectangle 26"/>
          <p:cNvSpPr/>
          <p:nvPr/>
        </p:nvSpPr>
        <p:spPr>
          <a:xfrm>
            <a:off x="3592746" y="3687686"/>
            <a:ext cx="1610988" cy="370434"/>
          </a:xfrm>
          <a:prstGeom prst="roundRect">
            <a:avLst>
              <a:gd name="adj" fmla="val 328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Local Memory</a:t>
            </a:r>
            <a:endParaRPr lang="en-US" dirty="0"/>
          </a:p>
        </p:txBody>
      </p:sp>
      <p:sp>
        <p:nvSpPr>
          <p:cNvPr id="28" name="Rounded Rectangle 27"/>
          <p:cNvSpPr/>
          <p:nvPr/>
        </p:nvSpPr>
        <p:spPr>
          <a:xfrm>
            <a:off x="5306134" y="3680906"/>
            <a:ext cx="1610988" cy="370434"/>
          </a:xfrm>
          <a:prstGeom prst="roundRect">
            <a:avLst>
              <a:gd name="adj" fmla="val 328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Local Memory</a:t>
            </a:r>
            <a:endParaRPr lang="en-US" dirty="0"/>
          </a:p>
        </p:txBody>
      </p:sp>
      <p:sp>
        <p:nvSpPr>
          <p:cNvPr id="29" name="Rounded Rectangle 28"/>
          <p:cNvSpPr/>
          <p:nvPr/>
        </p:nvSpPr>
        <p:spPr>
          <a:xfrm>
            <a:off x="7037122" y="3687686"/>
            <a:ext cx="1610988" cy="370434"/>
          </a:xfrm>
          <a:prstGeom prst="roundRect">
            <a:avLst>
              <a:gd name="adj" fmla="val 328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Local Memory</a:t>
            </a:r>
            <a:endParaRPr lang="en-US" dirty="0"/>
          </a:p>
        </p:txBody>
      </p:sp>
      <p:sp>
        <p:nvSpPr>
          <p:cNvPr id="36" name="Rounded Rectangle 35"/>
          <p:cNvSpPr/>
          <p:nvPr/>
        </p:nvSpPr>
        <p:spPr>
          <a:xfrm>
            <a:off x="3572233" y="2584838"/>
            <a:ext cx="1213653" cy="457790"/>
          </a:xfrm>
          <a:prstGeom prst="roundRect">
            <a:avLst>
              <a:gd name="adj" fmla="val 20167"/>
            </a:avLst>
          </a:prstGeom>
          <a:solidFill>
            <a:schemeClr val="accent2">
              <a:lumMod val="75000"/>
              <a:lumOff val="25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err="1" smtClean="0"/>
              <a:t>SICore</a:t>
            </a:r>
            <a:r>
              <a:rPr lang="en-US" dirty="0" smtClean="0"/>
              <a:t> 1</a:t>
            </a:r>
            <a:endParaRPr lang="en-US" dirty="0"/>
          </a:p>
        </p:txBody>
      </p:sp>
      <p:sp>
        <p:nvSpPr>
          <p:cNvPr id="37" name="Rounded Rectangle 36"/>
          <p:cNvSpPr/>
          <p:nvPr/>
        </p:nvSpPr>
        <p:spPr>
          <a:xfrm>
            <a:off x="7315674" y="2584838"/>
            <a:ext cx="1248935" cy="457790"/>
          </a:xfrm>
          <a:prstGeom prst="roundRect">
            <a:avLst>
              <a:gd name="adj" fmla="val 20167"/>
            </a:avLst>
          </a:prstGeom>
          <a:solidFill>
            <a:schemeClr val="accent2">
              <a:lumMod val="75000"/>
              <a:lumOff val="25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err="1" smtClean="0"/>
              <a:t>SICore</a:t>
            </a:r>
            <a:r>
              <a:rPr lang="en-US" dirty="0" smtClean="0"/>
              <a:t> J</a:t>
            </a:r>
            <a:endParaRPr lang="en-US" dirty="0"/>
          </a:p>
        </p:txBody>
      </p:sp>
      <p:sp>
        <p:nvSpPr>
          <p:cNvPr id="38" name="Rounded Rectangle 37"/>
          <p:cNvSpPr/>
          <p:nvPr/>
        </p:nvSpPr>
        <p:spPr>
          <a:xfrm>
            <a:off x="4865609" y="2578956"/>
            <a:ext cx="1085121" cy="457790"/>
          </a:xfrm>
          <a:prstGeom prst="roundRect">
            <a:avLst>
              <a:gd name="adj" fmla="val 20167"/>
            </a:avLst>
          </a:prstGeom>
          <a:solidFill>
            <a:schemeClr val="accent2">
              <a:lumMod val="75000"/>
              <a:lumOff val="25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err="1" smtClean="0"/>
              <a:t>SICore</a:t>
            </a:r>
            <a:r>
              <a:rPr lang="en-US" dirty="0" smtClean="0"/>
              <a:t> 2</a:t>
            </a:r>
            <a:endParaRPr lang="en-US" dirty="0"/>
          </a:p>
        </p:txBody>
      </p:sp>
      <p:cxnSp>
        <p:nvCxnSpPr>
          <p:cNvPr id="39" name="Straight Connector 38"/>
          <p:cNvCxnSpPr/>
          <p:nvPr/>
        </p:nvCxnSpPr>
        <p:spPr>
          <a:xfrm>
            <a:off x="6047037" y="2813125"/>
            <a:ext cx="1160166"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B9F088E1-9E29-8D48-B711-F4908DEE900F}" type="datetime1">
              <a:rPr lang="en-US" smtClean="0"/>
              <a:t>10/14/13</a:t>
            </a:fld>
            <a:endParaRPr lang="en-US"/>
          </a:p>
        </p:txBody>
      </p:sp>
      <p:sp>
        <p:nvSpPr>
          <p:cNvPr id="8" name="Footer Placeholder 7"/>
          <p:cNvSpPr>
            <a:spLocks noGrp="1"/>
          </p:cNvSpPr>
          <p:nvPr>
            <p:ph type="ftr" sz="quarter" idx="11"/>
          </p:nvPr>
        </p:nvSpPr>
        <p:spPr/>
        <p:txBody>
          <a:bodyPr/>
          <a:lstStyle/>
          <a:p>
            <a:r>
              <a:rPr lang="en-US" smtClean="0"/>
              <a:t>CHEP2013 - jbk</a:t>
            </a:r>
            <a:endParaRPr lang="en-US"/>
          </a:p>
        </p:txBody>
      </p:sp>
      <p:sp>
        <p:nvSpPr>
          <p:cNvPr id="40" name="Frame 39"/>
          <p:cNvSpPr/>
          <p:nvPr/>
        </p:nvSpPr>
        <p:spPr>
          <a:xfrm>
            <a:off x="520110" y="5451802"/>
            <a:ext cx="2725542" cy="665378"/>
          </a:xfrm>
          <a:prstGeom prst="frame">
            <a:avLst>
              <a:gd name="adj1" fmla="val 9615"/>
            </a:avLst>
          </a:prstGeom>
          <a:solidFill>
            <a:srgbClr val="FFFF00"/>
          </a:solidFill>
          <a:ln w="9525"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1" name="Frame 40"/>
          <p:cNvSpPr/>
          <p:nvPr/>
        </p:nvSpPr>
        <p:spPr>
          <a:xfrm>
            <a:off x="3540244" y="2473079"/>
            <a:ext cx="5107866" cy="665378"/>
          </a:xfrm>
          <a:prstGeom prst="frame">
            <a:avLst>
              <a:gd name="adj1" fmla="val 3742"/>
            </a:avLst>
          </a:prstGeom>
          <a:solidFill>
            <a:srgbClr val="FFFF00"/>
          </a:solidFill>
          <a:ln w="9525"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2" name="Frame 41"/>
          <p:cNvSpPr/>
          <p:nvPr/>
        </p:nvSpPr>
        <p:spPr>
          <a:xfrm>
            <a:off x="520109" y="890054"/>
            <a:ext cx="2161082" cy="825124"/>
          </a:xfrm>
          <a:prstGeom prst="frame">
            <a:avLst>
              <a:gd name="adj1" fmla="val 3742"/>
            </a:avLst>
          </a:prstGeom>
          <a:solidFill>
            <a:srgbClr val="FFFF00"/>
          </a:solidFill>
          <a:ln w="9525"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3" name="TextBox 42"/>
          <p:cNvSpPr txBox="1"/>
          <p:nvPr/>
        </p:nvSpPr>
        <p:spPr>
          <a:xfrm>
            <a:off x="7727463" y="7737"/>
            <a:ext cx="1416538" cy="369332"/>
          </a:xfrm>
          <a:prstGeom prst="rect">
            <a:avLst/>
          </a:prstGeom>
          <a:noFill/>
        </p:spPr>
        <p:txBody>
          <a:bodyPr wrap="square" rtlCol="0">
            <a:spAutoFit/>
          </a:bodyPr>
          <a:lstStyle/>
          <a:p>
            <a:pPr algn="r"/>
            <a:r>
              <a:rPr lang="en-US" b="1" dirty="0" smtClean="0">
                <a:solidFill>
                  <a:srgbClr val="FF0000">
                    <a:alpha val="50000"/>
                  </a:srgbClr>
                </a:solidFill>
              </a:rPr>
              <a:t>Frameworks</a:t>
            </a:r>
            <a:endParaRPr lang="en-US" b="1" dirty="0">
              <a:solidFill>
                <a:srgbClr val="FF0000">
                  <a:alpha val="50000"/>
                </a:srgbClr>
              </a:solidFill>
            </a:endParaRPr>
          </a:p>
        </p:txBody>
      </p:sp>
    </p:spTree>
    <p:custDataLst>
      <p:tags r:id="rId1"/>
    </p:custDataLst>
    <p:extLst>
      <p:ext uri="{BB962C8B-B14F-4D97-AF65-F5344CB8AC3E}">
        <p14:creationId xmlns:p14="http://schemas.microsoft.com/office/powerpoint/2010/main" val="1348923632"/>
      </p:ext>
    </p:extLst>
  </p:cSld>
  <p:clrMapOvr>
    <a:masterClrMapping/>
  </p:clrMapOvr>
  <mc:AlternateContent xmlns:mc="http://schemas.openxmlformats.org/markup-compatibility/2006">
    <mc:Choice xmlns:p14="http://schemas.microsoft.com/office/powerpoint/2010/main" Requires="p14">
      <p:transition spd="slow" p14:dur="2000" advTm="82228"/>
    </mc:Choice>
    <mc:Fallback>
      <p:transition xmlns:p14="http://schemas.microsoft.com/office/powerpoint/2010/main" spd="slow" advTm="82228"/>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subTnLst>
                                    <p:set>
                                      <p:cBhvr override="childStyle">
                                        <p:cTn dur="1" fill="hold" display="0" masterRel="nextClick" afterEffect="1"/>
                                        <p:tgtEl>
                                          <p:spTgt spid="42"/>
                                        </p:tgtEl>
                                        <p:attrNameLst>
                                          <p:attrName>style.visibility</p:attrName>
                                        </p:attrNameLst>
                                      </p:cBhvr>
                                      <p:to>
                                        <p:strVal val="hidden"/>
                                      </p:to>
                                    </p:set>
                                  </p:subTnLst>
                                </p:cTn>
                              </p:par>
                              <p:par>
                                <p:cTn id="7" presetID="1" presetClass="entr" presetSubtype="0" fill="hold" grpId="1" nodeType="withEffect">
                                  <p:stCondLst>
                                    <p:cond delay="0"/>
                                  </p:stCondLst>
                                  <p:childTnLst>
                                    <p:set>
                                      <p:cBhvr>
                                        <p:cTn id="8" dur="1" fill="hold">
                                          <p:stCondLst>
                                            <p:cond delay="0"/>
                                          </p:stCondLst>
                                        </p:cTn>
                                        <p:tgtEl>
                                          <p:spTgt spid="41"/>
                                        </p:tgtEl>
                                        <p:attrNameLst>
                                          <p:attrName>style.visibility</p:attrName>
                                        </p:attrNameLst>
                                      </p:cBhvr>
                                      <p:to>
                                        <p:strVal val="visible"/>
                                      </p:to>
                                    </p:set>
                                  </p:childTnLst>
                                  <p:subTnLst>
                                    <p:set>
                                      <p:cBhvr override="childStyle">
                                        <p:cTn dur="1" fill="hold" display="0" masterRel="nextClick" afterEffect="1"/>
                                        <p:tgtEl>
                                          <p:spTgt spid="41"/>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1" animBg="1"/>
      <p:bldP spid="42"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04278"/>
            <a:ext cx="7313613" cy="795787"/>
          </a:xfrm>
        </p:spPr>
        <p:txBody>
          <a:bodyPr/>
          <a:lstStyle/>
          <a:p>
            <a:r>
              <a:rPr lang="en-US" dirty="0" smtClean="0"/>
              <a:t>Not that far away</a:t>
            </a:r>
            <a:endParaRPr lang="en-US" dirty="0"/>
          </a:p>
        </p:txBody>
      </p:sp>
      <p:sp>
        <p:nvSpPr>
          <p:cNvPr id="3" name="Content Placeholder 2"/>
          <p:cNvSpPr>
            <a:spLocks noGrp="1"/>
          </p:cNvSpPr>
          <p:nvPr>
            <p:ph idx="1"/>
          </p:nvPr>
        </p:nvSpPr>
        <p:spPr>
          <a:xfrm>
            <a:off x="164776" y="1046347"/>
            <a:ext cx="3109002" cy="4428764"/>
          </a:xfrm>
        </p:spPr>
        <p:txBody>
          <a:bodyPr>
            <a:normAutofit/>
          </a:bodyPr>
          <a:lstStyle/>
          <a:p>
            <a:r>
              <a:rPr lang="en-US" dirty="0" smtClean="0"/>
              <a:t>What can we do this something like this?</a:t>
            </a:r>
          </a:p>
          <a:p>
            <a:r>
              <a:rPr lang="en-US" dirty="0" smtClean="0"/>
              <a:t>Are files still useful?</a:t>
            </a:r>
          </a:p>
          <a:p>
            <a:r>
              <a:rPr lang="en-US" dirty="0" smtClean="0"/>
              <a:t>Many options for event processor application</a:t>
            </a:r>
          </a:p>
          <a:p>
            <a:r>
              <a:rPr lang="en-US" dirty="0" smtClean="0"/>
              <a:t>Is </a:t>
            </a:r>
            <a:r>
              <a:rPr lang="en-US" dirty="0" smtClean="0"/>
              <a:t>20x - 40x </a:t>
            </a:r>
            <a:r>
              <a:rPr lang="en-US" dirty="0" smtClean="0"/>
              <a:t>increase plausible?</a:t>
            </a:r>
            <a:endParaRPr lang="en-US" dirty="0"/>
          </a:p>
        </p:txBody>
      </p:sp>
      <p:sp>
        <p:nvSpPr>
          <p:cNvPr id="8" name="Rounded Rectangle 7"/>
          <p:cNvSpPr/>
          <p:nvPr/>
        </p:nvSpPr>
        <p:spPr>
          <a:xfrm>
            <a:off x="2776287" y="5664229"/>
            <a:ext cx="6116953" cy="802448"/>
          </a:xfrm>
          <a:prstGeom prst="roundRect">
            <a:avLst/>
          </a:prstGeom>
          <a:solidFill>
            <a:schemeClr val="tx2">
              <a:lumMod val="60000"/>
              <a:lumOff val="4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File Serving Infrastructure</a:t>
            </a:r>
            <a:endParaRPr lang="en-US" dirty="0"/>
          </a:p>
        </p:txBody>
      </p:sp>
      <p:cxnSp>
        <p:nvCxnSpPr>
          <p:cNvPr id="9" name="Elbow Connector 8"/>
          <p:cNvCxnSpPr>
            <a:stCxn id="14" idx="2"/>
            <a:endCxn id="8" idx="0"/>
          </p:cNvCxnSpPr>
          <p:nvPr/>
        </p:nvCxnSpPr>
        <p:spPr>
          <a:xfrm rot="5400000">
            <a:off x="5413104" y="4998331"/>
            <a:ext cx="1087558" cy="244238"/>
          </a:xfrm>
          <a:prstGeom prst="bentConnector3">
            <a:avLst/>
          </a:prstGeom>
          <a:ln w="57150" cmpd="sng"/>
        </p:spPr>
        <p:style>
          <a:lnRef idx="2">
            <a:schemeClr val="accent1"/>
          </a:lnRef>
          <a:fillRef idx="0">
            <a:schemeClr val="accent1"/>
          </a:fillRef>
          <a:effectRef idx="1">
            <a:schemeClr val="accent1"/>
          </a:effectRef>
          <a:fontRef idx="minor">
            <a:schemeClr val="tx1"/>
          </a:fontRef>
        </p:style>
      </p:cxnSp>
      <p:sp>
        <p:nvSpPr>
          <p:cNvPr id="10" name="Rounded Rectangle 9"/>
          <p:cNvSpPr/>
          <p:nvPr/>
        </p:nvSpPr>
        <p:spPr>
          <a:xfrm>
            <a:off x="800256" y="5658045"/>
            <a:ext cx="1455666" cy="802448"/>
          </a:xfrm>
          <a:prstGeom prst="roundRect">
            <a:avLst/>
          </a:prstGeom>
          <a:solidFill>
            <a:schemeClr val="tx2">
              <a:lumMod val="60000"/>
              <a:lumOff val="4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Console</a:t>
            </a:r>
            <a:endParaRPr lang="en-US" dirty="0"/>
          </a:p>
        </p:txBody>
      </p:sp>
      <p:grpSp>
        <p:nvGrpSpPr>
          <p:cNvPr id="11" name="Group 10"/>
          <p:cNvGrpSpPr/>
          <p:nvPr/>
        </p:nvGrpSpPr>
        <p:grpSpPr>
          <a:xfrm>
            <a:off x="3389833" y="929808"/>
            <a:ext cx="5683138" cy="3959957"/>
            <a:chOff x="3389833" y="1034705"/>
            <a:chExt cx="5683138" cy="3855060"/>
          </a:xfrm>
        </p:grpSpPr>
        <p:sp>
          <p:nvSpPr>
            <p:cNvPr id="12" name="Rounded Rectangle 11"/>
            <p:cNvSpPr/>
            <p:nvPr/>
          </p:nvSpPr>
          <p:spPr>
            <a:xfrm>
              <a:off x="3694633" y="1339505"/>
              <a:ext cx="5378338" cy="3550260"/>
            </a:xfrm>
            <a:prstGeom prst="roundRect">
              <a:avLst/>
            </a:prstGeom>
            <a:solidFill>
              <a:srgbClr val="B29F6B"/>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ounded Rectangle 12"/>
            <p:cNvSpPr/>
            <p:nvPr/>
          </p:nvSpPr>
          <p:spPr>
            <a:xfrm>
              <a:off x="3542233" y="1187105"/>
              <a:ext cx="5378338" cy="3550260"/>
            </a:xfrm>
            <a:prstGeom prst="roundRect">
              <a:avLst/>
            </a:prstGeom>
            <a:solidFill>
              <a:srgbClr val="B29F6B"/>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ounded Rectangle 13"/>
            <p:cNvSpPr/>
            <p:nvPr/>
          </p:nvSpPr>
          <p:spPr>
            <a:xfrm>
              <a:off x="3389833" y="1034705"/>
              <a:ext cx="5378338" cy="3550260"/>
            </a:xfrm>
            <a:prstGeom prst="roundRect">
              <a:avLst/>
            </a:prstGeom>
            <a:solidFill>
              <a:schemeClr val="tx2">
                <a:lumMod val="60000"/>
                <a:lumOff val="4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5" name="Rounded Rectangle 14"/>
          <p:cNvSpPr/>
          <p:nvPr/>
        </p:nvSpPr>
        <p:spPr>
          <a:xfrm>
            <a:off x="4049617" y="1585429"/>
            <a:ext cx="4047232" cy="370434"/>
          </a:xfrm>
          <a:prstGeom prst="roundRect">
            <a:avLst>
              <a:gd name="adj" fmla="val 328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Global Memory</a:t>
            </a:r>
            <a:endParaRPr lang="en-US" dirty="0"/>
          </a:p>
        </p:txBody>
      </p:sp>
      <p:sp>
        <p:nvSpPr>
          <p:cNvPr id="16" name="Rectangle 15"/>
          <p:cNvSpPr/>
          <p:nvPr/>
        </p:nvSpPr>
        <p:spPr>
          <a:xfrm>
            <a:off x="3822436" y="1065390"/>
            <a:ext cx="4451321" cy="428670"/>
          </a:xfrm>
          <a:prstGeom prst="rect">
            <a:avLst/>
          </a:prstGeom>
          <a:solidFill>
            <a:srgbClr val="939A54"/>
          </a:solidFill>
        </p:spPr>
        <p:style>
          <a:lnRef idx="1">
            <a:schemeClr val="accent6"/>
          </a:lnRef>
          <a:fillRef idx="3">
            <a:schemeClr val="accent6"/>
          </a:fillRef>
          <a:effectRef idx="2">
            <a:schemeClr val="accent6"/>
          </a:effectRef>
          <a:fontRef idx="minor">
            <a:schemeClr val="lt1"/>
          </a:fontRef>
        </p:style>
        <p:txBody>
          <a:bodyPr rtlCol="0" anchor="ctr"/>
          <a:lstStyle/>
          <a:p>
            <a:pPr algn="ctr"/>
            <a:r>
              <a:rPr lang="en-US" dirty="0" smtClean="0"/>
              <a:t>Event Processor</a:t>
            </a:r>
          </a:p>
        </p:txBody>
      </p:sp>
      <p:grpSp>
        <p:nvGrpSpPr>
          <p:cNvPr id="18" name="Group 17"/>
          <p:cNvGrpSpPr/>
          <p:nvPr/>
        </p:nvGrpSpPr>
        <p:grpSpPr>
          <a:xfrm>
            <a:off x="3750560" y="3898223"/>
            <a:ext cx="4656884" cy="548589"/>
            <a:chOff x="45743" y="3450252"/>
            <a:chExt cx="4656884" cy="548589"/>
          </a:xfrm>
        </p:grpSpPr>
        <p:sp>
          <p:nvSpPr>
            <p:cNvPr id="19" name="Rounded Rectangle 18"/>
            <p:cNvSpPr/>
            <p:nvPr/>
          </p:nvSpPr>
          <p:spPr>
            <a:xfrm>
              <a:off x="45743" y="3450252"/>
              <a:ext cx="4656884" cy="548589"/>
            </a:xfrm>
            <a:prstGeom prst="roundRect">
              <a:avLst>
                <a:gd name="adj" fmla="val 328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I/O System</a:t>
              </a:r>
              <a:endParaRPr lang="en-US" dirty="0"/>
            </a:p>
          </p:txBody>
        </p:sp>
        <p:sp>
          <p:nvSpPr>
            <p:cNvPr id="20" name="Rounded Rectangle 19"/>
            <p:cNvSpPr/>
            <p:nvPr/>
          </p:nvSpPr>
          <p:spPr>
            <a:xfrm>
              <a:off x="328540" y="3555721"/>
              <a:ext cx="901494" cy="360026"/>
            </a:xfrm>
            <a:prstGeom prst="roundRect">
              <a:avLst/>
            </a:prstGeom>
            <a:solidFill>
              <a:schemeClr val="accent2">
                <a:lumMod val="75000"/>
                <a:lumOff val="25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smtClean="0"/>
                <a:t>Disk</a:t>
              </a:r>
              <a:endParaRPr lang="en-US" dirty="0"/>
            </a:p>
          </p:txBody>
        </p:sp>
        <p:sp>
          <p:nvSpPr>
            <p:cNvPr id="21" name="Rounded Rectangle 20"/>
            <p:cNvSpPr/>
            <p:nvPr/>
          </p:nvSpPr>
          <p:spPr>
            <a:xfrm>
              <a:off x="3375221" y="3545313"/>
              <a:ext cx="1044899" cy="360026"/>
            </a:xfrm>
            <a:prstGeom prst="roundRect">
              <a:avLst/>
            </a:prstGeom>
            <a:solidFill>
              <a:schemeClr val="accent2">
                <a:lumMod val="75000"/>
                <a:lumOff val="25000"/>
              </a:schemeClr>
            </a:solidFill>
            <a:ln/>
          </p:spPr>
          <p:style>
            <a:lnRef idx="1">
              <a:schemeClr val="accent1"/>
            </a:lnRef>
            <a:fillRef idx="3">
              <a:schemeClr val="accent1"/>
            </a:fillRef>
            <a:effectRef idx="2">
              <a:schemeClr val="accent1"/>
            </a:effectRef>
            <a:fontRef idx="minor">
              <a:schemeClr val="lt1"/>
            </a:fontRef>
          </p:style>
          <p:txBody>
            <a:bodyPr/>
            <a:lstStyle/>
            <a:p>
              <a:r>
                <a:rPr lang="en-US" dirty="0" smtClean="0"/>
                <a:t>Network</a:t>
              </a:r>
              <a:endParaRPr lang="en-US" dirty="0"/>
            </a:p>
          </p:txBody>
        </p:sp>
      </p:grpSp>
      <p:sp>
        <p:nvSpPr>
          <p:cNvPr id="25" name="Rounded Rectangle 24"/>
          <p:cNvSpPr/>
          <p:nvPr/>
        </p:nvSpPr>
        <p:spPr>
          <a:xfrm>
            <a:off x="4088527" y="2110707"/>
            <a:ext cx="1905111" cy="802448"/>
          </a:xfrm>
          <a:prstGeom prst="roundRect">
            <a:avLst/>
          </a:prstGeom>
          <a:solidFill>
            <a:schemeClr val="bg2">
              <a:lumMod val="5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Integrated CPU</a:t>
            </a:r>
          </a:p>
          <a:p>
            <a:pPr algn="ctr"/>
            <a:r>
              <a:rPr lang="en-US" dirty="0" smtClean="0"/>
              <a:t>Coprocessor 1</a:t>
            </a:r>
            <a:endParaRPr lang="en-US" dirty="0"/>
          </a:p>
        </p:txBody>
      </p:sp>
      <p:sp>
        <p:nvSpPr>
          <p:cNvPr id="27" name="Rounded Rectangle 26"/>
          <p:cNvSpPr/>
          <p:nvPr/>
        </p:nvSpPr>
        <p:spPr>
          <a:xfrm>
            <a:off x="4088527" y="3033219"/>
            <a:ext cx="1905111" cy="802448"/>
          </a:xfrm>
          <a:prstGeom prst="roundRect">
            <a:avLst/>
          </a:prstGeom>
          <a:solidFill>
            <a:schemeClr val="bg2">
              <a:lumMod val="5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Integrated CPU Coprocessor</a:t>
            </a:r>
            <a:r>
              <a:rPr lang="en-US" dirty="0"/>
              <a:t> </a:t>
            </a:r>
            <a:r>
              <a:rPr lang="en-US" dirty="0" smtClean="0"/>
              <a:t>3</a:t>
            </a:r>
            <a:endParaRPr lang="en-US" dirty="0"/>
          </a:p>
        </p:txBody>
      </p:sp>
      <p:sp>
        <p:nvSpPr>
          <p:cNvPr id="29" name="Rounded Rectangle 28"/>
          <p:cNvSpPr/>
          <p:nvPr/>
        </p:nvSpPr>
        <p:spPr>
          <a:xfrm>
            <a:off x="6127482" y="2110707"/>
            <a:ext cx="1905111" cy="802448"/>
          </a:xfrm>
          <a:prstGeom prst="roundRect">
            <a:avLst/>
          </a:prstGeom>
          <a:solidFill>
            <a:schemeClr val="bg2">
              <a:lumMod val="5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Integrated CPU</a:t>
            </a:r>
          </a:p>
          <a:p>
            <a:pPr algn="ctr"/>
            <a:r>
              <a:rPr lang="en-US" dirty="0" smtClean="0"/>
              <a:t>Coprocessor </a:t>
            </a:r>
            <a:r>
              <a:rPr lang="en-US" dirty="0"/>
              <a:t>2</a:t>
            </a:r>
          </a:p>
        </p:txBody>
      </p:sp>
      <p:sp>
        <p:nvSpPr>
          <p:cNvPr id="30" name="Rounded Rectangle 29"/>
          <p:cNvSpPr/>
          <p:nvPr/>
        </p:nvSpPr>
        <p:spPr>
          <a:xfrm>
            <a:off x="6127482" y="3033219"/>
            <a:ext cx="1905111" cy="802448"/>
          </a:xfrm>
          <a:prstGeom prst="roundRect">
            <a:avLst/>
          </a:prstGeom>
          <a:solidFill>
            <a:schemeClr val="bg2">
              <a:lumMod val="5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Integrated CPU</a:t>
            </a:r>
          </a:p>
          <a:p>
            <a:pPr algn="ctr"/>
            <a:r>
              <a:rPr lang="en-US" dirty="0" smtClean="0"/>
              <a:t>Coprocessor </a:t>
            </a:r>
            <a:r>
              <a:rPr lang="en-US" dirty="0"/>
              <a:t>4</a:t>
            </a:r>
          </a:p>
        </p:txBody>
      </p:sp>
      <p:cxnSp>
        <p:nvCxnSpPr>
          <p:cNvPr id="31" name="Elbow Connector 30"/>
          <p:cNvCxnSpPr>
            <a:stCxn id="8" idx="1"/>
            <a:endCxn id="10" idx="3"/>
          </p:cNvCxnSpPr>
          <p:nvPr/>
        </p:nvCxnSpPr>
        <p:spPr>
          <a:xfrm rot="10800000">
            <a:off x="2255923" y="6059269"/>
            <a:ext cx="520365" cy="6184"/>
          </a:xfrm>
          <a:prstGeom prst="bentConnector3">
            <a:avLst/>
          </a:prstGeom>
          <a:ln w="57150" cmpd="sng"/>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6127482" y="5011714"/>
            <a:ext cx="3052826" cy="646331"/>
          </a:xfrm>
          <a:prstGeom prst="rect">
            <a:avLst/>
          </a:prstGeom>
          <a:noFill/>
        </p:spPr>
        <p:txBody>
          <a:bodyPr wrap="none" rtlCol="0">
            <a:spAutoFit/>
          </a:bodyPr>
          <a:lstStyle/>
          <a:p>
            <a:r>
              <a:rPr lang="en-US" dirty="0" smtClean="0"/>
              <a:t>3GB/s *4 = 12GB/s (AOD)</a:t>
            </a:r>
          </a:p>
          <a:p>
            <a:r>
              <a:rPr lang="en-US" dirty="0" smtClean="0"/>
              <a:t>102MB/s *4 = 408MB/s (</a:t>
            </a:r>
            <a:r>
              <a:rPr lang="en-US" dirty="0" err="1" smtClean="0"/>
              <a:t>Reco</a:t>
            </a:r>
            <a:r>
              <a:rPr lang="en-US" dirty="0" smtClean="0"/>
              <a:t>)</a:t>
            </a:r>
            <a:endParaRPr lang="en-US" dirty="0"/>
          </a:p>
        </p:txBody>
      </p:sp>
      <p:sp>
        <p:nvSpPr>
          <p:cNvPr id="7" name="Date Placeholder 6"/>
          <p:cNvSpPr>
            <a:spLocks noGrp="1"/>
          </p:cNvSpPr>
          <p:nvPr>
            <p:ph type="dt" sz="half" idx="10"/>
          </p:nvPr>
        </p:nvSpPr>
        <p:spPr/>
        <p:txBody>
          <a:bodyPr/>
          <a:lstStyle/>
          <a:p>
            <a:fld id="{4DDE90CE-82EB-464D-AFF6-4AE3875E8B78}" type="datetime1">
              <a:rPr lang="en-US" smtClean="0"/>
              <a:t>10/14/13</a:t>
            </a:fld>
            <a:endParaRPr lang="en-US"/>
          </a:p>
        </p:txBody>
      </p:sp>
      <p:sp>
        <p:nvSpPr>
          <p:cNvPr id="17" name="Footer Placeholder 16"/>
          <p:cNvSpPr>
            <a:spLocks noGrp="1"/>
          </p:cNvSpPr>
          <p:nvPr>
            <p:ph type="ftr" sz="quarter" idx="11"/>
          </p:nvPr>
        </p:nvSpPr>
        <p:spPr/>
        <p:txBody>
          <a:bodyPr/>
          <a:lstStyle/>
          <a:p>
            <a:r>
              <a:rPr lang="en-US" smtClean="0"/>
              <a:t>CHEP2013 - jbk</a:t>
            </a:r>
            <a:endParaRPr lang="en-US"/>
          </a:p>
        </p:txBody>
      </p:sp>
      <p:sp>
        <p:nvSpPr>
          <p:cNvPr id="28" name="Frame 27"/>
          <p:cNvSpPr/>
          <p:nvPr/>
        </p:nvSpPr>
        <p:spPr>
          <a:xfrm>
            <a:off x="6127481" y="4975895"/>
            <a:ext cx="2945489" cy="665378"/>
          </a:xfrm>
          <a:prstGeom prst="frame">
            <a:avLst>
              <a:gd name="adj1" fmla="val 3742"/>
            </a:avLst>
          </a:prstGeom>
          <a:solidFill>
            <a:srgbClr val="FFFF00"/>
          </a:solidFill>
          <a:ln w="9525"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2" name="TextBox 31"/>
          <p:cNvSpPr txBox="1"/>
          <p:nvPr/>
        </p:nvSpPr>
        <p:spPr>
          <a:xfrm>
            <a:off x="7727463" y="7737"/>
            <a:ext cx="1416538" cy="369332"/>
          </a:xfrm>
          <a:prstGeom prst="rect">
            <a:avLst/>
          </a:prstGeom>
          <a:noFill/>
        </p:spPr>
        <p:txBody>
          <a:bodyPr wrap="square" rtlCol="0">
            <a:spAutoFit/>
          </a:bodyPr>
          <a:lstStyle/>
          <a:p>
            <a:pPr algn="r"/>
            <a:r>
              <a:rPr lang="en-US" b="1" dirty="0" smtClean="0">
                <a:solidFill>
                  <a:srgbClr val="FF0000">
                    <a:alpha val="50000"/>
                  </a:srgbClr>
                </a:solidFill>
              </a:rPr>
              <a:t>Frameworks</a:t>
            </a:r>
            <a:endParaRPr lang="en-US" b="1" dirty="0">
              <a:solidFill>
                <a:srgbClr val="FF0000">
                  <a:alpha val="50000"/>
                </a:srgbClr>
              </a:solidFill>
            </a:endParaRPr>
          </a:p>
        </p:txBody>
      </p:sp>
    </p:spTree>
    <p:custDataLst>
      <p:tags r:id="rId1"/>
    </p:custDataLst>
    <p:extLst>
      <p:ext uri="{BB962C8B-B14F-4D97-AF65-F5344CB8AC3E}">
        <p14:creationId xmlns:p14="http://schemas.microsoft.com/office/powerpoint/2010/main" val="1207075148"/>
      </p:ext>
    </p:extLst>
  </p:cSld>
  <p:clrMapOvr>
    <a:masterClrMapping/>
  </p:clrMapOvr>
  <mc:AlternateContent xmlns:mc="http://schemas.openxmlformats.org/markup-compatibility/2006">
    <mc:Choice xmlns:p14="http://schemas.microsoft.com/office/powerpoint/2010/main" Requires="p14">
      <p:transition spd="slow" p14:dur="2000" advTm="66800"/>
    </mc:Choice>
    <mc:Fallback>
      <p:transition xmlns:p14="http://schemas.microsoft.com/office/powerpoint/2010/main" spd="slow" advTm="66800"/>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These things already exist</a:t>
            </a:r>
            <a:endParaRPr lang="en-US" dirty="0"/>
          </a:p>
        </p:txBody>
      </p:sp>
      <p:sp>
        <p:nvSpPr>
          <p:cNvPr id="3" name="Content Placeholder 2"/>
          <p:cNvSpPr>
            <a:spLocks noGrp="1"/>
          </p:cNvSpPr>
          <p:nvPr>
            <p:ph idx="1"/>
          </p:nvPr>
        </p:nvSpPr>
        <p:spPr>
          <a:xfrm>
            <a:off x="431721" y="1211818"/>
            <a:ext cx="6025974" cy="5208323"/>
          </a:xfrm>
        </p:spPr>
        <p:txBody>
          <a:bodyPr>
            <a:normAutofit/>
          </a:bodyPr>
          <a:lstStyle/>
          <a:p>
            <a:r>
              <a:rPr lang="en-US" dirty="0" smtClean="0"/>
              <a:t>NVIDIA </a:t>
            </a:r>
            <a:r>
              <a:rPr lang="en-US" dirty="0" err="1" smtClean="0"/>
              <a:t>Tegra</a:t>
            </a:r>
            <a:r>
              <a:rPr lang="en-US" dirty="0" smtClean="0"/>
              <a:t> 4 (hand-</a:t>
            </a:r>
            <a:r>
              <a:rPr lang="en-US" dirty="0" err="1" smtClean="0"/>
              <a:t>helds</a:t>
            </a:r>
            <a:r>
              <a:rPr lang="en-US" dirty="0" smtClean="0"/>
              <a:t>)</a:t>
            </a:r>
          </a:p>
          <a:p>
            <a:pPr lvl="1"/>
            <a:r>
              <a:rPr lang="en-US" dirty="0" smtClean="0"/>
              <a:t>72 GPU Cores</a:t>
            </a:r>
          </a:p>
          <a:p>
            <a:pPr lvl="1"/>
            <a:r>
              <a:rPr lang="en-US" dirty="0" smtClean="0"/>
              <a:t>Quad-core ARM</a:t>
            </a:r>
          </a:p>
          <a:p>
            <a:r>
              <a:rPr lang="en-US" dirty="0" smtClean="0"/>
              <a:t>Dell Copper</a:t>
            </a:r>
          </a:p>
          <a:p>
            <a:pPr lvl="1"/>
            <a:r>
              <a:rPr lang="en-US" dirty="0" smtClean="0"/>
              <a:t>4 quad-core ARMs per sled</a:t>
            </a:r>
          </a:p>
          <a:p>
            <a:pPr lvl="1"/>
            <a:r>
              <a:rPr lang="en-US" dirty="0" smtClean="0"/>
              <a:t>12 sleds per chassis</a:t>
            </a:r>
          </a:p>
          <a:p>
            <a:r>
              <a:rPr lang="en-US" dirty="0" smtClean="0"/>
              <a:t>Cray XC30 blade</a:t>
            </a:r>
          </a:p>
          <a:p>
            <a:pPr lvl="1"/>
            <a:r>
              <a:rPr lang="en-US" dirty="0" smtClean="0"/>
              <a:t>High density </a:t>
            </a:r>
          </a:p>
          <a:p>
            <a:pPr lvl="1"/>
            <a:r>
              <a:rPr lang="en-US" dirty="0" smtClean="0"/>
              <a:t>multicore, GPGPU,  MIC</a:t>
            </a:r>
          </a:p>
          <a:p>
            <a:pPr lvl="1"/>
            <a:r>
              <a:rPr lang="en-US" dirty="0" smtClean="0"/>
              <a:t>Pick and choose</a:t>
            </a:r>
          </a:p>
          <a:p>
            <a:pPr lvl="1"/>
            <a:r>
              <a:rPr lang="en-US" dirty="0" smtClean="0"/>
              <a:t>High-speed interconnect</a:t>
            </a:r>
          </a:p>
        </p:txBody>
      </p:sp>
      <p:pic>
        <p:nvPicPr>
          <p:cNvPr id="7" name="Picture 6"/>
          <p:cNvPicPr>
            <a:picLocks noChangeAspect="1"/>
          </p:cNvPicPr>
          <p:nvPr/>
        </p:nvPicPr>
        <p:blipFill>
          <a:blip r:embed="rId3"/>
          <a:stretch>
            <a:fillRect/>
          </a:stretch>
        </p:blipFill>
        <p:spPr>
          <a:xfrm>
            <a:off x="6803862" y="2633883"/>
            <a:ext cx="2071554" cy="1553666"/>
          </a:xfrm>
          <a:prstGeom prst="rect">
            <a:avLst/>
          </a:prstGeom>
        </p:spPr>
      </p:pic>
      <p:pic>
        <p:nvPicPr>
          <p:cNvPr id="9" name="Picture 8"/>
          <p:cNvPicPr>
            <a:picLocks noChangeAspect="1"/>
          </p:cNvPicPr>
          <p:nvPr/>
        </p:nvPicPr>
        <p:blipFill>
          <a:blip r:embed="rId4"/>
          <a:stretch>
            <a:fillRect/>
          </a:stretch>
        </p:blipFill>
        <p:spPr>
          <a:xfrm>
            <a:off x="4882654" y="4396337"/>
            <a:ext cx="2012481" cy="2070340"/>
          </a:xfrm>
          <a:prstGeom prst="rect">
            <a:avLst/>
          </a:prstGeom>
        </p:spPr>
      </p:pic>
      <p:pic>
        <p:nvPicPr>
          <p:cNvPr id="8" name="Picture 7"/>
          <p:cNvPicPr>
            <a:picLocks noChangeAspect="1"/>
          </p:cNvPicPr>
          <p:nvPr/>
        </p:nvPicPr>
        <p:blipFill>
          <a:blip r:embed="rId5"/>
          <a:stretch>
            <a:fillRect/>
          </a:stretch>
        </p:blipFill>
        <p:spPr>
          <a:xfrm>
            <a:off x="6521954" y="3937099"/>
            <a:ext cx="2150929" cy="1854101"/>
          </a:xfrm>
          <a:prstGeom prst="rect">
            <a:avLst/>
          </a:prstGeom>
        </p:spPr>
      </p:pic>
      <p:sp>
        <p:nvSpPr>
          <p:cNvPr id="11" name="TextBox 10"/>
          <p:cNvSpPr txBox="1"/>
          <p:nvPr/>
        </p:nvSpPr>
        <p:spPr>
          <a:xfrm>
            <a:off x="7605889" y="2313001"/>
            <a:ext cx="1321132" cy="369332"/>
          </a:xfrm>
          <a:prstGeom prst="rect">
            <a:avLst/>
          </a:prstGeom>
          <a:noFill/>
        </p:spPr>
        <p:txBody>
          <a:bodyPr wrap="none" rtlCol="0">
            <a:spAutoFit/>
          </a:bodyPr>
          <a:lstStyle/>
          <a:p>
            <a:r>
              <a:rPr lang="en-US" dirty="0" smtClean="0"/>
              <a:t>Dell Copper</a:t>
            </a:r>
            <a:endParaRPr lang="en-US" dirty="0"/>
          </a:p>
        </p:txBody>
      </p:sp>
      <p:sp>
        <p:nvSpPr>
          <p:cNvPr id="12" name="TextBox 11"/>
          <p:cNvSpPr txBox="1"/>
          <p:nvPr/>
        </p:nvSpPr>
        <p:spPr>
          <a:xfrm>
            <a:off x="7212331" y="5801268"/>
            <a:ext cx="1539003" cy="369332"/>
          </a:xfrm>
          <a:prstGeom prst="rect">
            <a:avLst/>
          </a:prstGeom>
          <a:noFill/>
        </p:spPr>
        <p:txBody>
          <a:bodyPr wrap="none" rtlCol="0">
            <a:spAutoFit/>
          </a:bodyPr>
          <a:lstStyle/>
          <a:p>
            <a:r>
              <a:rPr lang="en-US" dirty="0" smtClean="0"/>
              <a:t>NVIDIA </a:t>
            </a:r>
            <a:r>
              <a:rPr lang="en-US" dirty="0" err="1" smtClean="0"/>
              <a:t>Tegra</a:t>
            </a:r>
            <a:endParaRPr lang="en-US" dirty="0"/>
          </a:p>
        </p:txBody>
      </p:sp>
      <p:sp>
        <p:nvSpPr>
          <p:cNvPr id="13" name="TextBox 12"/>
          <p:cNvSpPr txBox="1"/>
          <p:nvPr/>
        </p:nvSpPr>
        <p:spPr>
          <a:xfrm>
            <a:off x="4807999" y="4056522"/>
            <a:ext cx="1770399" cy="369332"/>
          </a:xfrm>
          <a:prstGeom prst="rect">
            <a:avLst/>
          </a:prstGeom>
          <a:noFill/>
        </p:spPr>
        <p:txBody>
          <a:bodyPr wrap="none" rtlCol="0">
            <a:spAutoFit/>
          </a:bodyPr>
          <a:lstStyle/>
          <a:p>
            <a:r>
              <a:rPr lang="en-US" dirty="0" smtClean="0"/>
              <a:t>Cray XC30 Blade</a:t>
            </a:r>
            <a:endParaRPr lang="en-US" dirty="0"/>
          </a:p>
        </p:txBody>
      </p:sp>
      <p:sp>
        <p:nvSpPr>
          <p:cNvPr id="14" name="Date Placeholder 13"/>
          <p:cNvSpPr>
            <a:spLocks noGrp="1"/>
          </p:cNvSpPr>
          <p:nvPr>
            <p:ph type="dt" sz="half" idx="10"/>
          </p:nvPr>
        </p:nvSpPr>
        <p:spPr/>
        <p:txBody>
          <a:bodyPr/>
          <a:lstStyle/>
          <a:p>
            <a:fld id="{CFEA7460-43C9-284F-959A-15FA564E8542}" type="datetime1">
              <a:rPr lang="en-US" smtClean="0"/>
              <a:t>10/14/13</a:t>
            </a:fld>
            <a:endParaRPr lang="en-US"/>
          </a:p>
        </p:txBody>
      </p:sp>
      <p:sp>
        <p:nvSpPr>
          <p:cNvPr id="15" name="Footer Placeholder 14"/>
          <p:cNvSpPr>
            <a:spLocks noGrp="1"/>
          </p:cNvSpPr>
          <p:nvPr>
            <p:ph type="ftr" sz="quarter" idx="11"/>
          </p:nvPr>
        </p:nvSpPr>
        <p:spPr/>
        <p:txBody>
          <a:bodyPr/>
          <a:lstStyle/>
          <a:p>
            <a:r>
              <a:rPr lang="en-US" smtClean="0"/>
              <a:t>CHEP2013 - jbk</a:t>
            </a:r>
            <a:endParaRPr lang="en-US"/>
          </a:p>
        </p:txBody>
      </p:sp>
      <p:sp>
        <p:nvSpPr>
          <p:cNvPr id="16" name="TextBox 15"/>
          <p:cNvSpPr txBox="1"/>
          <p:nvPr/>
        </p:nvSpPr>
        <p:spPr>
          <a:xfrm>
            <a:off x="7727463" y="7737"/>
            <a:ext cx="1416538" cy="369332"/>
          </a:xfrm>
          <a:prstGeom prst="rect">
            <a:avLst/>
          </a:prstGeom>
          <a:noFill/>
        </p:spPr>
        <p:txBody>
          <a:bodyPr wrap="square" rtlCol="0">
            <a:spAutoFit/>
          </a:bodyPr>
          <a:lstStyle/>
          <a:p>
            <a:pPr algn="r"/>
            <a:r>
              <a:rPr lang="en-US" b="1" dirty="0" smtClean="0">
                <a:solidFill>
                  <a:srgbClr val="FF0000">
                    <a:alpha val="50000"/>
                  </a:srgbClr>
                </a:solidFill>
              </a:rPr>
              <a:t>Frameworks</a:t>
            </a:r>
            <a:endParaRPr lang="en-US" b="1" dirty="0">
              <a:solidFill>
                <a:srgbClr val="FF0000">
                  <a:alpha val="50000"/>
                </a:srgbClr>
              </a:solidFill>
            </a:endParaRPr>
          </a:p>
        </p:txBody>
      </p:sp>
    </p:spTree>
    <p:extLst>
      <p:ext uri="{BB962C8B-B14F-4D97-AF65-F5344CB8AC3E}">
        <p14:creationId xmlns:p14="http://schemas.microsoft.com/office/powerpoint/2010/main" val="2434126461"/>
      </p:ext>
    </p:extLst>
  </p:cSld>
  <p:clrMapOvr>
    <a:masterClrMapping/>
  </p:clrMapOvr>
  <mc:AlternateContent xmlns:mc="http://schemas.openxmlformats.org/markup-compatibility/2006">
    <mc:Choice xmlns:p14="http://schemas.microsoft.com/office/powerpoint/2010/main" Requires="p14">
      <p:transition spd="slow" p14:dur="2000" advTm="92280"/>
    </mc:Choice>
    <mc:Fallback>
      <p:transition xmlns:p14="http://schemas.microsoft.com/office/powerpoint/2010/main" spd="slow" advTm="92280"/>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Programming many-core</a:t>
            </a:r>
            <a:endParaRPr lang="en-US" dirty="0"/>
          </a:p>
        </p:txBody>
      </p:sp>
      <p:sp>
        <p:nvSpPr>
          <p:cNvPr id="7" name="Text Placeholder 6"/>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fld id="{DC15DFAE-8305-F542-BD2C-BF709E99C622}" type="datetime1">
              <a:rPr lang="en-US" smtClean="0"/>
              <a:t>10/10/13</a:t>
            </a:fld>
            <a:endParaRPr lang="en-US"/>
          </a:p>
        </p:txBody>
      </p:sp>
      <p:sp>
        <p:nvSpPr>
          <p:cNvPr id="5" name="Footer Placeholder 4"/>
          <p:cNvSpPr>
            <a:spLocks noGrp="1"/>
          </p:cNvSpPr>
          <p:nvPr>
            <p:ph type="ftr" sz="quarter" idx="11"/>
          </p:nvPr>
        </p:nvSpPr>
        <p:spPr/>
        <p:txBody>
          <a:bodyPr/>
          <a:lstStyle/>
          <a:p>
            <a:r>
              <a:rPr lang="en-US" smtClean="0"/>
              <a:t>CHEP2013 - jbk</a:t>
            </a:r>
            <a:endParaRPr lang="en-US"/>
          </a:p>
        </p:txBody>
      </p:sp>
    </p:spTree>
    <p:extLst>
      <p:ext uri="{BB962C8B-B14F-4D97-AF65-F5344CB8AC3E}">
        <p14:creationId xmlns:p14="http://schemas.microsoft.com/office/powerpoint/2010/main" val="3680618648"/>
      </p:ext>
    </p:extLst>
  </p:cSld>
  <p:clrMapOvr>
    <a:masterClrMapping/>
  </p:clrMapOvr>
  <mc:AlternateContent xmlns:mc="http://schemas.openxmlformats.org/markup-compatibility/2006">
    <mc:Choice xmlns:p14="http://schemas.microsoft.com/office/powerpoint/2010/main" Requires="p14">
      <p:transition spd="slow" p14:dur="2000" advTm="3023"/>
    </mc:Choice>
    <mc:Fallback>
      <p:transition xmlns:p14="http://schemas.microsoft.com/office/powerpoint/2010/main" spd="slow" advTm="3023"/>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lnSpcReduction="10000"/>
          </a:bodyPr>
          <a:lstStyle/>
          <a:p>
            <a:r>
              <a:rPr lang="en-US" dirty="0" smtClean="0"/>
              <a:t>Reminders</a:t>
            </a:r>
          </a:p>
          <a:p>
            <a:pPr lvl="1"/>
            <a:r>
              <a:rPr lang="en-US" dirty="0" smtClean="0"/>
              <a:t>A few reminders concerning the changes</a:t>
            </a:r>
          </a:p>
          <a:p>
            <a:pPr lvl="1"/>
            <a:r>
              <a:rPr lang="en-US" dirty="0" smtClean="0"/>
              <a:t>Changes in computing architecture</a:t>
            </a:r>
          </a:p>
          <a:p>
            <a:r>
              <a:rPr lang="en-US" dirty="0" smtClean="0"/>
              <a:t>Software</a:t>
            </a:r>
          </a:p>
          <a:p>
            <a:pPr lvl="1"/>
            <a:r>
              <a:rPr lang="en-US" dirty="0" smtClean="0"/>
              <a:t>Software development in this future context</a:t>
            </a:r>
          </a:p>
          <a:p>
            <a:pPr lvl="1"/>
            <a:r>
              <a:rPr lang="en-US" dirty="0" smtClean="0"/>
              <a:t>Software frameworks on modern architectures</a:t>
            </a:r>
          </a:p>
          <a:p>
            <a:r>
              <a:rPr lang="en-US" dirty="0" smtClean="0"/>
              <a:t>Programming </a:t>
            </a:r>
          </a:p>
          <a:p>
            <a:pPr lvl="1"/>
            <a:r>
              <a:rPr lang="en-US" dirty="0" smtClean="0"/>
              <a:t>Aspects of programming many-core</a:t>
            </a:r>
          </a:p>
          <a:p>
            <a:pPr lvl="1"/>
            <a:r>
              <a:rPr lang="en-US" dirty="0" smtClean="0"/>
              <a:t>Already visible software issues</a:t>
            </a:r>
          </a:p>
          <a:p>
            <a:r>
              <a:rPr lang="en-US" dirty="0" smtClean="0"/>
              <a:t>Putting it all together</a:t>
            </a:r>
          </a:p>
        </p:txBody>
      </p:sp>
      <p:sp>
        <p:nvSpPr>
          <p:cNvPr id="4" name="Date Placeholder 3"/>
          <p:cNvSpPr>
            <a:spLocks noGrp="1"/>
          </p:cNvSpPr>
          <p:nvPr>
            <p:ph type="dt" sz="half" idx="10"/>
          </p:nvPr>
        </p:nvSpPr>
        <p:spPr/>
        <p:txBody>
          <a:bodyPr/>
          <a:lstStyle/>
          <a:p>
            <a:fld id="{DC15DFAE-8305-F542-BD2C-BF709E99C622}" type="datetime1">
              <a:rPr lang="en-US" smtClean="0"/>
              <a:t>10/10/13</a:t>
            </a:fld>
            <a:endParaRPr lang="en-US"/>
          </a:p>
        </p:txBody>
      </p:sp>
      <p:sp>
        <p:nvSpPr>
          <p:cNvPr id="5" name="Footer Placeholder 4"/>
          <p:cNvSpPr>
            <a:spLocks noGrp="1"/>
          </p:cNvSpPr>
          <p:nvPr>
            <p:ph type="ftr" sz="quarter" idx="11"/>
          </p:nvPr>
        </p:nvSpPr>
        <p:spPr/>
        <p:txBody>
          <a:bodyPr/>
          <a:lstStyle/>
          <a:p>
            <a:r>
              <a:rPr lang="en-US" smtClean="0"/>
              <a:t>CHEP2013 - jbk</a:t>
            </a:r>
            <a:endParaRPr lang="en-US"/>
          </a:p>
        </p:txBody>
      </p:sp>
    </p:spTree>
    <p:extLst>
      <p:ext uri="{BB962C8B-B14F-4D97-AF65-F5344CB8AC3E}">
        <p14:creationId xmlns:p14="http://schemas.microsoft.com/office/powerpoint/2010/main" val="2197500994"/>
      </p:ext>
    </p:extLst>
  </p:cSld>
  <p:clrMapOvr>
    <a:masterClrMapping/>
  </p:clrMapOvr>
  <mc:AlternateContent xmlns:mc="http://schemas.openxmlformats.org/markup-compatibility/2006">
    <mc:Choice xmlns:p14="http://schemas.microsoft.com/office/powerpoint/2010/main" Requires="p14">
      <p:transition spd="slow" p14:dur="2000" advTm="28248"/>
    </mc:Choice>
    <mc:Fallback>
      <p:transition xmlns:p14="http://schemas.microsoft.com/office/powerpoint/2010/main" spd="slow" advTm="28248"/>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Programming aspects</a:t>
            </a:r>
            <a:endParaRPr lang="en-US" dirty="0"/>
          </a:p>
        </p:txBody>
      </p:sp>
      <p:sp>
        <p:nvSpPr>
          <p:cNvPr id="3" name="Content Placeholder 2"/>
          <p:cNvSpPr>
            <a:spLocks noGrp="1"/>
          </p:cNvSpPr>
          <p:nvPr>
            <p:ph idx="1"/>
          </p:nvPr>
        </p:nvSpPr>
        <p:spPr>
          <a:xfrm>
            <a:off x="716846" y="1234395"/>
            <a:ext cx="7862711" cy="5185745"/>
          </a:xfrm>
        </p:spPr>
        <p:txBody>
          <a:bodyPr>
            <a:normAutofit fontScale="92500" lnSpcReduction="10000"/>
          </a:bodyPr>
          <a:lstStyle/>
          <a:p>
            <a:r>
              <a:rPr lang="en-US" dirty="0"/>
              <a:t>L</a:t>
            </a:r>
            <a:r>
              <a:rPr lang="en-US" dirty="0" smtClean="0"/>
              <a:t>anguage extensions and </a:t>
            </a:r>
            <a:r>
              <a:rPr lang="en-US" dirty="0" smtClean="0"/>
              <a:t>special directives</a:t>
            </a:r>
            <a:r>
              <a:rPr lang="en-US" dirty="0" smtClean="0"/>
              <a:t> are needed</a:t>
            </a:r>
            <a:endParaRPr lang="en-US" dirty="0" smtClean="0"/>
          </a:p>
          <a:p>
            <a:pPr lvl="1"/>
            <a:r>
              <a:rPr lang="en-US" dirty="0"/>
              <a:t>C</a:t>
            </a:r>
            <a:r>
              <a:rPr lang="en-US" dirty="0" smtClean="0"/>
              <a:t>hose CUDA</a:t>
            </a:r>
          </a:p>
          <a:p>
            <a:pPr lvl="1"/>
            <a:r>
              <a:rPr lang="en-US" dirty="0" smtClean="0"/>
              <a:t>Will use the Intel tools: </a:t>
            </a:r>
            <a:r>
              <a:rPr lang="en-US" dirty="0" err="1" smtClean="0"/>
              <a:t>Cilk</a:t>
            </a:r>
            <a:r>
              <a:rPr lang="en-US" dirty="0" smtClean="0"/>
              <a:t> </a:t>
            </a:r>
            <a:r>
              <a:rPr lang="en-US" dirty="0" smtClean="0"/>
              <a:t>Plus, </a:t>
            </a:r>
            <a:r>
              <a:rPr lang="en-US" dirty="0" err="1" smtClean="0"/>
              <a:t>intrinsics</a:t>
            </a:r>
            <a:r>
              <a:rPr lang="en-US" dirty="0" smtClean="0"/>
              <a:t>, </a:t>
            </a:r>
            <a:r>
              <a:rPr lang="en-US" dirty="0" smtClean="0"/>
              <a:t>pragmas</a:t>
            </a:r>
          </a:p>
          <a:p>
            <a:r>
              <a:rPr lang="en-US" dirty="0"/>
              <a:t>Our </a:t>
            </a:r>
            <a:r>
              <a:rPr lang="en-US" dirty="0" smtClean="0"/>
              <a:t>development tools </a:t>
            </a:r>
            <a:r>
              <a:rPr lang="en-US" dirty="0"/>
              <a:t>have evolved to incorporate many-core</a:t>
            </a:r>
          </a:p>
          <a:p>
            <a:pPr lvl="1"/>
            <a:r>
              <a:rPr lang="en-US" dirty="0"/>
              <a:t>CUDA compilation is in our build suite.</a:t>
            </a:r>
          </a:p>
          <a:p>
            <a:pPr lvl="1"/>
            <a:r>
              <a:rPr lang="en-US" dirty="0"/>
              <a:t>Integrated TBB into our tool chain</a:t>
            </a:r>
          </a:p>
          <a:p>
            <a:pPr lvl="1"/>
            <a:r>
              <a:rPr lang="en-US" dirty="0"/>
              <a:t>Xeon Phi not far </a:t>
            </a:r>
            <a:r>
              <a:rPr lang="en-US" dirty="0" smtClean="0"/>
              <a:t>behind</a:t>
            </a:r>
            <a:endParaRPr lang="en-US" dirty="0" smtClean="0"/>
          </a:p>
          <a:p>
            <a:r>
              <a:rPr lang="en-US" dirty="0" smtClean="0"/>
              <a:t>Multiple </a:t>
            </a:r>
            <a:r>
              <a:rPr lang="en-US" dirty="0" smtClean="0"/>
              <a:t>architecture builds </a:t>
            </a:r>
            <a:r>
              <a:rPr lang="en-US" dirty="0" smtClean="0"/>
              <a:t>(</a:t>
            </a:r>
            <a:r>
              <a:rPr lang="en-US" dirty="0" smtClean="0"/>
              <a:t>again</a:t>
            </a:r>
            <a:r>
              <a:rPr lang="en-US" dirty="0" smtClean="0"/>
              <a:t>)</a:t>
            </a:r>
          </a:p>
          <a:p>
            <a:pPr lvl="1"/>
            <a:r>
              <a:rPr lang="en-US" dirty="0"/>
              <a:t>C</a:t>
            </a:r>
            <a:r>
              <a:rPr lang="en-US" dirty="0" smtClean="0"/>
              <a:t>ross compiling </a:t>
            </a:r>
            <a:r>
              <a:rPr lang="en-US" dirty="0"/>
              <a:t>necessary </a:t>
            </a:r>
            <a:endParaRPr lang="en-US" dirty="0" smtClean="0"/>
          </a:p>
          <a:p>
            <a:pPr lvl="1"/>
            <a:r>
              <a:rPr lang="en-US" dirty="0" smtClean="0"/>
              <a:t>More than one algorithm implementation likely</a:t>
            </a:r>
          </a:p>
          <a:p>
            <a:pPr lvl="1"/>
            <a:r>
              <a:rPr lang="en-US" dirty="0" smtClean="0"/>
              <a:t>Complicates testing and validation</a:t>
            </a:r>
          </a:p>
          <a:p>
            <a:pPr lvl="1"/>
            <a:r>
              <a:rPr lang="en-US" dirty="0" smtClean="0"/>
              <a:t>Two or more kinds of compiled code available at run-time</a:t>
            </a:r>
          </a:p>
          <a:p>
            <a:pPr lvl="1"/>
            <a:r>
              <a:rPr lang="en-US" dirty="0" smtClean="0"/>
              <a:t>Moving to new externals requires more synchronization</a:t>
            </a:r>
            <a:endParaRPr lang="en-US" dirty="0" smtClean="0"/>
          </a:p>
        </p:txBody>
      </p:sp>
      <p:sp>
        <p:nvSpPr>
          <p:cNvPr id="7" name="Date Placeholder 6"/>
          <p:cNvSpPr>
            <a:spLocks noGrp="1"/>
          </p:cNvSpPr>
          <p:nvPr>
            <p:ph type="dt" sz="half" idx="10"/>
          </p:nvPr>
        </p:nvSpPr>
        <p:spPr/>
        <p:txBody>
          <a:bodyPr/>
          <a:lstStyle/>
          <a:p>
            <a:fld id="{F966DFA4-3918-7343-8257-463B701B4305}" type="datetime1">
              <a:rPr lang="en-US" smtClean="0"/>
              <a:t>10/14/13</a:t>
            </a:fld>
            <a:endParaRPr lang="en-US"/>
          </a:p>
        </p:txBody>
      </p:sp>
      <p:sp>
        <p:nvSpPr>
          <p:cNvPr id="8" name="Footer Placeholder 7"/>
          <p:cNvSpPr>
            <a:spLocks noGrp="1"/>
          </p:cNvSpPr>
          <p:nvPr>
            <p:ph type="ftr" sz="quarter" idx="11"/>
          </p:nvPr>
        </p:nvSpPr>
        <p:spPr/>
        <p:txBody>
          <a:bodyPr/>
          <a:lstStyle/>
          <a:p>
            <a:r>
              <a:rPr lang="en-US" smtClean="0"/>
              <a:t>CHEP2013 - jbk</a:t>
            </a:r>
            <a:endParaRPr lang="en-US"/>
          </a:p>
        </p:txBody>
      </p:sp>
      <p:sp>
        <p:nvSpPr>
          <p:cNvPr id="9" name="TextBox 8"/>
          <p:cNvSpPr txBox="1"/>
          <p:nvPr/>
        </p:nvSpPr>
        <p:spPr>
          <a:xfrm>
            <a:off x="7590692" y="7737"/>
            <a:ext cx="1553309" cy="369332"/>
          </a:xfrm>
          <a:prstGeom prst="rect">
            <a:avLst/>
          </a:prstGeom>
          <a:noFill/>
        </p:spPr>
        <p:txBody>
          <a:bodyPr wrap="square" rtlCol="0">
            <a:spAutoFit/>
          </a:bodyPr>
          <a:lstStyle/>
          <a:p>
            <a:pPr algn="r"/>
            <a:r>
              <a:rPr lang="en-US" b="1" dirty="0" smtClean="0">
                <a:solidFill>
                  <a:srgbClr val="FF0000">
                    <a:alpha val="50000"/>
                  </a:srgbClr>
                </a:solidFill>
              </a:rPr>
              <a:t>Programming</a:t>
            </a:r>
            <a:endParaRPr lang="en-US" b="1" dirty="0">
              <a:solidFill>
                <a:srgbClr val="FF0000">
                  <a:alpha val="50000"/>
                </a:srgbClr>
              </a:solidFill>
            </a:endParaRPr>
          </a:p>
        </p:txBody>
      </p:sp>
    </p:spTree>
    <p:extLst>
      <p:ext uri="{BB962C8B-B14F-4D97-AF65-F5344CB8AC3E}">
        <p14:creationId xmlns:p14="http://schemas.microsoft.com/office/powerpoint/2010/main" val="2470484514"/>
      </p:ext>
    </p:extLst>
  </p:cSld>
  <p:clrMapOvr>
    <a:masterClrMapping/>
  </p:clrMapOvr>
  <mc:AlternateContent xmlns:mc="http://schemas.openxmlformats.org/markup-compatibility/2006">
    <mc:Choice xmlns:p14="http://schemas.microsoft.com/office/powerpoint/2010/main" Requires="p14">
      <p:transition spd="slow" p14:dur="2000" advTm="159117"/>
    </mc:Choice>
    <mc:Fallback>
      <p:transition xmlns:p14="http://schemas.microsoft.com/office/powerpoint/2010/main" spd="slow" advTm="159117"/>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programming aspects</a:t>
            </a:r>
            <a:endParaRPr lang="en-US" dirty="0"/>
          </a:p>
        </p:txBody>
      </p:sp>
      <p:sp>
        <p:nvSpPr>
          <p:cNvPr id="3" name="Content Placeholder 2"/>
          <p:cNvSpPr>
            <a:spLocks noGrp="1"/>
          </p:cNvSpPr>
          <p:nvPr>
            <p:ph idx="1"/>
          </p:nvPr>
        </p:nvSpPr>
        <p:spPr/>
        <p:txBody>
          <a:bodyPr>
            <a:normAutofit fontScale="92500"/>
          </a:bodyPr>
          <a:lstStyle/>
          <a:p>
            <a:r>
              <a:rPr lang="en-US" dirty="0" smtClean="0"/>
              <a:t>Programming </a:t>
            </a:r>
            <a:r>
              <a:rPr lang="en-US" dirty="0"/>
              <a:t>the many-core machines is getting better</a:t>
            </a:r>
          </a:p>
          <a:p>
            <a:r>
              <a:rPr lang="en-US" dirty="0" smtClean="0"/>
              <a:t>Dynamic </a:t>
            </a:r>
            <a:r>
              <a:rPr lang="en-US" dirty="0"/>
              <a:t>parallelism and </a:t>
            </a:r>
            <a:r>
              <a:rPr lang="en-US" dirty="0" smtClean="0"/>
              <a:t>Hyper-Q</a:t>
            </a:r>
          </a:p>
          <a:p>
            <a:pPr lvl="1"/>
            <a:r>
              <a:rPr lang="en-US" b="1" dirty="0" smtClean="0"/>
              <a:t>Hyper-Q</a:t>
            </a:r>
            <a:r>
              <a:rPr lang="en-US" dirty="0" smtClean="0"/>
              <a:t> = many processing streams active at the same time</a:t>
            </a:r>
          </a:p>
          <a:p>
            <a:pPr lvl="1"/>
            <a:r>
              <a:rPr lang="en-US" b="1" dirty="0" smtClean="0"/>
              <a:t>Dynamic parallelism </a:t>
            </a:r>
            <a:r>
              <a:rPr lang="en-US" dirty="0" smtClean="0"/>
              <a:t>= GPU functions can start more GPU functions without returning control to host </a:t>
            </a:r>
          </a:p>
          <a:p>
            <a:pPr lvl="1"/>
            <a:r>
              <a:rPr lang="en-US" dirty="0" smtClean="0"/>
              <a:t>Allows for more than one independent activity on the GPU</a:t>
            </a:r>
          </a:p>
          <a:p>
            <a:r>
              <a:rPr lang="en-US" dirty="0" smtClean="0"/>
              <a:t>Overlap of transfers and computation boosts performance</a:t>
            </a:r>
          </a:p>
          <a:p>
            <a:pPr lvl="1"/>
            <a:r>
              <a:rPr lang="en-US" dirty="0" smtClean="0"/>
              <a:t>Hides the transfer latencies present in the current series of processors</a:t>
            </a:r>
            <a:endParaRPr lang="en-US" dirty="0"/>
          </a:p>
        </p:txBody>
      </p:sp>
      <p:sp>
        <p:nvSpPr>
          <p:cNvPr id="7" name="Date Placeholder 6"/>
          <p:cNvSpPr>
            <a:spLocks noGrp="1"/>
          </p:cNvSpPr>
          <p:nvPr>
            <p:ph type="dt" sz="half" idx="10"/>
          </p:nvPr>
        </p:nvSpPr>
        <p:spPr/>
        <p:txBody>
          <a:bodyPr/>
          <a:lstStyle/>
          <a:p>
            <a:fld id="{E156BB8A-32ED-EA4F-BA9A-2F01C79FDE4C}" type="datetime1">
              <a:rPr lang="en-US" smtClean="0"/>
              <a:t>10/14/13</a:t>
            </a:fld>
            <a:endParaRPr lang="en-US"/>
          </a:p>
        </p:txBody>
      </p:sp>
      <p:sp>
        <p:nvSpPr>
          <p:cNvPr id="8" name="Footer Placeholder 7"/>
          <p:cNvSpPr>
            <a:spLocks noGrp="1"/>
          </p:cNvSpPr>
          <p:nvPr>
            <p:ph type="ftr" sz="quarter" idx="11"/>
          </p:nvPr>
        </p:nvSpPr>
        <p:spPr/>
        <p:txBody>
          <a:bodyPr/>
          <a:lstStyle/>
          <a:p>
            <a:r>
              <a:rPr lang="en-US" smtClean="0"/>
              <a:t>CHEP2013 - jbk</a:t>
            </a:r>
            <a:endParaRPr lang="en-US"/>
          </a:p>
        </p:txBody>
      </p:sp>
      <p:sp>
        <p:nvSpPr>
          <p:cNvPr id="9" name="TextBox 8"/>
          <p:cNvSpPr txBox="1"/>
          <p:nvPr/>
        </p:nvSpPr>
        <p:spPr>
          <a:xfrm>
            <a:off x="7590692" y="7737"/>
            <a:ext cx="1553309" cy="369332"/>
          </a:xfrm>
          <a:prstGeom prst="rect">
            <a:avLst/>
          </a:prstGeom>
          <a:noFill/>
        </p:spPr>
        <p:txBody>
          <a:bodyPr wrap="square" rtlCol="0">
            <a:spAutoFit/>
          </a:bodyPr>
          <a:lstStyle/>
          <a:p>
            <a:pPr algn="r"/>
            <a:r>
              <a:rPr lang="en-US" b="1" dirty="0" smtClean="0">
                <a:solidFill>
                  <a:srgbClr val="FF0000">
                    <a:alpha val="50000"/>
                  </a:srgbClr>
                </a:solidFill>
              </a:rPr>
              <a:t>Programming</a:t>
            </a:r>
            <a:endParaRPr lang="en-US" b="1" dirty="0">
              <a:solidFill>
                <a:srgbClr val="FF0000">
                  <a:alpha val="50000"/>
                </a:srgbClr>
              </a:solidFill>
            </a:endParaRPr>
          </a:p>
        </p:txBody>
      </p:sp>
    </p:spTree>
    <p:extLst>
      <p:ext uri="{BB962C8B-B14F-4D97-AF65-F5344CB8AC3E}">
        <p14:creationId xmlns:p14="http://schemas.microsoft.com/office/powerpoint/2010/main" val="2463000928"/>
      </p:ext>
    </p:extLst>
  </p:cSld>
  <p:clrMapOvr>
    <a:masterClrMapping/>
  </p:clrMapOvr>
  <mc:AlternateContent xmlns:mc="http://schemas.openxmlformats.org/markup-compatibility/2006">
    <mc:Choice xmlns:p14="http://schemas.microsoft.com/office/powerpoint/2010/main" Requires="p14">
      <p:transition spd="slow" p14:dur="2000" advTm="103565"/>
    </mc:Choice>
    <mc:Fallback>
      <p:transition xmlns:p14="http://schemas.microsoft.com/office/powerpoint/2010/main" spd="slow" advTm="103565"/>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Affected framework areas</a:t>
            </a:r>
            <a:endParaRPr lang="en-US" dirty="0"/>
          </a:p>
        </p:txBody>
      </p:sp>
      <p:sp>
        <p:nvSpPr>
          <p:cNvPr id="3" name="Content Placeholder 2"/>
          <p:cNvSpPr>
            <a:spLocks noGrp="1"/>
          </p:cNvSpPr>
          <p:nvPr>
            <p:ph idx="1"/>
          </p:nvPr>
        </p:nvSpPr>
        <p:spPr>
          <a:xfrm>
            <a:off x="499331" y="1031277"/>
            <a:ext cx="8076137" cy="4183193"/>
          </a:xfrm>
        </p:spPr>
        <p:txBody>
          <a:bodyPr>
            <a:normAutofit fontScale="85000" lnSpcReduction="20000"/>
          </a:bodyPr>
          <a:lstStyle/>
          <a:p>
            <a:r>
              <a:rPr lang="en-US" dirty="0" smtClean="0"/>
              <a:t>Current HEP </a:t>
            </a:r>
            <a:r>
              <a:rPr lang="en-US" dirty="0"/>
              <a:t>cluster </a:t>
            </a:r>
            <a:r>
              <a:rPr lang="en-US" dirty="0" smtClean="0"/>
              <a:t>defined </a:t>
            </a:r>
            <a:r>
              <a:rPr lang="en-US" dirty="0"/>
              <a:t>as </a:t>
            </a:r>
            <a:r>
              <a:rPr lang="en-US" dirty="0" smtClean="0"/>
              <a:t>High Throughput (HTC), </a:t>
            </a:r>
            <a:r>
              <a:rPr lang="en-US" dirty="0"/>
              <a:t>not </a:t>
            </a:r>
            <a:r>
              <a:rPr lang="en-US" dirty="0" smtClean="0"/>
              <a:t>High Performance (HPC)</a:t>
            </a:r>
            <a:endParaRPr lang="en-US" dirty="0"/>
          </a:p>
          <a:p>
            <a:pPr lvl="1"/>
            <a:r>
              <a:rPr lang="en-US" dirty="0" smtClean="0"/>
              <a:t>Increase </a:t>
            </a:r>
            <a:r>
              <a:rPr lang="en-US" dirty="0"/>
              <a:t>in node capabilities will stress the I/O </a:t>
            </a:r>
            <a:r>
              <a:rPr lang="en-US" dirty="0" smtClean="0"/>
              <a:t>systems</a:t>
            </a:r>
            <a:endParaRPr lang="en-US" dirty="0" smtClean="0"/>
          </a:p>
          <a:p>
            <a:r>
              <a:rPr lang="en-US" dirty="0" smtClean="0"/>
              <a:t>A more distributed framework will affect the</a:t>
            </a:r>
          </a:p>
          <a:p>
            <a:pPr lvl="1"/>
            <a:r>
              <a:rPr lang="en-US" dirty="0" smtClean="0"/>
              <a:t>Scheduling of work (TBB will help, data dependencies more visible)</a:t>
            </a:r>
          </a:p>
          <a:p>
            <a:pPr lvl="1"/>
            <a:r>
              <a:rPr lang="en-US" dirty="0" smtClean="0"/>
              <a:t>Event data model (EDM delayed reading or loading is troublesome)</a:t>
            </a:r>
            <a:endParaRPr lang="en-US" dirty="0" smtClean="0"/>
          </a:p>
          <a:p>
            <a:pPr lvl="1"/>
            <a:r>
              <a:rPr lang="en-US" dirty="0" smtClean="0"/>
              <a:t>Configuration (boundaries and constraints more important)</a:t>
            </a:r>
          </a:p>
          <a:p>
            <a:pPr lvl="1"/>
            <a:r>
              <a:rPr lang="en-US" dirty="0" smtClean="0"/>
              <a:t>Services (global will need to be eliminated)</a:t>
            </a:r>
            <a:endParaRPr lang="en-US" dirty="0" smtClean="0"/>
          </a:p>
          <a:p>
            <a:r>
              <a:rPr lang="en-US" dirty="0" smtClean="0"/>
              <a:t>Larger scale distributed </a:t>
            </a:r>
            <a:r>
              <a:rPr lang="en-US" dirty="0" smtClean="0"/>
              <a:t>reductions (sums and aggregations) will be necessary</a:t>
            </a:r>
            <a:endParaRPr lang="en-US" dirty="0" smtClean="0"/>
          </a:p>
          <a:p>
            <a:r>
              <a:rPr lang="en-US" dirty="0" smtClean="0"/>
              <a:t>Handling synchronization points such as runs and other event groupings become more complex</a:t>
            </a:r>
          </a:p>
        </p:txBody>
      </p:sp>
      <p:graphicFrame>
        <p:nvGraphicFramePr>
          <p:cNvPr id="7" name="Table 6"/>
          <p:cNvGraphicFramePr>
            <a:graphicFrameLocks noGrp="1"/>
          </p:cNvGraphicFramePr>
          <p:nvPr>
            <p:extLst>
              <p:ext uri="{D42A27DB-BD31-4B8C-83A1-F6EECF244321}">
                <p14:modId xmlns:p14="http://schemas.microsoft.com/office/powerpoint/2010/main" val="245699850"/>
              </p:ext>
            </p:extLst>
          </p:nvPr>
        </p:nvGraphicFramePr>
        <p:xfrm>
          <a:off x="1234964" y="5334642"/>
          <a:ext cx="6420497" cy="861060"/>
        </p:xfrm>
        <a:graphic>
          <a:graphicData uri="http://schemas.openxmlformats.org/drawingml/2006/table">
            <a:tbl>
              <a:tblPr firstRow="1" firstCol="1">
                <a:tableStyleId>{08FB837D-C827-4EFA-A057-4D05807E0F7C}</a:tableStyleId>
              </a:tblPr>
              <a:tblGrid>
                <a:gridCol w="1468275"/>
                <a:gridCol w="829077"/>
                <a:gridCol w="939293"/>
                <a:gridCol w="970259"/>
                <a:gridCol w="959937"/>
                <a:gridCol w="1253656"/>
              </a:tblGrid>
              <a:tr h="190500">
                <a:tc>
                  <a:txBody>
                    <a:bodyPr/>
                    <a:lstStyle/>
                    <a:p>
                      <a:pPr algn="l" fontAlgn="b"/>
                      <a:endParaRPr lang="en-US" sz="1800" b="0" i="0" u="none" strike="noStrike">
                        <a:solidFill>
                          <a:srgbClr val="000000"/>
                        </a:solidFill>
                        <a:effectLst/>
                        <a:latin typeface="Calibri"/>
                      </a:endParaRPr>
                    </a:p>
                  </a:txBody>
                  <a:tcPr marL="12700" marR="12700" marT="12700" marB="0" anchor="b"/>
                </a:tc>
                <a:tc>
                  <a:txBody>
                    <a:bodyPr/>
                    <a:lstStyle/>
                    <a:p>
                      <a:pPr algn="l" fontAlgn="b"/>
                      <a:r>
                        <a:rPr lang="en-US" sz="1800" u="none" strike="noStrike">
                          <a:effectLst/>
                        </a:rPr>
                        <a:t>1 core</a:t>
                      </a:r>
                      <a:endParaRPr lang="en-US" sz="1800" b="0" i="0" u="none" strike="noStrike">
                        <a:solidFill>
                          <a:srgbClr val="000000"/>
                        </a:solidFill>
                        <a:effectLst/>
                        <a:latin typeface="Calibri"/>
                      </a:endParaRPr>
                    </a:p>
                  </a:txBody>
                  <a:tcPr marL="12700" marR="12700" marT="12700" marB="0" anchor="b"/>
                </a:tc>
                <a:tc>
                  <a:txBody>
                    <a:bodyPr/>
                    <a:lstStyle/>
                    <a:p>
                      <a:pPr algn="l" fontAlgn="b"/>
                      <a:r>
                        <a:rPr lang="en-US" sz="1800" u="none" strike="noStrike" dirty="0">
                          <a:effectLst/>
                        </a:rPr>
                        <a:t>32 cores</a:t>
                      </a:r>
                      <a:endParaRPr lang="en-US" sz="1800" b="0" i="0" u="none" strike="noStrike" dirty="0">
                        <a:solidFill>
                          <a:srgbClr val="000000"/>
                        </a:solidFill>
                        <a:effectLst/>
                        <a:latin typeface="Calibri"/>
                      </a:endParaRPr>
                    </a:p>
                  </a:txBody>
                  <a:tcPr marL="12700" marR="12700" marT="12700" marB="0" anchor="b"/>
                </a:tc>
                <a:tc>
                  <a:txBody>
                    <a:bodyPr/>
                    <a:lstStyle/>
                    <a:p>
                      <a:pPr algn="l" fontAlgn="b"/>
                      <a:r>
                        <a:rPr lang="pt-BR" sz="1800" u="none" strike="noStrike">
                          <a:effectLst/>
                        </a:rPr>
                        <a:t>256 cores</a:t>
                      </a:r>
                      <a:endParaRPr lang="pt-BR" sz="1800" b="0" i="0" u="none" strike="noStrike">
                        <a:solidFill>
                          <a:srgbClr val="000000"/>
                        </a:solidFill>
                        <a:effectLst/>
                        <a:latin typeface="Calibri"/>
                      </a:endParaRPr>
                    </a:p>
                  </a:txBody>
                  <a:tcPr marL="12700" marR="12700" marT="12700" marB="0" anchor="b"/>
                </a:tc>
                <a:tc>
                  <a:txBody>
                    <a:bodyPr/>
                    <a:lstStyle/>
                    <a:p>
                      <a:pPr algn="l" fontAlgn="b"/>
                      <a:r>
                        <a:rPr lang="pt-BR" sz="1800" u="none" strike="noStrike">
                          <a:effectLst/>
                        </a:rPr>
                        <a:t>512 cores</a:t>
                      </a:r>
                      <a:endParaRPr lang="pt-BR" sz="1800" b="0" i="0" u="none" strike="noStrike">
                        <a:solidFill>
                          <a:srgbClr val="000000"/>
                        </a:solidFill>
                        <a:effectLst/>
                        <a:latin typeface="Calibri"/>
                      </a:endParaRPr>
                    </a:p>
                  </a:txBody>
                  <a:tcPr marL="12700" marR="12700" marT="12700" marB="0" anchor="b"/>
                </a:tc>
                <a:tc>
                  <a:txBody>
                    <a:bodyPr/>
                    <a:lstStyle/>
                    <a:p>
                      <a:pPr algn="l" fontAlgn="b"/>
                      <a:r>
                        <a:rPr lang="pt-BR" sz="1800" u="none" strike="noStrike">
                          <a:effectLst/>
                        </a:rPr>
                        <a:t>&gt;1024 cores</a:t>
                      </a:r>
                      <a:endParaRPr lang="pt-BR" sz="1800" b="0" i="0" u="none" strike="noStrike">
                        <a:solidFill>
                          <a:srgbClr val="000000"/>
                        </a:solidFill>
                        <a:effectLst/>
                        <a:latin typeface="Calibri"/>
                      </a:endParaRPr>
                    </a:p>
                  </a:txBody>
                  <a:tcPr marL="12700" marR="12700" marT="12700" marB="0" anchor="b"/>
                </a:tc>
              </a:tr>
              <a:tr h="190500">
                <a:tc>
                  <a:txBody>
                    <a:bodyPr/>
                    <a:lstStyle/>
                    <a:p>
                      <a:pPr algn="l" fontAlgn="b"/>
                      <a:r>
                        <a:rPr lang="en-US" sz="1800" u="none" strike="noStrike">
                          <a:effectLst/>
                        </a:rPr>
                        <a:t>150KB @ 20Hz</a:t>
                      </a:r>
                      <a:endParaRPr lang="en-US" sz="1800" b="0" i="0" u="none" strike="noStrike">
                        <a:solidFill>
                          <a:srgbClr val="000000"/>
                        </a:solidFill>
                        <a:effectLst/>
                        <a:latin typeface="Calibri"/>
                      </a:endParaRPr>
                    </a:p>
                  </a:txBody>
                  <a:tcPr marL="12700" marR="12700" marT="12700" marB="0" anchor="b"/>
                </a:tc>
                <a:tc>
                  <a:txBody>
                    <a:bodyPr/>
                    <a:lstStyle/>
                    <a:p>
                      <a:pPr algn="l" fontAlgn="b"/>
                      <a:r>
                        <a:rPr lang="en-US" sz="1800" u="none" strike="noStrike" dirty="0">
                          <a:effectLst/>
                        </a:rPr>
                        <a:t>3MB/s</a:t>
                      </a:r>
                      <a:endParaRPr lang="en-US" sz="1800" b="0" i="0" u="none" strike="noStrike" dirty="0">
                        <a:solidFill>
                          <a:srgbClr val="000000"/>
                        </a:solidFill>
                        <a:effectLst/>
                        <a:latin typeface="Calibri"/>
                      </a:endParaRPr>
                    </a:p>
                  </a:txBody>
                  <a:tcPr marL="12700" marR="12700" marT="12700" marB="0" anchor="b"/>
                </a:tc>
                <a:tc>
                  <a:txBody>
                    <a:bodyPr/>
                    <a:lstStyle/>
                    <a:p>
                      <a:pPr algn="l" fontAlgn="b"/>
                      <a:r>
                        <a:rPr lang="en-US" sz="1800" u="none" strike="noStrike" dirty="0">
                          <a:effectLst/>
                        </a:rPr>
                        <a:t>96MB/s</a:t>
                      </a:r>
                      <a:endParaRPr lang="en-US" sz="1800" b="0" i="0" u="none" strike="noStrike" dirty="0">
                        <a:solidFill>
                          <a:srgbClr val="000000"/>
                        </a:solidFill>
                        <a:effectLst/>
                        <a:latin typeface="Calibri"/>
                      </a:endParaRPr>
                    </a:p>
                  </a:txBody>
                  <a:tcPr marL="12700" marR="12700" marT="12700" marB="0" anchor="b"/>
                </a:tc>
                <a:tc>
                  <a:txBody>
                    <a:bodyPr/>
                    <a:lstStyle/>
                    <a:p>
                      <a:pPr algn="l" fontAlgn="b"/>
                      <a:r>
                        <a:rPr lang="en-US" sz="1800" u="none" strike="noStrike">
                          <a:effectLst/>
                        </a:rPr>
                        <a:t>768MB/s</a:t>
                      </a:r>
                      <a:endParaRPr lang="en-US" sz="1800" b="0" i="0" u="none" strike="noStrike">
                        <a:solidFill>
                          <a:srgbClr val="000000"/>
                        </a:solidFill>
                        <a:effectLst/>
                        <a:latin typeface="Calibri"/>
                      </a:endParaRPr>
                    </a:p>
                  </a:txBody>
                  <a:tcPr marL="12700" marR="12700" marT="12700" marB="0" anchor="b"/>
                </a:tc>
                <a:tc>
                  <a:txBody>
                    <a:bodyPr/>
                    <a:lstStyle/>
                    <a:p>
                      <a:pPr algn="l" fontAlgn="b"/>
                      <a:r>
                        <a:rPr lang="en-US" sz="1800" u="none" strike="noStrike">
                          <a:effectLst/>
                        </a:rPr>
                        <a:t>1.5GB/s</a:t>
                      </a:r>
                      <a:endParaRPr lang="en-US" sz="1800" b="0" i="0" u="none" strike="noStrike">
                        <a:solidFill>
                          <a:srgbClr val="000000"/>
                        </a:solidFill>
                        <a:effectLst/>
                        <a:latin typeface="Calibri"/>
                      </a:endParaRPr>
                    </a:p>
                  </a:txBody>
                  <a:tcPr marL="12700" marR="12700" marT="12700" marB="0" anchor="b"/>
                </a:tc>
                <a:tc>
                  <a:txBody>
                    <a:bodyPr/>
                    <a:lstStyle/>
                    <a:p>
                      <a:pPr algn="l" fontAlgn="b"/>
                      <a:r>
                        <a:rPr lang="en-US" sz="1800" u="none" strike="noStrike">
                          <a:effectLst/>
                        </a:rPr>
                        <a:t>3GB/s</a:t>
                      </a:r>
                      <a:endParaRPr lang="en-US" sz="1800" b="0" i="0" u="none" strike="noStrike">
                        <a:solidFill>
                          <a:srgbClr val="000000"/>
                        </a:solidFill>
                        <a:effectLst/>
                        <a:latin typeface="Calibri"/>
                      </a:endParaRPr>
                    </a:p>
                  </a:txBody>
                  <a:tcPr marL="12700" marR="12700" marT="12700" marB="0" anchor="b"/>
                </a:tc>
              </a:tr>
              <a:tr h="190500">
                <a:tc>
                  <a:txBody>
                    <a:bodyPr/>
                    <a:lstStyle/>
                    <a:p>
                      <a:pPr algn="l" fontAlgn="b"/>
                      <a:r>
                        <a:rPr lang="en-US" sz="1800" u="none" strike="noStrike">
                          <a:effectLst/>
                        </a:rPr>
                        <a:t>1MB @ .1Hz</a:t>
                      </a:r>
                      <a:endParaRPr lang="en-US" sz="1800" b="0" i="0" u="none" strike="noStrike">
                        <a:solidFill>
                          <a:srgbClr val="000000"/>
                        </a:solidFill>
                        <a:effectLst/>
                        <a:latin typeface="Calibri"/>
                      </a:endParaRPr>
                    </a:p>
                  </a:txBody>
                  <a:tcPr marL="12700" marR="12700" marT="12700" marB="0" anchor="b"/>
                </a:tc>
                <a:tc>
                  <a:txBody>
                    <a:bodyPr/>
                    <a:lstStyle/>
                    <a:p>
                      <a:pPr algn="l" fontAlgn="b"/>
                      <a:r>
                        <a:rPr lang="en-US" sz="1800" u="none" strike="noStrike" dirty="0">
                          <a:effectLst/>
                        </a:rPr>
                        <a:t>100KB/s</a:t>
                      </a:r>
                      <a:endParaRPr lang="en-US" sz="1800" b="0" i="0" u="none" strike="noStrike" dirty="0">
                        <a:solidFill>
                          <a:srgbClr val="000000"/>
                        </a:solidFill>
                        <a:effectLst/>
                        <a:latin typeface="Calibri"/>
                      </a:endParaRPr>
                    </a:p>
                  </a:txBody>
                  <a:tcPr marL="12700" marR="12700" marT="12700" marB="0" anchor="b"/>
                </a:tc>
                <a:tc>
                  <a:txBody>
                    <a:bodyPr/>
                    <a:lstStyle/>
                    <a:p>
                      <a:pPr algn="l" fontAlgn="b"/>
                      <a:r>
                        <a:rPr lang="en-US" sz="1800" u="none" strike="noStrike">
                          <a:effectLst/>
                        </a:rPr>
                        <a:t>3.2MB/s</a:t>
                      </a:r>
                      <a:endParaRPr lang="en-US" sz="1800" b="0" i="0" u="none" strike="noStrike">
                        <a:solidFill>
                          <a:srgbClr val="000000"/>
                        </a:solidFill>
                        <a:effectLst/>
                        <a:latin typeface="Calibri"/>
                      </a:endParaRPr>
                    </a:p>
                  </a:txBody>
                  <a:tcPr marL="12700" marR="12700" marT="12700" marB="0" anchor="b"/>
                </a:tc>
                <a:tc>
                  <a:txBody>
                    <a:bodyPr/>
                    <a:lstStyle/>
                    <a:p>
                      <a:pPr algn="l" fontAlgn="b"/>
                      <a:r>
                        <a:rPr lang="en-US" sz="1800" u="none" strike="noStrike">
                          <a:effectLst/>
                        </a:rPr>
                        <a:t>25MB/s</a:t>
                      </a:r>
                      <a:endParaRPr lang="en-US" sz="1800" b="0" i="0" u="none" strike="noStrike">
                        <a:solidFill>
                          <a:srgbClr val="000000"/>
                        </a:solidFill>
                        <a:effectLst/>
                        <a:latin typeface="Calibri"/>
                      </a:endParaRPr>
                    </a:p>
                  </a:txBody>
                  <a:tcPr marL="12700" marR="12700" marT="12700" marB="0" anchor="b"/>
                </a:tc>
                <a:tc>
                  <a:txBody>
                    <a:bodyPr/>
                    <a:lstStyle/>
                    <a:p>
                      <a:pPr algn="l" fontAlgn="b"/>
                      <a:r>
                        <a:rPr lang="en-US" sz="1800" u="none" strike="noStrike">
                          <a:effectLst/>
                        </a:rPr>
                        <a:t>51MB/s</a:t>
                      </a:r>
                      <a:endParaRPr lang="en-US" sz="1800" b="0" i="0" u="none" strike="noStrike">
                        <a:solidFill>
                          <a:srgbClr val="000000"/>
                        </a:solidFill>
                        <a:effectLst/>
                        <a:latin typeface="Calibri"/>
                      </a:endParaRPr>
                    </a:p>
                  </a:txBody>
                  <a:tcPr marL="12700" marR="12700" marT="12700" marB="0" anchor="b"/>
                </a:tc>
                <a:tc>
                  <a:txBody>
                    <a:bodyPr/>
                    <a:lstStyle/>
                    <a:p>
                      <a:pPr algn="l" fontAlgn="b"/>
                      <a:r>
                        <a:rPr lang="en-US" sz="1800" u="none" strike="noStrike" dirty="0">
                          <a:effectLst/>
                        </a:rPr>
                        <a:t>102MB/s</a:t>
                      </a:r>
                      <a:endParaRPr lang="en-US" sz="1800" b="0" i="0" u="none" strike="noStrike" dirty="0">
                        <a:solidFill>
                          <a:srgbClr val="000000"/>
                        </a:solidFill>
                        <a:effectLst/>
                        <a:latin typeface="Calibri"/>
                      </a:endParaRPr>
                    </a:p>
                  </a:txBody>
                  <a:tcPr marL="12700" marR="12700" marT="12700" marB="0" anchor="b"/>
                </a:tc>
              </a:tr>
            </a:tbl>
          </a:graphicData>
        </a:graphic>
      </p:graphicFrame>
      <p:sp>
        <p:nvSpPr>
          <p:cNvPr id="8" name="TextBox 7"/>
          <p:cNvSpPr txBox="1"/>
          <p:nvPr/>
        </p:nvSpPr>
        <p:spPr>
          <a:xfrm>
            <a:off x="2758897" y="6195702"/>
            <a:ext cx="3047867" cy="369332"/>
          </a:xfrm>
          <a:prstGeom prst="rect">
            <a:avLst/>
          </a:prstGeom>
          <a:noFill/>
        </p:spPr>
        <p:txBody>
          <a:bodyPr wrap="none" rtlCol="0">
            <a:spAutoFit/>
          </a:bodyPr>
          <a:lstStyle/>
          <a:p>
            <a:r>
              <a:rPr lang="en-US" dirty="0" smtClean="0"/>
              <a:t>Summary of bandwidth guesses</a:t>
            </a:r>
            <a:endParaRPr lang="en-US" dirty="0"/>
          </a:p>
        </p:txBody>
      </p:sp>
      <p:sp>
        <p:nvSpPr>
          <p:cNvPr id="9" name="Date Placeholder 8"/>
          <p:cNvSpPr>
            <a:spLocks noGrp="1"/>
          </p:cNvSpPr>
          <p:nvPr>
            <p:ph type="dt" sz="half" idx="10"/>
          </p:nvPr>
        </p:nvSpPr>
        <p:spPr/>
        <p:txBody>
          <a:bodyPr/>
          <a:lstStyle/>
          <a:p>
            <a:fld id="{0C0023F3-07A9-074F-B639-AD804369DF10}" type="datetime1">
              <a:rPr lang="en-US" smtClean="0"/>
              <a:t>10/14/13</a:t>
            </a:fld>
            <a:endParaRPr lang="en-US"/>
          </a:p>
        </p:txBody>
      </p:sp>
      <p:sp>
        <p:nvSpPr>
          <p:cNvPr id="10" name="Footer Placeholder 9"/>
          <p:cNvSpPr>
            <a:spLocks noGrp="1"/>
          </p:cNvSpPr>
          <p:nvPr>
            <p:ph type="ftr" sz="quarter" idx="11"/>
          </p:nvPr>
        </p:nvSpPr>
        <p:spPr/>
        <p:txBody>
          <a:bodyPr/>
          <a:lstStyle/>
          <a:p>
            <a:r>
              <a:rPr lang="en-US" smtClean="0"/>
              <a:t>CHEP2013 - jbk</a:t>
            </a:r>
            <a:endParaRPr lang="en-US"/>
          </a:p>
        </p:txBody>
      </p:sp>
      <p:sp>
        <p:nvSpPr>
          <p:cNvPr id="11" name="TextBox 10"/>
          <p:cNvSpPr txBox="1"/>
          <p:nvPr/>
        </p:nvSpPr>
        <p:spPr>
          <a:xfrm>
            <a:off x="7590692" y="7737"/>
            <a:ext cx="1553309" cy="369332"/>
          </a:xfrm>
          <a:prstGeom prst="rect">
            <a:avLst/>
          </a:prstGeom>
          <a:noFill/>
        </p:spPr>
        <p:txBody>
          <a:bodyPr wrap="square" rtlCol="0">
            <a:spAutoFit/>
          </a:bodyPr>
          <a:lstStyle/>
          <a:p>
            <a:pPr algn="r"/>
            <a:r>
              <a:rPr lang="en-US" b="1" dirty="0" smtClean="0">
                <a:solidFill>
                  <a:srgbClr val="FF0000">
                    <a:alpha val="50000"/>
                  </a:srgbClr>
                </a:solidFill>
              </a:rPr>
              <a:t>Programming</a:t>
            </a:r>
            <a:endParaRPr lang="en-US" b="1" dirty="0">
              <a:solidFill>
                <a:srgbClr val="FF0000">
                  <a:alpha val="50000"/>
                </a:srgbClr>
              </a:solidFill>
            </a:endParaRPr>
          </a:p>
        </p:txBody>
      </p:sp>
    </p:spTree>
    <p:extLst>
      <p:ext uri="{BB962C8B-B14F-4D97-AF65-F5344CB8AC3E}">
        <p14:creationId xmlns:p14="http://schemas.microsoft.com/office/powerpoint/2010/main" val="1279594173"/>
      </p:ext>
    </p:extLst>
  </p:cSld>
  <p:clrMapOvr>
    <a:masterClrMapping/>
  </p:clrMapOvr>
  <mc:AlternateContent xmlns:mc="http://schemas.openxmlformats.org/markup-compatibility/2006">
    <mc:Choice xmlns:p14="http://schemas.microsoft.com/office/powerpoint/2010/main" Requires="p14">
      <p:transition spd="slow" p14:dur="2000" advTm="119987"/>
    </mc:Choice>
    <mc:Fallback>
      <p:transition xmlns:p14="http://schemas.microsoft.com/office/powerpoint/2010/main" spd="slow" advTm="119987"/>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Already visible software issues</a:t>
            </a:r>
            <a:endParaRPr lang="en-US" dirty="0"/>
          </a:p>
        </p:txBody>
      </p:sp>
      <p:sp>
        <p:nvSpPr>
          <p:cNvPr id="7" name="Text Placeholder 6"/>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fld id="{DC15DFAE-8305-F542-BD2C-BF709E99C622}" type="datetime1">
              <a:rPr lang="en-US" smtClean="0"/>
              <a:t>10/10/13</a:t>
            </a:fld>
            <a:endParaRPr lang="en-US"/>
          </a:p>
        </p:txBody>
      </p:sp>
      <p:sp>
        <p:nvSpPr>
          <p:cNvPr id="5" name="Footer Placeholder 4"/>
          <p:cNvSpPr>
            <a:spLocks noGrp="1"/>
          </p:cNvSpPr>
          <p:nvPr>
            <p:ph type="ftr" sz="quarter" idx="11"/>
          </p:nvPr>
        </p:nvSpPr>
        <p:spPr/>
        <p:txBody>
          <a:bodyPr/>
          <a:lstStyle/>
          <a:p>
            <a:r>
              <a:rPr lang="en-US" smtClean="0"/>
              <a:t>CHEP2013 - jbk</a:t>
            </a:r>
            <a:endParaRPr lang="en-US"/>
          </a:p>
        </p:txBody>
      </p:sp>
    </p:spTree>
    <p:extLst>
      <p:ext uri="{BB962C8B-B14F-4D97-AF65-F5344CB8AC3E}">
        <p14:creationId xmlns:p14="http://schemas.microsoft.com/office/powerpoint/2010/main" val="3579460084"/>
      </p:ext>
    </p:extLst>
  </p:cSld>
  <p:clrMapOvr>
    <a:masterClrMapping/>
  </p:clrMapOvr>
  <mc:AlternateContent xmlns:mc="http://schemas.openxmlformats.org/markup-compatibility/2006">
    <mc:Choice xmlns:p14="http://schemas.microsoft.com/office/powerpoint/2010/main" Requires="p14">
      <p:transition spd="slow" p14:dur="2000" advTm="7421"/>
    </mc:Choice>
    <mc:Fallback>
      <p:transition xmlns:p14="http://schemas.microsoft.com/office/powerpoint/2010/main" spd="slow" advTm="7421"/>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Issues that </a:t>
            </a:r>
            <a:r>
              <a:rPr lang="en-US" dirty="0"/>
              <a:t>are already </a:t>
            </a:r>
            <a:r>
              <a:rPr lang="en-US" dirty="0" smtClean="0"/>
              <a:t>visible</a:t>
            </a:r>
            <a:endParaRPr lang="en-US" dirty="0"/>
          </a:p>
        </p:txBody>
      </p:sp>
      <p:sp>
        <p:nvSpPr>
          <p:cNvPr id="3" name="Content Placeholder 2"/>
          <p:cNvSpPr>
            <a:spLocks noGrp="1"/>
          </p:cNvSpPr>
          <p:nvPr>
            <p:ph idx="1"/>
          </p:nvPr>
        </p:nvSpPr>
        <p:spPr>
          <a:xfrm>
            <a:off x="307623" y="1785992"/>
            <a:ext cx="8540044" cy="4499807"/>
          </a:xfrm>
        </p:spPr>
        <p:txBody>
          <a:bodyPr>
            <a:normAutofit/>
          </a:bodyPr>
          <a:lstStyle/>
          <a:p>
            <a:r>
              <a:rPr lang="en-US" dirty="0" smtClean="0"/>
              <a:t>Memory considerations</a:t>
            </a:r>
          </a:p>
          <a:p>
            <a:pPr lvl="1"/>
            <a:r>
              <a:rPr lang="en-US" dirty="0"/>
              <a:t>B</a:t>
            </a:r>
            <a:r>
              <a:rPr lang="en-US" dirty="0" smtClean="0"/>
              <a:t>ank access patterns visible in code (must understand)</a:t>
            </a:r>
          </a:p>
          <a:p>
            <a:pPr lvl="1"/>
            <a:r>
              <a:rPr lang="en-US" dirty="0" smtClean="0"/>
              <a:t>C</a:t>
            </a:r>
            <a:r>
              <a:rPr lang="en-US" dirty="0" smtClean="0"/>
              <a:t>alculating values better than caching results</a:t>
            </a:r>
          </a:p>
          <a:p>
            <a:pPr lvl="1"/>
            <a:r>
              <a:rPr lang="en-US" dirty="0" smtClean="0"/>
              <a:t>Can quickly become the bottleneck and source of bad performance</a:t>
            </a:r>
          </a:p>
          <a:p>
            <a:pPr lvl="1"/>
            <a:r>
              <a:rPr lang="en-US" dirty="0" smtClean="0"/>
              <a:t>Small tweaks in access pattern can yield wildly difference results</a:t>
            </a:r>
          </a:p>
          <a:p>
            <a:r>
              <a:rPr lang="en-US" dirty="0" smtClean="0"/>
              <a:t>Task model for parallelism has been good</a:t>
            </a:r>
          </a:p>
          <a:p>
            <a:pPr lvl="1"/>
            <a:r>
              <a:rPr lang="en-US" dirty="0" smtClean="0"/>
              <a:t>Common direction (layers easily cooperate)</a:t>
            </a:r>
          </a:p>
          <a:p>
            <a:pPr lvl="1"/>
            <a:r>
              <a:rPr lang="en-US" dirty="0" smtClean="0"/>
              <a:t>Can avoids locking</a:t>
            </a:r>
          </a:p>
          <a:p>
            <a:pPr lvl="1"/>
            <a:r>
              <a:rPr lang="en-US" dirty="0" smtClean="0"/>
              <a:t>Design decisions on data structures and algorithm decomposition become more critical than ever</a:t>
            </a:r>
          </a:p>
        </p:txBody>
      </p:sp>
      <p:pic>
        <p:nvPicPr>
          <p:cNvPr id="7" name="Picture 6" descr="examples-of-global-memory-accesse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49222" y="1092909"/>
            <a:ext cx="5898445" cy="1103192"/>
          </a:xfrm>
          <a:prstGeom prst="rect">
            <a:avLst/>
          </a:prstGeom>
        </p:spPr>
      </p:pic>
      <p:sp>
        <p:nvSpPr>
          <p:cNvPr id="8" name="Date Placeholder 7"/>
          <p:cNvSpPr>
            <a:spLocks noGrp="1"/>
          </p:cNvSpPr>
          <p:nvPr>
            <p:ph type="dt" sz="half" idx="10"/>
          </p:nvPr>
        </p:nvSpPr>
        <p:spPr/>
        <p:txBody>
          <a:bodyPr/>
          <a:lstStyle/>
          <a:p>
            <a:fld id="{ACE28533-CA25-0D4B-A42F-69151CE6FC56}" type="datetime1">
              <a:rPr lang="en-US" smtClean="0"/>
              <a:t>10/14/13</a:t>
            </a:fld>
            <a:endParaRPr lang="en-US"/>
          </a:p>
        </p:txBody>
      </p:sp>
      <p:sp>
        <p:nvSpPr>
          <p:cNvPr id="9" name="Footer Placeholder 8"/>
          <p:cNvSpPr>
            <a:spLocks noGrp="1"/>
          </p:cNvSpPr>
          <p:nvPr>
            <p:ph type="ftr" sz="quarter" idx="11"/>
          </p:nvPr>
        </p:nvSpPr>
        <p:spPr/>
        <p:txBody>
          <a:bodyPr/>
          <a:lstStyle/>
          <a:p>
            <a:r>
              <a:rPr lang="en-US" smtClean="0"/>
              <a:t>CHEP2013 - jbk</a:t>
            </a:r>
            <a:endParaRPr lang="en-US"/>
          </a:p>
        </p:txBody>
      </p:sp>
      <p:sp>
        <p:nvSpPr>
          <p:cNvPr id="10" name="TextBox 9"/>
          <p:cNvSpPr txBox="1"/>
          <p:nvPr/>
        </p:nvSpPr>
        <p:spPr>
          <a:xfrm>
            <a:off x="8228013" y="7737"/>
            <a:ext cx="915988" cy="369332"/>
          </a:xfrm>
          <a:prstGeom prst="rect">
            <a:avLst/>
          </a:prstGeom>
          <a:noFill/>
        </p:spPr>
        <p:txBody>
          <a:bodyPr wrap="square" rtlCol="0">
            <a:spAutoFit/>
          </a:bodyPr>
          <a:lstStyle/>
          <a:p>
            <a:pPr algn="r"/>
            <a:r>
              <a:rPr lang="en-US" b="1" dirty="0" smtClean="0">
                <a:solidFill>
                  <a:srgbClr val="FF0000">
                    <a:alpha val="50000"/>
                  </a:srgbClr>
                </a:solidFill>
              </a:rPr>
              <a:t>Issues</a:t>
            </a:r>
            <a:endParaRPr lang="en-US" b="1" dirty="0">
              <a:solidFill>
                <a:srgbClr val="FF0000">
                  <a:alpha val="50000"/>
                </a:srgbClr>
              </a:solidFill>
            </a:endParaRPr>
          </a:p>
        </p:txBody>
      </p:sp>
    </p:spTree>
    <p:extLst>
      <p:ext uri="{BB962C8B-B14F-4D97-AF65-F5344CB8AC3E}">
        <p14:creationId xmlns:p14="http://schemas.microsoft.com/office/powerpoint/2010/main" val="194484735"/>
      </p:ext>
    </p:extLst>
  </p:cSld>
  <p:clrMapOvr>
    <a:masterClrMapping/>
  </p:clrMapOvr>
  <mc:AlternateContent xmlns:mc="http://schemas.openxmlformats.org/markup-compatibility/2006">
    <mc:Choice xmlns:p14="http://schemas.microsoft.com/office/powerpoint/2010/main" Requires="p14">
      <p:transition spd="slow" p14:dur="2000" advTm="127857"/>
    </mc:Choice>
    <mc:Fallback>
      <p:transition xmlns:p14="http://schemas.microsoft.com/office/powerpoint/2010/main" spd="slow" advTm="127857"/>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normAutofit fontScale="90000"/>
          </a:bodyPr>
          <a:lstStyle/>
          <a:p>
            <a:r>
              <a:rPr lang="en-US" dirty="0" smtClean="0"/>
              <a:t>Issues that </a:t>
            </a:r>
            <a:r>
              <a:rPr lang="en-US" dirty="0"/>
              <a:t>are already </a:t>
            </a:r>
            <a:r>
              <a:rPr lang="en-US" dirty="0" smtClean="0"/>
              <a:t>visible</a:t>
            </a:r>
            <a:endParaRPr lang="en-US" dirty="0"/>
          </a:p>
        </p:txBody>
      </p:sp>
      <p:sp>
        <p:nvSpPr>
          <p:cNvPr id="3" name="Content Placeholder 2"/>
          <p:cNvSpPr>
            <a:spLocks noGrp="1"/>
          </p:cNvSpPr>
          <p:nvPr>
            <p:ph idx="1"/>
          </p:nvPr>
        </p:nvSpPr>
        <p:spPr>
          <a:xfrm>
            <a:off x="597026" y="1234395"/>
            <a:ext cx="7924167" cy="5185745"/>
          </a:xfrm>
        </p:spPr>
        <p:txBody>
          <a:bodyPr>
            <a:normAutofit fontScale="85000" lnSpcReduction="20000"/>
          </a:bodyPr>
          <a:lstStyle/>
          <a:p>
            <a:r>
              <a:rPr lang="en-US" dirty="0" smtClean="0"/>
              <a:t>Mixed execution locations needed</a:t>
            </a:r>
          </a:p>
          <a:p>
            <a:pPr lvl="1"/>
            <a:r>
              <a:rPr lang="en-US" dirty="0" smtClean="0"/>
              <a:t>For algorithm phases</a:t>
            </a:r>
          </a:p>
          <a:p>
            <a:pPr lvl="1"/>
            <a:r>
              <a:rPr lang="en-US" dirty="0" smtClean="0"/>
              <a:t>For modules</a:t>
            </a:r>
          </a:p>
          <a:p>
            <a:pPr lvl="1"/>
            <a:r>
              <a:rPr lang="en-US" b="1" dirty="0"/>
              <a:t>Heterogeneity is </a:t>
            </a:r>
            <a:r>
              <a:rPr lang="en-US" b="1" dirty="0" smtClean="0"/>
              <a:t>back</a:t>
            </a:r>
            <a:r>
              <a:rPr lang="en-US" dirty="0" smtClean="0"/>
              <a:t> and will be a big issue</a:t>
            </a:r>
          </a:p>
          <a:p>
            <a:pPr lvl="1"/>
            <a:r>
              <a:rPr lang="en-US" dirty="0" smtClean="0"/>
              <a:t>Unclear how much visibility and control the framework will have here</a:t>
            </a:r>
          </a:p>
          <a:p>
            <a:r>
              <a:rPr lang="en-US" dirty="0" smtClean="0"/>
              <a:t>Unclear how to keep a balanced load: many run-time parameters</a:t>
            </a:r>
          </a:p>
          <a:p>
            <a:r>
              <a:rPr lang="en-US" dirty="0" smtClean="0"/>
              <a:t>New methods of collecting summary data and diagnosti</a:t>
            </a:r>
            <a:r>
              <a:rPr lang="en-US" dirty="0" smtClean="0"/>
              <a:t>c information from algorithm phases will likely be needed</a:t>
            </a:r>
          </a:p>
          <a:p>
            <a:pPr lvl="1"/>
            <a:r>
              <a:rPr lang="en-US" dirty="0" smtClean="0"/>
              <a:t>Conditional logic troubles</a:t>
            </a:r>
          </a:p>
          <a:p>
            <a:pPr lvl="1"/>
            <a:r>
              <a:rPr lang="en-US" dirty="0" smtClean="0"/>
              <a:t>Deviations in work load problems</a:t>
            </a:r>
          </a:p>
          <a:p>
            <a:pPr lvl="1"/>
            <a:r>
              <a:rPr lang="en-US" dirty="0" smtClean="0"/>
              <a:t>Temporary storage of extra data issues </a:t>
            </a:r>
          </a:p>
          <a:p>
            <a:pPr lvl="1"/>
            <a:r>
              <a:rPr lang="en-US" dirty="0" smtClean="0"/>
              <a:t>Making it widely available concerns</a:t>
            </a:r>
          </a:p>
          <a:p>
            <a:r>
              <a:rPr lang="en-US" dirty="0"/>
              <a:t>What is good for the lighter weight processors has also been good for the heavier weight </a:t>
            </a:r>
            <a:r>
              <a:rPr lang="en-US" dirty="0" smtClean="0"/>
              <a:t>processors</a:t>
            </a:r>
            <a:endParaRPr lang="en-US" dirty="0"/>
          </a:p>
        </p:txBody>
      </p:sp>
      <p:sp>
        <p:nvSpPr>
          <p:cNvPr id="2" name="Date Placeholder 1"/>
          <p:cNvSpPr>
            <a:spLocks noGrp="1"/>
          </p:cNvSpPr>
          <p:nvPr>
            <p:ph type="dt" sz="half" idx="10"/>
          </p:nvPr>
        </p:nvSpPr>
        <p:spPr/>
        <p:txBody>
          <a:bodyPr/>
          <a:lstStyle/>
          <a:p>
            <a:fld id="{A0290969-120B-5D41-8F80-32691881D858}" type="datetime1">
              <a:rPr lang="en-US" smtClean="0"/>
              <a:t>10/14/13</a:t>
            </a:fld>
            <a:endParaRPr lang="en-US"/>
          </a:p>
        </p:txBody>
      </p:sp>
      <p:sp>
        <p:nvSpPr>
          <p:cNvPr id="8" name="Footer Placeholder 7"/>
          <p:cNvSpPr>
            <a:spLocks noGrp="1"/>
          </p:cNvSpPr>
          <p:nvPr>
            <p:ph type="ftr" sz="quarter" idx="11"/>
          </p:nvPr>
        </p:nvSpPr>
        <p:spPr/>
        <p:txBody>
          <a:bodyPr/>
          <a:lstStyle/>
          <a:p>
            <a:r>
              <a:rPr lang="en-US" smtClean="0"/>
              <a:t>CHEP2013 - jbk</a:t>
            </a:r>
            <a:endParaRPr lang="en-US"/>
          </a:p>
        </p:txBody>
      </p:sp>
      <p:sp>
        <p:nvSpPr>
          <p:cNvPr id="9" name="TextBox 8"/>
          <p:cNvSpPr txBox="1"/>
          <p:nvPr/>
        </p:nvSpPr>
        <p:spPr>
          <a:xfrm>
            <a:off x="8228013" y="7737"/>
            <a:ext cx="915988" cy="369332"/>
          </a:xfrm>
          <a:prstGeom prst="rect">
            <a:avLst/>
          </a:prstGeom>
          <a:noFill/>
        </p:spPr>
        <p:txBody>
          <a:bodyPr wrap="square" rtlCol="0">
            <a:spAutoFit/>
          </a:bodyPr>
          <a:lstStyle/>
          <a:p>
            <a:pPr algn="r"/>
            <a:r>
              <a:rPr lang="en-US" b="1" dirty="0" smtClean="0">
                <a:solidFill>
                  <a:srgbClr val="FF0000">
                    <a:alpha val="50000"/>
                  </a:srgbClr>
                </a:solidFill>
              </a:rPr>
              <a:t>Issues</a:t>
            </a:r>
            <a:endParaRPr lang="en-US" b="1" dirty="0">
              <a:solidFill>
                <a:srgbClr val="FF0000">
                  <a:alpha val="50000"/>
                </a:srgbClr>
              </a:solidFill>
            </a:endParaRPr>
          </a:p>
        </p:txBody>
      </p:sp>
    </p:spTree>
    <p:extLst>
      <p:ext uri="{BB962C8B-B14F-4D97-AF65-F5344CB8AC3E}">
        <p14:creationId xmlns:p14="http://schemas.microsoft.com/office/powerpoint/2010/main" val="832386411"/>
      </p:ext>
    </p:extLst>
  </p:cSld>
  <p:clrMapOvr>
    <a:masterClrMapping/>
  </p:clrMapOvr>
  <mc:AlternateContent xmlns:mc="http://schemas.openxmlformats.org/markup-compatibility/2006">
    <mc:Choice xmlns:p14="http://schemas.microsoft.com/office/powerpoint/2010/main" Requires="p14">
      <p:transition spd="slow" p14:dur="2000" advTm="113340"/>
    </mc:Choice>
    <mc:Fallback>
      <p:transition xmlns:p14="http://schemas.microsoft.com/office/powerpoint/2010/main" spd="slow" advTm="113340"/>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Pulling it all together</a:t>
            </a:r>
            <a:endParaRPr lang="en-US" dirty="0"/>
          </a:p>
        </p:txBody>
      </p:sp>
      <p:sp>
        <p:nvSpPr>
          <p:cNvPr id="8" name="Text Placeholder 7"/>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fld id="{DC15DFAE-8305-F542-BD2C-BF709E99C622}" type="datetime1">
              <a:rPr lang="en-US" smtClean="0"/>
              <a:t>10/10/13</a:t>
            </a:fld>
            <a:endParaRPr lang="en-US"/>
          </a:p>
        </p:txBody>
      </p:sp>
      <p:sp>
        <p:nvSpPr>
          <p:cNvPr id="5" name="Footer Placeholder 4"/>
          <p:cNvSpPr>
            <a:spLocks noGrp="1"/>
          </p:cNvSpPr>
          <p:nvPr>
            <p:ph type="ftr" sz="quarter" idx="11"/>
          </p:nvPr>
        </p:nvSpPr>
        <p:spPr/>
        <p:txBody>
          <a:bodyPr/>
          <a:lstStyle/>
          <a:p>
            <a:r>
              <a:rPr lang="en-US" smtClean="0"/>
              <a:t>CHEP2013 - jbk</a:t>
            </a:r>
            <a:endParaRPr lang="en-US"/>
          </a:p>
        </p:txBody>
      </p:sp>
    </p:spTree>
    <p:extLst>
      <p:ext uri="{BB962C8B-B14F-4D97-AF65-F5344CB8AC3E}">
        <p14:creationId xmlns:p14="http://schemas.microsoft.com/office/powerpoint/2010/main" val="2421273355"/>
      </p:ext>
    </p:extLst>
  </p:cSld>
  <p:clrMapOvr>
    <a:masterClrMapping/>
  </p:clrMapOvr>
  <mc:AlternateContent xmlns:mc="http://schemas.openxmlformats.org/markup-compatibility/2006">
    <mc:Choice xmlns:p14="http://schemas.microsoft.com/office/powerpoint/2010/main" Requires="p14">
      <p:transition spd="slow" p14:dur="2000" advTm="1611"/>
    </mc:Choice>
    <mc:Fallback>
      <p:transition xmlns:p14="http://schemas.microsoft.com/office/powerpoint/2010/main" spd="slow" advTm="1611"/>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0" name="Group 119"/>
          <p:cNvGrpSpPr/>
          <p:nvPr/>
        </p:nvGrpSpPr>
        <p:grpSpPr>
          <a:xfrm>
            <a:off x="81852" y="961294"/>
            <a:ext cx="7226920" cy="3508197"/>
            <a:chOff x="241852" y="961294"/>
            <a:chExt cx="7226920" cy="3508197"/>
          </a:xfrm>
        </p:grpSpPr>
        <p:sp>
          <p:nvSpPr>
            <p:cNvPr id="61" name="Rounded Rectangle 60"/>
            <p:cNvSpPr/>
            <p:nvPr/>
          </p:nvSpPr>
          <p:spPr>
            <a:xfrm>
              <a:off x="2050911" y="3667043"/>
              <a:ext cx="1514841" cy="802448"/>
            </a:xfrm>
            <a:prstGeom prst="roundRect">
              <a:avLst/>
            </a:prstGeom>
            <a:solidFill>
              <a:schemeClr val="bg2">
                <a:lumMod val="5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Custer management</a:t>
              </a:r>
              <a:endParaRPr lang="en-US" dirty="0" smtClean="0"/>
            </a:p>
          </p:txBody>
        </p:sp>
        <p:cxnSp>
          <p:nvCxnSpPr>
            <p:cNvPr id="92" name="Elbow Connector 91"/>
            <p:cNvCxnSpPr>
              <a:endCxn id="61" idx="0"/>
            </p:cNvCxnSpPr>
            <p:nvPr/>
          </p:nvCxnSpPr>
          <p:spPr>
            <a:xfrm rot="16200000" flipH="1">
              <a:off x="2643624" y="3502335"/>
              <a:ext cx="323066" cy="6350"/>
            </a:xfrm>
            <a:prstGeom prst="bentConnector3">
              <a:avLst/>
            </a:prstGeom>
            <a:ln w="57150" cmpd="sng"/>
          </p:spPr>
          <p:style>
            <a:lnRef idx="2">
              <a:schemeClr val="accent1"/>
            </a:lnRef>
            <a:fillRef idx="0">
              <a:schemeClr val="accent1"/>
            </a:fillRef>
            <a:effectRef idx="1">
              <a:schemeClr val="accent1"/>
            </a:effectRef>
            <a:fontRef idx="minor">
              <a:schemeClr val="tx1"/>
            </a:fontRef>
          </p:style>
        </p:cxnSp>
        <p:grpSp>
          <p:nvGrpSpPr>
            <p:cNvPr id="119" name="Group 118"/>
            <p:cNvGrpSpPr/>
            <p:nvPr/>
          </p:nvGrpSpPr>
          <p:grpSpPr>
            <a:xfrm>
              <a:off x="241852" y="961294"/>
              <a:ext cx="7226920" cy="2490859"/>
              <a:chOff x="241852" y="961294"/>
              <a:chExt cx="7226920" cy="2490859"/>
            </a:xfrm>
          </p:grpSpPr>
          <p:sp>
            <p:nvSpPr>
              <p:cNvPr id="73" name="TextBox 72"/>
              <p:cNvSpPr txBox="1"/>
              <p:nvPr/>
            </p:nvSpPr>
            <p:spPr>
              <a:xfrm>
                <a:off x="241852" y="1580073"/>
                <a:ext cx="1448915" cy="1323439"/>
              </a:xfrm>
              <a:prstGeom prst="rect">
                <a:avLst/>
              </a:prstGeom>
              <a:noFill/>
            </p:spPr>
            <p:txBody>
              <a:bodyPr wrap="square" rtlCol="0">
                <a:spAutoFit/>
              </a:bodyPr>
              <a:lstStyle/>
              <a:p>
                <a:pPr algn="r"/>
                <a:r>
                  <a:rPr lang="en-US" sz="2000" b="1" dirty="0" smtClean="0"/>
                  <a:t>HPC-HTC hybrid server</a:t>
                </a:r>
              </a:p>
              <a:p>
                <a:pPr algn="r"/>
                <a:r>
                  <a:rPr lang="en-US" sz="2000" b="1" dirty="0" smtClean="0"/>
                  <a:t>cluster</a:t>
                </a:r>
                <a:endParaRPr lang="en-US" sz="2000" b="1" dirty="0"/>
              </a:p>
            </p:txBody>
          </p:sp>
          <p:sp>
            <p:nvSpPr>
              <p:cNvPr id="82" name="Rectangle 81"/>
              <p:cNvSpPr/>
              <p:nvPr/>
            </p:nvSpPr>
            <p:spPr>
              <a:xfrm>
                <a:off x="1690767" y="965769"/>
                <a:ext cx="5778005" cy="2481721"/>
              </a:xfrm>
              <a:prstGeom prst="rect">
                <a:avLst/>
              </a:prstGeom>
              <a:solidFill>
                <a:srgbClr val="B29F6B"/>
              </a:solidFill>
              <a:ln w="38100">
                <a:solidFill>
                  <a:schemeClr val="tx1"/>
                </a:solidFill>
              </a:ln>
              <a:effectLst>
                <a:outerShdw blurRad="234950" dist="25400" dir="2700000" sx="54000" sy="54000" rotWithShape="0">
                  <a:srgbClr val="000000">
                    <a:alpha val="75000"/>
                  </a:srgbClr>
                </a:outerShdw>
              </a:effectLst>
              <a:scene3d>
                <a:camera prst="orthographicFront"/>
                <a:lightRig rig="threePt" dir="t"/>
              </a:scene3d>
              <a:sp3d>
                <a:bevelT prst="slope"/>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18" name="Group 117"/>
              <p:cNvGrpSpPr/>
              <p:nvPr/>
            </p:nvGrpSpPr>
            <p:grpSpPr>
              <a:xfrm>
                <a:off x="1690767" y="961294"/>
                <a:ext cx="5778005" cy="2490859"/>
                <a:chOff x="384814" y="1146582"/>
                <a:chExt cx="5778005" cy="2490859"/>
              </a:xfrm>
            </p:grpSpPr>
            <p:grpSp>
              <p:nvGrpSpPr>
                <p:cNvPr id="117" name="Group 116"/>
                <p:cNvGrpSpPr/>
                <p:nvPr/>
              </p:nvGrpSpPr>
              <p:grpSpPr>
                <a:xfrm>
                  <a:off x="384814" y="1146582"/>
                  <a:ext cx="1926620" cy="2490859"/>
                  <a:chOff x="384814" y="1146582"/>
                  <a:chExt cx="1926620" cy="2490859"/>
                </a:xfrm>
              </p:grpSpPr>
              <p:pic>
                <p:nvPicPr>
                  <p:cNvPr id="108" name="Picture 107" descr="T-Platforms_TB2-TL_Inside_6.jpg"/>
                  <p:cNvPicPr>
                    <a:picLocks noChangeAspect="1"/>
                  </p:cNvPicPr>
                  <p:nvPr/>
                </p:nvPicPr>
                <p:blipFill>
                  <a:blip r:embed="rId4">
                    <a:alphaModFix amt="12000"/>
                    <a:extLst>
                      <a:ext uri="{28A0092B-C50C-407E-A947-70E740481C1C}">
                        <a14:useLocalDpi xmlns:a14="http://schemas.microsoft.com/office/drawing/2010/main" val="0"/>
                      </a:ext>
                    </a:extLst>
                  </a:blip>
                  <a:stretch>
                    <a:fillRect/>
                  </a:stretch>
                </p:blipFill>
                <p:spPr>
                  <a:xfrm>
                    <a:off x="384814" y="1146582"/>
                    <a:ext cx="1926620" cy="1193464"/>
                  </a:xfrm>
                  <a:prstGeom prst="rect">
                    <a:avLst/>
                  </a:prstGeom>
                </p:spPr>
              </p:pic>
              <p:pic>
                <p:nvPicPr>
                  <p:cNvPr id="110" name="Picture 109" descr="T-Platforms_TB2-TL_Inside_6.jpg"/>
                  <p:cNvPicPr>
                    <a:picLocks noChangeAspect="1"/>
                  </p:cNvPicPr>
                  <p:nvPr/>
                </p:nvPicPr>
                <p:blipFill>
                  <a:blip r:embed="rId4">
                    <a:alphaModFix amt="12000"/>
                    <a:extLst>
                      <a:ext uri="{28A0092B-C50C-407E-A947-70E740481C1C}">
                        <a14:useLocalDpi xmlns:a14="http://schemas.microsoft.com/office/drawing/2010/main" val="0"/>
                      </a:ext>
                    </a:extLst>
                  </a:blip>
                  <a:stretch>
                    <a:fillRect/>
                  </a:stretch>
                </p:blipFill>
                <p:spPr>
                  <a:xfrm>
                    <a:off x="384814" y="2312527"/>
                    <a:ext cx="1926620" cy="1324914"/>
                  </a:xfrm>
                  <a:prstGeom prst="rect">
                    <a:avLst/>
                  </a:prstGeom>
                </p:spPr>
              </p:pic>
            </p:grpSp>
            <p:grpSp>
              <p:nvGrpSpPr>
                <p:cNvPr id="116" name="Group 115"/>
                <p:cNvGrpSpPr/>
                <p:nvPr/>
              </p:nvGrpSpPr>
              <p:grpSpPr>
                <a:xfrm>
                  <a:off x="2311434" y="1146582"/>
                  <a:ext cx="1926620" cy="2490859"/>
                  <a:chOff x="2311434" y="1119063"/>
                  <a:chExt cx="1926620" cy="2490859"/>
                </a:xfrm>
              </p:grpSpPr>
              <p:pic>
                <p:nvPicPr>
                  <p:cNvPr id="111" name="Picture 110" descr="T-Platforms_TB2-TL_Inside_6.jpg"/>
                  <p:cNvPicPr>
                    <a:picLocks noChangeAspect="1"/>
                  </p:cNvPicPr>
                  <p:nvPr/>
                </p:nvPicPr>
                <p:blipFill>
                  <a:blip r:embed="rId4">
                    <a:alphaModFix amt="12000"/>
                    <a:extLst>
                      <a:ext uri="{28A0092B-C50C-407E-A947-70E740481C1C}">
                        <a14:useLocalDpi xmlns:a14="http://schemas.microsoft.com/office/drawing/2010/main" val="0"/>
                      </a:ext>
                    </a:extLst>
                  </a:blip>
                  <a:stretch>
                    <a:fillRect/>
                  </a:stretch>
                </p:blipFill>
                <p:spPr>
                  <a:xfrm>
                    <a:off x="2311434" y="1119063"/>
                    <a:ext cx="1926620" cy="1193464"/>
                  </a:xfrm>
                  <a:prstGeom prst="rect">
                    <a:avLst/>
                  </a:prstGeom>
                </p:spPr>
              </p:pic>
              <p:pic>
                <p:nvPicPr>
                  <p:cNvPr id="112" name="Picture 111" descr="T-Platforms_TB2-TL_Inside_6.jpg"/>
                  <p:cNvPicPr>
                    <a:picLocks noChangeAspect="1"/>
                  </p:cNvPicPr>
                  <p:nvPr/>
                </p:nvPicPr>
                <p:blipFill>
                  <a:blip r:embed="rId4">
                    <a:alphaModFix amt="12000"/>
                    <a:extLst>
                      <a:ext uri="{28A0092B-C50C-407E-A947-70E740481C1C}">
                        <a14:useLocalDpi xmlns:a14="http://schemas.microsoft.com/office/drawing/2010/main" val="0"/>
                      </a:ext>
                    </a:extLst>
                  </a:blip>
                  <a:stretch>
                    <a:fillRect/>
                  </a:stretch>
                </p:blipFill>
                <p:spPr>
                  <a:xfrm>
                    <a:off x="2311434" y="2285008"/>
                    <a:ext cx="1926620" cy="1324914"/>
                  </a:xfrm>
                  <a:prstGeom prst="rect">
                    <a:avLst/>
                  </a:prstGeom>
                </p:spPr>
              </p:pic>
            </p:grpSp>
            <p:grpSp>
              <p:nvGrpSpPr>
                <p:cNvPr id="115" name="Group 114"/>
                <p:cNvGrpSpPr/>
                <p:nvPr/>
              </p:nvGrpSpPr>
              <p:grpSpPr>
                <a:xfrm>
                  <a:off x="4236199" y="1146582"/>
                  <a:ext cx="1926620" cy="2490859"/>
                  <a:chOff x="4236199" y="1124448"/>
                  <a:chExt cx="1926620" cy="2490859"/>
                </a:xfrm>
              </p:grpSpPr>
              <p:pic>
                <p:nvPicPr>
                  <p:cNvPr id="113" name="Picture 112" descr="T-Platforms_TB2-TL_Inside_6.jpg"/>
                  <p:cNvPicPr>
                    <a:picLocks noChangeAspect="1"/>
                  </p:cNvPicPr>
                  <p:nvPr/>
                </p:nvPicPr>
                <p:blipFill>
                  <a:blip r:embed="rId4">
                    <a:alphaModFix amt="12000"/>
                    <a:extLst>
                      <a:ext uri="{28A0092B-C50C-407E-A947-70E740481C1C}">
                        <a14:useLocalDpi xmlns:a14="http://schemas.microsoft.com/office/drawing/2010/main" val="0"/>
                      </a:ext>
                    </a:extLst>
                  </a:blip>
                  <a:stretch>
                    <a:fillRect/>
                  </a:stretch>
                </p:blipFill>
                <p:spPr>
                  <a:xfrm>
                    <a:off x="4236199" y="1124448"/>
                    <a:ext cx="1926620" cy="1193464"/>
                  </a:xfrm>
                  <a:prstGeom prst="rect">
                    <a:avLst/>
                  </a:prstGeom>
                </p:spPr>
              </p:pic>
              <p:pic>
                <p:nvPicPr>
                  <p:cNvPr id="114" name="Picture 113" descr="T-Platforms_TB2-TL_Inside_6.jpg"/>
                  <p:cNvPicPr>
                    <a:picLocks noChangeAspect="1"/>
                  </p:cNvPicPr>
                  <p:nvPr/>
                </p:nvPicPr>
                <p:blipFill>
                  <a:blip r:embed="rId4">
                    <a:alphaModFix amt="12000"/>
                    <a:extLst>
                      <a:ext uri="{28A0092B-C50C-407E-A947-70E740481C1C}">
                        <a14:useLocalDpi xmlns:a14="http://schemas.microsoft.com/office/drawing/2010/main" val="0"/>
                      </a:ext>
                    </a:extLst>
                  </a:blip>
                  <a:stretch>
                    <a:fillRect/>
                  </a:stretch>
                </p:blipFill>
                <p:spPr>
                  <a:xfrm>
                    <a:off x="4236199" y="2290393"/>
                    <a:ext cx="1926620" cy="1324914"/>
                  </a:xfrm>
                  <a:prstGeom prst="rect">
                    <a:avLst/>
                  </a:prstGeom>
                </p:spPr>
              </p:pic>
            </p:grpSp>
          </p:grpSp>
        </p:grpSp>
      </p:grpSp>
      <p:grpSp>
        <p:nvGrpSpPr>
          <p:cNvPr id="132" name="Group 131"/>
          <p:cNvGrpSpPr/>
          <p:nvPr/>
        </p:nvGrpSpPr>
        <p:grpSpPr>
          <a:xfrm>
            <a:off x="1919593" y="3447488"/>
            <a:ext cx="5395100" cy="3260029"/>
            <a:chOff x="1919593" y="3447488"/>
            <a:chExt cx="5395100" cy="3260029"/>
          </a:xfrm>
        </p:grpSpPr>
        <p:cxnSp>
          <p:nvCxnSpPr>
            <p:cNvPr id="96" name="Elbow Connector 95"/>
            <p:cNvCxnSpPr>
              <a:stCxn id="61" idx="2"/>
            </p:cNvCxnSpPr>
            <p:nvPr/>
          </p:nvCxnSpPr>
          <p:spPr>
            <a:xfrm rot="5400000">
              <a:off x="2563107" y="4554716"/>
              <a:ext cx="170451" cy="12700"/>
            </a:xfrm>
            <a:prstGeom prst="bentConnector3">
              <a:avLst/>
            </a:prstGeom>
            <a:ln w="57150" cmpd="sng"/>
          </p:spPr>
          <p:style>
            <a:lnRef idx="2">
              <a:schemeClr val="accent1"/>
            </a:lnRef>
            <a:fillRef idx="0">
              <a:schemeClr val="accent1"/>
            </a:fillRef>
            <a:effectRef idx="1">
              <a:schemeClr val="accent1"/>
            </a:effectRef>
            <a:fontRef idx="minor">
              <a:schemeClr val="tx1"/>
            </a:fontRef>
          </p:style>
        </p:cxnSp>
        <p:grpSp>
          <p:nvGrpSpPr>
            <p:cNvPr id="131" name="Group 130"/>
            <p:cNvGrpSpPr/>
            <p:nvPr/>
          </p:nvGrpSpPr>
          <p:grpSpPr>
            <a:xfrm>
              <a:off x="1919593" y="3447488"/>
              <a:ext cx="5395100" cy="3260029"/>
              <a:chOff x="1919593" y="3447488"/>
              <a:chExt cx="5395100" cy="3260029"/>
            </a:xfrm>
          </p:grpSpPr>
          <p:sp>
            <p:nvSpPr>
              <p:cNvPr id="67" name="Down Arrow 66"/>
              <p:cNvSpPr/>
              <p:nvPr/>
            </p:nvSpPr>
            <p:spPr>
              <a:xfrm>
                <a:off x="5859333" y="3447490"/>
                <a:ext cx="430454" cy="1176707"/>
              </a:xfrm>
              <a:prstGeom prst="downArrow">
                <a:avLst>
                  <a:gd name="adj1" fmla="val 38806"/>
                  <a:gd name="adj2" fmla="val 55144"/>
                </a:avLst>
              </a:prstGeom>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69" name="TextBox 68"/>
              <p:cNvSpPr txBox="1"/>
              <p:nvPr/>
            </p:nvSpPr>
            <p:spPr>
              <a:xfrm>
                <a:off x="6160981" y="3745101"/>
                <a:ext cx="835798" cy="646331"/>
              </a:xfrm>
              <a:prstGeom prst="rect">
                <a:avLst/>
              </a:prstGeom>
              <a:noFill/>
            </p:spPr>
            <p:txBody>
              <a:bodyPr wrap="none" rtlCol="0">
                <a:spAutoFit/>
              </a:bodyPr>
              <a:lstStyle/>
              <a:p>
                <a:r>
                  <a:rPr lang="en-US" dirty="0" smtClean="0"/>
                  <a:t>Results</a:t>
                </a:r>
              </a:p>
              <a:p>
                <a:r>
                  <a:rPr lang="en-US" dirty="0" smtClean="0"/>
                  <a:t>gather</a:t>
                </a:r>
              </a:p>
            </p:txBody>
          </p:sp>
          <p:sp>
            <p:nvSpPr>
              <p:cNvPr id="70" name="Down Arrow 69"/>
              <p:cNvSpPr/>
              <p:nvPr/>
            </p:nvSpPr>
            <p:spPr>
              <a:xfrm flipV="1">
                <a:off x="3691746" y="3447488"/>
                <a:ext cx="430454" cy="1192454"/>
              </a:xfrm>
              <a:prstGeom prst="downArrow">
                <a:avLst>
                  <a:gd name="adj1" fmla="val 38806"/>
                  <a:gd name="adj2" fmla="val 55144"/>
                </a:avLst>
              </a:prstGeom>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71" name="TextBox 70"/>
              <p:cNvSpPr txBox="1"/>
              <p:nvPr/>
            </p:nvSpPr>
            <p:spPr>
              <a:xfrm>
                <a:off x="4025914" y="3716612"/>
                <a:ext cx="879278" cy="923330"/>
              </a:xfrm>
              <a:prstGeom prst="rect">
                <a:avLst/>
              </a:prstGeom>
              <a:noFill/>
            </p:spPr>
            <p:txBody>
              <a:bodyPr wrap="square" rtlCol="0">
                <a:spAutoFit/>
              </a:bodyPr>
              <a:lstStyle/>
              <a:p>
                <a:r>
                  <a:rPr lang="en-US" dirty="0" smtClean="0"/>
                  <a:t>Source data push</a:t>
                </a:r>
              </a:p>
            </p:txBody>
          </p:sp>
          <p:grpSp>
            <p:nvGrpSpPr>
              <p:cNvPr id="130" name="Group 129"/>
              <p:cNvGrpSpPr/>
              <p:nvPr/>
            </p:nvGrpSpPr>
            <p:grpSpPr>
              <a:xfrm>
                <a:off x="1919593" y="4624197"/>
                <a:ext cx="5395100" cy="2083320"/>
                <a:chOff x="1919593" y="4624197"/>
                <a:chExt cx="5395100" cy="2083320"/>
              </a:xfrm>
            </p:grpSpPr>
            <p:sp>
              <p:nvSpPr>
                <p:cNvPr id="74" name="TextBox 73"/>
                <p:cNvSpPr txBox="1"/>
                <p:nvPr/>
              </p:nvSpPr>
              <p:spPr>
                <a:xfrm>
                  <a:off x="1919593" y="6307407"/>
                  <a:ext cx="5393163" cy="400110"/>
                </a:xfrm>
                <a:prstGeom prst="rect">
                  <a:avLst/>
                </a:prstGeom>
                <a:noFill/>
              </p:spPr>
              <p:txBody>
                <a:bodyPr wrap="square" rtlCol="0">
                  <a:spAutoFit/>
                </a:bodyPr>
                <a:lstStyle/>
                <a:p>
                  <a:r>
                    <a:rPr lang="en-US" sz="2000" b="1" dirty="0" smtClean="0"/>
                    <a:t>Big Data management: Commercial server cluster</a:t>
                  </a:r>
                  <a:endParaRPr lang="en-US" sz="2000" b="1" dirty="0"/>
                </a:p>
              </p:txBody>
            </p:sp>
            <p:grpSp>
              <p:nvGrpSpPr>
                <p:cNvPr id="129" name="Group 128"/>
                <p:cNvGrpSpPr/>
                <p:nvPr/>
              </p:nvGrpSpPr>
              <p:grpSpPr>
                <a:xfrm>
                  <a:off x="2018557" y="4624197"/>
                  <a:ext cx="5296136" cy="1683210"/>
                  <a:chOff x="2018557" y="4624197"/>
                  <a:chExt cx="5296136" cy="1683210"/>
                </a:xfrm>
              </p:grpSpPr>
              <p:sp>
                <p:nvSpPr>
                  <p:cNvPr id="125" name="Rectangle 124"/>
                  <p:cNvSpPr/>
                  <p:nvPr/>
                </p:nvSpPr>
                <p:spPr>
                  <a:xfrm>
                    <a:off x="2018557" y="4646292"/>
                    <a:ext cx="5290216" cy="1661115"/>
                  </a:xfrm>
                  <a:prstGeom prst="rect">
                    <a:avLst/>
                  </a:prstGeom>
                  <a:solidFill>
                    <a:srgbClr val="B29F6B"/>
                  </a:solidFill>
                  <a:ln w="38100">
                    <a:solidFill>
                      <a:schemeClr val="tx1"/>
                    </a:solidFill>
                  </a:ln>
                  <a:effectLst>
                    <a:outerShdw blurRad="234950" dist="25400" dir="2700000" sx="54000" sy="54000" rotWithShape="0">
                      <a:srgbClr val="000000">
                        <a:alpha val="75000"/>
                      </a:srgbClr>
                    </a:outerShdw>
                  </a:effectLst>
                  <a:scene3d>
                    <a:camera prst="orthographicFront"/>
                    <a:lightRig rig="threePt" dir="t"/>
                  </a:scene3d>
                  <a:sp3d>
                    <a:bevelT prst="slope"/>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28" name="Group 127"/>
                  <p:cNvGrpSpPr/>
                  <p:nvPr/>
                </p:nvGrpSpPr>
                <p:grpSpPr>
                  <a:xfrm>
                    <a:off x="2031784" y="4624197"/>
                    <a:ext cx="5282909" cy="1652694"/>
                    <a:chOff x="2031784" y="4624197"/>
                    <a:chExt cx="5282909" cy="1652694"/>
                  </a:xfrm>
                </p:grpSpPr>
                <p:pic>
                  <p:nvPicPr>
                    <p:cNvPr id="126" name="Picture 125" descr="T-Platforms_TB2-TL_Inside_6.jpg"/>
                    <p:cNvPicPr>
                      <a:picLocks noChangeAspect="1"/>
                    </p:cNvPicPr>
                    <p:nvPr/>
                  </p:nvPicPr>
                  <p:blipFill>
                    <a:blip r:embed="rId4">
                      <a:alphaModFix amt="12000"/>
                      <a:extLst>
                        <a:ext uri="{28A0092B-C50C-407E-A947-70E740481C1C}">
                          <a14:useLocalDpi xmlns:a14="http://schemas.microsoft.com/office/drawing/2010/main" val="0"/>
                        </a:ext>
                      </a:extLst>
                    </a:blip>
                    <a:stretch>
                      <a:fillRect/>
                    </a:stretch>
                  </p:blipFill>
                  <p:spPr>
                    <a:xfrm>
                      <a:off x="4664467" y="4627724"/>
                      <a:ext cx="2650226" cy="1649167"/>
                    </a:xfrm>
                    <a:prstGeom prst="rect">
                      <a:avLst/>
                    </a:prstGeom>
                  </p:spPr>
                </p:pic>
                <p:pic>
                  <p:nvPicPr>
                    <p:cNvPr id="127" name="Picture 126" descr="T-Platforms_TB2-TL_Inside_6.jpg"/>
                    <p:cNvPicPr>
                      <a:picLocks noChangeAspect="1"/>
                    </p:cNvPicPr>
                    <p:nvPr/>
                  </p:nvPicPr>
                  <p:blipFill>
                    <a:blip r:embed="rId4">
                      <a:alphaModFix amt="12000"/>
                      <a:extLst>
                        <a:ext uri="{28A0092B-C50C-407E-A947-70E740481C1C}">
                          <a14:useLocalDpi xmlns:a14="http://schemas.microsoft.com/office/drawing/2010/main" val="0"/>
                        </a:ext>
                      </a:extLst>
                    </a:blip>
                    <a:stretch>
                      <a:fillRect/>
                    </a:stretch>
                  </p:blipFill>
                  <p:spPr>
                    <a:xfrm>
                      <a:off x="2031784" y="4624197"/>
                      <a:ext cx="2650226" cy="1649167"/>
                    </a:xfrm>
                    <a:prstGeom prst="rect">
                      <a:avLst/>
                    </a:prstGeom>
                  </p:spPr>
                </p:pic>
              </p:grpSp>
            </p:grpSp>
          </p:grpSp>
        </p:grpSp>
      </p:grpSp>
      <p:sp>
        <p:nvSpPr>
          <p:cNvPr id="2" name="Title 1"/>
          <p:cNvSpPr>
            <a:spLocks noGrp="1"/>
          </p:cNvSpPr>
          <p:nvPr>
            <p:ph type="title"/>
          </p:nvPr>
        </p:nvSpPr>
        <p:spPr>
          <a:xfrm>
            <a:off x="914400" y="104278"/>
            <a:ext cx="7313613" cy="768353"/>
          </a:xfrm>
        </p:spPr>
        <p:txBody>
          <a:bodyPr/>
          <a:lstStyle/>
          <a:p>
            <a:r>
              <a:rPr lang="en-US" dirty="0" smtClean="0"/>
              <a:t>A possible overcome</a:t>
            </a:r>
            <a:endParaRPr lang="en-US" dirty="0"/>
          </a:p>
        </p:txBody>
      </p:sp>
      <p:grpSp>
        <p:nvGrpSpPr>
          <p:cNvPr id="133" name="Group 132"/>
          <p:cNvGrpSpPr/>
          <p:nvPr/>
        </p:nvGrpSpPr>
        <p:grpSpPr>
          <a:xfrm>
            <a:off x="2209870" y="5298448"/>
            <a:ext cx="4973054" cy="947626"/>
            <a:chOff x="2209870" y="5298448"/>
            <a:chExt cx="4973054" cy="947626"/>
          </a:xfrm>
        </p:grpSpPr>
        <p:sp>
          <p:nvSpPr>
            <p:cNvPr id="62" name="Rounded Rectangle 61"/>
            <p:cNvSpPr/>
            <p:nvPr/>
          </p:nvSpPr>
          <p:spPr>
            <a:xfrm>
              <a:off x="2209870" y="5298448"/>
              <a:ext cx="2552287" cy="947626"/>
            </a:xfrm>
            <a:prstGeom prst="roundRect">
              <a:avLst/>
            </a:prstGeom>
            <a:solidFill>
              <a:schemeClr val="bg2">
                <a:lumMod val="5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Data queries, filtering, </a:t>
              </a:r>
            </a:p>
            <a:p>
              <a:pPr algn="ctr"/>
              <a:r>
                <a:rPr lang="en-US" dirty="0" smtClean="0"/>
                <a:t>file handling,</a:t>
              </a:r>
            </a:p>
            <a:p>
              <a:pPr algn="ctr"/>
              <a:r>
                <a:rPr lang="en-US" dirty="0" smtClean="0"/>
                <a:t>streaming services</a:t>
              </a:r>
              <a:endParaRPr lang="en-US" dirty="0" smtClean="0"/>
            </a:p>
          </p:txBody>
        </p:sp>
        <p:sp>
          <p:nvSpPr>
            <p:cNvPr id="65" name="Rounded Rectangle 64"/>
            <p:cNvSpPr/>
            <p:nvPr/>
          </p:nvSpPr>
          <p:spPr>
            <a:xfrm>
              <a:off x="4891964" y="5298448"/>
              <a:ext cx="2290960" cy="934396"/>
            </a:xfrm>
            <a:prstGeom prst="roundRect">
              <a:avLst/>
            </a:prstGeom>
            <a:solidFill>
              <a:schemeClr val="bg2">
                <a:lumMod val="5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Collection services, </a:t>
              </a:r>
            </a:p>
            <a:p>
              <a:pPr algn="ctr"/>
              <a:r>
                <a:rPr lang="en-US" dirty="0" smtClean="0"/>
                <a:t>file writing,</a:t>
              </a:r>
            </a:p>
            <a:p>
              <a:pPr algn="ctr"/>
              <a:r>
                <a:rPr lang="en-US" dirty="0" smtClean="0"/>
                <a:t>storage use rules</a:t>
              </a:r>
              <a:endParaRPr lang="en-US" dirty="0" smtClean="0"/>
            </a:p>
          </p:txBody>
        </p:sp>
      </p:grpSp>
      <p:grpSp>
        <p:nvGrpSpPr>
          <p:cNvPr id="134" name="Group 133"/>
          <p:cNvGrpSpPr/>
          <p:nvPr/>
        </p:nvGrpSpPr>
        <p:grpSpPr>
          <a:xfrm>
            <a:off x="81852" y="4029736"/>
            <a:ext cx="1809060" cy="2410481"/>
            <a:chOff x="81852" y="4029736"/>
            <a:chExt cx="1809060" cy="2410481"/>
          </a:xfrm>
        </p:grpSpPr>
        <p:sp>
          <p:nvSpPr>
            <p:cNvPr id="10" name="Rounded Rectangle 9"/>
            <p:cNvSpPr/>
            <p:nvPr/>
          </p:nvSpPr>
          <p:spPr>
            <a:xfrm>
              <a:off x="152854" y="5269409"/>
              <a:ext cx="1455666" cy="1170808"/>
            </a:xfrm>
            <a:prstGeom prst="roundRect">
              <a:avLst/>
            </a:prstGeom>
            <a:solidFill>
              <a:schemeClr val="tx2">
                <a:lumMod val="60000"/>
                <a:lumOff val="40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User Console</a:t>
              </a:r>
            </a:p>
            <a:p>
              <a:pPr algn="ctr"/>
              <a:r>
                <a:rPr lang="en-US" dirty="0" smtClean="0">
                  <a:solidFill>
                    <a:schemeClr val="tx1"/>
                  </a:solidFill>
                </a:rPr>
                <a:t>(Laptop)</a:t>
              </a:r>
              <a:endParaRPr lang="en-US" dirty="0">
                <a:solidFill>
                  <a:schemeClr val="tx1"/>
                </a:solidFill>
              </a:endParaRPr>
            </a:p>
          </p:txBody>
        </p:sp>
        <p:cxnSp>
          <p:nvCxnSpPr>
            <p:cNvPr id="31" name="Elbow Connector 30"/>
            <p:cNvCxnSpPr>
              <a:stCxn id="61" idx="1"/>
              <a:endCxn id="10" idx="3"/>
            </p:cNvCxnSpPr>
            <p:nvPr/>
          </p:nvCxnSpPr>
          <p:spPr>
            <a:xfrm rot="10800000" flipV="1">
              <a:off x="1608521" y="4068267"/>
              <a:ext cx="282391" cy="1786546"/>
            </a:xfrm>
            <a:prstGeom prst="bentConnector3">
              <a:avLst/>
            </a:prstGeom>
            <a:ln w="57150" cmpd="sng"/>
          </p:spPr>
          <p:style>
            <a:lnRef idx="2">
              <a:schemeClr val="accent1"/>
            </a:lnRef>
            <a:fillRef idx="0">
              <a:schemeClr val="accent1"/>
            </a:fillRef>
            <a:effectRef idx="1">
              <a:schemeClr val="accent1"/>
            </a:effectRef>
            <a:fontRef idx="minor">
              <a:schemeClr val="tx1"/>
            </a:fontRef>
          </p:style>
        </p:cxnSp>
        <p:sp>
          <p:nvSpPr>
            <p:cNvPr id="77" name="TextBox 76"/>
            <p:cNvSpPr txBox="1"/>
            <p:nvPr/>
          </p:nvSpPr>
          <p:spPr>
            <a:xfrm>
              <a:off x="81852" y="4029736"/>
              <a:ext cx="1619265" cy="1200329"/>
            </a:xfrm>
            <a:prstGeom prst="rect">
              <a:avLst/>
            </a:prstGeom>
            <a:noFill/>
          </p:spPr>
          <p:txBody>
            <a:bodyPr wrap="square" rtlCol="0">
              <a:spAutoFit/>
            </a:bodyPr>
            <a:lstStyle/>
            <a:p>
              <a:pPr algn="r"/>
              <a:r>
                <a:rPr lang="en-US" dirty="0" smtClean="0"/>
                <a:t>Allocate,</a:t>
              </a:r>
            </a:p>
            <a:p>
              <a:pPr algn="r"/>
              <a:r>
                <a:rPr lang="en-US" dirty="0" smtClean="0"/>
                <a:t>Run,</a:t>
              </a:r>
            </a:p>
            <a:p>
              <a:pPr algn="r"/>
              <a:r>
                <a:rPr lang="en-US" dirty="0" smtClean="0"/>
                <a:t>Monitor,</a:t>
              </a:r>
            </a:p>
            <a:p>
              <a:pPr algn="r"/>
              <a:r>
                <a:rPr lang="en-US" dirty="0" smtClean="0"/>
                <a:t>Obtain results</a:t>
              </a:r>
            </a:p>
          </p:txBody>
        </p:sp>
      </p:grpSp>
      <p:sp>
        <p:nvSpPr>
          <p:cNvPr id="80" name="Date Placeholder 79"/>
          <p:cNvSpPr>
            <a:spLocks noGrp="1"/>
          </p:cNvSpPr>
          <p:nvPr>
            <p:ph type="dt" sz="half" idx="10"/>
          </p:nvPr>
        </p:nvSpPr>
        <p:spPr/>
        <p:txBody>
          <a:bodyPr/>
          <a:lstStyle/>
          <a:p>
            <a:fld id="{51A55275-077A-CF4B-96CE-E202A5009852}" type="datetime1">
              <a:rPr lang="en-US" smtClean="0"/>
              <a:t>10/14/13</a:t>
            </a:fld>
            <a:endParaRPr lang="en-US"/>
          </a:p>
        </p:txBody>
      </p:sp>
      <p:sp>
        <p:nvSpPr>
          <p:cNvPr id="81" name="Footer Placeholder 80"/>
          <p:cNvSpPr>
            <a:spLocks noGrp="1"/>
          </p:cNvSpPr>
          <p:nvPr>
            <p:ph type="ftr" sz="quarter" idx="11"/>
          </p:nvPr>
        </p:nvSpPr>
        <p:spPr/>
        <p:txBody>
          <a:bodyPr/>
          <a:lstStyle/>
          <a:p>
            <a:r>
              <a:rPr lang="en-US" smtClean="0"/>
              <a:t>CHEP2013 - jbk</a:t>
            </a:r>
            <a:endParaRPr lang="en-US"/>
          </a:p>
        </p:txBody>
      </p:sp>
      <p:grpSp>
        <p:nvGrpSpPr>
          <p:cNvPr id="175" name="Group 174"/>
          <p:cNvGrpSpPr/>
          <p:nvPr/>
        </p:nvGrpSpPr>
        <p:grpSpPr>
          <a:xfrm>
            <a:off x="2525039" y="740869"/>
            <a:ext cx="6606312" cy="5739583"/>
            <a:chOff x="2525039" y="740869"/>
            <a:chExt cx="6606312" cy="5739583"/>
          </a:xfrm>
        </p:grpSpPr>
        <p:sp>
          <p:nvSpPr>
            <p:cNvPr id="78" name="TextBox 77"/>
            <p:cNvSpPr txBox="1"/>
            <p:nvPr/>
          </p:nvSpPr>
          <p:spPr>
            <a:xfrm>
              <a:off x="7463693" y="1111576"/>
              <a:ext cx="1667658" cy="1754327"/>
            </a:xfrm>
            <a:prstGeom prst="rect">
              <a:avLst/>
            </a:prstGeom>
            <a:noFill/>
          </p:spPr>
          <p:txBody>
            <a:bodyPr wrap="square" rtlCol="0">
              <a:spAutoFit/>
            </a:bodyPr>
            <a:lstStyle/>
            <a:p>
              <a:r>
                <a:rPr lang="en-US" dirty="0" smtClean="0"/>
                <a:t>Framework configuration and functions for job now span specialized resources</a:t>
              </a:r>
            </a:p>
          </p:txBody>
        </p:sp>
        <p:sp>
          <p:nvSpPr>
            <p:cNvPr id="95" name="Right Brace 94"/>
            <p:cNvSpPr/>
            <p:nvPr/>
          </p:nvSpPr>
          <p:spPr>
            <a:xfrm>
              <a:off x="7219642" y="740869"/>
              <a:ext cx="531359" cy="5739583"/>
            </a:xfrm>
            <a:prstGeom prst="rightBrace">
              <a:avLst>
                <a:gd name="adj1" fmla="val 132823"/>
                <a:gd name="adj2" fmla="val 47595"/>
              </a:avLst>
            </a:prstGeom>
            <a:ln w="28575" cmpd="sng"/>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174" name="Group 173"/>
            <p:cNvGrpSpPr/>
            <p:nvPr/>
          </p:nvGrpSpPr>
          <p:grpSpPr>
            <a:xfrm>
              <a:off x="2525039" y="971246"/>
              <a:ext cx="4148379" cy="4258819"/>
              <a:chOff x="2525039" y="971246"/>
              <a:chExt cx="4148379" cy="4258819"/>
            </a:xfrm>
          </p:grpSpPr>
          <p:grpSp>
            <p:nvGrpSpPr>
              <p:cNvPr id="39" name="Group 38"/>
              <p:cNvGrpSpPr/>
              <p:nvPr/>
            </p:nvGrpSpPr>
            <p:grpSpPr>
              <a:xfrm>
                <a:off x="3175000" y="1340578"/>
                <a:ext cx="3282462" cy="428670"/>
                <a:chOff x="4769987" y="2071191"/>
                <a:chExt cx="3282462" cy="428670"/>
              </a:xfrm>
            </p:grpSpPr>
            <p:sp>
              <p:nvSpPr>
                <p:cNvPr id="16" name="Rectangle 15"/>
                <p:cNvSpPr/>
                <p:nvPr/>
              </p:nvSpPr>
              <p:spPr>
                <a:xfrm>
                  <a:off x="5395217" y="2071191"/>
                  <a:ext cx="2059103" cy="428670"/>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dirty="0" smtClean="0"/>
                    <a:t> Event Processor 1</a:t>
                  </a:r>
                  <a:endParaRPr lang="en-US" dirty="0" smtClean="0"/>
                </a:p>
              </p:txBody>
            </p:sp>
            <p:cxnSp>
              <p:nvCxnSpPr>
                <p:cNvPr id="33" name="Straight Arrow Connector 32"/>
                <p:cNvCxnSpPr>
                  <a:endCxn id="16" idx="1"/>
                </p:cNvCxnSpPr>
                <p:nvPr/>
              </p:nvCxnSpPr>
              <p:spPr>
                <a:xfrm>
                  <a:off x="4769987" y="2285526"/>
                  <a:ext cx="625230" cy="0"/>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a:stCxn id="16" idx="3"/>
                </p:cNvCxnSpPr>
                <p:nvPr/>
              </p:nvCxnSpPr>
              <p:spPr>
                <a:xfrm>
                  <a:off x="7454320" y="2285526"/>
                  <a:ext cx="598129" cy="0"/>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grpSp>
          <p:grpSp>
            <p:nvGrpSpPr>
              <p:cNvPr id="40" name="Group 39"/>
              <p:cNvGrpSpPr/>
              <p:nvPr/>
            </p:nvGrpSpPr>
            <p:grpSpPr>
              <a:xfrm>
                <a:off x="3175000" y="1912904"/>
                <a:ext cx="3282462" cy="428670"/>
                <a:chOff x="4769987" y="2071191"/>
                <a:chExt cx="3282462" cy="428670"/>
              </a:xfrm>
            </p:grpSpPr>
            <p:sp>
              <p:nvSpPr>
                <p:cNvPr id="41" name="Rectangle 40"/>
                <p:cNvSpPr/>
                <p:nvPr/>
              </p:nvSpPr>
              <p:spPr>
                <a:xfrm>
                  <a:off x="5395218" y="2071191"/>
                  <a:ext cx="2059102" cy="428670"/>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dirty="0" smtClean="0"/>
                    <a:t> Event Processor 2</a:t>
                  </a:r>
                  <a:endParaRPr lang="en-US" dirty="0" smtClean="0"/>
                </a:p>
              </p:txBody>
            </p:sp>
            <p:cxnSp>
              <p:nvCxnSpPr>
                <p:cNvPr id="42" name="Straight Arrow Connector 41"/>
                <p:cNvCxnSpPr>
                  <a:endCxn id="41" idx="1"/>
                </p:cNvCxnSpPr>
                <p:nvPr/>
              </p:nvCxnSpPr>
              <p:spPr>
                <a:xfrm>
                  <a:off x="4769987" y="2285526"/>
                  <a:ext cx="625231" cy="0"/>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a:stCxn id="41" idx="3"/>
                </p:cNvCxnSpPr>
                <p:nvPr/>
              </p:nvCxnSpPr>
              <p:spPr>
                <a:xfrm>
                  <a:off x="7454320" y="2285526"/>
                  <a:ext cx="598129" cy="0"/>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grpSp>
          <p:sp>
            <p:nvSpPr>
              <p:cNvPr id="66" name="TextBox 65"/>
              <p:cNvSpPr txBox="1"/>
              <p:nvPr/>
            </p:nvSpPr>
            <p:spPr>
              <a:xfrm>
                <a:off x="2525039" y="971246"/>
                <a:ext cx="4148379" cy="369332"/>
              </a:xfrm>
              <a:prstGeom prst="rect">
                <a:avLst/>
              </a:prstGeom>
              <a:noFill/>
            </p:spPr>
            <p:txBody>
              <a:bodyPr wrap="none" rtlCol="0">
                <a:spAutoFit/>
              </a:bodyPr>
              <a:lstStyle/>
              <a:p>
                <a:r>
                  <a:rPr lang="en-US" dirty="0" smtClean="0"/>
                  <a:t>One event processor per allocated resources</a:t>
                </a:r>
                <a:endParaRPr lang="en-US" dirty="0"/>
              </a:p>
            </p:txBody>
          </p:sp>
          <p:grpSp>
            <p:nvGrpSpPr>
              <p:cNvPr id="44" name="Group 43"/>
              <p:cNvGrpSpPr/>
              <p:nvPr/>
            </p:nvGrpSpPr>
            <p:grpSpPr>
              <a:xfrm>
                <a:off x="3175000" y="2833531"/>
                <a:ext cx="3282462" cy="428670"/>
                <a:chOff x="4301047" y="2565076"/>
                <a:chExt cx="3282462" cy="428670"/>
              </a:xfrm>
            </p:grpSpPr>
            <p:cxnSp>
              <p:nvCxnSpPr>
                <p:cNvPr id="46" name="Straight Arrow Connector 45"/>
                <p:cNvCxnSpPr>
                  <a:endCxn id="45" idx="1"/>
                </p:cNvCxnSpPr>
                <p:nvPr/>
              </p:nvCxnSpPr>
              <p:spPr>
                <a:xfrm>
                  <a:off x="4301047" y="2779411"/>
                  <a:ext cx="625231" cy="0"/>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a:stCxn id="45" idx="3"/>
                </p:cNvCxnSpPr>
                <p:nvPr/>
              </p:nvCxnSpPr>
              <p:spPr>
                <a:xfrm>
                  <a:off x="6985380" y="2779411"/>
                  <a:ext cx="598129" cy="0"/>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sp>
              <p:nvSpPr>
                <p:cNvPr id="45" name="Rectangle 44"/>
                <p:cNvSpPr/>
                <p:nvPr/>
              </p:nvSpPr>
              <p:spPr>
                <a:xfrm>
                  <a:off x="4926278" y="2565076"/>
                  <a:ext cx="2059102" cy="428670"/>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dirty="0" smtClean="0"/>
                    <a:t> Event Processor N</a:t>
                  </a:r>
                  <a:endParaRPr lang="en-US" dirty="0" smtClean="0"/>
                </a:p>
              </p:txBody>
            </p:sp>
          </p:grpSp>
          <p:cxnSp>
            <p:nvCxnSpPr>
              <p:cNvPr id="48" name="Straight Connector 47"/>
              <p:cNvCxnSpPr/>
              <p:nvPr/>
            </p:nvCxnSpPr>
            <p:spPr>
              <a:xfrm>
                <a:off x="4682010" y="2390419"/>
                <a:ext cx="0" cy="398547"/>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sp>
            <p:nvSpPr>
              <p:cNvPr id="159" name="Rectangle 158"/>
              <p:cNvSpPr/>
              <p:nvPr/>
            </p:nvSpPr>
            <p:spPr>
              <a:xfrm>
                <a:off x="5366378" y="4801395"/>
                <a:ext cx="794603" cy="428670"/>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dirty="0" smtClean="0"/>
                  <a:t> EP-N</a:t>
                </a:r>
                <a:endParaRPr lang="en-US" dirty="0" smtClean="0"/>
              </a:p>
            </p:txBody>
          </p:sp>
          <p:sp>
            <p:nvSpPr>
              <p:cNvPr id="169" name="Rectangle 168"/>
              <p:cNvSpPr/>
              <p:nvPr/>
            </p:nvSpPr>
            <p:spPr>
              <a:xfrm>
                <a:off x="3869864" y="4792421"/>
                <a:ext cx="794603" cy="428670"/>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dirty="0" smtClean="0"/>
                  <a:t> EP-2</a:t>
                </a:r>
                <a:endParaRPr lang="en-US" dirty="0" smtClean="0"/>
              </a:p>
            </p:txBody>
          </p:sp>
          <p:sp>
            <p:nvSpPr>
              <p:cNvPr id="170" name="Rectangle 169"/>
              <p:cNvSpPr/>
              <p:nvPr/>
            </p:nvSpPr>
            <p:spPr>
              <a:xfrm>
                <a:off x="2911770" y="4792421"/>
                <a:ext cx="794603" cy="428670"/>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dirty="0" smtClean="0"/>
                  <a:t> EP-1</a:t>
                </a:r>
                <a:endParaRPr lang="en-US" dirty="0" smtClean="0"/>
              </a:p>
            </p:txBody>
          </p:sp>
          <p:cxnSp>
            <p:nvCxnSpPr>
              <p:cNvPr id="171" name="Straight Connector 170"/>
              <p:cNvCxnSpPr>
                <a:stCxn id="169" idx="3"/>
                <a:endCxn id="159" idx="1"/>
              </p:cNvCxnSpPr>
              <p:nvPr/>
            </p:nvCxnSpPr>
            <p:spPr>
              <a:xfrm>
                <a:off x="4664467" y="5006756"/>
                <a:ext cx="701911" cy="8974"/>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grpSp>
      </p:grpSp>
      <p:grpSp>
        <p:nvGrpSpPr>
          <p:cNvPr id="182" name="Group 181"/>
          <p:cNvGrpSpPr/>
          <p:nvPr/>
        </p:nvGrpSpPr>
        <p:grpSpPr>
          <a:xfrm>
            <a:off x="7182924" y="4229779"/>
            <a:ext cx="1951307" cy="1535867"/>
            <a:chOff x="7182924" y="4229779"/>
            <a:chExt cx="1951307" cy="1535867"/>
          </a:xfrm>
        </p:grpSpPr>
        <p:sp>
          <p:nvSpPr>
            <p:cNvPr id="176" name="TextBox 175"/>
            <p:cNvSpPr txBox="1"/>
            <p:nvPr/>
          </p:nvSpPr>
          <p:spPr>
            <a:xfrm>
              <a:off x="7434385" y="4229779"/>
              <a:ext cx="1699846" cy="1015663"/>
            </a:xfrm>
            <a:prstGeom prst="rect">
              <a:avLst/>
            </a:prstGeom>
            <a:noFill/>
          </p:spPr>
          <p:txBody>
            <a:bodyPr wrap="square" rtlCol="0">
              <a:spAutoFit/>
            </a:bodyPr>
            <a:lstStyle/>
            <a:p>
              <a:r>
                <a:rPr lang="en-US" sz="2000" b="1" dirty="0" smtClean="0"/>
                <a:t>Essential infrastructure services</a:t>
              </a:r>
              <a:endParaRPr lang="en-US" sz="2000" b="1" dirty="0"/>
            </a:p>
          </p:txBody>
        </p:sp>
        <p:cxnSp>
          <p:nvCxnSpPr>
            <p:cNvPr id="180" name="Straight Arrow Connector 179"/>
            <p:cNvCxnSpPr>
              <a:endCxn id="65" idx="3"/>
            </p:cNvCxnSpPr>
            <p:nvPr/>
          </p:nvCxnSpPr>
          <p:spPr>
            <a:xfrm flipH="1">
              <a:off x="7182924" y="5221091"/>
              <a:ext cx="568077" cy="544555"/>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grpSp>
    </p:spTree>
    <p:custDataLst>
      <p:tags r:id="rId1"/>
    </p:custDataLst>
    <p:extLst>
      <p:ext uri="{BB962C8B-B14F-4D97-AF65-F5344CB8AC3E}">
        <p14:creationId xmlns:p14="http://schemas.microsoft.com/office/powerpoint/2010/main" val="3672284659"/>
      </p:ext>
    </p:extLst>
  </p:cSld>
  <p:clrMapOvr>
    <a:masterClrMapping/>
  </p:clrMapOvr>
  <mc:AlternateContent xmlns:mc="http://schemas.openxmlformats.org/markup-compatibility/2006">
    <mc:Choice xmlns:p14="http://schemas.microsoft.com/office/powerpoint/2010/main" Requires="p14">
      <p:transition p14:dur="0" advTm="168168"/>
    </mc:Choice>
    <mc:Fallback>
      <p:transition xmlns:p14="http://schemas.microsoft.com/office/powerpoint/2010/main" advTm="168168"/>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2"/>
                                        </p:tgtEl>
                                        <p:attrNameLst>
                                          <p:attrName>style.visibility</p:attrName>
                                        </p:attrNameLst>
                                      </p:cBhvr>
                                      <p:to>
                                        <p:strVal val="visible"/>
                                      </p:to>
                                    </p:set>
                                  </p:childTnLst>
                                  <p:subTnLst>
                                    <p:set>
                                      <p:cBhvr override="childStyle">
                                        <p:cTn dur="1" fill="hold" display="0" masterRel="nextClick" afterEffect="1"/>
                                        <p:tgtEl>
                                          <p:spTgt spid="182"/>
                                        </p:tgtEl>
                                        <p:attrNameLst>
                                          <p:attrName>style.visibility</p:attrName>
                                        </p:attrNameLst>
                                      </p:cBhvr>
                                      <p:to>
                                        <p:strVal val="hidden"/>
                                      </p:to>
                                    </p:set>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3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914400" y="1234396"/>
            <a:ext cx="7313613" cy="5016826"/>
          </a:xfrm>
        </p:spPr>
        <p:txBody>
          <a:bodyPr>
            <a:normAutofit/>
          </a:bodyPr>
          <a:lstStyle/>
          <a:p>
            <a:r>
              <a:rPr lang="en-US" dirty="0" smtClean="0"/>
              <a:t>A mixed computing environment is inevitable</a:t>
            </a:r>
          </a:p>
          <a:p>
            <a:pPr lvl="1"/>
            <a:r>
              <a:rPr lang="en-US" dirty="0" smtClean="0"/>
              <a:t>Heterogeneous within and among resource types</a:t>
            </a:r>
          </a:p>
          <a:p>
            <a:pPr lvl="1"/>
            <a:r>
              <a:rPr lang="en-US" dirty="0" smtClean="0"/>
              <a:t>Job specification </a:t>
            </a:r>
            <a:r>
              <a:rPr lang="en-US" dirty="0" smtClean="0"/>
              <a:t>/ </a:t>
            </a:r>
            <a:r>
              <a:rPr lang="en-US" dirty="0" smtClean="0"/>
              <a:t>configuration split across resource types</a:t>
            </a:r>
          </a:p>
          <a:p>
            <a:r>
              <a:rPr lang="en-US" dirty="0" smtClean="0"/>
              <a:t>Changes will affect our I/O subsystem</a:t>
            </a:r>
          </a:p>
          <a:p>
            <a:pPr lvl="1"/>
            <a:r>
              <a:rPr lang="en-US" dirty="0" smtClean="0"/>
              <a:t>Focus on simpler streaming methods</a:t>
            </a:r>
          </a:p>
          <a:p>
            <a:pPr lvl="1"/>
            <a:r>
              <a:rPr lang="en-US" dirty="0" smtClean="0"/>
              <a:t>Leave file and catalog handling to special-purpose nodes</a:t>
            </a:r>
          </a:p>
          <a:p>
            <a:pPr lvl="1"/>
            <a:r>
              <a:rPr lang="en-US" dirty="0" smtClean="0"/>
              <a:t>Newer network protocols and hardware may help</a:t>
            </a:r>
          </a:p>
          <a:p>
            <a:r>
              <a:rPr lang="en-US" dirty="0"/>
              <a:t>C</a:t>
            </a:r>
            <a:r>
              <a:rPr lang="en-US" dirty="0" smtClean="0"/>
              <a:t>hanges in algorithm development strategy</a:t>
            </a:r>
          </a:p>
          <a:p>
            <a:pPr lvl="1"/>
            <a:r>
              <a:rPr lang="en-US" dirty="0" smtClean="0"/>
              <a:t>Began a while back</a:t>
            </a:r>
          </a:p>
          <a:p>
            <a:pPr lvl="1"/>
            <a:r>
              <a:rPr lang="en-US" dirty="0" smtClean="0"/>
              <a:t>Accommodate all types of many-core and multi-core</a:t>
            </a:r>
          </a:p>
          <a:p>
            <a:pPr lvl="1"/>
            <a:endParaRPr lang="en-US" dirty="0"/>
          </a:p>
        </p:txBody>
      </p:sp>
      <p:sp>
        <p:nvSpPr>
          <p:cNvPr id="7" name="Date Placeholder 6"/>
          <p:cNvSpPr>
            <a:spLocks noGrp="1"/>
          </p:cNvSpPr>
          <p:nvPr>
            <p:ph type="dt" sz="half" idx="10"/>
          </p:nvPr>
        </p:nvSpPr>
        <p:spPr/>
        <p:txBody>
          <a:bodyPr/>
          <a:lstStyle/>
          <a:p>
            <a:fld id="{7D54198A-249B-9147-B286-1A66463ADC98}" type="datetime1">
              <a:rPr lang="en-US" smtClean="0"/>
              <a:t>10/14/13</a:t>
            </a:fld>
            <a:endParaRPr lang="en-US"/>
          </a:p>
        </p:txBody>
      </p:sp>
      <p:sp>
        <p:nvSpPr>
          <p:cNvPr id="8" name="Footer Placeholder 7"/>
          <p:cNvSpPr>
            <a:spLocks noGrp="1"/>
          </p:cNvSpPr>
          <p:nvPr>
            <p:ph type="ftr" sz="quarter" idx="11"/>
          </p:nvPr>
        </p:nvSpPr>
        <p:spPr/>
        <p:txBody>
          <a:bodyPr/>
          <a:lstStyle/>
          <a:p>
            <a:r>
              <a:rPr lang="en-US" smtClean="0"/>
              <a:t>CHEP2013 - jbk</a:t>
            </a:r>
            <a:endParaRPr lang="en-US"/>
          </a:p>
        </p:txBody>
      </p:sp>
    </p:spTree>
    <p:extLst>
      <p:ext uri="{BB962C8B-B14F-4D97-AF65-F5344CB8AC3E}">
        <p14:creationId xmlns:p14="http://schemas.microsoft.com/office/powerpoint/2010/main" val="647726357"/>
      </p:ext>
    </p:extLst>
  </p:cSld>
  <p:clrMapOvr>
    <a:masterClrMapping/>
  </p:clrMapOvr>
  <mc:AlternateContent xmlns:mc="http://schemas.openxmlformats.org/markup-compatibility/2006">
    <mc:Choice xmlns:p14="http://schemas.microsoft.com/office/powerpoint/2010/main" Requires="p14">
      <p:transition spd="slow" p14:dur="2000" advTm="105779"/>
    </mc:Choice>
    <mc:Fallback>
      <p:transition xmlns:p14="http://schemas.microsoft.com/office/powerpoint/2010/main" spd="slow" advTm="105779"/>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a:bodyPr>
          <a:lstStyle/>
          <a:p>
            <a:r>
              <a:rPr lang="en-US" dirty="0" smtClean="0"/>
              <a:t>Movement in industry and research towards</a:t>
            </a:r>
          </a:p>
          <a:p>
            <a:pPr lvl="1"/>
            <a:r>
              <a:rPr lang="en-US" dirty="0" smtClean="0"/>
              <a:t>Increasing performance through specialization</a:t>
            </a:r>
          </a:p>
          <a:p>
            <a:pPr lvl="1"/>
            <a:r>
              <a:rPr lang="en-US" dirty="0" smtClean="0"/>
              <a:t>Keeping operational cost constant (or lower)</a:t>
            </a:r>
          </a:p>
          <a:p>
            <a:r>
              <a:rPr lang="en-US" dirty="0"/>
              <a:t>All of this means more independent parts within our software </a:t>
            </a:r>
            <a:r>
              <a:rPr lang="en-US" dirty="0" smtClean="0"/>
              <a:t>infrastructure</a:t>
            </a:r>
            <a:endParaRPr lang="en-US" dirty="0" smtClean="0"/>
          </a:p>
          <a:p>
            <a:r>
              <a:rPr lang="en-US" dirty="0" smtClean="0"/>
              <a:t>To keep up, we need continued and increased cooperation</a:t>
            </a:r>
          </a:p>
          <a:p>
            <a:pPr lvl="1"/>
            <a:r>
              <a:rPr lang="en-US" dirty="0" smtClean="0"/>
              <a:t>Between physics laboratories</a:t>
            </a:r>
          </a:p>
          <a:p>
            <a:pPr lvl="1"/>
            <a:r>
              <a:rPr lang="en-US" dirty="0" smtClean="0"/>
              <a:t>Between HPC communities</a:t>
            </a:r>
          </a:p>
        </p:txBody>
      </p:sp>
      <p:sp>
        <p:nvSpPr>
          <p:cNvPr id="7" name="Date Placeholder 6"/>
          <p:cNvSpPr>
            <a:spLocks noGrp="1"/>
          </p:cNvSpPr>
          <p:nvPr>
            <p:ph type="dt" sz="half" idx="10"/>
          </p:nvPr>
        </p:nvSpPr>
        <p:spPr/>
        <p:txBody>
          <a:bodyPr/>
          <a:lstStyle/>
          <a:p>
            <a:fld id="{56D36634-3FA2-4D4F-8491-D09B8EF84816}" type="datetime1">
              <a:rPr lang="en-US" smtClean="0"/>
              <a:t>10/13/13</a:t>
            </a:fld>
            <a:endParaRPr lang="en-US"/>
          </a:p>
        </p:txBody>
      </p:sp>
      <p:sp>
        <p:nvSpPr>
          <p:cNvPr id="8" name="Footer Placeholder 7"/>
          <p:cNvSpPr>
            <a:spLocks noGrp="1"/>
          </p:cNvSpPr>
          <p:nvPr>
            <p:ph type="ftr" sz="quarter" idx="11"/>
          </p:nvPr>
        </p:nvSpPr>
        <p:spPr/>
        <p:txBody>
          <a:bodyPr/>
          <a:lstStyle/>
          <a:p>
            <a:r>
              <a:rPr lang="en-US" smtClean="0"/>
              <a:t>CHEP2013 - jbk</a:t>
            </a:r>
            <a:endParaRPr lang="en-US"/>
          </a:p>
        </p:txBody>
      </p:sp>
    </p:spTree>
    <p:extLst>
      <p:ext uri="{BB962C8B-B14F-4D97-AF65-F5344CB8AC3E}">
        <p14:creationId xmlns:p14="http://schemas.microsoft.com/office/powerpoint/2010/main" val="4032754877"/>
      </p:ext>
    </p:extLst>
  </p:cSld>
  <p:clrMapOvr>
    <a:masterClrMapping/>
  </p:clrMapOvr>
  <mc:AlternateContent xmlns:mc="http://schemas.openxmlformats.org/markup-compatibility/2006">
    <mc:Choice xmlns:p14="http://schemas.microsoft.com/office/powerpoint/2010/main" Requires="p14">
      <p:transition spd="slow" p14:dur="2000" advTm="70914"/>
    </mc:Choice>
    <mc:Fallback>
      <p:transition xmlns:p14="http://schemas.microsoft.com/office/powerpoint/2010/main" spd="slow" advTm="70914"/>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A few reminders</a:t>
            </a:r>
            <a:endParaRPr lang="en-US" dirty="0"/>
          </a:p>
        </p:txBody>
      </p:sp>
      <p:sp>
        <p:nvSpPr>
          <p:cNvPr id="7" name="Text Placeholder 6"/>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fld id="{DC15DFAE-8305-F542-BD2C-BF709E99C622}" type="datetime1">
              <a:rPr lang="en-US" smtClean="0"/>
              <a:t>10/10/13</a:t>
            </a:fld>
            <a:endParaRPr lang="en-US"/>
          </a:p>
        </p:txBody>
      </p:sp>
      <p:sp>
        <p:nvSpPr>
          <p:cNvPr id="5" name="Footer Placeholder 4"/>
          <p:cNvSpPr>
            <a:spLocks noGrp="1"/>
          </p:cNvSpPr>
          <p:nvPr>
            <p:ph type="ftr" sz="quarter" idx="11"/>
          </p:nvPr>
        </p:nvSpPr>
        <p:spPr/>
        <p:txBody>
          <a:bodyPr/>
          <a:lstStyle/>
          <a:p>
            <a:r>
              <a:rPr lang="en-US" smtClean="0"/>
              <a:t>CHEP2013 - jbk</a:t>
            </a:r>
            <a:endParaRPr lang="en-US"/>
          </a:p>
        </p:txBody>
      </p:sp>
    </p:spTree>
    <p:extLst>
      <p:ext uri="{BB962C8B-B14F-4D97-AF65-F5344CB8AC3E}">
        <p14:creationId xmlns:p14="http://schemas.microsoft.com/office/powerpoint/2010/main" val="1991723769"/>
      </p:ext>
    </p:extLst>
  </p:cSld>
  <p:clrMapOvr>
    <a:masterClrMapping/>
  </p:clrMapOvr>
  <mc:AlternateContent xmlns:mc="http://schemas.openxmlformats.org/markup-compatibility/2006">
    <mc:Choice xmlns:p14="http://schemas.microsoft.com/office/powerpoint/2010/main" Requires="p14">
      <p:transition spd="slow" p14:dur="2000" advTm="4384"/>
    </mc:Choice>
    <mc:Fallback>
      <p:transition xmlns:p14="http://schemas.microsoft.com/office/powerpoint/2010/main" spd="slow" advTm="4384"/>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556" y="192403"/>
            <a:ext cx="8382000" cy="731174"/>
          </a:xfrm>
        </p:spPr>
        <p:txBody>
          <a:bodyPr>
            <a:normAutofit fontScale="90000"/>
          </a:bodyPr>
          <a:lstStyle/>
          <a:p>
            <a:r>
              <a:rPr lang="en-US" dirty="0" smtClean="0"/>
              <a:t>The changes are real</a:t>
            </a:r>
            <a:endParaRPr lang="en-US" dirty="0"/>
          </a:p>
        </p:txBody>
      </p:sp>
      <p:sp>
        <p:nvSpPr>
          <p:cNvPr id="3" name="Content Placeholder 2"/>
          <p:cNvSpPr>
            <a:spLocks noGrp="1"/>
          </p:cNvSpPr>
          <p:nvPr>
            <p:ph idx="1"/>
          </p:nvPr>
        </p:nvSpPr>
        <p:spPr>
          <a:xfrm>
            <a:off x="324556" y="1050677"/>
            <a:ext cx="8492958" cy="2180767"/>
          </a:xfrm>
        </p:spPr>
        <p:txBody>
          <a:bodyPr/>
          <a:lstStyle/>
          <a:p>
            <a:r>
              <a:rPr lang="en-US" dirty="0" smtClean="0"/>
              <a:t>What specially am I talking about?</a:t>
            </a:r>
          </a:p>
          <a:p>
            <a:pPr lvl="1"/>
            <a:r>
              <a:rPr lang="en-US" dirty="0" smtClean="0"/>
              <a:t>The </a:t>
            </a:r>
            <a:r>
              <a:rPr lang="en-US" dirty="0" smtClean="0"/>
              <a:t>many-core processor, not the multicore processor.</a:t>
            </a:r>
          </a:p>
          <a:p>
            <a:pPr lvl="1"/>
            <a:r>
              <a:rPr lang="en-US" dirty="0" smtClean="0"/>
              <a:t>The </a:t>
            </a:r>
            <a:r>
              <a:rPr lang="en-US" dirty="0" smtClean="0"/>
              <a:t>accelerator or </a:t>
            </a:r>
            <a:r>
              <a:rPr lang="en-US" b="1" dirty="0" smtClean="0"/>
              <a:t>coprocessor</a:t>
            </a:r>
            <a:endParaRPr lang="en-US" b="1" dirty="0" smtClean="0"/>
          </a:p>
          <a:p>
            <a:pPr lvl="1"/>
            <a:r>
              <a:rPr lang="en-US" dirty="0" smtClean="0"/>
              <a:t>The </a:t>
            </a:r>
            <a:r>
              <a:rPr lang="en-US" dirty="0" err="1" smtClean="0"/>
              <a:t>Nvidia</a:t>
            </a:r>
            <a:r>
              <a:rPr lang="en-US" dirty="0" smtClean="0"/>
              <a:t> GPGPU and the Intel Xeon Phi are the best </a:t>
            </a:r>
            <a:r>
              <a:rPr lang="en-US" dirty="0" smtClean="0"/>
              <a:t>examples </a:t>
            </a:r>
            <a:r>
              <a:rPr lang="en-US" dirty="0" smtClean="0"/>
              <a:t>out there</a:t>
            </a:r>
            <a:endParaRPr lang="en-US" dirty="0"/>
          </a:p>
        </p:txBody>
      </p:sp>
      <p:sp>
        <p:nvSpPr>
          <p:cNvPr id="7" name="TextBox 6"/>
          <p:cNvSpPr txBox="1"/>
          <p:nvPr/>
        </p:nvSpPr>
        <p:spPr>
          <a:xfrm>
            <a:off x="8006249" y="7737"/>
            <a:ext cx="1137751" cy="369332"/>
          </a:xfrm>
          <a:prstGeom prst="rect">
            <a:avLst/>
          </a:prstGeom>
          <a:noFill/>
        </p:spPr>
        <p:txBody>
          <a:bodyPr wrap="none" rtlCol="0">
            <a:spAutoFit/>
          </a:bodyPr>
          <a:lstStyle/>
          <a:p>
            <a:r>
              <a:rPr lang="en-US" b="1" dirty="0" smtClean="0">
                <a:solidFill>
                  <a:srgbClr val="FF0000">
                    <a:alpha val="50000"/>
                  </a:srgbClr>
                </a:solidFill>
              </a:rPr>
              <a:t>Reminder</a:t>
            </a:r>
            <a:endParaRPr lang="en-US" b="1" dirty="0">
              <a:solidFill>
                <a:srgbClr val="FF0000">
                  <a:alpha val="50000"/>
                </a:srgbClr>
              </a:solidFill>
            </a:endParaRPr>
          </a:p>
        </p:txBody>
      </p:sp>
      <p:sp>
        <p:nvSpPr>
          <p:cNvPr id="8" name="Content Placeholder 2"/>
          <p:cNvSpPr txBox="1">
            <a:spLocks/>
          </p:cNvSpPr>
          <p:nvPr/>
        </p:nvSpPr>
        <p:spPr>
          <a:xfrm>
            <a:off x="324556" y="3303131"/>
            <a:ext cx="8492958" cy="1776869"/>
          </a:xfrm>
          <a:prstGeom prst="rect">
            <a:avLst/>
          </a:prstGeom>
        </p:spPr>
        <p:txBody>
          <a:bodyPr vert="horz" lIns="91440" tIns="45720" rIns="91440" bIns="45720" rtlCol="0">
            <a:normAutofit/>
          </a:bodyPr>
          <a:lstStyle>
            <a:lvl1pPr marL="463550" indent="-463550" algn="l" defTabSz="914400" rtl="0" eaLnBrk="1" latinLnBrk="0" hangingPunct="1">
              <a:spcBef>
                <a:spcPts val="2000"/>
              </a:spcBef>
              <a:buSzPct val="90000"/>
              <a:buFontTx/>
              <a:buBlip>
                <a:blip r:embed="rId3"/>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4"/>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5"/>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5"/>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5"/>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3"/>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5"/>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3"/>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4"/>
              </a:buBlip>
              <a:defRPr lang="en-US" sz="1800" kern="1200" dirty="0">
                <a:solidFill>
                  <a:schemeClr val="tx1"/>
                </a:solidFill>
                <a:latin typeface="+mn-lt"/>
                <a:ea typeface="+mn-ea"/>
                <a:cs typeface="+mn-cs"/>
              </a:defRPr>
            </a:lvl9pPr>
          </a:lstStyle>
          <a:p>
            <a:pPr marL="0" indent="0">
              <a:buFontTx/>
              <a:buNone/>
            </a:pPr>
            <a:r>
              <a:rPr lang="en-US" sz="1800" dirty="0" smtClean="0"/>
              <a:t>The computing challenge has been recognized nearly everywhere, as evident from the R&amp;D groups that have popped up over the past couple of years.</a:t>
            </a:r>
          </a:p>
          <a:p>
            <a:pPr marL="0" indent="0">
              <a:buFontTx/>
              <a:buNone/>
            </a:pPr>
            <a:r>
              <a:rPr lang="en-US" sz="1800" dirty="0" smtClean="0"/>
              <a:t>From the frameworks perspective, the focus has been on multicore, which of course is an excellent start – but does it go far enough?</a:t>
            </a:r>
            <a:endParaRPr lang="en-US" sz="1800" dirty="0" smtClean="0"/>
          </a:p>
        </p:txBody>
      </p:sp>
      <p:sp>
        <p:nvSpPr>
          <p:cNvPr id="9" name="Rectangle 8"/>
          <p:cNvSpPr/>
          <p:nvPr/>
        </p:nvSpPr>
        <p:spPr>
          <a:xfrm>
            <a:off x="1505931" y="5080000"/>
            <a:ext cx="5464958" cy="1200329"/>
          </a:xfrm>
          <a:prstGeom prst="rect">
            <a:avLst/>
          </a:prstGeom>
        </p:spPr>
        <p:txBody>
          <a:bodyPr wrap="none">
            <a:spAutoFit/>
          </a:bodyPr>
          <a:lstStyle/>
          <a:p>
            <a:r>
              <a:rPr lang="en-US" dirty="0" smtClean="0"/>
              <a:t>Concurrency Forum at </a:t>
            </a:r>
            <a:r>
              <a:rPr lang="en-US" dirty="0" smtClean="0">
                <a:hlinkClick r:id="rId6"/>
              </a:rPr>
              <a:t>http</a:t>
            </a:r>
            <a:r>
              <a:rPr lang="en-US" dirty="0">
                <a:hlinkClick r:id="rId6"/>
              </a:rPr>
              <a:t>://concurrency.web.cern.ch</a:t>
            </a:r>
            <a:r>
              <a:rPr lang="en-US" dirty="0" smtClean="0">
                <a:hlinkClick r:id="rId6"/>
              </a:rPr>
              <a:t>/</a:t>
            </a:r>
            <a:endParaRPr lang="en-US" dirty="0" smtClean="0"/>
          </a:p>
          <a:p>
            <a:endParaRPr lang="en-US" dirty="0" smtClean="0"/>
          </a:p>
          <a:p>
            <a:r>
              <a:rPr lang="en-US" dirty="0"/>
              <a:t>Software Engineering, Parallelism &amp; Multi-</a:t>
            </a:r>
            <a:r>
              <a:rPr lang="en-US" dirty="0" smtClean="0"/>
              <a:t>Core – Track 5</a:t>
            </a:r>
          </a:p>
          <a:p>
            <a:r>
              <a:rPr lang="en-US" dirty="0"/>
              <a:t>Event Processing, Simulation and </a:t>
            </a:r>
            <a:r>
              <a:rPr lang="en-US" dirty="0" smtClean="0"/>
              <a:t>Analysis – Track 2</a:t>
            </a:r>
            <a:endParaRPr lang="en-US" dirty="0"/>
          </a:p>
        </p:txBody>
      </p:sp>
      <p:sp>
        <p:nvSpPr>
          <p:cNvPr id="10" name="Date Placeholder 9"/>
          <p:cNvSpPr>
            <a:spLocks noGrp="1"/>
          </p:cNvSpPr>
          <p:nvPr>
            <p:ph type="dt" sz="half" idx="10"/>
          </p:nvPr>
        </p:nvSpPr>
        <p:spPr/>
        <p:txBody>
          <a:bodyPr/>
          <a:lstStyle/>
          <a:p>
            <a:fld id="{43D95285-AD62-D94F-B697-3865438696B3}" type="datetime1">
              <a:rPr lang="en-US" smtClean="0"/>
              <a:t>10/14/13</a:t>
            </a:fld>
            <a:endParaRPr lang="en-US"/>
          </a:p>
        </p:txBody>
      </p:sp>
      <p:sp>
        <p:nvSpPr>
          <p:cNvPr id="11" name="Footer Placeholder 10"/>
          <p:cNvSpPr>
            <a:spLocks noGrp="1"/>
          </p:cNvSpPr>
          <p:nvPr>
            <p:ph type="ftr" sz="quarter" idx="11"/>
          </p:nvPr>
        </p:nvSpPr>
        <p:spPr/>
        <p:txBody>
          <a:bodyPr/>
          <a:lstStyle/>
          <a:p>
            <a:r>
              <a:rPr lang="en-US" smtClean="0"/>
              <a:t>CHEP2013 - jbk</a:t>
            </a:r>
            <a:endParaRPr lang="en-US"/>
          </a:p>
        </p:txBody>
      </p:sp>
    </p:spTree>
    <p:extLst>
      <p:ext uri="{BB962C8B-B14F-4D97-AF65-F5344CB8AC3E}">
        <p14:creationId xmlns:p14="http://schemas.microsoft.com/office/powerpoint/2010/main" val="3195622684"/>
      </p:ext>
    </p:extLst>
  </p:cSld>
  <p:clrMapOvr>
    <a:masterClrMapping/>
  </p:clrMapOvr>
  <mc:AlternateContent xmlns:mc="http://schemas.openxmlformats.org/markup-compatibility/2006">
    <mc:Choice xmlns:p14="http://schemas.microsoft.com/office/powerpoint/2010/main" Requires="p14">
      <p:transition spd="slow" p14:dur="2000" advTm="72608"/>
    </mc:Choice>
    <mc:Fallback>
      <p:transition xmlns:p14="http://schemas.microsoft.com/office/powerpoint/2010/main" spd="slow" advTm="72608"/>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8006249" y="7737"/>
            <a:ext cx="1137751" cy="369332"/>
          </a:xfrm>
          <a:prstGeom prst="rect">
            <a:avLst/>
          </a:prstGeom>
          <a:noFill/>
        </p:spPr>
        <p:txBody>
          <a:bodyPr wrap="none" rtlCol="0">
            <a:spAutoFit/>
          </a:bodyPr>
          <a:lstStyle/>
          <a:p>
            <a:r>
              <a:rPr lang="en-US" b="1" dirty="0" smtClean="0">
                <a:solidFill>
                  <a:srgbClr val="FF0000">
                    <a:alpha val="50000"/>
                  </a:srgbClr>
                </a:solidFill>
              </a:rPr>
              <a:t>Reminder</a:t>
            </a:r>
            <a:endParaRPr lang="en-US" b="1" dirty="0">
              <a:solidFill>
                <a:srgbClr val="FF0000">
                  <a:alpha val="50000"/>
                </a:srgbClr>
              </a:solidFill>
            </a:endParaRPr>
          </a:p>
        </p:txBody>
      </p:sp>
      <p:sp>
        <p:nvSpPr>
          <p:cNvPr id="2" name="Title 1"/>
          <p:cNvSpPr>
            <a:spLocks noGrp="1"/>
          </p:cNvSpPr>
          <p:nvPr>
            <p:ph type="title"/>
          </p:nvPr>
        </p:nvSpPr>
        <p:spPr/>
        <p:txBody>
          <a:bodyPr>
            <a:normAutofit fontScale="90000"/>
          </a:bodyPr>
          <a:lstStyle/>
          <a:p>
            <a:r>
              <a:rPr lang="en-US" dirty="0" smtClean="0"/>
              <a:t>The </a:t>
            </a:r>
            <a:r>
              <a:rPr lang="en-US" dirty="0" smtClean="0"/>
              <a:t>changes are fundamental</a:t>
            </a:r>
            <a:endParaRPr lang="en-US" dirty="0"/>
          </a:p>
        </p:txBody>
      </p:sp>
      <p:sp>
        <p:nvSpPr>
          <p:cNvPr id="3" name="Content Placeholder 2"/>
          <p:cNvSpPr>
            <a:spLocks noGrp="1"/>
          </p:cNvSpPr>
          <p:nvPr>
            <p:ph idx="1"/>
          </p:nvPr>
        </p:nvSpPr>
        <p:spPr>
          <a:xfrm>
            <a:off x="727451" y="1234396"/>
            <a:ext cx="7804689" cy="4556804"/>
          </a:xfrm>
        </p:spPr>
        <p:txBody>
          <a:bodyPr>
            <a:normAutofit fontScale="92500"/>
          </a:bodyPr>
          <a:lstStyle/>
          <a:p>
            <a:r>
              <a:rPr lang="en-US" dirty="0"/>
              <a:t>The </a:t>
            </a:r>
            <a:r>
              <a:rPr lang="en-US" dirty="0" smtClean="0"/>
              <a:t>many-core computing </a:t>
            </a:r>
            <a:r>
              <a:rPr lang="en-US" dirty="0"/>
              <a:t>change </a:t>
            </a:r>
            <a:endParaRPr lang="en-US" dirty="0" smtClean="0"/>
          </a:p>
          <a:p>
            <a:pPr lvl="1"/>
            <a:r>
              <a:rPr lang="en-US" dirty="0" smtClean="0"/>
              <a:t>Large core counts is primary focus</a:t>
            </a:r>
          </a:p>
          <a:p>
            <a:pPr lvl="1"/>
            <a:r>
              <a:rPr lang="en-US" dirty="0" smtClean="0"/>
              <a:t>Slower cores </a:t>
            </a:r>
            <a:r>
              <a:rPr lang="en-US" dirty="0"/>
              <a:t>with reduced memories, reduced operations, and </a:t>
            </a:r>
            <a:r>
              <a:rPr lang="en-US" dirty="0" smtClean="0"/>
              <a:t>much greater </a:t>
            </a:r>
            <a:r>
              <a:rPr lang="en-US" dirty="0"/>
              <a:t>vector </a:t>
            </a:r>
            <a:r>
              <a:rPr lang="en-US" dirty="0" smtClean="0"/>
              <a:t>processing.</a:t>
            </a:r>
          </a:p>
          <a:p>
            <a:pPr lvl="1"/>
            <a:r>
              <a:rPr lang="en-US" dirty="0" smtClean="0"/>
              <a:t>The </a:t>
            </a:r>
            <a:r>
              <a:rPr lang="en-US" dirty="0" smtClean="0"/>
              <a:t>larger </a:t>
            </a:r>
            <a:r>
              <a:rPr lang="en-US" dirty="0"/>
              <a:t>leadership class machines </a:t>
            </a:r>
            <a:r>
              <a:rPr lang="en-US" dirty="0" smtClean="0"/>
              <a:t>have been headed in this direction, </a:t>
            </a:r>
            <a:r>
              <a:rPr lang="en-US" dirty="0" smtClean="0"/>
              <a:t>but </a:t>
            </a:r>
            <a:r>
              <a:rPr lang="en-US" dirty="0" smtClean="0"/>
              <a:t>also include </a:t>
            </a:r>
            <a:r>
              <a:rPr lang="en-US" dirty="0" smtClean="0"/>
              <a:t>multiple high speed </a:t>
            </a:r>
            <a:r>
              <a:rPr lang="en-US" dirty="0" smtClean="0"/>
              <a:t>interconnects.</a:t>
            </a:r>
            <a:endParaRPr lang="en-US" dirty="0"/>
          </a:p>
          <a:p>
            <a:r>
              <a:rPr lang="en-US" dirty="0" smtClean="0"/>
              <a:t>Even </a:t>
            </a:r>
            <a:r>
              <a:rPr lang="en-US" dirty="0"/>
              <a:t>the simpler commodity-computing environment is changing.  </a:t>
            </a:r>
            <a:endParaRPr lang="en-US" dirty="0" smtClean="0"/>
          </a:p>
          <a:p>
            <a:pPr lvl="1"/>
            <a:r>
              <a:rPr lang="en-US" dirty="0" smtClean="0"/>
              <a:t>ARM based </a:t>
            </a:r>
            <a:r>
              <a:rPr lang="en-US" dirty="0"/>
              <a:t>server announcements. </a:t>
            </a:r>
            <a:endParaRPr lang="en-US" dirty="0" smtClean="0"/>
          </a:p>
          <a:p>
            <a:pPr lvl="1"/>
            <a:r>
              <a:rPr lang="en-US" dirty="0" smtClean="0"/>
              <a:t>PDAs replacing laptops and laptops have been replacing </a:t>
            </a:r>
            <a:r>
              <a:rPr lang="en-US" dirty="0"/>
              <a:t>desktops.  </a:t>
            </a:r>
            <a:endParaRPr lang="en-US" dirty="0" smtClean="0"/>
          </a:p>
          <a:p>
            <a:pPr lvl="1"/>
            <a:r>
              <a:rPr lang="en-US" dirty="0" smtClean="0"/>
              <a:t>Integrated </a:t>
            </a:r>
            <a:r>
              <a:rPr lang="en-US" dirty="0"/>
              <a:t>CPU-GPU </a:t>
            </a:r>
            <a:r>
              <a:rPr lang="en-US" dirty="0" smtClean="0"/>
              <a:t>systems.</a:t>
            </a:r>
            <a:endParaRPr lang="en-US" dirty="0"/>
          </a:p>
        </p:txBody>
      </p:sp>
      <p:sp>
        <p:nvSpPr>
          <p:cNvPr id="8" name="Date Placeholder 7"/>
          <p:cNvSpPr>
            <a:spLocks noGrp="1"/>
          </p:cNvSpPr>
          <p:nvPr>
            <p:ph type="dt" sz="half" idx="10"/>
          </p:nvPr>
        </p:nvSpPr>
        <p:spPr/>
        <p:txBody>
          <a:bodyPr/>
          <a:lstStyle/>
          <a:p>
            <a:fld id="{D36DAE67-7096-0641-A50C-EB281C2A09DF}" type="datetime1">
              <a:rPr lang="en-US" smtClean="0"/>
              <a:t>10/14/13</a:t>
            </a:fld>
            <a:endParaRPr lang="en-US"/>
          </a:p>
        </p:txBody>
      </p:sp>
      <p:sp>
        <p:nvSpPr>
          <p:cNvPr id="9" name="Footer Placeholder 8"/>
          <p:cNvSpPr>
            <a:spLocks noGrp="1"/>
          </p:cNvSpPr>
          <p:nvPr>
            <p:ph type="ftr" sz="quarter" idx="11"/>
          </p:nvPr>
        </p:nvSpPr>
        <p:spPr/>
        <p:txBody>
          <a:bodyPr/>
          <a:lstStyle/>
          <a:p>
            <a:r>
              <a:rPr lang="en-US" smtClean="0"/>
              <a:t>CHEP2013 - jbk</a:t>
            </a:r>
            <a:endParaRPr lang="en-US"/>
          </a:p>
        </p:txBody>
      </p:sp>
    </p:spTree>
    <p:extLst>
      <p:ext uri="{BB962C8B-B14F-4D97-AF65-F5344CB8AC3E}">
        <p14:creationId xmlns:p14="http://schemas.microsoft.com/office/powerpoint/2010/main" val="4129819772"/>
      </p:ext>
    </p:extLst>
  </p:cSld>
  <p:clrMapOvr>
    <a:masterClrMapping/>
  </p:clrMapOvr>
  <mc:AlternateContent xmlns:mc="http://schemas.openxmlformats.org/markup-compatibility/2006">
    <mc:Choice xmlns:p14="http://schemas.microsoft.com/office/powerpoint/2010/main" Requires="p14">
      <p:transition spd="slow" p14:dur="2000" advTm="95224"/>
    </mc:Choice>
    <mc:Fallback>
      <p:transition xmlns:p14="http://schemas.microsoft.com/office/powerpoint/2010/main" spd="slow" advTm="95224"/>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Changes in architecture</a:t>
            </a:r>
            <a:endParaRPr lang="en-US" dirty="0"/>
          </a:p>
        </p:txBody>
      </p:sp>
      <p:sp>
        <p:nvSpPr>
          <p:cNvPr id="7" name="Text Placeholder 6"/>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fld id="{DC15DFAE-8305-F542-BD2C-BF709E99C622}" type="datetime1">
              <a:rPr lang="en-US" smtClean="0"/>
              <a:t>10/10/13</a:t>
            </a:fld>
            <a:endParaRPr lang="en-US"/>
          </a:p>
        </p:txBody>
      </p:sp>
      <p:sp>
        <p:nvSpPr>
          <p:cNvPr id="5" name="Footer Placeholder 4"/>
          <p:cNvSpPr>
            <a:spLocks noGrp="1"/>
          </p:cNvSpPr>
          <p:nvPr>
            <p:ph type="ftr" sz="quarter" idx="11"/>
          </p:nvPr>
        </p:nvSpPr>
        <p:spPr/>
        <p:txBody>
          <a:bodyPr/>
          <a:lstStyle/>
          <a:p>
            <a:r>
              <a:rPr lang="en-US" smtClean="0"/>
              <a:t>CHEP2013 - jbk</a:t>
            </a:r>
            <a:endParaRPr lang="en-US"/>
          </a:p>
        </p:txBody>
      </p:sp>
    </p:spTree>
    <p:extLst>
      <p:ext uri="{BB962C8B-B14F-4D97-AF65-F5344CB8AC3E}">
        <p14:creationId xmlns:p14="http://schemas.microsoft.com/office/powerpoint/2010/main" val="3641289057"/>
      </p:ext>
    </p:extLst>
  </p:cSld>
  <p:clrMapOvr>
    <a:masterClrMapping/>
  </p:clrMapOvr>
  <mc:AlternateContent xmlns:mc="http://schemas.openxmlformats.org/markup-compatibility/2006">
    <mc:Choice xmlns:p14="http://schemas.microsoft.com/office/powerpoint/2010/main" Requires="p14">
      <p:transition spd="slow" p14:dur="2000" advTm="8377"/>
    </mc:Choice>
    <mc:Fallback>
      <p:transition xmlns:p14="http://schemas.microsoft.com/office/powerpoint/2010/main" spd="slow" advTm="8377"/>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effectLst/>
              </a:rPr>
              <a:t>Mainstream Computing </a:t>
            </a:r>
            <a:r>
              <a:rPr lang="en-US" dirty="0" smtClean="0">
                <a:effectLst/>
              </a:rPr>
              <a:t>in HEP</a:t>
            </a:r>
            <a:endParaRPr lang="en-US" dirty="0"/>
          </a:p>
        </p:txBody>
      </p:sp>
      <p:sp>
        <p:nvSpPr>
          <p:cNvPr id="3" name="Content Placeholder 2"/>
          <p:cNvSpPr>
            <a:spLocks noGrp="1"/>
          </p:cNvSpPr>
          <p:nvPr>
            <p:ph idx="1"/>
          </p:nvPr>
        </p:nvSpPr>
        <p:spPr>
          <a:xfrm>
            <a:off x="914401" y="1735138"/>
            <a:ext cx="5128802" cy="3942288"/>
          </a:xfrm>
        </p:spPr>
        <p:txBody>
          <a:bodyPr>
            <a:normAutofit/>
          </a:bodyPr>
          <a:lstStyle/>
          <a:p>
            <a:r>
              <a:rPr lang="en-US" dirty="0" smtClean="0"/>
              <a:t>Heavyweight cores made life easy</a:t>
            </a:r>
          </a:p>
          <a:p>
            <a:pPr lvl="1"/>
            <a:r>
              <a:rPr lang="en-US" dirty="0" smtClean="0"/>
              <a:t>Endless memory</a:t>
            </a:r>
          </a:p>
          <a:p>
            <a:pPr lvl="1"/>
            <a:r>
              <a:rPr lang="en-US" dirty="0" smtClean="0"/>
              <a:t>High-level languages</a:t>
            </a:r>
          </a:p>
          <a:p>
            <a:pPr lvl="1"/>
            <a:r>
              <a:rPr lang="en-US" dirty="0" smtClean="0"/>
              <a:t>Single architecture</a:t>
            </a:r>
          </a:p>
          <a:p>
            <a:pPr lvl="1"/>
            <a:r>
              <a:rPr lang="en-US" dirty="0" smtClean="0"/>
              <a:t>Single OS (mostly)</a:t>
            </a:r>
          </a:p>
          <a:p>
            <a:r>
              <a:rPr lang="en-US" dirty="0" smtClean="0"/>
              <a:t>Are we spoiled?</a:t>
            </a:r>
          </a:p>
          <a:p>
            <a:r>
              <a:rPr lang="en-US" dirty="0" smtClean="0"/>
              <a:t>Must all good things come to an end?</a:t>
            </a:r>
          </a:p>
          <a:p>
            <a:pPr lvl="1"/>
            <a:endParaRPr lang="en-US" dirty="0" smtClean="0"/>
          </a:p>
        </p:txBody>
      </p:sp>
      <p:pic>
        <p:nvPicPr>
          <p:cNvPr id="7" name="Picture 6"/>
          <p:cNvPicPr>
            <a:picLocks noChangeAspect="1"/>
          </p:cNvPicPr>
          <p:nvPr/>
        </p:nvPicPr>
        <p:blipFill>
          <a:blip r:embed="rId3"/>
          <a:stretch>
            <a:fillRect/>
          </a:stretch>
        </p:blipFill>
        <p:spPr>
          <a:xfrm>
            <a:off x="6455536" y="4902859"/>
            <a:ext cx="1549134" cy="1549134"/>
          </a:xfrm>
          <a:prstGeom prst="rect">
            <a:avLst/>
          </a:prstGeom>
        </p:spPr>
      </p:pic>
      <p:pic>
        <p:nvPicPr>
          <p:cNvPr id="8" name="Picture 7"/>
          <p:cNvPicPr>
            <a:picLocks noChangeAspect="1"/>
          </p:cNvPicPr>
          <p:nvPr/>
        </p:nvPicPr>
        <p:blipFill>
          <a:blip r:embed="rId4"/>
          <a:stretch>
            <a:fillRect/>
          </a:stretch>
        </p:blipFill>
        <p:spPr>
          <a:xfrm>
            <a:off x="7340763" y="3439009"/>
            <a:ext cx="1413193" cy="1570571"/>
          </a:xfrm>
          <a:prstGeom prst="rect">
            <a:avLst/>
          </a:prstGeom>
        </p:spPr>
      </p:pic>
      <p:pic>
        <p:nvPicPr>
          <p:cNvPr id="9" name="Picture 8"/>
          <p:cNvPicPr>
            <a:picLocks noChangeAspect="1"/>
          </p:cNvPicPr>
          <p:nvPr/>
        </p:nvPicPr>
        <p:blipFill>
          <a:blip r:embed="rId5"/>
          <a:stretch>
            <a:fillRect/>
          </a:stretch>
        </p:blipFill>
        <p:spPr>
          <a:xfrm>
            <a:off x="6982529" y="1371600"/>
            <a:ext cx="1421564" cy="1947347"/>
          </a:xfrm>
          <a:prstGeom prst="rect">
            <a:avLst/>
          </a:prstGeom>
        </p:spPr>
      </p:pic>
      <p:sp>
        <p:nvSpPr>
          <p:cNvPr id="10" name="Date Placeholder 9"/>
          <p:cNvSpPr>
            <a:spLocks noGrp="1"/>
          </p:cNvSpPr>
          <p:nvPr>
            <p:ph type="dt" sz="half" idx="10"/>
          </p:nvPr>
        </p:nvSpPr>
        <p:spPr/>
        <p:txBody>
          <a:bodyPr/>
          <a:lstStyle/>
          <a:p>
            <a:fld id="{CFCC848E-0E59-FA47-B34E-B32989A5CBF3}" type="datetime1">
              <a:rPr lang="en-US" smtClean="0"/>
              <a:t>10/14/13</a:t>
            </a:fld>
            <a:endParaRPr lang="en-US"/>
          </a:p>
        </p:txBody>
      </p:sp>
      <p:sp>
        <p:nvSpPr>
          <p:cNvPr id="11" name="Footer Placeholder 10"/>
          <p:cNvSpPr>
            <a:spLocks noGrp="1"/>
          </p:cNvSpPr>
          <p:nvPr>
            <p:ph type="ftr" sz="quarter" idx="11"/>
          </p:nvPr>
        </p:nvSpPr>
        <p:spPr/>
        <p:txBody>
          <a:bodyPr/>
          <a:lstStyle/>
          <a:p>
            <a:r>
              <a:rPr lang="en-US" smtClean="0"/>
              <a:t>CHEP2013 - jbk</a:t>
            </a:r>
            <a:endParaRPr lang="en-US"/>
          </a:p>
        </p:txBody>
      </p:sp>
      <p:sp>
        <p:nvSpPr>
          <p:cNvPr id="12" name="TextBox 11"/>
          <p:cNvSpPr txBox="1"/>
          <p:nvPr/>
        </p:nvSpPr>
        <p:spPr>
          <a:xfrm>
            <a:off x="7727463" y="7737"/>
            <a:ext cx="1416538" cy="369332"/>
          </a:xfrm>
          <a:prstGeom prst="rect">
            <a:avLst/>
          </a:prstGeom>
          <a:noFill/>
        </p:spPr>
        <p:txBody>
          <a:bodyPr wrap="square" rtlCol="0">
            <a:spAutoFit/>
          </a:bodyPr>
          <a:lstStyle/>
          <a:p>
            <a:pPr algn="r"/>
            <a:r>
              <a:rPr lang="en-US" b="1" dirty="0" smtClean="0">
                <a:solidFill>
                  <a:srgbClr val="FF0000">
                    <a:alpha val="50000"/>
                  </a:srgbClr>
                </a:solidFill>
              </a:rPr>
              <a:t>Architecture</a:t>
            </a:r>
            <a:endParaRPr lang="en-US" b="1" dirty="0">
              <a:solidFill>
                <a:srgbClr val="FF0000">
                  <a:alpha val="50000"/>
                </a:srgbClr>
              </a:solidFill>
            </a:endParaRPr>
          </a:p>
        </p:txBody>
      </p:sp>
    </p:spTree>
    <p:extLst>
      <p:ext uri="{BB962C8B-B14F-4D97-AF65-F5344CB8AC3E}">
        <p14:creationId xmlns:p14="http://schemas.microsoft.com/office/powerpoint/2010/main" val="409150047"/>
      </p:ext>
    </p:extLst>
  </p:cSld>
  <p:clrMapOvr>
    <a:masterClrMapping/>
  </p:clrMapOvr>
  <mc:AlternateContent xmlns:mc="http://schemas.openxmlformats.org/markup-compatibility/2006">
    <mc:Choice xmlns:p14="http://schemas.microsoft.com/office/powerpoint/2010/main" Requires="p14">
      <p:transition spd="slow" p14:dur="2000" advTm="164563"/>
    </mc:Choice>
    <mc:Fallback>
      <p:transition xmlns:p14="http://schemas.microsoft.com/office/powerpoint/2010/main" spd="slow" advTm="164563"/>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1062"/>
            <a:ext cx="7313613" cy="734697"/>
          </a:xfrm>
        </p:spPr>
        <p:txBody>
          <a:bodyPr/>
          <a:lstStyle/>
          <a:p>
            <a:r>
              <a:rPr lang="en-US" dirty="0" smtClean="0"/>
              <a:t>On the horizon</a:t>
            </a:r>
            <a:endParaRPr lang="en-US" dirty="0"/>
          </a:p>
        </p:txBody>
      </p:sp>
      <p:sp>
        <p:nvSpPr>
          <p:cNvPr id="3" name="Content Placeholder 2"/>
          <p:cNvSpPr>
            <a:spLocks noGrp="1"/>
          </p:cNvSpPr>
          <p:nvPr>
            <p:ph idx="1"/>
          </p:nvPr>
        </p:nvSpPr>
        <p:spPr>
          <a:xfrm>
            <a:off x="170720" y="885759"/>
            <a:ext cx="8506294" cy="2475875"/>
          </a:xfrm>
        </p:spPr>
        <p:txBody>
          <a:bodyPr>
            <a:normAutofit fontScale="92500" lnSpcReduction="20000"/>
          </a:bodyPr>
          <a:lstStyle/>
          <a:p>
            <a:r>
              <a:rPr lang="en-US" sz="2000" dirty="0" smtClean="0"/>
              <a:t>Top 10 supercomputers – </a:t>
            </a:r>
          </a:p>
          <a:p>
            <a:pPr lvl="1"/>
            <a:r>
              <a:rPr lang="en-US" sz="1800" dirty="0"/>
              <a:t>W</a:t>
            </a:r>
            <a:r>
              <a:rPr lang="en-US" sz="1800" dirty="0" smtClean="0"/>
              <a:t>here is money being spent?</a:t>
            </a:r>
          </a:p>
          <a:p>
            <a:pPr lvl="1"/>
            <a:r>
              <a:rPr lang="en-US" sz="1800" dirty="0" smtClean="0"/>
              <a:t>Who is driving change and innovation?</a:t>
            </a:r>
          </a:p>
          <a:p>
            <a:r>
              <a:rPr lang="en-US" sz="2000" dirty="0"/>
              <a:t>L</a:t>
            </a:r>
            <a:r>
              <a:rPr lang="en-US" sz="2000" dirty="0" smtClean="0"/>
              <a:t>ooks like they are moving towards a more useful </a:t>
            </a:r>
            <a:r>
              <a:rPr lang="en-US" sz="2000" dirty="0" smtClean="0"/>
              <a:t>measures </a:t>
            </a:r>
            <a:r>
              <a:rPr lang="en-US" sz="2000" dirty="0" smtClean="0"/>
              <a:t>of effectiveness: cycles of computing accomplished for the energy used.</a:t>
            </a:r>
          </a:p>
          <a:p>
            <a:r>
              <a:rPr lang="en-US" sz="2000" dirty="0" smtClean="0"/>
              <a:t>Note </a:t>
            </a:r>
            <a:r>
              <a:rPr lang="en-US" sz="2000" dirty="0" smtClean="0"/>
              <a:t>that the </a:t>
            </a:r>
            <a:r>
              <a:rPr lang="en-US" sz="2000" dirty="0" smtClean="0"/>
              <a:t>core counts </a:t>
            </a:r>
            <a:r>
              <a:rPr lang="en-US" sz="2000" dirty="0" smtClean="0"/>
              <a:t>are not all that exciting, as perhaps we expected a few years back.</a:t>
            </a:r>
            <a:endParaRPr lang="en-US" sz="2000" dirty="0"/>
          </a:p>
        </p:txBody>
      </p:sp>
      <p:graphicFrame>
        <p:nvGraphicFramePr>
          <p:cNvPr id="11" name="Table 10"/>
          <p:cNvGraphicFramePr>
            <a:graphicFrameLocks noGrp="1"/>
          </p:cNvGraphicFramePr>
          <p:nvPr>
            <p:extLst>
              <p:ext uri="{D42A27DB-BD31-4B8C-83A1-F6EECF244321}">
                <p14:modId xmlns:p14="http://schemas.microsoft.com/office/powerpoint/2010/main" val="3204758670"/>
              </p:ext>
            </p:extLst>
          </p:nvPr>
        </p:nvGraphicFramePr>
        <p:xfrm>
          <a:off x="283481" y="3286696"/>
          <a:ext cx="8506294" cy="3309620"/>
        </p:xfrm>
        <a:graphic>
          <a:graphicData uri="http://schemas.openxmlformats.org/drawingml/2006/table">
            <a:tbl>
              <a:tblPr firstRow="1" firstCol="1">
                <a:tableStyleId>{08FB837D-C827-4EFA-A057-4D05807E0F7C}</a:tableStyleId>
              </a:tblPr>
              <a:tblGrid>
                <a:gridCol w="586675"/>
                <a:gridCol w="1165084"/>
                <a:gridCol w="737395"/>
                <a:gridCol w="2831596"/>
                <a:gridCol w="1283066"/>
                <a:gridCol w="1902478"/>
              </a:tblGrid>
              <a:tr h="190500">
                <a:tc>
                  <a:txBody>
                    <a:bodyPr/>
                    <a:lstStyle/>
                    <a:p>
                      <a:pPr algn="l" fontAlgn="b"/>
                      <a:r>
                        <a:rPr lang="en-US" sz="1600" u="none" strike="noStrike">
                          <a:effectLst/>
                        </a:rPr>
                        <a:t>Rank</a:t>
                      </a:r>
                      <a:endParaRPr lang="en-US" sz="1600" b="1" i="0" u="none" strike="noStrike">
                        <a:effectLst/>
                        <a:latin typeface="Arial"/>
                      </a:endParaRPr>
                    </a:p>
                  </a:txBody>
                  <a:tcPr marL="12700" marR="12700" marT="12700" marB="0" anchor="b"/>
                </a:tc>
                <a:tc>
                  <a:txBody>
                    <a:bodyPr/>
                    <a:lstStyle/>
                    <a:p>
                      <a:pPr algn="l" fontAlgn="b"/>
                      <a:r>
                        <a:rPr lang="en-US" sz="1600" u="none" strike="noStrike">
                          <a:effectLst/>
                        </a:rPr>
                        <a:t>Name</a:t>
                      </a:r>
                      <a:endParaRPr lang="en-US" sz="1600" b="1" i="0" u="none" strike="noStrike">
                        <a:effectLst/>
                        <a:latin typeface="Arial"/>
                      </a:endParaRPr>
                    </a:p>
                  </a:txBody>
                  <a:tcPr marL="12700" marR="12700" marT="12700" marB="0" anchor="b"/>
                </a:tc>
                <a:tc>
                  <a:txBody>
                    <a:bodyPr/>
                    <a:lstStyle/>
                    <a:p>
                      <a:pPr algn="l" fontAlgn="b"/>
                      <a:r>
                        <a:rPr lang="en-US" sz="1600" u="none" strike="noStrike" dirty="0">
                          <a:effectLst/>
                        </a:rPr>
                        <a:t>Total Cores</a:t>
                      </a:r>
                      <a:endParaRPr lang="en-US" sz="1600" b="1" i="0" u="none" strike="noStrike" dirty="0">
                        <a:effectLst/>
                        <a:latin typeface="Arial"/>
                      </a:endParaRPr>
                    </a:p>
                  </a:txBody>
                  <a:tcPr marL="12700" marR="12700" marT="12700" marB="0" anchor="b"/>
                </a:tc>
                <a:tc>
                  <a:txBody>
                    <a:bodyPr/>
                    <a:lstStyle/>
                    <a:p>
                      <a:pPr algn="l" fontAlgn="b"/>
                      <a:r>
                        <a:rPr lang="en-US" sz="1600" u="none" strike="noStrike" dirty="0">
                          <a:effectLst/>
                        </a:rPr>
                        <a:t>Processor</a:t>
                      </a:r>
                      <a:endParaRPr lang="en-US" sz="1600" b="1" i="0" u="none" strike="noStrike" dirty="0">
                        <a:effectLst/>
                        <a:latin typeface="Arial"/>
                      </a:endParaRPr>
                    </a:p>
                  </a:txBody>
                  <a:tcPr marL="12700" marR="12700" marT="12700" marB="0" anchor="b"/>
                </a:tc>
                <a:tc>
                  <a:txBody>
                    <a:bodyPr/>
                    <a:lstStyle/>
                    <a:p>
                      <a:pPr algn="l" fontAlgn="b"/>
                      <a:r>
                        <a:rPr lang="en-US" sz="1600" u="none" strike="noStrike" dirty="0" err="1">
                          <a:solidFill>
                            <a:srgbClr val="FFFF00"/>
                          </a:solidFill>
                          <a:effectLst/>
                        </a:rPr>
                        <a:t>Mflops</a:t>
                      </a:r>
                      <a:r>
                        <a:rPr lang="en-US" sz="1600" u="none" strike="noStrike" dirty="0">
                          <a:solidFill>
                            <a:srgbClr val="FFFF00"/>
                          </a:solidFill>
                          <a:effectLst/>
                        </a:rPr>
                        <a:t>/Watt</a:t>
                      </a:r>
                      <a:endParaRPr lang="en-US" sz="1600" b="1" i="0" u="none" strike="noStrike" dirty="0">
                        <a:solidFill>
                          <a:srgbClr val="FFFF00"/>
                        </a:solidFill>
                        <a:effectLst/>
                        <a:latin typeface="Arial"/>
                      </a:endParaRPr>
                    </a:p>
                  </a:txBody>
                  <a:tcPr marL="12700" marR="12700" marT="12700" marB="0" anchor="b"/>
                </a:tc>
                <a:tc>
                  <a:txBody>
                    <a:bodyPr/>
                    <a:lstStyle/>
                    <a:p>
                      <a:pPr algn="l" fontAlgn="b"/>
                      <a:r>
                        <a:rPr lang="en-US" sz="1600" u="none" strike="noStrike" dirty="0">
                          <a:effectLst/>
                        </a:rPr>
                        <a:t>Coprocessor</a:t>
                      </a:r>
                      <a:endParaRPr lang="en-US" sz="1600" b="1" i="0" u="none" strike="noStrike" dirty="0">
                        <a:effectLst/>
                        <a:latin typeface="Arial"/>
                      </a:endParaRPr>
                    </a:p>
                  </a:txBody>
                  <a:tcPr marL="12700" marR="12700" marT="12700" marB="0" anchor="b"/>
                </a:tc>
              </a:tr>
              <a:tr h="152400">
                <a:tc>
                  <a:txBody>
                    <a:bodyPr/>
                    <a:lstStyle/>
                    <a:p>
                      <a:pPr algn="r" fontAlgn="b"/>
                      <a:r>
                        <a:rPr lang="en-US" sz="1600" u="none" strike="noStrike" dirty="0">
                          <a:effectLst/>
                        </a:rPr>
                        <a:t>1</a:t>
                      </a:r>
                      <a:endParaRPr lang="en-US" sz="1600" b="0" i="0" u="none" strike="noStrike" dirty="0">
                        <a:effectLst/>
                        <a:latin typeface="Arial"/>
                      </a:endParaRPr>
                    </a:p>
                  </a:txBody>
                  <a:tcPr marL="12700" marR="12700" marT="12700" marB="0" anchor="b">
                    <a:solidFill>
                      <a:schemeClr val="accent6">
                        <a:lumMod val="60000"/>
                        <a:lumOff val="40000"/>
                      </a:schemeClr>
                    </a:solidFill>
                  </a:tcPr>
                </a:tc>
                <a:tc>
                  <a:txBody>
                    <a:bodyPr/>
                    <a:lstStyle/>
                    <a:p>
                      <a:pPr algn="l" fontAlgn="b"/>
                      <a:r>
                        <a:rPr lang="en-US" sz="1600" u="none" strike="noStrike" dirty="0">
                          <a:effectLst/>
                        </a:rPr>
                        <a:t>Tianhe-2 (MilkyWay-2)</a:t>
                      </a:r>
                      <a:endParaRPr lang="en-US" sz="1600" b="0" i="0" u="none" strike="noStrike" dirty="0">
                        <a:effectLst/>
                        <a:latin typeface="Arial"/>
                      </a:endParaRPr>
                    </a:p>
                  </a:txBody>
                  <a:tcPr marL="12700" marR="12700" marT="12700" marB="0" anchor="b">
                    <a:solidFill>
                      <a:schemeClr val="accent6">
                        <a:lumMod val="60000"/>
                        <a:lumOff val="40000"/>
                      </a:schemeClr>
                    </a:solidFill>
                  </a:tcPr>
                </a:tc>
                <a:tc>
                  <a:txBody>
                    <a:bodyPr/>
                    <a:lstStyle/>
                    <a:p>
                      <a:pPr algn="r" fontAlgn="b"/>
                      <a:r>
                        <a:rPr lang="en-US" sz="1600" u="none" strike="noStrike" dirty="0">
                          <a:effectLst/>
                        </a:rPr>
                        <a:t>3120000</a:t>
                      </a:r>
                      <a:endParaRPr lang="en-US" sz="1600" b="0" i="0" u="none" strike="noStrike" dirty="0">
                        <a:effectLst/>
                        <a:latin typeface="Arial"/>
                      </a:endParaRPr>
                    </a:p>
                  </a:txBody>
                  <a:tcPr marL="12700" marR="12700" marT="12700" marB="0" anchor="b">
                    <a:solidFill>
                      <a:schemeClr val="accent6">
                        <a:lumMod val="60000"/>
                        <a:lumOff val="40000"/>
                      </a:schemeClr>
                    </a:solidFill>
                  </a:tcPr>
                </a:tc>
                <a:tc>
                  <a:txBody>
                    <a:bodyPr/>
                    <a:lstStyle/>
                    <a:p>
                      <a:pPr algn="l" fontAlgn="b"/>
                      <a:r>
                        <a:rPr lang="it-IT" sz="1600" u="none" strike="noStrike" dirty="0">
                          <a:effectLst/>
                        </a:rPr>
                        <a:t>Intel </a:t>
                      </a:r>
                      <a:r>
                        <a:rPr lang="it-IT" sz="1600" u="none" strike="noStrike" dirty="0" err="1">
                          <a:effectLst/>
                        </a:rPr>
                        <a:t>Xeon</a:t>
                      </a:r>
                      <a:r>
                        <a:rPr lang="it-IT" sz="1600" u="none" strike="noStrike" dirty="0">
                          <a:effectLst/>
                        </a:rPr>
                        <a:t> E5-2692 </a:t>
                      </a:r>
                      <a:r>
                        <a:rPr lang="it-IT" sz="1600" u="none" strike="noStrike" dirty="0">
                          <a:solidFill>
                            <a:schemeClr val="accent2">
                              <a:lumMod val="50000"/>
                              <a:lumOff val="50000"/>
                            </a:schemeClr>
                          </a:solidFill>
                          <a:effectLst/>
                        </a:rPr>
                        <a:t>12C</a:t>
                      </a:r>
                      <a:r>
                        <a:rPr lang="it-IT" sz="1600" u="none" strike="noStrike" dirty="0">
                          <a:effectLst/>
                        </a:rPr>
                        <a:t> </a:t>
                      </a:r>
                      <a:r>
                        <a:rPr lang="it-IT" sz="1600" u="none" strike="noStrike" dirty="0" smtClean="0">
                          <a:effectLst/>
                        </a:rPr>
                        <a:t>2.2GHz</a:t>
                      </a:r>
                      <a:endParaRPr lang="it-IT" sz="1600" b="0" i="0" u="none" strike="noStrike" dirty="0">
                        <a:effectLst/>
                        <a:latin typeface="Arial"/>
                      </a:endParaRPr>
                    </a:p>
                  </a:txBody>
                  <a:tcPr marL="12700" marR="12700" marT="12700" marB="0" anchor="b">
                    <a:solidFill>
                      <a:schemeClr val="accent6">
                        <a:lumMod val="60000"/>
                        <a:lumOff val="40000"/>
                      </a:schemeClr>
                    </a:solidFill>
                  </a:tcPr>
                </a:tc>
                <a:tc>
                  <a:txBody>
                    <a:bodyPr/>
                    <a:lstStyle/>
                    <a:p>
                      <a:pPr algn="r" fontAlgn="b"/>
                      <a:r>
                        <a:rPr lang="en-US" sz="1600" u="none" strike="noStrike">
                          <a:effectLst/>
                        </a:rPr>
                        <a:t>1901.54</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l" fontAlgn="b"/>
                      <a:r>
                        <a:rPr lang="en-US" sz="1600" u="none" strike="noStrike" dirty="0">
                          <a:solidFill>
                            <a:srgbClr val="FF0000"/>
                          </a:solidFill>
                          <a:effectLst/>
                        </a:rPr>
                        <a:t>Intel Xeon Phi 31S1P</a:t>
                      </a:r>
                      <a:endParaRPr lang="en-US" sz="1600" b="0" i="0" u="none" strike="noStrike" dirty="0">
                        <a:solidFill>
                          <a:srgbClr val="FF0000"/>
                        </a:solidFill>
                        <a:effectLst/>
                        <a:latin typeface="Arial"/>
                      </a:endParaRPr>
                    </a:p>
                  </a:txBody>
                  <a:tcPr marL="12700" marR="12700" marT="12700" marB="0" anchor="b">
                    <a:solidFill>
                      <a:schemeClr val="accent6">
                        <a:lumMod val="60000"/>
                        <a:lumOff val="40000"/>
                      </a:schemeClr>
                    </a:solidFill>
                  </a:tcPr>
                </a:tc>
              </a:tr>
              <a:tr h="152400">
                <a:tc>
                  <a:txBody>
                    <a:bodyPr/>
                    <a:lstStyle/>
                    <a:p>
                      <a:pPr algn="r" fontAlgn="b"/>
                      <a:r>
                        <a:rPr lang="en-US" sz="1600" u="none" strike="noStrike">
                          <a:effectLst/>
                        </a:rPr>
                        <a:t>2</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l" fontAlgn="b"/>
                      <a:r>
                        <a:rPr lang="en-US" sz="1600" u="none" strike="noStrike">
                          <a:effectLst/>
                        </a:rPr>
                        <a:t>Titan</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r" fontAlgn="b"/>
                      <a:r>
                        <a:rPr lang="en-US" sz="1600" u="none" strike="noStrike">
                          <a:effectLst/>
                        </a:rPr>
                        <a:t>560640</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l" fontAlgn="b"/>
                      <a:r>
                        <a:rPr lang="es-ES_tradnl" sz="1600" u="none" strike="noStrike" dirty="0" err="1">
                          <a:effectLst/>
                        </a:rPr>
                        <a:t>Opteron</a:t>
                      </a:r>
                      <a:r>
                        <a:rPr lang="es-ES_tradnl" sz="1600" u="none" strike="noStrike" dirty="0">
                          <a:effectLst/>
                        </a:rPr>
                        <a:t> 6274 </a:t>
                      </a:r>
                      <a:r>
                        <a:rPr lang="es-ES_tradnl" sz="1600" u="none" strike="noStrike" dirty="0">
                          <a:solidFill>
                            <a:srgbClr val="F13535"/>
                          </a:solidFill>
                          <a:effectLst/>
                        </a:rPr>
                        <a:t>16C</a:t>
                      </a:r>
                      <a:r>
                        <a:rPr lang="es-ES_tradnl" sz="1600" u="none" strike="noStrike" dirty="0">
                          <a:effectLst/>
                        </a:rPr>
                        <a:t> 2.200GHz</a:t>
                      </a:r>
                      <a:endParaRPr lang="es-ES_tradnl" sz="1600" b="0" i="0" u="none" strike="noStrike" dirty="0">
                        <a:effectLst/>
                        <a:latin typeface="Arial"/>
                      </a:endParaRPr>
                    </a:p>
                  </a:txBody>
                  <a:tcPr marL="12700" marR="12700" marT="12700" marB="0" anchor="b">
                    <a:solidFill>
                      <a:schemeClr val="accent6">
                        <a:lumMod val="60000"/>
                        <a:lumOff val="40000"/>
                      </a:schemeClr>
                    </a:solidFill>
                  </a:tcPr>
                </a:tc>
                <a:tc>
                  <a:txBody>
                    <a:bodyPr/>
                    <a:lstStyle/>
                    <a:p>
                      <a:pPr algn="r" fontAlgn="b"/>
                      <a:r>
                        <a:rPr lang="en-US" sz="1600" u="none" strike="noStrike">
                          <a:effectLst/>
                        </a:rPr>
                        <a:t>2142.77</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l" fontAlgn="b"/>
                      <a:r>
                        <a:rPr lang="en-US" sz="1600" u="none" strike="noStrike" dirty="0">
                          <a:solidFill>
                            <a:srgbClr val="FF0000"/>
                          </a:solidFill>
                          <a:effectLst/>
                        </a:rPr>
                        <a:t>NVIDIA K20x</a:t>
                      </a:r>
                      <a:endParaRPr lang="en-US" sz="1600" b="0" i="0" u="none" strike="noStrike" dirty="0">
                        <a:solidFill>
                          <a:srgbClr val="FF0000"/>
                        </a:solidFill>
                        <a:effectLst/>
                        <a:latin typeface="Arial"/>
                      </a:endParaRPr>
                    </a:p>
                  </a:txBody>
                  <a:tcPr marL="12700" marR="12700" marT="12700" marB="0" anchor="b">
                    <a:solidFill>
                      <a:schemeClr val="accent6">
                        <a:lumMod val="60000"/>
                        <a:lumOff val="40000"/>
                      </a:schemeClr>
                    </a:solidFill>
                  </a:tcPr>
                </a:tc>
              </a:tr>
              <a:tr h="152400">
                <a:tc>
                  <a:txBody>
                    <a:bodyPr/>
                    <a:lstStyle/>
                    <a:p>
                      <a:pPr algn="r" fontAlgn="b"/>
                      <a:r>
                        <a:rPr lang="en-US" sz="1600" u="none" strike="noStrike">
                          <a:effectLst/>
                        </a:rPr>
                        <a:t>3</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l" fontAlgn="b"/>
                      <a:r>
                        <a:rPr lang="en-US" sz="1600" u="none" strike="noStrike">
                          <a:effectLst/>
                        </a:rPr>
                        <a:t>Sequoia</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r" fontAlgn="b"/>
                      <a:r>
                        <a:rPr lang="en-US" sz="1600" u="none" strike="noStrike">
                          <a:effectLst/>
                        </a:rPr>
                        <a:t>1572864</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l" fontAlgn="b"/>
                      <a:r>
                        <a:rPr lang="en-US" sz="1600" u="none" strike="noStrike" dirty="0">
                          <a:effectLst/>
                        </a:rPr>
                        <a:t>Power BQC 16C 1.600GHz</a:t>
                      </a:r>
                      <a:endParaRPr lang="en-US" sz="1600" b="0" i="0" u="none" strike="noStrike" dirty="0">
                        <a:effectLst/>
                        <a:latin typeface="Arial"/>
                      </a:endParaRPr>
                    </a:p>
                  </a:txBody>
                  <a:tcPr marL="12700" marR="12700" marT="12700" marB="0" anchor="b">
                    <a:solidFill>
                      <a:schemeClr val="accent6">
                        <a:lumMod val="60000"/>
                        <a:lumOff val="40000"/>
                      </a:schemeClr>
                    </a:solidFill>
                  </a:tcPr>
                </a:tc>
                <a:tc>
                  <a:txBody>
                    <a:bodyPr/>
                    <a:lstStyle/>
                    <a:p>
                      <a:pPr algn="r" fontAlgn="b"/>
                      <a:r>
                        <a:rPr lang="en-US" sz="1600" u="none" strike="noStrike">
                          <a:effectLst/>
                        </a:rPr>
                        <a:t>2176.58</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l" fontAlgn="b"/>
                      <a:r>
                        <a:rPr lang="en-US" sz="1600" u="none" strike="noStrike">
                          <a:effectLst/>
                        </a:rPr>
                        <a:t>None</a:t>
                      </a:r>
                      <a:endParaRPr lang="en-US" sz="1600" b="0" i="0" u="none" strike="noStrike">
                        <a:effectLst/>
                        <a:latin typeface="Arial"/>
                      </a:endParaRPr>
                    </a:p>
                  </a:txBody>
                  <a:tcPr marL="12700" marR="12700" marT="12700" marB="0" anchor="b">
                    <a:solidFill>
                      <a:schemeClr val="accent6">
                        <a:lumMod val="60000"/>
                        <a:lumOff val="40000"/>
                      </a:schemeClr>
                    </a:solidFill>
                  </a:tcPr>
                </a:tc>
              </a:tr>
              <a:tr h="152400">
                <a:tc>
                  <a:txBody>
                    <a:bodyPr/>
                    <a:lstStyle/>
                    <a:p>
                      <a:pPr algn="r" fontAlgn="b"/>
                      <a:r>
                        <a:rPr lang="en-US" sz="1600" u="none" strike="noStrike">
                          <a:effectLst/>
                        </a:rPr>
                        <a:t>4</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l" fontAlgn="b"/>
                      <a:r>
                        <a:rPr lang="en-US" sz="1600" b="0" i="0" u="none" strike="noStrike" dirty="0" smtClean="0">
                          <a:effectLst/>
                          <a:latin typeface="Arial"/>
                        </a:rPr>
                        <a:t>K computer</a:t>
                      </a:r>
                      <a:endParaRPr lang="en-US" sz="1600" b="0" i="0" u="none" strike="noStrike" dirty="0">
                        <a:effectLst/>
                        <a:latin typeface="Arial"/>
                      </a:endParaRPr>
                    </a:p>
                  </a:txBody>
                  <a:tcPr marL="12700" marR="12700" marT="12700" marB="0" anchor="b">
                    <a:solidFill>
                      <a:schemeClr val="accent6">
                        <a:lumMod val="60000"/>
                        <a:lumOff val="40000"/>
                      </a:schemeClr>
                    </a:solidFill>
                  </a:tcPr>
                </a:tc>
                <a:tc>
                  <a:txBody>
                    <a:bodyPr/>
                    <a:lstStyle/>
                    <a:p>
                      <a:pPr algn="r" fontAlgn="b"/>
                      <a:r>
                        <a:rPr lang="en-US" sz="1600" u="none" strike="noStrike">
                          <a:effectLst/>
                        </a:rPr>
                        <a:t>705024</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l" fontAlgn="b"/>
                      <a:r>
                        <a:rPr lang="en-US" sz="1600" u="none" strike="noStrike">
                          <a:effectLst/>
                        </a:rPr>
                        <a:t>SPARC64 VIIIfx 8C 2.000GHz</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r" fontAlgn="b"/>
                      <a:r>
                        <a:rPr lang="en-US" sz="1600" u="none" strike="noStrike">
                          <a:effectLst/>
                        </a:rPr>
                        <a:t>830.18</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l" fontAlgn="b"/>
                      <a:r>
                        <a:rPr lang="en-US" sz="1600" u="none" strike="noStrike">
                          <a:effectLst/>
                        </a:rPr>
                        <a:t>None</a:t>
                      </a:r>
                      <a:endParaRPr lang="en-US" sz="1600" b="0" i="0" u="none" strike="noStrike">
                        <a:effectLst/>
                        <a:latin typeface="Arial"/>
                      </a:endParaRPr>
                    </a:p>
                  </a:txBody>
                  <a:tcPr marL="12700" marR="12700" marT="12700" marB="0" anchor="b">
                    <a:solidFill>
                      <a:schemeClr val="accent6">
                        <a:lumMod val="60000"/>
                        <a:lumOff val="40000"/>
                      </a:schemeClr>
                    </a:solidFill>
                  </a:tcPr>
                </a:tc>
              </a:tr>
              <a:tr h="152400">
                <a:tc>
                  <a:txBody>
                    <a:bodyPr/>
                    <a:lstStyle/>
                    <a:p>
                      <a:pPr algn="r" fontAlgn="b"/>
                      <a:r>
                        <a:rPr lang="en-US" sz="1600" u="none" strike="noStrike">
                          <a:effectLst/>
                        </a:rPr>
                        <a:t>5</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l" fontAlgn="b"/>
                      <a:r>
                        <a:rPr lang="en-US" sz="1600" u="none" strike="noStrike" dirty="0">
                          <a:effectLst/>
                        </a:rPr>
                        <a:t>Mira</a:t>
                      </a:r>
                      <a:endParaRPr lang="en-US" sz="1600" b="0" i="0" u="none" strike="noStrike" dirty="0">
                        <a:effectLst/>
                        <a:latin typeface="Arial"/>
                      </a:endParaRPr>
                    </a:p>
                  </a:txBody>
                  <a:tcPr marL="12700" marR="12700" marT="12700" marB="0" anchor="b">
                    <a:solidFill>
                      <a:schemeClr val="accent6">
                        <a:lumMod val="60000"/>
                        <a:lumOff val="40000"/>
                      </a:schemeClr>
                    </a:solidFill>
                  </a:tcPr>
                </a:tc>
                <a:tc>
                  <a:txBody>
                    <a:bodyPr/>
                    <a:lstStyle/>
                    <a:p>
                      <a:pPr algn="r" fontAlgn="b"/>
                      <a:r>
                        <a:rPr lang="en-US" sz="1600" u="none" strike="noStrike">
                          <a:effectLst/>
                        </a:rPr>
                        <a:t>786432</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l" fontAlgn="b"/>
                      <a:r>
                        <a:rPr lang="en-US" sz="1600" u="none" strike="noStrike">
                          <a:effectLst/>
                        </a:rPr>
                        <a:t>Power BQC 16C 1.600GHz</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r" fontAlgn="b"/>
                      <a:r>
                        <a:rPr lang="en-US" sz="1600" u="none" strike="noStrike" dirty="0">
                          <a:effectLst/>
                        </a:rPr>
                        <a:t>2176.58</a:t>
                      </a:r>
                      <a:endParaRPr lang="en-US" sz="1600" b="0" i="0" u="none" strike="noStrike" dirty="0">
                        <a:effectLst/>
                        <a:latin typeface="Arial"/>
                      </a:endParaRPr>
                    </a:p>
                  </a:txBody>
                  <a:tcPr marL="12700" marR="12700" marT="12700" marB="0" anchor="b">
                    <a:solidFill>
                      <a:schemeClr val="accent6">
                        <a:lumMod val="60000"/>
                        <a:lumOff val="40000"/>
                      </a:schemeClr>
                    </a:solidFill>
                  </a:tcPr>
                </a:tc>
                <a:tc>
                  <a:txBody>
                    <a:bodyPr/>
                    <a:lstStyle/>
                    <a:p>
                      <a:pPr algn="l" fontAlgn="b"/>
                      <a:r>
                        <a:rPr lang="en-US" sz="1600" u="none" strike="noStrike">
                          <a:effectLst/>
                        </a:rPr>
                        <a:t>None</a:t>
                      </a:r>
                      <a:endParaRPr lang="en-US" sz="1600" b="0" i="0" u="none" strike="noStrike">
                        <a:effectLst/>
                        <a:latin typeface="Arial"/>
                      </a:endParaRPr>
                    </a:p>
                  </a:txBody>
                  <a:tcPr marL="12700" marR="12700" marT="12700" marB="0" anchor="b">
                    <a:solidFill>
                      <a:schemeClr val="accent6">
                        <a:lumMod val="60000"/>
                        <a:lumOff val="40000"/>
                      </a:schemeClr>
                    </a:solidFill>
                  </a:tcPr>
                </a:tc>
              </a:tr>
              <a:tr h="152400">
                <a:tc>
                  <a:txBody>
                    <a:bodyPr/>
                    <a:lstStyle/>
                    <a:p>
                      <a:pPr algn="r" fontAlgn="b"/>
                      <a:r>
                        <a:rPr lang="en-US" sz="1600" u="none" strike="noStrike">
                          <a:effectLst/>
                        </a:rPr>
                        <a:t>6</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l" fontAlgn="b"/>
                      <a:r>
                        <a:rPr lang="en-US" sz="1600" u="none" strike="noStrike">
                          <a:effectLst/>
                        </a:rPr>
                        <a:t>Stampede</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r" fontAlgn="b"/>
                      <a:r>
                        <a:rPr lang="en-US" sz="1600" u="none" strike="noStrike">
                          <a:effectLst/>
                        </a:rPr>
                        <a:t>462462</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l" fontAlgn="b"/>
                      <a:r>
                        <a:rPr lang="fr-FR" sz="1600" u="none" strike="noStrike">
                          <a:effectLst/>
                        </a:rPr>
                        <a:t>Xeon E5-2680 8C 2.700GHz</a:t>
                      </a:r>
                      <a:endParaRPr lang="fr-FR"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r" fontAlgn="b"/>
                      <a:r>
                        <a:rPr lang="en-US" sz="1600" u="none" strike="noStrike" dirty="0">
                          <a:effectLst/>
                        </a:rPr>
                        <a:t>1145.92</a:t>
                      </a:r>
                      <a:endParaRPr lang="en-US" sz="1600" b="0" i="0" u="none" strike="noStrike" dirty="0">
                        <a:effectLst/>
                        <a:latin typeface="Arial"/>
                      </a:endParaRPr>
                    </a:p>
                  </a:txBody>
                  <a:tcPr marL="12700" marR="12700" marT="12700" marB="0" anchor="b">
                    <a:solidFill>
                      <a:schemeClr val="accent6">
                        <a:lumMod val="60000"/>
                        <a:lumOff val="40000"/>
                      </a:schemeClr>
                    </a:solidFill>
                  </a:tcPr>
                </a:tc>
                <a:tc>
                  <a:txBody>
                    <a:bodyPr/>
                    <a:lstStyle/>
                    <a:p>
                      <a:pPr algn="l" fontAlgn="b"/>
                      <a:r>
                        <a:rPr lang="en-US" sz="1600" u="none" strike="noStrike" dirty="0">
                          <a:effectLst/>
                        </a:rPr>
                        <a:t>Intel Xeon Phi SE10P</a:t>
                      </a:r>
                      <a:endParaRPr lang="en-US" sz="1600" b="0" i="0" u="none" strike="noStrike" dirty="0">
                        <a:solidFill>
                          <a:srgbClr val="FF0000"/>
                        </a:solidFill>
                        <a:effectLst/>
                        <a:latin typeface="Arial"/>
                      </a:endParaRPr>
                    </a:p>
                  </a:txBody>
                  <a:tcPr marL="12700" marR="12700" marT="12700" marB="0" anchor="b">
                    <a:solidFill>
                      <a:schemeClr val="accent6">
                        <a:lumMod val="60000"/>
                        <a:lumOff val="40000"/>
                      </a:schemeClr>
                    </a:solidFill>
                  </a:tcPr>
                </a:tc>
              </a:tr>
              <a:tr h="152400">
                <a:tc>
                  <a:txBody>
                    <a:bodyPr/>
                    <a:lstStyle/>
                    <a:p>
                      <a:pPr algn="r" fontAlgn="b"/>
                      <a:r>
                        <a:rPr lang="en-US" sz="1600" u="none" strike="noStrike">
                          <a:effectLst/>
                        </a:rPr>
                        <a:t>7</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l" fontAlgn="b"/>
                      <a:r>
                        <a:rPr lang="en-US" sz="1600" u="none" strike="noStrike">
                          <a:effectLst/>
                        </a:rPr>
                        <a:t>JUQUEEN</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r" fontAlgn="b"/>
                      <a:r>
                        <a:rPr lang="en-US" sz="1600" u="none" strike="noStrike">
                          <a:effectLst/>
                        </a:rPr>
                        <a:t>458752</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l" fontAlgn="b"/>
                      <a:r>
                        <a:rPr lang="en-US" sz="1600" u="none" strike="noStrike">
                          <a:effectLst/>
                        </a:rPr>
                        <a:t>Power BQC 16C 1.600GHz</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r" fontAlgn="b"/>
                      <a:r>
                        <a:rPr lang="en-US" sz="1600" u="none" strike="noStrike">
                          <a:effectLst/>
                        </a:rPr>
                        <a:t>2176.82</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l" fontAlgn="b"/>
                      <a:r>
                        <a:rPr lang="en-US" sz="1600" u="none" strike="noStrike" dirty="0">
                          <a:effectLst/>
                        </a:rPr>
                        <a:t>None</a:t>
                      </a:r>
                      <a:endParaRPr lang="en-US" sz="1600" b="0" i="0" u="none" strike="noStrike" dirty="0">
                        <a:effectLst/>
                        <a:latin typeface="Arial"/>
                      </a:endParaRPr>
                    </a:p>
                  </a:txBody>
                  <a:tcPr marL="12700" marR="12700" marT="12700" marB="0" anchor="b">
                    <a:solidFill>
                      <a:schemeClr val="accent6">
                        <a:lumMod val="60000"/>
                        <a:lumOff val="40000"/>
                      </a:schemeClr>
                    </a:solidFill>
                  </a:tcPr>
                </a:tc>
              </a:tr>
              <a:tr h="152400">
                <a:tc>
                  <a:txBody>
                    <a:bodyPr/>
                    <a:lstStyle/>
                    <a:p>
                      <a:pPr algn="r" fontAlgn="b"/>
                      <a:r>
                        <a:rPr lang="en-US" sz="1600" u="none" strike="noStrike">
                          <a:effectLst/>
                        </a:rPr>
                        <a:t>8</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l" fontAlgn="b"/>
                      <a:r>
                        <a:rPr lang="en-US" sz="1600" u="none" strike="noStrike">
                          <a:effectLst/>
                        </a:rPr>
                        <a:t>Vulcan</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r" fontAlgn="b"/>
                      <a:r>
                        <a:rPr lang="en-US" sz="1600" u="none" strike="noStrike">
                          <a:effectLst/>
                        </a:rPr>
                        <a:t>393216</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l" fontAlgn="b"/>
                      <a:r>
                        <a:rPr lang="en-US" sz="1600" u="none" strike="noStrike">
                          <a:effectLst/>
                        </a:rPr>
                        <a:t>Power BQC 16C 1.600GHz</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r" fontAlgn="b"/>
                      <a:r>
                        <a:rPr lang="en-US" sz="1600" u="none" strike="noStrike">
                          <a:effectLst/>
                        </a:rPr>
                        <a:t>2177.13</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l" fontAlgn="b"/>
                      <a:r>
                        <a:rPr lang="en-US" sz="1600" u="none" strike="noStrike" dirty="0">
                          <a:effectLst/>
                        </a:rPr>
                        <a:t>None</a:t>
                      </a:r>
                      <a:endParaRPr lang="en-US" sz="1600" b="0" i="0" u="none" strike="noStrike" dirty="0">
                        <a:effectLst/>
                        <a:latin typeface="Arial"/>
                      </a:endParaRPr>
                    </a:p>
                  </a:txBody>
                  <a:tcPr marL="12700" marR="12700" marT="12700" marB="0" anchor="b">
                    <a:solidFill>
                      <a:schemeClr val="accent6">
                        <a:lumMod val="60000"/>
                        <a:lumOff val="40000"/>
                      </a:schemeClr>
                    </a:solidFill>
                  </a:tcPr>
                </a:tc>
              </a:tr>
              <a:tr h="152400">
                <a:tc>
                  <a:txBody>
                    <a:bodyPr/>
                    <a:lstStyle/>
                    <a:p>
                      <a:pPr algn="r" fontAlgn="b"/>
                      <a:r>
                        <a:rPr lang="en-US" sz="1600" u="none" strike="noStrike">
                          <a:effectLst/>
                        </a:rPr>
                        <a:t>9</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l" fontAlgn="b"/>
                      <a:r>
                        <a:rPr lang="en-US" sz="1600" u="none" strike="noStrike" dirty="0" err="1">
                          <a:effectLst/>
                        </a:rPr>
                        <a:t>SuperMUC</a:t>
                      </a:r>
                      <a:endParaRPr lang="en-US" sz="1600" b="0" i="0" u="none" strike="noStrike" dirty="0">
                        <a:effectLst/>
                        <a:latin typeface="Arial"/>
                      </a:endParaRPr>
                    </a:p>
                  </a:txBody>
                  <a:tcPr marL="12700" marR="12700" marT="12700" marB="0" anchor="b">
                    <a:solidFill>
                      <a:schemeClr val="accent6">
                        <a:lumMod val="60000"/>
                        <a:lumOff val="40000"/>
                      </a:schemeClr>
                    </a:solidFill>
                  </a:tcPr>
                </a:tc>
                <a:tc>
                  <a:txBody>
                    <a:bodyPr/>
                    <a:lstStyle/>
                    <a:p>
                      <a:pPr algn="r" fontAlgn="b"/>
                      <a:r>
                        <a:rPr lang="en-US" sz="1600" u="none" strike="noStrike">
                          <a:effectLst/>
                        </a:rPr>
                        <a:t>147456</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l" fontAlgn="b"/>
                      <a:r>
                        <a:rPr lang="fr-FR" sz="1600" u="none" strike="noStrike">
                          <a:effectLst/>
                        </a:rPr>
                        <a:t>Xeon E5-2680 8C 2.700GHz</a:t>
                      </a:r>
                      <a:endParaRPr lang="fr-FR"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r" fontAlgn="b"/>
                      <a:r>
                        <a:rPr lang="en-US" sz="1600" u="none" strike="noStrike">
                          <a:effectLst/>
                        </a:rPr>
                        <a:t>846.42</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l" fontAlgn="b"/>
                      <a:r>
                        <a:rPr lang="en-US" sz="1600" u="none" strike="noStrike" dirty="0">
                          <a:effectLst/>
                        </a:rPr>
                        <a:t>None</a:t>
                      </a:r>
                      <a:endParaRPr lang="en-US" sz="1600" b="0" i="0" u="none" strike="noStrike" dirty="0">
                        <a:effectLst/>
                        <a:latin typeface="Arial"/>
                      </a:endParaRPr>
                    </a:p>
                  </a:txBody>
                  <a:tcPr marL="12700" marR="12700" marT="12700" marB="0" anchor="b">
                    <a:solidFill>
                      <a:schemeClr val="accent6">
                        <a:lumMod val="60000"/>
                        <a:lumOff val="40000"/>
                      </a:schemeClr>
                    </a:solidFill>
                  </a:tcPr>
                </a:tc>
              </a:tr>
              <a:tr h="152400">
                <a:tc>
                  <a:txBody>
                    <a:bodyPr/>
                    <a:lstStyle/>
                    <a:p>
                      <a:pPr algn="r" fontAlgn="b"/>
                      <a:r>
                        <a:rPr lang="en-US" sz="1600" u="none" strike="noStrike">
                          <a:effectLst/>
                        </a:rPr>
                        <a:t>10</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l" fontAlgn="b"/>
                      <a:r>
                        <a:rPr lang="en-US" sz="1600" u="none" strike="noStrike">
                          <a:effectLst/>
                        </a:rPr>
                        <a:t>Tianhe-1A</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r" fontAlgn="b"/>
                      <a:r>
                        <a:rPr lang="en-US" sz="1600" u="none" strike="noStrike">
                          <a:effectLst/>
                        </a:rPr>
                        <a:t>186368</a:t>
                      </a:r>
                      <a:endParaRPr lang="en-US"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l" fontAlgn="b"/>
                      <a:r>
                        <a:rPr lang="fr-FR" sz="1600" u="none" strike="noStrike">
                          <a:effectLst/>
                        </a:rPr>
                        <a:t>Xeon X5670 6C 2.930GHz</a:t>
                      </a:r>
                      <a:endParaRPr lang="fr-FR" sz="1600" b="0" i="0" u="none" strike="noStrike">
                        <a:effectLst/>
                        <a:latin typeface="Arial"/>
                      </a:endParaRPr>
                    </a:p>
                  </a:txBody>
                  <a:tcPr marL="12700" marR="12700" marT="12700" marB="0" anchor="b">
                    <a:solidFill>
                      <a:schemeClr val="accent6">
                        <a:lumMod val="60000"/>
                        <a:lumOff val="40000"/>
                      </a:schemeClr>
                    </a:solidFill>
                  </a:tcPr>
                </a:tc>
                <a:tc>
                  <a:txBody>
                    <a:bodyPr/>
                    <a:lstStyle/>
                    <a:p>
                      <a:pPr algn="r" fontAlgn="b"/>
                      <a:r>
                        <a:rPr lang="en-US" sz="1600" u="none" strike="noStrike" dirty="0">
                          <a:effectLst/>
                        </a:rPr>
                        <a:t>635.15</a:t>
                      </a:r>
                      <a:endParaRPr lang="en-US" sz="1600" b="0" i="0" u="none" strike="noStrike" dirty="0">
                        <a:effectLst/>
                        <a:latin typeface="Arial"/>
                      </a:endParaRPr>
                    </a:p>
                  </a:txBody>
                  <a:tcPr marL="12700" marR="12700" marT="12700" marB="0" anchor="b">
                    <a:solidFill>
                      <a:schemeClr val="accent6">
                        <a:lumMod val="60000"/>
                        <a:lumOff val="40000"/>
                      </a:schemeClr>
                    </a:solidFill>
                  </a:tcPr>
                </a:tc>
                <a:tc>
                  <a:txBody>
                    <a:bodyPr/>
                    <a:lstStyle/>
                    <a:p>
                      <a:pPr algn="l" fontAlgn="b"/>
                      <a:r>
                        <a:rPr lang="en-US" sz="1600" u="none" strike="noStrike" dirty="0">
                          <a:effectLst/>
                        </a:rPr>
                        <a:t>NVIDIA 2050</a:t>
                      </a:r>
                      <a:endParaRPr lang="en-US" sz="1600" b="0" i="0" u="none" strike="noStrike" dirty="0">
                        <a:solidFill>
                          <a:srgbClr val="FF0000"/>
                        </a:solidFill>
                        <a:effectLst/>
                        <a:latin typeface="Arial"/>
                      </a:endParaRPr>
                    </a:p>
                  </a:txBody>
                  <a:tcPr marL="12700" marR="12700" marT="12700" marB="0" anchor="b">
                    <a:solidFill>
                      <a:schemeClr val="accent6">
                        <a:lumMod val="60000"/>
                        <a:lumOff val="40000"/>
                      </a:schemeClr>
                    </a:solidFill>
                  </a:tcPr>
                </a:tc>
              </a:tr>
            </a:tbl>
          </a:graphicData>
        </a:graphic>
      </p:graphicFrame>
      <p:pic>
        <p:nvPicPr>
          <p:cNvPr id="12" name="Picture 11"/>
          <p:cNvPicPr>
            <a:picLocks noChangeAspect="1"/>
          </p:cNvPicPr>
          <p:nvPr/>
        </p:nvPicPr>
        <p:blipFill>
          <a:blip r:embed="rId3"/>
          <a:stretch>
            <a:fillRect/>
          </a:stretch>
        </p:blipFill>
        <p:spPr>
          <a:xfrm>
            <a:off x="6924082" y="670112"/>
            <a:ext cx="1522589" cy="1086887"/>
          </a:xfrm>
          <a:prstGeom prst="rect">
            <a:avLst/>
          </a:prstGeom>
        </p:spPr>
      </p:pic>
      <p:sp>
        <p:nvSpPr>
          <p:cNvPr id="7" name="Date Placeholder 6"/>
          <p:cNvSpPr>
            <a:spLocks noGrp="1"/>
          </p:cNvSpPr>
          <p:nvPr>
            <p:ph type="dt" sz="half" idx="10"/>
          </p:nvPr>
        </p:nvSpPr>
        <p:spPr/>
        <p:txBody>
          <a:bodyPr/>
          <a:lstStyle/>
          <a:p>
            <a:fld id="{44FA7087-0EF8-FD4E-AAEC-D8DCB7F5786A}" type="datetime1">
              <a:rPr lang="en-US" smtClean="0"/>
              <a:t>10/14/13</a:t>
            </a:fld>
            <a:endParaRPr lang="en-US"/>
          </a:p>
        </p:txBody>
      </p:sp>
      <p:sp>
        <p:nvSpPr>
          <p:cNvPr id="8" name="Footer Placeholder 7"/>
          <p:cNvSpPr>
            <a:spLocks noGrp="1"/>
          </p:cNvSpPr>
          <p:nvPr>
            <p:ph type="ftr" sz="quarter" idx="11"/>
          </p:nvPr>
        </p:nvSpPr>
        <p:spPr/>
        <p:txBody>
          <a:bodyPr/>
          <a:lstStyle/>
          <a:p>
            <a:r>
              <a:rPr lang="en-US" smtClean="0"/>
              <a:t>CHEP2013 - jbk</a:t>
            </a:r>
            <a:endParaRPr lang="en-US"/>
          </a:p>
        </p:txBody>
      </p:sp>
      <p:sp>
        <p:nvSpPr>
          <p:cNvPr id="13" name="TextBox 12"/>
          <p:cNvSpPr txBox="1"/>
          <p:nvPr/>
        </p:nvSpPr>
        <p:spPr>
          <a:xfrm>
            <a:off x="7727463" y="7737"/>
            <a:ext cx="1416538" cy="369332"/>
          </a:xfrm>
          <a:prstGeom prst="rect">
            <a:avLst/>
          </a:prstGeom>
          <a:noFill/>
        </p:spPr>
        <p:txBody>
          <a:bodyPr wrap="square" rtlCol="0">
            <a:spAutoFit/>
          </a:bodyPr>
          <a:lstStyle/>
          <a:p>
            <a:pPr algn="r"/>
            <a:r>
              <a:rPr lang="en-US" b="1" dirty="0" smtClean="0">
                <a:solidFill>
                  <a:srgbClr val="FF0000">
                    <a:alpha val="50000"/>
                  </a:srgbClr>
                </a:solidFill>
              </a:rPr>
              <a:t>Architecture</a:t>
            </a:r>
            <a:endParaRPr lang="en-US" b="1" dirty="0">
              <a:solidFill>
                <a:srgbClr val="FF0000">
                  <a:alpha val="50000"/>
                </a:srgbClr>
              </a:solidFill>
            </a:endParaRPr>
          </a:p>
        </p:txBody>
      </p:sp>
    </p:spTree>
    <p:extLst>
      <p:ext uri="{BB962C8B-B14F-4D97-AF65-F5344CB8AC3E}">
        <p14:creationId xmlns:p14="http://schemas.microsoft.com/office/powerpoint/2010/main" val="2075941671"/>
      </p:ext>
    </p:extLst>
  </p:cSld>
  <p:clrMapOvr>
    <a:masterClrMapping/>
  </p:clrMapOvr>
  <mc:AlternateContent xmlns:mc="http://schemas.openxmlformats.org/markup-compatibility/2006">
    <mc:Choice xmlns:p14="http://schemas.microsoft.com/office/powerpoint/2010/main" Requires="p14">
      <p:transition spd="slow" p14:dur="2000" advTm="88807"/>
    </mc:Choice>
    <mc:Fallback>
      <p:transition xmlns:p14="http://schemas.microsoft.com/office/powerpoint/2010/main" spd="slow" advTm="88807"/>
    </mc:Fallback>
  </mc:AlternateContent>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40.2"/>
</p:tagLst>
</file>

<file path=ppt/tags/tag2.xml><?xml version="1.0" encoding="utf-8"?>
<p:tagLst xmlns:a="http://schemas.openxmlformats.org/drawingml/2006/main" xmlns:r="http://schemas.openxmlformats.org/officeDocument/2006/relationships" xmlns:p="http://schemas.openxmlformats.org/presentationml/2006/main">
  <p:tag name="TIMING" val="|33.2|23.3"/>
</p:tagLst>
</file>

<file path=ppt/tags/tag3.xml><?xml version="1.0" encoding="utf-8"?>
<p:tagLst xmlns:a="http://schemas.openxmlformats.org/drawingml/2006/main" xmlns:r="http://schemas.openxmlformats.org/officeDocument/2006/relationships" xmlns:p="http://schemas.openxmlformats.org/presentationml/2006/main">
  <p:tag name="TIMING" val="|99.7"/>
</p:tagLst>
</file>

<file path=ppt/tags/tag4.xml><?xml version="1.0" encoding="utf-8"?>
<p:tagLst xmlns:a="http://schemas.openxmlformats.org/drawingml/2006/main" xmlns:r="http://schemas.openxmlformats.org/officeDocument/2006/relationships" xmlns:p="http://schemas.openxmlformats.org/presentationml/2006/main">
  <p:tag name="TIMING" val="|43.6|16.6|10.9"/>
</p:tagLst>
</file>

<file path=ppt/tags/tag5.xml><?xml version="1.0" encoding="utf-8"?>
<p:tagLst xmlns:a="http://schemas.openxmlformats.org/drawingml/2006/main" xmlns:r="http://schemas.openxmlformats.org/officeDocument/2006/relationships" xmlns:p="http://schemas.openxmlformats.org/presentationml/2006/main">
  <p:tag name="TIMING" val="|102.1"/>
</p:tagLst>
</file>

<file path=ppt/tags/tag6.xml><?xml version="1.0" encoding="utf-8"?>
<p:tagLst xmlns:a="http://schemas.openxmlformats.org/drawingml/2006/main" xmlns:r="http://schemas.openxmlformats.org/officeDocument/2006/relationships" xmlns:p="http://schemas.openxmlformats.org/presentationml/2006/main">
  <p:tag name="TIMING" val="|57"/>
</p:tagLst>
</file>

<file path=ppt/tags/tag7.xml><?xml version="1.0" encoding="utf-8"?>
<p:tagLst xmlns:a="http://schemas.openxmlformats.org/drawingml/2006/main" xmlns:r="http://schemas.openxmlformats.org/officeDocument/2006/relationships" xmlns:p="http://schemas.openxmlformats.org/presentationml/2006/main">
  <p:tag name="TIMING" val="|79.7|0.9"/>
</p:tagLst>
</file>

<file path=ppt/tags/tag8.xml><?xml version="1.0" encoding="utf-8"?>
<p:tagLst xmlns:a="http://schemas.openxmlformats.org/drawingml/2006/main" xmlns:r="http://schemas.openxmlformats.org/officeDocument/2006/relationships" xmlns:p="http://schemas.openxmlformats.org/presentationml/2006/main">
  <p:tag name="TIMING" val="|32.1"/>
</p:tagLst>
</file>

<file path=ppt/tags/tag9.xml><?xml version="1.0" encoding="utf-8"?>
<p:tagLst xmlns:a="http://schemas.openxmlformats.org/drawingml/2006/main" xmlns:r="http://schemas.openxmlformats.org/officeDocument/2006/relationships" xmlns:p="http://schemas.openxmlformats.org/presentationml/2006/main">
  <p:tag name="TIMING" val="|6.8|12.3|16.1|26.9|31"/>
</p:tagLst>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明朝"/>
        <a:font script="Hans" typeface="宋体"/>
        <a:font script="Hant" typeface="新細明體"/>
      </a:majorFont>
      <a:minorFont>
        <a:latin typeface="Goudy Old Style"/>
        <a:ea typeface=""/>
        <a:cs typeface=""/>
        <a:font script="Jpan" typeface="ＭＳ 明朝"/>
        <a:font script="Hans" typeface="宋体"/>
        <a:font script="Hant" typeface="新細明體"/>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254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29377</TotalTime>
  <Words>8602</Words>
  <Application>Microsoft Macintosh PowerPoint</Application>
  <PresentationFormat>On-screen Show (4:3)</PresentationFormat>
  <Paragraphs>1024</Paragraphs>
  <Slides>39</Slides>
  <Notes>33</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Inkwell</vt:lpstr>
      <vt:lpstr>Data processing in the wake of massive multicore processors</vt:lpstr>
      <vt:lpstr>Moving away from the simple commodity cluster</vt:lpstr>
      <vt:lpstr>Overview</vt:lpstr>
      <vt:lpstr>A few reminders</vt:lpstr>
      <vt:lpstr>The changes are real</vt:lpstr>
      <vt:lpstr>The changes are fundamental</vt:lpstr>
      <vt:lpstr>Changes in architecture</vt:lpstr>
      <vt:lpstr>Mainstream Computing in HEP</vt:lpstr>
      <vt:lpstr>On the horizon</vt:lpstr>
      <vt:lpstr>An quick aside …</vt:lpstr>
      <vt:lpstr>Many-core: Available now</vt:lpstr>
      <vt:lpstr>Past: Remembering days gone by</vt:lpstr>
      <vt:lpstr>Software development in this future context </vt:lpstr>
      <vt:lpstr>Modern software on current cores</vt:lpstr>
      <vt:lpstr>Living within the future context</vt:lpstr>
      <vt:lpstr>Why all the excitement?</vt:lpstr>
      <vt:lpstr>Software frameworks on modern architectures</vt:lpstr>
      <vt:lpstr>An essential organ:  The standard framework</vt:lpstr>
      <vt:lpstr>Assumptions for this discussion</vt:lpstr>
      <vt:lpstr>Let’s start from where we are now</vt:lpstr>
      <vt:lpstr>Framework reorganization</vt:lpstr>
      <vt:lpstr>Near future framework</vt:lpstr>
      <vt:lpstr>The many-core coprocessor</vt:lpstr>
      <vt:lpstr>Where are we heading?</vt:lpstr>
      <vt:lpstr>Where are we heading?</vt:lpstr>
      <vt:lpstr>Is this still a coprocessor?</vt:lpstr>
      <vt:lpstr>Not that far away</vt:lpstr>
      <vt:lpstr>These things already exist</vt:lpstr>
      <vt:lpstr>Programming many-core</vt:lpstr>
      <vt:lpstr>Programming aspects</vt:lpstr>
      <vt:lpstr>More programming aspects</vt:lpstr>
      <vt:lpstr>Affected framework areas</vt:lpstr>
      <vt:lpstr>Already visible software issues</vt:lpstr>
      <vt:lpstr>Issues that are already visible</vt:lpstr>
      <vt:lpstr>Issues that are already visible</vt:lpstr>
      <vt:lpstr>Pulling it all together</vt:lpstr>
      <vt:lpstr>A possible overcome</vt:lpstr>
      <vt:lpstr>Summary</vt:lpstr>
      <vt:lpstr>Conclusion</vt:lpstr>
    </vt:vector>
  </TitlesOfParts>
  <Company>Fermilab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processing in the wake of massive multicore and GPU</dc:title>
  <dc:creator>Jim Kowalkowski</dc:creator>
  <cp:lastModifiedBy>Jim Kowalkowski</cp:lastModifiedBy>
  <cp:revision>360</cp:revision>
  <dcterms:created xsi:type="dcterms:W3CDTF">2013-09-18T02:04:11Z</dcterms:created>
  <dcterms:modified xsi:type="dcterms:W3CDTF">2013-10-14T23:37:08Z</dcterms:modified>
</cp:coreProperties>
</file>