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767" r:id="rId1"/>
  </p:sldMasterIdLst>
  <p:notesMasterIdLst>
    <p:notesMasterId r:id="rId19"/>
  </p:notesMasterIdLst>
  <p:handoutMasterIdLst>
    <p:handoutMasterId r:id="rId20"/>
  </p:handoutMasterIdLst>
  <p:sldIdLst>
    <p:sldId id="304" r:id="rId2"/>
    <p:sldId id="310" r:id="rId3"/>
    <p:sldId id="279" r:id="rId4"/>
    <p:sldId id="298" r:id="rId5"/>
    <p:sldId id="305" r:id="rId6"/>
    <p:sldId id="306" r:id="rId7"/>
    <p:sldId id="311" r:id="rId8"/>
    <p:sldId id="307" r:id="rId9"/>
    <p:sldId id="308" r:id="rId10"/>
    <p:sldId id="309" r:id="rId11"/>
    <p:sldId id="312" r:id="rId12"/>
    <p:sldId id="288" r:id="rId13"/>
    <p:sldId id="293" r:id="rId14"/>
    <p:sldId id="294" r:id="rId15"/>
    <p:sldId id="295" r:id="rId16"/>
    <p:sldId id="296" r:id="rId17"/>
    <p:sldId id="281" r:id="rId1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43735"/>
    <a:srgbClr val="1C2B7D"/>
    <a:srgbClr val="C3FFFF"/>
    <a:srgbClr val="242424"/>
    <a:srgbClr val="F3F3F3"/>
    <a:srgbClr val="682826"/>
    <a:srgbClr val="1C2A7D"/>
    <a:srgbClr val="FFFFFF"/>
    <a:srgbClr val="F8FFA9"/>
    <a:srgbClr val="FDA89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592" autoAdjust="0"/>
    <p:restoredTop sz="95846" autoAdjust="0"/>
  </p:normalViewPr>
  <p:slideViewPr>
    <p:cSldViewPr snapToGrid="0">
      <p:cViewPr>
        <p:scale>
          <a:sx n="125" d="100"/>
          <a:sy n="125" d="100"/>
        </p:scale>
        <p:origin x="-824" y="-30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handoutMaster" Target="handoutMasters/handoutMaster1.xml"/><Relationship Id="rId21" Type="http://schemas.openxmlformats.org/officeDocument/2006/relationships/printerSettings" Target="printerSettings/printerSettings1.bin"/><Relationship Id="rId22" Type="http://schemas.openxmlformats.org/officeDocument/2006/relationships/presProps" Target="presProps.xml"/><Relationship Id="rId23" Type="http://schemas.openxmlformats.org/officeDocument/2006/relationships/viewProps" Target="viewProps.xml"/><Relationship Id="rId24" Type="http://schemas.openxmlformats.org/officeDocument/2006/relationships/theme" Target="theme/theme1.xml"/><Relationship Id="rId25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E7C39B-D7B7-1B4E-9300-64AE13EB56FF}" type="datetimeFigureOut">
              <a:rPr lang="en-US" smtClean="0"/>
              <a:t>10/9/13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8955A35-A405-7F4F-B320-8871B193C2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614925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E84112F-80FD-DD42-B346-A2F869C3B6FB}" type="datetimeFigureOut">
              <a:rPr lang="en-US" smtClean="0"/>
              <a:t>10/9/13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1D19C2-A73F-9146-9CD3-35E408E22F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359074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1D19C2-A73F-9146-9CD3-35E408E22F16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875109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1D19C2-A73F-9146-9CD3-35E408E22F16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87510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gradFill rotWithShape="0">
          <a:gsLst>
            <a:gs pos="0">
              <a:schemeClr val="bg2"/>
            </a:gs>
            <a:gs pos="50000">
              <a:schemeClr val="bg1"/>
            </a:gs>
            <a:gs pos="100000">
              <a:schemeClr val="bg2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905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 Box 23"/>
          <p:cNvSpPr txBox="1">
            <a:spLocks noChangeArrowheads="1"/>
          </p:cNvSpPr>
          <p:nvPr/>
        </p:nvSpPr>
        <p:spPr bwMode="auto">
          <a:xfrm>
            <a:off x="3505200" y="3048000"/>
            <a:ext cx="5410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en-US" dirty="0">
              <a:latin typeface="Arial Narrow" pitchFamily="34" charset="0"/>
            </a:endParaRPr>
          </a:p>
        </p:txBody>
      </p:sp>
      <p:sp>
        <p:nvSpPr>
          <p:cNvPr id="537614" name="Rectangle 14"/>
          <p:cNvSpPr>
            <a:spLocks noGrp="1" noChangeArrowheads="1"/>
          </p:cNvSpPr>
          <p:nvPr>
            <p:ph type="ctrTitle"/>
          </p:nvPr>
        </p:nvSpPr>
        <p:spPr>
          <a:xfrm>
            <a:off x="1219200" y="1600200"/>
            <a:ext cx="7772400" cy="1143000"/>
          </a:xfrm>
        </p:spPr>
        <p:txBody>
          <a:bodyPr anchor="b"/>
          <a:lstStyle>
            <a:lvl1pPr algn="r">
              <a:defRPr sz="44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17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381000" y="6305550"/>
            <a:ext cx="1905000" cy="457200"/>
          </a:xfrm>
          <a:prstGeom prst="rect">
            <a:avLst/>
          </a:prstGeom>
          <a:ln/>
        </p:spPr>
        <p:txBody>
          <a:bodyPr anchor="ctr"/>
          <a:lstStyle>
            <a:lvl1pPr>
              <a:defRPr sz="1400"/>
            </a:lvl1pPr>
          </a:lstStyle>
          <a:p>
            <a:fld id="{39540C8F-262E-AC4A-A926-653477F5C2A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34175" y="203200"/>
            <a:ext cx="1724025" cy="54419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57338" y="203200"/>
            <a:ext cx="5024437" cy="54419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17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381000" y="6305550"/>
            <a:ext cx="1905000" cy="457200"/>
          </a:xfrm>
          <a:prstGeom prst="rect">
            <a:avLst/>
          </a:prstGeom>
          <a:ln/>
        </p:spPr>
        <p:txBody>
          <a:bodyPr anchor="ctr"/>
          <a:lstStyle>
            <a:lvl1pPr>
              <a:defRPr sz="1400"/>
            </a:lvl1pPr>
          </a:lstStyle>
          <a:p>
            <a:fld id="{39540C8F-262E-AC4A-A926-653477F5C2A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57338" y="203200"/>
            <a:ext cx="68580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600200" y="1530350"/>
            <a:ext cx="33528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05400" y="1530350"/>
            <a:ext cx="33528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17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331305" y="6454635"/>
            <a:ext cx="1905000" cy="457200"/>
          </a:xfrm>
          <a:prstGeom prst="rect">
            <a:avLst/>
          </a:prstGeom>
          <a:ln/>
        </p:spPr>
        <p:txBody>
          <a:bodyPr anchor="ctr"/>
          <a:lstStyle>
            <a:lvl1pPr>
              <a:defRPr sz="1400"/>
            </a:lvl1pPr>
          </a:lstStyle>
          <a:p>
            <a:fld id="{39540C8F-262E-AC4A-A926-653477F5C2A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8" name="Rectangle 17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381000" y="6305550"/>
            <a:ext cx="1905000" cy="457200"/>
          </a:xfrm>
          <a:prstGeom prst="rect">
            <a:avLst/>
          </a:prstGeom>
          <a:ln/>
        </p:spPr>
        <p:txBody>
          <a:bodyPr anchor="ctr"/>
          <a:lstStyle>
            <a:lvl1pPr>
              <a:defRPr sz="1400"/>
            </a:lvl1pPr>
          </a:lstStyle>
          <a:p>
            <a:fld id="{39540C8F-262E-AC4A-A926-653477F5C2A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3pPr>
              <a:defRPr sz="2000"/>
            </a:lvl3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17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251793" y="6484452"/>
            <a:ext cx="1905000" cy="457200"/>
          </a:xfrm>
          <a:prstGeom prst="rect">
            <a:avLst/>
          </a:prstGeom>
          <a:ln/>
        </p:spPr>
        <p:txBody>
          <a:bodyPr anchor="ctr"/>
          <a:lstStyle>
            <a:lvl1pPr>
              <a:defRPr sz="1400"/>
            </a:lvl1pPr>
          </a:lstStyle>
          <a:p>
            <a:fld id="{39540C8F-262E-AC4A-A926-653477F5C2A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Rectangle 17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381000" y="6305550"/>
            <a:ext cx="1905000" cy="457200"/>
          </a:xfrm>
          <a:prstGeom prst="rect">
            <a:avLst/>
          </a:prstGeom>
          <a:ln/>
        </p:spPr>
        <p:txBody>
          <a:bodyPr anchor="ctr"/>
          <a:lstStyle>
            <a:lvl1pPr>
              <a:defRPr sz="1400"/>
            </a:lvl1pPr>
          </a:lstStyle>
          <a:p>
            <a:fld id="{39540C8F-262E-AC4A-A926-653477F5C2A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00200" y="1530350"/>
            <a:ext cx="33528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05400" y="1530350"/>
            <a:ext cx="33528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17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251793" y="6484452"/>
            <a:ext cx="1905000" cy="457200"/>
          </a:xfrm>
          <a:prstGeom prst="rect">
            <a:avLst/>
          </a:prstGeom>
          <a:ln/>
        </p:spPr>
        <p:txBody>
          <a:bodyPr anchor="ctr"/>
          <a:lstStyle>
            <a:lvl1pPr>
              <a:defRPr sz="1400"/>
            </a:lvl1pPr>
          </a:lstStyle>
          <a:p>
            <a:fld id="{39540C8F-262E-AC4A-A926-653477F5C2A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9" name="Rectangle 17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381000" y="6305550"/>
            <a:ext cx="1905000" cy="457200"/>
          </a:xfrm>
          <a:prstGeom prst="rect">
            <a:avLst/>
          </a:prstGeom>
          <a:ln/>
        </p:spPr>
        <p:txBody>
          <a:bodyPr anchor="ctr"/>
          <a:lstStyle>
            <a:lvl1pPr>
              <a:defRPr sz="1400"/>
            </a:lvl1pPr>
          </a:lstStyle>
          <a:p>
            <a:fld id="{39540C8F-262E-AC4A-A926-653477F5C2A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Rectangle 17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381000" y="6305550"/>
            <a:ext cx="1905000" cy="457200"/>
          </a:xfrm>
          <a:prstGeom prst="rect">
            <a:avLst/>
          </a:prstGeom>
          <a:ln/>
        </p:spPr>
        <p:txBody>
          <a:bodyPr anchor="ctr"/>
          <a:lstStyle>
            <a:lvl1pPr>
              <a:defRPr sz="1400"/>
            </a:lvl1pPr>
          </a:lstStyle>
          <a:p>
            <a:fld id="{39540C8F-262E-AC4A-A926-653477F5C2A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7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381000" y="6305550"/>
            <a:ext cx="1905000" cy="457200"/>
          </a:xfrm>
          <a:prstGeom prst="rect">
            <a:avLst/>
          </a:prstGeom>
          <a:ln/>
        </p:spPr>
        <p:txBody>
          <a:bodyPr anchor="ctr"/>
          <a:lstStyle>
            <a:lvl1pPr>
              <a:defRPr sz="1400"/>
            </a:lvl1pPr>
          </a:lstStyle>
          <a:p>
            <a:fld id="{39540C8F-262E-AC4A-A926-653477F5C2A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Rectangle 17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381000" y="6305550"/>
            <a:ext cx="1905000" cy="457200"/>
          </a:xfrm>
          <a:prstGeom prst="rect">
            <a:avLst/>
          </a:prstGeom>
          <a:ln/>
        </p:spPr>
        <p:txBody>
          <a:bodyPr anchor="ctr"/>
          <a:lstStyle>
            <a:lvl1pPr>
              <a:defRPr sz="1400"/>
            </a:lvl1pPr>
          </a:lstStyle>
          <a:p>
            <a:fld id="{39540C8F-262E-AC4A-A926-653477F5C2A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Drag picture to placeholder or click icon to add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Rectangle 17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381000" y="6305550"/>
            <a:ext cx="1905000" cy="457200"/>
          </a:xfrm>
          <a:prstGeom prst="rect">
            <a:avLst/>
          </a:prstGeom>
          <a:ln/>
        </p:spPr>
        <p:txBody>
          <a:bodyPr anchor="ctr"/>
          <a:lstStyle>
            <a:lvl1pPr>
              <a:defRPr sz="1400"/>
            </a:lvl1pPr>
          </a:lstStyle>
          <a:p>
            <a:fld id="{39540C8F-262E-AC4A-A926-653477F5C2A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5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33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5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0" y="1905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3" name="Rectangle 25"/>
          <p:cNvSpPr>
            <a:spLocks noGrp="1" noChangeArrowheads="1"/>
          </p:cNvSpPr>
          <p:nvPr>
            <p:ph type="title"/>
          </p:nvPr>
        </p:nvSpPr>
        <p:spPr bwMode="auto">
          <a:xfrm>
            <a:off x="1557338" y="203200"/>
            <a:ext cx="6858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54" name="Rectangle 26"/>
          <p:cNvSpPr>
            <a:spLocks noGrp="1" noChangeArrowheads="1"/>
          </p:cNvSpPr>
          <p:nvPr>
            <p:ph type="body" idx="1"/>
          </p:nvPr>
        </p:nvSpPr>
        <p:spPr bwMode="auto">
          <a:xfrm>
            <a:off x="1600200" y="1530350"/>
            <a:ext cx="68580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dirty="0" err="1" smtClean="0"/>
              <a:t>Laksdjfalkjfds</a:t>
            </a:r>
            <a:endParaRPr lang="en-US" dirty="0" smtClean="0"/>
          </a:p>
          <a:p>
            <a:pPr lvl="1"/>
            <a:r>
              <a:rPr lang="en-US" dirty="0" smtClean="0"/>
              <a:t>;</a:t>
            </a:r>
            <a:r>
              <a:rPr lang="en-US" dirty="0" err="1" smtClean="0"/>
              <a:t>slkjfda;slkjfd</a:t>
            </a:r>
            <a:endParaRPr lang="en-US" dirty="0" smtClean="0"/>
          </a:p>
          <a:p>
            <a:pPr lvl="3"/>
            <a:r>
              <a:rPr lang="en-US" dirty="0" err="1" smtClean="0"/>
              <a:t>A;slkjfda;slkjfd</a:t>
            </a:r>
            <a:endParaRPr lang="en-US" dirty="0" smtClean="0"/>
          </a:p>
          <a:p>
            <a:pPr lvl="3"/>
            <a:r>
              <a:rPr lang="en-US" dirty="0" smtClean="0"/>
              <a:t>	</a:t>
            </a:r>
            <a:r>
              <a:rPr lang="en-US" dirty="0" err="1" smtClean="0"/>
              <a:t>a;lksdjf;lsakjfd</a:t>
            </a:r>
            <a:endParaRPr lang="en-US" dirty="0" smtClean="0"/>
          </a:p>
          <a:p>
            <a:pPr lvl="4"/>
            <a:r>
              <a:rPr lang="en-US" dirty="0" err="1" smtClean="0"/>
              <a:t>slkdflsdkjflsdkjflsdkjf</a:t>
            </a:r>
            <a:endParaRPr lang="en-US" dirty="0" smtClean="0"/>
          </a:p>
        </p:txBody>
      </p:sp>
      <p:sp>
        <p:nvSpPr>
          <p:cNvPr id="10" name="Rectangle 17"/>
          <p:cNvSpPr>
            <a:spLocks noGrp="1" noChangeArrowheads="1"/>
          </p:cNvSpPr>
          <p:nvPr>
            <p:ph type="sldNum" sz="quarter" idx="4"/>
          </p:nvPr>
        </p:nvSpPr>
        <p:spPr>
          <a:xfrm>
            <a:off x="212037" y="6474513"/>
            <a:ext cx="1905000" cy="457200"/>
          </a:xfrm>
          <a:prstGeom prst="rect">
            <a:avLst/>
          </a:prstGeom>
          <a:ln/>
        </p:spPr>
        <p:txBody>
          <a:bodyPr anchor="ctr"/>
          <a:lstStyle>
            <a:lvl1pPr>
              <a:defRPr sz="1400"/>
            </a:lvl1pPr>
          </a:lstStyle>
          <a:p>
            <a:fld id="{39540C8F-262E-AC4A-A926-653477F5C2A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68" r:id="rId1"/>
    <p:sldLayoutId id="2147483769" r:id="rId2"/>
    <p:sldLayoutId id="2147483770" r:id="rId3"/>
    <p:sldLayoutId id="2147483771" r:id="rId4"/>
    <p:sldLayoutId id="2147483772" r:id="rId5"/>
    <p:sldLayoutId id="2147483773" r:id="rId6"/>
    <p:sldLayoutId id="2147483774" r:id="rId7"/>
    <p:sldLayoutId id="2147483775" r:id="rId8"/>
    <p:sldLayoutId id="2147483776" r:id="rId9"/>
    <p:sldLayoutId id="2147483777" r:id="rId10"/>
    <p:sldLayoutId id="2147483778" r:id="rId11"/>
    <p:sldLayoutId id="2147483779" r:id="rId12"/>
    <p:sldLayoutId id="2147483780" r:id="rId13"/>
  </p:sldLayoutIdLst>
  <p:timing>
    <p:tnLst>
      <p:par>
        <p:cTn xmlns:p14="http://schemas.microsoft.com/office/powerpoint/2010/main" id="1" dur="indefinite" restart="never" nodeType="tmRoot"/>
      </p:par>
    </p:tnLst>
  </p:timing>
  <p:hf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FFFFFF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FFFFFF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FFFFFF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FFFFFF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FFFFFF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FFFFFF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FFFFFF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FFFFFF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FFFFFF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CCFFFF"/>
        </a:buClr>
        <a:buSzPct val="80000"/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0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009900"/>
        </a:buClr>
        <a:buSzPct val="60000"/>
        <a:buFont typeface="Wingdings" pitchFamily="2" charset="2"/>
        <a:buChar char="®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25000"/>
        <a:buFont typeface="Wingdings" pitchFamily="2" charset="2"/>
        <a:buChar char="q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4" Type="http://schemas.openxmlformats.org/officeDocument/2006/relationships/image" Target="../media/image11.png"/><Relationship Id="rId5" Type="http://schemas.openxmlformats.org/officeDocument/2006/relationships/image" Target="../media/image12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9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4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5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65480" y="1713897"/>
            <a:ext cx="7772400" cy="1470025"/>
          </a:xfrm>
        </p:spPr>
        <p:txBody>
          <a:bodyPr/>
          <a:lstStyle/>
          <a:p>
            <a:pPr algn="ctr"/>
            <a:r>
              <a:rPr lang="en-US" sz="4400" dirty="0"/>
              <a:t>Big Data over a 100G Network at </a:t>
            </a:r>
            <a:r>
              <a:rPr lang="en-US" sz="4400" dirty="0" err="1"/>
              <a:t>Fermilab</a:t>
            </a:r>
            <a:endParaRPr lang="en-US" sz="44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70431" y="3677920"/>
            <a:ext cx="6906753" cy="2522588"/>
          </a:xfrm>
        </p:spPr>
        <p:txBody>
          <a:bodyPr>
            <a:normAutofit/>
          </a:bodyPr>
          <a:lstStyle/>
          <a:p>
            <a:r>
              <a:rPr lang="en-US" dirty="0" smtClean="0"/>
              <a:t>Gabriele Garzoglio </a:t>
            </a:r>
            <a:br>
              <a:rPr lang="en-US" dirty="0" smtClean="0"/>
            </a:br>
            <a:r>
              <a:rPr lang="en-US" dirty="0" smtClean="0"/>
              <a:t>Grid and Cloud Services Department</a:t>
            </a:r>
          </a:p>
          <a:p>
            <a:r>
              <a:rPr lang="en-US" dirty="0" smtClean="0"/>
              <a:t>Computing Sector, </a:t>
            </a:r>
            <a:r>
              <a:rPr lang="en-US" dirty="0" err="1" smtClean="0"/>
              <a:t>Fermilab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CHEP 2013 – Oct 15, 2013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28580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1296537" y="203200"/>
            <a:ext cx="7118801" cy="902269"/>
          </a:xfrm>
        </p:spPr>
        <p:txBody>
          <a:bodyPr/>
          <a:lstStyle/>
          <a:p>
            <a:r>
              <a:rPr lang="en-US" dirty="0" smtClean="0"/>
              <a:t>Using 100G Channel for R&amp;D As Well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157480" y="1402080"/>
            <a:ext cx="3723640" cy="4525963"/>
          </a:xfrm>
        </p:spPr>
        <p:txBody>
          <a:bodyPr>
            <a:normAutofit fontScale="92500" lnSpcReduction="10000"/>
          </a:bodyPr>
          <a:lstStyle/>
          <a:p>
            <a:r>
              <a:rPr lang="en-US" sz="2400" dirty="0" smtClean="0"/>
              <a:t>CMS needs </a:t>
            </a:r>
            <a:r>
              <a:rPr lang="en-US" sz="2400" dirty="0"/>
              <a:t>50G of data traffic </a:t>
            </a:r>
            <a:r>
              <a:rPr lang="en-US" sz="2400" dirty="0" smtClean="0"/>
              <a:t>from </a:t>
            </a:r>
            <a:r>
              <a:rPr lang="en-US" sz="2400" dirty="0" smtClean="0"/>
              <a:t>the 100G channel</a:t>
            </a:r>
            <a:endParaRPr lang="en-US" sz="2000" dirty="0" smtClean="0"/>
          </a:p>
          <a:p>
            <a:pPr>
              <a:spcBef>
                <a:spcPts val="1800"/>
              </a:spcBef>
            </a:pPr>
            <a:r>
              <a:rPr lang="en-US" sz="2400" dirty="0" smtClean="0">
                <a:solidFill>
                  <a:srgbClr val="FFFF00"/>
                </a:solidFill>
              </a:rPr>
              <a:t>Remaining ~50G for FNAL R&amp;D network</a:t>
            </a:r>
          </a:p>
          <a:p>
            <a:pPr lvl="1"/>
            <a:r>
              <a:rPr lang="en-US" sz="2000" dirty="0" smtClean="0"/>
              <a:t>Potentially higher when CMS traffic levels are low</a:t>
            </a:r>
          </a:p>
          <a:p>
            <a:pPr lvl="1"/>
            <a:r>
              <a:rPr lang="en-US" sz="2000" dirty="0" smtClean="0"/>
              <a:t>LHC in shutdown until 2015</a:t>
            </a:r>
          </a:p>
          <a:p>
            <a:pPr>
              <a:spcBef>
                <a:spcPts val="1800"/>
              </a:spcBef>
            </a:pPr>
            <a:r>
              <a:rPr lang="en-US" sz="2400" dirty="0" smtClean="0">
                <a:solidFill>
                  <a:srgbClr val="FFFF00"/>
                </a:solidFill>
              </a:rPr>
              <a:t>Planning WAN circuit into ESnet 100G </a:t>
            </a:r>
            <a:r>
              <a:rPr lang="en-US" sz="2400" dirty="0" err="1" smtClean="0">
                <a:solidFill>
                  <a:srgbClr val="FFFF00"/>
                </a:solidFill>
              </a:rPr>
              <a:t>testbed</a:t>
            </a:r>
            <a:endParaRPr lang="en-US" sz="2400" dirty="0" smtClean="0">
              <a:solidFill>
                <a:srgbClr val="FFFF00"/>
              </a:solidFill>
            </a:endParaRPr>
          </a:p>
          <a:p>
            <a:pPr lvl="1"/>
            <a:r>
              <a:rPr lang="en-US" sz="2000" dirty="0" smtClean="0"/>
              <a:t>Potential for circuits to other R&amp;D collaborations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251793" y="6484452"/>
            <a:ext cx="1905000" cy="457200"/>
          </a:xfrm>
        </p:spPr>
        <p:txBody>
          <a:bodyPr/>
          <a:lstStyle/>
          <a:p>
            <a:fld id="{39540C8F-262E-AC4A-A926-653477F5C2AE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2833" y="1464282"/>
            <a:ext cx="5278726" cy="4469157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548881" y="5906218"/>
            <a:ext cx="24681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* Diagram courtesy of Phil </a:t>
            </a:r>
            <a:r>
              <a:rPr lang="en-US" sz="1200" dirty="0" err="1" smtClean="0"/>
              <a:t>Demar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8525261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charset="2"/>
              <a:buChar char="ü"/>
            </a:pPr>
            <a:r>
              <a:rPr lang="en-US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Network R&amp;D Program</a:t>
            </a:r>
            <a:br>
              <a:rPr lang="en-US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</a:br>
            <a:r>
              <a:rPr lang="en-US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	Motivations and Overview</a:t>
            </a:r>
          </a:p>
          <a:p>
            <a:endParaRPr lang="en-US" dirty="0" smtClean="0"/>
          </a:p>
          <a:p>
            <a:pPr>
              <a:buFont typeface="Wingdings" charset="2"/>
              <a:buChar char="ü"/>
            </a:pPr>
            <a:r>
              <a:rPr lang="en-US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Network Infrastructure</a:t>
            </a:r>
            <a:br>
              <a:rPr lang="en-US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</a:br>
            <a:r>
              <a:rPr lang="en-US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	Production and R&amp;D</a:t>
            </a:r>
          </a:p>
          <a:p>
            <a:pPr>
              <a:buFont typeface="Wingdings" charset="2"/>
              <a:buChar char="ü"/>
            </a:pPr>
            <a:endParaRPr lang="en-US" dirty="0" smtClean="0">
              <a:solidFill>
                <a:schemeClr val="accent6">
                  <a:lumMod val="40000"/>
                  <a:lumOff val="60000"/>
                </a:schemeClr>
              </a:solidFill>
            </a:endParaRPr>
          </a:p>
          <a:p>
            <a:pPr>
              <a:buFont typeface="Lucida Grande"/>
              <a:buChar char="➠"/>
            </a:pPr>
            <a:r>
              <a:rPr lang="en-US" dirty="0" smtClean="0">
                <a:solidFill>
                  <a:srgbClr val="FFFF00"/>
                </a:solidFill>
              </a:rPr>
              <a:t>100G Network R&amp;D Program</a:t>
            </a:r>
          </a:p>
          <a:p>
            <a:pPr marL="0" indent="0">
              <a:buNone/>
            </a:pPr>
            <a:r>
              <a:rPr lang="en-US" dirty="0">
                <a:solidFill>
                  <a:srgbClr val="FFFF00"/>
                </a:solidFill>
              </a:rPr>
              <a:t>	</a:t>
            </a:r>
            <a:r>
              <a:rPr lang="en-US" dirty="0" smtClean="0">
                <a:solidFill>
                  <a:srgbClr val="FFFF00"/>
                </a:solidFill>
              </a:rPr>
              <a:t>Results and Plans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9540C8F-262E-AC4A-A926-653477F5C2AE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969881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57338" y="127000"/>
            <a:ext cx="7015162" cy="749300"/>
          </a:xfrm>
        </p:spPr>
        <p:txBody>
          <a:bodyPr/>
          <a:lstStyle/>
          <a:p>
            <a:r>
              <a:rPr lang="en-US" dirty="0" smtClean="0"/>
              <a:t>Goals of 100G Program at </a:t>
            </a:r>
            <a:r>
              <a:rPr lang="en-US" dirty="0" err="1" smtClean="0"/>
              <a:t>Fermilab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9540C8F-262E-AC4A-A926-653477F5C2AE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 bwMode="auto">
          <a:xfrm>
            <a:off x="467693" y="1031874"/>
            <a:ext cx="8104807" cy="45815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CCFFFF"/>
              </a:buClr>
              <a:buSzPct val="8000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9900"/>
              </a:buClr>
              <a:buSzPct val="60000"/>
              <a:buFont typeface="Wingdings" pitchFamily="2" charset="2"/>
              <a:buChar char="®"/>
              <a:defRPr sz="20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25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dirty="0" smtClean="0"/>
              <a:t>Experiment analysis systems include a deep stack of software layers and services.</a:t>
            </a:r>
            <a:endParaRPr lang="en-US" b="1" dirty="0" smtClean="0"/>
          </a:p>
          <a:p>
            <a:r>
              <a:rPr lang="en-US" dirty="0" smtClean="0">
                <a:solidFill>
                  <a:srgbClr val="FFFF00"/>
                </a:solidFill>
              </a:rPr>
              <a:t>Need to ensure these are functional and effective at the 100G scale end-to-end.</a:t>
            </a:r>
          </a:p>
          <a:p>
            <a:pPr lvl="1"/>
            <a:r>
              <a:rPr lang="en-US" dirty="0"/>
              <a:t>D</a:t>
            </a:r>
            <a:r>
              <a:rPr lang="en-US" dirty="0" smtClean="0"/>
              <a:t>etermine and tune the configuration of all layers to ensure full throughput in and across each layer/service.</a:t>
            </a:r>
          </a:p>
          <a:p>
            <a:pPr lvl="1"/>
            <a:r>
              <a:rPr lang="en-US" dirty="0" smtClean="0"/>
              <a:t>Measure and determine efficiency of the end-to-end solutions.</a:t>
            </a:r>
          </a:p>
          <a:p>
            <a:pPr lvl="1"/>
            <a:r>
              <a:rPr lang="en-US" dirty="0" smtClean="0"/>
              <a:t>Monitor, identify and mitigate error conditions.</a:t>
            </a:r>
          </a:p>
          <a:p>
            <a:pPr marL="0" indent="0">
              <a:buNone/>
            </a:pPr>
            <a:endParaRPr lang="en-US" b="1" dirty="0"/>
          </a:p>
        </p:txBody>
      </p:sp>
      <p:sp>
        <p:nvSpPr>
          <p:cNvPr id="5" name="Rounded Rectangular Callout 4"/>
          <p:cNvSpPr/>
          <p:nvPr/>
        </p:nvSpPr>
        <p:spPr bwMode="auto">
          <a:xfrm>
            <a:off x="3309557" y="4402910"/>
            <a:ext cx="2292258" cy="310576"/>
          </a:xfrm>
          <a:prstGeom prst="wedgeRoundRectCallout">
            <a:avLst>
              <a:gd name="adj1" fmla="val 246"/>
              <a:gd name="adj2" fmla="val 168641"/>
              <a:gd name="adj3" fmla="val 16667"/>
            </a:avLst>
          </a:prstGeom>
          <a:gradFill flip="none" rotWithShape="1">
            <a:gsLst>
              <a:gs pos="0">
                <a:srgbClr val="FFFFFF"/>
              </a:gs>
              <a:gs pos="100000">
                <a:srgbClr val="F8FFA9"/>
              </a:gs>
            </a:gsLst>
            <a:lin ang="16200000" scaled="0"/>
            <a:tileRect/>
          </a:gradFill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R="0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SzPct val="80000"/>
              <a:tabLst/>
            </a:pPr>
            <a:r>
              <a:rPr lang="en-US" sz="1100" b="1" dirty="0" err="1" smtClean="0">
                <a:solidFill>
                  <a:srgbClr val="800000"/>
                </a:solidFill>
                <a:latin typeface="Arial (body)"/>
                <a:cs typeface="Arial (body)"/>
              </a:rPr>
              <a:t>Fermilab</a:t>
            </a:r>
            <a:r>
              <a:rPr lang="en-US" sz="1100" b="1" dirty="0" smtClean="0">
                <a:solidFill>
                  <a:srgbClr val="800000"/>
                </a:solidFill>
                <a:latin typeface="Arial (body)"/>
                <a:cs typeface="Arial (body)"/>
              </a:rPr>
              <a:t> Network R&amp;D Facility</a:t>
            </a:r>
            <a:endParaRPr kumimoji="0" lang="en-US" sz="1100" b="1" i="0" u="none" strike="noStrike" cap="none" normalizeH="0" baseline="0" dirty="0" smtClean="0">
              <a:ln>
                <a:noFill/>
              </a:ln>
              <a:solidFill>
                <a:srgbClr val="800000"/>
              </a:solidFill>
              <a:effectLst/>
              <a:latin typeface="Arial (body)"/>
              <a:cs typeface="Arial (body)"/>
            </a:endParaRPr>
          </a:p>
        </p:txBody>
      </p:sp>
      <p:pic>
        <p:nvPicPr>
          <p:cNvPr id="8" name="Picture 7" descr="Screen shot 2013-01-04 at 11.45.23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73749" y="5089583"/>
            <a:ext cx="1822943" cy="12303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94577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57338" y="203200"/>
            <a:ext cx="7457338" cy="667035"/>
          </a:xfrm>
        </p:spPr>
        <p:txBody>
          <a:bodyPr/>
          <a:lstStyle/>
          <a:p>
            <a:r>
              <a:rPr lang="en-US" dirty="0" smtClean="0"/>
              <a:t>100G High Throughput Data Program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1148" y="854874"/>
            <a:ext cx="8543527" cy="5383366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2011: Advanced Network Initiative (ANI) Long Island MAN (LIMAN) </a:t>
            </a:r>
            <a:r>
              <a:rPr lang="en-US" dirty="0" err="1" smtClean="0"/>
              <a:t>testbed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GO / </a:t>
            </a:r>
            <a:r>
              <a:rPr lang="en-US" dirty="0" err="1" smtClean="0"/>
              <a:t>GridFTP</a:t>
            </a:r>
            <a:r>
              <a:rPr lang="en-US" dirty="0" smtClean="0"/>
              <a:t> over 3x10GE.</a:t>
            </a:r>
          </a:p>
          <a:p>
            <a:r>
              <a:rPr lang="en-US" dirty="0" smtClean="0"/>
              <a:t>2011-2012: Super Computing </a:t>
            </a:r>
            <a:r>
              <a:rPr lang="fr-FR" dirty="0" smtClean="0"/>
              <a:t>’</a:t>
            </a:r>
            <a:r>
              <a:rPr lang="en-US" dirty="0" smtClean="0"/>
              <a:t>11</a:t>
            </a:r>
          </a:p>
          <a:p>
            <a:pPr lvl="1"/>
            <a:r>
              <a:rPr lang="en-US" dirty="0" smtClean="0"/>
              <a:t>Fast access to ~30TB of CMS data </a:t>
            </a:r>
            <a:br>
              <a:rPr lang="en-US" dirty="0" smtClean="0"/>
            </a:br>
            <a:r>
              <a:rPr lang="en-US" dirty="0" smtClean="0"/>
              <a:t>in 1h from NERSC to ANL using </a:t>
            </a:r>
            <a:br>
              <a:rPr lang="en-US" dirty="0" smtClean="0"/>
            </a:br>
            <a:r>
              <a:rPr lang="en-US" dirty="0" err="1" smtClean="0"/>
              <a:t>GridFTP</a:t>
            </a:r>
            <a:r>
              <a:rPr lang="en-US" dirty="0" smtClean="0"/>
              <a:t>. </a:t>
            </a:r>
          </a:p>
          <a:p>
            <a:pPr lvl="1"/>
            <a:r>
              <a:rPr lang="en-US" dirty="0" smtClean="0"/>
              <a:t>15 </a:t>
            </a:r>
            <a:r>
              <a:rPr lang="en-US" dirty="0" err="1" smtClean="0"/>
              <a:t>srv</a:t>
            </a:r>
            <a:r>
              <a:rPr lang="en-US" dirty="0" smtClean="0"/>
              <a:t> / </a:t>
            </a:r>
            <a:r>
              <a:rPr lang="en-US" dirty="0"/>
              <a:t>28 </a:t>
            </a:r>
            <a:r>
              <a:rPr lang="en-US" dirty="0" err="1" smtClean="0"/>
              <a:t>clnt</a:t>
            </a:r>
            <a:r>
              <a:rPr lang="en-US" dirty="0" smtClean="0"/>
              <a:t> – 4 </a:t>
            </a:r>
            <a:r>
              <a:rPr lang="en-US" dirty="0" err="1" smtClean="0"/>
              <a:t>gFTP</a:t>
            </a:r>
            <a:r>
              <a:rPr lang="en-US" dirty="0" smtClean="0"/>
              <a:t> / core;</a:t>
            </a:r>
            <a:br>
              <a:rPr lang="en-US" dirty="0" smtClean="0"/>
            </a:br>
            <a:r>
              <a:rPr lang="en-US" dirty="0" smtClean="0"/>
              <a:t>2 </a:t>
            </a:r>
            <a:r>
              <a:rPr lang="en-US" dirty="0" err="1" smtClean="0"/>
              <a:t>strms</a:t>
            </a:r>
            <a:r>
              <a:rPr lang="en-US" dirty="0" smtClean="0"/>
              <a:t>; TCP Win. 2MB</a:t>
            </a:r>
          </a:p>
          <a:p>
            <a:r>
              <a:rPr lang="en-US" dirty="0" smtClean="0">
                <a:solidFill>
                  <a:srgbClr val="FFFF00"/>
                </a:solidFill>
              </a:rPr>
              <a:t>2012-2013: </a:t>
            </a:r>
            <a:r>
              <a:rPr lang="en-US" dirty="0" err="1" smtClean="0">
                <a:solidFill>
                  <a:srgbClr val="FFFF00"/>
                </a:solidFill>
              </a:rPr>
              <a:t>ESnet</a:t>
            </a:r>
            <a:r>
              <a:rPr lang="en-US" dirty="0" smtClean="0">
                <a:solidFill>
                  <a:srgbClr val="FFFF00"/>
                </a:solidFill>
              </a:rPr>
              <a:t> 100G </a:t>
            </a:r>
            <a:r>
              <a:rPr lang="en-US" dirty="0" err="1" smtClean="0">
                <a:solidFill>
                  <a:srgbClr val="FFFF00"/>
                </a:solidFill>
              </a:rPr>
              <a:t>testbed</a:t>
            </a:r>
            <a:endParaRPr lang="en-US" dirty="0" smtClean="0">
              <a:solidFill>
                <a:srgbClr val="FFFF00"/>
              </a:solidFill>
            </a:endParaRPr>
          </a:p>
          <a:p>
            <a:pPr lvl="1"/>
            <a:r>
              <a:rPr lang="en-US" dirty="0" smtClean="0"/>
              <a:t>Tuning parameters of middleware for data movement: </a:t>
            </a:r>
            <a:r>
              <a:rPr lang="en-US" dirty="0" err="1" smtClean="0"/>
              <a:t>xrootd</a:t>
            </a:r>
            <a:r>
              <a:rPr lang="en-US" dirty="0" smtClean="0"/>
              <a:t>, </a:t>
            </a:r>
            <a:r>
              <a:rPr lang="en-US" dirty="0" err="1" smtClean="0"/>
              <a:t>GridFTP</a:t>
            </a:r>
            <a:r>
              <a:rPr lang="en-US" dirty="0" smtClean="0"/>
              <a:t>, SRM, Globus Online, Squid. Achieved ~97Gbps</a:t>
            </a:r>
          </a:p>
          <a:p>
            <a:pPr lvl="2"/>
            <a:r>
              <a:rPr lang="en-US" dirty="0" smtClean="0"/>
              <a:t>Rapid turn around on the </a:t>
            </a:r>
            <a:r>
              <a:rPr lang="en-US" dirty="0" err="1" smtClean="0"/>
              <a:t>testbed</a:t>
            </a:r>
            <a:r>
              <a:rPr lang="en-US" dirty="0" smtClean="0"/>
              <a:t> thank to custom boot images </a:t>
            </a:r>
          </a:p>
          <a:p>
            <a:pPr lvl="1"/>
            <a:r>
              <a:rPr lang="en-US" dirty="0" smtClean="0"/>
              <a:t>Commissioning </a:t>
            </a:r>
            <a:r>
              <a:rPr lang="en-US" dirty="0" err="1" smtClean="0"/>
              <a:t>Fermilab</a:t>
            </a:r>
            <a:r>
              <a:rPr lang="en-US" dirty="0" smtClean="0"/>
              <a:t> Network R&amp;D facility: 12 nodes at 8.5 </a:t>
            </a:r>
            <a:r>
              <a:rPr lang="en-US" dirty="0" err="1" smtClean="0"/>
              <a:t>Gbps</a:t>
            </a:r>
            <a:r>
              <a:rPr lang="en-US" dirty="0" smtClean="0"/>
              <a:t> per 10G node</a:t>
            </a:r>
          </a:p>
          <a:p>
            <a:pPr lvl="1"/>
            <a:r>
              <a:rPr lang="en-US" dirty="0"/>
              <a:t>Test NFS v4 over 100G using </a:t>
            </a:r>
            <a:r>
              <a:rPr lang="en-US" dirty="0" err="1"/>
              <a:t>dCache</a:t>
            </a:r>
            <a:r>
              <a:rPr lang="en-US" dirty="0"/>
              <a:t> (</a:t>
            </a:r>
            <a:r>
              <a:rPr lang="en-US" dirty="0" err="1"/>
              <a:t>collab</a:t>
            </a:r>
            <a:r>
              <a:rPr lang="en-US" dirty="0"/>
              <a:t>. w/ IBM research</a:t>
            </a:r>
            <a:r>
              <a:rPr lang="en-US" dirty="0" smtClean="0"/>
              <a:t>)</a:t>
            </a:r>
          </a:p>
          <a:p>
            <a:r>
              <a:rPr lang="en-US" dirty="0" smtClean="0">
                <a:solidFill>
                  <a:srgbClr val="FFFF00"/>
                </a:solidFill>
              </a:rPr>
              <a:t>Fall 2013 / Winter 2014: 100G Endpoint at </a:t>
            </a:r>
            <a:r>
              <a:rPr lang="en-US" dirty="0" err="1" smtClean="0">
                <a:solidFill>
                  <a:srgbClr val="FFFF00"/>
                </a:solidFill>
              </a:rPr>
              <a:t>Fermilab</a:t>
            </a:r>
            <a:endParaRPr lang="en-US" dirty="0" smtClean="0">
              <a:solidFill>
                <a:srgbClr val="FFFF00"/>
              </a:solidFill>
            </a:endParaRPr>
          </a:p>
          <a:p>
            <a:pPr lvl="1"/>
            <a:r>
              <a:rPr lang="en-US" dirty="0" smtClean="0"/>
              <a:t>Validate hardware link w/ </a:t>
            </a:r>
            <a:r>
              <a:rPr lang="en-US" dirty="0" smtClean="0"/>
              <a:t>data transfer </a:t>
            </a:r>
            <a:r>
              <a:rPr lang="en-US" dirty="0" smtClean="0"/>
              <a:t>apps with UFL</a:t>
            </a:r>
            <a:r>
              <a:rPr lang="en-US" dirty="0"/>
              <a:t> </a:t>
            </a:r>
            <a:r>
              <a:rPr lang="en-US" dirty="0" smtClean="0"/>
              <a:t>and others</a:t>
            </a:r>
            <a:r>
              <a:rPr lang="en-US" dirty="0" smtClean="0"/>
              <a:t>. Talk to me if you want to participate in these activities.</a:t>
            </a:r>
          </a:p>
          <a:p>
            <a:pPr lvl="1"/>
            <a:r>
              <a:rPr lang="en-US" dirty="0" smtClean="0"/>
              <a:t>Demonstrate storage-to-</a:t>
            </a:r>
            <a:r>
              <a:rPr lang="en-US" dirty="0"/>
              <a:t>storage 100G </a:t>
            </a:r>
            <a:r>
              <a:rPr lang="en-US" dirty="0" smtClean="0"/>
              <a:t>rates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9540C8F-262E-AC4A-A926-653477F5C2AE}" type="slidenum">
              <a:rPr lang="en-US" smtClean="0"/>
              <a:pPr/>
              <a:t>13</a:t>
            </a:fld>
            <a:endParaRPr lang="en-US"/>
          </a:p>
        </p:txBody>
      </p:sp>
      <p:pic>
        <p:nvPicPr>
          <p:cNvPr id="5" name="Picture 4" descr="Diagram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9365" y="1280160"/>
            <a:ext cx="3985311" cy="209384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116025" y="1256934"/>
            <a:ext cx="21607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70 </a:t>
            </a:r>
            <a:r>
              <a:rPr lang="en-US" dirty="0" err="1" smtClean="0"/>
              <a:t>Gbps</a:t>
            </a:r>
            <a:r>
              <a:rPr lang="en-US" dirty="0" smtClean="0"/>
              <a:t> (peak: 75)</a:t>
            </a:r>
          </a:p>
        </p:txBody>
      </p:sp>
      <p:cxnSp>
        <p:nvCxnSpPr>
          <p:cNvPr id="8" name="Straight Arrow Connector 7"/>
          <p:cNvCxnSpPr/>
          <p:nvPr/>
        </p:nvCxnSpPr>
        <p:spPr bwMode="auto">
          <a:xfrm>
            <a:off x="8259648" y="1545306"/>
            <a:ext cx="539835" cy="1786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stealth" w="lg" len="lg"/>
          </a:ln>
          <a:effectLst/>
        </p:spPr>
      </p:cxnSp>
    </p:spTree>
    <p:extLst>
      <p:ext uri="{BB962C8B-B14F-4D97-AF65-F5344CB8AC3E}">
        <p14:creationId xmlns:p14="http://schemas.microsoft.com/office/powerpoint/2010/main" val="31587609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557337" y="83395"/>
            <a:ext cx="7324195" cy="962930"/>
          </a:xfrm>
        </p:spPr>
        <p:txBody>
          <a:bodyPr/>
          <a:lstStyle/>
          <a:p>
            <a:r>
              <a:rPr lang="en-US" dirty="0" err="1"/>
              <a:t>GridFTP</a:t>
            </a:r>
            <a:r>
              <a:rPr lang="en-US" dirty="0"/>
              <a:t> / SRM / </a:t>
            </a:r>
            <a:r>
              <a:rPr lang="en-US" dirty="0" err="1" smtClean="0"/>
              <a:t>GlobusOnline</a:t>
            </a:r>
            <a:r>
              <a:rPr lang="en-US" dirty="0" smtClean="0"/>
              <a:t> Tests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9540C8F-262E-AC4A-A926-653477F5C2AE}" type="slidenum">
              <a:rPr lang="en-US" smtClean="0"/>
              <a:pPr/>
              <a:t>14</a:t>
            </a:fld>
            <a:endParaRPr lang="en-US"/>
          </a:p>
        </p:txBody>
      </p:sp>
      <p:pic>
        <p:nvPicPr>
          <p:cNvPr id="14" name="Picture 13" descr="chart_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0699" y="17284880"/>
            <a:ext cx="5321393" cy="3414263"/>
          </a:xfrm>
          <a:prstGeom prst="rect">
            <a:avLst/>
          </a:prstGeom>
        </p:spPr>
      </p:pic>
      <p:sp>
        <p:nvSpPr>
          <p:cNvPr id="16" name="Content Placeholder 6"/>
          <p:cNvSpPr txBox="1">
            <a:spLocks/>
          </p:cNvSpPr>
          <p:nvPr/>
        </p:nvSpPr>
        <p:spPr>
          <a:xfrm>
            <a:off x="170122" y="934502"/>
            <a:ext cx="3599317" cy="3474426"/>
          </a:xfrm>
          <a:prstGeom prst="rect">
            <a:avLst/>
          </a:prstGeom>
        </p:spPr>
        <p:txBody>
          <a:bodyPr>
            <a:normAutofit fontScale="77500" lnSpcReduction="20000"/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CCFFFF"/>
              </a:buClr>
              <a:buSzPct val="8000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9900"/>
              </a:buClr>
              <a:buSzPct val="60000"/>
              <a:buFont typeface="Wingdings" pitchFamily="2" charset="2"/>
              <a:buChar char="®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25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dirty="0" smtClean="0"/>
              <a:t>Data Movement using </a:t>
            </a:r>
            <a:r>
              <a:rPr lang="en-US" dirty="0" err="1" smtClean="0"/>
              <a:t>GridFTP</a:t>
            </a:r>
            <a:endParaRPr lang="en-US" dirty="0" smtClean="0"/>
          </a:p>
          <a:p>
            <a:pPr lvl="1"/>
            <a:r>
              <a:rPr lang="en-US" dirty="0" smtClean="0"/>
              <a:t>3</a:t>
            </a:r>
            <a:r>
              <a:rPr lang="en-US" baseline="30000" dirty="0" smtClean="0"/>
              <a:t>rd</a:t>
            </a:r>
            <a:r>
              <a:rPr lang="en-US" dirty="0" smtClean="0"/>
              <a:t> party </a:t>
            </a:r>
            <a:r>
              <a:rPr lang="en-US" dirty="0" err="1" smtClean="0"/>
              <a:t>Srv</a:t>
            </a:r>
            <a:r>
              <a:rPr lang="en-US" dirty="0" smtClean="0"/>
              <a:t> to </a:t>
            </a:r>
            <a:r>
              <a:rPr lang="en-US" dirty="0" err="1" smtClean="0"/>
              <a:t>Srv</a:t>
            </a:r>
            <a:r>
              <a:rPr lang="en-US" dirty="0" smtClean="0"/>
              <a:t> trans.: </a:t>
            </a:r>
            <a:br>
              <a:rPr lang="en-US" dirty="0" smtClean="0"/>
            </a:br>
            <a:r>
              <a:rPr lang="en-US" dirty="0" err="1" smtClean="0"/>
              <a:t>Src</a:t>
            </a:r>
            <a:r>
              <a:rPr lang="en-US" dirty="0" smtClean="0"/>
              <a:t> at NERSC / </a:t>
            </a:r>
            <a:r>
              <a:rPr lang="en-US" dirty="0" err="1" smtClean="0"/>
              <a:t>Dest</a:t>
            </a:r>
            <a:r>
              <a:rPr lang="en-US" dirty="0" smtClean="0"/>
              <a:t> at ANL</a:t>
            </a:r>
          </a:p>
          <a:p>
            <a:pPr lvl="1"/>
            <a:r>
              <a:rPr lang="en-US" dirty="0"/>
              <a:t>Dataset split into 3 </a:t>
            </a:r>
            <a:r>
              <a:rPr lang="en-US" dirty="0" smtClean="0"/>
              <a:t>size sets </a:t>
            </a:r>
          </a:p>
          <a:p>
            <a:r>
              <a:rPr lang="en-US" altLang="ko-KR" dirty="0" smtClean="0"/>
              <a:t>Large files transfer performance ~ 92Gbps</a:t>
            </a:r>
          </a:p>
          <a:p>
            <a:r>
              <a:rPr lang="en-US" altLang="ko-KR" dirty="0" err="1" smtClean="0"/>
              <a:t>GridFTP</a:t>
            </a:r>
            <a:r>
              <a:rPr lang="en-US" altLang="ko-KR" dirty="0" smtClean="0"/>
              <a:t> logging was through NFS on 1GE link: file transfers blocked on this.</a:t>
            </a:r>
          </a:p>
          <a:p>
            <a:r>
              <a:rPr lang="en-US" altLang="ko-KR" dirty="0" smtClean="0">
                <a:solidFill>
                  <a:srgbClr val="FFFF00"/>
                </a:solidFill>
              </a:rPr>
              <a:t>Lot of Small Files (LOSF) transfer performance improved with pipelining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25285" y="1046325"/>
            <a:ext cx="4750849" cy="2973928"/>
          </a:xfrm>
          <a:prstGeom prst="rect">
            <a:avLst/>
          </a:prstGeom>
        </p:spPr>
      </p:pic>
      <p:cxnSp>
        <p:nvCxnSpPr>
          <p:cNvPr id="12" name="Straight Arrow Connector 11"/>
          <p:cNvCxnSpPr/>
          <p:nvPr/>
        </p:nvCxnSpPr>
        <p:spPr>
          <a:xfrm flipH="1">
            <a:off x="6343650" y="27895786"/>
            <a:ext cx="1278685" cy="1133471"/>
          </a:xfrm>
          <a:prstGeom prst="straightConnector1">
            <a:avLst/>
          </a:prstGeom>
          <a:ln w="38100" cmpd="sng">
            <a:solidFill>
              <a:schemeClr val="accent2">
                <a:lumMod val="75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Rectangle 17"/>
          <p:cNvSpPr/>
          <p:nvPr/>
        </p:nvSpPr>
        <p:spPr>
          <a:xfrm>
            <a:off x="178180" y="6281866"/>
            <a:ext cx="4646504" cy="523220"/>
          </a:xfrm>
          <a:prstGeom prst="rect">
            <a:avLst/>
          </a:prstGeom>
          <a:solidFill>
            <a:srgbClr val="1C2A7D"/>
          </a:solidFill>
        </p:spPr>
        <p:txBody>
          <a:bodyPr wrap="square">
            <a:spAutoFit/>
          </a:bodyPr>
          <a:lstStyle/>
          <a:p>
            <a:r>
              <a:rPr lang="en-US" altLang="ko-KR" sz="1400" dirty="0" smtClean="0"/>
              <a:t>Optimal performance: 97 </a:t>
            </a:r>
            <a:r>
              <a:rPr lang="en-US" altLang="ko-KR" sz="1400" dirty="0" err="1"/>
              <a:t>Gbps</a:t>
            </a:r>
            <a:r>
              <a:rPr lang="en-US" altLang="ko-KR" sz="1400" dirty="0"/>
              <a:t> </a:t>
            </a:r>
            <a:r>
              <a:rPr lang="en-US" altLang="ko-KR" sz="1400" dirty="0" smtClean="0"/>
              <a:t>w/ </a:t>
            </a:r>
            <a:r>
              <a:rPr lang="en-US" altLang="ko-KR" sz="1400" dirty="0" err="1" smtClean="0"/>
              <a:t>GridFTP</a:t>
            </a:r>
            <a:r>
              <a:rPr lang="en-US" altLang="ko-KR" sz="1400" dirty="0"/>
              <a:t/>
            </a:r>
            <a:br>
              <a:rPr lang="en-US" altLang="ko-KR" sz="1400" dirty="0"/>
            </a:br>
            <a:r>
              <a:rPr lang="en-US" altLang="ko-KR" sz="1400" dirty="0" smtClean="0"/>
              <a:t>2 </a:t>
            </a:r>
            <a:r>
              <a:rPr lang="en-US" altLang="ko-KR" sz="1400" dirty="0"/>
              <a:t>GB </a:t>
            </a:r>
            <a:r>
              <a:rPr lang="en-US" altLang="ko-KR" sz="1400" dirty="0" smtClean="0"/>
              <a:t>files – 3 nodes x 16 streams / node</a:t>
            </a:r>
            <a:endParaRPr lang="en-US" altLang="ko-KR" sz="1400" dirty="0"/>
          </a:p>
        </p:txBody>
      </p:sp>
      <p:grpSp>
        <p:nvGrpSpPr>
          <p:cNvPr id="27" name="Group 26"/>
          <p:cNvGrpSpPr/>
          <p:nvPr/>
        </p:nvGrpSpPr>
        <p:grpSpPr>
          <a:xfrm>
            <a:off x="261252" y="4335387"/>
            <a:ext cx="3690988" cy="2098232"/>
            <a:chOff x="381000" y="4172006"/>
            <a:chExt cx="3497053" cy="2098232"/>
          </a:xfrm>
        </p:grpSpPr>
        <p:pic>
          <p:nvPicPr>
            <p:cNvPr id="17" name="Content Placeholder 4" descr="gftp-110g.pn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-7078" b="-7078"/>
            <a:stretch>
              <a:fillRect/>
            </a:stretch>
          </p:blipFill>
          <p:spPr bwMode="auto">
            <a:xfrm>
              <a:off x="381000" y="4172006"/>
              <a:ext cx="3497053" cy="20982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26" name="Group 25"/>
            <p:cNvGrpSpPr/>
            <p:nvPr/>
          </p:nvGrpSpPr>
          <p:grpSpPr>
            <a:xfrm>
              <a:off x="1405570" y="4526018"/>
              <a:ext cx="998749" cy="276999"/>
              <a:chOff x="1405570" y="4526018"/>
              <a:chExt cx="998749" cy="276999"/>
            </a:xfrm>
          </p:grpSpPr>
          <p:sp>
            <p:nvSpPr>
              <p:cNvPr id="19" name="TextBox 18"/>
              <p:cNvSpPr txBox="1"/>
              <p:nvPr/>
            </p:nvSpPr>
            <p:spPr>
              <a:xfrm>
                <a:off x="1405570" y="4526018"/>
                <a:ext cx="791878" cy="276999"/>
              </a:xfrm>
              <a:prstGeom prst="rect">
                <a:avLst/>
              </a:prstGeom>
              <a:noFill/>
              <a:ln w="28575" cmpd="sng">
                <a:solidFill>
                  <a:srgbClr val="943735"/>
                </a:solidFill>
              </a:ln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/>
                  <a:t>97 </a:t>
                </a:r>
                <a:r>
                  <a:rPr lang="en-US" sz="1200" dirty="0" err="1" smtClean="0"/>
                  <a:t>Gbps</a:t>
                </a:r>
                <a:endParaRPr lang="en-US" sz="1200" dirty="0"/>
              </a:p>
            </p:txBody>
          </p:sp>
          <p:cxnSp>
            <p:nvCxnSpPr>
              <p:cNvPr id="20" name="Straight Arrow Connector 19"/>
              <p:cNvCxnSpPr>
                <a:stCxn id="19" idx="3"/>
              </p:cNvCxnSpPr>
              <p:nvPr/>
            </p:nvCxnSpPr>
            <p:spPr bwMode="auto">
              <a:xfrm>
                <a:off x="2197448" y="4664518"/>
                <a:ext cx="206871" cy="0"/>
              </a:xfrm>
              <a:prstGeom prst="straightConnector1">
                <a:avLst/>
              </a:prstGeom>
              <a:noFill/>
              <a:ln w="28575" cap="flat" cmpd="sng" algn="ctr">
                <a:solidFill>
                  <a:srgbClr val="943735"/>
                </a:solidFill>
                <a:prstDash val="solid"/>
                <a:round/>
                <a:headEnd type="none" w="med" len="med"/>
                <a:tailEnd type="arrow"/>
              </a:ln>
              <a:effectLst/>
            </p:spPr>
          </p:cxnSp>
        </p:grpSp>
      </p:grpSp>
      <p:sp>
        <p:nvSpPr>
          <p:cNvPr id="29" name="Rectangle 28"/>
          <p:cNvSpPr/>
          <p:nvPr/>
        </p:nvSpPr>
        <p:spPr>
          <a:xfrm>
            <a:off x="4029466" y="6282401"/>
            <a:ext cx="4819894" cy="523220"/>
          </a:xfrm>
          <a:prstGeom prst="rect">
            <a:avLst/>
          </a:prstGeom>
          <a:solidFill>
            <a:srgbClr val="1C2A7D"/>
          </a:solidFill>
        </p:spPr>
        <p:txBody>
          <a:bodyPr wrap="square">
            <a:spAutoFit/>
          </a:bodyPr>
          <a:lstStyle/>
          <a:p>
            <a:r>
              <a:rPr lang="en-US" altLang="ko-KR" sz="1400" dirty="0" smtClean="0"/>
              <a:t>Pipelining (“FTP </a:t>
            </a:r>
            <a:r>
              <a:rPr lang="en-US" altLang="ko-KR" sz="1400" dirty="0" err="1" smtClean="0"/>
              <a:t>cmd</a:t>
            </a:r>
            <a:r>
              <a:rPr lang="en-US" altLang="ko-KR" sz="1400" dirty="0" smtClean="0"/>
              <a:t> in-flight”) mitigates the negative effects of high-latency on transfer performance</a:t>
            </a:r>
            <a:endParaRPr lang="en-US" altLang="ko-KR" sz="1400" dirty="0"/>
          </a:p>
        </p:txBody>
      </p:sp>
      <p:pic>
        <p:nvPicPr>
          <p:cNvPr id="2" name="Picture 1" descr="Screen Shot 2013-09-23 at 4.16.34 PM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3520" y="4215786"/>
            <a:ext cx="4792980" cy="20732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00449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57337" y="83395"/>
            <a:ext cx="7278871" cy="739565"/>
          </a:xfrm>
        </p:spPr>
        <p:txBody>
          <a:bodyPr/>
          <a:lstStyle/>
          <a:p>
            <a:r>
              <a:rPr lang="en-US" dirty="0" err="1" smtClean="0"/>
              <a:t>XRootD</a:t>
            </a:r>
            <a:r>
              <a:rPr lang="en-US" dirty="0" smtClean="0"/>
              <a:t> Tests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/>
          </a:bodyPr>
          <a:lstStyle/>
          <a:p>
            <a:fld id="{39540C8F-262E-AC4A-A926-653477F5C2AE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170122" y="967564"/>
            <a:ext cx="2664518" cy="5190559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Data Movement over </a:t>
            </a:r>
            <a:r>
              <a:rPr lang="en-US" dirty="0" err="1" smtClean="0"/>
              <a:t>XRootD</a:t>
            </a:r>
            <a:r>
              <a:rPr lang="en-US" dirty="0" smtClean="0"/>
              <a:t>, testing LHC experiment (CMS / Atlas) analysis use cases.</a:t>
            </a:r>
            <a:endParaRPr lang="en-US" dirty="0"/>
          </a:p>
          <a:p>
            <a:pPr lvl="1"/>
            <a:r>
              <a:rPr lang="en-US" dirty="0" smtClean="0"/>
              <a:t>Clients at NERSC / Servers at ANL</a:t>
            </a:r>
            <a:endParaRPr lang="en-US" dirty="0"/>
          </a:p>
          <a:p>
            <a:pPr lvl="1"/>
            <a:r>
              <a:rPr lang="en-US" dirty="0" smtClean="0"/>
              <a:t>Using </a:t>
            </a:r>
            <a:r>
              <a:rPr lang="en-US" dirty="0" err="1" smtClean="0"/>
              <a:t>RAMDisk</a:t>
            </a:r>
            <a:r>
              <a:rPr lang="en-US" dirty="0" smtClean="0"/>
              <a:t> as storage </a:t>
            </a:r>
            <a:r>
              <a:rPr lang="en-US" dirty="0"/>
              <a:t>area on the server </a:t>
            </a:r>
            <a:r>
              <a:rPr lang="en-US" dirty="0" smtClean="0"/>
              <a:t>side</a:t>
            </a:r>
          </a:p>
          <a:p>
            <a:r>
              <a:rPr lang="en-US" dirty="0" smtClean="0"/>
              <a:t>Challenges</a:t>
            </a:r>
          </a:p>
          <a:p>
            <a:pPr lvl="1"/>
            <a:r>
              <a:rPr lang="en-US" altLang="ko-KR" dirty="0" smtClean="0"/>
              <a:t>Tests </a:t>
            </a:r>
            <a:r>
              <a:rPr lang="en-US" altLang="ko-KR" dirty="0"/>
              <a:t>limited by the size of </a:t>
            </a:r>
            <a:r>
              <a:rPr lang="en-US" altLang="ko-KR" dirty="0" err="1" smtClean="0"/>
              <a:t>RAMDisk</a:t>
            </a:r>
            <a:endParaRPr lang="en-US" dirty="0"/>
          </a:p>
          <a:p>
            <a:pPr lvl="1"/>
            <a:r>
              <a:rPr lang="en-US" dirty="0" smtClean="0">
                <a:solidFill>
                  <a:srgbClr val="FFFF00"/>
                </a:solidFill>
              </a:rPr>
              <a:t>Little control </a:t>
            </a:r>
            <a:r>
              <a:rPr lang="en-US" dirty="0">
                <a:solidFill>
                  <a:srgbClr val="FFFF00"/>
                </a:solidFill>
              </a:rPr>
              <a:t>over </a:t>
            </a:r>
            <a:r>
              <a:rPr lang="en-US" dirty="0" err="1" smtClean="0">
                <a:solidFill>
                  <a:srgbClr val="FFFF00"/>
                </a:solidFill>
              </a:rPr>
              <a:t>xrootd</a:t>
            </a:r>
            <a:r>
              <a:rPr lang="en-US" dirty="0" smtClean="0">
                <a:solidFill>
                  <a:srgbClr val="FFFF00"/>
                </a:solidFill>
              </a:rPr>
              <a:t> client / server tuning parameters</a:t>
            </a:r>
          </a:p>
        </p:txBody>
      </p:sp>
      <p:pic>
        <p:nvPicPr>
          <p:cNvPr id="6" name="Picture 5" descr="Screen shot 2012-12-26 at 1.43.53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4320" y="864049"/>
            <a:ext cx="6246877" cy="3555551"/>
          </a:xfrm>
          <a:prstGeom prst="rect">
            <a:avLst/>
          </a:prstGeom>
        </p:spPr>
      </p:pic>
      <p:pic>
        <p:nvPicPr>
          <p:cNvPr id="10" name="Picture 9" descr="Screen shot 2012-12-26 at 2.14.48 P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2011" y="4516316"/>
            <a:ext cx="5254226" cy="1616335"/>
          </a:xfrm>
          <a:prstGeom prst="rect">
            <a:avLst/>
          </a:prstGeom>
        </p:spPr>
      </p:pic>
      <p:sp>
        <p:nvSpPr>
          <p:cNvPr id="19" name="Rectangle 18"/>
          <p:cNvSpPr/>
          <p:nvPr/>
        </p:nvSpPr>
        <p:spPr>
          <a:xfrm>
            <a:off x="3759042" y="6206868"/>
            <a:ext cx="5246238" cy="523220"/>
          </a:xfrm>
          <a:prstGeom prst="rect">
            <a:avLst/>
          </a:prstGeom>
          <a:solidFill>
            <a:srgbClr val="1C2A7D"/>
          </a:solidFill>
        </p:spPr>
        <p:txBody>
          <a:bodyPr wrap="square">
            <a:spAutoFit/>
          </a:bodyPr>
          <a:lstStyle/>
          <a:p>
            <a:r>
              <a:rPr lang="en-US" altLang="ko-KR" sz="1400" dirty="0" smtClean="0"/>
              <a:t>Calculation of the scaling factor between 1 NIC and </a:t>
            </a:r>
            <a:r>
              <a:rPr lang="en-US" altLang="ko-KR" sz="1400" dirty="0"/>
              <a:t>a</a:t>
            </a:r>
            <a:r>
              <a:rPr lang="en-US" altLang="ko-KR" sz="1400" dirty="0" smtClean="0"/>
              <a:t>n aggregated </a:t>
            </a:r>
            <a:r>
              <a:rPr lang="en-US" altLang="ko-KR" sz="1400" dirty="0"/>
              <a:t>12 </a:t>
            </a:r>
            <a:r>
              <a:rPr lang="en-US" altLang="ko-KR" sz="1400" dirty="0" smtClean="0"/>
              <a:t>NIC for datasets too large to fit on the RAM disk</a:t>
            </a:r>
          </a:p>
        </p:txBody>
      </p:sp>
      <p:grpSp>
        <p:nvGrpSpPr>
          <p:cNvPr id="29" name="Group 28"/>
          <p:cNvGrpSpPr/>
          <p:nvPr/>
        </p:nvGrpSpPr>
        <p:grpSpPr>
          <a:xfrm>
            <a:off x="3826686" y="1942356"/>
            <a:ext cx="333834" cy="2543480"/>
            <a:chOff x="4619166" y="1972836"/>
            <a:chExt cx="333834" cy="2543480"/>
          </a:xfrm>
        </p:grpSpPr>
        <p:cxnSp>
          <p:nvCxnSpPr>
            <p:cNvPr id="20" name="Straight Arrow Connector 19"/>
            <p:cNvCxnSpPr/>
            <p:nvPr/>
          </p:nvCxnSpPr>
          <p:spPr>
            <a:xfrm>
              <a:off x="4635040" y="1972836"/>
              <a:ext cx="1" cy="2543480"/>
            </a:xfrm>
            <a:prstGeom prst="straightConnector1">
              <a:avLst/>
            </a:prstGeom>
            <a:ln w="38100" cmpd="sng">
              <a:solidFill>
                <a:srgbClr val="943735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Arrow Connector 22"/>
            <p:cNvCxnSpPr/>
            <p:nvPr/>
          </p:nvCxnSpPr>
          <p:spPr>
            <a:xfrm flipH="1">
              <a:off x="4619166" y="1979186"/>
              <a:ext cx="333834" cy="0"/>
            </a:xfrm>
            <a:prstGeom prst="straightConnector1">
              <a:avLst/>
            </a:prstGeom>
            <a:ln w="38100" cmpd="sng">
              <a:solidFill>
                <a:srgbClr val="682826"/>
              </a:solidFill>
              <a:tailEnd type="non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Rectangle 3"/>
          <p:cNvSpPr/>
          <p:nvPr/>
        </p:nvSpPr>
        <p:spPr bwMode="auto">
          <a:xfrm>
            <a:off x="7689565" y="5698637"/>
            <a:ext cx="1019365" cy="200538"/>
          </a:xfrm>
          <a:prstGeom prst="rect">
            <a:avLst/>
          </a:prstGeom>
          <a:noFill/>
          <a:ln w="38100" cap="flat" cmpd="sng" algn="ctr">
            <a:solidFill>
              <a:srgbClr val="8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SzPct val="80000"/>
              <a:buFont typeface="Wingdings" pitchFamily="2" charset="2"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299372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57337" y="83395"/>
            <a:ext cx="7278871" cy="870688"/>
          </a:xfrm>
        </p:spPr>
        <p:txBody>
          <a:bodyPr/>
          <a:lstStyle/>
          <a:p>
            <a:r>
              <a:rPr lang="en-US" dirty="0" smtClean="0"/>
              <a:t>Squid / Frontier Tests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/>
          </a:bodyPr>
          <a:lstStyle/>
          <a:p>
            <a:fld id="{39540C8F-262E-AC4A-A926-653477F5C2AE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170121" y="891361"/>
            <a:ext cx="3962415" cy="5687236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Data transfers </a:t>
            </a:r>
          </a:p>
          <a:p>
            <a:pPr lvl="1"/>
            <a:r>
              <a:rPr lang="en-US" dirty="0" smtClean="0"/>
              <a:t>Cache 8 MB file on Squid – This size mimics LHC use case for large </a:t>
            </a:r>
            <a:r>
              <a:rPr lang="en-US" dirty="0" err="1" smtClean="0"/>
              <a:t>calib</a:t>
            </a:r>
            <a:r>
              <a:rPr lang="en-US" dirty="0" smtClean="0"/>
              <a:t>. data</a:t>
            </a:r>
          </a:p>
          <a:p>
            <a:pPr lvl="1"/>
            <a:r>
              <a:rPr lang="en-US" dirty="0" smtClean="0"/>
              <a:t>Clients (</a:t>
            </a:r>
            <a:r>
              <a:rPr lang="en-US" dirty="0" err="1" smtClean="0"/>
              <a:t>wget</a:t>
            </a:r>
            <a:r>
              <a:rPr lang="en-US" dirty="0" smtClean="0"/>
              <a:t>) at NERSC / Servers at ANL</a:t>
            </a:r>
          </a:p>
          <a:p>
            <a:pPr lvl="1"/>
            <a:r>
              <a:rPr lang="en-US" dirty="0" smtClean="0"/>
              <a:t>Data always on RAM</a:t>
            </a:r>
          </a:p>
          <a:p>
            <a:r>
              <a:rPr lang="en-US" dirty="0" smtClean="0"/>
              <a:t>Setup</a:t>
            </a:r>
          </a:p>
          <a:p>
            <a:pPr lvl="1"/>
            <a:r>
              <a:rPr lang="en-US" dirty="0" smtClean="0"/>
              <a:t>Using Squid2: single threaded</a:t>
            </a:r>
          </a:p>
          <a:p>
            <a:pPr lvl="1"/>
            <a:r>
              <a:rPr lang="en-US" dirty="0" smtClean="0"/>
              <a:t>Multiple squid processes per node (4 NIC per node)</a:t>
            </a:r>
          </a:p>
          <a:p>
            <a:pPr lvl="1"/>
            <a:r>
              <a:rPr lang="en-US" dirty="0" smtClean="0"/>
              <a:t>Testing core affinity on/off: pin Squid to core i.e. to L2 cache</a:t>
            </a:r>
          </a:p>
          <a:p>
            <a:pPr lvl="1"/>
            <a:r>
              <a:rPr lang="en-US" dirty="0" smtClean="0"/>
              <a:t>Testing all </a:t>
            </a:r>
            <a:r>
              <a:rPr lang="en-US" dirty="0" err="1" smtClean="0"/>
              <a:t>clnt</a:t>
            </a:r>
            <a:r>
              <a:rPr lang="en-US" dirty="0" smtClean="0"/>
              <a:t> nodes vs. all servers AND aggregate one node vs. only one server </a:t>
            </a:r>
          </a:p>
        </p:txBody>
      </p:sp>
      <p:pic>
        <p:nvPicPr>
          <p:cNvPr id="4" name="Picture 3" descr="Screen shot 2012-12-26 at 2.33.03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2537" y="1038599"/>
            <a:ext cx="4934679" cy="2839131"/>
          </a:xfrm>
          <a:prstGeom prst="rect">
            <a:avLst/>
          </a:prstGeom>
        </p:spPr>
      </p:pic>
      <p:sp>
        <p:nvSpPr>
          <p:cNvPr id="12" name="Content Placeholder 6"/>
          <p:cNvSpPr txBox="1">
            <a:spLocks/>
          </p:cNvSpPr>
          <p:nvPr/>
        </p:nvSpPr>
        <p:spPr bwMode="auto">
          <a:xfrm>
            <a:off x="4310310" y="4021662"/>
            <a:ext cx="4477495" cy="2619056"/>
          </a:xfrm>
          <a:prstGeom prst="rect">
            <a:avLst/>
          </a:prstGeom>
          <a:solidFill>
            <a:srgbClr val="1C2A7D"/>
          </a:solidFill>
          <a:ln w="9525">
            <a:solidFill>
              <a:srgbClr val="1C2A7D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92500" lnSpcReduction="20000"/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CCFFFF"/>
              </a:buClr>
              <a:buSzPct val="8000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9900"/>
              </a:buClr>
              <a:buSzPct val="60000"/>
              <a:buFont typeface="Wingdings" pitchFamily="2" charset="2"/>
              <a:buChar char="®"/>
              <a:defRPr sz="20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25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dirty="0" smtClean="0"/>
              <a:t>Results</a:t>
            </a:r>
          </a:p>
          <a:p>
            <a:pPr lvl="1"/>
            <a:r>
              <a:rPr lang="en-US" dirty="0" smtClean="0">
                <a:solidFill>
                  <a:srgbClr val="FFFF00"/>
                </a:solidFill>
              </a:rPr>
              <a:t>Core-affinity improves performance by 21% in some tests</a:t>
            </a:r>
          </a:p>
          <a:p>
            <a:pPr lvl="1"/>
            <a:r>
              <a:rPr lang="en-US" dirty="0" smtClean="0"/>
              <a:t>Increasing the number of squid processes improves performance</a:t>
            </a:r>
          </a:p>
          <a:p>
            <a:pPr lvl="1"/>
            <a:r>
              <a:rPr lang="en-US" dirty="0" smtClean="0"/>
              <a:t>Best performance w/ 9000 clients: ~100 </a:t>
            </a:r>
            <a:r>
              <a:rPr lang="en-US" dirty="0" err="1" smtClean="0"/>
              <a:t>Gbps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3280013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Network R&amp;D at </a:t>
            </a:r>
            <a:r>
              <a:rPr lang="en-US" dirty="0" err="1" smtClean="0"/>
              <a:t>Fermilab</a:t>
            </a:r>
            <a:r>
              <a:rPr lang="en-US" dirty="0" smtClean="0"/>
              <a:t> spans all layers of the communication stack</a:t>
            </a:r>
          </a:p>
          <a:p>
            <a:r>
              <a:rPr lang="en-US" dirty="0" smtClean="0"/>
              <a:t>Science discovery </a:t>
            </a:r>
            <a:r>
              <a:rPr lang="en-US" dirty="0"/>
              <a:t>by HEP and Astrophysics </a:t>
            </a:r>
            <a:r>
              <a:rPr lang="en-US" dirty="0" smtClean="0"/>
              <a:t>drive </a:t>
            </a:r>
            <a:r>
              <a:rPr lang="en-US" dirty="0"/>
              <a:t>the </a:t>
            </a:r>
            <a:r>
              <a:rPr lang="en-US" dirty="0" smtClean="0"/>
              <a:t>program of work</a:t>
            </a:r>
          </a:p>
          <a:p>
            <a:r>
              <a:rPr lang="en-US" dirty="0" err="1" smtClean="0"/>
              <a:t>Fermilab</a:t>
            </a:r>
            <a:r>
              <a:rPr lang="en-US" dirty="0" smtClean="0"/>
              <a:t> is deploying a Network R&amp;D facility with 100G capability</a:t>
            </a:r>
          </a:p>
          <a:p>
            <a:r>
              <a:rPr lang="en-US" dirty="0" err="1" smtClean="0"/>
              <a:t>ESnet</a:t>
            </a:r>
            <a:r>
              <a:rPr lang="en-US" dirty="0" smtClean="0"/>
              <a:t> 100G </a:t>
            </a:r>
            <a:r>
              <a:rPr lang="en-US" dirty="0" err="1" smtClean="0"/>
              <a:t>Testbed</a:t>
            </a:r>
            <a:r>
              <a:rPr lang="en-US" dirty="0" smtClean="0"/>
              <a:t> has been fundamental for our middleware validation program</a:t>
            </a:r>
          </a:p>
          <a:p>
            <a:r>
              <a:rPr lang="en-US" dirty="0" err="1" smtClean="0"/>
              <a:t>Fermilab</a:t>
            </a:r>
            <a:r>
              <a:rPr lang="en-US" dirty="0" smtClean="0"/>
              <a:t> will test the 100GE capability in the Fall 2013 – Winter 2014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9540C8F-262E-AC4A-A926-653477F5C2AE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90444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Network R&amp;D Program</a:t>
            </a:r>
            <a:br>
              <a:rPr lang="en-US" dirty="0" smtClean="0"/>
            </a:br>
            <a:r>
              <a:rPr lang="en-US" dirty="0" smtClean="0"/>
              <a:t>	Motivations and Overview</a:t>
            </a:r>
          </a:p>
          <a:p>
            <a:endParaRPr lang="en-US" dirty="0" smtClean="0"/>
          </a:p>
          <a:p>
            <a:r>
              <a:rPr lang="en-US" dirty="0" smtClean="0"/>
              <a:t>Network Infrastructure</a:t>
            </a:r>
            <a:br>
              <a:rPr lang="en-US" dirty="0" smtClean="0"/>
            </a:br>
            <a:r>
              <a:rPr lang="en-US" dirty="0" smtClean="0"/>
              <a:t>	Production and R&amp;D</a:t>
            </a:r>
          </a:p>
          <a:p>
            <a:endParaRPr lang="en-US" dirty="0" smtClean="0"/>
          </a:p>
          <a:p>
            <a:r>
              <a:rPr lang="en-US" dirty="0" smtClean="0"/>
              <a:t>100G Network R&amp;D Program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Results and Plans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9540C8F-262E-AC4A-A926-653477F5C2AE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62568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57338" y="127000"/>
            <a:ext cx="6858000" cy="749300"/>
          </a:xfrm>
        </p:spPr>
        <p:txBody>
          <a:bodyPr/>
          <a:lstStyle/>
          <a:p>
            <a:r>
              <a:rPr lang="en-US" dirty="0" err="1" smtClean="0"/>
              <a:t>Fermilab</a:t>
            </a:r>
            <a:r>
              <a:rPr lang="en-US" dirty="0"/>
              <a:t> </a:t>
            </a:r>
            <a:r>
              <a:rPr lang="en-US" dirty="0" smtClean="0"/>
              <a:t>Users and 100G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2206" y="843315"/>
            <a:ext cx="4663106" cy="5577768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Using the network for decades in the process of scientific discovery for sustained, high speed, large and wide-scale distribution of and access to data </a:t>
            </a:r>
          </a:p>
          <a:p>
            <a:pPr lvl="1"/>
            <a:r>
              <a:rPr lang="en-US" dirty="0" smtClean="0"/>
              <a:t>High Energy Physics community</a:t>
            </a:r>
          </a:p>
          <a:p>
            <a:pPr lvl="1"/>
            <a:r>
              <a:rPr lang="en-US" dirty="0" smtClean="0"/>
              <a:t>Multi-disciplinary communities using grids (OSG, XSEDE)</a:t>
            </a:r>
          </a:p>
          <a:p>
            <a:r>
              <a:rPr lang="en-US" dirty="0" smtClean="0"/>
              <a:t>Figures of merit</a:t>
            </a:r>
          </a:p>
          <a:p>
            <a:pPr lvl="1"/>
            <a:r>
              <a:rPr lang="en-US" dirty="0" smtClean="0"/>
              <a:t>113 Petabytes written to tape, </a:t>
            </a:r>
            <a:r>
              <a:rPr lang="en-US" dirty="0"/>
              <a:t>today mostly coming </a:t>
            </a:r>
            <a:r>
              <a:rPr lang="en-US" dirty="0" smtClean="0"/>
              <a:t>from offsite</a:t>
            </a:r>
          </a:p>
          <a:p>
            <a:pPr lvl="1"/>
            <a:r>
              <a:rPr lang="en-US" dirty="0" smtClean="0"/>
              <a:t>170Gbps peak LAN traffic from </a:t>
            </a:r>
            <a:r>
              <a:rPr lang="en-US" dirty="0"/>
              <a:t>archive to local processing farms</a:t>
            </a:r>
          </a:p>
          <a:p>
            <a:pPr lvl="1"/>
            <a:r>
              <a:rPr lang="en-US" dirty="0" smtClean="0"/>
              <a:t>LHC peak WAN usage in/out of </a:t>
            </a:r>
            <a:r>
              <a:rPr lang="en-US" dirty="0" err="1" smtClean="0"/>
              <a:t>Fermilab</a:t>
            </a:r>
            <a:r>
              <a:rPr lang="en-US" dirty="0" smtClean="0"/>
              <a:t> at 20-30 </a:t>
            </a:r>
            <a:r>
              <a:rPr lang="en-US" dirty="0" err="1" smtClean="0"/>
              <a:t>Gbps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9540C8F-262E-AC4A-A926-653477F5C2AE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4562476" y="2722402"/>
            <a:ext cx="45815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dirty="0" smtClean="0"/>
              <a:t>Compact </a:t>
            </a:r>
            <a:r>
              <a:rPr lang="en-US" sz="1600" i="1" dirty="0" err="1" smtClean="0"/>
              <a:t>Muon</a:t>
            </a:r>
            <a:r>
              <a:rPr lang="en-US" sz="1600" i="1" dirty="0" smtClean="0"/>
              <a:t> Solenoid (CMS) routinely peaks at 20-30 </a:t>
            </a:r>
            <a:r>
              <a:rPr lang="en-US" sz="1600" i="1" dirty="0" err="1" smtClean="0"/>
              <a:t>Gbps</a:t>
            </a:r>
            <a:r>
              <a:rPr lang="en-US" sz="1600" i="1" dirty="0" smtClean="0"/>
              <a:t> for WAN traffic in/out of </a:t>
            </a:r>
            <a:r>
              <a:rPr lang="en-US" sz="1600" i="1" dirty="0" err="1" smtClean="0"/>
              <a:t>Fermilab</a:t>
            </a:r>
            <a:r>
              <a:rPr lang="en-US" sz="1600" i="1" dirty="0" smtClean="0"/>
              <a:t>.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4592320" y="5576317"/>
            <a:ext cx="4657439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i="1" dirty="0" smtClean="0"/>
              <a:t>113 PB of data ever written to the </a:t>
            </a:r>
            <a:r>
              <a:rPr lang="en-US" sz="1600" i="1" dirty="0" err="1" smtClean="0"/>
              <a:t>Enstore</a:t>
            </a:r>
            <a:r>
              <a:rPr lang="en-US" sz="1600" i="1" dirty="0" smtClean="0"/>
              <a:t> </a:t>
            </a:r>
            <a:r>
              <a:rPr lang="en-US" sz="1600" i="1" dirty="0"/>
              <a:t>t</a:t>
            </a:r>
            <a:r>
              <a:rPr lang="en-US" sz="1600" i="1" dirty="0" smtClean="0"/>
              <a:t>ape archive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7710124" y="1758781"/>
            <a:ext cx="792205" cy="27699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chemeClr val="bg2"/>
                </a:solidFill>
              </a:rPr>
              <a:t>20 </a:t>
            </a:r>
            <a:r>
              <a:rPr lang="en-US" sz="1200" b="1" dirty="0" err="1" smtClean="0">
                <a:solidFill>
                  <a:schemeClr val="bg2"/>
                </a:solidFill>
              </a:rPr>
              <a:t>Gpbs</a:t>
            </a:r>
            <a:endParaRPr lang="en-US" sz="1200" b="1" dirty="0">
              <a:solidFill>
                <a:schemeClr val="bg2"/>
              </a:solidFill>
            </a:endParaRPr>
          </a:p>
        </p:txBody>
      </p:sp>
      <p:cxnSp>
        <p:nvCxnSpPr>
          <p:cNvPr id="28" name="Straight Arrow Connector 27"/>
          <p:cNvCxnSpPr/>
          <p:nvPr/>
        </p:nvCxnSpPr>
        <p:spPr bwMode="auto">
          <a:xfrm flipH="1" flipV="1">
            <a:off x="6612562" y="1758781"/>
            <a:ext cx="1097562" cy="1"/>
          </a:xfrm>
          <a:prstGeom prst="straightConnector1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5" name="TextBox 4"/>
          <p:cNvSpPr txBox="1"/>
          <p:nvPr/>
        </p:nvSpPr>
        <p:spPr>
          <a:xfrm>
            <a:off x="5156326" y="1007631"/>
            <a:ext cx="385574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chemeClr val="bg1"/>
                </a:solidFill>
              </a:rPr>
              <a:t>CMS WAN Traffic (1 of 2 </a:t>
            </a:r>
            <a:r>
              <a:rPr lang="en-US" sz="1200" dirty="0" err="1" smtClean="0">
                <a:solidFill>
                  <a:schemeClr val="bg1"/>
                </a:solidFill>
              </a:rPr>
              <a:t>Chnl</a:t>
            </a:r>
            <a:r>
              <a:rPr lang="en-US" sz="1200" dirty="0" smtClean="0">
                <a:solidFill>
                  <a:schemeClr val="bg1"/>
                </a:solidFill>
              </a:rPr>
              <a:t>) @</a:t>
            </a:r>
            <a:r>
              <a:rPr lang="en-US" sz="1200" dirty="0" err="1" smtClean="0">
                <a:solidFill>
                  <a:schemeClr val="bg1"/>
                </a:solidFill>
              </a:rPr>
              <a:t>Fermilab</a:t>
            </a:r>
            <a:r>
              <a:rPr lang="en-US" sz="1200" dirty="0" smtClean="0">
                <a:solidFill>
                  <a:schemeClr val="bg1"/>
                </a:solidFill>
              </a:rPr>
              <a:t>: Dec, 2012 </a:t>
            </a:r>
            <a:endParaRPr lang="en-US" sz="1200" dirty="0">
              <a:solidFill>
                <a:schemeClr val="bg1"/>
              </a:solidFill>
            </a:endParaRPr>
          </a:p>
        </p:txBody>
      </p:sp>
      <p:grpSp>
        <p:nvGrpSpPr>
          <p:cNvPr id="32" name="Group 31"/>
          <p:cNvGrpSpPr/>
          <p:nvPr/>
        </p:nvGrpSpPr>
        <p:grpSpPr>
          <a:xfrm>
            <a:off x="4562476" y="1063980"/>
            <a:ext cx="4522258" cy="1675356"/>
            <a:chOff x="4562476" y="1063980"/>
            <a:chExt cx="4522258" cy="1675356"/>
          </a:xfrm>
        </p:grpSpPr>
        <p:pic>
          <p:nvPicPr>
            <p:cNvPr id="9" name="Picture 8" descr="r-cms-hub-fcc_port-channel9-year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01631" y="1064500"/>
              <a:ext cx="4483103" cy="1674836"/>
            </a:xfrm>
            <a:prstGeom prst="rect">
              <a:avLst/>
            </a:prstGeom>
          </p:spPr>
        </p:pic>
        <p:grpSp>
          <p:nvGrpSpPr>
            <p:cNvPr id="31" name="Group 30"/>
            <p:cNvGrpSpPr/>
            <p:nvPr/>
          </p:nvGrpSpPr>
          <p:grpSpPr>
            <a:xfrm>
              <a:off x="4562476" y="1063980"/>
              <a:ext cx="524014" cy="307777"/>
              <a:chOff x="4562476" y="1063980"/>
              <a:chExt cx="524014" cy="307777"/>
            </a:xfrm>
          </p:grpSpPr>
          <p:sp>
            <p:nvSpPr>
              <p:cNvPr id="30" name="Rounded Rectangle 29"/>
              <p:cNvSpPr/>
              <p:nvPr/>
            </p:nvSpPr>
            <p:spPr bwMode="auto">
              <a:xfrm>
                <a:off x="4660900" y="1133475"/>
                <a:ext cx="327025" cy="187325"/>
              </a:xfrm>
              <a:prstGeom prst="roundRect">
                <a:avLst/>
              </a:prstGeom>
              <a:solidFill>
                <a:srgbClr val="F3F3F3"/>
              </a:solidFill>
              <a:ln w="9525" cap="flat" cmpd="sng" algn="ctr">
                <a:solidFill>
                  <a:srgbClr val="F3F3F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r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rgbClr val="FFFF00"/>
                  </a:buClr>
                  <a:buSzPct val="80000"/>
                  <a:buFont typeface="Wingdings" pitchFamily="2" charset="2"/>
                  <a:buNone/>
                  <a:tabLst/>
                </a:pPr>
                <a:endParaRPr kumimoji="0" lang="en-US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18" name="TextBox 17"/>
              <p:cNvSpPr txBox="1"/>
              <p:nvPr/>
            </p:nvSpPr>
            <p:spPr>
              <a:xfrm>
                <a:off x="4562476" y="1063980"/>
                <a:ext cx="524014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 smtClean="0">
                    <a:solidFill>
                      <a:srgbClr val="242424"/>
                    </a:solidFill>
                  </a:rPr>
                  <a:t>30G</a:t>
                </a:r>
                <a:endParaRPr lang="en-US" sz="1400" dirty="0">
                  <a:solidFill>
                    <a:srgbClr val="242424"/>
                  </a:solidFill>
                </a:endParaRPr>
              </a:p>
            </p:txBody>
          </p:sp>
        </p:grpSp>
      </p:grpSp>
      <p:sp>
        <p:nvSpPr>
          <p:cNvPr id="27" name="TextBox 26"/>
          <p:cNvSpPr txBox="1"/>
          <p:nvPr/>
        </p:nvSpPr>
        <p:spPr>
          <a:xfrm>
            <a:off x="8399628" y="1174599"/>
            <a:ext cx="58406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242424"/>
                </a:solidFill>
              </a:rPr>
              <a:t>2012</a:t>
            </a:r>
            <a:endParaRPr lang="en-US" sz="1400" dirty="0">
              <a:solidFill>
                <a:srgbClr val="242424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02480" y="3546178"/>
            <a:ext cx="4399280" cy="2052997"/>
          </a:xfrm>
          <a:prstGeom prst="rect">
            <a:avLst/>
          </a:prstGeom>
        </p:spPr>
      </p:pic>
      <p:cxnSp>
        <p:nvCxnSpPr>
          <p:cNvPr id="22" name="Straight Arrow Connector 21"/>
          <p:cNvCxnSpPr/>
          <p:nvPr/>
        </p:nvCxnSpPr>
        <p:spPr bwMode="auto">
          <a:xfrm flipV="1">
            <a:off x="6673911" y="4504731"/>
            <a:ext cx="561373" cy="10754"/>
          </a:xfrm>
          <a:prstGeom prst="straightConnector1">
            <a:avLst/>
          </a:prstGeom>
          <a:noFill/>
          <a:ln w="9525" cap="flat" cmpd="sng" algn="ctr">
            <a:solidFill>
              <a:srgbClr val="000000"/>
            </a:solidFill>
            <a:prstDash val="solid"/>
            <a:round/>
            <a:headEnd type="arrow" w="med" len="med"/>
            <a:tailEnd type="arrow" w="med" len="med"/>
          </a:ln>
          <a:effectLst/>
        </p:spPr>
      </p:cxnSp>
      <p:sp>
        <p:nvSpPr>
          <p:cNvPr id="23" name="TextBox 22"/>
          <p:cNvSpPr txBox="1"/>
          <p:nvPr/>
        </p:nvSpPr>
        <p:spPr>
          <a:xfrm>
            <a:off x="6681938" y="4236198"/>
            <a:ext cx="51814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</a:rPr>
              <a:t>2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yrs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6404870" y="4585409"/>
            <a:ext cx="52700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chemeClr val="bg1"/>
                </a:solidFill>
              </a:rPr>
              <a:t>2008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117215" y="3999276"/>
            <a:ext cx="1667933" cy="276999"/>
          </a:xfrm>
          <a:prstGeom prst="rect">
            <a:avLst/>
          </a:prstGeom>
          <a:noFill/>
          <a:ln w="28575" cmpd="sng">
            <a:solidFill>
              <a:srgbClr val="943735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chemeClr val="bg2"/>
                </a:solidFill>
              </a:rPr>
              <a:t>Written data: 113 PB</a:t>
            </a:r>
            <a:endParaRPr lang="en-US" sz="1200" b="1" dirty="0">
              <a:solidFill>
                <a:schemeClr val="bg2"/>
              </a:solidFill>
            </a:endParaRPr>
          </a:p>
        </p:txBody>
      </p:sp>
      <p:cxnSp>
        <p:nvCxnSpPr>
          <p:cNvPr id="21" name="Straight Arrow Connector 20"/>
          <p:cNvCxnSpPr>
            <a:stCxn id="20" idx="0"/>
          </p:cNvCxnSpPr>
          <p:nvPr/>
        </p:nvCxnSpPr>
        <p:spPr bwMode="auto">
          <a:xfrm flipV="1">
            <a:off x="6951182" y="3831170"/>
            <a:ext cx="1261534" cy="168106"/>
          </a:xfrm>
          <a:prstGeom prst="straightConnector1">
            <a:avLst/>
          </a:prstGeom>
          <a:noFill/>
          <a:ln w="28575" cap="flat" cmpd="sng" algn="ctr">
            <a:solidFill>
              <a:srgbClr val="943735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val="8008412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57338" y="127000"/>
            <a:ext cx="7015162" cy="749300"/>
          </a:xfrm>
        </p:spPr>
        <p:txBody>
          <a:bodyPr/>
          <a:lstStyle/>
          <a:p>
            <a:r>
              <a:rPr lang="en-US" dirty="0" smtClean="0"/>
              <a:t>Network R&amp;D at </a:t>
            </a:r>
            <a:r>
              <a:rPr lang="en-US" dirty="0" err="1" smtClean="0"/>
              <a:t>Fermilab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9540C8F-262E-AC4A-A926-653477F5C2AE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6" name="Content Placeholder 2"/>
          <p:cNvSpPr txBox="1">
            <a:spLocks/>
          </p:cNvSpPr>
          <p:nvPr/>
        </p:nvSpPr>
        <p:spPr bwMode="auto">
          <a:xfrm>
            <a:off x="251793" y="4055533"/>
            <a:ext cx="8578428" cy="21928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92500" lnSpcReduction="20000"/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CCFFFF"/>
              </a:buClr>
              <a:buSzPct val="8000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9900"/>
              </a:buClr>
              <a:buSzPct val="60000"/>
              <a:buFont typeface="Wingdings" pitchFamily="2" charset="2"/>
              <a:buChar char="®"/>
              <a:defRPr sz="20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25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dirty="0" smtClean="0"/>
              <a:t>A </a:t>
            </a:r>
            <a:r>
              <a:rPr lang="en-US" dirty="0" smtClean="0"/>
              <a:t>collaborative process </a:t>
            </a:r>
            <a:r>
              <a:rPr lang="en-US" dirty="0" smtClean="0"/>
              <a:t>part of the national program on network involving multiple </a:t>
            </a:r>
            <a:r>
              <a:rPr lang="en-US" dirty="0" smtClean="0"/>
              <a:t>research </a:t>
            </a:r>
            <a:r>
              <a:rPr lang="en-US" dirty="0" smtClean="0"/>
              <a:t>organizations (</a:t>
            </a:r>
            <a:r>
              <a:rPr lang="en-US" dirty="0" err="1" smtClean="0"/>
              <a:t>ESNet</a:t>
            </a:r>
            <a:r>
              <a:rPr lang="en-US" dirty="0" smtClean="0"/>
              <a:t>, I2, LBL</a:t>
            </a:r>
            <a:r>
              <a:rPr lang="en-US" dirty="0"/>
              <a:t>, UNL, ANL, NERSC</a:t>
            </a:r>
            <a:r>
              <a:rPr lang="en-US" dirty="0" smtClean="0"/>
              <a:t>, UFL, UCSD, …)</a:t>
            </a:r>
          </a:p>
          <a:p>
            <a:r>
              <a:rPr lang="en-US" dirty="0" smtClean="0"/>
              <a:t>Builds on core competencies on Big Data inheriting from </a:t>
            </a:r>
            <a:r>
              <a:rPr lang="en-US" dirty="0" err="1" smtClean="0"/>
              <a:t>RunII</a:t>
            </a:r>
            <a:r>
              <a:rPr lang="en-US" dirty="0" smtClean="0"/>
              <a:t> and CMS expertise </a:t>
            </a:r>
            <a:endParaRPr lang="en-US" dirty="0" smtClean="0"/>
          </a:p>
          <a:p>
            <a:r>
              <a:rPr lang="en-US" dirty="0"/>
              <a:t>A diverse program of work that spans all layers of computing for scientific discovery</a:t>
            </a:r>
          </a:p>
          <a:p>
            <a:pPr marL="0" indent="0">
              <a:buNone/>
            </a:pPr>
            <a:endParaRPr lang="en-US" b="1" dirty="0"/>
          </a:p>
        </p:txBody>
      </p:sp>
      <p:grpSp>
        <p:nvGrpSpPr>
          <p:cNvPr id="5" name="Group 4"/>
          <p:cNvGrpSpPr/>
          <p:nvPr/>
        </p:nvGrpSpPr>
        <p:grpSpPr>
          <a:xfrm>
            <a:off x="2931079" y="1674062"/>
            <a:ext cx="3386667" cy="2294468"/>
            <a:chOff x="2353733" y="2353733"/>
            <a:chExt cx="3386667" cy="2294468"/>
          </a:xfrm>
        </p:grpSpPr>
        <p:sp>
          <p:nvSpPr>
            <p:cNvPr id="7" name="Rectangle 6"/>
            <p:cNvSpPr/>
            <p:nvPr/>
          </p:nvSpPr>
          <p:spPr bwMode="auto">
            <a:xfrm>
              <a:off x="2353733" y="2353733"/>
              <a:ext cx="3386667" cy="2294468"/>
            </a:xfrm>
            <a:prstGeom prst="rect">
              <a:avLst/>
            </a:prstGeom>
            <a:gradFill flip="none" rotWithShape="1">
              <a:gsLst>
                <a:gs pos="0">
                  <a:srgbClr val="F8FFA9"/>
                </a:gs>
                <a:gs pos="100000">
                  <a:srgbClr val="FFFFFF"/>
                </a:gs>
              </a:gsLst>
              <a:lin ang="16200000" scaled="0"/>
              <a:tileRect/>
            </a:gradFill>
            <a:ln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r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FFF00"/>
                </a:buClr>
                <a:buSzPct val="80000"/>
                <a:buFont typeface="Wingdings" pitchFamily="2" charset="2"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2546383" y="4222129"/>
              <a:ext cx="3024683" cy="246221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US" sz="1000" dirty="0" smtClean="0">
                  <a:solidFill>
                    <a:srgbClr val="800000"/>
                  </a:solidFill>
                </a:rPr>
                <a:t>Infrastructure / Network Layers 1-3</a:t>
              </a:r>
              <a:endParaRPr lang="en-US" sz="1000" dirty="0">
                <a:solidFill>
                  <a:srgbClr val="800000"/>
                </a:solidFill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2546383" y="3902160"/>
              <a:ext cx="3024683" cy="246221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US" sz="1000" dirty="0" smtClean="0">
                  <a:solidFill>
                    <a:srgbClr val="800000"/>
                  </a:solidFill>
                </a:rPr>
                <a:t>OS / Network Driver</a:t>
              </a:r>
              <a:endParaRPr lang="en-US" sz="1000" dirty="0">
                <a:solidFill>
                  <a:srgbClr val="800000"/>
                </a:solidFill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2531557" y="3121938"/>
              <a:ext cx="960363" cy="400110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US" sz="1000" dirty="0" smtClean="0">
                  <a:solidFill>
                    <a:srgbClr val="800000"/>
                  </a:solidFill>
                </a:rPr>
                <a:t>Data</a:t>
              </a:r>
            </a:p>
            <a:p>
              <a:pPr algn="ctr"/>
              <a:r>
                <a:rPr lang="en-US" sz="1000" dirty="0" smtClean="0">
                  <a:solidFill>
                    <a:srgbClr val="800000"/>
                  </a:solidFill>
                </a:rPr>
                <a:t>Management</a:t>
              </a:r>
              <a:endParaRPr lang="en-US" sz="1000" dirty="0">
                <a:solidFill>
                  <a:srgbClr val="800000"/>
                </a:solidFill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2546383" y="3591584"/>
              <a:ext cx="3024683" cy="246221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US" sz="1000" dirty="0" smtClean="0">
                  <a:solidFill>
                    <a:srgbClr val="800000"/>
                  </a:solidFill>
                </a:rPr>
                <a:t>Application I/O</a:t>
              </a:r>
              <a:endParaRPr lang="en-US" sz="1000" dirty="0">
                <a:solidFill>
                  <a:srgbClr val="800000"/>
                </a:solidFill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3583513" y="3123485"/>
              <a:ext cx="948267" cy="400110"/>
            </a:xfrm>
            <a:prstGeom prst="rect">
              <a:avLst/>
            </a:prstGeom>
            <a:gradFill>
              <a:gsLst>
                <a:gs pos="0">
                  <a:schemeClr val="tx2">
                    <a:lumMod val="75000"/>
                  </a:schemeClr>
                </a:gs>
                <a:gs pos="80000">
                  <a:schemeClr val="tx2">
                    <a:lumMod val="60000"/>
                    <a:lumOff val="40000"/>
                  </a:schemeClr>
                </a:gs>
                <a:gs pos="100000">
                  <a:schemeClr val="tx2">
                    <a:lumMod val="40000"/>
                    <a:lumOff val="60000"/>
                  </a:schemeClr>
                </a:gs>
              </a:gsLst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US" sz="1000" dirty="0" smtClean="0">
                  <a:solidFill>
                    <a:srgbClr val="800000"/>
                  </a:solidFill>
                </a:rPr>
                <a:t> Storage</a:t>
              </a:r>
            </a:p>
            <a:p>
              <a:pPr algn="ctr"/>
              <a:r>
                <a:rPr lang="en-US" sz="1000" dirty="0" smtClean="0">
                  <a:solidFill>
                    <a:srgbClr val="800000"/>
                  </a:solidFill>
                </a:rPr>
                <a:t>Management</a:t>
              </a:r>
              <a:endParaRPr lang="en-US" sz="1000" dirty="0">
                <a:solidFill>
                  <a:srgbClr val="800000"/>
                </a:solidFill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2531556" y="2795139"/>
              <a:ext cx="3024683" cy="246221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US" sz="1000" dirty="0" smtClean="0">
                  <a:solidFill>
                    <a:srgbClr val="800000"/>
                  </a:solidFill>
                </a:rPr>
                <a:t>Tools &amp; Services</a:t>
              </a:r>
              <a:endParaRPr lang="en-US" sz="1000" dirty="0">
                <a:solidFill>
                  <a:srgbClr val="800000"/>
                </a:solidFill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4614328" y="3123485"/>
              <a:ext cx="948267" cy="400110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US" sz="1000" dirty="0" smtClean="0">
                  <a:solidFill>
                    <a:srgbClr val="800000"/>
                  </a:solidFill>
                </a:rPr>
                <a:t> Network Management</a:t>
              </a:r>
              <a:endParaRPr lang="en-US" sz="1000" dirty="0">
                <a:solidFill>
                  <a:srgbClr val="800000"/>
                </a:solidFill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2531556" y="2464939"/>
              <a:ext cx="3024683" cy="246221"/>
            </a:xfrm>
            <a:prstGeom prst="rect">
              <a:avLst/>
            </a:prstGeom>
            <a:gradFill>
              <a:gsLst>
                <a:gs pos="0">
                  <a:schemeClr val="accent1">
                    <a:shade val="51000"/>
                    <a:satMod val="130000"/>
                  </a:schemeClr>
                </a:gs>
                <a:gs pos="80000">
                  <a:schemeClr val="tx2">
                    <a:lumMod val="60000"/>
                    <a:lumOff val="40000"/>
                  </a:schemeClr>
                </a:gs>
                <a:gs pos="100000">
                  <a:schemeClr val="tx2">
                    <a:lumMod val="40000"/>
                    <a:lumOff val="60000"/>
                  </a:schemeClr>
                </a:gs>
              </a:gsLst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US" sz="1000" dirty="0" smtClean="0">
                  <a:solidFill>
                    <a:srgbClr val="800000"/>
                  </a:solidFill>
                </a:rPr>
                <a:t>Science Code</a:t>
              </a:r>
              <a:endParaRPr lang="en-US" sz="1000" dirty="0">
                <a:solidFill>
                  <a:srgbClr val="800000"/>
                </a:solidFill>
              </a:endParaRPr>
            </a:p>
          </p:txBody>
        </p:sp>
      </p:grpSp>
      <p:sp>
        <p:nvSpPr>
          <p:cNvPr id="16" name="Rounded Rectangular Callout 15"/>
          <p:cNvSpPr/>
          <p:nvPr/>
        </p:nvSpPr>
        <p:spPr bwMode="auto">
          <a:xfrm>
            <a:off x="6427823" y="1929207"/>
            <a:ext cx="2614576" cy="514607"/>
          </a:xfrm>
          <a:prstGeom prst="wedgeRoundRectCallout">
            <a:avLst>
              <a:gd name="adj1" fmla="val -63139"/>
              <a:gd name="adj2" fmla="val 7010"/>
              <a:gd name="adj3" fmla="val 16667"/>
            </a:avLst>
          </a:prstGeom>
          <a:gradFill flip="none" rotWithShape="1">
            <a:gsLst>
              <a:gs pos="0">
                <a:srgbClr val="943735"/>
              </a:gs>
              <a:gs pos="100000">
                <a:srgbClr val="FDA89E"/>
              </a:gs>
            </a:gsLst>
            <a:path path="circle">
              <a:fillToRect l="100000" t="100000"/>
            </a:path>
            <a:tileRect r="-100000" b="-100000"/>
          </a:gradFill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R="0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SzPct val="80000"/>
              <a:tabLst/>
            </a:pPr>
            <a:r>
              <a:rPr kumimoji="0" lang="en-US" sz="12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(body)"/>
                <a:cs typeface="Arial (body)"/>
              </a:rPr>
              <a:t>- E-Center</a:t>
            </a:r>
          </a:p>
          <a:p>
            <a:pPr marR="0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SzPct val="80000"/>
              <a:tabLst/>
            </a:pPr>
            <a:r>
              <a:rPr lang="en-US" sz="1200" b="1" baseline="0" dirty="0" smtClean="0">
                <a:latin typeface="Arial (body)"/>
                <a:cs typeface="Arial (body)"/>
              </a:rPr>
              <a:t>- OSG / LHC Dashboard</a:t>
            </a:r>
            <a:endParaRPr kumimoji="0" lang="en-US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(body)"/>
              <a:cs typeface="Arial (body)"/>
            </a:endParaRPr>
          </a:p>
        </p:txBody>
      </p:sp>
      <p:sp>
        <p:nvSpPr>
          <p:cNvPr id="17" name="Rounded Rectangular Callout 16"/>
          <p:cNvSpPr/>
          <p:nvPr/>
        </p:nvSpPr>
        <p:spPr bwMode="auto">
          <a:xfrm>
            <a:off x="6427822" y="3372335"/>
            <a:ext cx="2614578" cy="336069"/>
          </a:xfrm>
          <a:prstGeom prst="wedgeRoundRectCallout">
            <a:avLst>
              <a:gd name="adj1" fmla="val -63356"/>
              <a:gd name="adj2" fmla="val 26925"/>
              <a:gd name="adj3" fmla="val 16667"/>
            </a:avLst>
          </a:prstGeom>
          <a:gradFill flip="none" rotWithShape="1">
            <a:gsLst>
              <a:gs pos="0">
                <a:srgbClr val="943735"/>
              </a:gs>
              <a:gs pos="100000">
                <a:srgbClr val="FDA89E"/>
              </a:gs>
            </a:gsLst>
            <a:path path="circle">
              <a:fillToRect l="100000" t="100000"/>
            </a:path>
            <a:tileRect r="-100000" b="-100000"/>
          </a:gradFill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R="0" defTabSz="914400" fontAlgn="base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SzPct val="80000"/>
              <a:tabLst/>
            </a:pPr>
            <a:r>
              <a:rPr lang="en-US" sz="1200" b="1" dirty="0" smtClean="0">
                <a:latin typeface="Arial (body)"/>
                <a:cs typeface="Arial (body)"/>
              </a:rPr>
              <a:t>- End-Site Control Plane System</a:t>
            </a:r>
          </a:p>
        </p:txBody>
      </p:sp>
      <p:sp>
        <p:nvSpPr>
          <p:cNvPr id="18" name="Rounded Rectangular Callout 17"/>
          <p:cNvSpPr/>
          <p:nvPr/>
        </p:nvSpPr>
        <p:spPr bwMode="auto">
          <a:xfrm>
            <a:off x="166597" y="2858446"/>
            <a:ext cx="2601474" cy="310576"/>
          </a:xfrm>
          <a:prstGeom prst="wedgeRoundRectCallout">
            <a:avLst>
              <a:gd name="adj1" fmla="val 64397"/>
              <a:gd name="adj2" fmla="val 7800"/>
              <a:gd name="adj3" fmla="val 16667"/>
            </a:avLst>
          </a:prstGeom>
          <a:gradFill flip="none" rotWithShape="1">
            <a:gsLst>
              <a:gs pos="0">
                <a:srgbClr val="FDA89E"/>
              </a:gs>
              <a:gs pos="100000">
                <a:srgbClr val="943735"/>
              </a:gs>
            </a:gsLst>
            <a:path path="circle">
              <a:fillToRect l="100000" t="100000"/>
            </a:path>
            <a:tileRect r="-100000" b="-100000"/>
          </a:gradFill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R="0" defTabSz="914400" fontAlgn="base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SzPct val="80000"/>
              <a:tabLst/>
            </a:pPr>
            <a:r>
              <a:rPr lang="en-US" sz="1200" b="1" dirty="0" smtClean="0">
                <a:latin typeface="Arial (body)"/>
                <a:cs typeface="Arial (body)"/>
              </a:rPr>
              <a:t>- 100G High-Throughput Data</a:t>
            </a:r>
          </a:p>
        </p:txBody>
      </p:sp>
      <p:sp>
        <p:nvSpPr>
          <p:cNvPr id="19" name="Rounded Rectangular Callout 18"/>
          <p:cNvSpPr/>
          <p:nvPr/>
        </p:nvSpPr>
        <p:spPr bwMode="auto">
          <a:xfrm>
            <a:off x="147985" y="2131691"/>
            <a:ext cx="2601474" cy="310576"/>
          </a:xfrm>
          <a:prstGeom prst="wedgeRoundRectCallout">
            <a:avLst>
              <a:gd name="adj1" fmla="val 64723"/>
              <a:gd name="adj2" fmla="val 116845"/>
              <a:gd name="adj3" fmla="val 16667"/>
            </a:avLst>
          </a:prstGeom>
          <a:gradFill flip="none" rotWithShape="1">
            <a:gsLst>
              <a:gs pos="0">
                <a:srgbClr val="FDA89E"/>
              </a:gs>
              <a:gs pos="100000">
                <a:srgbClr val="943735"/>
              </a:gs>
            </a:gsLst>
            <a:path path="circle">
              <a:fillToRect l="100000" t="100000"/>
            </a:path>
            <a:tileRect r="-100000" b="-100000"/>
          </a:gradFill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914400" fontAlgn="base"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SzPct val="80000"/>
            </a:pPr>
            <a:r>
              <a:rPr lang="en-US" sz="1200" b="1" dirty="0" smtClean="0">
                <a:latin typeface="Arial (body)"/>
                <a:cs typeface="Arial (body)"/>
              </a:rPr>
              <a:t>- </a:t>
            </a:r>
            <a:r>
              <a:rPr lang="en-US" sz="1200" b="1" dirty="0" err="1" smtClean="0">
                <a:latin typeface="Arial (body)"/>
                <a:cs typeface="Arial (body)"/>
              </a:rPr>
              <a:t>CortexNet</a:t>
            </a:r>
            <a:r>
              <a:rPr lang="en-US" sz="1200" b="1" dirty="0" smtClean="0">
                <a:latin typeface="Arial (body)"/>
                <a:cs typeface="Arial (body)"/>
              </a:rPr>
              <a:t> Data Selection</a:t>
            </a:r>
          </a:p>
        </p:txBody>
      </p:sp>
      <p:sp>
        <p:nvSpPr>
          <p:cNvPr id="20" name="Rounded Rectangular Callout 19"/>
          <p:cNvSpPr/>
          <p:nvPr/>
        </p:nvSpPr>
        <p:spPr bwMode="auto">
          <a:xfrm>
            <a:off x="149663" y="3363862"/>
            <a:ext cx="2601474" cy="340302"/>
          </a:xfrm>
          <a:prstGeom prst="wedgeRoundRectCallout">
            <a:avLst>
              <a:gd name="adj1" fmla="val 66187"/>
              <a:gd name="adj2" fmla="val -58464"/>
              <a:gd name="adj3" fmla="val 16667"/>
            </a:avLst>
          </a:prstGeom>
          <a:gradFill flip="none" rotWithShape="1">
            <a:gsLst>
              <a:gs pos="0">
                <a:srgbClr val="FDA89E"/>
              </a:gs>
              <a:gs pos="100000">
                <a:srgbClr val="943735"/>
              </a:gs>
            </a:gsLst>
            <a:path path="circle">
              <a:fillToRect l="100000" t="100000"/>
            </a:path>
            <a:tileRect r="-100000" b="-100000"/>
          </a:gradFill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914400" fontAlgn="base"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SzPct val="80000"/>
            </a:pPr>
            <a:r>
              <a:rPr lang="en-US" sz="1200" b="1" dirty="0" smtClean="0">
                <a:latin typeface="Arial (body)"/>
                <a:cs typeface="Arial (body)"/>
              </a:rPr>
              <a:t>- Multicore</a:t>
            </a:r>
            <a:r>
              <a:rPr lang="en-US" sz="1200" b="1" dirty="0">
                <a:latin typeface="Arial (body)"/>
                <a:cs typeface="Arial (body)"/>
              </a:rPr>
              <a:t>-Aware Data Transfers</a:t>
            </a:r>
          </a:p>
          <a:p>
            <a:pPr defTabSz="914400" fontAlgn="base"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SzPct val="80000"/>
              <a:buFontTx/>
              <a:buChar char="-"/>
            </a:pPr>
            <a:endParaRPr lang="en-US" sz="1200" b="1" dirty="0" smtClean="0">
              <a:latin typeface="Arial (body)"/>
              <a:cs typeface="Arial (body)"/>
            </a:endParaRPr>
          </a:p>
        </p:txBody>
      </p:sp>
      <p:sp>
        <p:nvSpPr>
          <p:cNvPr id="21" name="Rounded Rectangular Callout 20"/>
          <p:cNvSpPr/>
          <p:nvPr/>
        </p:nvSpPr>
        <p:spPr bwMode="auto">
          <a:xfrm>
            <a:off x="3314701" y="1001668"/>
            <a:ext cx="2514600" cy="310576"/>
          </a:xfrm>
          <a:prstGeom prst="wedgeRoundRectCallout">
            <a:avLst>
              <a:gd name="adj1" fmla="val -2363"/>
              <a:gd name="adj2" fmla="val 163189"/>
              <a:gd name="adj3" fmla="val 16667"/>
            </a:avLst>
          </a:prstGeom>
          <a:gradFill flip="none" rotWithShape="1">
            <a:gsLst>
              <a:gs pos="0">
                <a:srgbClr val="FFFFFF"/>
              </a:gs>
              <a:gs pos="100000">
                <a:srgbClr val="F8FFA9"/>
              </a:gs>
            </a:gsLst>
            <a:lin ang="16200000" scaled="0"/>
            <a:tileRect/>
          </a:gradFill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R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SzPct val="80000"/>
              <a:tabLst/>
            </a:pPr>
            <a:r>
              <a:rPr lang="en-US" sz="1200" b="1" dirty="0" err="1" smtClean="0">
                <a:solidFill>
                  <a:srgbClr val="800000"/>
                </a:solidFill>
                <a:latin typeface="Arial (body)"/>
                <a:cs typeface="Arial (body)"/>
              </a:rPr>
              <a:t>Fermilab</a:t>
            </a:r>
            <a:r>
              <a:rPr lang="en-US" sz="1200" b="1" dirty="0" smtClean="0">
                <a:solidFill>
                  <a:srgbClr val="800000"/>
                </a:solidFill>
                <a:latin typeface="Arial (body)"/>
                <a:cs typeface="Arial (body)"/>
              </a:rPr>
              <a:t> Network R&amp;D Facility</a:t>
            </a:r>
            <a:endParaRPr kumimoji="0" lang="en-US" sz="1200" b="1" i="0" u="none" strike="noStrike" cap="none" normalizeH="0" baseline="0" dirty="0" smtClean="0">
              <a:ln>
                <a:noFill/>
              </a:ln>
              <a:solidFill>
                <a:srgbClr val="800000"/>
              </a:solidFill>
              <a:effectLst/>
              <a:latin typeface="Arial (body)"/>
              <a:cs typeface="Arial (body)"/>
            </a:endParaRPr>
          </a:p>
        </p:txBody>
      </p:sp>
      <p:sp>
        <p:nvSpPr>
          <p:cNvPr id="22" name="Rounded Rectangular Callout 21"/>
          <p:cNvSpPr/>
          <p:nvPr/>
        </p:nvSpPr>
        <p:spPr bwMode="auto">
          <a:xfrm>
            <a:off x="6427822" y="2709716"/>
            <a:ext cx="2614577" cy="297459"/>
          </a:xfrm>
          <a:prstGeom prst="wedgeRoundRectCallout">
            <a:avLst>
              <a:gd name="adj1" fmla="val -63139"/>
              <a:gd name="adj2" fmla="val -48494"/>
              <a:gd name="adj3" fmla="val 16667"/>
            </a:avLst>
          </a:prstGeom>
          <a:gradFill flip="none" rotWithShape="1">
            <a:gsLst>
              <a:gs pos="0">
                <a:srgbClr val="943735"/>
              </a:gs>
              <a:gs pos="100000">
                <a:srgbClr val="FDA89E"/>
              </a:gs>
            </a:gsLst>
            <a:path path="circle">
              <a:fillToRect l="100000" t="100000"/>
            </a:path>
            <a:tileRect r="-100000" b="-100000"/>
          </a:gradFill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914400" fontAlgn="base"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SzPct val="80000"/>
            </a:pPr>
            <a:r>
              <a:rPr lang="en-US" sz="1200" b="1" dirty="0" smtClean="0">
                <a:latin typeface="Arial (body)"/>
                <a:cs typeface="Arial (body)"/>
              </a:rPr>
              <a:t>- G-</a:t>
            </a:r>
            <a:r>
              <a:rPr lang="en-US" sz="1200" b="1" dirty="0" err="1" smtClean="0">
                <a:latin typeface="Arial (body)"/>
                <a:cs typeface="Arial (body)"/>
              </a:rPr>
              <a:t>NetMon</a:t>
            </a:r>
            <a:endParaRPr lang="en-US" sz="1200" b="1" dirty="0" smtClean="0">
              <a:latin typeface="Arial (body)"/>
              <a:cs typeface="Arial (body)"/>
            </a:endParaRPr>
          </a:p>
        </p:txBody>
      </p:sp>
    </p:spTree>
    <p:extLst>
      <p:ext uri="{BB962C8B-B14F-4D97-AF65-F5344CB8AC3E}">
        <p14:creationId xmlns:p14="http://schemas.microsoft.com/office/powerpoint/2010/main" val="21607012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 bwMode="auto">
          <a:xfrm>
            <a:off x="6584550" y="6128936"/>
            <a:ext cx="2237254" cy="560522"/>
          </a:xfrm>
          <a:prstGeom prst="rect">
            <a:avLst/>
          </a:prstGeom>
          <a:solidFill>
            <a:srgbClr val="1C2B7D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SzPct val="80000"/>
              <a:buFont typeface="Wingdings" pitchFamily="2" charset="2"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19" name="Picture 18" descr="Screen shot 2013-01-04 at 11.45.23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062" y="2705358"/>
            <a:ext cx="1822943" cy="123031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Pulling all R&amp;D effort together from the top layers…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530349"/>
            <a:ext cx="7462520" cy="5002531"/>
          </a:xfrm>
        </p:spPr>
        <p:txBody>
          <a:bodyPr>
            <a:noAutofit/>
          </a:bodyPr>
          <a:lstStyle/>
          <a:p>
            <a:r>
              <a:rPr lang="en-US" dirty="0" smtClean="0"/>
              <a:t>Providing tools &amp; services to enable users / apps to optimize use of the network</a:t>
            </a:r>
          </a:p>
          <a:p>
            <a:pPr lvl="1"/>
            <a:r>
              <a:rPr lang="en-US" dirty="0" smtClean="0"/>
              <a:t>Collaborating with the OSG Network Area for the deployment of </a:t>
            </a:r>
            <a:r>
              <a:rPr lang="en-US" dirty="0" err="1" smtClean="0"/>
              <a:t>perfSONAR</a:t>
            </a:r>
            <a:r>
              <a:rPr lang="en-US" dirty="0" smtClean="0"/>
              <a:t> at 100 OSG facilities</a:t>
            </a:r>
          </a:p>
          <a:p>
            <a:pPr lvl="1"/>
            <a:r>
              <a:rPr lang="en-US" dirty="0" smtClean="0"/>
              <a:t>Aggregating and displaying data through E-Center and the OSG Dashboard for end-to-end hop-by-hop paths across network domains</a:t>
            </a:r>
          </a:p>
          <a:p>
            <a:pPr>
              <a:spcBef>
                <a:spcPts val="1200"/>
              </a:spcBef>
            </a:pPr>
            <a:r>
              <a:rPr lang="en-US" dirty="0" smtClean="0"/>
              <a:t>Developing tools to monitor real-time 100G network traffic through multicore &amp; manycore architectures</a:t>
            </a:r>
          </a:p>
          <a:p>
            <a:r>
              <a:rPr lang="en-US" dirty="0" smtClean="0"/>
              <a:t>Proposed integration with Data Management through network-aware data source selection – </a:t>
            </a:r>
            <a:r>
              <a:rPr lang="en-US" dirty="0" err="1" smtClean="0"/>
              <a:t>CortexNET</a:t>
            </a: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9540C8F-262E-AC4A-A926-653477F5C2AE}" type="slidenum">
              <a:rPr lang="en-US" smtClean="0"/>
              <a:pPr/>
              <a:t>5</a:t>
            </a:fld>
            <a:endParaRPr lang="en-US"/>
          </a:p>
        </p:txBody>
      </p:sp>
      <p:cxnSp>
        <p:nvCxnSpPr>
          <p:cNvPr id="6" name="Straight Arrow Connector 5"/>
          <p:cNvCxnSpPr/>
          <p:nvPr/>
        </p:nvCxnSpPr>
        <p:spPr bwMode="auto">
          <a:xfrm rot="5400000">
            <a:off x="966365" y="2177197"/>
            <a:ext cx="1168270" cy="357180"/>
          </a:xfrm>
          <a:prstGeom prst="straightConnector1">
            <a:avLst/>
          </a:prstGeom>
          <a:noFill/>
          <a:ln w="25400" cap="flat" cmpd="sng" algn="ctr">
            <a:solidFill>
              <a:srgbClr val="C3FFFF"/>
            </a:solidFill>
            <a:prstDash val="solid"/>
            <a:round/>
            <a:headEnd type="none" w="med" len="med"/>
            <a:tailEnd type="stealth" w="lg" len="lg"/>
          </a:ln>
          <a:effectLst/>
        </p:spPr>
      </p:cxnSp>
      <p:cxnSp>
        <p:nvCxnSpPr>
          <p:cNvPr id="13" name="Straight Arrow Connector 12"/>
          <p:cNvCxnSpPr/>
          <p:nvPr/>
        </p:nvCxnSpPr>
        <p:spPr bwMode="auto">
          <a:xfrm rot="16200000" flipV="1">
            <a:off x="1181626" y="3805459"/>
            <a:ext cx="1001790" cy="93143"/>
          </a:xfrm>
          <a:prstGeom prst="straightConnector1">
            <a:avLst/>
          </a:prstGeom>
          <a:noFill/>
          <a:ln w="25400" cap="flat" cmpd="sng" algn="ctr">
            <a:solidFill>
              <a:srgbClr val="C3FFFF"/>
            </a:solidFill>
            <a:prstDash val="solid"/>
            <a:round/>
            <a:headEnd type="none" w="med" len="med"/>
            <a:tailEnd type="stealth" w="lg" len="lg"/>
          </a:ln>
          <a:effectLst/>
        </p:spPr>
      </p:cxnSp>
      <p:cxnSp>
        <p:nvCxnSpPr>
          <p:cNvPr id="26" name="Straight Arrow Connector 25"/>
          <p:cNvCxnSpPr/>
          <p:nvPr/>
        </p:nvCxnSpPr>
        <p:spPr bwMode="auto">
          <a:xfrm flipH="1" flipV="1">
            <a:off x="504954" y="3350282"/>
            <a:ext cx="1222246" cy="2136118"/>
          </a:xfrm>
          <a:prstGeom prst="straightConnector1">
            <a:avLst/>
          </a:prstGeom>
          <a:noFill/>
          <a:ln w="25400" cap="flat" cmpd="sng" algn="ctr">
            <a:solidFill>
              <a:srgbClr val="C3FFFF"/>
            </a:solidFill>
            <a:prstDash val="solid"/>
            <a:round/>
            <a:headEnd type="none" w="med" len="med"/>
            <a:tailEnd type="stealth" w="lg" len="lg"/>
          </a:ln>
          <a:effectLst/>
        </p:spPr>
      </p:cxnSp>
    </p:spTree>
    <p:extLst>
      <p:ext uri="{BB962C8B-B14F-4D97-AF65-F5344CB8AC3E}">
        <p14:creationId xmlns:p14="http://schemas.microsoft.com/office/powerpoint/2010/main" val="21664859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 descr="Screen shot 2013-01-04 at 11.45.23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030" y="2584298"/>
            <a:ext cx="1822943" cy="123031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Pulling all R&amp;D effort together from the bottom layers…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199" y="1479550"/>
            <a:ext cx="7543801" cy="4941570"/>
          </a:xfrm>
        </p:spPr>
        <p:txBody>
          <a:bodyPr>
            <a:noAutofit/>
          </a:bodyPr>
          <a:lstStyle/>
          <a:p>
            <a:r>
              <a:rPr lang="en-US" dirty="0" smtClean="0"/>
              <a:t>Application-level </a:t>
            </a:r>
            <a:r>
              <a:rPr lang="en-US" dirty="0"/>
              <a:t>R&amp;D through the High Throughput Data Program</a:t>
            </a:r>
          </a:p>
          <a:p>
            <a:pPr lvl="1"/>
            <a:r>
              <a:rPr lang="en-US" dirty="0"/>
              <a:t>R&amp;D on </a:t>
            </a:r>
            <a:r>
              <a:rPr lang="en-US" dirty="0" smtClean="0"/>
              <a:t>100G </a:t>
            </a:r>
            <a:r>
              <a:rPr lang="en-US" dirty="0"/>
              <a:t>for </a:t>
            </a:r>
            <a:r>
              <a:rPr lang="en-US" dirty="0" smtClean="0"/>
              <a:t>production use by </a:t>
            </a:r>
            <a:r>
              <a:rPr lang="en-US" dirty="0"/>
              <a:t>CMS </a:t>
            </a:r>
            <a:r>
              <a:rPr lang="en-US" dirty="0" smtClean="0"/>
              <a:t>&amp; FNAL high-capacity </a:t>
            </a:r>
            <a:r>
              <a:rPr lang="en-US" dirty="0"/>
              <a:t>high-throughput Storage facility</a:t>
            </a:r>
          </a:p>
          <a:p>
            <a:pPr lvl="1"/>
            <a:r>
              <a:rPr lang="en-US" dirty="0"/>
              <a:t>Identifying gaps in data movement middleware for the applications </a:t>
            </a:r>
            <a:r>
              <a:rPr lang="en-US" dirty="0" smtClean="0"/>
              <a:t>used for scientific discovery – </a:t>
            </a:r>
            <a:r>
              <a:rPr lang="en-US" dirty="0" err="1"/>
              <a:t>GridFTP</a:t>
            </a:r>
            <a:r>
              <a:rPr lang="en-US" dirty="0"/>
              <a:t>, SRM, Globus Online, </a:t>
            </a:r>
            <a:r>
              <a:rPr lang="en-US" dirty="0" err="1"/>
              <a:t>XRootD</a:t>
            </a:r>
            <a:r>
              <a:rPr lang="en-US" dirty="0"/>
              <a:t>, Frontier / Squid, NFS </a:t>
            </a:r>
            <a:r>
              <a:rPr lang="en-US" dirty="0" smtClean="0"/>
              <a:t>v4</a:t>
            </a:r>
            <a:endParaRPr lang="en-US" dirty="0"/>
          </a:p>
          <a:p>
            <a:r>
              <a:rPr lang="en-US" dirty="0" smtClean="0"/>
              <a:t>OS-level R&amp;D to improve data transfer performance</a:t>
            </a:r>
          </a:p>
          <a:p>
            <a:pPr lvl="1"/>
            <a:r>
              <a:rPr lang="en-US" dirty="0" smtClean="0"/>
              <a:t>Optimizing network I/O for 40/100G environments</a:t>
            </a:r>
          </a:p>
          <a:p>
            <a:pPr lvl="1"/>
            <a:r>
              <a:rPr lang="en-US" dirty="0" smtClean="0"/>
              <a:t>Multicore-aware data transfer middleware (MDTM)</a:t>
            </a:r>
          </a:p>
          <a:p>
            <a:pPr marL="342900" lvl="1" indent="-342900">
              <a:buClr>
                <a:srgbClr val="CCFFFF"/>
              </a:buClr>
              <a:buSzPct val="80000"/>
              <a:buFontTx/>
              <a:buChar char="•"/>
            </a:pPr>
            <a:r>
              <a:rPr lang="en-US" sz="2400" dirty="0" smtClean="0"/>
              <a:t>Integrating local network infrastructure with WAN circuit technologies through policy-driven configuration (ESCPS)</a:t>
            </a:r>
            <a:endParaRPr lang="en-US" dirty="0" smtClean="0"/>
          </a:p>
          <a:p>
            <a:endParaRPr lang="en-US" dirty="0" smtClean="0"/>
          </a:p>
          <a:p>
            <a:endParaRPr lang="en-US" dirty="0" smtClean="0">
              <a:solidFill>
                <a:srgbClr val="FFFF00"/>
              </a:solidFill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9540C8F-262E-AC4A-A926-653477F5C2AE}" type="slidenum">
              <a:rPr lang="en-US" smtClean="0"/>
              <a:pPr/>
              <a:t>6</a:t>
            </a:fld>
            <a:endParaRPr lang="en-US"/>
          </a:p>
        </p:txBody>
      </p:sp>
      <p:cxnSp>
        <p:nvCxnSpPr>
          <p:cNvPr id="6" name="Straight Arrow Connector 5"/>
          <p:cNvCxnSpPr/>
          <p:nvPr/>
        </p:nvCxnSpPr>
        <p:spPr bwMode="auto">
          <a:xfrm flipH="1">
            <a:off x="1062503" y="1739784"/>
            <a:ext cx="668442" cy="1503165"/>
          </a:xfrm>
          <a:prstGeom prst="straightConnector1">
            <a:avLst/>
          </a:prstGeom>
          <a:noFill/>
          <a:ln w="25400" cap="flat" cmpd="sng" algn="ctr">
            <a:solidFill>
              <a:srgbClr val="C3FFFF"/>
            </a:solidFill>
            <a:prstDash val="solid"/>
            <a:round/>
            <a:headEnd type="none" w="med" len="med"/>
            <a:tailEnd type="stealth" w="lg" len="lg"/>
          </a:ln>
          <a:effectLst/>
        </p:spPr>
      </p:cxnSp>
      <p:cxnSp>
        <p:nvCxnSpPr>
          <p:cNvPr id="10" name="Straight Arrow Connector 9"/>
          <p:cNvCxnSpPr/>
          <p:nvPr/>
        </p:nvCxnSpPr>
        <p:spPr bwMode="auto">
          <a:xfrm flipH="1" flipV="1">
            <a:off x="1062505" y="3744253"/>
            <a:ext cx="668440" cy="1622972"/>
          </a:xfrm>
          <a:prstGeom prst="straightConnector1">
            <a:avLst/>
          </a:prstGeom>
          <a:noFill/>
          <a:ln w="25400" cap="flat" cmpd="sng" algn="ctr">
            <a:solidFill>
              <a:srgbClr val="C3FFFF"/>
            </a:solidFill>
            <a:prstDash val="solid"/>
            <a:round/>
            <a:headEnd type="none" w="med" len="med"/>
            <a:tailEnd type="stealth" w="lg" len="lg"/>
          </a:ln>
          <a:effectLst/>
        </p:spPr>
      </p:cxnSp>
      <p:cxnSp>
        <p:nvCxnSpPr>
          <p:cNvPr id="14" name="Straight Arrow Connector 13"/>
          <p:cNvCxnSpPr/>
          <p:nvPr/>
        </p:nvCxnSpPr>
        <p:spPr bwMode="auto">
          <a:xfrm rot="16200000" flipV="1">
            <a:off x="1220222" y="3691372"/>
            <a:ext cx="627005" cy="379629"/>
          </a:xfrm>
          <a:prstGeom prst="straightConnector1">
            <a:avLst/>
          </a:prstGeom>
          <a:noFill/>
          <a:ln w="25400" cap="flat" cmpd="sng" algn="ctr">
            <a:solidFill>
              <a:srgbClr val="C3FFFF"/>
            </a:solidFill>
            <a:prstDash val="solid"/>
            <a:round/>
            <a:headEnd type="none" w="med" len="med"/>
            <a:tailEnd type="stealth" w="lg" len="lg"/>
          </a:ln>
          <a:effectLst/>
        </p:spPr>
      </p:cxnSp>
    </p:spTree>
    <p:extLst>
      <p:ext uri="{BB962C8B-B14F-4D97-AF65-F5344CB8AC3E}">
        <p14:creationId xmlns:p14="http://schemas.microsoft.com/office/powerpoint/2010/main" val="9873153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charset="2"/>
              <a:buChar char="ü"/>
            </a:pPr>
            <a:r>
              <a:rPr lang="en-US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Network R&amp;D Program</a:t>
            </a:r>
            <a:br>
              <a:rPr lang="en-US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</a:br>
            <a:r>
              <a:rPr lang="en-US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	Motivations and Overview</a:t>
            </a:r>
          </a:p>
          <a:p>
            <a:endParaRPr lang="en-US" dirty="0" smtClean="0"/>
          </a:p>
          <a:p>
            <a:pPr>
              <a:buFont typeface="Arial Unicode MS"/>
              <a:buChar char="➠"/>
            </a:pPr>
            <a:r>
              <a:rPr lang="en-US" dirty="0" smtClean="0">
                <a:solidFill>
                  <a:srgbClr val="FFFF00"/>
                </a:solidFill>
              </a:rPr>
              <a:t>Network Infrastructure</a:t>
            </a:r>
            <a:br>
              <a:rPr lang="en-US" dirty="0" smtClean="0">
                <a:solidFill>
                  <a:srgbClr val="FFFF00"/>
                </a:solidFill>
              </a:rPr>
            </a:br>
            <a:r>
              <a:rPr lang="en-US" dirty="0" smtClean="0">
                <a:solidFill>
                  <a:srgbClr val="FFFF00"/>
                </a:solidFill>
              </a:rPr>
              <a:t>	Production and R&amp;D</a:t>
            </a:r>
          </a:p>
          <a:p>
            <a:endParaRPr lang="en-US" dirty="0" smtClean="0"/>
          </a:p>
          <a:p>
            <a:r>
              <a:rPr lang="en-US" dirty="0" smtClean="0"/>
              <a:t>100G Network R&amp;D Program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Results and Plans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9540C8F-262E-AC4A-A926-653477F5C2AE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780484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dedicated R&amp;D Network facility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48721" y="2692399"/>
            <a:ext cx="3639745" cy="3460571"/>
          </a:xfrm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endParaRPr lang="en-US" dirty="0" smtClean="0"/>
          </a:p>
          <a:p>
            <a:r>
              <a:rPr lang="en-US" u="sng" dirty="0" smtClean="0">
                <a:solidFill>
                  <a:srgbClr val="FFFF00"/>
                </a:solidFill>
              </a:rPr>
              <a:t>Nexus 7000 </a:t>
            </a:r>
            <a:r>
              <a:rPr lang="en-US" sz="2000" dirty="0" smtClean="0"/>
              <a:t>w/ 2-port 100GE module / 6-port 40GE module / 10GE copper module</a:t>
            </a:r>
          </a:p>
          <a:p>
            <a:pPr>
              <a:spcBef>
                <a:spcPts val="1200"/>
              </a:spcBef>
            </a:pPr>
            <a:r>
              <a:rPr lang="en-US" u="sng" kern="1200" dirty="0">
                <a:solidFill>
                  <a:srgbClr val="FFFF00"/>
                </a:solidFill>
              </a:rPr>
              <a:t>12 nodes w/ 10GE </a:t>
            </a:r>
            <a:r>
              <a:rPr lang="en-US" sz="2000" dirty="0" smtClean="0"/>
              <a:t>Intel </a:t>
            </a:r>
            <a:r>
              <a:rPr lang="en-US" sz="2000" dirty="0"/>
              <a:t>X540-</a:t>
            </a:r>
            <a:r>
              <a:rPr lang="en-US" sz="2000" dirty="0" smtClean="0"/>
              <a:t>AT2 (</a:t>
            </a:r>
            <a:r>
              <a:rPr lang="en-US" sz="2000" dirty="0" err="1" smtClean="0"/>
              <a:t>PCIe</a:t>
            </a:r>
            <a:r>
              <a:rPr lang="en-US" sz="2000" dirty="0" smtClean="0"/>
              <a:t>) / 8 cores / 16 GB RAM</a:t>
            </a:r>
          </a:p>
          <a:p>
            <a:pPr lvl="1"/>
            <a:endParaRPr lang="en-US" dirty="0" smtClean="0">
              <a:solidFill>
                <a:srgbClr val="EAEAEA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9540C8F-262E-AC4A-A926-653477F5C2AE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6" name="Content Placeholder 2"/>
          <p:cNvSpPr txBox="1">
            <a:spLocks/>
          </p:cNvSpPr>
          <p:nvPr/>
        </p:nvSpPr>
        <p:spPr bwMode="auto">
          <a:xfrm>
            <a:off x="5198532" y="4140200"/>
            <a:ext cx="3754213" cy="2012772"/>
          </a:xfrm>
          <a:prstGeom prst="rect">
            <a:avLst/>
          </a:prstGeom>
          <a:noFill/>
          <a:ln w="9525">
            <a:solidFill>
              <a:srgbClr val="EAEAEA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85000" lnSpcReduction="20000"/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CCFFFF"/>
              </a:buClr>
              <a:buSzPct val="8000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9900"/>
              </a:buClr>
              <a:buSzPct val="60000"/>
              <a:buFont typeface="Wingdings" pitchFamily="2" charset="2"/>
              <a:buChar char="®"/>
              <a:defRPr sz="20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25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sz="2600" u="sng" dirty="0">
                <a:solidFill>
                  <a:srgbClr val="FFFF00"/>
                </a:solidFill>
              </a:rPr>
              <a:t>Nexus 6000E </a:t>
            </a:r>
            <a:r>
              <a:rPr lang="en-US" sz="2200" dirty="0" smtClean="0"/>
              <a:t>for 40GE </a:t>
            </a:r>
            <a:r>
              <a:rPr lang="en-US" sz="2200" dirty="0" smtClean="0"/>
              <a:t>systems</a:t>
            </a:r>
          </a:p>
          <a:p>
            <a:pPr marL="742950" lvl="2" indent="-342900">
              <a:buClr>
                <a:srgbClr val="CCFFFF"/>
              </a:buClr>
              <a:buSzPct val="80000"/>
              <a:buFontTx/>
              <a:buChar char="•"/>
            </a:pPr>
            <a:r>
              <a:rPr lang="en-US" sz="1800" dirty="0"/>
              <a:t>IPv6 tests / F5 load balancer / </a:t>
            </a:r>
            <a:r>
              <a:rPr lang="en-US" sz="1800" dirty="0" err="1"/>
              <a:t>Infoblox</a:t>
            </a:r>
            <a:r>
              <a:rPr lang="en-US" sz="1800" dirty="0"/>
              <a:t> DNS, Palo Alto </a:t>
            </a:r>
            <a:r>
              <a:rPr lang="en-US" sz="1800" dirty="0" smtClean="0"/>
              <a:t>firewall</a:t>
            </a:r>
            <a:endParaRPr lang="en-US" sz="1800" dirty="0" smtClean="0"/>
          </a:p>
          <a:p>
            <a:pPr>
              <a:spcBef>
                <a:spcPts val="1200"/>
              </a:spcBef>
            </a:pPr>
            <a:r>
              <a:rPr lang="en-US" sz="2600" u="sng" dirty="0">
                <a:solidFill>
                  <a:srgbClr val="FFFF00"/>
                </a:solidFill>
              </a:rPr>
              <a:t>2 nodes w/ 40GE </a:t>
            </a:r>
            <a:r>
              <a:rPr lang="en-US" sz="2200" dirty="0" err="1"/>
              <a:t>Mellanox</a:t>
            </a:r>
            <a:r>
              <a:rPr lang="en-US" sz="2200" dirty="0"/>
              <a:t> </a:t>
            </a:r>
            <a:r>
              <a:rPr lang="en-US" sz="2200" dirty="0" err="1"/>
              <a:t>ConnectX</a:t>
            </a:r>
            <a:r>
              <a:rPr lang="en-US" sz="2200" dirty="0"/>
              <a:t>®-2 (PCIe-3) / 8 cores w/ </a:t>
            </a:r>
            <a:r>
              <a:rPr lang="en-US" sz="2200" dirty="0" err="1"/>
              <a:t>Nvidia</a:t>
            </a:r>
            <a:r>
              <a:rPr lang="en-US" sz="2200" dirty="0"/>
              <a:t> M2070 GPU</a:t>
            </a:r>
            <a:endParaRPr lang="en-US" dirty="0">
              <a:solidFill>
                <a:srgbClr val="FF0000"/>
              </a:solidFill>
            </a:endParaRPr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7" name="Rounded Rectangular Callout 6"/>
          <p:cNvSpPr/>
          <p:nvPr/>
        </p:nvSpPr>
        <p:spPr bwMode="auto">
          <a:xfrm>
            <a:off x="1448721" y="1489579"/>
            <a:ext cx="3639745" cy="1041954"/>
          </a:xfrm>
          <a:prstGeom prst="wedgeRoundRectCallout">
            <a:avLst>
              <a:gd name="adj1" fmla="val -46608"/>
              <a:gd name="adj2" fmla="val 65248"/>
              <a:gd name="adj3" fmla="val 16667"/>
            </a:avLst>
          </a:prstGeom>
          <a:gradFill flip="none" rotWithShape="1">
            <a:gsLst>
              <a:gs pos="0">
                <a:srgbClr val="FDA89E"/>
              </a:gs>
              <a:gs pos="100000">
                <a:srgbClr val="943735"/>
              </a:gs>
            </a:gsLst>
            <a:path path="circle">
              <a:fillToRect l="100000" t="100000"/>
            </a:path>
            <a:tileRect r="-100000" b="-100000"/>
          </a:gradFill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R="0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SzPct val="80000"/>
              <a:tabLst/>
            </a:pPr>
            <a:r>
              <a:rPr lang="en-US" sz="1600" b="1" dirty="0" smtClean="0">
                <a:latin typeface="Arial (body)"/>
                <a:cs typeface="Arial (body)"/>
              </a:rPr>
              <a:t>- 100G R&amp;D</a:t>
            </a:r>
          </a:p>
          <a:p>
            <a:pPr marR="0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SzPct val="80000"/>
              <a:tabLst/>
            </a:pPr>
            <a:r>
              <a:rPr lang="en-US" sz="1600" b="1" dirty="0" smtClean="0">
                <a:latin typeface="Arial (body)"/>
                <a:cs typeface="Arial (body)"/>
              </a:rPr>
              <a:t>- </a:t>
            </a: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(body)"/>
                <a:cs typeface="Arial (body)"/>
              </a:rPr>
              <a:t>Production-like</a:t>
            </a:r>
            <a:r>
              <a:rPr kumimoji="0" lang="en-US" sz="16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(body)"/>
                <a:cs typeface="Arial (body)"/>
              </a:rPr>
              <a:t> </a:t>
            </a:r>
            <a:r>
              <a:rPr kumimoji="0" lang="en-US" sz="1600" b="1" i="0" u="none" strike="noStrike" cap="none" normalizeH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(body)"/>
                <a:cs typeface="Arial (body)"/>
              </a:rPr>
              <a:t>env</a:t>
            </a:r>
            <a:r>
              <a:rPr kumimoji="0" lang="en-US" sz="16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(body)"/>
                <a:cs typeface="Arial (body)"/>
              </a:rPr>
              <a:t> for tech </a:t>
            </a:r>
            <a:r>
              <a:rPr kumimoji="0" lang="en-US" sz="1600" b="1" i="0" u="none" strike="noStrike" cap="none" normalizeH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(body)"/>
                <a:cs typeface="Arial (body)"/>
              </a:rPr>
              <a:t>eval</a:t>
            </a:r>
            <a:endParaRPr kumimoji="0" lang="en-US" sz="1600" b="1" i="0" u="none" strike="noStrike" cap="none" normalizeH="0" dirty="0" smtClean="0">
              <a:ln>
                <a:noFill/>
              </a:ln>
              <a:solidFill>
                <a:schemeClr val="tx1"/>
              </a:solidFill>
              <a:effectLst/>
              <a:latin typeface="Arial (body)"/>
              <a:cs typeface="Arial (body)"/>
            </a:endParaRPr>
          </a:p>
          <a:p>
            <a:pPr marR="0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SzPct val="80000"/>
              <a:tabLst/>
            </a:pPr>
            <a:r>
              <a:rPr lang="en-US" sz="1600" b="1" baseline="0" dirty="0" smtClean="0">
                <a:latin typeface="Arial (body)"/>
                <a:cs typeface="Arial (body)"/>
              </a:rPr>
              <a:t>- Testing of firmware upgrades</a:t>
            </a:r>
            <a:endParaRPr kumimoji="0" lang="en-US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(body)"/>
              <a:cs typeface="Arial (body)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484626" y="3787253"/>
            <a:ext cx="246253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* Diagram courtesy of Phil </a:t>
            </a:r>
            <a:r>
              <a:rPr lang="en-US" sz="1200" dirty="0" err="1" smtClean="0"/>
              <a:t>DeMar</a:t>
            </a:r>
            <a:endParaRPr lang="en-US" sz="1200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0172" y="1300927"/>
            <a:ext cx="3209347" cy="24863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6222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1009934" y="203200"/>
            <a:ext cx="7560860" cy="1143000"/>
          </a:xfrm>
        </p:spPr>
        <p:txBody>
          <a:bodyPr/>
          <a:lstStyle/>
          <a:p>
            <a:r>
              <a:rPr lang="en-US" dirty="0" smtClean="0"/>
              <a:t>Fermilab WAN Capabilities:</a:t>
            </a:r>
            <a:br>
              <a:rPr lang="en-US" dirty="0" smtClean="0"/>
            </a:br>
            <a:r>
              <a:rPr lang="en-US" dirty="0" smtClean="0"/>
              <a:t>    In Transition from n x 10GE to 100GE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>
          <a:xfrm>
            <a:off x="400334" y="1559257"/>
            <a:ext cx="4253553" cy="4814247"/>
          </a:xfrm>
        </p:spPr>
        <p:txBody>
          <a:bodyPr>
            <a:noAutofit/>
          </a:bodyPr>
          <a:lstStyle/>
          <a:p>
            <a:r>
              <a:rPr lang="en-US" sz="2400" dirty="0" smtClean="0"/>
              <a:t>Legacy 10GE-based MAN being phased out:</a:t>
            </a:r>
          </a:p>
          <a:p>
            <a:pPr lvl="1"/>
            <a:r>
              <a:rPr lang="en-US" sz="2000" dirty="0" smtClean="0"/>
              <a:t>Eight 10GE channels </a:t>
            </a:r>
          </a:p>
          <a:p>
            <a:pPr lvl="1"/>
            <a:r>
              <a:rPr lang="en-US" sz="2000" dirty="0" smtClean="0"/>
              <a:t>Six used for science data</a:t>
            </a:r>
          </a:p>
          <a:p>
            <a:r>
              <a:rPr lang="en-US" sz="2400" dirty="0" smtClean="0"/>
              <a:t>New 100GE-based MAN being phased in:</a:t>
            </a:r>
          </a:p>
          <a:p>
            <a:pPr lvl="1"/>
            <a:r>
              <a:rPr lang="en-US" sz="2000" dirty="0" smtClean="0"/>
              <a:t>One 100GE channel and three 10GE channels</a:t>
            </a:r>
          </a:p>
          <a:p>
            <a:pPr lvl="1"/>
            <a:r>
              <a:rPr lang="en-US" sz="2000" dirty="0" smtClean="0"/>
              <a:t>100GE channel is for science data movement</a:t>
            </a:r>
          </a:p>
          <a:p>
            <a:pPr lvl="1"/>
            <a:r>
              <a:rPr lang="en-US" sz="2000" dirty="0" smtClean="0"/>
              <a:t>10GE channels for general IP traffic and redundancy for science data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6589521" y="5245818"/>
            <a:ext cx="24681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* Diagram courtesy of Phil </a:t>
            </a:r>
            <a:r>
              <a:rPr lang="en-US" sz="1200" dirty="0" err="1" smtClean="0"/>
              <a:t>Demar</a:t>
            </a:r>
            <a:endParaRPr lang="en-US" sz="1200" dirty="0"/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251793" y="6484452"/>
            <a:ext cx="1905000" cy="457200"/>
          </a:xfrm>
        </p:spPr>
        <p:txBody>
          <a:bodyPr/>
          <a:lstStyle/>
          <a:p>
            <a:fld id="{39540C8F-262E-AC4A-A926-653477F5C2AE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83041" y="1815152"/>
            <a:ext cx="4478350" cy="3330054"/>
          </a:xfrm>
        </p:spPr>
      </p:pic>
    </p:spTree>
    <p:extLst>
      <p:ext uri="{BB962C8B-B14F-4D97-AF65-F5344CB8AC3E}">
        <p14:creationId xmlns:p14="http://schemas.microsoft.com/office/powerpoint/2010/main" val="22755134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Theme">
  <a:themeElements>
    <a:clrScheme name="Factory 1">
      <a:dk1>
        <a:srgbClr val="000054"/>
      </a:dk1>
      <a:lt1>
        <a:srgbClr val="EAEAEA"/>
      </a:lt1>
      <a:dk2>
        <a:srgbClr val="00007A"/>
      </a:dk2>
      <a:lt2>
        <a:srgbClr val="EBD189"/>
      </a:lt2>
      <a:accent1>
        <a:srgbClr val="FCAB40"/>
      </a:accent1>
      <a:accent2>
        <a:srgbClr val="555BAD"/>
      </a:accent2>
      <a:accent3>
        <a:srgbClr val="AAAABE"/>
      </a:accent3>
      <a:accent4>
        <a:srgbClr val="C8C8C8"/>
      </a:accent4>
      <a:accent5>
        <a:srgbClr val="FDD2AF"/>
      </a:accent5>
      <a:accent6>
        <a:srgbClr val="4C529C"/>
      </a:accent6>
      <a:hlink>
        <a:srgbClr val="B97C01"/>
      </a:hlink>
      <a:folHlink>
        <a:srgbClr val="CCFF33"/>
      </a:folHlink>
    </a:clrScheme>
    <a:fontScheme name="Factory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rgbClr val="FFFF00"/>
          </a:buClr>
          <a:buSzPct val="80000"/>
          <a:buFont typeface="Wingdings" pitchFamily="2" charset="2"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rgbClr val="FFFF00"/>
          </a:buClr>
          <a:buSzPct val="80000"/>
          <a:buFont typeface="Wingdings" pitchFamily="2" charset="2"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Factory 1">
        <a:dk1>
          <a:srgbClr val="000054"/>
        </a:dk1>
        <a:lt1>
          <a:srgbClr val="EAEAEA"/>
        </a:lt1>
        <a:dk2>
          <a:srgbClr val="00007A"/>
        </a:dk2>
        <a:lt2>
          <a:srgbClr val="EBD189"/>
        </a:lt2>
        <a:accent1>
          <a:srgbClr val="FCAB40"/>
        </a:accent1>
        <a:accent2>
          <a:srgbClr val="555BAD"/>
        </a:accent2>
        <a:accent3>
          <a:srgbClr val="AAAABE"/>
        </a:accent3>
        <a:accent4>
          <a:srgbClr val="C8C8C8"/>
        </a:accent4>
        <a:accent5>
          <a:srgbClr val="FDD2AF"/>
        </a:accent5>
        <a:accent6>
          <a:srgbClr val="4C529C"/>
        </a:accent6>
        <a:hlink>
          <a:srgbClr val="B97C01"/>
        </a:hlink>
        <a:folHlink>
          <a:srgbClr val="CCFF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actory 2">
        <a:dk1>
          <a:srgbClr val="000000"/>
        </a:dk1>
        <a:lt1>
          <a:srgbClr val="FFFFCC"/>
        </a:lt1>
        <a:dk2>
          <a:srgbClr val="993300"/>
        </a:dk2>
        <a:lt2>
          <a:srgbClr val="EDE1AF"/>
        </a:lt2>
        <a:accent1>
          <a:srgbClr val="CAC0E2"/>
        </a:accent1>
        <a:accent2>
          <a:srgbClr val="DFC977"/>
        </a:accent2>
        <a:accent3>
          <a:srgbClr val="FFFFE2"/>
        </a:accent3>
        <a:accent4>
          <a:srgbClr val="000000"/>
        </a:accent4>
        <a:accent5>
          <a:srgbClr val="E1DCEE"/>
        </a:accent5>
        <a:accent6>
          <a:srgbClr val="CAB66B"/>
        </a:accent6>
        <a:hlink>
          <a:srgbClr val="660033"/>
        </a:hlink>
        <a:folHlink>
          <a:srgbClr val="9933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actory 3">
        <a:dk1>
          <a:srgbClr val="000000"/>
        </a:dk1>
        <a:lt1>
          <a:srgbClr val="FFFFFF"/>
        </a:lt1>
        <a:dk2>
          <a:srgbClr val="000000"/>
        </a:dk2>
        <a:lt2>
          <a:srgbClr val="EAEAEA"/>
        </a:lt2>
        <a:accent1>
          <a:srgbClr val="DDDDDD"/>
        </a:accent1>
        <a:accent2>
          <a:srgbClr val="B2B2B2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A1A1A1"/>
        </a:accent6>
        <a:hlink>
          <a:srgbClr val="4D4D4D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actory 4">
        <a:dk1>
          <a:srgbClr val="481800"/>
        </a:dk1>
        <a:lt1>
          <a:srgbClr val="EAEAEA"/>
        </a:lt1>
        <a:dk2>
          <a:srgbClr val="762700"/>
        </a:dk2>
        <a:lt2>
          <a:srgbClr val="EBD189"/>
        </a:lt2>
        <a:accent1>
          <a:srgbClr val="FCAB40"/>
        </a:accent1>
        <a:accent2>
          <a:srgbClr val="AD717F"/>
        </a:accent2>
        <a:accent3>
          <a:srgbClr val="BDACAA"/>
        </a:accent3>
        <a:accent4>
          <a:srgbClr val="C8C8C8"/>
        </a:accent4>
        <a:accent5>
          <a:srgbClr val="FDD2AF"/>
        </a:accent5>
        <a:accent6>
          <a:srgbClr val="9C6672"/>
        </a:accent6>
        <a:hlink>
          <a:srgbClr val="FFFF99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actory 5">
        <a:dk1>
          <a:srgbClr val="330066"/>
        </a:dk1>
        <a:lt1>
          <a:srgbClr val="EAEAEA"/>
        </a:lt1>
        <a:dk2>
          <a:srgbClr val="4E009C"/>
        </a:dk2>
        <a:lt2>
          <a:srgbClr val="EBD189"/>
        </a:lt2>
        <a:accent1>
          <a:srgbClr val="FCAB40"/>
        </a:accent1>
        <a:accent2>
          <a:srgbClr val="8871BB"/>
        </a:accent2>
        <a:accent3>
          <a:srgbClr val="B2AACB"/>
        </a:accent3>
        <a:accent4>
          <a:srgbClr val="C8C8C8"/>
        </a:accent4>
        <a:accent5>
          <a:srgbClr val="FDD2AF"/>
        </a:accent5>
        <a:accent6>
          <a:srgbClr val="7B66A9"/>
        </a:accent6>
        <a:hlink>
          <a:srgbClr val="99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actory 6">
        <a:dk1>
          <a:srgbClr val="454425"/>
        </a:dk1>
        <a:lt1>
          <a:srgbClr val="EAEAEA"/>
        </a:lt1>
        <a:dk2>
          <a:srgbClr val="4D6A2A"/>
        </a:dk2>
        <a:lt2>
          <a:srgbClr val="EBD189"/>
        </a:lt2>
        <a:accent1>
          <a:srgbClr val="FCAB40"/>
        </a:accent1>
        <a:accent2>
          <a:srgbClr val="A59E79"/>
        </a:accent2>
        <a:accent3>
          <a:srgbClr val="B2B9AC"/>
        </a:accent3>
        <a:accent4>
          <a:srgbClr val="C8C8C8"/>
        </a:accent4>
        <a:accent5>
          <a:srgbClr val="FDD2AF"/>
        </a:accent5>
        <a:accent6>
          <a:srgbClr val="958F6D"/>
        </a:accent6>
        <a:hlink>
          <a:srgbClr val="FFCC00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actory 7">
        <a:dk1>
          <a:srgbClr val="3C2924"/>
        </a:dk1>
        <a:lt1>
          <a:srgbClr val="EAEAEA"/>
        </a:lt1>
        <a:dk2>
          <a:srgbClr val="0D0A46"/>
        </a:dk2>
        <a:lt2>
          <a:srgbClr val="EBD189"/>
        </a:lt2>
        <a:accent1>
          <a:srgbClr val="FCAB40"/>
        </a:accent1>
        <a:accent2>
          <a:srgbClr val="633D4E"/>
        </a:accent2>
        <a:accent3>
          <a:srgbClr val="AAAAB0"/>
        </a:accent3>
        <a:accent4>
          <a:srgbClr val="C8C8C8"/>
        </a:accent4>
        <a:accent5>
          <a:srgbClr val="FDD2AF"/>
        </a:accent5>
        <a:accent6>
          <a:srgbClr val="593646"/>
        </a:accent6>
        <a:hlink>
          <a:srgbClr val="FFCC66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Theme.thmx</Template>
  <TotalTime>4808</TotalTime>
  <Words>1216</Words>
  <Application>Microsoft Macintosh PowerPoint</Application>
  <PresentationFormat>On-screen Show (4:3)</PresentationFormat>
  <Paragraphs>187</Paragraphs>
  <Slides>17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Default Theme</vt:lpstr>
      <vt:lpstr>Big Data over a 100G Network at Fermilab</vt:lpstr>
      <vt:lpstr>Overview</vt:lpstr>
      <vt:lpstr>Fermilab Users and 100G</vt:lpstr>
      <vt:lpstr>Network R&amp;D at Fermilab</vt:lpstr>
      <vt:lpstr>Pulling all R&amp;D effort together from the top layers…</vt:lpstr>
      <vt:lpstr>Pulling all R&amp;D effort together from the bottom layers…</vt:lpstr>
      <vt:lpstr>Overview</vt:lpstr>
      <vt:lpstr>A dedicated R&amp;D Network facility </vt:lpstr>
      <vt:lpstr>Fermilab WAN Capabilities:     In Transition from n x 10GE to 100GE</vt:lpstr>
      <vt:lpstr>Using 100G Channel for R&amp;D As Well</vt:lpstr>
      <vt:lpstr>Overview</vt:lpstr>
      <vt:lpstr>Goals of 100G Program at Fermilab</vt:lpstr>
      <vt:lpstr>100G High Throughput Data Program</vt:lpstr>
      <vt:lpstr>GridFTP / SRM / GlobusOnline Tests</vt:lpstr>
      <vt:lpstr>XRootD Tests</vt:lpstr>
      <vt:lpstr>Squid / Frontier Tests</vt:lpstr>
      <vt:lpstr>Summary</vt:lpstr>
    </vt:vector>
  </TitlesOfParts>
  <Company>Fermi National Accelerator Laboratory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Parag Mhashilkar</dc:creator>
  <cp:lastModifiedBy>Gabriele Garzoglio</cp:lastModifiedBy>
  <cp:revision>220</cp:revision>
  <dcterms:created xsi:type="dcterms:W3CDTF">2012-05-02T00:45:59Z</dcterms:created>
  <dcterms:modified xsi:type="dcterms:W3CDTF">2013-10-09T20:18:43Z</dcterms:modified>
</cp:coreProperties>
</file>