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83" r:id="rId4"/>
    <p:sldId id="271" r:id="rId5"/>
    <p:sldId id="272" r:id="rId6"/>
    <p:sldId id="273" r:id="rId7"/>
    <p:sldId id="276" r:id="rId8"/>
    <p:sldId id="284" r:id="rId9"/>
    <p:sldId id="274" r:id="rId10"/>
    <p:sldId id="285" r:id="rId11"/>
    <p:sldId id="279" r:id="rId12"/>
    <p:sldId id="280" r:id="rId13"/>
    <p:sldId id="281" r:id="rId14"/>
    <p:sldId id="282" r:id="rId15"/>
    <p:sldId id="275" r:id="rId16"/>
    <p:sldId id="287" r:id="rId17"/>
    <p:sldId id="289" r:id="rId18"/>
    <p:sldId id="288" r:id="rId19"/>
    <p:sldId id="277" r:id="rId20"/>
    <p:sldId id="270" r:id="rId21"/>
    <p:sldId id="286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47" autoAdjust="0"/>
    <p:restoredTop sz="99488" autoAdjust="0"/>
  </p:normalViewPr>
  <p:slideViewPr>
    <p:cSldViewPr snapToGrid="0" snapToObjects="1">
      <p:cViewPr varScale="1">
        <p:scale>
          <a:sx n="75" d="100"/>
          <a:sy n="75" d="100"/>
        </p:scale>
        <p:origin x="-12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rv\Dropbox\Rackspace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ES"/>
              <a:t>Wallclock (s)</a:t>
            </a:r>
          </a:p>
        </c:rich>
      </c:tx>
      <c:layout/>
      <c:overlay val="0"/>
    </c:title>
    <c:autoTitleDeleted val="0"/>
    <c:plotArea>
      <c:layout/>
      <c:barChart>
        <c:barDir val="bar"/>
        <c:grouping val="stacked"/>
        <c:varyColors val="1"/>
        <c:ser>
          <c:idx val="0"/>
          <c:order val="0"/>
          <c:tx>
            <c:strRef>
              <c:f>ATLAS!$F$1</c:f>
              <c:strCache>
                <c:ptCount val="1"/>
                <c:pt idx="0">
                  <c:v>Get job</c:v>
                </c:pt>
              </c:strCache>
            </c:strRef>
          </c:tx>
          <c:spPr>
            <a:solidFill>
              <a:srgbClr val="4684EE"/>
            </a:solidFill>
          </c:spPr>
          <c:invertIfNegative val="1"/>
          <c:cat>
            <c:strRef>
              <c:f>ATLAS!$A$2:$A$7</c:f>
              <c:strCache>
                <c:ptCount val="6"/>
                <c:pt idx="0">
                  <c:v>RACKSPACE_CLOUD</c:v>
                </c:pt>
                <c:pt idx="1">
                  <c:v>OPENSTACK_CLOUD</c:v>
                </c:pt>
                <c:pt idx="2">
                  <c:v>BNL_CLOUD</c:v>
                </c:pt>
                <c:pt idx="3">
                  <c:v>IAAS</c:v>
                </c:pt>
                <c:pt idx="4">
                  <c:v>CERN-PROD</c:v>
                </c:pt>
                <c:pt idx="5">
                  <c:v>BNL_CVMFS_1</c:v>
                </c:pt>
              </c:strCache>
            </c:strRef>
          </c:cat>
          <c:val>
            <c:numRef>
              <c:f>ATLAS!$F$2:$F$7</c:f>
              <c:numCache>
                <c:formatCode>General</c:formatCode>
                <c:ptCount val="6"/>
                <c:pt idx="0">
                  <c:v>53.26</c:v>
                </c:pt>
                <c:pt idx="1">
                  <c:v>34.119999999999997</c:v>
                </c:pt>
                <c:pt idx="2">
                  <c:v>2.31</c:v>
                </c:pt>
                <c:pt idx="3">
                  <c:v>4.3</c:v>
                </c:pt>
                <c:pt idx="4">
                  <c:v>50.48</c:v>
                </c:pt>
                <c:pt idx="5">
                  <c:v>5.42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ATLAS!$G$1</c:f>
              <c:strCache>
                <c:ptCount val="1"/>
                <c:pt idx="0">
                  <c:v>Stage in</c:v>
                </c:pt>
              </c:strCache>
            </c:strRef>
          </c:tx>
          <c:spPr>
            <a:solidFill>
              <a:srgbClr val="DC3912"/>
            </a:solidFill>
          </c:spPr>
          <c:invertIfNegative val="1"/>
          <c:cat>
            <c:strRef>
              <c:f>ATLAS!$A$2:$A$7</c:f>
              <c:strCache>
                <c:ptCount val="6"/>
                <c:pt idx="0">
                  <c:v>RACKSPACE_CLOUD</c:v>
                </c:pt>
                <c:pt idx="1">
                  <c:v>OPENSTACK_CLOUD</c:v>
                </c:pt>
                <c:pt idx="2">
                  <c:v>BNL_CLOUD</c:v>
                </c:pt>
                <c:pt idx="3">
                  <c:v>IAAS</c:v>
                </c:pt>
                <c:pt idx="4">
                  <c:v>CERN-PROD</c:v>
                </c:pt>
                <c:pt idx="5">
                  <c:v>BNL_CVMFS_1</c:v>
                </c:pt>
              </c:strCache>
            </c:strRef>
          </c:cat>
          <c:val>
            <c:numRef>
              <c:f>ATLAS!$G$2:$G$7</c:f>
              <c:numCache>
                <c:formatCode>General</c:formatCode>
                <c:ptCount val="6"/>
                <c:pt idx="0">
                  <c:v>27.52</c:v>
                </c:pt>
                <c:pt idx="1">
                  <c:v>16.04</c:v>
                </c:pt>
                <c:pt idx="2">
                  <c:v>21.48</c:v>
                </c:pt>
                <c:pt idx="3">
                  <c:v>104.33</c:v>
                </c:pt>
                <c:pt idx="4">
                  <c:v>9.16</c:v>
                </c:pt>
                <c:pt idx="5">
                  <c:v>60.49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2"/>
          <c:order val="2"/>
          <c:tx>
            <c:strRef>
              <c:f>ATLAS!$H$1</c:f>
              <c:strCache>
                <c:ptCount val="1"/>
                <c:pt idx="0">
                  <c:v>Running</c:v>
                </c:pt>
              </c:strCache>
            </c:strRef>
          </c:tx>
          <c:spPr>
            <a:solidFill>
              <a:srgbClr val="FF9900"/>
            </a:solidFill>
          </c:spPr>
          <c:invertIfNegative val="1"/>
          <c:cat>
            <c:strRef>
              <c:f>ATLAS!$A$2:$A$7</c:f>
              <c:strCache>
                <c:ptCount val="6"/>
                <c:pt idx="0">
                  <c:v>RACKSPACE_CLOUD</c:v>
                </c:pt>
                <c:pt idx="1">
                  <c:v>OPENSTACK_CLOUD</c:v>
                </c:pt>
                <c:pt idx="2">
                  <c:v>BNL_CLOUD</c:v>
                </c:pt>
                <c:pt idx="3">
                  <c:v>IAAS</c:v>
                </c:pt>
                <c:pt idx="4">
                  <c:v>CERN-PROD</c:v>
                </c:pt>
                <c:pt idx="5">
                  <c:v>BNL_CVMFS_1</c:v>
                </c:pt>
              </c:strCache>
            </c:strRef>
          </c:cat>
          <c:val>
            <c:numRef>
              <c:f>ATLAS!$H$2:$H$7</c:f>
              <c:numCache>
                <c:formatCode>General</c:formatCode>
                <c:ptCount val="6"/>
                <c:pt idx="0">
                  <c:v>1666.31</c:v>
                </c:pt>
                <c:pt idx="1">
                  <c:v>1889.56</c:v>
                </c:pt>
                <c:pt idx="2">
                  <c:v>2140.6</c:v>
                </c:pt>
                <c:pt idx="3">
                  <c:v>1287.99</c:v>
                </c:pt>
                <c:pt idx="4">
                  <c:v>1420.7</c:v>
                </c:pt>
                <c:pt idx="5">
                  <c:v>1709.75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3"/>
          <c:order val="3"/>
          <c:tx>
            <c:strRef>
              <c:f>ATLAS!$I$1</c:f>
              <c:strCache>
                <c:ptCount val="1"/>
                <c:pt idx="0">
                  <c:v>Stage out</c:v>
                </c:pt>
              </c:strCache>
            </c:strRef>
          </c:tx>
          <c:spPr>
            <a:solidFill>
              <a:srgbClr val="008000"/>
            </a:solidFill>
          </c:spPr>
          <c:invertIfNegative val="1"/>
          <c:cat>
            <c:strRef>
              <c:f>ATLAS!$A$2:$A$7</c:f>
              <c:strCache>
                <c:ptCount val="6"/>
                <c:pt idx="0">
                  <c:v>RACKSPACE_CLOUD</c:v>
                </c:pt>
                <c:pt idx="1">
                  <c:v>OPENSTACK_CLOUD</c:v>
                </c:pt>
                <c:pt idx="2">
                  <c:v>BNL_CLOUD</c:v>
                </c:pt>
                <c:pt idx="3">
                  <c:v>IAAS</c:v>
                </c:pt>
                <c:pt idx="4">
                  <c:v>CERN-PROD</c:v>
                </c:pt>
                <c:pt idx="5">
                  <c:v>BNL_CVMFS_1</c:v>
                </c:pt>
              </c:strCache>
            </c:strRef>
          </c:cat>
          <c:val>
            <c:numRef>
              <c:f>ATLAS!$I$2:$I$7</c:f>
              <c:numCache>
                <c:formatCode>General</c:formatCode>
                <c:ptCount val="6"/>
                <c:pt idx="0">
                  <c:v>12.84</c:v>
                </c:pt>
                <c:pt idx="1">
                  <c:v>9.56</c:v>
                </c:pt>
                <c:pt idx="2">
                  <c:v>8.93</c:v>
                </c:pt>
                <c:pt idx="3">
                  <c:v>15.72</c:v>
                </c:pt>
                <c:pt idx="4">
                  <c:v>4.24</c:v>
                </c:pt>
                <c:pt idx="5">
                  <c:v>15.72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4"/>
          <c:order val="4"/>
          <c:tx>
            <c:strRef>
              <c:f>ATLAS!$J$1</c:f>
              <c:strCache>
                <c:ptCount val="1"/>
                <c:pt idx="0">
                  <c:v>Cleanup</c:v>
                </c:pt>
              </c:strCache>
            </c:strRef>
          </c:tx>
          <c:spPr>
            <a:solidFill>
              <a:srgbClr val="666666"/>
            </a:solidFill>
          </c:spPr>
          <c:invertIfNegative val="1"/>
          <c:cat>
            <c:strRef>
              <c:f>ATLAS!$A$2:$A$7</c:f>
              <c:strCache>
                <c:ptCount val="6"/>
                <c:pt idx="0">
                  <c:v>RACKSPACE_CLOUD</c:v>
                </c:pt>
                <c:pt idx="1">
                  <c:v>OPENSTACK_CLOUD</c:v>
                </c:pt>
                <c:pt idx="2">
                  <c:v>BNL_CLOUD</c:v>
                </c:pt>
                <c:pt idx="3">
                  <c:v>IAAS</c:v>
                </c:pt>
                <c:pt idx="4">
                  <c:v>CERN-PROD</c:v>
                </c:pt>
                <c:pt idx="5">
                  <c:v>BNL_CVMFS_1</c:v>
                </c:pt>
              </c:strCache>
            </c:strRef>
          </c:cat>
          <c:val>
            <c:numRef>
              <c:f>ATLAS!$J$2:$J$7</c:f>
              <c:numCache>
                <c:formatCode>General</c:formatCode>
                <c:ptCount val="6"/>
                <c:pt idx="0">
                  <c:v>101.44</c:v>
                </c:pt>
                <c:pt idx="1">
                  <c:v>207.44</c:v>
                </c:pt>
                <c:pt idx="2">
                  <c:v>71.959999999999994</c:v>
                </c:pt>
                <c:pt idx="3">
                  <c:v>69.92</c:v>
                </c:pt>
                <c:pt idx="4">
                  <c:v>81.91</c:v>
                </c:pt>
                <c:pt idx="5">
                  <c:v>199.6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98388992"/>
        <c:axId val="60352768"/>
      </c:barChart>
      <c:catAx>
        <c:axId val="98388992"/>
        <c:scaling>
          <c:orientation val="minMax"/>
        </c:scaling>
        <c:delete val="0"/>
        <c:axPos val="l"/>
        <c:majorTickMark val="none"/>
        <c:minorTickMark val="none"/>
        <c:tickLblPos val="nextTo"/>
        <c:crossAx val="60352768"/>
        <c:crosses val="autoZero"/>
        <c:auto val="1"/>
        <c:lblAlgn val="ctr"/>
        <c:lblOffset val="100"/>
        <c:noMultiLvlLbl val="1"/>
      </c:catAx>
      <c:valAx>
        <c:axId val="6035276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98388992"/>
        <c:crosses val="autoZero"/>
        <c:crossBetween val="between"/>
      </c:valAx>
    </c:plotArea>
    <c:legend>
      <c:legendPos val="b"/>
      <c:layout/>
      <c:overlay val="0"/>
    </c:legend>
    <c:plotVisOnly val="1"/>
    <c:dispBlanksAs val="zero"/>
    <c:showDLblsOverMax val="1"/>
  </c:chart>
  <c:txPr>
    <a:bodyPr/>
    <a:lstStyle/>
    <a:p>
      <a:pPr>
        <a:defRPr sz="1400">
          <a:latin typeface="News Gothic MT"/>
        </a:defRPr>
      </a:pPr>
      <a:endParaRPr lang="es-E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10/10/2013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‹Nº›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3748" y="6360855"/>
            <a:ext cx="441515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3748" y="6360855"/>
            <a:ext cx="441515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5038" y="6360855"/>
            <a:ext cx="439386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03748" y="6360855"/>
            <a:ext cx="441515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853852" y="6360855"/>
            <a:ext cx="4365051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41118" y="6360855"/>
            <a:ext cx="447778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78696" y="6360855"/>
            <a:ext cx="4440207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03748" y="6360855"/>
            <a:ext cx="441515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92288" y="6360855"/>
            <a:ext cx="4426615" cy="365125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0284" y="6360855"/>
            <a:ext cx="48786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smtClean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Ramón </a:t>
            </a:r>
            <a:r>
              <a:rPr lang="en-US" dirty="0"/>
              <a:t>Medrano Llamas</a:t>
            </a:r>
            <a:endParaRPr lang="en-US" dirty="0" smtClean="0"/>
          </a:p>
          <a:p>
            <a:r>
              <a:rPr lang="en-US" dirty="0" smtClean="0"/>
              <a:t>IT-SDC-OL</a:t>
            </a:r>
          </a:p>
          <a:p>
            <a:endParaRPr lang="en-US" dirty="0" smtClean="0"/>
          </a:p>
          <a:p>
            <a:r>
              <a:rPr lang="en-US" dirty="0" smtClean="0"/>
              <a:t>14.10.2013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summary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179917"/>
              </p:ext>
            </p:extLst>
          </p:nvPr>
        </p:nvGraphicFramePr>
        <p:xfrm>
          <a:off x="178255" y="2175270"/>
          <a:ext cx="8787491" cy="2507460"/>
        </p:xfrm>
        <a:graphic>
          <a:graphicData uri="http://schemas.openxmlformats.org/drawingml/2006/table">
            <a:tbl>
              <a:tblPr firstRow="1" firstCol="1" bandRow="1"/>
              <a:tblGrid>
                <a:gridCol w="2303906"/>
                <a:gridCol w="1855332"/>
                <a:gridCol w="396795"/>
                <a:gridCol w="2374092"/>
                <a:gridCol w="1857366"/>
              </a:tblGrid>
              <a:tr h="25074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ATLAS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CMS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Scheduler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PanDA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Scheduler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glideinWMS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Cluster management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Static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Cluster management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Dynamic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Cluster size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770 cores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Cluster size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200 cores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Jobs submitted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694,698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Jobs submitted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337,080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Failure rate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9.95%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Failure rate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0.31%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Job type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Simulation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Job type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Simulation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Typical job duration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31 min.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Typical job duration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9 min.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Duration variance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17.8 min.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Duration variance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4.8 min.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Most common error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Failed to read LFC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Most common error</a:t>
                      </a:r>
                      <a:endParaRPr lang="es-ES" sz="18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  <a:latin typeface="Times"/>
                          <a:ea typeface="Times New Roman"/>
                          <a:cs typeface="Times New Roman"/>
                        </a:rPr>
                        <a:t>App. Error 8020</a:t>
                      </a:r>
                      <a:endParaRPr lang="es-ES" sz="18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109855" marR="1098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326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testing: ATLAS, Ibex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6309282"/>
              </p:ext>
            </p:extLst>
          </p:nvPr>
        </p:nvGraphicFramePr>
        <p:xfrm>
          <a:off x="457200" y="1309082"/>
          <a:ext cx="82295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079"/>
                <a:gridCol w="1792840"/>
                <a:gridCol w="1792840"/>
                <a:gridCol w="179284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Site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News Gothic MT"/>
                        </a:rPr>
                        <a:t>Wallclock</a:t>
                      </a:r>
                      <a:r>
                        <a:rPr lang="en-US" dirty="0" smtClean="0">
                          <a:latin typeface="News Gothic MT"/>
                        </a:rPr>
                        <a:t> (s)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CPU efficiency(%)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Failure</a:t>
                      </a:r>
                      <a:r>
                        <a:rPr lang="en-US" baseline="0" dirty="0" smtClean="0">
                          <a:latin typeface="News Gothic MT"/>
                        </a:rPr>
                        <a:t> rate (%)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OPENSTACK_CLOUD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3,114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78.8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2.1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BNL_CLOUD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1,505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80.2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IAAS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1,539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61.5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CERN-PROD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1,540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78.5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BNL_CVMFS_1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1,660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67.5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11</a:t>
            </a:fld>
            <a:endParaRPr lang="en-U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57200" y="3883631"/>
            <a:ext cx="8229600" cy="2114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Tested Late 2012</a:t>
            </a:r>
          </a:p>
          <a:p>
            <a:r>
              <a:rPr lang="en-US" dirty="0" smtClean="0"/>
              <a:t>Over commission of resources</a:t>
            </a:r>
          </a:p>
          <a:p>
            <a:pPr lvl="1"/>
            <a:r>
              <a:rPr lang="en-US" dirty="0" smtClean="0"/>
              <a:t>CPU efficiency not reliable in this context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580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testing: ATLAS, Grizzly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291030"/>
              </p:ext>
            </p:extLst>
          </p:nvPr>
        </p:nvGraphicFramePr>
        <p:xfrm>
          <a:off x="457200" y="1309082"/>
          <a:ext cx="822959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079"/>
                <a:gridCol w="1792840"/>
                <a:gridCol w="1792840"/>
                <a:gridCol w="179284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Site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News Gothic MT"/>
                        </a:rPr>
                        <a:t>Wallclock</a:t>
                      </a:r>
                      <a:r>
                        <a:rPr lang="en-US" dirty="0" smtClean="0">
                          <a:latin typeface="News Gothic MT"/>
                        </a:rPr>
                        <a:t> (s)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CPU efficiency(%)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Failure</a:t>
                      </a:r>
                      <a:r>
                        <a:rPr lang="en-US" baseline="0" dirty="0" smtClean="0">
                          <a:latin typeface="News Gothic MT"/>
                        </a:rPr>
                        <a:t> rate (%)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OPENSTACK_CLOUD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1,827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82.3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13.7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BNL_CLOUD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1,960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69.9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IAAS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1,417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67.5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CERN-PROD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1,499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82.3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BNL_CVMFS_1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1,611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72.6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12</a:t>
            </a:fld>
            <a:endParaRPr lang="en-U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57200" y="3883631"/>
            <a:ext cx="8229600" cy="2114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Tested Late 2013</a:t>
            </a:r>
          </a:p>
          <a:p>
            <a:r>
              <a:rPr lang="en-US" dirty="0" smtClean="0"/>
              <a:t>Good improvement in </a:t>
            </a:r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And predictability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501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testing: CMS, Ibex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7833680"/>
              </p:ext>
            </p:extLst>
          </p:nvPr>
        </p:nvGraphicFramePr>
        <p:xfrm>
          <a:off x="457200" y="1309082"/>
          <a:ext cx="8229599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079"/>
                <a:gridCol w="1792840"/>
                <a:gridCol w="1792840"/>
                <a:gridCol w="179284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Site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News Gothic MT"/>
                        </a:rPr>
                        <a:t>Wallclock</a:t>
                      </a:r>
                      <a:r>
                        <a:rPr lang="en-US" dirty="0" smtClean="0">
                          <a:latin typeface="News Gothic MT"/>
                        </a:rPr>
                        <a:t> (s)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CPU efficiency(%)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Failure</a:t>
                      </a:r>
                      <a:r>
                        <a:rPr lang="en-US" baseline="0" dirty="0" smtClean="0">
                          <a:latin typeface="News Gothic MT"/>
                        </a:rPr>
                        <a:t> rate (%)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T2_CH_CERN_AI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616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91.1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0.0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T2_CH_CERN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914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82.8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T1_US_FNAL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742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91.8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-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News Gothic MT"/>
                        </a:rPr>
                        <a:t>T1_DE_KIT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783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News Gothic MT"/>
                        </a:rPr>
                        <a:t>91.6</a:t>
                      </a:r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latin typeface="News Gothic M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13</a:t>
            </a:fld>
            <a:endParaRPr lang="en-US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57200" y="3606229"/>
            <a:ext cx="8229600" cy="2391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Tested Mid 2013</a:t>
            </a:r>
          </a:p>
          <a:p>
            <a:r>
              <a:rPr lang="en-US" dirty="0" smtClean="0"/>
              <a:t>Reliability is incredible good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24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Performance testing: ATLAS wallclock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548285"/>
              </p:ext>
            </p:extLst>
          </p:nvPr>
        </p:nvGraphicFramePr>
        <p:xfrm>
          <a:off x="418673" y="1212351"/>
          <a:ext cx="8306655" cy="4798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21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testing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</a:t>
            </a:r>
            <a:r>
              <a:rPr lang="en-US" dirty="0" smtClean="0"/>
              <a:t>failures</a:t>
            </a:r>
          </a:p>
          <a:p>
            <a:r>
              <a:rPr lang="en-US" dirty="0" smtClean="0"/>
              <a:t>Infrastructure </a:t>
            </a:r>
            <a:r>
              <a:rPr lang="en-US" dirty="0" smtClean="0"/>
              <a:t>vs. WMS </a:t>
            </a:r>
            <a:r>
              <a:rPr lang="en-US" dirty="0" smtClean="0"/>
              <a:t>failure</a:t>
            </a:r>
          </a:p>
          <a:p>
            <a:pPr lvl="1"/>
            <a:r>
              <a:rPr lang="en-US" dirty="0" smtClean="0"/>
              <a:t>Need new monitoring techniques</a:t>
            </a:r>
            <a:endParaRPr lang="en-US" dirty="0" smtClean="0"/>
          </a:p>
          <a:p>
            <a:pPr lvl="1"/>
            <a:r>
              <a:rPr lang="en-US" dirty="0" smtClean="0"/>
              <a:t>Difficult to measure with state of the art </a:t>
            </a:r>
            <a:r>
              <a:rPr lang="en-US" dirty="0" smtClean="0"/>
              <a:t>tools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1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testing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16</a:t>
            </a:fld>
            <a:endParaRPr lang="en-US"/>
          </a:p>
        </p:txBody>
      </p:sp>
      <p:pic>
        <p:nvPicPr>
          <p:cNvPr id="8" name="image04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9835" y="1051718"/>
            <a:ext cx="6804331" cy="510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05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3963" y="975519"/>
            <a:ext cx="6696074" cy="5022056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testing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15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testing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18</a:t>
            </a:fld>
            <a:endParaRPr lang="en-US"/>
          </a:p>
        </p:txBody>
      </p:sp>
      <p:pic>
        <p:nvPicPr>
          <p:cNvPr id="9" name="image00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6528" y="1029811"/>
            <a:ext cx="6270944" cy="496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15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provisioning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gLidein</a:t>
            </a:r>
            <a:r>
              <a:rPr lang="en-US" dirty="0" smtClean="0"/>
              <a:t> scales clusters automatically,</a:t>
            </a:r>
          </a:p>
          <a:p>
            <a:pPr lvl="1"/>
            <a:r>
              <a:rPr lang="en-US" dirty="0" smtClean="0"/>
              <a:t>Slowness with non-batch </a:t>
            </a:r>
            <a:r>
              <a:rPr lang="en-US" dirty="0" smtClean="0"/>
              <a:t>requests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PanDA</a:t>
            </a:r>
            <a:r>
              <a:rPr lang="en-US" dirty="0" smtClean="0"/>
              <a:t> was still not ready for it</a:t>
            </a:r>
          </a:p>
          <a:p>
            <a:pPr lvl="1"/>
            <a:r>
              <a:rPr lang="en-US" dirty="0" smtClean="0"/>
              <a:t>Studying APF and Cloud Scheduler</a:t>
            </a:r>
          </a:p>
          <a:p>
            <a:pPr lvl="1"/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0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Agile Infrastructure</a:t>
            </a:r>
          </a:p>
          <a:p>
            <a:r>
              <a:rPr lang="en-US" dirty="0" smtClean="0"/>
              <a:t>Workload Management Systems</a:t>
            </a:r>
          </a:p>
          <a:p>
            <a:r>
              <a:rPr lang="en-US" dirty="0" smtClean="0"/>
              <a:t>Dynamic provisioning</a:t>
            </a:r>
          </a:p>
          <a:p>
            <a:r>
              <a:rPr lang="en-US" dirty="0" smtClean="0"/>
              <a:t>Conclusions</a:t>
            </a:r>
          </a:p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able to successfully use the infrastructure</a:t>
            </a:r>
          </a:p>
          <a:p>
            <a:r>
              <a:rPr lang="en-US" dirty="0" smtClean="0"/>
              <a:t>Scalability </a:t>
            </a:r>
            <a:r>
              <a:rPr lang="en-US" dirty="0" smtClean="0"/>
              <a:t>tests passed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1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Unification </a:t>
            </a:r>
            <a:r>
              <a:rPr lang="en-US" dirty="0" smtClean="0"/>
              <a:t>of image lifetime</a:t>
            </a:r>
          </a:p>
          <a:p>
            <a:r>
              <a:rPr lang="en-US" dirty="0" smtClean="0"/>
              <a:t>Federation of other </a:t>
            </a:r>
            <a:r>
              <a:rPr lang="en-US" dirty="0" err="1" smtClean="0"/>
              <a:t>OpenStack</a:t>
            </a:r>
            <a:r>
              <a:rPr lang="en-US" dirty="0" smtClean="0"/>
              <a:t> clouds</a:t>
            </a:r>
          </a:p>
          <a:p>
            <a:r>
              <a:rPr lang="en-US" dirty="0" smtClean="0"/>
              <a:t>Accounting </a:t>
            </a:r>
            <a:r>
              <a:rPr lang="en-US" dirty="0" smtClean="0"/>
              <a:t>tools for </a:t>
            </a:r>
            <a:r>
              <a:rPr lang="en-US" dirty="0" smtClean="0"/>
              <a:t>clouds</a:t>
            </a:r>
          </a:p>
          <a:p>
            <a:r>
              <a:rPr lang="en-US" dirty="0" smtClean="0"/>
              <a:t>Better understanding of failures</a:t>
            </a:r>
            <a:endParaRPr lang="en-US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9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22</a:t>
            </a:fld>
            <a:endParaRPr lang="en-US"/>
          </a:p>
        </p:txBody>
      </p:sp>
      <p:pic>
        <p:nvPicPr>
          <p:cNvPr id="8" name="7 Marcador de posición de imagen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" b="2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43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Agile Infrastructure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</a:t>
            </a:r>
            <a:r>
              <a:rPr lang="en-US" dirty="0" err="1" smtClean="0"/>
              <a:t>IaaS</a:t>
            </a:r>
            <a:r>
              <a:rPr lang="en-US" dirty="0" smtClean="0"/>
              <a:t> cloud</a:t>
            </a:r>
          </a:p>
          <a:p>
            <a:r>
              <a:rPr lang="en-US" dirty="0" smtClean="0"/>
              <a:t>OpenStack based</a:t>
            </a:r>
          </a:p>
          <a:p>
            <a:r>
              <a:rPr lang="en-US" i="1" dirty="0" smtClean="0"/>
              <a:t>Federates</a:t>
            </a:r>
            <a:r>
              <a:rPr lang="en-US" dirty="0" smtClean="0"/>
              <a:t> </a:t>
            </a:r>
            <a:r>
              <a:rPr lang="en-US" dirty="0" err="1" smtClean="0"/>
              <a:t>Meyrin</a:t>
            </a:r>
            <a:r>
              <a:rPr lang="en-US" dirty="0" smtClean="0"/>
              <a:t> and Wigner</a:t>
            </a:r>
          </a:p>
          <a:p>
            <a:r>
              <a:rPr lang="en-US" dirty="0" smtClean="0"/>
              <a:t>15,000 hypervisors by 2015</a:t>
            </a:r>
          </a:p>
          <a:p>
            <a:r>
              <a:rPr lang="en-US" dirty="0" smtClean="0"/>
              <a:t>300,000 VMs by 2015</a:t>
            </a:r>
          </a:p>
          <a:p>
            <a:r>
              <a:rPr lang="en-US" dirty="0" smtClean="0"/>
              <a:t>Configuration management tools</a:t>
            </a:r>
          </a:p>
          <a:p>
            <a:pPr lvl="1"/>
            <a:r>
              <a:rPr lang="en-US" dirty="0" smtClean="0"/>
              <a:t>Puppet, Foreman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0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Workload Management Systems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Pilot based systems</a:t>
            </a:r>
          </a:p>
          <a:p>
            <a:r>
              <a:rPr lang="en-US" dirty="0" smtClean="0"/>
              <a:t>ATLAS: </a:t>
            </a:r>
            <a:r>
              <a:rPr lang="en-US" dirty="0" err="1" smtClean="0"/>
              <a:t>PanDA</a:t>
            </a:r>
            <a:endParaRPr lang="en-US" dirty="0" smtClean="0"/>
          </a:p>
          <a:p>
            <a:r>
              <a:rPr lang="en-US" dirty="0" smtClean="0"/>
              <a:t>CMS: </a:t>
            </a:r>
            <a:r>
              <a:rPr lang="en-US" dirty="0" err="1" smtClean="0"/>
              <a:t>glidein</a:t>
            </a:r>
            <a:r>
              <a:rPr lang="en-US" dirty="0" smtClean="0"/>
              <a:t> </a:t>
            </a:r>
            <a:r>
              <a:rPr lang="en-US" dirty="0" smtClean="0"/>
              <a:t>WMS</a:t>
            </a:r>
          </a:p>
          <a:p>
            <a:r>
              <a:rPr lang="en-US" dirty="0" smtClean="0"/>
              <a:t>Both have </a:t>
            </a:r>
            <a:r>
              <a:rPr lang="en-US" dirty="0" smtClean="0"/>
              <a:t>an </a:t>
            </a:r>
            <a:r>
              <a:rPr lang="en-US" dirty="0" err="1" smtClean="0"/>
              <a:t>HTCondor</a:t>
            </a:r>
            <a:r>
              <a:rPr lang="en-US" dirty="0" smtClean="0"/>
              <a:t> </a:t>
            </a:r>
            <a:r>
              <a:rPr lang="en-US" dirty="0" smtClean="0"/>
              <a:t>backend</a:t>
            </a:r>
            <a:endParaRPr lang="en-US" dirty="0" smtClean="0"/>
          </a:p>
          <a:p>
            <a:r>
              <a:rPr lang="en-US" dirty="0" smtClean="0"/>
              <a:t>Using Nova and EC2 APIs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PanDA</a:t>
            </a:r>
            <a:r>
              <a:rPr lang="en-US" dirty="0" smtClean="0"/>
              <a:t> integration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Manual </a:t>
            </a:r>
            <a:r>
              <a:rPr lang="en-US" dirty="0" err="1" smtClean="0"/>
              <a:t>HTCondor</a:t>
            </a:r>
            <a:r>
              <a:rPr lang="en-US" dirty="0" smtClean="0"/>
              <a:t> cluster </a:t>
            </a:r>
            <a:r>
              <a:rPr lang="en-US" dirty="0" smtClean="0"/>
              <a:t>deployment</a:t>
            </a:r>
          </a:p>
          <a:p>
            <a:r>
              <a:rPr lang="en-US" dirty="0" smtClean="0"/>
              <a:t>Long lived worker nodes</a:t>
            </a:r>
          </a:p>
          <a:p>
            <a:r>
              <a:rPr lang="en-US" dirty="0" smtClean="0"/>
              <a:t>Condor </a:t>
            </a:r>
            <a:r>
              <a:rPr lang="en-US" dirty="0" smtClean="0"/>
              <a:t>for pilot submission</a:t>
            </a:r>
          </a:p>
          <a:p>
            <a:r>
              <a:rPr lang="en-US" dirty="0" smtClean="0"/>
              <a:t>CVMFS + </a:t>
            </a:r>
            <a:r>
              <a:rPr lang="en-US" dirty="0" smtClean="0"/>
              <a:t>EOS</a:t>
            </a:r>
          </a:p>
          <a:p>
            <a:endParaRPr lang="en-US" dirty="0"/>
          </a:p>
          <a:p>
            <a:r>
              <a:rPr lang="en-US" dirty="0" smtClean="0"/>
              <a:t>Same setup on HLT, Helix Nebula, </a:t>
            </a:r>
            <a:r>
              <a:rPr lang="en-US" dirty="0" smtClean="0"/>
              <a:t>Rackspace…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5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glidein</a:t>
            </a:r>
            <a:r>
              <a:rPr lang="en-US" dirty="0" smtClean="0"/>
              <a:t> integration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cluster deployment (EC2)</a:t>
            </a:r>
          </a:p>
          <a:p>
            <a:r>
              <a:rPr lang="en-US" dirty="0" smtClean="0"/>
              <a:t>Worker node automatically managed</a:t>
            </a:r>
          </a:p>
          <a:p>
            <a:r>
              <a:rPr lang="en-US" dirty="0" smtClean="0"/>
              <a:t>Condor </a:t>
            </a:r>
            <a:r>
              <a:rPr lang="en-US" dirty="0" smtClean="0"/>
              <a:t>for batch orchestration</a:t>
            </a:r>
          </a:p>
          <a:p>
            <a:r>
              <a:rPr lang="en-US" dirty="0" smtClean="0"/>
              <a:t>CVMFS + </a:t>
            </a:r>
            <a:r>
              <a:rPr lang="en-US" dirty="0" smtClean="0"/>
              <a:t>EOS</a:t>
            </a:r>
          </a:p>
          <a:p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1" y="215106"/>
            <a:ext cx="8521699" cy="6391275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4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from the AI Team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Got 1,600 cores from the </a:t>
            </a:r>
            <a:r>
              <a:rPr lang="en-US" dirty="0" err="1" smtClean="0"/>
              <a:t>OpenStack</a:t>
            </a:r>
            <a:r>
              <a:rPr lang="en-US" dirty="0" smtClean="0"/>
              <a:t> </a:t>
            </a:r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Testing Essex, Folsom, Grizzly</a:t>
            </a:r>
          </a:p>
          <a:p>
            <a:r>
              <a:rPr lang="en-US" dirty="0" smtClean="0"/>
              <a:t>Complete freedom to access resources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r>
              <a:rPr lang="en-US" dirty="0" smtClean="0"/>
              <a:t>Consultancy at any time</a:t>
            </a:r>
          </a:p>
          <a:p>
            <a:r>
              <a:rPr lang="en-US" dirty="0" smtClean="0"/>
              <a:t>Rapid bug report-solution cycle</a:t>
            </a:r>
            <a:endParaRPr lang="en-US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55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strategy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HammerCloud benchmark</a:t>
            </a:r>
          </a:p>
          <a:p>
            <a:r>
              <a:rPr lang="en-US" dirty="0" smtClean="0"/>
              <a:t>Compared with other clouds, bare metal</a:t>
            </a:r>
          </a:p>
          <a:p>
            <a:r>
              <a:rPr lang="en-US" dirty="0"/>
              <a:t>6</a:t>
            </a:r>
            <a:r>
              <a:rPr lang="en-US" smtClean="0"/>
              <a:t>90,000 </a:t>
            </a:r>
            <a:r>
              <a:rPr lang="en-US" dirty="0" smtClean="0"/>
              <a:t>ATLAS jobs</a:t>
            </a:r>
          </a:p>
          <a:p>
            <a:r>
              <a:rPr lang="en-US" dirty="0" smtClean="0"/>
              <a:t>337,000 CMS jobs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14.10.2013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Commissioning the CERN IT Agile Infrastructure with experiment workloads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1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22184</TotalTime>
  <Words>708</Words>
  <Application>Microsoft Office PowerPoint</Application>
  <PresentationFormat>Presentación en pantalla (4:3)</PresentationFormat>
  <Paragraphs>263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IT Groups</vt:lpstr>
      <vt:lpstr>Commissioning the CERN IT Agile Infrastructure with experiment workloads</vt:lpstr>
      <vt:lpstr>Agenda</vt:lpstr>
      <vt:lpstr>The Agile Infrastructure</vt:lpstr>
      <vt:lpstr>Workload Management Systems</vt:lpstr>
      <vt:lpstr>PanDA integration</vt:lpstr>
      <vt:lpstr>glidein integration</vt:lpstr>
      <vt:lpstr>Deployment</vt:lpstr>
      <vt:lpstr>Support from the AI Team</vt:lpstr>
      <vt:lpstr>Testing strategy</vt:lpstr>
      <vt:lpstr>Testing summary</vt:lpstr>
      <vt:lpstr>Performance testing: ATLAS, Ibex</vt:lpstr>
      <vt:lpstr>Performance testing: ATLAS, Grizzly</vt:lpstr>
      <vt:lpstr>Performance testing: CMS, Ibex</vt:lpstr>
      <vt:lpstr>Performance testing: ATLAS wallclock</vt:lpstr>
      <vt:lpstr>Reliability testing</vt:lpstr>
      <vt:lpstr>Reliability testing</vt:lpstr>
      <vt:lpstr>Reliability testing</vt:lpstr>
      <vt:lpstr>Reliability testing</vt:lpstr>
      <vt:lpstr>Dynamic provisioning</vt:lpstr>
      <vt:lpstr>Conclusions</vt:lpstr>
      <vt:lpstr>Future work</vt:lpstr>
      <vt:lpstr>Questions?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Ramón Medrano Llamas</cp:lastModifiedBy>
  <cp:revision>125</cp:revision>
  <dcterms:created xsi:type="dcterms:W3CDTF">2013-05-06T12:43:53Z</dcterms:created>
  <dcterms:modified xsi:type="dcterms:W3CDTF">2013-10-10T12:02:21Z</dcterms:modified>
</cp:coreProperties>
</file>