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79" r:id="rId3"/>
    <p:sldId id="287" r:id="rId4"/>
    <p:sldId id="257" r:id="rId5"/>
    <p:sldId id="278" r:id="rId6"/>
    <p:sldId id="288" r:id="rId7"/>
    <p:sldId id="289" r:id="rId8"/>
    <p:sldId id="290" r:id="rId9"/>
    <p:sldId id="291" r:id="rId10"/>
    <p:sldId id="292" r:id="rId11"/>
    <p:sldId id="293" r:id="rId12"/>
    <p:sldId id="294" r:id="rId13"/>
    <p:sldId id="295" r:id="rId14"/>
    <p:sldId id="298" r:id="rId15"/>
    <p:sldId id="299" r:id="rId16"/>
    <p:sldId id="301" r:id="rId17"/>
    <p:sldId id="302" r:id="rId18"/>
    <p:sldId id="296" r:id="rId19"/>
    <p:sldId id="303" r:id="rId20"/>
    <p:sldId id="304" r:id="rId21"/>
    <p:sldId id="305" r:id="rId22"/>
    <p:sldId id="306" r:id="rId23"/>
    <p:sldId id="276" r:id="rId24"/>
    <p:sldId id="282" r:id="rId25"/>
    <p:sldId id="272" r:id="rId26"/>
    <p:sldId id="286" r:id="rId27"/>
    <p:sldId id="277" r:id="rId28"/>
    <p:sldId id="28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60"/>
  </p:normalViewPr>
  <p:slideViewPr>
    <p:cSldViewPr>
      <p:cViewPr>
        <p:scale>
          <a:sx n="80" d="100"/>
          <a:sy n="80" d="100"/>
        </p:scale>
        <p:origin x="-547" y="4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51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D2A4CA-7006-497D-B45B-93B251794E3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390E572F-61A1-432A-BA18-83AB514B4CE1}">
      <dgm:prSet/>
      <dgm:spPr/>
      <dgm:t>
        <a:bodyPr/>
        <a:lstStyle/>
        <a:p>
          <a:pPr rtl="0"/>
          <a:r>
            <a:rPr lang="en-US" dirty="0" smtClean="0"/>
            <a:t>For regional networks and campuses to support large, long-distance scientific data flows </a:t>
          </a:r>
          <a:endParaRPr lang="en-US" dirty="0"/>
        </a:p>
      </dgm:t>
    </dgm:pt>
    <dgm:pt modelId="{034A40D9-5FED-4373-9FD2-2FC8F819475D}" type="parTrans" cxnId="{9270C23C-11A0-4DDD-B0E5-258FE71CD62D}">
      <dgm:prSet/>
      <dgm:spPr/>
      <dgm:t>
        <a:bodyPr/>
        <a:lstStyle/>
        <a:p>
          <a:endParaRPr lang="en-US"/>
        </a:p>
      </dgm:t>
    </dgm:pt>
    <dgm:pt modelId="{0D08222C-3251-43FD-944C-991A49357397}" type="sibTrans" cxnId="{9270C23C-11A0-4DDD-B0E5-258FE71CD62D}">
      <dgm:prSet/>
      <dgm:spPr/>
      <dgm:t>
        <a:bodyPr/>
        <a:lstStyle/>
        <a:p>
          <a:endParaRPr lang="en-US"/>
        </a:p>
      </dgm:t>
    </dgm:pt>
    <dgm:pt modelId="{A75EB3F9-3FA9-4D57-9534-01579BA11086}">
      <dgm:prSet/>
      <dgm:spPr/>
      <dgm:t>
        <a:bodyPr/>
        <a:lstStyle/>
        <a:p>
          <a:pPr rtl="0"/>
          <a:r>
            <a:rPr lang="en-US" smtClean="0"/>
            <a:t>In the LHC</a:t>
          </a:r>
          <a:endParaRPr lang="en-US"/>
        </a:p>
      </dgm:t>
    </dgm:pt>
    <dgm:pt modelId="{CC8B1C15-C60C-4AB1-B4B1-1DDAED67B223}" type="parTrans" cxnId="{A0D8CB6E-AB48-4C91-AA50-B24039479672}">
      <dgm:prSet/>
      <dgm:spPr/>
      <dgm:t>
        <a:bodyPr/>
        <a:lstStyle/>
        <a:p>
          <a:endParaRPr lang="en-US"/>
        </a:p>
      </dgm:t>
    </dgm:pt>
    <dgm:pt modelId="{E081ACC7-4742-4C75-89B4-76A2A32C5FC0}" type="sibTrans" cxnId="{A0D8CB6E-AB48-4C91-AA50-B24039479672}">
      <dgm:prSet/>
      <dgm:spPr/>
      <dgm:t>
        <a:bodyPr/>
        <a:lstStyle/>
        <a:p>
          <a:endParaRPr lang="en-US"/>
        </a:p>
      </dgm:t>
    </dgm:pt>
    <dgm:pt modelId="{CB442424-8A2C-4349-A308-A1B2B2D1524D}">
      <dgm:prSet/>
      <dgm:spPr/>
      <dgm:t>
        <a:bodyPr/>
        <a:lstStyle/>
        <a:p>
          <a:pPr rtl="0"/>
          <a:r>
            <a:rPr lang="en-US" smtClean="0"/>
            <a:t>In other leading programs in data intensive science (such as LIGO, Virtual Observatory, and other large scale sky surveys)</a:t>
          </a:r>
          <a:endParaRPr lang="en-US"/>
        </a:p>
      </dgm:t>
    </dgm:pt>
    <dgm:pt modelId="{1860A608-D657-41E3-A469-67EBD66E655B}" type="parTrans" cxnId="{84539BFB-7E49-4DB0-8C1C-71EAD1E1D0A6}">
      <dgm:prSet/>
      <dgm:spPr/>
      <dgm:t>
        <a:bodyPr/>
        <a:lstStyle/>
        <a:p>
          <a:endParaRPr lang="en-US"/>
        </a:p>
      </dgm:t>
    </dgm:pt>
    <dgm:pt modelId="{CA6E93D3-500B-4D08-A733-7DF755CDF1D5}" type="sibTrans" cxnId="{84539BFB-7E49-4DB0-8C1C-71EAD1E1D0A6}">
      <dgm:prSet/>
      <dgm:spPr/>
      <dgm:t>
        <a:bodyPr/>
        <a:lstStyle/>
        <a:p>
          <a:endParaRPr lang="en-US"/>
        </a:p>
      </dgm:t>
    </dgm:pt>
    <dgm:pt modelId="{2BED340D-2AC8-4CDB-94BB-5C264AFAF809}">
      <dgm:prSet/>
      <dgm:spPr/>
      <dgm:t>
        <a:bodyPr/>
        <a:lstStyle/>
        <a:p>
          <a:pPr rtl="0"/>
          <a:r>
            <a:rPr lang="en-US" smtClean="0"/>
            <a:t>In the broader scientific community.</a:t>
          </a:r>
          <a:endParaRPr lang="en-US"/>
        </a:p>
      </dgm:t>
    </dgm:pt>
    <dgm:pt modelId="{00B6F08C-460A-4FB6-BF1D-8D70B07C2169}" type="parTrans" cxnId="{364DC9DB-91BD-47B7-BEBC-464E68511F04}">
      <dgm:prSet/>
      <dgm:spPr/>
      <dgm:t>
        <a:bodyPr/>
        <a:lstStyle/>
        <a:p>
          <a:endParaRPr lang="en-US"/>
        </a:p>
      </dgm:t>
    </dgm:pt>
    <dgm:pt modelId="{1C827DF7-A52A-4D81-BEF1-6340618E3A85}" type="sibTrans" cxnId="{364DC9DB-91BD-47B7-BEBC-464E68511F04}">
      <dgm:prSet/>
      <dgm:spPr/>
      <dgm:t>
        <a:bodyPr/>
        <a:lstStyle/>
        <a:p>
          <a:endParaRPr lang="en-US"/>
        </a:p>
      </dgm:t>
    </dgm:pt>
    <dgm:pt modelId="{766CFD20-8685-4C5D-91BA-25C9BAE01089}">
      <dgm:prSet/>
      <dgm:spPr/>
      <dgm:t>
        <a:bodyPr/>
        <a:lstStyle/>
        <a:p>
          <a:pPr rtl="0"/>
          <a:r>
            <a:rPr lang="en-US" smtClean="0"/>
            <a:t>Broadening existing Grid computing systems by promoting the network to a reliable, high performance, actively managed component.</a:t>
          </a:r>
          <a:endParaRPr lang="en-US"/>
        </a:p>
      </dgm:t>
    </dgm:pt>
    <dgm:pt modelId="{5F58A502-234D-4A30-8994-87985D86CF27}" type="parTrans" cxnId="{90A4DB05-6690-4DF3-9A9C-8771442BADF8}">
      <dgm:prSet/>
      <dgm:spPr/>
      <dgm:t>
        <a:bodyPr/>
        <a:lstStyle/>
        <a:p>
          <a:endParaRPr lang="en-US"/>
        </a:p>
      </dgm:t>
    </dgm:pt>
    <dgm:pt modelId="{56370129-D4E5-4A71-A2C8-74ADA6BDBDB6}" type="sibTrans" cxnId="{90A4DB05-6690-4DF3-9A9C-8771442BADF8}">
      <dgm:prSet/>
      <dgm:spPr/>
      <dgm:t>
        <a:bodyPr/>
        <a:lstStyle/>
        <a:p>
          <a:endParaRPr lang="en-US"/>
        </a:p>
      </dgm:t>
    </dgm:pt>
    <dgm:pt modelId="{DACB66DC-7A7B-44E9-8178-63C02346970A}">
      <dgm:prSet/>
      <dgm:spPr/>
      <dgm:t>
        <a:bodyPr/>
        <a:lstStyle/>
        <a:p>
          <a:pPr rtl="0"/>
          <a:r>
            <a:rPr lang="en-US" dirty="0" smtClean="0"/>
            <a:t>The DYNES team is partnering with the LHC and astrophysics communities, OSG, and Worldwide LHC Computing Grid (WLCG) to deliver these capabilities to the LHC experiment as well as others such as LIGO, VO and </a:t>
          </a:r>
          <a:r>
            <a:rPr lang="en-US" dirty="0" err="1" smtClean="0"/>
            <a:t>eVLBI</a:t>
          </a:r>
          <a:r>
            <a:rPr lang="en-US" dirty="0" smtClean="0"/>
            <a:t> programs</a:t>
          </a:r>
          <a:endParaRPr lang="en-US" dirty="0"/>
        </a:p>
      </dgm:t>
    </dgm:pt>
    <dgm:pt modelId="{BBD0D7E7-C755-4DBF-85C3-CF92BE701421}" type="parTrans" cxnId="{27CA4346-F280-4824-991C-6C61707C4263}">
      <dgm:prSet/>
      <dgm:spPr/>
      <dgm:t>
        <a:bodyPr/>
        <a:lstStyle/>
        <a:p>
          <a:endParaRPr lang="en-US"/>
        </a:p>
      </dgm:t>
    </dgm:pt>
    <dgm:pt modelId="{59E29DD9-D20C-423D-9ABC-1AAB39B480F5}" type="sibTrans" cxnId="{27CA4346-F280-4824-991C-6C61707C4263}">
      <dgm:prSet/>
      <dgm:spPr/>
      <dgm:t>
        <a:bodyPr/>
        <a:lstStyle/>
        <a:p>
          <a:endParaRPr lang="en-US"/>
        </a:p>
      </dgm:t>
    </dgm:pt>
    <dgm:pt modelId="{F22F9932-621B-4CED-B213-607E1BBD256E}" type="pres">
      <dgm:prSet presAssocID="{3ED2A4CA-7006-497D-B45B-93B251794E3F}" presName="Name0" presStyleCnt="0">
        <dgm:presLayoutVars>
          <dgm:dir/>
          <dgm:animLvl val="lvl"/>
          <dgm:resizeHandles val="exact"/>
        </dgm:presLayoutVars>
      </dgm:prSet>
      <dgm:spPr/>
      <dgm:t>
        <a:bodyPr/>
        <a:lstStyle/>
        <a:p>
          <a:endParaRPr lang="en-US"/>
        </a:p>
      </dgm:t>
    </dgm:pt>
    <dgm:pt modelId="{14C90E11-9EFC-4682-9F5E-B87BA0A54EB3}" type="pres">
      <dgm:prSet presAssocID="{390E572F-61A1-432A-BA18-83AB514B4CE1}" presName="linNode" presStyleCnt="0"/>
      <dgm:spPr/>
    </dgm:pt>
    <dgm:pt modelId="{BBFE109D-A401-4F74-9282-D5CB73A4C294}" type="pres">
      <dgm:prSet presAssocID="{390E572F-61A1-432A-BA18-83AB514B4CE1}" presName="parentText" presStyleLbl="node1" presStyleIdx="0" presStyleCnt="2">
        <dgm:presLayoutVars>
          <dgm:chMax val="1"/>
          <dgm:bulletEnabled val="1"/>
        </dgm:presLayoutVars>
      </dgm:prSet>
      <dgm:spPr/>
      <dgm:t>
        <a:bodyPr/>
        <a:lstStyle/>
        <a:p>
          <a:endParaRPr lang="en-US"/>
        </a:p>
      </dgm:t>
    </dgm:pt>
    <dgm:pt modelId="{4996B0BC-36AB-4CE2-900E-DA5D2E773478}" type="pres">
      <dgm:prSet presAssocID="{390E572F-61A1-432A-BA18-83AB514B4CE1}" presName="descendantText" presStyleLbl="alignAccFollowNode1" presStyleIdx="0" presStyleCnt="2">
        <dgm:presLayoutVars>
          <dgm:bulletEnabled val="1"/>
        </dgm:presLayoutVars>
      </dgm:prSet>
      <dgm:spPr/>
      <dgm:t>
        <a:bodyPr/>
        <a:lstStyle/>
        <a:p>
          <a:endParaRPr lang="en-US"/>
        </a:p>
      </dgm:t>
    </dgm:pt>
    <dgm:pt modelId="{69B08ACF-C342-4136-B26B-C899C40D4E05}" type="pres">
      <dgm:prSet presAssocID="{0D08222C-3251-43FD-944C-991A49357397}" presName="sp" presStyleCnt="0"/>
      <dgm:spPr/>
    </dgm:pt>
    <dgm:pt modelId="{86A85C79-7558-4489-B46C-BB1363B58E81}" type="pres">
      <dgm:prSet presAssocID="{766CFD20-8685-4C5D-91BA-25C9BAE01089}" presName="linNode" presStyleCnt="0"/>
      <dgm:spPr/>
    </dgm:pt>
    <dgm:pt modelId="{DF3EACC3-BBD8-4CA5-97AA-0062229EF541}" type="pres">
      <dgm:prSet presAssocID="{766CFD20-8685-4C5D-91BA-25C9BAE01089}" presName="parentText" presStyleLbl="node1" presStyleIdx="1" presStyleCnt="2">
        <dgm:presLayoutVars>
          <dgm:chMax val="1"/>
          <dgm:bulletEnabled val="1"/>
        </dgm:presLayoutVars>
      </dgm:prSet>
      <dgm:spPr/>
      <dgm:t>
        <a:bodyPr/>
        <a:lstStyle/>
        <a:p>
          <a:endParaRPr lang="en-US"/>
        </a:p>
      </dgm:t>
    </dgm:pt>
    <dgm:pt modelId="{952BAD26-3C21-4306-83F9-728701657868}" type="pres">
      <dgm:prSet presAssocID="{766CFD20-8685-4C5D-91BA-25C9BAE01089}" presName="descendantText" presStyleLbl="alignAccFollowNode1" presStyleIdx="1" presStyleCnt="2">
        <dgm:presLayoutVars>
          <dgm:bulletEnabled val="1"/>
        </dgm:presLayoutVars>
      </dgm:prSet>
      <dgm:spPr/>
      <dgm:t>
        <a:bodyPr/>
        <a:lstStyle/>
        <a:p>
          <a:endParaRPr lang="en-US"/>
        </a:p>
      </dgm:t>
    </dgm:pt>
  </dgm:ptLst>
  <dgm:cxnLst>
    <dgm:cxn modelId="{DF66859F-F44C-483C-882C-52CE7C314CB8}" type="presOf" srcId="{A75EB3F9-3FA9-4D57-9534-01579BA11086}" destId="{4996B0BC-36AB-4CE2-900E-DA5D2E773478}" srcOrd="0" destOrd="0" presId="urn:microsoft.com/office/officeart/2005/8/layout/vList5"/>
    <dgm:cxn modelId="{9270C23C-11A0-4DDD-B0E5-258FE71CD62D}" srcId="{3ED2A4CA-7006-497D-B45B-93B251794E3F}" destId="{390E572F-61A1-432A-BA18-83AB514B4CE1}" srcOrd="0" destOrd="0" parTransId="{034A40D9-5FED-4373-9FD2-2FC8F819475D}" sibTransId="{0D08222C-3251-43FD-944C-991A49357397}"/>
    <dgm:cxn modelId="{27CA4346-F280-4824-991C-6C61707C4263}" srcId="{766CFD20-8685-4C5D-91BA-25C9BAE01089}" destId="{DACB66DC-7A7B-44E9-8178-63C02346970A}" srcOrd="0" destOrd="0" parTransId="{BBD0D7E7-C755-4DBF-85C3-CF92BE701421}" sibTransId="{59E29DD9-D20C-423D-9ABC-1AAB39B480F5}"/>
    <dgm:cxn modelId="{0CEA4656-D54E-4D6A-AE55-B473E975B3E8}" type="presOf" srcId="{2BED340D-2AC8-4CDB-94BB-5C264AFAF809}" destId="{4996B0BC-36AB-4CE2-900E-DA5D2E773478}" srcOrd="0" destOrd="2" presId="urn:microsoft.com/office/officeart/2005/8/layout/vList5"/>
    <dgm:cxn modelId="{D4BF6FB5-8E79-4C8B-881E-7AAF6655A863}" type="presOf" srcId="{DACB66DC-7A7B-44E9-8178-63C02346970A}" destId="{952BAD26-3C21-4306-83F9-728701657868}" srcOrd="0" destOrd="0" presId="urn:microsoft.com/office/officeart/2005/8/layout/vList5"/>
    <dgm:cxn modelId="{3EF7DC44-F7FD-4F73-8066-AF6A902174F2}" type="presOf" srcId="{CB442424-8A2C-4349-A308-A1B2B2D1524D}" destId="{4996B0BC-36AB-4CE2-900E-DA5D2E773478}" srcOrd="0" destOrd="1" presId="urn:microsoft.com/office/officeart/2005/8/layout/vList5"/>
    <dgm:cxn modelId="{84539BFB-7E49-4DB0-8C1C-71EAD1E1D0A6}" srcId="{390E572F-61A1-432A-BA18-83AB514B4CE1}" destId="{CB442424-8A2C-4349-A308-A1B2B2D1524D}" srcOrd="1" destOrd="0" parTransId="{1860A608-D657-41E3-A469-67EBD66E655B}" sibTransId="{CA6E93D3-500B-4D08-A733-7DF755CDF1D5}"/>
    <dgm:cxn modelId="{AF9689FD-E9EB-4384-9D12-99BCC60830C9}" type="presOf" srcId="{390E572F-61A1-432A-BA18-83AB514B4CE1}" destId="{BBFE109D-A401-4F74-9282-D5CB73A4C294}" srcOrd="0" destOrd="0" presId="urn:microsoft.com/office/officeart/2005/8/layout/vList5"/>
    <dgm:cxn modelId="{B4E4E9C4-A6ED-4C83-AF40-423F2DD972C1}" type="presOf" srcId="{3ED2A4CA-7006-497D-B45B-93B251794E3F}" destId="{F22F9932-621B-4CED-B213-607E1BBD256E}" srcOrd="0" destOrd="0" presId="urn:microsoft.com/office/officeart/2005/8/layout/vList5"/>
    <dgm:cxn modelId="{56955297-A428-473C-BFEF-9E61E99E8F04}" type="presOf" srcId="{766CFD20-8685-4C5D-91BA-25C9BAE01089}" destId="{DF3EACC3-BBD8-4CA5-97AA-0062229EF541}" srcOrd="0" destOrd="0" presId="urn:microsoft.com/office/officeart/2005/8/layout/vList5"/>
    <dgm:cxn modelId="{90A4DB05-6690-4DF3-9A9C-8771442BADF8}" srcId="{3ED2A4CA-7006-497D-B45B-93B251794E3F}" destId="{766CFD20-8685-4C5D-91BA-25C9BAE01089}" srcOrd="1" destOrd="0" parTransId="{5F58A502-234D-4A30-8994-87985D86CF27}" sibTransId="{56370129-D4E5-4A71-A2C8-74ADA6BDBDB6}"/>
    <dgm:cxn modelId="{364DC9DB-91BD-47B7-BEBC-464E68511F04}" srcId="{390E572F-61A1-432A-BA18-83AB514B4CE1}" destId="{2BED340D-2AC8-4CDB-94BB-5C264AFAF809}" srcOrd="2" destOrd="0" parTransId="{00B6F08C-460A-4FB6-BF1D-8D70B07C2169}" sibTransId="{1C827DF7-A52A-4D81-BEF1-6340618E3A85}"/>
    <dgm:cxn modelId="{A0D8CB6E-AB48-4C91-AA50-B24039479672}" srcId="{390E572F-61A1-432A-BA18-83AB514B4CE1}" destId="{A75EB3F9-3FA9-4D57-9534-01579BA11086}" srcOrd="0" destOrd="0" parTransId="{CC8B1C15-C60C-4AB1-B4B1-1DDAED67B223}" sibTransId="{E081ACC7-4742-4C75-89B4-76A2A32C5FC0}"/>
    <dgm:cxn modelId="{A41A6BDF-C118-40BD-9FC6-8D76CA1280BA}" type="presParOf" srcId="{F22F9932-621B-4CED-B213-607E1BBD256E}" destId="{14C90E11-9EFC-4682-9F5E-B87BA0A54EB3}" srcOrd="0" destOrd="0" presId="urn:microsoft.com/office/officeart/2005/8/layout/vList5"/>
    <dgm:cxn modelId="{F4F07F59-9139-45FE-AF42-28495D0699D3}" type="presParOf" srcId="{14C90E11-9EFC-4682-9F5E-B87BA0A54EB3}" destId="{BBFE109D-A401-4F74-9282-D5CB73A4C294}" srcOrd="0" destOrd="0" presId="urn:microsoft.com/office/officeart/2005/8/layout/vList5"/>
    <dgm:cxn modelId="{C0DC7CF3-8E64-4EF4-9B24-D82D86E8ABAA}" type="presParOf" srcId="{14C90E11-9EFC-4682-9F5E-B87BA0A54EB3}" destId="{4996B0BC-36AB-4CE2-900E-DA5D2E773478}" srcOrd="1" destOrd="0" presId="urn:microsoft.com/office/officeart/2005/8/layout/vList5"/>
    <dgm:cxn modelId="{9C75DDDA-2B98-4E17-A705-4ADAE5AE1514}" type="presParOf" srcId="{F22F9932-621B-4CED-B213-607E1BBD256E}" destId="{69B08ACF-C342-4136-B26B-C899C40D4E05}" srcOrd="1" destOrd="0" presId="urn:microsoft.com/office/officeart/2005/8/layout/vList5"/>
    <dgm:cxn modelId="{E39278B8-591A-4EF7-AEBA-3D12DEB9452B}" type="presParOf" srcId="{F22F9932-621B-4CED-B213-607E1BBD256E}" destId="{86A85C79-7558-4489-B46C-BB1363B58E81}" srcOrd="2" destOrd="0" presId="urn:microsoft.com/office/officeart/2005/8/layout/vList5"/>
    <dgm:cxn modelId="{D5A05403-0113-44B0-9407-0597D32F0C58}" type="presParOf" srcId="{86A85C79-7558-4489-B46C-BB1363B58E81}" destId="{DF3EACC3-BBD8-4CA5-97AA-0062229EF541}" srcOrd="0" destOrd="0" presId="urn:microsoft.com/office/officeart/2005/8/layout/vList5"/>
    <dgm:cxn modelId="{53A93C71-190C-425C-8D62-90199E281DBE}" type="presParOf" srcId="{86A85C79-7558-4489-B46C-BB1363B58E81}" destId="{952BAD26-3C21-4306-83F9-72870165786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6B0BC-36AB-4CE2-900E-DA5D2E773478}">
      <dsp:nvSpPr>
        <dsp:cNvPr id="0" name=""/>
        <dsp:cNvSpPr/>
      </dsp:nvSpPr>
      <dsp:spPr>
        <a:xfrm rot="5400000">
          <a:off x="4713034" y="-1529550"/>
          <a:ext cx="176618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smtClean="0"/>
            <a:t>In the LHC</a:t>
          </a:r>
          <a:endParaRPr lang="en-US" sz="1900" kern="1200"/>
        </a:p>
        <a:p>
          <a:pPr marL="171450" lvl="1" indent="-171450" algn="l" defTabSz="844550" rtl="0">
            <a:lnSpc>
              <a:spcPct val="90000"/>
            </a:lnSpc>
            <a:spcBef>
              <a:spcPct val="0"/>
            </a:spcBef>
            <a:spcAft>
              <a:spcPct val="15000"/>
            </a:spcAft>
            <a:buChar char="••"/>
          </a:pPr>
          <a:r>
            <a:rPr lang="en-US" sz="1900" kern="1200" smtClean="0"/>
            <a:t>In other leading programs in data intensive science (such as LIGO, Virtual Observatory, and other large scale sky surveys)</a:t>
          </a:r>
          <a:endParaRPr lang="en-US" sz="1900" kern="1200"/>
        </a:p>
        <a:p>
          <a:pPr marL="171450" lvl="1" indent="-171450" algn="l" defTabSz="844550" rtl="0">
            <a:lnSpc>
              <a:spcPct val="90000"/>
            </a:lnSpc>
            <a:spcBef>
              <a:spcPct val="0"/>
            </a:spcBef>
            <a:spcAft>
              <a:spcPct val="15000"/>
            </a:spcAft>
            <a:buChar char="••"/>
          </a:pPr>
          <a:r>
            <a:rPr lang="en-US" sz="1900" kern="1200" smtClean="0"/>
            <a:t>In the broader scientific community.</a:t>
          </a:r>
          <a:endParaRPr lang="en-US" sz="1900" kern="1200"/>
        </a:p>
      </dsp:txBody>
      <dsp:txXfrm rot="-5400000">
        <a:off x="2962655" y="307047"/>
        <a:ext cx="5180726" cy="1593750"/>
      </dsp:txXfrm>
    </dsp:sp>
    <dsp:sp modelId="{BBFE109D-A401-4F74-9282-D5CB73A4C294}">
      <dsp:nvSpPr>
        <dsp:cNvPr id="0" name=""/>
        <dsp:cNvSpPr/>
      </dsp:nvSpPr>
      <dsp:spPr>
        <a:xfrm>
          <a:off x="0" y="55"/>
          <a:ext cx="296265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dirty="0" smtClean="0"/>
            <a:t>For regional networks and campuses to support large, long-distance scientific data flows </a:t>
          </a:r>
          <a:endParaRPr lang="en-US" sz="2000" kern="1200" dirty="0"/>
        </a:p>
      </dsp:txBody>
      <dsp:txXfrm>
        <a:off x="107773" y="107828"/>
        <a:ext cx="2747110" cy="1992186"/>
      </dsp:txXfrm>
    </dsp:sp>
    <dsp:sp modelId="{952BAD26-3C21-4306-83F9-728701657868}">
      <dsp:nvSpPr>
        <dsp:cNvPr id="0" name=""/>
        <dsp:cNvSpPr/>
      </dsp:nvSpPr>
      <dsp:spPr>
        <a:xfrm rot="5400000">
          <a:off x="4713034" y="788569"/>
          <a:ext cx="176618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smtClean="0"/>
            <a:t>The DYNES team is partnering with the LHC and astrophysics communities, OSG, and Worldwide LHC Computing Grid (WLCG) to deliver these capabilities to the LHC experiment as well as others such as LIGO, VO and </a:t>
          </a:r>
          <a:r>
            <a:rPr lang="en-US" sz="1900" kern="1200" dirty="0" err="1" smtClean="0"/>
            <a:t>eVLBI</a:t>
          </a:r>
          <a:r>
            <a:rPr lang="en-US" sz="1900" kern="1200" dirty="0" smtClean="0"/>
            <a:t> programs</a:t>
          </a:r>
          <a:endParaRPr lang="en-US" sz="1900" kern="1200" dirty="0"/>
        </a:p>
      </dsp:txBody>
      <dsp:txXfrm rot="-5400000">
        <a:off x="2962655" y="2625166"/>
        <a:ext cx="5180726" cy="1593750"/>
      </dsp:txXfrm>
    </dsp:sp>
    <dsp:sp modelId="{DF3EACC3-BBD8-4CA5-97AA-0062229EF541}">
      <dsp:nvSpPr>
        <dsp:cNvPr id="0" name=""/>
        <dsp:cNvSpPr/>
      </dsp:nvSpPr>
      <dsp:spPr>
        <a:xfrm>
          <a:off x="0" y="2318174"/>
          <a:ext cx="296265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smtClean="0"/>
            <a:t>Broadening existing Grid computing systems by promoting the network to a reliable, high performance, actively managed component.</a:t>
          </a:r>
          <a:endParaRPr lang="en-US" sz="2000" kern="1200"/>
        </a:p>
      </dsp:txBody>
      <dsp:txXfrm>
        <a:off x="107773" y="2425947"/>
        <a:ext cx="2747110" cy="199218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5471BA-F71A-46EC-85DA-F8AD46B7055B}" type="datetimeFigureOut">
              <a:rPr lang="en-US" smtClean="0"/>
              <a:t>10/14/2013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88BE47-D9E4-4DB8-871A-1A6E98418C92}" type="slidenum">
              <a:rPr lang="en-US" smtClean="0"/>
              <a:t>‹#›</a:t>
            </a:fld>
            <a:endParaRPr lang="en-US"/>
          </a:p>
        </p:txBody>
      </p:sp>
    </p:spTree>
    <p:extLst>
      <p:ext uri="{BB962C8B-B14F-4D97-AF65-F5344CB8AC3E}">
        <p14:creationId xmlns:p14="http://schemas.microsoft.com/office/powerpoint/2010/main" val="4063889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2057400" y="6340475"/>
            <a:ext cx="990600" cy="365125"/>
          </a:xfrm>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15 Oct 2013</a:t>
            </a:r>
            <a:endParaRPr lang="en-US"/>
          </a:p>
        </p:txBody>
      </p:sp>
      <p:sp>
        <p:nvSpPr>
          <p:cNvPr id="6" name="Footer Placeholder 5"/>
          <p:cNvSpPr>
            <a:spLocks noGrp="1"/>
          </p:cNvSpPr>
          <p:nvPr>
            <p:ph type="ftr" sz="quarter" idx="11"/>
          </p:nvPr>
        </p:nvSpPr>
        <p:spPr/>
        <p:txBody>
          <a:bodyPr/>
          <a:lstStyle/>
          <a:p>
            <a:r>
              <a:rPr lang="en-US" smtClean="0"/>
              <a:t>Shawn McKee / CHEP2013</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15 Oct 2013</a:t>
            </a:r>
            <a:endParaRPr lang="en-US"/>
          </a:p>
        </p:txBody>
      </p:sp>
      <p:sp>
        <p:nvSpPr>
          <p:cNvPr id="8" name="Footer Placeholder 7"/>
          <p:cNvSpPr>
            <a:spLocks noGrp="1"/>
          </p:cNvSpPr>
          <p:nvPr>
            <p:ph type="ftr" sz="quarter" idx="11"/>
          </p:nvPr>
        </p:nvSpPr>
        <p:spPr/>
        <p:txBody>
          <a:bodyPr/>
          <a:lstStyle/>
          <a:p>
            <a:r>
              <a:rPr lang="en-US" smtClean="0"/>
              <a:t>Shawn McKee / CHEP2013</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15 Oct 2013</a:t>
            </a:r>
            <a:endParaRPr lang="en-US"/>
          </a:p>
        </p:txBody>
      </p:sp>
      <p:sp>
        <p:nvSpPr>
          <p:cNvPr id="4" name="Footer Placeholder 3"/>
          <p:cNvSpPr>
            <a:spLocks noGrp="1"/>
          </p:cNvSpPr>
          <p:nvPr>
            <p:ph type="ftr" sz="quarter" idx="11"/>
          </p:nvPr>
        </p:nvSpPr>
        <p:spPr/>
        <p:txBody>
          <a:bodyPr/>
          <a:lstStyle/>
          <a:p>
            <a:r>
              <a:rPr lang="en-US" smtClean="0"/>
              <a:t>Shawn McKee / CHEP2013</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Oct 2013</a:t>
            </a:r>
            <a:endParaRPr lang="en-US"/>
          </a:p>
        </p:txBody>
      </p:sp>
      <p:sp>
        <p:nvSpPr>
          <p:cNvPr id="3" name="Footer Placeholder 2"/>
          <p:cNvSpPr>
            <a:spLocks noGrp="1"/>
          </p:cNvSpPr>
          <p:nvPr>
            <p:ph type="ftr" sz="quarter" idx="11"/>
          </p:nvPr>
        </p:nvSpPr>
        <p:spPr/>
        <p:txBody>
          <a:bodyPr/>
          <a:lstStyle/>
          <a:p>
            <a:r>
              <a:rPr lang="en-US" smtClean="0"/>
              <a:t>Shawn McKee / CHEP2013</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15 Oct 2013</a:t>
            </a:r>
            <a:endParaRPr lang="en-US"/>
          </a:p>
        </p:txBody>
      </p:sp>
      <p:sp>
        <p:nvSpPr>
          <p:cNvPr id="6" name="Footer Placeholder 5"/>
          <p:cNvSpPr>
            <a:spLocks noGrp="1"/>
          </p:cNvSpPr>
          <p:nvPr>
            <p:ph type="ftr" sz="quarter" idx="11"/>
          </p:nvPr>
        </p:nvSpPr>
        <p:spPr/>
        <p:txBody>
          <a:bodyPr/>
          <a:lstStyle/>
          <a:p>
            <a:r>
              <a:rPr lang="en-US" smtClean="0"/>
              <a:t>Shawn McKee / CHEP2013</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15 Oct 2013</a:t>
            </a:r>
            <a:endParaRPr lang="en-US"/>
          </a:p>
        </p:txBody>
      </p:sp>
      <p:sp>
        <p:nvSpPr>
          <p:cNvPr id="6" name="Footer Placeholder 5"/>
          <p:cNvSpPr>
            <a:spLocks noGrp="1"/>
          </p:cNvSpPr>
          <p:nvPr>
            <p:ph type="ftr" sz="quarter" idx="11"/>
          </p:nvPr>
        </p:nvSpPr>
        <p:spPr/>
        <p:txBody>
          <a:bodyPr/>
          <a:lstStyle/>
          <a:p>
            <a:r>
              <a:rPr lang="en-US" smtClean="0"/>
              <a:t>Shawn McKee / CHEP2013</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15 Oct 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Shawn McKee / CHEP2013</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internet2.edu/ion/docs/20130108-DYNESGuide.pdf" TargetMode="External"/><Relationship Id="rId7" Type="http://schemas.openxmlformats.org/officeDocument/2006/relationships/hyperlink" Target="http://fasterdata.es.net/assets/fasterdata/Using-tc-with-OSCARS-curcuits.pdf" TargetMode="External"/><Relationship Id="rId2" Type="http://schemas.openxmlformats.org/officeDocument/2006/relationships/hyperlink" Target="http://www.internet2.edu/ion/dynes.html" TargetMode="External"/><Relationship Id="rId1" Type="http://schemas.openxmlformats.org/officeDocument/2006/relationships/slideLayout" Target="../slideLayouts/slideLayout2.xml"/><Relationship Id="rId6" Type="http://schemas.openxmlformats.org/officeDocument/2006/relationships/hyperlink" Target="http://fasterdata.es.net/host-tuning/packet-pacing/" TargetMode="External"/><Relationship Id="rId5" Type="http://schemas.openxmlformats.org/officeDocument/2006/relationships/hyperlink" Target="mailto:dynes-questions@internet2.edu" TargetMode="External"/><Relationship Id="rId4" Type="http://schemas.openxmlformats.org/officeDocument/2006/relationships/hyperlink" Target="https://lists.internet2.edu/sympa/subscribe/dynes-users"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6286" y="9525"/>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12411" t="13053" r="14396" b="10136"/>
          <a:stretch/>
        </p:blipFill>
        <p:spPr>
          <a:xfrm>
            <a:off x="6858000" y="6028573"/>
            <a:ext cx="591015" cy="750987"/>
          </a:xfrm>
          <a:prstGeom prst="rect">
            <a:avLst/>
          </a:prstGeom>
        </p:spPr>
      </p:pic>
      <p:sp>
        <p:nvSpPr>
          <p:cNvPr id="2" name="Title 1"/>
          <p:cNvSpPr>
            <a:spLocks noGrp="1"/>
          </p:cNvSpPr>
          <p:nvPr>
            <p:ph type="ctrTitle"/>
          </p:nvPr>
        </p:nvSpPr>
        <p:spPr>
          <a:xfrm>
            <a:off x="762000" y="2057400"/>
            <a:ext cx="7772400" cy="1470025"/>
          </a:xfrm>
        </p:spPr>
        <p:txBody>
          <a:bodyPr>
            <a:noAutofit/>
          </a:bodyPr>
          <a:lstStyle/>
          <a:p>
            <a:r>
              <a:rPr lang="en-US" sz="3200" b="1" dirty="0">
                <a:solidFill>
                  <a:srgbClr val="C00000"/>
                </a:solidFill>
              </a:rPr>
              <a:t>Application Performance Evaluation and Recommendations </a:t>
            </a:r>
            <a:r>
              <a:rPr lang="en-US" sz="3200" b="1" dirty="0" smtClean="0">
                <a:solidFill>
                  <a:srgbClr val="C00000"/>
                </a:solidFill>
              </a:rPr>
              <a:t>for the DYNES Instrument </a:t>
            </a:r>
            <a:endParaRPr lang="en-US" sz="3200" b="1" dirty="0">
              <a:solidFill>
                <a:srgbClr val="C00000"/>
              </a:solidFill>
            </a:endParaRPr>
          </a:p>
        </p:txBody>
      </p:sp>
      <p:sp>
        <p:nvSpPr>
          <p:cNvPr id="3" name="Subtitle 2"/>
          <p:cNvSpPr>
            <a:spLocks noGrp="1"/>
          </p:cNvSpPr>
          <p:nvPr>
            <p:ph type="subTitle" idx="1"/>
          </p:nvPr>
        </p:nvSpPr>
        <p:spPr>
          <a:xfrm>
            <a:off x="1752600" y="3607856"/>
            <a:ext cx="5791200" cy="1345144"/>
          </a:xfrm>
        </p:spPr>
        <p:txBody>
          <a:bodyPr>
            <a:normAutofit/>
          </a:bodyPr>
          <a:lstStyle/>
          <a:p>
            <a:r>
              <a:rPr lang="en-US" sz="2200" dirty="0" smtClean="0">
                <a:solidFill>
                  <a:schemeClr val="accent5">
                    <a:lumMod val="75000"/>
                  </a:schemeClr>
                </a:solidFill>
              </a:rPr>
              <a:t>Shawn McKee / Univ. of Michigan Presenting</a:t>
            </a:r>
          </a:p>
          <a:p>
            <a:r>
              <a:rPr lang="en-US" sz="2200" dirty="0" smtClean="0">
                <a:solidFill>
                  <a:schemeClr val="accent5">
                    <a:lumMod val="75000"/>
                  </a:schemeClr>
                </a:solidFill>
              </a:rPr>
              <a:t>CHEP 2013 in Amsterdam</a:t>
            </a:r>
          </a:p>
          <a:p>
            <a:r>
              <a:rPr lang="en-US" sz="2200" dirty="0" smtClean="0">
                <a:solidFill>
                  <a:schemeClr val="accent5">
                    <a:lumMod val="75000"/>
                  </a:schemeClr>
                </a:solidFill>
              </a:rPr>
              <a:t>Tuesday, October 15</a:t>
            </a:r>
            <a:r>
              <a:rPr lang="en-US" sz="2200" baseline="30000" dirty="0" smtClean="0">
                <a:solidFill>
                  <a:schemeClr val="accent5">
                    <a:lumMod val="75000"/>
                  </a:schemeClr>
                </a:solidFill>
              </a:rPr>
              <a:t>th</a:t>
            </a:r>
            <a:r>
              <a:rPr lang="en-US" sz="2200" dirty="0" smtClean="0">
                <a:solidFill>
                  <a:schemeClr val="accent5">
                    <a:lumMod val="75000"/>
                  </a:schemeClr>
                </a:solidFill>
              </a:rPr>
              <a:t> 2013</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1534" y="762000"/>
            <a:ext cx="4053505" cy="118252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5600" y="5991225"/>
            <a:ext cx="1162050" cy="8667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1796" y="6019800"/>
            <a:ext cx="668004" cy="668004"/>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1733" y="6096000"/>
            <a:ext cx="694267" cy="685800"/>
          </a:xfrm>
          <a:prstGeom prst="rect">
            <a:avLst/>
          </a:prstGeom>
        </p:spPr>
      </p:pic>
      <p:sp>
        <p:nvSpPr>
          <p:cNvPr id="12" name="Footer Placeholder 11"/>
          <p:cNvSpPr>
            <a:spLocks noGrp="1"/>
          </p:cNvSpPr>
          <p:nvPr>
            <p:ph type="ftr" sz="quarter" idx="11"/>
          </p:nvPr>
        </p:nvSpPr>
        <p:spPr/>
        <p:txBody>
          <a:bodyPr/>
          <a:lstStyle/>
          <a:p>
            <a:r>
              <a:rPr lang="en-US" smtClean="0"/>
              <a:t>Shawn McKee / CHEP2013</a:t>
            </a:r>
            <a:endParaRPr lang="en-US"/>
          </a:p>
        </p:txBody>
      </p:sp>
      <p:sp>
        <p:nvSpPr>
          <p:cNvPr id="5" name="Date Placeholder 4"/>
          <p:cNvSpPr>
            <a:spLocks noGrp="1"/>
          </p:cNvSpPr>
          <p:nvPr>
            <p:ph type="dt" sz="half" idx="10"/>
          </p:nvPr>
        </p:nvSpPr>
        <p:spPr/>
        <p:txBody>
          <a:bodyPr/>
          <a:lstStyle/>
          <a:p>
            <a:r>
              <a:rPr lang="en-US" smtClean="0"/>
              <a:t>15 Oct 2013</a:t>
            </a:r>
            <a:endParaRPr lang="en-US"/>
          </a:p>
        </p:txBody>
      </p:sp>
    </p:spTree>
    <p:extLst>
      <p:ext uri="{BB962C8B-B14F-4D97-AF65-F5344CB8AC3E}">
        <p14:creationId xmlns:p14="http://schemas.microsoft.com/office/powerpoint/2010/main" val="196242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Circuit Wisconsin to TTU</a:t>
            </a:r>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pic>
        <p:nvPicPr>
          <p:cNvPr id="6" name="Content Placeholder 5" descr="Macintosh HD:Users:zurawski:Desktop:Screen Shot 2013-02-25 at 11.15.53 AM.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44000" cy="5562600"/>
          </a:xfrm>
          <a:prstGeom prst="rect">
            <a:avLst/>
          </a:prstGeom>
          <a:noFill/>
          <a:ln>
            <a:noFill/>
          </a:ln>
        </p:spPr>
      </p:pic>
    </p:spTree>
    <p:extLst>
      <p:ext uri="{BB962C8B-B14F-4D97-AF65-F5344CB8AC3E}">
        <p14:creationId xmlns:p14="http://schemas.microsoft.com/office/powerpoint/2010/main" val="2192667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Details for Successful Setup</a:t>
            </a:r>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pic>
        <p:nvPicPr>
          <p:cNvPr id="6" name="Content Placeholder 5" descr="Macintosh HD:Users:zurawski:Desktop:Screen Shot 2013-02-25 at 11.19.47 AM.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066800"/>
            <a:ext cx="9143999" cy="5791200"/>
          </a:xfrm>
          <a:prstGeom prst="rect">
            <a:avLst/>
          </a:prstGeom>
          <a:noFill/>
          <a:ln>
            <a:noFill/>
          </a:ln>
        </p:spPr>
      </p:pic>
    </p:spTree>
    <p:extLst>
      <p:ext uri="{BB962C8B-B14F-4D97-AF65-F5344CB8AC3E}">
        <p14:creationId xmlns:p14="http://schemas.microsoft.com/office/powerpoint/2010/main" val="25923838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Adding </a:t>
            </a:r>
            <a:r>
              <a:rPr lang="en-US" dirty="0"/>
              <a:t>Machines to Circuit via VLANs and Private Address Space</a:t>
            </a:r>
          </a:p>
        </p:txBody>
      </p:sp>
      <p:sp>
        <p:nvSpPr>
          <p:cNvPr id="3" name="Content Placeholder 2"/>
          <p:cNvSpPr>
            <a:spLocks noGrp="1"/>
          </p:cNvSpPr>
          <p:nvPr>
            <p:ph idx="1"/>
          </p:nvPr>
        </p:nvSpPr>
        <p:spPr/>
        <p:txBody>
          <a:bodyPr>
            <a:normAutofit fontScale="92500" lnSpcReduction="20000"/>
          </a:bodyPr>
          <a:lstStyle/>
          <a:p>
            <a:r>
              <a:rPr lang="en-US" sz="2800" b="1" dirty="0" smtClean="0">
                <a:solidFill>
                  <a:srgbClr val="0070C0"/>
                </a:solidFill>
              </a:rPr>
              <a:t>For what follows we setup a 1 </a:t>
            </a:r>
            <a:r>
              <a:rPr lang="en-US" sz="2800" b="1" dirty="0" err="1" smtClean="0">
                <a:solidFill>
                  <a:srgbClr val="0070C0"/>
                </a:solidFill>
              </a:rPr>
              <a:t>Gbps</a:t>
            </a:r>
            <a:r>
              <a:rPr lang="en-US" sz="2800" b="1" dirty="0" smtClean="0">
                <a:solidFill>
                  <a:srgbClr val="0070C0"/>
                </a:solidFill>
              </a:rPr>
              <a:t> VC (steps as above)</a:t>
            </a:r>
          </a:p>
          <a:p>
            <a:r>
              <a:rPr lang="en-US" sz="2800" dirty="0" smtClean="0"/>
              <a:t>VLANs </a:t>
            </a:r>
            <a:r>
              <a:rPr lang="en-US" sz="2800" dirty="0"/>
              <a:t>we care about are</a:t>
            </a:r>
            <a:r>
              <a:rPr lang="en-US" sz="2800" dirty="0" smtClean="0"/>
              <a:t>:</a:t>
            </a:r>
            <a:endParaRPr lang="en-US" sz="2800" dirty="0"/>
          </a:p>
          <a:p>
            <a:pPr lvl="1"/>
            <a:r>
              <a:rPr lang="en-US" sz="2400" dirty="0"/>
              <a:t>Texas Tech University = </a:t>
            </a:r>
            <a:r>
              <a:rPr lang="en-US" sz="2400" b="1" dirty="0"/>
              <a:t>3021</a:t>
            </a:r>
          </a:p>
          <a:p>
            <a:pPr lvl="1"/>
            <a:r>
              <a:rPr lang="en-US" sz="2400" dirty="0"/>
              <a:t>University of Wisconsin = </a:t>
            </a:r>
            <a:r>
              <a:rPr lang="en-US" sz="2400" b="1" dirty="0"/>
              <a:t>3123</a:t>
            </a:r>
          </a:p>
          <a:p>
            <a:r>
              <a:rPr lang="en-US" sz="2800" dirty="0"/>
              <a:t>We need to associate one of the server’s interfaces with the VLAN. </a:t>
            </a:r>
            <a:r>
              <a:rPr lang="en-US" sz="2800" dirty="0" smtClean="0"/>
              <a:t> We </a:t>
            </a:r>
            <a:r>
              <a:rPr lang="en-US" sz="2800" dirty="0"/>
              <a:t>do the </a:t>
            </a:r>
            <a:r>
              <a:rPr lang="en-US" sz="2800" dirty="0" smtClean="0"/>
              <a:t>following</a:t>
            </a:r>
            <a:r>
              <a:rPr lang="en-US" sz="2800" dirty="0"/>
              <a:t> </a:t>
            </a:r>
            <a:r>
              <a:rPr lang="en-US" sz="2800" dirty="0" smtClean="0"/>
              <a:t>at Texas Tech:</a:t>
            </a:r>
            <a:endParaRPr lang="en-US" sz="2800" dirty="0"/>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vconfig</a:t>
            </a:r>
            <a:r>
              <a:rPr lang="en-US" sz="2100" dirty="0">
                <a:latin typeface="Simplified Arabic Fixed" pitchFamily="49" charset="-78"/>
                <a:cs typeface="Simplified Arabic Fixed" pitchFamily="49" charset="-78"/>
              </a:rPr>
              <a:t> add eth0 3021</a:t>
            </a:r>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ifconfig</a:t>
            </a:r>
            <a:r>
              <a:rPr lang="en-US" sz="2100" dirty="0">
                <a:latin typeface="Simplified Arabic Fixed" pitchFamily="49" charset="-78"/>
                <a:cs typeface="Simplified Arabic Fixed" pitchFamily="49" charset="-78"/>
              </a:rPr>
              <a:t> eth0.3021 10.10.200.</a:t>
            </a:r>
            <a:r>
              <a:rPr lang="en-US" sz="2100" b="1" dirty="0">
                <a:latin typeface="Simplified Arabic Fixed" pitchFamily="49" charset="-78"/>
                <a:cs typeface="Simplified Arabic Fixed" pitchFamily="49" charset="-78"/>
              </a:rPr>
              <a:t>10</a:t>
            </a:r>
            <a:r>
              <a:rPr lang="en-US" sz="2100" dirty="0">
                <a:latin typeface="Simplified Arabic Fixed" pitchFamily="49" charset="-78"/>
                <a:cs typeface="Simplified Arabic Fixed" pitchFamily="49" charset="-78"/>
              </a:rPr>
              <a:t>/24 up</a:t>
            </a:r>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ifconfig</a:t>
            </a:r>
            <a:r>
              <a:rPr lang="en-US" sz="2100" dirty="0">
                <a:latin typeface="Simplified Arabic Fixed" pitchFamily="49" charset="-78"/>
                <a:cs typeface="Simplified Arabic Fixed" pitchFamily="49" charset="-78"/>
              </a:rPr>
              <a:t> eth0.3021 </a:t>
            </a:r>
            <a:r>
              <a:rPr lang="en-US" sz="2100" dirty="0" err="1">
                <a:latin typeface="Simplified Arabic Fixed" pitchFamily="49" charset="-78"/>
                <a:cs typeface="Simplified Arabic Fixed" pitchFamily="49" charset="-78"/>
              </a:rPr>
              <a:t>txqueuelen</a:t>
            </a:r>
            <a:r>
              <a:rPr lang="en-US" sz="2100" dirty="0">
                <a:latin typeface="Simplified Arabic Fixed" pitchFamily="49" charset="-78"/>
                <a:cs typeface="Simplified Arabic Fixed" pitchFamily="49" charset="-78"/>
              </a:rPr>
              <a:t> </a:t>
            </a:r>
            <a:r>
              <a:rPr lang="en-US" sz="2100" dirty="0" smtClean="0">
                <a:latin typeface="Simplified Arabic Fixed" pitchFamily="49" charset="-78"/>
                <a:cs typeface="Simplified Arabic Fixed" pitchFamily="49" charset="-78"/>
              </a:rPr>
              <a:t>10000</a:t>
            </a:r>
          </a:p>
          <a:p>
            <a:r>
              <a:rPr lang="en-US" sz="2500" dirty="0" smtClean="0">
                <a:cs typeface="Simplified Arabic Fixed" pitchFamily="49" charset="-78"/>
              </a:rPr>
              <a:t>Similarly at Wisconsin:</a:t>
            </a:r>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vconfig</a:t>
            </a:r>
            <a:r>
              <a:rPr lang="en-US" sz="2100" dirty="0">
                <a:latin typeface="Simplified Arabic Fixed" pitchFamily="49" charset="-78"/>
                <a:cs typeface="Simplified Arabic Fixed" pitchFamily="49" charset="-78"/>
              </a:rPr>
              <a:t> add eth0 3123</a:t>
            </a:r>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ifconfig</a:t>
            </a:r>
            <a:r>
              <a:rPr lang="en-US" sz="2100" dirty="0">
                <a:latin typeface="Simplified Arabic Fixed" pitchFamily="49" charset="-78"/>
                <a:cs typeface="Simplified Arabic Fixed" pitchFamily="49" charset="-78"/>
              </a:rPr>
              <a:t> eth0.3123 10.10.200.</a:t>
            </a:r>
            <a:r>
              <a:rPr lang="en-US" sz="2100" b="1" dirty="0">
                <a:latin typeface="Simplified Arabic Fixed" pitchFamily="49" charset="-78"/>
                <a:cs typeface="Simplified Arabic Fixed" pitchFamily="49" charset="-78"/>
              </a:rPr>
              <a:t>20</a:t>
            </a:r>
            <a:r>
              <a:rPr lang="en-US" sz="2100" dirty="0">
                <a:latin typeface="Simplified Arabic Fixed" pitchFamily="49" charset="-78"/>
                <a:cs typeface="Simplified Arabic Fixed" pitchFamily="49" charset="-78"/>
              </a:rPr>
              <a:t>/24 up</a:t>
            </a:r>
          </a:p>
          <a:p>
            <a:pPr marL="400050" lvl="1" indent="0">
              <a:buNone/>
            </a:pPr>
            <a:r>
              <a:rPr lang="en-US" sz="2100" dirty="0" err="1">
                <a:latin typeface="Simplified Arabic Fixed" pitchFamily="49" charset="-78"/>
                <a:cs typeface="Simplified Arabic Fixed" pitchFamily="49" charset="-78"/>
              </a:rPr>
              <a:t>sudo</a:t>
            </a:r>
            <a:r>
              <a:rPr lang="en-US" sz="2100" dirty="0">
                <a:latin typeface="Simplified Arabic Fixed" pitchFamily="49" charset="-78"/>
                <a:cs typeface="Simplified Arabic Fixed" pitchFamily="49" charset="-78"/>
              </a:rPr>
              <a:t> /</a:t>
            </a:r>
            <a:r>
              <a:rPr lang="en-US" sz="2100" dirty="0" err="1">
                <a:latin typeface="Simplified Arabic Fixed" pitchFamily="49" charset="-78"/>
                <a:cs typeface="Simplified Arabic Fixed" pitchFamily="49" charset="-78"/>
              </a:rPr>
              <a:t>sbin</a:t>
            </a:r>
            <a:r>
              <a:rPr lang="en-US" sz="2100" dirty="0">
                <a:latin typeface="Simplified Arabic Fixed" pitchFamily="49" charset="-78"/>
                <a:cs typeface="Simplified Arabic Fixed" pitchFamily="49" charset="-78"/>
              </a:rPr>
              <a:t>/</a:t>
            </a:r>
            <a:r>
              <a:rPr lang="en-US" sz="2100" dirty="0" err="1">
                <a:latin typeface="Simplified Arabic Fixed" pitchFamily="49" charset="-78"/>
                <a:cs typeface="Simplified Arabic Fixed" pitchFamily="49" charset="-78"/>
              </a:rPr>
              <a:t>ifconfig</a:t>
            </a:r>
            <a:r>
              <a:rPr lang="en-US" sz="2100" dirty="0">
                <a:latin typeface="Simplified Arabic Fixed" pitchFamily="49" charset="-78"/>
                <a:cs typeface="Simplified Arabic Fixed" pitchFamily="49" charset="-78"/>
              </a:rPr>
              <a:t> eth0.3123 </a:t>
            </a:r>
            <a:r>
              <a:rPr lang="en-US" sz="2100" dirty="0" err="1">
                <a:latin typeface="Simplified Arabic Fixed" pitchFamily="49" charset="-78"/>
                <a:cs typeface="Simplified Arabic Fixed" pitchFamily="49" charset="-78"/>
              </a:rPr>
              <a:t>txqueuelen</a:t>
            </a:r>
            <a:r>
              <a:rPr lang="en-US" sz="2100" dirty="0">
                <a:latin typeface="Simplified Arabic Fixed" pitchFamily="49" charset="-78"/>
                <a:cs typeface="Simplified Arabic Fixed" pitchFamily="49" charset="-78"/>
              </a:rPr>
              <a:t> 10000</a:t>
            </a:r>
          </a:p>
          <a:p>
            <a:pPr marL="400050" lvl="1" indent="0">
              <a:buNone/>
            </a:pPr>
            <a:endParaRPr lang="en-US" sz="2100" dirty="0">
              <a:cs typeface="Simplified Arabic Fixed" pitchFamily="49" charset="-78"/>
            </a:endParaRPr>
          </a:p>
          <a:p>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2055421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Verifying the Circuit Data-Plane</a:t>
            </a:r>
            <a:endParaRPr lang="en-US" dirty="0"/>
          </a:p>
        </p:txBody>
      </p:sp>
      <p:sp>
        <p:nvSpPr>
          <p:cNvPr id="3" name="Content Placeholder 2"/>
          <p:cNvSpPr>
            <a:spLocks noGrp="1"/>
          </p:cNvSpPr>
          <p:nvPr>
            <p:ph idx="1"/>
          </p:nvPr>
        </p:nvSpPr>
        <p:spPr>
          <a:xfrm>
            <a:off x="457200" y="1219200"/>
            <a:ext cx="8534400" cy="4906963"/>
          </a:xfrm>
        </p:spPr>
        <p:txBody>
          <a:bodyPr>
            <a:normAutofit fontScale="77500" lnSpcReduction="20000"/>
          </a:bodyPr>
          <a:lstStyle/>
          <a:p>
            <a:r>
              <a:rPr lang="en-US" dirty="0"/>
              <a:t>We can do a simple test to check </a:t>
            </a:r>
            <a:r>
              <a:rPr lang="en-US" dirty="0" smtClean="0"/>
              <a:t>connectivity</a:t>
            </a:r>
            <a:r>
              <a:rPr lang="en-US" dirty="0"/>
              <a:t> </a:t>
            </a:r>
            <a:r>
              <a:rPr lang="en-US" dirty="0" smtClean="0"/>
              <a:t>from Wisconsin</a:t>
            </a:r>
            <a:endParaRPr lang="en-US" dirty="0"/>
          </a:p>
          <a:p>
            <a:pPr marL="400050" lvl="1" indent="0">
              <a:buNone/>
            </a:pPr>
            <a:r>
              <a:rPr lang="en-US" dirty="0">
                <a:solidFill>
                  <a:srgbClr val="0070C0"/>
                </a:solidFill>
              </a:rPr>
              <a:t>ping -c 5 10.10.200.10</a:t>
            </a:r>
          </a:p>
          <a:p>
            <a:pPr marL="400050" lvl="1" indent="0">
              <a:buNone/>
            </a:pPr>
            <a:r>
              <a:rPr lang="en-US" dirty="0">
                <a:solidFill>
                  <a:srgbClr val="0070C0"/>
                </a:solidFill>
              </a:rPr>
              <a:t>PING 10.10.200.10 (10.10.200.10) 56(84) bytes of data.</a:t>
            </a:r>
          </a:p>
          <a:p>
            <a:pPr marL="400050" lvl="1" indent="0">
              <a:buNone/>
            </a:pPr>
            <a:r>
              <a:rPr lang="en-US" dirty="0">
                <a:solidFill>
                  <a:srgbClr val="0070C0"/>
                </a:solidFill>
              </a:rPr>
              <a:t>64 bytes from 10.10.200.10: </a:t>
            </a:r>
            <a:r>
              <a:rPr lang="en-US" dirty="0" err="1">
                <a:solidFill>
                  <a:srgbClr val="0070C0"/>
                </a:solidFill>
              </a:rPr>
              <a:t>icmp_seq</a:t>
            </a:r>
            <a:r>
              <a:rPr lang="en-US" dirty="0">
                <a:solidFill>
                  <a:srgbClr val="0070C0"/>
                </a:solidFill>
              </a:rPr>
              <a:t>=1 </a:t>
            </a:r>
            <a:r>
              <a:rPr lang="en-US" dirty="0" err="1">
                <a:solidFill>
                  <a:srgbClr val="0070C0"/>
                </a:solidFill>
              </a:rPr>
              <a:t>ttl</a:t>
            </a:r>
            <a:r>
              <a:rPr lang="en-US" dirty="0">
                <a:solidFill>
                  <a:srgbClr val="0070C0"/>
                </a:solidFill>
              </a:rPr>
              <a:t>=64 time=36.3 </a:t>
            </a:r>
            <a:r>
              <a:rPr lang="en-US" dirty="0" err="1">
                <a:solidFill>
                  <a:srgbClr val="0070C0"/>
                </a:solidFill>
              </a:rPr>
              <a:t>ms</a:t>
            </a:r>
            <a:endParaRPr lang="en-US" dirty="0">
              <a:solidFill>
                <a:srgbClr val="0070C0"/>
              </a:solidFill>
            </a:endParaRPr>
          </a:p>
          <a:p>
            <a:pPr marL="400050" lvl="1" indent="0">
              <a:buNone/>
            </a:pPr>
            <a:r>
              <a:rPr lang="en-US" dirty="0">
                <a:solidFill>
                  <a:srgbClr val="0070C0"/>
                </a:solidFill>
              </a:rPr>
              <a:t>64 bytes from 10.10.200.10: </a:t>
            </a:r>
            <a:r>
              <a:rPr lang="en-US" dirty="0" err="1">
                <a:solidFill>
                  <a:srgbClr val="0070C0"/>
                </a:solidFill>
              </a:rPr>
              <a:t>icmp_seq</a:t>
            </a:r>
            <a:r>
              <a:rPr lang="en-US" dirty="0">
                <a:solidFill>
                  <a:srgbClr val="0070C0"/>
                </a:solidFill>
              </a:rPr>
              <a:t>=2 </a:t>
            </a:r>
            <a:r>
              <a:rPr lang="en-US" dirty="0" err="1">
                <a:solidFill>
                  <a:srgbClr val="0070C0"/>
                </a:solidFill>
              </a:rPr>
              <a:t>ttl</a:t>
            </a:r>
            <a:r>
              <a:rPr lang="en-US" dirty="0">
                <a:solidFill>
                  <a:srgbClr val="0070C0"/>
                </a:solidFill>
              </a:rPr>
              <a:t>=64 time=36.3 </a:t>
            </a:r>
            <a:r>
              <a:rPr lang="en-US" dirty="0" err="1">
                <a:solidFill>
                  <a:srgbClr val="0070C0"/>
                </a:solidFill>
              </a:rPr>
              <a:t>ms</a:t>
            </a:r>
            <a:endParaRPr lang="en-US" dirty="0">
              <a:solidFill>
                <a:srgbClr val="0070C0"/>
              </a:solidFill>
            </a:endParaRPr>
          </a:p>
          <a:p>
            <a:pPr marL="400050" lvl="1" indent="0">
              <a:buNone/>
            </a:pPr>
            <a:r>
              <a:rPr lang="en-US" dirty="0">
                <a:solidFill>
                  <a:srgbClr val="0070C0"/>
                </a:solidFill>
              </a:rPr>
              <a:t>64 bytes from 10.10.200.10: </a:t>
            </a:r>
            <a:r>
              <a:rPr lang="en-US" dirty="0" err="1">
                <a:solidFill>
                  <a:srgbClr val="0070C0"/>
                </a:solidFill>
              </a:rPr>
              <a:t>icmp_seq</a:t>
            </a:r>
            <a:r>
              <a:rPr lang="en-US" dirty="0">
                <a:solidFill>
                  <a:srgbClr val="0070C0"/>
                </a:solidFill>
              </a:rPr>
              <a:t>=3 </a:t>
            </a:r>
            <a:r>
              <a:rPr lang="en-US" dirty="0" err="1">
                <a:solidFill>
                  <a:srgbClr val="0070C0"/>
                </a:solidFill>
              </a:rPr>
              <a:t>ttl</a:t>
            </a:r>
            <a:r>
              <a:rPr lang="en-US" dirty="0">
                <a:solidFill>
                  <a:srgbClr val="0070C0"/>
                </a:solidFill>
              </a:rPr>
              <a:t>=64 time=36.2 </a:t>
            </a:r>
            <a:r>
              <a:rPr lang="en-US" dirty="0" err="1">
                <a:solidFill>
                  <a:srgbClr val="0070C0"/>
                </a:solidFill>
              </a:rPr>
              <a:t>ms</a:t>
            </a:r>
            <a:endParaRPr lang="en-US" dirty="0">
              <a:solidFill>
                <a:srgbClr val="0070C0"/>
              </a:solidFill>
            </a:endParaRPr>
          </a:p>
          <a:p>
            <a:pPr marL="400050" lvl="1" indent="0">
              <a:buNone/>
            </a:pPr>
            <a:r>
              <a:rPr lang="en-US" dirty="0">
                <a:solidFill>
                  <a:srgbClr val="0070C0"/>
                </a:solidFill>
              </a:rPr>
              <a:t>64 bytes from 10.10.200.10: </a:t>
            </a:r>
            <a:r>
              <a:rPr lang="en-US" dirty="0" err="1">
                <a:solidFill>
                  <a:srgbClr val="0070C0"/>
                </a:solidFill>
              </a:rPr>
              <a:t>icmp_seq</a:t>
            </a:r>
            <a:r>
              <a:rPr lang="en-US" dirty="0">
                <a:solidFill>
                  <a:srgbClr val="0070C0"/>
                </a:solidFill>
              </a:rPr>
              <a:t>=4 </a:t>
            </a:r>
            <a:r>
              <a:rPr lang="en-US" dirty="0" err="1">
                <a:solidFill>
                  <a:srgbClr val="0070C0"/>
                </a:solidFill>
              </a:rPr>
              <a:t>ttl</a:t>
            </a:r>
            <a:r>
              <a:rPr lang="en-US" dirty="0">
                <a:solidFill>
                  <a:srgbClr val="0070C0"/>
                </a:solidFill>
              </a:rPr>
              <a:t>=64 time=36.3 </a:t>
            </a:r>
            <a:r>
              <a:rPr lang="en-US" dirty="0" err="1">
                <a:solidFill>
                  <a:srgbClr val="0070C0"/>
                </a:solidFill>
              </a:rPr>
              <a:t>ms</a:t>
            </a:r>
            <a:endParaRPr lang="en-US" dirty="0">
              <a:solidFill>
                <a:srgbClr val="0070C0"/>
              </a:solidFill>
            </a:endParaRPr>
          </a:p>
          <a:p>
            <a:pPr marL="400050" lvl="1" indent="0">
              <a:buNone/>
            </a:pPr>
            <a:r>
              <a:rPr lang="en-US" dirty="0">
                <a:solidFill>
                  <a:srgbClr val="0070C0"/>
                </a:solidFill>
              </a:rPr>
              <a:t>64 bytes from 10.10.200.10: </a:t>
            </a:r>
            <a:r>
              <a:rPr lang="en-US" dirty="0" err="1">
                <a:solidFill>
                  <a:srgbClr val="0070C0"/>
                </a:solidFill>
              </a:rPr>
              <a:t>icmp_seq</a:t>
            </a:r>
            <a:r>
              <a:rPr lang="en-US" dirty="0">
                <a:solidFill>
                  <a:srgbClr val="0070C0"/>
                </a:solidFill>
              </a:rPr>
              <a:t>=5 </a:t>
            </a:r>
            <a:r>
              <a:rPr lang="en-US" dirty="0" err="1">
                <a:solidFill>
                  <a:srgbClr val="0070C0"/>
                </a:solidFill>
              </a:rPr>
              <a:t>ttl</a:t>
            </a:r>
            <a:r>
              <a:rPr lang="en-US" dirty="0">
                <a:solidFill>
                  <a:srgbClr val="0070C0"/>
                </a:solidFill>
              </a:rPr>
              <a:t>=64 time=36.2 </a:t>
            </a:r>
            <a:r>
              <a:rPr lang="en-US" dirty="0" err="1">
                <a:solidFill>
                  <a:srgbClr val="0070C0"/>
                </a:solidFill>
              </a:rPr>
              <a:t>ms</a:t>
            </a:r>
            <a:endParaRPr lang="en-US" dirty="0">
              <a:solidFill>
                <a:srgbClr val="0070C0"/>
              </a:solidFill>
            </a:endParaRPr>
          </a:p>
          <a:p>
            <a:endParaRPr lang="en-US" dirty="0">
              <a:solidFill>
                <a:srgbClr val="0070C0"/>
              </a:solidFill>
            </a:endParaRPr>
          </a:p>
          <a:p>
            <a:pPr marL="400050" lvl="1" indent="0">
              <a:buNone/>
            </a:pPr>
            <a:r>
              <a:rPr lang="en-US" dirty="0">
                <a:solidFill>
                  <a:srgbClr val="0070C0"/>
                </a:solidFill>
              </a:rPr>
              <a:t>--- 10.10.200.10 ping statistics ---</a:t>
            </a:r>
          </a:p>
          <a:p>
            <a:pPr marL="400050" lvl="1" indent="0">
              <a:buNone/>
            </a:pPr>
            <a:r>
              <a:rPr lang="en-US" dirty="0">
                <a:solidFill>
                  <a:srgbClr val="0070C0"/>
                </a:solidFill>
              </a:rPr>
              <a:t>5 packets transmitted, 5 received, 0% packet loss, time 4005ms</a:t>
            </a:r>
          </a:p>
          <a:p>
            <a:pPr marL="400050" lvl="1" indent="0">
              <a:buNone/>
            </a:pPr>
            <a:r>
              <a:rPr lang="en-US" dirty="0" err="1">
                <a:solidFill>
                  <a:srgbClr val="0070C0"/>
                </a:solidFill>
              </a:rPr>
              <a:t>rtt</a:t>
            </a:r>
            <a:r>
              <a:rPr lang="en-US" dirty="0">
                <a:solidFill>
                  <a:srgbClr val="0070C0"/>
                </a:solidFill>
              </a:rPr>
              <a:t> min/</a:t>
            </a:r>
            <a:r>
              <a:rPr lang="en-US" dirty="0" err="1">
                <a:solidFill>
                  <a:srgbClr val="0070C0"/>
                </a:solidFill>
              </a:rPr>
              <a:t>avg</a:t>
            </a:r>
            <a:r>
              <a:rPr lang="en-US" dirty="0">
                <a:solidFill>
                  <a:srgbClr val="0070C0"/>
                </a:solidFill>
              </a:rPr>
              <a:t>/max/</a:t>
            </a:r>
            <a:r>
              <a:rPr lang="en-US" dirty="0" err="1">
                <a:solidFill>
                  <a:srgbClr val="0070C0"/>
                </a:solidFill>
              </a:rPr>
              <a:t>mdev</a:t>
            </a:r>
            <a:r>
              <a:rPr lang="en-US" dirty="0">
                <a:solidFill>
                  <a:srgbClr val="0070C0"/>
                </a:solidFill>
              </a:rPr>
              <a:t> = 36.296/36.313/36.352/0.209 </a:t>
            </a:r>
            <a:r>
              <a:rPr lang="en-US" dirty="0" err="1" smtClean="0">
                <a:solidFill>
                  <a:srgbClr val="0070C0"/>
                </a:solidFill>
              </a:rPr>
              <a:t>ms</a:t>
            </a:r>
            <a:endParaRPr lang="en-US" dirty="0">
              <a:solidFill>
                <a:srgbClr val="0070C0"/>
              </a:solidFill>
            </a:endParaRPr>
          </a:p>
          <a:p>
            <a:r>
              <a:rPr lang="en-US" b="1" dirty="0"/>
              <a:t>We see a latency that matches the distance, and we are able to see that the subnet definitions are correct. </a:t>
            </a: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1171510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the Circuit</a:t>
            </a:r>
            <a:endParaRPr lang="en-US" dirty="0"/>
          </a:p>
        </p:txBody>
      </p:sp>
      <p:sp>
        <p:nvSpPr>
          <p:cNvPr id="3" name="Content Placeholder 2"/>
          <p:cNvSpPr>
            <a:spLocks noGrp="1"/>
          </p:cNvSpPr>
          <p:nvPr>
            <p:ph idx="1"/>
          </p:nvPr>
        </p:nvSpPr>
        <p:spPr>
          <a:xfrm>
            <a:off x="457200" y="1219200"/>
            <a:ext cx="8229600" cy="5105400"/>
          </a:xfrm>
        </p:spPr>
        <p:txBody>
          <a:bodyPr>
            <a:normAutofit fontScale="25000" lnSpcReduction="20000"/>
          </a:bodyPr>
          <a:lstStyle/>
          <a:p>
            <a:r>
              <a:rPr lang="en-US" sz="8000" dirty="0"/>
              <a:t>We initiate a test using the </a:t>
            </a:r>
            <a:r>
              <a:rPr lang="en-US" sz="8000" dirty="0" err="1"/>
              <a:t>nuttcp</a:t>
            </a:r>
            <a:r>
              <a:rPr lang="en-US" sz="8000" dirty="0"/>
              <a:t> [</a:t>
            </a:r>
            <a:r>
              <a:rPr lang="en-US" sz="8000" dirty="0" err="1"/>
              <a:t>nuttcp</a:t>
            </a:r>
            <a:r>
              <a:rPr lang="en-US" sz="8000" dirty="0"/>
              <a:t>] tool, from the Wisconsin end, sending to Texas Tech.  The Texas Tech end is running a server</a:t>
            </a:r>
            <a:r>
              <a:rPr lang="en-US" sz="8000" dirty="0" smtClean="0"/>
              <a:t>:</a:t>
            </a:r>
            <a:endParaRPr lang="en-US" sz="8000" dirty="0"/>
          </a:p>
          <a:p>
            <a:pPr marL="0" indent="0">
              <a:buNone/>
            </a:pPr>
            <a:r>
              <a:rPr lang="en-US" sz="8000" dirty="0">
                <a:solidFill>
                  <a:srgbClr val="FF0000"/>
                </a:solidFill>
              </a:rPr>
              <a:t>[</a:t>
            </a:r>
            <a:r>
              <a:rPr lang="en-US" sz="8000" dirty="0" err="1">
                <a:solidFill>
                  <a:srgbClr val="FF0000"/>
                </a:solidFill>
              </a:rPr>
              <a:t>dynes@fdt-texastech</a:t>
            </a:r>
            <a:r>
              <a:rPr lang="en-US" sz="8000" dirty="0">
                <a:solidFill>
                  <a:srgbClr val="FF0000"/>
                </a:solidFill>
              </a:rPr>
              <a:t> ~]$ </a:t>
            </a:r>
            <a:r>
              <a:rPr lang="en-US" sz="8000" dirty="0" err="1">
                <a:solidFill>
                  <a:srgbClr val="FF0000"/>
                </a:solidFill>
              </a:rPr>
              <a:t>nuttcp</a:t>
            </a:r>
            <a:r>
              <a:rPr lang="en-US" sz="8000" dirty="0">
                <a:solidFill>
                  <a:srgbClr val="FF0000"/>
                </a:solidFill>
              </a:rPr>
              <a:t> -S -p 5679 -P 5678 --</a:t>
            </a:r>
            <a:r>
              <a:rPr lang="en-US" sz="8000" dirty="0" err="1" smtClean="0">
                <a:solidFill>
                  <a:srgbClr val="FF0000"/>
                </a:solidFill>
              </a:rPr>
              <a:t>nofork</a:t>
            </a:r>
            <a:endParaRPr lang="en-US" sz="8000" dirty="0">
              <a:solidFill>
                <a:srgbClr val="FF0000"/>
              </a:solidFill>
            </a:endParaRPr>
          </a:p>
          <a:p>
            <a:r>
              <a:rPr lang="en-US" sz="8000" dirty="0"/>
              <a:t>The Wisconsin end is running the client</a:t>
            </a:r>
            <a:r>
              <a:rPr lang="en-US" sz="8000" dirty="0" smtClean="0"/>
              <a:t>:</a:t>
            </a:r>
            <a:endParaRPr lang="en-US" sz="8000" dirty="0"/>
          </a:p>
          <a:p>
            <a:pPr marL="800100" lvl="2" indent="0">
              <a:buNone/>
            </a:pPr>
            <a:r>
              <a:rPr lang="en-US" sz="4800" dirty="0">
                <a:solidFill>
                  <a:srgbClr val="FF0000"/>
                </a:solidFill>
              </a:rPr>
              <a:t>[</a:t>
            </a:r>
            <a:r>
              <a:rPr lang="en-US" sz="4800" dirty="0" err="1">
                <a:solidFill>
                  <a:srgbClr val="FF0000"/>
                </a:solidFill>
              </a:rPr>
              <a:t>dynes@fdt-wisc</a:t>
            </a:r>
            <a:r>
              <a:rPr lang="en-US" sz="4800" dirty="0">
                <a:solidFill>
                  <a:srgbClr val="FF0000"/>
                </a:solidFill>
              </a:rPr>
              <a:t> ~]$ </a:t>
            </a:r>
            <a:r>
              <a:rPr lang="en-US" sz="4800" dirty="0" err="1">
                <a:solidFill>
                  <a:srgbClr val="FF0000"/>
                </a:solidFill>
              </a:rPr>
              <a:t>nuttcp</a:t>
            </a:r>
            <a:r>
              <a:rPr lang="en-US" sz="4800" dirty="0">
                <a:solidFill>
                  <a:srgbClr val="FF0000"/>
                </a:solidFill>
              </a:rPr>
              <a:t> -T 30 -i 1 -p 5679 -P 5678 10.10.200.10</a:t>
            </a:r>
          </a:p>
          <a:p>
            <a:pPr marL="800100" lvl="2" indent="0">
              <a:buNone/>
            </a:pPr>
            <a:r>
              <a:rPr lang="en-US" sz="2800" dirty="0">
                <a:solidFill>
                  <a:srgbClr val="FF0000"/>
                </a:solidFill>
              </a:rPr>
              <a:t>    1.6875 MB /   1.00 sec =   14.1543 Mbps     9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1.6875 MB /   1.00 sec =   14.1558 Mbps     3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1.3750 MB /   1.00 sec =   11.5345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1.9375 MB /   1.00 sec =   16.2529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3.1250 MB /   1.00 sec =   26.2147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1.4375 MB /   1.00 sec =   12.0585 Mbps    21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2.7500 MB /   1.00 sec =   23.0691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3.2500 MB /   1.00 sec =   27.2629 Mbps     8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1.4375 MB /   1.00 sec =   12.0585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2.7500 MB /   1.00 sec =   23.0688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2.6250 MB /   1.00 sec =   22.0198 Mbps    37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0.5625 MB /   1.00 sec =    4.7185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2.4375 MB /   1.00 sec =   20.4474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3.0000 MB /   1.00 sec =   25.1658 Mbps    20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0.5000 MB /   1.00 sec =    4.1943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2.6250 MB /   1.00 sec =   22.0197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3.3750 MB /   1.00 sec =   28.3118 Mbps    13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1.8125 MB /   1.00 sec =   15.2046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3.3125 MB /   1.00 sec =   27.7867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3.8125 MB /   1.00 sec =   31.9824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5.7500 MB /   1.00 sec =   48.2347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3.4375 MB /   1.00 sec =   28.8354 Mbps    14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3.3125 MB /   1.00 sec =   27.7872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4.5625 MB /   1.00 sec =   38.2728 Mbps    23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1.5625 MB /   1.00 sec =   13.1071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3.2500 MB /   1.00 sec =   27.2630 Mbps     0 </a:t>
            </a:r>
            <a:r>
              <a:rPr lang="en-US" sz="2800" dirty="0" err="1">
                <a:solidFill>
                  <a:srgbClr val="FF0000"/>
                </a:solidFill>
              </a:rPr>
              <a:t>retrans</a:t>
            </a:r>
            <a:endParaRPr lang="en-US" sz="2800" dirty="0">
              <a:solidFill>
                <a:srgbClr val="FF0000"/>
              </a:solidFill>
            </a:endParaRPr>
          </a:p>
          <a:p>
            <a:pPr marL="800100" lvl="2" indent="0">
              <a:buNone/>
            </a:pPr>
            <a:r>
              <a:rPr lang="en-US" sz="2800" dirty="0">
                <a:solidFill>
                  <a:srgbClr val="FF0000"/>
                </a:solidFill>
              </a:rPr>
              <a:t>    4.3125 MB /   1.00 sec =   36.1759 Mbps    23 </a:t>
            </a:r>
            <a:r>
              <a:rPr lang="en-US" sz="2800" dirty="0" err="1">
                <a:solidFill>
                  <a:srgbClr val="FF0000"/>
                </a:solidFill>
              </a:rPr>
              <a:t>retrans</a:t>
            </a:r>
            <a:endParaRPr lang="en-US" sz="2800" dirty="0">
              <a:solidFill>
                <a:srgbClr val="FF0000"/>
              </a:solidFill>
            </a:endParaRPr>
          </a:p>
          <a:p>
            <a:pPr marL="800100" lvl="2" indent="0">
              <a:buNone/>
            </a:pPr>
            <a:endParaRPr lang="en-US" dirty="0">
              <a:solidFill>
                <a:srgbClr val="FF0000"/>
              </a:solidFill>
            </a:endParaRPr>
          </a:p>
          <a:p>
            <a:pPr marL="800100" lvl="2" indent="0">
              <a:buNone/>
            </a:pPr>
            <a:r>
              <a:rPr lang="en-US" sz="4400" dirty="0">
                <a:solidFill>
                  <a:srgbClr val="FF0000"/>
                </a:solidFill>
              </a:rPr>
              <a:t>   83.7159 MB /  30.45 sec =   </a:t>
            </a:r>
            <a:r>
              <a:rPr lang="en-US" sz="5600" b="1" dirty="0">
                <a:solidFill>
                  <a:srgbClr val="FF0000"/>
                </a:solidFill>
              </a:rPr>
              <a:t>23.0658 Mbps</a:t>
            </a:r>
            <a:r>
              <a:rPr lang="en-US" sz="4400" dirty="0">
                <a:solidFill>
                  <a:srgbClr val="FF0000"/>
                </a:solidFill>
              </a:rPr>
              <a:t> 0 %TX 0 %RX </a:t>
            </a:r>
            <a:r>
              <a:rPr lang="en-US" sz="4800" b="1" dirty="0">
                <a:solidFill>
                  <a:srgbClr val="FF0000"/>
                </a:solidFill>
              </a:rPr>
              <a:t>171 </a:t>
            </a:r>
            <a:r>
              <a:rPr lang="en-US" sz="4800" b="1" dirty="0" err="1">
                <a:solidFill>
                  <a:srgbClr val="FF0000"/>
                </a:solidFill>
              </a:rPr>
              <a:t>retrans</a:t>
            </a:r>
            <a:r>
              <a:rPr lang="en-US" sz="4400" dirty="0">
                <a:solidFill>
                  <a:srgbClr val="FF0000"/>
                </a:solidFill>
              </a:rPr>
              <a:t> 36.69 </a:t>
            </a:r>
            <a:r>
              <a:rPr lang="en-US" sz="4400" dirty="0" err="1" smtClean="0">
                <a:solidFill>
                  <a:srgbClr val="FF0000"/>
                </a:solidFill>
              </a:rPr>
              <a:t>msRTT</a:t>
            </a:r>
            <a:endParaRPr lang="en-US" dirty="0"/>
          </a:p>
          <a:p>
            <a:r>
              <a:rPr lang="en-US" sz="9600" dirty="0"/>
              <a:t>The performance does not look good considering that we had requested 1</a:t>
            </a:r>
            <a:r>
              <a:rPr lang="en-US" sz="9600" dirty="0" smtClean="0"/>
              <a:t> </a:t>
            </a:r>
            <a:r>
              <a:rPr lang="en-US" sz="9600" dirty="0" err="1"/>
              <a:t>Gbps</a:t>
            </a:r>
            <a:r>
              <a:rPr lang="en-US" sz="9600" dirty="0"/>
              <a:t> speeds on the circuit.</a:t>
            </a: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3970238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Details</a:t>
            </a:r>
            <a:endParaRPr lang="en-US" dirty="0"/>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pic>
        <p:nvPicPr>
          <p:cNvPr id="6" name="Content Placeholder 5" descr="Macintosh HD:Users:zurawski:Desktop:Screen Shot 2013-02-11 at 10.41.57 PM.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7600" y="1524000"/>
            <a:ext cx="5222265" cy="4525963"/>
          </a:xfrm>
          <a:prstGeom prst="rect">
            <a:avLst/>
          </a:prstGeom>
          <a:noFill/>
          <a:ln>
            <a:noFill/>
          </a:ln>
        </p:spPr>
      </p:pic>
      <p:sp>
        <p:nvSpPr>
          <p:cNvPr id="7" name="TextBox 6"/>
          <p:cNvSpPr txBox="1"/>
          <p:nvPr/>
        </p:nvSpPr>
        <p:spPr>
          <a:xfrm>
            <a:off x="381000" y="1495485"/>
            <a:ext cx="3276600" cy="4247317"/>
          </a:xfrm>
          <a:prstGeom prst="rect">
            <a:avLst/>
          </a:prstGeom>
          <a:noFill/>
        </p:spPr>
        <p:txBody>
          <a:bodyPr wrap="square" rtlCol="0">
            <a:spAutoFit/>
          </a:bodyPr>
          <a:lstStyle/>
          <a:p>
            <a:r>
              <a:rPr lang="en-US" dirty="0" smtClean="0"/>
              <a:t>We can use </a:t>
            </a:r>
            <a:r>
              <a:rPr lang="en-US" dirty="0" err="1" smtClean="0">
                <a:effectLst>
                  <a:outerShdw blurRad="38100" dist="38100" dir="2700000" algn="tl">
                    <a:srgbClr val="000000">
                      <a:alpha val="43137"/>
                    </a:srgbClr>
                  </a:outerShdw>
                </a:effectLst>
              </a:rPr>
              <a:t>tcpdump</a:t>
            </a:r>
            <a:r>
              <a:rPr lang="en-US" dirty="0" smtClean="0"/>
              <a:t> to capture the packets for this test</a:t>
            </a:r>
          </a:p>
          <a:p>
            <a:endParaRPr lang="en-US" dirty="0" smtClean="0"/>
          </a:p>
          <a:p>
            <a:r>
              <a:rPr lang="en-US" dirty="0" smtClean="0"/>
              <a:t>We can then plot the results using </a:t>
            </a:r>
            <a:r>
              <a:rPr lang="en-US" dirty="0" err="1" smtClean="0">
                <a:effectLst>
                  <a:outerShdw blurRad="38100" dist="38100" dir="2700000" algn="tl">
                    <a:srgbClr val="000000">
                      <a:alpha val="43137"/>
                    </a:srgbClr>
                  </a:outerShdw>
                </a:effectLst>
              </a:rPr>
              <a:t>tcptrace</a:t>
            </a:r>
            <a:r>
              <a:rPr lang="en-US" dirty="0" smtClean="0"/>
              <a:t> to examine the details</a:t>
            </a:r>
          </a:p>
          <a:p>
            <a:endParaRPr lang="en-US" dirty="0"/>
          </a:p>
          <a:p>
            <a:r>
              <a:rPr lang="en-US" dirty="0"/>
              <a:t>This graph plots sequence number over time, e.g. a linear graph indicates smooth sailing from a transmission perspective.  </a:t>
            </a:r>
            <a:r>
              <a:rPr lang="en-US" dirty="0">
                <a:solidFill>
                  <a:srgbClr val="FF0000"/>
                </a:solidFill>
              </a:rPr>
              <a:t>The blips of activity are related to the trouble we saw with </a:t>
            </a:r>
            <a:r>
              <a:rPr lang="en-US" dirty="0" err="1">
                <a:solidFill>
                  <a:srgbClr val="FF0000"/>
                </a:solidFill>
              </a:rPr>
              <a:t>nuttcp</a:t>
            </a:r>
            <a:r>
              <a:rPr lang="en-US" dirty="0">
                <a:solidFill>
                  <a:srgbClr val="FF0000"/>
                </a:solidFill>
              </a:rPr>
              <a:t>; each indicates a stall in the process. </a:t>
            </a:r>
            <a:endParaRPr lang="en-US" dirty="0" smtClean="0">
              <a:solidFill>
                <a:srgbClr val="FF0000"/>
              </a:solidFill>
            </a:endParaRPr>
          </a:p>
        </p:txBody>
      </p:sp>
      <p:sp>
        <p:nvSpPr>
          <p:cNvPr id="8" name="Oval 7"/>
          <p:cNvSpPr/>
          <p:nvPr/>
        </p:nvSpPr>
        <p:spPr>
          <a:xfrm>
            <a:off x="4324350" y="5391150"/>
            <a:ext cx="152400" cy="3326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648200" y="5153798"/>
            <a:ext cx="152400" cy="3326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7158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Shawn McKee / CHEP2013</a:t>
            </a:r>
            <a:endParaRPr lang="en-US" dirty="0">
              <a:solidFill>
                <a:prstClr val="black">
                  <a:tint val="75000"/>
                </a:prstClr>
              </a:solidFill>
            </a:endParaRPr>
          </a:p>
        </p:txBody>
      </p:sp>
      <p:sp>
        <p:nvSpPr>
          <p:cNvPr id="7" name="TextBox 6"/>
          <p:cNvSpPr txBox="1"/>
          <p:nvPr/>
        </p:nvSpPr>
        <p:spPr>
          <a:xfrm>
            <a:off x="152400" y="1274088"/>
            <a:ext cx="3505200" cy="4801314"/>
          </a:xfrm>
          <a:prstGeom prst="rect">
            <a:avLst/>
          </a:prstGeom>
          <a:noFill/>
        </p:spPr>
        <p:txBody>
          <a:bodyPr wrap="square" rtlCol="0">
            <a:spAutoFit/>
          </a:bodyPr>
          <a:lstStyle/>
          <a:p>
            <a:r>
              <a:rPr lang="en-US" dirty="0">
                <a:latin typeface="Cambria"/>
                <a:ea typeface="MS Mincho"/>
                <a:cs typeface="Times New Roman"/>
              </a:rPr>
              <a:t>This indicates stalls or drops of data packets, which delays TCP.  The sending end compensates by trying to recover with sending duplicate data into the network, which stalls things further.  We end up in a continuous cycle, which reduces our throughput.  We have surmised that this is being caused by </a:t>
            </a:r>
            <a:r>
              <a:rPr lang="en-US" dirty="0" smtClean="0">
                <a:latin typeface="Cambria"/>
                <a:ea typeface="MS Mincho"/>
                <a:cs typeface="Times New Roman"/>
              </a:rPr>
              <a:t>a </a:t>
            </a:r>
            <a:r>
              <a:rPr lang="en-US" b="1" dirty="0" smtClean="0">
                <a:latin typeface="Cambria"/>
                <a:ea typeface="MS Mincho"/>
                <a:cs typeface="Times New Roman"/>
              </a:rPr>
              <a:t>three </a:t>
            </a:r>
            <a:r>
              <a:rPr lang="en-US" b="1" dirty="0">
                <a:latin typeface="Cambria"/>
                <a:ea typeface="MS Mincho"/>
                <a:cs typeface="Times New Roman"/>
              </a:rPr>
              <a:t>factors</a:t>
            </a:r>
            <a:r>
              <a:rPr lang="en-US" dirty="0" smtClean="0">
                <a:latin typeface="Cambria"/>
                <a:ea typeface="MS Mincho"/>
                <a:cs typeface="Times New Roman"/>
              </a:rPr>
              <a:t>:</a:t>
            </a:r>
            <a:endParaRPr lang="en-US" dirty="0">
              <a:latin typeface="Cambria"/>
              <a:ea typeface="MS Mincho"/>
              <a:cs typeface="Times New Roman"/>
            </a:endParaRPr>
          </a:p>
          <a:p>
            <a:pPr marL="342900" marR="0" lvl="0" indent="-342900">
              <a:spcBef>
                <a:spcPts val="0"/>
              </a:spcBef>
              <a:spcAft>
                <a:spcPts val="0"/>
              </a:spcAft>
              <a:buFont typeface="Symbol"/>
              <a:buChar char=""/>
            </a:pPr>
            <a:r>
              <a:rPr lang="en-US" dirty="0" smtClean="0">
                <a:solidFill>
                  <a:srgbClr val="FFC000"/>
                </a:solidFill>
                <a:latin typeface="Cambria"/>
                <a:ea typeface="MS Mincho"/>
                <a:cs typeface="Times New Roman"/>
              </a:rPr>
              <a:t>NICs on sending hosts with much higher speeds than VC</a:t>
            </a:r>
          </a:p>
          <a:p>
            <a:pPr marL="342900" marR="0" lvl="0" indent="-342900">
              <a:spcBef>
                <a:spcPts val="0"/>
              </a:spcBef>
              <a:spcAft>
                <a:spcPts val="0"/>
              </a:spcAft>
              <a:buFont typeface="Symbol"/>
              <a:buChar char=""/>
            </a:pPr>
            <a:r>
              <a:rPr lang="en-US" dirty="0" smtClean="0">
                <a:solidFill>
                  <a:srgbClr val="C00000"/>
                </a:solidFill>
                <a:latin typeface="Cambria"/>
                <a:ea typeface="MS Mincho"/>
                <a:cs typeface="Times New Roman"/>
              </a:rPr>
              <a:t>Low </a:t>
            </a:r>
            <a:r>
              <a:rPr lang="en-US" dirty="0">
                <a:solidFill>
                  <a:srgbClr val="C00000"/>
                </a:solidFill>
                <a:latin typeface="Cambria"/>
                <a:ea typeface="MS Mincho"/>
                <a:cs typeface="Times New Roman"/>
              </a:rPr>
              <a:t>buffering (128K) on some </a:t>
            </a:r>
            <a:r>
              <a:rPr lang="en-US" dirty="0" smtClean="0">
                <a:solidFill>
                  <a:srgbClr val="C00000"/>
                </a:solidFill>
                <a:latin typeface="Cambria"/>
                <a:ea typeface="MS Mincho"/>
                <a:cs typeface="Times New Roman"/>
              </a:rPr>
              <a:t>switches </a:t>
            </a:r>
            <a:r>
              <a:rPr lang="en-US" dirty="0">
                <a:solidFill>
                  <a:srgbClr val="C00000"/>
                </a:solidFill>
                <a:latin typeface="Cambria"/>
                <a:ea typeface="MS Mincho"/>
                <a:cs typeface="Times New Roman"/>
              </a:rPr>
              <a:t>in the path</a:t>
            </a:r>
          </a:p>
          <a:p>
            <a:pPr marL="342900" marR="0" lvl="0" indent="-342900">
              <a:spcBef>
                <a:spcPts val="0"/>
              </a:spcBef>
              <a:spcAft>
                <a:spcPts val="0"/>
              </a:spcAft>
              <a:buFont typeface="Symbol"/>
              <a:buChar char=""/>
            </a:pPr>
            <a:r>
              <a:rPr lang="en-US" dirty="0" err="1">
                <a:solidFill>
                  <a:srgbClr val="0070C0"/>
                </a:solidFill>
                <a:latin typeface="Cambria"/>
                <a:ea typeface="MS Mincho"/>
                <a:cs typeface="Times New Roman"/>
              </a:rPr>
              <a:t>QoS</a:t>
            </a:r>
            <a:r>
              <a:rPr lang="en-US" dirty="0">
                <a:solidFill>
                  <a:srgbClr val="0070C0"/>
                </a:solidFill>
                <a:latin typeface="Cambria"/>
                <a:ea typeface="MS Mincho"/>
                <a:cs typeface="Times New Roman"/>
              </a:rPr>
              <a:t> provided by the switches in the </a:t>
            </a:r>
            <a:r>
              <a:rPr lang="en-US" dirty="0" smtClean="0">
                <a:solidFill>
                  <a:srgbClr val="0070C0"/>
                </a:solidFill>
                <a:latin typeface="Cambria"/>
                <a:ea typeface="MS Mincho"/>
                <a:cs typeface="Times New Roman"/>
              </a:rPr>
              <a:t>path causing reordering</a:t>
            </a:r>
            <a:endParaRPr lang="en-US" dirty="0">
              <a:solidFill>
                <a:srgbClr val="0070C0"/>
              </a:solidFill>
              <a:latin typeface="Cambria"/>
              <a:ea typeface="MS Mincho"/>
              <a:cs typeface="Times New Roman"/>
            </a:endParaRPr>
          </a:p>
          <a:p>
            <a:r>
              <a:rPr lang="en-US" dirty="0">
                <a:latin typeface="Cambria"/>
                <a:ea typeface="MS Mincho"/>
                <a:cs typeface="Times New Roman"/>
              </a:rPr>
              <a:t> </a:t>
            </a:r>
          </a:p>
        </p:txBody>
      </p:sp>
      <p:sp>
        <p:nvSpPr>
          <p:cNvPr id="8" name="Oval 7"/>
          <p:cNvSpPr/>
          <p:nvPr/>
        </p:nvSpPr>
        <p:spPr>
          <a:xfrm>
            <a:off x="4324350" y="5391150"/>
            <a:ext cx="152400" cy="3326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4648200" y="5153798"/>
            <a:ext cx="152400" cy="3326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Content Placeholder 8" descr="Macintosh HD:Users:zurawski:Desktop:Screen Shot 2013-02-11 at 10.42.26 PM.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33800" y="1295400"/>
            <a:ext cx="5222265" cy="4525963"/>
          </a:xfrm>
          <a:prstGeom prst="rect">
            <a:avLst/>
          </a:prstGeom>
          <a:noFill/>
          <a:ln>
            <a:noFill/>
          </a:ln>
        </p:spPr>
      </p:pic>
      <p:sp>
        <p:nvSpPr>
          <p:cNvPr id="11" name="Title 1"/>
          <p:cNvSpPr>
            <a:spLocks noGrp="1"/>
          </p:cNvSpPr>
          <p:nvPr>
            <p:ph type="title"/>
          </p:nvPr>
        </p:nvSpPr>
        <p:spPr>
          <a:xfrm>
            <a:off x="457200" y="152400"/>
            <a:ext cx="8229600" cy="1143000"/>
          </a:xfrm>
        </p:spPr>
        <p:txBody>
          <a:bodyPr/>
          <a:lstStyle/>
          <a:p>
            <a:r>
              <a:rPr lang="en-US" dirty="0" smtClean="0"/>
              <a:t>Zoom in on the Stalls</a:t>
            </a:r>
            <a:endParaRPr lang="en-US" dirty="0"/>
          </a:p>
        </p:txBody>
      </p:sp>
    </p:spTree>
    <p:extLst>
      <p:ext uri="{BB962C8B-B14F-4D97-AF65-F5344CB8AC3E}">
        <p14:creationId xmlns:p14="http://schemas.microsoft.com/office/powerpoint/2010/main" val="2645678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Exploring Solutions</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r>
              <a:rPr lang="en-US" b="1" dirty="0" smtClean="0">
                <a:solidFill>
                  <a:srgbClr val="00B050"/>
                </a:solidFill>
              </a:rPr>
              <a:t>What can we do to improve the situation?</a:t>
            </a:r>
          </a:p>
          <a:p>
            <a:r>
              <a:rPr lang="en-US" dirty="0" smtClean="0"/>
              <a:t>We initially tried </a:t>
            </a:r>
            <a:r>
              <a:rPr lang="en-US" dirty="0" smtClean="0">
                <a:solidFill>
                  <a:srgbClr val="00B0F0"/>
                </a:solidFill>
              </a:rPr>
              <a:t>tuning the network stack </a:t>
            </a:r>
            <a:r>
              <a:rPr lang="en-US" dirty="0" smtClean="0"/>
              <a:t>to match the bandwidth-delay product. </a:t>
            </a:r>
          </a:p>
          <a:p>
            <a:pPr lvl="1"/>
            <a:r>
              <a:rPr lang="en-US" dirty="0" smtClean="0"/>
              <a:t>No significant improvement</a:t>
            </a:r>
          </a:p>
          <a:p>
            <a:r>
              <a:rPr lang="en-US" dirty="0" smtClean="0"/>
              <a:t>Some of our applications (e.g., FDT, </a:t>
            </a:r>
            <a:r>
              <a:rPr lang="en-US" dirty="0" err="1" smtClean="0"/>
              <a:t>nuttcp</a:t>
            </a:r>
            <a:r>
              <a:rPr lang="en-US" dirty="0" smtClean="0"/>
              <a:t>) support </a:t>
            </a:r>
            <a:r>
              <a:rPr lang="en-US" dirty="0" smtClean="0">
                <a:solidFill>
                  <a:srgbClr val="FFC000"/>
                </a:solidFill>
              </a:rPr>
              <a:t>“pacing” the </a:t>
            </a:r>
            <a:r>
              <a:rPr lang="en-US" u="sng" dirty="0" smtClean="0">
                <a:solidFill>
                  <a:srgbClr val="FFC000"/>
                </a:solidFill>
              </a:rPr>
              <a:t>application</a:t>
            </a:r>
            <a:r>
              <a:rPr lang="en-US" dirty="0" smtClean="0">
                <a:solidFill>
                  <a:srgbClr val="FFC000"/>
                </a:solidFill>
              </a:rPr>
              <a:t> send rate</a:t>
            </a:r>
          </a:p>
          <a:p>
            <a:pPr lvl="1"/>
            <a:r>
              <a:rPr lang="en-US" dirty="0" smtClean="0"/>
              <a:t>Some minor improvement but issue seems to be lack of control over how the hardware actually ends up sending packets</a:t>
            </a:r>
          </a:p>
          <a:p>
            <a:r>
              <a:rPr lang="en-US" dirty="0" smtClean="0"/>
              <a:t>We then looked into </a:t>
            </a:r>
            <a:r>
              <a:rPr lang="en-US" b="1" dirty="0" err="1" smtClean="0"/>
              <a:t>tc</a:t>
            </a:r>
            <a:r>
              <a:rPr lang="en-US" b="1" dirty="0" smtClean="0"/>
              <a:t> </a:t>
            </a:r>
            <a:r>
              <a:rPr lang="en-US" dirty="0" smtClean="0"/>
              <a:t>which is part of the </a:t>
            </a:r>
            <a:r>
              <a:rPr lang="en-US" dirty="0" err="1" smtClean="0"/>
              <a:t>iptables</a:t>
            </a:r>
            <a:r>
              <a:rPr lang="en-US" dirty="0" smtClean="0"/>
              <a:t> package in many Linux distributions</a:t>
            </a:r>
            <a:endParaRPr lang="en-US" b="1"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670031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err="1" smtClean="0"/>
              <a:t>tc</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b="1" dirty="0" err="1"/>
              <a:t>tc</a:t>
            </a:r>
            <a:r>
              <a:rPr lang="en-US" dirty="0"/>
              <a:t> is used to show and manipulate traffic control settings within the Linux operating system.  </a:t>
            </a:r>
            <a:endParaRPr lang="en-US" dirty="0" smtClean="0"/>
          </a:p>
          <a:p>
            <a:pPr lvl="1"/>
            <a:r>
              <a:rPr lang="en-US" dirty="0" smtClean="0"/>
              <a:t>Essentially</a:t>
            </a:r>
            <a:r>
              <a:rPr lang="en-US" dirty="0"/>
              <a:t>, we create queues on the host interface (similar to network device </a:t>
            </a:r>
            <a:r>
              <a:rPr lang="en-US" dirty="0" err="1"/>
              <a:t>QoS</a:t>
            </a:r>
            <a:r>
              <a:rPr lang="en-US" dirty="0"/>
              <a:t>) to categorize </a:t>
            </a:r>
            <a:r>
              <a:rPr lang="en-US" dirty="0" smtClean="0"/>
              <a:t>traffic.  </a:t>
            </a:r>
          </a:p>
          <a:p>
            <a:pPr lvl="1"/>
            <a:r>
              <a:rPr lang="en-US" dirty="0" smtClean="0"/>
              <a:t>With </a:t>
            </a:r>
            <a:r>
              <a:rPr lang="en-US" dirty="0"/>
              <a:t>queuing we determine the way in which data is </a:t>
            </a:r>
            <a:r>
              <a:rPr lang="en-US" b="1" i="1" dirty="0"/>
              <a:t>sent</a:t>
            </a:r>
            <a:r>
              <a:rPr lang="en-US" dirty="0"/>
              <a:t>; it is important to realize that we can only shape data that we transmit</a:t>
            </a:r>
            <a:r>
              <a:rPr lang="en-US" dirty="0" smtClean="0"/>
              <a:t>.</a:t>
            </a:r>
          </a:p>
          <a:p>
            <a:r>
              <a:rPr lang="en-US" dirty="0" smtClean="0"/>
              <a:t>While </a:t>
            </a:r>
            <a:r>
              <a:rPr lang="en-US" b="1" dirty="0" err="1" smtClean="0"/>
              <a:t>tc</a:t>
            </a:r>
            <a:r>
              <a:rPr lang="en-US" dirty="0" smtClean="0"/>
              <a:t> has many capabilities, for our use-case </a:t>
            </a:r>
            <a:r>
              <a:rPr lang="en-US" dirty="0"/>
              <a:t>we plan to use </a:t>
            </a:r>
            <a:r>
              <a:rPr lang="en-US" dirty="0" smtClean="0"/>
              <a:t>a simple </a:t>
            </a:r>
            <a:r>
              <a:rPr lang="en-US" dirty="0"/>
              <a:t>Hierarchical Token Bucket (HTB) queue and </a:t>
            </a:r>
            <a:r>
              <a:rPr lang="en-US" dirty="0" smtClean="0"/>
              <a:t>configure traffic </a:t>
            </a:r>
            <a:r>
              <a:rPr lang="en-US" dirty="0"/>
              <a:t>rates that are slightly below the requested circuit capacity</a:t>
            </a: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18986696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Trying TC</a:t>
            </a:r>
            <a:endParaRPr lang="en-US" dirty="0"/>
          </a:p>
        </p:txBody>
      </p:sp>
      <p:sp>
        <p:nvSpPr>
          <p:cNvPr id="3" name="Content Placeholder 2"/>
          <p:cNvSpPr>
            <a:spLocks noGrp="1"/>
          </p:cNvSpPr>
          <p:nvPr>
            <p:ph idx="1"/>
          </p:nvPr>
        </p:nvSpPr>
        <p:spPr>
          <a:xfrm>
            <a:off x="457200" y="1219200"/>
            <a:ext cx="8229600" cy="5105400"/>
          </a:xfrm>
        </p:spPr>
        <p:txBody>
          <a:bodyPr>
            <a:normAutofit fontScale="25000" lnSpcReduction="20000"/>
          </a:bodyPr>
          <a:lstStyle/>
          <a:p>
            <a:pPr marL="0" marR="0">
              <a:spcBef>
                <a:spcPts val="0"/>
              </a:spcBef>
              <a:spcAft>
                <a:spcPts val="0"/>
              </a:spcAft>
            </a:pPr>
            <a:r>
              <a:rPr lang="en-US" sz="9600" dirty="0">
                <a:latin typeface="Cambria"/>
                <a:ea typeface="MS Mincho"/>
                <a:cs typeface="Times New Roman"/>
              </a:rPr>
              <a:t>With this in mind, we institute a </a:t>
            </a:r>
            <a:r>
              <a:rPr lang="en-US" sz="8000" b="1" dirty="0" err="1">
                <a:latin typeface="Courier"/>
                <a:ea typeface="MS Mincho"/>
                <a:cs typeface="Times New Roman"/>
              </a:rPr>
              <a:t>tc</a:t>
            </a:r>
            <a:r>
              <a:rPr lang="en-US" sz="9600" dirty="0">
                <a:latin typeface="Cambria"/>
                <a:ea typeface="MS Mincho"/>
                <a:cs typeface="Times New Roman"/>
              </a:rPr>
              <a:t> rule that will limit our throughput to </a:t>
            </a:r>
            <a:r>
              <a:rPr lang="en-US" sz="9600" b="1" dirty="0">
                <a:latin typeface="Cambria"/>
                <a:ea typeface="MS Mincho"/>
                <a:cs typeface="Times New Roman"/>
              </a:rPr>
              <a:t>900Mbps</a:t>
            </a:r>
            <a:r>
              <a:rPr lang="en-US" sz="9600" dirty="0">
                <a:latin typeface="Cambria"/>
                <a:ea typeface="MS Mincho"/>
                <a:cs typeface="Times New Roman"/>
              </a:rPr>
              <a:t> (under our reservation of </a:t>
            </a:r>
            <a:r>
              <a:rPr lang="en-US" sz="9600" b="1" dirty="0">
                <a:solidFill>
                  <a:srgbClr val="00B050"/>
                </a:solidFill>
                <a:latin typeface="Cambria"/>
                <a:ea typeface="MS Mincho"/>
                <a:cs typeface="Times New Roman"/>
              </a:rPr>
              <a:t>1 </a:t>
            </a:r>
            <a:r>
              <a:rPr lang="en-US" sz="9600" b="1" dirty="0" err="1">
                <a:solidFill>
                  <a:srgbClr val="00B050"/>
                </a:solidFill>
                <a:latin typeface="Cambria"/>
                <a:ea typeface="MS Mincho"/>
                <a:cs typeface="Times New Roman"/>
              </a:rPr>
              <a:t>Gbps</a:t>
            </a:r>
            <a:r>
              <a:rPr lang="en-US" sz="9600" dirty="0">
                <a:latin typeface="Cambria"/>
                <a:ea typeface="MS Mincho"/>
                <a:cs typeface="Times New Roman"/>
              </a:rPr>
              <a:t>).  Note that this is done on the Wisconsin side</a:t>
            </a:r>
            <a:r>
              <a:rPr lang="en-US" sz="9600" dirty="0" smtClean="0">
                <a:latin typeface="Cambria"/>
                <a:ea typeface="MS Mincho"/>
                <a:cs typeface="Times New Roman"/>
              </a:rPr>
              <a:t>:</a:t>
            </a:r>
            <a:r>
              <a:rPr lang="en-US" sz="9600" dirty="0">
                <a:latin typeface="Cambria"/>
                <a:ea typeface="MS Mincho"/>
                <a:cs typeface="Times New Roman"/>
              </a:rPr>
              <a:t> </a:t>
            </a:r>
            <a:endParaRPr lang="en-US" sz="9600" dirty="0" smtClean="0">
              <a:latin typeface="Cambria"/>
              <a:ea typeface="MS Mincho"/>
              <a:cs typeface="Times New Roman"/>
            </a:endParaRPr>
          </a:p>
          <a:p>
            <a:pPr marL="0" marR="0" indent="0">
              <a:spcBef>
                <a:spcPts val="0"/>
              </a:spcBef>
              <a:spcAft>
                <a:spcPts val="0"/>
              </a:spcAft>
              <a:buNone/>
            </a:pPr>
            <a:endParaRPr lang="en-US" sz="9600" dirty="0">
              <a:latin typeface="Cambria"/>
              <a:ea typeface="MS Mincho"/>
              <a:cs typeface="Times New Roman"/>
            </a:endParaRPr>
          </a:p>
          <a:p>
            <a:pPr marL="0" marR="0" indent="0">
              <a:spcBef>
                <a:spcPts val="0"/>
              </a:spcBef>
              <a:spcAft>
                <a:spcPts val="0"/>
              </a:spcAft>
              <a:buNone/>
            </a:pPr>
            <a:r>
              <a:rPr lang="en-US" sz="8000" b="1" dirty="0" err="1">
                <a:latin typeface="Courier"/>
                <a:ea typeface="MS Mincho"/>
                <a:cs typeface="Times New Roman"/>
              </a:rPr>
              <a:t>sudo</a:t>
            </a:r>
            <a:r>
              <a:rPr lang="en-US" sz="8000" b="1" dirty="0">
                <a:latin typeface="Courier"/>
                <a:ea typeface="MS Mincho"/>
                <a:cs typeface="Times New Roman"/>
              </a:rPr>
              <a:t> /</a:t>
            </a:r>
            <a:r>
              <a:rPr lang="en-US" sz="8000" b="1" dirty="0" err="1">
                <a:latin typeface="Courier"/>
                <a:ea typeface="MS Mincho"/>
                <a:cs typeface="Times New Roman"/>
              </a:rPr>
              <a:t>usr</a:t>
            </a:r>
            <a:r>
              <a:rPr lang="en-US" sz="8000" b="1" dirty="0">
                <a:latin typeface="Courier"/>
                <a:ea typeface="MS Mincho"/>
                <a:cs typeface="Times New Roman"/>
              </a:rPr>
              <a:t>/</a:t>
            </a:r>
            <a:r>
              <a:rPr lang="en-US" sz="8000" b="1" dirty="0" err="1">
                <a:latin typeface="Courier"/>
                <a:ea typeface="MS Mincho"/>
                <a:cs typeface="Times New Roman"/>
              </a:rPr>
              <a:t>sbin</a:t>
            </a:r>
            <a:r>
              <a:rPr lang="en-US" sz="8000" b="1" dirty="0">
                <a:latin typeface="Courier"/>
                <a:ea typeface="MS Mincho"/>
                <a:cs typeface="Times New Roman"/>
              </a:rPr>
              <a:t>/</a:t>
            </a:r>
            <a:r>
              <a:rPr lang="en-US" sz="8000" b="1" dirty="0" err="1">
                <a:latin typeface="Courier"/>
                <a:ea typeface="MS Mincho"/>
                <a:cs typeface="Times New Roman"/>
              </a:rPr>
              <a:t>tc</a:t>
            </a:r>
            <a:r>
              <a:rPr lang="en-US" sz="8000" b="1" dirty="0">
                <a:latin typeface="Courier"/>
                <a:ea typeface="MS Mincho"/>
                <a:cs typeface="Times New Roman"/>
              </a:rPr>
              <a:t> </a:t>
            </a:r>
            <a:r>
              <a:rPr lang="en-US" sz="8000" b="1" dirty="0" err="1">
                <a:latin typeface="Courier"/>
                <a:ea typeface="MS Mincho"/>
                <a:cs typeface="Times New Roman"/>
              </a:rPr>
              <a:t>qdisc</a:t>
            </a:r>
            <a:r>
              <a:rPr lang="en-US" sz="8000" b="1" dirty="0">
                <a:latin typeface="Courier"/>
                <a:ea typeface="MS Mincho"/>
                <a:cs typeface="Times New Roman"/>
              </a:rPr>
              <a:t> del </a:t>
            </a:r>
            <a:r>
              <a:rPr lang="en-US" sz="8000" b="1" dirty="0" err="1">
                <a:latin typeface="Courier"/>
                <a:ea typeface="MS Mincho"/>
                <a:cs typeface="Times New Roman"/>
              </a:rPr>
              <a:t>dev</a:t>
            </a:r>
            <a:r>
              <a:rPr lang="en-US" sz="8000" b="1" dirty="0">
                <a:latin typeface="Courier"/>
                <a:ea typeface="MS Mincho"/>
                <a:cs typeface="Times New Roman"/>
              </a:rPr>
              <a:t> eth0.3123 root</a:t>
            </a:r>
            <a:endParaRPr lang="en-US" sz="9600" dirty="0">
              <a:latin typeface="Cambria"/>
              <a:ea typeface="MS Mincho"/>
              <a:cs typeface="Times New Roman"/>
            </a:endParaRPr>
          </a:p>
          <a:p>
            <a:pPr marL="0" marR="0" indent="0">
              <a:spcBef>
                <a:spcPts val="0"/>
              </a:spcBef>
              <a:spcAft>
                <a:spcPts val="0"/>
              </a:spcAft>
              <a:buNone/>
            </a:pPr>
            <a:r>
              <a:rPr lang="en-US" sz="8000" b="1" dirty="0" err="1">
                <a:latin typeface="Courier"/>
                <a:ea typeface="MS Mincho"/>
                <a:cs typeface="Times New Roman"/>
              </a:rPr>
              <a:t>sudo</a:t>
            </a:r>
            <a:r>
              <a:rPr lang="en-US" sz="8000" b="1" dirty="0">
                <a:latin typeface="Courier"/>
                <a:ea typeface="MS Mincho"/>
                <a:cs typeface="Times New Roman"/>
              </a:rPr>
              <a:t> /</a:t>
            </a:r>
            <a:r>
              <a:rPr lang="en-US" sz="8000" b="1" dirty="0" err="1">
                <a:latin typeface="Courier"/>
                <a:ea typeface="MS Mincho"/>
                <a:cs typeface="Times New Roman"/>
              </a:rPr>
              <a:t>usr</a:t>
            </a:r>
            <a:r>
              <a:rPr lang="en-US" sz="8000" b="1" dirty="0">
                <a:latin typeface="Courier"/>
                <a:ea typeface="MS Mincho"/>
                <a:cs typeface="Times New Roman"/>
              </a:rPr>
              <a:t>/</a:t>
            </a:r>
            <a:r>
              <a:rPr lang="en-US" sz="8000" b="1" dirty="0" err="1">
                <a:latin typeface="Courier"/>
                <a:ea typeface="MS Mincho"/>
                <a:cs typeface="Times New Roman"/>
              </a:rPr>
              <a:t>sbin</a:t>
            </a:r>
            <a:r>
              <a:rPr lang="en-US" sz="8000" b="1" dirty="0">
                <a:latin typeface="Courier"/>
                <a:ea typeface="MS Mincho"/>
                <a:cs typeface="Times New Roman"/>
              </a:rPr>
              <a:t>/</a:t>
            </a:r>
            <a:r>
              <a:rPr lang="en-US" sz="8000" b="1" dirty="0" err="1">
                <a:latin typeface="Courier"/>
                <a:ea typeface="MS Mincho"/>
                <a:cs typeface="Times New Roman"/>
              </a:rPr>
              <a:t>tc</a:t>
            </a:r>
            <a:r>
              <a:rPr lang="en-US" sz="8000" b="1" dirty="0">
                <a:latin typeface="Courier"/>
                <a:ea typeface="MS Mincho"/>
                <a:cs typeface="Times New Roman"/>
              </a:rPr>
              <a:t> </a:t>
            </a:r>
            <a:r>
              <a:rPr lang="en-US" sz="8000" b="1" dirty="0" err="1">
                <a:latin typeface="Courier"/>
                <a:ea typeface="MS Mincho"/>
                <a:cs typeface="Times New Roman"/>
              </a:rPr>
              <a:t>qdisc</a:t>
            </a:r>
            <a:r>
              <a:rPr lang="en-US" sz="8000" b="1" dirty="0">
                <a:latin typeface="Courier"/>
                <a:ea typeface="MS Mincho"/>
                <a:cs typeface="Times New Roman"/>
              </a:rPr>
              <a:t> add </a:t>
            </a:r>
            <a:r>
              <a:rPr lang="en-US" sz="8000" b="1" dirty="0" err="1">
                <a:latin typeface="Courier"/>
                <a:ea typeface="MS Mincho"/>
                <a:cs typeface="Times New Roman"/>
              </a:rPr>
              <a:t>dev</a:t>
            </a:r>
            <a:r>
              <a:rPr lang="en-US" sz="8000" b="1" dirty="0">
                <a:latin typeface="Courier"/>
                <a:ea typeface="MS Mincho"/>
                <a:cs typeface="Times New Roman"/>
              </a:rPr>
              <a:t> eth0.3123 handle 1: root </a:t>
            </a:r>
            <a:r>
              <a:rPr lang="en-US" sz="8000" b="1" dirty="0" err="1">
                <a:latin typeface="Courier"/>
                <a:ea typeface="MS Mincho"/>
                <a:cs typeface="Times New Roman"/>
              </a:rPr>
              <a:t>htb</a:t>
            </a:r>
            <a:endParaRPr lang="en-US" sz="9600" dirty="0">
              <a:latin typeface="Cambria"/>
              <a:ea typeface="MS Mincho"/>
              <a:cs typeface="Times New Roman"/>
            </a:endParaRPr>
          </a:p>
          <a:p>
            <a:pPr marL="0" marR="0" indent="0">
              <a:spcBef>
                <a:spcPts val="0"/>
              </a:spcBef>
              <a:spcAft>
                <a:spcPts val="0"/>
              </a:spcAft>
              <a:buNone/>
            </a:pPr>
            <a:r>
              <a:rPr lang="en-US" sz="8000" b="1" dirty="0" err="1">
                <a:latin typeface="Courier"/>
                <a:ea typeface="MS Mincho"/>
                <a:cs typeface="Times New Roman"/>
              </a:rPr>
              <a:t>sudo</a:t>
            </a:r>
            <a:r>
              <a:rPr lang="en-US" sz="8000" b="1" dirty="0">
                <a:latin typeface="Courier"/>
                <a:ea typeface="MS Mincho"/>
                <a:cs typeface="Times New Roman"/>
              </a:rPr>
              <a:t> /</a:t>
            </a:r>
            <a:r>
              <a:rPr lang="en-US" sz="8000" b="1" dirty="0" err="1">
                <a:latin typeface="Courier"/>
                <a:ea typeface="MS Mincho"/>
                <a:cs typeface="Times New Roman"/>
              </a:rPr>
              <a:t>usr</a:t>
            </a:r>
            <a:r>
              <a:rPr lang="en-US" sz="8000" b="1" dirty="0">
                <a:latin typeface="Courier"/>
                <a:ea typeface="MS Mincho"/>
                <a:cs typeface="Times New Roman"/>
              </a:rPr>
              <a:t>/</a:t>
            </a:r>
            <a:r>
              <a:rPr lang="en-US" sz="8000" b="1" dirty="0" err="1">
                <a:latin typeface="Courier"/>
                <a:ea typeface="MS Mincho"/>
                <a:cs typeface="Times New Roman"/>
              </a:rPr>
              <a:t>sbin</a:t>
            </a:r>
            <a:r>
              <a:rPr lang="en-US" sz="8000" b="1" dirty="0">
                <a:latin typeface="Courier"/>
                <a:ea typeface="MS Mincho"/>
                <a:cs typeface="Times New Roman"/>
              </a:rPr>
              <a:t>/</a:t>
            </a:r>
            <a:r>
              <a:rPr lang="en-US" sz="8000" b="1" dirty="0" err="1">
                <a:latin typeface="Courier"/>
                <a:ea typeface="MS Mincho"/>
                <a:cs typeface="Times New Roman"/>
              </a:rPr>
              <a:t>tc</a:t>
            </a:r>
            <a:r>
              <a:rPr lang="en-US" sz="8000" b="1" dirty="0">
                <a:latin typeface="Courier"/>
                <a:ea typeface="MS Mincho"/>
                <a:cs typeface="Times New Roman"/>
              </a:rPr>
              <a:t> class add </a:t>
            </a:r>
            <a:r>
              <a:rPr lang="en-US" sz="8000" b="1" dirty="0" err="1">
                <a:latin typeface="Courier"/>
                <a:ea typeface="MS Mincho"/>
                <a:cs typeface="Times New Roman"/>
              </a:rPr>
              <a:t>dev</a:t>
            </a:r>
            <a:r>
              <a:rPr lang="en-US" sz="8000" b="1" dirty="0">
                <a:latin typeface="Courier"/>
                <a:ea typeface="MS Mincho"/>
                <a:cs typeface="Times New Roman"/>
              </a:rPr>
              <a:t> eth0.3123 parent 1: </a:t>
            </a:r>
            <a:r>
              <a:rPr lang="en-US" sz="8000" b="1" dirty="0" err="1">
                <a:latin typeface="Courier"/>
                <a:ea typeface="MS Mincho"/>
                <a:cs typeface="Times New Roman"/>
              </a:rPr>
              <a:t>classid</a:t>
            </a:r>
            <a:r>
              <a:rPr lang="en-US" sz="8000" b="1" dirty="0">
                <a:latin typeface="Courier"/>
                <a:ea typeface="MS Mincho"/>
                <a:cs typeface="Times New Roman"/>
              </a:rPr>
              <a:t> 1:1 </a:t>
            </a:r>
            <a:r>
              <a:rPr lang="en-US" sz="8000" b="1" dirty="0" err="1">
                <a:latin typeface="Courier"/>
                <a:ea typeface="MS Mincho"/>
                <a:cs typeface="Times New Roman"/>
              </a:rPr>
              <a:t>htb</a:t>
            </a:r>
            <a:r>
              <a:rPr lang="en-US" sz="8000" b="1" dirty="0">
                <a:latin typeface="Courier"/>
                <a:ea typeface="MS Mincho"/>
                <a:cs typeface="Times New Roman"/>
              </a:rPr>
              <a:t> rate </a:t>
            </a:r>
            <a:r>
              <a:rPr lang="en-US" sz="8000" b="1" dirty="0">
                <a:solidFill>
                  <a:srgbClr val="00B050"/>
                </a:solidFill>
                <a:latin typeface="Courier"/>
                <a:ea typeface="MS Mincho"/>
                <a:cs typeface="Times New Roman"/>
              </a:rPr>
              <a:t>112.5mbps</a:t>
            </a:r>
            <a:endParaRPr lang="en-US" sz="9600" b="1" dirty="0">
              <a:solidFill>
                <a:srgbClr val="00B050"/>
              </a:solidFill>
              <a:latin typeface="Cambria"/>
              <a:ea typeface="MS Mincho"/>
              <a:cs typeface="Times New Roman"/>
            </a:endParaRPr>
          </a:p>
          <a:p>
            <a:pPr marL="0" marR="0" indent="0">
              <a:spcBef>
                <a:spcPts val="0"/>
              </a:spcBef>
              <a:spcAft>
                <a:spcPts val="0"/>
              </a:spcAft>
              <a:buNone/>
            </a:pPr>
            <a:r>
              <a:rPr lang="en-US" sz="8000" b="1" dirty="0" err="1">
                <a:latin typeface="Courier"/>
                <a:ea typeface="MS Mincho"/>
                <a:cs typeface="Times New Roman"/>
              </a:rPr>
              <a:t>sudo</a:t>
            </a:r>
            <a:r>
              <a:rPr lang="en-US" sz="8000" b="1" dirty="0">
                <a:latin typeface="Courier"/>
                <a:ea typeface="MS Mincho"/>
                <a:cs typeface="Times New Roman"/>
              </a:rPr>
              <a:t> /</a:t>
            </a:r>
            <a:r>
              <a:rPr lang="en-US" sz="8000" b="1" dirty="0" err="1">
                <a:latin typeface="Courier"/>
                <a:ea typeface="MS Mincho"/>
                <a:cs typeface="Times New Roman"/>
              </a:rPr>
              <a:t>usr</a:t>
            </a:r>
            <a:r>
              <a:rPr lang="en-US" sz="8000" b="1" dirty="0">
                <a:latin typeface="Courier"/>
                <a:ea typeface="MS Mincho"/>
                <a:cs typeface="Times New Roman"/>
              </a:rPr>
              <a:t>/</a:t>
            </a:r>
            <a:r>
              <a:rPr lang="en-US" sz="8000" b="1" dirty="0" err="1">
                <a:latin typeface="Courier"/>
                <a:ea typeface="MS Mincho"/>
                <a:cs typeface="Times New Roman"/>
              </a:rPr>
              <a:t>sbin</a:t>
            </a:r>
            <a:r>
              <a:rPr lang="en-US" sz="8000" b="1" dirty="0">
                <a:latin typeface="Courier"/>
                <a:ea typeface="MS Mincho"/>
                <a:cs typeface="Times New Roman"/>
              </a:rPr>
              <a:t>/</a:t>
            </a:r>
            <a:r>
              <a:rPr lang="en-US" sz="8000" b="1" dirty="0" err="1">
                <a:latin typeface="Courier"/>
                <a:ea typeface="MS Mincho"/>
                <a:cs typeface="Times New Roman"/>
              </a:rPr>
              <a:t>tc</a:t>
            </a:r>
            <a:r>
              <a:rPr lang="en-US" sz="8000" b="1" dirty="0">
                <a:latin typeface="Courier"/>
                <a:ea typeface="MS Mincho"/>
                <a:cs typeface="Times New Roman"/>
              </a:rPr>
              <a:t> filter add </a:t>
            </a:r>
            <a:r>
              <a:rPr lang="en-US" sz="8000" b="1" dirty="0" err="1">
                <a:latin typeface="Courier"/>
                <a:ea typeface="MS Mincho"/>
                <a:cs typeface="Times New Roman"/>
              </a:rPr>
              <a:t>dev</a:t>
            </a:r>
            <a:r>
              <a:rPr lang="en-US" sz="8000" b="1" dirty="0">
                <a:latin typeface="Courier"/>
                <a:ea typeface="MS Mincho"/>
                <a:cs typeface="Times New Roman"/>
              </a:rPr>
              <a:t> eth0.3123 parent 1: protocol </a:t>
            </a:r>
            <a:r>
              <a:rPr lang="en-US" sz="8000" b="1" dirty="0" err="1">
                <a:latin typeface="Courier"/>
                <a:ea typeface="MS Mincho"/>
                <a:cs typeface="Times New Roman"/>
              </a:rPr>
              <a:t>ip</a:t>
            </a:r>
            <a:r>
              <a:rPr lang="en-US" sz="8000" b="1" dirty="0">
                <a:latin typeface="Courier"/>
                <a:ea typeface="MS Mincho"/>
                <a:cs typeface="Times New Roman"/>
              </a:rPr>
              <a:t> </a:t>
            </a:r>
            <a:r>
              <a:rPr lang="en-US" sz="8000" b="1" dirty="0" err="1">
                <a:latin typeface="Courier"/>
                <a:ea typeface="MS Mincho"/>
                <a:cs typeface="Times New Roman"/>
              </a:rPr>
              <a:t>prio</a:t>
            </a:r>
            <a:r>
              <a:rPr lang="en-US" sz="8000" b="1" dirty="0">
                <a:latin typeface="Courier"/>
                <a:ea typeface="MS Mincho"/>
                <a:cs typeface="Times New Roman"/>
              </a:rPr>
              <a:t> 16 u32 match </a:t>
            </a:r>
            <a:r>
              <a:rPr lang="en-US" sz="8000" b="1" dirty="0" err="1">
                <a:latin typeface="Courier"/>
                <a:ea typeface="MS Mincho"/>
                <a:cs typeface="Times New Roman"/>
              </a:rPr>
              <a:t>ip</a:t>
            </a:r>
            <a:r>
              <a:rPr lang="en-US" sz="8000" b="1" dirty="0">
                <a:latin typeface="Courier"/>
                <a:ea typeface="MS Mincho"/>
                <a:cs typeface="Times New Roman"/>
              </a:rPr>
              <a:t> </a:t>
            </a:r>
            <a:r>
              <a:rPr lang="en-US" sz="8000" b="1" dirty="0" err="1">
                <a:latin typeface="Courier"/>
                <a:ea typeface="MS Mincho"/>
                <a:cs typeface="Times New Roman"/>
              </a:rPr>
              <a:t>src</a:t>
            </a:r>
            <a:r>
              <a:rPr lang="en-US" sz="8000" b="1" dirty="0">
                <a:latin typeface="Courier"/>
                <a:ea typeface="MS Mincho"/>
                <a:cs typeface="Times New Roman"/>
              </a:rPr>
              <a:t> 10.10.200.20/32 </a:t>
            </a:r>
            <a:r>
              <a:rPr lang="en-US" sz="8000" b="1" dirty="0" err="1">
                <a:latin typeface="Courier"/>
                <a:ea typeface="MS Mincho"/>
                <a:cs typeface="Times New Roman"/>
              </a:rPr>
              <a:t>flowid</a:t>
            </a:r>
            <a:r>
              <a:rPr lang="en-US" sz="8000" b="1" dirty="0">
                <a:latin typeface="Courier"/>
                <a:ea typeface="MS Mincho"/>
                <a:cs typeface="Times New Roman"/>
              </a:rPr>
              <a:t> 1:1</a:t>
            </a:r>
            <a:endParaRPr lang="en-US" sz="9600" dirty="0">
              <a:latin typeface="Cambria"/>
              <a:ea typeface="MS Mincho"/>
              <a:cs typeface="Times New Roman"/>
            </a:endParaRPr>
          </a:p>
          <a:p>
            <a:pPr marL="0" marR="0" indent="0">
              <a:spcBef>
                <a:spcPts val="0"/>
              </a:spcBef>
              <a:spcAft>
                <a:spcPts val="0"/>
              </a:spcAft>
              <a:buNone/>
            </a:pPr>
            <a:endParaRPr lang="en-US" sz="9600" dirty="0">
              <a:latin typeface="Cambria"/>
              <a:ea typeface="MS Mincho"/>
              <a:cs typeface="Times New Roman"/>
            </a:endParaRPr>
          </a:p>
          <a:p>
            <a:pPr marL="0" marR="0">
              <a:spcBef>
                <a:spcPts val="0"/>
              </a:spcBef>
              <a:spcAft>
                <a:spcPts val="0"/>
              </a:spcAft>
            </a:pPr>
            <a:r>
              <a:rPr lang="en-US" sz="9600" dirty="0" smtClean="0">
                <a:latin typeface="Cambria"/>
                <a:ea typeface="MS Mincho"/>
                <a:cs typeface="Times New Roman"/>
              </a:rPr>
              <a:t>Note shaping rate is specified as Mbytes/sec but shown  in the TC rule as </a:t>
            </a:r>
            <a:r>
              <a:rPr lang="en-US" sz="9600" dirty="0" smtClean="0">
                <a:solidFill>
                  <a:srgbClr val="00B050"/>
                </a:solidFill>
                <a:latin typeface="Cambria"/>
                <a:ea typeface="MS Mincho"/>
                <a:cs typeface="Times New Roman"/>
              </a:rPr>
              <a:t>mbps (=MB/sec)</a:t>
            </a:r>
          </a:p>
          <a:p>
            <a:pPr marL="0" marR="0" indent="0">
              <a:spcBef>
                <a:spcPts val="0"/>
              </a:spcBef>
              <a:spcAft>
                <a:spcPts val="0"/>
              </a:spcAft>
              <a:buNone/>
            </a:pPr>
            <a:endParaRPr lang="en-US" sz="9600" dirty="0" smtClean="0">
              <a:solidFill>
                <a:srgbClr val="00B050"/>
              </a:solidFill>
              <a:latin typeface="Cambria"/>
              <a:ea typeface="MS Mincho"/>
              <a:cs typeface="Times New Roman"/>
            </a:endParaRPr>
          </a:p>
          <a:p>
            <a:pPr marL="0" marR="0">
              <a:spcBef>
                <a:spcPts val="0"/>
              </a:spcBef>
              <a:spcAft>
                <a:spcPts val="0"/>
              </a:spcAft>
            </a:pPr>
            <a:r>
              <a:rPr lang="en-US" sz="9600" dirty="0" smtClean="0">
                <a:latin typeface="Cambria"/>
                <a:ea typeface="MS Mincho"/>
                <a:cs typeface="Times New Roman"/>
              </a:rPr>
              <a:t>After </a:t>
            </a:r>
            <a:r>
              <a:rPr lang="en-US" sz="9600" dirty="0">
                <a:latin typeface="Cambria"/>
                <a:ea typeface="MS Mincho"/>
                <a:cs typeface="Times New Roman"/>
              </a:rPr>
              <a:t>adding this rule, we run the client again, and see the following </a:t>
            </a:r>
            <a:r>
              <a:rPr lang="en-US" sz="9600" dirty="0" smtClean="0">
                <a:latin typeface="Cambria"/>
                <a:ea typeface="MS Mincho"/>
                <a:cs typeface="Times New Roman"/>
              </a:rPr>
              <a:t>performance (next slide)</a:t>
            </a:r>
            <a:endParaRPr lang="en-US" sz="9600" dirty="0">
              <a:latin typeface="Cambria"/>
              <a:ea typeface="MS Mincho"/>
              <a:cs typeface="Times New Roman"/>
            </a:endParaRP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219046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Overview</a:t>
            </a:r>
            <a:endParaRPr lang="en-US" dirty="0"/>
          </a:p>
        </p:txBody>
      </p:sp>
      <p:sp>
        <p:nvSpPr>
          <p:cNvPr id="3" name="Content Placeholder 2"/>
          <p:cNvSpPr>
            <a:spLocks noGrp="1"/>
          </p:cNvSpPr>
          <p:nvPr>
            <p:ph idx="1"/>
          </p:nvPr>
        </p:nvSpPr>
        <p:spPr/>
        <p:txBody>
          <a:bodyPr/>
          <a:lstStyle/>
          <a:p>
            <a:r>
              <a:rPr lang="en-US" dirty="0" smtClean="0"/>
              <a:t>Introduction to virtual circuits and DYNES</a:t>
            </a:r>
          </a:p>
          <a:p>
            <a:r>
              <a:rPr lang="en-US" dirty="0" smtClean="0"/>
              <a:t>Limitations of virtual circuits in practice</a:t>
            </a:r>
          </a:p>
          <a:p>
            <a:r>
              <a:rPr lang="en-US" dirty="0" smtClean="0"/>
              <a:t>Exploration of solutions</a:t>
            </a:r>
          </a:p>
          <a:p>
            <a:r>
              <a:rPr lang="en-US" dirty="0" smtClean="0"/>
              <a:t>Summary and Conclusion</a:t>
            </a:r>
          </a:p>
          <a:p>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Tree>
    <p:extLst>
      <p:ext uri="{BB962C8B-B14F-4D97-AF65-F5344CB8AC3E}">
        <p14:creationId xmlns:p14="http://schemas.microsoft.com/office/powerpoint/2010/main" val="9252468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 Test Results</a:t>
            </a:r>
            <a:endParaRPr lang="en-US" dirty="0"/>
          </a:p>
        </p:txBody>
      </p:sp>
      <p:sp>
        <p:nvSpPr>
          <p:cNvPr id="3" name="Content Placeholder 2"/>
          <p:cNvSpPr>
            <a:spLocks noGrp="1"/>
          </p:cNvSpPr>
          <p:nvPr>
            <p:ph idx="1"/>
          </p:nvPr>
        </p:nvSpPr>
        <p:spPr>
          <a:xfrm>
            <a:off x="457200" y="1371600"/>
            <a:ext cx="8229600" cy="4754563"/>
          </a:xfrm>
        </p:spPr>
        <p:txBody>
          <a:bodyPr>
            <a:normAutofit fontScale="32500" lnSpcReduction="20000"/>
          </a:bodyPr>
          <a:lstStyle/>
          <a:p>
            <a:pPr marL="0" marR="0" indent="0">
              <a:spcBef>
                <a:spcPts val="0"/>
              </a:spcBef>
              <a:spcAft>
                <a:spcPts val="0"/>
              </a:spcAft>
              <a:buNone/>
            </a:pPr>
            <a:r>
              <a:rPr lang="en-US" sz="4300" dirty="0" smtClean="0">
                <a:solidFill>
                  <a:srgbClr val="FF0000"/>
                </a:solidFill>
                <a:latin typeface="Courier"/>
                <a:ea typeface="MS Mincho"/>
                <a:cs typeface="Times New Roman"/>
              </a:rPr>
              <a:t>[</a:t>
            </a:r>
            <a:r>
              <a:rPr lang="en-US" sz="4300" dirty="0" err="1">
                <a:solidFill>
                  <a:srgbClr val="FF0000"/>
                </a:solidFill>
                <a:latin typeface="Courier"/>
                <a:ea typeface="MS Mincho"/>
                <a:cs typeface="Times New Roman"/>
              </a:rPr>
              <a:t>dynes@fdt-wisc</a:t>
            </a:r>
            <a:r>
              <a:rPr lang="en-US" sz="4300" dirty="0">
                <a:solidFill>
                  <a:srgbClr val="FF0000"/>
                </a:solidFill>
                <a:latin typeface="Courier"/>
                <a:ea typeface="MS Mincho"/>
                <a:cs typeface="Times New Roman"/>
              </a:rPr>
              <a:t> ~]$ </a:t>
            </a:r>
            <a:r>
              <a:rPr lang="en-US" sz="4300" dirty="0" err="1">
                <a:solidFill>
                  <a:srgbClr val="FF0000"/>
                </a:solidFill>
                <a:latin typeface="Courier"/>
                <a:ea typeface="MS Mincho"/>
                <a:cs typeface="Times New Roman"/>
              </a:rPr>
              <a:t>nuttcp</a:t>
            </a:r>
            <a:r>
              <a:rPr lang="en-US" sz="4300" dirty="0">
                <a:solidFill>
                  <a:srgbClr val="FF0000"/>
                </a:solidFill>
                <a:latin typeface="Courier"/>
                <a:ea typeface="MS Mincho"/>
                <a:cs typeface="Times New Roman"/>
              </a:rPr>
              <a:t> -T 30 -i 1 -p 5679 -P 5678 10.10.200.10</a:t>
            </a:r>
            <a:endParaRPr lang="en-US" sz="74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2.1875 MB /   1.00 sec =   18.3486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8.3125 MB /   1.00 sec =   69.7281 Mbps     1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28.3125 MB /   1.00 sec =  237.5170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99.1875 MB /   1.00 sec =  832.0559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108.5000 MB /   1.00 sec =  910.1831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909.6078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909.6706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909.6215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908.5747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909.1354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909.1363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108.2500 MB /   1.00 sec =  908.0605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909.1218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908.5911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908.5902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909.6133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108.5000 MB /   1.00 sec =  910.1731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909.6533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909.1199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909.6388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909.1154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909.6406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108.3750 MB /   1.00 sec =  909.1154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908.5911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909.6388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108.5000 MB /   1.00 sec =  910.1640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908.5593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108.5000 MB /   1.00 sec =  910.1967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108.4375 MB /   1.00 sec =  909.6397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108.3125 MB /   1.00 sec =  908.5911 Mbps     0 </a:t>
            </a:r>
            <a:r>
              <a:rPr lang="en-US" dirty="0" err="1">
                <a:solidFill>
                  <a:srgbClr val="FF0000"/>
                </a:solidFill>
                <a:latin typeface="Courier"/>
                <a:ea typeface="MS Mincho"/>
                <a:cs typeface="Times New Roman"/>
              </a:rPr>
              <a:t>retrans</a:t>
            </a:r>
            <a:endParaRPr lang="en-US" sz="4800" dirty="0">
              <a:solidFill>
                <a:srgbClr val="FF0000"/>
              </a:solidFill>
              <a:latin typeface="Cambria"/>
              <a:ea typeface="MS Mincho"/>
              <a:cs typeface="Times New Roman"/>
            </a:endParaRPr>
          </a:p>
          <a:p>
            <a:pPr marL="0" marR="0" indent="0">
              <a:spcBef>
                <a:spcPts val="0"/>
              </a:spcBef>
              <a:spcAft>
                <a:spcPts val="0"/>
              </a:spcAft>
              <a:buNone/>
            </a:pPr>
            <a:r>
              <a:rPr lang="en-US" dirty="0">
                <a:solidFill>
                  <a:srgbClr val="FF0000"/>
                </a:solidFill>
                <a:latin typeface="Courier"/>
                <a:ea typeface="MS Mincho"/>
                <a:cs typeface="Times New Roman"/>
              </a:rPr>
              <a:t> </a:t>
            </a:r>
            <a:endParaRPr lang="en-US" sz="4800" dirty="0">
              <a:solidFill>
                <a:srgbClr val="FF0000"/>
              </a:solidFill>
              <a:latin typeface="Cambria"/>
              <a:ea typeface="MS Mincho"/>
              <a:cs typeface="Times New Roman"/>
            </a:endParaRPr>
          </a:p>
          <a:p>
            <a:pPr marL="0" indent="0">
              <a:buNone/>
            </a:pPr>
            <a:r>
              <a:rPr lang="en-US" dirty="0">
                <a:solidFill>
                  <a:srgbClr val="FF0000"/>
                </a:solidFill>
                <a:latin typeface="Courier"/>
                <a:ea typeface="MS Mincho"/>
                <a:cs typeface="Times New Roman"/>
              </a:rPr>
              <a:t> 2965.6678 MB /  30.12 sec =  </a:t>
            </a:r>
            <a:r>
              <a:rPr lang="en-US" sz="4900" b="1" dirty="0">
                <a:solidFill>
                  <a:srgbClr val="FF0000"/>
                </a:solidFill>
                <a:latin typeface="Courier"/>
                <a:ea typeface="MS Mincho"/>
                <a:cs typeface="Times New Roman"/>
              </a:rPr>
              <a:t>825.9052 Mbps </a:t>
            </a:r>
            <a:r>
              <a:rPr lang="en-US" dirty="0">
                <a:solidFill>
                  <a:srgbClr val="FF0000"/>
                </a:solidFill>
                <a:latin typeface="Courier"/>
                <a:ea typeface="MS Mincho"/>
                <a:cs typeface="Times New Roman"/>
              </a:rPr>
              <a:t>3 %TX 8 %RX </a:t>
            </a:r>
            <a:r>
              <a:rPr lang="en-US" sz="3700" b="1" dirty="0">
                <a:solidFill>
                  <a:srgbClr val="FF0000"/>
                </a:solidFill>
                <a:latin typeface="Courier"/>
                <a:ea typeface="MS Mincho"/>
                <a:cs typeface="Times New Roman"/>
              </a:rPr>
              <a:t>1 </a:t>
            </a:r>
            <a:r>
              <a:rPr lang="en-US" sz="3700" b="1" dirty="0" err="1">
                <a:solidFill>
                  <a:srgbClr val="FF0000"/>
                </a:solidFill>
                <a:latin typeface="Courier"/>
                <a:ea typeface="MS Mincho"/>
                <a:cs typeface="Times New Roman"/>
              </a:rPr>
              <a:t>retrans</a:t>
            </a:r>
            <a:r>
              <a:rPr lang="en-US" sz="3700" b="1" dirty="0">
                <a:solidFill>
                  <a:srgbClr val="FF0000"/>
                </a:solidFill>
                <a:latin typeface="Courier"/>
                <a:ea typeface="MS Mincho"/>
                <a:cs typeface="Times New Roman"/>
              </a:rPr>
              <a:t> </a:t>
            </a:r>
            <a:r>
              <a:rPr lang="en-US" dirty="0">
                <a:solidFill>
                  <a:srgbClr val="FF0000"/>
                </a:solidFill>
                <a:latin typeface="Courier"/>
                <a:ea typeface="MS Mincho"/>
                <a:cs typeface="Times New Roman"/>
              </a:rPr>
              <a:t>36.73 </a:t>
            </a:r>
            <a:r>
              <a:rPr lang="en-US" dirty="0" err="1" smtClean="0">
                <a:solidFill>
                  <a:srgbClr val="FF0000"/>
                </a:solidFill>
                <a:latin typeface="Courier"/>
                <a:ea typeface="MS Mincho"/>
                <a:cs typeface="Times New Roman"/>
              </a:rPr>
              <a:t>msRTT</a:t>
            </a:r>
            <a:endParaRPr lang="en-US" dirty="0" smtClean="0">
              <a:solidFill>
                <a:srgbClr val="FF0000"/>
              </a:solidFill>
              <a:latin typeface="Courier"/>
              <a:ea typeface="MS Mincho"/>
              <a:cs typeface="Times New Roman"/>
            </a:endParaRPr>
          </a:p>
          <a:p>
            <a:r>
              <a:rPr lang="en-US" sz="4800" b="1" dirty="0" smtClean="0">
                <a:latin typeface="Courier"/>
                <a:ea typeface="MS Mincho"/>
                <a:cs typeface="Times New Roman"/>
              </a:rPr>
              <a:t> Very close to the 900 Mbps shaped request.  This works much better.   Retry with 1000 Mbps TC </a:t>
            </a:r>
            <a:r>
              <a:rPr lang="en-US" sz="4800" b="1" dirty="0" err="1" smtClean="0">
                <a:latin typeface="Courier"/>
                <a:ea typeface="MS Mincho"/>
                <a:cs typeface="Times New Roman"/>
              </a:rPr>
              <a:t>config</a:t>
            </a:r>
            <a:r>
              <a:rPr lang="en-US" sz="4800" b="1" dirty="0" smtClean="0">
                <a:latin typeface="Courier"/>
                <a:ea typeface="MS Mincho"/>
                <a:cs typeface="Times New Roman"/>
              </a:rPr>
              <a:t> next</a:t>
            </a:r>
            <a:endParaRPr lang="en-US" sz="4800" b="1" dirty="0"/>
          </a:p>
          <a:p>
            <a:pPr marL="0" indent="0">
              <a:buNone/>
            </a:pPr>
            <a:endParaRPr lang="en-US" b="1" dirty="0">
              <a:solidFill>
                <a:srgbClr val="FF0000"/>
              </a:solidFill>
            </a:endParaRP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415941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TC Test at 1 </a:t>
            </a:r>
            <a:r>
              <a:rPr lang="en-US" dirty="0" err="1" smtClean="0"/>
              <a:t>Gbps</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4400" dirty="0" err="1">
                <a:solidFill>
                  <a:srgbClr val="FF0000"/>
                </a:solidFill>
              </a:rPr>
              <a:t>dynes@fdt-wisc</a:t>
            </a:r>
            <a:r>
              <a:rPr lang="en-US" sz="4400" dirty="0">
                <a:solidFill>
                  <a:srgbClr val="FF0000"/>
                </a:solidFill>
              </a:rPr>
              <a:t> ~]$ </a:t>
            </a:r>
            <a:r>
              <a:rPr lang="en-US" sz="4400" dirty="0" err="1">
                <a:solidFill>
                  <a:srgbClr val="FF0000"/>
                </a:solidFill>
              </a:rPr>
              <a:t>nuttcp</a:t>
            </a:r>
            <a:r>
              <a:rPr lang="en-US" sz="4400" dirty="0">
                <a:solidFill>
                  <a:srgbClr val="FF0000"/>
                </a:solidFill>
              </a:rPr>
              <a:t> -T 30 -i 1 -p 5679 -P 5678 10.10.200.10</a:t>
            </a:r>
          </a:p>
          <a:p>
            <a:pPr marL="0" indent="0">
              <a:buNone/>
            </a:pPr>
            <a:r>
              <a:rPr lang="en-US" dirty="0">
                <a:solidFill>
                  <a:srgbClr val="FF0000"/>
                </a:solidFill>
              </a:rPr>
              <a:t>    2.8750 MB /   1.00 sec =   24.1153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6.8125 MB /   1.00 sec =   57.1492 Mbps     3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15.1250 MB /   1.00 sec =  126.8811 Mbps     8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17.1875 MB /   1.00 sec =  144.1652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19.0625 MB /   1.00 sec =  159.9147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22.5000 MB /   1.00 sec =  188.7422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29.4375 MB /   1.00 sec =  246.9406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31.9375 MB /   1.00 sec =  267.9114 Mbps     6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15.8125 MB /   1.00 sec =  132.6459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21.5625 MB /   1.00 sec =  180.8795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24.6875 MB /   1.00 sec =  207.0925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30.2500 MB /   1.00 sec =  253.7435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39.7500 MB /   1.00 sec =  333.4735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44.0000 MB /   1.00 sec =  369.1102 Mbps     7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21.6875 MB /   1.00 sec =  181.9228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29.3750 MB /   1.00 sec =  246.4070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32.1250 MB /   1.00 sec =  269.4830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37.8750 MB /   1.00 sec =  317.7239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46.9375 MB /   1.00 sec =  393.7466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57.3750 MB /   1.00 sec =  481.2993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31.8750 MB /   1.00 sec =  267.3751 Mbps     4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33.9375 MB /   1.00 sec =  284.6907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36.8750 MB /   1.00 sec =  309.3503 Mbps     0 </a:t>
            </a:r>
            <a:r>
              <a:rPr lang="en-US" dirty="0" err="1">
                <a:solidFill>
                  <a:srgbClr val="FF0000"/>
                </a:solidFill>
              </a:rPr>
              <a:t>retrans</a:t>
            </a:r>
            <a:endParaRPr lang="en-US" dirty="0">
              <a:solidFill>
                <a:srgbClr val="FF0000"/>
              </a:solidFill>
            </a:endParaRPr>
          </a:p>
          <a:p>
            <a:pPr marL="0" indent="0">
              <a:buNone/>
            </a:pPr>
            <a:r>
              <a:rPr lang="en-US" dirty="0" smtClean="0">
                <a:solidFill>
                  <a:srgbClr val="FF0000"/>
                </a:solidFill>
              </a:rPr>
              <a:t>  41.1250 </a:t>
            </a:r>
            <a:r>
              <a:rPr lang="en-US" dirty="0">
                <a:solidFill>
                  <a:srgbClr val="FF0000"/>
                </a:solidFill>
              </a:rPr>
              <a:t>MB /   1.00 sec =  344.9805 Mbps     0 </a:t>
            </a:r>
            <a:r>
              <a:rPr lang="en-US" dirty="0" err="1">
                <a:solidFill>
                  <a:srgbClr val="FF0000"/>
                </a:solidFill>
              </a:rPr>
              <a:t>retrans</a:t>
            </a:r>
            <a:endParaRPr lang="en-US" dirty="0">
              <a:solidFill>
                <a:srgbClr val="FF0000"/>
              </a:solidFill>
            </a:endParaRPr>
          </a:p>
          <a:p>
            <a:pPr marL="0" indent="0">
              <a:buNone/>
            </a:pPr>
            <a:r>
              <a:rPr lang="en-US" dirty="0" smtClean="0">
                <a:solidFill>
                  <a:srgbClr val="FF0000"/>
                </a:solidFill>
              </a:rPr>
              <a:t>   </a:t>
            </a:r>
            <a:r>
              <a:rPr lang="en-US" dirty="0">
                <a:solidFill>
                  <a:srgbClr val="FF0000"/>
                </a:solidFill>
              </a:rPr>
              <a:t>48.9375 MB /   1.00 sec =  410.5187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18.3750 MB /   1.00 sec =  154.1303 Mbps     9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27.8125 MB /   1.00 sec =  233.2900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30.0000 MB /   1.00 sec =  251.6952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35.6875 MB /   1.00 sec =  299.3684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44.0625 MB /   1.00 sec =  369.6230 Mbps     0 </a:t>
            </a:r>
            <a:r>
              <a:rPr lang="en-US" dirty="0" err="1">
                <a:solidFill>
                  <a:srgbClr val="FF0000"/>
                </a:solidFill>
              </a:rPr>
              <a:t>retrans</a:t>
            </a:r>
            <a:endParaRPr lang="en-US" dirty="0">
              <a:solidFill>
                <a:srgbClr val="FF0000"/>
              </a:solidFill>
            </a:endParaRPr>
          </a:p>
          <a:p>
            <a:pPr marL="0" indent="0">
              <a:buNone/>
            </a:pPr>
            <a:r>
              <a:rPr lang="en-US" dirty="0">
                <a:solidFill>
                  <a:srgbClr val="FF0000"/>
                </a:solidFill>
              </a:rPr>
              <a:t> </a:t>
            </a:r>
          </a:p>
          <a:p>
            <a:pPr marL="0" indent="0">
              <a:buNone/>
            </a:pPr>
            <a:r>
              <a:rPr lang="en-US" sz="4000" dirty="0">
                <a:solidFill>
                  <a:srgbClr val="FF0000"/>
                </a:solidFill>
              </a:rPr>
              <a:t>  906.7649 MB /  30.28 sec =  </a:t>
            </a:r>
            <a:r>
              <a:rPr lang="en-US" sz="5600" b="1" dirty="0">
                <a:solidFill>
                  <a:srgbClr val="FF0000"/>
                </a:solidFill>
              </a:rPr>
              <a:t>251.2284 Mbps</a:t>
            </a:r>
            <a:r>
              <a:rPr lang="en-US" sz="4000" dirty="0">
                <a:solidFill>
                  <a:srgbClr val="FF0000"/>
                </a:solidFill>
              </a:rPr>
              <a:t> 0 %TX 3 %RX </a:t>
            </a:r>
            <a:r>
              <a:rPr lang="en-US" sz="5600" b="1" dirty="0">
                <a:solidFill>
                  <a:srgbClr val="FF0000"/>
                </a:solidFill>
              </a:rPr>
              <a:t>37 </a:t>
            </a:r>
            <a:r>
              <a:rPr lang="en-US" sz="5600" b="1" dirty="0" err="1">
                <a:solidFill>
                  <a:srgbClr val="FF0000"/>
                </a:solidFill>
              </a:rPr>
              <a:t>retrans</a:t>
            </a:r>
            <a:r>
              <a:rPr lang="en-US" sz="5600" b="1" dirty="0">
                <a:solidFill>
                  <a:srgbClr val="FF0000"/>
                </a:solidFill>
              </a:rPr>
              <a:t> </a:t>
            </a:r>
            <a:r>
              <a:rPr lang="en-US" sz="4000" dirty="0">
                <a:solidFill>
                  <a:srgbClr val="FF0000"/>
                </a:solidFill>
              </a:rPr>
              <a:t>36.71 </a:t>
            </a:r>
            <a:r>
              <a:rPr lang="en-US" sz="4000" dirty="0" err="1" smtClean="0">
                <a:solidFill>
                  <a:srgbClr val="FF0000"/>
                </a:solidFill>
              </a:rPr>
              <a:t>msRTT</a:t>
            </a:r>
            <a:endParaRPr lang="en-US" sz="4000" dirty="0" smtClean="0">
              <a:solidFill>
                <a:srgbClr val="FF0000"/>
              </a:solidFill>
            </a:endParaRPr>
          </a:p>
          <a:p>
            <a:r>
              <a:rPr lang="en-US" sz="6400" dirty="0" smtClean="0"/>
              <a:t>We see a problem again!  </a:t>
            </a:r>
            <a:endParaRPr lang="en-US" sz="6400" dirty="0"/>
          </a:p>
          <a:p>
            <a:pPr marL="0" indent="0">
              <a:buNone/>
            </a:pPr>
            <a:endParaRPr lang="en-US" dirty="0">
              <a:solidFill>
                <a:srgbClr val="FF0000"/>
              </a:solidFill>
            </a:endParaRP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41637040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 Summary and </a:t>
            </a:r>
            <a:r>
              <a:rPr lang="en-US" dirty="0" err="1" smtClean="0"/>
              <a:t>RoCE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0070C0"/>
                </a:solidFill>
              </a:rPr>
              <a:t>Using </a:t>
            </a:r>
            <a:r>
              <a:rPr lang="en-US" b="1" dirty="0" err="1" smtClean="0">
                <a:solidFill>
                  <a:srgbClr val="0070C0"/>
                </a:solidFill>
              </a:rPr>
              <a:t>tc</a:t>
            </a:r>
            <a:r>
              <a:rPr lang="en-US" dirty="0" smtClean="0">
                <a:solidFill>
                  <a:srgbClr val="0070C0"/>
                </a:solidFill>
              </a:rPr>
              <a:t> to shape application traffic destined for a DYNES virtual circuit can significantly improve the efficiency of using that circuit.</a:t>
            </a:r>
          </a:p>
          <a:p>
            <a:pPr lvl="1"/>
            <a:r>
              <a:rPr lang="en-US" b="1" dirty="0" err="1"/>
              <a:t>t</a:t>
            </a:r>
            <a:r>
              <a:rPr lang="en-US" b="1" dirty="0" err="1" smtClean="0"/>
              <a:t>c</a:t>
            </a:r>
            <a:r>
              <a:rPr lang="en-US" dirty="0" smtClean="0"/>
              <a:t> is available already on most Linux distributions</a:t>
            </a:r>
          </a:p>
          <a:p>
            <a:r>
              <a:rPr lang="en-US" dirty="0" smtClean="0">
                <a:solidFill>
                  <a:srgbClr val="C00000"/>
                </a:solidFill>
              </a:rPr>
              <a:t>We have also begun to explore using </a:t>
            </a:r>
            <a:r>
              <a:rPr lang="en-US" b="1" dirty="0" smtClean="0">
                <a:solidFill>
                  <a:srgbClr val="C00000"/>
                </a:solidFill>
              </a:rPr>
              <a:t>RDMA or Converged Ethernet (</a:t>
            </a:r>
            <a:r>
              <a:rPr lang="en-US" b="1" dirty="0" err="1" smtClean="0">
                <a:solidFill>
                  <a:srgbClr val="C00000"/>
                </a:solidFill>
                <a:effectLst>
                  <a:outerShdw blurRad="38100" dist="38100" dir="2700000" algn="tl">
                    <a:srgbClr val="000000">
                      <a:alpha val="43137"/>
                    </a:srgbClr>
                  </a:outerShdw>
                </a:effectLst>
              </a:rPr>
              <a:t>RoCE</a:t>
            </a:r>
            <a:r>
              <a:rPr lang="en-US" b="1" dirty="0" smtClean="0">
                <a:solidFill>
                  <a:srgbClr val="C00000"/>
                </a:solidFill>
              </a:rPr>
              <a:t>) </a:t>
            </a:r>
            <a:r>
              <a:rPr lang="en-US" dirty="0" smtClean="0">
                <a:solidFill>
                  <a:srgbClr val="C00000"/>
                </a:solidFill>
              </a:rPr>
              <a:t>as another option which shows great promise for “clean” network paths.</a:t>
            </a:r>
          </a:p>
          <a:p>
            <a:pPr lvl="1"/>
            <a:r>
              <a:rPr lang="en-US" dirty="0" err="1" smtClean="0">
                <a:effectLst>
                  <a:outerShdw blurRad="38100" dist="38100" dir="2700000" algn="tl">
                    <a:srgbClr val="000000">
                      <a:alpha val="43137"/>
                    </a:srgbClr>
                  </a:outerShdw>
                </a:effectLst>
              </a:rPr>
              <a:t>RoCE</a:t>
            </a:r>
            <a:r>
              <a:rPr lang="en-US" dirty="0" smtClean="0">
                <a:effectLst>
                  <a:outerShdw blurRad="38100" dist="38100" dir="2700000" algn="tl">
                    <a:srgbClr val="000000">
                      <a:alpha val="43137"/>
                    </a:srgbClr>
                  </a:outerShdw>
                </a:effectLst>
              </a:rPr>
              <a:t> </a:t>
            </a:r>
            <a:r>
              <a:rPr lang="en-US" dirty="0" smtClean="0"/>
              <a:t>has been demonstrated to achieve </a:t>
            </a:r>
            <a:r>
              <a:rPr lang="en-US" b="1" dirty="0" smtClean="0"/>
              <a:t>99%</a:t>
            </a:r>
            <a:r>
              <a:rPr lang="en-US" dirty="0" smtClean="0"/>
              <a:t> of the underlying circuit bandwidth BUT it requires a lossless path to work well. </a:t>
            </a:r>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34286493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24759"/>
            <a:ext cx="8229600" cy="648452"/>
          </a:xfrm>
        </p:spPr>
        <p:txBody>
          <a:bodyPr>
            <a:normAutofit fontScale="90000"/>
          </a:bodyPr>
          <a:lstStyle/>
          <a:p>
            <a:r>
              <a:rPr lang="en-US" sz="4000" dirty="0" smtClean="0">
                <a:solidFill>
                  <a:srgbClr val="C00000"/>
                </a:solidFill>
              </a:rPr>
              <a:t>Conclusion</a:t>
            </a:r>
            <a:endParaRPr lang="en-US" sz="4000" dirty="0">
              <a:solidFill>
                <a:srgbClr val="C00000"/>
              </a:solidFill>
            </a:endParaRPr>
          </a:p>
        </p:txBody>
      </p:sp>
      <p:sp>
        <p:nvSpPr>
          <p:cNvPr id="3" name="Content Placeholder 2"/>
          <p:cNvSpPr>
            <a:spLocks noGrp="1"/>
          </p:cNvSpPr>
          <p:nvPr>
            <p:ph idx="1"/>
          </p:nvPr>
        </p:nvSpPr>
        <p:spPr>
          <a:xfrm>
            <a:off x="457200" y="1600201"/>
            <a:ext cx="8382000" cy="1066799"/>
          </a:xfrm>
        </p:spPr>
        <p:txBody>
          <a:bodyPr>
            <a:normAutofit/>
          </a:bodyPr>
          <a:lstStyle/>
          <a:p>
            <a:endParaRPr lang="en-US" dirty="0" smtClean="0"/>
          </a:p>
          <a:p>
            <a:pPr lvl="1"/>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
        <p:nvSpPr>
          <p:cNvPr id="7" name="TextBox 6"/>
          <p:cNvSpPr txBox="1"/>
          <p:nvPr/>
        </p:nvSpPr>
        <p:spPr>
          <a:xfrm>
            <a:off x="533400" y="1066800"/>
            <a:ext cx="7924800" cy="4893647"/>
          </a:xfrm>
          <a:prstGeom prst="rect">
            <a:avLst/>
          </a:prstGeom>
          <a:noFill/>
        </p:spPr>
        <p:txBody>
          <a:bodyPr wrap="square" rtlCol="0">
            <a:spAutoFit/>
          </a:bodyPr>
          <a:lstStyle/>
          <a:p>
            <a:pPr marL="285750" indent="-285750">
              <a:buFont typeface="Arial" pitchFamily="34" charset="0"/>
              <a:buChar char="•"/>
            </a:pPr>
            <a:r>
              <a:rPr lang="en-US" sz="2400" dirty="0" smtClean="0"/>
              <a:t>Virtual circuits are an interesting option to help manage our infrastructure and support sensitive or high-priority tasks</a:t>
            </a:r>
          </a:p>
          <a:p>
            <a:pPr marL="285750" indent="-285750">
              <a:buFont typeface="Arial" pitchFamily="34" charset="0"/>
              <a:buChar char="•"/>
            </a:pPr>
            <a:endParaRPr lang="en-US" sz="2400" dirty="0" smtClean="0"/>
          </a:p>
          <a:p>
            <a:pPr marL="285750" indent="-285750">
              <a:buFont typeface="Arial" pitchFamily="34" charset="0"/>
              <a:buChar char="•"/>
            </a:pPr>
            <a:r>
              <a:rPr lang="en-US" sz="2400" b="1" dirty="0" smtClean="0">
                <a:solidFill>
                  <a:srgbClr val="00B050"/>
                </a:solidFill>
              </a:rPr>
              <a:t>Using virtual circuits efficiently requires that we appropriately modify how we use the network.</a:t>
            </a:r>
          </a:p>
          <a:p>
            <a:pPr marL="285750" indent="-285750">
              <a:buFont typeface="Arial" pitchFamily="34" charset="0"/>
              <a:buChar char="•"/>
            </a:pPr>
            <a:endParaRPr lang="en-US" sz="2400" dirty="0"/>
          </a:p>
          <a:p>
            <a:pPr marL="285750" indent="-285750">
              <a:buFont typeface="Arial" pitchFamily="34" charset="0"/>
              <a:buChar char="•"/>
            </a:pPr>
            <a:r>
              <a:rPr lang="en-US" sz="2400" dirty="0" smtClean="0">
                <a:solidFill>
                  <a:srgbClr val="0070C0"/>
                </a:solidFill>
              </a:rPr>
              <a:t>Using ‘</a:t>
            </a:r>
            <a:r>
              <a:rPr lang="en-US" sz="2400" b="1" dirty="0" err="1" smtClean="0">
                <a:solidFill>
                  <a:srgbClr val="0070C0"/>
                </a:solidFill>
              </a:rPr>
              <a:t>tc</a:t>
            </a:r>
            <a:r>
              <a:rPr lang="en-US" sz="2400" dirty="0" smtClean="0">
                <a:solidFill>
                  <a:srgbClr val="0070C0"/>
                </a:solidFill>
              </a:rPr>
              <a:t>’, available in most </a:t>
            </a:r>
            <a:r>
              <a:rPr lang="en-US" sz="2400" dirty="0" err="1" smtClean="0">
                <a:solidFill>
                  <a:srgbClr val="0070C0"/>
                </a:solidFill>
              </a:rPr>
              <a:t>linux</a:t>
            </a:r>
            <a:r>
              <a:rPr lang="en-US" sz="2400" dirty="0" smtClean="0">
                <a:solidFill>
                  <a:srgbClr val="0070C0"/>
                </a:solidFill>
              </a:rPr>
              <a:t> </a:t>
            </a:r>
            <a:r>
              <a:rPr lang="en-US" sz="2400" dirty="0" err="1" smtClean="0">
                <a:solidFill>
                  <a:srgbClr val="0070C0"/>
                </a:solidFill>
              </a:rPr>
              <a:t>distros</a:t>
            </a:r>
            <a:r>
              <a:rPr lang="en-US" sz="2400" dirty="0" smtClean="0">
                <a:solidFill>
                  <a:srgbClr val="0070C0"/>
                </a:solidFill>
              </a:rPr>
              <a:t> as part of </a:t>
            </a:r>
            <a:r>
              <a:rPr lang="en-US" sz="2400" dirty="0" err="1" smtClean="0">
                <a:solidFill>
                  <a:srgbClr val="0070C0"/>
                </a:solidFill>
              </a:rPr>
              <a:t>iptables</a:t>
            </a:r>
            <a:r>
              <a:rPr lang="en-US" sz="2400" dirty="0" smtClean="0">
                <a:solidFill>
                  <a:srgbClr val="0070C0"/>
                </a:solidFill>
              </a:rPr>
              <a:t>, allows us to shape our network traffic to efficiently use bandwidth made available via virtual circuits</a:t>
            </a:r>
          </a:p>
          <a:p>
            <a:endParaRPr lang="en-US" sz="2400" dirty="0"/>
          </a:p>
          <a:p>
            <a:pPr marL="285750" indent="-285750">
              <a:buFont typeface="Arial" pitchFamily="34" charset="0"/>
              <a:buChar char="•"/>
            </a:pPr>
            <a:r>
              <a:rPr lang="en-US" sz="2400" dirty="0" smtClean="0"/>
              <a:t>Additional options like RDMA over Converged Ethernet (</a:t>
            </a:r>
            <a:r>
              <a:rPr lang="en-US" sz="2400" dirty="0" err="1" smtClean="0">
                <a:effectLst>
                  <a:outerShdw blurRad="38100" dist="38100" dir="2700000" algn="tl">
                    <a:srgbClr val="000000">
                      <a:alpha val="43137"/>
                    </a:srgbClr>
                  </a:outerShdw>
                </a:effectLst>
              </a:rPr>
              <a:t>RoCE</a:t>
            </a:r>
            <a:r>
              <a:rPr lang="en-US" sz="2400" dirty="0" smtClean="0"/>
              <a:t>) also show promise in being able to efficiently use bandwidth provided by virtual circuits</a:t>
            </a:r>
            <a:endParaRPr lang="en-US" sz="2400" dirty="0"/>
          </a:p>
        </p:txBody>
      </p:sp>
      <p:sp>
        <p:nvSpPr>
          <p:cNvPr id="5" name="Date Placeholder 4"/>
          <p:cNvSpPr>
            <a:spLocks noGrp="1"/>
          </p:cNvSpPr>
          <p:nvPr>
            <p:ph type="dt" sz="half" idx="10"/>
          </p:nvPr>
        </p:nvSpPr>
        <p:spPr/>
        <p:txBody>
          <a:bodyPr/>
          <a:lstStyle/>
          <a:p>
            <a:r>
              <a:rPr lang="en-US" smtClean="0"/>
              <a:t>15 Oct 2013</a:t>
            </a:r>
            <a:endParaRPr lang="en-US"/>
          </a:p>
        </p:txBody>
      </p:sp>
      <p:sp>
        <p:nvSpPr>
          <p:cNvPr id="8" name="Footer Placeholder 7"/>
          <p:cNvSpPr>
            <a:spLocks noGrp="1"/>
          </p:cNvSpPr>
          <p:nvPr>
            <p:ph type="ftr" sz="quarter" idx="11"/>
          </p:nvPr>
        </p:nvSpPr>
        <p:spPr/>
        <p:txBody>
          <a:bodyPr/>
          <a:lstStyle/>
          <a:p>
            <a:r>
              <a:rPr lang="en-US" dirty="0" smtClean="0"/>
              <a:t>Shawn McKee / CHEP2013</a:t>
            </a:r>
            <a:endParaRPr lang="en-US" dirty="0"/>
          </a:p>
        </p:txBody>
      </p:sp>
    </p:spTree>
    <p:extLst>
      <p:ext uri="{BB962C8B-B14F-4D97-AF65-F5344CB8AC3E}">
        <p14:creationId xmlns:p14="http://schemas.microsoft.com/office/powerpoint/2010/main" val="2039782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r>
              <a:rPr lang="en-US" sz="2800" dirty="0" smtClean="0"/>
              <a:t>The DYNES  web-page at Internet2:</a:t>
            </a:r>
          </a:p>
          <a:p>
            <a:pPr marL="0" indent="0">
              <a:buNone/>
            </a:pPr>
            <a:r>
              <a:rPr lang="en-US" sz="2800" dirty="0">
                <a:hlinkClick r:id="rId2"/>
              </a:rPr>
              <a:t>http://</a:t>
            </a:r>
            <a:r>
              <a:rPr lang="en-US" sz="2800" dirty="0" smtClean="0">
                <a:hlinkClick r:id="rId2"/>
              </a:rPr>
              <a:t>www.internet2.edu/ion/dynes.html</a:t>
            </a:r>
            <a:r>
              <a:rPr lang="en-US" sz="2800" dirty="0" smtClean="0"/>
              <a:t> </a:t>
            </a:r>
            <a:endParaRPr lang="en-US" sz="2800" dirty="0"/>
          </a:p>
          <a:p>
            <a:r>
              <a:rPr lang="en-US" sz="2800" dirty="0" smtClean="0"/>
              <a:t>We have a DYNES user guide at:</a:t>
            </a:r>
          </a:p>
          <a:p>
            <a:pPr marL="0" indent="0">
              <a:buNone/>
            </a:pPr>
            <a:r>
              <a:rPr lang="en-US" sz="2000" dirty="0">
                <a:hlinkClick r:id="rId3"/>
              </a:rPr>
              <a:t>http://</a:t>
            </a:r>
            <a:r>
              <a:rPr lang="en-US" sz="2000" dirty="0" smtClean="0">
                <a:hlinkClick r:id="rId3"/>
              </a:rPr>
              <a:t>www.internet2.edu/ion/docs/20130108-DYNESGuide.pdf</a:t>
            </a:r>
            <a:r>
              <a:rPr lang="en-US" sz="2000" dirty="0" smtClean="0"/>
              <a:t> </a:t>
            </a:r>
          </a:p>
          <a:p>
            <a:r>
              <a:rPr lang="en-US" sz="2800" dirty="0" smtClean="0"/>
              <a:t>Subscribe to the DYNES user mailing list </a:t>
            </a:r>
            <a:r>
              <a:rPr lang="en-US" sz="2800" dirty="0"/>
              <a:t>at </a:t>
            </a:r>
            <a:r>
              <a:rPr lang="en-US" sz="2400" dirty="0">
                <a:hlinkClick r:id="rId4"/>
              </a:rPr>
              <a:t>https://</a:t>
            </a:r>
            <a:r>
              <a:rPr lang="en-US" sz="2400" dirty="0" smtClean="0">
                <a:hlinkClick r:id="rId4"/>
              </a:rPr>
              <a:t>lists.internet2.edu/sympa/subscribe/dynes-users</a:t>
            </a:r>
            <a:r>
              <a:rPr lang="en-US" sz="2400" dirty="0" smtClean="0"/>
              <a:t> </a:t>
            </a:r>
          </a:p>
          <a:p>
            <a:r>
              <a:rPr lang="en-US" sz="2800" dirty="0" smtClean="0"/>
              <a:t>Email questions to </a:t>
            </a:r>
            <a:r>
              <a:rPr lang="en-US" sz="2400" dirty="0" smtClean="0">
                <a:hlinkClick r:id="rId5"/>
              </a:rPr>
              <a:t>dynes-questions@internet2.edu</a:t>
            </a:r>
            <a:endParaRPr lang="en-US" sz="2400" dirty="0"/>
          </a:p>
          <a:p>
            <a:r>
              <a:rPr lang="en-US" sz="2800" dirty="0" smtClean="0"/>
              <a:t>Packet pacing </a:t>
            </a:r>
            <a:r>
              <a:rPr lang="en-US" sz="2000" dirty="0">
                <a:hlinkClick r:id="rId6"/>
              </a:rPr>
              <a:t>http://fasterdata.es.net/host-tuning/packet-pacing</a:t>
            </a:r>
            <a:r>
              <a:rPr lang="en-US" sz="2000" dirty="0" smtClean="0">
                <a:hlinkClick r:id="rId6"/>
              </a:rPr>
              <a:t>/</a:t>
            </a:r>
            <a:endParaRPr lang="en-US" sz="2000" dirty="0" smtClean="0"/>
          </a:p>
          <a:p>
            <a:r>
              <a:rPr lang="en-US" sz="2800" dirty="0" smtClean="0"/>
              <a:t>Using ‘</a:t>
            </a:r>
            <a:r>
              <a:rPr lang="en-US" sz="2800" dirty="0" err="1" smtClean="0"/>
              <a:t>tc</a:t>
            </a:r>
            <a:r>
              <a:rPr lang="en-US" sz="2800" dirty="0" smtClean="0"/>
              <a:t>’ whitepaper </a:t>
            </a:r>
            <a:r>
              <a:rPr lang="en-US" sz="2400" dirty="0">
                <a:hlinkClick r:id="rId7"/>
              </a:rPr>
              <a:t>http://fasterdata.es.net/assets/fasterdata/Using-tc-with-OSCARS-curcuits.pdf</a:t>
            </a:r>
            <a:endParaRPr lang="en-US" sz="2400"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Tree>
    <p:extLst>
      <p:ext uri="{BB962C8B-B14F-4D97-AF65-F5344CB8AC3E}">
        <p14:creationId xmlns:p14="http://schemas.microsoft.com/office/powerpoint/2010/main" val="21614966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2971800"/>
            <a:ext cx="8229600" cy="609600"/>
          </a:xfrm>
        </p:spPr>
        <p:txBody>
          <a:bodyPr>
            <a:normAutofit fontScale="90000"/>
          </a:bodyPr>
          <a:lstStyle/>
          <a:p>
            <a:r>
              <a:rPr lang="en-US" dirty="0" smtClean="0">
                <a:solidFill>
                  <a:srgbClr val="C00000"/>
                </a:solidFill>
              </a:rPr>
              <a:t>Questions or Comments?</a:t>
            </a:r>
            <a:endParaRPr lang="en-US" sz="1000" dirty="0">
              <a:solidFill>
                <a:srgbClr val="C00000"/>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
        <p:nvSpPr>
          <p:cNvPr id="5" name="Date Placeholder 4"/>
          <p:cNvSpPr>
            <a:spLocks noGrp="1"/>
          </p:cNvSpPr>
          <p:nvPr>
            <p:ph type="dt" sz="half" idx="10"/>
          </p:nvPr>
        </p:nvSpPr>
        <p:spPr/>
        <p:txBody>
          <a:bodyPr/>
          <a:lstStyle/>
          <a:p>
            <a:r>
              <a:rPr lang="en-US" smtClean="0"/>
              <a:t>15 Oct 2013</a:t>
            </a:r>
            <a:endParaRPr lang="en-US"/>
          </a:p>
        </p:txBody>
      </p:sp>
      <p:sp>
        <p:nvSpPr>
          <p:cNvPr id="8" name="Footer Placeholder 7"/>
          <p:cNvSpPr>
            <a:spLocks noGrp="1"/>
          </p:cNvSpPr>
          <p:nvPr>
            <p:ph type="ftr" sz="quarter" idx="11"/>
          </p:nvPr>
        </p:nvSpPr>
        <p:spPr/>
        <p:txBody>
          <a:bodyPr/>
          <a:lstStyle/>
          <a:p>
            <a:r>
              <a:rPr lang="en-US" smtClean="0"/>
              <a:t>Shawn McKee / CHEP2013</a:t>
            </a:r>
            <a:endParaRPr lang="en-US"/>
          </a:p>
        </p:txBody>
      </p:sp>
    </p:spTree>
    <p:extLst>
      <p:ext uri="{BB962C8B-B14F-4D97-AF65-F5344CB8AC3E}">
        <p14:creationId xmlns:p14="http://schemas.microsoft.com/office/powerpoint/2010/main" val="15751268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2971800"/>
            <a:ext cx="8229600" cy="609600"/>
          </a:xfrm>
        </p:spPr>
        <p:txBody>
          <a:bodyPr>
            <a:normAutofit fontScale="90000"/>
          </a:bodyPr>
          <a:lstStyle/>
          <a:p>
            <a:r>
              <a:rPr lang="en-US" dirty="0" smtClean="0">
                <a:solidFill>
                  <a:srgbClr val="C00000"/>
                </a:solidFill>
              </a:rPr>
              <a:t>Additional Slides</a:t>
            </a:r>
            <a:endParaRPr lang="en-US" sz="1000" dirty="0">
              <a:solidFill>
                <a:srgbClr val="C00000"/>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
        <p:nvSpPr>
          <p:cNvPr id="5" name="Date Placeholder 4"/>
          <p:cNvSpPr>
            <a:spLocks noGrp="1"/>
          </p:cNvSpPr>
          <p:nvPr>
            <p:ph type="dt" sz="half" idx="10"/>
          </p:nvPr>
        </p:nvSpPr>
        <p:spPr/>
        <p:txBody>
          <a:bodyPr/>
          <a:lstStyle/>
          <a:p>
            <a:r>
              <a:rPr lang="en-US" smtClean="0"/>
              <a:t>15 Oct 2013</a:t>
            </a:r>
            <a:endParaRPr lang="en-US"/>
          </a:p>
        </p:txBody>
      </p:sp>
      <p:sp>
        <p:nvSpPr>
          <p:cNvPr id="8" name="Footer Placeholder 7"/>
          <p:cNvSpPr>
            <a:spLocks noGrp="1"/>
          </p:cNvSpPr>
          <p:nvPr>
            <p:ph type="ftr" sz="quarter" idx="11"/>
          </p:nvPr>
        </p:nvSpPr>
        <p:spPr/>
        <p:txBody>
          <a:bodyPr/>
          <a:lstStyle/>
          <a:p>
            <a:r>
              <a:rPr lang="en-US" smtClean="0"/>
              <a:t>Shawn McKee / CHEP2013</a:t>
            </a:r>
            <a:endParaRPr lang="en-US"/>
          </a:p>
        </p:txBody>
      </p:sp>
    </p:spTree>
    <p:extLst>
      <p:ext uri="{BB962C8B-B14F-4D97-AF65-F5344CB8AC3E}">
        <p14:creationId xmlns:p14="http://schemas.microsoft.com/office/powerpoint/2010/main" val="28039750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0678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3400"/>
            <a:ext cx="9067800" cy="580146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
        <p:nvSpPr>
          <p:cNvPr id="3" name="Date Placeholder 2"/>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
        <p:nvSpPr>
          <p:cNvPr id="2" name="Title 1"/>
          <p:cNvSpPr>
            <a:spLocks noGrp="1"/>
          </p:cNvSpPr>
          <p:nvPr>
            <p:ph type="title"/>
          </p:nvPr>
        </p:nvSpPr>
        <p:spPr>
          <a:xfrm>
            <a:off x="420028" y="76200"/>
            <a:ext cx="8571572" cy="639762"/>
          </a:xfrm>
        </p:spPr>
        <p:txBody>
          <a:bodyPr>
            <a:normAutofit fontScale="90000"/>
          </a:bodyPr>
          <a:lstStyle/>
          <a:p>
            <a:r>
              <a:rPr lang="en-US" sz="4200" dirty="0" smtClean="0">
                <a:solidFill>
                  <a:srgbClr val="C00000"/>
                </a:solidFill>
              </a:rPr>
              <a:t>DYNES Deployment Diagram</a:t>
            </a:r>
            <a:r>
              <a:rPr lang="en-US" dirty="0" smtClean="0">
                <a:solidFill>
                  <a:srgbClr val="C00000"/>
                </a:solidFill>
              </a:rPr>
              <a:t/>
            </a:r>
            <a:br>
              <a:rPr lang="en-US" dirty="0" smtClean="0">
                <a:solidFill>
                  <a:srgbClr val="C00000"/>
                </a:solidFill>
              </a:rPr>
            </a:br>
            <a:endParaRPr lang="en-US" sz="1000" dirty="0"/>
          </a:p>
        </p:txBody>
      </p:sp>
    </p:spTree>
    <p:extLst>
      <p:ext uri="{BB962C8B-B14F-4D97-AF65-F5344CB8AC3E}">
        <p14:creationId xmlns:p14="http://schemas.microsoft.com/office/powerpoint/2010/main" val="28280479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DYNES Status</a:t>
            </a:r>
            <a:endParaRPr lang="en-US" dirty="0"/>
          </a:p>
        </p:txBody>
      </p:sp>
      <p:sp>
        <p:nvSpPr>
          <p:cNvPr id="3" name="Content Placeholder 2"/>
          <p:cNvSpPr>
            <a:spLocks noGrp="1"/>
          </p:cNvSpPr>
          <p:nvPr>
            <p:ph idx="1"/>
          </p:nvPr>
        </p:nvSpPr>
        <p:spPr/>
        <p:txBody>
          <a:bodyPr>
            <a:normAutofit lnSpcReduction="10000"/>
          </a:bodyPr>
          <a:lstStyle/>
          <a:p>
            <a:r>
              <a:rPr lang="en-US" b="1" dirty="0" smtClean="0"/>
              <a:t>The DYNES project (an NSF MRI 3 year grant) was completed on July 31.</a:t>
            </a:r>
          </a:p>
          <a:p>
            <a:r>
              <a:rPr lang="en-US" dirty="0" smtClean="0">
                <a:solidFill>
                  <a:srgbClr val="00B050"/>
                </a:solidFill>
              </a:rPr>
              <a:t>Last set of sites were installed in Spring 2013</a:t>
            </a:r>
          </a:p>
          <a:p>
            <a:r>
              <a:rPr lang="en-US" dirty="0" smtClean="0">
                <a:solidFill>
                  <a:srgbClr val="0070C0"/>
                </a:solidFill>
              </a:rPr>
              <a:t>We have deployed all of the DYNES planned footprint and upgraded a subset of sites with </a:t>
            </a:r>
            <a:r>
              <a:rPr lang="en-US" dirty="0" err="1" smtClean="0">
                <a:solidFill>
                  <a:srgbClr val="0070C0"/>
                </a:solidFill>
              </a:rPr>
              <a:t>Openflow</a:t>
            </a:r>
            <a:r>
              <a:rPr lang="en-US" dirty="0" smtClean="0">
                <a:solidFill>
                  <a:srgbClr val="0070C0"/>
                </a:solidFill>
              </a:rPr>
              <a:t> capable switches</a:t>
            </a:r>
          </a:p>
          <a:p>
            <a:r>
              <a:rPr lang="en-US" dirty="0" smtClean="0">
                <a:solidFill>
                  <a:srgbClr val="C00000"/>
                </a:solidFill>
              </a:rPr>
              <a:t>We are continuing to work on some remaining issues with the reliability and speed of VC creation between DYNES sites</a:t>
            </a:r>
          </a:p>
          <a:p>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spTree>
    <p:extLst>
      <p:ext uri="{BB962C8B-B14F-4D97-AF65-F5344CB8AC3E}">
        <p14:creationId xmlns:p14="http://schemas.microsoft.com/office/powerpoint/2010/main" val="4136012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Networking and Virtual Circuits</a:t>
            </a:r>
            <a:endParaRPr lang="en-US" dirty="0"/>
          </a:p>
        </p:txBody>
      </p:sp>
      <p:sp>
        <p:nvSpPr>
          <p:cNvPr id="3" name="Content Placeholder 2"/>
          <p:cNvSpPr>
            <a:spLocks noGrp="1"/>
          </p:cNvSpPr>
          <p:nvPr>
            <p:ph idx="1"/>
          </p:nvPr>
        </p:nvSpPr>
        <p:spPr>
          <a:xfrm>
            <a:off x="457200" y="990600"/>
            <a:ext cx="8382000" cy="5257800"/>
          </a:xfrm>
        </p:spPr>
        <p:txBody>
          <a:bodyPr>
            <a:normAutofit fontScale="62500" lnSpcReduction="20000"/>
          </a:bodyPr>
          <a:lstStyle/>
          <a:p>
            <a:r>
              <a:rPr lang="en-US" dirty="0" smtClean="0"/>
              <a:t>For users, networks are typically black boxes that try to transport bits between the source and destination in a “best effort” way.</a:t>
            </a:r>
          </a:p>
          <a:p>
            <a:r>
              <a:rPr lang="en-US" dirty="0" smtClean="0">
                <a:solidFill>
                  <a:srgbClr val="0070C0"/>
                </a:solidFill>
              </a:rPr>
              <a:t>Traffic is not differentiated; all flows are handled in the same way.  Simple and powerful but </a:t>
            </a:r>
            <a:r>
              <a:rPr lang="en-US" b="1" dirty="0" smtClean="0">
                <a:solidFill>
                  <a:srgbClr val="0070C0"/>
                </a:solidFill>
              </a:rPr>
              <a:t>problematic </a:t>
            </a:r>
            <a:r>
              <a:rPr lang="en-US" dirty="0" smtClean="0">
                <a:solidFill>
                  <a:srgbClr val="0070C0"/>
                </a:solidFill>
              </a:rPr>
              <a:t>for some use-cases:</a:t>
            </a:r>
          </a:p>
          <a:p>
            <a:pPr lvl="1"/>
            <a:r>
              <a:rPr lang="en-US" dirty="0" smtClean="0"/>
              <a:t>Latency sensitive applications: remote control, video conferencing, real-time interaction</a:t>
            </a:r>
          </a:p>
          <a:p>
            <a:pPr lvl="1"/>
            <a:r>
              <a:rPr lang="en-US" dirty="0" smtClean="0"/>
              <a:t>Priority not able to be expressed between flows of varying importance</a:t>
            </a:r>
          </a:p>
          <a:p>
            <a:pPr lvl="1"/>
            <a:r>
              <a:rPr lang="en-US" dirty="0" smtClean="0"/>
              <a:t>Scheduling workloads over distributed resources is difficult</a:t>
            </a:r>
          </a:p>
          <a:p>
            <a:r>
              <a:rPr lang="en-US" b="1" u="sng" dirty="0" smtClean="0">
                <a:solidFill>
                  <a:srgbClr val="00B050"/>
                </a:solidFill>
              </a:rPr>
              <a:t>R</a:t>
            </a:r>
            <a:r>
              <a:rPr lang="en-US" dirty="0" smtClean="0">
                <a:solidFill>
                  <a:srgbClr val="00B050"/>
                </a:solidFill>
              </a:rPr>
              <a:t>esearch</a:t>
            </a:r>
            <a:r>
              <a:rPr lang="en-US" dirty="0">
                <a:solidFill>
                  <a:srgbClr val="00B050"/>
                </a:solidFill>
              </a:rPr>
              <a:t> </a:t>
            </a:r>
            <a:r>
              <a:rPr lang="en-US" dirty="0" smtClean="0">
                <a:solidFill>
                  <a:srgbClr val="00B050"/>
                </a:solidFill>
              </a:rPr>
              <a:t>and </a:t>
            </a:r>
            <a:r>
              <a:rPr lang="en-US" b="1" u="sng" dirty="0" smtClean="0">
                <a:solidFill>
                  <a:srgbClr val="00B050"/>
                </a:solidFill>
              </a:rPr>
              <a:t>E</a:t>
            </a:r>
            <a:r>
              <a:rPr lang="en-US" dirty="0" smtClean="0">
                <a:solidFill>
                  <a:srgbClr val="00B050"/>
                </a:solidFill>
              </a:rPr>
              <a:t>ducation (</a:t>
            </a:r>
            <a:r>
              <a:rPr lang="en-US" b="1" dirty="0" smtClean="0">
                <a:solidFill>
                  <a:srgbClr val="00B050"/>
                </a:solidFill>
              </a:rPr>
              <a:t>R&amp;E</a:t>
            </a:r>
            <a:r>
              <a:rPr lang="en-US" dirty="0" smtClean="0">
                <a:solidFill>
                  <a:srgbClr val="00B050"/>
                </a:solidFill>
              </a:rPr>
              <a:t>) networks have experimented with the concept of </a:t>
            </a:r>
            <a:r>
              <a:rPr lang="en-US" b="1" u="sng" dirty="0" smtClean="0">
                <a:solidFill>
                  <a:srgbClr val="00B050"/>
                </a:solidFill>
              </a:rPr>
              <a:t>V</a:t>
            </a:r>
            <a:r>
              <a:rPr lang="en-US" dirty="0" smtClean="0">
                <a:solidFill>
                  <a:srgbClr val="00B050"/>
                </a:solidFill>
              </a:rPr>
              <a:t>irtual </a:t>
            </a:r>
            <a:r>
              <a:rPr lang="en-US" b="1" u="sng" dirty="0" smtClean="0">
                <a:solidFill>
                  <a:srgbClr val="00B050"/>
                </a:solidFill>
              </a:rPr>
              <a:t>C</a:t>
            </a:r>
            <a:r>
              <a:rPr lang="en-US" dirty="0" smtClean="0">
                <a:solidFill>
                  <a:srgbClr val="00B050"/>
                </a:solidFill>
              </a:rPr>
              <a:t>ircuits (</a:t>
            </a:r>
            <a:r>
              <a:rPr lang="en-US" b="1" dirty="0" smtClean="0">
                <a:solidFill>
                  <a:srgbClr val="00B050"/>
                </a:solidFill>
              </a:rPr>
              <a:t>VC</a:t>
            </a:r>
            <a:r>
              <a:rPr lang="en-US" dirty="0" smtClean="0">
                <a:solidFill>
                  <a:srgbClr val="00B050"/>
                </a:solidFill>
              </a:rPr>
              <a:t>) for a number of years.</a:t>
            </a:r>
          </a:p>
          <a:p>
            <a:pPr lvl="1"/>
            <a:r>
              <a:rPr lang="en-US" dirty="0" smtClean="0"/>
              <a:t>This connection-oriented service emulates a physical point-to-point connection</a:t>
            </a:r>
            <a:r>
              <a:rPr lang="en-US" dirty="0"/>
              <a:t>, </a:t>
            </a:r>
            <a:r>
              <a:rPr lang="en-US" dirty="0" smtClean="0"/>
              <a:t>using the underlying technology of packet-switched networks</a:t>
            </a:r>
          </a:p>
          <a:p>
            <a:pPr lvl="1"/>
            <a:r>
              <a:rPr lang="en-US" dirty="0" smtClean="0"/>
              <a:t>Virtual circuits can usually be configured to guarantee some properties of the connection like its bandwidth, loss characteristics and/or jitter in packet timing.</a:t>
            </a:r>
          </a:p>
          <a:p>
            <a:pPr lvl="1"/>
            <a:r>
              <a:rPr lang="en-US" dirty="0" smtClean="0"/>
              <a:t>This can be powerful in organizing resource use and in being able to support sensitive applications or deliver on deadline scheduling for workloads.</a:t>
            </a:r>
          </a:p>
          <a:p>
            <a:pPr lvl="1"/>
            <a:r>
              <a:rPr lang="en-US" dirty="0" smtClean="0"/>
              <a:t>Many R&amp;E backbones have implemented VC technology</a:t>
            </a:r>
          </a:p>
          <a:p>
            <a:r>
              <a:rPr lang="en-US" b="1" dirty="0" smtClean="0"/>
              <a:t>The problem: </a:t>
            </a:r>
            <a:r>
              <a:rPr lang="en-US" b="1" dirty="0"/>
              <a:t>H</a:t>
            </a:r>
            <a:r>
              <a:rPr lang="en-US" b="1" dirty="0" smtClean="0"/>
              <a:t>ow can a user or application create and access a VC?</a:t>
            </a:r>
          </a:p>
          <a:p>
            <a:r>
              <a:rPr lang="en-US" dirty="0" smtClean="0">
                <a:solidFill>
                  <a:srgbClr val="C00000"/>
                </a:solidFill>
              </a:rPr>
              <a:t>That was the basic question the DYNES project tried to address….</a:t>
            </a:r>
          </a:p>
          <a:p>
            <a:pPr marL="0" indent="0">
              <a:buNone/>
            </a:pPr>
            <a:endParaRPr lang="en-US" dirty="0" smtClean="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4034979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944562"/>
          </a:xfrm>
        </p:spPr>
        <p:txBody>
          <a:bodyPr>
            <a:normAutofit/>
          </a:bodyPr>
          <a:lstStyle/>
          <a:p>
            <a:r>
              <a:rPr lang="en-US" dirty="0" smtClean="0">
                <a:solidFill>
                  <a:srgbClr val="C00000"/>
                </a:solidFill>
              </a:rPr>
              <a:t>What is DYNES?</a:t>
            </a:r>
            <a:endParaRPr lang="en-US" sz="1000" dirty="0"/>
          </a:p>
        </p:txBody>
      </p:sp>
      <p:sp>
        <p:nvSpPr>
          <p:cNvPr id="3" name="Content Placeholder 2"/>
          <p:cNvSpPr>
            <a:spLocks noGrp="1"/>
          </p:cNvSpPr>
          <p:nvPr>
            <p:ph idx="1"/>
          </p:nvPr>
        </p:nvSpPr>
        <p:spPr>
          <a:xfrm>
            <a:off x="457200" y="990601"/>
            <a:ext cx="8382000" cy="1447800"/>
          </a:xfrm>
        </p:spPr>
        <p:txBody>
          <a:bodyPr>
            <a:normAutofit fontScale="62500" lnSpcReduction="20000"/>
          </a:bodyPr>
          <a:lstStyle/>
          <a:p>
            <a:pPr marL="0" indent="0">
              <a:buNone/>
            </a:pPr>
            <a:r>
              <a:rPr lang="en-US" dirty="0" smtClean="0"/>
              <a:t>A distributed virtual cyber-instrument for the creation of virtual circuits on demand between </a:t>
            </a:r>
            <a:r>
              <a:rPr lang="en-US" dirty="0" smtClean="0">
                <a:effectLst>
                  <a:outerShdw blurRad="38100" dist="38100" dir="2700000" algn="tl">
                    <a:srgbClr val="000000">
                      <a:alpha val="43137"/>
                    </a:srgbClr>
                  </a:outerShdw>
                </a:effectLst>
              </a:rPr>
              <a:t>DYNES</a:t>
            </a:r>
            <a:r>
              <a:rPr lang="en-US" dirty="0" smtClean="0"/>
              <a:t> sites.  </a:t>
            </a:r>
            <a:r>
              <a:rPr lang="en-US" dirty="0" smtClean="0">
                <a:effectLst>
                  <a:outerShdw blurRad="38100" dist="38100" dir="2700000" algn="tl">
                    <a:srgbClr val="000000">
                      <a:alpha val="43137"/>
                    </a:srgbClr>
                  </a:outerShdw>
                </a:effectLst>
              </a:rPr>
              <a:t>DYNES</a:t>
            </a:r>
            <a:r>
              <a:rPr lang="en-US" dirty="0" smtClean="0"/>
              <a:t> spans </a:t>
            </a:r>
            <a:r>
              <a:rPr lang="en-US" dirty="0"/>
              <a:t>about 40 US universities and 11 </a:t>
            </a:r>
            <a:r>
              <a:rPr lang="en-US" dirty="0">
                <a:effectLst>
                  <a:outerShdw blurRad="38100" dist="38100" dir="2700000" algn="tl">
                    <a:srgbClr val="000000">
                      <a:alpha val="43137"/>
                    </a:srgbClr>
                  </a:outerShdw>
                </a:effectLst>
              </a:rPr>
              <a:t>Internet2</a:t>
            </a:r>
            <a:r>
              <a:rPr lang="en-US" dirty="0"/>
              <a:t> </a:t>
            </a:r>
            <a:r>
              <a:rPr lang="en-US" dirty="0" smtClean="0"/>
              <a:t>connectors and interoperates with </a:t>
            </a:r>
            <a:r>
              <a:rPr lang="fr-FR" dirty="0">
                <a:effectLst>
                  <a:outerShdw blurRad="38100" dist="38100" dir="2700000" algn="tl">
                    <a:srgbClr val="000000">
                      <a:alpha val="43137"/>
                    </a:srgbClr>
                  </a:outerShdw>
                </a:effectLst>
              </a:rPr>
              <a:t>ESnet</a:t>
            </a:r>
            <a:r>
              <a:rPr lang="fr-FR" dirty="0"/>
              <a:t>, </a:t>
            </a:r>
            <a:r>
              <a:rPr lang="fr-FR" dirty="0">
                <a:effectLst>
                  <a:outerShdw blurRad="38100" dist="38100" dir="2700000" algn="tl">
                    <a:srgbClr val="000000">
                      <a:alpha val="43137"/>
                    </a:srgbClr>
                  </a:outerShdw>
                </a:effectLst>
              </a:rPr>
              <a:t>GEANT</a:t>
            </a:r>
            <a:r>
              <a:rPr lang="fr-FR" dirty="0"/>
              <a:t>, </a:t>
            </a:r>
            <a:r>
              <a:rPr lang="fr-FR" dirty="0" smtClean="0">
                <a:effectLst>
                  <a:outerShdw blurRad="38100" dist="38100" dir="2700000" algn="tl">
                    <a:srgbClr val="000000">
                      <a:alpha val="43137"/>
                    </a:srgbClr>
                  </a:outerShdw>
                </a:effectLst>
              </a:rPr>
              <a:t>APAN</a:t>
            </a:r>
            <a:r>
              <a:rPr lang="fr-FR" dirty="0" smtClean="0"/>
              <a:t>, </a:t>
            </a:r>
            <a:r>
              <a:rPr lang="en-US" dirty="0" err="1" smtClean="0">
                <a:effectLst>
                  <a:outerShdw blurRad="38100" dist="38100" dir="2700000" algn="tl">
                    <a:srgbClr val="000000">
                      <a:alpha val="43137"/>
                    </a:srgbClr>
                  </a:outerShdw>
                </a:effectLst>
              </a:rPr>
              <a:t>USLHCNet</a:t>
            </a:r>
            <a:r>
              <a:rPr lang="en-US" dirty="0" smtClean="0"/>
              <a:t>, </a:t>
            </a:r>
            <a:r>
              <a:rPr lang="fr-FR" dirty="0" smtClean="0"/>
              <a:t>and many others. </a:t>
            </a:r>
          </a:p>
          <a:p>
            <a:pPr marL="0" indent="0">
              <a:buNone/>
            </a:pPr>
            <a:r>
              <a:rPr lang="en-US" dirty="0" smtClean="0"/>
              <a:t>Synergetic </a:t>
            </a:r>
            <a:r>
              <a:rPr lang="en-US" dirty="0"/>
              <a:t>projects include </a:t>
            </a:r>
            <a:r>
              <a:rPr lang="en-US" dirty="0" err="1">
                <a:effectLst>
                  <a:outerShdw blurRad="38100" dist="38100" dir="2700000" algn="tl">
                    <a:srgbClr val="000000">
                      <a:alpha val="43137"/>
                    </a:srgbClr>
                  </a:outerShdw>
                </a:effectLst>
              </a:rPr>
              <a:t>OliMPS</a:t>
            </a:r>
            <a:r>
              <a:rPr lang="en-US" dirty="0"/>
              <a:t> and </a:t>
            </a:r>
            <a:r>
              <a:rPr lang="en-US" dirty="0" smtClean="0">
                <a:effectLst>
                  <a:outerShdw blurRad="38100" dist="38100" dir="2700000" algn="tl">
                    <a:srgbClr val="000000">
                      <a:alpha val="43137"/>
                    </a:srgbClr>
                  </a:outerShdw>
                </a:effectLst>
              </a:rPr>
              <a:t>ANSE</a:t>
            </a:r>
            <a:r>
              <a:rPr lang="en-US" dirty="0" smtClean="0"/>
              <a:t>.</a:t>
            </a:r>
            <a:endParaRPr lang="fr-FR" dirty="0" smtClean="0"/>
          </a:p>
          <a:p>
            <a:pPr marL="0" indent="0">
              <a:buNone/>
            </a:pPr>
            <a:endParaRPr lang="fr-FR" dirty="0" smtClean="0"/>
          </a:p>
          <a:p>
            <a:pPr marL="0" indent="0">
              <a:buNone/>
            </a:pPr>
            <a:endParaRPr lang="fr-FR" dirty="0"/>
          </a:p>
          <a:p>
            <a:pPr marL="0" indent="0">
              <a:buNone/>
            </a:pPr>
            <a:endParaRPr lang="en-US" dirty="0" smtClean="0"/>
          </a:p>
          <a:p>
            <a:endParaRPr lang="en-US" dirty="0" smtClean="0"/>
          </a:p>
          <a:p>
            <a:pPr lvl="1"/>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438400"/>
            <a:ext cx="7067684" cy="3763386"/>
          </a:xfrm>
          <a:prstGeom prst="rect">
            <a:avLst/>
          </a:prstGeom>
        </p:spPr>
      </p:pic>
      <p:sp>
        <p:nvSpPr>
          <p:cNvPr id="8" name="TextBox 7"/>
          <p:cNvSpPr txBox="1"/>
          <p:nvPr/>
        </p:nvSpPr>
        <p:spPr>
          <a:xfrm>
            <a:off x="6553200" y="2812642"/>
            <a:ext cx="2133600" cy="1846659"/>
          </a:xfrm>
          <a:prstGeom prst="rect">
            <a:avLst/>
          </a:prstGeom>
          <a:noFill/>
        </p:spPr>
        <p:txBody>
          <a:bodyPr wrap="square" rtlCol="0">
            <a:spAutoFit/>
          </a:bodyPr>
          <a:lstStyle/>
          <a:p>
            <a:r>
              <a:rPr lang="en-US" sz="2400" b="1" dirty="0">
                <a:solidFill>
                  <a:srgbClr val="FF0000"/>
                </a:solidFill>
              </a:rPr>
              <a:t>Dynamic network circuit provisioning and scheduling</a:t>
            </a:r>
          </a:p>
          <a:p>
            <a:endParaRPr lang="en-US" b="1" dirty="0">
              <a:solidFill>
                <a:srgbClr val="FF0000"/>
              </a:solidFill>
            </a:endParaRPr>
          </a:p>
        </p:txBody>
      </p:sp>
      <p:sp>
        <p:nvSpPr>
          <p:cNvPr id="5" name="Date Placeholder 4"/>
          <p:cNvSpPr>
            <a:spLocks noGrp="1"/>
          </p:cNvSpPr>
          <p:nvPr>
            <p:ph type="dt" sz="half" idx="10"/>
          </p:nvPr>
        </p:nvSpPr>
        <p:spPr/>
        <p:txBody>
          <a:bodyPr/>
          <a:lstStyle/>
          <a:p>
            <a:r>
              <a:rPr lang="en-US" smtClean="0"/>
              <a:t>15 Oct 2013</a:t>
            </a:r>
            <a:endParaRPr lang="en-US"/>
          </a:p>
        </p:txBody>
      </p:sp>
      <p:sp>
        <p:nvSpPr>
          <p:cNvPr id="10" name="Footer Placeholder 9"/>
          <p:cNvSpPr>
            <a:spLocks noGrp="1"/>
          </p:cNvSpPr>
          <p:nvPr>
            <p:ph type="ftr" sz="quarter" idx="11"/>
          </p:nvPr>
        </p:nvSpPr>
        <p:spPr/>
        <p:txBody>
          <a:bodyPr/>
          <a:lstStyle/>
          <a:p>
            <a:r>
              <a:rPr lang="en-US" smtClean="0"/>
              <a:t>Shawn McKee / CHEP2013</a:t>
            </a:r>
            <a:endParaRPr lang="en-US"/>
          </a:p>
        </p:txBody>
      </p:sp>
    </p:spTree>
    <p:extLst>
      <p:ext uri="{BB962C8B-B14F-4D97-AF65-F5344CB8AC3E}">
        <p14:creationId xmlns:p14="http://schemas.microsoft.com/office/powerpoint/2010/main" val="2046233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solidFill>
          <a:ln w="76200"/>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smtClean="0">
                <a:solidFill>
                  <a:srgbClr val="C00000"/>
                </a:solidFill>
              </a:rPr>
              <a:t>Uses For DYNES</a:t>
            </a:r>
            <a:endParaRPr lang="en-US" sz="1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352098"/>
            <a:ext cx="1145354" cy="334133"/>
          </a:xfrm>
          <a:prstGeom prst="rect">
            <a:avLst/>
          </a:prstGeom>
        </p:spPr>
      </p:pic>
      <p:graphicFrame>
        <p:nvGraphicFramePr>
          <p:cNvPr id="10" name="Content Placeholder 9"/>
          <p:cNvGraphicFramePr>
            <a:graphicFrameLocks noGrp="1"/>
          </p:cNvGraphicFramePr>
          <p:nvPr>
            <p:ph idx="1"/>
            <p:extLst>
              <p:ext uri="{D42A27DB-BD31-4B8C-83A1-F6EECF244321}">
                <p14:modId xmlns:p14="http://schemas.microsoft.com/office/powerpoint/2010/main" val="2100127793"/>
              </p:ext>
            </p:extLst>
          </p:nvPr>
        </p:nvGraphicFramePr>
        <p:xfrm>
          <a:off x="457200" y="13716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a:p>
        </p:txBody>
      </p:sp>
    </p:spTree>
    <p:extLst>
      <p:ext uri="{BB962C8B-B14F-4D97-AF65-F5344CB8AC3E}">
        <p14:creationId xmlns:p14="http://schemas.microsoft.com/office/powerpoint/2010/main" val="2631740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Using Virtual Circuits</a:t>
            </a:r>
            <a:endParaRPr lang="en-US" dirty="0"/>
          </a:p>
        </p:txBody>
      </p:sp>
      <p:sp>
        <p:nvSpPr>
          <p:cNvPr id="3" name="Content Placeholder 2"/>
          <p:cNvSpPr>
            <a:spLocks noGrp="1"/>
          </p:cNvSpPr>
          <p:nvPr>
            <p:ph idx="1"/>
          </p:nvPr>
        </p:nvSpPr>
        <p:spPr>
          <a:xfrm>
            <a:off x="457200" y="1600200"/>
            <a:ext cx="8382000" cy="4525963"/>
          </a:xfrm>
        </p:spPr>
        <p:txBody>
          <a:bodyPr>
            <a:normAutofit/>
          </a:bodyPr>
          <a:lstStyle/>
          <a:p>
            <a:r>
              <a:rPr lang="en-US" dirty="0" smtClean="0"/>
              <a:t>As we brought up </a:t>
            </a:r>
            <a:r>
              <a:rPr lang="en-US" dirty="0" smtClean="0">
                <a:effectLst>
                  <a:outerShdw blurRad="38100" dist="38100" dir="2700000" algn="tl">
                    <a:srgbClr val="000000">
                      <a:alpha val="43137"/>
                    </a:srgbClr>
                  </a:outerShdw>
                </a:effectLst>
              </a:rPr>
              <a:t>DYNES</a:t>
            </a:r>
            <a:r>
              <a:rPr lang="en-US" dirty="0" smtClean="0"/>
              <a:t> sites and began testing we noticed a very important practical limitation in using virtual circuits</a:t>
            </a:r>
          </a:p>
          <a:p>
            <a:pPr lvl="1"/>
            <a:r>
              <a:rPr lang="en-US" dirty="0" smtClean="0"/>
              <a:t>A virtual circuit of a specific size would be created</a:t>
            </a:r>
          </a:p>
          <a:p>
            <a:pPr lvl="1"/>
            <a:r>
              <a:rPr lang="en-US" dirty="0" smtClean="0"/>
              <a:t>An application would send data on the circuit</a:t>
            </a:r>
          </a:p>
          <a:p>
            <a:pPr lvl="1"/>
            <a:r>
              <a:rPr lang="en-US" b="1" dirty="0" smtClean="0">
                <a:solidFill>
                  <a:srgbClr val="C00000"/>
                </a:solidFill>
              </a:rPr>
              <a:t>The throughput achieved was significantly less than the reserved bandwidth, often less than 50%</a:t>
            </a:r>
          </a:p>
          <a:p>
            <a:r>
              <a:rPr lang="en-US" b="1" dirty="0" smtClean="0">
                <a:solidFill>
                  <a:srgbClr val="00B050"/>
                </a:solidFill>
              </a:rPr>
              <a:t>What was wrong?  </a:t>
            </a:r>
            <a:endParaRPr lang="en-US" b="1" dirty="0">
              <a:solidFill>
                <a:srgbClr val="00B050"/>
              </a:solidFill>
            </a:endParaRP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2055124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Exploring the Problem</a:t>
            </a:r>
            <a:endParaRPr lang="en-US" dirty="0"/>
          </a:p>
        </p:txBody>
      </p:sp>
      <p:sp>
        <p:nvSpPr>
          <p:cNvPr id="3" name="Content Placeholder 2"/>
          <p:cNvSpPr>
            <a:spLocks noGrp="1"/>
          </p:cNvSpPr>
          <p:nvPr>
            <p:ph idx="1"/>
          </p:nvPr>
        </p:nvSpPr>
        <p:spPr>
          <a:xfrm>
            <a:off x="457200" y="914400"/>
            <a:ext cx="8305800" cy="5287963"/>
          </a:xfrm>
        </p:spPr>
        <p:txBody>
          <a:bodyPr>
            <a:normAutofit fontScale="70000" lnSpcReduction="20000"/>
          </a:bodyPr>
          <a:lstStyle/>
          <a:p>
            <a:r>
              <a:rPr lang="en-US" dirty="0" smtClean="0">
                <a:effectLst>
                  <a:outerShdw blurRad="38100" dist="38100" dir="2700000" algn="tl">
                    <a:srgbClr val="000000">
                      <a:alpha val="43137"/>
                    </a:srgbClr>
                  </a:outerShdw>
                </a:effectLst>
              </a:rPr>
              <a:t>DYNES</a:t>
            </a:r>
            <a:r>
              <a:rPr lang="en-US" dirty="0"/>
              <a:t> </a:t>
            </a:r>
            <a:r>
              <a:rPr lang="en-US" dirty="0" smtClean="0"/>
              <a:t>extended the ability to create virtual circuits from the research and education network backbones out to end-sites, where scientists host their data and computing resources</a:t>
            </a:r>
          </a:p>
          <a:p>
            <a:r>
              <a:rPr lang="en-US" b="1" dirty="0" smtClean="0">
                <a:solidFill>
                  <a:srgbClr val="0070C0"/>
                </a:solidFill>
              </a:rPr>
              <a:t>Problem 1: </a:t>
            </a:r>
            <a:r>
              <a:rPr lang="en-US" dirty="0" smtClean="0"/>
              <a:t>The VCs created were intended to be end-to-end but practical implementation considerations often resulted in  portions of the network path not protecting DYNES flows</a:t>
            </a:r>
          </a:p>
          <a:p>
            <a:pPr lvl="1"/>
            <a:r>
              <a:rPr lang="en-US" dirty="0" smtClean="0"/>
              <a:t>Reservations of X bandwidth are not typically guaranteed along </a:t>
            </a:r>
            <a:r>
              <a:rPr lang="en-US" u="sng" dirty="0" smtClean="0"/>
              <a:t>every</a:t>
            </a:r>
            <a:r>
              <a:rPr lang="en-US" dirty="0" smtClean="0"/>
              <a:t> part of the path between DYNES sites</a:t>
            </a:r>
          </a:p>
          <a:p>
            <a:pPr lvl="1"/>
            <a:r>
              <a:rPr lang="en-US" dirty="0"/>
              <a:t>O</a:t>
            </a:r>
            <a:r>
              <a:rPr lang="en-US" dirty="0" smtClean="0"/>
              <a:t>ne reason DYNES flows may not be able to utilize the bandwidth they have reserved is because they are traversing portions of the path that are congested, resulting in packet loss</a:t>
            </a:r>
          </a:p>
          <a:p>
            <a:r>
              <a:rPr lang="en-US" b="1" dirty="0" smtClean="0">
                <a:solidFill>
                  <a:srgbClr val="0070C0"/>
                </a:solidFill>
              </a:rPr>
              <a:t>Problem 2:</a:t>
            </a:r>
            <a:r>
              <a:rPr lang="en-US" dirty="0" smtClean="0"/>
              <a:t> </a:t>
            </a:r>
            <a:r>
              <a:rPr lang="en-US" dirty="0"/>
              <a:t>T</a:t>
            </a:r>
            <a:r>
              <a:rPr lang="en-US" dirty="0" smtClean="0"/>
              <a:t>he mismatch between the network interface card (NIC) bandwidth on the end-hosts and the amount of reserved bandwidth in the circuit cause micro-bursts of traffic to overrun what the VC can handle, resulting in packet loss or packet re-ordering.  (More on this in the next slide)</a:t>
            </a:r>
          </a:p>
          <a:p>
            <a:r>
              <a:rPr lang="en-US" b="1" dirty="0" smtClean="0"/>
              <a:t>Either problem causes TCP to deliver much less throughput than was reserved</a:t>
            </a: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3162381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DYNES Bandwidth Guarantees via OSCARS</a:t>
            </a:r>
            <a:endParaRPr lang="en-US" sz="3600" dirty="0"/>
          </a:p>
        </p:txBody>
      </p:sp>
      <p:sp>
        <p:nvSpPr>
          <p:cNvPr id="3" name="Content Placeholder 2"/>
          <p:cNvSpPr>
            <a:spLocks noGrp="1"/>
          </p:cNvSpPr>
          <p:nvPr>
            <p:ph idx="1"/>
          </p:nvPr>
        </p:nvSpPr>
        <p:spPr>
          <a:xfrm>
            <a:off x="457200" y="990600"/>
            <a:ext cx="8382000" cy="5410200"/>
          </a:xfrm>
        </p:spPr>
        <p:txBody>
          <a:bodyPr>
            <a:noAutofit/>
          </a:bodyPr>
          <a:lstStyle/>
          <a:p>
            <a:r>
              <a:rPr lang="en-US" sz="2000" dirty="0">
                <a:effectLst>
                  <a:outerShdw blurRad="38100" dist="38100" dir="2700000" algn="tl">
                    <a:srgbClr val="000000">
                      <a:alpha val="43137"/>
                    </a:srgbClr>
                  </a:outerShdw>
                </a:effectLst>
              </a:rPr>
              <a:t>OSCARS</a:t>
            </a:r>
            <a:r>
              <a:rPr lang="en-US" sz="2000" dirty="0"/>
              <a:t> </a:t>
            </a:r>
            <a:r>
              <a:rPr lang="en-US" sz="2000" dirty="0" smtClean="0"/>
              <a:t>provides bandwidth </a:t>
            </a:r>
            <a:r>
              <a:rPr lang="en-US" sz="2000" dirty="0"/>
              <a:t>guarantees, </a:t>
            </a:r>
            <a:r>
              <a:rPr lang="en-US" sz="2000" dirty="0" smtClean="0"/>
              <a:t>via </a:t>
            </a:r>
            <a:r>
              <a:rPr lang="en-US" sz="2000" dirty="0" err="1" smtClean="0"/>
              <a:t>QoS</a:t>
            </a:r>
            <a:r>
              <a:rPr lang="en-US" sz="2000" dirty="0"/>
              <a:t>, for </a:t>
            </a:r>
            <a:r>
              <a:rPr lang="en-US" sz="2000" dirty="0" smtClean="0"/>
              <a:t>supported hardware.  </a:t>
            </a:r>
            <a:endParaRPr lang="en-US" sz="2000" dirty="0"/>
          </a:p>
          <a:p>
            <a:r>
              <a:rPr lang="en-US" sz="2000" dirty="0" smtClean="0">
                <a:effectLst>
                  <a:outerShdw blurRad="38100" dist="38100" dir="2700000" algn="tl">
                    <a:srgbClr val="000000">
                      <a:alpha val="43137"/>
                    </a:srgbClr>
                  </a:outerShdw>
                </a:effectLst>
              </a:rPr>
              <a:t>OSCARS</a:t>
            </a:r>
            <a:r>
              <a:rPr lang="en-US" sz="2000" dirty="0" smtClean="0"/>
              <a:t> installs </a:t>
            </a:r>
            <a:r>
              <a:rPr lang="en-US" sz="2000" dirty="0"/>
              <a:t>mechanisms on network devices </a:t>
            </a:r>
            <a:r>
              <a:rPr lang="en-US" sz="2000" dirty="0" smtClean="0"/>
              <a:t>that prioritizes VC traffic up to the bandwidth limit requested.</a:t>
            </a:r>
          </a:p>
          <a:p>
            <a:pPr lvl="1"/>
            <a:r>
              <a:rPr lang="en-US" sz="1600" dirty="0" smtClean="0"/>
              <a:t>This </a:t>
            </a:r>
            <a:r>
              <a:rPr lang="en-US" sz="1600" dirty="0"/>
              <a:t>can be modeled into two basic classes of </a:t>
            </a:r>
            <a:r>
              <a:rPr lang="en-US" sz="1600" dirty="0" smtClean="0"/>
              <a:t>service:</a:t>
            </a:r>
            <a:endParaRPr lang="en-US" sz="2000" dirty="0" smtClean="0"/>
          </a:p>
          <a:p>
            <a:pPr lvl="2"/>
            <a:r>
              <a:rPr lang="en-US" sz="1600" dirty="0" smtClean="0"/>
              <a:t>Expedited Traffic (traffic in the VC)</a:t>
            </a:r>
          </a:p>
          <a:p>
            <a:pPr lvl="2"/>
            <a:r>
              <a:rPr lang="en-US" sz="1600" dirty="0" smtClean="0"/>
              <a:t>Best </a:t>
            </a:r>
            <a:r>
              <a:rPr lang="en-US" sz="1600" dirty="0"/>
              <a:t>Effort </a:t>
            </a:r>
            <a:r>
              <a:rPr lang="en-US" sz="1600" dirty="0" smtClean="0"/>
              <a:t>Traffic (all other traffic)</a:t>
            </a:r>
            <a:endParaRPr lang="en-US" sz="1000" dirty="0"/>
          </a:p>
          <a:p>
            <a:r>
              <a:rPr lang="en-US" sz="2000" dirty="0"/>
              <a:t>The </a:t>
            </a:r>
            <a:r>
              <a:rPr lang="en-US" sz="2000" dirty="0" err="1"/>
              <a:t>QoS</a:t>
            </a:r>
            <a:r>
              <a:rPr lang="en-US" sz="2000" dirty="0"/>
              <a:t> </a:t>
            </a:r>
            <a:r>
              <a:rPr lang="en-US" sz="2000" dirty="0" smtClean="0"/>
              <a:t>mechanism features another </a:t>
            </a:r>
            <a:r>
              <a:rPr lang="en-US" sz="2000" dirty="0"/>
              <a:t>behavior that </a:t>
            </a:r>
            <a:r>
              <a:rPr lang="en-US" sz="2000" dirty="0" smtClean="0"/>
              <a:t>kicks </a:t>
            </a:r>
            <a:r>
              <a:rPr lang="en-US" sz="2000" dirty="0"/>
              <a:t>in if the </a:t>
            </a:r>
            <a:r>
              <a:rPr lang="en-US" sz="2000" dirty="0" smtClean="0"/>
              <a:t>VC </a:t>
            </a:r>
            <a:r>
              <a:rPr lang="en-US" sz="2000" dirty="0"/>
              <a:t>tries to use </a:t>
            </a:r>
            <a:r>
              <a:rPr lang="en-US" sz="2000" b="1" dirty="0"/>
              <a:t>more </a:t>
            </a:r>
            <a:r>
              <a:rPr lang="en-US" sz="2000" dirty="0" smtClean="0"/>
              <a:t>bandwidth </a:t>
            </a:r>
            <a:r>
              <a:rPr lang="en-US" sz="2000" dirty="0"/>
              <a:t>than </a:t>
            </a:r>
            <a:r>
              <a:rPr lang="en-US" sz="2000" dirty="0" smtClean="0"/>
              <a:t>was requested</a:t>
            </a:r>
            <a:r>
              <a:rPr lang="en-US" sz="2000" dirty="0"/>
              <a:t>:</a:t>
            </a:r>
            <a:endParaRPr lang="en-US" sz="2000" dirty="0" smtClean="0"/>
          </a:p>
          <a:p>
            <a:pPr lvl="1"/>
            <a:r>
              <a:rPr lang="en-US" sz="1600" dirty="0" smtClean="0"/>
              <a:t>Assume the </a:t>
            </a:r>
            <a:r>
              <a:rPr lang="en-US" sz="1600" dirty="0"/>
              <a:t>application using the VC tries to push </a:t>
            </a:r>
            <a:r>
              <a:rPr lang="en-US" sz="1600" b="1" dirty="0"/>
              <a:t>2.5Gbps</a:t>
            </a:r>
            <a:r>
              <a:rPr lang="en-US" sz="1600" dirty="0"/>
              <a:t> of traffic through a</a:t>
            </a:r>
            <a:r>
              <a:rPr lang="en-US" sz="1600" dirty="0" smtClean="0"/>
              <a:t> </a:t>
            </a:r>
            <a:r>
              <a:rPr lang="en-US" sz="1600" b="1" dirty="0"/>
              <a:t>2Gbps </a:t>
            </a:r>
            <a:r>
              <a:rPr lang="en-US" sz="1600" dirty="0"/>
              <a:t>reservation.  </a:t>
            </a:r>
            <a:r>
              <a:rPr lang="en-US" sz="1600" b="1" dirty="0"/>
              <a:t>2Gbps</a:t>
            </a:r>
            <a:r>
              <a:rPr lang="en-US" sz="1600" dirty="0"/>
              <a:t> of the traffic will continue to be treated as expedited, </a:t>
            </a:r>
            <a:r>
              <a:rPr lang="en-US" sz="1600" u="sng" dirty="0"/>
              <a:t>but the remaining </a:t>
            </a:r>
            <a:r>
              <a:rPr lang="en-US" sz="1600" b="1" u="sng" dirty="0"/>
              <a:t>0.5Gbps</a:t>
            </a:r>
            <a:r>
              <a:rPr lang="en-US" sz="1600" u="sng" dirty="0"/>
              <a:t> will be sent into a </a:t>
            </a:r>
            <a:r>
              <a:rPr lang="en-US" sz="1600" u="sng" dirty="0">
                <a:solidFill>
                  <a:srgbClr val="FF0000"/>
                </a:solidFill>
              </a:rPr>
              <a:t>3rd queue: less than best effort service</a:t>
            </a:r>
            <a:r>
              <a:rPr lang="en-US" sz="1600" dirty="0"/>
              <a:t>.  </a:t>
            </a:r>
            <a:endParaRPr lang="en-US" sz="1600" dirty="0" smtClean="0"/>
          </a:p>
          <a:p>
            <a:r>
              <a:rPr lang="en-US" sz="2000" dirty="0" smtClean="0"/>
              <a:t>This </a:t>
            </a:r>
            <a:r>
              <a:rPr lang="en-US" sz="2000" dirty="0">
                <a:solidFill>
                  <a:srgbClr val="FF0000"/>
                </a:solidFill>
              </a:rPr>
              <a:t>queue</a:t>
            </a:r>
            <a:r>
              <a:rPr lang="en-US" sz="2000" dirty="0"/>
              <a:t> is treated on a </a:t>
            </a:r>
            <a:r>
              <a:rPr lang="en-US" sz="2000" b="1" dirty="0">
                <a:solidFill>
                  <a:srgbClr val="FF0000"/>
                </a:solidFill>
              </a:rPr>
              <a:t>lower priority </a:t>
            </a:r>
            <a:r>
              <a:rPr lang="en-US" sz="2000" dirty="0"/>
              <a:t>than regular traffic on the interface.  </a:t>
            </a:r>
            <a:r>
              <a:rPr lang="en-US" sz="2000" b="1" dirty="0" smtClean="0"/>
              <a:t>On a </a:t>
            </a:r>
            <a:r>
              <a:rPr lang="en-US" sz="2000" b="1" dirty="0"/>
              <a:t>heavily loaded interface; there is the potential to disrupt the </a:t>
            </a:r>
            <a:r>
              <a:rPr lang="en-US" sz="2000" b="1" dirty="0" smtClean="0"/>
              <a:t>flow and have some packets arrive out of order. </a:t>
            </a:r>
          </a:p>
          <a:p>
            <a:r>
              <a:rPr lang="en-US" sz="2000" b="1" dirty="0" smtClean="0">
                <a:solidFill>
                  <a:srgbClr val="00B050"/>
                </a:solidFill>
              </a:rPr>
              <a:t>Let’s demonstrate the problem</a:t>
            </a:r>
            <a:endParaRPr lang="en-US" sz="2000" b="1" dirty="0">
              <a:solidFill>
                <a:srgbClr val="00B050"/>
              </a:solidFill>
            </a:endParaRPr>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spTree>
    <p:extLst>
      <p:ext uri="{BB962C8B-B14F-4D97-AF65-F5344CB8AC3E}">
        <p14:creationId xmlns:p14="http://schemas.microsoft.com/office/powerpoint/2010/main" val="2495688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DYNES OSCARS Circuit GUI</a:t>
            </a:r>
            <a:endParaRPr lang="en-US" dirty="0"/>
          </a:p>
        </p:txBody>
      </p:sp>
      <p:sp>
        <p:nvSpPr>
          <p:cNvPr id="4" name="Date Placeholder 3"/>
          <p:cNvSpPr>
            <a:spLocks noGrp="1"/>
          </p:cNvSpPr>
          <p:nvPr>
            <p:ph type="dt" sz="half" idx="10"/>
          </p:nvPr>
        </p:nvSpPr>
        <p:spPr/>
        <p:txBody>
          <a:bodyPr/>
          <a:lstStyle/>
          <a:p>
            <a:r>
              <a:rPr lang="en-US" smtClean="0"/>
              <a:t>15 Oct 2013</a:t>
            </a:r>
            <a:endParaRPr lang="en-US"/>
          </a:p>
        </p:txBody>
      </p:sp>
      <p:sp>
        <p:nvSpPr>
          <p:cNvPr id="5" name="Footer Placeholder 4"/>
          <p:cNvSpPr>
            <a:spLocks noGrp="1"/>
          </p:cNvSpPr>
          <p:nvPr>
            <p:ph type="ftr" sz="quarter" idx="11"/>
          </p:nvPr>
        </p:nvSpPr>
        <p:spPr/>
        <p:txBody>
          <a:bodyPr/>
          <a:lstStyle/>
          <a:p>
            <a:r>
              <a:rPr lang="en-US" smtClean="0"/>
              <a:t>Shawn McKee / CHEP2013</a:t>
            </a:r>
            <a:endParaRPr lang="en-US" dirty="0"/>
          </a:p>
        </p:txBody>
      </p:sp>
      <p:pic>
        <p:nvPicPr>
          <p:cNvPr id="6" name="Content Placeholder 5" descr="Macintosh HD:Users:zurawski:Desktop:Screen Shot 2013-02-25 at 11.14.47 AM.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95400"/>
            <a:ext cx="9220199" cy="5410200"/>
          </a:xfrm>
          <a:prstGeom prst="rect">
            <a:avLst/>
          </a:prstGeom>
          <a:noFill/>
          <a:ln>
            <a:noFill/>
          </a:ln>
        </p:spPr>
      </p:pic>
    </p:spTree>
    <p:extLst>
      <p:ext uri="{BB962C8B-B14F-4D97-AF65-F5344CB8AC3E}">
        <p14:creationId xmlns:p14="http://schemas.microsoft.com/office/powerpoint/2010/main" val="42438211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8746</TotalTime>
  <Words>3035</Words>
  <Application>Microsoft Office PowerPoint</Application>
  <PresentationFormat>On-screen Show (4:3)</PresentationFormat>
  <Paragraphs>313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Application Performance Evaluation and Recommendations for the DYNES Instrument </vt:lpstr>
      <vt:lpstr>Talk Overview</vt:lpstr>
      <vt:lpstr>Networking and Virtual Circuits</vt:lpstr>
      <vt:lpstr>What is DYNES?</vt:lpstr>
      <vt:lpstr>Uses For DYNES</vt:lpstr>
      <vt:lpstr>Limitations Using Virtual Circuits</vt:lpstr>
      <vt:lpstr>Exploring the Problem</vt:lpstr>
      <vt:lpstr>DYNES Bandwidth Guarantees via OSCARS</vt:lpstr>
      <vt:lpstr>The DYNES OSCARS Circuit GUI</vt:lpstr>
      <vt:lpstr>Setup Circuit Wisconsin to TTU</vt:lpstr>
      <vt:lpstr>Circuit Details for Successful Setup</vt:lpstr>
      <vt:lpstr>Adding Machines to Circuit via VLANs and Private Address Space</vt:lpstr>
      <vt:lpstr>Verifying the Circuit Data-Plane</vt:lpstr>
      <vt:lpstr>Testing the Circuit</vt:lpstr>
      <vt:lpstr>Examining the Details</vt:lpstr>
      <vt:lpstr>Zoom in on the Stalls</vt:lpstr>
      <vt:lpstr>Exploring Solutions</vt:lpstr>
      <vt:lpstr>Using ‘tc’</vt:lpstr>
      <vt:lpstr>Trying TC</vt:lpstr>
      <vt:lpstr>TC Test Results</vt:lpstr>
      <vt:lpstr>Next TC Test at 1 Gbps</vt:lpstr>
      <vt:lpstr>TC Summary and RoCE</vt:lpstr>
      <vt:lpstr>Conclusion</vt:lpstr>
      <vt:lpstr>Useful  Links</vt:lpstr>
      <vt:lpstr>Questions or Comments?</vt:lpstr>
      <vt:lpstr>Additional Slides</vt:lpstr>
      <vt:lpstr>DYNES Deployment Diagram </vt:lpstr>
      <vt:lpstr>DYNES Status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bmeekhof</dc:creator>
  <cp:lastModifiedBy>Shawn McKee</cp:lastModifiedBy>
  <cp:revision>93</cp:revision>
  <dcterms:created xsi:type="dcterms:W3CDTF">2006-08-16T00:00:00Z</dcterms:created>
  <dcterms:modified xsi:type="dcterms:W3CDTF">2013-10-14T15:51:04Z</dcterms:modified>
</cp:coreProperties>
</file>