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embeddings/oleObject3.bin" ContentType="application/vnd.openxmlformats-officedocument.oleObject"/>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theme/themeOverride1.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4"/>
  </p:notesMasterIdLst>
  <p:sldIdLst>
    <p:sldId id="315" r:id="rId3"/>
    <p:sldId id="303" r:id="rId4"/>
    <p:sldId id="316" r:id="rId5"/>
    <p:sldId id="304" r:id="rId6"/>
    <p:sldId id="305" r:id="rId7"/>
    <p:sldId id="306" r:id="rId8"/>
    <p:sldId id="307" r:id="rId9"/>
    <p:sldId id="308" r:id="rId10"/>
    <p:sldId id="309" r:id="rId11"/>
    <p:sldId id="310" r:id="rId12"/>
    <p:sldId id="311" r:id="rId13"/>
    <p:sldId id="312" r:id="rId14"/>
    <p:sldId id="268" r:id="rId15"/>
    <p:sldId id="269" r:id="rId16"/>
    <p:sldId id="270" r:id="rId17"/>
    <p:sldId id="274" r:id="rId18"/>
    <p:sldId id="275" r:id="rId19"/>
    <p:sldId id="295" r:id="rId20"/>
    <p:sldId id="277" r:id="rId21"/>
    <p:sldId id="281" r:id="rId22"/>
    <p:sldId id="278" r:id="rId23"/>
    <p:sldId id="279" r:id="rId24"/>
    <p:sldId id="283" r:id="rId25"/>
    <p:sldId id="302" r:id="rId26"/>
    <p:sldId id="285" r:id="rId27"/>
    <p:sldId id="286" r:id="rId28"/>
    <p:sldId id="287" r:id="rId29"/>
    <p:sldId id="288" r:id="rId30"/>
    <p:sldId id="290" r:id="rId31"/>
    <p:sldId id="291" r:id="rId32"/>
    <p:sldId id="292"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61AA"/>
    <a:srgbClr val="2D4F8B"/>
    <a:srgbClr val="CC3300"/>
    <a:srgbClr val="00529E"/>
    <a:srgbClr val="004F9E"/>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580" autoAdjust="0"/>
    <p:restoredTop sz="67016" autoAdjust="0"/>
  </p:normalViewPr>
  <p:slideViewPr>
    <p:cSldViewPr>
      <p:cViewPr varScale="1">
        <p:scale>
          <a:sx n="74" d="100"/>
          <a:sy n="74" d="100"/>
        </p:scale>
        <p:origin x="-3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reksio:Downloads:Comparison_a1_6mi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Services\caeprogs\rdseda\winhpc\cad_benchmarks\results\Fluent_results\Comparison_chart_fluent.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Services\caeprogs\rdseda\winhpc\cad_benchmarks\results\Ansys_results\16c_machine\huuge\comparison_chart.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Docs\CERN\Techlab\qcd_study\MPI_qcd1a_analysis_v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Docs\CERN\Techlab\qcd_study\MPI_qcd1a_analysis_v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Docs\CERN\Techlab\qcd_study\MPI_qcd1a_analysis_v4.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Docs\CERN\Techlab\qcd_study\MPI_qcd1a_analysis_v4.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F:\Docs\CERN\Techlab\qcd_study\MPI_qcd1a_analysis_v4.xlsx" TargetMode="External"/></Relationships>
</file>

<file path=ppt/charts/_rels/char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397493351928"/>
          <c:y val="0.0574989377119989"/>
          <c:w val="0.805016454661304"/>
          <c:h val="0.816877860123788"/>
        </c:manualLayout>
      </c:layout>
      <c:scatterChart>
        <c:scatterStyle val="lineMarker"/>
        <c:varyColors val="0"/>
        <c:ser>
          <c:idx val="0"/>
          <c:order val="0"/>
          <c:tx>
            <c:v>Jobs per week</c:v>
          </c:tx>
          <c:spPr>
            <a:ln>
              <a:solidFill>
                <a:srgbClr val="002060"/>
              </a:solidFill>
            </a:ln>
          </c:spPr>
          <c:marker>
            <c:spPr>
              <a:ln>
                <a:solidFill>
                  <a:srgbClr val="002060"/>
                </a:solidFill>
              </a:ln>
            </c:spPr>
          </c:marker>
          <c:xVal>
            <c:numRef>
              <c:f>Sheet1!$A$2:$A$6</c:f>
              <c:numCache>
                <c:formatCode>General</c:formatCode>
                <c:ptCount val="5"/>
                <c:pt idx="0">
                  <c:v>8.0</c:v>
                </c:pt>
                <c:pt idx="1">
                  <c:v>16.0</c:v>
                </c:pt>
                <c:pt idx="2">
                  <c:v>24.0</c:v>
                </c:pt>
                <c:pt idx="3">
                  <c:v>32.0</c:v>
                </c:pt>
                <c:pt idx="4">
                  <c:v>64.0</c:v>
                </c:pt>
              </c:numCache>
            </c:numRef>
          </c:xVal>
          <c:yVal>
            <c:numRef>
              <c:f>Sheet1!$E$2:$E$6</c:f>
              <c:numCache>
                <c:formatCode>General</c:formatCode>
                <c:ptCount val="5"/>
                <c:pt idx="0">
                  <c:v>2.635581217997603</c:v>
                </c:pt>
                <c:pt idx="1">
                  <c:v>4.358384918604568</c:v>
                </c:pt>
                <c:pt idx="2">
                  <c:v>6.385135135135135</c:v>
                </c:pt>
                <c:pt idx="3">
                  <c:v>7.43591319850003</c:v>
                </c:pt>
                <c:pt idx="4">
                  <c:v>11.39283426892213</c:v>
                </c:pt>
              </c:numCache>
            </c:numRef>
          </c:yVal>
          <c:smooth val="0"/>
        </c:ser>
        <c:dLbls>
          <c:showLegendKey val="0"/>
          <c:showVal val="0"/>
          <c:showCatName val="0"/>
          <c:showSerName val="0"/>
          <c:showPercent val="0"/>
          <c:showBubbleSize val="0"/>
        </c:dLbls>
        <c:axId val="-2145601864"/>
        <c:axId val="-2145594808"/>
      </c:scatterChart>
      <c:valAx>
        <c:axId val="-2145601864"/>
        <c:scaling>
          <c:orientation val="minMax"/>
        </c:scaling>
        <c:delete val="0"/>
        <c:axPos val="b"/>
        <c:title>
          <c:tx>
            <c:rich>
              <a:bodyPr/>
              <a:lstStyle/>
              <a:p>
                <a:pPr>
                  <a:defRPr/>
                </a:pPr>
                <a:r>
                  <a:rPr lang="en-US"/>
                  <a:t>Number of cores</a:t>
                </a:r>
              </a:p>
            </c:rich>
          </c:tx>
          <c:layout>
            <c:manualLayout>
              <c:xMode val="edge"/>
              <c:yMode val="edge"/>
              <c:x val="0.487365565599371"/>
              <c:y val="0.760708311618617"/>
            </c:manualLayout>
          </c:layout>
          <c:overlay val="0"/>
        </c:title>
        <c:numFmt formatCode="General" sourceLinked="1"/>
        <c:majorTickMark val="out"/>
        <c:minorTickMark val="none"/>
        <c:tickLblPos val="nextTo"/>
        <c:crossAx val="-2145594808"/>
        <c:crosses val="autoZero"/>
        <c:crossBetween val="midCat"/>
      </c:valAx>
      <c:valAx>
        <c:axId val="-2145594808"/>
        <c:scaling>
          <c:orientation val="minMax"/>
        </c:scaling>
        <c:delete val="0"/>
        <c:axPos val="l"/>
        <c:majorGridlines/>
        <c:title>
          <c:tx>
            <c:rich>
              <a:bodyPr rot="-5400000" vert="horz"/>
              <a:lstStyle/>
              <a:p>
                <a:pPr>
                  <a:defRPr/>
                </a:pPr>
                <a:r>
                  <a:rPr lang="en-US" dirty="0"/>
                  <a:t>Number of </a:t>
                </a:r>
                <a:r>
                  <a:rPr lang="en-US" dirty="0" smtClean="0"/>
                  <a:t>jobs/week</a:t>
                </a:r>
                <a:endParaRPr lang="en-US" dirty="0"/>
              </a:p>
            </c:rich>
          </c:tx>
          <c:layout>
            <c:manualLayout>
              <c:xMode val="edge"/>
              <c:yMode val="edge"/>
              <c:x val="0.166623945692936"/>
              <c:y val="0.0842261853788393"/>
            </c:manualLayout>
          </c:layout>
          <c:overlay val="0"/>
        </c:title>
        <c:numFmt formatCode="General" sourceLinked="1"/>
        <c:majorTickMark val="out"/>
        <c:minorTickMark val="none"/>
        <c:tickLblPos val="nextTo"/>
        <c:crossAx val="-214560186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51096937990182"/>
          <c:y val="0.0480102123688051"/>
          <c:w val="0.894091987659486"/>
          <c:h val="0.856462275493128"/>
        </c:manualLayout>
      </c:layout>
      <c:scatterChart>
        <c:scatterStyle val="lineMarker"/>
        <c:varyColors val="0"/>
        <c:ser>
          <c:idx val="1"/>
          <c:order val="0"/>
          <c:tx>
            <c:v>Jobs/week 16c machine</c:v>
          </c:tx>
          <c:xVal>
            <c:numRef>
              <c:f>Sheet1!$A$2:$A$7</c:f>
              <c:numCache>
                <c:formatCode>General</c:formatCode>
                <c:ptCount val="6"/>
                <c:pt idx="0">
                  <c:v>8.0</c:v>
                </c:pt>
                <c:pt idx="1">
                  <c:v>12.0</c:v>
                </c:pt>
                <c:pt idx="2">
                  <c:v>16.0</c:v>
                </c:pt>
                <c:pt idx="3">
                  <c:v>32.0</c:v>
                </c:pt>
                <c:pt idx="4">
                  <c:v>32.0</c:v>
                </c:pt>
                <c:pt idx="5">
                  <c:v>32.0</c:v>
                </c:pt>
              </c:numCache>
            </c:numRef>
          </c:xVal>
          <c:yVal>
            <c:numRef>
              <c:f>Sheet1!$E$2:$E$7</c:f>
              <c:numCache>
                <c:formatCode>General</c:formatCode>
                <c:ptCount val="6"/>
                <c:pt idx="0">
                  <c:v>39.0</c:v>
                </c:pt>
                <c:pt idx="1">
                  <c:v>54.0</c:v>
                </c:pt>
                <c:pt idx="2">
                  <c:v>65.0</c:v>
                </c:pt>
                <c:pt idx="3">
                  <c:v>116.0</c:v>
                </c:pt>
                <c:pt idx="4">
                  <c:v>73.0</c:v>
                </c:pt>
                <c:pt idx="5">
                  <c:v>116.0</c:v>
                </c:pt>
              </c:numCache>
            </c:numRef>
          </c:yVal>
          <c:smooth val="0"/>
        </c:ser>
        <c:ser>
          <c:idx val="0"/>
          <c:order val="1"/>
          <c:tx>
            <c:v>Jobs/week 32c machine</c:v>
          </c:tx>
          <c:spPr>
            <a:ln>
              <a:solidFill>
                <a:srgbClr val="C00000"/>
              </a:solidFill>
            </a:ln>
          </c:spPr>
          <c:marker>
            <c:spPr>
              <a:ln>
                <a:solidFill>
                  <a:srgbClr val="C00000"/>
                </a:solidFill>
              </a:ln>
            </c:spPr>
          </c:marker>
          <c:xVal>
            <c:numRef>
              <c:f>Sheet1!$A$9:$A$15</c:f>
              <c:numCache>
                <c:formatCode>General</c:formatCode>
                <c:ptCount val="7"/>
                <c:pt idx="0">
                  <c:v>16.0</c:v>
                </c:pt>
                <c:pt idx="1">
                  <c:v>24.0</c:v>
                </c:pt>
                <c:pt idx="2">
                  <c:v>32.0</c:v>
                </c:pt>
                <c:pt idx="3">
                  <c:v>48.0</c:v>
                </c:pt>
                <c:pt idx="4">
                  <c:v>64.0</c:v>
                </c:pt>
                <c:pt idx="5">
                  <c:v>64.0</c:v>
                </c:pt>
                <c:pt idx="6">
                  <c:v>64.0</c:v>
                </c:pt>
              </c:numCache>
            </c:numRef>
          </c:xVal>
          <c:yVal>
            <c:numRef>
              <c:f>Sheet1!$E$9:$E$15</c:f>
              <c:numCache>
                <c:formatCode>General</c:formatCode>
                <c:ptCount val="7"/>
                <c:pt idx="0">
                  <c:v>66.0</c:v>
                </c:pt>
                <c:pt idx="1">
                  <c:v>88.0</c:v>
                </c:pt>
                <c:pt idx="2">
                  <c:v>102.0</c:v>
                </c:pt>
                <c:pt idx="3">
                  <c:v>148.0</c:v>
                </c:pt>
                <c:pt idx="4">
                  <c:v>187.0</c:v>
                </c:pt>
                <c:pt idx="5">
                  <c:v>123.0</c:v>
                </c:pt>
                <c:pt idx="6">
                  <c:v>184.0</c:v>
                </c:pt>
              </c:numCache>
            </c:numRef>
          </c:yVal>
          <c:smooth val="0"/>
        </c:ser>
        <c:dLbls>
          <c:showLegendKey val="0"/>
          <c:showVal val="0"/>
          <c:showCatName val="0"/>
          <c:showSerName val="0"/>
          <c:showPercent val="0"/>
          <c:showBubbleSize val="0"/>
        </c:dLbls>
        <c:axId val="-2141698216"/>
        <c:axId val="-2141690904"/>
      </c:scatterChart>
      <c:valAx>
        <c:axId val="-2141698216"/>
        <c:scaling>
          <c:orientation val="minMax"/>
          <c:max val="72.0"/>
          <c:min val="0.0"/>
        </c:scaling>
        <c:delete val="0"/>
        <c:axPos val="b"/>
        <c:majorGridlines/>
        <c:title>
          <c:tx>
            <c:rich>
              <a:bodyPr/>
              <a:lstStyle/>
              <a:p>
                <a:pPr>
                  <a:defRPr/>
                </a:pPr>
                <a:r>
                  <a:rPr lang="en-US"/>
                  <a:t>Number of cores</a:t>
                </a:r>
              </a:p>
            </c:rich>
          </c:tx>
          <c:layout>
            <c:manualLayout>
              <c:xMode val="edge"/>
              <c:yMode val="edge"/>
              <c:x val="0.138083743445047"/>
              <c:y val="0.772156072605882"/>
            </c:manualLayout>
          </c:layout>
          <c:overlay val="0"/>
        </c:title>
        <c:numFmt formatCode="General" sourceLinked="1"/>
        <c:majorTickMark val="none"/>
        <c:minorTickMark val="none"/>
        <c:tickLblPos val="nextTo"/>
        <c:crossAx val="-2141690904"/>
        <c:crosses val="autoZero"/>
        <c:crossBetween val="midCat"/>
        <c:majorUnit val="8.0"/>
      </c:valAx>
      <c:valAx>
        <c:axId val="-2141690904"/>
        <c:scaling>
          <c:orientation val="minMax"/>
          <c:max val="200.0"/>
        </c:scaling>
        <c:delete val="0"/>
        <c:axPos val="l"/>
        <c:majorGridlines/>
        <c:title>
          <c:tx>
            <c:rich>
              <a:bodyPr rot="-5400000" vert="horz"/>
              <a:lstStyle/>
              <a:p>
                <a:pPr>
                  <a:defRPr/>
                </a:pPr>
                <a:r>
                  <a:rPr lang="en-US"/>
                  <a:t>Jobs/week</a:t>
                </a:r>
              </a:p>
            </c:rich>
          </c:tx>
          <c:layout>
            <c:manualLayout>
              <c:xMode val="edge"/>
              <c:yMode val="edge"/>
              <c:x val="0.0924419766085732"/>
              <c:y val="0.0524053386991698"/>
            </c:manualLayout>
          </c:layout>
          <c:overlay val="0"/>
        </c:title>
        <c:numFmt formatCode="General" sourceLinked="1"/>
        <c:majorTickMark val="none"/>
        <c:minorTickMark val="none"/>
        <c:tickLblPos val="nextTo"/>
        <c:crossAx val="-2141698216"/>
        <c:crosses val="autoZero"/>
        <c:crossBetween val="midCat"/>
        <c:majorUnit val="40.0"/>
      </c:valAx>
    </c:plotArea>
    <c:legend>
      <c:legendPos val="b"/>
      <c:layout>
        <c:manualLayout>
          <c:xMode val="edge"/>
          <c:yMode val="edge"/>
          <c:x val="0.588463657596394"/>
          <c:y val="0.672537624106447"/>
          <c:w val="0.376340640757793"/>
          <c:h val="0.204666429067239"/>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90567586076341"/>
          <c:y val="0.0451893277782229"/>
          <c:w val="0.854712632204205"/>
          <c:h val="0.851673744091018"/>
        </c:manualLayout>
      </c:layout>
      <c:scatterChart>
        <c:scatterStyle val="lineMarker"/>
        <c:varyColors val="0"/>
        <c:ser>
          <c:idx val="0"/>
          <c:order val="0"/>
          <c:tx>
            <c:v>Jobs per week ssd</c:v>
          </c:tx>
          <c:spPr>
            <a:ln>
              <a:solidFill>
                <a:srgbClr val="C00000"/>
              </a:solidFill>
            </a:ln>
          </c:spPr>
          <c:marker>
            <c:spPr>
              <a:ln>
                <a:solidFill>
                  <a:srgbClr val="C00000"/>
                </a:solidFill>
              </a:ln>
            </c:spPr>
          </c:marker>
          <c:xVal>
            <c:numRef>
              <c:f>Sheet1!$A$15:$A$16</c:f>
              <c:numCache>
                <c:formatCode>General</c:formatCode>
                <c:ptCount val="2"/>
                <c:pt idx="0">
                  <c:v>16.0</c:v>
                </c:pt>
                <c:pt idx="1">
                  <c:v>32.0</c:v>
                </c:pt>
              </c:numCache>
            </c:numRef>
          </c:xVal>
          <c:yVal>
            <c:numRef>
              <c:f>Sheet1!$F$15:$F$16</c:f>
              <c:numCache>
                <c:formatCode>General</c:formatCode>
                <c:ptCount val="2"/>
                <c:pt idx="0">
                  <c:v>575.0</c:v>
                </c:pt>
                <c:pt idx="1">
                  <c:v>975.0</c:v>
                </c:pt>
              </c:numCache>
            </c:numRef>
          </c:yVal>
          <c:smooth val="0"/>
        </c:ser>
        <c:ser>
          <c:idx val="1"/>
          <c:order val="1"/>
          <c:tx>
            <c:v>Jobs per week hdd</c:v>
          </c:tx>
          <c:xVal>
            <c:numRef>
              <c:f>Sheet1!$A$8:$A$13</c:f>
              <c:numCache>
                <c:formatCode>General</c:formatCode>
                <c:ptCount val="6"/>
                <c:pt idx="0">
                  <c:v>4.0</c:v>
                </c:pt>
                <c:pt idx="1">
                  <c:v>8.0</c:v>
                </c:pt>
                <c:pt idx="2">
                  <c:v>12.0</c:v>
                </c:pt>
                <c:pt idx="3">
                  <c:v>16.0</c:v>
                </c:pt>
                <c:pt idx="4">
                  <c:v>32.0</c:v>
                </c:pt>
                <c:pt idx="5">
                  <c:v>32.0</c:v>
                </c:pt>
              </c:numCache>
            </c:numRef>
          </c:xVal>
          <c:yVal>
            <c:numRef>
              <c:f>Sheet1!$F$8:$F$13</c:f>
              <c:numCache>
                <c:formatCode>General</c:formatCode>
                <c:ptCount val="6"/>
                <c:pt idx="0">
                  <c:v>339.0</c:v>
                </c:pt>
                <c:pt idx="1">
                  <c:v>419.0</c:v>
                </c:pt>
                <c:pt idx="2">
                  <c:v>386.0</c:v>
                </c:pt>
                <c:pt idx="3">
                  <c:v>388.0</c:v>
                </c:pt>
                <c:pt idx="4">
                  <c:v>554.0</c:v>
                </c:pt>
                <c:pt idx="5">
                  <c:v>556.0</c:v>
                </c:pt>
              </c:numCache>
            </c:numRef>
          </c:yVal>
          <c:smooth val="0"/>
        </c:ser>
        <c:dLbls>
          <c:showLegendKey val="0"/>
          <c:showVal val="0"/>
          <c:showCatName val="0"/>
          <c:showSerName val="0"/>
          <c:showPercent val="0"/>
          <c:showBubbleSize val="0"/>
        </c:dLbls>
        <c:axId val="-2146086472"/>
        <c:axId val="-2145469016"/>
      </c:scatterChart>
      <c:valAx>
        <c:axId val="-2146086472"/>
        <c:scaling>
          <c:orientation val="minMax"/>
          <c:max val="36.0"/>
        </c:scaling>
        <c:delete val="0"/>
        <c:axPos val="b"/>
        <c:majorGridlines/>
        <c:title>
          <c:tx>
            <c:rich>
              <a:bodyPr/>
              <a:lstStyle/>
              <a:p>
                <a:pPr>
                  <a:defRPr/>
                </a:pPr>
                <a:r>
                  <a:rPr lang="en-US"/>
                  <a:t>Number of cores</a:t>
                </a:r>
              </a:p>
            </c:rich>
          </c:tx>
          <c:layout>
            <c:manualLayout>
              <c:xMode val="edge"/>
              <c:yMode val="edge"/>
              <c:x val="0.404270652994627"/>
              <c:y val="0.818156489546146"/>
            </c:manualLayout>
          </c:layout>
          <c:overlay val="0"/>
        </c:title>
        <c:numFmt formatCode="General" sourceLinked="1"/>
        <c:majorTickMark val="none"/>
        <c:minorTickMark val="none"/>
        <c:tickLblPos val="nextTo"/>
        <c:crossAx val="-2145469016"/>
        <c:crosses val="autoZero"/>
        <c:crossBetween val="midCat"/>
        <c:majorUnit val="4.0"/>
      </c:valAx>
      <c:valAx>
        <c:axId val="-2145469016"/>
        <c:scaling>
          <c:orientation val="minMax"/>
          <c:max val="1000.0"/>
        </c:scaling>
        <c:delete val="0"/>
        <c:axPos val="l"/>
        <c:majorGridlines/>
        <c:title>
          <c:tx>
            <c:rich>
              <a:bodyPr rot="-5400000" vert="horz"/>
              <a:lstStyle/>
              <a:p>
                <a:pPr>
                  <a:defRPr/>
                </a:pPr>
                <a:r>
                  <a:rPr lang="en-US"/>
                  <a:t>jobs/week</a:t>
                </a:r>
              </a:p>
            </c:rich>
          </c:tx>
          <c:layout>
            <c:manualLayout>
              <c:xMode val="edge"/>
              <c:yMode val="edge"/>
              <c:x val="0.118477175968076"/>
              <c:y val="0.207154537940445"/>
            </c:manualLayout>
          </c:layout>
          <c:overlay val="0"/>
        </c:title>
        <c:numFmt formatCode="General" sourceLinked="1"/>
        <c:majorTickMark val="none"/>
        <c:minorTickMark val="none"/>
        <c:tickLblPos val="nextTo"/>
        <c:crossAx val="-2146086472"/>
        <c:crosses val="autoZero"/>
        <c:crossBetween val="midCat"/>
        <c:majorUnit val="200.0"/>
      </c:valAx>
    </c:plotArea>
    <c:legend>
      <c:legendPos val="b"/>
      <c:layout>
        <c:manualLayout>
          <c:xMode val="edge"/>
          <c:yMode val="edge"/>
          <c:x val="0.195550992920541"/>
          <c:y val="0.638308468872686"/>
          <c:w val="0.677941595201199"/>
          <c:h val="0.0657175307700827"/>
        </c:manualLayout>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GB"/>
              <a:t>%COMP vs %MPI IB</a:t>
            </a:r>
          </a:p>
        </c:rich>
      </c:tx>
      <c:layout/>
      <c:overlay val="0"/>
    </c:title>
    <c:autoTitleDeleted val="0"/>
    <c:plotArea>
      <c:layout/>
      <c:barChart>
        <c:barDir val="col"/>
        <c:grouping val="percentStacked"/>
        <c:varyColors val="0"/>
        <c:ser>
          <c:idx val="1"/>
          <c:order val="0"/>
          <c:tx>
            <c:strRef>
              <c:f>ib_vs_iwarp!$AE$2</c:f>
              <c:strCache>
                <c:ptCount val="1"/>
                <c:pt idx="0">
                  <c:v>%MPI IB</c:v>
                </c:pt>
              </c:strCache>
            </c:strRef>
          </c:tx>
          <c:spPr>
            <a:solidFill>
              <a:srgbClr val="92D050"/>
            </a:solidFill>
          </c:spPr>
          <c:invertIfNegative val="0"/>
          <c:dLbls>
            <c:showLegendKey val="0"/>
            <c:showVal val="1"/>
            <c:showCatName val="0"/>
            <c:showSerName val="0"/>
            <c:showPercent val="0"/>
            <c:showBubbleSize val="0"/>
            <c:showLeaderLines val="0"/>
          </c:dLbls>
          <c:cat>
            <c:numRef>
              <c:f>ib_vs_iwarp!$AB$3:$AB$8</c:f>
              <c:numCache>
                <c:formatCode>General</c:formatCode>
                <c:ptCount val="6"/>
                <c:pt idx="0">
                  <c:v>12.0</c:v>
                </c:pt>
                <c:pt idx="1">
                  <c:v>24.0</c:v>
                </c:pt>
                <c:pt idx="2">
                  <c:v>48.0</c:v>
                </c:pt>
                <c:pt idx="3">
                  <c:v>96.0</c:v>
                </c:pt>
                <c:pt idx="4">
                  <c:v>128.0</c:v>
                </c:pt>
                <c:pt idx="5">
                  <c:v>192.0</c:v>
                </c:pt>
              </c:numCache>
            </c:numRef>
          </c:cat>
          <c:val>
            <c:numRef>
              <c:f>ib_vs_iwarp!$AE$3:$AE$7</c:f>
              <c:numCache>
                <c:formatCode>0.0</c:formatCode>
                <c:ptCount val="5"/>
                <c:pt idx="0">
                  <c:v>6.819999999999998</c:v>
                </c:pt>
                <c:pt idx="1">
                  <c:v>12.3</c:v>
                </c:pt>
                <c:pt idx="2">
                  <c:v>22.25</c:v>
                </c:pt>
                <c:pt idx="3">
                  <c:v>34.82</c:v>
                </c:pt>
                <c:pt idx="4">
                  <c:v>39.06</c:v>
                </c:pt>
              </c:numCache>
            </c:numRef>
          </c:val>
        </c:ser>
        <c:ser>
          <c:idx val="0"/>
          <c:order val="1"/>
          <c:tx>
            <c:strRef>
              <c:f>ib_vs_iwarp!$AF$2</c:f>
              <c:strCache>
                <c:ptCount val="1"/>
                <c:pt idx="0">
                  <c:v>%COMP IB</c:v>
                </c:pt>
              </c:strCache>
            </c:strRef>
          </c:tx>
          <c:invertIfNegative val="0"/>
          <c:dLbls>
            <c:showLegendKey val="0"/>
            <c:showVal val="1"/>
            <c:showCatName val="0"/>
            <c:showSerName val="0"/>
            <c:showPercent val="0"/>
            <c:showBubbleSize val="0"/>
            <c:showLeaderLines val="0"/>
          </c:dLbls>
          <c:cat>
            <c:numRef>
              <c:f>ib_vs_iwarp!$AB$3:$AB$8</c:f>
              <c:numCache>
                <c:formatCode>General</c:formatCode>
                <c:ptCount val="6"/>
                <c:pt idx="0">
                  <c:v>12.0</c:v>
                </c:pt>
                <c:pt idx="1">
                  <c:v>24.0</c:v>
                </c:pt>
                <c:pt idx="2">
                  <c:v>48.0</c:v>
                </c:pt>
                <c:pt idx="3">
                  <c:v>96.0</c:v>
                </c:pt>
                <c:pt idx="4">
                  <c:v>128.0</c:v>
                </c:pt>
                <c:pt idx="5">
                  <c:v>192.0</c:v>
                </c:pt>
              </c:numCache>
            </c:numRef>
          </c:cat>
          <c:val>
            <c:numRef>
              <c:f>ib_vs_iwarp!$AF$3:$AF$8</c:f>
              <c:numCache>
                <c:formatCode>0.0</c:formatCode>
                <c:ptCount val="6"/>
                <c:pt idx="0">
                  <c:v>93.17999999999998</c:v>
                </c:pt>
                <c:pt idx="1">
                  <c:v>87.7</c:v>
                </c:pt>
                <c:pt idx="2">
                  <c:v>77.75</c:v>
                </c:pt>
                <c:pt idx="3">
                  <c:v>65.17999999999998</c:v>
                </c:pt>
                <c:pt idx="4">
                  <c:v>60.94</c:v>
                </c:pt>
              </c:numCache>
            </c:numRef>
          </c:val>
        </c:ser>
        <c:dLbls>
          <c:showLegendKey val="0"/>
          <c:showVal val="0"/>
          <c:showCatName val="0"/>
          <c:showSerName val="0"/>
          <c:showPercent val="0"/>
          <c:showBubbleSize val="0"/>
        </c:dLbls>
        <c:gapWidth val="150"/>
        <c:overlap val="100"/>
        <c:axId val="-2146007592"/>
        <c:axId val="-2142340696"/>
      </c:barChart>
      <c:catAx>
        <c:axId val="-2146007592"/>
        <c:scaling>
          <c:orientation val="minMax"/>
        </c:scaling>
        <c:delete val="0"/>
        <c:axPos val="b"/>
        <c:title>
          <c:tx>
            <c:rich>
              <a:bodyPr/>
              <a:lstStyle/>
              <a:p>
                <a:pPr>
                  <a:defRPr/>
                </a:pPr>
                <a:r>
                  <a:rPr lang="en-US"/>
                  <a:t>Number of tasks (cores)</a:t>
                </a:r>
              </a:p>
            </c:rich>
          </c:tx>
          <c:layout/>
          <c:overlay val="0"/>
        </c:title>
        <c:numFmt formatCode="General" sourceLinked="1"/>
        <c:majorTickMark val="out"/>
        <c:minorTickMark val="none"/>
        <c:tickLblPos val="nextTo"/>
        <c:crossAx val="-2142340696"/>
        <c:crosses val="autoZero"/>
        <c:auto val="1"/>
        <c:lblAlgn val="ctr"/>
        <c:lblOffset val="100"/>
        <c:noMultiLvlLbl val="0"/>
      </c:catAx>
      <c:valAx>
        <c:axId val="-2142340696"/>
        <c:scaling>
          <c:orientation val="minMax"/>
        </c:scaling>
        <c:delete val="0"/>
        <c:axPos val="l"/>
        <c:majorGridlines/>
        <c:numFmt formatCode="0%" sourceLinked="1"/>
        <c:majorTickMark val="out"/>
        <c:minorTickMark val="none"/>
        <c:tickLblPos val="nextTo"/>
        <c:crossAx val="-2146007592"/>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GB"/>
              <a:t>%COMP vs %MPI iWARP</a:t>
            </a:r>
          </a:p>
        </c:rich>
      </c:tx>
      <c:layout/>
      <c:overlay val="0"/>
    </c:title>
    <c:autoTitleDeleted val="0"/>
    <c:plotArea>
      <c:layout/>
      <c:barChart>
        <c:barDir val="col"/>
        <c:grouping val="percentStacked"/>
        <c:varyColors val="0"/>
        <c:ser>
          <c:idx val="1"/>
          <c:order val="0"/>
          <c:tx>
            <c:strRef>
              <c:f>ib_vs_iwarp!$AE$55</c:f>
              <c:strCache>
                <c:ptCount val="1"/>
                <c:pt idx="0">
                  <c:v>%MPI iWARP</c:v>
                </c:pt>
              </c:strCache>
            </c:strRef>
          </c:tx>
          <c:spPr>
            <a:solidFill>
              <a:srgbClr val="92D050"/>
            </a:solidFill>
          </c:spPr>
          <c:invertIfNegative val="0"/>
          <c:dLbls>
            <c:showLegendKey val="0"/>
            <c:showVal val="1"/>
            <c:showCatName val="0"/>
            <c:showSerName val="0"/>
            <c:showPercent val="0"/>
            <c:showBubbleSize val="0"/>
            <c:showLeaderLines val="0"/>
          </c:dLbls>
          <c:cat>
            <c:numRef>
              <c:f>ib_vs_iwarp!$AB$56:$AB$61</c:f>
              <c:numCache>
                <c:formatCode>General</c:formatCode>
                <c:ptCount val="6"/>
                <c:pt idx="0">
                  <c:v>12.0</c:v>
                </c:pt>
                <c:pt idx="1">
                  <c:v>24.0</c:v>
                </c:pt>
                <c:pt idx="2">
                  <c:v>48.0</c:v>
                </c:pt>
                <c:pt idx="3">
                  <c:v>96.0</c:v>
                </c:pt>
                <c:pt idx="4">
                  <c:v>128.0</c:v>
                </c:pt>
                <c:pt idx="5">
                  <c:v>192.0</c:v>
                </c:pt>
              </c:numCache>
            </c:numRef>
          </c:cat>
          <c:val>
            <c:numRef>
              <c:f>ib_vs_iwarp!$AE$56:$AE$61</c:f>
              <c:numCache>
                <c:formatCode>0.0</c:formatCode>
                <c:ptCount val="6"/>
                <c:pt idx="0">
                  <c:v>6.84</c:v>
                </c:pt>
                <c:pt idx="1">
                  <c:v>16.98</c:v>
                </c:pt>
                <c:pt idx="2">
                  <c:v>29.1</c:v>
                </c:pt>
                <c:pt idx="3">
                  <c:v>41.79</c:v>
                </c:pt>
                <c:pt idx="4">
                  <c:v>48.29</c:v>
                </c:pt>
                <c:pt idx="5">
                  <c:v>57.55</c:v>
                </c:pt>
              </c:numCache>
            </c:numRef>
          </c:val>
        </c:ser>
        <c:ser>
          <c:idx val="0"/>
          <c:order val="1"/>
          <c:tx>
            <c:strRef>
              <c:f>ib_vs_iwarp!$AF$55</c:f>
              <c:strCache>
                <c:ptCount val="1"/>
                <c:pt idx="0">
                  <c:v>%COMP iWARP</c:v>
                </c:pt>
              </c:strCache>
            </c:strRef>
          </c:tx>
          <c:invertIfNegative val="0"/>
          <c:dLbls>
            <c:showLegendKey val="0"/>
            <c:showVal val="1"/>
            <c:showCatName val="0"/>
            <c:showSerName val="0"/>
            <c:showPercent val="0"/>
            <c:showBubbleSize val="0"/>
            <c:showLeaderLines val="0"/>
          </c:dLbls>
          <c:cat>
            <c:numRef>
              <c:f>ib_vs_iwarp!$AB$56:$AB$61</c:f>
              <c:numCache>
                <c:formatCode>General</c:formatCode>
                <c:ptCount val="6"/>
                <c:pt idx="0">
                  <c:v>12.0</c:v>
                </c:pt>
                <c:pt idx="1">
                  <c:v>24.0</c:v>
                </c:pt>
                <c:pt idx="2">
                  <c:v>48.0</c:v>
                </c:pt>
                <c:pt idx="3">
                  <c:v>96.0</c:v>
                </c:pt>
                <c:pt idx="4">
                  <c:v>128.0</c:v>
                </c:pt>
                <c:pt idx="5">
                  <c:v>192.0</c:v>
                </c:pt>
              </c:numCache>
            </c:numRef>
          </c:cat>
          <c:val>
            <c:numRef>
              <c:f>ib_vs_iwarp!$AF$56:$AF$61</c:f>
              <c:numCache>
                <c:formatCode>0.0</c:formatCode>
                <c:ptCount val="6"/>
                <c:pt idx="0">
                  <c:v>93.16</c:v>
                </c:pt>
                <c:pt idx="1">
                  <c:v>83.02</c:v>
                </c:pt>
                <c:pt idx="2">
                  <c:v>70.9</c:v>
                </c:pt>
                <c:pt idx="3">
                  <c:v>58.21</c:v>
                </c:pt>
                <c:pt idx="4">
                  <c:v>51.71</c:v>
                </c:pt>
                <c:pt idx="5">
                  <c:v>42.45</c:v>
                </c:pt>
              </c:numCache>
            </c:numRef>
          </c:val>
        </c:ser>
        <c:dLbls>
          <c:showLegendKey val="0"/>
          <c:showVal val="0"/>
          <c:showCatName val="0"/>
          <c:showSerName val="0"/>
          <c:showPercent val="0"/>
          <c:showBubbleSize val="0"/>
        </c:dLbls>
        <c:gapWidth val="150"/>
        <c:overlap val="100"/>
        <c:axId val="-2142362328"/>
        <c:axId val="-2142373864"/>
      </c:barChart>
      <c:catAx>
        <c:axId val="-2142362328"/>
        <c:scaling>
          <c:orientation val="minMax"/>
        </c:scaling>
        <c:delete val="0"/>
        <c:axPos val="b"/>
        <c:title>
          <c:tx>
            <c:rich>
              <a:bodyPr/>
              <a:lstStyle/>
              <a:p>
                <a:pPr>
                  <a:defRPr/>
                </a:pPr>
                <a:r>
                  <a:rPr lang="en-US"/>
                  <a:t>Number of tasks (cores)</a:t>
                </a:r>
              </a:p>
            </c:rich>
          </c:tx>
          <c:layout/>
          <c:overlay val="0"/>
        </c:title>
        <c:numFmt formatCode="General" sourceLinked="1"/>
        <c:majorTickMark val="out"/>
        <c:minorTickMark val="none"/>
        <c:tickLblPos val="nextTo"/>
        <c:crossAx val="-2142373864"/>
        <c:crosses val="autoZero"/>
        <c:auto val="1"/>
        <c:lblAlgn val="ctr"/>
        <c:lblOffset val="100"/>
        <c:noMultiLvlLbl val="0"/>
      </c:catAx>
      <c:valAx>
        <c:axId val="-2142373864"/>
        <c:scaling>
          <c:orientation val="minMax"/>
        </c:scaling>
        <c:delete val="0"/>
        <c:axPos val="l"/>
        <c:majorGridlines/>
        <c:numFmt formatCode="0%" sourceLinked="1"/>
        <c:majorTickMark val="out"/>
        <c:minorTickMark val="none"/>
        <c:tickLblPos val="nextTo"/>
        <c:crossAx val="-214236232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US" dirty="0"/>
              <a:t>Application</a:t>
            </a:r>
            <a:r>
              <a:rPr lang="en-US" baseline="0" dirty="0"/>
              <a:t> Percentage - </a:t>
            </a:r>
            <a:r>
              <a:rPr lang="en-US" dirty="0" smtClean="0"/>
              <a:t>MPI </a:t>
            </a:r>
            <a:r>
              <a:rPr lang="en-US" dirty="0"/>
              <a:t>IB </a:t>
            </a:r>
            <a:r>
              <a:rPr lang="en-US" dirty="0" err="1"/>
              <a:t>vs</a:t>
            </a:r>
            <a:r>
              <a:rPr lang="en-US" dirty="0"/>
              <a:t> </a:t>
            </a:r>
            <a:r>
              <a:rPr lang="en-US" dirty="0" err="1"/>
              <a:t>iWARP</a:t>
            </a:r>
            <a:endParaRPr lang="en-US" dirty="0"/>
          </a:p>
        </c:rich>
      </c:tx>
      <c:layout/>
      <c:overlay val="0"/>
    </c:title>
    <c:autoTitleDeleted val="0"/>
    <c:plotArea>
      <c:layout/>
      <c:scatterChart>
        <c:scatterStyle val="lineMarker"/>
        <c:varyColors val="0"/>
        <c:ser>
          <c:idx val="0"/>
          <c:order val="0"/>
          <c:tx>
            <c:strRef>
              <c:f>ib_vs_iwarp!$AE$2</c:f>
              <c:strCache>
                <c:ptCount val="1"/>
                <c:pt idx="0">
                  <c:v>%MPI IB</c:v>
                </c:pt>
              </c:strCache>
            </c:strRef>
          </c:tx>
          <c:spPr>
            <a:ln>
              <a:solidFill>
                <a:srgbClr val="FF0000"/>
              </a:solidFill>
            </a:ln>
          </c:spPr>
          <c:marker>
            <c:spPr>
              <a:solidFill>
                <a:srgbClr val="FF0000"/>
              </a:solidFill>
              <a:ln>
                <a:solidFill>
                  <a:srgbClr val="FF0000"/>
                </a:solidFill>
              </a:ln>
            </c:spPr>
          </c:marker>
          <c:xVal>
            <c:numRef>
              <c:f>ib_vs_iwarp!$AB$4:$AB$7</c:f>
              <c:numCache>
                <c:formatCode>General</c:formatCode>
                <c:ptCount val="4"/>
                <c:pt idx="0">
                  <c:v>24.0</c:v>
                </c:pt>
                <c:pt idx="1">
                  <c:v>48.0</c:v>
                </c:pt>
                <c:pt idx="2">
                  <c:v>96.0</c:v>
                </c:pt>
                <c:pt idx="3">
                  <c:v>128.0</c:v>
                </c:pt>
              </c:numCache>
            </c:numRef>
          </c:xVal>
          <c:yVal>
            <c:numRef>
              <c:f>ib_vs_iwarp!$AE$4:$AE$7</c:f>
              <c:numCache>
                <c:formatCode>0.0</c:formatCode>
                <c:ptCount val="4"/>
                <c:pt idx="0">
                  <c:v>12.3</c:v>
                </c:pt>
                <c:pt idx="1">
                  <c:v>22.25</c:v>
                </c:pt>
                <c:pt idx="2">
                  <c:v>34.82</c:v>
                </c:pt>
                <c:pt idx="3">
                  <c:v>39.06</c:v>
                </c:pt>
              </c:numCache>
            </c:numRef>
          </c:yVal>
          <c:smooth val="0"/>
        </c:ser>
        <c:ser>
          <c:idx val="1"/>
          <c:order val="1"/>
          <c:tx>
            <c:strRef>
              <c:f>ib_vs_iwarp!$AE$55</c:f>
              <c:strCache>
                <c:ptCount val="1"/>
                <c:pt idx="0">
                  <c:v>%MPI iWARP</c:v>
                </c:pt>
              </c:strCache>
            </c:strRef>
          </c:tx>
          <c:xVal>
            <c:numRef>
              <c:f>ib_vs_iwarp!$AB$57:$AB$61</c:f>
              <c:numCache>
                <c:formatCode>General</c:formatCode>
                <c:ptCount val="5"/>
                <c:pt idx="0">
                  <c:v>24.0</c:v>
                </c:pt>
                <c:pt idx="1">
                  <c:v>48.0</c:v>
                </c:pt>
                <c:pt idx="2">
                  <c:v>96.0</c:v>
                </c:pt>
                <c:pt idx="3">
                  <c:v>128.0</c:v>
                </c:pt>
                <c:pt idx="4">
                  <c:v>192.0</c:v>
                </c:pt>
              </c:numCache>
            </c:numRef>
          </c:xVal>
          <c:yVal>
            <c:numRef>
              <c:f>ib_vs_iwarp!$AE$57:$AE$61</c:f>
              <c:numCache>
                <c:formatCode>0.0</c:formatCode>
                <c:ptCount val="5"/>
                <c:pt idx="0">
                  <c:v>16.98</c:v>
                </c:pt>
                <c:pt idx="1">
                  <c:v>29.1</c:v>
                </c:pt>
                <c:pt idx="2">
                  <c:v>41.79</c:v>
                </c:pt>
                <c:pt idx="3">
                  <c:v>48.29</c:v>
                </c:pt>
                <c:pt idx="4">
                  <c:v>57.55</c:v>
                </c:pt>
              </c:numCache>
            </c:numRef>
          </c:yVal>
          <c:smooth val="0"/>
        </c:ser>
        <c:dLbls>
          <c:showLegendKey val="0"/>
          <c:showVal val="0"/>
          <c:showCatName val="0"/>
          <c:showSerName val="0"/>
          <c:showPercent val="0"/>
          <c:showBubbleSize val="0"/>
        </c:dLbls>
        <c:axId val="-2142406296"/>
        <c:axId val="-2142436056"/>
      </c:scatterChart>
      <c:valAx>
        <c:axId val="-2142406296"/>
        <c:scaling>
          <c:orientation val="minMax"/>
        </c:scaling>
        <c:delete val="0"/>
        <c:axPos val="b"/>
        <c:title>
          <c:tx>
            <c:rich>
              <a:bodyPr/>
              <a:lstStyle/>
              <a:p>
                <a:pPr>
                  <a:defRPr/>
                </a:pPr>
                <a:r>
                  <a:rPr lang="en-US"/>
                  <a:t>Number of tasks (cores)</a:t>
                </a:r>
              </a:p>
            </c:rich>
          </c:tx>
          <c:layout/>
          <c:overlay val="0"/>
        </c:title>
        <c:numFmt formatCode="General" sourceLinked="1"/>
        <c:majorTickMark val="out"/>
        <c:minorTickMark val="none"/>
        <c:tickLblPos val="nextTo"/>
        <c:crossAx val="-2142436056"/>
        <c:crosses val="autoZero"/>
        <c:crossBetween val="midCat"/>
        <c:majorUnit val="24.0"/>
      </c:valAx>
      <c:valAx>
        <c:axId val="-2142436056"/>
        <c:scaling>
          <c:orientation val="minMax"/>
          <c:max val="60.0"/>
        </c:scaling>
        <c:delete val="0"/>
        <c:axPos val="l"/>
        <c:majorGridlines/>
        <c:title>
          <c:tx>
            <c:rich>
              <a:bodyPr rot="-5400000" vert="horz"/>
              <a:lstStyle/>
              <a:p>
                <a:pPr>
                  <a:defRPr/>
                </a:pPr>
                <a:r>
                  <a:rPr lang="en-US"/>
                  <a:t>%</a:t>
                </a:r>
              </a:p>
            </c:rich>
          </c:tx>
          <c:layout/>
          <c:overlay val="0"/>
        </c:title>
        <c:numFmt formatCode="0.0" sourceLinked="1"/>
        <c:majorTickMark val="out"/>
        <c:minorTickMark val="none"/>
        <c:tickLblPos val="nextTo"/>
        <c:crossAx val="-2142406296"/>
        <c:crosses val="autoZero"/>
        <c:crossBetween val="midCat"/>
      </c:valAx>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US"/>
              <a:t>Computation Time per Core IB vs iWARP</a:t>
            </a:r>
          </a:p>
        </c:rich>
      </c:tx>
      <c:layout/>
      <c:overlay val="0"/>
    </c:title>
    <c:autoTitleDeleted val="0"/>
    <c:plotArea>
      <c:layout/>
      <c:scatterChart>
        <c:scatterStyle val="lineMarker"/>
        <c:varyColors val="0"/>
        <c:ser>
          <c:idx val="1"/>
          <c:order val="0"/>
          <c:tx>
            <c:strRef>
              <c:f>ib_vs_iwarp!$AJ$55</c:f>
              <c:strCache>
                <c:ptCount val="1"/>
                <c:pt idx="0">
                  <c:v>CompuTimeCore iWARP</c:v>
                </c:pt>
              </c:strCache>
            </c:strRef>
          </c:tx>
          <c:xVal>
            <c:numRef>
              <c:f>ib_vs_iwarp!$AB$56:$AB$61</c:f>
              <c:numCache>
                <c:formatCode>General</c:formatCode>
                <c:ptCount val="6"/>
                <c:pt idx="0">
                  <c:v>12.0</c:v>
                </c:pt>
                <c:pt idx="1">
                  <c:v>24.0</c:v>
                </c:pt>
                <c:pt idx="2">
                  <c:v>48.0</c:v>
                </c:pt>
                <c:pt idx="3">
                  <c:v>96.0</c:v>
                </c:pt>
                <c:pt idx="4">
                  <c:v>128.0</c:v>
                </c:pt>
                <c:pt idx="5">
                  <c:v>192.0</c:v>
                </c:pt>
              </c:numCache>
            </c:numRef>
          </c:xVal>
          <c:yVal>
            <c:numRef>
              <c:f>ib_vs_iwarp!$AJ$56:$AJ$61</c:f>
              <c:numCache>
                <c:formatCode>0.00E+00</c:formatCode>
                <c:ptCount val="6"/>
                <c:pt idx="0">
                  <c:v>69250.0</c:v>
                </c:pt>
                <c:pt idx="1">
                  <c:v>33500.0</c:v>
                </c:pt>
                <c:pt idx="2">
                  <c:v>16062.5</c:v>
                </c:pt>
                <c:pt idx="3">
                  <c:v>7770.833333333328</c:v>
                </c:pt>
                <c:pt idx="4">
                  <c:v>5796.875</c:v>
                </c:pt>
                <c:pt idx="5">
                  <c:v>3692.708333333334</c:v>
                </c:pt>
              </c:numCache>
            </c:numRef>
          </c:yVal>
          <c:smooth val="0"/>
        </c:ser>
        <c:ser>
          <c:idx val="3"/>
          <c:order val="1"/>
          <c:tx>
            <c:strRef>
              <c:f>ib_vs_iwarp!$AJ$2</c:f>
              <c:strCache>
                <c:ptCount val="1"/>
                <c:pt idx="0">
                  <c:v>CompuTimeCore IB</c:v>
                </c:pt>
              </c:strCache>
            </c:strRef>
          </c:tx>
          <c:xVal>
            <c:numRef>
              <c:f>ib_vs_iwarp!$AB$3:$AB$7</c:f>
              <c:numCache>
                <c:formatCode>General</c:formatCode>
                <c:ptCount val="5"/>
                <c:pt idx="0">
                  <c:v>12.0</c:v>
                </c:pt>
                <c:pt idx="1">
                  <c:v>24.0</c:v>
                </c:pt>
                <c:pt idx="2">
                  <c:v>48.0</c:v>
                </c:pt>
                <c:pt idx="3">
                  <c:v>96.0</c:v>
                </c:pt>
                <c:pt idx="4">
                  <c:v>128.0</c:v>
                </c:pt>
              </c:numCache>
            </c:numRef>
          </c:xVal>
          <c:yVal>
            <c:numRef>
              <c:f>ib_vs_iwarp!$AJ$3:$AJ$7</c:f>
              <c:numCache>
                <c:formatCode>0.00E+00</c:formatCode>
                <c:ptCount val="5"/>
                <c:pt idx="0">
                  <c:v>67866.66666666667</c:v>
                </c:pt>
                <c:pt idx="1">
                  <c:v>33375.0</c:v>
                </c:pt>
                <c:pt idx="2">
                  <c:v>16187.5</c:v>
                </c:pt>
                <c:pt idx="3">
                  <c:v>7739.583333333328</c:v>
                </c:pt>
                <c:pt idx="4">
                  <c:v>5765.625</c:v>
                </c:pt>
              </c:numCache>
            </c:numRef>
          </c:yVal>
          <c:smooth val="0"/>
        </c:ser>
        <c:dLbls>
          <c:showLegendKey val="0"/>
          <c:showVal val="0"/>
          <c:showCatName val="0"/>
          <c:showSerName val="0"/>
          <c:showPercent val="0"/>
          <c:showBubbleSize val="0"/>
        </c:dLbls>
        <c:axId val="-2142481704"/>
        <c:axId val="-2142476248"/>
      </c:scatterChart>
      <c:valAx>
        <c:axId val="-2142481704"/>
        <c:scaling>
          <c:orientation val="minMax"/>
          <c:max val="192.0"/>
        </c:scaling>
        <c:delete val="0"/>
        <c:axPos val="b"/>
        <c:title>
          <c:tx>
            <c:rich>
              <a:bodyPr/>
              <a:lstStyle/>
              <a:p>
                <a:pPr>
                  <a:defRPr/>
                </a:pPr>
                <a:r>
                  <a:rPr lang="en-US"/>
                  <a:t>Number of tasks (cores)</a:t>
                </a:r>
              </a:p>
            </c:rich>
          </c:tx>
          <c:layout/>
          <c:overlay val="0"/>
        </c:title>
        <c:numFmt formatCode="General" sourceLinked="1"/>
        <c:majorTickMark val="out"/>
        <c:minorTickMark val="none"/>
        <c:tickLblPos val="nextTo"/>
        <c:crossAx val="-2142476248"/>
        <c:crosses val="autoZero"/>
        <c:crossBetween val="midCat"/>
        <c:majorUnit val="24.0"/>
      </c:valAx>
      <c:valAx>
        <c:axId val="-2142476248"/>
        <c:scaling>
          <c:logBase val="10.0"/>
          <c:orientation val="minMax"/>
          <c:min val="1000.0"/>
        </c:scaling>
        <c:delete val="0"/>
        <c:axPos val="l"/>
        <c:majorGridlines/>
        <c:title>
          <c:tx>
            <c:rich>
              <a:bodyPr rot="-5400000" vert="horz"/>
              <a:lstStyle/>
              <a:p>
                <a:pPr>
                  <a:defRPr/>
                </a:pPr>
                <a:r>
                  <a:rPr lang="en-US"/>
                  <a:t>Seconds</a:t>
                </a:r>
              </a:p>
            </c:rich>
          </c:tx>
          <c:layout/>
          <c:overlay val="0"/>
        </c:title>
        <c:numFmt formatCode="General" sourceLinked="0"/>
        <c:majorTickMark val="out"/>
        <c:minorTickMark val="cross"/>
        <c:tickLblPos val="nextTo"/>
        <c:crossAx val="-2142481704"/>
        <c:crosses val="autoZero"/>
        <c:crossBetween val="midCat"/>
        <c:dispUnits>
          <c:builtInUnit val="thousands"/>
          <c:dispUnitsLbl>
            <c:layout/>
          </c:dispUnitsLbl>
        </c:dispUnits>
      </c:valAx>
    </c:plotArea>
    <c:legend>
      <c:legendPos val="r"/>
      <c:layout>
        <c:manualLayout>
          <c:xMode val="edge"/>
          <c:yMode val="edge"/>
          <c:x val="0.263573362074109"/>
          <c:y val="0.592501456049982"/>
          <c:w val="0.328457104196455"/>
          <c:h val="0.216149523096356"/>
        </c:manualLayout>
      </c:layout>
      <c:overlay val="1"/>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pPr>
            <a:r>
              <a:rPr lang="en-US"/>
              <a:t>Communication Time per Core IB vs iWARP</a:t>
            </a:r>
          </a:p>
        </c:rich>
      </c:tx>
      <c:layout/>
      <c:overlay val="0"/>
    </c:title>
    <c:autoTitleDeleted val="0"/>
    <c:plotArea>
      <c:layout/>
      <c:scatterChart>
        <c:scatterStyle val="lineMarker"/>
        <c:varyColors val="0"/>
        <c:ser>
          <c:idx val="1"/>
          <c:order val="0"/>
          <c:tx>
            <c:strRef>
              <c:f>ib_vs_iwarp!$AL$55</c:f>
              <c:strCache>
                <c:ptCount val="1"/>
                <c:pt idx="0">
                  <c:v>CommTimeCore iWARP</c:v>
                </c:pt>
              </c:strCache>
            </c:strRef>
          </c:tx>
          <c:xVal>
            <c:numRef>
              <c:f>ib_vs_iwarp!$AB$56:$AB$61</c:f>
              <c:numCache>
                <c:formatCode>General</c:formatCode>
                <c:ptCount val="6"/>
                <c:pt idx="0">
                  <c:v>12.0</c:v>
                </c:pt>
                <c:pt idx="1">
                  <c:v>24.0</c:v>
                </c:pt>
                <c:pt idx="2">
                  <c:v>48.0</c:v>
                </c:pt>
                <c:pt idx="3">
                  <c:v>96.0</c:v>
                </c:pt>
                <c:pt idx="4">
                  <c:v>128.0</c:v>
                </c:pt>
                <c:pt idx="5">
                  <c:v>192.0</c:v>
                </c:pt>
              </c:numCache>
            </c:numRef>
          </c:xVal>
          <c:yVal>
            <c:numRef>
              <c:f>ib_vs_iwarp!$AL$56:$AL$61</c:f>
              <c:numCache>
                <c:formatCode>0.00E+00</c:formatCode>
                <c:ptCount val="6"/>
                <c:pt idx="0">
                  <c:v>5083.333333333328</c:v>
                </c:pt>
                <c:pt idx="1">
                  <c:v>6875.0</c:v>
                </c:pt>
                <c:pt idx="2">
                  <c:v>6645.833333333328</c:v>
                </c:pt>
                <c:pt idx="3">
                  <c:v>5562.5</c:v>
                </c:pt>
                <c:pt idx="4">
                  <c:v>5375.0</c:v>
                </c:pt>
                <c:pt idx="5">
                  <c:v>5005.208333333328</c:v>
                </c:pt>
              </c:numCache>
            </c:numRef>
          </c:yVal>
          <c:smooth val="0"/>
        </c:ser>
        <c:ser>
          <c:idx val="3"/>
          <c:order val="1"/>
          <c:tx>
            <c:strRef>
              <c:f>ib_vs_iwarp!$AL$2</c:f>
              <c:strCache>
                <c:ptCount val="1"/>
                <c:pt idx="0">
                  <c:v>CommTimeCore IB</c:v>
                </c:pt>
              </c:strCache>
            </c:strRef>
          </c:tx>
          <c:xVal>
            <c:numRef>
              <c:f>ib_vs_iwarp!$AB$3:$AB$7</c:f>
              <c:numCache>
                <c:formatCode>General</c:formatCode>
                <c:ptCount val="5"/>
                <c:pt idx="0">
                  <c:v>12.0</c:v>
                </c:pt>
                <c:pt idx="1">
                  <c:v>24.0</c:v>
                </c:pt>
                <c:pt idx="2">
                  <c:v>48.0</c:v>
                </c:pt>
                <c:pt idx="3">
                  <c:v>96.0</c:v>
                </c:pt>
                <c:pt idx="4">
                  <c:v>128.0</c:v>
                </c:pt>
              </c:numCache>
            </c:numRef>
          </c:xVal>
          <c:yVal>
            <c:numRef>
              <c:f>ib_vs_iwarp!$AL$3:$AL$7</c:f>
              <c:numCache>
                <c:formatCode>0.00E+00</c:formatCode>
                <c:ptCount val="5"/>
                <c:pt idx="0">
                  <c:v>4966.66666666667</c:v>
                </c:pt>
                <c:pt idx="1">
                  <c:v>4666.66666666667</c:v>
                </c:pt>
                <c:pt idx="2">
                  <c:v>4625.0</c:v>
                </c:pt>
                <c:pt idx="3">
                  <c:v>4135.41666666667</c:v>
                </c:pt>
                <c:pt idx="4">
                  <c:v>3687.5</c:v>
                </c:pt>
              </c:numCache>
            </c:numRef>
          </c:yVal>
          <c:smooth val="0"/>
        </c:ser>
        <c:dLbls>
          <c:showLegendKey val="0"/>
          <c:showVal val="0"/>
          <c:showCatName val="0"/>
          <c:showSerName val="0"/>
          <c:showPercent val="0"/>
          <c:showBubbleSize val="0"/>
        </c:dLbls>
        <c:axId val="-2145373640"/>
        <c:axId val="-2145238376"/>
      </c:scatterChart>
      <c:valAx>
        <c:axId val="-2145373640"/>
        <c:scaling>
          <c:orientation val="minMax"/>
          <c:max val="192.0"/>
        </c:scaling>
        <c:delete val="0"/>
        <c:axPos val="b"/>
        <c:title>
          <c:tx>
            <c:rich>
              <a:bodyPr/>
              <a:lstStyle/>
              <a:p>
                <a:pPr>
                  <a:defRPr/>
                </a:pPr>
                <a:r>
                  <a:rPr lang="en-US"/>
                  <a:t>Number of tasks (cores)</a:t>
                </a:r>
              </a:p>
            </c:rich>
          </c:tx>
          <c:layout/>
          <c:overlay val="0"/>
        </c:title>
        <c:numFmt formatCode="General" sourceLinked="1"/>
        <c:majorTickMark val="out"/>
        <c:minorTickMark val="none"/>
        <c:tickLblPos val="nextTo"/>
        <c:crossAx val="-2145238376"/>
        <c:crosses val="autoZero"/>
        <c:crossBetween val="midCat"/>
        <c:majorUnit val="24.0"/>
      </c:valAx>
      <c:valAx>
        <c:axId val="-2145238376"/>
        <c:scaling>
          <c:orientation val="minMax"/>
          <c:min val="1000.0"/>
        </c:scaling>
        <c:delete val="0"/>
        <c:axPos val="l"/>
        <c:majorGridlines/>
        <c:title>
          <c:tx>
            <c:rich>
              <a:bodyPr rot="-5400000" vert="horz"/>
              <a:lstStyle/>
              <a:p>
                <a:pPr>
                  <a:defRPr/>
                </a:pPr>
                <a:r>
                  <a:rPr lang="en-US"/>
                  <a:t>Seconds</a:t>
                </a:r>
              </a:p>
            </c:rich>
          </c:tx>
          <c:layout/>
          <c:overlay val="0"/>
        </c:title>
        <c:numFmt formatCode="General" sourceLinked="0"/>
        <c:majorTickMark val="out"/>
        <c:minorTickMark val="cross"/>
        <c:tickLblPos val="nextTo"/>
        <c:crossAx val="-2145373640"/>
        <c:crosses val="autoZero"/>
        <c:crossBetween val="midCat"/>
        <c:dispUnits>
          <c:builtInUnit val="thousands"/>
          <c:dispUnitsLbl>
            <c:layout/>
          </c:dispUnitsLbl>
        </c:dispUnits>
      </c:valAx>
    </c:plotArea>
    <c:legend>
      <c:legendPos val="r"/>
      <c:layout>
        <c:manualLayout>
          <c:xMode val="edge"/>
          <c:yMode val="edge"/>
          <c:x val="0.234293628713957"/>
          <c:y val="0.592501456049982"/>
          <c:w val="0.314267041716917"/>
          <c:h val="0.216149523096356"/>
        </c:manualLayout>
      </c:layout>
      <c:overlay val="1"/>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sz="1800" b="0" i="0" u="none" strike="noStrike" baseline="0" dirty="0">
                <a:effectLst/>
              </a:rPr>
              <a:t>Time per trajectory </a:t>
            </a:r>
            <a:r>
              <a:rPr lang="en-GB" sz="1800" b="0" i="0" u="none" strike="noStrike" baseline="0" dirty="0" smtClean="0">
                <a:effectLst/>
              </a:rPr>
              <a:t>(test IB</a:t>
            </a:r>
            <a:r>
              <a:rPr lang="en-GB" sz="1800" b="0" i="0" u="none" strike="noStrike" baseline="0" dirty="0">
                <a:effectLst/>
              </a:rPr>
              <a:t>/</a:t>
            </a:r>
            <a:r>
              <a:rPr lang="en-GB" sz="1800" b="0" i="0" u="none" strike="noStrike" baseline="0" dirty="0" err="1" smtClean="0">
                <a:effectLst/>
              </a:rPr>
              <a:t>iWARP</a:t>
            </a:r>
            <a:r>
              <a:rPr lang="en-GB" sz="1800" b="0" i="0" u="none" strike="noStrike" baseline="0" dirty="0" smtClean="0">
                <a:effectLst/>
              </a:rPr>
              <a:t> cluster)</a:t>
            </a:r>
            <a:endParaRPr lang="en-GB" dirty="0"/>
          </a:p>
        </c:rich>
      </c:tx>
      <c:layout/>
      <c:overlay val="0"/>
    </c:title>
    <c:autoTitleDeleted val="0"/>
    <c:plotArea>
      <c:layout/>
      <c:scatterChart>
        <c:scatterStyle val="lineMarker"/>
        <c:varyColors val="0"/>
        <c:ser>
          <c:idx val="0"/>
          <c:order val="0"/>
          <c:tx>
            <c:strRef>
              <c:f>'qcd1a logs'!$H$10</c:f>
              <c:strCache>
                <c:ptCount val="1"/>
                <c:pt idx="0">
                  <c:v>IB Time per trajectory</c:v>
                </c:pt>
              </c:strCache>
            </c:strRef>
          </c:tx>
          <c:xVal>
            <c:numRef>
              <c:f>'qcd1a logs'!$F$13:$F$16</c:f>
              <c:numCache>
                <c:formatCode>General</c:formatCode>
                <c:ptCount val="4"/>
                <c:pt idx="0">
                  <c:v>24.0</c:v>
                </c:pt>
                <c:pt idx="1">
                  <c:v>48.0</c:v>
                </c:pt>
                <c:pt idx="2">
                  <c:v>96.0</c:v>
                </c:pt>
                <c:pt idx="3">
                  <c:v>128.0</c:v>
                </c:pt>
              </c:numCache>
            </c:numRef>
          </c:xVal>
          <c:yVal>
            <c:numRef>
              <c:f>'qcd1a logs'!$H$13:$H$16</c:f>
              <c:numCache>
                <c:formatCode>0.00E+00</c:formatCode>
                <c:ptCount val="4"/>
                <c:pt idx="0">
                  <c:v>4750.0</c:v>
                </c:pt>
                <c:pt idx="1">
                  <c:v>2600.0</c:v>
                </c:pt>
                <c:pt idx="2">
                  <c:v>1480.0</c:v>
                </c:pt>
                <c:pt idx="3">
                  <c:v>1180.0</c:v>
                </c:pt>
              </c:numCache>
            </c:numRef>
          </c:yVal>
          <c:smooth val="0"/>
        </c:ser>
        <c:ser>
          <c:idx val="1"/>
          <c:order val="1"/>
          <c:tx>
            <c:strRef>
              <c:f>'qcd1a logs'!$K$10</c:f>
              <c:strCache>
                <c:ptCount val="1"/>
                <c:pt idx="0">
                  <c:v>iWARP Time per trajectory</c:v>
                </c:pt>
              </c:strCache>
            </c:strRef>
          </c:tx>
          <c:dLbls>
            <c:dLbl>
              <c:idx val="1"/>
              <c:layout>
                <c:manualLayout>
                  <c:x val="-0.113089531321301"/>
                  <c:y val="0.0327868852459016"/>
                </c:manualLayout>
              </c:layout>
              <c:showLegendKey val="0"/>
              <c:showVal val="1"/>
              <c:showCatName val="0"/>
              <c:showSerName val="0"/>
              <c:showPercent val="0"/>
              <c:showBubbleSize val="0"/>
            </c:dLbl>
            <c:dLbl>
              <c:idx val="2"/>
              <c:layout>
                <c:manualLayout>
                  <c:x val="-0.111105504456015"/>
                  <c:y val="0.0327868852459016"/>
                </c:manualLayout>
              </c:layout>
              <c:showLegendKey val="0"/>
              <c:showVal val="1"/>
              <c:showCatName val="0"/>
              <c:showSerName val="0"/>
              <c:showPercent val="0"/>
              <c:showBubbleSize val="0"/>
            </c:dLbl>
            <c:dLbl>
              <c:idx val="3"/>
              <c:layout>
                <c:manualLayout>
                  <c:x val="-0.0336892505112744"/>
                  <c:y val="0.0678817861583093"/>
                </c:manualLayout>
              </c:layout>
              <c:showLegendKey val="0"/>
              <c:showVal val="1"/>
              <c:showCatName val="0"/>
              <c:showSerName val="0"/>
              <c:showPercent val="0"/>
              <c:showBubbleSize val="0"/>
            </c:dLbl>
            <c:dLbl>
              <c:idx val="4"/>
              <c:layout>
                <c:manualLayout>
                  <c:x val="-0.00398110635886131"/>
                  <c:y val="0.0548245614035086"/>
                </c:manualLayout>
              </c:layout>
              <c:showLegendKey val="0"/>
              <c:showVal val="1"/>
              <c:showCatName val="0"/>
              <c:showSerName val="0"/>
              <c:showPercent val="0"/>
              <c:showBubbleSize val="0"/>
            </c:dLbl>
            <c:showLegendKey val="0"/>
            <c:showVal val="1"/>
            <c:showCatName val="0"/>
            <c:showSerName val="0"/>
            <c:showPercent val="0"/>
            <c:showBubbleSize val="0"/>
            <c:showLeaderLines val="0"/>
          </c:dLbls>
          <c:xVal>
            <c:numRef>
              <c:f>'qcd1a logs'!$F$13:$F$17</c:f>
              <c:numCache>
                <c:formatCode>General</c:formatCode>
                <c:ptCount val="5"/>
                <c:pt idx="0">
                  <c:v>24.0</c:v>
                </c:pt>
                <c:pt idx="1">
                  <c:v>48.0</c:v>
                </c:pt>
                <c:pt idx="2">
                  <c:v>96.0</c:v>
                </c:pt>
                <c:pt idx="3">
                  <c:v>128.0</c:v>
                </c:pt>
                <c:pt idx="4">
                  <c:v>192.0</c:v>
                </c:pt>
              </c:numCache>
            </c:numRef>
          </c:xVal>
          <c:yVal>
            <c:numRef>
              <c:f>'qcd1a logs'!$K$13:$K$17</c:f>
              <c:numCache>
                <c:formatCode>0.00E+00</c:formatCode>
                <c:ptCount val="5"/>
                <c:pt idx="0">
                  <c:v>5050.0</c:v>
                </c:pt>
                <c:pt idx="1">
                  <c:v>2850.0</c:v>
                </c:pt>
                <c:pt idx="2">
                  <c:v>1660.0</c:v>
                </c:pt>
                <c:pt idx="3">
                  <c:v>1390.0</c:v>
                </c:pt>
                <c:pt idx="4">
                  <c:v>1080.0</c:v>
                </c:pt>
              </c:numCache>
            </c:numRef>
          </c:yVal>
          <c:smooth val="0"/>
        </c:ser>
        <c:dLbls>
          <c:showLegendKey val="0"/>
          <c:showVal val="0"/>
          <c:showCatName val="0"/>
          <c:showSerName val="0"/>
          <c:showPercent val="0"/>
          <c:showBubbleSize val="0"/>
        </c:dLbls>
        <c:axId val="-2142265240"/>
        <c:axId val="-2142259720"/>
      </c:scatterChart>
      <c:valAx>
        <c:axId val="-2142265240"/>
        <c:scaling>
          <c:orientation val="minMax"/>
        </c:scaling>
        <c:delete val="0"/>
        <c:axPos val="b"/>
        <c:title>
          <c:tx>
            <c:rich>
              <a:bodyPr/>
              <a:lstStyle/>
              <a:p>
                <a:pPr>
                  <a:defRPr/>
                </a:pPr>
                <a:r>
                  <a:rPr lang="en-GB"/>
                  <a:t>Number of cores</a:t>
                </a:r>
              </a:p>
            </c:rich>
          </c:tx>
          <c:layout/>
          <c:overlay val="0"/>
        </c:title>
        <c:numFmt formatCode="General" sourceLinked="1"/>
        <c:majorTickMark val="out"/>
        <c:minorTickMark val="none"/>
        <c:tickLblPos val="nextTo"/>
        <c:crossAx val="-2142259720"/>
        <c:crosses val="autoZero"/>
        <c:crossBetween val="midCat"/>
        <c:majorUnit val="24.0"/>
      </c:valAx>
      <c:valAx>
        <c:axId val="-2142259720"/>
        <c:scaling>
          <c:orientation val="minMax"/>
        </c:scaling>
        <c:delete val="0"/>
        <c:axPos val="l"/>
        <c:majorGridlines/>
        <c:title>
          <c:tx>
            <c:rich>
              <a:bodyPr rot="-5400000" vert="horz"/>
              <a:lstStyle/>
              <a:p>
                <a:pPr>
                  <a:defRPr/>
                </a:pPr>
                <a:r>
                  <a:rPr lang="en-GB"/>
                  <a:t>Time per trajectory (seconds)</a:t>
                </a:r>
              </a:p>
            </c:rich>
          </c:tx>
          <c:layout/>
          <c:overlay val="0"/>
        </c:title>
        <c:numFmt formatCode="0.00E+00" sourceLinked="1"/>
        <c:majorTickMark val="out"/>
        <c:minorTickMark val="none"/>
        <c:tickLblPos val="nextTo"/>
        <c:crossAx val="-2142265240"/>
        <c:crosses val="autoZero"/>
        <c:crossBetween val="midCat"/>
      </c:valAx>
    </c:plotArea>
    <c:legend>
      <c:legendPos val="r"/>
      <c:layout/>
      <c:overlay val="0"/>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9C3F64-9538-4F69-87A6-B5B979BB0D3F}" type="datetimeFigureOut">
              <a:rPr lang="en-GB" smtClean="0"/>
              <a:t>10/15/13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2C8DC7-FB34-43C3-964B-BB4D7FF3AE19}" type="slidenum">
              <a:rPr lang="en-GB" smtClean="0"/>
              <a:t>‹#›</a:t>
            </a:fld>
            <a:endParaRPr lang="en-GB"/>
          </a:p>
        </p:txBody>
      </p:sp>
    </p:spTree>
    <p:extLst>
      <p:ext uri="{BB962C8B-B14F-4D97-AF65-F5344CB8AC3E}">
        <p14:creationId xmlns:p14="http://schemas.microsoft.com/office/powerpoint/2010/main" val="799309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410" name="Rectangle 2"/>
          <p:cNvSpPr txBox="1">
            <a:spLocks noGrp="1" noChangeArrowheads="1"/>
          </p:cNvSpPr>
          <p:nvPr>
            <p:ph type="body"/>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Good</a:t>
            </a:r>
            <a:r>
              <a:rPr lang="en-US" altLang="en-US" baseline="0" dirty="0" smtClean="0"/>
              <a:t> afternoon … My name is Michal HUSEJKO, I’m working in CERN IT department.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t>We had a small change, original author of this presentation, had left CERN early summer.  The project on </a:t>
            </a:r>
            <a:r>
              <a:rPr lang="en-US" altLang="en-US" sz="1200" dirty="0" smtClean="0"/>
              <a:t>Self service for software development tools</a:t>
            </a:r>
            <a:r>
              <a:rPr lang="en-US" altLang="en-US" baseline="0" dirty="0" smtClean="0"/>
              <a:t> has therefore been delayed, but I will give a short report on behalf of my colleagues.</a:t>
            </a:r>
          </a:p>
          <a:p>
            <a:endParaRPr lang="en-US" altLang="en-US"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txBox="1">
            <a:spLocks noGrp="1" noRot="1" noChangeAspect="1" noChangeArrowheads="1"/>
          </p:cNvSpPr>
          <p:nvPr>
            <p:ph type="sldImg"/>
          </p:nvPr>
        </p:nvSpPr>
        <p:spPr bwMode="auto">
          <a:xfrm>
            <a:off x="-2427288" y="0"/>
            <a:ext cx="16651288" cy="12490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p:cNvSpPr txBox="1">
            <a:spLocks noGrp="1" noChangeArrowheads="1"/>
          </p:cNvSpPr>
          <p:nvPr>
            <p:ph type="body" idx="1"/>
          </p:nvPr>
        </p:nvSpPr>
        <p:spPr bwMode="auto">
          <a:xfrm>
            <a:off x="685800" y="4343400"/>
            <a:ext cx="5483225"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smtClean="0"/>
              <a:t>This is an example of</a:t>
            </a:r>
            <a:r>
              <a:rPr lang="en-US" altLang="en-US" baseline="0" dirty="0" smtClean="0"/>
              <a:t> CERNFORGE prototype.</a:t>
            </a:r>
          </a:p>
          <a:p>
            <a:endParaRPr lang="en-US" altLang="en-US" baseline="0" dirty="0" smtClean="0"/>
          </a:p>
          <a:p>
            <a:r>
              <a:rPr lang="en-US" altLang="en-US" sz="1200" dirty="0" smtClean="0"/>
              <a:t>In the future, users will be able to:</a:t>
            </a:r>
          </a:p>
          <a:p>
            <a:pPr marL="228600" indent="-228600">
              <a:buAutoNum type="arabicPeriod"/>
            </a:pPr>
            <a:r>
              <a:rPr lang="en-US" altLang="en-US" sz="1200" dirty="0" smtClean="0"/>
              <a:t>configure links between </a:t>
            </a:r>
            <a:r>
              <a:rPr lang="en-US" altLang="en-US" sz="1200" dirty="0" err="1" smtClean="0"/>
              <a:t>Git</a:t>
            </a:r>
            <a:r>
              <a:rPr lang="en-US" altLang="en-US" sz="1200" baseline="0" dirty="0" smtClean="0"/>
              <a:t>, Subversion, </a:t>
            </a:r>
            <a:r>
              <a:rPr lang="en-US" altLang="en-US" sz="1200" dirty="0" smtClean="0"/>
              <a:t>and Issue tracking,</a:t>
            </a:r>
          </a:p>
          <a:p>
            <a:pPr marL="228600" indent="-228600">
              <a:buAutoNum type="arabicPeriod"/>
            </a:pPr>
            <a:r>
              <a:rPr lang="en-US" altLang="en-US" sz="1200" dirty="0" smtClean="0"/>
              <a:t>Setup links to project</a:t>
            </a:r>
            <a:r>
              <a:rPr lang="en-US" altLang="en-US" sz="1200" baseline="0" dirty="0" smtClean="0"/>
              <a:t> webpages (</a:t>
            </a:r>
            <a:r>
              <a:rPr lang="en-US" altLang="en-US" sz="1200" baseline="0" dirty="0" err="1" smtClean="0"/>
              <a:t>Twiki</a:t>
            </a:r>
            <a:r>
              <a:rPr lang="en-US" altLang="en-US" sz="1200" baseline="0" dirty="0" smtClean="0"/>
              <a:t>)</a:t>
            </a:r>
          </a:p>
          <a:p>
            <a:pPr marL="228600" indent="-228600">
              <a:buAutoNum type="arabicPeriod"/>
            </a:pPr>
            <a:r>
              <a:rPr lang="en-US" altLang="en-US" sz="1200" baseline="0" dirty="0" smtClean="0"/>
              <a:t>…</a:t>
            </a:r>
            <a:r>
              <a:rPr lang="en-US" altLang="en-US" sz="1200" dirty="0" smtClean="0"/>
              <a:t> as well as other settings.</a:t>
            </a:r>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txBox="1">
            <a:spLocks noGrp="1" noRot="1" noChangeAspect="1" noChangeArrowheads="1"/>
          </p:cNvSpPr>
          <p:nvPr>
            <p:ph type="sldImg"/>
          </p:nvPr>
        </p:nvSpPr>
        <p:spPr bwMode="auto">
          <a:xfrm>
            <a:off x="-2427288" y="0"/>
            <a:ext cx="16651288" cy="12490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p:cNvSpPr txBox="1">
            <a:spLocks noGrp="1" noChangeArrowheads="1"/>
          </p:cNvSpPr>
          <p:nvPr>
            <p:ph type="body" idx="1"/>
          </p:nvPr>
        </p:nvSpPr>
        <p:spPr bwMode="auto">
          <a:xfrm>
            <a:off x="685800" y="4343400"/>
            <a:ext cx="5483225"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sz="1200" dirty="0" smtClean="0"/>
              <a:t>Stay tuned for updates on CERNFORGE</a:t>
            </a:r>
          </a:p>
          <a:p>
            <a:endParaRPr lang="en-US" altLang="en-US" sz="1200" dirty="0" smtClean="0"/>
          </a:p>
          <a:p>
            <a:r>
              <a:rPr lang="en-US" altLang="en-US" sz="1200" dirty="0" smtClean="0"/>
              <a:t>Over to another challenge where we are working towards on demand flexibility.</a:t>
            </a:r>
          </a:p>
          <a:p>
            <a:endParaRPr lang="en-US" altLang="en-US" sz="1200" dirty="0" smtClean="0"/>
          </a:p>
          <a:p>
            <a:r>
              <a:rPr lang="en-US" altLang="en-US" sz="1200" dirty="0" smtClean="0"/>
              <a:t>This is area of my project.</a:t>
            </a:r>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Some 95% of our applications are served perfectly well with standard bred-and-butter machines (dual CPU, 3...4 GB/core, a bit of disk space, GigE or at best 10GE), as most of these</a:t>
            </a:r>
            <a:r>
              <a:rPr lang="en-GB" baseline="0" dirty="0" smtClean="0"/>
              <a:t> applications</a:t>
            </a:r>
            <a:r>
              <a:rPr lang="en-GB" dirty="0" smtClean="0"/>
              <a:t> are single-threaded </a:t>
            </a:r>
          </a:p>
          <a:p>
            <a:pPr marL="171450" indent="-171450">
              <a:buFontTx/>
              <a:buChar char="-"/>
            </a:pPr>
            <a:endParaRPr lang="en-GB" dirty="0" smtClean="0"/>
          </a:p>
          <a:p>
            <a:pPr marL="171450" indent="-171450">
              <a:buFontTx/>
              <a:buChar char="-"/>
            </a:pPr>
            <a:r>
              <a:rPr lang="en-GB" dirty="0" smtClean="0"/>
              <a:t>In order to operate these machines more efficiently, we have invested into AI, including layered approach of responsibilities, virtualisation, private cloud </a:t>
            </a:r>
          </a:p>
          <a:p>
            <a:pPr marL="171450" indent="-171450">
              <a:buFontTx/>
              <a:buChar char="-"/>
            </a:pPr>
            <a:endParaRPr lang="en-GB" dirty="0" smtClean="0"/>
          </a:p>
          <a:p>
            <a:pPr marL="171450" indent="-171450">
              <a:buFontTx/>
              <a:buChar char="-"/>
            </a:pPr>
            <a:r>
              <a:rPr lang="en-GB" dirty="0" smtClean="0"/>
              <a:t>A small fraction of applications (engineering, theory, accelerator) have requirements that are not well served by these bred-and-butter machines, due to core count, memory size/latency/bandwidth, </a:t>
            </a:r>
            <a:r>
              <a:rPr lang="en-GB" dirty="0" err="1" smtClean="0"/>
              <a:t>interprocess</a:t>
            </a:r>
            <a:r>
              <a:rPr lang="en-GB" dirty="0" smtClean="0"/>
              <a:t> communication, ... traditionally called HPC. Different architectures required </a:t>
            </a:r>
          </a:p>
          <a:p>
            <a:pPr marL="171450" indent="-171450">
              <a:buFontTx/>
              <a:buChar char="-"/>
            </a:pPr>
            <a:endParaRPr lang="en-GB" dirty="0" smtClean="0"/>
          </a:p>
          <a:p>
            <a:pPr marL="171450" indent="-171450">
              <a:buFontTx/>
              <a:buChar char="-"/>
            </a:pPr>
            <a:r>
              <a:rPr lang="en-GB" dirty="0" smtClean="0"/>
              <a:t>Even if all that is sailing under the label HPC, the requirements (and hence the optimal technical solutions) can be very different </a:t>
            </a:r>
          </a:p>
          <a:p>
            <a:pPr marL="171450" indent="-171450">
              <a:buFontTx/>
              <a:buChar char="-"/>
            </a:pPr>
            <a:endParaRPr lang="en-GB" dirty="0" smtClean="0"/>
          </a:p>
          <a:p>
            <a:pPr marL="171450" indent="-171450">
              <a:buFontTx/>
              <a:buChar char="-"/>
            </a:pPr>
            <a:r>
              <a:rPr lang="en-GB" dirty="0" smtClean="0"/>
              <a:t>Every effort must be made to serve these requirements as much as possible by the same layered approach. In order to understand to what extent this is possible, detailed understanding of the requirements is needed. </a:t>
            </a:r>
            <a:br>
              <a:rPr lang="en-GB" dirty="0" smtClean="0"/>
            </a:br>
            <a:endParaRPr lang="en-GB" dirty="0"/>
          </a:p>
        </p:txBody>
      </p:sp>
      <p:sp>
        <p:nvSpPr>
          <p:cNvPr id="4" name="Slide Number Placeholder 3"/>
          <p:cNvSpPr>
            <a:spLocks noGrp="1"/>
          </p:cNvSpPr>
          <p:nvPr>
            <p:ph type="sldNum" sz="quarter" idx="10"/>
          </p:nvPr>
        </p:nvSpPr>
        <p:spPr/>
        <p:txBody>
          <a:bodyPr/>
          <a:lstStyle/>
          <a:p>
            <a:fld id="{8FB5517B-B0E6-4FC3-8471-C258472235B0}" type="slidenum">
              <a:rPr lang="en-GB" smtClean="0"/>
              <a:t>13</a:t>
            </a:fld>
            <a:endParaRPr lang="en-GB"/>
          </a:p>
        </p:txBody>
      </p:sp>
    </p:spTree>
    <p:extLst>
      <p:ext uri="{BB962C8B-B14F-4D97-AF65-F5344CB8AC3E}">
        <p14:creationId xmlns:p14="http://schemas.microsoft.com/office/powerpoint/2010/main" val="968930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a:t>
            </a:r>
            <a:r>
              <a:rPr lang="en-US" baseline="0" dirty="0" smtClean="0"/>
              <a:t> </a:t>
            </a:r>
            <a:r>
              <a:rPr lang="en-GB" dirty="0" smtClean="0"/>
              <a:t>understand the requirements of HPC applications, we have reached</a:t>
            </a:r>
            <a:r>
              <a:rPr lang="en-GB" baseline="0" dirty="0" smtClean="0"/>
              <a:t> to our user community to gather user test cases.</a:t>
            </a:r>
          </a:p>
          <a:p>
            <a:endParaRPr lang="en-GB" baseline="0" dirty="0" smtClean="0"/>
          </a:p>
          <a:p>
            <a:r>
              <a:rPr lang="en-GB" baseline="0" dirty="0" smtClean="0"/>
              <a:t>With this in hand, we have prepared system analysis environment, based on available hardware and standard Linux performance monitoring tools . With the main goal to better understand requirements of user applications.</a:t>
            </a:r>
          </a:p>
          <a:p>
            <a:endParaRPr lang="en-US" dirty="0" smtClean="0"/>
          </a:p>
          <a:p>
            <a:r>
              <a:rPr lang="en-US" dirty="0" smtClean="0"/>
              <a:t>In</a:t>
            </a:r>
            <a:r>
              <a:rPr lang="en-US" baseline="0" dirty="0" smtClean="0"/>
              <a:t> this talk I would like to introduce some of the </a:t>
            </a:r>
            <a:r>
              <a:rPr lang="en-US" baseline="0" dirty="0" err="1" smtClean="0"/>
              <a:t>hpc</a:t>
            </a:r>
            <a:r>
              <a:rPr lang="en-US" baseline="0" dirty="0" smtClean="0"/>
              <a:t> applications, which are present at CERN, I would like to present the progress on understanding the requirements imposed by this application. And present next steps which we will take to go towards deciding how this will fit into our IT infrastructure.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97D34AE-BC30-2D4D-A656-D5A6D3D583BB}" type="slidenum">
              <a:rPr lang="en-US" smtClean="0"/>
              <a:t>14</a:t>
            </a:fld>
            <a:endParaRPr lang="en-US"/>
          </a:p>
        </p:txBody>
      </p:sp>
    </p:spTree>
    <p:extLst>
      <p:ext uri="{BB962C8B-B14F-4D97-AF65-F5344CB8AC3E}">
        <p14:creationId xmlns:p14="http://schemas.microsoft.com/office/powerpoint/2010/main" val="4157968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Based on</a:t>
            </a:r>
            <a:r>
              <a:rPr lang="en-GB" baseline="0" dirty="0" smtClean="0"/>
              <a:t> our interaction with user community, we have distilled two different groups of HPC applications: Engineering applications (general purpose HPC applications, targeting different markets) and Physics simulation applications (purpose build HPC applications developed at CERN, with some with help of external institutes).</a:t>
            </a:r>
          </a:p>
          <a:p>
            <a:endParaRPr lang="en-GB" baseline="0" dirty="0" smtClean="0"/>
          </a:p>
          <a:p>
            <a:r>
              <a:rPr lang="en-GB" baseline="0" dirty="0" smtClean="0"/>
              <a:t>Engineering applications</a:t>
            </a:r>
          </a:p>
          <a:p>
            <a:endParaRPr lang="en-GB" baseline="0" dirty="0" smtClean="0"/>
          </a:p>
          <a:p>
            <a:r>
              <a:rPr lang="en-GB" baseline="0" dirty="0" smtClean="0"/>
              <a:t>… blah blah ...</a:t>
            </a:r>
          </a:p>
          <a:p>
            <a:endParaRPr lang="en-GB" baseline="0" dirty="0" smtClean="0"/>
          </a:p>
          <a:p>
            <a:r>
              <a:rPr lang="en-GB" baseline="0" dirty="0" smtClean="0"/>
              <a:t>Physics simulation</a:t>
            </a:r>
          </a:p>
          <a:p>
            <a:endParaRPr lang="en-GB" baseline="0" dirty="0" smtClean="0"/>
          </a:p>
          <a:p>
            <a:r>
              <a:rPr lang="en-GB" baseline="0" dirty="0" smtClean="0"/>
              <a:t>… blah blah …</a:t>
            </a:r>
          </a:p>
          <a:p>
            <a:endParaRPr lang="en-GB" baseline="0" dirty="0" smtClean="0"/>
          </a:p>
          <a:p>
            <a:endParaRPr lang="en-GB" baseline="0" dirty="0" smtClean="0"/>
          </a:p>
          <a:p>
            <a:r>
              <a:rPr lang="en-GB" baseline="0" dirty="0" smtClean="0"/>
              <a:t>BACKUP:</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Transition:</a:t>
            </a:r>
            <a:r>
              <a:rPr lang="en-US" baseline="0" dirty="0" smtClean="0"/>
              <a:t> While working closely with our users, we have understood that in principle, we have two type of HPC applications present at CERN.</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797D34AE-BC30-2D4D-A656-D5A6D3D583BB}" type="slidenum">
              <a:rPr lang="en-US" smtClean="0"/>
              <a:t>15</a:t>
            </a:fld>
            <a:endParaRPr lang="en-US"/>
          </a:p>
        </p:txBody>
      </p:sp>
    </p:spTree>
    <p:extLst>
      <p:ext uri="{BB962C8B-B14F-4D97-AF65-F5344CB8AC3E}">
        <p14:creationId xmlns:p14="http://schemas.microsoft.com/office/powerpoint/2010/main" val="476904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we took the</a:t>
            </a:r>
            <a:r>
              <a:rPr lang="en-GB" baseline="0" dirty="0" smtClean="0"/>
              <a:t> user test</a:t>
            </a:r>
            <a:r>
              <a:rPr lang="en-GB" dirty="0" smtClean="0"/>
              <a:t> case</a:t>
            </a:r>
            <a:r>
              <a:rPr lang="en-GB" baseline="0" dirty="0" smtClean="0"/>
              <a:t> and we simulated it on our test setup.</a:t>
            </a:r>
            <a:endParaRPr lang="en-GB" dirty="0" smtClean="0"/>
          </a:p>
          <a:p>
            <a:endParaRPr lang="en-GB" dirty="0" smtClean="0"/>
          </a:p>
          <a:p>
            <a:r>
              <a:rPr lang="en-GB" dirty="0" smtClean="0"/>
              <a:t>It took</a:t>
            </a:r>
            <a:r>
              <a:rPr lang="en-GB" baseline="0" dirty="0" smtClean="0"/>
              <a:t> 63 hours to simulate the user case on 8 cores, and 17 hours on 64 cores.</a:t>
            </a:r>
          </a:p>
          <a:p>
            <a:endParaRPr lang="en-GB" baseline="0" dirty="0" smtClean="0"/>
          </a:p>
          <a:p>
            <a:r>
              <a:rPr lang="en-GB" baseline="0" dirty="0" smtClean="0"/>
              <a:t>And This was just one cycle. User will need to simulate 50 cycles to get meaningful results of beam deposition in dump system.</a:t>
            </a:r>
          </a:p>
          <a:p>
            <a:endParaRPr lang="en-GB" baseline="0" dirty="0" smtClean="0"/>
          </a:p>
          <a:p>
            <a:r>
              <a:rPr lang="en-GB" baseline="0" dirty="0" smtClean="0"/>
              <a:t>50 cycles will take around 31 days on 64 core system, … and 130 days on 8 core system.</a:t>
            </a:r>
          </a:p>
          <a:p>
            <a:endParaRPr lang="en-GB" baseline="0" dirty="0" smtClean="0"/>
          </a:p>
          <a:p>
            <a:r>
              <a:rPr lang="en-GB" baseline="0" dirty="0" smtClean="0"/>
              <a:t>… and we don’t want engineers to start buying expensive 128 GB of RAM workstations to keep them under the desk.</a:t>
            </a:r>
          </a:p>
        </p:txBody>
      </p:sp>
      <p:sp>
        <p:nvSpPr>
          <p:cNvPr id="4" name="Slide Number Placeholder 3"/>
          <p:cNvSpPr>
            <a:spLocks noGrp="1"/>
          </p:cNvSpPr>
          <p:nvPr>
            <p:ph type="sldNum" sz="quarter" idx="10"/>
          </p:nvPr>
        </p:nvSpPr>
        <p:spPr/>
        <p:txBody>
          <a:bodyPr/>
          <a:lstStyle/>
          <a:p>
            <a:fld id="{797D34AE-BC30-2D4D-A656-D5A6D3D583BB}" type="slidenum">
              <a:rPr lang="en-US" smtClean="0"/>
              <a:t>16</a:t>
            </a:fld>
            <a:endParaRPr lang="en-US"/>
          </a:p>
        </p:txBody>
      </p:sp>
    </p:spTree>
    <p:extLst>
      <p:ext uri="{BB962C8B-B14F-4D97-AF65-F5344CB8AC3E}">
        <p14:creationId xmlns:p14="http://schemas.microsoft.com/office/powerpoint/2010/main" val="6243736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pPr marL="228600" indent="-228600">
              <a:buAutoNum type="arabicPeriod"/>
            </a:pPr>
            <a:r>
              <a:rPr lang="en-US" dirty="0" smtClean="0"/>
              <a:t>Everyday we are facing users asking us how to speed </a:t>
            </a:r>
            <a:r>
              <a:rPr lang="en-US" smtClean="0"/>
              <a:t>up their</a:t>
            </a:r>
            <a:r>
              <a:rPr lang="en-US" baseline="0" smtClean="0"/>
              <a:t> </a:t>
            </a:r>
            <a:r>
              <a:rPr lang="en-US" smtClean="0"/>
              <a:t>engineering application.</a:t>
            </a:r>
            <a:endParaRPr lang="en-US" dirty="0" smtClean="0"/>
          </a:p>
          <a:p>
            <a:pPr marL="228600" indent="-228600">
              <a:buAutoNum type="arabicPeriod"/>
            </a:pPr>
            <a:endParaRPr lang="en-US"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Problem size and its complexity are challenging user computer workstations in terms of computing power, memory size, and file I/O. </a:t>
            </a:r>
            <a:r>
              <a:rPr lang="en-GB" baseline="0" dirty="0" smtClean="0"/>
              <a:t>The way the users are working:  design, simulation, correction, simulation, re-design, simulation, before they actually get final results.</a:t>
            </a:r>
            <a:br>
              <a:rPr lang="en-GB" baseline="0" dirty="0" smtClean="0"/>
            </a:br>
            <a:r>
              <a:rPr lang="en-GB" baseline="0" dirty="0" smtClean="0"/>
              <a:t/>
            </a:r>
            <a:br>
              <a:rPr lang="en-GB" baseline="0" dirty="0" smtClean="0"/>
            </a:br>
            <a:r>
              <a:rPr lang="en-GB" baseline="0" dirty="0" smtClean="0"/>
              <a:t>Definitely it is a problem.</a:t>
            </a:r>
            <a:endParaRPr lang="en-GB" dirty="0" smtClean="0"/>
          </a:p>
          <a:p>
            <a:pPr marL="228600" marR="0" lvl="1"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smtClean="0"/>
          </a:p>
          <a:p>
            <a:pPr marL="228600" indent="-228600">
              <a:buAutoNum type="arabicPeriod"/>
            </a:pPr>
            <a:r>
              <a:rPr lang="en-US" dirty="0" smtClean="0"/>
              <a:t>Can we use current infrastructure to provide a platform for these demanding applications, if current</a:t>
            </a:r>
            <a:r>
              <a:rPr lang="en-US" baseline="0" dirty="0" smtClean="0"/>
              <a:t> infrastructure is.</a:t>
            </a:r>
            <a:endParaRPr lang="en-GB" dirty="0" smtClean="0"/>
          </a:p>
          <a:p>
            <a:pPr marL="228600" indent="-228600">
              <a:buAutoNum type="arabicPeriod"/>
            </a:pPr>
            <a:endParaRPr lang="en-US" dirty="0" smtClean="0"/>
          </a:p>
          <a:p>
            <a:pPr marL="228600" indent="-228600">
              <a:buAutoNum type="arabicPeriod"/>
            </a:pPr>
            <a:r>
              <a:rPr lang="en-US" dirty="0" smtClean="0"/>
              <a:t>So, let’s have a look at what is happening behind the scene to see if our Data Center optimized hardware can also suit HPC type of jobs</a:t>
            </a:r>
            <a:endParaRPr lang="en-GB" dirty="0" smtClean="0"/>
          </a:p>
          <a:p>
            <a:endParaRPr lang="en-GB" dirty="0" smtClean="0"/>
          </a:p>
          <a:p>
            <a:endParaRPr lang="en-GB" dirty="0" smtClean="0"/>
          </a:p>
          <a:p>
            <a:r>
              <a:rPr lang="en-GB" dirty="0" smtClean="0"/>
              <a:t>This is</a:t>
            </a:r>
            <a:r>
              <a:rPr lang="en-GB" baseline="0" dirty="0" smtClean="0"/>
              <a:t> happening due to increasing problem size and increasing number of details being simulated. Also more and more users are interested in </a:t>
            </a:r>
            <a:r>
              <a:rPr lang="en-GB" baseline="0" dirty="0" err="1" smtClean="0"/>
              <a:t>Multiphisics</a:t>
            </a:r>
            <a:r>
              <a:rPr lang="en-GB" baseline="0" dirty="0" smtClean="0"/>
              <a:t> simulations.</a:t>
            </a:r>
            <a:endParaRPr lang="en-GB" dirty="0"/>
          </a:p>
        </p:txBody>
      </p:sp>
      <p:sp>
        <p:nvSpPr>
          <p:cNvPr id="4" name="Slide Number Placeholder 3"/>
          <p:cNvSpPr>
            <a:spLocks noGrp="1"/>
          </p:cNvSpPr>
          <p:nvPr>
            <p:ph type="sldNum" sz="quarter" idx="10"/>
          </p:nvPr>
        </p:nvSpPr>
        <p:spPr/>
        <p:txBody>
          <a:bodyPr/>
          <a:lstStyle/>
          <a:p>
            <a:fld id="{797D34AE-BC30-2D4D-A656-D5A6D3D583BB}" type="slidenum">
              <a:rPr lang="en-US" smtClean="0"/>
              <a:t>17</a:t>
            </a:fld>
            <a:endParaRPr lang="en-US"/>
          </a:p>
        </p:txBody>
      </p:sp>
    </p:spTree>
    <p:extLst>
      <p:ext uri="{BB962C8B-B14F-4D97-AF65-F5344CB8AC3E}">
        <p14:creationId xmlns:p14="http://schemas.microsoft.com/office/powerpoint/2010/main" val="1502810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We know what we have – CERN </a:t>
            </a:r>
            <a:r>
              <a:rPr lang="en-US" dirty="0" err="1" smtClean="0"/>
              <a:t>Lxbatch</a:t>
            </a:r>
            <a:endParaRPr lang="en-US" dirty="0" smtClean="0"/>
          </a:p>
          <a:p>
            <a:endParaRPr lang="en-US" dirty="0" smtClean="0"/>
          </a:p>
          <a:p>
            <a:r>
              <a:rPr lang="en-US" dirty="0" smtClean="0"/>
              <a:t>To understand the requirements of our</a:t>
            </a:r>
            <a:r>
              <a:rPr lang="en-US" baseline="0" dirty="0" smtClean="0"/>
              <a:t> HPC applications we decided to perform detailed analysis of system level performance</a:t>
            </a:r>
            <a:endParaRPr lang="en-US" dirty="0"/>
          </a:p>
        </p:txBody>
      </p:sp>
      <p:sp>
        <p:nvSpPr>
          <p:cNvPr id="4" name="Slide Number Placeholder 3"/>
          <p:cNvSpPr>
            <a:spLocks noGrp="1"/>
          </p:cNvSpPr>
          <p:nvPr>
            <p:ph type="sldNum" sz="quarter" idx="10"/>
          </p:nvPr>
        </p:nvSpPr>
        <p:spPr/>
        <p:txBody>
          <a:bodyPr/>
          <a:lstStyle/>
          <a:p>
            <a:fld id="{6F2C8DC7-FB34-43C3-964B-BB4D7FF3AE19}" type="slidenum">
              <a:rPr lang="en-GB" smtClean="0"/>
              <a:t>18</a:t>
            </a:fld>
            <a:endParaRPr lang="en-GB"/>
          </a:p>
        </p:txBody>
      </p:sp>
    </p:spTree>
    <p:extLst>
      <p:ext uri="{BB962C8B-B14F-4D97-AF65-F5344CB8AC3E}">
        <p14:creationId xmlns:p14="http://schemas.microsoft.com/office/powerpoint/2010/main" val="19037429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better understand how many cores these</a:t>
            </a:r>
            <a:r>
              <a:rPr lang="en-GB" baseline="0" dirty="0" smtClean="0"/>
              <a:t> applications can utilize, we have started multi-core scalability measurements.</a:t>
            </a:r>
          </a:p>
          <a:p>
            <a:endParaRPr lang="en-GB" baseline="0" dirty="0" smtClean="0"/>
          </a:p>
          <a:p>
            <a:r>
              <a:rPr lang="en-GB" baseline="0" dirty="0" smtClean="0"/>
              <a:t>So, we took previously presented user case (beam dump system), and we run it on distributed node (two nodes, 64 cores).</a:t>
            </a:r>
            <a:endParaRPr lang="en-GB" dirty="0"/>
          </a:p>
        </p:txBody>
      </p:sp>
      <p:sp>
        <p:nvSpPr>
          <p:cNvPr id="4" name="Slide Number Placeholder 3"/>
          <p:cNvSpPr>
            <a:spLocks noGrp="1"/>
          </p:cNvSpPr>
          <p:nvPr>
            <p:ph type="sldNum" sz="quarter" idx="10"/>
          </p:nvPr>
        </p:nvSpPr>
        <p:spPr/>
        <p:txBody>
          <a:bodyPr/>
          <a:lstStyle/>
          <a:p>
            <a:fld id="{797D34AE-BC30-2D4D-A656-D5A6D3D583BB}" type="slidenum">
              <a:rPr lang="en-US" smtClean="0"/>
              <a:t>19</a:t>
            </a:fld>
            <a:endParaRPr lang="en-US"/>
          </a:p>
        </p:txBody>
      </p:sp>
    </p:spTree>
    <p:extLst>
      <p:ext uri="{BB962C8B-B14F-4D97-AF65-F5344CB8AC3E}">
        <p14:creationId xmlns:p14="http://schemas.microsoft.com/office/powerpoint/2010/main" val="4290212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GB" dirty="0" smtClean="0"/>
          </a:p>
          <a:p>
            <a:r>
              <a:rPr lang="en-GB" dirty="0" smtClean="0"/>
              <a:t>We took case from CERN</a:t>
            </a:r>
            <a:r>
              <a:rPr lang="en-GB" baseline="0" dirty="0" smtClean="0"/>
              <a:t> group which performs CFD simulations.</a:t>
            </a:r>
          </a:p>
          <a:p>
            <a:endParaRPr lang="en-GB" baseline="0" dirty="0" smtClean="0"/>
          </a:p>
          <a:p>
            <a:r>
              <a:rPr lang="en-GB" baseline="0" dirty="0" smtClean="0"/>
              <a:t>This tool is </a:t>
            </a:r>
            <a:r>
              <a:rPr lang="en-GB" baseline="0" dirty="0" err="1" smtClean="0"/>
              <a:t>reportd</a:t>
            </a:r>
            <a:r>
              <a:rPr lang="en-GB" baseline="0" dirty="0" smtClean="0"/>
              <a:t> as able to scale very well on multiple of nodes ( linearly up to 10-15’000 nodes).</a:t>
            </a:r>
          </a:p>
          <a:p>
            <a:endParaRPr lang="en-GB" baseline="0" dirty="0" smtClean="0"/>
          </a:p>
          <a:p>
            <a:r>
              <a:rPr lang="en-GB" baseline="0" dirty="0" smtClean="0"/>
              <a:t>We measured impact of interconnect latency on number of jobs per week.</a:t>
            </a:r>
          </a:p>
          <a:p>
            <a:endParaRPr lang="en-GB" baseline="0" dirty="0" smtClean="0"/>
          </a:p>
          <a:p>
            <a:r>
              <a:rPr lang="en-GB" baseline="0" dirty="0" smtClean="0"/>
              <a:t>Going from low latency to high latency interconnect diminishes speedup achieved with multi node setup.</a:t>
            </a:r>
            <a:endParaRPr lang="en-GB" dirty="0"/>
          </a:p>
        </p:txBody>
      </p:sp>
      <p:sp>
        <p:nvSpPr>
          <p:cNvPr id="4" name="Slide Number Placeholder 3"/>
          <p:cNvSpPr>
            <a:spLocks noGrp="1"/>
          </p:cNvSpPr>
          <p:nvPr>
            <p:ph type="sldNum" sz="quarter" idx="10"/>
          </p:nvPr>
        </p:nvSpPr>
        <p:spPr/>
        <p:txBody>
          <a:bodyPr/>
          <a:lstStyle/>
          <a:p>
            <a:fld id="{797D34AE-BC30-2D4D-A656-D5A6D3D583BB}" type="slidenum">
              <a:rPr lang="en-US" smtClean="0"/>
              <a:t>20</a:t>
            </a:fld>
            <a:endParaRPr lang="en-US"/>
          </a:p>
        </p:txBody>
      </p:sp>
    </p:spTree>
    <p:extLst>
      <p:ext uri="{BB962C8B-B14F-4D97-AF65-F5344CB8AC3E}">
        <p14:creationId xmlns:p14="http://schemas.microsoft.com/office/powerpoint/2010/main" val="3276719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410" name="Rectangle 2"/>
          <p:cNvSpPr txBox="1">
            <a:spLocks noGrp="1" noChangeArrowheads="1"/>
          </p:cNvSpPr>
          <p:nvPr>
            <p:ph type="body"/>
          </p:nvPr>
        </p:nvSpPr>
        <p:spPr bwMode="auto">
          <a:xfrm>
            <a:off x="685800" y="4343400"/>
            <a:ext cx="5481638"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baseline="0" dirty="0" smtClean="0"/>
          </a:p>
          <a:p>
            <a:r>
              <a:rPr lang="en-US" altLang="en-US" baseline="0" dirty="0" smtClean="0"/>
              <a:t>I will also use the opportunity to share some findings from another project related to this track, namely Scalable HPC at CERN.</a:t>
            </a:r>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To avoid costly file I/O we need to have enough RAM to store all</a:t>
            </a:r>
            <a:r>
              <a:rPr lang="en-GB" baseline="0" dirty="0" smtClean="0"/>
              <a:t> temporary data in it.</a:t>
            </a:r>
            <a:endParaRPr lang="en-GB" dirty="0" smtClean="0"/>
          </a:p>
          <a:p>
            <a:endParaRPr lang="en-GB" dirty="0" smtClean="0"/>
          </a:p>
          <a:p>
            <a:r>
              <a:rPr lang="en-GB" dirty="0" smtClean="0"/>
              <a:t>Some tools have scalability limitations – there is a boundary where required amount of RAM for optimal run can be spread over.</a:t>
            </a:r>
          </a:p>
          <a:p>
            <a:endParaRPr lang="en-GB" dirty="0" smtClean="0"/>
          </a:p>
          <a:p>
            <a:r>
              <a:rPr lang="en-GB" dirty="0" smtClean="0"/>
              <a:t>All the commercial tools have</a:t>
            </a:r>
            <a:r>
              <a:rPr lang="en-GB" baseline="0" dirty="0" smtClean="0"/>
              <a:t> some license scheme which put another constraint on scalability.</a:t>
            </a:r>
            <a:endParaRPr lang="en-GB" dirty="0" smtClean="0"/>
          </a:p>
          <a:p>
            <a:endParaRPr lang="en-GB" dirty="0" smtClean="0"/>
          </a:p>
          <a:p>
            <a:r>
              <a:rPr lang="en-GB" dirty="0" smtClean="0"/>
              <a:t>In order to profit from these days CPU power, the</a:t>
            </a:r>
            <a:r>
              <a:rPr lang="en-GB" baseline="0" dirty="0" smtClean="0"/>
              <a:t> temporary data used during the simulation</a:t>
            </a:r>
            <a:r>
              <a:rPr lang="en-GB" dirty="0" smtClean="0"/>
              <a:t> n</a:t>
            </a:r>
          </a:p>
          <a:p>
            <a:r>
              <a:rPr lang="en-GB" dirty="0" err="1" smtClean="0"/>
              <a:t>Ansys</a:t>
            </a:r>
            <a:r>
              <a:rPr lang="en-GB" dirty="0" smtClean="0"/>
              <a:t> HPC licensing</a:t>
            </a:r>
          </a:p>
          <a:p>
            <a:pPr lvl="1"/>
            <a:r>
              <a:rPr lang="en-GB" dirty="0" smtClean="0"/>
              <a:t>320 euro @ core (research)</a:t>
            </a:r>
          </a:p>
          <a:p>
            <a:pPr lvl="1"/>
            <a:r>
              <a:rPr lang="en-GB" dirty="0" smtClean="0"/>
              <a:t>700 euro @ core (associate)</a:t>
            </a:r>
          </a:p>
          <a:p>
            <a:endParaRPr lang="en-US" dirty="0"/>
          </a:p>
        </p:txBody>
      </p:sp>
      <p:sp>
        <p:nvSpPr>
          <p:cNvPr id="4" name="Slide Number Placeholder 3"/>
          <p:cNvSpPr>
            <a:spLocks noGrp="1"/>
          </p:cNvSpPr>
          <p:nvPr>
            <p:ph type="sldNum" sz="quarter" idx="10"/>
          </p:nvPr>
        </p:nvSpPr>
        <p:spPr/>
        <p:txBody>
          <a:bodyPr/>
          <a:lstStyle/>
          <a:p>
            <a:fld id="{8FB5517B-B0E6-4FC3-8471-C258472235B0}" type="slidenum">
              <a:rPr lang="en-GB" smtClean="0"/>
              <a:t>21</a:t>
            </a:fld>
            <a:endParaRPr lang="en-GB"/>
          </a:p>
        </p:txBody>
      </p:sp>
    </p:spTree>
    <p:extLst>
      <p:ext uri="{BB962C8B-B14F-4D97-AF65-F5344CB8AC3E}">
        <p14:creationId xmlns:p14="http://schemas.microsoft.com/office/powerpoint/2010/main" val="17505057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could</a:t>
            </a:r>
            <a:r>
              <a:rPr lang="en-GB" baseline="0" dirty="0" smtClean="0"/>
              <a:t> be</a:t>
            </a:r>
            <a:r>
              <a:rPr lang="en-GB" dirty="0" smtClean="0"/>
              <a:t> some cases</a:t>
            </a:r>
            <a:r>
              <a:rPr lang="en-GB" baseline="0" dirty="0" smtClean="0"/>
              <a:t> (we observed at least one). That even though you have big enough memory, the system is still performing a lot of file I/O operations.</a:t>
            </a:r>
          </a:p>
          <a:p>
            <a:endParaRPr lang="en-GB" baseline="0" dirty="0" smtClean="0"/>
          </a:p>
          <a:p>
            <a:r>
              <a:rPr lang="en-GB" baseline="0" dirty="0" smtClean="0"/>
              <a:t>In that case using SSD, instead of HDD, can lead to better results.</a:t>
            </a:r>
          </a:p>
          <a:p>
            <a:endParaRPr lang="en-GB" baseline="0" dirty="0" smtClean="0"/>
          </a:p>
          <a:p>
            <a:r>
              <a:rPr lang="en-GB" baseline="0" dirty="0" smtClean="0"/>
              <a:t>We have run the test case on HDD, and in the log files we have observed that simulation process spends hell a lot of the time in IOWAIT, so most of the cores were stalled waiting for disk access.</a:t>
            </a:r>
          </a:p>
          <a:p>
            <a:endParaRPr lang="en-GB" baseline="0" dirty="0" smtClean="0"/>
          </a:p>
          <a:p>
            <a:r>
              <a:rPr lang="en-GB" baseline="0" dirty="0" smtClean="0"/>
              <a:t>Based on that we decided to mount SSD drivers, to perform comparison. And as expected we observed immediately improvement. </a:t>
            </a:r>
          </a:p>
          <a:p>
            <a:endParaRPr lang="en-GB" baseline="0" dirty="0" smtClean="0"/>
          </a:p>
          <a:p>
            <a:r>
              <a:rPr lang="en-GB" baseline="0" dirty="0" smtClean="0"/>
              <a:t>We still have to investigate if this is marginal case, or it is more common.</a:t>
            </a:r>
            <a:endParaRPr lang="en-GB" dirty="0"/>
          </a:p>
        </p:txBody>
      </p:sp>
      <p:sp>
        <p:nvSpPr>
          <p:cNvPr id="4" name="Slide Number Placeholder 3"/>
          <p:cNvSpPr>
            <a:spLocks noGrp="1"/>
          </p:cNvSpPr>
          <p:nvPr>
            <p:ph type="sldNum" sz="quarter" idx="10"/>
          </p:nvPr>
        </p:nvSpPr>
        <p:spPr/>
        <p:txBody>
          <a:bodyPr/>
          <a:lstStyle/>
          <a:p>
            <a:fld id="{797D34AE-BC30-2D4D-A656-D5A6D3D583BB}" type="slidenum">
              <a:rPr lang="en-US" smtClean="0"/>
              <a:t>22</a:t>
            </a:fld>
            <a:endParaRPr lang="en-US"/>
          </a:p>
        </p:txBody>
      </p:sp>
    </p:spTree>
    <p:extLst>
      <p:ext uri="{BB962C8B-B14F-4D97-AF65-F5344CB8AC3E}">
        <p14:creationId xmlns:p14="http://schemas.microsoft.com/office/powerpoint/2010/main" val="9828614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97D34AE-BC30-2D4D-A656-D5A6D3D583BB}" type="slidenum">
              <a:rPr lang="en-US" smtClean="0"/>
              <a:t>23</a:t>
            </a:fld>
            <a:endParaRPr lang="en-US"/>
          </a:p>
        </p:txBody>
      </p:sp>
    </p:spTree>
    <p:extLst>
      <p:ext uri="{BB962C8B-B14F-4D97-AF65-F5344CB8AC3E}">
        <p14:creationId xmlns:p14="http://schemas.microsoft.com/office/powerpoint/2010/main" val="3532282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always argue the multi-node multicore scalability of engineering application is limited by the way the problem is described by the user –garbage in, garbage out. Some are utilizing multi-cores better some are worst at it.</a:t>
            </a:r>
          </a:p>
          <a:p>
            <a:endParaRPr lang="en-US" baseline="0" dirty="0" smtClean="0"/>
          </a:p>
          <a:p>
            <a:r>
              <a:rPr lang="en-US" baseline="0" dirty="0" smtClean="0"/>
              <a:t>To perform the comparison between different low latency interconnect technologies, we decided to use application for Lattice QCD simulations. </a:t>
            </a:r>
          </a:p>
          <a:p>
            <a:endParaRPr lang="en-US" baseline="0" dirty="0" smtClean="0"/>
          </a:p>
          <a:p>
            <a:r>
              <a:rPr lang="en-US" baseline="0" dirty="0" smtClean="0"/>
              <a:t>Why </a:t>
            </a:r>
            <a:r>
              <a:rPr lang="en-US" baseline="0" dirty="0" err="1" smtClean="0"/>
              <a:t>Infiniband</a:t>
            </a:r>
            <a:r>
              <a:rPr lang="en-US" baseline="0" dirty="0" smtClean="0"/>
              <a:t> and Ethernet:</a:t>
            </a:r>
          </a:p>
          <a:p>
            <a:r>
              <a:rPr lang="en-US" baseline="0" dirty="0" err="1" smtClean="0"/>
              <a:t>Infiniband</a:t>
            </a:r>
            <a:r>
              <a:rPr lang="en-US" baseline="0" dirty="0" smtClean="0"/>
              <a:t> as the COTS solution which is able to deliver best low latency/high bandwidth.</a:t>
            </a:r>
          </a:p>
          <a:p>
            <a:endParaRPr lang="en-US" baseline="0" dirty="0" smtClean="0"/>
          </a:p>
          <a:p>
            <a:r>
              <a:rPr lang="en-US" baseline="0" dirty="0" smtClean="0"/>
              <a:t>Ethernet because we have standardized on it in our data center.</a:t>
            </a:r>
          </a:p>
        </p:txBody>
      </p:sp>
      <p:sp>
        <p:nvSpPr>
          <p:cNvPr id="4" name="Slide Number Placeholder 3"/>
          <p:cNvSpPr>
            <a:spLocks noGrp="1"/>
          </p:cNvSpPr>
          <p:nvPr>
            <p:ph type="sldNum" sz="quarter" idx="10"/>
          </p:nvPr>
        </p:nvSpPr>
        <p:spPr/>
        <p:txBody>
          <a:bodyPr/>
          <a:lstStyle/>
          <a:p>
            <a:fld id="{6F2C8DC7-FB34-43C3-964B-BB4D7FF3AE19}" type="slidenum">
              <a:rPr lang="en-GB" smtClean="0"/>
              <a:t>24</a:t>
            </a:fld>
            <a:endParaRPr lang="en-GB"/>
          </a:p>
        </p:txBody>
      </p:sp>
    </p:spTree>
    <p:extLst>
      <p:ext uri="{BB962C8B-B14F-4D97-AF65-F5344CB8AC3E}">
        <p14:creationId xmlns:p14="http://schemas.microsoft.com/office/powerpoint/2010/main" val="988322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97D34AE-BC30-2D4D-A656-D5A6D3D583BB}" type="slidenum">
              <a:rPr lang="en-US" smtClean="0"/>
              <a:t>25</a:t>
            </a:fld>
            <a:endParaRPr lang="en-US"/>
          </a:p>
        </p:txBody>
      </p:sp>
    </p:spTree>
    <p:extLst>
      <p:ext uri="{BB962C8B-B14F-4D97-AF65-F5344CB8AC3E}">
        <p14:creationId xmlns:p14="http://schemas.microsoft.com/office/powerpoint/2010/main" val="32226696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797D34AE-BC30-2D4D-A656-D5A6D3D583BB}" type="slidenum">
              <a:rPr lang="en-US" smtClean="0"/>
              <a:t>30</a:t>
            </a:fld>
            <a:endParaRPr lang="en-US"/>
          </a:p>
        </p:txBody>
      </p:sp>
    </p:spTree>
    <p:extLst>
      <p:ext uri="{BB962C8B-B14F-4D97-AF65-F5344CB8AC3E}">
        <p14:creationId xmlns:p14="http://schemas.microsoft.com/office/powerpoint/2010/main" val="4130360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txBox="1">
            <a:spLocks noGrp="1" noRot="1" noChangeAspect="1" noChangeArrowheads="1"/>
          </p:cNvSpPr>
          <p:nvPr>
            <p:ph type="sldImg"/>
          </p:nvPr>
        </p:nvSpPr>
        <p:spPr bwMode="auto">
          <a:xfrm>
            <a:off x="-2427288" y="0"/>
            <a:ext cx="16651288" cy="12490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4" name="Rectangle 2"/>
          <p:cNvSpPr txBox="1">
            <a:spLocks noGrp="1" noChangeArrowheads="1"/>
          </p:cNvSpPr>
          <p:nvPr>
            <p:ph type="body" idx="1"/>
          </p:nvPr>
        </p:nvSpPr>
        <p:spPr bwMode="auto">
          <a:xfrm>
            <a:off x="685800" y="4343400"/>
            <a:ext cx="5483225"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p>
          <a:p>
            <a:r>
              <a:rPr lang="en-US" altLang="en-US" dirty="0" smtClean="0"/>
              <a:t>Typically When you start</a:t>
            </a:r>
            <a:r>
              <a:rPr lang="en-US" altLang="en-US" baseline="0" dirty="0" smtClean="0"/>
              <a:t> a software project you need a place to store source code under revision control.</a:t>
            </a:r>
          </a:p>
          <a:p>
            <a:endParaRPr lang="en-US" altLang="en-US" baseline="0" dirty="0" smtClean="0"/>
          </a:p>
          <a:p>
            <a:r>
              <a:rPr lang="en-US" altLang="en-US" dirty="0" smtClean="0"/>
              <a:t>You want to document</a:t>
            </a:r>
            <a:r>
              <a:rPr lang="en-US" altLang="en-US" baseline="0" dirty="0" smtClean="0"/>
              <a:t> your development and store documentation for your users.</a:t>
            </a:r>
          </a:p>
          <a:p>
            <a:endParaRPr lang="en-US" altLang="en-US" baseline="0" dirty="0" smtClean="0"/>
          </a:p>
          <a:p>
            <a:r>
              <a:rPr lang="en-US" altLang="en-US" dirty="0" smtClean="0"/>
              <a:t>You need ways to</a:t>
            </a:r>
            <a:r>
              <a:rPr lang="en-US" altLang="en-US" baseline="0" dirty="0" smtClean="0"/>
              <a:t> track problems and plan new features.</a:t>
            </a:r>
            <a:endParaRPr lang="en-US" altLang="en-US" dirty="0" smtClean="0"/>
          </a:p>
          <a:p>
            <a:endParaRPr lang="en-US" altLang="en-US" dirty="0" smtClean="0"/>
          </a:p>
          <a:p>
            <a:r>
              <a:rPr lang="en-US" altLang="en-US" dirty="0" smtClean="0"/>
              <a:t>There are other services</a:t>
            </a:r>
            <a:r>
              <a:rPr lang="en-US" altLang="en-US" baseline="0" dirty="0" smtClean="0"/>
              <a:t> which you normally need (continuous integration, build infrastructure, etc.) which we do not cover in that presentation.</a:t>
            </a:r>
            <a:endParaRPr lang="en-US" altLang="en-US" dirty="0" smtClean="0"/>
          </a:p>
          <a:p>
            <a:endParaRPr lang="en-US" altLang="en-US" dirty="0" smtClean="0"/>
          </a:p>
          <a:p>
            <a:r>
              <a:rPr lang="en-US" altLang="en-US" baseline="0" dirty="0" smtClean="0"/>
              <a:t>Slide transition:</a:t>
            </a:r>
          </a:p>
          <a:p>
            <a:r>
              <a:rPr lang="en-US" altLang="en-US" baseline="0" dirty="0" smtClean="0"/>
              <a:t>For open source project it is common to put your projects on </a:t>
            </a:r>
            <a:r>
              <a:rPr lang="en-US" altLang="en-US" baseline="0" dirty="0" err="1" smtClean="0"/>
              <a:t>github</a:t>
            </a:r>
            <a:r>
              <a:rPr lang="en-US" altLang="en-US" baseline="0" dirty="0" smtClean="0"/>
              <a:t>. We are refereeing to existing services at CERN.</a:t>
            </a:r>
          </a:p>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txBox="1">
            <a:spLocks noGrp="1" noRot="1" noChangeAspect="1" noChangeArrowheads="1"/>
          </p:cNvSpPr>
          <p:nvPr>
            <p:ph type="sldImg"/>
          </p:nvPr>
        </p:nvSpPr>
        <p:spPr bwMode="auto">
          <a:xfrm>
            <a:off x="-2428875" y="0"/>
            <a:ext cx="16656050" cy="124920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458" name="Rectangle 2"/>
          <p:cNvSpPr txBox="1">
            <a:spLocks noGrp="1" noChangeArrowheads="1"/>
          </p:cNvSpPr>
          <p:nvPr>
            <p:ph type="body" idx="1"/>
          </p:nvPr>
        </p:nvSpPr>
        <p:spPr bwMode="auto">
          <a:xfrm>
            <a:off x="685800" y="4343400"/>
            <a:ext cx="5484813" cy="402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smtClean="0"/>
              <a:t>CVS has been stopped</a:t>
            </a:r>
            <a:r>
              <a:rPr lang="en-US" altLang="en-US" baseline="0" dirty="0" smtClean="0"/>
              <a:t> recently. Projects migrated to SVN or </a:t>
            </a:r>
            <a:r>
              <a:rPr lang="en-US" altLang="en-US" baseline="0" dirty="0" err="1" smtClean="0"/>
              <a:t>Git</a:t>
            </a:r>
            <a:r>
              <a:rPr lang="en-US" altLang="en-US" baseline="0" dirty="0" smtClean="0"/>
              <a:t> (officially).</a:t>
            </a:r>
          </a:p>
          <a:p>
            <a:endParaRPr lang="en-US" altLang="en-US" baseline="0" dirty="0" smtClean="0"/>
          </a:p>
          <a:p>
            <a:r>
              <a:rPr lang="en-US" altLang="en-US" baseline="0" dirty="0" smtClean="0"/>
              <a:t>Main version control is Subversion (SVN), complemented by a </a:t>
            </a:r>
            <a:r>
              <a:rPr lang="en-US" altLang="en-US" baseline="0" dirty="0" err="1" smtClean="0"/>
              <a:t>Git</a:t>
            </a:r>
            <a:r>
              <a:rPr lang="en-US" altLang="en-US" baseline="0" dirty="0" smtClean="0"/>
              <a:t> service for those who wishes distributed version control system. This new service is growing rapidly. </a:t>
            </a:r>
          </a:p>
          <a:p>
            <a:endParaRPr lang="en-US" altLang="en-US" baseline="0" dirty="0" smtClean="0"/>
          </a:p>
          <a:p>
            <a:r>
              <a:rPr lang="en-US" altLang="en-US" baseline="0" dirty="0" smtClean="0"/>
              <a:t>For Q&amp;A: There are no plans to stop Subversion.</a:t>
            </a:r>
          </a:p>
          <a:p>
            <a:endParaRPr lang="en-US" altLang="en-US" baseline="0" dirty="0" smtClean="0"/>
          </a:p>
          <a:p>
            <a:endParaRPr lang="en-US"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txBox="1">
            <a:spLocks noGrp="1" noRot="1" noChangeAspect="1" noChangeArrowheads="1"/>
          </p:cNvSpPr>
          <p:nvPr>
            <p:ph type="sldImg"/>
          </p:nvPr>
        </p:nvSpPr>
        <p:spPr bwMode="auto">
          <a:xfrm>
            <a:off x="-2428875" y="0"/>
            <a:ext cx="16656050" cy="124920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482" name="Rectangle 2"/>
          <p:cNvSpPr txBox="1">
            <a:spLocks noGrp="1" noChangeArrowheads="1"/>
          </p:cNvSpPr>
          <p:nvPr>
            <p:ph type="body" idx="1"/>
          </p:nvPr>
        </p:nvSpPr>
        <p:spPr bwMode="auto">
          <a:xfrm>
            <a:off x="685800" y="4343400"/>
            <a:ext cx="5484813" cy="402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err="1" smtClean="0"/>
              <a:t>Twiki</a:t>
            </a:r>
            <a:r>
              <a:rPr lang="en-US" altLang="en-US" baseline="0" dirty="0" smtClean="0"/>
              <a:t> is used at CERN since 2003. Widely used by LHC experiments and IT projects.</a:t>
            </a:r>
          </a:p>
          <a:p>
            <a:endParaRPr lang="en-US" altLang="en-US" baseline="0" dirty="0" smtClean="0"/>
          </a:p>
          <a:p>
            <a:r>
              <a:rPr lang="en-US" altLang="en-US" baseline="0" dirty="0" err="1" smtClean="0"/>
              <a:t>Twiki</a:t>
            </a:r>
            <a:r>
              <a:rPr lang="en-US" altLang="en-US" baseline="0" dirty="0" smtClean="0"/>
              <a:t> is a application you probably know, but there are also other web tools in use at CERN like Drupal.</a:t>
            </a:r>
          </a:p>
          <a:p>
            <a:endParaRPr lang="en-US" altLang="en-US" baseline="0" dirty="0" smtClean="0"/>
          </a:p>
          <a:p>
            <a:endParaRPr lang="en-US" altLang="en-US" baseline="0"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txBox="1">
            <a:spLocks noGrp="1" noRot="1" noChangeAspect="1" noChangeArrowheads="1"/>
          </p:cNvSpPr>
          <p:nvPr>
            <p:ph type="sldImg"/>
          </p:nvPr>
        </p:nvSpPr>
        <p:spPr bwMode="auto">
          <a:xfrm>
            <a:off x="-2428875" y="0"/>
            <a:ext cx="16656050" cy="124920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1506" name="Rectangle 2"/>
          <p:cNvSpPr txBox="1">
            <a:spLocks noGrp="1" noChangeArrowheads="1"/>
          </p:cNvSpPr>
          <p:nvPr>
            <p:ph type="body" idx="1"/>
          </p:nvPr>
        </p:nvSpPr>
        <p:spPr bwMode="auto">
          <a:xfrm>
            <a:off x="685800" y="4343400"/>
            <a:ext cx="5484813" cy="40259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smtClean="0"/>
              <a:t>As you</a:t>
            </a:r>
            <a:r>
              <a:rPr lang="en-US" altLang="en-US" baseline="0" dirty="0" smtClean="0"/>
              <a:t> know a</a:t>
            </a:r>
            <a:r>
              <a:rPr lang="en-US" altLang="en-US" dirty="0" smtClean="0"/>
              <a:t>n issue tracking system is to</a:t>
            </a:r>
            <a:r>
              <a:rPr lang="en-US" altLang="en-US" baseline="0" dirty="0" smtClean="0"/>
              <a:t> track bugs, plan new features, and releases.</a:t>
            </a:r>
            <a:endParaRPr lang="en-US" altLang="en-US" dirty="0" smtClean="0"/>
          </a:p>
          <a:p>
            <a:endParaRPr lang="en-US" altLang="en-US" dirty="0" smtClean="0"/>
          </a:p>
          <a:p>
            <a:r>
              <a:rPr lang="en-US" altLang="en-US" dirty="0" smtClean="0"/>
              <a:t>At CERN we have our central issue</a:t>
            </a:r>
            <a:r>
              <a:rPr lang="en-US" altLang="en-US" baseline="0" dirty="0" smtClean="0"/>
              <a:t> tracking service based on </a:t>
            </a:r>
            <a:r>
              <a:rPr lang="en-US" altLang="en-US" dirty="0" smtClean="0"/>
              <a:t>JIRA. This service was started up in 2012,</a:t>
            </a:r>
            <a:r>
              <a:rPr lang="en-US" altLang="en-US" baseline="0" dirty="0" smtClean="0"/>
              <a:t> and it is integrated with CERN central infrastructure (authorization [</a:t>
            </a:r>
            <a:r>
              <a:rPr lang="en-US" altLang="en-US" baseline="0" dirty="0" err="1" smtClean="0"/>
              <a:t>egroups</a:t>
            </a:r>
            <a:r>
              <a:rPr lang="en-US" altLang="en-US" baseline="0" dirty="0" smtClean="0"/>
              <a:t>] and authentication[SSO])</a:t>
            </a:r>
          </a:p>
          <a:p>
            <a:endParaRPr lang="en-US" altLang="en-US" baseline="0" dirty="0" smtClean="0"/>
          </a:p>
          <a:p>
            <a:r>
              <a:rPr lang="en-US" altLang="en-US" baseline="0" dirty="0" smtClean="0"/>
              <a:t>Growing rapidly, now with 165 projects.</a:t>
            </a:r>
          </a:p>
          <a:p>
            <a:endParaRPr lang="en-US" altLang="en-US" baseline="0" dirty="0" smtClean="0"/>
          </a:p>
          <a:p>
            <a:r>
              <a:rPr lang="en-US" altLang="en-US" baseline="0" dirty="0" smtClean="0"/>
              <a:t>Experiment users from LCG Savannah are migrating to JIRA.</a:t>
            </a:r>
          </a:p>
          <a:p>
            <a:endParaRPr lang="en-US" altLang="en-US" baseline="0" dirty="0" smtClean="0"/>
          </a:p>
          <a:p>
            <a:endParaRPr lang="en-US" altLang="en-US" baseline="0" dirty="0" smtClean="0"/>
          </a:p>
          <a:p>
            <a:endParaRPr lang="en-US" altLang="en-US" baseline="0" dirty="0" smtClean="0"/>
          </a:p>
          <a:p>
            <a:endParaRPr lang="en-US" altLang="en-US" baseline="0" dirty="0" smtClean="0"/>
          </a:p>
          <a:p>
            <a:endParaRPr lang="en-US" altLang="en-US" baseline="0" dirty="0" smtClean="0"/>
          </a:p>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txBox="1">
            <a:spLocks noGrp="1" noRot="1" noChangeAspect="1" noChangeArrowheads="1"/>
          </p:cNvSpPr>
          <p:nvPr>
            <p:ph type="sldImg"/>
          </p:nvPr>
        </p:nvSpPr>
        <p:spPr bwMode="auto">
          <a:xfrm>
            <a:off x="-2427288" y="0"/>
            <a:ext cx="16651288" cy="12490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0" name="Rectangle 2"/>
          <p:cNvSpPr txBox="1">
            <a:spLocks noGrp="1" noChangeArrowheads="1"/>
          </p:cNvSpPr>
          <p:nvPr>
            <p:ph type="body" idx="1"/>
          </p:nvPr>
        </p:nvSpPr>
        <p:spPr bwMode="auto">
          <a:xfrm>
            <a:off x="685800" y="4343400"/>
            <a:ext cx="5483225"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dirty="0" smtClean="0"/>
              <a:t>For</a:t>
            </a:r>
            <a:r>
              <a:rPr lang="en-US" altLang="en-US" baseline="0" dirty="0" smtClean="0"/>
              <a:t> all of these services, certain tasks can be done by project administrators, such as: authorizing users by </a:t>
            </a:r>
            <a:r>
              <a:rPr lang="en-US" altLang="en-US" baseline="0" dirty="0" err="1" smtClean="0"/>
              <a:t>egroups</a:t>
            </a:r>
            <a:r>
              <a:rPr lang="en-US" altLang="en-US" baseline="0" dirty="0" smtClean="0"/>
              <a:t>, etc.</a:t>
            </a:r>
          </a:p>
          <a:p>
            <a:endParaRPr lang="en-US" altLang="en-US" baseline="0" dirty="0" smtClean="0"/>
          </a:p>
          <a:p>
            <a:r>
              <a:rPr lang="en-US" altLang="en-US" baseline="0" dirty="0" smtClean="0"/>
              <a:t>However, new projects in the service and changes to certain settings require to server infrastructure. Examples are links between JIRA and </a:t>
            </a:r>
            <a:r>
              <a:rPr lang="en-US" altLang="en-US" baseline="0" dirty="0" err="1" smtClean="0"/>
              <a:t>Git</a:t>
            </a:r>
            <a:r>
              <a:rPr lang="en-US" altLang="en-US" baseline="0" dirty="0" smtClean="0"/>
              <a:t> or Subversion projects.</a:t>
            </a:r>
          </a:p>
          <a:p>
            <a:endParaRPr lang="en-US" altLang="en-US" baseline="0" dirty="0" smtClean="0"/>
          </a:p>
          <a:p>
            <a:r>
              <a:rPr lang="en-US" altLang="en-US" baseline="0" dirty="0" smtClean="0"/>
              <a:t>To ease the task of project administrators we propose to automate task that currently has to be done by support team/personnel.</a:t>
            </a:r>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2143125" y="695325"/>
            <a:ext cx="2571750" cy="34290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3554" name="Rectangle 2"/>
          <p:cNvSpPr txBox="1">
            <a:spLocks noGrp="1" noChangeArrowheads="1"/>
          </p:cNvSpPr>
          <p:nvPr>
            <p:ph type="body"/>
          </p:nvPr>
        </p:nvSpPr>
        <p:spPr bwMode="auto">
          <a:xfrm>
            <a:off x="685800" y="4343400"/>
            <a:ext cx="5484813"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p>
          <a:p>
            <a:r>
              <a:rPr lang="en-US" altLang="en-US" dirty="0" smtClean="0"/>
              <a:t>Just to show</a:t>
            </a:r>
            <a:r>
              <a:rPr lang="en-US" altLang="en-US" baseline="0" dirty="0" smtClean="0"/>
              <a:t> you an example of service architecture, here is schema of the </a:t>
            </a:r>
            <a:r>
              <a:rPr lang="en-US" altLang="en-US" baseline="0" dirty="0" err="1" smtClean="0"/>
              <a:t>Git</a:t>
            </a:r>
            <a:r>
              <a:rPr lang="en-US" altLang="en-US" baseline="0" dirty="0" smtClean="0"/>
              <a:t> service setup. Data storage is currently on AFS, there is a cluster of servers behind the DNS load balancer and alias. The server infrastructure is managed with Puppet.</a:t>
            </a:r>
          </a:p>
          <a:p>
            <a:endParaRPr lang="en-US" altLang="en-US" baseline="0" dirty="0" smtClean="0"/>
          </a:p>
          <a:p>
            <a:r>
              <a:rPr lang="en-US" altLang="en-US" baseline="0" dirty="0" smtClean="0"/>
              <a:t>Permissions are manage with open source toolkit called </a:t>
            </a:r>
            <a:r>
              <a:rPr lang="en-US" altLang="en-US" baseline="0" dirty="0" err="1" smtClean="0"/>
              <a:t>Gitolite</a:t>
            </a:r>
            <a:r>
              <a:rPr lang="en-US" altLang="en-US" baseline="0" dirty="0" smtClean="0"/>
              <a:t>, which is written in Perl, and integrated with </a:t>
            </a:r>
            <a:r>
              <a:rPr lang="en-US" altLang="en-US" baseline="0" dirty="0" err="1" smtClean="0"/>
              <a:t>egroups</a:t>
            </a:r>
            <a:r>
              <a:rPr lang="en-US" altLang="en-US" baseline="0" dirty="0" smtClean="0"/>
              <a:t>.</a:t>
            </a:r>
          </a:p>
          <a:p>
            <a:endParaRPr lang="en-US" altLang="en-US" baseline="0" dirty="0" smtClean="0"/>
          </a:p>
          <a:p>
            <a:r>
              <a:rPr lang="en-US" altLang="en-US" baseline="0" dirty="0" smtClean="0"/>
              <a:t>Browser access is served by </a:t>
            </a:r>
            <a:r>
              <a:rPr lang="en-US" altLang="en-US" baseline="0" dirty="0" err="1" smtClean="0"/>
              <a:t>Gitweb</a:t>
            </a:r>
            <a:r>
              <a:rPr lang="en-US" altLang="en-US" baseline="0" dirty="0" smtClean="0"/>
              <a:t> which is another open source popular </a:t>
            </a:r>
            <a:r>
              <a:rPr lang="en-US" altLang="en-US" baseline="0" dirty="0" err="1" smtClean="0"/>
              <a:t>Git</a:t>
            </a:r>
            <a:r>
              <a:rPr lang="en-US" altLang="en-US" baseline="0" dirty="0" smtClean="0"/>
              <a:t> web interface.</a:t>
            </a:r>
          </a:p>
          <a:p>
            <a:endParaRPr lang="en-US" altLang="en-US" baseline="0" dirty="0" smtClean="0"/>
          </a:p>
          <a:p>
            <a:r>
              <a:rPr lang="en-US" altLang="en-US" dirty="0" smtClean="0"/>
              <a:t>Allowing public internet access</a:t>
            </a:r>
            <a:r>
              <a:rPr lang="en-US" altLang="en-US" baseline="0" dirty="0" smtClean="0"/>
              <a:t>, bypassing </a:t>
            </a:r>
            <a:r>
              <a:rPr lang="en-US" altLang="en-US" baseline="0" dirty="0" err="1" smtClean="0"/>
              <a:t>egroup</a:t>
            </a:r>
            <a:r>
              <a:rPr lang="en-US" altLang="en-US" baseline="0" dirty="0" smtClean="0"/>
              <a:t> permissions, currently requires system privileges (triggering Service Request).</a:t>
            </a:r>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txBox="1">
            <a:spLocks noGrp="1" noRot="1" noChangeAspect="1" noChangeArrowheads="1"/>
          </p:cNvSpPr>
          <p:nvPr>
            <p:ph type="sldImg"/>
          </p:nvPr>
        </p:nvSpPr>
        <p:spPr bwMode="auto">
          <a:xfrm>
            <a:off x="-2427288" y="0"/>
            <a:ext cx="16651288" cy="12490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4578" name="Rectangle 2"/>
          <p:cNvSpPr txBox="1">
            <a:spLocks noGrp="1" noChangeArrowheads="1"/>
          </p:cNvSpPr>
          <p:nvPr>
            <p:ph type="body" idx="1"/>
          </p:nvPr>
        </p:nvSpPr>
        <p:spPr bwMode="auto">
          <a:xfrm>
            <a:off x="685800" y="4343400"/>
            <a:ext cx="5483225" cy="41116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smtClean="0"/>
          </a:p>
          <a:p>
            <a:r>
              <a:rPr lang="en-US" altLang="en-US" dirty="0" smtClean="0"/>
              <a:t>To</a:t>
            </a:r>
            <a:r>
              <a:rPr lang="en-US" altLang="en-US" baseline="0" dirty="0" smtClean="0"/>
              <a:t> enable project administrators to setup and configure new (software) projects, we are working on a portal, CERNFORGE.</a:t>
            </a:r>
          </a:p>
          <a:p>
            <a:endParaRPr lang="en-US" altLang="en-US" baseline="0" dirty="0" smtClean="0"/>
          </a:p>
          <a:p>
            <a:r>
              <a:rPr lang="en-US" altLang="en-US" baseline="0" dirty="0" smtClean="0"/>
              <a:t>It is implemented with </a:t>
            </a:r>
            <a:r>
              <a:rPr lang="en-US" altLang="en-US" baseline="0" dirty="0" err="1" smtClean="0"/>
              <a:t>Django</a:t>
            </a:r>
            <a:r>
              <a:rPr lang="en-US" altLang="en-US" baseline="0" dirty="0" smtClean="0"/>
              <a:t> Web interface and a database backend for service metadata.</a:t>
            </a:r>
          </a:p>
          <a:p>
            <a:endParaRPr lang="en-US" altLang="en-US" baseline="0" dirty="0" smtClean="0"/>
          </a:p>
          <a:p>
            <a:r>
              <a:rPr lang="en-US" altLang="en-US" sz="1200" dirty="0" smtClean="0"/>
              <a:t>Use REST (HTML</a:t>
            </a:r>
            <a:r>
              <a:rPr lang="en-US" altLang="en-US" sz="1200" baseline="0" dirty="0" smtClean="0"/>
              <a:t> PUT, GET, DELETE …)</a:t>
            </a:r>
            <a:r>
              <a:rPr lang="en-US" altLang="en-US" sz="1200" dirty="0" smtClean="0"/>
              <a:t> API to JIRA and other services for administrative actions.</a:t>
            </a:r>
          </a:p>
          <a:p>
            <a:endParaRPr lang="en-US" altLang="en-US" sz="1200" baseline="0" dirty="0" smtClean="0"/>
          </a:p>
          <a:p>
            <a:r>
              <a:rPr lang="en-US" altLang="en-US" sz="1200" baseline="0" dirty="0" smtClean="0"/>
              <a:t>The first prototype version that is already available only allows for project creation.</a:t>
            </a:r>
            <a:endParaRPr lang="en-US" altLang="en-US" baseline="0" dirty="0" smtClean="0"/>
          </a:p>
          <a:p>
            <a:endParaRPr lang="en-US" altLang="en-US" baseline="0"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oleObject" Target="../embeddings/oleObject2.bin"/><Relationship Id="rId6" Type="http://schemas.openxmlformats.org/officeDocument/2006/relationships/image" Target="../media/image1.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0" descr="CERNlogo-rgb"/>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58200" y="6172200"/>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6" descr="banner0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40"/>
          <p:cNvGraphicFramePr>
            <a:graphicFrameLocks noChangeAspect="1"/>
          </p:cNvGraphicFramePr>
          <p:nvPr userDrawn="1"/>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30225" name="Image" r:id="rId5" imgW="2006349" imgH="10158730" progId="Photoshop.Image.8">
                  <p:embed/>
                </p:oleObj>
              </mc:Choice>
              <mc:Fallback>
                <p:oleObj name="Image" r:id="rId5" imgW="2006349" imgH="10158730" progId="Photoshop.Imag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7" name="Text Box 41"/>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r>
              <a:rPr lang="en-US" altLang="en-US" sz="900">
                <a:latin typeface="Tahoma" pitchFamily="34" charset="0"/>
              </a:rPr>
              <a:t>CERN IT Department</a:t>
            </a:r>
          </a:p>
          <a:p>
            <a:pPr algn="r" eaLnBrk="1" hangingPunct="1"/>
            <a:r>
              <a:rPr lang="en-US" altLang="en-US" sz="900">
                <a:latin typeface="Tahoma" pitchFamily="34" charset="0"/>
              </a:rPr>
              <a:t>CH-1211 Genève 23</a:t>
            </a:r>
          </a:p>
          <a:p>
            <a:pPr algn="r" eaLnBrk="1" hangingPunct="1"/>
            <a:r>
              <a:rPr lang="en-US" altLang="en-US" sz="900">
                <a:latin typeface="Tahoma" pitchFamily="34" charset="0"/>
              </a:rPr>
              <a:t>Switzerland</a:t>
            </a:r>
          </a:p>
          <a:p>
            <a:pPr algn="r" eaLnBrk="1" hangingPunct="1"/>
            <a:r>
              <a:rPr lang="en-US" altLang="en-US" sz="1100" b="1">
                <a:latin typeface="Tahoma" pitchFamily="34" charset="0"/>
              </a:rPr>
              <a:t>www.cern.ch/i</a:t>
            </a:r>
            <a:r>
              <a:rPr lang="en-US" altLang="en-US" sz="1000" b="1">
                <a:latin typeface="Tahoma" pitchFamily="34" charset="0"/>
              </a:rPr>
              <a:t>t</a:t>
            </a:r>
          </a:p>
        </p:txBody>
      </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a:t>Click to edit Master title style</a:t>
            </a:r>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a:t>Click to edit Master subtitle style</a:t>
            </a:r>
          </a:p>
        </p:txBody>
      </p:sp>
    </p:spTree>
    <p:extLst>
      <p:ext uri="{BB962C8B-B14F-4D97-AF65-F5344CB8AC3E}">
        <p14:creationId xmlns:p14="http://schemas.microsoft.com/office/powerpoint/2010/main" val="2021102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r>
              <a:rPr lang="en-US" altLang="en-US"/>
              <a:t> Presentation title - </a:t>
            </a:r>
            <a:fld id="{DFC05B5B-ADB3-405A-AC83-F483727CC3A0}" type="slidenum">
              <a:rPr lang="en-US" altLang="en-US"/>
              <a:pPr/>
              <a:t>‹#›</a:t>
            </a:fld>
            <a:endParaRPr lang="en-US" altLang="en-US"/>
          </a:p>
        </p:txBody>
      </p:sp>
    </p:spTree>
    <p:extLst>
      <p:ext uri="{BB962C8B-B14F-4D97-AF65-F5344CB8AC3E}">
        <p14:creationId xmlns:p14="http://schemas.microsoft.com/office/powerpoint/2010/main" val="86567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r>
              <a:rPr lang="en-US" altLang="en-US"/>
              <a:t> Presentation title - </a:t>
            </a:r>
            <a:fld id="{5669D651-2EB2-43E2-AD70-B9B2AC1C8CE8}" type="slidenum">
              <a:rPr lang="en-US" altLang="en-US"/>
              <a:pPr/>
              <a:t>‹#›</a:t>
            </a:fld>
            <a:endParaRPr lang="en-US" altLang="en-US"/>
          </a:p>
        </p:txBody>
      </p:sp>
    </p:spTree>
    <p:extLst>
      <p:ext uri="{BB962C8B-B14F-4D97-AF65-F5344CB8AC3E}">
        <p14:creationId xmlns:p14="http://schemas.microsoft.com/office/powerpoint/2010/main" val="908873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557838" cy="1065213"/>
          </a:xfrm>
        </p:spPr>
        <p:txBody>
          <a:bodyPr/>
          <a:lstStyle/>
          <a:p>
            <a:r>
              <a:rPr lang="en-US" smtClean="0"/>
              <a:t>Click to edit Master title style</a:t>
            </a:r>
            <a:endParaRPr lang="en-GB"/>
          </a:p>
        </p:txBody>
      </p:sp>
      <p:sp>
        <p:nvSpPr>
          <p:cNvPr id="3" name="Footer Placeholder 2"/>
          <p:cNvSpPr>
            <a:spLocks noGrp="1"/>
          </p:cNvSpPr>
          <p:nvPr>
            <p:ph type="ftr" idx="10"/>
          </p:nvPr>
        </p:nvSpPr>
        <p:spPr>
          <a:xfrm>
            <a:off x="7964488" y="11587163"/>
            <a:ext cx="6472237" cy="452437"/>
          </a:xfrm>
        </p:spPr>
        <p:txBody>
          <a:bodyPr/>
          <a:lstStyle>
            <a:lvl1pPr>
              <a:defRPr/>
            </a:lvl1pPr>
          </a:lstStyle>
          <a:p>
            <a:r>
              <a:rPr lang="en-US" altLang="en-US"/>
              <a:t> CERN-IT PES presentation</a:t>
            </a:r>
            <a:r>
              <a:rPr lang="en-US" altLang="en-US">
                <a:solidFill>
                  <a:srgbClr val="3861AA"/>
                </a:solidFill>
              </a:rPr>
              <a:t>- </a:t>
            </a:r>
            <a:fld id="{3C7899CB-40C9-44C1-8C4A-C0F78CD7EBBF}" type="slidenum">
              <a:rPr lang="en-US" altLang="en-US">
                <a:solidFill>
                  <a:srgbClr val="3861AA"/>
                </a:solidFill>
              </a:rPr>
              <a:pPr/>
              <a:t>‹#›</a:t>
            </a:fld>
            <a:endParaRPr lang="en-US" altLang="en-US">
              <a:solidFill>
                <a:srgbClr val="3861AA"/>
              </a:solidFill>
            </a:endParaRPr>
          </a:p>
        </p:txBody>
      </p:sp>
      <p:sp>
        <p:nvSpPr>
          <p:cNvPr id="4" name="Slide Number Placeholder 3"/>
          <p:cNvSpPr>
            <a:spLocks noGrp="1"/>
          </p:cNvSpPr>
          <p:nvPr>
            <p:ph type="sldNum" idx="11"/>
          </p:nvPr>
        </p:nvSpPr>
        <p:spPr>
          <a:xfrm>
            <a:off x="7315200" y="6384925"/>
            <a:ext cx="1441450" cy="469900"/>
          </a:xfrm>
          <a:prstGeom prst="rect">
            <a:avLst/>
          </a:prstGeom>
        </p:spPr>
        <p:txBody>
          <a:bodyPr/>
          <a:lstStyle>
            <a:lvl1pPr>
              <a:defRPr/>
            </a:lvl1pPr>
          </a:lstStyle>
          <a:p>
            <a:fld id="{3AE3F3CF-0A56-4DEC-95E6-96094842B23C}" type="slidenum">
              <a:rPr lang="en-US" altLang="en-US"/>
              <a:pPr/>
              <a:t>‹#›</a:t>
            </a:fld>
            <a:endParaRPr lang="en-US" altLang="en-US"/>
          </a:p>
        </p:txBody>
      </p:sp>
      <p:sp>
        <p:nvSpPr>
          <p:cNvPr id="5" name="Date Placeholder 4"/>
          <p:cNvSpPr>
            <a:spLocks noGrp="1"/>
          </p:cNvSpPr>
          <p:nvPr>
            <p:ph type="dt" idx="12"/>
          </p:nvPr>
        </p:nvSpPr>
        <p:spPr>
          <a:xfrm>
            <a:off x="457200" y="6246813"/>
            <a:ext cx="2127250" cy="469900"/>
          </a:xfrm>
          <a:prstGeom prst="rect">
            <a:avLst/>
          </a:prstGeom>
        </p:spPr>
        <p:txBody>
          <a:bodyPr/>
          <a:lstStyle>
            <a:lvl1pPr>
              <a:defRPr/>
            </a:lvl1pPr>
          </a:lstStyle>
          <a:p>
            <a:endParaRPr lang="en-US" altLang="en-US"/>
          </a:p>
        </p:txBody>
      </p:sp>
    </p:spTree>
    <p:extLst>
      <p:ext uri="{BB962C8B-B14F-4D97-AF65-F5344CB8AC3E}">
        <p14:creationId xmlns:p14="http://schemas.microsoft.com/office/powerpoint/2010/main" val="1180024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0"/>
          <p:cNvSpPr>
            <a:spLocks noGrp="1" noChangeArrowheads="1"/>
          </p:cNvSpPr>
          <p:nvPr>
            <p:ph type="ftr" sz="quarter" idx="10"/>
          </p:nvPr>
        </p:nvSpPr>
        <p:spPr>
          <a:ln/>
        </p:spPr>
        <p:txBody>
          <a:bodyPr/>
          <a:lstStyle>
            <a:lvl1pPr>
              <a:defRPr/>
            </a:lvl1pPr>
          </a:lstStyle>
          <a:p>
            <a:r>
              <a:rPr lang="en-US" altLang="en-US"/>
              <a:t> Presentation title - </a:t>
            </a:r>
            <a:fld id="{27EB642A-3599-4447-A885-301DB65A03F1}" type="slidenum">
              <a:rPr lang="en-US" altLang="en-US"/>
              <a:pPr/>
              <a:t>‹#›</a:t>
            </a:fld>
            <a:endParaRPr lang="en-US" altLang="en-US"/>
          </a:p>
        </p:txBody>
      </p:sp>
    </p:spTree>
    <p:extLst>
      <p:ext uri="{BB962C8B-B14F-4D97-AF65-F5344CB8AC3E}">
        <p14:creationId xmlns:p14="http://schemas.microsoft.com/office/powerpoint/2010/main" val="3090212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r>
              <a:rPr lang="en-US" altLang="en-US"/>
              <a:t> Presentation title - </a:t>
            </a:r>
            <a:fld id="{F1D1149E-AF2C-4CC6-BEF0-B322B37C7F72}" type="slidenum">
              <a:rPr lang="en-US" altLang="en-US"/>
              <a:pPr/>
              <a:t>‹#›</a:t>
            </a:fld>
            <a:endParaRPr lang="en-US" altLang="en-US"/>
          </a:p>
        </p:txBody>
      </p:sp>
    </p:spTree>
    <p:extLst>
      <p:ext uri="{BB962C8B-B14F-4D97-AF65-F5344CB8AC3E}">
        <p14:creationId xmlns:p14="http://schemas.microsoft.com/office/powerpoint/2010/main" val="437908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r>
              <a:rPr lang="en-US" altLang="en-US"/>
              <a:t> Presentation title - </a:t>
            </a:r>
            <a:fld id="{D93C9544-EADE-4A78-9BA4-17E6B3E60014}" type="slidenum">
              <a:rPr lang="en-US" altLang="en-US"/>
              <a:pPr/>
              <a:t>‹#›</a:t>
            </a:fld>
            <a:endParaRPr lang="en-US" altLang="en-US"/>
          </a:p>
        </p:txBody>
      </p:sp>
    </p:spTree>
    <p:extLst>
      <p:ext uri="{BB962C8B-B14F-4D97-AF65-F5344CB8AC3E}">
        <p14:creationId xmlns:p14="http://schemas.microsoft.com/office/powerpoint/2010/main" val="3575557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2672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ftr" sz="quarter" idx="10"/>
          </p:nvPr>
        </p:nvSpPr>
        <p:spPr>
          <a:ln/>
        </p:spPr>
        <p:txBody>
          <a:bodyPr/>
          <a:lstStyle>
            <a:lvl1pPr>
              <a:defRPr/>
            </a:lvl1pPr>
          </a:lstStyle>
          <a:p>
            <a:r>
              <a:rPr lang="en-US" altLang="en-US"/>
              <a:t> Presentation title - </a:t>
            </a:r>
            <a:fld id="{778E2B9E-3297-4915-A331-4B3B4803F375}" type="slidenum">
              <a:rPr lang="en-US" altLang="en-US"/>
              <a:pPr/>
              <a:t>‹#›</a:t>
            </a:fld>
            <a:endParaRPr lang="en-US" altLang="en-US"/>
          </a:p>
        </p:txBody>
      </p:sp>
    </p:spTree>
    <p:extLst>
      <p:ext uri="{BB962C8B-B14F-4D97-AF65-F5344CB8AC3E}">
        <p14:creationId xmlns:p14="http://schemas.microsoft.com/office/powerpoint/2010/main" val="704028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ftr" sz="quarter" idx="10"/>
          </p:nvPr>
        </p:nvSpPr>
        <p:spPr>
          <a:ln/>
        </p:spPr>
        <p:txBody>
          <a:bodyPr/>
          <a:lstStyle>
            <a:lvl1pPr>
              <a:defRPr/>
            </a:lvl1pPr>
          </a:lstStyle>
          <a:p>
            <a:r>
              <a:rPr lang="en-US" altLang="en-US"/>
              <a:t> Presentation title - </a:t>
            </a:r>
            <a:fld id="{626FC328-41CD-4306-9D42-DCF4D65F5E06}" type="slidenum">
              <a:rPr lang="en-US" altLang="en-US"/>
              <a:pPr/>
              <a:t>‹#›</a:t>
            </a:fld>
            <a:endParaRPr lang="en-US" altLang="en-US"/>
          </a:p>
        </p:txBody>
      </p:sp>
    </p:spTree>
    <p:extLst>
      <p:ext uri="{BB962C8B-B14F-4D97-AF65-F5344CB8AC3E}">
        <p14:creationId xmlns:p14="http://schemas.microsoft.com/office/powerpoint/2010/main" val="36862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ftr" sz="quarter" idx="10"/>
          </p:nvPr>
        </p:nvSpPr>
        <p:spPr>
          <a:ln/>
        </p:spPr>
        <p:txBody>
          <a:bodyPr/>
          <a:lstStyle>
            <a:lvl1pPr>
              <a:defRPr/>
            </a:lvl1pPr>
          </a:lstStyle>
          <a:p>
            <a:r>
              <a:rPr lang="en-US" altLang="en-US"/>
              <a:t> Presentation title - </a:t>
            </a:r>
            <a:fld id="{52DE2C80-F745-4507-A6D5-C07C6F679C9C}" type="slidenum">
              <a:rPr lang="en-US" altLang="en-US"/>
              <a:pPr/>
              <a:t>‹#›</a:t>
            </a:fld>
            <a:endParaRPr lang="en-US" altLang="en-US"/>
          </a:p>
        </p:txBody>
      </p:sp>
    </p:spTree>
    <p:extLst>
      <p:ext uri="{BB962C8B-B14F-4D97-AF65-F5344CB8AC3E}">
        <p14:creationId xmlns:p14="http://schemas.microsoft.com/office/powerpoint/2010/main" val="19279401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ftr" sz="quarter" idx="10"/>
          </p:nvPr>
        </p:nvSpPr>
        <p:spPr>
          <a:ln/>
        </p:spPr>
        <p:txBody>
          <a:bodyPr/>
          <a:lstStyle>
            <a:lvl1pPr>
              <a:defRPr/>
            </a:lvl1pPr>
          </a:lstStyle>
          <a:p>
            <a:r>
              <a:rPr lang="en-US" altLang="en-US"/>
              <a:t> Presentation title - </a:t>
            </a:r>
            <a:fld id="{B967E103-BC59-460A-86C1-4BA05ABDCB29}" type="slidenum">
              <a:rPr lang="en-US" altLang="en-US"/>
              <a:pPr/>
              <a:t>‹#›</a:t>
            </a:fld>
            <a:endParaRPr lang="en-US" altLang="en-US"/>
          </a:p>
        </p:txBody>
      </p:sp>
    </p:spTree>
    <p:extLst>
      <p:ext uri="{BB962C8B-B14F-4D97-AF65-F5344CB8AC3E}">
        <p14:creationId xmlns:p14="http://schemas.microsoft.com/office/powerpoint/2010/main" val="3338970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r>
              <a:rPr lang="en-US" altLang="en-US"/>
              <a:t> Presentation title - </a:t>
            </a:r>
            <a:fld id="{A4B5FED9-6825-4B03-BF69-24198B05951B}" type="slidenum">
              <a:rPr lang="en-US" altLang="en-US"/>
              <a:pPr/>
              <a:t>‹#›</a:t>
            </a:fld>
            <a:endParaRPr lang="en-US" altLang="en-US"/>
          </a:p>
        </p:txBody>
      </p:sp>
    </p:spTree>
    <p:extLst>
      <p:ext uri="{BB962C8B-B14F-4D97-AF65-F5344CB8AC3E}">
        <p14:creationId xmlns:p14="http://schemas.microsoft.com/office/powerpoint/2010/main" val="2638338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r>
              <a:rPr lang="en-US" altLang="en-US"/>
              <a:t> Presentation title - </a:t>
            </a:r>
            <a:fld id="{747592CA-FFCE-40F4-9D78-6F0C2FB77057}" type="slidenum">
              <a:rPr lang="en-US" altLang="en-US"/>
              <a:pPr/>
              <a:t>‹#›</a:t>
            </a:fld>
            <a:endParaRPr lang="en-US" altLang="en-US"/>
          </a:p>
        </p:txBody>
      </p:sp>
    </p:spTree>
    <p:extLst>
      <p:ext uri="{BB962C8B-B14F-4D97-AF65-F5344CB8AC3E}">
        <p14:creationId xmlns:p14="http://schemas.microsoft.com/office/powerpoint/2010/main" val="9485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ftr" sz="quarter" idx="10"/>
          </p:nvPr>
        </p:nvSpPr>
        <p:spPr>
          <a:ln/>
        </p:spPr>
        <p:txBody>
          <a:bodyPr/>
          <a:lstStyle>
            <a:lvl1pPr>
              <a:defRPr/>
            </a:lvl1pPr>
          </a:lstStyle>
          <a:p>
            <a:r>
              <a:rPr lang="en-US" altLang="en-US"/>
              <a:t> Presentation title - </a:t>
            </a:r>
            <a:fld id="{22FD8D84-8236-4D30-97B7-D1F415A8C538}" type="slidenum">
              <a:rPr lang="en-US" altLang="en-US"/>
              <a:pPr/>
              <a:t>‹#›</a:t>
            </a:fld>
            <a:endParaRPr lang="en-US" altLang="en-US"/>
          </a:p>
        </p:txBody>
      </p:sp>
    </p:spTree>
    <p:extLst>
      <p:ext uri="{BB962C8B-B14F-4D97-AF65-F5344CB8AC3E}">
        <p14:creationId xmlns:p14="http://schemas.microsoft.com/office/powerpoint/2010/main" val="15550181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r>
              <a:rPr lang="en-US" altLang="en-US"/>
              <a:t> Presentation title - </a:t>
            </a:r>
            <a:fld id="{A9E712C7-E98F-48EC-8FF7-2F75AB96CDA7}" type="slidenum">
              <a:rPr lang="en-US" altLang="en-US"/>
              <a:pPr/>
              <a:t>‹#›</a:t>
            </a:fld>
            <a:endParaRPr lang="en-US" altLang="en-US"/>
          </a:p>
        </p:txBody>
      </p:sp>
    </p:spTree>
    <p:extLst>
      <p:ext uri="{BB962C8B-B14F-4D97-AF65-F5344CB8AC3E}">
        <p14:creationId xmlns:p14="http://schemas.microsoft.com/office/powerpoint/2010/main" val="42186891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0"/>
            <a:ext cx="21717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627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r>
              <a:rPr lang="en-US" altLang="en-US"/>
              <a:t> Presentation title - </a:t>
            </a:r>
            <a:fld id="{64DE1E71-163D-4A46-99E8-D80C16F92630}" type="slidenum">
              <a:rPr lang="en-US" altLang="en-US"/>
              <a:pPr/>
              <a:t>‹#›</a:t>
            </a:fld>
            <a:endParaRPr lang="en-US" altLang="en-US"/>
          </a:p>
        </p:txBody>
      </p:sp>
    </p:spTree>
    <p:extLst>
      <p:ext uri="{BB962C8B-B14F-4D97-AF65-F5344CB8AC3E}">
        <p14:creationId xmlns:p14="http://schemas.microsoft.com/office/powerpoint/2010/main" val="3458430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6"/>
          <p:cNvSpPr>
            <a:spLocks noGrp="1" noChangeArrowheads="1"/>
          </p:cNvSpPr>
          <p:nvPr>
            <p:ph type="ftr" sz="quarter" idx="10"/>
          </p:nvPr>
        </p:nvSpPr>
        <p:spPr>
          <a:ln/>
        </p:spPr>
        <p:txBody>
          <a:bodyPr/>
          <a:lstStyle>
            <a:lvl1pPr>
              <a:defRPr/>
            </a:lvl1pPr>
          </a:lstStyle>
          <a:p>
            <a:r>
              <a:rPr lang="en-US" altLang="en-US"/>
              <a:t> Presentation title - </a:t>
            </a:r>
            <a:fld id="{546B8AF8-62A6-4532-895C-4E576934EB03}" type="slidenum">
              <a:rPr lang="en-US" altLang="en-US"/>
              <a:pPr/>
              <a:t>‹#›</a:t>
            </a:fld>
            <a:endParaRPr lang="en-US" altLang="en-US"/>
          </a:p>
        </p:txBody>
      </p:sp>
    </p:spTree>
    <p:extLst>
      <p:ext uri="{BB962C8B-B14F-4D97-AF65-F5344CB8AC3E}">
        <p14:creationId xmlns:p14="http://schemas.microsoft.com/office/powerpoint/2010/main" val="2648373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ftr" sz="quarter" idx="10"/>
          </p:nvPr>
        </p:nvSpPr>
        <p:spPr>
          <a:ln/>
        </p:spPr>
        <p:txBody>
          <a:bodyPr/>
          <a:lstStyle>
            <a:lvl1pPr>
              <a:defRPr/>
            </a:lvl1pPr>
          </a:lstStyle>
          <a:p>
            <a:r>
              <a:rPr lang="en-US" altLang="en-US"/>
              <a:t> Presentation title - </a:t>
            </a:r>
            <a:fld id="{28812F94-5885-438A-8D9B-FA332E7B1CED}" type="slidenum">
              <a:rPr lang="en-US" altLang="en-US"/>
              <a:pPr/>
              <a:t>‹#›</a:t>
            </a:fld>
            <a:endParaRPr lang="en-US" altLang="en-US"/>
          </a:p>
        </p:txBody>
      </p:sp>
    </p:spTree>
    <p:extLst>
      <p:ext uri="{BB962C8B-B14F-4D97-AF65-F5344CB8AC3E}">
        <p14:creationId xmlns:p14="http://schemas.microsoft.com/office/powerpoint/2010/main" val="1800136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ftr" sz="quarter" idx="10"/>
          </p:nvPr>
        </p:nvSpPr>
        <p:spPr>
          <a:ln/>
        </p:spPr>
        <p:txBody>
          <a:bodyPr/>
          <a:lstStyle>
            <a:lvl1pPr>
              <a:defRPr/>
            </a:lvl1pPr>
          </a:lstStyle>
          <a:p>
            <a:r>
              <a:rPr lang="en-US" altLang="en-US"/>
              <a:t> Presentation title - </a:t>
            </a:r>
            <a:fld id="{FD864E53-62DA-41F3-96F3-15BEDAD9383A}" type="slidenum">
              <a:rPr lang="en-US" altLang="en-US"/>
              <a:pPr/>
              <a:t>‹#›</a:t>
            </a:fld>
            <a:endParaRPr lang="en-US" altLang="en-US"/>
          </a:p>
        </p:txBody>
      </p:sp>
    </p:spTree>
    <p:extLst>
      <p:ext uri="{BB962C8B-B14F-4D97-AF65-F5344CB8AC3E}">
        <p14:creationId xmlns:p14="http://schemas.microsoft.com/office/powerpoint/2010/main" val="2200871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ftr" sz="quarter" idx="10"/>
          </p:nvPr>
        </p:nvSpPr>
        <p:spPr>
          <a:ln/>
        </p:spPr>
        <p:txBody>
          <a:bodyPr/>
          <a:lstStyle>
            <a:lvl1pPr>
              <a:defRPr/>
            </a:lvl1pPr>
          </a:lstStyle>
          <a:p>
            <a:r>
              <a:rPr lang="en-US" altLang="en-US"/>
              <a:t> Presentation title - </a:t>
            </a:r>
            <a:fld id="{ECE8D257-224E-4C12-9856-C207C4B98BDF}" type="slidenum">
              <a:rPr lang="en-US" altLang="en-US"/>
              <a:pPr/>
              <a:t>‹#›</a:t>
            </a:fld>
            <a:endParaRPr lang="en-US" altLang="en-US"/>
          </a:p>
        </p:txBody>
      </p:sp>
    </p:spTree>
    <p:extLst>
      <p:ext uri="{BB962C8B-B14F-4D97-AF65-F5344CB8AC3E}">
        <p14:creationId xmlns:p14="http://schemas.microsoft.com/office/powerpoint/2010/main" val="2804404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ftr" sz="quarter" idx="10"/>
          </p:nvPr>
        </p:nvSpPr>
        <p:spPr>
          <a:ln/>
        </p:spPr>
        <p:txBody>
          <a:bodyPr/>
          <a:lstStyle>
            <a:lvl1pPr>
              <a:defRPr/>
            </a:lvl1pPr>
          </a:lstStyle>
          <a:p>
            <a:r>
              <a:rPr lang="en-US" altLang="en-US"/>
              <a:t> Presentation title - </a:t>
            </a:r>
            <a:fld id="{6C1EBBD6-CC3A-4A50-9E15-4D14302B72A7}" type="slidenum">
              <a:rPr lang="en-US" altLang="en-US"/>
              <a:pPr/>
              <a:t>‹#›</a:t>
            </a:fld>
            <a:endParaRPr lang="en-US" altLang="en-US"/>
          </a:p>
        </p:txBody>
      </p:sp>
    </p:spTree>
    <p:extLst>
      <p:ext uri="{BB962C8B-B14F-4D97-AF65-F5344CB8AC3E}">
        <p14:creationId xmlns:p14="http://schemas.microsoft.com/office/powerpoint/2010/main" val="352374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r>
              <a:rPr lang="en-US" altLang="en-US"/>
              <a:t> Presentation title - </a:t>
            </a:r>
            <a:fld id="{DA557E9B-EAE2-4B80-B4B4-1269963BA45B}" type="slidenum">
              <a:rPr lang="en-US" altLang="en-US"/>
              <a:pPr/>
              <a:t>‹#›</a:t>
            </a:fld>
            <a:endParaRPr lang="en-US" altLang="en-US"/>
          </a:p>
        </p:txBody>
      </p:sp>
    </p:spTree>
    <p:extLst>
      <p:ext uri="{BB962C8B-B14F-4D97-AF65-F5344CB8AC3E}">
        <p14:creationId xmlns:p14="http://schemas.microsoft.com/office/powerpoint/2010/main" val="1800021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r>
              <a:rPr lang="en-US" altLang="en-US"/>
              <a:t> Presentation title - </a:t>
            </a:r>
            <a:fld id="{40F88EBA-B742-4960-8786-90892EDF6B1D}" type="slidenum">
              <a:rPr lang="en-US" altLang="en-US"/>
              <a:pPr/>
              <a:t>‹#›</a:t>
            </a:fld>
            <a:endParaRPr lang="en-US" altLang="en-US"/>
          </a:p>
        </p:txBody>
      </p:sp>
    </p:spTree>
    <p:extLst>
      <p:ext uri="{BB962C8B-B14F-4D97-AF65-F5344CB8AC3E}">
        <p14:creationId xmlns:p14="http://schemas.microsoft.com/office/powerpoint/2010/main" val="28635416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image" Target="../media/image2.jpeg"/><Relationship Id="rId16" Type="http://schemas.openxmlformats.org/officeDocument/2006/relationships/image" Target="../media/image3.jpeg"/><Relationship Id="rId17" Type="http://schemas.openxmlformats.org/officeDocument/2006/relationships/oleObject" Target="../embeddings/oleObject1.bin"/><Relationship Id="rId1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vmlDrawing" Target="../drawings/vmlDrawing3.vml"/><Relationship Id="rId14" Type="http://schemas.openxmlformats.org/officeDocument/2006/relationships/image" Target="../media/image2.jpeg"/><Relationship Id="rId15" Type="http://schemas.openxmlformats.org/officeDocument/2006/relationships/oleObject" Target="../embeddings/oleObject3.bin"/><Relationship Id="rId16"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1" descr="banner-ITonly"/>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1371600" y="1066800"/>
            <a:ext cx="7543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0" name="Rectangle 16"/>
          <p:cNvSpPr>
            <a:spLocks noGrp="1" noChangeArrowheads="1"/>
          </p:cNvSpPr>
          <p:nvPr>
            <p:ph type="ftr" sz="quarter" idx="3"/>
          </p:nvPr>
        </p:nvSpPr>
        <p:spPr bwMode="auto">
          <a:xfrm>
            <a:off x="1905000" y="63246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3861AA"/>
                </a:solidFill>
              </a:defRPr>
            </a:lvl1pPr>
          </a:lstStyle>
          <a:p>
            <a:r>
              <a:rPr lang="en-US" altLang="en-US"/>
              <a:t> Presentation title - </a:t>
            </a:r>
            <a:fld id="{A4563BFD-1DDD-463D-A94C-2FA6DE4A4686}" type="slidenum">
              <a:rPr lang="en-US" altLang="en-US"/>
              <a:pPr/>
              <a:t>‹#›</a:t>
            </a:fld>
            <a:endParaRPr lang="en-US" altLang="en-US"/>
          </a:p>
        </p:txBody>
      </p:sp>
      <p:pic>
        <p:nvPicPr>
          <p:cNvPr id="1030" name="Picture 24" descr="CERNlogo-rgb"/>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458200" y="6172200"/>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8" name="Text Box 34"/>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1" hangingPunct="1"/>
            <a:r>
              <a:rPr lang="en-US" altLang="en-US" sz="900">
                <a:latin typeface="Tahoma" pitchFamily="34" charset="0"/>
              </a:rPr>
              <a:t>CERN IT Department</a:t>
            </a:r>
          </a:p>
          <a:p>
            <a:pPr algn="r" eaLnBrk="1" hangingPunct="1"/>
            <a:r>
              <a:rPr lang="en-US" altLang="en-US" sz="900">
                <a:latin typeface="Tahoma" pitchFamily="34" charset="0"/>
              </a:rPr>
              <a:t>CH-1211 Genève 23</a:t>
            </a:r>
          </a:p>
          <a:p>
            <a:pPr algn="r" eaLnBrk="1" hangingPunct="1"/>
            <a:r>
              <a:rPr lang="en-US" altLang="en-US" sz="900">
                <a:latin typeface="Tahoma" pitchFamily="34" charset="0"/>
              </a:rPr>
              <a:t>Switzerland</a:t>
            </a:r>
          </a:p>
          <a:p>
            <a:pPr algn="r" eaLnBrk="1" hangingPunct="1"/>
            <a:r>
              <a:rPr lang="en-US" altLang="en-US" sz="1100" b="1">
                <a:latin typeface="Tahoma" pitchFamily="34" charset="0"/>
              </a:rPr>
              <a:t>www.cern.ch/i</a:t>
            </a:r>
            <a:r>
              <a:rPr lang="en-US" altLang="en-US" sz="1000" b="1">
                <a:latin typeface="Tahoma" pitchFamily="34" charset="0"/>
              </a:rPr>
              <a:t>t</a:t>
            </a:r>
          </a:p>
        </p:txBody>
      </p:sp>
      <p:graphicFrame>
        <p:nvGraphicFramePr>
          <p:cNvPr id="1032" name="Object 35"/>
          <p:cNvGraphicFramePr>
            <a:graphicFrameLocks noChangeAspect="1"/>
          </p:cNvGraphicFramePr>
          <p:nvPr userDrawn="1"/>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1560" name="Image" r:id="rId17" imgW="2006349" imgH="10158730" progId="Photoshop.Image.8">
                  <p:embed/>
                </p:oleObj>
              </mc:Choice>
              <mc:Fallback>
                <p:oleObj name="Image" r:id="rId17" imgW="2006349" imgH="10158730" progId="Photoshop.Image.8">
                  <p:embed/>
                  <p:pic>
                    <p:nvPicPr>
                      <p:cNvPr id="0" name="Object 3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17"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18" r:id="rId12"/>
  </p:sldLayoutIdLst>
  <p:hf sldNum="0" hdr="0" dt="0"/>
  <p:txStyles>
    <p:titleStyle>
      <a:lvl1pPr algn="l" rtl="0" eaLnBrk="0" fontAlgn="base" hangingPunct="0">
        <a:spcBef>
          <a:spcPct val="0"/>
        </a:spcBef>
        <a:spcAft>
          <a:spcPct val="0"/>
        </a:spcAft>
        <a:defRPr sz="3200">
          <a:solidFill>
            <a:schemeClr val="bg1"/>
          </a:solidFill>
          <a:latin typeface="+mj-lt"/>
          <a:ea typeface="ＭＳ Ｐゴシック" charset="0"/>
          <a:cs typeface="+mj-cs"/>
        </a:defRPr>
      </a:lvl1pPr>
      <a:lvl2pPr algn="l" rtl="0" eaLnBrk="0" fontAlgn="base" hangingPunct="0">
        <a:spcBef>
          <a:spcPct val="0"/>
        </a:spcBef>
        <a:spcAft>
          <a:spcPct val="0"/>
        </a:spcAft>
        <a:defRPr sz="3200">
          <a:solidFill>
            <a:schemeClr val="bg1"/>
          </a:solidFill>
          <a:latin typeface="Arial" charset="0"/>
          <a:ea typeface="ＭＳ Ｐゴシック" charset="0"/>
        </a:defRPr>
      </a:lvl2pPr>
      <a:lvl3pPr algn="l" rtl="0" eaLnBrk="0" fontAlgn="base" hangingPunct="0">
        <a:spcBef>
          <a:spcPct val="0"/>
        </a:spcBef>
        <a:spcAft>
          <a:spcPct val="0"/>
        </a:spcAft>
        <a:defRPr sz="3200">
          <a:solidFill>
            <a:schemeClr val="bg1"/>
          </a:solidFill>
          <a:latin typeface="Arial" charset="0"/>
          <a:ea typeface="ＭＳ Ｐゴシック" charset="0"/>
        </a:defRPr>
      </a:lvl3pPr>
      <a:lvl4pPr algn="l" rtl="0" eaLnBrk="0" fontAlgn="base" hangingPunct="0">
        <a:spcBef>
          <a:spcPct val="0"/>
        </a:spcBef>
        <a:spcAft>
          <a:spcPct val="0"/>
        </a:spcAft>
        <a:defRPr sz="3200">
          <a:solidFill>
            <a:schemeClr val="bg1"/>
          </a:solidFill>
          <a:latin typeface="Arial" charset="0"/>
          <a:ea typeface="ＭＳ Ｐゴシック" charset="0"/>
        </a:defRPr>
      </a:lvl4pPr>
      <a:lvl5pPr algn="l" rtl="0" eaLnBrk="0" fontAlgn="base" hangingPunct="0">
        <a:spcBef>
          <a:spcPct val="0"/>
        </a:spcBef>
        <a:spcAft>
          <a:spcPct val="0"/>
        </a:spcAft>
        <a:defRPr sz="3200">
          <a:solidFill>
            <a:schemeClr val="bg1"/>
          </a:solidFill>
          <a:latin typeface="Arial" charset="0"/>
          <a:ea typeface="ＭＳ Ｐゴシック"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chemeClr val="accent2"/>
        </a:buClr>
        <a:buFont typeface="Arial" pitchFamily="34" charset="0"/>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7" descr="banner-ITonly"/>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8"/>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3316" name="Rectangle 9"/>
          <p:cNvSpPr>
            <a:spLocks noGrp="1" noChangeArrowheads="1"/>
          </p:cNvSpPr>
          <p:nvPr>
            <p:ph type="body" idx="1"/>
          </p:nvPr>
        </p:nvSpPr>
        <p:spPr bwMode="auto">
          <a:xfrm>
            <a:off x="228600" y="1066800"/>
            <a:ext cx="8686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346" name="Rectangle 10"/>
          <p:cNvSpPr>
            <a:spLocks noGrp="1" noChangeArrowheads="1"/>
          </p:cNvSpPr>
          <p:nvPr>
            <p:ph type="ftr" sz="quarter" idx="3"/>
          </p:nvPr>
        </p:nvSpPr>
        <p:spPr bwMode="auto">
          <a:xfrm>
            <a:off x="2438400" y="65532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3861AA"/>
                </a:solidFill>
              </a:defRPr>
            </a:lvl1pPr>
          </a:lstStyle>
          <a:p>
            <a:r>
              <a:rPr lang="en-US" altLang="en-US"/>
              <a:t> Presentation title - </a:t>
            </a:r>
            <a:fld id="{7CCEE883-D292-4049-BF1A-043DC53033FA}" type="slidenum">
              <a:rPr lang="en-US" altLang="en-US"/>
              <a:pPr/>
              <a:t>‹#›</a:t>
            </a:fld>
            <a:endParaRPr lang="en-US" altLang="en-US"/>
          </a:p>
        </p:txBody>
      </p:sp>
      <p:graphicFrame>
        <p:nvGraphicFramePr>
          <p:cNvPr id="13318" name="Object 14"/>
          <p:cNvGraphicFramePr>
            <a:graphicFrameLocks noChangeAspect="1"/>
          </p:cNvGraphicFramePr>
          <p:nvPr userDrawn="1"/>
        </p:nvGraphicFramePr>
        <p:xfrm>
          <a:off x="0" y="0"/>
          <a:ext cx="1196975" cy="849313"/>
        </p:xfrm>
        <a:graphic>
          <a:graphicData uri="http://schemas.openxmlformats.org/presentationml/2006/ole">
            <mc:AlternateContent xmlns:mc="http://schemas.openxmlformats.org/markup-compatibility/2006">
              <mc:Choice xmlns:v="urn:schemas-microsoft-com:vml" Requires="v">
                <p:oleObj spid="_x0000_s13846" name="Image" r:id="rId15" imgW="2006349" imgH="1422222" progId="Photoshop.Image.8">
                  <p:embed/>
                </p:oleObj>
              </mc:Choice>
              <mc:Fallback>
                <p:oleObj name="Image" r:id="rId15" imgW="2006349" imgH="1422222" progId="Photoshop.Image.8">
                  <p:embed/>
                  <p:pic>
                    <p:nvPicPr>
                      <p:cNvPr id="0" name="Object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196975"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sldNum="0" hdr="0" dt="0"/>
  <p:txStyles>
    <p:titleStyle>
      <a:lvl1pPr algn="l" rtl="0" eaLnBrk="0" fontAlgn="base" hangingPunct="0">
        <a:spcBef>
          <a:spcPct val="0"/>
        </a:spcBef>
        <a:spcAft>
          <a:spcPct val="0"/>
        </a:spcAft>
        <a:defRPr sz="3200">
          <a:solidFill>
            <a:schemeClr val="bg1"/>
          </a:solidFill>
          <a:latin typeface="+mj-lt"/>
          <a:ea typeface="ＭＳ Ｐゴシック" charset="0"/>
          <a:cs typeface="+mj-cs"/>
        </a:defRPr>
      </a:lvl1pPr>
      <a:lvl2pPr algn="l" rtl="0" eaLnBrk="0" fontAlgn="base" hangingPunct="0">
        <a:spcBef>
          <a:spcPct val="0"/>
        </a:spcBef>
        <a:spcAft>
          <a:spcPct val="0"/>
        </a:spcAft>
        <a:defRPr sz="3200">
          <a:solidFill>
            <a:schemeClr val="bg1"/>
          </a:solidFill>
          <a:latin typeface="Arial" charset="0"/>
          <a:ea typeface="ＭＳ Ｐゴシック" charset="0"/>
        </a:defRPr>
      </a:lvl2pPr>
      <a:lvl3pPr algn="l" rtl="0" eaLnBrk="0" fontAlgn="base" hangingPunct="0">
        <a:spcBef>
          <a:spcPct val="0"/>
        </a:spcBef>
        <a:spcAft>
          <a:spcPct val="0"/>
        </a:spcAft>
        <a:defRPr sz="3200">
          <a:solidFill>
            <a:schemeClr val="bg1"/>
          </a:solidFill>
          <a:latin typeface="Arial" charset="0"/>
          <a:ea typeface="ＭＳ Ｐゴシック" charset="0"/>
        </a:defRPr>
      </a:lvl3pPr>
      <a:lvl4pPr algn="l" rtl="0" eaLnBrk="0" fontAlgn="base" hangingPunct="0">
        <a:spcBef>
          <a:spcPct val="0"/>
        </a:spcBef>
        <a:spcAft>
          <a:spcPct val="0"/>
        </a:spcAft>
        <a:defRPr sz="3200">
          <a:solidFill>
            <a:schemeClr val="bg1"/>
          </a:solidFill>
          <a:latin typeface="Arial" charset="0"/>
          <a:ea typeface="ＭＳ Ｐゴシック" charset="0"/>
        </a:defRPr>
      </a:lvl4pPr>
      <a:lvl5pPr algn="l" rtl="0" eaLnBrk="0" fontAlgn="base" hangingPunct="0">
        <a:spcBef>
          <a:spcPct val="0"/>
        </a:spcBef>
        <a:spcAft>
          <a:spcPct val="0"/>
        </a:spcAft>
        <a:defRPr sz="3200">
          <a:solidFill>
            <a:schemeClr val="bg1"/>
          </a:solidFill>
          <a:latin typeface="Arial" charset="0"/>
          <a:ea typeface="ＭＳ Ｐゴシック"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lr>
          <a:srgbClr val="3861AA"/>
        </a:buClr>
        <a:buFont typeface="Arial" pitchFamily="34" charset="0"/>
        <a:buChar char="–"/>
        <a:defRPr sz="24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hyperlink" Target="http://cernforge.cern.ch/"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chart" Target="../charts/char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chart" Target="../charts/chart5.xml"/><Relationship Id="rId4" Type="http://schemas.openxmlformats.org/officeDocument/2006/relationships/chart" Target="../charts/chart6.xml"/><Relationship Id="rId1" Type="http://schemas.openxmlformats.org/officeDocument/2006/relationships/slideLayout" Target="../slideLayouts/slideLayout14.xml"/><Relationship Id="rId2"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7.xml"/><Relationship Id="rId3" Type="http://schemas.openxmlformats.org/officeDocument/2006/relationships/chart" Target="../charts/char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hyperlink" Target="http://svn.web.cern.ch/svn/stats.php"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hyperlink" Target="http://twiki.cern.ch/"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1295400" y="76200"/>
            <a:ext cx="55626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a:p>
        </p:txBody>
      </p:sp>
      <p:sp>
        <p:nvSpPr>
          <p:cNvPr id="7170" name="Text Box 2"/>
          <p:cNvSpPr txBox="1">
            <a:spLocks noChangeArrowheads="1"/>
          </p:cNvSpPr>
          <p:nvPr/>
        </p:nvSpPr>
        <p:spPr bwMode="auto">
          <a:xfrm>
            <a:off x="1371600" y="1066800"/>
            <a:ext cx="754380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a:p>
        </p:txBody>
      </p:sp>
      <p:sp>
        <p:nvSpPr>
          <p:cNvPr id="7171" name="Text Box 3"/>
          <p:cNvSpPr txBox="1">
            <a:spLocks noChangeArrowheads="1"/>
          </p:cNvSpPr>
          <p:nvPr/>
        </p:nvSpPr>
        <p:spPr bwMode="auto">
          <a:xfrm>
            <a:off x="11706225" y="11293475"/>
            <a:ext cx="325438"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3600" dirty="0">
                <a:solidFill>
                  <a:srgbClr val="FFFFFF"/>
                </a:solidFill>
              </a:rPr>
              <a:t> </a:t>
            </a:r>
          </a:p>
        </p:txBody>
      </p:sp>
      <p:sp>
        <p:nvSpPr>
          <p:cNvPr id="7172" name="Text Box 4"/>
          <p:cNvSpPr txBox="1">
            <a:spLocks noChangeArrowheads="1"/>
          </p:cNvSpPr>
          <p:nvPr/>
        </p:nvSpPr>
        <p:spPr bwMode="auto">
          <a:xfrm>
            <a:off x="1698625" y="2743200"/>
            <a:ext cx="6302375"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lgn="ctr">
              <a:buClrTx/>
              <a:buFontTx/>
              <a:buNone/>
            </a:pPr>
            <a:r>
              <a:rPr lang="en-US" altLang="en-US" sz="3600" dirty="0"/>
              <a:t>Self </a:t>
            </a:r>
            <a:r>
              <a:rPr lang="en-US" altLang="en-US" sz="3600" dirty="0" smtClean="0"/>
              <a:t>service </a:t>
            </a:r>
            <a:r>
              <a:rPr lang="en-US" altLang="en-US" sz="3600" dirty="0"/>
              <a:t>for software </a:t>
            </a:r>
            <a:r>
              <a:rPr lang="en-US" altLang="en-US" sz="3600" dirty="0" smtClean="0"/>
              <a:t>development tools</a:t>
            </a:r>
            <a:endParaRPr lang="en-US" altLang="en-US" sz="3600" dirty="0"/>
          </a:p>
        </p:txBody>
      </p:sp>
      <p:sp>
        <p:nvSpPr>
          <p:cNvPr id="7173" name="Text Box 5"/>
          <p:cNvSpPr txBox="1">
            <a:spLocks noChangeArrowheads="1"/>
          </p:cNvSpPr>
          <p:nvPr/>
        </p:nvSpPr>
        <p:spPr bwMode="auto">
          <a:xfrm>
            <a:off x="3429000" y="5726113"/>
            <a:ext cx="5029200" cy="242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spcBef>
                <a:spcPts val="1200"/>
              </a:spcBef>
              <a:spcAft>
                <a:spcPts val="1000"/>
              </a:spcAft>
              <a:buClrTx/>
              <a:buFontTx/>
              <a:buNone/>
            </a:pPr>
            <a:r>
              <a:rPr lang="en-US" altLang="en-US" sz="1000" dirty="0"/>
              <a:t>Michal </a:t>
            </a:r>
            <a:r>
              <a:rPr lang="en-US" altLang="en-US" sz="1000" dirty="0" err="1"/>
              <a:t>Husejko</a:t>
            </a:r>
            <a:r>
              <a:rPr lang="en-US" altLang="en-US" sz="1000" dirty="0"/>
              <a:t>, behalf of colleagues in  CERN IT/PES</a:t>
            </a:r>
          </a:p>
        </p:txBody>
      </p:sp>
    </p:spTree>
    <p:extLst>
      <p:ext uri="{BB962C8B-B14F-4D97-AF65-F5344CB8AC3E}">
        <p14:creationId xmlns:p14="http://schemas.microsoft.com/office/powerpoint/2010/main" val="70471278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3675" y="933450"/>
            <a:ext cx="7315200" cy="4552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8" name="Rectangle 2"/>
          <p:cNvSpPr>
            <a:spLocks noGrp="1" noChangeArrowheads="1"/>
          </p:cNvSpPr>
          <p:nvPr>
            <p:ph type="title" idx="4294967295"/>
          </p:nvPr>
        </p:nvSpPr>
        <p:spPr>
          <a:xfrm>
            <a:off x="1295400" y="0"/>
            <a:ext cx="5559425" cy="1066800"/>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CERN Forge admin portal</a:t>
            </a:r>
          </a:p>
        </p:txBody>
      </p:sp>
      <p:sp>
        <p:nvSpPr>
          <p:cNvPr id="14339" name="Rectangle 3"/>
          <p:cNvSpPr>
            <a:spLocks noGrp="1" noChangeArrowheads="1"/>
          </p:cNvSpPr>
          <p:nvPr>
            <p:ph type="body" idx="4294967295"/>
          </p:nvPr>
        </p:nvSpPr>
        <p:spPr>
          <a:xfrm>
            <a:off x="1463675" y="5486400"/>
            <a:ext cx="7356475" cy="1447800"/>
          </a:xfrm>
          <a:ln/>
        </p:spPr>
        <p:txBody>
          <a:bodyPr/>
          <a:lstStyle/>
          <a:p>
            <a:pPr marL="338138" indent="-338138">
              <a:buSzPct val="45000"/>
              <a:buFont typeface="Wingding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altLang="en-US" sz="1800" dirty="0"/>
              <a:t> </a:t>
            </a:r>
            <a:r>
              <a:rPr lang="en-US" altLang="en-US" sz="1800" dirty="0" err="1"/>
              <a:t>Django</a:t>
            </a:r>
            <a:r>
              <a:rPr lang="en-US" altLang="en-US" sz="1800" dirty="0"/>
              <a:t> Web interface, with backend DB for service metadata</a:t>
            </a:r>
          </a:p>
          <a:p>
            <a:pPr marL="338138" indent="-338138">
              <a:buSzPct val="45000"/>
              <a:buFont typeface="Wingdings" charset="2"/>
              <a:buChar char=""/>
              <a:tabLst>
                <a:tab pos="338138" algn="l"/>
                <a:tab pos="450850" algn="l"/>
                <a:tab pos="908050" algn="l"/>
                <a:tab pos="1365250" algn="l"/>
                <a:tab pos="1822450" algn="l"/>
                <a:tab pos="2279650" algn="l"/>
                <a:tab pos="2736850" algn="l"/>
                <a:tab pos="3194050" algn="l"/>
                <a:tab pos="3651250" algn="l"/>
                <a:tab pos="4108450" algn="l"/>
                <a:tab pos="4565650" algn="l"/>
                <a:tab pos="5022850" algn="l"/>
                <a:tab pos="5480050" algn="l"/>
                <a:tab pos="5937250" algn="l"/>
                <a:tab pos="6394450" algn="l"/>
                <a:tab pos="6851650" algn="l"/>
                <a:tab pos="7308850" algn="l"/>
                <a:tab pos="7766050" algn="l"/>
                <a:tab pos="8223250" algn="l"/>
                <a:tab pos="8680450" algn="l"/>
                <a:tab pos="9137650" algn="l"/>
              </a:tabLst>
            </a:pPr>
            <a:r>
              <a:rPr lang="en-US" altLang="en-US" sz="1800" dirty="0"/>
              <a:t> Use REST API to JIRA and other services for administrative actions</a:t>
            </a:r>
          </a:p>
        </p:txBody>
      </p:sp>
    </p:spTree>
    <p:extLst>
      <p:ext uri="{BB962C8B-B14F-4D97-AF65-F5344CB8AC3E}">
        <p14:creationId xmlns:p14="http://schemas.microsoft.com/office/powerpoint/2010/main" val="280068513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idx="4294967295"/>
          </p:nvPr>
        </p:nvSpPr>
        <p:spPr>
          <a:xfrm>
            <a:off x="1295400" y="0"/>
            <a:ext cx="5559425" cy="1066800"/>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CERN Forge admin portal - 2</a:t>
            </a:r>
          </a:p>
        </p:txBody>
      </p:sp>
      <p:sp>
        <p:nvSpPr>
          <p:cNvPr id="15362" name="Rectangle 2"/>
          <p:cNvSpPr>
            <a:spLocks noGrp="1" noChangeArrowheads="1"/>
          </p:cNvSpPr>
          <p:nvPr>
            <p:ph type="body" idx="4294967295"/>
          </p:nvPr>
        </p:nvSpPr>
        <p:spPr>
          <a:xfrm>
            <a:off x="1554163" y="5029200"/>
            <a:ext cx="7265987" cy="1189038"/>
          </a:xfrm>
          <a:ln/>
        </p:spPr>
        <p:txBody>
          <a:bodyPr/>
          <a:lstStyle/>
          <a:p>
            <a:pPr indent="-334963">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1800" dirty="0"/>
              <a:t>In the future, users will be able to configure links between VCS and Issue tracking, as well as other settings (public/private </a:t>
            </a:r>
            <a:r>
              <a:rPr lang="en-US" altLang="en-US" sz="1800" dirty="0" err="1"/>
              <a:t>etc</a:t>
            </a:r>
            <a:r>
              <a:rPr lang="en-US" altLang="en-US" sz="1800" dirty="0"/>
              <a:t>)</a:t>
            </a:r>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006475"/>
            <a:ext cx="7315200" cy="33829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26192943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idx="4294967295"/>
          </p:nvPr>
        </p:nvSpPr>
        <p:spPr>
          <a:xfrm>
            <a:off x="1295400" y="0"/>
            <a:ext cx="5557838" cy="1065213"/>
          </a:xfrm>
          <a:ln/>
        </p:spPr>
        <p:txBody>
          <a:bodyP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More in the next chapter!</a:t>
            </a:r>
          </a:p>
        </p:txBody>
      </p:sp>
      <p:sp>
        <p:nvSpPr>
          <p:cNvPr id="16386" name="Rectangle 2"/>
          <p:cNvSpPr>
            <a:spLocks noGrp="1" noChangeArrowheads="1"/>
          </p:cNvSpPr>
          <p:nvPr>
            <p:ph type="subTitle" idx="4294967295"/>
          </p:nvPr>
        </p:nvSpPr>
        <p:spPr>
          <a:xfrm>
            <a:off x="1371600" y="1066800"/>
            <a:ext cx="7539038" cy="4522788"/>
          </a:xfrm>
          <a:ln/>
        </p:spPr>
        <p:txBody>
          <a:bodyPr lIns="0" tIns="0" rIns="0" bIns="0" anchor="ctr"/>
          <a:lstStyle/>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800" dirty="0"/>
              <a:t>Stay tuned for updates on </a:t>
            </a:r>
            <a:r>
              <a:rPr lang="en-US" altLang="en-US" sz="2800" dirty="0">
                <a:solidFill>
                  <a:srgbClr val="CCCCFF"/>
                </a:solidFill>
                <a:hlinkClick r:id="rId3"/>
              </a:rPr>
              <a:t>http://cernforge.cern.ch</a:t>
            </a:r>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altLang="en-US" sz="2800" dirty="0"/>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800" dirty="0"/>
              <a:t>Over to another challenge where we are working towards on demand flexibility:</a:t>
            </a:r>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altLang="en-US" sz="2800" dirty="0"/>
          </a:p>
          <a:p>
            <a:pPr indent="-338138" algn="ctr">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800" b="1" i="1" dirty="0" smtClean="0"/>
              <a:t>Scalable High </a:t>
            </a:r>
            <a:r>
              <a:rPr lang="en-US" altLang="en-US" sz="2800" b="1" i="1" dirty="0"/>
              <a:t>Performance Computing</a:t>
            </a:r>
          </a:p>
        </p:txBody>
      </p:sp>
    </p:spTree>
    <p:extLst>
      <p:ext uri="{BB962C8B-B14F-4D97-AF65-F5344CB8AC3E}">
        <p14:creationId xmlns:p14="http://schemas.microsoft.com/office/powerpoint/2010/main" val="182626875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Scalable HPC (1/2)</a:t>
            </a:r>
            <a:endParaRPr lang="en-US" dirty="0"/>
          </a:p>
        </p:txBody>
      </p:sp>
      <p:sp>
        <p:nvSpPr>
          <p:cNvPr id="3" name="Content Placeholder 2"/>
          <p:cNvSpPr>
            <a:spLocks noGrp="1"/>
          </p:cNvSpPr>
          <p:nvPr>
            <p:ph idx="1"/>
          </p:nvPr>
        </p:nvSpPr>
        <p:spPr/>
        <p:txBody>
          <a:bodyPr>
            <a:normAutofit fontScale="85000" lnSpcReduction="10000"/>
          </a:bodyPr>
          <a:lstStyle/>
          <a:p>
            <a:pPr>
              <a:lnSpc>
                <a:spcPct val="140000"/>
              </a:lnSpc>
            </a:pPr>
            <a:r>
              <a:rPr lang="en-US" dirty="0" smtClean="0"/>
              <a:t>Some 95% of our applications are served well with bread-and-butter machines </a:t>
            </a:r>
          </a:p>
          <a:p>
            <a:pPr>
              <a:lnSpc>
                <a:spcPct val="140000"/>
              </a:lnSpc>
            </a:pPr>
            <a:r>
              <a:rPr lang="en-US" dirty="0" smtClean="0"/>
              <a:t>We (CERN IT) have invested heavily in AI including layered approach to responsibilities, virtualization,  private cloud.</a:t>
            </a:r>
          </a:p>
          <a:p>
            <a:pPr>
              <a:lnSpc>
                <a:spcPct val="140000"/>
              </a:lnSpc>
            </a:pPr>
            <a:r>
              <a:rPr lang="en-US" dirty="0" smtClean="0"/>
              <a:t>There are certain applications, traditionally called HPC applications, which have different requirements</a:t>
            </a:r>
          </a:p>
          <a:p>
            <a:pPr>
              <a:lnSpc>
                <a:spcPct val="140000"/>
              </a:lnSpc>
            </a:pPr>
            <a:r>
              <a:rPr lang="en-US" dirty="0" smtClean="0"/>
              <a:t>Even though these applications sail under common HPC name, they are different and have different requirements</a:t>
            </a:r>
          </a:p>
          <a:p>
            <a:pPr>
              <a:lnSpc>
                <a:spcPct val="140000"/>
              </a:lnSpc>
            </a:pPr>
            <a:r>
              <a:rPr lang="en-US" dirty="0" smtClean="0"/>
              <a:t>These applications need detailed requirements analysis</a:t>
            </a:r>
            <a:endParaRPr lang="en-US" dirty="0"/>
          </a:p>
        </p:txBody>
      </p:sp>
    </p:spTree>
    <p:extLst>
      <p:ext uri="{BB962C8B-B14F-4D97-AF65-F5344CB8AC3E}">
        <p14:creationId xmlns:p14="http://schemas.microsoft.com/office/powerpoint/2010/main" val="6241183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Scalable </a:t>
            </a:r>
            <a:r>
              <a:rPr lang="en-US" dirty="0" smtClean="0"/>
              <a:t>HPC (2/2)</a:t>
            </a:r>
            <a:endParaRPr lang="en-US" dirty="0"/>
          </a:p>
        </p:txBody>
      </p:sp>
      <p:sp>
        <p:nvSpPr>
          <p:cNvPr id="3" name="Content Placeholder 2"/>
          <p:cNvSpPr>
            <a:spLocks noGrp="1"/>
          </p:cNvSpPr>
          <p:nvPr>
            <p:ph idx="1"/>
          </p:nvPr>
        </p:nvSpPr>
        <p:spPr/>
        <p:txBody>
          <a:bodyPr>
            <a:normAutofit/>
          </a:bodyPr>
          <a:lstStyle/>
          <a:p>
            <a:r>
              <a:rPr lang="en-US" dirty="0" smtClean="0"/>
              <a:t>We contacted our </a:t>
            </a:r>
            <a:r>
              <a:rPr lang="en-US" dirty="0"/>
              <a:t>user </a:t>
            </a:r>
            <a:r>
              <a:rPr lang="en-US" dirty="0" smtClean="0"/>
              <a:t>community and started to gather continuously user requirements</a:t>
            </a:r>
          </a:p>
          <a:p>
            <a:r>
              <a:rPr lang="en-US" dirty="0" smtClean="0"/>
              <a:t>We have started detailed system analysis of our HPC applications to gain knowledge of their behavior.</a:t>
            </a:r>
          </a:p>
          <a:p>
            <a:r>
              <a:rPr lang="en-US" dirty="0" smtClean="0"/>
              <a:t>In this talk I would like to present the progress and the next steps</a:t>
            </a:r>
          </a:p>
          <a:p>
            <a:r>
              <a:rPr lang="en-US" dirty="0" smtClean="0"/>
              <a:t>At a later stage, we will look how the HPC requirements can fit into the IT infrastructure</a:t>
            </a:r>
          </a:p>
          <a:p>
            <a:endParaRPr lang="en-US" dirty="0"/>
          </a:p>
        </p:txBody>
      </p:sp>
    </p:spTree>
    <p:extLst>
      <p:ext uri="{BB962C8B-B14F-4D97-AF65-F5344CB8AC3E}">
        <p14:creationId xmlns:p14="http://schemas.microsoft.com/office/powerpoint/2010/main" val="35044546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HPC applications</a:t>
            </a:r>
            <a:endParaRPr lang="en-US" dirty="0"/>
          </a:p>
        </p:txBody>
      </p:sp>
      <p:sp>
        <p:nvSpPr>
          <p:cNvPr id="3" name="Content Placeholder 2"/>
          <p:cNvSpPr>
            <a:spLocks noGrp="1"/>
          </p:cNvSpPr>
          <p:nvPr>
            <p:ph idx="1"/>
          </p:nvPr>
        </p:nvSpPr>
        <p:spPr>
          <a:xfrm>
            <a:off x="457200" y="1600200"/>
            <a:ext cx="8229600" cy="5077655"/>
          </a:xfrm>
        </p:spPr>
        <p:txBody>
          <a:bodyPr>
            <a:noAutofit/>
          </a:bodyPr>
          <a:lstStyle/>
          <a:p>
            <a:r>
              <a:rPr lang="en-US" dirty="0" smtClean="0"/>
              <a:t>Engineering applications:</a:t>
            </a:r>
          </a:p>
          <a:p>
            <a:pPr lvl="1"/>
            <a:r>
              <a:rPr lang="en-US" sz="2000" dirty="0" smtClean="0"/>
              <a:t>Used at CERN in different departments to model and design parts of the LHC machine.</a:t>
            </a:r>
          </a:p>
          <a:p>
            <a:pPr lvl="1"/>
            <a:r>
              <a:rPr lang="en-US" sz="2000" dirty="0" smtClean="0"/>
              <a:t>Tools used for: structural analysis, fluid dynamics, electromagnetics, and recently </a:t>
            </a:r>
            <a:r>
              <a:rPr lang="en-US" sz="2000" dirty="0" err="1" smtClean="0"/>
              <a:t>multiphysics</a:t>
            </a:r>
            <a:endParaRPr lang="en-US" sz="2000" dirty="0"/>
          </a:p>
          <a:p>
            <a:pPr lvl="1"/>
            <a:r>
              <a:rPr lang="en-US" sz="2000" dirty="0" smtClean="0"/>
              <a:t>Major commercial tools</a:t>
            </a:r>
            <a:r>
              <a:rPr lang="en-US" dirty="0" smtClean="0"/>
              <a:t>: </a:t>
            </a:r>
            <a:r>
              <a:rPr lang="en-US" sz="2000" dirty="0" err="1" smtClean="0"/>
              <a:t>Ansys</a:t>
            </a:r>
            <a:r>
              <a:rPr lang="en-US" sz="2000" dirty="0" smtClean="0"/>
              <a:t>, Fluent, HFSS, </a:t>
            </a:r>
            <a:r>
              <a:rPr lang="en-US" sz="2000" dirty="0" err="1" smtClean="0"/>
              <a:t>Comsol</a:t>
            </a:r>
            <a:r>
              <a:rPr lang="en-US" sz="2000" dirty="0" smtClean="0"/>
              <a:t>, CST</a:t>
            </a:r>
            <a:endParaRPr lang="en-US" sz="1800" dirty="0" smtClean="0"/>
          </a:p>
          <a:p>
            <a:pPr lvl="2"/>
            <a:r>
              <a:rPr lang="en-US" sz="1600" dirty="0" smtClean="0"/>
              <a:t>but </a:t>
            </a:r>
            <a:r>
              <a:rPr lang="en-US" sz="1600" dirty="0"/>
              <a:t>also open </a:t>
            </a:r>
            <a:r>
              <a:rPr lang="en-US" sz="1600" dirty="0" smtClean="0"/>
              <a:t>source: </a:t>
            </a:r>
            <a:r>
              <a:rPr lang="en-US" sz="1600" dirty="0" err="1" smtClean="0"/>
              <a:t>OpenFOAM</a:t>
            </a:r>
            <a:r>
              <a:rPr lang="en-US" sz="1600" dirty="0" smtClean="0"/>
              <a:t> (fluid dynamics)</a:t>
            </a:r>
            <a:endParaRPr lang="en-US" sz="1600" dirty="0"/>
          </a:p>
          <a:p>
            <a:endParaRPr lang="en-US" dirty="0" smtClean="0"/>
          </a:p>
          <a:p>
            <a:r>
              <a:rPr lang="en-US" dirty="0" smtClean="0"/>
              <a:t>Physics simulation applications</a:t>
            </a:r>
          </a:p>
          <a:p>
            <a:pPr lvl="1"/>
            <a:r>
              <a:rPr lang="en-US" sz="2000" dirty="0" smtClean="0"/>
              <a:t>HEP community developed simulation applications for theory and accelerator physics</a:t>
            </a:r>
          </a:p>
          <a:p>
            <a:pPr lvl="1"/>
            <a:endParaRPr lang="en-US" sz="2000" dirty="0"/>
          </a:p>
          <a:p>
            <a:pPr lvl="1"/>
            <a:endParaRPr lang="en-US" sz="2000" dirty="0" smtClean="0"/>
          </a:p>
        </p:txBody>
      </p:sp>
    </p:spTree>
    <p:extLst>
      <p:ext uri="{BB962C8B-B14F-4D97-AF65-F5344CB8AC3E}">
        <p14:creationId xmlns:p14="http://schemas.microsoft.com/office/powerpoint/2010/main" val="188721486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One of many </a:t>
            </a:r>
            <a:r>
              <a:rPr lang="en-US" dirty="0" err="1"/>
              <a:t>e</a:t>
            </a:r>
            <a:r>
              <a:rPr lang="en-US" dirty="0" err="1" smtClean="0"/>
              <a:t>ng.</a:t>
            </a:r>
            <a:r>
              <a:rPr lang="en-US" dirty="0" smtClean="0"/>
              <a:t> cases …</a:t>
            </a:r>
          </a:p>
        </p:txBody>
      </p:sp>
      <p:sp>
        <p:nvSpPr>
          <p:cNvPr id="3" name="Content Placeholder 2"/>
          <p:cNvSpPr>
            <a:spLocks noGrp="1"/>
          </p:cNvSpPr>
          <p:nvPr>
            <p:ph idx="1"/>
          </p:nvPr>
        </p:nvSpPr>
        <p:spPr>
          <a:xfrm>
            <a:off x="457200" y="1066800"/>
            <a:ext cx="8229600" cy="5029199"/>
          </a:xfrm>
        </p:spPr>
        <p:txBody>
          <a:bodyPr>
            <a:noAutofit/>
          </a:bodyPr>
          <a:lstStyle/>
          <a:p>
            <a:r>
              <a:rPr lang="en-US" sz="2400" dirty="0" err="1" smtClean="0"/>
              <a:t>Ansys</a:t>
            </a:r>
            <a:r>
              <a:rPr lang="en-US" sz="2400" dirty="0" smtClean="0"/>
              <a:t> Mechanical</a:t>
            </a:r>
          </a:p>
          <a:p>
            <a:pPr lvl="1"/>
            <a:r>
              <a:rPr lang="en-US" sz="2000" dirty="0"/>
              <a:t>LINAC4 beam dump system, single cycle </a:t>
            </a:r>
            <a:r>
              <a:rPr lang="en-US" sz="2000" dirty="0" smtClean="0"/>
              <a:t>simulation</a:t>
            </a:r>
            <a:endParaRPr lang="en-US" dirty="0" smtClean="0"/>
          </a:p>
          <a:p>
            <a:r>
              <a:rPr lang="en-US" sz="2400" dirty="0" smtClean="0"/>
              <a:t>Time to obtain a single cycle solution:</a:t>
            </a:r>
          </a:p>
          <a:p>
            <a:pPr lvl="1"/>
            <a:r>
              <a:rPr lang="en-US" dirty="0" smtClean="0"/>
              <a:t>8 cores -&gt;  63 hours to finish simulation</a:t>
            </a:r>
          </a:p>
          <a:p>
            <a:pPr lvl="1"/>
            <a:r>
              <a:rPr lang="en-US" dirty="0" smtClean="0"/>
              <a:t>64 cores -&gt; 17 hours to finish simulation</a:t>
            </a:r>
          </a:p>
          <a:p>
            <a:r>
              <a:rPr lang="en-US" sz="2400" dirty="0" smtClean="0"/>
              <a:t>User interested in 50 cycles: </a:t>
            </a:r>
            <a:r>
              <a:rPr lang="en-US" sz="2400" u="sng" dirty="0" smtClean="0"/>
              <a:t>would need </a:t>
            </a:r>
            <a:r>
              <a:rPr lang="en-US" sz="2400" u="sng" dirty="0" smtClean="0">
                <a:solidFill>
                  <a:srgbClr val="FF0000"/>
                </a:solidFill>
              </a:rPr>
              <a:t>130 days </a:t>
            </a:r>
            <a:r>
              <a:rPr lang="en-US" sz="2400" u="sng" dirty="0" smtClean="0"/>
              <a:t>on 8 cores, or </a:t>
            </a:r>
            <a:r>
              <a:rPr lang="en-US" sz="2400" u="sng" dirty="0" smtClean="0">
                <a:solidFill>
                  <a:srgbClr val="FF0000"/>
                </a:solidFill>
              </a:rPr>
              <a:t>31 days </a:t>
            </a:r>
            <a:r>
              <a:rPr lang="en-US" sz="2400" u="sng" dirty="0" smtClean="0"/>
              <a:t>on 64 cores</a:t>
            </a:r>
            <a:r>
              <a:rPr lang="en-US" sz="2400" dirty="0" smtClean="0"/>
              <a:t> </a:t>
            </a:r>
            <a:br>
              <a:rPr lang="en-US" sz="2400" dirty="0" smtClean="0"/>
            </a:br>
            <a:endParaRPr lang="en-US" sz="2400" dirty="0" smtClean="0"/>
          </a:p>
          <a:p>
            <a:r>
              <a:rPr lang="en-US" sz="2400" dirty="0" smtClean="0"/>
              <a:t>It is impossible to obtain simulation results for this case in </a:t>
            </a:r>
            <a:r>
              <a:rPr lang="en-US" sz="2400" dirty="0"/>
              <a:t>a reasonable time on </a:t>
            </a:r>
            <a:r>
              <a:rPr lang="en-US" sz="2400" dirty="0" smtClean="0"/>
              <a:t>a standard user engineering workstation </a:t>
            </a:r>
          </a:p>
        </p:txBody>
      </p:sp>
    </p:spTree>
    <p:extLst>
      <p:ext uri="{BB962C8B-B14F-4D97-AF65-F5344CB8AC3E}">
        <p14:creationId xmlns:p14="http://schemas.microsoft.com/office/powerpoint/2010/main" val="28122088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Why do we care ?</a:t>
            </a:r>
            <a:br>
              <a:rPr lang="en-US" dirty="0" smtClean="0"/>
            </a:br>
            <a:endParaRPr lang="en-US" dirty="0" smtClean="0"/>
          </a:p>
          <a:p>
            <a:r>
              <a:rPr lang="en-US" dirty="0" smtClean="0"/>
              <a:t>Challenges</a:t>
            </a:r>
          </a:p>
          <a:p>
            <a:pPr lvl="1"/>
            <a:r>
              <a:rPr lang="en-US" dirty="0" smtClean="0"/>
              <a:t>Problem size and its complexity are challenging our users’ workstations</a:t>
            </a:r>
          </a:p>
          <a:p>
            <a:pPr lvl="1"/>
            <a:r>
              <a:rPr lang="en-US" dirty="0" smtClean="0"/>
              <a:t>This can be extrapolated to other Engineering HPC applications</a:t>
            </a:r>
            <a:br>
              <a:rPr lang="en-US" dirty="0" smtClean="0"/>
            </a:br>
            <a:endParaRPr lang="en-US" dirty="0" smtClean="0"/>
          </a:p>
          <a:p>
            <a:r>
              <a:rPr lang="en-US" dirty="0" smtClean="0"/>
              <a:t>How to solve the problem ?</a:t>
            </a:r>
          </a:p>
          <a:p>
            <a:pPr lvl="1"/>
            <a:r>
              <a:rPr lang="en-US" dirty="0" smtClean="0"/>
              <a:t>Can we use current infrastructure ?</a:t>
            </a:r>
          </a:p>
          <a:p>
            <a:pPr lvl="1"/>
            <a:r>
              <a:rPr lang="en-US" dirty="0" smtClean="0"/>
              <a:t>… or do we need something completely new ?</a:t>
            </a:r>
          </a:p>
          <a:p>
            <a:pPr lvl="1"/>
            <a:r>
              <a:rPr lang="en-US" dirty="0" smtClean="0"/>
              <a:t>… and if something new, how this could fit into our IT infrastructure</a:t>
            </a:r>
          </a:p>
          <a:p>
            <a:pPr lvl="1"/>
            <a:r>
              <a:rPr lang="en-US" dirty="0" smtClean="0"/>
              <a:t>We are </a:t>
            </a:r>
            <a:r>
              <a:rPr lang="en-US" dirty="0" smtClean="0"/>
              <a:t>running a </a:t>
            </a:r>
            <a:r>
              <a:rPr lang="en-US" b="1" dirty="0" smtClean="0"/>
              <a:t>Data Center </a:t>
            </a:r>
            <a:r>
              <a:rPr lang="en-US" dirty="0" smtClean="0"/>
              <a:t>and not </a:t>
            </a:r>
            <a:r>
              <a:rPr lang="en-US" dirty="0" smtClean="0"/>
              <a:t>a Super </a:t>
            </a:r>
            <a:r>
              <a:rPr lang="en-US" dirty="0" smtClean="0"/>
              <a:t>Computing Center</a:t>
            </a:r>
          </a:p>
          <a:p>
            <a:endParaRPr lang="en-US" dirty="0"/>
          </a:p>
        </p:txBody>
      </p:sp>
    </p:spTree>
    <p:extLst>
      <p:ext uri="{BB962C8B-B14F-4D97-AF65-F5344CB8AC3E}">
        <p14:creationId xmlns:p14="http://schemas.microsoft.com/office/powerpoint/2010/main" val="411794975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infrastructure</a:t>
            </a:r>
            <a:endParaRPr lang="en-US" dirty="0"/>
          </a:p>
        </p:txBody>
      </p:sp>
      <p:sp>
        <p:nvSpPr>
          <p:cNvPr id="3" name="Content Placeholder 2"/>
          <p:cNvSpPr>
            <a:spLocks noGrp="1"/>
          </p:cNvSpPr>
          <p:nvPr>
            <p:ph idx="1"/>
          </p:nvPr>
        </p:nvSpPr>
        <p:spPr/>
        <p:txBody>
          <a:bodyPr/>
          <a:lstStyle/>
          <a:p>
            <a:r>
              <a:rPr lang="en-US" sz="2400" dirty="0"/>
              <a:t>CERN </a:t>
            </a:r>
            <a:r>
              <a:rPr lang="en-US" sz="2400" dirty="0" err="1" smtClean="0"/>
              <a:t>l</a:t>
            </a:r>
            <a:r>
              <a:rPr lang="en-US" sz="2400" dirty="0" err="1" smtClean="0"/>
              <a:t>xbatch</a:t>
            </a:r>
            <a:r>
              <a:rPr lang="en-US" sz="2400" dirty="0" smtClean="0"/>
              <a:t> </a:t>
            </a:r>
            <a:r>
              <a:rPr lang="en-US" sz="2400" dirty="0" smtClean="0"/>
              <a:t>– </a:t>
            </a:r>
            <a:r>
              <a:rPr lang="en-US" sz="2000" dirty="0" smtClean="0"/>
              <a:t>Optimized </a:t>
            </a:r>
            <a:r>
              <a:rPr lang="en-US" sz="2000" dirty="0"/>
              <a:t>for HEP data </a:t>
            </a:r>
            <a:r>
              <a:rPr lang="en-US" sz="2000" dirty="0" smtClean="0"/>
              <a:t>processing</a:t>
            </a:r>
            <a:endParaRPr lang="en-US" sz="2000" dirty="0" smtClean="0"/>
          </a:p>
          <a:p>
            <a:pPr lvl="1"/>
            <a:r>
              <a:rPr lang="en-US" sz="2000" dirty="0" smtClean="0"/>
              <a:t>Definitely not designed with MPI applications in mind</a:t>
            </a:r>
            <a:endParaRPr lang="en-US" sz="2000" dirty="0"/>
          </a:p>
          <a:p>
            <a:r>
              <a:rPr lang="en-US" sz="2400" dirty="0" smtClean="0"/>
              <a:t>Example </a:t>
            </a:r>
            <a:r>
              <a:rPr lang="en-US" sz="2400" dirty="0" err="1" smtClean="0"/>
              <a:t>lxbatch</a:t>
            </a:r>
            <a:r>
              <a:rPr lang="en-US" sz="2400" dirty="0" smtClean="0"/>
              <a:t> node:</a:t>
            </a:r>
          </a:p>
          <a:p>
            <a:pPr lvl="1"/>
            <a:r>
              <a:rPr lang="en-US" sz="2000" dirty="0" smtClean="0"/>
              <a:t>Network: </a:t>
            </a:r>
            <a:r>
              <a:rPr lang="en-US" sz="2000" dirty="0"/>
              <a:t>mostly Ethernet </a:t>
            </a:r>
            <a:r>
              <a:rPr lang="en-US" sz="2000" dirty="0" smtClean="0"/>
              <a:t>1 Gb/s, rarely 10 Gb/s</a:t>
            </a:r>
            <a:r>
              <a:rPr lang="en-US" sz="2000" dirty="0"/>
              <a:t> </a:t>
            </a:r>
            <a:r>
              <a:rPr lang="en-US" sz="2000" dirty="0" smtClean="0"/>
              <a:t>(very limited number with low latency)</a:t>
            </a:r>
          </a:p>
          <a:p>
            <a:pPr lvl="1"/>
            <a:r>
              <a:rPr lang="en-US" sz="2000" dirty="0"/>
              <a:t>8</a:t>
            </a:r>
            <a:r>
              <a:rPr lang="en-US" sz="2000" dirty="0" smtClean="0"/>
              <a:t>-48 cores, 3-4 GB RAM per core</a:t>
            </a:r>
          </a:p>
          <a:p>
            <a:pPr lvl="1"/>
            <a:r>
              <a:rPr lang="en-US" sz="2000" dirty="0" smtClean="0"/>
              <a:t>Local disk, AFS or EOS/CASTOR HEP storage</a:t>
            </a:r>
            <a:endParaRPr lang="en-US" sz="2400" dirty="0" smtClean="0"/>
          </a:p>
          <a:p>
            <a:r>
              <a:rPr lang="en-US" sz="2400" dirty="0" smtClean="0"/>
              <a:t>Can current </a:t>
            </a:r>
            <a:r>
              <a:rPr lang="en-US" sz="2400" dirty="0" err="1"/>
              <a:t>l</a:t>
            </a:r>
            <a:r>
              <a:rPr lang="en-US" sz="2400" dirty="0" err="1" smtClean="0"/>
              <a:t>xbatch</a:t>
            </a:r>
            <a:r>
              <a:rPr lang="en-US" sz="2400" dirty="0" smtClean="0"/>
              <a:t> </a:t>
            </a:r>
            <a:r>
              <a:rPr lang="en-US" sz="2400" dirty="0" smtClean="0"/>
              <a:t>service provide “good-enough” HPC capability?</a:t>
            </a:r>
          </a:p>
          <a:p>
            <a:pPr lvl="1"/>
            <a:r>
              <a:rPr lang="en-US" sz="2000" dirty="0" smtClean="0"/>
              <a:t>How interconnect affects performance (MPI based distributed computing)</a:t>
            </a:r>
          </a:p>
          <a:p>
            <a:pPr lvl="1"/>
            <a:r>
              <a:rPr lang="en-US" sz="2000" dirty="0" smtClean="0"/>
              <a:t>How much RAM per core</a:t>
            </a:r>
          </a:p>
          <a:p>
            <a:pPr lvl="1"/>
            <a:r>
              <a:rPr lang="en-US" sz="2000" dirty="0" smtClean="0"/>
              <a:t>Type of temporary storage</a:t>
            </a:r>
          </a:p>
          <a:p>
            <a:pPr lvl="1"/>
            <a:r>
              <a:rPr lang="en-US" sz="2000" dirty="0" smtClean="0"/>
              <a:t>Can we utilize multicore CPUs to decrease time to solution (increase jobs/week) ?</a:t>
            </a:r>
            <a:endParaRPr lang="en-US" sz="1800" dirty="0" smtClean="0"/>
          </a:p>
          <a:p>
            <a:pPr lvl="1"/>
            <a:endParaRPr lang="en-US" sz="1800" dirty="0" smtClean="0"/>
          </a:p>
        </p:txBody>
      </p:sp>
    </p:spTree>
    <p:extLst>
      <p:ext uri="{BB962C8B-B14F-4D97-AF65-F5344CB8AC3E}">
        <p14:creationId xmlns:p14="http://schemas.microsoft.com/office/powerpoint/2010/main" val="28933408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Multi-core scalability</a:t>
            </a:r>
            <a:endParaRPr lang="en-US" dirty="0"/>
          </a:p>
        </p:txBody>
      </p:sp>
      <p:sp>
        <p:nvSpPr>
          <p:cNvPr id="3" name="Content Placeholder 2"/>
          <p:cNvSpPr>
            <a:spLocks noGrp="1"/>
          </p:cNvSpPr>
          <p:nvPr>
            <p:ph idx="1"/>
          </p:nvPr>
        </p:nvSpPr>
        <p:spPr/>
        <p:txBody>
          <a:bodyPr>
            <a:normAutofit/>
          </a:bodyPr>
          <a:lstStyle/>
          <a:p>
            <a:r>
              <a:rPr lang="en-US" sz="2400" dirty="0" smtClean="0"/>
              <a:t>We know that some of our tools have a good scalability (example </a:t>
            </a:r>
            <a:r>
              <a:rPr lang="en-US" sz="2400" dirty="0" err="1" smtClean="0"/>
              <a:t>Ansys</a:t>
            </a:r>
            <a:r>
              <a:rPr lang="en-US" sz="2400" dirty="0" smtClean="0"/>
              <a:t> Fluent)</a:t>
            </a:r>
          </a:p>
          <a:p>
            <a:r>
              <a:rPr lang="en-US" sz="2400" dirty="0" smtClean="0"/>
              <a:t>How about other, heavily used at CERN (example </a:t>
            </a:r>
            <a:r>
              <a:rPr lang="en-US" sz="2400" dirty="0" err="1" smtClean="0"/>
              <a:t>Ansys</a:t>
            </a:r>
            <a:r>
              <a:rPr lang="en-US" sz="2400" dirty="0" smtClean="0"/>
              <a:t> Mechanical)?</a:t>
            </a:r>
            <a:endParaRPr lang="en-US" sz="2000" dirty="0" smtClean="0"/>
          </a:p>
          <a:p>
            <a:r>
              <a:rPr lang="en-US" sz="2400" dirty="0" smtClean="0"/>
              <a:t>One of many test cases: LINAC4 </a:t>
            </a:r>
            <a:r>
              <a:rPr lang="en-US" sz="2400" dirty="0"/>
              <a:t>beam dump system, single cycle </a:t>
            </a:r>
            <a:r>
              <a:rPr lang="en-US" sz="2400" dirty="0" smtClean="0"/>
              <a:t>simulation – results:</a:t>
            </a:r>
          </a:p>
          <a:p>
            <a:pPr lvl="1"/>
            <a:r>
              <a:rPr lang="en-US" sz="2000" dirty="0" smtClean="0"/>
              <a:t>Scales well beyond single multi-core box.</a:t>
            </a:r>
          </a:p>
          <a:p>
            <a:pPr lvl="1"/>
            <a:r>
              <a:rPr lang="en-US" sz="2000" dirty="0" smtClean="0"/>
              <a:t>Greatly improved number of jobs/week, or simulation cycles/week</a:t>
            </a:r>
          </a:p>
          <a:p>
            <a:r>
              <a:rPr lang="en-US" sz="2400" dirty="0" smtClean="0"/>
              <a:t>Conclusion</a:t>
            </a:r>
          </a:p>
          <a:p>
            <a:pPr lvl="1"/>
            <a:r>
              <a:rPr lang="en-US" sz="2000" dirty="0"/>
              <a:t>Multi-core </a:t>
            </a:r>
            <a:r>
              <a:rPr lang="en-US" sz="2000" dirty="0" err="1" smtClean="0"/>
              <a:t>distrbuted</a:t>
            </a:r>
            <a:r>
              <a:rPr lang="en-US" sz="2000" dirty="0" smtClean="0"/>
              <a:t> platforms </a:t>
            </a:r>
            <a:r>
              <a:rPr lang="en-US" sz="2000" dirty="0"/>
              <a:t>needed</a:t>
            </a:r>
            <a:br>
              <a:rPr lang="en-US" sz="2000" dirty="0"/>
            </a:br>
            <a:r>
              <a:rPr lang="en-US" sz="2000" dirty="0"/>
              <a:t>to finish simulation in reasonable</a:t>
            </a:r>
            <a:br>
              <a:rPr lang="en-US" sz="2000" dirty="0"/>
            </a:br>
            <a:r>
              <a:rPr lang="en-US" sz="2000" dirty="0" smtClean="0"/>
              <a:t>time</a:t>
            </a:r>
            <a:endParaRPr lang="en-US" sz="2000" dirty="0"/>
          </a:p>
        </p:txBody>
      </p:sp>
      <p:graphicFrame>
        <p:nvGraphicFramePr>
          <p:cNvPr id="5" name="Chart 4"/>
          <p:cNvGraphicFramePr>
            <a:graphicFrameLocks/>
          </p:cNvGraphicFramePr>
          <p:nvPr>
            <p:extLst>
              <p:ext uri="{D42A27DB-BD31-4B8C-83A1-F6EECF244321}">
                <p14:modId xmlns:p14="http://schemas.microsoft.com/office/powerpoint/2010/main" val="2525759099"/>
              </p:ext>
            </p:extLst>
          </p:nvPr>
        </p:nvGraphicFramePr>
        <p:xfrm>
          <a:off x="5562600" y="4434261"/>
          <a:ext cx="3579670" cy="21327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3529797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1"/>
          <p:cNvSpPr txBox="1">
            <a:spLocks noChangeArrowheads="1"/>
          </p:cNvSpPr>
          <p:nvPr/>
        </p:nvSpPr>
        <p:spPr bwMode="auto">
          <a:xfrm>
            <a:off x="1295400" y="76200"/>
            <a:ext cx="55626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a:p>
        </p:txBody>
      </p:sp>
      <p:sp>
        <p:nvSpPr>
          <p:cNvPr id="7170" name="Text Box 2"/>
          <p:cNvSpPr txBox="1">
            <a:spLocks noChangeArrowheads="1"/>
          </p:cNvSpPr>
          <p:nvPr/>
        </p:nvSpPr>
        <p:spPr bwMode="auto">
          <a:xfrm>
            <a:off x="1371600" y="1066800"/>
            <a:ext cx="754380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a:p>
        </p:txBody>
      </p:sp>
      <p:sp>
        <p:nvSpPr>
          <p:cNvPr id="7171" name="Text Box 3"/>
          <p:cNvSpPr txBox="1">
            <a:spLocks noChangeArrowheads="1"/>
          </p:cNvSpPr>
          <p:nvPr/>
        </p:nvSpPr>
        <p:spPr bwMode="auto">
          <a:xfrm>
            <a:off x="11706225" y="11293475"/>
            <a:ext cx="325438"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3600" dirty="0">
                <a:solidFill>
                  <a:srgbClr val="FFFFFF"/>
                </a:solidFill>
              </a:rPr>
              <a:t> </a:t>
            </a:r>
          </a:p>
        </p:txBody>
      </p:sp>
      <p:sp>
        <p:nvSpPr>
          <p:cNvPr id="7172" name="Text Box 4"/>
          <p:cNvSpPr txBox="1">
            <a:spLocks noChangeArrowheads="1"/>
          </p:cNvSpPr>
          <p:nvPr/>
        </p:nvSpPr>
        <p:spPr bwMode="auto">
          <a:xfrm>
            <a:off x="1698625" y="2743200"/>
            <a:ext cx="6302375"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lgn="ctr">
              <a:buClrTx/>
              <a:buFontTx/>
              <a:buNone/>
            </a:pPr>
            <a:r>
              <a:rPr lang="en-US" altLang="en-US" sz="3600" dirty="0"/>
              <a:t>Self service for software </a:t>
            </a:r>
            <a:r>
              <a:rPr lang="en-US" altLang="en-US" sz="3600" dirty="0" smtClean="0"/>
              <a:t>development tools</a:t>
            </a:r>
            <a:endParaRPr lang="en-US" altLang="en-US" sz="3600" dirty="0"/>
          </a:p>
          <a:p>
            <a:pPr algn="ctr">
              <a:buClrTx/>
              <a:buFontTx/>
              <a:buNone/>
            </a:pPr>
            <a:r>
              <a:rPr lang="en-US" altLang="en-US" sz="3600" dirty="0"/>
              <a:t>&amp; </a:t>
            </a:r>
          </a:p>
          <a:p>
            <a:pPr algn="ctr">
              <a:buClrTx/>
              <a:buFontTx/>
              <a:buNone/>
            </a:pPr>
            <a:r>
              <a:rPr lang="en-US" altLang="en-US" sz="3600" dirty="0" smtClean="0"/>
              <a:t>Scalable HPC at </a:t>
            </a:r>
            <a:r>
              <a:rPr lang="en-US" altLang="en-US" sz="3600" dirty="0"/>
              <a:t>CERN</a:t>
            </a:r>
          </a:p>
        </p:txBody>
      </p:sp>
      <p:sp>
        <p:nvSpPr>
          <p:cNvPr id="7173" name="Text Box 5"/>
          <p:cNvSpPr txBox="1">
            <a:spLocks noChangeArrowheads="1"/>
          </p:cNvSpPr>
          <p:nvPr/>
        </p:nvSpPr>
        <p:spPr bwMode="auto">
          <a:xfrm>
            <a:off x="3429000" y="5726113"/>
            <a:ext cx="5029200" cy="242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spcBef>
                <a:spcPts val="1200"/>
              </a:spcBef>
              <a:spcAft>
                <a:spcPts val="1000"/>
              </a:spcAft>
              <a:buClrTx/>
              <a:buFontTx/>
              <a:buNone/>
            </a:pPr>
            <a:r>
              <a:rPr lang="en-US" altLang="en-US" sz="1000" dirty="0"/>
              <a:t>Michal </a:t>
            </a:r>
            <a:r>
              <a:rPr lang="en-US" altLang="en-US" sz="1000" dirty="0" err="1"/>
              <a:t>Husejko</a:t>
            </a:r>
            <a:r>
              <a:rPr lang="en-US" altLang="en-US" sz="1000" dirty="0"/>
              <a:t>, behalf of colleagues in  CERN IT/PES</a:t>
            </a:r>
          </a:p>
        </p:txBody>
      </p:sp>
    </p:spTree>
    <p:extLst>
      <p:ext uri="{BB962C8B-B14F-4D97-AF65-F5344CB8AC3E}">
        <p14:creationId xmlns:p14="http://schemas.microsoft.com/office/powerpoint/2010/main" val="12079449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5791200" y="5233816"/>
            <a:ext cx="282632" cy="806335"/>
          </a:xfrm>
          <a:prstGeom prst="ellipse">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sp>
        <p:nvSpPr>
          <p:cNvPr id="4" name="Oval 3"/>
          <p:cNvSpPr/>
          <p:nvPr/>
        </p:nvSpPr>
        <p:spPr>
          <a:xfrm>
            <a:off x="8081685" y="4572000"/>
            <a:ext cx="282632" cy="806335"/>
          </a:xfrm>
          <a:prstGeom prst="ellipse">
            <a:avLst/>
          </a:prstGeom>
          <a:solidFill>
            <a:schemeClr val="accent3">
              <a:lumMod val="50000"/>
            </a:schemeClr>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sp>
        <p:nvSpPr>
          <p:cNvPr id="2" name="Title 1"/>
          <p:cNvSpPr>
            <a:spLocks noGrp="1"/>
          </p:cNvSpPr>
          <p:nvPr>
            <p:ph type="title"/>
          </p:nvPr>
        </p:nvSpPr>
        <p:spPr/>
        <p:txBody>
          <a:bodyPr>
            <a:normAutofit/>
          </a:bodyPr>
          <a:lstStyle/>
          <a:p>
            <a:r>
              <a:rPr lang="en-US" dirty="0" smtClean="0"/>
              <a:t>Interconnect latency impact</a:t>
            </a:r>
            <a:endParaRPr lang="en-US" dirty="0"/>
          </a:p>
        </p:txBody>
      </p:sp>
      <p:sp>
        <p:nvSpPr>
          <p:cNvPr id="3" name="Content Placeholder 2"/>
          <p:cNvSpPr>
            <a:spLocks noGrp="1"/>
          </p:cNvSpPr>
          <p:nvPr>
            <p:ph idx="1"/>
          </p:nvPr>
        </p:nvSpPr>
        <p:spPr/>
        <p:txBody>
          <a:bodyPr>
            <a:normAutofit/>
          </a:bodyPr>
          <a:lstStyle/>
          <a:p>
            <a:r>
              <a:rPr lang="en-US" sz="2400" dirty="0" err="1" smtClean="0"/>
              <a:t>Ansys</a:t>
            </a:r>
            <a:r>
              <a:rPr lang="en-US" sz="2400" dirty="0" smtClean="0"/>
              <a:t> Fluent – Commercial CFD application</a:t>
            </a:r>
          </a:p>
          <a:p>
            <a:r>
              <a:rPr lang="en-US" sz="2400" dirty="0" smtClean="0"/>
              <a:t>Speedup beyond single node can be diminished because of high latency interconnect.</a:t>
            </a:r>
          </a:p>
          <a:p>
            <a:pPr lvl="1"/>
            <a:r>
              <a:rPr lang="en-US" sz="2000" dirty="0" smtClean="0"/>
              <a:t>The graph shows good scalability for 10 Gb low latency beyond single box, and dips in performance when switched to 1 Gb MPI</a:t>
            </a:r>
          </a:p>
          <a:p>
            <a:r>
              <a:rPr lang="en-US" sz="2400" dirty="0" smtClean="0"/>
              <a:t>Conclusion:</a:t>
            </a:r>
          </a:p>
          <a:p>
            <a:pPr lvl="1"/>
            <a:r>
              <a:rPr lang="en-US" sz="1800" dirty="0" smtClean="0"/>
              <a:t>Currently 99 % of nodes in CERN batch system are equipped with 1 Gb/s NIC</a:t>
            </a:r>
          </a:p>
          <a:p>
            <a:pPr lvl="1"/>
            <a:r>
              <a:rPr lang="en-US" sz="1800" dirty="0"/>
              <a:t>L</a:t>
            </a:r>
            <a:r>
              <a:rPr lang="en-US" sz="1800" dirty="0" smtClean="0"/>
              <a:t>ow latency interconnect solution needed.</a:t>
            </a:r>
            <a:endParaRPr lang="en-US" sz="1800" dirty="0"/>
          </a:p>
        </p:txBody>
      </p:sp>
      <p:graphicFrame>
        <p:nvGraphicFramePr>
          <p:cNvPr id="5" name="Chart 4"/>
          <p:cNvGraphicFramePr>
            <a:graphicFrameLocks/>
          </p:cNvGraphicFramePr>
          <p:nvPr>
            <p:extLst>
              <p:ext uri="{D42A27DB-BD31-4B8C-83A1-F6EECF244321}">
                <p14:modId xmlns:p14="http://schemas.microsoft.com/office/powerpoint/2010/main" val="4004071363"/>
              </p:ext>
            </p:extLst>
          </p:nvPr>
        </p:nvGraphicFramePr>
        <p:xfrm>
          <a:off x="3155577" y="4500282"/>
          <a:ext cx="5876854" cy="22502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9362960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requirements</a:t>
            </a:r>
            <a:endParaRPr lang="en-US" dirty="0"/>
          </a:p>
        </p:txBody>
      </p:sp>
      <p:sp>
        <p:nvSpPr>
          <p:cNvPr id="3" name="Content Placeholder 2"/>
          <p:cNvSpPr>
            <a:spLocks noGrp="1"/>
          </p:cNvSpPr>
          <p:nvPr>
            <p:ph idx="1"/>
          </p:nvPr>
        </p:nvSpPr>
        <p:spPr/>
        <p:txBody>
          <a:bodyPr>
            <a:normAutofit fontScale="92500"/>
          </a:bodyPr>
          <a:lstStyle/>
          <a:p>
            <a:r>
              <a:rPr lang="en-US" dirty="0" smtClean="0"/>
              <a:t>In-core/out-core simulations (</a:t>
            </a:r>
            <a:r>
              <a:rPr lang="en-US" b="1" dirty="0" smtClean="0"/>
              <a:t>avoiding costly file I/O</a:t>
            </a:r>
            <a:r>
              <a:rPr lang="en-US" dirty="0" smtClean="0"/>
              <a:t>)</a:t>
            </a:r>
          </a:p>
          <a:p>
            <a:pPr lvl="1"/>
            <a:r>
              <a:rPr lang="en-US" dirty="0" smtClean="0"/>
              <a:t>In-core = most of temporary data is stored in the RAM (still can write to disk during simulation) </a:t>
            </a:r>
          </a:p>
          <a:p>
            <a:pPr lvl="1"/>
            <a:r>
              <a:rPr lang="en-US" dirty="0" smtClean="0"/>
              <a:t>Out-of-core = uses files on file system to store temporary data.</a:t>
            </a:r>
          </a:p>
          <a:p>
            <a:pPr lvl="1"/>
            <a:r>
              <a:rPr lang="en-US" dirty="0" smtClean="0"/>
              <a:t>Preferable mode is in-core to avoid costly disk I/O accesses, but this requires increased RAM memory and its bandwidth</a:t>
            </a:r>
          </a:p>
          <a:p>
            <a:r>
              <a:rPr lang="en-US" dirty="0" err="1" smtClean="0"/>
              <a:t>Ansys</a:t>
            </a:r>
            <a:r>
              <a:rPr lang="en-US" dirty="0" smtClean="0"/>
              <a:t> Mechanical (and some other engineering applications) </a:t>
            </a:r>
            <a:r>
              <a:rPr lang="en-US" b="1" dirty="0" smtClean="0"/>
              <a:t>has limited scalability</a:t>
            </a:r>
          </a:p>
          <a:p>
            <a:pPr lvl="1"/>
            <a:r>
              <a:rPr lang="en-US" dirty="0" smtClean="0"/>
              <a:t>Depends heavily on solver and user problem</a:t>
            </a:r>
          </a:p>
          <a:p>
            <a:pPr lvl="1"/>
            <a:r>
              <a:rPr lang="en-US" dirty="0" smtClean="0"/>
              <a:t>Limits possibility of problem splitting among multiple nodes</a:t>
            </a:r>
          </a:p>
          <a:p>
            <a:r>
              <a:rPr lang="en-US" dirty="0" smtClean="0"/>
              <a:t>All commercial engineering application use some </a:t>
            </a:r>
            <a:r>
              <a:rPr lang="en-GB" b="1" dirty="0" smtClean="0"/>
              <a:t>licensing</a:t>
            </a:r>
            <a:r>
              <a:rPr lang="en-US" b="1" dirty="0" smtClean="0"/>
              <a:t> </a:t>
            </a:r>
            <a:r>
              <a:rPr lang="en-US" b="1" dirty="0" smtClean="0"/>
              <a:t>scheme</a:t>
            </a:r>
            <a:r>
              <a:rPr lang="en-US" dirty="0" smtClean="0"/>
              <a:t>, which can put skew on choice of a platform</a:t>
            </a:r>
          </a:p>
        </p:txBody>
      </p:sp>
    </p:spTree>
    <p:extLst>
      <p:ext uri="{BB962C8B-B14F-4D97-AF65-F5344CB8AC3E}">
        <p14:creationId xmlns:p14="http://schemas.microsoft.com/office/powerpoint/2010/main" val="313392478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HDD IOPS on performance</a:t>
            </a:r>
            <a:endParaRPr lang="en-US" dirty="0"/>
          </a:p>
        </p:txBody>
      </p:sp>
      <p:sp>
        <p:nvSpPr>
          <p:cNvPr id="3" name="Content Placeholder 2"/>
          <p:cNvSpPr>
            <a:spLocks noGrp="1"/>
          </p:cNvSpPr>
          <p:nvPr>
            <p:ph idx="1"/>
          </p:nvPr>
        </p:nvSpPr>
        <p:spPr/>
        <p:txBody>
          <a:bodyPr>
            <a:normAutofit/>
          </a:bodyPr>
          <a:lstStyle/>
          <a:p>
            <a:r>
              <a:rPr lang="en-US" sz="2400" dirty="0" smtClean="0"/>
              <a:t>Temporary storage ?</a:t>
            </a:r>
          </a:p>
          <a:p>
            <a:r>
              <a:rPr lang="en-US" sz="2400" dirty="0" smtClean="0"/>
              <a:t>Test case: </a:t>
            </a:r>
            <a:r>
              <a:rPr lang="en-US" sz="2400" dirty="0" err="1" smtClean="0"/>
              <a:t>Ansys</a:t>
            </a:r>
            <a:r>
              <a:rPr lang="en-US" sz="2400" dirty="0" smtClean="0"/>
              <a:t> Mechanical, </a:t>
            </a:r>
            <a:r>
              <a:rPr lang="en-US" sz="2000" dirty="0" smtClean="0"/>
              <a:t>BE CLIC test system</a:t>
            </a:r>
          </a:p>
          <a:p>
            <a:r>
              <a:rPr lang="en-US" sz="2400" dirty="0" smtClean="0"/>
              <a:t>Disk I/O impact on speedup. Two configurations compared.</a:t>
            </a:r>
          </a:p>
          <a:p>
            <a:pPr lvl="1"/>
            <a:r>
              <a:rPr lang="en-US" sz="2000" dirty="0" smtClean="0"/>
              <a:t>Using SSD (better IOPS) instead of HDD increases</a:t>
            </a:r>
            <a:br>
              <a:rPr lang="en-US" sz="2000" dirty="0" smtClean="0"/>
            </a:br>
            <a:r>
              <a:rPr lang="en-US" sz="2000" dirty="0" smtClean="0"/>
              <a:t>jobs/week almost by 100 %</a:t>
            </a:r>
          </a:p>
          <a:p>
            <a:r>
              <a:rPr lang="en-US" sz="2400" dirty="0" smtClean="0"/>
              <a:t>Conclusion:</a:t>
            </a:r>
          </a:p>
          <a:p>
            <a:pPr lvl="1"/>
            <a:r>
              <a:rPr lang="en-US" sz="2000" dirty="0" smtClean="0"/>
              <a:t>We need to investigate more cases</a:t>
            </a:r>
            <a:br>
              <a:rPr lang="en-US" sz="2000" dirty="0" smtClean="0"/>
            </a:br>
            <a:r>
              <a:rPr lang="en-US" sz="2000" dirty="0" smtClean="0"/>
              <a:t>to see if this is a marginal case</a:t>
            </a:r>
            <a:br>
              <a:rPr lang="en-US" sz="2000" dirty="0" smtClean="0"/>
            </a:br>
            <a:r>
              <a:rPr lang="en-US" sz="2000" dirty="0" smtClean="0"/>
              <a:t>or something more common</a:t>
            </a:r>
          </a:p>
        </p:txBody>
      </p:sp>
      <p:graphicFrame>
        <p:nvGraphicFramePr>
          <p:cNvPr id="5" name="Chart 4"/>
          <p:cNvGraphicFramePr>
            <a:graphicFrameLocks/>
          </p:cNvGraphicFramePr>
          <p:nvPr>
            <p:extLst>
              <p:ext uri="{D42A27DB-BD31-4B8C-83A1-F6EECF244321}">
                <p14:modId xmlns:p14="http://schemas.microsoft.com/office/powerpoint/2010/main" val="204109728"/>
              </p:ext>
            </p:extLst>
          </p:nvPr>
        </p:nvGraphicFramePr>
        <p:xfrm>
          <a:off x="4971011" y="3217025"/>
          <a:ext cx="4015592" cy="354122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143390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done so far for engineering applications</a:t>
            </a:r>
            <a:endParaRPr lang="en-US" dirty="0"/>
          </a:p>
        </p:txBody>
      </p:sp>
      <p:sp>
        <p:nvSpPr>
          <p:cNvPr id="3" name="Content Placeholder 2"/>
          <p:cNvSpPr>
            <a:spLocks noGrp="1"/>
          </p:cNvSpPr>
          <p:nvPr>
            <p:ph idx="1"/>
          </p:nvPr>
        </p:nvSpPr>
        <p:spPr/>
        <p:txBody>
          <a:bodyPr>
            <a:normAutofit/>
          </a:bodyPr>
          <a:lstStyle/>
          <a:p>
            <a:r>
              <a:rPr lang="en-US" dirty="0" smtClean="0"/>
              <a:t>Conclusions</a:t>
            </a:r>
          </a:p>
          <a:p>
            <a:pPr lvl="1"/>
            <a:r>
              <a:rPr lang="en-US" dirty="0" smtClean="0"/>
              <a:t>More RAM needed for in-core mode, this seems to solve potential problem of </a:t>
            </a:r>
            <a:r>
              <a:rPr lang="en-US" dirty="0"/>
              <a:t>d</a:t>
            </a:r>
            <a:r>
              <a:rPr lang="en-US" dirty="0" smtClean="0"/>
              <a:t>isk I/O access times.</a:t>
            </a:r>
          </a:p>
          <a:p>
            <a:pPr lvl="1"/>
            <a:r>
              <a:rPr lang="en-US" dirty="0"/>
              <a:t>Multicore machines needed to decrease </a:t>
            </a:r>
            <a:r>
              <a:rPr lang="en-US" dirty="0" smtClean="0"/>
              <a:t>time to solution</a:t>
            </a:r>
          </a:p>
          <a:p>
            <a:pPr lvl="1"/>
            <a:r>
              <a:rPr lang="en-US" dirty="0" smtClean="0"/>
              <a:t>Low latency interconnect needed for scalability beyond single node, which by itself is needed to decrease simulation times even further.</a:t>
            </a:r>
          </a:p>
          <a:p>
            <a:r>
              <a:rPr lang="en-US" dirty="0" smtClean="0"/>
              <a:t>Next steps:</a:t>
            </a:r>
          </a:p>
          <a:p>
            <a:pPr lvl="1"/>
            <a:r>
              <a:rPr lang="en-US" dirty="0" smtClean="0"/>
              <a:t>Perform scalability analysis on many-node clusters</a:t>
            </a:r>
          </a:p>
          <a:p>
            <a:pPr lvl="1"/>
            <a:r>
              <a:rPr lang="en-US" dirty="0" smtClean="0"/>
              <a:t>Compare low latency 10 Gb/s Ethernet with </a:t>
            </a:r>
            <a:r>
              <a:rPr lang="en-US" dirty="0" err="1" smtClean="0"/>
              <a:t>Infiniband</a:t>
            </a:r>
            <a:r>
              <a:rPr lang="en-US" dirty="0" smtClean="0"/>
              <a:t> Cluster for all CERN HPC Engineering applications</a:t>
            </a:r>
          </a:p>
        </p:txBody>
      </p:sp>
    </p:spTree>
    <p:extLst>
      <p:ext uri="{BB962C8B-B14F-4D97-AF65-F5344CB8AC3E}">
        <p14:creationId xmlns:p14="http://schemas.microsoft.com/office/powerpoint/2010/main" val="136197517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but not least</a:t>
            </a:r>
            <a:endParaRPr lang="en-US" dirty="0"/>
          </a:p>
        </p:txBody>
      </p:sp>
      <p:sp>
        <p:nvSpPr>
          <p:cNvPr id="3" name="Content Placeholder 2"/>
          <p:cNvSpPr>
            <a:spLocks noGrp="1"/>
          </p:cNvSpPr>
          <p:nvPr>
            <p:ph idx="1"/>
          </p:nvPr>
        </p:nvSpPr>
        <p:spPr/>
        <p:txBody>
          <a:bodyPr/>
          <a:lstStyle/>
          <a:p>
            <a:r>
              <a:rPr lang="en-US" dirty="0" smtClean="0"/>
              <a:t>If low latency interconnect then … Ethernet or </a:t>
            </a:r>
            <a:r>
              <a:rPr lang="en-US" dirty="0" err="1" smtClean="0"/>
              <a:t>Infiniband</a:t>
            </a:r>
            <a:r>
              <a:rPr lang="en-US" dirty="0" smtClean="0"/>
              <a:t> ?</a:t>
            </a:r>
          </a:p>
        </p:txBody>
      </p:sp>
    </p:spTree>
    <p:extLst>
      <p:ext uri="{BB962C8B-B14F-4D97-AF65-F5344CB8AC3E}">
        <p14:creationId xmlns:p14="http://schemas.microsoft.com/office/powerpoint/2010/main" val="391579444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Lattice QCD</a:t>
            </a:r>
            <a:endParaRPr lang="en-GB" dirty="0"/>
          </a:p>
        </p:txBody>
      </p:sp>
      <p:sp>
        <p:nvSpPr>
          <p:cNvPr id="3" name="Content Placeholder 2"/>
          <p:cNvSpPr>
            <a:spLocks noGrp="1"/>
          </p:cNvSpPr>
          <p:nvPr>
            <p:ph idx="1"/>
          </p:nvPr>
        </p:nvSpPr>
        <p:spPr/>
        <p:txBody>
          <a:bodyPr>
            <a:normAutofit/>
          </a:bodyPr>
          <a:lstStyle/>
          <a:p>
            <a:r>
              <a:rPr lang="en-US" dirty="0" smtClean="0"/>
              <a:t>Lattice QCD:</a:t>
            </a:r>
          </a:p>
          <a:p>
            <a:pPr lvl="1"/>
            <a:r>
              <a:rPr lang="en-US" dirty="0" smtClean="0"/>
              <a:t>Highly parallelized MPI application</a:t>
            </a:r>
          </a:p>
          <a:p>
            <a:r>
              <a:rPr lang="en-US" dirty="0" smtClean="0"/>
              <a:t>Main </a:t>
            </a:r>
            <a:r>
              <a:rPr lang="en-US" dirty="0"/>
              <a:t>objective is to investigate:</a:t>
            </a:r>
          </a:p>
          <a:p>
            <a:pPr lvl="1"/>
            <a:r>
              <a:rPr lang="en-US" dirty="0" smtClean="0"/>
              <a:t>Impact </a:t>
            </a:r>
            <a:r>
              <a:rPr lang="en-US" dirty="0"/>
              <a:t>of interconnection network on </a:t>
            </a:r>
            <a:r>
              <a:rPr lang="en-US" dirty="0" smtClean="0"/>
              <a:t>system level performance </a:t>
            </a:r>
            <a:r>
              <a:rPr lang="en-US" dirty="0"/>
              <a:t>(comparison of 10 Gb </a:t>
            </a:r>
            <a:r>
              <a:rPr lang="en-US" dirty="0" smtClean="0"/>
              <a:t>Ethernet </a:t>
            </a:r>
            <a:r>
              <a:rPr lang="en-US" dirty="0" err="1" smtClean="0"/>
              <a:t>iWARP</a:t>
            </a:r>
            <a:r>
              <a:rPr lang="en-US" dirty="0" smtClean="0"/>
              <a:t> </a:t>
            </a:r>
            <a:r>
              <a:rPr lang="en-US" dirty="0"/>
              <a:t>and </a:t>
            </a:r>
            <a:r>
              <a:rPr lang="en-US" dirty="0" err="1"/>
              <a:t>Infiniband</a:t>
            </a:r>
            <a:r>
              <a:rPr lang="en-US" dirty="0"/>
              <a:t> QDR</a:t>
            </a:r>
            <a:r>
              <a:rPr lang="en-US" dirty="0" smtClean="0"/>
              <a:t>)</a:t>
            </a:r>
          </a:p>
          <a:p>
            <a:pPr lvl="1"/>
            <a:r>
              <a:rPr lang="en-US" dirty="0" smtClean="0"/>
              <a:t>Scalability of clusters with different interconnect</a:t>
            </a:r>
          </a:p>
          <a:p>
            <a:pPr lvl="1"/>
            <a:r>
              <a:rPr lang="en-US" dirty="0" smtClean="0"/>
              <a:t>Is Ethernet (</a:t>
            </a:r>
            <a:r>
              <a:rPr lang="en-US" dirty="0" err="1" smtClean="0"/>
              <a:t>iWARP</a:t>
            </a:r>
            <a:r>
              <a:rPr lang="en-US" dirty="0" smtClean="0"/>
              <a:t>) “good enough” for MPI heavy applications ?</a:t>
            </a:r>
            <a:endParaRPr lang="en-US" dirty="0"/>
          </a:p>
          <a:p>
            <a:endParaRPr lang="en-GB" dirty="0"/>
          </a:p>
        </p:txBody>
      </p:sp>
    </p:spTree>
    <p:extLst>
      <p:ext uri="{BB962C8B-B14F-4D97-AF65-F5344CB8AC3E}">
        <p14:creationId xmlns:p14="http://schemas.microsoft.com/office/powerpoint/2010/main" val="65093795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IB QDR vs. </a:t>
            </a:r>
            <a:r>
              <a:rPr lang="en-GB" dirty="0" err="1" smtClean="0"/>
              <a:t>iWARP</a:t>
            </a:r>
            <a:r>
              <a:rPr lang="en-GB" dirty="0" smtClean="0"/>
              <a:t> 10 Gb/s</a:t>
            </a:r>
            <a:endParaRPr lang="en-GB" dirty="0"/>
          </a:p>
        </p:txBody>
      </p:sp>
      <p:sp>
        <p:nvSpPr>
          <p:cNvPr id="3" name="Content Placeholder 2"/>
          <p:cNvSpPr>
            <a:spLocks noGrp="1"/>
          </p:cNvSpPr>
          <p:nvPr>
            <p:ph idx="1"/>
          </p:nvPr>
        </p:nvSpPr>
        <p:spPr/>
        <p:txBody>
          <a:bodyPr>
            <a:normAutofit/>
          </a:bodyPr>
          <a:lstStyle/>
          <a:p>
            <a:r>
              <a:rPr lang="en-GB" dirty="0" smtClean="0"/>
              <a:t>Two clusters, same compute nodes, same BIOS settings.</a:t>
            </a:r>
          </a:p>
          <a:p>
            <a:pPr lvl="1"/>
            <a:r>
              <a:rPr lang="en-GB" dirty="0" smtClean="0"/>
              <a:t>Dual Socket, Xeon </a:t>
            </a:r>
            <a:r>
              <a:rPr lang="en-GB" dirty="0" err="1" smtClean="0"/>
              <a:t>SandyBridge</a:t>
            </a:r>
            <a:r>
              <a:rPr lang="en-GB" dirty="0" smtClean="0"/>
              <a:t> E5-2630L, 12 cores total per compute node</a:t>
            </a:r>
          </a:p>
          <a:p>
            <a:pPr lvl="1"/>
            <a:r>
              <a:rPr lang="en-GB" dirty="0" smtClean="0"/>
              <a:t>64 GB RAM @ 1333 MT/s per compute node</a:t>
            </a:r>
          </a:p>
          <a:p>
            <a:r>
              <a:rPr lang="en-GB" dirty="0" smtClean="0"/>
              <a:t>Different Interconnect networks</a:t>
            </a:r>
          </a:p>
          <a:p>
            <a:pPr lvl="1"/>
            <a:r>
              <a:rPr lang="en-GB" dirty="0" err="1" smtClean="0"/>
              <a:t>Qlogic</a:t>
            </a:r>
            <a:r>
              <a:rPr lang="en-GB" dirty="0" smtClean="0"/>
              <a:t> (Intel) </a:t>
            </a:r>
            <a:r>
              <a:rPr lang="en-GB" dirty="0" err="1" smtClean="0"/>
              <a:t>Infiniband</a:t>
            </a:r>
            <a:r>
              <a:rPr lang="en-GB" dirty="0" smtClean="0"/>
              <a:t> QDR (40 Gb/s) </a:t>
            </a:r>
          </a:p>
          <a:p>
            <a:pPr lvl="2"/>
            <a:r>
              <a:rPr lang="en-GB" dirty="0" smtClean="0"/>
              <a:t>12 compute nodes + 1 frontend node (max. 128 cores)</a:t>
            </a:r>
          </a:p>
          <a:p>
            <a:pPr lvl="1"/>
            <a:r>
              <a:rPr lang="en-GB" dirty="0" err="1" smtClean="0"/>
              <a:t>NetEffect</a:t>
            </a:r>
            <a:r>
              <a:rPr lang="en-GB" dirty="0" smtClean="0"/>
              <a:t> (Intel) </a:t>
            </a:r>
            <a:r>
              <a:rPr lang="en-GB" dirty="0" err="1" smtClean="0"/>
              <a:t>iWARP</a:t>
            </a:r>
            <a:r>
              <a:rPr lang="en-GB" dirty="0" smtClean="0"/>
              <a:t> Ethernet (10 Gb/s) + HP 10Gb low latency switch</a:t>
            </a:r>
          </a:p>
          <a:p>
            <a:pPr lvl="2"/>
            <a:r>
              <a:rPr lang="en-GB" dirty="0" smtClean="0"/>
              <a:t>16 </a:t>
            </a:r>
            <a:r>
              <a:rPr lang="en-GB" dirty="0"/>
              <a:t>compute nodes + 1 frontend </a:t>
            </a:r>
            <a:r>
              <a:rPr lang="en-GB" dirty="0" smtClean="0"/>
              <a:t>node (max. 192 cores)</a:t>
            </a:r>
            <a:endParaRPr lang="en-GB" dirty="0"/>
          </a:p>
          <a:p>
            <a:pPr lvl="1"/>
            <a:endParaRPr lang="en-GB" dirty="0" smtClean="0"/>
          </a:p>
          <a:p>
            <a:pPr marL="457200" lvl="1" indent="0">
              <a:buNone/>
            </a:pPr>
            <a:endParaRPr lang="en-GB" dirty="0"/>
          </a:p>
        </p:txBody>
      </p:sp>
    </p:spTree>
    <p:extLst>
      <p:ext uri="{BB962C8B-B14F-4D97-AF65-F5344CB8AC3E}">
        <p14:creationId xmlns:p14="http://schemas.microsoft.com/office/powerpoint/2010/main" val="23219801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IB QDR .</a:t>
            </a:r>
            <a:r>
              <a:rPr lang="en-GB" dirty="0" err="1" smtClean="0"/>
              <a:t>vs</a:t>
            </a:r>
            <a:r>
              <a:rPr lang="en-GB" dirty="0" smtClean="0"/>
              <a:t> </a:t>
            </a:r>
            <a:r>
              <a:rPr lang="en-GB" dirty="0" err="1" smtClean="0"/>
              <a:t>iWARP</a:t>
            </a:r>
            <a:r>
              <a:rPr lang="en-GB" dirty="0" smtClean="0"/>
              <a:t> 10 Gb/s (1/3)</a:t>
            </a:r>
            <a:endParaRPr lang="en-GB" dirty="0"/>
          </a:p>
        </p:txBody>
      </p:sp>
      <p:sp>
        <p:nvSpPr>
          <p:cNvPr id="3" name="Content Placeholder 2"/>
          <p:cNvSpPr>
            <a:spLocks noGrp="1"/>
          </p:cNvSpPr>
          <p:nvPr>
            <p:ph idx="1"/>
          </p:nvPr>
        </p:nvSpPr>
        <p:spPr/>
        <p:txBody>
          <a:bodyPr/>
          <a:lstStyle/>
          <a:p>
            <a:endParaRPr lang="en-GB" dirty="0"/>
          </a:p>
        </p:txBody>
      </p:sp>
      <p:graphicFrame>
        <p:nvGraphicFramePr>
          <p:cNvPr id="5" name="Chart 4"/>
          <p:cNvGraphicFramePr>
            <a:graphicFrameLocks/>
          </p:cNvGraphicFramePr>
          <p:nvPr>
            <p:extLst>
              <p:ext uri="{D42A27DB-BD31-4B8C-83A1-F6EECF244321}">
                <p14:modId xmlns:p14="http://schemas.microsoft.com/office/powerpoint/2010/main" val="2155901499"/>
              </p:ext>
            </p:extLst>
          </p:nvPr>
        </p:nvGraphicFramePr>
        <p:xfrm>
          <a:off x="439822" y="1301937"/>
          <a:ext cx="4094777" cy="20127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1940658105"/>
              </p:ext>
            </p:extLst>
          </p:nvPr>
        </p:nvGraphicFramePr>
        <p:xfrm>
          <a:off x="4587698" y="1301937"/>
          <a:ext cx="4099102" cy="202092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2095893088"/>
              </p:ext>
            </p:extLst>
          </p:nvPr>
        </p:nvGraphicFramePr>
        <p:xfrm>
          <a:off x="1601270" y="3571421"/>
          <a:ext cx="5972856" cy="296635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425314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IB QDR .</a:t>
            </a:r>
            <a:r>
              <a:rPr lang="en-GB" dirty="0" err="1"/>
              <a:t>vs</a:t>
            </a:r>
            <a:r>
              <a:rPr lang="en-GB" dirty="0"/>
              <a:t> </a:t>
            </a:r>
            <a:r>
              <a:rPr lang="en-GB" dirty="0" err="1"/>
              <a:t>iWARP</a:t>
            </a:r>
            <a:r>
              <a:rPr lang="en-GB" dirty="0"/>
              <a:t> 10 Gb/s </a:t>
            </a:r>
            <a:r>
              <a:rPr lang="en-GB" dirty="0" smtClean="0"/>
              <a:t>(2/3)</a:t>
            </a:r>
            <a:endParaRPr lang="en-GB" dirty="0"/>
          </a:p>
        </p:txBody>
      </p:sp>
      <p:sp>
        <p:nvSpPr>
          <p:cNvPr id="3" name="Content Placeholder 2"/>
          <p:cNvSpPr>
            <a:spLocks noGrp="1"/>
          </p:cNvSpPr>
          <p:nvPr>
            <p:ph idx="1"/>
          </p:nvPr>
        </p:nvSpPr>
        <p:spPr/>
        <p:txBody>
          <a:bodyPr/>
          <a:lstStyle/>
          <a:p>
            <a:r>
              <a:rPr lang="en-GB" dirty="0" smtClean="0"/>
              <a:t>Less is better</a:t>
            </a:r>
            <a:endParaRPr lang="en-GB" dirty="0"/>
          </a:p>
        </p:txBody>
      </p:sp>
      <p:graphicFrame>
        <p:nvGraphicFramePr>
          <p:cNvPr id="5" name="Chart 4"/>
          <p:cNvGraphicFramePr>
            <a:graphicFrameLocks/>
          </p:cNvGraphicFramePr>
          <p:nvPr>
            <p:extLst>
              <p:ext uri="{D42A27DB-BD31-4B8C-83A1-F6EECF244321}">
                <p14:modId xmlns:p14="http://schemas.microsoft.com/office/powerpoint/2010/main" val="3705190101"/>
              </p:ext>
            </p:extLst>
          </p:nvPr>
        </p:nvGraphicFramePr>
        <p:xfrm>
          <a:off x="97796" y="1851025"/>
          <a:ext cx="4576077" cy="33051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4034231780"/>
              </p:ext>
            </p:extLst>
          </p:nvPr>
        </p:nvGraphicFramePr>
        <p:xfrm>
          <a:off x="4474048" y="1851025"/>
          <a:ext cx="4669952" cy="33051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315383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IB QDR .</a:t>
            </a:r>
            <a:r>
              <a:rPr lang="en-GB" dirty="0" err="1"/>
              <a:t>vs</a:t>
            </a:r>
            <a:r>
              <a:rPr lang="en-GB" dirty="0"/>
              <a:t> </a:t>
            </a:r>
            <a:r>
              <a:rPr lang="en-GB" dirty="0" err="1"/>
              <a:t>iWARP</a:t>
            </a:r>
            <a:r>
              <a:rPr lang="en-GB" dirty="0"/>
              <a:t> 10 Gb/s </a:t>
            </a:r>
            <a:r>
              <a:rPr lang="en-GB" dirty="0" smtClean="0"/>
              <a:t>(</a:t>
            </a:r>
            <a:r>
              <a:rPr lang="en-GB" dirty="0"/>
              <a:t>3</a:t>
            </a:r>
            <a:r>
              <a:rPr lang="en-GB" dirty="0" smtClean="0"/>
              <a:t>/3)</a:t>
            </a:r>
            <a:endParaRPr lang="en-GB" dirty="0"/>
          </a:p>
        </p:txBody>
      </p:sp>
      <p:sp>
        <p:nvSpPr>
          <p:cNvPr id="3" name="Content Placeholder 2"/>
          <p:cNvSpPr>
            <a:spLocks noGrp="1"/>
          </p:cNvSpPr>
          <p:nvPr>
            <p:ph idx="1"/>
          </p:nvPr>
        </p:nvSpPr>
        <p:spPr/>
        <p:txBody>
          <a:bodyPr/>
          <a:lstStyle/>
          <a:p>
            <a:r>
              <a:rPr lang="en-GB" dirty="0" smtClean="0"/>
              <a:t>Less is better</a:t>
            </a:r>
            <a:endParaRPr lang="en-GB" dirty="0"/>
          </a:p>
        </p:txBody>
      </p:sp>
      <p:graphicFrame>
        <p:nvGraphicFramePr>
          <p:cNvPr id="7" name="Chart 6"/>
          <p:cNvGraphicFramePr>
            <a:graphicFrameLocks/>
          </p:cNvGraphicFramePr>
          <p:nvPr>
            <p:extLst>
              <p:ext uri="{D42A27DB-BD31-4B8C-83A1-F6EECF244321}">
                <p14:modId xmlns:p14="http://schemas.microsoft.com/office/powerpoint/2010/main" val="2669426599"/>
              </p:ext>
            </p:extLst>
          </p:nvPr>
        </p:nvGraphicFramePr>
        <p:xfrm>
          <a:off x="2612757" y="914400"/>
          <a:ext cx="6380136" cy="5791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92778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p:txBody>
          <a:bodyPr/>
          <a:lstStyle/>
          <a:p>
            <a:r>
              <a:rPr lang="en-US" altLang="en-US" dirty="0"/>
              <a:t>Self </a:t>
            </a:r>
            <a:r>
              <a:rPr lang="en-US" altLang="en-US" dirty="0" smtClean="0"/>
              <a:t>service porta</a:t>
            </a:r>
            <a:r>
              <a:rPr lang="en-US" altLang="en-US" dirty="0"/>
              <a:t>l</a:t>
            </a:r>
            <a:r>
              <a:rPr lang="en-US" altLang="en-US" dirty="0" smtClean="0"/>
              <a:t> </a:t>
            </a:r>
            <a:r>
              <a:rPr lang="en-US" altLang="en-US" dirty="0"/>
              <a:t>for software development tools</a:t>
            </a:r>
          </a:p>
          <a:p>
            <a:r>
              <a:rPr lang="en-US" dirty="0" smtClean="0"/>
              <a:t>Scalable HPC at CERN</a:t>
            </a:r>
          </a:p>
          <a:p>
            <a:r>
              <a:rPr lang="en-US" dirty="0" smtClean="0"/>
              <a:t>Next steps</a:t>
            </a:r>
            <a:endParaRPr lang="en-US" dirty="0" smtClean="0"/>
          </a:p>
        </p:txBody>
      </p:sp>
    </p:spTree>
    <p:extLst>
      <p:ext uri="{BB962C8B-B14F-4D97-AF65-F5344CB8AC3E}">
        <p14:creationId xmlns:p14="http://schemas.microsoft.com/office/powerpoint/2010/main" val="180325060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outlooks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Activity started to better understand requirements of CERN HPC applications</a:t>
            </a:r>
          </a:p>
          <a:p>
            <a:r>
              <a:rPr lang="en-US" dirty="0" smtClean="0"/>
              <a:t>Performed first steps to measure performance of CERN HPC applications on Ethernet (</a:t>
            </a:r>
            <a:r>
              <a:rPr lang="en-US" dirty="0" err="1" smtClean="0"/>
              <a:t>iWARP</a:t>
            </a:r>
            <a:r>
              <a:rPr lang="en-US" dirty="0" smtClean="0"/>
              <a:t>) based cluster – results are encouraging</a:t>
            </a:r>
          </a:p>
          <a:p>
            <a:r>
              <a:rPr lang="en-US" dirty="0" smtClean="0"/>
              <a:t>Next steps are:</a:t>
            </a:r>
          </a:p>
          <a:p>
            <a:pPr lvl="1"/>
            <a:r>
              <a:rPr lang="en-US" dirty="0" smtClean="0"/>
              <a:t>Refine our approach and our scripts to work at higher scale (next target is 40-60 nodes) and with real-time monitoring</a:t>
            </a:r>
          </a:p>
          <a:p>
            <a:pPr lvl="1"/>
            <a:r>
              <a:rPr lang="en-US" dirty="0" smtClean="0"/>
              <a:t>Compare results between Sandy Bridge 2 socket system with SB 4 socket system – both </a:t>
            </a:r>
            <a:r>
              <a:rPr lang="en-US" dirty="0" err="1" smtClean="0"/>
              <a:t>iWARP</a:t>
            </a:r>
            <a:endParaRPr lang="en-US" dirty="0" smtClean="0"/>
          </a:p>
          <a:p>
            <a:pPr lvl="1"/>
            <a:r>
              <a:rPr lang="en-US" dirty="0"/>
              <a:t>G</a:t>
            </a:r>
            <a:r>
              <a:rPr lang="en-US" dirty="0" smtClean="0"/>
              <a:t>ain more knowledge about impact of Ethernet interconnect network and tuning parameters on MPI jobs</a:t>
            </a:r>
          </a:p>
          <a:p>
            <a:pPr lvl="1"/>
            <a:r>
              <a:rPr lang="en-US" dirty="0" smtClean="0"/>
              <a:t>Investigate impact of virtualization (KVM, Hyper-V) on latency and bandwidth for low latency </a:t>
            </a:r>
            <a:r>
              <a:rPr lang="en-US" dirty="0" err="1" smtClean="0"/>
              <a:t>iWARP</a:t>
            </a:r>
            <a:r>
              <a:rPr lang="en-US" dirty="0" smtClean="0"/>
              <a:t> NIC.</a:t>
            </a:r>
          </a:p>
          <a:p>
            <a:pPr lvl="1"/>
            <a:endParaRPr lang="en-US" dirty="0"/>
          </a:p>
          <a:p>
            <a:endParaRPr lang="en-US" dirty="0"/>
          </a:p>
        </p:txBody>
      </p:sp>
    </p:spTree>
    <p:extLst>
      <p:ext uri="{BB962C8B-B14F-4D97-AF65-F5344CB8AC3E}">
        <p14:creationId xmlns:p14="http://schemas.microsoft.com/office/powerpoint/2010/main" val="107048383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Q&amp;A</a:t>
            </a:r>
            <a:endParaRPr lang="en-US" dirty="0"/>
          </a:p>
        </p:txBody>
      </p:sp>
    </p:spTree>
    <p:extLst>
      <p:ext uri="{BB962C8B-B14F-4D97-AF65-F5344CB8AC3E}">
        <p14:creationId xmlns:p14="http://schemas.microsoft.com/office/powerpoint/2010/main" val="287863594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1295400" y="0"/>
            <a:ext cx="6203950" cy="1066800"/>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2800" dirty="0"/>
              <a:t> Services for (computing) projects</a:t>
            </a:r>
          </a:p>
        </p:txBody>
      </p:sp>
      <p:sp>
        <p:nvSpPr>
          <p:cNvPr id="8194" name="Text Box 2"/>
          <p:cNvSpPr txBox="1">
            <a:spLocks noChangeArrowheads="1"/>
          </p:cNvSpPr>
          <p:nvPr/>
        </p:nvSpPr>
        <p:spPr bwMode="auto">
          <a:xfrm>
            <a:off x="1371600" y="1189038"/>
            <a:ext cx="7315200" cy="466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6240" rIns="90000" bIns="46800"/>
          <a:lstStyle>
            <a:lvl1pPr marL="331788" indent="-331788">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1pPr>
            <a:lvl2pPr marL="1477963" indent="-563563">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2pPr>
            <a:lvl3pPr>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3pPr>
            <a:lvl4pPr>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4pPr>
            <a:lvl5pPr>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331788" algn="l"/>
                <a:tab pos="788988" algn="l"/>
                <a:tab pos="1246188" algn="l"/>
                <a:tab pos="1703388" algn="l"/>
                <a:tab pos="2160588" algn="l"/>
                <a:tab pos="2617788" algn="l"/>
                <a:tab pos="3074988" algn="l"/>
                <a:tab pos="3532188" algn="l"/>
                <a:tab pos="3989388" algn="l"/>
                <a:tab pos="4446588" algn="l"/>
                <a:tab pos="4903788" algn="l"/>
                <a:tab pos="5360988" algn="l"/>
                <a:tab pos="5818188" algn="l"/>
                <a:tab pos="6275388" algn="l"/>
                <a:tab pos="6732588" algn="l"/>
                <a:tab pos="7189788" algn="l"/>
                <a:tab pos="7646988" algn="l"/>
                <a:tab pos="8104188" algn="l"/>
                <a:tab pos="8561388" algn="l"/>
                <a:tab pos="9018588" algn="l"/>
                <a:tab pos="9475788" algn="l"/>
              </a:tabLst>
              <a:defRPr>
                <a:solidFill>
                  <a:srgbClr val="000000"/>
                </a:solidFill>
                <a:latin typeface="Calibri" pitchFamily="32" charset="0"/>
                <a:ea typeface="DejaVu LGC Sans" charset="0"/>
                <a:cs typeface="DejaVu LGC Sans" charset="0"/>
              </a:defRPr>
            </a:lvl9pPr>
          </a:lstStyle>
          <a:p>
            <a:pPr eaLnBrk="0" hangingPunct="0">
              <a:lnSpc>
                <a:spcPct val="93000"/>
              </a:lnSpc>
              <a:spcBef>
                <a:spcPts val="700"/>
              </a:spcBef>
              <a:buClr>
                <a:srgbClr val="3861AA"/>
              </a:buClr>
              <a:buFont typeface="Arial" charset="0"/>
              <a:buChar char="•"/>
            </a:pPr>
            <a:r>
              <a:rPr lang="en-US" altLang="en-US" sz="2400" dirty="0">
                <a:latin typeface="Arial" charset="0"/>
                <a:ea typeface="DejaVu Sans" charset="0"/>
                <a:cs typeface="DejaVu Sans" charset="0"/>
              </a:rPr>
              <a:t>A place to store code and configuration files under revision control</a:t>
            </a:r>
          </a:p>
          <a:p>
            <a:pPr eaLnBrk="0" hangingPunct="0">
              <a:lnSpc>
                <a:spcPct val="93000"/>
              </a:lnSpc>
              <a:spcBef>
                <a:spcPts val="700"/>
              </a:spcBef>
              <a:buClr>
                <a:srgbClr val="3861AA"/>
              </a:buClr>
              <a:buFont typeface="Arial" charset="0"/>
              <a:buChar char="•"/>
            </a:pPr>
            <a:r>
              <a:rPr lang="en-US" altLang="en-US" sz="2400" dirty="0">
                <a:latin typeface="Arial" charset="0"/>
                <a:ea typeface="DejaVu Sans" charset="0"/>
                <a:cs typeface="DejaVu Sans" charset="0"/>
              </a:rPr>
              <a:t>A place to document development and to provide instructions for users</a:t>
            </a:r>
          </a:p>
          <a:p>
            <a:pPr eaLnBrk="0" hangingPunct="0">
              <a:lnSpc>
                <a:spcPct val="93000"/>
              </a:lnSpc>
              <a:spcBef>
                <a:spcPts val="700"/>
              </a:spcBef>
              <a:buClr>
                <a:srgbClr val="3861AA"/>
              </a:buClr>
              <a:buFont typeface="Arial" charset="0"/>
              <a:buChar char="•"/>
            </a:pPr>
            <a:r>
              <a:rPr lang="en-US" altLang="en-US" sz="2400" dirty="0">
                <a:latin typeface="Arial" charset="0"/>
                <a:ea typeface="DejaVu Sans" charset="0"/>
                <a:cs typeface="DejaVu Sans" charset="0"/>
              </a:rPr>
              <a:t>A place to track bugs and plan new features</a:t>
            </a:r>
          </a:p>
          <a:p>
            <a:pPr lvl="1" eaLnBrk="0" hangingPunct="0">
              <a:spcBef>
                <a:spcPts val="600"/>
              </a:spcBef>
              <a:buFont typeface="Times New Roman" pitchFamily="16" charset="0"/>
              <a:buChar char="–"/>
            </a:pPr>
            <a:r>
              <a:rPr lang="en-US" altLang="en-US" dirty="0">
                <a:latin typeface="Arial" charset="0"/>
                <a:ea typeface="DejaVu Sans" charset="0"/>
                <a:cs typeface="DejaVu Sans" charset="0"/>
              </a:rPr>
              <a:t>Other services such as build and testing frameworks, but this is outside the scope of this talk</a:t>
            </a:r>
          </a:p>
        </p:txBody>
      </p:sp>
    </p:spTree>
    <p:extLst>
      <p:ext uri="{BB962C8B-B14F-4D97-AF65-F5344CB8AC3E}">
        <p14:creationId xmlns:p14="http://schemas.microsoft.com/office/powerpoint/2010/main" val="131357063"/>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1295400" y="46038"/>
            <a:ext cx="5561013" cy="979487"/>
          </a:xfrm>
          <a:ln/>
        </p:spPr>
        <p:txBody>
          <a:bodyPr tIns="280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a:t>
            </a:r>
            <a:r>
              <a:rPr lang="en-US" altLang="en-US" sz="2600"/>
              <a:t> Version Control Services at CERN</a:t>
            </a:r>
          </a:p>
        </p:txBody>
      </p:sp>
      <p:sp>
        <p:nvSpPr>
          <p:cNvPr id="9218" name="Rectangle 2"/>
          <p:cNvSpPr>
            <a:spLocks noGrp="1" noChangeArrowheads="1"/>
          </p:cNvSpPr>
          <p:nvPr>
            <p:ph type="body" idx="4294967295"/>
          </p:nvPr>
        </p:nvSpPr>
        <p:spPr>
          <a:xfrm>
            <a:off x="1371600" y="935038"/>
            <a:ext cx="7086600" cy="5237162"/>
          </a:xfrm>
          <a:ln/>
        </p:spPr>
        <p:txBody>
          <a:bodyPr tIns="69840"/>
          <a:lstStyle/>
          <a:p>
            <a:pPr marL="331788" indent="-331788">
              <a:buClr>
                <a:srgbClr val="3861AA"/>
              </a:buClr>
              <a:buFont typeface="Arial"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GB" altLang="en-US" sz="2600"/>
              <a:t>SVN: Still the main version control system. 2100 repositories, over 50000 commits per month (</a:t>
            </a:r>
            <a:r>
              <a:rPr lang="en-GB" altLang="en-US" sz="2600">
                <a:solidFill>
                  <a:srgbClr val="CCCCFF"/>
                </a:solidFill>
                <a:hlinkClick r:id="rId3"/>
              </a:rPr>
              <a:t>SVN Statistics</a:t>
            </a:r>
            <a:r>
              <a:rPr lang="en-GB" altLang="en-US" sz="2600"/>
              <a:t>) </a:t>
            </a:r>
          </a:p>
          <a:p>
            <a:pPr marL="331788" indent="-331788">
              <a:buClr>
                <a:srgbClr val="3861AA"/>
              </a:buClr>
              <a:buFont typeface="Arial"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GB" altLang="en-US" sz="2800"/>
              <a:t>GIT: Available as a service since spring, about 700 repositories</a:t>
            </a: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000" y="3952875"/>
            <a:ext cx="2538413" cy="25384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08520773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1295400" y="46038"/>
            <a:ext cx="6111875" cy="979487"/>
          </a:xfrm>
          <a:ln/>
        </p:spPr>
        <p:txBody>
          <a:bodyPr tIns="28080"/>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sz="2800"/>
              <a:t>Collaborative Web documentation</a:t>
            </a:r>
          </a:p>
        </p:txBody>
      </p:sp>
      <p:sp>
        <p:nvSpPr>
          <p:cNvPr id="10242" name="Rectangle 2"/>
          <p:cNvSpPr>
            <a:spLocks noGrp="1" noChangeArrowheads="1"/>
          </p:cNvSpPr>
          <p:nvPr>
            <p:ph type="body" idx="4294967295"/>
          </p:nvPr>
        </p:nvSpPr>
        <p:spPr>
          <a:xfrm>
            <a:off x="1371600" y="935038"/>
            <a:ext cx="7086600" cy="3103562"/>
          </a:xfrm>
          <a:ln/>
        </p:spPr>
        <p:txBody>
          <a:bodyPr/>
          <a:lstStyle/>
          <a:p>
            <a:pPr marL="331788" indent="-331788">
              <a:buClr>
                <a:srgbClr val="3861AA"/>
              </a:buClr>
              <a:buFont typeface="Arial"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2000" dirty="0"/>
              <a:t>Typically,</a:t>
            </a:r>
            <a:r>
              <a:rPr lang="en-US" altLang="en-US" sz="2000" dirty="0">
                <a:solidFill>
                  <a:srgbClr val="CCCCFF"/>
                </a:solidFill>
              </a:rPr>
              <a:t> </a:t>
            </a:r>
            <a:r>
              <a:rPr lang="en-US" altLang="en-US" sz="2000" dirty="0" err="1">
                <a:solidFill>
                  <a:srgbClr val="CCCCFF"/>
                </a:solidFill>
                <a:hlinkClick r:id="rId3"/>
              </a:rPr>
              <a:t>TWiki</a:t>
            </a:r>
            <a:r>
              <a:rPr lang="en-US" altLang="en-US" sz="2000" dirty="0"/>
              <a:t> for web </a:t>
            </a:r>
            <a:r>
              <a:rPr lang="en-US" altLang="en-US" sz="2000" dirty="0" smtClean="0"/>
              <a:t>documentation</a:t>
            </a:r>
          </a:p>
          <a:p>
            <a:pPr marL="1484313" lvl="1" indent="-568325">
              <a:buFont typeface="Times New Roman" pitchFamily="16"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1800" dirty="0"/>
              <a:t>In use at CERN since 2003, ~10000 users</a:t>
            </a:r>
          </a:p>
          <a:p>
            <a:pPr marL="1484313" lvl="1" indent="-568325">
              <a:buFont typeface="Times New Roman" pitchFamily="16"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1800" dirty="0" smtClean="0"/>
              <a:t>Documentation </a:t>
            </a:r>
            <a:r>
              <a:rPr lang="en-US" altLang="en-US" sz="1800" dirty="0"/>
              <a:t>divided into project “Webs” and “Topics”</a:t>
            </a:r>
          </a:p>
          <a:p>
            <a:pPr marL="1484313" lvl="1" indent="-568325">
              <a:buFont typeface="Times New Roman" pitchFamily="16"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1800" dirty="0"/>
              <a:t>Currently running </a:t>
            </a:r>
            <a:r>
              <a:rPr lang="en-US" altLang="en-US" sz="1800" dirty="0" err="1"/>
              <a:t>TWiki</a:t>
            </a:r>
            <a:r>
              <a:rPr lang="en-US" altLang="en-US" sz="1800" dirty="0"/>
              <a:t> 5.1</a:t>
            </a:r>
          </a:p>
          <a:p>
            <a:pPr marL="1484313" lvl="1" indent="-568325">
              <a:buFont typeface="Times New Roman" pitchFamily="16"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1800" dirty="0"/>
              <a:t>Many plugins and active user community</a:t>
            </a:r>
          </a:p>
          <a:p>
            <a:pPr marL="331788" indent="-331788">
              <a:buClr>
                <a:srgbClr val="3861AA"/>
              </a:buClr>
              <a:buFont typeface="Arial"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2000" dirty="0"/>
              <a:t>Could also be on Drupal or another web site for the project</a:t>
            </a:r>
          </a:p>
          <a:p>
            <a:pPr marL="1484313" lvl="1" indent="-568325">
              <a:lnSpc>
                <a:spcPct val="93000"/>
              </a:lnSpc>
              <a:buFont typeface="Times New Roman" pitchFamily="16" charset="0"/>
              <a:buChar cha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r>
              <a:rPr lang="en-US" altLang="en-US" sz="1800" dirty="0"/>
              <a:t>A link provides flexibility</a:t>
            </a:r>
          </a:p>
          <a:p>
            <a:pPr marL="331788" indent="-331788">
              <a:buClrTx/>
              <a:buFontTx/>
              <a:buNone/>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pPr>
            <a:endParaRPr lang="en-US" altLang="en-US" sz="1400" dirty="0"/>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3886200"/>
            <a:ext cx="3636963" cy="28559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0567449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1295400" y="46038"/>
            <a:ext cx="6111875" cy="979487"/>
          </a:xfrm>
          <a:ln/>
        </p:spPr>
        <p:txBody>
          <a:bodyPr tIns="28080"/>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a:t>
            </a:r>
            <a:r>
              <a:rPr lang="en-US" altLang="en-US" sz="2600"/>
              <a:t>JIRA issue tracking service</a:t>
            </a:r>
          </a:p>
        </p:txBody>
      </p:sp>
      <p:sp>
        <p:nvSpPr>
          <p:cNvPr id="11266" name="Rectangle 2"/>
          <p:cNvSpPr>
            <a:spLocks noGrp="1" noChangeArrowheads="1"/>
          </p:cNvSpPr>
          <p:nvPr>
            <p:ph type="body" idx="4294967295"/>
          </p:nvPr>
        </p:nvSpPr>
        <p:spPr>
          <a:xfrm>
            <a:off x="1096963" y="935038"/>
            <a:ext cx="4937125" cy="5191125"/>
          </a:xfrm>
          <a:ln/>
        </p:spPr>
        <p:txBody>
          <a:bodyPr/>
          <a:lstStyle/>
          <a:p>
            <a:pPr marL="0" indent="0">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1600" dirty="0"/>
          </a:p>
          <a:p>
            <a:pPr marL="0" indent="0">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400" dirty="0"/>
              <a:t>Central JIRA instance</a:t>
            </a:r>
          </a:p>
          <a:p>
            <a:pPr marL="1168400" lvl="1" indent="-493713">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000" dirty="0"/>
              <a:t>CERN : SSO, </a:t>
            </a:r>
            <a:r>
              <a:rPr lang="en-US" altLang="en-US" sz="2000" dirty="0" err="1"/>
              <a:t>eGroups</a:t>
            </a:r>
            <a:r>
              <a:rPr lang="en-US" altLang="en-US" sz="2000" dirty="0"/>
              <a:t>, Service-now link</a:t>
            </a:r>
          </a:p>
          <a:p>
            <a:pPr marL="1168400" lvl="1" indent="-493713">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000" dirty="0"/>
              <a:t>Plugins : </a:t>
            </a:r>
            <a:r>
              <a:rPr lang="en-US" altLang="en-US" sz="2000" dirty="0" err="1"/>
              <a:t>Git</a:t>
            </a:r>
            <a:r>
              <a:rPr lang="en-US" altLang="en-US" sz="2000" dirty="0"/>
              <a:t>, SVN, Agile, Issue Collector, Gantt charts</a:t>
            </a:r>
          </a:p>
          <a:p>
            <a:pPr marL="1168400" lvl="1" indent="-493713">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000" dirty="0"/>
              <a:t>165 projects and ~2000 users of central instance, growing (10 projects/week)</a:t>
            </a:r>
          </a:p>
          <a:p>
            <a:pPr marL="1168400" lvl="1" indent="-493713">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000" dirty="0"/>
              <a:t>More users in the other JIRA instances, that have been migrated to the central Issue Tracking infrastructure</a:t>
            </a:r>
          </a:p>
          <a:p>
            <a:pPr marL="1168400" lvl="1" indent="-493713">
              <a:buSzPct val="45000"/>
              <a:buFont typeface="Wingdings" charset="2"/>
              <a:buChar char=""/>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r>
              <a:rPr lang="en-US" altLang="en-US" sz="2000" dirty="0"/>
              <a:t>Savannah migration to JIRA on-going (e.g. ROOT migrated)</a:t>
            </a:r>
          </a:p>
          <a:p>
            <a:pPr marL="2286000" lvl="2" indent="-449263">
              <a:buClrTx/>
              <a:buFontTx/>
              <a:buNone/>
              <a:tabLst>
                <a:tab pos="0" algn="l"/>
                <a:tab pos="112713" algn="l"/>
                <a:tab pos="569913" algn="l"/>
                <a:tab pos="1027113" algn="l"/>
                <a:tab pos="1484313" algn="l"/>
                <a:tab pos="1941513" algn="l"/>
                <a:tab pos="2398713" algn="l"/>
                <a:tab pos="2855913" algn="l"/>
                <a:tab pos="3313113" algn="l"/>
                <a:tab pos="3770313" algn="l"/>
                <a:tab pos="4227513" algn="l"/>
                <a:tab pos="4684713" algn="l"/>
                <a:tab pos="5141913" algn="l"/>
                <a:tab pos="5599113" algn="l"/>
                <a:tab pos="6056313" algn="l"/>
                <a:tab pos="6513513" algn="l"/>
                <a:tab pos="6970713" algn="l"/>
                <a:tab pos="7427913" algn="l"/>
                <a:tab pos="7885113" algn="l"/>
                <a:tab pos="8342313" algn="l"/>
                <a:tab pos="8799513" algn="l"/>
              </a:tabLst>
            </a:pPr>
            <a:endParaRPr lang="en-US" altLang="en-US" sz="1600" dirty="0"/>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238" y="1898650"/>
            <a:ext cx="2808287" cy="28559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595924527"/>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idx="4294967295"/>
          </p:nvPr>
        </p:nvSpPr>
        <p:spPr>
          <a:xfrm>
            <a:off x="1295400" y="0"/>
            <a:ext cx="5559425" cy="1066800"/>
          </a:xfrm>
          <a:ln/>
        </p:spPr>
        <p:txBody>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The case for automation</a:t>
            </a:r>
          </a:p>
        </p:txBody>
      </p:sp>
      <p:sp>
        <p:nvSpPr>
          <p:cNvPr id="12290" name="Rectangle 2"/>
          <p:cNvSpPr>
            <a:spLocks noGrp="1" noChangeArrowheads="1"/>
          </p:cNvSpPr>
          <p:nvPr>
            <p:ph type="body" idx="4294967295"/>
          </p:nvPr>
        </p:nvSpPr>
        <p:spPr>
          <a:xfrm>
            <a:off x="1371600" y="1066800"/>
            <a:ext cx="7540625" cy="5092700"/>
          </a:xfrm>
          <a:ln/>
        </p:spPr>
        <p:txBody>
          <a:bodyPr/>
          <a:lstStyle/>
          <a:p>
            <a:pPr marL="350837">
              <a:buClrTx/>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400" dirty="0"/>
              <a:t>Creation of a project on a self-service basis is easy for the user and avoids a repetitive task for support teams.</a:t>
            </a:r>
          </a:p>
          <a:p>
            <a:pPr marL="350837">
              <a:buClrTx/>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400" dirty="0"/>
              <a:t>Administrators of projects would benefit if they can set e.g. a</a:t>
            </a:r>
            <a:r>
              <a:rPr lang="en-US" altLang="en-US" sz="2400" dirty="0" smtClean="0"/>
              <a:t>uthorization </a:t>
            </a:r>
            <a:r>
              <a:rPr lang="en-US" altLang="en-US" sz="2400" dirty="0"/>
              <a:t>rules for multiple tools at the same time</a:t>
            </a:r>
          </a:p>
          <a:p>
            <a:pPr marL="350837">
              <a:buClrTx/>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400" dirty="0"/>
              <a:t>Certain settings of a </a:t>
            </a:r>
            <a:r>
              <a:rPr lang="en-US" altLang="en-US" sz="2400" dirty="0" err="1"/>
              <a:t>Git</a:t>
            </a:r>
            <a:r>
              <a:rPr lang="en-US" altLang="en-US" sz="2400" dirty="0"/>
              <a:t> or SVN projects are beyond the scope of a project administrator, if an intervention requires access to server infrastructure</a:t>
            </a:r>
          </a:p>
          <a:p>
            <a:pPr marL="350837">
              <a:buClrTx/>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altLang="en-US" sz="2400" dirty="0"/>
              <a:t>JIRA project administrators have restricted rights to change their configuration.  Providing more freedom would be desirable.</a:t>
            </a:r>
          </a:p>
          <a:p>
            <a:pPr indent="-334963">
              <a:buClrTx/>
              <a:buFontTx/>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altLang="en-US" sz="2400" dirty="0"/>
          </a:p>
        </p:txBody>
      </p:sp>
    </p:spTree>
    <p:extLst>
      <p:ext uri="{BB962C8B-B14F-4D97-AF65-F5344CB8AC3E}">
        <p14:creationId xmlns:p14="http://schemas.microsoft.com/office/powerpoint/2010/main" val="2385240210"/>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295400" y="76200"/>
            <a:ext cx="55626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14" name="Text Box 2"/>
          <p:cNvSpPr txBox="1">
            <a:spLocks noChangeArrowheads="1"/>
          </p:cNvSpPr>
          <p:nvPr/>
        </p:nvSpPr>
        <p:spPr bwMode="auto">
          <a:xfrm>
            <a:off x="1371600" y="1066800"/>
            <a:ext cx="7543800" cy="495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15" name="Rectangle 3"/>
          <p:cNvSpPr>
            <a:spLocks noGrp="1" noChangeArrowheads="1"/>
          </p:cNvSpPr>
          <p:nvPr>
            <p:ph type="title"/>
          </p:nvPr>
        </p:nvSpPr>
        <p:spPr>
          <a:xfrm>
            <a:off x="1295400" y="-96838"/>
            <a:ext cx="5561013" cy="1068388"/>
          </a:xfrm>
          <a:ln/>
        </p:spPr>
        <p:txBody>
          <a:bodyPr tIns="28080"/>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a:t> Example: Git service </a:t>
            </a:r>
          </a:p>
        </p:txBody>
      </p:sp>
      <p:sp>
        <p:nvSpPr>
          <p:cNvPr id="13316" name="AutoShape 4"/>
          <p:cNvSpPr>
            <a:spLocks noChangeArrowheads="1"/>
          </p:cNvSpPr>
          <p:nvPr/>
        </p:nvSpPr>
        <p:spPr bwMode="auto">
          <a:xfrm>
            <a:off x="3429000" y="1143000"/>
            <a:ext cx="914400" cy="1143000"/>
          </a:xfrm>
          <a:prstGeom prst="can">
            <a:avLst>
              <a:gd name="adj" fmla="val 31250"/>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lgn="ctr">
              <a:buClrTx/>
              <a:buFontTx/>
              <a:buNone/>
            </a:pPr>
            <a:r>
              <a:rPr lang="en-US" altLang="en-US" sz="2400"/>
              <a:t>AFS</a:t>
            </a:r>
          </a:p>
        </p:txBody>
      </p:sp>
      <p:sp>
        <p:nvSpPr>
          <p:cNvPr id="13317" name="Rectangle 5"/>
          <p:cNvSpPr>
            <a:spLocks noChangeArrowheads="1"/>
          </p:cNvSpPr>
          <p:nvPr/>
        </p:nvSpPr>
        <p:spPr bwMode="auto">
          <a:xfrm>
            <a:off x="3429000" y="2743200"/>
            <a:ext cx="3200400" cy="2057400"/>
          </a:xfrm>
          <a:prstGeom prst="rect">
            <a:avLst/>
          </a:prstGeom>
          <a:solidFill>
            <a:srgbClr val="CCCCCC"/>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18" name="Text Box 6"/>
          <p:cNvSpPr txBox="1">
            <a:spLocks noChangeArrowheads="1"/>
          </p:cNvSpPr>
          <p:nvPr/>
        </p:nvSpPr>
        <p:spPr bwMode="auto">
          <a:xfrm>
            <a:off x="3429000" y="4435475"/>
            <a:ext cx="1600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2400"/>
              <a:t>Git.cern.ch</a:t>
            </a:r>
          </a:p>
        </p:txBody>
      </p:sp>
      <p:sp>
        <p:nvSpPr>
          <p:cNvPr id="13319" name="Rectangle 7"/>
          <p:cNvSpPr>
            <a:spLocks noChangeArrowheads="1"/>
          </p:cNvSpPr>
          <p:nvPr/>
        </p:nvSpPr>
        <p:spPr bwMode="auto">
          <a:xfrm>
            <a:off x="3886200" y="3200400"/>
            <a:ext cx="685800" cy="1143000"/>
          </a:xfrm>
          <a:prstGeom prst="rect">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20" name="Rectangle 8"/>
          <p:cNvSpPr>
            <a:spLocks noChangeArrowheads="1"/>
          </p:cNvSpPr>
          <p:nvPr/>
        </p:nvSpPr>
        <p:spPr bwMode="auto">
          <a:xfrm>
            <a:off x="4800600" y="3200400"/>
            <a:ext cx="685800" cy="1143000"/>
          </a:xfrm>
          <a:prstGeom prst="rect">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21" name="Rectangle 9"/>
          <p:cNvSpPr>
            <a:spLocks noChangeArrowheads="1"/>
          </p:cNvSpPr>
          <p:nvPr/>
        </p:nvSpPr>
        <p:spPr bwMode="auto">
          <a:xfrm>
            <a:off x="5715000" y="3200400"/>
            <a:ext cx="685800" cy="1143000"/>
          </a:xfrm>
          <a:prstGeom prst="rect">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3322" name="Rectangle 10"/>
          <p:cNvSpPr>
            <a:spLocks noChangeArrowheads="1"/>
          </p:cNvSpPr>
          <p:nvPr/>
        </p:nvSpPr>
        <p:spPr bwMode="auto">
          <a:xfrm>
            <a:off x="1600200" y="4114800"/>
            <a:ext cx="1600200" cy="685800"/>
          </a:xfrm>
          <a:prstGeom prst="rect">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2400"/>
              <a:t>DNS</a:t>
            </a:r>
          </a:p>
        </p:txBody>
      </p:sp>
      <p:cxnSp>
        <p:nvCxnSpPr>
          <p:cNvPr id="13323" name="AutoShape 11"/>
          <p:cNvCxnSpPr>
            <a:cxnSpLocks noChangeShapeType="1"/>
            <a:stCxn id="13317" idx="0"/>
            <a:endCxn id="13316" idx="3"/>
          </p:cNvCxnSpPr>
          <p:nvPr/>
        </p:nvCxnSpPr>
        <p:spPr bwMode="auto">
          <a:xfrm flipH="1" flipV="1">
            <a:off x="3886200" y="2286000"/>
            <a:ext cx="1143000" cy="457200"/>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324" name="AutoShape 12"/>
          <p:cNvCxnSpPr>
            <a:cxnSpLocks noChangeShapeType="1"/>
            <a:stCxn id="13319" idx="0"/>
            <a:endCxn id="13320" idx="0"/>
          </p:cNvCxnSpPr>
          <p:nvPr/>
        </p:nvCxnSpPr>
        <p:spPr bwMode="auto">
          <a:xfrm>
            <a:off x="4229100" y="3200400"/>
            <a:ext cx="914400" cy="1588"/>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325" name="AutoShape 13"/>
          <p:cNvCxnSpPr>
            <a:cxnSpLocks noChangeShapeType="1"/>
            <a:stCxn id="13320" idx="0"/>
            <a:endCxn id="13321" idx="0"/>
          </p:cNvCxnSpPr>
          <p:nvPr/>
        </p:nvCxnSpPr>
        <p:spPr bwMode="auto">
          <a:xfrm>
            <a:off x="5143500" y="3200400"/>
            <a:ext cx="914400" cy="1588"/>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326" name="AutoShape 14"/>
          <p:cNvCxnSpPr>
            <a:cxnSpLocks noChangeShapeType="1"/>
            <a:stCxn id="13321" idx="0"/>
            <a:endCxn id="13319" idx="0"/>
          </p:cNvCxnSpPr>
          <p:nvPr/>
        </p:nvCxnSpPr>
        <p:spPr bwMode="auto">
          <a:xfrm flipH="1">
            <a:off x="4229100" y="3200400"/>
            <a:ext cx="1828800" cy="1588"/>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327" name="AutoShape 15"/>
          <p:cNvSpPr>
            <a:spLocks noChangeArrowheads="1"/>
          </p:cNvSpPr>
          <p:nvPr/>
        </p:nvSpPr>
        <p:spPr bwMode="auto">
          <a:xfrm>
            <a:off x="6172200" y="5715000"/>
            <a:ext cx="685800" cy="685800"/>
          </a:xfrm>
          <a:prstGeom prst="smileyFace">
            <a:avLst>
              <a:gd name="adj" fmla="val 4653"/>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cxnSp>
        <p:nvCxnSpPr>
          <p:cNvPr id="13328" name="AutoShape 16"/>
          <p:cNvCxnSpPr>
            <a:cxnSpLocks noChangeShapeType="1"/>
            <a:stCxn id="13327" idx="2"/>
            <a:endCxn id="13322" idx="2"/>
          </p:cNvCxnSpPr>
          <p:nvPr/>
        </p:nvCxnSpPr>
        <p:spPr bwMode="auto">
          <a:xfrm flipH="1" flipV="1">
            <a:off x="2400300" y="4800600"/>
            <a:ext cx="3771900" cy="1257300"/>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329" name="AutoShape 17"/>
          <p:cNvCxnSpPr>
            <a:cxnSpLocks noChangeShapeType="1"/>
            <a:stCxn id="13327" idx="1"/>
            <a:endCxn id="13320" idx="2"/>
          </p:cNvCxnSpPr>
          <p:nvPr/>
        </p:nvCxnSpPr>
        <p:spPr bwMode="auto">
          <a:xfrm flipH="1" flipV="1">
            <a:off x="5143500" y="4343400"/>
            <a:ext cx="1128713" cy="1471613"/>
          </a:xfrm>
          <a:prstGeom prst="curvedConnector3">
            <a:avLst>
              <a:gd name="adj1" fmla="val 50000"/>
            </a:avLst>
          </a:prstGeom>
          <a:noFill/>
          <a:ln w="936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330" name="Text Box 18"/>
          <p:cNvSpPr txBox="1">
            <a:spLocks noChangeArrowheads="1"/>
          </p:cNvSpPr>
          <p:nvPr/>
        </p:nvSpPr>
        <p:spPr bwMode="auto">
          <a:xfrm>
            <a:off x="5072063" y="4086225"/>
            <a:ext cx="4508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443</a:t>
            </a:r>
          </a:p>
        </p:txBody>
      </p:sp>
      <p:sp>
        <p:nvSpPr>
          <p:cNvPr id="13331" name="Text Box 19"/>
          <p:cNvSpPr txBox="1">
            <a:spLocks noChangeArrowheads="1"/>
          </p:cNvSpPr>
          <p:nvPr/>
        </p:nvSpPr>
        <p:spPr bwMode="auto">
          <a:xfrm>
            <a:off x="5029200" y="3171825"/>
            <a:ext cx="5397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8443</a:t>
            </a:r>
          </a:p>
        </p:txBody>
      </p:sp>
      <p:sp>
        <p:nvSpPr>
          <p:cNvPr id="13332" name="Text Box 20"/>
          <p:cNvSpPr txBox="1">
            <a:spLocks noChangeArrowheads="1"/>
          </p:cNvSpPr>
          <p:nvPr/>
        </p:nvSpPr>
        <p:spPr bwMode="auto">
          <a:xfrm>
            <a:off x="5908675" y="3171825"/>
            <a:ext cx="5397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8443</a:t>
            </a:r>
          </a:p>
        </p:txBody>
      </p:sp>
      <p:sp>
        <p:nvSpPr>
          <p:cNvPr id="13333" name="Text Box 21"/>
          <p:cNvSpPr txBox="1">
            <a:spLocks noChangeArrowheads="1"/>
          </p:cNvSpPr>
          <p:nvPr/>
        </p:nvSpPr>
        <p:spPr bwMode="auto">
          <a:xfrm>
            <a:off x="4079875" y="3200400"/>
            <a:ext cx="5397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8443</a:t>
            </a:r>
          </a:p>
        </p:txBody>
      </p:sp>
      <p:sp>
        <p:nvSpPr>
          <p:cNvPr id="13334" name="Text Box 22"/>
          <p:cNvSpPr txBox="1">
            <a:spLocks noChangeArrowheads="1"/>
          </p:cNvSpPr>
          <p:nvPr/>
        </p:nvSpPr>
        <p:spPr bwMode="auto">
          <a:xfrm>
            <a:off x="4157663" y="4086225"/>
            <a:ext cx="4508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443</a:t>
            </a:r>
          </a:p>
        </p:txBody>
      </p:sp>
      <p:sp>
        <p:nvSpPr>
          <p:cNvPr id="13335" name="Text Box 23"/>
          <p:cNvSpPr txBox="1">
            <a:spLocks noChangeArrowheads="1"/>
          </p:cNvSpPr>
          <p:nvPr/>
        </p:nvSpPr>
        <p:spPr bwMode="auto">
          <a:xfrm>
            <a:off x="5986463" y="4086225"/>
            <a:ext cx="4508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1100"/>
              <a:t>443</a:t>
            </a:r>
          </a:p>
        </p:txBody>
      </p:sp>
      <p:sp>
        <p:nvSpPr>
          <p:cNvPr id="13336" name="Text Box 24"/>
          <p:cNvSpPr txBox="1">
            <a:spLocks noChangeArrowheads="1"/>
          </p:cNvSpPr>
          <p:nvPr/>
        </p:nvSpPr>
        <p:spPr bwMode="auto">
          <a:xfrm>
            <a:off x="5953125" y="4892675"/>
            <a:ext cx="930275"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buClrTx/>
              <a:buFontTx/>
              <a:buNone/>
            </a:pPr>
            <a:r>
              <a:rPr lang="en-US" altLang="en-US" sz="2400"/>
              <a:t>https</a:t>
            </a:r>
          </a:p>
        </p:txBody>
      </p:sp>
      <p:sp>
        <p:nvSpPr>
          <p:cNvPr id="13337" name="Rectangle 25"/>
          <p:cNvSpPr>
            <a:spLocks noChangeArrowheads="1"/>
          </p:cNvSpPr>
          <p:nvPr/>
        </p:nvSpPr>
        <p:spPr bwMode="auto">
          <a:xfrm>
            <a:off x="1600200" y="2743200"/>
            <a:ext cx="1600200" cy="1143000"/>
          </a:xfrm>
          <a:prstGeom prst="rect">
            <a:avLst/>
          </a:prstGeom>
          <a:solidFill>
            <a:srgbClr val="CFE7E5"/>
          </a:solidFill>
          <a:ln w="9360">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5pPr>
            <a:lvl6pPr marL="25146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6pPr>
            <a:lvl7pPr marL="29718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7pPr>
            <a:lvl8pPr marL="34290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8pPr>
            <a:lvl9pPr marL="3886200" indent="-228600" defTabSz="457200" fontAlgn="base">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itchFamily="32" charset="0"/>
                <a:ea typeface="DejaVu LGC Sans" charset="0"/>
                <a:cs typeface="DejaVu LGC Sans" charset="0"/>
              </a:defRPr>
            </a:lvl9pPr>
          </a:lstStyle>
          <a:p>
            <a:pPr algn="ctr">
              <a:buClrTx/>
              <a:buFontTx/>
              <a:buNone/>
            </a:pPr>
            <a:r>
              <a:rPr lang="en-US" altLang="en-US" sz="2000"/>
              <a:t>DNS</a:t>
            </a:r>
          </a:p>
          <a:p>
            <a:pPr algn="ctr">
              <a:buClrTx/>
              <a:buFontTx/>
              <a:buNone/>
            </a:pPr>
            <a:r>
              <a:rPr lang="en-US" altLang="en-US" sz="1600"/>
              <a:t>Load balancer</a:t>
            </a:r>
          </a:p>
        </p:txBody>
      </p:sp>
      <p:sp>
        <p:nvSpPr>
          <p:cNvPr id="13338" name="Line 26"/>
          <p:cNvSpPr>
            <a:spLocks noChangeShapeType="1"/>
          </p:cNvSpPr>
          <p:nvPr/>
        </p:nvSpPr>
        <p:spPr bwMode="auto">
          <a:xfrm>
            <a:off x="3200400" y="3429000"/>
            <a:ext cx="685800" cy="1588"/>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39" name="Line 27"/>
          <p:cNvSpPr>
            <a:spLocks noChangeShapeType="1"/>
          </p:cNvSpPr>
          <p:nvPr/>
        </p:nvSpPr>
        <p:spPr bwMode="auto">
          <a:xfrm flipH="1">
            <a:off x="3192463" y="3657600"/>
            <a:ext cx="701675" cy="1588"/>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40" name="Line 28"/>
          <p:cNvSpPr>
            <a:spLocks noChangeShapeType="1"/>
          </p:cNvSpPr>
          <p:nvPr/>
        </p:nvSpPr>
        <p:spPr bwMode="auto">
          <a:xfrm>
            <a:off x="2971800" y="3886200"/>
            <a:ext cx="1588" cy="457200"/>
          </a:xfrm>
          <a:prstGeom prst="line">
            <a:avLst/>
          </a:prstGeom>
          <a:noFill/>
          <a:ln w="936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13342" name="Rectangle 30"/>
          <p:cNvSpPr>
            <a:spLocks noGrp="1" noChangeArrowheads="1"/>
          </p:cNvSpPr>
          <p:nvPr>
            <p:ph type="body" idx="1"/>
          </p:nvPr>
        </p:nvSpPr>
        <p:spPr>
          <a:xfrm>
            <a:off x="6675438" y="1066800"/>
            <a:ext cx="2468562" cy="5576888"/>
          </a:xfrm>
          <a:ln/>
        </p:spPr>
        <p:txBody>
          <a:bodyPr tIns="68040"/>
          <a:lstStyle/>
          <a:p>
            <a:pPr marL="333375" indent="-33337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2000" dirty="0" err="1"/>
              <a:t>Gitolite</a:t>
            </a:r>
            <a:endParaRPr lang="en-US" altLang="en-US" sz="2000" dirty="0"/>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Permissions, integrated with e-groups</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World or </a:t>
            </a:r>
            <a:r>
              <a:rPr lang="en-US" altLang="en-US" sz="1600" dirty="0" err="1"/>
              <a:t>Cern</a:t>
            </a:r>
            <a:r>
              <a:rPr lang="en-US" altLang="en-US" sz="1600" dirty="0"/>
              <a:t> visibility option</a:t>
            </a:r>
          </a:p>
          <a:p>
            <a:pPr marL="333375" indent="-33337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2000" dirty="0" err="1"/>
              <a:t>Gitweb</a:t>
            </a:r>
            <a:endParaRPr lang="en-US" altLang="en-US" sz="2000" dirty="0"/>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Browser access</a:t>
            </a:r>
          </a:p>
          <a:p>
            <a:pPr marL="333375" indent="-33337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2000" dirty="0"/>
              <a:t>Infrastructure</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Puppet</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DNS LB</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Apache LB</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HTTP</a:t>
            </a:r>
          </a:p>
          <a:p>
            <a:pPr marL="733425" lvl="1" indent="-276225">
              <a:buClr>
                <a:srgbClr val="3861AA"/>
              </a:buClr>
              <a:buFont typeface="Arial" charset="0"/>
              <a:buChar char="–"/>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r>
              <a:rPr lang="en-US" altLang="en-US" sz="1600" dirty="0"/>
              <a:t>AFS (FS agnostic)</a:t>
            </a:r>
          </a:p>
          <a:p>
            <a:pPr marL="333375" indent="-333375">
              <a:buClrTx/>
              <a:buFontTx/>
              <a:buNone/>
              <a:tabLst>
                <a:tab pos="333375" algn="l"/>
                <a:tab pos="446088" algn="l"/>
                <a:tab pos="903288" algn="l"/>
                <a:tab pos="1360488" algn="l"/>
                <a:tab pos="1817688" algn="l"/>
                <a:tab pos="2274888" algn="l"/>
                <a:tab pos="2732088" algn="l"/>
                <a:tab pos="3189288" algn="l"/>
                <a:tab pos="3646488" algn="l"/>
                <a:tab pos="4103688" algn="l"/>
                <a:tab pos="4560888" algn="l"/>
                <a:tab pos="5018088" algn="l"/>
                <a:tab pos="5475288" algn="l"/>
                <a:tab pos="5932488" algn="l"/>
                <a:tab pos="6389688" algn="l"/>
                <a:tab pos="6846888" algn="l"/>
                <a:tab pos="7304088" algn="l"/>
                <a:tab pos="7761288" algn="l"/>
                <a:tab pos="8218488" algn="l"/>
                <a:tab pos="8675688" algn="l"/>
                <a:tab pos="9132888" algn="l"/>
              </a:tabLst>
            </a:pPr>
            <a:endParaRPr lang="en-US" altLang="en-US" sz="1600" dirty="0"/>
          </a:p>
        </p:txBody>
      </p:sp>
    </p:spTree>
    <p:extLst>
      <p:ext uri="{BB962C8B-B14F-4D97-AF65-F5344CB8AC3E}">
        <p14:creationId xmlns:p14="http://schemas.microsoft.com/office/powerpoint/2010/main" val="343323024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1871</TotalTime>
  <Words>3526</Words>
  <Application>Microsoft Macintosh PowerPoint</Application>
  <PresentationFormat>On-screen Show (4:3)</PresentationFormat>
  <Paragraphs>399</Paragraphs>
  <Slides>31</Slides>
  <Notes>25</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31</vt:i4>
      </vt:variant>
    </vt:vector>
  </HeadingPairs>
  <TitlesOfParts>
    <vt:vector size="34" baseType="lpstr">
      <vt:lpstr>Default Design</vt:lpstr>
      <vt:lpstr>Custom Design</vt:lpstr>
      <vt:lpstr>Image</vt:lpstr>
      <vt:lpstr>PowerPoint Presentation</vt:lpstr>
      <vt:lpstr>PowerPoint Presentation</vt:lpstr>
      <vt:lpstr>Agenda</vt:lpstr>
      <vt:lpstr> Services for (computing) projects</vt:lpstr>
      <vt:lpstr>  Version Control Services at CERN</vt:lpstr>
      <vt:lpstr>Collaborative Web documentation</vt:lpstr>
      <vt:lpstr> JIRA issue tracking service</vt:lpstr>
      <vt:lpstr> The case for automation</vt:lpstr>
      <vt:lpstr> Example: Git service </vt:lpstr>
      <vt:lpstr> CERN Forge admin portal</vt:lpstr>
      <vt:lpstr> CERN Forge admin portal - 2</vt:lpstr>
      <vt:lpstr>  More in the next chapter!</vt:lpstr>
      <vt:lpstr>Scalable HPC (1/2)</vt:lpstr>
      <vt:lpstr>Scalable HPC (2/2)</vt:lpstr>
      <vt:lpstr>CERN HPC applications</vt:lpstr>
      <vt:lpstr>One of many eng. cases …</vt:lpstr>
      <vt:lpstr>Challenges</vt:lpstr>
      <vt:lpstr>Current infrastructure</vt:lpstr>
      <vt:lpstr>Multi-core scalability</vt:lpstr>
      <vt:lpstr>Interconnect latency impact</vt:lpstr>
      <vt:lpstr>Memory requirements</vt:lpstr>
      <vt:lpstr>Impact of HDD IOPS on performance</vt:lpstr>
      <vt:lpstr>Analysis done so far for engineering applications</vt:lpstr>
      <vt:lpstr>Last but not least</vt:lpstr>
      <vt:lpstr>Lattice QCD</vt:lpstr>
      <vt:lpstr>IB QDR vs. iWARP 10 Gb/s</vt:lpstr>
      <vt:lpstr>IB QDR .vs iWARP 10 Gb/s (1/3)</vt:lpstr>
      <vt:lpstr>IB QDR .vs iWARP 10 Gb/s (2/3)</vt:lpstr>
      <vt:lpstr>IB QDR .vs iWARP 10 Gb/s (3/3)</vt:lpstr>
      <vt:lpstr>Conclusions and outlooks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rosy</dc:creator>
  <cp:lastModifiedBy>Michal Husejko</cp:lastModifiedBy>
  <cp:revision>474</cp:revision>
  <dcterms:created xsi:type="dcterms:W3CDTF">2006-05-15T08:51:15Z</dcterms:created>
  <dcterms:modified xsi:type="dcterms:W3CDTF">2013-10-15T13:20:50Z</dcterms:modified>
</cp:coreProperties>
</file>