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64" r:id="rId4"/>
    <p:sldId id="265" r:id="rId5"/>
    <p:sldId id="267" r:id="rId6"/>
    <p:sldId id="269" r:id="rId7"/>
    <p:sldId id="268" r:id="rId8"/>
    <p:sldId id="266" r:id="rId9"/>
    <p:sldId id="281" r:id="rId10"/>
    <p:sldId id="271" r:id="rId11"/>
    <p:sldId id="275" r:id="rId12"/>
    <p:sldId id="280" r:id="rId13"/>
    <p:sldId id="272" r:id="rId14"/>
    <p:sldId id="273" r:id="rId15"/>
    <p:sldId id="274" r:id="rId16"/>
    <p:sldId id="262" r:id="rId17"/>
    <p:sldId id="276" r:id="rId18"/>
    <p:sldId id="277" r:id="rId19"/>
    <p:sldId id="278" r:id="rId20"/>
    <p:sldId id="279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2007_Workbook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2007_Workbook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2007_Workbook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RHIC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5036</c:v>
                </c:pt>
                <c:pt idx="1">
                  <c:v>6372</c:v>
                </c:pt>
                <c:pt idx="2">
                  <c:v>7548</c:v>
                </c:pt>
                <c:pt idx="3">
                  <c:v>11044</c:v>
                </c:pt>
                <c:pt idx="4">
                  <c:v>14628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USATLAS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3252</c:v>
                </c:pt>
                <c:pt idx="1">
                  <c:v>5716</c:v>
                </c:pt>
                <c:pt idx="2">
                  <c:v>6800</c:v>
                </c:pt>
                <c:pt idx="3">
                  <c:v>7668</c:v>
                </c:pt>
                <c:pt idx="4">
                  <c:v>9108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8288</c:v>
                </c:pt>
                <c:pt idx="1">
                  <c:v>12088</c:v>
                </c:pt>
                <c:pt idx="2">
                  <c:v>14348</c:v>
                </c:pt>
                <c:pt idx="3">
                  <c:v>18712</c:v>
                </c:pt>
                <c:pt idx="4">
                  <c:v>23736</c:v>
                </c:pt>
              </c:numCache>
            </c:numRef>
          </c:val>
        </c:ser>
        <c:marker val="1"/>
        <c:axId val="49967488"/>
        <c:axId val="49969408"/>
      </c:lineChart>
      <c:catAx>
        <c:axId val="499674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49969408"/>
        <c:crosses val="autoZero"/>
        <c:auto val="1"/>
        <c:lblAlgn val="ctr"/>
        <c:lblOffset val="100"/>
      </c:catAx>
      <c:valAx>
        <c:axId val="4996940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Number of Physical Cores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4996748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RHIC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634</c:v>
                </c:pt>
                <c:pt idx="1">
                  <c:v>680</c:v>
                </c:pt>
                <c:pt idx="2">
                  <c:v>453</c:v>
                </c:pt>
                <c:pt idx="3">
                  <c:v>355</c:v>
                </c:pt>
                <c:pt idx="4">
                  <c:v>436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USATLAS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388</c:v>
                </c:pt>
                <c:pt idx="1">
                  <c:v>482</c:v>
                </c:pt>
                <c:pt idx="2">
                  <c:v>352</c:v>
                </c:pt>
                <c:pt idx="3">
                  <c:v>303</c:v>
                </c:pt>
                <c:pt idx="4">
                  <c:v>313</c:v>
                </c:pt>
              </c:numCache>
            </c:numRef>
          </c:val>
        </c:ser>
        <c:marker val="1"/>
        <c:axId val="52374528"/>
        <c:axId val="52380800"/>
      </c:lineChart>
      <c:catAx>
        <c:axId val="523745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Year</a:t>
                </a:r>
                <a:endParaRPr lang="en-US" sz="1400" dirty="0"/>
              </a:p>
            </c:rich>
          </c:tx>
          <c:layout/>
        </c:title>
        <c:numFmt formatCode="General" sourceLinked="1"/>
        <c:tickLblPos val="nextTo"/>
        <c:crossAx val="52380800"/>
        <c:crosses val="autoZero"/>
        <c:auto val="1"/>
        <c:lblAlgn val="ctr"/>
        <c:lblOffset val="100"/>
      </c:catAx>
      <c:valAx>
        <c:axId val="5238080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 smtClean="0"/>
                  <a:t>Cost/Physical</a:t>
                </a:r>
                <a:r>
                  <a:rPr lang="en-US" sz="1400" baseline="0" dirty="0" smtClean="0"/>
                  <a:t> core (US$)</a:t>
                </a:r>
                <a:endParaRPr lang="en-US" sz="1400" dirty="0"/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baseline="0"/>
            </a:pPr>
            <a:endParaRPr lang="en-US"/>
          </a:p>
        </c:txPr>
        <c:crossAx val="52374528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RHIC Farm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2013(est)</c:v>
                </c:pt>
              </c:strCache>
            </c:strRef>
          </c:cat>
          <c:val>
            <c:numRef>
              <c:f>Sheet1!$B$2:$B$6</c:f>
              <c:numCache>
                <c:formatCode>0.00</c:formatCode>
                <c:ptCount val="5"/>
                <c:pt idx="0">
                  <c:v>28.73</c:v>
                </c:pt>
                <c:pt idx="1">
                  <c:v>28.810000000000009</c:v>
                </c:pt>
                <c:pt idx="2">
                  <c:v>20.45999999999999</c:v>
                </c:pt>
                <c:pt idx="3">
                  <c:v>11.27</c:v>
                </c:pt>
                <c:pt idx="4">
                  <c:v>7.94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USATLAS Farm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2013(est)</c:v>
                </c:pt>
              </c:strCache>
            </c:strRef>
          </c:cat>
          <c:val>
            <c:numRef>
              <c:f>Sheet1!$C$2:$C$6</c:f>
              <c:numCache>
                <c:formatCode>0.00</c:formatCode>
                <c:ptCount val="5"/>
                <c:pt idx="0">
                  <c:v>21.19</c:v>
                </c:pt>
                <c:pt idx="1">
                  <c:v>15.29</c:v>
                </c:pt>
                <c:pt idx="2">
                  <c:v>13.27</c:v>
                </c:pt>
                <c:pt idx="3">
                  <c:v>9.48</c:v>
                </c:pt>
                <c:pt idx="4">
                  <c:v>7.46</c:v>
                </c:pt>
              </c:numCache>
            </c:numRef>
          </c:val>
        </c:ser>
        <c:marker val="1"/>
        <c:axId val="54491776"/>
        <c:axId val="54506240"/>
      </c:lineChart>
      <c:catAx>
        <c:axId val="544917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4506240"/>
        <c:crosses val="autoZero"/>
        <c:auto val="1"/>
        <c:lblAlgn val="ctr"/>
        <c:lblOffset val="100"/>
      </c:catAx>
      <c:valAx>
        <c:axId val="545062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/>
                </a:pPr>
                <a:r>
                  <a:rPr lang="en-US" sz="1600" baseline="0" dirty="0" smtClean="0"/>
                  <a:t>Electrical Cost/Core/Yr    (US $)</a:t>
                </a:r>
                <a:endParaRPr lang="en-US" sz="1600" baseline="0" dirty="0"/>
              </a:p>
            </c:rich>
          </c:tx>
          <c:layout>
            <c:manualLayout>
              <c:xMode val="edge"/>
              <c:yMode val="edge"/>
              <c:x val="1.0802469135802498E-2"/>
              <c:y val="4.9947834645669313E-2"/>
            </c:manualLayout>
          </c:layout>
        </c:title>
        <c:numFmt formatCode="0.00" sourceLinked="1"/>
        <c:tickLblPos val="nextTo"/>
        <c:crossAx val="54491776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RHIC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 (est)</c:v>
                </c:pt>
              </c:strCache>
            </c:strRef>
          </c:cat>
          <c:val>
            <c:numRef>
              <c:f>Sheet1!$B$2:$B$6</c:f>
              <c:numCache>
                <c:formatCode>#,##0</c:formatCode>
                <c:ptCount val="5"/>
                <c:pt idx="0">
                  <c:v>86753</c:v>
                </c:pt>
                <c:pt idx="1">
                  <c:v>61377</c:v>
                </c:pt>
                <c:pt idx="2">
                  <c:v>112265</c:v>
                </c:pt>
                <c:pt idx="3">
                  <c:v>135960</c:v>
                </c:pt>
                <c:pt idx="4">
                  <c:v>130000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USATLAS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 (est)</c:v>
                </c:pt>
              </c:strCache>
            </c:strRef>
          </c:cat>
          <c:val>
            <c:numRef>
              <c:f>Sheet1!$C$2:$C$6</c:f>
              <c:numCache>
                <c:formatCode>#,##0</c:formatCode>
                <c:ptCount val="5"/>
                <c:pt idx="0">
                  <c:v>106165</c:v>
                </c:pt>
                <c:pt idx="1">
                  <c:v>174789</c:v>
                </c:pt>
                <c:pt idx="2">
                  <c:v>146786</c:v>
                </c:pt>
                <c:pt idx="3">
                  <c:v>215168</c:v>
                </c:pt>
                <c:pt idx="4">
                  <c:v>200000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Total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 (est)</c:v>
                </c:pt>
              </c:strCache>
            </c:strRef>
          </c:cat>
          <c:val>
            <c:numRef>
              <c:f>Sheet1!$D$2:$D$6</c:f>
              <c:numCache>
                <c:formatCode>#,##0</c:formatCode>
                <c:ptCount val="5"/>
                <c:pt idx="0">
                  <c:v>192918</c:v>
                </c:pt>
                <c:pt idx="1">
                  <c:v>236166</c:v>
                </c:pt>
                <c:pt idx="2">
                  <c:v>259051</c:v>
                </c:pt>
                <c:pt idx="3">
                  <c:v>351128</c:v>
                </c:pt>
                <c:pt idx="4">
                  <c:v>330000</c:v>
                </c:pt>
              </c:numCache>
            </c:numRef>
          </c:val>
        </c:ser>
        <c:marker val="1"/>
        <c:axId val="58800768"/>
        <c:axId val="58802944"/>
      </c:lineChart>
      <c:catAx>
        <c:axId val="588007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8802944"/>
        <c:crosses val="autoZero"/>
        <c:auto val="1"/>
        <c:lblAlgn val="ctr"/>
        <c:lblOffset val="100"/>
      </c:catAx>
      <c:valAx>
        <c:axId val="5880294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Cost</a:t>
                </a:r>
                <a:r>
                  <a:rPr lang="en-US" baseline="0" dirty="0" smtClean="0"/>
                  <a:t>  (US $)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1.5723270440251583E-2"/>
              <c:y val="0.2132828083989502"/>
            </c:manualLayout>
          </c:layout>
        </c:title>
        <c:numFmt formatCode="#,##0" sourceLinked="1"/>
        <c:tickLblPos val="nextTo"/>
        <c:crossAx val="58800768"/>
        <c:crosses val="autoZero"/>
        <c:crossBetween val="between"/>
      </c:valAx>
    </c:plotArea>
    <c:legend>
      <c:legendPos val="r"/>
      <c:layout/>
    </c:legend>
    <c:plotVisOnly val="1"/>
  </c:chart>
  <c:spPr>
    <a:noFill/>
  </c:spPr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RHIC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2013(est)</c:v>
                </c:pt>
              </c:strCache>
            </c:strRef>
          </c:cat>
          <c:val>
            <c:numRef>
              <c:f>Sheet1!$B$2:$B$6</c:f>
              <c:numCache>
                <c:formatCode>0.00</c:formatCode>
                <c:ptCount val="5"/>
                <c:pt idx="0">
                  <c:v>17.23</c:v>
                </c:pt>
                <c:pt idx="1">
                  <c:v>9.6300000000000008</c:v>
                </c:pt>
                <c:pt idx="2">
                  <c:v>14.870000000000006</c:v>
                </c:pt>
                <c:pt idx="3">
                  <c:v>12.31</c:v>
                </c:pt>
                <c:pt idx="4">
                  <c:v>8.89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USATLAS</c:v>
                </c:pt>
              </c:strCache>
            </c:strRef>
          </c:tx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2013(est)</c:v>
                </c:pt>
              </c:strCache>
            </c:strRef>
          </c:cat>
          <c:val>
            <c:numRef>
              <c:f>Sheet1!$C$2:$C$6</c:f>
              <c:numCache>
                <c:formatCode>0.00</c:formatCode>
                <c:ptCount val="5"/>
                <c:pt idx="0">
                  <c:v>32.65</c:v>
                </c:pt>
                <c:pt idx="1">
                  <c:v>30.58</c:v>
                </c:pt>
                <c:pt idx="2">
                  <c:v>21.59</c:v>
                </c:pt>
                <c:pt idx="3">
                  <c:v>28.06</c:v>
                </c:pt>
                <c:pt idx="4">
                  <c:v>21.959999999999987</c:v>
                </c:pt>
              </c:numCache>
            </c:numRef>
          </c:val>
        </c:ser>
        <c:marker val="1"/>
        <c:axId val="58877056"/>
        <c:axId val="58878976"/>
      </c:lineChart>
      <c:catAx>
        <c:axId val="5887705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600" baseline="0"/>
                </a:pPr>
                <a:r>
                  <a:rPr lang="en-US" sz="1600" baseline="0" dirty="0" smtClean="0"/>
                  <a:t>Year</a:t>
                </a:r>
                <a:endParaRPr lang="en-US" sz="1600" baseline="0" dirty="0"/>
              </a:p>
            </c:rich>
          </c:tx>
          <c:layout/>
        </c:title>
        <c:numFmt formatCode="General" sourceLinked="1"/>
        <c:tickLblPos val="nextTo"/>
        <c:crossAx val="58878976"/>
        <c:crosses val="autoZero"/>
        <c:auto val="1"/>
        <c:lblAlgn val="ctr"/>
        <c:lblOffset val="100"/>
      </c:catAx>
      <c:valAx>
        <c:axId val="588789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600" baseline="0"/>
                </a:pPr>
                <a:r>
                  <a:rPr lang="en-US" sz="1600" baseline="0" dirty="0" smtClean="0"/>
                  <a:t>Space charges/Core/Yr    (US S)</a:t>
                </a:r>
                <a:endParaRPr lang="en-US" sz="1600" baseline="0" dirty="0"/>
              </a:p>
            </c:rich>
          </c:tx>
          <c:layout>
            <c:manualLayout>
              <c:xMode val="edge"/>
              <c:yMode val="edge"/>
              <c:x val="1.1006289308176103E-2"/>
              <c:y val="4.9947834645669313E-2"/>
            </c:manualLayout>
          </c:layout>
        </c:title>
        <c:numFmt formatCode="0.00" sourceLinked="1"/>
        <c:tickLblPos val="nextTo"/>
        <c:crossAx val="58877056"/>
        <c:crosses val="autoZero"/>
        <c:crossBetween val="between"/>
      </c:valAx>
    </c:plotArea>
    <c:legend>
      <c:legendPos val="r"/>
      <c:layout/>
    </c:legend>
    <c:plotVisOnly val="1"/>
  </c:chart>
  <c:spPr>
    <a:noFill/>
  </c:spPr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RHIC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46.9</c:v>
                </c:pt>
                <c:pt idx="1">
                  <c:v>48.1</c:v>
                </c:pt>
                <c:pt idx="2">
                  <c:v>27.3</c:v>
                </c:pt>
                <c:pt idx="3">
                  <c:v>21.4</c:v>
                </c:pt>
                <c:pt idx="4">
                  <c:v>24.1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USATLAS</c:v>
                </c:pt>
              </c:strCache>
            </c:strRef>
          </c:tx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28.7</c:v>
                </c:pt>
                <c:pt idx="1">
                  <c:v>34.1</c:v>
                </c:pt>
                <c:pt idx="2">
                  <c:v>22</c:v>
                </c:pt>
                <c:pt idx="3">
                  <c:v>18.3</c:v>
                </c:pt>
                <c:pt idx="4">
                  <c:v>17.899999999999999</c:v>
                </c:pt>
              </c:numCache>
            </c:numRef>
          </c:val>
        </c:ser>
        <c:marker val="1"/>
        <c:axId val="59408384"/>
        <c:axId val="59410304"/>
      </c:lineChart>
      <c:catAx>
        <c:axId val="594083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Year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9410304"/>
        <c:crosses val="autoZero"/>
        <c:auto val="1"/>
        <c:lblAlgn val="ctr"/>
        <c:lblOffset val="100"/>
      </c:catAx>
      <c:valAx>
        <c:axId val="594103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Cost</a:t>
                </a:r>
                <a:r>
                  <a:rPr lang="en-US" baseline="0" dirty="0" smtClean="0"/>
                  <a:t> per HS06 (in US $)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940838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0.42991</cdr:x>
      <cdr:y>0.91429</cdr:y>
    </cdr:from>
    <cdr:to>
      <cdr:x>0.56075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05200" y="2667000"/>
          <a:ext cx="10668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0.42991</cdr:x>
      <cdr:y>0.91429</cdr:y>
    </cdr:from>
    <cdr:to>
      <cdr:x>0.56075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05200" y="2667000"/>
          <a:ext cx="10668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6B4B1-0BF9-49BB-BB6B-2294D1D76767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88319C-31D4-48F3-A15E-02BC9FFF05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A86C9-5A94-43AA-9002-436F563C62D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A86C9-5A94-43AA-9002-436F563C62D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88319C-31D4-48F3-A15E-02BC9FFF056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18EE6-1279-41AF-9137-8DC7CB67D271}" type="datetimeFigureOut">
              <a:rPr lang="en-US" smtClean="0"/>
              <a:pPr/>
              <a:t>10/12/2013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9ABB2-BE1C-4B5D-8EC6-FE0ED5E160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Operating Dedicated Data Centers – Is It Cost-Effective?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CHEP 2013 - Amsterdam</a:t>
            </a:r>
          </a:p>
          <a:p>
            <a:r>
              <a:rPr lang="en-US" sz="2400" smtClean="0">
                <a:solidFill>
                  <a:srgbClr val="0070C0"/>
                </a:solidFill>
              </a:rPr>
              <a:t>Tony Wong - Brookhaven </a:t>
            </a:r>
            <a:r>
              <a:rPr lang="en-US" sz="2400" dirty="0" smtClean="0">
                <a:solidFill>
                  <a:srgbClr val="0070C0"/>
                </a:solidFill>
              </a:rPr>
              <a:t>National Lab </a:t>
            </a:r>
          </a:p>
          <a:p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Costs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</p:nvPr>
        </p:nvGraphicFramePr>
        <p:xfrm>
          <a:off x="457200" y="1447800"/>
          <a:ext cx="80772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990600" y="4724400"/>
            <a:ext cx="7391400" cy="14017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Standard 1-U or 2-U servers</a:t>
            </a:r>
          </a:p>
          <a:p>
            <a:r>
              <a:rPr lang="en-US" dirty="0" smtClean="0"/>
              <a:t>Includes server, rack, rack </a:t>
            </a:r>
            <a:r>
              <a:rPr lang="en-US" dirty="0" err="1" smtClean="0"/>
              <a:t>pdu’s</a:t>
            </a:r>
            <a:r>
              <a:rPr lang="en-US" dirty="0" smtClean="0"/>
              <a:t>, rack switches, all hardware installation (does not include network cost)</a:t>
            </a:r>
          </a:p>
          <a:p>
            <a:r>
              <a:rPr lang="en-US" dirty="0" smtClean="0"/>
              <a:t>Hardware configuration changes (</a:t>
            </a:r>
            <a:r>
              <a:rPr lang="en-US" dirty="0" err="1" smtClean="0"/>
              <a:t>ie</a:t>
            </a:r>
            <a:r>
              <a:rPr lang="en-US" dirty="0" smtClean="0"/>
              <a:t>, more RAM, storage, etc) not decoupled from server costs </a:t>
            </a:r>
            <a:r>
              <a:rPr lang="en-US" dirty="0" smtClean="0">
                <a:sym typeface="Wingdings" pitchFamily="2" charset="2"/>
              </a:rPr>
              <a:t> partly responsible for fluctuations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Network 1 </a:t>
            </a:r>
            <a:r>
              <a:rPr lang="en-US" dirty="0" err="1" smtClean="0"/>
              <a:t>GbE</a:t>
            </a:r>
            <a:r>
              <a:rPr lang="en-US" dirty="0" smtClean="0"/>
              <a:t> connectivity (switch, line cards, cabling, etc) for 900 hosts costs ~$450k </a:t>
            </a:r>
          </a:p>
          <a:p>
            <a:r>
              <a:rPr lang="en-US" dirty="0" smtClean="0"/>
              <a:t>Cost per core is ~$45 assuming our newest configuration (dual 8-core </a:t>
            </a:r>
            <a:r>
              <a:rPr lang="en-US" dirty="0" err="1" smtClean="0"/>
              <a:t>Sandybridge</a:t>
            </a:r>
            <a:r>
              <a:rPr lang="en-US" dirty="0" smtClean="0"/>
              <a:t> </a:t>
            </a:r>
            <a:r>
              <a:rPr lang="en-US" dirty="0" err="1" smtClean="0"/>
              <a:t>cpu’s</a:t>
            </a:r>
            <a:r>
              <a:rPr lang="en-US" dirty="0" smtClean="0"/>
              <a:t>)</a:t>
            </a:r>
          </a:p>
          <a:p>
            <a:r>
              <a:rPr lang="en-US" dirty="0" smtClean="0"/>
              <a:t>Assume network equipment is used during the lifetime of the Linux Farm hosts (4 years for USATLAS and 6 years for RHIC)</a:t>
            </a:r>
          </a:p>
          <a:p>
            <a:r>
              <a:rPr lang="en-US" dirty="0" smtClean="0"/>
              <a:t>Calculate cost per core per year by amortizing cost of network equipment over the lifetime of the servers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Computing cluster uses mostly open-source software (free)</a:t>
            </a:r>
          </a:p>
          <a:p>
            <a:r>
              <a:rPr lang="en-US" dirty="0" smtClean="0"/>
              <a:t>Three exceptions</a:t>
            </a:r>
          </a:p>
          <a:p>
            <a:pPr lvl="1"/>
            <a:r>
              <a:rPr lang="en-US" dirty="0" err="1" smtClean="0"/>
              <a:t>Ksplice</a:t>
            </a:r>
            <a:r>
              <a:rPr lang="en-US" dirty="0" smtClean="0"/>
              <a:t> (reboot-less kernel patching software)</a:t>
            </a:r>
          </a:p>
          <a:p>
            <a:pPr lvl="1"/>
            <a:r>
              <a:rPr lang="en-US" dirty="0" err="1" smtClean="0"/>
              <a:t>Synapsense</a:t>
            </a:r>
            <a:r>
              <a:rPr lang="en-US" dirty="0" smtClean="0"/>
              <a:t> (real-time 3-D heat map of data center for environmental monitoring</a:t>
            </a:r>
            <a:r>
              <a:rPr lang="en-US" dirty="0" smtClean="0"/>
              <a:t>) – presentation by </a:t>
            </a:r>
            <a:r>
              <a:rPr lang="en-US" dirty="0" err="1" smtClean="0"/>
              <a:t>Alexandr</a:t>
            </a:r>
            <a:r>
              <a:rPr lang="en-US" dirty="0" smtClean="0"/>
              <a:t> </a:t>
            </a:r>
            <a:r>
              <a:rPr lang="en-US" dirty="0" err="1" smtClean="0"/>
              <a:t>Zaytsev</a:t>
            </a:r>
            <a:r>
              <a:rPr lang="en-US" smtClean="0"/>
              <a:t> at CHEP2013</a:t>
            </a:r>
            <a:endParaRPr lang="en-US" dirty="0" smtClean="0"/>
          </a:p>
          <a:p>
            <a:pPr lvl="1"/>
            <a:r>
              <a:rPr lang="en-US" dirty="0" err="1" smtClean="0"/>
              <a:t>Sensaphone</a:t>
            </a:r>
            <a:r>
              <a:rPr lang="en-US" dirty="0" smtClean="0"/>
              <a:t> (power monitoring and alert system used to detect when on UPS power)</a:t>
            </a:r>
          </a:p>
          <a:p>
            <a:r>
              <a:rPr lang="en-US" dirty="0" smtClean="0"/>
              <a:t>Negligibly small combined cost (~$3/core each for RHIC and USATLAS)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Electrical Costs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</p:nvPr>
        </p:nvGraphicFramePr>
        <p:xfrm>
          <a:off x="457200" y="1600201"/>
          <a:ext cx="82296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066800" y="4724400"/>
            <a:ext cx="7162800" cy="1905000"/>
          </a:xfrm>
        </p:spPr>
        <p:txBody>
          <a:bodyPr>
            <a:noAutofit/>
          </a:bodyPr>
          <a:lstStyle/>
          <a:p>
            <a:r>
              <a:rPr lang="en-US" sz="1600" dirty="0" smtClean="0"/>
              <a:t>Increasingly power-efficient hardware has decreased power consumption per core at the RACF in recent years</a:t>
            </a:r>
          </a:p>
          <a:p>
            <a:r>
              <a:rPr lang="en-US" sz="1600" dirty="0" smtClean="0"/>
              <a:t>RHIC costs higher than USATLAS due to differences in hardware configuration and usage patterns</a:t>
            </a:r>
          </a:p>
          <a:p>
            <a:r>
              <a:rPr lang="en-US" sz="1600" dirty="0" smtClean="0"/>
              <a:t>Average instantaneous power consumption per core was ~25 W in 2012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Data Center Space Charges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343400"/>
            <a:ext cx="7620000" cy="1858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Overhead charged to program funds to pay for data center infrastructure (cooling, UPS, building lights, cleaning, physical security, repairs, etc) maintenance—upward trend a concern</a:t>
            </a:r>
          </a:p>
          <a:p>
            <a:r>
              <a:rPr lang="en-US" dirty="0" smtClean="0"/>
              <a:t>Based on footprint (~13,000 ft</a:t>
            </a:r>
            <a:r>
              <a:rPr lang="en-US" baseline="30000" dirty="0" smtClean="0"/>
              <a:t>2</a:t>
            </a:r>
            <a:r>
              <a:rPr lang="en-US" dirty="0" smtClean="0"/>
              <a:t> or ~1200 m</a:t>
            </a:r>
            <a:r>
              <a:rPr lang="en-US" baseline="30000" dirty="0" smtClean="0"/>
              <a:t>2</a:t>
            </a:r>
            <a:r>
              <a:rPr lang="en-US" dirty="0" smtClean="0"/>
              <a:t>) and other factors</a:t>
            </a:r>
          </a:p>
          <a:p>
            <a:r>
              <a:rPr lang="en-US" dirty="0" smtClean="0"/>
              <a:t>USATLAS occupies ~60% of the total area.</a:t>
            </a:r>
          </a:p>
          <a:p>
            <a:r>
              <a:rPr lang="en-US" dirty="0" smtClean="0"/>
              <a:t>Rate reset on a yearly basis – not predictable</a:t>
            </a: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533400" y="1295400"/>
          <a:ext cx="80772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Space Charges for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343400"/>
            <a:ext cx="7620000" cy="1858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Space charges incurred by Linux Farm clusters</a:t>
            </a:r>
          </a:p>
          <a:p>
            <a:r>
              <a:rPr lang="en-US" dirty="0" smtClean="0"/>
              <a:t>Estimated on approximate footprint occupied</a:t>
            </a:r>
          </a:p>
          <a:p>
            <a:r>
              <a:rPr lang="en-US" dirty="0" smtClean="0"/>
              <a:t>Charges/core dropping but overall footprint expanding</a:t>
            </a:r>
          </a:p>
          <a:p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533400" y="1295400"/>
          <a:ext cx="80772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Historical Cost/Core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4572000"/>
            <a:ext cx="8229600" cy="21336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Includes 2009-2013 data</a:t>
            </a:r>
          </a:p>
          <a:p>
            <a:r>
              <a:rPr lang="en-US" sz="2000" dirty="0" smtClean="0"/>
              <a:t>BNL-imposed overhead included</a:t>
            </a:r>
          </a:p>
          <a:p>
            <a:r>
              <a:rPr lang="en-US" sz="2000" dirty="0" smtClean="0"/>
              <a:t>Amortize server and network over 4 or 6 (USATLAS/RHIC) years and use only physical cores</a:t>
            </a:r>
          </a:p>
          <a:p>
            <a:r>
              <a:rPr lang="en-US" sz="2000" dirty="0" smtClean="0"/>
              <a:t>RACF Compute Cluster staffed by 4 FTE ($200k/FTE)</a:t>
            </a:r>
          </a:p>
          <a:p>
            <a:r>
              <a:rPr lang="en-US" sz="2000" dirty="0" smtClean="0"/>
              <a:t>About 25-31% contribution from other-than-server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14400" y="1397000"/>
          <a:ext cx="7086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4485"/>
                <a:gridCol w="2657475"/>
                <a:gridCol w="283464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USATLAS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RHIC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Server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$228/yr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$277/yr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Network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$28/yr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$26/yr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Software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$3/yr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$3/yr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Staff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$34/yr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$34/yr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Electrical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$12/yr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$16/yr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Space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$27/yr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$13/yr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$332/yr ($0.038/hr)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$369/yr ($0.042/hr)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Hardware cost/core is flattening out</a:t>
            </a:r>
          </a:p>
          <a:p>
            <a:r>
              <a:rPr lang="en-US" dirty="0" smtClean="0"/>
              <a:t>Space charges are trending higher due to internal BNL dynamics</a:t>
            </a:r>
          </a:p>
          <a:p>
            <a:r>
              <a:rPr lang="en-US" dirty="0" smtClean="0"/>
              <a:t>Network cost trends in medium-term will be affected by technology choices</a:t>
            </a:r>
          </a:p>
          <a:p>
            <a:pPr lvl="1"/>
            <a:r>
              <a:rPr lang="en-US" dirty="0" smtClean="0"/>
              <a:t>Remain at 1 </a:t>
            </a:r>
            <a:r>
              <a:rPr lang="en-US" dirty="0" err="1" smtClean="0"/>
              <a:t>GbE</a:t>
            </a:r>
            <a:r>
              <a:rPr lang="en-US" dirty="0" smtClean="0"/>
              <a:t> for now</a:t>
            </a:r>
          </a:p>
          <a:p>
            <a:pPr lvl="1"/>
            <a:r>
              <a:rPr lang="en-US" dirty="0" smtClean="0"/>
              <a:t>Transition to 10 </a:t>
            </a:r>
            <a:r>
              <a:rPr lang="en-US" dirty="0" err="1" smtClean="0"/>
              <a:t>GbE</a:t>
            </a:r>
            <a:r>
              <a:rPr lang="en-US" dirty="0" smtClean="0"/>
              <a:t> in 2015?</a:t>
            </a:r>
          </a:p>
          <a:p>
            <a:pPr lvl="2"/>
            <a:r>
              <a:rPr lang="en-US" smtClean="0"/>
              <a:t>$63/core </a:t>
            </a:r>
            <a:r>
              <a:rPr lang="en-US" dirty="0" smtClean="0"/>
              <a:t>(at 2013 prices) </a:t>
            </a:r>
            <a:r>
              <a:rPr lang="en-US" dirty="0" smtClean="0">
                <a:sym typeface="Wingdings" pitchFamily="2" charset="2"/>
              </a:rPr>
              <a:t> substantially lower in 2 years?</a:t>
            </a:r>
            <a:endParaRPr lang="en-US" dirty="0" smtClean="0"/>
          </a:p>
          <a:p>
            <a:pPr lvl="1"/>
            <a:r>
              <a:rPr lang="en-US" dirty="0" smtClean="0"/>
              <a:t>Is </a:t>
            </a:r>
            <a:r>
              <a:rPr lang="en-US" dirty="0" err="1" smtClean="0"/>
              <a:t>Infiniband</a:t>
            </a:r>
            <a:r>
              <a:rPr lang="en-US" dirty="0" smtClean="0"/>
              <a:t> a realistic alternative?</a:t>
            </a:r>
          </a:p>
          <a:p>
            <a:pPr lvl="2"/>
            <a:r>
              <a:rPr lang="en-US" dirty="0" smtClean="0"/>
              <a:t>Evaluation underway (estimate ~30-50% lower than 10 </a:t>
            </a:r>
            <a:r>
              <a:rPr lang="en-US" dirty="0" err="1" smtClean="0"/>
              <a:t>GbE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Resiliency of Data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if duplication of derived data at Tier1 is a requirement?</a:t>
            </a:r>
          </a:p>
          <a:p>
            <a:pPr lvl="1"/>
            <a:r>
              <a:rPr lang="en-US" dirty="0" smtClean="0"/>
              <a:t>to avoid catastrophic loss of data (</a:t>
            </a:r>
            <a:r>
              <a:rPr lang="en-US" dirty="0" err="1" smtClean="0"/>
              <a:t>ie</a:t>
            </a:r>
            <a:r>
              <a:rPr lang="en-US" dirty="0" smtClean="0"/>
              <a:t>, fire, hurricane, etc)</a:t>
            </a:r>
          </a:p>
          <a:p>
            <a:pPr lvl="1"/>
            <a:r>
              <a:rPr lang="en-US" dirty="0" smtClean="0"/>
              <a:t>to overcome hardware failure </a:t>
            </a:r>
          </a:p>
          <a:p>
            <a:r>
              <a:rPr lang="en-US" dirty="0" smtClean="0"/>
              <a:t>BNL is investigating:</a:t>
            </a:r>
          </a:p>
          <a:p>
            <a:pPr lvl="1"/>
            <a:r>
              <a:rPr lang="en-US" dirty="0" smtClean="0"/>
              <a:t>Robotic tapes</a:t>
            </a:r>
          </a:p>
          <a:p>
            <a:pPr lvl="1"/>
            <a:r>
              <a:rPr lang="en-US" dirty="0" smtClean="0"/>
              <a:t>NAS (</a:t>
            </a:r>
            <a:r>
              <a:rPr lang="en-US" dirty="0" err="1" smtClean="0"/>
              <a:t>BlueArc</a:t>
            </a:r>
            <a:r>
              <a:rPr lang="en-US" dirty="0" smtClean="0"/>
              <a:t>, DDN, </a:t>
            </a:r>
            <a:r>
              <a:rPr lang="en-US" dirty="0" err="1" smtClean="0"/>
              <a:t>MAPr</a:t>
            </a:r>
            <a:r>
              <a:rPr lang="en-US" dirty="0" smtClean="0"/>
              <a:t>, etc)</a:t>
            </a:r>
          </a:p>
          <a:p>
            <a:pPr lvl="1"/>
            <a:r>
              <a:rPr lang="en-US" dirty="0" smtClean="0"/>
              <a:t>Worker nodes (via </a:t>
            </a:r>
            <a:r>
              <a:rPr lang="en-US" dirty="0" err="1" smtClean="0"/>
              <a:t>dCache</a:t>
            </a:r>
            <a:r>
              <a:rPr lang="en-US" dirty="0" smtClean="0"/>
              <a:t>, </a:t>
            </a:r>
            <a:r>
              <a:rPr lang="en-US" dirty="0" err="1" smtClean="0"/>
              <a:t>Hadoop</a:t>
            </a:r>
            <a:r>
              <a:rPr lang="en-US" dirty="0" smtClean="0"/>
              <a:t>, </a:t>
            </a:r>
            <a:r>
              <a:rPr lang="en-US" dirty="0" err="1" smtClean="0"/>
              <a:t>MAPr</a:t>
            </a:r>
            <a:r>
              <a:rPr lang="en-US" dirty="0" smtClean="0"/>
              <a:t>, etc)</a:t>
            </a:r>
          </a:p>
          <a:p>
            <a:pPr lvl="1"/>
            <a:r>
              <a:rPr lang="en-US" dirty="0" smtClean="0"/>
              <a:t>Cloud (EC2, GCE, etc)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Data Duplication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Raw costs</a:t>
            </a:r>
          </a:p>
          <a:p>
            <a:pPr lvl="1"/>
            <a:r>
              <a:rPr lang="en-US" dirty="0" smtClean="0"/>
              <a:t>Cloud (EC2) </a:t>
            </a:r>
            <a:r>
              <a:rPr lang="en-US" dirty="0" smtClean="0">
                <a:sym typeface="Wingdings" pitchFamily="2" charset="2"/>
              </a:rPr>
              <a:t> $0.05/GB/month</a:t>
            </a:r>
            <a:endParaRPr lang="en-US" dirty="0" smtClean="0"/>
          </a:p>
          <a:p>
            <a:pPr lvl="1"/>
            <a:r>
              <a:rPr lang="en-US" dirty="0" smtClean="0"/>
              <a:t>Worker nodes </a:t>
            </a:r>
            <a:r>
              <a:rPr lang="en-US" dirty="0" smtClean="0">
                <a:sym typeface="Wingdings" pitchFamily="2" charset="2"/>
              </a:rPr>
              <a:t> $0.08/GB</a:t>
            </a:r>
            <a:endParaRPr lang="en-US" dirty="0" smtClean="0"/>
          </a:p>
          <a:p>
            <a:pPr lvl="1"/>
            <a:r>
              <a:rPr lang="en-US" dirty="0" smtClean="0"/>
              <a:t>NAS </a:t>
            </a:r>
            <a:r>
              <a:rPr lang="en-US" dirty="0" smtClean="0">
                <a:sym typeface="Wingdings" pitchFamily="2" charset="2"/>
              </a:rPr>
              <a:t> $0.20/GB</a:t>
            </a:r>
            <a:endParaRPr lang="en-US" dirty="0" smtClean="0"/>
          </a:p>
          <a:p>
            <a:pPr lvl="1"/>
            <a:r>
              <a:rPr lang="en-US" dirty="0" smtClean="0"/>
              <a:t>Tape (T10K) </a:t>
            </a:r>
            <a:r>
              <a:rPr lang="en-US" dirty="0" smtClean="0">
                <a:sym typeface="Wingdings" pitchFamily="2" charset="2"/>
              </a:rPr>
              <a:t> $0.03/GB</a:t>
            </a:r>
            <a:endParaRPr lang="en-US" dirty="0" smtClean="0"/>
          </a:p>
          <a:p>
            <a:r>
              <a:rPr lang="en-US" dirty="0" smtClean="0"/>
              <a:t>Example of 15 PB initial deployment on worker nodes</a:t>
            </a:r>
          </a:p>
          <a:p>
            <a:pPr lvl="1"/>
            <a:r>
              <a:rPr lang="en-US" dirty="0" smtClean="0"/>
              <a:t>Current usage at RACF</a:t>
            </a:r>
          </a:p>
          <a:p>
            <a:pPr lvl="1"/>
            <a:r>
              <a:rPr lang="en-US" dirty="0" smtClean="0"/>
              <a:t>Assume 100% duplication</a:t>
            </a:r>
          </a:p>
          <a:p>
            <a:pPr lvl="1"/>
            <a:r>
              <a:rPr lang="en-US" dirty="0" smtClean="0"/>
              <a:t>Add $39/yr to cost/core of worker nodes</a:t>
            </a:r>
          </a:p>
          <a:p>
            <a:pPr lvl="1"/>
            <a:r>
              <a:rPr lang="en-US" dirty="0" smtClean="0"/>
              <a:t>High-Availability requirement (UPS back-up costs?)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Traditional HENP computing models mostly relied on dedicated data centers until recently</a:t>
            </a:r>
          </a:p>
          <a:p>
            <a:r>
              <a:rPr lang="en-US" dirty="0" smtClean="0"/>
              <a:t>Budgetary realities (and economies of scale) compel the HENP community to evaluate alternatives</a:t>
            </a:r>
          </a:p>
          <a:p>
            <a:r>
              <a:rPr lang="en-US" dirty="0" smtClean="0"/>
              <a:t>For-profit providers (Amazon, Google) offer cloud services</a:t>
            </a:r>
          </a:p>
          <a:p>
            <a:r>
              <a:rPr lang="en-US" dirty="0" smtClean="0"/>
              <a:t>Virtual organizations (OSG, EGI, etc) are harnessing the power of non-dedicated resources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Cost of computing/core at dedicated data centers compare favorably with cloud costs</a:t>
            </a:r>
          </a:p>
          <a:p>
            <a:pPr lvl="1"/>
            <a:r>
              <a:rPr lang="en-US" dirty="0" smtClean="0"/>
              <a:t>$0.04/hr (RACF) vs. $0.12/hr (EC2)</a:t>
            </a:r>
          </a:p>
          <a:p>
            <a:pPr lvl="1"/>
            <a:r>
              <a:rPr lang="en-US" dirty="0" smtClean="0"/>
              <a:t>Near-term trends</a:t>
            </a:r>
          </a:p>
          <a:p>
            <a:pPr lvl="2"/>
            <a:r>
              <a:rPr lang="en-US" dirty="0" smtClean="0"/>
              <a:t>Hardware</a:t>
            </a:r>
          </a:p>
          <a:p>
            <a:pPr lvl="2"/>
            <a:r>
              <a:rPr lang="en-US" dirty="0" smtClean="0"/>
              <a:t>Infrastructure </a:t>
            </a:r>
          </a:p>
          <a:p>
            <a:pPr lvl="2"/>
            <a:r>
              <a:rPr lang="en-US" dirty="0" smtClean="0"/>
              <a:t>Staff </a:t>
            </a:r>
          </a:p>
          <a:p>
            <a:pPr lvl="2"/>
            <a:r>
              <a:rPr lang="en-US" dirty="0" smtClean="0"/>
              <a:t>Data duplication  </a:t>
            </a:r>
          </a:p>
          <a:p>
            <a:r>
              <a:rPr lang="en-US" dirty="0" smtClean="0"/>
              <a:t>Data duplication requirements will raise costs and complexity – not a free ride</a:t>
            </a:r>
            <a:endParaRPr lang="en-US" dirty="0"/>
          </a:p>
        </p:txBody>
      </p:sp>
      <p:sp>
        <p:nvSpPr>
          <p:cNvPr id="5" name="Down Arrow 4"/>
          <p:cNvSpPr>
            <a:spLocks noChangeAspect="1"/>
          </p:cNvSpPr>
          <p:nvPr/>
        </p:nvSpPr>
        <p:spPr>
          <a:xfrm rot="-2700000">
            <a:off x="3127517" y="3440699"/>
            <a:ext cx="152400" cy="288036"/>
          </a:xfrm>
          <a:prstGeom prst="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6" name="Up Arrow 5"/>
          <p:cNvSpPr>
            <a:spLocks noChangeAspect="1"/>
          </p:cNvSpPr>
          <p:nvPr/>
        </p:nvSpPr>
        <p:spPr>
          <a:xfrm rot="2700000">
            <a:off x="3587683" y="3818419"/>
            <a:ext cx="145394" cy="29352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>
            <a:spLocks noChangeAspect="1"/>
          </p:cNvSpPr>
          <p:nvPr/>
        </p:nvSpPr>
        <p:spPr>
          <a:xfrm>
            <a:off x="2438400" y="4191000"/>
            <a:ext cx="366144" cy="181359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Up Arrow 7"/>
          <p:cNvSpPr>
            <a:spLocks noChangeAspect="1"/>
          </p:cNvSpPr>
          <p:nvPr/>
        </p:nvSpPr>
        <p:spPr>
          <a:xfrm rot="2700000">
            <a:off x="3740083" y="4504218"/>
            <a:ext cx="145394" cy="29352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Back-up slides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per HS06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RACF 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All RACF calculations assumed physical cores</a:t>
            </a:r>
          </a:p>
          <a:p>
            <a:pPr lvl="1"/>
            <a:r>
              <a:rPr lang="en-US" dirty="0" smtClean="0"/>
              <a:t>In 2013, the RACF average physical core is rated at ~16 HS06</a:t>
            </a:r>
          </a:p>
          <a:p>
            <a:pPr lvl="1"/>
            <a:r>
              <a:rPr lang="en-US" dirty="0" smtClean="0"/>
              <a:t>2 ECU rating directly comparable to some EC2 instances </a:t>
            </a:r>
          </a:p>
          <a:p>
            <a:pPr lvl="1"/>
            <a:r>
              <a:rPr lang="en-US" dirty="0" smtClean="0"/>
              <a:t>In practice, RACF </a:t>
            </a:r>
            <a:r>
              <a:rPr lang="en-US" dirty="0" err="1" smtClean="0"/>
              <a:t>hyperthreads</a:t>
            </a:r>
            <a:r>
              <a:rPr lang="en-US" dirty="0" smtClean="0"/>
              <a:t> all its physical cores, doubling the number of compute cores</a:t>
            </a:r>
          </a:p>
          <a:p>
            <a:r>
              <a:rPr lang="en-US" dirty="0" err="1" smtClean="0"/>
              <a:t>Hyperthreaded</a:t>
            </a:r>
            <a:r>
              <a:rPr lang="en-US" dirty="0" smtClean="0"/>
              <a:t> cores </a:t>
            </a:r>
          </a:p>
          <a:p>
            <a:pPr lvl="1"/>
            <a:r>
              <a:rPr lang="en-US" dirty="0" smtClean="0"/>
              <a:t>adds ~30% to HS06 rating (~21 for 2013)</a:t>
            </a:r>
          </a:p>
          <a:p>
            <a:pPr lvl="1"/>
            <a:r>
              <a:rPr lang="en-US" dirty="0" smtClean="0"/>
              <a:t>Approximately ~2.6 ECU</a:t>
            </a:r>
          </a:p>
          <a:p>
            <a:pPr>
              <a:buNone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RACF Context at BNL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Dedicated resources</a:t>
            </a:r>
          </a:p>
          <a:p>
            <a:pPr lvl="1"/>
            <a:r>
              <a:rPr lang="en-US" dirty="0" smtClean="0"/>
              <a:t>Tier0 for RHIC computing</a:t>
            </a:r>
          </a:p>
          <a:p>
            <a:pPr lvl="1"/>
            <a:r>
              <a:rPr lang="en-US" dirty="0" smtClean="0"/>
              <a:t>U.S. Tier 1 for ATLAS</a:t>
            </a:r>
          </a:p>
          <a:p>
            <a:pPr lvl="1"/>
            <a:r>
              <a:rPr lang="en-US" dirty="0" smtClean="0"/>
              <a:t>Two (BNL, Wisconsin) Tier 3 for ATLAS</a:t>
            </a:r>
          </a:p>
          <a:p>
            <a:pPr lvl="1"/>
            <a:r>
              <a:rPr lang="en-US" dirty="0" smtClean="0"/>
              <a:t>Other (LBNE, LSST, etc) </a:t>
            </a:r>
          </a:p>
          <a:p>
            <a:r>
              <a:rPr lang="en-US" dirty="0" smtClean="0"/>
              <a:t>Over 2,200 servers, 23,000 physical cores and 16 PB of worker node-based storage</a:t>
            </a:r>
          </a:p>
          <a:p>
            <a:r>
              <a:rPr lang="en-US" dirty="0" smtClean="0"/>
              <a:t>Robotic storage and other disk-based distributed storage services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Usage Profiles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Monte Carlo </a:t>
            </a:r>
          </a:p>
          <a:p>
            <a:pPr lvl="1"/>
            <a:r>
              <a:rPr lang="en-US" dirty="0" smtClean="0"/>
              <a:t>minimal local dependencies</a:t>
            </a:r>
          </a:p>
          <a:p>
            <a:pPr lvl="1"/>
            <a:r>
              <a:rPr lang="en-US" dirty="0" smtClean="0"/>
              <a:t>long-running, </a:t>
            </a:r>
            <a:r>
              <a:rPr lang="en-US" dirty="0" err="1" smtClean="0"/>
              <a:t>cpu</a:t>
            </a:r>
            <a:r>
              <a:rPr lang="en-US" dirty="0" smtClean="0"/>
              <a:t>-bound, low I/O requirements</a:t>
            </a:r>
          </a:p>
          <a:p>
            <a:r>
              <a:rPr lang="en-US" dirty="0" smtClean="0"/>
              <a:t>Analysis</a:t>
            </a:r>
          </a:p>
          <a:p>
            <a:pPr lvl="1"/>
            <a:r>
              <a:rPr lang="en-US" dirty="0" smtClean="0"/>
              <a:t>some local dependencies</a:t>
            </a:r>
          </a:p>
          <a:p>
            <a:pPr lvl="1"/>
            <a:r>
              <a:rPr lang="en-US" dirty="0" smtClean="0"/>
              <a:t>Variable length and I/O requirements</a:t>
            </a:r>
          </a:p>
          <a:p>
            <a:r>
              <a:rPr lang="en-US" dirty="0" smtClean="0"/>
              <a:t>Interactive </a:t>
            </a:r>
          </a:p>
          <a:p>
            <a:pPr lvl="1"/>
            <a:r>
              <a:rPr lang="en-US" dirty="0" smtClean="0"/>
              <a:t>significant local dependencies</a:t>
            </a:r>
          </a:p>
          <a:p>
            <a:pPr lvl="1"/>
            <a:r>
              <a:rPr lang="en-US" dirty="0" smtClean="0"/>
              <a:t>short-running, high I/O requirements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Amazon EC2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Full details at aws.amazon.com/ec2/pricing. </a:t>
            </a:r>
          </a:p>
          <a:p>
            <a:r>
              <a:rPr lang="en-US" dirty="0" smtClean="0"/>
              <a:t>Linux virtual instance</a:t>
            </a:r>
          </a:p>
          <a:p>
            <a:pPr lvl="1"/>
            <a:r>
              <a:rPr lang="en-US" dirty="0" smtClean="0"/>
              <a:t>1 ECU = 1.2 GHz Xeon processor from 2007 (HS06 ~ 8/core)</a:t>
            </a:r>
          </a:p>
          <a:p>
            <a:pPr lvl="1"/>
            <a:r>
              <a:rPr lang="en-US" dirty="0" smtClean="0"/>
              <a:t>2.2 GHz Xeon (</a:t>
            </a:r>
            <a:r>
              <a:rPr lang="en-US" dirty="0" err="1" smtClean="0"/>
              <a:t>Sandybridge</a:t>
            </a:r>
            <a:r>
              <a:rPr lang="en-US" dirty="0" smtClean="0"/>
              <a:t>) in 2013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HS06 ~ 38/core </a:t>
            </a:r>
          </a:p>
          <a:p>
            <a:r>
              <a:rPr lang="en-US" dirty="0" smtClean="0"/>
              <a:t>Pricing is </a:t>
            </a:r>
            <a:r>
              <a:rPr lang="en-US" dirty="0" smtClean="0">
                <a:solidFill>
                  <a:srgbClr val="FF0000"/>
                </a:solidFill>
              </a:rPr>
              <a:t>dynamic and region-based</a:t>
            </a:r>
            <a:r>
              <a:rPr lang="en-US" dirty="0" smtClean="0"/>
              <a:t>. Above prices were current on August 23, 2013 for Eastern US.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3" y="1295400"/>
          <a:ext cx="7696199" cy="1786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57"/>
                <a:gridCol w="1099457"/>
                <a:gridCol w="1099457"/>
                <a:gridCol w="1099457"/>
                <a:gridCol w="1099457"/>
                <a:gridCol w="1099457"/>
                <a:gridCol w="1099457"/>
              </a:tblGrid>
              <a:tr h="594193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ECU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RAM (GB)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Storage (GB)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Network I/O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Cost/hr (US$)</a:t>
                      </a:r>
                      <a:endParaRPr lang="en-US" sz="1400" dirty="0"/>
                    </a:p>
                  </a:txBody>
                  <a:tcPr/>
                </a:tc>
              </a:tr>
              <a:tr h="3974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spot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m1.small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low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0.007</a:t>
                      </a:r>
                      <a:endParaRPr lang="en-US" sz="1400" dirty="0"/>
                    </a:p>
                  </a:txBody>
                  <a:tcPr/>
                </a:tc>
              </a:tr>
              <a:tr h="3974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spot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m1.medium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moderate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0.013</a:t>
                      </a:r>
                      <a:endParaRPr lang="en-US" sz="1400" dirty="0"/>
                    </a:p>
                  </a:txBody>
                  <a:tcPr/>
                </a:tc>
              </a:tr>
              <a:tr h="39743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On-demand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m1.medium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moderate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0.12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BNL Experience with EC2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Ran ~5000 EC2 jobs for ~3 weeks (January 2013)</a:t>
            </a:r>
          </a:p>
          <a:p>
            <a:pPr lvl="1"/>
            <a:r>
              <a:rPr lang="en-US" dirty="0" smtClean="0"/>
              <a:t>Tried m1.small with spot instance</a:t>
            </a:r>
          </a:p>
          <a:p>
            <a:pPr lvl="1"/>
            <a:r>
              <a:rPr lang="en-US" dirty="0" smtClean="0"/>
              <a:t>Spent US $13k</a:t>
            </a:r>
          </a:p>
          <a:p>
            <a:r>
              <a:rPr lang="en-US" dirty="0" smtClean="0"/>
              <a:t>Strategy</a:t>
            </a:r>
          </a:p>
          <a:p>
            <a:pPr lvl="1"/>
            <a:r>
              <a:rPr lang="en-US" dirty="0" smtClean="0"/>
              <a:t>Declare maximum acceptable price, but pay current, variable spot price. When spot price exceeds maximum acceptable price, instance (and job) is terminated without warning</a:t>
            </a:r>
          </a:p>
          <a:p>
            <a:pPr lvl="1"/>
            <a:r>
              <a:rPr lang="en-US" dirty="0" smtClean="0"/>
              <a:t>Maximum acceptable price = 3 x baseline </a:t>
            </a:r>
            <a:r>
              <a:rPr lang="en-US" dirty="0" smtClean="0">
                <a:sym typeface="Wingdings" pitchFamily="2" charset="2"/>
              </a:rPr>
              <a:t> $0.021/hr</a:t>
            </a:r>
            <a:endParaRPr lang="en-US" dirty="0" smtClean="0"/>
          </a:p>
          <a:p>
            <a:r>
              <a:rPr lang="en-US" dirty="0" smtClean="0"/>
              <a:t>Low efficiency for long jobs due to eviction policy</a:t>
            </a:r>
          </a:p>
          <a:p>
            <a:r>
              <a:rPr lang="en-US" dirty="0" smtClean="0"/>
              <a:t>EC2 jobs took ~50% longer (on average) to run when compared to dedicated facility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Google Compute Engine (GCE)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Standard Instance type (equivalent to EC2’s On-Demand)</a:t>
            </a:r>
          </a:p>
          <a:p>
            <a:pPr lvl="1"/>
            <a:r>
              <a:rPr lang="en-US" dirty="0" smtClean="0"/>
              <a:t>Linux (</a:t>
            </a:r>
            <a:r>
              <a:rPr lang="en-US" dirty="0" err="1" smtClean="0"/>
              <a:t>Ubuntu</a:t>
            </a:r>
            <a:r>
              <a:rPr lang="en-US" dirty="0" smtClean="0"/>
              <a:t> or </a:t>
            </a:r>
            <a:r>
              <a:rPr lang="en-US" dirty="0" err="1" smtClean="0"/>
              <a:t>CentOS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$0.132/hr (1 virtual core, 3.75 GB RAM, 420 GB storage) </a:t>
            </a:r>
            <a:r>
              <a:rPr lang="en-US" dirty="0" smtClean="0">
                <a:sym typeface="Wingdings" pitchFamily="2" charset="2"/>
              </a:rPr>
              <a:t> similar to EC2’s on-demand m1.medium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Evaluation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458k jobs (mix of </a:t>
            </a:r>
            <a:r>
              <a:rPr lang="en-US" dirty="0" err="1" smtClean="0">
                <a:sym typeface="Wingdings" pitchFamily="2" charset="2"/>
              </a:rPr>
              <a:t>evgen</a:t>
            </a:r>
            <a:r>
              <a:rPr lang="en-US" dirty="0" smtClean="0">
                <a:sym typeface="Wingdings" pitchFamily="2" charset="2"/>
              </a:rPr>
              <a:t>, fast </a:t>
            </a:r>
            <a:r>
              <a:rPr lang="en-US" dirty="0" err="1" smtClean="0">
                <a:sym typeface="Wingdings" pitchFamily="2" charset="2"/>
              </a:rPr>
              <a:t>sim</a:t>
            </a:r>
            <a:r>
              <a:rPr lang="en-US" dirty="0" smtClean="0">
                <a:sym typeface="Wingdings" pitchFamily="2" charset="2"/>
              </a:rPr>
              <a:t> and full </a:t>
            </a:r>
            <a:r>
              <a:rPr lang="en-US" dirty="0" err="1" smtClean="0">
                <a:sym typeface="Wingdings" pitchFamily="2" charset="2"/>
              </a:rPr>
              <a:t>sim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Ran for 7 weeks (March-April 2013)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Custom image based on Google’s </a:t>
            </a:r>
            <a:r>
              <a:rPr lang="en-US" dirty="0" err="1" smtClean="0">
                <a:sym typeface="Wingdings" pitchFamily="2" charset="2"/>
              </a:rPr>
              <a:t>CentOS</a:t>
            </a:r>
            <a:r>
              <a:rPr lang="en-US" dirty="0" smtClean="0">
                <a:sym typeface="Wingdings" pitchFamily="2" charset="2"/>
              </a:rPr>
              <a:t> 6 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 Sergey </a:t>
            </a:r>
            <a:r>
              <a:rPr lang="en-US" dirty="0" err="1" smtClean="0">
                <a:sym typeface="Wingdings" pitchFamily="2" charset="2"/>
              </a:rPr>
              <a:t>Panitkin’s</a:t>
            </a:r>
            <a:r>
              <a:rPr lang="en-US" dirty="0" smtClean="0">
                <a:sym typeface="Wingdings" pitchFamily="2" charset="2"/>
              </a:rPr>
              <a:t> presentation—ATLAS Cloud Computing R&amp;D.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 of Dedicated Facilities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Direct Costs</a:t>
            </a:r>
          </a:p>
          <a:p>
            <a:pPr lvl="1"/>
            <a:r>
              <a:rPr lang="en-US" dirty="0" smtClean="0"/>
              <a:t>Hardware (servers, network, etc)</a:t>
            </a:r>
          </a:p>
          <a:p>
            <a:pPr lvl="1"/>
            <a:r>
              <a:rPr lang="en-US" dirty="0" smtClean="0"/>
              <a:t>Software (licenses, support, etc)</a:t>
            </a:r>
          </a:p>
          <a:p>
            <a:r>
              <a:rPr lang="en-US" dirty="0" smtClean="0"/>
              <a:t>Indirect Costs</a:t>
            </a:r>
          </a:p>
          <a:p>
            <a:pPr lvl="1"/>
            <a:r>
              <a:rPr lang="en-US" dirty="0" smtClean="0"/>
              <a:t>Staff</a:t>
            </a:r>
          </a:p>
          <a:p>
            <a:pPr lvl="1"/>
            <a:r>
              <a:rPr lang="en-US" dirty="0" smtClean="0"/>
              <a:t>Infrastructure</a:t>
            </a:r>
          </a:p>
          <a:p>
            <a:pPr lvl="2"/>
            <a:r>
              <a:rPr lang="en-US" dirty="0" smtClean="0"/>
              <a:t>Power</a:t>
            </a:r>
          </a:p>
          <a:p>
            <a:pPr lvl="2"/>
            <a:r>
              <a:rPr lang="en-US" dirty="0" smtClean="0"/>
              <a:t>Space (includes cooling)</a:t>
            </a:r>
          </a:p>
          <a:p>
            <a:pPr lvl="1"/>
            <a:r>
              <a:rPr lang="en-US" dirty="0" smtClean="0"/>
              <a:t>Other?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of RACF Computing Cluster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4588</TotalTime>
  <Words>1260</Words>
  <Application>Microsoft Office PowerPoint</Application>
  <PresentationFormat>On-screen Show (4:3)</PresentationFormat>
  <Paragraphs>237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Operating Dedicated Data Centers – Is It Cost-Effective?</vt:lpstr>
      <vt:lpstr>Motivation</vt:lpstr>
      <vt:lpstr>RACF Context at BNL</vt:lpstr>
      <vt:lpstr>Usage Profiles</vt:lpstr>
      <vt:lpstr>Amazon EC2</vt:lpstr>
      <vt:lpstr>BNL Experience with EC2</vt:lpstr>
      <vt:lpstr>Google Compute Engine (GCE)</vt:lpstr>
      <vt:lpstr>Costs of Dedicated Facilities</vt:lpstr>
      <vt:lpstr>Growth of RACF Computing Cluster</vt:lpstr>
      <vt:lpstr>Server Costs</vt:lpstr>
      <vt:lpstr>Network</vt:lpstr>
      <vt:lpstr>Software</vt:lpstr>
      <vt:lpstr>Electrical Costs</vt:lpstr>
      <vt:lpstr>Overall Data Center Space Charges</vt:lpstr>
      <vt:lpstr>Space Charges for Servers</vt:lpstr>
      <vt:lpstr>Historical Cost/Core</vt:lpstr>
      <vt:lpstr>Trends</vt:lpstr>
      <vt:lpstr>Resiliency of Data Storage</vt:lpstr>
      <vt:lpstr>Cost of Data Duplication</vt:lpstr>
      <vt:lpstr>Summary</vt:lpstr>
      <vt:lpstr>Back-up slides</vt:lpstr>
      <vt:lpstr>Cost per HS06</vt:lpstr>
      <vt:lpstr>Additional RACF Details</vt:lpstr>
    </vt:vector>
  </TitlesOfParts>
  <Company>Brookhaven National 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Operating Dedicated Data Centers – Is It Cost-Effective?</dc:title>
  <dc:creator>tony wong</dc:creator>
  <cp:lastModifiedBy>tony</cp:lastModifiedBy>
  <cp:revision>338</cp:revision>
  <dcterms:created xsi:type="dcterms:W3CDTF">2013-06-07T20:11:41Z</dcterms:created>
  <dcterms:modified xsi:type="dcterms:W3CDTF">2013-10-13T03:58:39Z</dcterms:modified>
</cp:coreProperties>
</file>