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744" r:id="rId2"/>
  </p:sldMasterIdLst>
  <p:notesMasterIdLst>
    <p:notesMasterId r:id="rId19"/>
  </p:notesMasterIdLst>
  <p:handoutMasterIdLst>
    <p:handoutMasterId r:id="rId20"/>
  </p:handoutMasterIdLst>
  <p:sldIdLst>
    <p:sldId id="256" r:id="rId3"/>
    <p:sldId id="284" r:id="rId4"/>
    <p:sldId id="303" r:id="rId5"/>
    <p:sldId id="302" r:id="rId6"/>
    <p:sldId id="295" r:id="rId7"/>
    <p:sldId id="282" r:id="rId8"/>
    <p:sldId id="294" r:id="rId9"/>
    <p:sldId id="270" r:id="rId10"/>
    <p:sldId id="286" r:id="rId11"/>
    <p:sldId id="304" r:id="rId12"/>
    <p:sldId id="296" r:id="rId13"/>
    <p:sldId id="297" r:id="rId14"/>
    <p:sldId id="298" r:id="rId15"/>
    <p:sldId id="299" r:id="rId16"/>
    <p:sldId id="291" r:id="rId17"/>
    <p:sldId id="30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-2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1E927A-F86E-8443-AC65-8CF29BC38A5A}" type="datetimeFigureOut">
              <a:rPr lang="en-US" smtClean="0"/>
              <a:t>10/4/13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E206C5-F636-2344-A690-306090DD4F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2226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CF421A-96F9-B647-A44D-21D487D3FD4B}" type="datetimeFigureOut">
              <a:rPr lang="en-US" smtClean="0"/>
              <a:t>10/4/13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996A5-51FA-824A-9834-F298EF76D7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357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AA6AE-F26C-D845-9CD3-6B417B0B8200}" type="datetime1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2529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3991F-F9CC-4742-9689-48C8BCCDB630}" type="datetime1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3414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29F6-79DC-7F4A-9A2E-39EAADF80BAB}" type="datetime1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757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644" y="1228911"/>
            <a:ext cx="8772581" cy="4847365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5658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 defTabSz="914400">
                <a:defRPr/>
              </a:pPr>
              <a:r>
                <a:rPr lang="en-US" sz="3200" kern="0" dirty="0" smtClean="0">
                  <a:solidFill>
                    <a:srgbClr val="FFFFFF"/>
                  </a:solidFill>
                  <a:latin typeface="Arial"/>
                </a:rPr>
                <a:t>DSS/TAB</a:t>
              </a:r>
              <a:endParaRPr lang="en-US" sz="3200" kern="0" dirty="0">
                <a:solidFill>
                  <a:srgbClr val="FFFFFF"/>
                </a:solidFill>
                <a:latin typeface="Arial"/>
              </a:endParaRPr>
            </a:p>
          </p:txBody>
        </p:sp>
      </p:grpSp>
      <p:pic>
        <p:nvPicPr>
          <p:cNvPr id="7" name="Picture 20" descr="CERNlogo-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10" name="Picture 18" descr="0804041_19_DSS.tif"/>
            <p:cNvPicPr>
              <a:picLocks noChangeAspect="1"/>
            </p:cNvPicPr>
            <p:nvPr userDrawn="1"/>
          </p:nvPicPr>
          <p:blipFill>
            <a:blip r:embed="rId4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sz="4400" dirty="0">
                  <a:solidFill>
                    <a:srgbClr val="FFFFFF"/>
                  </a:solidFill>
                  <a:latin typeface="Arial"/>
                </a:rPr>
                <a:t>DSS</a:t>
              </a:r>
              <a:endParaRPr lang="en-US" sz="36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 defTabSz="914400">
              <a:defRPr/>
            </a:pPr>
            <a:r>
              <a:rPr lang="en-US" sz="90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 defTabSz="914400">
              <a:defRPr/>
            </a:pPr>
            <a:r>
              <a:rPr lang="en-US" sz="1100" b="1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</p:spTree>
    <p:extLst>
      <p:ext uri="{BB962C8B-B14F-4D97-AF65-F5344CB8AC3E}">
        <p14:creationId xmlns:p14="http://schemas.microsoft.com/office/powerpoint/2010/main" val="957037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087197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33972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940414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1928794" y="6597352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577869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2205385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645508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62D27-ADFF-F842-933E-85712A01A06F}" type="datetime1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5022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98493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28794" y="66294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 i="0">
                <a:solidFill>
                  <a:schemeClr val="tx1"/>
                </a:solidFill>
              </a:defRPr>
            </a:lvl1pPr>
          </a:lstStyle>
          <a:p>
            <a:pPr defTabSz="914400"/>
            <a:endParaRPr lang="en-GB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716636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28794" y="66294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/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315161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xfrm>
            <a:off x="1928794" y="6629400"/>
            <a:ext cx="6477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914400"/>
            <a:endParaRPr lang="en-GB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5015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4A431-3C90-F040-8FFA-8CCD3EA38951}" type="datetime1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751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DC031F-C7A5-C64B-B5A8-DA4609BC9D82}" type="datetime1">
              <a:rPr lang="en-US" smtClean="0"/>
              <a:t>10/4/13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115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3D322-23DE-BB4B-9AB0-5B142AF80FFF}" type="datetime1">
              <a:rPr lang="en-US" smtClean="0"/>
              <a:t>10/4/13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4465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0E695-3B13-7841-86F9-8977541D7678}" type="datetime1">
              <a:rPr lang="en-US" smtClean="0"/>
              <a:t>10/4/13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836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FEA6-5D99-0048-B83B-F165D718BDEA}" type="datetime1">
              <a:rPr lang="en-US" smtClean="0"/>
              <a:t>10/4/13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880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76129D-4B69-2A42-B1D1-080E9BC57E7F}" type="datetime1">
              <a:rPr lang="en-US" smtClean="0"/>
              <a:t>10/4/13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154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B9ADAC-8118-5149-A7A8-9A1D2F88C371}" type="datetime1">
              <a:rPr lang="en-US" smtClean="0"/>
              <a:t>10/4/13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014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5F407-22FF-BF4B-84C6-7AD772391BCA}" type="datetime1">
              <a:rPr lang="en-US" smtClean="0"/>
              <a:t>10/4/13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C254BD-FA04-094C-B9B7-0195F0BDD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338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56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0" descr="banner-ITonl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2054" name="Picture 21" descr="CERNlogo-rgb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0" name="Text Box 26"/>
          <p:cNvSpPr txBox="1">
            <a:spLocks noChangeArrowheads="1"/>
          </p:cNvSpPr>
          <p:nvPr/>
        </p:nvSpPr>
        <p:spPr bwMode="auto">
          <a:xfrm>
            <a:off x="0" y="5486400"/>
            <a:ext cx="12192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/>
          <a:lstStyle/>
          <a:p>
            <a:pPr defTabSz="914400"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rgbClr val="FFFFFF"/>
                </a:solidFill>
                <a:latin typeface="Arial"/>
              </a:rPr>
              <a:t>Internet</a:t>
            </a:r>
          </a:p>
          <a:p>
            <a:pPr defTabSz="914400">
              <a:lnSpc>
                <a:spcPct val="30000"/>
              </a:lnSpc>
              <a:spcBef>
                <a:spcPct val="50000"/>
              </a:spcBef>
              <a:defRPr/>
            </a:pPr>
            <a:r>
              <a:rPr lang="en-US" sz="2000">
                <a:solidFill>
                  <a:srgbClr val="FFFFFF"/>
                </a:solidFill>
                <a:latin typeface="Arial"/>
              </a:rPr>
              <a:t>Services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-76200" y="0"/>
            <a:ext cx="1371600" cy="6099175"/>
            <a:chOff x="-76200" y="0"/>
            <a:chExt cx="1371600" cy="6099048"/>
          </a:xfrm>
        </p:grpSpPr>
        <p:pic>
          <p:nvPicPr>
            <p:cNvPr id="2058" name="Picture 10" descr="0804041_19_DSS.tif"/>
            <p:cNvPicPr>
              <a:picLocks noChangeAspect="1"/>
            </p:cNvPicPr>
            <p:nvPr userDrawn="1"/>
          </p:nvPicPr>
          <p:blipFill>
            <a:blip r:embed="rId15" cstate="print"/>
            <a:srcRect l="26286" r="43674"/>
            <a:stretch>
              <a:fillRect/>
            </a:stretch>
          </p:blipFill>
          <p:spPr bwMode="auto">
            <a:xfrm>
              <a:off x="0" y="0"/>
              <a:ext cx="1219200" cy="60990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Box 11"/>
            <p:cNvSpPr txBox="1"/>
            <p:nvPr userDrawn="1"/>
          </p:nvSpPr>
          <p:spPr>
            <a:xfrm>
              <a:off x="-76200" y="68262"/>
              <a:ext cx="1371600" cy="76992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defTabSz="914400">
                <a:defRPr/>
              </a:pPr>
              <a:r>
                <a:rPr lang="en-US" sz="4400" dirty="0">
                  <a:solidFill>
                    <a:srgbClr val="FFFFFF"/>
                  </a:solidFill>
                  <a:latin typeface="Arial"/>
                </a:rPr>
                <a:t>DSS</a:t>
              </a:r>
              <a:endParaRPr lang="en-US" sz="3600" dirty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14" name="Text Box 22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CERN-IT/DSS/TAB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G. Cancio 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DPHEP7</a:t>
            </a:r>
          </a:p>
          <a:p>
            <a:pPr algn="ctr" defTabSz="914400">
              <a:defRPr/>
            </a:pPr>
            <a:r>
              <a:rPr lang="en-US" sz="900" dirty="0" smtClean="0">
                <a:solidFill>
                  <a:srgbClr val="000000"/>
                </a:solidFill>
                <a:latin typeface="Tahoma" pitchFamily="34" charset="0"/>
              </a:rPr>
              <a:t>Slide </a:t>
            </a:r>
            <a:fld id="{7D443286-045B-FB40-B42E-F1AA14178F88}" type="slidenum">
              <a:rPr lang="en-US" sz="900" b="1" smtClean="0">
                <a:solidFill>
                  <a:srgbClr val="000000"/>
                </a:solidFill>
                <a:latin typeface="Tahoma" pitchFamily="34" charset="0"/>
              </a:rPr>
              <a:pPr algn="ctr" defTabSz="914400">
                <a:defRPr/>
              </a:pPr>
              <a:t>‹#›</a:t>
            </a:fld>
            <a:endParaRPr lang="en-US" sz="1000" b="1" dirty="0">
              <a:solidFill>
                <a:srgbClr val="000000"/>
              </a:solidFill>
              <a:latin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759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mailto:Jamie.Shiers@cern.ch" TargetMode="External"/><Relationship Id="rId3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pdf/1205.4667.pdf" TargetMode="External"/><Relationship Id="rId4" Type="http://schemas.openxmlformats.org/officeDocument/2006/relationships/hyperlink" Target="https://indico.cern.ch/getFile.py/access?resId=0&amp;materialId=0&amp;confId=243333" TargetMode="External"/><Relationship Id="rId5" Type="http://schemas.openxmlformats.org/officeDocument/2006/relationships/hyperlink" Target="https://indico.cern.ch/sessionDisplay.py?sessionId=14&amp;confId=214784%2320131016" TargetMode="External"/><Relationship Id="rId6" Type="http://schemas.openxmlformats.org/officeDocument/2006/relationships/hyperlink" Target="https://indico.cern.ch/conferenceDisplay.py?confId=251190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hep2012.org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internalPage.py?pageId=4&amp;confId=244974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internalPage.py?pageId=4&amp;confId=244974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rd-alliance.org/internal-groups/preservation-e-infrastructure-ig.html" TargetMode="External"/><Relationship Id="rId4" Type="http://schemas.openxmlformats.org/officeDocument/2006/relationships/hyperlink" Target="http://rd-alliance.org/plenary-meetings.html" TargetMode="External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rd-alliance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DP (C )HEP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700" b="1" i="1" dirty="0" smtClean="0">
                <a:solidFill>
                  <a:srgbClr val="FF0000"/>
                </a:solidFill>
              </a:rPr>
              <a:t>Sustainable Strategies for Long-Term DP at the </a:t>
            </a:r>
            <a:r>
              <a:rPr lang="en-US" sz="2700" b="1" i="1" dirty="0" err="1" smtClean="0">
                <a:solidFill>
                  <a:srgbClr val="FF0000"/>
                </a:solidFill>
              </a:rPr>
              <a:t>Exa</a:t>
            </a:r>
            <a:r>
              <a:rPr lang="en-US" sz="2700" b="1" i="1" dirty="0" smtClean="0">
                <a:solidFill>
                  <a:srgbClr val="FF0000"/>
                </a:solidFill>
              </a:rPr>
              <a:t>-scale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7721" y="3886200"/>
            <a:ext cx="7390866" cy="1752600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Jamie.Shiers@cern.ch</a:t>
            </a:r>
            <a:r>
              <a:rPr lang="en-US" dirty="0" smtClean="0"/>
              <a:t> </a:t>
            </a:r>
          </a:p>
          <a:p>
            <a:r>
              <a:rPr lang="en-US" dirty="0" smtClean="0"/>
              <a:t>CHEP 2013 - Amsterdam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296777" y="5825963"/>
            <a:ext cx="8642730" cy="840488"/>
            <a:chOff x="417725" y="3125059"/>
            <a:chExt cx="8642730" cy="84048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7725" y="3125059"/>
              <a:ext cx="1654708" cy="84048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2254977" y="3229429"/>
              <a:ext cx="68054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latin typeface="American Typewriter"/>
                  <a:cs typeface="American Typewriter"/>
                </a:rPr>
                <a:t>International Collaboration for Data Preservation and </a:t>
              </a:r>
            </a:p>
            <a:p>
              <a:r>
                <a:rPr lang="en-US" sz="2000" dirty="0" smtClean="0">
                  <a:latin typeface="American Typewriter"/>
                  <a:cs typeface="American Typewriter"/>
                </a:rPr>
                <a:t>Long Term Analysis in High Energy Physics</a:t>
              </a:r>
              <a:endParaRPr lang="en-US" sz="2000" dirty="0">
                <a:latin typeface="American Typewriter"/>
                <a:cs typeface="American Typewriter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395945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3752"/>
            <a:ext cx="8507288" cy="1143000"/>
          </a:xfrm>
        </p:spPr>
        <p:txBody>
          <a:bodyPr/>
          <a:lstStyle/>
          <a:p>
            <a:r>
              <a:rPr lang="en-GB" dirty="0" smtClean="0"/>
              <a:t>RDA IG – Work steps (until </a:t>
            </a:r>
            <a:r>
              <a:rPr lang="en-GB" b="1" dirty="0" smtClean="0">
                <a:solidFill>
                  <a:srgbClr val="660066"/>
                </a:solidFill>
              </a:rPr>
              <a:t>DUB</a:t>
            </a:r>
            <a:r>
              <a:rPr lang="en-GB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228911"/>
            <a:ext cx="8964488" cy="5152417"/>
          </a:xfrm>
        </p:spPr>
        <p:txBody>
          <a:bodyPr>
            <a:normAutofit fontScale="92500" lnSpcReduction="10000"/>
          </a:bodyPr>
          <a:lstStyle/>
          <a:p>
            <a:r>
              <a:rPr lang="en-GB" b="1" dirty="0" smtClean="0">
                <a:solidFill>
                  <a:srgbClr val="008000"/>
                </a:solidFill>
              </a:rPr>
              <a:t>Regular virtual meetings </a:t>
            </a:r>
          </a:p>
          <a:p>
            <a:pPr lvl="1"/>
            <a:r>
              <a:rPr lang="en-GB" b="1" dirty="0" smtClean="0">
                <a:solidFill>
                  <a:srgbClr val="0000FF"/>
                </a:solidFill>
              </a:rPr>
              <a:t>Contribute concepts:</a:t>
            </a:r>
          </a:p>
          <a:p>
            <a:pPr lvl="2"/>
            <a:r>
              <a:rPr lang="en-GB" dirty="0" smtClean="0"/>
              <a:t>Use cases</a:t>
            </a:r>
          </a:p>
          <a:p>
            <a:pPr lvl="2"/>
            <a:r>
              <a:rPr lang="en-GB" dirty="0" smtClean="0"/>
              <a:t>Potential services + Relevant abstract interfaces </a:t>
            </a:r>
          </a:p>
          <a:p>
            <a:pPr lvl="1"/>
            <a:r>
              <a:rPr lang="en-GB" b="1" dirty="0" smtClean="0">
                <a:solidFill>
                  <a:srgbClr val="660066"/>
                </a:solidFill>
              </a:rPr>
              <a:t>Identify:</a:t>
            </a:r>
            <a:r>
              <a:rPr lang="en-GB" dirty="0" smtClean="0"/>
              <a:t> </a:t>
            </a:r>
          </a:p>
          <a:p>
            <a:pPr lvl="2"/>
            <a:r>
              <a:rPr lang="en-GB" dirty="0" smtClean="0"/>
              <a:t>where we can bring existing capabilities together – as proof of concept</a:t>
            </a:r>
          </a:p>
          <a:p>
            <a:pPr lvl="2"/>
            <a:r>
              <a:rPr lang="en-GB" dirty="0" smtClean="0"/>
              <a:t>“gaps” in shared preservation e-infrastructure </a:t>
            </a:r>
            <a:r>
              <a:rPr lang="en-GB" i="1" dirty="0" smtClean="0"/>
              <a:t>(to be filled via projects?)</a:t>
            </a:r>
          </a:p>
          <a:p>
            <a:pPr lvl="2">
              <a:buFont typeface="Wingdings" charset="2"/>
              <a:buChar char="§"/>
            </a:pPr>
            <a:r>
              <a:rPr lang="en-GB" b="1" dirty="0" smtClean="0"/>
              <a:t>how the work of other IGs and WGs can fit in</a:t>
            </a:r>
          </a:p>
          <a:p>
            <a:pPr lvl="2">
              <a:buFont typeface="Wingdings" charset="2"/>
              <a:buChar char="§"/>
            </a:pPr>
            <a:r>
              <a:rPr lang="en-GB" b="1" dirty="0" smtClean="0"/>
              <a:t>potential WGs arising from this IG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(Eventual) outcomes:</a:t>
            </a:r>
          </a:p>
          <a:p>
            <a:pPr lvl="2"/>
            <a:r>
              <a:rPr lang="en-GB" b="1" dirty="0" smtClean="0">
                <a:solidFill>
                  <a:srgbClr val="FF0000"/>
                </a:solidFill>
              </a:rPr>
              <a:t>Preservation tool-kit, “Services”, e.g. media migration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4410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DPHEP Component Breakdown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Can break this down into three distinct areas</a:t>
            </a:r>
          </a:p>
          <a:p>
            <a:pPr lvl="1"/>
            <a:r>
              <a:rPr lang="en-US" dirty="0" smtClean="0"/>
              <a:t>(OAIS reference model is somewhat more complex: this is a </a:t>
            </a:r>
            <a:r>
              <a:rPr lang="en-US" dirty="0" err="1" smtClean="0"/>
              <a:t>zeroth</a:t>
            </a:r>
            <a:r>
              <a:rPr lang="en-US" dirty="0" smtClean="0"/>
              <a:t> iteration)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“Archive issues”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8000"/>
                </a:solidFill>
              </a:rPr>
              <a:t>Digital Libraries &amp; “Adding Value” to data</a:t>
            </a:r>
          </a:p>
          <a:p>
            <a:endParaRPr lang="en-US" b="1" dirty="0">
              <a:solidFill>
                <a:srgbClr val="008000"/>
              </a:solidFill>
            </a:endParaRPr>
          </a:p>
          <a:p>
            <a:r>
              <a:rPr lang="en-US" b="1" dirty="0" smtClean="0">
                <a:solidFill>
                  <a:srgbClr val="0000FF"/>
                </a:solidFill>
              </a:rPr>
              <a:t>“Knowledge retention” – the Crux of the Matter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410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Archive Issues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We (HEP) has significant experience of 100PB+ distributed data stores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Coordination of long-term “bit preservation” issues via </a:t>
            </a:r>
            <a:r>
              <a:rPr lang="en-US" dirty="0" err="1" smtClean="0"/>
              <a:t>HEPiX</a:t>
            </a:r>
            <a:endParaRPr lang="en-US" dirty="0" smtClean="0"/>
          </a:p>
          <a:p>
            <a:pPr>
              <a:buFont typeface="Wingdings" charset="2"/>
              <a:buChar char="ü"/>
            </a:pPr>
            <a:r>
              <a:rPr lang="en-US" dirty="0" smtClean="0"/>
              <a:t>And with other disciplines e.g. via </a:t>
            </a:r>
            <a:r>
              <a:rPr lang="en-US" strike="sngStrike" dirty="0" smtClean="0"/>
              <a:t>IEEE MSST</a:t>
            </a:r>
            <a:r>
              <a:rPr lang="en-US" dirty="0" smtClean="0"/>
              <a:t> RDA</a:t>
            </a:r>
            <a:endParaRPr lang="en-US" strike="sngStrike" dirty="0" smtClean="0"/>
          </a:p>
          <a:p>
            <a:pPr>
              <a:buFont typeface="Lucida Grande"/>
              <a:buChar char="×"/>
            </a:pPr>
            <a:r>
              <a:rPr lang="en-US" b="1" dirty="0" smtClean="0">
                <a:solidFill>
                  <a:srgbClr val="008000"/>
                </a:solidFill>
              </a:rPr>
              <a:t>Sustainable models for long-term multi-disciplinary data archives still to be </a:t>
            </a:r>
            <a:r>
              <a:rPr lang="en-US" b="1" strike="sngStrike" dirty="0" smtClean="0">
                <a:solidFill>
                  <a:srgbClr val="FF0000"/>
                </a:solidFill>
              </a:rPr>
              <a:t>solved</a:t>
            </a:r>
            <a:r>
              <a:rPr lang="en-US" b="1" dirty="0" smtClean="0">
                <a:solidFill>
                  <a:srgbClr val="008000"/>
                </a:solidFill>
              </a:rPr>
              <a:t> proven</a:t>
            </a:r>
            <a:endParaRPr lang="en-US" b="1" strike="sngStrike" dirty="0" smtClean="0">
              <a:solidFill>
                <a:srgbClr val="008000"/>
              </a:solidFill>
            </a:endParaRPr>
          </a:p>
          <a:p>
            <a:pPr>
              <a:buFont typeface="Wingdings" charset="2"/>
              <a:buChar char="Ø"/>
            </a:pPr>
            <a:endParaRPr lang="en-US" b="1" dirty="0" smtClean="0">
              <a:solidFill>
                <a:srgbClr val="0000FF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0000FF"/>
                </a:solidFill>
              </a:rPr>
              <a:t>H2020 funding </a:t>
            </a:r>
            <a:r>
              <a:rPr lang="en-US" b="1" dirty="0" err="1" smtClean="0">
                <a:solidFill>
                  <a:srgbClr val="0000FF"/>
                </a:solidFill>
              </a:rPr>
              <a:t>targetted</a:t>
            </a:r>
            <a:r>
              <a:rPr lang="en-US" b="1" dirty="0" smtClean="0">
                <a:solidFill>
                  <a:srgbClr val="0000FF"/>
                </a:solidFill>
              </a:rPr>
              <a:t> for this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652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8000"/>
                </a:solidFill>
              </a:rPr>
              <a:t>Digital Libraries</a:t>
            </a:r>
            <a:endParaRPr lang="en-US" b="1" dirty="0">
              <a:solidFill>
                <a:srgbClr val="008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charset="2"/>
              <a:buChar char="ü"/>
            </a:pPr>
            <a:r>
              <a:rPr lang="en-US" dirty="0" smtClean="0"/>
              <a:t>Significant investment in this space, including multiple EU (and other) funded projects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No reason to believe that the issues will not be solved, nor that funding models will not exist, e.g. adapted from “traditional” libraries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Related topics: “linked data”, “adding value to data” – again with projects / communities</a:t>
            </a:r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FF0000"/>
                </a:solidFill>
              </a:rPr>
              <a:t>Working closely with these projects / communities, services: formalize in short-term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53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Common Projects to Services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rcRect l="10812" r="10812"/>
          <a:stretch>
            <a:fillRect/>
          </a:stretch>
        </p:blipFill>
        <p:spPr/>
      </p:pic>
      <p:cxnSp>
        <p:nvCxnSpPr>
          <p:cNvPr id="7" name="Straight Connector 6"/>
          <p:cNvCxnSpPr/>
          <p:nvPr/>
        </p:nvCxnSpPr>
        <p:spPr>
          <a:xfrm>
            <a:off x="6148074" y="3020142"/>
            <a:ext cx="20157" cy="251947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368684" y="3052503"/>
            <a:ext cx="0" cy="251947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3724" y="1995421"/>
            <a:ext cx="4410432" cy="156966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Tools and Services, e.g. INSPIRE / </a:t>
            </a:r>
            <a:br>
              <a:rPr lang="en-US" sz="2400" b="1" dirty="0" smtClean="0"/>
            </a:br>
            <a:r>
              <a:rPr lang="en-US" sz="2400" b="1" dirty="0" err="1" smtClean="0"/>
              <a:t>Invenio</a:t>
            </a:r>
            <a:r>
              <a:rPr lang="en-US" sz="2400" b="1" dirty="0" smtClean="0"/>
              <a:t>.</a:t>
            </a:r>
          </a:p>
          <a:p>
            <a:r>
              <a:rPr lang="en-US" sz="2400" b="1" dirty="0" smtClean="0"/>
              <a:t>Understand gaps, if any.</a:t>
            </a:r>
          </a:p>
          <a:p>
            <a:r>
              <a:rPr lang="en-US" sz="2400" b="1" dirty="0" smtClean="0"/>
              <a:t>Declare part of DPHEP tool-kit.</a:t>
            </a:r>
            <a:endParaRPr lang="en-US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965735" y="2006729"/>
            <a:ext cx="4222881" cy="1569660"/>
          </a:xfrm>
          <a:prstGeom prst="rect">
            <a:avLst/>
          </a:prstGeom>
          <a:solidFill>
            <a:srgbClr val="FF6600"/>
          </a:solidFill>
        </p:spPr>
        <p:txBody>
          <a:bodyPr wrap="none" rtlCol="0">
            <a:spAutoFit/>
          </a:bodyPr>
          <a:lstStyle/>
          <a:p>
            <a:r>
              <a:rPr lang="en-US" sz="2400" b="1" dirty="0" err="1" smtClean="0"/>
              <a:t>HEPiX</a:t>
            </a:r>
            <a:r>
              <a:rPr lang="en-US" sz="2400" b="1" dirty="0" smtClean="0"/>
              <a:t> WG on Bit Preservation</a:t>
            </a:r>
            <a:br>
              <a:rPr lang="en-US" sz="2400" b="1" dirty="0" smtClean="0"/>
            </a:br>
            <a:r>
              <a:rPr lang="en-US" sz="2400" b="1" dirty="0" smtClean="0"/>
              <a:t>now active. </a:t>
            </a:r>
            <a:br>
              <a:rPr lang="en-US" sz="2400" b="1" dirty="0" smtClean="0"/>
            </a:br>
            <a:r>
              <a:rPr lang="en-US" sz="2400" b="1" dirty="0" smtClean="0"/>
              <a:t>Medium / long-term plan </a:t>
            </a:r>
            <a:br>
              <a:rPr lang="en-US" sz="2400" b="1" dirty="0" smtClean="0"/>
            </a:br>
            <a:r>
              <a:rPr lang="en-US" sz="2400" b="1" dirty="0" smtClean="0"/>
              <a:t>including well understood costs</a:t>
            </a:r>
            <a:endParaRPr lang="en-US" sz="2400" b="1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868714" y="3565081"/>
            <a:ext cx="1106464" cy="1682411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6553200" y="3616881"/>
            <a:ext cx="703943" cy="1693114"/>
          </a:xfrm>
          <a:prstGeom prst="straightConnector1">
            <a:avLst/>
          </a:prstGeom>
          <a:ln w="38100"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339570" y="6017773"/>
            <a:ext cx="4502918" cy="830997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DPHEP Common Projects: </a:t>
            </a:r>
          </a:p>
          <a:p>
            <a:pPr algn="ctr"/>
            <a:r>
              <a:rPr lang="en-US" sz="2400" b="1" i="1" u="sng" dirty="0" smtClean="0"/>
              <a:t>Emulation, Migration, RECAST, …</a:t>
            </a:r>
            <a:endParaRPr lang="en-US" sz="2400" b="1" i="1" u="sng" dirty="0"/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4572000" y="4756760"/>
            <a:ext cx="23937" cy="1288779"/>
          </a:xfrm>
          <a:prstGeom prst="straightConnector1">
            <a:avLst/>
          </a:prstGeom>
          <a:ln w="1270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0715A-40E4-B24D-B698-DDE56A1659E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125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5436037"/>
              </p:ext>
            </p:extLst>
          </p:nvPr>
        </p:nvGraphicFramePr>
        <p:xfrm>
          <a:off x="0" y="55621"/>
          <a:ext cx="9144000" cy="67665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572000"/>
                <a:gridCol w="4572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What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When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Collaboration Agreement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Q3-Q4 2013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Preparation for H2020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Now – Q3/Q4 2013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HEPiX</a:t>
                      </a:r>
                      <a:r>
                        <a:rPr lang="en-US" sz="2400" dirty="0" smtClean="0"/>
                        <a:t> WG in place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&lt;Q4 2014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First H2020 calls open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Dec 2014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ICFA report (work</a:t>
                      </a:r>
                      <a:r>
                        <a:rPr lang="en-US" sz="2400" baseline="0" dirty="0" smtClean="0"/>
                        <a:t> plan, including sustainability plan)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DESY, Feb 20-21</a:t>
                      </a:r>
                      <a:r>
                        <a:rPr lang="en-US" sz="2400" baseline="0" dirty="0" smtClean="0"/>
                        <a:t> 2014</a:t>
                      </a:r>
                      <a:endParaRPr lang="en-US" sz="240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H2020 Proposal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End Q1 2014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DPHEP Portal Available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mid 2014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H2020 news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July 2014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LEP Data “recovery” (CERNLIB???)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End 2014?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Validation framework(s)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2014 / 2015?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Long-term</a:t>
                      </a:r>
                      <a:r>
                        <a:rPr lang="en-US" sz="2400" baseline="0" dirty="0" smtClean="0"/>
                        <a:t> CDI #1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2015 – 2017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Full(?) understanding of costs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solidFill>
                            <a:srgbClr val="FF0000"/>
                          </a:solidFill>
                        </a:rPr>
                        <a:t>2016/17? INITIAL: SPRING</a:t>
                      </a:r>
                      <a:r>
                        <a:rPr lang="en-US" sz="2400" b="1" baseline="0" dirty="0" smtClean="0">
                          <a:solidFill>
                            <a:srgbClr val="FF0000"/>
                          </a:solidFill>
                        </a:rPr>
                        <a:t> 2014</a:t>
                      </a:r>
                      <a:endParaRPr lang="en-US" sz="2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Sustainable, repeatable</a:t>
                      </a:r>
                      <a:r>
                        <a:rPr lang="en-US" sz="2400" baseline="0" dirty="0" smtClean="0"/>
                        <a:t> LTDP</a:t>
                      </a:r>
                      <a:endParaRPr lang="en-US" sz="2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201?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111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21275"/>
          </a:xfrm>
        </p:spPr>
        <p:txBody>
          <a:bodyPr>
            <a:normAutofit fontScale="77500" lnSpcReduction="20000"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Strong links with other disciplines established / re-enforced</a:t>
            </a:r>
          </a:p>
          <a:p>
            <a:endParaRPr lang="en-US" dirty="0" smtClean="0"/>
          </a:p>
          <a:p>
            <a:r>
              <a:rPr lang="en-US" dirty="0" smtClean="0"/>
              <a:t>Active discussions with funding agencies + component break-down, </a:t>
            </a:r>
            <a:r>
              <a:rPr lang="en-US" b="1" dirty="0" smtClean="0">
                <a:solidFill>
                  <a:srgbClr val="0000FF"/>
                </a:solidFill>
              </a:rPr>
              <a:t>Use &amp; Business Cases, Costs &amp; Cost Models</a:t>
            </a:r>
          </a:p>
          <a:p>
            <a:endParaRPr lang="en-US" b="1" dirty="0" smtClean="0">
              <a:solidFill>
                <a:srgbClr val="660066"/>
              </a:solidFill>
            </a:endParaRPr>
          </a:p>
          <a:p>
            <a:r>
              <a:rPr lang="en-US" b="1" dirty="0" smtClean="0">
                <a:solidFill>
                  <a:srgbClr val="660066"/>
                </a:solidFill>
              </a:rPr>
              <a:t>Skeleton (+ some flesh) of LT sustainable strategies: costs to be analyzed in dedicated workshop in 2014</a:t>
            </a:r>
          </a:p>
          <a:p>
            <a:endParaRPr lang="en-US" dirty="0"/>
          </a:p>
          <a:p>
            <a:r>
              <a:rPr lang="en-US" b="1" dirty="0" smtClean="0">
                <a:solidFill>
                  <a:srgbClr val="FF0000"/>
                </a:solidFill>
              </a:rPr>
              <a:t>Moving rapidly towards definition and implementation of LT sustainable services, together with </a:t>
            </a:r>
            <a:r>
              <a:rPr lang="en-US" b="1" smtClean="0">
                <a:solidFill>
                  <a:srgbClr val="FF0000"/>
                </a:solidFill>
              </a:rPr>
              <a:t>Common Projects</a:t>
            </a:r>
            <a:endParaRPr lang="en-US" b="1" dirty="0" smtClean="0">
              <a:solidFill>
                <a:srgbClr val="FF0000"/>
              </a:solidFill>
            </a:endParaRPr>
          </a:p>
          <a:p>
            <a:pPr>
              <a:buFont typeface="Wingdings" charset="2"/>
              <a:buChar char="Ø"/>
            </a:pPr>
            <a:endParaRPr lang="en-US" b="1" dirty="0" smtClean="0">
              <a:solidFill>
                <a:srgbClr val="0000FF"/>
              </a:solidFill>
            </a:endParaRPr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0000FF"/>
                </a:solidFill>
              </a:rPr>
              <a:t>Where do we want to be in Okinawa?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49644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This presentation will give an update on DPHEP since ~</a:t>
            </a:r>
            <a:r>
              <a:rPr lang="en-US" dirty="0" smtClean="0">
                <a:hlinkClick r:id="rId2"/>
              </a:rPr>
              <a:t>CHEP 2012</a:t>
            </a:r>
            <a:r>
              <a:rPr lang="en-US" dirty="0" smtClean="0"/>
              <a:t>, together with some directions</a:t>
            </a:r>
          </a:p>
          <a:p>
            <a:endParaRPr lang="en-US" dirty="0"/>
          </a:p>
          <a:p>
            <a:r>
              <a:rPr lang="en-US" dirty="0" smtClean="0"/>
              <a:t>This includes progress on (some of) the recommendations in the </a:t>
            </a:r>
            <a:r>
              <a:rPr lang="en-US" dirty="0" smtClean="0">
                <a:hlinkClick r:id="rId3"/>
              </a:rPr>
              <a:t>DPHEP Blueprint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There are numerous DP-related </a:t>
            </a:r>
            <a:r>
              <a:rPr lang="en-US" dirty="0" smtClean="0">
                <a:hlinkClick r:id="rId4"/>
              </a:rPr>
              <a:t>talks / posters </a:t>
            </a:r>
            <a:r>
              <a:rPr lang="en-US" dirty="0" smtClean="0"/>
              <a:t>during CHEP</a:t>
            </a:r>
          </a:p>
          <a:p>
            <a:endParaRPr lang="en-US" dirty="0"/>
          </a:p>
          <a:p>
            <a:r>
              <a:rPr lang="en-US" dirty="0" smtClean="0"/>
              <a:t>Plus a </a:t>
            </a:r>
            <a:r>
              <a:rPr lang="en-US" dirty="0" smtClean="0">
                <a:hlinkClick r:id="rId5"/>
              </a:rPr>
              <a:t>dedicated session</a:t>
            </a:r>
            <a:r>
              <a:rPr lang="en-US" dirty="0" smtClean="0"/>
              <a:t> on Wednesday pm</a:t>
            </a:r>
          </a:p>
          <a:p>
            <a:endParaRPr lang="en-US" dirty="0"/>
          </a:p>
          <a:p>
            <a:r>
              <a:rPr lang="en-US" dirty="0" smtClean="0"/>
              <a:t>See also recent </a:t>
            </a:r>
            <a:r>
              <a:rPr lang="en-US" dirty="0" smtClean="0">
                <a:hlinkClick r:id="rId6"/>
              </a:rPr>
              <a:t>WLCG GDB</a:t>
            </a:r>
            <a:r>
              <a:rPr lang="en-US" dirty="0" smtClean="0"/>
              <a:t> presentation on Use &amp; Business Cases, Costs and Cost Models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1215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DPHEP Progress /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169" y="1600200"/>
            <a:ext cx="8567189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Blueprint summary was submitted to the </a:t>
            </a:r>
            <a:r>
              <a:rPr lang="en-US" dirty="0" smtClean="0">
                <a:hlinkClick r:id="rId2"/>
              </a:rPr>
              <a:t>ESPP update</a:t>
            </a:r>
            <a:endParaRPr lang="en-US" dirty="0" smtClean="0"/>
          </a:p>
          <a:p>
            <a:r>
              <a:rPr lang="en-US" dirty="0" smtClean="0"/>
              <a:t>Data preservation is now officially part of the revised </a:t>
            </a:r>
            <a:r>
              <a:rPr lang="en-US" dirty="0" smtClean="0">
                <a:hlinkClick r:id="rId2"/>
              </a:rPr>
              <a:t>strategy</a:t>
            </a:r>
            <a:r>
              <a:rPr lang="en-US" dirty="0" smtClean="0"/>
              <a:t> (which obviously </a:t>
            </a:r>
            <a:r>
              <a:rPr lang="en-US" dirty="0" err="1" smtClean="0"/>
              <a:t>focusses</a:t>
            </a:r>
            <a:r>
              <a:rPr lang="en-US" dirty="0" smtClean="0"/>
              <a:t> on physics)</a:t>
            </a:r>
          </a:p>
          <a:p>
            <a:r>
              <a:rPr lang="en-US" dirty="0" smtClean="0"/>
              <a:t>A DPHEP Project Manager is now in place: 3 year term (2013 – 2015)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Moving from a Study Group to a Collaboration</a:t>
            </a:r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008000"/>
                </a:solidFill>
              </a:rPr>
              <a:t>Now is the time to define concrete projects / services: those in Blueprint and beyond</a:t>
            </a:r>
          </a:p>
          <a:p>
            <a:pPr marL="0" indent="0">
              <a:buNone/>
            </a:pPr>
            <a:r>
              <a:rPr lang="en-US" b="1" dirty="0" smtClean="0">
                <a:solidFill>
                  <a:srgbClr val="FF0000"/>
                </a:solidFill>
              </a:rPr>
              <a:t> 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Funding: host labs, institutes, national, EU, more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59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631134"/>
            <a:ext cx="9144000" cy="504196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DPHEP Progress /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169" y="1600200"/>
            <a:ext cx="8567189" cy="45259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Blueprint summary was submitted to the </a:t>
            </a:r>
            <a:r>
              <a:rPr lang="en-US" dirty="0" smtClean="0">
                <a:hlinkClick r:id="rId2"/>
              </a:rPr>
              <a:t>ESPP update</a:t>
            </a:r>
            <a:endParaRPr lang="en-US" dirty="0" smtClean="0"/>
          </a:p>
          <a:p>
            <a:r>
              <a:rPr lang="en-US" dirty="0" smtClean="0"/>
              <a:t>Data preservation is now officially part of the revised </a:t>
            </a:r>
            <a:r>
              <a:rPr lang="en-US" dirty="0" smtClean="0">
                <a:hlinkClick r:id="rId2"/>
              </a:rPr>
              <a:t>strategy</a:t>
            </a:r>
            <a:r>
              <a:rPr lang="en-US" dirty="0" smtClean="0"/>
              <a:t> (which obviously </a:t>
            </a:r>
            <a:r>
              <a:rPr lang="en-US" dirty="0" err="1" smtClean="0"/>
              <a:t>focusses</a:t>
            </a:r>
            <a:r>
              <a:rPr lang="en-US" dirty="0" smtClean="0"/>
              <a:t> on physics)</a:t>
            </a:r>
          </a:p>
          <a:p>
            <a:r>
              <a:rPr lang="en-US" dirty="0" smtClean="0"/>
              <a:t>A DPHEP Project Manager is now in place: 3 year term (2013 – 2015)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Moving from a Study Group to a Collaboration</a:t>
            </a:r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008000"/>
                </a:solidFill>
              </a:rPr>
              <a:t>Now is the time to define concrete projects / services: those in Blueprint and beyond</a:t>
            </a:r>
          </a:p>
          <a:p>
            <a:pPr>
              <a:buFont typeface="Wingdings" charset="2"/>
              <a:buChar char="§"/>
            </a:pPr>
            <a:r>
              <a:rPr lang="en-US" b="1" dirty="0" smtClean="0">
                <a:solidFill>
                  <a:srgbClr val="FF0000"/>
                </a:solidFill>
              </a:rPr>
              <a:t>AND INCLUDE COSTS!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0000FF"/>
                </a:solidFill>
              </a:rPr>
              <a:t>Funding: host labs, institutes, national, EU, more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957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2020 Vision for LT DP in HEP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769" y="1600200"/>
            <a:ext cx="8566376" cy="4817033"/>
          </a:xfrm>
        </p:spPr>
        <p:txBody>
          <a:bodyPr>
            <a:normAutofit fontScale="85000" lnSpcReduction="20000"/>
          </a:bodyPr>
          <a:lstStyle/>
          <a:p>
            <a:r>
              <a:rPr lang="en-US" b="1" i="1" u="sng" dirty="0" smtClean="0">
                <a:solidFill>
                  <a:srgbClr val="FF0000"/>
                </a:solidFill>
              </a:rPr>
              <a:t>Long-term – e.g. LC timescales</a:t>
            </a:r>
            <a:r>
              <a:rPr lang="en-US" i="1" dirty="0" smtClean="0">
                <a:solidFill>
                  <a:srgbClr val="FF0000"/>
                </a:solidFill>
              </a:rPr>
              <a:t>: </a:t>
            </a:r>
            <a:r>
              <a:rPr lang="en-US" b="1" i="1" dirty="0" smtClean="0">
                <a:solidFill>
                  <a:srgbClr val="008000"/>
                </a:solidFill>
              </a:rPr>
              <a:t>disruptive change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By 2020, all archived data – e.g. that described in Blueprint, including LHC data – easily findable, fully usable by designated communities with clear (Open) access policies and possibilities to annotate </a:t>
            </a:r>
            <a:r>
              <a:rPr lang="en-US" dirty="0"/>
              <a:t>further</a:t>
            </a:r>
            <a:endParaRPr lang="en-US" dirty="0" smtClean="0"/>
          </a:p>
          <a:p>
            <a:pPr marL="857250" lvl="2" indent="0">
              <a:buNone/>
            </a:pP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Best practices, tools and services well run-in, fully documented and sustainable; built in common with other disciplines, based on standards</a:t>
            </a:r>
          </a:p>
          <a:p>
            <a:pPr lvl="1"/>
            <a:endParaRPr lang="en-US" dirty="0"/>
          </a:p>
          <a:p>
            <a:pPr lvl="1"/>
            <a:r>
              <a:rPr lang="en-US" b="1" dirty="0" smtClean="0">
                <a:solidFill>
                  <a:srgbClr val="660066"/>
                </a:solidFill>
              </a:rPr>
              <a:t>DPHEP portal</a:t>
            </a:r>
            <a:r>
              <a:rPr lang="en-US" dirty="0" smtClean="0"/>
              <a:t>, through which data / tools accessed</a:t>
            </a:r>
          </a:p>
          <a:p>
            <a:pPr lvl="1"/>
            <a:endParaRPr lang="en-US" dirty="0" smtClean="0"/>
          </a:p>
          <a:p>
            <a:pPr>
              <a:buFont typeface="Wingdings" charset="2"/>
              <a:buChar char="Ø"/>
            </a:pPr>
            <a:r>
              <a:rPr lang="en-US" b="1" dirty="0" smtClean="0">
                <a:solidFill>
                  <a:srgbClr val="0000FF"/>
                </a:solidFill>
              </a:rPr>
              <a:t>Vision achievable, but we are far from this today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394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47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Data Preservation Maturity Model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47479715"/>
              </p:ext>
            </p:extLst>
          </p:nvPr>
        </p:nvGraphicFramePr>
        <p:xfrm>
          <a:off x="0" y="1227968"/>
          <a:ext cx="9144000" cy="494283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13138"/>
                <a:gridCol w="3240353"/>
                <a:gridCol w="50905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Metric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Implications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Reproducible</a:t>
                      </a:r>
                      <a:r>
                        <a:rPr lang="en-US" baseline="0" dirty="0" smtClean="0"/>
                        <a:t> results by “citizen scientists”</a:t>
                      </a:r>
                      <a:endParaRPr lang="en-US" dirty="0"/>
                    </a:p>
                  </a:txBody>
                  <a:tcPr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Desired(?) by funding agencies: people able to reproduce</a:t>
                      </a:r>
                      <a:r>
                        <a:rPr lang="en-US" baseline="0" dirty="0" smtClean="0"/>
                        <a:t> an analysis should be awarded “a degree” – beyond what can realistically be afforded?</a:t>
                      </a:r>
                      <a:endParaRPr lang="en-US" dirty="0"/>
                    </a:p>
                  </a:txBody>
                  <a:tcPr>
                    <a:solidFill>
                      <a:srgbClr val="FF0000">
                        <a:alpha val="25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rgbClr val="FF66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Reproducible results where consumer ≠ producer and outside immediate community</a:t>
                      </a:r>
                    </a:p>
                  </a:txBody>
                  <a:tcPr>
                    <a:solidFill>
                      <a:srgbClr val="FF66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Stronger demonstration of long-term</a:t>
                      </a:r>
                      <a:r>
                        <a:rPr lang="en-US" baseline="0" dirty="0" smtClean="0"/>
                        <a:t> preservation. Knowledge stored is sufficient for physicist outside immediate community to reproduce results</a:t>
                      </a:r>
                      <a:endParaRPr lang="en-US" dirty="0"/>
                    </a:p>
                  </a:txBody>
                  <a:tcPr>
                    <a:solidFill>
                      <a:srgbClr val="FF6600">
                        <a:alpha val="25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</a:t>
                      </a:r>
                      <a:endParaRPr lang="en-US" b="1" dirty="0"/>
                    </a:p>
                  </a:txBody>
                  <a:tcPr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Reproducible results where consumer ≠ producer but within same “larger community”, e.g. LHC (ATLAS / CMS;</a:t>
                      </a:r>
                      <a:r>
                        <a:rPr lang="en-US" b="1" baseline="0" dirty="0" smtClean="0"/>
                        <a:t> CDF / D0, …)</a:t>
                      </a:r>
                      <a:endParaRPr lang="en-US" b="1" dirty="0"/>
                    </a:p>
                  </a:txBody>
                  <a:tcPr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Highly</a:t>
                      </a:r>
                      <a:r>
                        <a:rPr lang="en-US" b="1" baseline="0" dirty="0" smtClean="0"/>
                        <a:t> desirable for “minimal” long-term preservation. “Knowledge” stored is sufficient for a physicist from a different collaboration (but within same overall </a:t>
                      </a:r>
                      <a:r>
                        <a:rPr lang="en-US" b="1" baseline="0" dirty="0" err="1" smtClean="0"/>
                        <a:t>programme</a:t>
                      </a:r>
                      <a:r>
                        <a:rPr lang="en-US" b="1" baseline="0" dirty="0" smtClean="0"/>
                        <a:t>) to reproduce results</a:t>
                      </a:r>
                      <a:endParaRPr lang="en-US" b="1" dirty="0"/>
                    </a:p>
                  </a:txBody>
                  <a:tcPr>
                    <a:solidFill>
                      <a:srgbClr val="FFFF00">
                        <a:alpha val="25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rgbClr val="008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Reproducible results where consumer = producer</a:t>
                      </a:r>
                      <a:endParaRPr lang="en-US" dirty="0"/>
                    </a:p>
                  </a:txBody>
                  <a:tcPr>
                    <a:solidFill>
                      <a:srgbClr val="008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Required during lifetime</a:t>
                      </a:r>
                      <a:r>
                        <a:rPr lang="en-US" baseline="0" dirty="0" smtClean="0"/>
                        <a:t> of collaboration</a:t>
                      </a:r>
                      <a:endParaRPr lang="en-US" dirty="0"/>
                    </a:p>
                  </a:txBody>
                  <a:tcPr>
                    <a:solidFill>
                      <a:srgbClr val="008000">
                        <a:alpha val="25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rgbClr val="0000F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>
                    <a:solidFill>
                      <a:srgbClr val="0000F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 is lost: logically or physically.</a:t>
                      </a:r>
                    </a:p>
                    <a:p>
                      <a:r>
                        <a:rPr lang="en-US" dirty="0" smtClean="0"/>
                        <a:t>This is probably the reality for the bulk of pre-DPHEP experiments (and even some of</a:t>
                      </a:r>
                      <a:r>
                        <a:rPr lang="en-US" baseline="0" dirty="0" smtClean="0"/>
                        <a:t> those??)</a:t>
                      </a:r>
                      <a:endParaRPr lang="en-US" dirty="0"/>
                    </a:p>
                  </a:txBody>
                  <a:tcPr>
                    <a:solidFill>
                      <a:srgbClr val="0000FF">
                        <a:alpha val="25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6143622"/>
            <a:ext cx="8229600" cy="7235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Scale (complexity) is probably “exponential”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093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47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Software Preservation Maturity Model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1539366"/>
              </p:ext>
            </p:extLst>
          </p:nvPr>
        </p:nvGraphicFramePr>
        <p:xfrm>
          <a:off x="0" y="1227968"/>
          <a:ext cx="9144000" cy="494283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13138"/>
                <a:gridCol w="3240353"/>
                <a:gridCol w="509050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Level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Metric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Implications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Reproducible</a:t>
                      </a:r>
                      <a:r>
                        <a:rPr lang="en-US" baseline="0" dirty="0" smtClean="0"/>
                        <a:t> results by “citizen scientists”</a:t>
                      </a:r>
                      <a:endParaRPr lang="en-US" dirty="0"/>
                    </a:p>
                  </a:txBody>
                  <a:tcPr>
                    <a:solidFill>
                      <a:srgbClr val="FF0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Desired(?) by funding agencies: people able to reproduce</a:t>
                      </a:r>
                      <a:r>
                        <a:rPr lang="en-US" baseline="0" dirty="0" smtClean="0"/>
                        <a:t> an analysis should be awarded “a degree” – beyond what can realistically be afforded?</a:t>
                      </a:r>
                      <a:endParaRPr lang="en-US" dirty="0"/>
                    </a:p>
                  </a:txBody>
                  <a:tcPr>
                    <a:solidFill>
                      <a:srgbClr val="FF0000">
                        <a:alpha val="25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solidFill>
                      <a:srgbClr val="FF66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Reproducible results where consumer ≠ producer and outside immediate community</a:t>
                      </a:r>
                    </a:p>
                  </a:txBody>
                  <a:tcPr>
                    <a:solidFill>
                      <a:srgbClr val="FF66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Stronger demonstration of long-term</a:t>
                      </a:r>
                      <a:r>
                        <a:rPr lang="en-US" baseline="0" dirty="0" smtClean="0"/>
                        <a:t> preservation. Knowledge stored is sufficient for physicist outside immediate community to reproduce results</a:t>
                      </a:r>
                      <a:endParaRPr lang="en-US" dirty="0"/>
                    </a:p>
                  </a:txBody>
                  <a:tcPr>
                    <a:solidFill>
                      <a:srgbClr val="FF6600">
                        <a:alpha val="25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2</a:t>
                      </a:r>
                      <a:endParaRPr lang="en-US" b="1" dirty="0"/>
                    </a:p>
                  </a:txBody>
                  <a:tcPr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Reproducible results where consumer ≠ producer but within same “larger community”, e.g. LHC (ATLAS / CMS;</a:t>
                      </a:r>
                      <a:r>
                        <a:rPr lang="en-US" b="1" baseline="0" dirty="0" smtClean="0"/>
                        <a:t> CDF / D0, …)</a:t>
                      </a:r>
                      <a:endParaRPr lang="en-US" b="1" dirty="0"/>
                    </a:p>
                  </a:txBody>
                  <a:tcPr>
                    <a:solidFill>
                      <a:srgbClr val="FFFF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Highly</a:t>
                      </a:r>
                      <a:r>
                        <a:rPr lang="en-US" b="1" baseline="0" dirty="0" smtClean="0"/>
                        <a:t> desirable for “minimal” long-term preservation. “Knowledge” stored is sufficient for a physicist from a different collaboration (but within same overall </a:t>
                      </a:r>
                      <a:r>
                        <a:rPr lang="en-US" b="1" baseline="0" dirty="0" err="1" smtClean="0"/>
                        <a:t>programme</a:t>
                      </a:r>
                      <a:r>
                        <a:rPr lang="en-US" b="1" baseline="0" dirty="0" smtClean="0"/>
                        <a:t>) to reproduce results</a:t>
                      </a:r>
                      <a:endParaRPr lang="en-US" b="1" dirty="0"/>
                    </a:p>
                  </a:txBody>
                  <a:tcPr>
                    <a:solidFill>
                      <a:srgbClr val="FFFF00">
                        <a:alpha val="25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solidFill>
                      <a:srgbClr val="008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Reproducible results where consumer = producer</a:t>
                      </a:r>
                      <a:endParaRPr lang="en-US" dirty="0"/>
                    </a:p>
                  </a:txBody>
                  <a:tcPr>
                    <a:solidFill>
                      <a:srgbClr val="008000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Required during lifetime</a:t>
                      </a:r>
                      <a:r>
                        <a:rPr lang="en-US" baseline="0" dirty="0" smtClean="0"/>
                        <a:t> of collaboration</a:t>
                      </a:r>
                      <a:endParaRPr lang="en-US" dirty="0"/>
                    </a:p>
                  </a:txBody>
                  <a:tcPr>
                    <a:solidFill>
                      <a:srgbClr val="008000">
                        <a:alpha val="25000"/>
                      </a:srgb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>
                    <a:solidFill>
                      <a:srgbClr val="0000F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N/A</a:t>
                      </a:r>
                      <a:endParaRPr lang="en-US" dirty="0"/>
                    </a:p>
                  </a:txBody>
                  <a:tcPr>
                    <a:solidFill>
                      <a:srgbClr val="0000FF">
                        <a:alpha val="25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Data is lost: logically or physically.</a:t>
                      </a:r>
                    </a:p>
                    <a:p>
                      <a:r>
                        <a:rPr lang="en-US" dirty="0" smtClean="0"/>
                        <a:t>This is probably the reality for the bulk of pre-DPHEP experiments (and even some of</a:t>
                      </a:r>
                      <a:r>
                        <a:rPr lang="en-US" baseline="0" dirty="0" smtClean="0"/>
                        <a:t> those??)</a:t>
                      </a:r>
                      <a:endParaRPr lang="en-US" dirty="0"/>
                    </a:p>
                  </a:txBody>
                  <a:tcPr>
                    <a:solidFill>
                      <a:srgbClr val="0000FF">
                        <a:alpha val="25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 rot="19800000">
            <a:off x="457200" y="3809810"/>
            <a:ext cx="8978990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REPRODUCIBLE RESULTS AFTER “PORTING” TO NEW ENVIRONMENT!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178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90"/>
                </a:solidFill>
              </a:rPr>
              <a:t>ICFA Statement on LTDP</a:t>
            </a:r>
            <a:endParaRPr lang="en-US" dirty="0">
              <a:solidFill>
                <a:srgbClr val="00009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1077"/>
          </a:xfrm>
        </p:spPr>
        <p:txBody>
          <a:bodyPr>
            <a:normAutofit fontScale="55000" lnSpcReduction="20000"/>
          </a:bodyPr>
          <a:lstStyle/>
          <a:p>
            <a:r>
              <a:rPr lang="en-US" i="1" dirty="0">
                <a:solidFill>
                  <a:srgbClr val="000090"/>
                </a:solidFill>
              </a:rPr>
              <a:t>The International Committee for Future Accelerators (ICFA) supports the </a:t>
            </a:r>
            <a:r>
              <a:rPr lang="en-US" i="1" dirty="0" smtClean="0">
                <a:solidFill>
                  <a:srgbClr val="000090"/>
                </a:solidFill>
              </a:rPr>
              <a:t>efforts of </a:t>
            </a:r>
            <a:r>
              <a:rPr lang="en-US" i="1" dirty="0">
                <a:solidFill>
                  <a:srgbClr val="000090"/>
                </a:solidFill>
              </a:rPr>
              <a:t>the Data Preservation in High Energy Physics (DPHEP) study group on </a:t>
            </a:r>
            <a:r>
              <a:rPr lang="en-US" i="1" dirty="0" smtClean="0">
                <a:solidFill>
                  <a:srgbClr val="000090"/>
                </a:solidFill>
              </a:rPr>
              <a:t>long-term </a:t>
            </a:r>
            <a:r>
              <a:rPr lang="en-US" i="1" dirty="0">
                <a:solidFill>
                  <a:srgbClr val="000090"/>
                </a:solidFill>
              </a:rPr>
              <a:t>data preservation and welcomes its transition to an active international </a:t>
            </a:r>
            <a:r>
              <a:rPr lang="en-US" i="1" dirty="0" smtClean="0">
                <a:solidFill>
                  <a:srgbClr val="000090"/>
                </a:solidFill>
              </a:rPr>
              <a:t>collaboration </a:t>
            </a:r>
            <a:r>
              <a:rPr lang="en-US" i="1" dirty="0">
                <a:solidFill>
                  <a:srgbClr val="000090"/>
                </a:solidFill>
              </a:rPr>
              <a:t>with a full-time project manager. </a:t>
            </a:r>
            <a:r>
              <a:rPr lang="en-US" b="1" i="1" dirty="0">
                <a:solidFill>
                  <a:srgbClr val="FF0000"/>
                </a:solidFill>
              </a:rPr>
              <a:t>It encourages laboratories, </a:t>
            </a:r>
            <a:r>
              <a:rPr lang="en-US" b="1" i="1" dirty="0" smtClean="0">
                <a:solidFill>
                  <a:srgbClr val="FF0000"/>
                </a:solidFill>
              </a:rPr>
              <a:t>institutes </a:t>
            </a:r>
            <a:r>
              <a:rPr lang="en-US" b="1" i="1" dirty="0">
                <a:solidFill>
                  <a:srgbClr val="FF0000"/>
                </a:solidFill>
              </a:rPr>
              <a:t>and experiments to review the draft DPHEP Collaboration Agreement </a:t>
            </a:r>
            <a:r>
              <a:rPr lang="en-US" b="1" i="1" dirty="0" smtClean="0">
                <a:solidFill>
                  <a:srgbClr val="FF0000"/>
                </a:solidFill>
              </a:rPr>
              <a:t>with </a:t>
            </a:r>
            <a:r>
              <a:rPr lang="en-US" b="1" i="1" dirty="0">
                <a:solidFill>
                  <a:srgbClr val="FF0000"/>
                </a:solidFill>
              </a:rPr>
              <a:t>a view to joining by mid- to late-2013.</a:t>
            </a:r>
          </a:p>
          <a:p>
            <a:endParaRPr lang="en-US" i="1" dirty="0">
              <a:solidFill>
                <a:srgbClr val="000090"/>
              </a:solidFill>
            </a:endParaRPr>
          </a:p>
          <a:p>
            <a:r>
              <a:rPr lang="en-US" i="1" dirty="0">
                <a:solidFill>
                  <a:srgbClr val="000090"/>
                </a:solidFill>
              </a:rPr>
              <a:t>ICFA notes the lack of effort available to pursue these activities in the short-term </a:t>
            </a:r>
            <a:r>
              <a:rPr lang="en-US" i="1" dirty="0" smtClean="0">
                <a:solidFill>
                  <a:srgbClr val="000090"/>
                </a:solidFill>
              </a:rPr>
              <a:t>and </a:t>
            </a:r>
            <a:r>
              <a:rPr lang="en-US" i="1" dirty="0">
                <a:solidFill>
                  <a:srgbClr val="000090"/>
                </a:solidFill>
              </a:rPr>
              <a:t>the possible consequences on data preservation in the medium to long-term. </a:t>
            </a:r>
            <a:r>
              <a:rPr lang="en-US" b="1" i="1" dirty="0" smtClean="0">
                <a:solidFill>
                  <a:srgbClr val="660066"/>
                </a:solidFill>
              </a:rPr>
              <a:t>We </a:t>
            </a:r>
            <a:r>
              <a:rPr lang="en-US" b="1" i="1" dirty="0">
                <a:solidFill>
                  <a:srgbClr val="660066"/>
                </a:solidFill>
              </a:rPr>
              <a:t>further note the opportunities in this area for international collaboration </a:t>
            </a:r>
            <a:r>
              <a:rPr lang="en-US" b="1" i="1" dirty="0" smtClean="0">
                <a:solidFill>
                  <a:srgbClr val="660066"/>
                </a:solidFill>
              </a:rPr>
              <a:t>with </a:t>
            </a:r>
            <a:r>
              <a:rPr lang="en-US" b="1" i="1" dirty="0">
                <a:solidFill>
                  <a:srgbClr val="660066"/>
                </a:solidFill>
              </a:rPr>
              <a:t>other disciplines and encourage the DPHEP Collaboration to vigorously </a:t>
            </a:r>
            <a:r>
              <a:rPr lang="en-US" b="1" i="1" dirty="0" smtClean="0">
                <a:solidFill>
                  <a:srgbClr val="660066"/>
                </a:solidFill>
              </a:rPr>
              <a:t>pursue </a:t>
            </a:r>
            <a:r>
              <a:rPr lang="en-US" b="1" i="1" dirty="0">
                <a:solidFill>
                  <a:srgbClr val="660066"/>
                </a:solidFill>
              </a:rPr>
              <a:t>its activities</a:t>
            </a:r>
            <a:r>
              <a:rPr lang="en-US" i="1" dirty="0">
                <a:solidFill>
                  <a:srgbClr val="000090"/>
                </a:solidFill>
              </a:rPr>
              <a:t>. In particular, the effort required to prepare project </a:t>
            </a:r>
            <a:r>
              <a:rPr lang="en-US" i="1" dirty="0" smtClean="0">
                <a:solidFill>
                  <a:srgbClr val="000090"/>
                </a:solidFill>
              </a:rPr>
              <a:t>proposals </a:t>
            </a:r>
            <a:r>
              <a:rPr lang="en-US" i="1" dirty="0">
                <a:solidFill>
                  <a:srgbClr val="000090"/>
                </a:solidFill>
              </a:rPr>
              <a:t>must be </a:t>
            </a:r>
            <a:r>
              <a:rPr lang="en-US" i="1" dirty="0" smtClean="0">
                <a:solidFill>
                  <a:srgbClr val="000090"/>
                </a:solidFill>
              </a:rPr>
              <a:t>prioritized</a:t>
            </a:r>
            <a:r>
              <a:rPr lang="en-US" i="1" dirty="0">
                <a:solidFill>
                  <a:srgbClr val="000090"/>
                </a:solidFill>
              </a:rPr>
              <a:t>, in addition to supporting on-going data </a:t>
            </a:r>
            <a:r>
              <a:rPr lang="en-US" i="1" dirty="0" smtClean="0">
                <a:solidFill>
                  <a:srgbClr val="000090"/>
                </a:solidFill>
              </a:rPr>
              <a:t>preservation </a:t>
            </a:r>
            <a:r>
              <a:rPr lang="en-US" i="1" dirty="0">
                <a:solidFill>
                  <a:srgbClr val="000090"/>
                </a:solidFill>
              </a:rPr>
              <a:t>activities.</a:t>
            </a:r>
          </a:p>
          <a:p>
            <a:endParaRPr lang="en-US" i="1" dirty="0">
              <a:solidFill>
                <a:srgbClr val="000090"/>
              </a:solidFill>
            </a:endParaRPr>
          </a:p>
          <a:p>
            <a:r>
              <a:rPr lang="en-US" b="1" i="1" dirty="0">
                <a:solidFill>
                  <a:srgbClr val="008000"/>
                </a:solidFill>
              </a:rPr>
              <a:t>ICFA notes the important benefits of long-term data preservation to exploit the </a:t>
            </a:r>
            <a:r>
              <a:rPr lang="en-US" b="1" i="1" dirty="0" smtClean="0">
                <a:solidFill>
                  <a:srgbClr val="008000"/>
                </a:solidFill>
              </a:rPr>
              <a:t>full </a:t>
            </a:r>
            <a:r>
              <a:rPr lang="en-US" b="1" i="1" dirty="0">
                <a:solidFill>
                  <a:srgbClr val="008000"/>
                </a:solidFill>
              </a:rPr>
              <a:t>scientific potential of the, often unique, datasets</a:t>
            </a:r>
            <a:r>
              <a:rPr lang="en-US" i="1" dirty="0">
                <a:solidFill>
                  <a:srgbClr val="000090"/>
                </a:solidFill>
              </a:rPr>
              <a:t>. This potential includes not </a:t>
            </a:r>
            <a:r>
              <a:rPr lang="en-US" i="1" dirty="0" smtClean="0">
                <a:solidFill>
                  <a:srgbClr val="000090"/>
                </a:solidFill>
              </a:rPr>
              <a:t>only </a:t>
            </a:r>
            <a:r>
              <a:rPr lang="en-US" i="1" dirty="0">
                <a:solidFill>
                  <a:srgbClr val="000090"/>
                </a:solidFill>
              </a:rPr>
              <a:t>future scientific publications but also educational outreach purposes, and </a:t>
            </a:r>
            <a:r>
              <a:rPr lang="en-US" i="1" dirty="0" smtClean="0">
                <a:solidFill>
                  <a:srgbClr val="000090"/>
                </a:solidFill>
              </a:rPr>
              <a:t>the </a:t>
            </a:r>
            <a:r>
              <a:rPr lang="en-US" i="1" dirty="0">
                <a:solidFill>
                  <a:srgbClr val="000090"/>
                </a:solidFill>
              </a:rPr>
              <a:t>Open Access policies emerging from the funding agencies.</a:t>
            </a:r>
          </a:p>
          <a:p>
            <a:endParaRPr lang="en-US" dirty="0">
              <a:solidFill>
                <a:srgbClr val="000090"/>
              </a:solidFill>
            </a:endParaRPr>
          </a:p>
          <a:p>
            <a:r>
              <a:rPr lang="en-US" dirty="0">
                <a:solidFill>
                  <a:srgbClr val="000090"/>
                </a:solidFill>
              </a:rPr>
              <a:t>15 March 2013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7500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RDA Preservation WG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</a:t>
            </a:r>
            <a:r>
              <a:rPr lang="en-US" dirty="0" smtClean="0">
                <a:hlinkClick r:id="rId2"/>
              </a:rPr>
              <a:t>RDA</a:t>
            </a:r>
            <a:r>
              <a:rPr lang="en-US" dirty="0" smtClean="0"/>
              <a:t> – strongly supported by EU, NSF, AU – seen as an element of implementing HLEG 2030 vision</a:t>
            </a:r>
          </a:p>
          <a:p>
            <a:r>
              <a:rPr lang="en-US" dirty="0" smtClean="0"/>
              <a:t>A Interest Group on </a:t>
            </a:r>
            <a:r>
              <a:rPr lang="en-US" dirty="0" smtClean="0">
                <a:hlinkClick r:id="rId3"/>
              </a:rPr>
              <a:t>DP</a:t>
            </a:r>
            <a:r>
              <a:rPr lang="en-US" dirty="0" smtClean="0"/>
              <a:t> was approved in May </a:t>
            </a:r>
          </a:p>
          <a:p>
            <a:pPr lvl="1"/>
            <a:r>
              <a:rPr lang="en-US" dirty="0" smtClean="0"/>
              <a:t>Chair: David </a:t>
            </a:r>
            <a:r>
              <a:rPr lang="en-US" dirty="0" err="1" smtClean="0"/>
              <a:t>Giaretta</a:t>
            </a:r>
            <a:r>
              <a:rPr lang="en-US" dirty="0" smtClean="0"/>
              <a:t> (APA, SCIDIP-ES, author of “Advanced DP”, ex-DCC, ex-STFC)</a:t>
            </a:r>
          </a:p>
          <a:p>
            <a:pPr lvl="1"/>
            <a:r>
              <a:rPr lang="en-US" dirty="0" smtClean="0"/>
              <a:t>Co-chair, rapporteur: JDS</a:t>
            </a:r>
          </a:p>
          <a:p>
            <a:r>
              <a:rPr lang="en-US" dirty="0" smtClean="0"/>
              <a:t>The intent is to show progress by each </a:t>
            </a:r>
            <a:r>
              <a:rPr lang="en-US" dirty="0" smtClean="0">
                <a:hlinkClick r:id="rId4"/>
              </a:rPr>
              <a:t>RDA plenary</a:t>
            </a:r>
            <a:r>
              <a:rPr lang="en-US" dirty="0" smtClean="0"/>
              <a:t> (March, September) and co-ordinate international activities, identify candidate services for standardization, lobby for funding…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52469" y="6000424"/>
            <a:ext cx="3463790" cy="84364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C254BD-FA04-094C-B9B7-0195F0BDD38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355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2009-12-15-DSS-template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90000"/>
          </a:schemeClr>
        </a:solidFill>
        <a:ln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32093</TotalTime>
  <Words>1568</Words>
  <Application>Microsoft Macintosh PowerPoint</Application>
  <PresentationFormat>On-screen Show (4:3)</PresentationFormat>
  <Paragraphs>192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2009-12-15-DSS-template</vt:lpstr>
      <vt:lpstr>DP (C )HEP Sustainable Strategies for Long-Term DP at the Exa-scale</vt:lpstr>
      <vt:lpstr>Overview</vt:lpstr>
      <vt:lpstr>DPHEP Progress / Status</vt:lpstr>
      <vt:lpstr>DPHEP Progress / Status</vt:lpstr>
      <vt:lpstr>2020 Vision for LT DP in HEP</vt:lpstr>
      <vt:lpstr>Data Preservation Maturity Model</vt:lpstr>
      <vt:lpstr>Software Preservation Maturity Model</vt:lpstr>
      <vt:lpstr>ICFA Statement on LTDP</vt:lpstr>
      <vt:lpstr>RDA Preservation WG</vt:lpstr>
      <vt:lpstr>RDA IG – Work steps (until DUB)</vt:lpstr>
      <vt:lpstr>DPHEP Component Breakdown</vt:lpstr>
      <vt:lpstr>Archive Issues</vt:lpstr>
      <vt:lpstr>Digital Libraries</vt:lpstr>
      <vt:lpstr>From Common Projects to Services</vt:lpstr>
      <vt:lpstr>PowerPoint Presentation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Long-Term Data Preservation</dc:title>
  <dc:creator>Jamie Shiers</dc:creator>
  <cp:lastModifiedBy>Jamie Shiers</cp:lastModifiedBy>
  <cp:revision>146</cp:revision>
  <dcterms:created xsi:type="dcterms:W3CDTF">2013-04-08T10:36:02Z</dcterms:created>
  <dcterms:modified xsi:type="dcterms:W3CDTF">2013-10-04T12:36:09Z</dcterms:modified>
</cp:coreProperties>
</file>