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2" r:id="rId6"/>
  </p:sldMasterIdLst>
  <p:notesMasterIdLst>
    <p:notesMasterId r:id="rId30"/>
  </p:notesMasterIdLst>
  <p:handoutMasterIdLst>
    <p:handoutMasterId r:id="rId31"/>
  </p:handoutMasterIdLst>
  <p:sldIdLst>
    <p:sldId id="310" r:id="rId7"/>
    <p:sldId id="311" r:id="rId8"/>
    <p:sldId id="313" r:id="rId9"/>
    <p:sldId id="312" r:id="rId10"/>
    <p:sldId id="314" r:id="rId11"/>
    <p:sldId id="315" r:id="rId12"/>
    <p:sldId id="316" r:id="rId13"/>
    <p:sldId id="317" r:id="rId14"/>
    <p:sldId id="318" r:id="rId15"/>
    <p:sldId id="319" r:id="rId16"/>
    <p:sldId id="320" r:id="rId17"/>
    <p:sldId id="321" r:id="rId18"/>
    <p:sldId id="322" r:id="rId19"/>
    <p:sldId id="323" r:id="rId20"/>
    <p:sldId id="324" r:id="rId21"/>
    <p:sldId id="325" r:id="rId22"/>
    <p:sldId id="326" r:id="rId23"/>
    <p:sldId id="327" r:id="rId24"/>
    <p:sldId id="328" r:id="rId25"/>
    <p:sldId id="329" r:id="rId26"/>
    <p:sldId id="330" r:id="rId27"/>
    <p:sldId id="332" r:id="rId28"/>
    <p:sldId id="333" r:id="rId2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amon C. Pasetes x5250 11673N" initials="RCPx1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  <a:srgbClr val="FEF1E8"/>
    <a:srgbClr val="FFFFFF"/>
    <a:srgbClr val="FCAB40"/>
    <a:srgbClr val="003399"/>
    <a:srgbClr val="009799"/>
    <a:srgbClr val="009900"/>
    <a:srgbClr val="CC0000"/>
    <a:srgbClr val="F0EFE0"/>
    <a:srgbClr val="CC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514" autoAdjust="0"/>
    <p:restoredTop sz="86346" autoAdjust="0"/>
  </p:normalViewPr>
  <p:slideViewPr>
    <p:cSldViewPr>
      <p:cViewPr varScale="1">
        <p:scale>
          <a:sx n="123" d="100"/>
          <a:sy n="123" d="100"/>
        </p:scale>
        <p:origin x="-512" y="-104"/>
      </p:cViewPr>
      <p:guideLst>
        <p:guide orient="horz" pos="2208"/>
        <p:guide pos="2880"/>
      </p:guideLst>
    </p:cSldViewPr>
  </p:slideViewPr>
  <p:outlineViewPr>
    <p:cViewPr>
      <p:scale>
        <a:sx n="33" d="100"/>
        <a:sy n="33" d="100"/>
      </p:scale>
      <p:origin x="0" y="3156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3138"/>
    </p:cViewPr>
  </p:sorterViewPr>
  <p:notesViewPr>
    <p:cSldViewPr>
      <p:cViewPr varScale="1">
        <p:scale>
          <a:sx n="58" d="100"/>
          <a:sy n="58" d="100"/>
        </p:scale>
        <p:origin x="-181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customXml" Target="../customXml/item4.xml"/><Relationship Id="rId5" Type="http://schemas.openxmlformats.org/officeDocument/2006/relationships/customXml" Target="../customXml/item5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3.xml"/><Relationship Id="rId6" Type="http://schemas.openxmlformats.org/officeDocument/2006/relationships/slideMaster" Target="slideMasters/slide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3" Type="http://schemas.openxmlformats.org/officeDocument/2006/relationships/commentAuthors" Target="commentAuthors.xml"/><Relationship Id="rId34" Type="http://schemas.openxmlformats.org/officeDocument/2006/relationships/presProps" Target="presProps.xml"/><Relationship Id="rId35" Type="http://schemas.openxmlformats.org/officeDocument/2006/relationships/viewProps" Target="viewProps.xml"/><Relationship Id="rId36" Type="http://schemas.openxmlformats.org/officeDocument/2006/relationships/theme" Target="theme/theme1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3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  <a:defRPr sz="1200">
                <a:cs typeface="+mn-cs"/>
              </a:defRPr>
            </a:lvl1pPr>
          </a:lstStyle>
          <a:p>
            <a:pPr>
              <a:defRPr/>
            </a:pPr>
            <a:fld id="{6DD20E8E-34AA-49A9-85E5-206BF61711D9}" type="datetimeFigureOut">
              <a:rPr lang="en-US"/>
              <a:pPr>
                <a:defRPr/>
              </a:pPr>
              <a:t>10/15/13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  <a:defRPr sz="1200">
                <a:cs typeface="+mn-cs"/>
              </a:defRPr>
            </a:lvl1pPr>
          </a:lstStyle>
          <a:p>
            <a:pPr>
              <a:defRPr/>
            </a:pPr>
            <a:fld id="{A16D5107-3824-4EC9-8D27-724DD140D7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35635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72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72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73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673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673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buNone/>
              <a:defRPr sz="1200">
                <a:cs typeface="+mn-cs"/>
              </a:defRPr>
            </a:lvl1pPr>
          </a:lstStyle>
          <a:p>
            <a:pPr>
              <a:defRPr/>
            </a:pPr>
            <a:fld id="{70823DF8-288B-43A9-8E55-B845478EE9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280645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0"/>
      </a:spcBef>
      <a:spcAft>
        <a:spcPct val="0"/>
      </a:spcAft>
      <a:defRPr kumimoji="1"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 Narrow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Welcome, thanks</a:t>
            </a:r>
            <a:r>
              <a:rPr lang="en-US" baseline="0" dirty="0" smtClean="0"/>
              <a:t> for coming,</a:t>
            </a:r>
          </a:p>
          <a:p>
            <a:endParaRPr lang="en-US" baseline="0" dirty="0" smtClean="0"/>
          </a:p>
          <a:p>
            <a:r>
              <a:rPr lang="en-US" baseline="0" dirty="0" smtClean="0"/>
              <a:t>I am Wenji Wu from Fermilab, My topic is “Network Traffic Monitoring &amp; Analysis with GPUs”,</a:t>
            </a:r>
          </a:p>
          <a:p>
            <a:endParaRPr lang="en-US" baseline="0" dirty="0" smtClean="0"/>
          </a:p>
          <a:p>
            <a:r>
              <a:rPr lang="en-US" baseline="0" dirty="0" smtClean="0"/>
              <a:t>This is a joint work with my colleague Phil DeMar.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BF0FE-FDA4-F44B-90F9-5A68921A275D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750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There are many uses for network</a:t>
            </a:r>
            <a:r>
              <a:rPr lang="en-US" baseline="0" dirty="0" smtClean="0"/>
              <a:t> monitoring and analysis,</a:t>
            </a:r>
          </a:p>
          <a:p>
            <a:r>
              <a:rPr lang="en-US" baseline="0" dirty="0" smtClean="0"/>
              <a:t>There are levels of network traffic monitoring and analysis.</a:t>
            </a:r>
          </a:p>
          <a:p>
            <a:r>
              <a:rPr lang="en-US" baseline="0" dirty="0" smtClean="0"/>
              <a:t>The highest level, The next level </a:t>
            </a:r>
          </a:p>
          <a:p>
            <a:r>
              <a:rPr lang="en-US" baseline="0" dirty="0" smtClean="0"/>
              <a:t>The lowest level, and also the finest level is to monitor and analyze network traffic on a per packet basis.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BF0FE-FDA4-F44B-90F9-5A68921A275D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5173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Processing so</a:t>
            </a:r>
            <a:r>
              <a:rPr lang="en-US" baseline="0" dirty="0" smtClean="0"/>
              <a:t> many packets is a big challenge!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BF0FE-FDA4-F44B-90F9-5A68921A275D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0594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is the requirements on computing platform for network monitoring</a:t>
            </a:r>
            <a:r>
              <a:rPr lang="en-US" baseline="0" dirty="0" smtClean="0"/>
              <a:t> and analysis in high speed networks?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BF0FE-FDA4-F44B-90F9-5A68921A275D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4183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Based</a:t>
            </a:r>
            <a:r>
              <a:rPr lang="en-US" baseline="0" dirty="0" smtClean="0"/>
              <a:t> on the requirements on the computing platform for network monitoring and analysis in high-speed networks.</a:t>
            </a:r>
          </a:p>
          <a:p>
            <a:endParaRPr lang="en-US" dirty="0" smtClean="0"/>
          </a:p>
          <a:p>
            <a:r>
              <a:rPr lang="en-US" dirty="0" smtClean="0"/>
              <a:t>NPU/ASIC does</a:t>
            </a:r>
            <a:r>
              <a:rPr lang="en-US" baseline="0" dirty="0" smtClean="0"/>
              <a:t> not support data parallel execution model.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BF0FE-FDA4-F44B-90F9-5A68921A275D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5367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1. If all 6GB is used for packet</a:t>
            </a:r>
            <a:r>
              <a:rPr lang="en-US" baseline="0" dirty="0" smtClean="0"/>
              <a:t> storage, it can accommodate 4 million 1500B packets, which is inadequate. 2. Capture traffic into host memory and allow the GPU kernels to directly process packets in host memory with the zero-copy technique. However, performance is bad, because the data access cost is too high.</a:t>
            </a:r>
          </a:p>
          <a:p>
            <a:r>
              <a:rPr lang="en-US" baseline="0" dirty="0" smtClean="0"/>
              <a:t>3. Reduce the storage requirement on GPU, yet provide enough information for network monitoring and analysis.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BF0FE-FDA4-F44B-90F9-5A68921A275D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0651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one traffic generator was connected directly to a 10G NIC on the system. A</a:t>
            </a:r>
            <a:r>
              <a:rPr lang="en-US" baseline="0" dirty="0" smtClean="0"/>
              <a:t> traffic capture thread is launched. It captures packets and copies the headers to a system memory.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BF0FE-FDA4-F44B-90F9-5A68921A275D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35177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We captured</a:t>
            </a:r>
            <a:r>
              <a:rPr lang="en-US" baseline="0" dirty="0" smtClean="0"/>
              <a:t> a few millions packets at Fermilab border router, and use them as experiment data. </a:t>
            </a:r>
          </a:p>
          <a:p>
            <a:r>
              <a:rPr lang="en-US" baseline="0" dirty="0" smtClean="0"/>
              <a:t>To evaluate the GPU-based packet filtering algorithm, we run three experiments.</a:t>
            </a:r>
          </a:p>
          <a:p>
            <a:pPr marL="224051" indent="-224051">
              <a:buAutoNum type="arabicParenBoth"/>
            </a:pPr>
            <a:r>
              <a:rPr lang="en-US" baseline="0" dirty="0" smtClean="0"/>
              <a:t>Explicitly copy the experimental data into GPU memory and launch the packet filtering kernel to process the data.</a:t>
            </a:r>
          </a:p>
          <a:p>
            <a:pPr marL="224051" indent="-224051">
              <a:buAutoNum type="arabicParenBoth"/>
            </a:pPr>
            <a:r>
              <a:rPr lang="en-US" baseline="0" dirty="0" smtClean="0"/>
              <a:t>The experiment data is kept in a host memory buffer instead of being copied into the GPU. </a:t>
            </a:r>
          </a:p>
          <a:p>
            <a:pPr marL="224051" indent="-224051">
              <a:buAutoNum type="arabicParenBoth"/>
            </a:pPr>
            <a:r>
              <a:rPr lang="en-US" baseline="0" dirty="0" smtClean="0"/>
              <a:t>We implement a CPU-based packet filtering algorithm.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2BF0FE-FDA4-F44B-90F9-5A68921A275D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135216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2"/>
            </a:gs>
            <a:gs pos="50000">
              <a:schemeClr val="bg1"/>
            </a:gs>
            <a:gs pos="100000">
              <a:schemeClr val="bg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Box 23"/>
          <p:cNvSpPr txBox="1">
            <a:spLocks noChangeArrowheads="1"/>
          </p:cNvSpPr>
          <p:nvPr userDrawn="1"/>
        </p:nvSpPr>
        <p:spPr bwMode="auto">
          <a:xfrm>
            <a:off x="3505200" y="3048000"/>
            <a:ext cx="54102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algn="r" eaLnBrk="0" hangingPunct="0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algn="r" eaLnBrk="0" hangingPunct="0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algn="r" eaLnBrk="0" hangingPunct="0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algn="r" eaLnBrk="0" hangingPunct="0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algn="r" eaLnBrk="0" hangingPunct="0">
              <a:spcBef>
                <a:spcPct val="20000"/>
              </a:spcBef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algn="r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FFF00"/>
              </a:buClr>
              <a:buSzPct val="80000"/>
              <a:buFont typeface="Wingdings" pitchFamily="2" charset="2"/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eaLnBrk="1" hangingPunct="1">
              <a:spcBef>
                <a:spcPct val="0"/>
              </a:spcBef>
              <a:buClrTx/>
              <a:buSzTx/>
              <a:buFontTx/>
              <a:buNone/>
              <a:defRPr/>
            </a:pPr>
            <a:endParaRPr lang="en-US" smtClean="0">
              <a:latin typeface="Arial Narrow" pitchFamily="34" charset="0"/>
            </a:endParaRPr>
          </a:p>
        </p:txBody>
      </p:sp>
      <p:sp>
        <p:nvSpPr>
          <p:cNvPr id="537614" name="Rectangle 14"/>
          <p:cNvSpPr>
            <a:spLocks noGrp="1" noChangeArrowheads="1"/>
          </p:cNvSpPr>
          <p:nvPr>
            <p:ph type="ctrTitle"/>
          </p:nvPr>
        </p:nvSpPr>
        <p:spPr>
          <a:xfrm>
            <a:off x="1219200" y="1600200"/>
            <a:ext cx="7772400" cy="1143000"/>
          </a:xfrm>
        </p:spPr>
        <p:txBody>
          <a:bodyPr anchor="b"/>
          <a:lstStyle>
            <a:lvl1pPr algn="r">
              <a:defRPr sz="400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985172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&lt;Standard Footer&gt;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ACC638-B48F-40D0-9F10-76194CCB9E3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87756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3700" y="609600"/>
            <a:ext cx="17145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00200" y="609600"/>
            <a:ext cx="49911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&lt;Standard Footer&gt;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D0D2C-212D-4958-A372-492A789CE5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69558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endParaRPr lang="en-US" sz="2400">
              <a:solidFill>
                <a:srgbClr val="EAEAEA"/>
              </a:solidFill>
              <a:cs typeface="Arial" charset="0"/>
            </a:endParaRPr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en-US" sz="2400">
              <a:solidFill>
                <a:srgbClr val="EAEAEA"/>
              </a:solidFill>
              <a:cs typeface="Arial" charset="0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200"/>
            </a:lvl1pPr>
          </a:lstStyle>
          <a:p>
            <a:r>
              <a:rPr lang="en-US" altLang="en-US" dirty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4206" y="0"/>
            <a:ext cx="7503994" cy="914400"/>
          </a:xfrm>
        </p:spPr>
        <p:txBody>
          <a:bodyPr/>
          <a:lstStyle>
            <a:lvl1pPr algn="ctr">
              <a:defRPr sz="3200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219200"/>
            <a:ext cx="7924800" cy="5105400"/>
          </a:xfrm>
        </p:spPr>
        <p:txBody>
          <a:bodyPr/>
          <a:lstStyle>
            <a:lvl1pPr marL="342900" indent="-342900">
              <a:buFont typeface="Arial" pitchFamily="34" charset="0"/>
              <a:buChar char="•"/>
              <a:defRPr/>
            </a:lvl1pPr>
            <a:lvl2pPr marL="800100" indent="-342900">
              <a:buFont typeface="Arial" pitchFamily="34" charset="0"/>
              <a:buChar char="•"/>
              <a:defRPr/>
            </a:lvl2pPr>
            <a:lvl3pPr marL="1257300" indent="-342900">
              <a:buFont typeface="Arial" pitchFamily="34" charset="0"/>
              <a:buChar char="•"/>
              <a:defRPr sz="1800"/>
            </a:lvl3pPr>
            <a:lvl4pPr marL="1714500" indent="-342900">
              <a:buFont typeface="Arial" pitchFamily="34" charset="0"/>
              <a:buChar char="•"/>
              <a:defRPr sz="1600"/>
            </a:lvl4pPr>
            <a:lvl5pPr marL="2171700" indent="-342900">
              <a:buFont typeface="Arial" pitchFamily="34" charset="0"/>
              <a:buChar char="•"/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&lt;Standard Footer&gt;</a:t>
            </a:r>
            <a:endParaRPr lang="en-US" dirty="0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83631-0169-42CB-A535-4A9CE10E2EA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0113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&lt;Standard Footer&gt;</a:t>
            </a:r>
            <a:endParaRPr lang="en-US"/>
          </a:p>
        </p:txBody>
      </p:sp>
      <p:sp>
        <p:nvSpPr>
          <p:cNvPr id="5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5C504F-7FFE-4A05-AE7D-6C3E910292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4898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00200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1981200"/>
            <a:ext cx="33528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&lt;Standard Footer&gt;</a:t>
            </a: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850685-1F2F-4F17-BEF7-86C7A3AE1B3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054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&lt;Standard Footer&gt;</a:t>
            </a:r>
            <a:endParaRPr lang="en-US"/>
          </a:p>
        </p:txBody>
      </p:sp>
      <p:sp>
        <p:nvSpPr>
          <p:cNvPr id="8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167D2D-03E5-44C4-8171-8D49DF35AC3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2603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&lt;Standard Footer&gt;</a:t>
            </a:r>
            <a:endParaRPr lang="en-US"/>
          </a:p>
        </p:txBody>
      </p:sp>
      <p:sp>
        <p:nvSpPr>
          <p:cNvPr id="4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F5C6E-E4E1-4976-A08C-42DB851B940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61626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&lt;Standard Footer&gt;</a:t>
            </a:r>
            <a:endParaRPr lang="en-US"/>
          </a:p>
        </p:txBody>
      </p:sp>
      <p:sp>
        <p:nvSpPr>
          <p:cNvPr id="3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64F124-1A9A-4573-92F7-C7B45A36EB8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5556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&lt;Standard Footer&gt;</a:t>
            </a: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3E82B-BBA0-4769-9FE9-BD4967B4F8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0868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/>
              <a:t>&lt;Standard Footer&gt;</a:t>
            </a:r>
            <a:endParaRPr lang="en-US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E2CA0E-4525-4C03-BF26-EB4935636FC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1274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9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4" descr="Fermi_Blue_subpage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6592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5200" y="6553200"/>
            <a:ext cx="2895600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&lt;Standard Footer&gt;</a:t>
            </a:r>
            <a:endParaRPr lang="en-US" dirty="0"/>
          </a:p>
        </p:txBody>
      </p:sp>
      <p:sp>
        <p:nvSpPr>
          <p:cNvPr id="536593" name="Rectangle 1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81000" y="66294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spcBef>
                <a:spcPct val="0"/>
              </a:spcBef>
              <a:buClrTx/>
              <a:buSzTx/>
              <a:buFontTx/>
              <a:buNone/>
              <a:defRPr sz="1200">
                <a:solidFill>
                  <a:srgbClr val="FFFFFF"/>
                </a:solidFill>
                <a:cs typeface="+mn-cs"/>
              </a:defRPr>
            </a:lvl1pPr>
          </a:lstStyle>
          <a:p>
            <a:pPr>
              <a:defRPr/>
            </a:pPr>
            <a:fld id="{B2BC6FD3-9392-4E45-A628-4959539E7F6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29" name="Rectangle 25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0"/>
            <a:ext cx="8153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Rectangle 26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533400"/>
            <a:ext cx="81534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Laksdjfalkjfds</a:t>
            </a:r>
          </a:p>
          <a:p>
            <a:pPr lvl="1"/>
            <a:r>
              <a:rPr lang="en-US" smtClean="0"/>
              <a:t>;slkjfda;slkjfd</a:t>
            </a:r>
          </a:p>
          <a:p>
            <a:pPr lvl="3"/>
            <a:r>
              <a:rPr lang="en-US" smtClean="0"/>
              <a:t>A;slkjfda;slkjfd</a:t>
            </a:r>
          </a:p>
          <a:p>
            <a:pPr lvl="3"/>
            <a:r>
              <a:rPr lang="en-US" smtClean="0"/>
              <a:t>	a;lksdjf;lsakjfd</a:t>
            </a:r>
          </a:p>
          <a:p>
            <a:pPr lvl="4"/>
            <a:r>
              <a:rPr lang="en-US" smtClean="0"/>
              <a:t>slkdflsdkjflsdkjflsdkjf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  <p:sldLayoutId id="2147483963" r:id="rId4"/>
    <p:sldLayoutId id="2147483964" r:id="rId5"/>
    <p:sldLayoutId id="2147483965" r:id="rId6"/>
    <p:sldLayoutId id="2147483966" r:id="rId7"/>
    <p:sldLayoutId id="2147483967" r:id="rId8"/>
    <p:sldLayoutId id="2147483968" r:id="rId9"/>
    <p:sldLayoutId id="2147483969" r:id="rId10"/>
    <p:sldLayoutId id="2147483970" r:id="rId11"/>
    <p:sldLayoutId id="2147483971" r:id="rId12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>
          <a:solidFill>
            <a:srgbClr val="FFFFFF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CCFFFF"/>
        </a:buClr>
        <a:buSzPct val="8000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9900"/>
        </a:buClr>
        <a:buSzPct val="60000"/>
        <a:buFont typeface="Wingdings" pitchFamily="2" charset="2"/>
        <a:buChar char="®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25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l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wenji@fnal.gov" TargetMode="External"/><Relationship Id="rId4" Type="http://schemas.openxmlformats.org/officeDocument/2006/relationships/hyperlink" Target="mailto:demar@fnal.gov" TargetMode="External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emf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4" Type="http://schemas.openxmlformats.org/officeDocument/2006/relationships/image" Target="../media/image9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0.em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wenji@fnal.gov" TargetMode="External"/><Relationship Id="rId3" Type="http://schemas.openxmlformats.org/officeDocument/2006/relationships/hyperlink" Target="mailto:demar@fnal.gov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04725"/>
            <a:ext cx="7772400" cy="1470025"/>
          </a:xfrm>
        </p:spPr>
        <p:txBody>
          <a:bodyPr/>
          <a:lstStyle/>
          <a:p>
            <a:r>
              <a:rPr lang="en-US" dirty="0" smtClean="0"/>
              <a:t>GPU-Based Network Traffic Monitoring &amp; Analysis Tools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85800" y="3462875"/>
            <a:ext cx="7575248" cy="2427506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dirty="0" err="1" smtClean="0"/>
              <a:t>Wenji</a:t>
            </a:r>
            <a:r>
              <a:rPr lang="en-US" dirty="0" smtClean="0"/>
              <a:t> Wu; Phil DeMar</a:t>
            </a:r>
          </a:p>
          <a:p>
            <a:pPr algn="ctr" eaLnBrk="1" hangingPunct="1"/>
            <a:r>
              <a:rPr lang="en-US" dirty="0" smtClean="0">
                <a:solidFill>
                  <a:srgbClr val="FF0000"/>
                </a:solidFill>
                <a:hlinkClick r:id="rId3"/>
              </a:rPr>
              <a:t>wenji@fnal.gov</a:t>
            </a:r>
            <a:r>
              <a:rPr lang="en-US" dirty="0" smtClean="0"/>
              <a:t>, </a:t>
            </a:r>
            <a:r>
              <a:rPr lang="en-US" dirty="0" smtClean="0">
                <a:hlinkClick r:id="rId4"/>
              </a:rPr>
              <a:t>demar@fnal.gov</a:t>
            </a:r>
            <a:endParaRPr lang="en-US" dirty="0" smtClean="0"/>
          </a:p>
          <a:p>
            <a:pPr algn="ctr" eaLnBrk="1" hangingPunct="1"/>
            <a:endParaRPr lang="en-US" sz="1000" dirty="0" smtClean="0"/>
          </a:p>
          <a:p>
            <a:pPr algn="ctr" eaLnBrk="1" hangingPunct="1"/>
            <a:r>
              <a:rPr lang="en-US" dirty="0" smtClean="0"/>
              <a:t>CHEP 2013</a:t>
            </a:r>
          </a:p>
          <a:p>
            <a:pPr algn="ctr" eaLnBrk="1" hangingPunct="1"/>
            <a:r>
              <a:rPr lang="en-US" dirty="0" smtClean="0"/>
              <a:t>October 17, 2013</a:t>
            </a:r>
          </a:p>
          <a:p>
            <a:pPr algn="ctr"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5015486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76200"/>
            <a:ext cx="7503994" cy="914400"/>
          </a:xfrm>
        </p:spPr>
        <p:txBody>
          <a:bodyPr/>
          <a:lstStyle/>
          <a:p>
            <a:r>
              <a:rPr lang="en-US" dirty="0" smtClean="0"/>
              <a:t>Packet I/O Engine for Capture</a:t>
            </a:r>
            <a:endParaRPr lang="en-US" dirty="0"/>
          </a:p>
        </p:txBody>
      </p:sp>
      <p:pic>
        <p:nvPicPr>
          <p:cNvPr id="4" name="Content Placeholder 3" descr="Traffic Capturing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" t="3127" r="525" b="6011"/>
          <a:stretch/>
        </p:blipFill>
        <p:spPr>
          <a:xfrm>
            <a:off x="3886200" y="1589468"/>
            <a:ext cx="4942655" cy="3515932"/>
          </a:xfrm>
        </p:spPr>
      </p:pic>
      <p:sp>
        <p:nvSpPr>
          <p:cNvPr id="6" name="TextBox 5"/>
          <p:cNvSpPr txBox="1"/>
          <p:nvPr/>
        </p:nvSpPr>
        <p:spPr>
          <a:xfrm>
            <a:off x="686873" y="1728043"/>
            <a:ext cx="3580327" cy="25391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-342900" eaLnBrk="0" hangingPunct="0">
              <a:buFont typeface="Arial" pitchFamily="34" charset="0"/>
              <a:buChar char="•"/>
            </a:pPr>
            <a:r>
              <a:rPr lang="en-US" dirty="0">
                <a:latin typeface="+mn-lt"/>
                <a:cs typeface="+mn-cs"/>
              </a:rPr>
              <a:t>Key </a:t>
            </a:r>
            <a:r>
              <a:rPr lang="en-US" dirty="0" smtClean="0">
                <a:latin typeface="+mn-lt"/>
                <a:cs typeface="+mn-cs"/>
              </a:rPr>
              <a:t>techniques</a:t>
            </a:r>
            <a:endParaRPr lang="en-US" dirty="0">
              <a:latin typeface="+mn-lt"/>
              <a:cs typeface="+mn-cs"/>
            </a:endParaRPr>
          </a:p>
          <a:p>
            <a:pPr marL="742950" lvl="1" indent="-342900" ea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dirty="0">
                <a:latin typeface="+mn-lt"/>
                <a:cs typeface="+mn-cs"/>
              </a:rPr>
              <a:t>Pre-allocated large packet buffers</a:t>
            </a:r>
          </a:p>
          <a:p>
            <a:pPr marL="742950" lvl="1" indent="-342900" ea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dirty="0">
                <a:latin typeface="+mn-lt"/>
                <a:cs typeface="+mn-cs"/>
              </a:rPr>
              <a:t>Packet-level batch processing</a:t>
            </a:r>
          </a:p>
          <a:p>
            <a:pPr marL="742950" lvl="1" indent="-342900" eaLnBrk="0" hangingPunct="0">
              <a:spcBef>
                <a:spcPts val="600"/>
              </a:spcBef>
              <a:buFont typeface="Arial" pitchFamily="34" charset="0"/>
              <a:buChar char="•"/>
            </a:pPr>
            <a:r>
              <a:rPr lang="en-US" sz="2000" dirty="0">
                <a:latin typeface="+mn-lt"/>
                <a:cs typeface="+mn-cs"/>
              </a:rPr>
              <a:t>Memory mapping based zero-copy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256149-BCF5-1347-ADA2-55B19F7BAD35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3" name="Group 2"/>
          <p:cNvGrpSpPr/>
          <p:nvPr/>
        </p:nvGrpSpPr>
        <p:grpSpPr>
          <a:xfrm>
            <a:off x="2477036" y="5257800"/>
            <a:ext cx="2933164" cy="1384995"/>
            <a:chOff x="2477036" y="5333999"/>
            <a:chExt cx="2933164" cy="1384995"/>
          </a:xfrm>
        </p:grpSpPr>
        <p:sp>
          <p:nvSpPr>
            <p:cNvPr id="7" name="TextBox 6"/>
            <p:cNvSpPr txBox="1"/>
            <p:nvPr/>
          </p:nvSpPr>
          <p:spPr>
            <a:xfrm>
              <a:off x="2477036" y="5333999"/>
              <a:ext cx="2307042" cy="138499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u="sng" dirty="0" smtClean="0"/>
                <a:t>Key Operations</a:t>
              </a:r>
            </a:p>
            <a:p>
              <a:endParaRPr lang="en-US" sz="1000" b="1" dirty="0" smtClean="0"/>
            </a:p>
            <a:p>
              <a:pPr marL="285750" indent="-285750">
                <a:spcBef>
                  <a:spcPts val="600"/>
                </a:spcBef>
                <a:buFont typeface="Arial"/>
                <a:buChar char="•"/>
              </a:pPr>
              <a:r>
                <a:rPr lang="en-US" sz="2000" dirty="0" smtClean="0"/>
                <a:t>Open</a:t>
              </a:r>
            </a:p>
            <a:p>
              <a:pPr marL="285750" indent="-285750">
                <a:spcBef>
                  <a:spcPts val="600"/>
                </a:spcBef>
                <a:buFont typeface="Arial"/>
                <a:buChar char="•"/>
              </a:pPr>
              <a:r>
                <a:rPr lang="en-US" sz="2000" dirty="0" smtClean="0"/>
                <a:t>Capture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023282" y="5920770"/>
              <a:ext cx="1386918" cy="7848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spcBef>
                  <a:spcPts val="600"/>
                </a:spcBef>
                <a:buFont typeface="Arial"/>
                <a:buChar char="•"/>
              </a:pPr>
              <a:r>
                <a:rPr lang="en-US" sz="2000" dirty="0" smtClean="0"/>
                <a:t>Recycle</a:t>
              </a:r>
            </a:p>
            <a:p>
              <a:pPr marL="285750" indent="-285750">
                <a:spcBef>
                  <a:spcPts val="600"/>
                </a:spcBef>
                <a:buFont typeface="Arial"/>
                <a:buChar char="•"/>
              </a:pPr>
              <a:r>
                <a:rPr lang="en-US" sz="2000" dirty="0" smtClean="0"/>
                <a:t>Close</a:t>
              </a:r>
              <a:endParaRPr lang="en-US" sz="2000" dirty="0"/>
            </a:p>
          </p:txBody>
        </p:sp>
      </p:grpSp>
    </p:spTree>
    <p:extLst>
      <p:ext uri="{BB962C8B-B14F-4D97-AF65-F5344CB8AC3E}">
        <p14:creationId xmlns:p14="http://schemas.microsoft.com/office/powerpoint/2010/main" val="33377466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4206" y="228600"/>
            <a:ext cx="7503994" cy="914400"/>
          </a:xfrm>
        </p:spPr>
        <p:txBody>
          <a:bodyPr/>
          <a:lstStyle/>
          <a:p>
            <a:r>
              <a:rPr lang="en-US" sz="3600" dirty="0" smtClean="0"/>
              <a:t>GPU-based Network Traffic Monitoring &amp; Analysis Algorithms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905000"/>
            <a:ext cx="7467600" cy="3183448"/>
          </a:xfrm>
        </p:spPr>
        <p:txBody>
          <a:bodyPr/>
          <a:lstStyle/>
          <a:p>
            <a:r>
              <a:rPr lang="en-US" dirty="0" smtClean="0"/>
              <a:t>A GPU-accelerated library for network traffic capturing, monitoring, and analysis apps.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Dozens of CUDA kernels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Can be combined in a variety of ways to perform intended monitoring &amp; analysis operations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Examples in following slides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256149-BCF5-1347-ADA2-55B19F7BAD35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1546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Packet-Filtering Kernel</a:t>
            </a:r>
            <a:endParaRPr lang="en-US" dirty="0"/>
          </a:p>
        </p:txBody>
      </p:sp>
      <p:pic>
        <p:nvPicPr>
          <p:cNvPr id="4" name="Content Placeholder 3" descr="Filtering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5" r="3287" b="3458"/>
          <a:stretch/>
        </p:blipFill>
        <p:spPr>
          <a:xfrm>
            <a:off x="3763589" y="2362200"/>
            <a:ext cx="5137349" cy="3241134"/>
          </a:xfrm>
        </p:spPr>
      </p:pic>
      <p:sp>
        <p:nvSpPr>
          <p:cNvPr id="12" name="Rectangle 11"/>
          <p:cNvSpPr/>
          <p:nvPr/>
        </p:nvSpPr>
        <p:spPr>
          <a:xfrm>
            <a:off x="970459" y="1378803"/>
            <a:ext cx="802114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rgbClr val="CCFFFF"/>
              </a:buClr>
              <a:buSzPct val="80000"/>
              <a:buFont typeface="Arial" pitchFamily="34" charset="0"/>
              <a:buChar char="•"/>
            </a:pPr>
            <a:r>
              <a:rPr lang="en-US" dirty="0">
                <a:latin typeface="+mn-lt"/>
                <a:cs typeface="+mn-cs"/>
              </a:rPr>
              <a:t>Advanced packet filtering capabilities </a:t>
            </a:r>
            <a:r>
              <a:rPr lang="en-US" dirty="0" smtClean="0">
                <a:latin typeface="+mn-lt"/>
                <a:cs typeface="+mn-cs"/>
              </a:rPr>
              <a:t>necessary </a:t>
            </a:r>
            <a:r>
              <a:rPr lang="en-US" dirty="0">
                <a:latin typeface="+mn-lt"/>
                <a:cs typeface="+mn-cs"/>
              </a:rPr>
              <a:t>so that we only analyze </a:t>
            </a:r>
            <a:r>
              <a:rPr lang="en-US" dirty="0" smtClean="0">
                <a:latin typeface="+mn-lt"/>
                <a:cs typeface="+mn-cs"/>
              </a:rPr>
              <a:t>packets </a:t>
            </a:r>
            <a:r>
              <a:rPr lang="en-US" dirty="0">
                <a:latin typeface="+mn-lt"/>
                <a:cs typeface="+mn-cs"/>
              </a:rPr>
              <a:t>of </a:t>
            </a:r>
            <a:r>
              <a:rPr lang="en-US" dirty="0" smtClean="0">
                <a:latin typeface="+mn-lt"/>
                <a:cs typeface="+mn-cs"/>
              </a:rPr>
              <a:t>interest</a:t>
            </a:r>
            <a:endParaRPr lang="en-US" dirty="0">
              <a:latin typeface="+mn-lt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59790" y="2667000"/>
            <a:ext cx="2950210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800100" lvl="1" indent="-342900" eaLnBrk="0" hangingPunct="0">
              <a:spcBef>
                <a:spcPts val="600"/>
              </a:spcBef>
              <a:buClr>
                <a:schemeClr val="tx1"/>
              </a:buClr>
              <a:buSzPct val="70000"/>
              <a:buFont typeface="Arial" pitchFamily="34" charset="0"/>
              <a:buChar char="•"/>
            </a:pPr>
            <a:r>
              <a:rPr lang="en-US" sz="2000" dirty="0">
                <a:latin typeface="+mn-lt"/>
              </a:rPr>
              <a:t>We use Berkeley Packet Filter (BPF) as the packet </a:t>
            </a:r>
            <a:r>
              <a:rPr lang="en-US" sz="2000" dirty="0" smtClean="0">
                <a:latin typeface="+mn-lt"/>
              </a:rPr>
              <a:t>filter</a:t>
            </a:r>
          </a:p>
          <a:p>
            <a:pPr marL="800100" lvl="1" indent="-342900" eaLnBrk="0" hangingPunct="0">
              <a:spcBef>
                <a:spcPts val="600"/>
              </a:spcBef>
              <a:buClr>
                <a:schemeClr val="tx1"/>
              </a:buClr>
              <a:buSzPct val="70000"/>
              <a:buFont typeface="Arial" pitchFamily="34" charset="0"/>
              <a:buChar char="•"/>
            </a:pPr>
            <a:r>
              <a:rPr lang="en-US" sz="2000" dirty="0"/>
              <a:t>A few basic GPU operations, such as sort, prefix-sum, and compact.</a:t>
            </a:r>
          </a:p>
          <a:p>
            <a:pPr marL="800100" lvl="1" indent="-342900" eaLnBrk="0" hangingPunct="0">
              <a:spcBef>
                <a:spcPts val="600"/>
              </a:spcBef>
              <a:buClr>
                <a:schemeClr val="tx1"/>
              </a:buClr>
              <a:buSzPct val="70000"/>
              <a:buFont typeface="Arial" pitchFamily="34" charset="0"/>
              <a:buChar char="•"/>
            </a:pPr>
            <a:endParaRPr lang="en-US" sz="2000" dirty="0">
              <a:latin typeface="+mn-lt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3505200" y="6324600"/>
            <a:ext cx="2133600" cy="365125"/>
          </a:xfrm>
          <a:prstGeom prst="rect">
            <a:avLst/>
          </a:prstGeom>
        </p:spPr>
        <p:txBody>
          <a:bodyPr/>
          <a:lstStyle/>
          <a:p>
            <a:fld id="{B7256149-BCF5-1347-ADA2-55B19F7BAD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68816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6690"/>
            <a:ext cx="8229600" cy="1143000"/>
          </a:xfrm>
        </p:spPr>
        <p:txBody>
          <a:bodyPr/>
          <a:lstStyle/>
          <a:p>
            <a:r>
              <a:rPr lang="en-US" dirty="0" smtClean="0"/>
              <a:t>Traffic-Aggregation Kernel</a:t>
            </a:r>
            <a:endParaRPr lang="en-US" dirty="0"/>
          </a:p>
        </p:txBody>
      </p:sp>
      <p:pic>
        <p:nvPicPr>
          <p:cNvPr id="4" name="Content Placeholder 3" descr="ip_traffic_new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0" t="3433" r="898" b="3401"/>
          <a:stretch/>
        </p:blipFill>
        <p:spPr>
          <a:xfrm>
            <a:off x="1066800" y="2675377"/>
            <a:ext cx="4968862" cy="4054894"/>
          </a:xfrm>
        </p:spPr>
      </p:pic>
      <p:sp>
        <p:nvSpPr>
          <p:cNvPr id="5" name="Rectangle 4"/>
          <p:cNvSpPr/>
          <p:nvPr/>
        </p:nvSpPr>
        <p:spPr>
          <a:xfrm>
            <a:off x="914400" y="973876"/>
            <a:ext cx="800100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rgbClr val="CCFFFF"/>
              </a:buClr>
              <a:buSzPct val="80000"/>
              <a:buFont typeface="Arial" pitchFamily="34" charset="0"/>
              <a:buChar char="•"/>
            </a:pPr>
            <a:r>
              <a:rPr lang="en-US" dirty="0">
                <a:latin typeface="+mn-lt"/>
                <a:cs typeface="+mn-cs"/>
              </a:rPr>
              <a:t>Reads an array of n packets at pkts[] and aggregates traffic </a:t>
            </a:r>
            <a:r>
              <a:rPr lang="en-US" dirty="0" smtClean="0">
                <a:latin typeface="+mn-lt"/>
                <a:cs typeface="+mn-cs"/>
              </a:rPr>
              <a:t>for </a:t>
            </a:r>
            <a:r>
              <a:rPr lang="en-US" dirty="0">
                <a:latin typeface="+mn-lt"/>
                <a:cs typeface="+mn-cs"/>
              </a:rPr>
              <a:t>same </a:t>
            </a:r>
            <a:r>
              <a:rPr lang="en-US" dirty="0" err="1">
                <a:latin typeface="+mn-lt"/>
                <a:cs typeface="+mn-cs"/>
              </a:rPr>
              <a:t>src</a:t>
            </a:r>
            <a:r>
              <a:rPr lang="en-US" dirty="0">
                <a:latin typeface="+mn-lt"/>
                <a:cs typeface="+mn-cs"/>
              </a:rPr>
              <a:t> &amp; </a:t>
            </a:r>
            <a:r>
              <a:rPr lang="en-US" dirty="0" err="1">
                <a:latin typeface="+mn-lt"/>
                <a:cs typeface="+mn-cs"/>
              </a:rPr>
              <a:t>dst</a:t>
            </a:r>
            <a:r>
              <a:rPr lang="en-US" dirty="0">
                <a:latin typeface="+mn-lt"/>
                <a:cs typeface="+mn-cs"/>
              </a:rPr>
              <a:t> IP addresses.  Exports </a:t>
            </a:r>
            <a:r>
              <a:rPr lang="en-US" dirty="0" smtClean="0">
                <a:latin typeface="+mn-lt"/>
                <a:cs typeface="+mn-cs"/>
              </a:rPr>
              <a:t>list </a:t>
            </a:r>
            <a:r>
              <a:rPr lang="en-US" dirty="0">
                <a:latin typeface="+mn-lt"/>
                <a:cs typeface="+mn-cs"/>
              </a:rPr>
              <a:t>of entries; each entry records a </a:t>
            </a:r>
            <a:r>
              <a:rPr lang="en-US" dirty="0" err="1" smtClean="0">
                <a:latin typeface="+mn-lt"/>
                <a:cs typeface="+mn-cs"/>
              </a:rPr>
              <a:t>src</a:t>
            </a:r>
            <a:r>
              <a:rPr lang="en-US" dirty="0">
                <a:latin typeface="+mn-lt"/>
                <a:cs typeface="+mn-cs"/>
              </a:rPr>
              <a:t>/</a:t>
            </a:r>
            <a:r>
              <a:rPr lang="en-US" dirty="0" err="1" smtClean="0">
                <a:latin typeface="+mn-lt"/>
                <a:cs typeface="+mn-cs"/>
              </a:rPr>
              <a:t>dst</a:t>
            </a:r>
            <a:r>
              <a:rPr lang="en-US" dirty="0" smtClean="0">
                <a:latin typeface="+mn-lt"/>
                <a:cs typeface="+mn-cs"/>
              </a:rPr>
              <a:t>  </a:t>
            </a:r>
            <a:r>
              <a:rPr lang="en-US" dirty="0">
                <a:latin typeface="+mn-lt"/>
                <a:cs typeface="+mn-cs"/>
              </a:rPr>
              <a:t>address pair, with associated traffic </a:t>
            </a:r>
            <a:r>
              <a:rPr lang="en-US" dirty="0" smtClean="0">
                <a:latin typeface="+mn-lt"/>
                <a:cs typeface="+mn-cs"/>
              </a:rPr>
              <a:t>statistics </a:t>
            </a:r>
            <a:endParaRPr lang="en-US" dirty="0">
              <a:latin typeface="+mn-lt"/>
              <a:cs typeface="+mn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6958" y="5845314"/>
            <a:ext cx="223189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rgbClr val="FFFF00"/>
                </a:solidFill>
              </a:defRPr>
            </a:lvl1pPr>
          </a:lstStyle>
          <a:p>
            <a:pPr algn="ctr"/>
            <a:r>
              <a:rPr lang="en-US" dirty="0"/>
              <a:t>Use to build </a:t>
            </a:r>
            <a:endParaRPr lang="en-US" dirty="0" smtClean="0"/>
          </a:p>
          <a:p>
            <a:pPr algn="ctr"/>
            <a:r>
              <a:rPr lang="en-US" dirty="0" smtClean="0"/>
              <a:t>IP </a:t>
            </a:r>
            <a:r>
              <a:rPr lang="en-US" dirty="0"/>
              <a:t>conversations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139051" y="4297559"/>
            <a:ext cx="25477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</a:rPr>
              <a:t>Multikey-Value Sort</a:t>
            </a:r>
            <a:endParaRPr lang="en-US" sz="2000" b="1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39051" y="5335661"/>
            <a:ext cx="19656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sz="2000" b="1">
                <a:solidFill>
                  <a:srgbClr val="FFFF00"/>
                </a:solidFill>
              </a:defRPr>
            </a:lvl1pPr>
          </a:lstStyle>
          <a:p>
            <a:r>
              <a:rPr lang="en-US" dirty="0"/>
              <a:t>Inclusive Scan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256149-BCF5-1347-ADA2-55B19F7BAD35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71329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1348"/>
            <a:ext cx="8229600" cy="834971"/>
          </a:xfrm>
        </p:spPr>
        <p:txBody>
          <a:bodyPr/>
          <a:lstStyle/>
          <a:p>
            <a:r>
              <a:rPr lang="en-US" dirty="0" smtClean="0"/>
              <a:t>Unique-IP-Addresses Kernel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6660" y="2083402"/>
            <a:ext cx="7616340" cy="4088798"/>
          </a:xfrm>
        </p:spPr>
        <p:txBody>
          <a:bodyPr>
            <a:normAutofit fontScale="85000" lnSpcReduction="20000"/>
          </a:bodyPr>
          <a:lstStyle/>
          <a:p>
            <a:pPr marL="0" lvl="0" indent="0">
              <a:buNone/>
            </a:pPr>
            <a:r>
              <a:rPr lang="en-US" b="1" dirty="0" smtClean="0"/>
              <a:t>1.	for </a:t>
            </a:r>
            <a:r>
              <a:rPr lang="en-US" b="1" dirty="0"/>
              <a:t>each</a:t>
            </a:r>
            <a:r>
              <a:rPr lang="en-US" dirty="0"/>
              <a:t> </a:t>
            </a:r>
            <a:r>
              <a:rPr lang="en-US" i="1" dirty="0" err="1"/>
              <a:t>i</a:t>
            </a:r>
            <a:r>
              <a:rPr lang="en-US" i="1" dirty="0"/>
              <a:t>∈[0,n-1]</a:t>
            </a:r>
            <a:r>
              <a:rPr lang="en-US" dirty="0"/>
              <a:t> in parallel </a:t>
            </a:r>
            <a:r>
              <a:rPr lang="en-US" b="1" dirty="0"/>
              <a:t>do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i="1" dirty="0" smtClean="0"/>
              <a:t>IPs</a:t>
            </a:r>
            <a:r>
              <a:rPr lang="en-US" dirty="0"/>
              <a:t>[</a:t>
            </a:r>
            <a:r>
              <a:rPr lang="en-US" i="1" dirty="0" err="1"/>
              <a:t>i</a:t>
            </a:r>
            <a:r>
              <a:rPr lang="en-US" dirty="0"/>
              <a:t>]</a:t>
            </a:r>
            <a:r>
              <a:rPr lang="en-US" i="1" dirty="0"/>
              <a:t> ≔ src or dst </a:t>
            </a:r>
            <a:r>
              <a:rPr lang="en-US" i="1" dirty="0" err="1"/>
              <a:t>addr</a:t>
            </a:r>
            <a:r>
              <a:rPr lang="en-US" i="1" dirty="0"/>
              <a:t> of pkts</a:t>
            </a:r>
            <a:r>
              <a:rPr lang="en-US" dirty="0"/>
              <a:t>[</a:t>
            </a:r>
            <a:r>
              <a:rPr lang="en-US" i="1" dirty="0" err="1"/>
              <a:t>i</a:t>
            </a:r>
            <a:r>
              <a:rPr lang="en-US" dirty="0"/>
              <a:t>];</a:t>
            </a:r>
            <a:r>
              <a:rPr lang="en-US" i="1" dirty="0"/>
              <a:t> </a:t>
            </a:r>
            <a:endParaRPr lang="en-US" dirty="0"/>
          </a:p>
          <a:p>
            <a:pPr marL="0" indent="0">
              <a:buNone/>
            </a:pPr>
            <a:r>
              <a:rPr lang="en-US" b="1" dirty="0" smtClean="0"/>
              <a:t>	end </a:t>
            </a:r>
            <a:r>
              <a:rPr lang="en-US" b="1" dirty="0"/>
              <a:t>for</a:t>
            </a:r>
            <a:endParaRPr lang="en-US" dirty="0"/>
          </a:p>
          <a:p>
            <a:pPr marL="0" lvl="0" indent="0">
              <a:buNone/>
            </a:pPr>
            <a:r>
              <a:rPr lang="en-US" dirty="0" smtClean="0"/>
              <a:t>2. 	perform </a:t>
            </a:r>
            <a:r>
              <a:rPr lang="en-US" dirty="0"/>
              <a:t>sort on </a:t>
            </a:r>
            <a:r>
              <a:rPr lang="en-US" i="1" dirty="0"/>
              <a:t>IPs</a:t>
            </a:r>
            <a:r>
              <a:rPr lang="en-US" dirty="0"/>
              <a:t>[]</a:t>
            </a:r>
            <a:r>
              <a:rPr lang="en-US" i="1" dirty="0"/>
              <a:t> </a:t>
            </a:r>
            <a:r>
              <a:rPr lang="en-US" dirty="0"/>
              <a:t>to determine </a:t>
            </a:r>
            <a:r>
              <a:rPr lang="en-US" i="1" dirty="0" err="1"/>
              <a:t>sorted_IPs</a:t>
            </a:r>
            <a:r>
              <a:rPr lang="en-US" dirty="0"/>
              <a:t>[];</a:t>
            </a:r>
          </a:p>
          <a:p>
            <a:pPr marL="0" lvl="0" indent="0">
              <a:buNone/>
            </a:pPr>
            <a:r>
              <a:rPr lang="en-US" dirty="0" smtClean="0"/>
              <a:t>3</a:t>
            </a:r>
            <a:r>
              <a:rPr lang="en-US" i="1" dirty="0" smtClean="0"/>
              <a:t>. 	</a:t>
            </a:r>
            <a:r>
              <a:rPr lang="en-US" i="1" dirty="0" err="1" smtClean="0"/>
              <a:t>diff_results</a:t>
            </a:r>
            <a:r>
              <a:rPr lang="en-US" dirty="0"/>
              <a:t>[</a:t>
            </a:r>
            <a:r>
              <a:rPr lang="en-US" i="1" dirty="0"/>
              <a:t>0</a:t>
            </a:r>
            <a:r>
              <a:rPr lang="en-US" dirty="0"/>
              <a:t>]</a:t>
            </a:r>
            <a:r>
              <a:rPr lang="en-US" i="1" dirty="0"/>
              <a:t> </a:t>
            </a:r>
            <a:r>
              <a:rPr lang="en-US" dirty="0"/>
              <a:t>=1;</a:t>
            </a:r>
          </a:p>
          <a:p>
            <a:pPr marL="0" indent="0">
              <a:buNone/>
            </a:pPr>
            <a:r>
              <a:rPr lang="en-US" b="1" dirty="0"/>
              <a:t>	for each</a:t>
            </a:r>
            <a:r>
              <a:rPr lang="en-US" dirty="0"/>
              <a:t> </a:t>
            </a:r>
            <a:r>
              <a:rPr lang="en-US" i="1" dirty="0" err="1"/>
              <a:t>i</a:t>
            </a:r>
            <a:r>
              <a:rPr lang="en-US" i="1" dirty="0"/>
              <a:t>∈[1,n-1]</a:t>
            </a:r>
            <a:r>
              <a:rPr lang="en-US" dirty="0"/>
              <a:t> in parallel </a:t>
            </a:r>
            <a:r>
              <a:rPr lang="en-US" b="1" dirty="0"/>
              <a:t>do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b="1" dirty="0" smtClean="0"/>
              <a:t>if</a:t>
            </a:r>
            <a:r>
              <a:rPr lang="en-US" i="1" dirty="0"/>
              <a:t>(</a:t>
            </a:r>
            <a:r>
              <a:rPr lang="en-US" i="1" dirty="0" err="1"/>
              <a:t>sorted_IPs</a:t>
            </a:r>
            <a:r>
              <a:rPr lang="en-US" i="1" dirty="0"/>
              <a:t>[</a:t>
            </a:r>
            <a:r>
              <a:rPr lang="en-US" i="1" dirty="0" err="1"/>
              <a:t>i</a:t>
            </a:r>
            <a:r>
              <a:rPr lang="en-US" i="1" dirty="0"/>
              <a:t>] ≠</a:t>
            </a:r>
            <a:r>
              <a:rPr lang="en-US" i="1" dirty="0" err="1"/>
              <a:t>sorted_IPs</a:t>
            </a:r>
            <a:r>
              <a:rPr lang="en-US" i="1" dirty="0"/>
              <a:t>[i-1])</a:t>
            </a:r>
            <a:r>
              <a:rPr lang="en-US" dirty="0"/>
              <a:t> </a:t>
            </a:r>
            <a:r>
              <a:rPr lang="en-US" i="1" dirty="0" err="1" smtClean="0"/>
              <a:t>diff_buf</a:t>
            </a:r>
            <a:r>
              <a:rPr lang="en-US" i="1" dirty="0"/>
              <a:t>[</a:t>
            </a:r>
            <a:r>
              <a:rPr lang="en-US" i="1" dirty="0" err="1"/>
              <a:t>i</a:t>
            </a:r>
            <a:r>
              <a:rPr lang="en-US" i="1" dirty="0"/>
              <a:t>]=1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b="1" dirty="0" smtClean="0"/>
              <a:t>else </a:t>
            </a:r>
            <a:r>
              <a:rPr lang="en-US" i="1" dirty="0" err="1"/>
              <a:t>diff_buf</a:t>
            </a:r>
            <a:r>
              <a:rPr lang="en-US" i="1" dirty="0"/>
              <a:t>[</a:t>
            </a:r>
            <a:r>
              <a:rPr lang="en-US" i="1" dirty="0" err="1"/>
              <a:t>i</a:t>
            </a:r>
            <a:r>
              <a:rPr lang="en-US" i="1" dirty="0"/>
              <a:t>]=0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b="1" dirty="0" smtClean="0"/>
              <a:t>	end </a:t>
            </a:r>
            <a:r>
              <a:rPr lang="en-US" b="1" dirty="0"/>
              <a:t>for</a:t>
            </a:r>
            <a:endParaRPr lang="en-US" dirty="0"/>
          </a:p>
          <a:p>
            <a:pPr marL="0" lvl="0" indent="0">
              <a:buNone/>
            </a:pPr>
            <a:r>
              <a:rPr lang="en-US" dirty="0" smtClean="0"/>
              <a:t>4.	perform </a:t>
            </a:r>
            <a:r>
              <a:rPr lang="en-US" dirty="0"/>
              <a:t>exclusive prefix sum on </a:t>
            </a:r>
            <a:r>
              <a:rPr lang="en-US" i="1" dirty="0" err="1"/>
              <a:t>diff_buf</a:t>
            </a:r>
            <a:r>
              <a:rPr lang="en-US" dirty="0"/>
              <a:t>[];</a:t>
            </a:r>
          </a:p>
          <a:p>
            <a:pPr marL="0" lvl="0" indent="0">
              <a:buNone/>
            </a:pPr>
            <a:r>
              <a:rPr lang="en-US" b="1" dirty="0" smtClean="0"/>
              <a:t>5.	for </a:t>
            </a:r>
            <a:r>
              <a:rPr lang="en-US" b="1" dirty="0"/>
              <a:t>each</a:t>
            </a:r>
            <a:r>
              <a:rPr lang="en-US" dirty="0"/>
              <a:t> </a:t>
            </a:r>
            <a:r>
              <a:rPr lang="en-US" i="1" dirty="0" err="1"/>
              <a:t>i</a:t>
            </a:r>
            <a:r>
              <a:rPr lang="en-US" i="1" dirty="0"/>
              <a:t>∈[0,n-1]</a:t>
            </a:r>
            <a:r>
              <a:rPr lang="en-US" dirty="0"/>
              <a:t> in parallel </a:t>
            </a:r>
            <a:r>
              <a:rPr lang="en-US" b="1" dirty="0"/>
              <a:t>do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</a:t>
            </a:r>
            <a:r>
              <a:rPr lang="en-US" b="1" dirty="0" smtClean="0"/>
              <a:t>if</a:t>
            </a:r>
            <a:r>
              <a:rPr lang="en-US" dirty="0" smtClean="0"/>
              <a:t>(</a:t>
            </a:r>
            <a:r>
              <a:rPr lang="en-US" i="1" dirty="0" err="1" smtClean="0"/>
              <a:t>diff_buf</a:t>
            </a:r>
            <a:r>
              <a:rPr lang="en-US" i="1" dirty="0"/>
              <a:t>[</a:t>
            </a:r>
            <a:r>
              <a:rPr lang="en-US" i="1" dirty="0" err="1"/>
              <a:t>i</a:t>
            </a:r>
            <a:r>
              <a:rPr lang="en-US" i="1" dirty="0"/>
              <a:t>] ==</a:t>
            </a:r>
            <a:r>
              <a:rPr lang="en-US" i="1" dirty="0" smtClean="0"/>
              <a:t>1</a:t>
            </a:r>
            <a:r>
              <a:rPr lang="en-US" dirty="0" smtClean="0"/>
              <a:t>)</a:t>
            </a:r>
            <a:r>
              <a:rPr lang="en-US" i="1" dirty="0" smtClean="0"/>
              <a:t> Output</a:t>
            </a:r>
            <a:r>
              <a:rPr lang="en-US" i="1" dirty="0"/>
              <a:t>[</a:t>
            </a:r>
            <a:r>
              <a:rPr lang="en-US" i="1" dirty="0" err="1"/>
              <a:t>scan_buf</a:t>
            </a:r>
            <a:r>
              <a:rPr lang="en-US" i="1" dirty="0"/>
              <a:t>[</a:t>
            </a:r>
            <a:r>
              <a:rPr lang="en-US" i="1" dirty="0" err="1"/>
              <a:t>i</a:t>
            </a:r>
            <a:r>
              <a:rPr lang="en-US" i="1" dirty="0"/>
              <a:t>]]=</a:t>
            </a:r>
            <a:r>
              <a:rPr lang="en-US" i="1" dirty="0" err="1"/>
              <a:t>sorted_IPs</a:t>
            </a:r>
            <a:r>
              <a:rPr lang="en-US" i="1" dirty="0"/>
              <a:t>[</a:t>
            </a:r>
            <a:r>
              <a:rPr lang="en-US" i="1" dirty="0" err="1"/>
              <a:t>i</a:t>
            </a:r>
            <a:r>
              <a:rPr lang="en-US" i="1" dirty="0"/>
              <a:t>]</a:t>
            </a:r>
            <a:r>
              <a:rPr lang="en-US" dirty="0"/>
              <a:t>;</a:t>
            </a:r>
          </a:p>
          <a:p>
            <a:pPr marL="0" indent="0">
              <a:buNone/>
            </a:pPr>
            <a:r>
              <a:rPr lang="en-US" b="1" dirty="0"/>
              <a:t>	</a:t>
            </a:r>
            <a:r>
              <a:rPr lang="en-US" b="1" dirty="0" smtClean="0"/>
              <a:t>end </a:t>
            </a:r>
            <a:r>
              <a:rPr lang="en-US" b="1" dirty="0"/>
              <a:t>for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914400" y="986319"/>
            <a:ext cx="79973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eaLnBrk="0" hangingPunct="0">
              <a:spcBef>
                <a:spcPct val="20000"/>
              </a:spcBef>
              <a:buClr>
                <a:srgbClr val="CCFFFF"/>
              </a:buClr>
              <a:buSzPct val="80000"/>
              <a:buFont typeface="Arial" pitchFamily="34" charset="0"/>
              <a:buChar char="•"/>
            </a:pPr>
            <a:r>
              <a:rPr lang="en-US" dirty="0">
                <a:latin typeface="+mn-lt"/>
                <a:cs typeface="+mn-cs"/>
              </a:rPr>
              <a:t>R</a:t>
            </a:r>
            <a:r>
              <a:rPr lang="en-US" dirty="0" smtClean="0">
                <a:latin typeface="+mn-lt"/>
                <a:cs typeface="+mn-cs"/>
              </a:rPr>
              <a:t>eads </a:t>
            </a:r>
            <a:r>
              <a:rPr lang="en-US" dirty="0">
                <a:latin typeface="+mn-lt"/>
                <a:cs typeface="+mn-cs"/>
              </a:rPr>
              <a:t>an array of n packets at pkts[]  and outputs a list of unique src or dst IP addresses seen on the </a:t>
            </a:r>
            <a:r>
              <a:rPr lang="en-US" dirty="0" smtClean="0">
                <a:latin typeface="+mn-lt"/>
                <a:cs typeface="+mn-cs"/>
              </a:rPr>
              <a:t>packets </a:t>
            </a:r>
            <a:endParaRPr lang="en-US" dirty="0">
              <a:latin typeface="+mn-lt"/>
              <a:cs typeface="+mn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256149-BCF5-1347-ADA2-55B19F7BAD3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 rot="16200000">
            <a:off x="73865" y="3574599"/>
            <a:ext cx="107593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FF00"/>
                </a:solidFill>
              </a:rPr>
              <a:t>CUDA</a:t>
            </a:r>
            <a:endParaRPr lang="en-US" b="1" dirty="0">
              <a:solidFill>
                <a:srgbClr val="FFFF00"/>
              </a:solidFill>
            </a:endParaRPr>
          </a:p>
        </p:txBody>
      </p:sp>
      <p:cxnSp>
        <p:nvCxnSpPr>
          <p:cNvPr id="8" name="Straight Connector 7"/>
          <p:cNvCxnSpPr/>
          <p:nvPr/>
        </p:nvCxnSpPr>
        <p:spPr bwMode="auto">
          <a:xfrm>
            <a:off x="381000" y="2133600"/>
            <a:ext cx="533400" cy="0"/>
          </a:xfrm>
          <a:prstGeom prst="line">
            <a:avLst/>
          </a:prstGeom>
          <a:noFill/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" name="Straight Connector 8"/>
          <p:cNvCxnSpPr/>
          <p:nvPr/>
        </p:nvCxnSpPr>
        <p:spPr bwMode="auto">
          <a:xfrm>
            <a:off x="381000" y="5791200"/>
            <a:ext cx="533400" cy="0"/>
          </a:xfrm>
          <a:prstGeom prst="line">
            <a:avLst/>
          </a:prstGeom>
          <a:noFill/>
          <a:ln w="9525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Arrow Connector 10"/>
          <p:cNvCxnSpPr/>
          <p:nvPr/>
        </p:nvCxnSpPr>
        <p:spPr bwMode="auto">
          <a:xfrm>
            <a:off x="647700" y="2133600"/>
            <a:ext cx="0" cy="1133863"/>
          </a:xfrm>
          <a:prstGeom prst="straightConnector1">
            <a:avLst/>
          </a:prstGeom>
          <a:noFill/>
          <a:ln w="9525" cap="flat" cmpd="sng" algn="ctr">
            <a:solidFill>
              <a:srgbClr val="FFFF00"/>
            </a:solidFill>
            <a:prstDash val="lgDashDot"/>
            <a:round/>
            <a:headEnd type="arrow" w="med" len="med"/>
            <a:tailEnd type="none" w="med" len="med"/>
          </a:ln>
          <a:effectLst/>
        </p:spPr>
      </p:cxnSp>
      <p:cxnSp>
        <p:nvCxnSpPr>
          <p:cNvPr id="12" name="Straight Arrow Connector 11"/>
          <p:cNvCxnSpPr>
            <a:stCxn id="5" idx="1"/>
          </p:cNvCxnSpPr>
          <p:nvPr/>
        </p:nvCxnSpPr>
        <p:spPr bwMode="auto">
          <a:xfrm>
            <a:off x="611834" y="4343400"/>
            <a:ext cx="35866" cy="1447800"/>
          </a:xfrm>
          <a:prstGeom prst="straightConnector1">
            <a:avLst/>
          </a:prstGeom>
          <a:noFill/>
          <a:ln w="9525" cap="flat" cmpd="sng" algn="ctr">
            <a:solidFill>
              <a:srgbClr val="FFFF00"/>
            </a:solidFill>
            <a:prstDash val="lgDashDot"/>
            <a:round/>
            <a:headEnd type="none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3155860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10243"/>
            <a:ext cx="8229600" cy="1143000"/>
          </a:xfrm>
        </p:spPr>
        <p:txBody>
          <a:bodyPr/>
          <a:lstStyle/>
          <a:p>
            <a:r>
              <a:rPr lang="en-US" dirty="0" smtClean="0"/>
              <a:t>A Sample Use Case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17969"/>
            <a:ext cx="7696200" cy="4525631"/>
          </a:xfrm>
        </p:spPr>
        <p:txBody>
          <a:bodyPr>
            <a:noAutofit/>
          </a:bodyPr>
          <a:lstStyle/>
          <a:p>
            <a:r>
              <a:rPr lang="en-US" kern="1200" dirty="0"/>
              <a:t>Using our GPU-accelerated library, we developed a sample use case to monitor network status: 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Monitor networks at different </a:t>
            </a:r>
            <a:r>
              <a:rPr lang="en-US" dirty="0" smtClean="0"/>
              <a:t>levels: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 </a:t>
            </a:r>
            <a:r>
              <a:rPr lang="en-US" dirty="0"/>
              <a:t>from </a:t>
            </a:r>
            <a:r>
              <a:rPr lang="en-US" dirty="0" smtClean="0"/>
              <a:t>aggregate of entire </a:t>
            </a:r>
            <a:r>
              <a:rPr lang="en-US" dirty="0"/>
              <a:t>network </a:t>
            </a:r>
            <a:r>
              <a:rPr lang="en-US" dirty="0" smtClean="0"/>
              <a:t>down to one node </a:t>
            </a:r>
            <a:endParaRPr lang="en-US" dirty="0"/>
          </a:p>
          <a:p>
            <a:pPr lvl="1">
              <a:spcBef>
                <a:spcPts val="600"/>
              </a:spcBef>
            </a:pPr>
            <a:r>
              <a:rPr lang="en-US" dirty="0"/>
              <a:t>Monitor network traffic by protocol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Monitor network traffic information per node: 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Determine who  </a:t>
            </a:r>
            <a:r>
              <a:rPr lang="en-US" dirty="0"/>
              <a:t>is </a:t>
            </a:r>
            <a:r>
              <a:rPr lang="en-US" dirty="0" smtClean="0"/>
              <a:t>sending/receiving </a:t>
            </a:r>
            <a:r>
              <a:rPr lang="en-US" dirty="0"/>
              <a:t>the most </a:t>
            </a:r>
            <a:r>
              <a:rPr lang="en-US" dirty="0" smtClean="0"/>
              <a:t>traffic </a:t>
            </a:r>
            <a:endParaRPr lang="en-US" dirty="0"/>
          </a:p>
          <a:p>
            <a:pPr lvl="2">
              <a:spcBef>
                <a:spcPts val="0"/>
              </a:spcBef>
            </a:pPr>
            <a:r>
              <a:rPr lang="en-US" dirty="0" smtClean="0"/>
              <a:t>For both local and remote addresses 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Monitor IP conversations: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Characterizing by volume, </a:t>
            </a:r>
            <a:r>
              <a:rPr lang="en-US" dirty="0"/>
              <a:t>or other traits. </a:t>
            </a:r>
          </a:p>
          <a:p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256149-BCF5-1347-ADA2-55B19F7BAD35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10123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174" y="165781"/>
            <a:ext cx="8826522" cy="862314"/>
          </a:xfrm>
        </p:spPr>
        <p:txBody>
          <a:bodyPr/>
          <a:lstStyle/>
          <a:p>
            <a:r>
              <a:rPr lang="en-US" dirty="0" smtClean="0"/>
              <a:t>A Sample Use Case – Data Structures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90600" y="1197429"/>
            <a:ext cx="7696200" cy="4680858"/>
          </a:xfrm>
        </p:spPr>
        <p:txBody>
          <a:bodyPr>
            <a:noAutofit/>
          </a:bodyPr>
          <a:lstStyle/>
          <a:p>
            <a:r>
              <a:rPr lang="en-US" kern="1200" dirty="0"/>
              <a:t>Three key data structures were created at GPU: </a:t>
            </a:r>
          </a:p>
          <a:p>
            <a:pPr lvl="1"/>
            <a:r>
              <a:rPr lang="en-US" sz="2200" i="1" dirty="0" smtClean="0"/>
              <a:t>protocol_stat</a:t>
            </a:r>
            <a:r>
              <a:rPr lang="en-US" sz="2200" i="1" dirty="0"/>
              <a:t>[</a:t>
            </a:r>
            <a:r>
              <a:rPr lang="en-US" sz="2200" i="1" dirty="0" smtClean="0"/>
              <a:t>]</a:t>
            </a:r>
            <a:endParaRPr lang="en-US" sz="2200" dirty="0"/>
          </a:p>
          <a:p>
            <a:pPr lvl="2"/>
            <a:r>
              <a:rPr lang="en-US" sz="1900" dirty="0" smtClean="0"/>
              <a:t> </a:t>
            </a:r>
            <a:r>
              <a:rPr lang="en-US" sz="1900" dirty="0"/>
              <a:t>an </a:t>
            </a:r>
            <a:r>
              <a:rPr lang="en-US" sz="1900" dirty="0" smtClean="0"/>
              <a:t>array </a:t>
            </a:r>
            <a:r>
              <a:rPr lang="en-US" sz="1900" dirty="0"/>
              <a:t>used to store protocol statistics for network traffic, with each entry associated with a specific protocol. </a:t>
            </a:r>
            <a:endParaRPr lang="en-US" sz="1900" dirty="0" smtClean="0"/>
          </a:p>
          <a:p>
            <a:pPr lvl="1"/>
            <a:r>
              <a:rPr lang="en-US" sz="2200" i="1" dirty="0"/>
              <a:t>ip_snd[] and ip_rcv[] </a:t>
            </a:r>
          </a:p>
          <a:p>
            <a:pPr lvl="2"/>
            <a:r>
              <a:rPr lang="en-US" sz="1900" dirty="0"/>
              <a:t>arrays that are used to store traffic statistics for IP conversations in </a:t>
            </a:r>
            <a:r>
              <a:rPr lang="en-US" sz="1900" dirty="0" smtClean="0"/>
              <a:t>send &amp; </a:t>
            </a:r>
            <a:r>
              <a:rPr lang="en-US" sz="1900" dirty="0"/>
              <a:t>receive </a:t>
            </a:r>
            <a:r>
              <a:rPr lang="en-US" sz="1900" dirty="0" smtClean="0"/>
              <a:t>directions respectively</a:t>
            </a:r>
            <a:endParaRPr lang="en-US" sz="1900" dirty="0"/>
          </a:p>
          <a:p>
            <a:pPr lvl="1"/>
            <a:r>
              <a:rPr lang="en-US" sz="2200" i="1" dirty="0"/>
              <a:t>ip_table</a:t>
            </a:r>
          </a:p>
          <a:p>
            <a:pPr lvl="2"/>
            <a:r>
              <a:rPr lang="en-US" sz="1900" dirty="0"/>
              <a:t>a hash table that is used to keep track of network traffic information of each IP address </a:t>
            </a:r>
            <a:r>
              <a:rPr lang="en-US" sz="1900" dirty="0" smtClean="0"/>
              <a:t>node </a:t>
            </a:r>
            <a:endParaRPr lang="en-US" sz="1900" dirty="0"/>
          </a:p>
          <a:p>
            <a:pPr lvl="1"/>
            <a:endParaRPr lang="en-US" dirty="0"/>
          </a:p>
          <a:p>
            <a:pPr marL="0" indent="0">
              <a:buNone/>
            </a:pPr>
            <a:r>
              <a:rPr lang="en-US" sz="2000" dirty="0" smtClean="0">
                <a:solidFill>
                  <a:srgbClr val="FFFF00"/>
                </a:solidFill>
              </a:rPr>
              <a:t>These </a:t>
            </a:r>
            <a:r>
              <a:rPr lang="en-US" sz="2000" dirty="0">
                <a:solidFill>
                  <a:srgbClr val="FFFF00"/>
                </a:solidFill>
              </a:rPr>
              <a:t>data structures are designed to reference themselves and each other with relative offsets such as array </a:t>
            </a:r>
            <a:r>
              <a:rPr lang="en-US" sz="2000" dirty="0" smtClean="0">
                <a:solidFill>
                  <a:srgbClr val="FFFF00"/>
                </a:solidFill>
              </a:rPr>
              <a:t>indexes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256149-BCF5-1347-ADA2-55B19F7BAD35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161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Sample Use Case – Algorithm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417639"/>
            <a:ext cx="7848600" cy="4291314"/>
          </a:xfrm>
        </p:spPr>
        <p:txBody>
          <a:bodyPr>
            <a:noAutofit/>
          </a:bodyPr>
          <a:lstStyle/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dirty="0" smtClean="0"/>
              <a:t>Call Packet-filtering kernel to filter packets of interest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dirty="0" smtClean="0"/>
              <a:t>Call Unique-IP-addresses kernel to obtain IP addresses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dirty="0" smtClean="0"/>
              <a:t>Build  the ip_table with a parallel hashing algorithm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dirty="0" smtClean="0"/>
              <a:t>Collect traffic statistics for each protocol and each IP node</a:t>
            </a:r>
          </a:p>
          <a:p>
            <a:pPr marL="514350" indent="-514350">
              <a:spcBef>
                <a:spcPts val="1800"/>
              </a:spcBef>
              <a:buFont typeface="+mj-lt"/>
              <a:buAutoNum type="arabicPeriod"/>
            </a:pPr>
            <a:r>
              <a:rPr lang="en-US" dirty="0" smtClean="0"/>
              <a:t>Call Traffic-Aggregation kernel to build IP conversations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256149-BCF5-1347-ADA2-55B19F7BAD35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2607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9105" y="289228"/>
            <a:ext cx="8229600" cy="853772"/>
          </a:xfrm>
        </p:spPr>
        <p:txBody>
          <a:bodyPr/>
          <a:lstStyle/>
          <a:p>
            <a:r>
              <a:rPr lang="en-US" dirty="0" smtClean="0"/>
              <a:t>Prototyped System</a:t>
            </a:r>
            <a:endParaRPr lang="en-US" dirty="0"/>
          </a:p>
        </p:txBody>
      </p:sp>
      <p:pic>
        <p:nvPicPr>
          <p:cNvPr id="4" name="Content Placeholder 3" descr="System Layout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79" t="4997" r="7667" b="11089"/>
          <a:stretch/>
        </p:blipFill>
        <p:spPr>
          <a:xfrm>
            <a:off x="411240" y="1764695"/>
            <a:ext cx="3530431" cy="2045305"/>
          </a:xfrm>
        </p:spPr>
      </p:pic>
      <p:sp>
        <p:nvSpPr>
          <p:cNvPr id="5" name="TextBox 4"/>
          <p:cNvSpPr txBox="1"/>
          <p:nvPr/>
        </p:nvSpPr>
        <p:spPr>
          <a:xfrm>
            <a:off x="872863" y="3881735"/>
            <a:ext cx="27847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Prototyped System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013191" y="1417639"/>
            <a:ext cx="4902209" cy="284956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buClr>
                <a:srgbClr val="CCFFFF"/>
              </a:buClr>
              <a:buSzPct val="80000"/>
              <a:buFont typeface="Arial" pitchFamily="34" charset="0"/>
              <a:buChar char="•"/>
            </a:pPr>
            <a:r>
              <a:rPr lang="en-US" sz="2400" dirty="0"/>
              <a:t>Our application is developed on Linux.</a:t>
            </a:r>
          </a:p>
          <a:p>
            <a:pPr eaLnBrk="0" hangingPunct="0">
              <a:buClr>
                <a:srgbClr val="CCFFFF"/>
              </a:buClr>
              <a:buSzPct val="80000"/>
              <a:buFont typeface="Arial" pitchFamily="34" charset="0"/>
              <a:buChar char="•"/>
            </a:pPr>
            <a:r>
              <a:rPr lang="en-US" sz="2400" dirty="0"/>
              <a:t>CUDA 4.2 programming environment.</a:t>
            </a:r>
          </a:p>
          <a:p>
            <a:pPr eaLnBrk="0" hangingPunct="0">
              <a:buClr>
                <a:srgbClr val="CCFFFF"/>
              </a:buClr>
              <a:buSzPct val="80000"/>
              <a:buFont typeface="Arial" pitchFamily="34" charset="0"/>
              <a:buChar char="•"/>
            </a:pPr>
            <a:r>
              <a:rPr lang="en-US" sz="2400" dirty="0"/>
              <a:t>The packet I/O engine is implemented on Intel </a:t>
            </a:r>
            <a:r>
              <a:rPr lang="en-US" sz="2400" dirty="0" smtClean="0"/>
              <a:t>82599 </a:t>
            </a:r>
            <a:r>
              <a:rPr lang="en-US" sz="2400" dirty="0"/>
              <a:t>10GigE NIC</a:t>
            </a: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533400" y="4648200"/>
            <a:ext cx="7434558" cy="1681811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0" hangingPunct="0">
              <a:buClr>
                <a:srgbClr val="CCFFFF"/>
              </a:buClr>
              <a:buSzPct val="80000"/>
              <a:buFont typeface="Arial" pitchFamily="34" charset="0"/>
              <a:buChar char="•"/>
            </a:pPr>
            <a:r>
              <a:rPr lang="en-US" sz="2400" dirty="0"/>
              <a:t>A two-node NUMA system</a:t>
            </a:r>
          </a:p>
          <a:p>
            <a:pPr lvl="1" eaLnBrk="0" hangingPunct="0">
              <a:buClr>
                <a:srgbClr val="CCFFFF"/>
              </a:buClr>
              <a:buSzPct val="80000"/>
              <a:buFont typeface="Arial" pitchFamily="34" charset="0"/>
              <a:buChar char="•"/>
            </a:pPr>
            <a:r>
              <a:rPr lang="en-US" sz="2000" dirty="0"/>
              <a:t>Two 8-core 2.67GHz Intel X5650 processors.</a:t>
            </a:r>
          </a:p>
          <a:p>
            <a:pPr eaLnBrk="0" hangingPunct="0">
              <a:buClr>
                <a:srgbClr val="CCFFFF"/>
              </a:buClr>
              <a:buSzPct val="80000"/>
              <a:buFont typeface="Arial" pitchFamily="34" charset="0"/>
              <a:buChar char="•"/>
            </a:pPr>
            <a:r>
              <a:rPr lang="en-US" sz="2400" dirty="0"/>
              <a:t>Two Intel 82599-based 10GigE NICs</a:t>
            </a:r>
          </a:p>
          <a:p>
            <a:pPr eaLnBrk="0" hangingPunct="0">
              <a:buClr>
                <a:srgbClr val="CCFFFF"/>
              </a:buClr>
              <a:buSzPct val="80000"/>
              <a:buFont typeface="Arial" pitchFamily="34" charset="0"/>
              <a:buChar char="•"/>
            </a:pPr>
            <a:r>
              <a:rPr lang="en-US" sz="2400" dirty="0"/>
              <a:t>One Nvidia M2070 GPU.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256149-BCF5-1347-ADA2-55B19F7BAD35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24803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3174"/>
            <a:ext cx="8229600" cy="1056286"/>
          </a:xfrm>
        </p:spPr>
        <p:txBody>
          <a:bodyPr/>
          <a:lstStyle/>
          <a:p>
            <a:r>
              <a:rPr lang="en-US" sz="3200" dirty="0" smtClean="0"/>
              <a:t>Performance Evaluation</a:t>
            </a:r>
            <a:br>
              <a:rPr lang="en-US" sz="3200" dirty="0" smtClean="0"/>
            </a:br>
            <a:r>
              <a:rPr lang="en-US" sz="3200" dirty="0" smtClean="0"/>
              <a:t>Packet I/O Engine</a:t>
            </a:r>
            <a:endParaRPr lang="en-US" sz="3200" dirty="0"/>
          </a:p>
        </p:txBody>
      </p:sp>
      <p:pic>
        <p:nvPicPr>
          <p:cNvPr id="8" name="Picture 7" descr="Packet Capture Rate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05" y="1265051"/>
            <a:ext cx="4248168" cy="2558288"/>
          </a:xfrm>
          <a:prstGeom prst="rect">
            <a:avLst/>
          </a:prstGeom>
        </p:spPr>
      </p:pic>
      <p:pic>
        <p:nvPicPr>
          <p:cNvPr id="9" name="Picture 8" descr="CPU Usage.pd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552" y="1265051"/>
            <a:ext cx="4248168" cy="255828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207046" y="3810000"/>
            <a:ext cx="25635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Packet Capture Rate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324600" y="3810000"/>
            <a:ext cx="15408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FF00"/>
                </a:solidFill>
              </a:rPr>
              <a:t>CPU Usage</a:t>
            </a:r>
            <a:endParaRPr lang="en-US" sz="2000" dirty="0">
              <a:solidFill>
                <a:srgbClr val="FFFF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24000" y="4504080"/>
            <a:ext cx="73152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/>
              <a:t> Our Packet I/O engine (GPU-I/O) </a:t>
            </a:r>
            <a:r>
              <a:rPr lang="en-US" dirty="0" err="1" smtClean="0"/>
              <a:t>vs</a:t>
            </a:r>
            <a:r>
              <a:rPr lang="en-US" dirty="0" smtClean="0"/>
              <a:t> CPU-based packet analysis tools </a:t>
            </a:r>
            <a:r>
              <a:rPr lang="en-US" sz="2400" dirty="0" smtClean="0"/>
              <a:t> </a:t>
            </a:r>
          </a:p>
          <a:p>
            <a:pPr marL="800100" lvl="1" indent="-342900">
              <a:spcBef>
                <a:spcPts val="600"/>
              </a:spcBef>
              <a:buFont typeface="Arial"/>
              <a:buChar char="•"/>
            </a:pPr>
            <a:r>
              <a:rPr lang="en-US" sz="2000" dirty="0" smtClean="0"/>
              <a:t>No packet drops</a:t>
            </a:r>
          </a:p>
          <a:p>
            <a:pPr marL="800100" lvl="1" indent="-342900">
              <a:spcBef>
                <a:spcPts val="600"/>
              </a:spcBef>
              <a:buFont typeface="Arial"/>
              <a:buChar char="•"/>
            </a:pPr>
            <a:r>
              <a:rPr lang="en-US" sz="2000" dirty="0"/>
              <a:t>L</a:t>
            </a:r>
            <a:r>
              <a:rPr lang="en-US" sz="2000" dirty="0" smtClean="0"/>
              <a:t>east CPU usage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256149-BCF5-1347-ADA2-55B19F7BAD35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362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029"/>
          </a:xfrm>
        </p:spPr>
        <p:txBody>
          <a:bodyPr>
            <a:noAutofit/>
          </a:bodyPr>
          <a:lstStyle/>
          <a:p>
            <a:r>
              <a:rPr lang="en-US" sz="3600" dirty="0" smtClean="0"/>
              <a:t>Background</a:t>
            </a:r>
            <a:endParaRPr lang="en-US" sz="32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990600" y="1178720"/>
            <a:ext cx="8001000" cy="4938746"/>
          </a:xfrm>
        </p:spPr>
        <p:txBody>
          <a:bodyPr>
            <a:noAutofit/>
          </a:bodyPr>
          <a:lstStyle/>
          <a:p>
            <a:r>
              <a:rPr lang="en-US" dirty="0" smtClean="0"/>
              <a:t>Main uses for network traffic monitoring &amp; analysis tools: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Operations &amp; management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Capacity planning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Performance troubleshooting</a:t>
            </a:r>
          </a:p>
          <a:p>
            <a:pPr marL="457200" lvl="1" indent="0">
              <a:spcBef>
                <a:spcPts val="600"/>
              </a:spcBef>
              <a:buNone/>
            </a:pPr>
            <a:endParaRPr lang="en-US" sz="1400" dirty="0" smtClean="0"/>
          </a:p>
          <a:p>
            <a:r>
              <a:rPr lang="en-US" dirty="0"/>
              <a:t>Levels of network traffic monitoring &amp; analysis: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Device counter level (</a:t>
            </a:r>
            <a:r>
              <a:rPr lang="en-US" dirty="0" err="1" smtClean="0"/>
              <a:t>snmp</a:t>
            </a:r>
            <a:r>
              <a:rPr lang="en-US" dirty="0" smtClean="0"/>
              <a:t> data)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Traffic flow level (flow data)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At the packet inspection level </a:t>
            </a:r>
            <a:r>
              <a:rPr lang="en-US" dirty="0">
                <a:solidFill>
                  <a:srgbClr val="FF0000"/>
                </a:solidFill>
              </a:rPr>
              <a:t>	</a:t>
            </a:r>
            <a:r>
              <a:rPr lang="en-US" dirty="0" smtClean="0">
                <a:solidFill>
                  <a:srgbClr val="FF0000"/>
                </a:solidFill>
              </a:rPr>
              <a:t>The </a:t>
            </a:r>
            <a:r>
              <a:rPr lang="en-US" dirty="0">
                <a:solidFill>
                  <a:srgbClr val="FF0000"/>
                </a:solidFill>
              </a:rPr>
              <a:t>f</a:t>
            </a:r>
            <a:r>
              <a:rPr lang="en-US" dirty="0" smtClean="0">
                <a:solidFill>
                  <a:srgbClr val="FF0000"/>
                </a:solidFill>
              </a:rPr>
              <a:t>ocus of this work</a:t>
            </a:r>
          </a:p>
          <a:p>
            <a:pPr lvl="2">
              <a:spcBef>
                <a:spcPts val="0"/>
              </a:spcBef>
            </a:pPr>
            <a:r>
              <a:rPr lang="en-US" dirty="0"/>
              <a:t>S</a:t>
            </a:r>
            <a:r>
              <a:rPr lang="en-US" dirty="0" smtClean="0"/>
              <a:t>ecurity analysis</a:t>
            </a:r>
          </a:p>
          <a:p>
            <a:pPr lvl="2">
              <a:spcBef>
                <a:spcPts val="0"/>
              </a:spcBef>
            </a:pPr>
            <a:r>
              <a:rPr lang="en-US" dirty="0"/>
              <a:t>A</a:t>
            </a:r>
            <a:r>
              <a:rPr lang="en-US" dirty="0" smtClean="0"/>
              <a:t>pplication performance analysis</a:t>
            </a:r>
          </a:p>
          <a:p>
            <a:pPr lvl="2">
              <a:spcBef>
                <a:spcPts val="0"/>
              </a:spcBef>
            </a:pPr>
            <a:r>
              <a:rPr lang="en-US" dirty="0"/>
              <a:t>T</a:t>
            </a:r>
            <a:r>
              <a:rPr lang="en-US" dirty="0" smtClean="0"/>
              <a:t>raffic characterization studies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668762" y="643466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256149-BCF5-1347-ADA2-55B19F7BAD35}" type="slidenum">
              <a:rPr lang="en-US" smtClean="0"/>
              <a:pPr/>
              <a:t>2</a:t>
            </a:fld>
            <a:endParaRPr lang="en-US"/>
          </a:p>
        </p:txBody>
      </p:sp>
      <p:cxnSp>
        <p:nvCxnSpPr>
          <p:cNvPr id="6" name="Straight Arrow Connector 5"/>
          <p:cNvCxnSpPr/>
          <p:nvPr/>
        </p:nvCxnSpPr>
        <p:spPr bwMode="auto">
          <a:xfrm flipH="1">
            <a:off x="5257800" y="4800600"/>
            <a:ext cx="381000" cy="0"/>
          </a:xfrm>
          <a:prstGeom prst="straightConnector1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304800" y="3821668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FFFF00"/>
                </a:solidFill>
              </a:rPr>
              <a:t>Coarse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28600" y="4736068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b="1" dirty="0" smtClean="0">
                <a:solidFill>
                  <a:srgbClr val="FFFF00"/>
                </a:solidFill>
              </a:rPr>
              <a:t>Detailed</a:t>
            </a:r>
          </a:p>
        </p:txBody>
      </p:sp>
      <p:cxnSp>
        <p:nvCxnSpPr>
          <p:cNvPr id="11" name="Straight Arrow Connector 10"/>
          <p:cNvCxnSpPr>
            <a:stCxn id="7" idx="2"/>
            <a:endCxn id="9" idx="0"/>
          </p:cNvCxnSpPr>
          <p:nvPr/>
        </p:nvCxnSpPr>
        <p:spPr bwMode="auto">
          <a:xfrm flipH="1">
            <a:off x="769774" y="4191000"/>
            <a:ext cx="18492" cy="545068"/>
          </a:xfrm>
          <a:prstGeom prst="straightConnector1">
            <a:avLst/>
          </a:prstGeom>
          <a:noFill/>
          <a:ln w="28575" cap="flat" cmpd="sng" algn="ctr">
            <a:solidFill>
              <a:srgbClr val="FFFF0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24191113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Filter tcp.pd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5504" r="-5504"/>
          <a:stretch>
            <a:fillRect/>
          </a:stretch>
        </p:blipFill>
        <p:spPr>
          <a:xfrm>
            <a:off x="1371600" y="1447800"/>
            <a:ext cx="6781800" cy="3729729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23740"/>
            <a:ext cx="8229600" cy="1143000"/>
          </a:xfrm>
        </p:spPr>
        <p:txBody>
          <a:bodyPr/>
          <a:lstStyle/>
          <a:p>
            <a:r>
              <a:rPr lang="en-US" sz="3200" dirty="0" smtClean="0"/>
              <a:t>Performance Evaluation </a:t>
            </a:r>
            <a:br>
              <a:rPr lang="en-US" sz="3200" dirty="0" smtClean="0"/>
            </a:br>
            <a:r>
              <a:rPr lang="en-US" sz="3200" dirty="0" smtClean="0"/>
              <a:t>GPU-based Packet </a:t>
            </a:r>
            <a:r>
              <a:rPr lang="en-US" sz="3200" dirty="0"/>
              <a:t>F</a:t>
            </a:r>
            <a:r>
              <a:rPr lang="en-US" sz="3200" dirty="0" smtClean="0"/>
              <a:t>iltering </a:t>
            </a:r>
            <a:r>
              <a:rPr lang="en-US" sz="3200" dirty="0"/>
              <a:t>A</a:t>
            </a:r>
            <a:r>
              <a:rPr lang="en-US" sz="3200" dirty="0" smtClean="0"/>
              <a:t>lgorithm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256149-BCF5-1347-ADA2-55B19F7BAD35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524000" y="5265003"/>
            <a:ext cx="7315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/>
              <a:t> Our </a:t>
            </a:r>
            <a:r>
              <a:rPr lang="en-US" dirty="0"/>
              <a:t>p</a:t>
            </a:r>
            <a:r>
              <a:rPr lang="en-US" sz="2400" dirty="0" smtClean="0"/>
              <a:t>acket filtering algorithm </a:t>
            </a:r>
            <a:r>
              <a:rPr lang="en-US" sz="2400" dirty="0" smtClean="0">
                <a:solidFill>
                  <a:srgbClr val="FF0000"/>
                </a:solidFill>
              </a:rPr>
              <a:t>(red) </a:t>
            </a:r>
            <a:r>
              <a:rPr lang="en-US" dirty="0" err="1" smtClean="0"/>
              <a:t>vs</a:t>
            </a:r>
            <a:r>
              <a:rPr lang="en-US" dirty="0" smtClean="0"/>
              <a:t> CPU-based &amp; memory-mapped GPU-based tools </a:t>
            </a:r>
            <a:r>
              <a:rPr lang="en-US" sz="2400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57867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 descr="Sample-Use-Case.pdf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020" r="-2020"/>
          <a:stretch>
            <a:fillRect/>
          </a:stretch>
        </p:blipFill>
        <p:spPr>
          <a:xfrm>
            <a:off x="1066800" y="1524000"/>
            <a:ext cx="7162800" cy="3939264"/>
          </a:xfr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565803" y="174039"/>
            <a:ext cx="8021824" cy="1143000"/>
          </a:xfrm>
        </p:spPr>
        <p:txBody>
          <a:bodyPr/>
          <a:lstStyle/>
          <a:p>
            <a:r>
              <a:rPr lang="en-US" sz="3200" dirty="0" smtClean="0"/>
              <a:t>Performance Evaluation </a:t>
            </a:r>
            <a:br>
              <a:rPr lang="en-US" sz="3200" dirty="0" smtClean="0"/>
            </a:br>
            <a:r>
              <a:rPr lang="en-US" sz="3200" dirty="0" smtClean="0"/>
              <a:t>GPU-based Sample Use Case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256149-BCF5-1347-ADA2-55B19F7BAD35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90600" y="5710535"/>
            <a:ext cx="731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en-US" sz="2400" dirty="0" smtClean="0"/>
              <a:t> Our </a:t>
            </a:r>
            <a:r>
              <a:rPr lang="en-US" dirty="0" smtClean="0"/>
              <a:t>GPU-analysis </a:t>
            </a:r>
            <a:r>
              <a:rPr lang="en-US" sz="2400" dirty="0" smtClean="0">
                <a:solidFill>
                  <a:srgbClr val="FF0000"/>
                </a:solidFill>
              </a:rPr>
              <a:t>(red) </a:t>
            </a:r>
            <a:r>
              <a:rPr lang="en-US" dirty="0" err="1" smtClean="0"/>
              <a:t>vs</a:t>
            </a:r>
            <a:r>
              <a:rPr lang="en-US" dirty="0" smtClean="0"/>
              <a:t> CPU-based analysis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3881116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2590"/>
            <a:ext cx="8229600" cy="804210"/>
          </a:xfrm>
        </p:spPr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46362"/>
            <a:ext cx="7848600" cy="4964971"/>
          </a:xfrm>
        </p:spPr>
        <p:txBody>
          <a:bodyPr>
            <a:noAutofit/>
          </a:bodyPr>
          <a:lstStyle/>
          <a:p>
            <a:r>
              <a:rPr lang="en-US" dirty="0" smtClean="0"/>
              <a:t>Our GPU-based network </a:t>
            </a:r>
            <a:r>
              <a:rPr lang="en-US" dirty="0"/>
              <a:t>traffic monitoring &amp; analysis </a:t>
            </a:r>
            <a:r>
              <a:rPr lang="en-US" dirty="0" smtClean="0"/>
              <a:t>tools seem effective in high-performance network technology environments </a:t>
            </a:r>
            <a:endParaRPr lang="en-US" dirty="0"/>
          </a:p>
          <a:p>
            <a:pPr>
              <a:spcBef>
                <a:spcPts val="1200"/>
              </a:spcBef>
            </a:pPr>
            <a:r>
              <a:rPr lang="en-US" dirty="0" smtClean="0"/>
              <a:t>Next steps: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Continue to develop these tools toward production-quality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Investigate ways to work around limitations (</a:t>
            </a:r>
            <a:r>
              <a:rPr lang="en-US" dirty="0" err="1" smtClean="0"/>
              <a:t>ie</a:t>
            </a:r>
            <a:r>
              <a:rPr lang="en-US" dirty="0" smtClean="0"/>
              <a:t>., IDS) of partial packet capture</a:t>
            </a:r>
            <a:endParaRPr lang="en-US" dirty="0"/>
          </a:p>
          <a:p>
            <a:pPr>
              <a:spcBef>
                <a:spcPts val="1200"/>
              </a:spcBef>
            </a:pPr>
            <a:r>
              <a:rPr lang="en-US" dirty="0"/>
              <a:t>A</a:t>
            </a:r>
            <a:r>
              <a:rPr lang="en-US" dirty="0" smtClean="0"/>
              <a:t>lways looking for potential collaborators in this technology area</a:t>
            </a:r>
            <a:endParaRPr lang="en-US" sz="2400" dirty="0"/>
          </a:p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256149-BCF5-1347-ADA2-55B19F7BAD35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9277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43200" y="941104"/>
            <a:ext cx="4572000" cy="2564096"/>
          </a:xfrm>
        </p:spPr>
        <p:txBody>
          <a:bodyPr/>
          <a:lstStyle/>
          <a:p>
            <a:r>
              <a:rPr lang="en-US" sz="6000" dirty="0" smtClean="0"/>
              <a:t>Questions</a:t>
            </a:r>
            <a:br>
              <a:rPr lang="en-US" sz="6000" dirty="0" smtClean="0"/>
            </a:br>
            <a:r>
              <a:rPr lang="en-US" sz="11500" dirty="0" smtClean="0"/>
              <a:t>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58032"/>
            <a:ext cx="8229600" cy="814168"/>
          </a:xfrm>
        </p:spPr>
        <p:txBody>
          <a:bodyPr/>
          <a:lstStyle/>
          <a:p>
            <a:pPr marL="0" indent="0" algn="ctr">
              <a:buNone/>
            </a:pPr>
            <a:r>
              <a:rPr lang="en-US" dirty="0" smtClean="0"/>
              <a:t>Email: </a:t>
            </a:r>
            <a:r>
              <a:rPr lang="en-US" dirty="0" smtClean="0">
                <a:hlinkClick r:id="rId2"/>
              </a:rPr>
              <a:t>wenji@fnal.gov</a:t>
            </a:r>
            <a:r>
              <a:rPr lang="en-US" dirty="0" smtClean="0"/>
              <a:t> and </a:t>
            </a:r>
            <a:r>
              <a:rPr lang="en-US" dirty="0" smtClean="0">
                <a:hlinkClick r:id="rId3"/>
              </a:rPr>
              <a:t>demar@fnal.gov</a:t>
            </a:r>
            <a:endParaRPr lang="en-US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1905000" y="3886200"/>
            <a:ext cx="6096000" cy="8141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/>
              <a:buNone/>
            </a:pPr>
            <a:r>
              <a:rPr lang="en-US" sz="4400" dirty="0" smtClean="0"/>
              <a:t>Thank You!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256149-BCF5-1347-ADA2-55B19F7BAD35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4884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762000" y="1219200"/>
            <a:ext cx="8209038" cy="454070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Emerging h</a:t>
            </a:r>
            <a:r>
              <a:rPr lang="en-US" dirty="0" smtClean="0">
                <a:ea typeface="+mn-ea"/>
                <a:cs typeface="+mn-cs"/>
              </a:rPr>
              <a:t>igh-performance network environments</a:t>
            </a:r>
            <a:r>
              <a:rPr lang="en-US" dirty="0">
                <a:ea typeface="+mn-ea"/>
                <a:cs typeface="+mn-cs"/>
              </a:rPr>
              <a:t>: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40GE/100GE link technologies now in LAN &amp; WAN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Servers becoming 10GE-connected by default</a:t>
            </a:r>
          </a:p>
          <a:p>
            <a:pPr lvl="1">
              <a:spcBef>
                <a:spcPts val="600"/>
              </a:spcBef>
            </a:pPr>
            <a:r>
              <a:rPr lang="en-US" dirty="0"/>
              <a:t> n x 100GE / 400GE backbone links &amp; 40GE host connections loom on the horizon.</a:t>
            </a:r>
          </a:p>
          <a:p>
            <a:pPr marL="0">
              <a:spcBef>
                <a:spcPts val="1800"/>
              </a:spcBef>
            </a:pPr>
            <a:r>
              <a:rPr lang="en-US" dirty="0" smtClean="0"/>
              <a:t>Current flow-based &amp; packet-based traffic monitoring &amp; analysis tools break down at 40GE/100GE:</a:t>
            </a:r>
          </a:p>
          <a:p>
            <a:pPr lvl="1"/>
            <a:r>
              <a:rPr lang="en-US" dirty="0" smtClean="0"/>
              <a:t>Flow data is sampled:</a:t>
            </a:r>
          </a:p>
          <a:p>
            <a:pPr lvl="2"/>
            <a:r>
              <a:rPr lang="en-US" dirty="0" smtClean="0"/>
              <a:t>Implemented in device hardware</a:t>
            </a:r>
          </a:p>
          <a:p>
            <a:pPr lvl="2"/>
            <a:r>
              <a:rPr lang="en-US" dirty="0" smtClean="0"/>
              <a:t>May be too coarse for computer security forensics &amp; detailed traffic characterization studies</a:t>
            </a:r>
          </a:p>
          <a:p>
            <a:pPr lvl="1"/>
            <a:r>
              <a:rPr lang="en-US" dirty="0" smtClean="0"/>
              <a:t>Packet-based analysis runs into resource issues:</a:t>
            </a:r>
          </a:p>
          <a:p>
            <a:pPr lvl="2"/>
            <a:r>
              <a:rPr lang="en-US" dirty="0" smtClean="0"/>
              <a:t>10Gb/s = ~14M 64-bytes packets per sec</a:t>
            </a:r>
            <a:endParaRPr lang="en-US" dirty="0"/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278190"/>
            <a:ext cx="8229600" cy="862314"/>
          </a:xfrm>
        </p:spPr>
        <p:txBody>
          <a:bodyPr>
            <a:noAutofit/>
          </a:bodyPr>
          <a:lstStyle/>
          <a:p>
            <a:r>
              <a:rPr lang="en-US" sz="3600" dirty="0" smtClean="0"/>
              <a:t>Problem Space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256149-BCF5-1347-ADA2-55B19F7BAD35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8890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990600" y="1295400"/>
            <a:ext cx="7848600" cy="4416976"/>
          </a:xfrm>
        </p:spPr>
        <p:txBody>
          <a:bodyPr/>
          <a:lstStyle/>
          <a:p>
            <a:pPr marL="114300"/>
            <a:r>
              <a:rPr lang="en-US" dirty="0" smtClean="0"/>
              <a:t>Our preferred choice for 40/100GE traffic analysis:</a:t>
            </a:r>
          </a:p>
          <a:p>
            <a:pPr marL="571500" lvl="1"/>
            <a:r>
              <a:rPr lang="en-US" dirty="0" smtClean="0"/>
              <a:t>Flow data limitations (sampled) constrain flow-based analysis</a:t>
            </a:r>
          </a:p>
          <a:p>
            <a:pPr marL="114300">
              <a:spcBef>
                <a:spcPts val="1800"/>
              </a:spcBef>
            </a:pPr>
            <a:r>
              <a:rPr lang="en-US" dirty="0" smtClean="0"/>
              <a:t>Characteristics </a:t>
            </a:r>
            <a:r>
              <a:rPr lang="en-US" dirty="0"/>
              <a:t>of packet-based network monitoring &amp; analysis </a:t>
            </a:r>
            <a:r>
              <a:rPr lang="en-US" dirty="0" smtClean="0"/>
              <a:t>applications</a:t>
            </a:r>
            <a:endParaRPr lang="en-US" dirty="0"/>
          </a:p>
          <a:p>
            <a:pPr lvl="1"/>
            <a:r>
              <a:rPr lang="en-US" dirty="0"/>
              <a:t>Time constraints on packet processing.</a:t>
            </a:r>
          </a:p>
          <a:p>
            <a:pPr lvl="1">
              <a:spcAft>
                <a:spcPts val="600"/>
              </a:spcAft>
            </a:pPr>
            <a:r>
              <a:rPr lang="en-US" dirty="0" smtClean="0"/>
              <a:t>Highly c</a:t>
            </a:r>
            <a:r>
              <a:rPr lang="en-US" sz="2000" dirty="0" smtClean="0"/>
              <a:t>ompute and I/</a:t>
            </a:r>
            <a:r>
              <a:rPr lang="en-US" sz="2000" dirty="0"/>
              <a:t>O throughput-</a:t>
            </a:r>
            <a:r>
              <a:rPr lang="en-US" sz="2000" dirty="0" smtClean="0"/>
              <a:t>intensive</a:t>
            </a:r>
          </a:p>
          <a:p>
            <a:pPr lvl="1">
              <a:spcAft>
                <a:spcPts val="600"/>
              </a:spcAft>
            </a:pPr>
            <a:r>
              <a:rPr lang="en-US" sz="2000" dirty="0" smtClean="0"/>
              <a:t>High levels </a:t>
            </a:r>
            <a:r>
              <a:rPr lang="en-US" sz="2000" dirty="0"/>
              <a:t>of data parallelism. </a:t>
            </a:r>
            <a:endParaRPr lang="en-US" sz="2000" dirty="0" smtClean="0"/>
          </a:p>
          <a:p>
            <a:pPr lvl="2">
              <a:spcAft>
                <a:spcPts val="600"/>
              </a:spcAft>
            </a:pPr>
            <a:r>
              <a:rPr lang="en-US" sz="1800" dirty="0" smtClean="0"/>
              <a:t>Each </a:t>
            </a:r>
            <a:r>
              <a:rPr lang="en-US" sz="1800" dirty="0"/>
              <a:t>packet can be processed </a:t>
            </a:r>
            <a:r>
              <a:rPr lang="en-US" sz="1800" dirty="0" smtClean="0"/>
              <a:t>independently</a:t>
            </a:r>
            <a:endParaRPr lang="en-US" sz="1800" dirty="0"/>
          </a:p>
          <a:p>
            <a:pPr lvl="1"/>
            <a:r>
              <a:rPr lang="en-US" sz="2000" dirty="0"/>
              <a:t>Extremely poor temporal locality for data </a:t>
            </a:r>
            <a:endParaRPr lang="en-US" sz="2000" dirty="0" smtClean="0"/>
          </a:p>
          <a:p>
            <a:pPr lvl="2"/>
            <a:r>
              <a:rPr lang="en-US" sz="1800" dirty="0" smtClean="0"/>
              <a:t>Typically, data processed </a:t>
            </a:r>
            <a:r>
              <a:rPr lang="en-US" sz="1800" dirty="0"/>
              <a:t>once in </a:t>
            </a:r>
            <a:r>
              <a:rPr lang="en-US" sz="1800" dirty="0" smtClean="0"/>
              <a:t>sequence;  </a:t>
            </a:r>
            <a:r>
              <a:rPr lang="en-US" sz="1800" dirty="0"/>
              <a:t>rarely </a:t>
            </a:r>
            <a:r>
              <a:rPr lang="en-US" sz="1800" dirty="0" smtClean="0"/>
              <a:t>reused</a:t>
            </a:r>
            <a:endParaRPr lang="en-US" sz="1800" dirty="0"/>
          </a:p>
        </p:txBody>
      </p:sp>
      <p:sp>
        <p:nvSpPr>
          <p:cNvPr id="11" name="Title 7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029"/>
          </a:xfrm>
        </p:spPr>
        <p:txBody>
          <a:bodyPr>
            <a:noAutofit/>
          </a:bodyPr>
          <a:lstStyle/>
          <a:p>
            <a:r>
              <a:rPr lang="en-US" sz="3600" dirty="0" smtClean="0"/>
              <a:t>Packet-Based Analysis</a:t>
            </a:r>
            <a:endParaRPr lang="en-US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256149-BCF5-1347-ADA2-55B19F7BAD35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6665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47057" y="1173237"/>
            <a:ext cx="8044543" cy="4934858"/>
          </a:xfrm>
        </p:spPr>
        <p:txBody>
          <a:bodyPr>
            <a:normAutofit/>
          </a:bodyPr>
          <a:lstStyle/>
          <a:p>
            <a:r>
              <a:rPr lang="en-US" dirty="0"/>
              <a:t>C</a:t>
            </a:r>
            <a:r>
              <a:rPr lang="en-US" dirty="0" smtClean="0"/>
              <a:t>omputing platform requirements monitoring </a:t>
            </a:r>
            <a:r>
              <a:rPr lang="en-US" dirty="0"/>
              <a:t>&amp; analysis </a:t>
            </a:r>
            <a:r>
              <a:rPr lang="en-US" dirty="0" smtClean="0"/>
              <a:t>applications within high </a:t>
            </a:r>
            <a:r>
              <a:rPr lang="en-US" dirty="0"/>
              <a:t>performance network </a:t>
            </a:r>
            <a:r>
              <a:rPr lang="en-US" dirty="0" smtClean="0"/>
              <a:t>:</a:t>
            </a:r>
            <a:endParaRPr lang="en-US" dirty="0"/>
          </a:p>
          <a:p>
            <a:pPr lvl="1"/>
            <a:r>
              <a:rPr lang="en-US" sz="2400" dirty="0">
                <a:ea typeface="+mn-ea"/>
                <a:cs typeface="+mn-cs"/>
              </a:rPr>
              <a:t>High Compute power</a:t>
            </a:r>
          </a:p>
          <a:p>
            <a:pPr lvl="1"/>
            <a:r>
              <a:rPr lang="en-US" sz="2400" dirty="0">
                <a:ea typeface="+mn-ea"/>
                <a:cs typeface="+mn-cs"/>
              </a:rPr>
              <a:t>Ample memory bandwidth</a:t>
            </a:r>
          </a:p>
          <a:p>
            <a:pPr lvl="1"/>
            <a:r>
              <a:rPr lang="en-US" sz="2400" dirty="0">
                <a:ea typeface="+mn-ea"/>
                <a:cs typeface="+mn-cs"/>
              </a:rPr>
              <a:t>Capability of handing data parallelism inherent with network data</a:t>
            </a:r>
          </a:p>
          <a:p>
            <a:pPr lvl="1"/>
            <a:r>
              <a:rPr lang="en-US" sz="2400" dirty="0">
                <a:ea typeface="+mn-ea"/>
                <a:cs typeface="+mn-cs"/>
              </a:rPr>
              <a:t>Easy programmability</a:t>
            </a:r>
          </a:p>
        </p:txBody>
      </p:sp>
      <p:sp>
        <p:nvSpPr>
          <p:cNvPr id="5" name="Title 7"/>
          <p:cNvSpPr>
            <a:spLocks noGrp="1"/>
          </p:cNvSpPr>
          <p:nvPr>
            <p:ph type="title"/>
          </p:nvPr>
        </p:nvSpPr>
        <p:spPr>
          <a:xfrm>
            <a:off x="108857" y="181426"/>
            <a:ext cx="9035143" cy="810383"/>
          </a:xfrm>
        </p:spPr>
        <p:txBody>
          <a:bodyPr>
            <a:noAutofit/>
          </a:bodyPr>
          <a:lstStyle/>
          <a:p>
            <a:r>
              <a:rPr lang="en-US" sz="3600" dirty="0" smtClean="0"/>
              <a:t>Platforms for Packet-Based Analysis (I)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256149-BCF5-1347-ADA2-55B19F7BAD3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757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5238" y="1197429"/>
            <a:ext cx="7208762" cy="2213427"/>
          </a:xfrm>
        </p:spPr>
        <p:txBody>
          <a:bodyPr>
            <a:normAutofit/>
          </a:bodyPr>
          <a:lstStyle/>
          <a:p>
            <a:r>
              <a:rPr lang="en-US" dirty="0" smtClean="0"/>
              <a:t>Three types of computing platforms:</a:t>
            </a:r>
            <a:endParaRPr lang="en-US" dirty="0"/>
          </a:p>
          <a:p>
            <a:pPr lvl="1">
              <a:spcBef>
                <a:spcPts val="600"/>
              </a:spcBef>
            </a:pPr>
            <a:r>
              <a:rPr lang="en-US" dirty="0"/>
              <a:t>NPU/</a:t>
            </a:r>
            <a:r>
              <a:rPr lang="en-US" dirty="0" smtClean="0"/>
              <a:t>ASIC</a:t>
            </a:r>
            <a:endParaRPr lang="en-US" dirty="0"/>
          </a:p>
          <a:p>
            <a:pPr lvl="1">
              <a:spcBef>
                <a:spcPts val="600"/>
              </a:spcBef>
            </a:pPr>
            <a:r>
              <a:rPr lang="en-US" dirty="0"/>
              <a:t>CPU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GPU</a:t>
            </a:r>
            <a:endParaRPr lang="en-US" dirty="0"/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845189" y="5257800"/>
            <a:ext cx="3456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Architecture Comparison</a:t>
            </a:r>
            <a:endParaRPr lang="en-US" sz="24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256149-BCF5-1347-ADA2-55B19F7BAD35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9" name="Title 7"/>
          <p:cNvSpPr>
            <a:spLocks noGrp="1"/>
          </p:cNvSpPr>
          <p:nvPr>
            <p:ph type="title"/>
          </p:nvPr>
        </p:nvSpPr>
        <p:spPr>
          <a:xfrm>
            <a:off x="447674" y="188913"/>
            <a:ext cx="8391525" cy="838200"/>
          </a:xfrm>
        </p:spPr>
        <p:txBody>
          <a:bodyPr>
            <a:noAutofit/>
          </a:bodyPr>
          <a:lstStyle/>
          <a:p>
            <a:r>
              <a:rPr lang="en-US" sz="3600" dirty="0" smtClean="0"/>
              <a:t>Platforms for Packet-Based Analysis (II)</a:t>
            </a:r>
            <a:endParaRPr lang="en-US" sz="3200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9937734"/>
              </p:ext>
            </p:extLst>
          </p:nvPr>
        </p:nvGraphicFramePr>
        <p:xfrm>
          <a:off x="457200" y="3429000"/>
          <a:ext cx="7998648" cy="1470659"/>
        </p:xfrm>
        <a:graphic>
          <a:graphicData uri="http://schemas.openxmlformats.org/drawingml/2006/table">
            <a:tbl>
              <a:tblPr firstRow="1" lastRow="1" bandRow="1">
                <a:tableStyleId>{5C22544A-7EE6-4342-B048-85BDC9FD1C3A}</a:tableStyleId>
              </a:tblPr>
              <a:tblGrid>
                <a:gridCol w="3654059"/>
                <a:gridCol w="1769485"/>
                <a:gridCol w="1064568"/>
                <a:gridCol w="1510536"/>
              </a:tblGrid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Features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NPU/ASIC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CPU</a:t>
                      </a:r>
                      <a:endParaRPr lang="en-US" sz="1400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 smtClean="0"/>
                        <a:t>GPU</a:t>
                      </a:r>
                      <a:endParaRPr lang="en-US" sz="1400" dirty="0"/>
                    </a:p>
                  </a:txBody>
                  <a:tcPr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500" b="1" dirty="0" smtClean="0"/>
                        <a:t>High compute power</a:t>
                      </a:r>
                      <a:endParaRPr lang="en-US" sz="15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Varies</a:t>
                      </a:r>
                      <a:endParaRPr lang="en-US" sz="1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✖</a:t>
                      </a:r>
                      <a:endParaRPr lang="en-US" sz="1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0099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400" b="1" dirty="0" smtClean="0">
                        <a:solidFill>
                          <a:srgbClr val="009900"/>
                        </a:solidFill>
                      </a:endParaRPr>
                    </a:p>
                  </a:txBody>
                  <a:tcPr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500" b="1" dirty="0" smtClean="0"/>
                        <a:t>High memory bandwidth</a:t>
                      </a:r>
                      <a:endParaRPr lang="en-US" sz="15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="1" dirty="0" smtClean="0"/>
                        <a:t>Varies</a:t>
                      </a:r>
                      <a:endParaRPr lang="en-US" sz="14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✖</a:t>
                      </a:r>
                      <a:endParaRPr lang="en-US" sz="1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0099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400" b="1" dirty="0" smtClean="0">
                        <a:solidFill>
                          <a:srgbClr val="009900"/>
                        </a:solidFill>
                      </a:endParaRPr>
                    </a:p>
                  </a:txBody>
                  <a:tcPr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500" b="1" dirty="0" smtClean="0"/>
                        <a:t>Easy</a:t>
                      </a:r>
                      <a:r>
                        <a:rPr lang="en-US" sz="1500" b="1" baseline="0" dirty="0" smtClean="0"/>
                        <a:t> programmability</a:t>
                      </a:r>
                      <a:endParaRPr lang="en-US" sz="15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✖</a:t>
                      </a:r>
                      <a:endParaRPr lang="en-US" sz="1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0099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400" b="1" dirty="0" smtClean="0">
                        <a:solidFill>
                          <a:srgbClr val="0099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0099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400" b="1" dirty="0" smtClean="0">
                        <a:solidFill>
                          <a:srgbClr val="009900"/>
                        </a:solidFill>
                      </a:endParaRPr>
                    </a:p>
                  </a:txBody>
                  <a:tcPr marT="34290" marB="34290"/>
                </a:tc>
              </a:tr>
              <a:tr h="297180">
                <a:tc>
                  <a:txBody>
                    <a:bodyPr/>
                    <a:lstStyle/>
                    <a:p>
                      <a:r>
                        <a:rPr lang="en-US" sz="1500" b="1" dirty="0" smtClean="0"/>
                        <a:t>Data-parallel execution model</a:t>
                      </a:r>
                      <a:endParaRPr lang="en-US" sz="1500" b="1" dirty="0"/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✖</a:t>
                      </a:r>
                      <a:endParaRPr lang="en-US" sz="1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FF00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✖</a:t>
                      </a:r>
                      <a:endParaRPr lang="en-US" sz="1400" b="1" dirty="0" smtClean="0">
                        <a:solidFill>
                          <a:srgbClr val="FF0000"/>
                        </a:solidFill>
                      </a:endParaRPr>
                    </a:p>
                  </a:txBody>
                  <a:tcPr marT="34290" marB="34290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009900"/>
                          </a:solidFill>
                          <a:latin typeface="Zapf Dingbats"/>
                          <a:ea typeface="Zapf Dingbats"/>
                          <a:cs typeface="Zapf Dingbats"/>
                          <a:sym typeface="Zapf Dingbats"/>
                        </a:rPr>
                        <a:t>✔</a:t>
                      </a:r>
                      <a:endParaRPr lang="en-US" sz="1400" b="1" dirty="0" smtClean="0">
                        <a:solidFill>
                          <a:srgbClr val="009900"/>
                        </a:solidFill>
                      </a:endParaRPr>
                    </a:p>
                  </a:txBody>
                  <a:tcPr marT="34290" marB="3429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77842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789771"/>
          </a:xfrm>
        </p:spPr>
        <p:txBody>
          <a:bodyPr/>
          <a:lstStyle/>
          <a:p>
            <a:r>
              <a:rPr lang="en-US" dirty="0" smtClean="0"/>
              <a:t>Our Solution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068011"/>
            <a:ext cx="7772400" cy="5104189"/>
          </a:xfrm>
        </p:spPr>
        <p:txBody>
          <a:bodyPr>
            <a:noAutofit/>
          </a:bodyPr>
          <a:lstStyle/>
          <a:p>
            <a:pPr marL="0"/>
            <a:r>
              <a:rPr lang="en-US" dirty="0"/>
              <a:t>Use GPU-based Traffic Monitoring &amp; Analysis </a:t>
            </a:r>
            <a:r>
              <a:rPr lang="en-US" dirty="0" smtClean="0"/>
              <a:t>Tools:</a:t>
            </a:r>
          </a:p>
          <a:p>
            <a:pPr marL="914400" lvl="2">
              <a:buClr>
                <a:schemeClr val="tx1"/>
              </a:buClr>
            </a:pPr>
            <a:r>
              <a:rPr lang="en-US" sz="2000" dirty="0">
                <a:ea typeface="+mn-ea"/>
                <a:cs typeface="+mn-cs"/>
              </a:rPr>
              <a:t>Note:  This is currently a research area</a:t>
            </a:r>
          </a:p>
          <a:p>
            <a:pPr marL="0">
              <a:spcBef>
                <a:spcPts val="1800"/>
              </a:spcBef>
            </a:pPr>
            <a:r>
              <a:rPr lang="en-US" dirty="0" smtClean="0"/>
              <a:t>Highlights </a:t>
            </a:r>
            <a:r>
              <a:rPr lang="en-US" dirty="0"/>
              <a:t>of our work:</a:t>
            </a:r>
          </a:p>
          <a:p>
            <a:pPr lvl="1">
              <a:spcBef>
                <a:spcPts val="600"/>
              </a:spcBef>
            </a:pPr>
            <a:r>
              <a:rPr lang="en-US" dirty="0">
                <a:ea typeface="+mn-ea"/>
                <a:cs typeface="+mn-cs"/>
              </a:rPr>
              <a:t>Demonstrated GPUs can significantly accelerate network traffic monitoring &amp; analysis</a:t>
            </a:r>
          </a:p>
          <a:p>
            <a:pPr lvl="2"/>
            <a:r>
              <a:rPr lang="en-US" dirty="0"/>
              <a:t>11 million+ </a:t>
            </a:r>
            <a:r>
              <a:rPr lang="en-US" dirty="0" err="1"/>
              <a:t>pkts</a:t>
            </a:r>
            <a:r>
              <a:rPr lang="en-US" dirty="0"/>
              <a:t>/s without drops (single </a:t>
            </a:r>
            <a:r>
              <a:rPr lang="en-US" dirty="0" err="1"/>
              <a:t>Nvidia</a:t>
            </a:r>
            <a:r>
              <a:rPr lang="en-US" dirty="0"/>
              <a:t> M2070)</a:t>
            </a:r>
          </a:p>
          <a:p>
            <a:pPr lvl="1">
              <a:spcBef>
                <a:spcPts val="600"/>
              </a:spcBef>
            </a:pPr>
            <a:r>
              <a:rPr lang="en-US" dirty="0">
                <a:ea typeface="+mn-ea"/>
                <a:cs typeface="+mn-cs"/>
              </a:rPr>
              <a:t>Designed/implemented a generic I/O architecture to move network traffic from wire into GPU domain</a:t>
            </a:r>
          </a:p>
          <a:p>
            <a:pPr lvl="1">
              <a:spcBef>
                <a:spcPts val="600"/>
              </a:spcBef>
            </a:pPr>
            <a:r>
              <a:rPr lang="en-US" dirty="0">
                <a:ea typeface="+mn-ea"/>
                <a:cs typeface="+mn-cs"/>
              </a:rPr>
              <a:t>Implemented a GPU-accelerated library for network traffic capturing, monitoring, and analysis. </a:t>
            </a:r>
          </a:p>
          <a:p>
            <a:pPr lvl="2"/>
            <a:r>
              <a:rPr lang="en-US" dirty="0"/>
              <a:t>Dozens of CUDA kernels, which can be combined in a variety of ways to perform monitoring and analysis tasks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256149-BCF5-1347-ADA2-55B19F7BAD35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80613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219"/>
          </a:xfrm>
        </p:spPr>
        <p:txBody>
          <a:bodyPr/>
          <a:lstStyle/>
          <a:p>
            <a:r>
              <a:rPr lang="en-US" sz="3600" dirty="0" smtClean="0"/>
              <a:t>Key Technical Issues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353458"/>
            <a:ext cx="7848600" cy="4056742"/>
          </a:xfrm>
        </p:spPr>
        <p:txBody>
          <a:bodyPr>
            <a:noAutofit/>
          </a:bodyPr>
          <a:lstStyle/>
          <a:p>
            <a:r>
              <a:rPr lang="en-US" dirty="0" smtClean="0"/>
              <a:t>GPU’s relatively small memory size:</a:t>
            </a:r>
          </a:p>
          <a:p>
            <a:pPr lvl="1">
              <a:spcBef>
                <a:spcPts val="600"/>
              </a:spcBef>
            </a:pPr>
            <a:r>
              <a:rPr lang="en-US" dirty="0" err="1" smtClean="0"/>
              <a:t>Nvidia</a:t>
            </a:r>
            <a:r>
              <a:rPr lang="en-US" dirty="0" smtClean="0"/>
              <a:t> M2070 has 6 GB Memory</a:t>
            </a:r>
          </a:p>
          <a:p>
            <a:pPr lvl="1">
              <a:spcBef>
                <a:spcPts val="600"/>
              </a:spcBef>
            </a:pPr>
            <a:r>
              <a:rPr lang="en-US" dirty="0" smtClean="0"/>
              <a:t>Workarounds:</a:t>
            </a:r>
          </a:p>
          <a:p>
            <a:pPr lvl="2">
              <a:spcBef>
                <a:spcPts val="0"/>
              </a:spcBef>
            </a:pPr>
            <a:r>
              <a:rPr lang="en-US" dirty="0" smtClean="0"/>
              <a:t>Mapping host memory into GPU with zero-copy technique? </a:t>
            </a:r>
          </a:p>
          <a:p>
            <a:pPr lvl="2">
              <a:spcBef>
                <a:spcPts val="0"/>
              </a:spcBef>
            </a:pPr>
            <a:r>
              <a:rPr lang="en-US" dirty="0" smtClean="0">
                <a:solidFill>
                  <a:srgbClr val="FFFF00"/>
                </a:solidFill>
              </a:rPr>
              <a:t>Partial packet capture approach </a:t>
            </a:r>
            <a:r>
              <a:rPr lang="en-US" dirty="0" smtClean="0">
                <a:solidFill>
                  <a:srgbClr val="FFFF00"/>
                </a:solidFill>
                <a:latin typeface="Zapf Dingbats"/>
                <a:ea typeface="Zapf Dingbats"/>
                <a:cs typeface="Zapf Dingbats"/>
                <a:sym typeface="Zapf Dingbats"/>
              </a:rPr>
              <a:t>✔</a:t>
            </a:r>
            <a:endParaRPr lang="en-US" dirty="0" smtClean="0">
              <a:solidFill>
                <a:srgbClr val="FFFF00"/>
              </a:solidFill>
            </a:endParaRPr>
          </a:p>
          <a:p>
            <a:pPr>
              <a:spcBef>
                <a:spcPts val="600"/>
              </a:spcBef>
            </a:pPr>
            <a:r>
              <a:rPr lang="en-US" dirty="0" smtClean="0"/>
              <a:t>Need to capture &amp; move packets from wire into GPU domain without packet loss</a:t>
            </a:r>
          </a:p>
          <a:p>
            <a:pPr>
              <a:spcBef>
                <a:spcPts val="600"/>
              </a:spcBef>
            </a:pPr>
            <a:r>
              <a:rPr lang="en-US" dirty="0" smtClean="0"/>
              <a:t>Need to design data structures that are efficient for both CPU and GPU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256149-BCF5-1347-ADA2-55B19F7BAD35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26444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System Architecture</a:t>
            </a:r>
            <a:endParaRPr lang="en-US" dirty="0"/>
          </a:p>
        </p:txBody>
      </p:sp>
      <p:pic>
        <p:nvPicPr>
          <p:cNvPr id="4" name="Content Placeholder 3" descr="Architecture.pdf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331" b="-1828"/>
          <a:stretch/>
        </p:blipFill>
        <p:spPr>
          <a:xfrm>
            <a:off x="533400" y="2915114"/>
            <a:ext cx="8229600" cy="3023810"/>
          </a:xfrm>
        </p:spPr>
      </p:pic>
      <p:sp>
        <p:nvSpPr>
          <p:cNvPr id="5" name="TextBox 4"/>
          <p:cNvSpPr txBox="1"/>
          <p:nvPr/>
        </p:nvSpPr>
        <p:spPr>
          <a:xfrm>
            <a:off x="1371601" y="1904710"/>
            <a:ext cx="2895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FFFF00"/>
                </a:solidFill>
              </a:rPr>
              <a:t>Traffic</a:t>
            </a:r>
            <a:r>
              <a:rPr lang="en-US" sz="2400" dirty="0">
                <a:solidFill>
                  <a:srgbClr val="FFFF00"/>
                </a:solidFill>
              </a:rPr>
              <a:t> </a:t>
            </a:r>
            <a:r>
              <a:rPr lang="en-US" sz="2400" dirty="0" smtClean="0">
                <a:solidFill>
                  <a:srgbClr val="FFFF00"/>
                </a:solidFill>
              </a:rPr>
              <a:t>Capture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FFFF00"/>
                </a:solidFill>
              </a:rPr>
              <a:t>Preprocessing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716788" y="1326071"/>
            <a:ext cx="45557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u="sng" dirty="0" smtClean="0"/>
              <a:t>Four Types of Logical Entities: </a:t>
            </a:r>
            <a:endParaRPr lang="en-US" sz="2800" u="sng" dirty="0"/>
          </a:p>
        </p:txBody>
      </p:sp>
      <p:sp>
        <p:nvSpPr>
          <p:cNvPr id="7" name="Rectangle 6"/>
          <p:cNvSpPr/>
          <p:nvPr/>
        </p:nvSpPr>
        <p:spPr>
          <a:xfrm>
            <a:off x="4267200" y="1923842"/>
            <a:ext cx="35814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2400" dirty="0" smtClean="0">
                <a:solidFill>
                  <a:srgbClr val="FFFF00"/>
                </a:solidFill>
              </a:rPr>
              <a:t>Monitoring </a:t>
            </a:r>
            <a:r>
              <a:rPr lang="en-US" sz="2400" dirty="0">
                <a:solidFill>
                  <a:srgbClr val="FFFF00"/>
                </a:solidFill>
              </a:rPr>
              <a:t>&amp; Analysis</a:t>
            </a:r>
          </a:p>
          <a:p>
            <a:pPr marL="285750" indent="-285750">
              <a:buFont typeface="Arial"/>
              <a:buChar char="•"/>
            </a:pPr>
            <a:r>
              <a:rPr lang="en-US" sz="2400" dirty="0">
                <a:solidFill>
                  <a:srgbClr val="FFFF00"/>
                </a:solidFill>
              </a:rPr>
              <a:t>Output Display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256149-BCF5-1347-ADA2-55B19F7BAD35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95334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Factory">
  <a:themeElements>
    <a:clrScheme name="Factory 1">
      <a:dk1>
        <a:srgbClr val="000054"/>
      </a:dk1>
      <a:lt1>
        <a:srgbClr val="EAEAEA"/>
      </a:lt1>
      <a:dk2>
        <a:srgbClr val="00007A"/>
      </a:dk2>
      <a:lt2>
        <a:srgbClr val="EBD189"/>
      </a:lt2>
      <a:accent1>
        <a:srgbClr val="FCAB40"/>
      </a:accent1>
      <a:accent2>
        <a:srgbClr val="555BAD"/>
      </a:accent2>
      <a:accent3>
        <a:srgbClr val="AAAABE"/>
      </a:accent3>
      <a:accent4>
        <a:srgbClr val="C8C8C8"/>
      </a:accent4>
      <a:accent5>
        <a:srgbClr val="FDD2AF"/>
      </a:accent5>
      <a:accent6>
        <a:srgbClr val="4C529C"/>
      </a:accent6>
      <a:hlink>
        <a:srgbClr val="B97C01"/>
      </a:hlink>
      <a:folHlink>
        <a:srgbClr val="CCFF33"/>
      </a:folHlink>
    </a:clrScheme>
    <a:fontScheme name="Factory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FF00"/>
          </a:buClr>
          <a:buSzPct val="8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0000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FF00"/>
          </a:buClr>
          <a:buSzPct val="80000"/>
          <a:buFont typeface="Wingdings" pitchFamily="2" charset="2"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Factory 1">
        <a:dk1>
          <a:srgbClr val="000054"/>
        </a:dk1>
        <a:lt1>
          <a:srgbClr val="EAEAEA"/>
        </a:lt1>
        <a:dk2>
          <a:srgbClr val="00007A"/>
        </a:dk2>
        <a:lt2>
          <a:srgbClr val="EBD189"/>
        </a:lt2>
        <a:accent1>
          <a:srgbClr val="FCAB40"/>
        </a:accent1>
        <a:accent2>
          <a:srgbClr val="555BAD"/>
        </a:accent2>
        <a:accent3>
          <a:srgbClr val="AAAABE"/>
        </a:accent3>
        <a:accent4>
          <a:srgbClr val="C8C8C8"/>
        </a:accent4>
        <a:accent5>
          <a:srgbClr val="FDD2AF"/>
        </a:accent5>
        <a:accent6>
          <a:srgbClr val="4C529C"/>
        </a:accent6>
        <a:hlink>
          <a:srgbClr val="B97C01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2">
        <a:dk1>
          <a:srgbClr val="000000"/>
        </a:dk1>
        <a:lt1>
          <a:srgbClr val="FFFFCC"/>
        </a:lt1>
        <a:dk2>
          <a:srgbClr val="993300"/>
        </a:dk2>
        <a:lt2>
          <a:srgbClr val="EDE1AF"/>
        </a:lt2>
        <a:accent1>
          <a:srgbClr val="CAC0E2"/>
        </a:accent1>
        <a:accent2>
          <a:srgbClr val="DFC977"/>
        </a:accent2>
        <a:accent3>
          <a:srgbClr val="FFFFE2"/>
        </a:accent3>
        <a:accent4>
          <a:srgbClr val="000000"/>
        </a:accent4>
        <a:accent5>
          <a:srgbClr val="E1DCEE"/>
        </a:accent5>
        <a:accent6>
          <a:srgbClr val="CAB66B"/>
        </a:accent6>
        <a:hlink>
          <a:srgbClr val="660033"/>
        </a:hlink>
        <a:folHlink>
          <a:srgbClr val="9933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ctory 3">
        <a:dk1>
          <a:srgbClr val="000000"/>
        </a:dk1>
        <a:lt1>
          <a:srgbClr val="FFFFFF"/>
        </a:lt1>
        <a:dk2>
          <a:srgbClr val="000000"/>
        </a:dk2>
        <a:lt2>
          <a:srgbClr val="EAEAEA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A1A1A1"/>
        </a:accent6>
        <a:hlink>
          <a:srgbClr val="4D4D4D"/>
        </a:hlink>
        <a:folHlink>
          <a:srgbClr val="96969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Factory 4">
        <a:dk1>
          <a:srgbClr val="481800"/>
        </a:dk1>
        <a:lt1>
          <a:srgbClr val="EAEAEA"/>
        </a:lt1>
        <a:dk2>
          <a:srgbClr val="762700"/>
        </a:dk2>
        <a:lt2>
          <a:srgbClr val="EBD189"/>
        </a:lt2>
        <a:accent1>
          <a:srgbClr val="FCAB40"/>
        </a:accent1>
        <a:accent2>
          <a:srgbClr val="AD717F"/>
        </a:accent2>
        <a:accent3>
          <a:srgbClr val="BDACAA"/>
        </a:accent3>
        <a:accent4>
          <a:srgbClr val="C8C8C8"/>
        </a:accent4>
        <a:accent5>
          <a:srgbClr val="FDD2AF"/>
        </a:accent5>
        <a:accent6>
          <a:srgbClr val="9C6672"/>
        </a:accent6>
        <a:hlink>
          <a:srgbClr val="FFFF99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5">
        <a:dk1>
          <a:srgbClr val="330066"/>
        </a:dk1>
        <a:lt1>
          <a:srgbClr val="EAEAEA"/>
        </a:lt1>
        <a:dk2>
          <a:srgbClr val="4E009C"/>
        </a:dk2>
        <a:lt2>
          <a:srgbClr val="EBD189"/>
        </a:lt2>
        <a:accent1>
          <a:srgbClr val="FCAB40"/>
        </a:accent1>
        <a:accent2>
          <a:srgbClr val="8871BB"/>
        </a:accent2>
        <a:accent3>
          <a:srgbClr val="B2AACB"/>
        </a:accent3>
        <a:accent4>
          <a:srgbClr val="C8C8C8"/>
        </a:accent4>
        <a:accent5>
          <a:srgbClr val="FDD2AF"/>
        </a:accent5>
        <a:accent6>
          <a:srgbClr val="7B66A9"/>
        </a:accent6>
        <a:hlink>
          <a:srgbClr val="99CC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6">
        <a:dk1>
          <a:srgbClr val="454425"/>
        </a:dk1>
        <a:lt1>
          <a:srgbClr val="EAEAEA"/>
        </a:lt1>
        <a:dk2>
          <a:srgbClr val="4D6A2A"/>
        </a:dk2>
        <a:lt2>
          <a:srgbClr val="EBD189"/>
        </a:lt2>
        <a:accent1>
          <a:srgbClr val="FCAB40"/>
        </a:accent1>
        <a:accent2>
          <a:srgbClr val="A59E79"/>
        </a:accent2>
        <a:accent3>
          <a:srgbClr val="B2B9AC"/>
        </a:accent3>
        <a:accent4>
          <a:srgbClr val="C8C8C8"/>
        </a:accent4>
        <a:accent5>
          <a:srgbClr val="FDD2AF"/>
        </a:accent5>
        <a:accent6>
          <a:srgbClr val="958F6D"/>
        </a:accent6>
        <a:hlink>
          <a:srgbClr val="FFCC00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Factory 7">
        <a:dk1>
          <a:srgbClr val="3C2924"/>
        </a:dk1>
        <a:lt1>
          <a:srgbClr val="EAEAEA"/>
        </a:lt1>
        <a:dk2>
          <a:srgbClr val="0D0A46"/>
        </a:dk2>
        <a:lt2>
          <a:srgbClr val="EBD189"/>
        </a:lt2>
        <a:accent1>
          <a:srgbClr val="FCAB40"/>
        </a:accent1>
        <a:accent2>
          <a:srgbClr val="633D4E"/>
        </a:accent2>
        <a:accent3>
          <a:srgbClr val="AAAAB0"/>
        </a:accent3>
        <a:accent4>
          <a:srgbClr val="C8C8C8"/>
        </a:accent4>
        <a:accent5>
          <a:srgbClr val="FDD2AF"/>
        </a:accent5>
        <a:accent6>
          <a:srgbClr val="593646"/>
        </a:accent6>
        <a:hlink>
          <a:srgbClr val="FFCC66"/>
        </a:hlink>
        <a:folHlink>
          <a:srgbClr val="99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item1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2.xml><?xml version="1.0" encoding="utf-8"?>
<LongProperties xmlns="http://schemas.microsoft.com/office/2006/metadata/longProperties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5B8AA14DC63145B9F4DCFCBF528A45" ma:contentTypeVersion="2" ma:contentTypeDescription="Create a new document." ma:contentTypeScope="" ma:versionID="2894a7e089e1b3c08764e95457d6cb03">
  <xsd:schema xmlns:xsd="http://www.w3.org/2001/XMLSchema" xmlns:xs="http://www.w3.org/2001/XMLSchema" xmlns:p="http://schemas.microsoft.com/office/2006/metadata/properties" xmlns:ns2="4e3f9be5-1f0b-43bd-878d-f093639fa902" xmlns:ns3="http://schemas.microsoft.com/sharepoint/v4" targetNamespace="http://schemas.microsoft.com/office/2006/metadata/properties" ma:root="true" ma:fieldsID="12ec4a856ed3043ae7f418bc5314e93a" ns2:_="" ns3:_="">
    <xsd:import namespace="4e3f9be5-1f0b-43bd-878d-f093639fa902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3f9be5-1f0b-43bd-878d-f093639fa902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5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A2EB7A94-CDA2-4BA1-88DA-D95B52B1B877}">
  <ds:schemaRefs>
    <ds:schemaRef ds:uri="http://schemas.microsoft.com/sharepoint/events"/>
  </ds:schemaRefs>
</ds:datastoreItem>
</file>

<file path=customXml/itemProps2.xml><?xml version="1.0" encoding="utf-8"?>
<ds:datastoreItem xmlns:ds="http://schemas.openxmlformats.org/officeDocument/2006/customXml" ds:itemID="{5861039B-82B6-400B-8DFB-C08F20185D15}">
  <ds:schemaRefs>
    <ds:schemaRef ds:uri="http://schemas.microsoft.com/office/2006/metadata/longProperties"/>
  </ds:schemaRefs>
</ds:datastoreItem>
</file>

<file path=customXml/itemProps3.xml><?xml version="1.0" encoding="utf-8"?>
<ds:datastoreItem xmlns:ds="http://schemas.openxmlformats.org/officeDocument/2006/customXml" ds:itemID="{85C11FCC-A1A6-458E-B2F1-BDFE02B94B0E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D84B31D9-8C95-4530-86C4-BB7D925838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3f9be5-1f0b-43bd-878d-f093639fa902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5.xml><?xml version="1.0" encoding="utf-8"?>
<ds:datastoreItem xmlns:ds="http://schemas.openxmlformats.org/officeDocument/2006/customXml" ds:itemID="{7D0A093D-69F6-44F2-96AA-78B2C2BBD0AC}">
  <ds:schemaRefs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4e3f9be5-1f0b-43bd-878d-f093639fa902"/>
    <ds:schemaRef ds:uri="http://schemas.microsoft.com/office/2006/documentManagement/types"/>
    <ds:schemaRef ds:uri="http://purl.org/dc/elements/1.1/"/>
    <ds:schemaRef ds:uri="http://schemas.microsoft.com/sharepoint/v4"/>
    <ds:schemaRef ds:uri="http://purl.org/dc/terms/"/>
    <ds:schemaRef ds:uri="http://schemas.microsoft.com/office/2006/metadata/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Designs\Factory.pot</Template>
  <TotalTime>10918</TotalTime>
  <Words>1539</Words>
  <Application>Microsoft Macintosh PowerPoint</Application>
  <PresentationFormat>On-screen Show (4:3)</PresentationFormat>
  <Paragraphs>245</Paragraphs>
  <Slides>23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Factory</vt:lpstr>
      <vt:lpstr>GPU-Based Network Traffic Monitoring &amp; Analysis Tools</vt:lpstr>
      <vt:lpstr>Background</vt:lpstr>
      <vt:lpstr>Problem Space</vt:lpstr>
      <vt:lpstr>Packet-Based Analysis</vt:lpstr>
      <vt:lpstr>Platforms for Packet-Based Analysis (I)</vt:lpstr>
      <vt:lpstr>Platforms for Packet-Based Analysis (II)</vt:lpstr>
      <vt:lpstr>Our Solution</vt:lpstr>
      <vt:lpstr>Key Technical Issues</vt:lpstr>
      <vt:lpstr>System Architecture</vt:lpstr>
      <vt:lpstr>Packet I/O Engine for Capture</vt:lpstr>
      <vt:lpstr>GPU-based Network Traffic Monitoring &amp; Analysis Algorithms</vt:lpstr>
      <vt:lpstr>Packet-Filtering Kernel</vt:lpstr>
      <vt:lpstr>Traffic-Aggregation Kernel</vt:lpstr>
      <vt:lpstr>Unique-IP-Addresses Kernel</vt:lpstr>
      <vt:lpstr>A Sample Use Case</vt:lpstr>
      <vt:lpstr>A Sample Use Case – Data Structures </vt:lpstr>
      <vt:lpstr>A Sample Use Case – Algorithm</vt:lpstr>
      <vt:lpstr>Prototyped System</vt:lpstr>
      <vt:lpstr>Performance Evaluation Packet I/O Engine</vt:lpstr>
      <vt:lpstr>Performance Evaluation  GPU-based Packet Filtering Algorithm</vt:lpstr>
      <vt:lpstr>Performance Evaluation  GPU-based Sample Use Case</vt:lpstr>
      <vt:lpstr>Conclusion</vt:lpstr>
      <vt:lpstr>Questions 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FNAL DOE Template</dc:title>
  <dc:creator>Philip J. Demar x3678 06914N</dc:creator>
  <cp:lastModifiedBy>wenji wu</cp:lastModifiedBy>
  <cp:revision>559</cp:revision>
  <cp:lastPrinted>1601-01-01T00:00:00Z</cp:lastPrinted>
  <dcterms:created xsi:type="dcterms:W3CDTF">2008-08-01T20:03:26Z</dcterms:created>
  <dcterms:modified xsi:type="dcterms:W3CDTF">2013-10-16T04:27:18Z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">
    <vt:lpwstr>F4S34CATMTND-1-209</vt:lpwstr>
  </property>
  <property fmtid="{D5CDD505-2E9C-101B-9397-08002B2CF9AE}" pid="3" name="_dlc_DocIdItemGuid">
    <vt:lpwstr>0920e01b-2137-4f90-bef0-7eba1e0b2ab7</vt:lpwstr>
  </property>
  <property fmtid="{D5CDD505-2E9C-101B-9397-08002B2CF9AE}" pid="4" name="_dlc_DocIdUrl">
    <vt:lpwstr>https://sharepoint.fnal.gov/cd/sites/is/_layouts/DocIdRedir.aspx?ID=F4S34CATMTND-1-209, F4S34CATMTND-1-209</vt:lpwstr>
  </property>
</Properties>
</file>