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6"/>
  </p:sldMasterIdLst>
  <p:notesMasterIdLst>
    <p:notesMasterId r:id="rId31"/>
  </p:notesMasterIdLst>
  <p:handoutMasterIdLst>
    <p:handoutMasterId r:id="rId32"/>
  </p:handoutMasterIdLst>
  <p:sldIdLst>
    <p:sldId id="302" r:id="rId7"/>
    <p:sldId id="309" r:id="rId8"/>
    <p:sldId id="316" r:id="rId9"/>
    <p:sldId id="318" r:id="rId10"/>
    <p:sldId id="319" r:id="rId11"/>
    <p:sldId id="317" r:id="rId12"/>
    <p:sldId id="312" r:id="rId13"/>
    <p:sldId id="313" r:id="rId14"/>
    <p:sldId id="322" r:id="rId15"/>
    <p:sldId id="320" r:id="rId16"/>
    <p:sldId id="323" r:id="rId17"/>
    <p:sldId id="304" r:id="rId18"/>
    <p:sldId id="305" r:id="rId19"/>
    <p:sldId id="306" r:id="rId20"/>
    <p:sldId id="307" r:id="rId21"/>
    <p:sldId id="315" r:id="rId22"/>
    <p:sldId id="321" r:id="rId23"/>
    <p:sldId id="324" r:id="rId24"/>
    <p:sldId id="325" r:id="rId25"/>
    <p:sldId id="326" r:id="rId26"/>
    <p:sldId id="327" r:id="rId27"/>
    <p:sldId id="314" r:id="rId28"/>
    <p:sldId id="308" r:id="rId29"/>
    <p:sldId id="257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mon C. Pasetes x5250 11673N" initials="RCPx1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FCAB40"/>
    <a:srgbClr val="003399"/>
    <a:srgbClr val="009799"/>
    <a:srgbClr val="009900"/>
    <a:srgbClr val="CC0000"/>
    <a:srgbClr val="F0EFE0"/>
    <a:srgbClr val="CCFF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14" autoAdjust="0"/>
    <p:restoredTop sz="86346" autoAdjust="0"/>
  </p:normalViewPr>
  <p:slideViewPr>
    <p:cSldViewPr>
      <p:cViewPr varScale="1">
        <p:scale>
          <a:sx n="74" d="100"/>
          <a:sy n="74" d="100"/>
        </p:scale>
        <p:origin x="-312" y="-90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315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6DD20E8E-34AA-49A9-85E5-206BF61711D9}" type="datetimeFigureOut">
              <a:rPr lang="en-US"/>
              <a:pPr>
                <a:defRPr/>
              </a:pPr>
              <a:t>10/15/2013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A16D5107-3824-4EC9-8D27-724DD140D7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5635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7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7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7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70823DF8-288B-43A9-8E55-B845478EE9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806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mtClean="0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851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CC638-B48F-40D0-9F10-76194CCB9E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775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D0D2C-212D-4958-A372-492A789CE5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955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>
              <a:solidFill>
                <a:srgbClr val="EAEAEA"/>
              </a:solidFill>
              <a:cs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400">
              <a:solidFill>
                <a:srgbClr val="EAEAEA"/>
              </a:solidFill>
              <a:cs typeface="Arial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200"/>
            </a:lvl1pPr>
          </a:lstStyle>
          <a:p>
            <a:r>
              <a:rPr lang="en-US" alt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206" y="0"/>
            <a:ext cx="7503994" cy="914400"/>
          </a:xfrm>
        </p:spPr>
        <p:txBody>
          <a:bodyPr/>
          <a:lstStyle>
            <a:lvl1pPr algn="ctr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924800" cy="5105400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/>
            </a:lvl1pPr>
            <a:lvl2pPr marL="800100" indent="-342900">
              <a:buFont typeface="Arial" pitchFamily="34" charset="0"/>
              <a:buChar char="•"/>
              <a:defRPr/>
            </a:lvl2pPr>
            <a:lvl3pPr marL="1257300" indent="-342900">
              <a:buFont typeface="Arial" pitchFamily="34" charset="0"/>
              <a:buChar char="•"/>
              <a:defRPr sz="1800"/>
            </a:lvl3pPr>
            <a:lvl4pPr marL="1714500" indent="-342900">
              <a:buFont typeface="Arial" pitchFamily="34" charset="0"/>
              <a:buChar char="•"/>
              <a:defRPr sz="1600"/>
            </a:lvl4pPr>
            <a:lvl5pPr marL="2171700" indent="-342900"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83631-0169-42CB-A535-4A9CE10E2E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011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C504F-7FFE-4A05-AE7D-6C3E910292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489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50685-1F2F-4F17-BEF7-86C7A3AE1B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054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67D2D-03E5-44C4-8171-8D49DF35AC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26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F5C6E-E4E1-4976-A08C-42DB851B94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16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4F124-1A9A-4573-92F7-C7B45A36EB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55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3E82B-BBA0-4769-9FE9-BD4967B4F8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86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2CA0E-4525-4C03-BF26-EB4935636F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127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4" descr="Fermi_Blue_subpage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553200"/>
            <a:ext cx="289560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&lt;Standard Footer&gt;</a:t>
            </a:r>
            <a:endParaRPr lang="en-US" dirty="0"/>
          </a:p>
        </p:txBody>
      </p:sp>
      <p:sp>
        <p:nvSpPr>
          <p:cNvPr id="53659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B2BC6FD3-9392-4E45-A628-4959539E7F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815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533400"/>
            <a:ext cx="81534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Laksdjfalkjfds</a:t>
            </a:r>
          </a:p>
          <a:p>
            <a:pPr lvl="1"/>
            <a:r>
              <a:rPr lang="en-US" smtClean="0"/>
              <a:t>;slkjfda;slkjfd</a:t>
            </a:r>
          </a:p>
          <a:p>
            <a:pPr lvl="3"/>
            <a:r>
              <a:rPr lang="en-US" smtClean="0"/>
              <a:t>A;slkjfda;slkjfd</a:t>
            </a:r>
          </a:p>
          <a:p>
            <a:pPr lvl="3"/>
            <a:r>
              <a:rPr lang="en-US" smtClean="0"/>
              <a:t>	a;lksdjf;lsakjfd</a:t>
            </a:r>
          </a:p>
          <a:p>
            <a:pPr lvl="4"/>
            <a:r>
              <a:rPr lang="en-US" smtClean="0"/>
              <a:t>slkdflsdkjflsdkjflsdkjf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FF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25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radley@bnl.gov" TargetMode="External"/><Relationship Id="rId2" Type="http://schemas.openxmlformats.org/officeDocument/2006/relationships/hyperlink" Target="mailto:demar@fnal.gov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7526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dirty="0" smtClean="0"/>
              <a:t>US LHC Tier-1 </a:t>
            </a:r>
            <a:br>
              <a:rPr lang="en-US" dirty="0" smtClean="0"/>
            </a:br>
            <a:r>
              <a:rPr lang="en-US" dirty="0" smtClean="0"/>
              <a:t>WAN Data </a:t>
            </a:r>
            <a:r>
              <a:rPr lang="en-US" dirty="0"/>
              <a:t>Movement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Security Architectures</a:t>
            </a:r>
            <a:endParaRPr lang="en-US" sz="1800" b="1" dirty="0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962400"/>
            <a:ext cx="6553200" cy="1243417"/>
          </a:xfrm>
        </p:spPr>
        <p:txBody>
          <a:bodyPr/>
          <a:lstStyle/>
          <a:p>
            <a:pPr algn="ctr" eaLnBrk="1" hangingPunct="1"/>
            <a:r>
              <a:rPr lang="en-US" dirty="0" smtClean="0">
                <a:solidFill>
                  <a:srgbClr val="FFFFFF"/>
                </a:solidFill>
              </a:rPr>
              <a:t>Phil </a:t>
            </a:r>
            <a:r>
              <a:rPr lang="en-US" dirty="0" err="1" smtClean="0">
                <a:solidFill>
                  <a:srgbClr val="FFFFFF"/>
                </a:solidFill>
              </a:rPr>
              <a:t>DeMar</a:t>
            </a:r>
            <a:r>
              <a:rPr lang="en-US" dirty="0" smtClean="0">
                <a:solidFill>
                  <a:srgbClr val="FFFFFF"/>
                </a:solidFill>
              </a:rPr>
              <a:t> (FNAL);  Scott Bradley (BNL)</a:t>
            </a:r>
            <a:endParaRPr lang="en-US" dirty="0" smtClean="0">
              <a:solidFill>
                <a:srgbClr val="FFFFFF"/>
              </a:solidFill>
            </a:endParaRPr>
          </a:p>
          <a:p>
            <a:pPr algn="ctr" eaLnBrk="1" hangingPunct="1"/>
            <a:r>
              <a:rPr lang="en-US" dirty="0" smtClean="0">
                <a:solidFill>
                  <a:srgbClr val="FFFFFF"/>
                </a:solidFill>
                <a:hlinkClick r:id="rId2"/>
              </a:rPr>
              <a:t>demar@fnal.gov</a:t>
            </a:r>
            <a:r>
              <a:rPr lang="en-US" dirty="0" smtClean="0">
                <a:solidFill>
                  <a:srgbClr val="FFFFFF"/>
                </a:solidFill>
              </a:rPr>
              <a:t>; </a:t>
            </a:r>
            <a:r>
              <a:rPr lang="en-US" dirty="0" smtClean="0">
                <a:solidFill>
                  <a:srgbClr val="FFFFFF"/>
                </a:solidFill>
                <a:hlinkClick r:id="rId3"/>
              </a:rPr>
              <a:t>bradley@bnl.gov</a:t>
            </a:r>
            <a:endParaRPr lang="en-US" dirty="0" smtClean="0">
              <a:solidFill>
                <a:srgbClr val="FFFFFF"/>
              </a:solidFill>
            </a:endParaRPr>
          </a:p>
          <a:p>
            <a:pPr algn="ctr" eaLnBrk="1" hangingPunct="1"/>
            <a:r>
              <a:rPr lang="en-US" dirty="0" smtClean="0">
                <a:solidFill>
                  <a:srgbClr val="FFFFFF"/>
                </a:solidFill>
              </a:rPr>
              <a:t>CHEP 2013</a:t>
            </a:r>
          </a:p>
          <a:p>
            <a:pPr algn="ctr" eaLnBrk="1" hangingPunct="1"/>
            <a:r>
              <a:rPr lang="en-US" dirty="0" smtClean="0">
                <a:solidFill>
                  <a:srgbClr val="FFFFFF"/>
                </a:solidFill>
              </a:rPr>
              <a:t>October 17, 2013</a:t>
            </a:r>
            <a:endParaRPr lang="en-US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206" y="76200"/>
            <a:ext cx="7503994" cy="914400"/>
          </a:xfrm>
        </p:spPr>
        <p:txBody>
          <a:bodyPr/>
          <a:lstStyle/>
          <a:p>
            <a:r>
              <a:rPr lang="en-US" dirty="0" smtClean="0"/>
              <a:t>Site Perimeter Basics at FNAL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213735"/>
          </a:xfrm>
        </p:spPr>
        <p:txBody>
          <a:bodyPr/>
          <a:lstStyle/>
          <a:p>
            <a:r>
              <a:rPr lang="en-US" dirty="0" smtClean="0"/>
              <a:t>FNAL does </a:t>
            </a:r>
            <a:r>
              <a:rPr lang="en-US" u="sng" dirty="0" smtClean="0"/>
              <a:t>not</a:t>
            </a:r>
            <a:r>
              <a:rPr lang="en-US" dirty="0" smtClean="0"/>
              <a:t> have a site firewall</a:t>
            </a:r>
          </a:p>
          <a:p>
            <a:pPr lvl="1"/>
            <a:r>
              <a:rPr lang="en-US" dirty="0" smtClean="0"/>
              <a:t>OK, we have one but science data systems aren’t behind it</a:t>
            </a:r>
          </a:p>
          <a:p>
            <a:pPr lvl="1"/>
            <a:r>
              <a:rPr lang="en-US" dirty="0" smtClean="0"/>
              <a:t>Firewalls aren’t a factor for our science data movement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Site security based on wide spectrum of controls</a:t>
            </a:r>
          </a:p>
          <a:p>
            <a:pPr lvl="1"/>
            <a:r>
              <a:rPr lang="en-US" dirty="0" smtClean="0"/>
              <a:t>Strong authentication mandated</a:t>
            </a:r>
          </a:p>
          <a:p>
            <a:pPr lvl="1"/>
            <a:r>
              <a:rPr lang="en-US" dirty="0" smtClean="0"/>
              <a:t>Onus on </a:t>
            </a:r>
            <a:r>
              <a:rPr lang="en-US" dirty="0" err="1" smtClean="0"/>
              <a:t>sysadmins</a:t>
            </a:r>
            <a:r>
              <a:rPr lang="en-US" dirty="0" smtClean="0"/>
              <a:t> to secure their systems</a:t>
            </a:r>
          </a:p>
          <a:p>
            <a:pPr lvl="1"/>
            <a:r>
              <a:rPr lang="en-US" dirty="0" smtClean="0"/>
              <a:t>Intense vulnerability scanning </a:t>
            </a:r>
          </a:p>
          <a:p>
            <a:pPr lvl="1"/>
            <a:r>
              <a:rPr lang="en-US" dirty="0" smtClean="0"/>
              <a:t>Perimeter controls (ACLs), IPS, web proxy, etc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By default, science data must pass thru perimeter controls</a:t>
            </a:r>
          </a:p>
          <a:p>
            <a:pPr lvl="1"/>
            <a:r>
              <a:rPr lang="en-US" dirty="0" smtClean="0"/>
              <a:t>Bypass exception: 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rgbClr val="FFFF00"/>
                </a:solidFill>
              </a:rPr>
              <a:t>	</a:t>
            </a:r>
            <a:r>
              <a:rPr lang="en-US" b="1" dirty="0" smtClean="0">
                <a:solidFill>
                  <a:srgbClr val="FFFF00"/>
                </a:solidFill>
              </a:rPr>
              <a:t>“</a:t>
            </a:r>
            <a:r>
              <a:rPr lang="en-US" b="1" dirty="0">
                <a:solidFill>
                  <a:srgbClr val="FFFF00"/>
                </a:solidFill>
              </a:rPr>
              <a:t>K</a:t>
            </a:r>
            <a:r>
              <a:rPr lang="en-US" b="1" dirty="0" smtClean="0">
                <a:solidFill>
                  <a:srgbClr val="FFFF00"/>
                </a:solidFill>
              </a:rPr>
              <a:t>nown traffic from well-managed systems at trusted sites”</a:t>
            </a:r>
          </a:p>
          <a:p>
            <a:pPr lvl="2"/>
            <a:r>
              <a:rPr lang="en-US" sz="2000" dirty="0" smtClean="0"/>
              <a:t>Exception based on risk analysis and acceptable residual risk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206" y="76200"/>
            <a:ext cx="7503994" cy="914400"/>
          </a:xfrm>
        </p:spPr>
        <p:txBody>
          <a:bodyPr/>
          <a:lstStyle/>
          <a:p>
            <a:r>
              <a:rPr lang="en-US" dirty="0" smtClean="0"/>
              <a:t>FNAL’s PBR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7620000" cy="48768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Forwards </a:t>
            </a:r>
            <a:r>
              <a:rPr lang="en-US" dirty="0"/>
              <a:t>science traffic to alternate network paths</a:t>
            </a:r>
          </a:p>
          <a:p>
            <a:pPr>
              <a:spcBef>
                <a:spcPts val="1800"/>
              </a:spcBef>
            </a:pPr>
            <a:r>
              <a:rPr lang="en-US" dirty="0"/>
              <a:t>2-tuple, based on </a:t>
            </a:r>
            <a:r>
              <a:rPr lang="en-US" dirty="0" err="1"/>
              <a:t>src</a:t>
            </a:r>
            <a:r>
              <a:rPr lang="en-US" dirty="0"/>
              <a:t>/</a:t>
            </a:r>
            <a:r>
              <a:rPr lang="en-US" dirty="0" err="1"/>
              <a:t>dest</a:t>
            </a:r>
            <a:r>
              <a:rPr lang="en-US" dirty="0"/>
              <a:t> </a:t>
            </a:r>
            <a:r>
              <a:rPr lang="en-US" dirty="0" err="1"/>
              <a:t>netblocks</a:t>
            </a:r>
            <a:endParaRPr lang="en-US" dirty="0"/>
          </a:p>
          <a:p>
            <a:pPr lvl="1">
              <a:spcBef>
                <a:spcPts val="600"/>
              </a:spcBef>
            </a:pPr>
            <a:r>
              <a:rPr lang="en-US" dirty="0"/>
              <a:t>CMS Tier1 is </a:t>
            </a:r>
            <a:r>
              <a:rPr lang="en-US" dirty="0" smtClean="0"/>
              <a:t>always one </a:t>
            </a:r>
            <a:r>
              <a:rPr lang="en-US" dirty="0" err="1" smtClean="0"/>
              <a:t>netblock</a:t>
            </a:r>
            <a:endParaRPr lang="en-US" dirty="0" smtClean="0"/>
          </a:p>
          <a:p>
            <a:pPr lvl="1">
              <a:spcBef>
                <a:spcPts val="600"/>
              </a:spcBef>
            </a:pPr>
            <a:r>
              <a:rPr lang="en-US" dirty="0"/>
              <a:t>R</a:t>
            </a:r>
            <a:r>
              <a:rPr lang="en-US" dirty="0" smtClean="0"/>
              <a:t>emote T0/T1/T2 </a:t>
            </a:r>
            <a:r>
              <a:rPr lang="en-US" dirty="0" err="1"/>
              <a:t>netblock</a:t>
            </a:r>
            <a:r>
              <a:rPr lang="en-US" dirty="0"/>
              <a:t> is </a:t>
            </a:r>
            <a:r>
              <a:rPr lang="en-US" dirty="0" smtClean="0"/>
              <a:t>always the </a:t>
            </a:r>
            <a:r>
              <a:rPr lang="en-US" dirty="0"/>
              <a:t>other</a:t>
            </a:r>
          </a:p>
          <a:p>
            <a:pPr>
              <a:spcBef>
                <a:spcPts val="1800"/>
              </a:spcBef>
            </a:pPr>
            <a:r>
              <a:rPr lang="en-US" dirty="0"/>
              <a:t>All FNAL PBR is </a:t>
            </a:r>
            <a:r>
              <a:rPr lang="en-US" b="1" u="sng" dirty="0" smtClean="0"/>
              <a:t>internal</a:t>
            </a:r>
            <a:r>
              <a:rPr lang="en-US" dirty="0" smtClean="0"/>
              <a:t>:</a:t>
            </a:r>
          </a:p>
          <a:p>
            <a:pPr lvl="1">
              <a:spcBef>
                <a:spcPts val="0"/>
              </a:spcBef>
            </a:pPr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/>
              <a:t>PBR forwarding into </a:t>
            </a:r>
            <a:r>
              <a:rPr lang="en-US" dirty="0" smtClean="0"/>
              <a:t>WAN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Perimeter security control mechanism for bypass traffic: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Only PBR-validated traffic can use the bypass route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2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152400"/>
            <a:ext cx="8153400" cy="914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</a:rPr>
              <a:t>FNAL Network Perimeter </a:t>
            </a:r>
            <a:r>
              <a:rPr lang="en-US" sz="3200" dirty="0" smtClean="0">
                <a:solidFill>
                  <a:schemeClr val="accent1"/>
                </a:solidFill>
              </a:rPr>
              <a:t>versus the Science DMZ Model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524000"/>
            <a:ext cx="4227022" cy="3749777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0600" y="1752600"/>
            <a:ext cx="3733800" cy="3581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 smtClean="0"/>
              <a:t>CMS Tier-1 integrated into campus network: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No special DTN nodes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Tier-1 </a:t>
            </a:r>
            <a:r>
              <a:rPr lang="en-US" sz="2000" dirty="0" err="1" smtClean="0"/>
              <a:t>dCache</a:t>
            </a:r>
            <a:r>
              <a:rPr lang="en-US" sz="2000" dirty="0" smtClean="0"/>
              <a:t> servers are equivalent to DTNs 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Separate border router for bypass traffic: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Consistent with bypass traffic security policy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990600" y="5257800"/>
            <a:ext cx="7848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CCFFFF"/>
              </a:buClr>
              <a:buSzPct val="80000"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Non-bypass traffic to/from Tier-1 passes through normal perimeter security controls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US-CMS </a:t>
            </a:r>
            <a:r>
              <a:rPr lang="en-US" sz="3200" dirty="0">
                <a:solidFill>
                  <a:schemeClr val="accent1"/>
                </a:solidFill>
              </a:rPr>
              <a:t>Tier-1  –  Alternate WAN Paths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US-CMS Tier-1: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~1600 systems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Distributed across</a:t>
            </a:r>
          </a:p>
          <a:p>
            <a:pPr lvl="1">
              <a:spcBef>
                <a:spcPts val="0"/>
              </a:spcBef>
              <a:buNone/>
            </a:pPr>
            <a:r>
              <a:rPr lang="en-US" dirty="0" smtClean="0"/>
              <a:t>	4 computer rooms</a:t>
            </a:r>
          </a:p>
          <a:p>
            <a:pPr lvl="1">
              <a:spcBef>
                <a:spcPts val="600"/>
              </a:spcBef>
            </a:pPr>
            <a:r>
              <a:rPr lang="en-US" dirty="0" err="1" smtClean="0"/>
              <a:t>dCache</a:t>
            </a:r>
            <a:r>
              <a:rPr lang="en-US" dirty="0" smtClean="0"/>
              <a:t> servers</a:t>
            </a:r>
          </a:p>
          <a:p>
            <a:pPr lvl="1">
              <a:buNone/>
            </a:pPr>
            <a:r>
              <a:rPr lang="en-US" dirty="0" smtClean="0"/>
              <a:t>	distributed as well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Primary &amp; secondary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Tier-1 LAN switches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Connections to</a:t>
            </a:r>
          </a:p>
          <a:p>
            <a:pPr lvl="1">
              <a:spcBef>
                <a:spcPts val="0"/>
              </a:spcBef>
              <a:buNone/>
            </a:pPr>
            <a:r>
              <a:rPr lang="en-US" dirty="0" smtClean="0"/>
              <a:t>	campus core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Also to bypass perimeter router (E2E) for WAN science data</a:t>
            </a:r>
          </a:p>
          <a:p>
            <a:pPr lvl="2">
              <a:spcBef>
                <a:spcPts val="600"/>
              </a:spcBef>
            </a:pPr>
            <a:r>
              <a:rPr lang="en-US" dirty="0" smtClean="0"/>
              <a:t>Higher bandwidth connection for science data movement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408876"/>
            <a:ext cx="4710727" cy="3391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206" y="152400"/>
            <a:ext cx="7503994" cy="9144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</a:rPr>
              <a:t>By Default, </a:t>
            </a:r>
            <a:r>
              <a:rPr lang="en-US" sz="3200" dirty="0" smtClean="0">
                <a:solidFill>
                  <a:schemeClr val="accent1"/>
                </a:solidFill>
              </a:rPr>
              <a:t>Tier-1 </a:t>
            </a:r>
            <a:r>
              <a:rPr lang="en-US" sz="3200" dirty="0">
                <a:solidFill>
                  <a:schemeClr val="accent1"/>
                </a:solidFill>
              </a:rPr>
              <a:t>Traffic Follows </a:t>
            </a:r>
            <a:r>
              <a:rPr lang="en-US" sz="3200" dirty="0" smtClean="0">
                <a:solidFill>
                  <a:schemeClr val="accent1"/>
                </a:solidFill>
              </a:rPr>
              <a:t/>
            </a:r>
            <a:br>
              <a:rPr lang="en-US" sz="3200" dirty="0" smtClean="0">
                <a:solidFill>
                  <a:schemeClr val="accent1"/>
                </a:solidFill>
              </a:rPr>
            </a:br>
            <a:r>
              <a:rPr lang="en-US" dirty="0" smtClean="0"/>
              <a:t>General IP (</a:t>
            </a:r>
            <a:r>
              <a:rPr lang="en-US" sz="3200" dirty="0" smtClean="0">
                <a:solidFill>
                  <a:schemeClr val="accent1"/>
                </a:solidFill>
              </a:rPr>
              <a:t>Routed) </a:t>
            </a:r>
            <a:r>
              <a:rPr lang="en-US" sz="3200" dirty="0">
                <a:solidFill>
                  <a:schemeClr val="accent1"/>
                </a:solidFill>
              </a:rPr>
              <a:t>Path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524000"/>
            <a:ext cx="3581400" cy="32004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Tier-1 WAN traffic forwarded through primary Tier-1 switch</a:t>
            </a:r>
          </a:p>
          <a:p>
            <a:pPr lvl="1"/>
            <a:r>
              <a:rPr lang="en-US" dirty="0" smtClean="0"/>
              <a:t>Path symmetry more important than traffic load balancing</a:t>
            </a:r>
          </a:p>
          <a:p>
            <a:pPr lvl="1"/>
            <a:r>
              <a:rPr lang="en-US" dirty="0" smtClean="0"/>
              <a:t>Layer -2 traffic within LAN distributed across links via VPC</a:t>
            </a:r>
          </a:p>
          <a:p>
            <a:endParaRPr lang="en-US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914400" y="4876800"/>
            <a:ext cx="7924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CCFFFF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Unless bypass routed, traffic will pass through campus core &amp; border router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This includes perimeter security controls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963" y="1502277"/>
            <a:ext cx="4686837" cy="3374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90600" y="152400"/>
            <a:ext cx="7503994" cy="914400"/>
          </a:xfrm>
        </p:spPr>
        <p:txBody>
          <a:bodyPr/>
          <a:lstStyle/>
          <a:p>
            <a:r>
              <a:rPr lang="en-US" dirty="0" smtClean="0"/>
              <a:t>Alternate Network Paths via PBR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3200400" cy="3810000"/>
          </a:xfrm>
        </p:spPr>
        <p:txBody>
          <a:bodyPr/>
          <a:lstStyle/>
          <a:p>
            <a:r>
              <a:rPr lang="en-US" dirty="0" smtClean="0"/>
              <a:t>PBR steers select traffic to/from bypass router</a:t>
            </a:r>
          </a:p>
          <a:p>
            <a:pPr lvl="1"/>
            <a:r>
              <a:rPr lang="en-US" dirty="0" smtClean="0"/>
              <a:t>Based on </a:t>
            </a:r>
            <a:r>
              <a:rPr lang="en-US" dirty="0" err="1" smtClean="0"/>
              <a:t>src</a:t>
            </a:r>
            <a:r>
              <a:rPr lang="en-US" dirty="0" smtClean="0"/>
              <a:t>/</a:t>
            </a:r>
            <a:r>
              <a:rPr lang="en-US" dirty="0" err="1" smtClean="0"/>
              <a:t>dst</a:t>
            </a:r>
            <a:r>
              <a:rPr lang="en-US" dirty="0" smtClean="0"/>
              <a:t> address blocks</a:t>
            </a:r>
          </a:p>
          <a:p>
            <a:pPr lvl="1"/>
            <a:r>
              <a:rPr lang="en-US" dirty="0" smtClean="0"/>
              <a:t>Our Tier-1 </a:t>
            </a:r>
            <a:r>
              <a:rPr lang="en-US" dirty="0" err="1" smtClean="0"/>
              <a:t>netblock</a:t>
            </a:r>
            <a:r>
              <a:rPr lang="en-US" dirty="0" smtClean="0"/>
              <a:t> is always one of the tuples</a:t>
            </a:r>
          </a:p>
          <a:p>
            <a:pPr lvl="2"/>
            <a:r>
              <a:rPr lang="en-US" dirty="0" smtClean="0"/>
              <a:t>Remote Tier-0, Tier-1, or Tier-2 is the other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914400" y="5105400"/>
            <a:ext cx="7848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PBR is manually configured: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 bit of a pain, but scalable to level of CMS collaboration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Dealing with address changes at remote sites also an issue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233" y="1547909"/>
            <a:ext cx="4897852" cy="34812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16" y="304800"/>
            <a:ext cx="8024884" cy="4572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Non-PBR Traffic </a:t>
            </a:r>
            <a:r>
              <a:rPr lang="en-US" sz="3200" dirty="0">
                <a:solidFill>
                  <a:schemeClr val="accent1"/>
                </a:solidFill>
              </a:rPr>
              <a:t>on Bypass Connections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722" y="1752600"/>
            <a:ext cx="4532078" cy="2590800"/>
          </a:xfrm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90600" y="1371600"/>
            <a:ext cx="3505200" cy="3581400"/>
          </a:xfrm>
        </p:spPr>
        <p:txBody>
          <a:bodyPr/>
          <a:lstStyle/>
          <a:p>
            <a:r>
              <a:rPr lang="en-US" sz="2400" dirty="0" smtClean="0"/>
              <a:t>Incoming traffic not in PBR tables forwarded to border router:</a:t>
            </a:r>
          </a:p>
          <a:p>
            <a:pPr lvl="1"/>
            <a:r>
              <a:rPr lang="en-US" sz="2000" dirty="0" smtClean="0"/>
              <a:t>Still gets into the Tier1</a:t>
            </a:r>
          </a:p>
          <a:p>
            <a:pPr lvl="1"/>
            <a:r>
              <a:rPr lang="en-US" sz="2000" dirty="0" smtClean="0"/>
              <a:t>But passes through security controls</a:t>
            </a:r>
          </a:p>
          <a:p>
            <a:pPr lvl="1"/>
            <a:r>
              <a:rPr lang="en-US" sz="2000" dirty="0" smtClean="0"/>
              <a:t>Also creates WAN path asymmetry</a:t>
            </a:r>
          </a:p>
          <a:p>
            <a:pPr lvl="2"/>
            <a:r>
              <a:rPr lang="en-US" sz="1600" dirty="0" smtClean="0"/>
              <a:t>May cause firewall problem on remote end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&lt;Standard Footer&gt;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F83631-0169-42CB-A535-4A9CE10E2EA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Content Placeholder 10"/>
          <p:cNvSpPr txBox="1">
            <a:spLocks/>
          </p:cNvSpPr>
          <p:nvPr/>
        </p:nvSpPr>
        <p:spPr bwMode="auto">
          <a:xfrm>
            <a:off x="990600" y="4800600"/>
            <a:ext cx="8001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monitor flow data between bypass and border router for this type of traffic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Will add to PBR tables if its valid CMS traffic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But this is still a manual process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FFFF"/>
              </a:buClr>
              <a:buSzPct val="80000"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33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914400"/>
          </a:xfrm>
        </p:spPr>
        <p:txBody>
          <a:bodyPr/>
          <a:lstStyle/>
          <a:p>
            <a:r>
              <a:rPr lang="en-US" dirty="0" smtClean="0"/>
              <a:t>FNAL Future </a:t>
            </a:r>
            <a:r>
              <a:rPr lang="en-US" dirty="0" smtClean="0"/>
              <a:t>Directions – Perimeter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4038600" cy="2528552"/>
          </a:xfrm>
        </p:spPr>
        <p:txBody>
          <a:bodyPr/>
          <a:lstStyle/>
          <a:p>
            <a:r>
              <a:rPr lang="en-US" dirty="0" smtClean="0"/>
              <a:t>Costs of 100GE will necessitate consolidating bypass router functions into border &amp; backup border routers:</a:t>
            </a:r>
          </a:p>
          <a:p>
            <a:pPr lvl="1"/>
            <a:r>
              <a:rPr lang="en-US" dirty="0"/>
              <a:t>Consistent with general technology trend to consolidate network hardware &amp; virtualize network functions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&lt;Standard Footer&gt;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F83631-0169-42CB-A535-4A9CE10E2EA0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219200"/>
            <a:ext cx="3917957" cy="494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66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NL Implementation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553200"/>
            <a:ext cx="2895600" cy="282575"/>
          </a:xfrm>
        </p:spPr>
        <p:txBody>
          <a:bodyPr/>
          <a:lstStyle/>
          <a:p>
            <a:pPr>
              <a:defRPr/>
            </a:pPr>
            <a:r>
              <a:rPr lang="de-DE" smtClean="0"/>
              <a:t>&lt;Standard Footer&gt;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629400"/>
            <a:ext cx="1905000" cy="228600"/>
          </a:xfrm>
        </p:spPr>
        <p:txBody>
          <a:bodyPr/>
          <a:lstStyle/>
          <a:p>
            <a:pPr>
              <a:defRPr/>
            </a:pPr>
            <a:fld id="{ADF83631-0169-42CB-A535-4A9CE10E2EA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6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BNL Science DMZ </a:t>
            </a:r>
            <a:endParaRPr lang="en-US" sz="24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19200"/>
            <a:ext cx="7924800" cy="4191000"/>
          </a:xfrm>
        </p:spPr>
        <p:txBody>
          <a:bodyPr/>
          <a:lstStyle/>
          <a:p>
            <a:r>
              <a:rPr lang="en-US" dirty="0"/>
              <a:t>100gb/sec WAN </a:t>
            </a:r>
            <a:r>
              <a:rPr lang="en-US" dirty="0" smtClean="0"/>
              <a:t>Connectivity:</a:t>
            </a:r>
            <a:endParaRPr lang="en-US" dirty="0"/>
          </a:p>
          <a:p>
            <a:pPr lvl="1">
              <a:spcBef>
                <a:spcPts val="600"/>
              </a:spcBef>
            </a:pPr>
            <a:r>
              <a:rPr lang="en-US" dirty="0">
                <a:ea typeface="+mn-ea"/>
                <a:cs typeface="+mn-cs"/>
              </a:rPr>
              <a:t>Provides native 100gb/sec. interfaces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Will interface to Testing and Production 100g waves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Supports multiple 10gb/sec. and 40gb/sec. connections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Initially 2 attachment ports at 100gb/sec.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Dedicated CIDR block for IP addressing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Will have limited </a:t>
            </a:r>
            <a:r>
              <a:rPr lang="en-US" dirty="0" err="1" smtClean="0"/>
              <a:t>Etherchannel</a:t>
            </a:r>
            <a:r>
              <a:rPr lang="en-US" dirty="0" smtClean="0"/>
              <a:t> to BNL campus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Dedicated routing platform – Juniper MX2010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842" y="228600"/>
            <a:ext cx="8153400" cy="9906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</a:rPr>
              <a:t>The Challenges with High Impact Data Movement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0"/>
            <a:ext cx="7391400" cy="4495800"/>
          </a:xfrm>
        </p:spPr>
        <p:txBody>
          <a:bodyPr/>
          <a:lstStyle/>
          <a:p>
            <a:r>
              <a:rPr lang="en-US" sz="2400" dirty="0" smtClean="0"/>
              <a:t>Network Bandwidth:</a:t>
            </a:r>
          </a:p>
          <a:p>
            <a:pPr lvl="1"/>
            <a:r>
              <a:rPr lang="en-US" sz="2000" dirty="0" smtClean="0"/>
              <a:t>General R&amp;E networks may not provide enough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Site Perimeter Security Obstacles:</a:t>
            </a:r>
          </a:p>
          <a:p>
            <a:pPr lvl="1"/>
            <a:r>
              <a:rPr lang="en-US" sz="2000" dirty="0" smtClean="0"/>
              <a:t>Firewall performance </a:t>
            </a:r>
            <a:r>
              <a:rPr lang="en-US" sz="2000" dirty="0"/>
              <a:t>i</a:t>
            </a:r>
            <a:r>
              <a:rPr lang="en-US" sz="2000" dirty="0" smtClean="0"/>
              <a:t>sn’t keeping up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Intermingling Bulk Data Traffic </a:t>
            </a:r>
          </a:p>
          <a:p>
            <a:pPr marL="400050" lvl="1" indent="0">
              <a:buNone/>
            </a:pPr>
            <a:r>
              <a:rPr lang="en-US" dirty="0" smtClean="0"/>
              <a:t>with Interactive Applications:</a:t>
            </a:r>
          </a:p>
          <a:p>
            <a:pPr lvl="1" indent="-342900"/>
            <a:r>
              <a:rPr lang="en-US" sz="2000" dirty="0" smtClean="0"/>
              <a:t>Don’t want this to be your users</a:t>
            </a:r>
          </a:p>
          <a:p>
            <a:pPr marL="800100" lvl="2" indent="0">
              <a:buNone/>
            </a:pPr>
            <a:r>
              <a:rPr lang="en-US" dirty="0" smtClean="0"/>
              <a:t>audio/video apps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Optimal performance may </a:t>
            </a:r>
            <a:r>
              <a:rPr lang="en-US" sz="2400" dirty="0" smtClean="0"/>
              <a:t>require use of alternate </a:t>
            </a:r>
            <a:r>
              <a:rPr lang="en-US" sz="2400" dirty="0"/>
              <a:t>network paths</a:t>
            </a:r>
          </a:p>
          <a:p>
            <a:pPr lvl="1"/>
            <a:r>
              <a:rPr lang="en-US" sz="2000" dirty="0" smtClean="0"/>
              <a:t>Means using non-default routing mechanisms</a:t>
            </a:r>
            <a:endParaRPr lang="en-US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417196"/>
            <a:ext cx="2743200" cy="261200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F83631-0169-42CB-A535-4A9CE10E2EA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3810000" y="4800600"/>
            <a:ext cx="3429000" cy="0"/>
          </a:xfrm>
          <a:prstGeom prst="line">
            <a:avLst/>
          </a:prstGeom>
          <a:noFill/>
          <a:ln w="28575" cap="flat" cmpd="sng" algn="ctr">
            <a:solidFill>
              <a:srgbClr val="FFFF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7239000" y="4343400"/>
            <a:ext cx="304800" cy="457200"/>
          </a:xfrm>
          <a:prstGeom prst="line">
            <a:avLst/>
          </a:prstGeom>
          <a:noFill/>
          <a:ln w="28575" cap="flat" cmpd="sng" algn="ctr">
            <a:solidFill>
              <a:srgbClr val="FFFF00"/>
            </a:solidFill>
            <a:prstDash val="lgDash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9659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BNL Science DMZ </a:t>
            </a:r>
            <a:r>
              <a:rPr lang="en-US" sz="2400" smtClean="0"/>
              <a:t>cont</a:t>
            </a:r>
            <a:r>
              <a:rPr lang="en-US" smtClean="0"/>
              <a:t> </a:t>
            </a:r>
            <a:endParaRPr lang="en-US" sz="24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smtClean="0"/>
              <a:t>Status</a:t>
            </a:r>
            <a:endParaRPr lang="en-US" dirty="0" smtClean="0"/>
          </a:p>
          <a:p>
            <a:pPr lvl="1">
              <a:spcBef>
                <a:spcPts val="600"/>
              </a:spcBef>
            </a:pPr>
            <a:r>
              <a:rPr lang="en-US" dirty="0" smtClean="0"/>
              <a:t>First 100g wave in testing phase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Will participate in TA100 testing with CERN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Currently evaluating an Arista 7508E switch for aggregation, others to follow</a:t>
            </a:r>
            <a:endParaRPr lang="en-US" sz="1400" dirty="0" smtClean="0"/>
          </a:p>
          <a:p>
            <a:pPr lvl="2">
              <a:spcBef>
                <a:spcPts val="600"/>
              </a:spcBef>
            </a:pPr>
            <a:r>
              <a:rPr lang="en-US" sz="1800" dirty="0" smtClean="0"/>
              <a:t>High port density and types are key requirements</a:t>
            </a:r>
          </a:p>
          <a:p>
            <a:pPr lvl="2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7696200" cy="5066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8"/>
          <p:cNvSpPr txBox="1">
            <a:spLocks noChangeArrowheads="1"/>
          </p:cNvSpPr>
          <p:nvPr/>
        </p:nvSpPr>
        <p:spPr bwMode="auto">
          <a:xfrm>
            <a:off x="5334000" y="2514600"/>
            <a:ext cx="914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b="1"/>
              <a:t>Dedicated SCI DMZ</a:t>
            </a:r>
          </a:p>
          <a:p>
            <a:pPr eaLnBrk="1" hangingPunct="1"/>
            <a:r>
              <a:rPr lang="en-US" sz="1200" b="1"/>
              <a:t>Router </a:t>
            </a:r>
          </a:p>
        </p:txBody>
      </p:sp>
      <p:sp>
        <p:nvSpPr>
          <p:cNvPr id="5124" name="TextBox 9"/>
          <p:cNvSpPr txBox="1">
            <a:spLocks noChangeArrowheads="1"/>
          </p:cNvSpPr>
          <p:nvPr/>
        </p:nvSpPr>
        <p:spPr bwMode="auto">
          <a:xfrm>
            <a:off x="6858000" y="3200400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b="1"/>
              <a:t>Aggregation Switch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073" y="152400"/>
            <a:ext cx="8153400" cy="6096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</a:rPr>
              <a:t>BNL Science DMZ Topology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Future </a:t>
            </a:r>
            <a:r>
              <a:rPr lang="en-US" dirty="0" smtClean="0"/>
              <a:t>Directions - OpenFlow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PBR has worked very well to isolate &amp; control our science data traffic, but: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Manual configuration is a pain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Adds complexity to site routing &amp; troubleshooting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Keeping up with address changes/additions is difficult</a:t>
            </a:r>
          </a:p>
          <a:p>
            <a:pPr>
              <a:spcBef>
                <a:spcPts val="1800"/>
              </a:spcBef>
            </a:pPr>
            <a:r>
              <a:rPr lang="en-US" dirty="0" err="1" smtClean="0"/>
              <a:t>OpenFlow</a:t>
            </a:r>
            <a:r>
              <a:rPr lang="en-US" dirty="0" smtClean="0"/>
              <a:t> - emerging standard for flow-based forwarding: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PBR is essentially flow-based forwarding, too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We’re investigating </a:t>
            </a:r>
            <a:r>
              <a:rPr lang="en-US" dirty="0" err="1" smtClean="0"/>
              <a:t>OpenFlow</a:t>
            </a:r>
            <a:r>
              <a:rPr lang="en-US" dirty="0" smtClean="0"/>
              <a:t> to replace current PBR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Long term vision  - end-to-end forwarding based on </a:t>
            </a:r>
            <a:r>
              <a:rPr lang="en-US" dirty="0" err="1" smtClean="0"/>
              <a:t>OpenFlow</a:t>
            </a:r>
            <a:r>
              <a:rPr lang="en-US" dirty="0" smtClean="0"/>
              <a:t> 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Short term goal  -  replace PBR within the US-CMS Tier-1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&lt;Standard Footer&gt;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F83631-0169-42CB-A535-4A9CE10E2EA0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66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263"/>
            <a:ext cx="8382000" cy="5075337"/>
          </a:xfrm>
        </p:spPr>
        <p:txBody>
          <a:bodyPr/>
          <a:lstStyle/>
          <a:p>
            <a:r>
              <a:rPr lang="en-US" dirty="0" smtClean="0"/>
              <a:t>Separating science data movement from general network traffic has worked well at US-LHC Tier-1s </a:t>
            </a:r>
          </a:p>
          <a:p>
            <a:pPr lvl="1"/>
            <a:r>
              <a:rPr lang="en-US" dirty="0" smtClean="0"/>
              <a:t>Enabled us to meet needs of both LHC stakeholders &amp; general users, but not at each other’s expense</a:t>
            </a:r>
          </a:p>
          <a:p>
            <a:pPr lvl="1"/>
            <a:r>
              <a:rPr lang="en-US" dirty="0" smtClean="0"/>
              <a:t>Science DMZ architectures based around PBR for LHC traffic:</a:t>
            </a:r>
          </a:p>
          <a:p>
            <a:pPr lvl="2"/>
            <a:r>
              <a:rPr lang="en-US" dirty="0" smtClean="0"/>
              <a:t>Avoids performance issues with overloading perimeter security tools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Our implementations work well for us because:</a:t>
            </a:r>
          </a:p>
          <a:p>
            <a:pPr lvl="1"/>
            <a:r>
              <a:rPr lang="en-US" dirty="0" smtClean="0"/>
              <a:t>We are dealing with established traffic characteristics</a:t>
            </a:r>
          </a:p>
          <a:p>
            <a:pPr lvl="1"/>
            <a:r>
              <a:rPr lang="en-US" dirty="0" smtClean="0"/>
              <a:t>Our stakeholders are well-organized &amp; long-lived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ay not translate well to other disciplines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Looking toward </a:t>
            </a:r>
            <a:r>
              <a:rPr lang="en-US" dirty="0" err="1" smtClean="0"/>
              <a:t>OpenFlow</a:t>
            </a:r>
            <a:r>
              <a:rPr lang="en-US" dirty="0" smtClean="0"/>
              <a:t> as a more standard approach to separate out our science data movement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DB6281-8482-4ED5-A1A7-F26DEC287E50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609600" y="4625340"/>
            <a:ext cx="8153400" cy="4572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>
                <a:solidFill>
                  <a:srgbClr val="FCAB40"/>
                </a:solidFill>
              </a:rPr>
              <a:t>Questions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86200" y="685800"/>
            <a:ext cx="1676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3200">
                <a:solidFill>
                  <a:srgbClr val="FCAB40"/>
                </a:solidFill>
                <a:latin typeface="+mj-lt"/>
                <a:ea typeface="+mj-ea"/>
                <a:cs typeface="+mj-cs"/>
              </a:defRPr>
            </a:lvl1pPr>
            <a:lvl2pPr eaLnBrk="0" hangingPunct="0">
              <a:defRPr sz="2800">
                <a:solidFill>
                  <a:srgbClr val="FFFFFF"/>
                </a:solidFill>
              </a:defRPr>
            </a:lvl2pPr>
            <a:lvl3pPr eaLnBrk="0" hangingPunct="0">
              <a:defRPr sz="2800">
                <a:solidFill>
                  <a:srgbClr val="FFFFFF"/>
                </a:solidFill>
              </a:defRPr>
            </a:lvl3pPr>
            <a:lvl4pPr eaLnBrk="0" hangingPunct="0">
              <a:defRPr sz="2800">
                <a:solidFill>
                  <a:srgbClr val="FFFFFF"/>
                </a:solidFill>
              </a:defRPr>
            </a:lvl4pPr>
            <a:lvl5pPr eaLnBrk="0" hangingPunct="0">
              <a:defRPr sz="2800">
                <a:solidFill>
                  <a:srgbClr val="FFFFFF"/>
                </a:solidFill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FFFFFF"/>
                </a:solidFill>
              </a:defRPr>
            </a:lvl9pPr>
          </a:lstStyle>
          <a:p>
            <a:r>
              <a:rPr lang="en-US" sz="250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206" y="152400"/>
            <a:ext cx="7503994" cy="914400"/>
          </a:xfrm>
        </p:spPr>
        <p:txBody>
          <a:bodyPr/>
          <a:lstStyle/>
          <a:p>
            <a:r>
              <a:rPr lang="en-US" dirty="0" smtClean="0"/>
              <a:t>Long Term Trend Toward Isolating Wide-Area Science Data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5486400" cy="4615934"/>
          </a:xfrm>
        </p:spPr>
        <p:txBody>
          <a:bodyPr/>
          <a:lstStyle/>
          <a:p>
            <a:r>
              <a:rPr lang="en-US" dirty="0" smtClean="0"/>
              <a:t>At Tier-1 Centers, LHC WAN data dwarfs everything else:</a:t>
            </a:r>
          </a:p>
          <a:p>
            <a:pPr lvl="1"/>
            <a:r>
              <a:rPr lang="en-US" dirty="0" smtClean="0"/>
              <a:t>(Final year of </a:t>
            </a:r>
            <a:r>
              <a:rPr lang="en-US" dirty="0" err="1" smtClean="0"/>
              <a:t>Tevatron</a:t>
            </a:r>
            <a:r>
              <a:rPr lang="en-US" dirty="0" smtClean="0"/>
              <a:t> operations)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Hybrid R&amp;E Networks to service high impact science data:</a:t>
            </a:r>
          </a:p>
          <a:p>
            <a:pPr lvl="1"/>
            <a:r>
              <a:rPr lang="en-US" dirty="0" smtClean="0"/>
              <a:t>Isolated network paths</a:t>
            </a:r>
          </a:p>
          <a:p>
            <a:pPr lvl="1"/>
            <a:r>
              <a:rPr lang="en-US" dirty="0" smtClean="0"/>
              <a:t>Potentially with B/W guarantees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Data </a:t>
            </a:r>
            <a:r>
              <a:rPr lang="en-US" dirty="0"/>
              <a:t>c</a:t>
            </a:r>
            <a:r>
              <a:rPr lang="en-US" dirty="0" smtClean="0"/>
              <a:t>ircuit technologies enable virtual pt-to-pt connections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 More secure “private” network  paths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Discipline-specific networks appear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F83631-0169-42CB-A535-4A9CE10E2EA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138" y="1371600"/>
            <a:ext cx="2860462" cy="18766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765158"/>
            <a:ext cx="2971800" cy="174882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5756062" y="2285999"/>
            <a:ext cx="339938" cy="1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4876800" y="3276600"/>
            <a:ext cx="1066800" cy="457200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540803" y="5525358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ESnet4 circa 2009</a:t>
            </a:r>
            <a:endParaRPr lang="en-US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25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8382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 err="1" smtClean="0">
                <a:solidFill>
                  <a:schemeClr val="accent1"/>
                </a:solidFill>
              </a:rPr>
              <a:t>ESnet</a:t>
            </a:r>
            <a:r>
              <a:rPr lang="en-US" sz="3200" dirty="0" smtClean="0">
                <a:solidFill>
                  <a:schemeClr val="accent1"/>
                </a:solidFill>
              </a:rPr>
              <a:t>-Developed </a:t>
            </a:r>
            <a:r>
              <a:rPr lang="en-US" sz="3200" dirty="0">
                <a:solidFill>
                  <a:schemeClr val="accent1"/>
                </a:solidFill>
              </a:rPr>
              <a:t>Model for </a:t>
            </a:r>
            <a:r>
              <a:rPr lang="en-US" sz="3200" dirty="0" smtClean="0">
                <a:solidFill>
                  <a:schemeClr val="accent1"/>
                </a:solidFill>
              </a:rPr>
              <a:t>a Prototype Site Science </a:t>
            </a:r>
            <a:r>
              <a:rPr lang="en-US" sz="3200" dirty="0">
                <a:solidFill>
                  <a:schemeClr val="accent1"/>
                </a:solidFill>
              </a:rPr>
              <a:t>DMZ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95400"/>
            <a:ext cx="7543800" cy="4114800"/>
          </a:xfrm>
        </p:spPr>
        <p:txBody>
          <a:bodyPr/>
          <a:lstStyle/>
          <a:p>
            <a:r>
              <a:rPr lang="en-US" sz="2400" dirty="0" smtClean="0"/>
              <a:t>General idea: separate science data from general campus network infrastructure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Components:</a:t>
            </a:r>
          </a:p>
          <a:p>
            <a:pPr lvl="1"/>
            <a:r>
              <a:rPr lang="en-US" sz="2000" dirty="0" smtClean="0"/>
              <a:t>Data Transfer Node (DTN):</a:t>
            </a:r>
          </a:p>
          <a:p>
            <a:pPr lvl="2"/>
            <a:r>
              <a:rPr lang="en-US" sz="1800" dirty="0" smtClean="0"/>
              <a:t>Optimized for WAN transfers</a:t>
            </a:r>
          </a:p>
          <a:p>
            <a:pPr lvl="1"/>
            <a:r>
              <a:rPr lang="en-US" dirty="0" smtClean="0"/>
              <a:t>Bypass routing around</a:t>
            </a:r>
          </a:p>
          <a:p>
            <a:pPr lvl="1">
              <a:buNone/>
            </a:pPr>
            <a:r>
              <a:rPr lang="en-US" dirty="0" smtClean="0"/>
              <a:t>	site firewalls</a:t>
            </a:r>
          </a:p>
          <a:p>
            <a:pPr lvl="1"/>
            <a:r>
              <a:rPr lang="en-US" dirty="0" smtClean="0"/>
              <a:t>Network measurement</a:t>
            </a:r>
          </a:p>
          <a:p>
            <a:pPr lvl="1">
              <a:buNone/>
            </a:pPr>
            <a:r>
              <a:rPr lang="en-US" dirty="0" smtClean="0"/>
              <a:t>	infrastructure</a:t>
            </a:r>
          </a:p>
          <a:p>
            <a:pPr lvl="2"/>
            <a:r>
              <a:rPr lang="en-US" sz="1800" dirty="0" err="1" smtClean="0"/>
              <a:t>PerfSONAR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 </a:t>
            </a:r>
            <a:r>
              <a:rPr lang="en-US" sz="2400" dirty="0" smtClean="0"/>
              <a:t>An architecture, not implementation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944" y="2286001"/>
            <a:ext cx="3748656" cy="28194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850685-1F2F-4F17-BEF7-86C7A3AE1B3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82063" y="5105400"/>
            <a:ext cx="2089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FFFF00"/>
                </a:solidFill>
              </a:rPr>
              <a:t>ESnet</a:t>
            </a:r>
            <a:r>
              <a:rPr lang="en-US" sz="1600" b="1" dirty="0" smtClean="0">
                <a:solidFill>
                  <a:srgbClr val="FFFF00"/>
                </a:solidFill>
              </a:rPr>
              <a:t> prototype</a:t>
            </a:r>
          </a:p>
          <a:p>
            <a:r>
              <a:rPr lang="en-US" sz="1600" b="1" dirty="0" smtClean="0">
                <a:solidFill>
                  <a:srgbClr val="FFFF00"/>
                </a:solidFill>
              </a:rPr>
              <a:t>Science DMZ figure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96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153400" cy="4572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Prototype </a:t>
            </a:r>
            <a:r>
              <a:rPr lang="en-US" sz="3200" dirty="0">
                <a:solidFill>
                  <a:schemeClr val="accent1"/>
                </a:solidFill>
              </a:rPr>
              <a:t>Science </a:t>
            </a:r>
            <a:r>
              <a:rPr lang="en-US" sz="3200" dirty="0" smtClean="0">
                <a:solidFill>
                  <a:schemeClr val="accent1"/>
                </a:solidFill>
              </a:rPr>
              <a:t>DMZ Data Paths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19200"/>
            <a:ext cx="7848600" cy="4114800"/>
          </a:xfrm>
        </p:spPr>
        <p:txBody>
          <a:bodyPr/>
          <a:lstStyle/>
          <a:p>
            <a:r>
              <a:rPr lang="en-US" sz="2400" dirty="0" smtClean="0"/>
              <a:t>Custom WAN path(s) for science DMZ systems:</a:t>
            </a:r>
          </a:p>
          <a:p>
            <a:pPr lvl="1"/>
            <a:r>
              <a:rPr lang="en-US" sz="2000" dirty="0" smtClean="0"/>
              <a:t>Appropriate bandwidth provisioning is primary goal</a:t>
            </a:r>
          </a:p>
          <a:p>
            <a:pPr lvl="1"/>
            <a:r>
              <a:rPr lang="en-US" sz="2000" dirty="0" smtClean="0"/>
              <a:t>Optimizing latency isn’t a goal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 </a:t>
            </a:r>
            <a:r>
              <a:rPr lang="en-US" sz="2400" dirty="0" smtClean="0"/>
              <a:t>Specific security policies</a:t>
            </a:r>
          </a:p>
          <a:p>
            <a:pPr lvl="1">
              <a:spcBef>
                <a:spcPts val="0"/>
              </a:spcBef>
              <a:buNone/>
            </a:pPr>
            <a:r>
              <a:rPr lang="en-US" dirty="0" smtClean="0"/>
              <a:t>&amp; tools for science data</a:t>
            </a:r>
            <a:endParaRPr lang="en-US" sz="2800" dirty="0" smtClean="0"/>
          </a:p>
          <a:p>
            <a:pPr lvl="1">
              <a:buNone/>
            </a:pPr>
            <a:r>
              <a:rPr lang="en-US" dirty="0" smtClean="0"/>
              <a:t>traffic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Science DMZ resides 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	outside of site perimeter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850685-1F2F-4F17-BEF7-86C7A3AE1B3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51" y="2457841"/>
            <a:ext cx="4231749" cy="3028559"/>
          </a:xfrm>
        </p:spPr>
      </p:pic>
      <p:sp>
        <p:nvSpPr>
          <p:cNvPr id="7" name="TextBox 6"/>
          <p:cNvSpPr txBox="1"/>
          <p:nvPr/>
        </p:nvSpPr>
        <p:spPr>
          <a:xfrm>
            <a:off x="5868375" y="5562600"/>
            <a:ext cx="2544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FFFF00"/>
                </a:solidFill>
              </a:rPr>
              <a:t>ESnet</a:t>
            </a:r>
            <a:r>
              <a:rPr lang="en-US" sz="1600" b="1" dirty="0" smtClean="0">
                <a:solidFill>
                  <a:srgbClr val="FFFF00"/>
                </a:solidFill>
              </a:rPr>
              <a:t> figure on</a:t>
            </a:r>
          </a:p>
          <a:p>
            <a:r>
              <a:rPr lang="en-US" sz="1600" b="1" dirty="0" smtClean="0">
                <a:solidFill>
                  <a:srgbClr val="FFFF00"/>
                </a:solidFill>
              </a:rPr>
              <a:t>Science DMZ data paths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84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772400" cy="914400"/>
          </a:xfrm>
        </p:spPr>
        <p:txBody>
          <a:bodyPr/>
          <a:lstStyle/>
          <a:p>
            <a:r>
              <a:rPr lang="en-US" dirty="0" smtClean="0"/>
              <a:t>Diverse Set of LHC WAN Paths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5029200" cy="5105400"/>
          </a:xfrm>
        </p:spPr>
        <p:txBody>
          <a:bodyPr/>
          <a:lstStyle/>
          <a:p>
            <a:r>
              <a:rPr lang="en-US" dirty="0" smtClean="0"/>
              <a:t>LHC Optical Private Network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    (</a:t>
            </a:r>
            <a:r>
              <a:rPr lang="en-US" b="1" dirty="0" smtClean="0">
                <a:solidFill>
                  <a:srgbClr val="FFFF00"/>
                </a:solidFill>
              </a:rPr>
              <a:t>LHCOPN</a:t>
            </a:r>
            <a:r>
              <a:rPr lang="en-US" dirty="0" smtClean="0"/>
              <a:t>) for T0 </a:t>
            </a:r>
            <a:r>
              <a:rPr lang="en-US" dirty="0" smtClean="0">
                <a:sym typeface="Wingdings" pitchFamily="2" charset="2"/>
              </a:rPr>
              <a:t>&lt;-&gt; T1 data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ym typeface="Wingdings" pitchFamily="2" charset="2"/>
              </a:rPr>
              <a:t>Tightly-controlled access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ym typeface="Wingdings" pitchFamily="2" charset="2"/>
              </a:rPr>
              <a:t>Dedicated bandwidth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LHC Open Network Exchange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    (</a:t>
            </a:r>
            <a:r>
              <a:rPr lang="en-US" b="1" dirty="0">
                <a:solidFill>
                  <a:srgbClr val="FFFF00"/>
                </a:solidFill>
              </a:rPr>
              <a:t>LHCONE</a:t>
            </a:r>
            <a:r>
              <a:rPr lang="en-US" dirty="0" smtClean="0"/>
              <a:t>) for T1/T2 &lt;-&gt; T1/T2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Loosely-controlled access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Mix of routed &amp; end-to-end traffic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End-to-end circuits: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Sometimes over private links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Sometimes over R&amp;E networks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Routed IP path over general R&amp;E network infrastructure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When no other paths are available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F83631-0169-42CB-A535-4A9CE10E2EA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143000"/>
            <a:ext cx="3251024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199" y="4067909"/>
            <a:ext cx="3251025" cy="20280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10400" y="3547646"/>
            <a:ext cx="1048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LHCOPN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0400" y="6062246"/>
            <a:ext cx="1048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rgbClr val="FFFF00"/>
                </a:solidFill>
              </a:defRPr>
            </a:lvl1pPr>
          </a:lstStyle>
          <a:p>
            <a:r>
              <a:rPr lang="en-US" dirty="0"/>
              <a:t>LHCONE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045901" y="2646103"/>
            <a:ext cx="2890535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FF00"/>
                </a:solidFill>
              </a:rPr>
              <a:t>Controlled-access traffic</a:t>
            </a:r>
          </a:p>
          <a:p>
            <a:pPr algn="ctr"/>
            <a:r>
              <a:rPr lang="en-US" sz="1800" b="1" dirty="0">
                <a:solidFill>
                  <a:srgbClr val="FFFF00"/>
                </a:solidFill>
              </a:rPr>
              <a:t>r</a:t>
            </a:r>
            <a:r>
              <a:rPr lang="en-US" sz="1800" b="1" dirty="0" smtClean="0">
                <a:solidFill>
                  <a:srgbClr val="FFFF00"/>
                </a:solidFill>
              </a:rPr>
              <a:t>educes security risks</a:t>
            </a:r>
            <a:endParaRPr lang="en-US" sz="1800" b="1" dirty="0">
              <a:solidFill>
                <a:srgbClr val="FFFF00"/>
              </a:solidFill>
            </a:endParaRPr>
          </a:p>
        </p:txBody>
      </p:sp>
      <p:sp>
        <p:nvSpPr>
          <p:cNvPr id="11" name="Left Brace 10"/>
          <p:cNvSpPr/>
          <p:nvPr/>
        </p:nvSpPr>
        <p:spPr bwMode="auto">
          <a:xfrm>
            <a:off x="762000" y="1371600"/>
            <a:ext cx="422059" cy="3238500"/>
          </a:xfrm>
          <a:prstGeom prst="leftBrace">
            <a:avLst>
              <a:gd name="adj1" fmla="val 8333"/>
              <a:gd name="adj2" fmla="val 50421"/>
            </a:avLst>
          </a:prstGeom>
          <a:noFill/>
          <a:ln w="127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64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206" y="76200"/>
            <a:ext cx="7503994" cy="914400"/>
          </a:xfrm>
        </p:spPr>
        <p:txBody>
          <a:bodyPr/>
          <a:lstStyle/>
          <a:p>
            <a:r>
              <a:rPr lang="en-US" dirty="0" smtClean="0"/>
              <a:t>Policy-Based Routing (PBR)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7848600" cy="4343400"/>
          </a:xfrm>
        </p:spPr>
        <p:txBody>
          <a:bodyPr/>
          <a:lstStyle/>
          <a:p>
            <a:r>
              <a:rPr lang="en-US" dirty="0" smtClean="0"/>
              <a:t>PBR = forwarding of specific packets based on administrative decision or policy:</a:t>
            </a:r>
          </a:p>
          <a:p>
            <a:pPr lvl="1"/>
            <a:r>
              <a:rPr lang="en-US" dirty="0" smtClean="0"/>
              <a:t>In contrast to following normal (dynamic…) routing tables</a:t>
            </a:r>
          </a:p>
          <a:p>
            <a:pPr lvl="1"/>
            <a:r>
              <a:rPr lang="en-US" dirty="0" smtClean="0"/>
              <a:t>Manually configured on routers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Cisco implementation is Route-Map command:</a:t>
            </a:r>
          </a:p>
          <a:p>
            <a:pPr lvl="1"/>
            <a:r>
              <a:rPr lang="en-US" dirty="0" smtClean="0"/>
              <a:t>Up to 5-tuple mapping (</a:t>
            </a:r>
            <a:r>
              <a:rPr lang="en-US" dirty="0" err="1" smtClean="0"/>
              <a:t>src</a:t>
            </a:r>
            <a:r>
              <a:rPr lang="en-US" dirty="0" smtClean="0"/>
              <a:t>/</a:t>
            </a:r>
            <a:r>
              <a:rPr lang="en-US" dirty="0" err="1" smtClean="0"/>
              <a:t>dest</a:t>
            </a:r>
            <a:r>
              <a:rPr lang="en-US" dirty="0" smtClean="0"/>
              <a:t> IP, </a:t>
            </a:r>
            <a:r>
              <a:rPr lang="en-US" dirty="0" err="1" smtClean="0"/>
              <a:t>src</a:t>
            </a:r>
            <a:r>
              <a:rPr lang="en-US" dirty="0" smtClean="0"/>
              <a:t>/</a:t>
            </a:r>
            <a:r>
              <a:rPr lang="en-US" dirty="0" err="1" smtClean="0"/>
              <a:t>dest</a:t>
            </a:r>
            <a:r>
              <a:rPr lang="en-US" dirty="0" smtClean="0"/>
              <a:t> port, protocol)</a:t>
            </a:r>
          </a:p>
          <a:p>
            <a:pPr lvl="1"/>
            <a:r>
              <a:rPr lang="en-US" dirty="0" smtClean="0"/>
              <a:t>Basic components are “mapping” &amp; “action taken if matched”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Similar capabilities available from other vendors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Generic name = ACL-based forwarding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F83631-0169-42CB-A535-4A9CE10E2EA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52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IPSLA &amp; Object 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PBR is a form of static routing:</a:t>
            </a:r>
          </a:p>
          <a:p>
            <a:pPr lvl="1"/>
            <a:r>
              <a:rPr lang="en-US" dirty="0" smtClean="0"/>
              <a:t>Potential for black-holing traffic is path is down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IPSLA and Object Tracking can be used to avoid black-holing</a:t>
            </a:r>
          </a:p>
          <a:p>
            <a:pPr lvl="1"/>
            <a:r>
              <a:rPr lang="en-US" dirty="0" smtClean="0"/>
              <a:t>IPSLA continuously checks to make sure path is up:</a:t>
            </a:r>
          </a:p>
          <a:p>
            <a:pPr lvl="2"/>
            <a:r>
              <a:rPr lang="en-US" dirty="0" smtClean="0"/>
              <a:t>ICMP ping to remote end of path</a:t>
            </a:r>
          </a:p>
          <a:p>
            <a:pPr lvl="2"/>
            <a:r>
              <a:rPr lang="en-US" dirty="0" smtClean="0"/>
              <a:t>Also used for SNMP monitoring of status for end-to-end circuits</a:t>
            </a:r>
          </a:p>
          <a:p>
            <a:pPr lvl="1"/>
            <a:r>
              <a:rPr lang="en-US" dirty="0" smtClean="0"/>
              <a:t>Object Tracking maintains status of path as an object</a:t>
            </a:r>
          </a:p>
          <a:p>
            <a:pPr lvl="2"/>
            <a:r>
              <a:rPr lang="en-US" dirty="0" smtClean="0"/>
              <a:t>If IPSLA fails, object (path) is marked as down</a:t>
            </a:r>
          </a:p>
          <a:p>
            <a:pPr lvl="1"/>
            <a:r>
              <a:rPr lang="en-US" dirty="0" smtClean="0"/>
              <a:t>Route-maps (PBR) configured with tracking object identifier</a:t>
            </a:r>
          </a:p>
          <a:p>
            <a:pPr lvl="2"/>
            <a:r>
              <a:rPr lang="en-US" dirty="0" smtClean="0"/>
              <a:t>If object is down, PBR forwarding is not implemented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F83631-0169-42CB-A535-4A9CE10E2EA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14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FNAL Implementation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553200"/>
            <a:ext cx="2895600" cy="282575"/>
          </a:xfrm>
        </p:spPr>
        <p:txBody>
          <a:bodyPr/>
          <a:lstStyle/>
          <a:p>
            <a:pPr>
              <a:defRPr/>
            </a:pPr>
            <a:r>
              <a:rPr lang="de-DE" smtClean="0"/>
              <a:t>&lt;Standard Footer&gt;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629400"/>
            <a:ext cx="1905000" cy="228600"/>
          </a:xfrm>
        </p:spPr>
        <p:txBody>
          <a:bodyPr/>
          <a:lstStyle/>
          <a:p>
            <a:pPr>
              <a:defRPr/>
            </a:pPr>
            <a:fld id="{ADF83631-0169-42CB-A535-4A9CE10E2EA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98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5B8AA14DC63145B9F4DCFCBF528A45" ma:contentTypeVersion="2" ma:contentTypeDescription="Create a new document." ma:contentTypeScope="" ma:versionID="2894a7e089e1b3c08764e95457d6cb03">
  <xsd:schema xmlns:xsd="http://www.w3.org/2001/XMLSchema" xmlns:xs="http://www.w3.org/2001/XMLSchema" xmlns:p="http://schemas.microsoft.com/office/2006/metadata/properties" xmlns:ns2="4e3f9be5-1f0b-43bd-878d-f093639fa902" xmlns:ns3="http://schemas.microsoft.com/sharepoint/v4" targetNamespace="http://schemas.microsoft.com/office/2006/metadata/properties" ma:root="true" ma:fieldsID="12ec4a856ed3043ae7f418bc5314e93a" ns2:_="" ns3:_="">
    <xsd:import namespace="4e3f9be5-1f0b-43bd-878d-f093639fa902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3f9be5-1f0b-43bd-878d-f093639fa90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C11FCC-A1A6-458E-B2F1-BDFE02B94B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61039B-82B6-400B-8DFB-C08F20185D15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A2EB7A94-CDA2-4BA1-88DA-D95B52B1B87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7D0A093D-69F6-44F2-96AA-78B2C2BBD0AC}">
  <ds:schemaRefs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4e3f9be5-1f0b-43bd-878d-f093639fa902"/>
    <ds:schemaRef ds:uri="http://purl.org/dc/terms/"/>
    <ds:schemaRef ds:uri="http://www.w3.org/XML/1998/namespace"/>
    <ds:schemaRef ds:uri="http://schemas.microsoft.com/sharepoint/v4"/>
    <ds:schemaRef ds:uri="http://schemas.microsoft.com/office/infopath/2007/PartnerControls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D84B31D9-8C95-4530-86C4-BB7D925838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3f9be5-1f0b-43bd-878d-f093639fa902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Designs\Factory.pot</Template>
  <TotalTime>9374</TotalTime>
  <Words>1214</Words>
  <Application>Microsoft Office PowerPoint</Application>
  <PresentationFormat>On-screen Show (4:3)</PresentationFormat>
  <Paragraphs>218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Factory</vt:lpstr>
      <vt:lpstr>US LHC Tier-1  WAN Data Movement  Security Architectures</vt:lpstr>
      <vt:lpstr>The Challenges with High Impact Data Movement</vt:lpstr>
      <vt:lpstr>Long Term Trend Toward Isolating Wide-Area Science Data Movement</vt:lpstr>
      <vt:lpstr>ESnet-Developed Model for a Prototype Site Science DMZ</vt:lpstr>
      <vt:lpstr>Prototype Science DMZ Data Paths</vt:lpstr>
      <vt:lpstr>Diverse Set of LHC WAN Paths</vt:lpstr>
      <vt:lpstr>Policy-Based Routing (PBR)</vt:lpstr>
      <vt:lpstr>IPSLA &amp; Object Tracking</vt:lpstr>
      <vt:lpstr>FNAL Implementation</vt:lpstr>
      <vt:lpstr>Site Perimeter Basics at FNAL</vt:lpstr>
      <vt:lpstr>FNAL’s PBR Implementation</vt:lpstr>
      <vt:lpstr>FNAL Network Perimeter versus the Science DMZ Model</vt:lpstr>
      <vt:lpstr>US-CMS Tier-1  –  Alternate WAN Paths</vt:lpstr>
      <vt:lpstr>By Default, Tier-1 Traffic Follows  General IP (Routed) Path </vt:lpstr>
      <vt:lpstr>Alternate Network Paths via PBR</vt:lpstr>
      <vt:lpstr>Non-PBR Traffic on Bypass Connections</vt:lpstr>
      <vt:lpstr>FNAL Future Directions – Perimeter Architecture</vt:lpstr>
      <vt:lpstr>BNL Implementation</vt:lpstr>
      <vt:lpstr>BNL Science DMZ </vt:lpstr>
      <vt:lpstr>BNL Science DMZ cont </vt:lpstr>
      <vt:lpstr>BNL Science DMZ Topology</vt:lpstr>
      <vt:lpstr>General Future Directions - OpenFlow</vt:lpstr>
      <vt:lpstr>Summary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FNAL DOE Template</dc:title>
  <dc:creator>Philip J. Demar x3678 06914N</dc:creator>
  <cp:lastModifiedBy>Philip J. Demar</cp:lastModifiedBy>
  <cp:revision>576</cp:revision>
  <cp:lastPrinted>1601-01-01T00:00:00Z</cp:lastPrinted>
  <dcterms:created xsi:type="dcterms:W3CDTF">2008-08-01T20:03:26Z</dcterms:created>
  <dcterms:modified xsi:type="dcterms:W3CDTF">2013-10-15T23:02:22Z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F4S34CATMTND-1-209</vt:lpwstr>
  </property>
  <property fmtid="{D5CDD505-2E9C-101B-9397-08002B2CF9AE}" pid="3" name="_dlc_DocIdItemGuid">
    <vt:lpwstr>0920e01b-2137-4f90-bef0-7eba1e0b2ab7</vt:lpwstr>
  </property>
  <property fmtid="{D5CDD505-2E9C-101B-9397-08002B2CF9AE}" pid="4" name="_dlc_DocIdUrl">
    <vt:lpwstr>https://sharepoint.fnal.gov/cd/sites/is/_layouts/DocIdRedir.aspx?ID=F4S34CATMTND-1-209, F4S34CATMTND-1-209</vt:lpwstr>
  </property>
</Properties>
</file>