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8"/>
  </p:notesMasterIdLst>
  <p:sldIdLst>
    <p:sldId id="256" r:id="rId2"/>
    <p:sldId id="259" r:id="rId3"/>
    <p:sldId id="260" r:id="rId4"/>
    <p:sldId id="262" r:id="rId5"/>
    <p:sldId id="265" r:id="rId6"/>
    <p:sldId id="264" r:id="rId7"/>
    <p:sldId id="268" r:id="rId8"/>
    <p:sldId id="276" r:id="rId9"/>
    <p:sldId id="281" r:id="rId10"/>
    <p:sldId id="261" r:id="rId11"/>
    <p:sldId id="271" r:id="rId12"/>
    <p:sldId id="279" r:id="rId13"/>
    <p:sldId id="277" r:id="rId14"/>
    <p:sldId id="273" r:id="rId15"/>
    <p:sldId id="282" r:id="rId16"/>
    <p:sldId id="266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B3B3"/>
    <a:srgbClr val="CC6666"/>
    <a:srgbClr val="993399"/>
    <a:srgbClr val="99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8144" autoAdjust="0"/>
    <p:restoredTop sz="86469" autoAdjust="0"/>
  </p:normalViewPr>
  <p:slideViewPr>
    <p:cSldViewPr snapToGrid="0" snapToObjects="1">
      <p:cViewPr>
        <p:scale>
          <a:sx n="150" d="100"/>
          <a:sy n="150" d="100"/>
        </p:scale>
        <p:origin x="-272" y="9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D6E311-984B-984F-936E-2F93AD8C4254}" type="datetimeFigureOut">
              <a:rPr lang="en-US" smtClean="0"/>
              <a:t>10/16/13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C1300A-93F9-EC49-87F8-1DB1C5D4C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511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Buying equipment</a:t>
            </a:r>
            <a:r>
              <a:rPr lang="en-US" baseline="0" dirty="0" smtClean="0"/>
              <a:t> to just replace the old hardware (with the same interfaces) may even be more expensive than buying state of the art equipment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1300A-93F9-EC49-87F8-1DB1C5D4C7B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132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1300A-93F9-EC49-87F8-1DB1C5D4C7B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1862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86190" y="268288"/>
            <a:ext cx="8070043" cy="39003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268940" y="268288"/>
            <a:ext cx="182880" cy="3886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0" y="4208929"/>
            <a:ext cx="5458968" cy="10486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0" y="5257800"/>
            <a:ext cx="5458968" cy="62179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00000"/>
              <a:buFont typeface="Wingdings 2" pitchFamily="18" charset="2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8688" y="6356350"/>
            <a:ext cx="4736592" cy="365125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6494" y="6356350"/>
            <a:ext cx="685800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7DBA8BAF-4C44-41F2-84F6-405B509B87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244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D69EB-CF42-8E41-947B-F182F5AAD552}" type="datetime1">
              <a:rPr lang="en-US" smtClean="0"/>
              <a:t>10/16/13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A8BAF-4C44-41F2-84F6-405B509B87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28244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45720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244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D69EB-CF42-8E41-947B-F182F5AAD552}" type="datetime1">
              <a:rPr lang="en-US" smtClean="0"/>
              <a:t>10/16/13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A8BAF-4C44-41F2-84F6-405B509B87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28244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5720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5720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3B4B9-336D-CB46-9F54-5AAB71BA00FC}" type="datetime1">
              <a:rPr lang="en-US" smtClean="0"/>
              <a:t>10/16/13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A8BAF-4C44-41F2-84F6-405B509B87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5C9D3-FF07-EC48-B0EF-2D8EF1B88CCC}" type="datetime1">
              <a:rPr lang="en-US" smtClean="0"/>
              <a:t>10/16/13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A8BAF-4C44-41F2-84F6-405B509B87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95082"/>
            <a:ext cx="356616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052" y="990600"/>
            <a:ext cx="3566160" cy="51355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057400"/>
            <a:ext cx="3566160" cy="365760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F74E3-04B6-0646-8678-7149B1D4BBAF}" type="datetime1">
              <a:rPr lang="en-US" smtClean="0"/>
              <a:t>10/16/13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A8BAF-4C44-41F2-84F6-405B509B87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746811" y="268288"/>
            <a:ext cx="4114800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95082"/>
            <a:ext cx="356616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057400"/>
            <a:ext cx="3566160" cy="365760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1365" y="6124014"/>
            <a:ext cx="1752600" cy="365125"/>
          </a:xfrm>
        </p:spPr>
        <p:txBody>
          <a:bodyPr/>
          <a:lstStyle>
            <a:lvl1pPr algn="l">
              <a:defRPr/>
            </a:lvl1pPr>
          </a:lstStyle>
          <a:p>
            <a:fld id="{E8795676-A29C-064F-BCB0-B550BCBB865F}" type="datetime1">
              <a:rPr lang="en-US" smtClean="0"/>
              <a:t>10/16/13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74812" y="6356350"/>
            <a:ext cx="38637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A8BAF-4C44-41F2-84F6-405B509B87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4760258" y="990600"/>
            <a:ext cx="4096512" cy="561181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216775" y="268288"/>
            <a:ext cx="1639457" cy="3639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4267200"/>
            <a:ext cx="6477000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9874" y="268288"/>
            <a:ext cx="6858000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88" y="4840941"/>
            <a:ext cx="6475412" cy="130427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D69EB-CF42-8E41-947B-F182F5AAD552}" type="datetime1">
              <a:rPr lang="en-US" smtClean="0"/>
              <a:t>10/16/13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A8BAF-4C44-41F2-84F6-405B509B87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35471" y="268288"/>
            <a:ext cx="720761" cy="3639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4267200"/>
            <a:ext cx="6477000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9874" y="268288"/>
            <a:ext cx="3006726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88" y="4840941"/>
            <a:ext cx="6475412" cy="130427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D69EB-CF42-8E41-947B-F182F5AAD552}" type="datetime1">
              <a:rPr lang="en-US" smtClean="0"/>
              <a:t>10/16/13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A8BAF-4C44-41F2-84F6-405B509B87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352800" y="268288"/>
            <a:ext cx="47019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1" name="Picture Placeholder 2"/>
          <p:cNvSpPr>
            <a:spLocks noGrp="1"/>
          </p:cNvSpPr>
          <p:nvPr>
            <p:ph type="pic" idx="14"/>
          </p:nvPr>
        </p:nvSpPr>
        <p:spPr>
          <a:xfrm>
            <a:off x="3352800" y="2131935"/>
            <a:ext cx="23042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2" name="Picture Placeholder 2"/>
          <p:cNvSpPr>
            <a:spLocks noGrp="1"/>
          </p:cNvSpPr>
          <p:nvPr>
            <p:ph type="pic" idx="15"/>
          </p:nvPr>
        </p:nvSpPr>
        <p:spPr>
          <a:xfrm>
            <a:off x="5750500" y="2131935"/>
            <a:ext cx="23042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212106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973E-C775-1B4E-9A18-8B746F27B8FC}" type="datetime1">
              <a:rPr lang="en-US" smtClean="0"/>
              <a:t>10/16/13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A8BAF-4C44-41F2-84F6-405B509B87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43799" y="1035424"/>
            <a:ext cx="1322295" cy="5090739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35424"/>
            <a:ext cx="6019800" cy="510978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75F24-7B63-B14A-AEE8-5C34F55CA280}" type="datetime1">
              <a:rPr lang="en-US" smtClean="0"/>
              <a:t>10/16/13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A8BAF-4C44-41F2-84F6-405B509B87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458200" y="85725"/>
            <a:ext cx="601532" cy="457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812" y="178453"/>
            <a:ext cx="8283387" cy="6440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4812" y="979714"/>
            <a:ext cx="8789893" cy="5708953"/>
          </a:xfrm>
        </p:spPr>
        <p:txBody>
          <a:bodyPr/>
          <a:lstStyle>
            <a:lvl1pPr>
              <a:spcBef>
                <a:spcPts val="0"/>
              </a:spcBef>
              <a:defRPr/>
            </a:lvl1pPr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16940" y="116059"/>
            <a:ext cx="506506" cy="365125"/>
          </a:xfrm>
        </p:spPr>
        <p:txBody>
          <a:bodyPr/>
          <a:lstStyle/>
          <a:p>
            <a:fld id="{7DBA8BAF-4C44-41F2-84F6-405B509B878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86953" y="268288"/>
            <a:ext cx="5669280" cy="25603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399" y="4171950"/>
            <a:ext cx="5457919" cy="1085850"/>
          </a:xfrm>
        </p:spPr>
        <p:txBody>
          <a:bodyPr>
            <a:normAutofit/>
          </a:bodyPr>
          <a:lstStyle>
            <a:lvl1pPr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1" y="5257799"/>
            <a:ext cx="5457918" cy="618565"/>
          </a:xfrm>
        </p:spPr>
        <p:txBody>
          <a:bodyPr>
            <a:normAutofit/>
          </a:bodyPr>
          <a:lstStyle>
            <a:lvl1pPr marL="0" indent="0" algn="l">
              <a:spcBef>
                <a:spcPct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spcBef>
                <a:spcPct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76600" y="389965"/>
            <a:ext cx="5499847" cy="365125"/>
          </a:xfrm>
        </p:spPr>
        <p:txBody>
          <a:bodyPr/>
          <a:lstStyle>
            <a:lvl1pPr>
              <a:defRPr sz="2200" b="0" baseline="0">
                <a:solidFill>
                  <a:schemeClr val="bg1"/>
                </a:solidFill>
              </a:defRPr>
            </a:lvl1pPr>
          </a:lstStyle>
          <a:p>
            <a:fld id="{B95D69EB-CF42-8E41-947B-F182F5AAD552}" type="datetime1">
              <a:rPr lang="en-US" smtClean="0"/>
              <a:t>10/16/13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3847" y="6356350"/>
            <a:ext cx="473411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5459" y="6356350"/>
            <a:ext cx="685800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7DBA8BAF-4C44-41F2-84F6-405B509B87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3200400" y="2877671"/>
            <a:ext cx="5646867" cy="128016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268940" y="268288"/>
            <a:ext cx="182880" cy="3886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ontent,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9875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8423" y="914400"/>
            <a:ext cx="650837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8423" y="2209800"/>
            <a:ext cx="6508377" cy="3916363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12106" y="6356350"/>
            <a:ext cx="1752600" cy="365125"/>
          </a:xfrm>
        </p:spPr>
        <p:txBody>
          <a:bodyPr/>
          <a:lstStyle/>
          <a:p>
            <a:fld id="{B95D69EB-CF42-8E41-947B-F182F5AAD552}" type="datetime1">
              <a:rPr lang="en-US" smtClean="0"/>
              <a:t>10/16/13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78423" y="6356350"/>
            <a:ext cx="492685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1694" y="361016"/>
            <a:ext cx="506506" cy="365125"/>
          </a:xfrm>
        </p:spPr>
        <p:txBody>
          <a:bodyPr/>
          <a:lstStyle/>
          <a:p>
            <a:fld id="{7DBA8BAF-4C44-41F2-84F6-405B509B87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69875" y="1976718"/>
            <a:ext cx="1645920" cy="46257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58952" y="268288"/>
            <a:ext cx="1099073" cy="635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1" y="3429000"/>
            <a:ext cx="4966446" cy="1398494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9801" y="4824414"/>
            <a:ext cx="4966446" cy="1320800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600" y="6356350"/>
            <a:ext cx="1622612" cy="365125"/>
          </a:xfrm>
        </p:spPr>
        <p:txBody>
          <a:bodyPr/>
          <a:lstStyle/>
          <a:p>
            <a:fld id="{3D80210B-119F-F54D-A952-7CA1BD57A652}" type="datetime1">
              <a:rPr lang="en-US" smtClean="0"/>
              <a:t>10/16/13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4812" y="6356350"/>
            <a:ext cx="53115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A8BAF-4C44-41F2-84F6-405B509B87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9875" y="4773706"/>
            <a:ext cx="2971800" cy="18445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354" y="3429001"/>
            <a:ext cx="4966446" cy="1398494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20354" y="4824414"/>
            <a:ext cx="4966446" cy="1320800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1212" y="6104965"/>
            <a:ext cx="506506" cy="365125"/>
          </a:xfrm>
        </p:spPr>
        <p:txBody>
          <a:bodyPr/>
          <a:lstStyle/>
          <a:p>
            <a:fld id="{7DBA8BAF-4C44-41F2-84F6-405B509B87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69874" y="268288"/>
            <a:ext cx="2971800" cy="443865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244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9D3E0-A9AD-704A-8621-5AA393E44CC8}" type="datetime1">
              <a:rPr lang="en-US" smtClean="0"/>
              <a:t>10/16/13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A8BAF-4C44-41F2-84F6-405B509B87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8835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4132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689411"/>
            <a:ext cx="3566160" cy="343675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79391" y="2054132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79391" y="2689411"/>
            <a:ext cx="3566160" cy="343675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DAB4B-7F4A-ED43-8388-C81934AB2DCB}" type="datetime1">
              <a:rPr lang="en-US" smtClean="0"/>
              <a:t>10/16/13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A8BAF-4C44-41F2-84F6-405B509B87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2214562"/>
            <a:ext cx="7396163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D69EB-CF42-8E41-947B-F182F5AAD552}" type="datetime1">
              <a:rPr lang="en-US" smtClean="0"/>
              <a:t>10/16/13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A8BAF-4C44-41F2-84F6-405B509B87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57199" y="4224973"/>
            <a:ext cx="7396163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6508377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2209800"/>
            <a:ext cx="6508377" cy="3916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98659" y="6356350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B95D69EB-CF42-8E41-947B-F182F5AAD552}" type="datetime1">
              <a:rPr lang="en-US" smtClean="0"/>
              <a:t>10/16/13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812" y="6356350"/>
            <a:ext cx="6007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56494" y="361016"/>
            <a:ext cx="5065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200" b="1">
                <a:solidFill>
                  <a:schemeClr val="bg1"/>
                </a:solidFill>
              </a:defRPr>
            </a:lvl1pPr>
          </a:lstStyle>
          <a:p>
            <a:fld id="{7DBA8BAF-4C44-41F2-84F6-405B509B878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  <p:sldLayoutId id="2147483714" r:id="rId18"/>
    <p:sldLayoutId id="2147483715" r:id="rId19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00000"/>
        <a:buFont typeface="Wingdings 2" pitchFamily="18" charset="2"/>
        <a:buChar char="¡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3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89367" y="2263540"/>
            <a:ext cx="5458968" cy="1048684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The new CMS DAQ system for LHC operation after 2014 (DAQ2</a:t>
            </a:r>
            <a:r>
              <a:rPr lang="en-US" b="1" dirty="0" smtClean="0">
                <a:solidFill>
                  <a:srgbClr val="FFFFFF"/>
                </a:solidFill>
              </a:rPr>
              <a:t>)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6305" y="4747555"/>
            <a:ext cx="7853063" cy="1774034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CHEP2013: Computing in High Energy Physics </a:t>
            </a:r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2013</a:t>
            </a:r>
            <a:b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14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-18 Oct </a:t>
            </a:r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2013 </a:t>
            </a:r>
            <a:b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Amsterdam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Andre Holzner, University California at San Diego </a:t>
            </a:r>
            <a:br>
              <a:rPr lang="en-US" dirty="0" smtClean="0"/>
            </a:br>
            <a:endParaRPr lang="en-US" dirty="0" smtClean="0"/>
          </a:p>
          <a:p>
            <a:pPr algn="ctr"/>
            <a:r>
              <a:rPr lang="en-US" dirty="0" smtClean="0"/>
              <a:t>On behalf of the CMS collaboration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A8BAF-4C44-41F2-84F6-405B509B878D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1497" y="4747555"/>
            <a:ext cx="921135" cy="90565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305" y="4747555"/>
            <a:ext cx="880368" cy="886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8271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07"/>
    </mc:Choice>
    <mc:Fallback>
      <p:transition xmlns:p14="http://schemas.microsoft.com/office/powerpoint/2010/main" spd="slow" advTm="1307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Infiniband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4813" y="979714"/>
            <a:ext cx="4803760" cy="570895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Advantages:</a:t>
            </a:r>
          </a:p>
          <a:p>
            <a:pPr lvl="1"/>
            <a:r>
              <a:rPr lang="en-US" dirty="0" smtClean="0"/>
              <a:t>Designed as a High Performance Computing interconnect over short distances (within datacenters) </a:t>
            </a:r>
          </a:p>
          <a:p>
            <a:pPr lvl="1"/>
            <a:r>
              <a:rPr lang="en-US" dirty="0" smtClean="0"/>
              <a:t>Protocol is implemented in the network card silicon → low CPU load</a:t>
            </a:r>
          </a:p>
          <a:p>
            <a:pPr lvl="1"/>
            <a:r>
              <a:rPr lang="en-US" dirty="0" smtClean="0"/>
              <a:t>56 </a:t>
            </a:r>
            <a:r>
              <a:rPr lang="en-US" dirty="0" err="1" smtClean="0"/>
              <a:t>GBit</a:t>
            </a:r>
            <a:r>
              <a:rPr lang="en-US" dirty="0" smtClean="0"/>
              <a:t>/s per link (copper or optical)</a:t>
            </a:r>
          </a:p>
          <a:p>
            <a:pPr lvl="1"/>
            <a:r>
              <a:rPr lang="en-US" dirty="0" smtClean="0"/>
              <a:t>Native support for Remote Direct Memory Access (RDMA)</a:t>
            </a:r>
          </a:p>
          <a:p>
            <a:pPr lvl="1"/>
            <a:r>
              <a:rPr lang="en-US" dirty="0" smtClean="0"/>
              <a:t>No copying of bulk data between user space and kernel (‘true zero-copy’)</a:t>
            </a:r>
          </a:p>
          <a:p>
            <a:pPr lvl="1"/>
            <a:r>
              <a:rPr lang="en-US" dirty="0" smtClean="0"/>
              <a:t>affordable</a:t>
            </a:r>
          </a:p>
          <a:p>
            <a:pPr marL="228600" lvl="1" indent="0">
              <a:buNone/>
            </a:pPr>
            <a:r>
              <a:rPr lang="en-US" dirty="0" smtClean="0"/>
              <a:t>  </a:t>
            </a:r>
          </a:p>
          <a:p>
            <a:r>
              <a:rPr lang="en-US" dirty="0" smtClean="0"/>
              <a:t>Disadvantages:</a:t>
            </a:r>
          </a:p>
          <a:p>
            <a:pPr lvl="1"/>
            <a:r>
              <a:rPr lang="en-US" dirty="0"/>
              <a:t>Less widely </a:t>
            </a:r>
            <a:r>
              <a:rPr lang="en-US" dirty="0" smtClean="0"/>
              <a:t>known, API significantly differs from BSD sockets for TCP/IP</a:t>
            </a:r>
          </a:p>
          <a:p>
            <a:pPr lvl="1"/>
            <a:r>
              <a:rPr lang="en-US" dirty="0" smtClean="0"/>
              <a:t>Fewer vendors than Ethernet</a:t>
            </a:r>
          </a:p>
          <a:p>
            <a:pPr lvl="1"/>
            <a:r>
              <a:rPr lang="en-US" dirty="0" smtClean="0"/>
              <a:t>Niche market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A8BAF-4C44-41F2-84F6-405B509B878D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8572" y="822476"/>
            <a:ext cx="4165428" cy="559954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79396" y="6446421"/>
            <a:ext cx="36728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Top500.org share by Interconnect family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7492999" y="4398818"/>
            <a:ext cx="1297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Infiniband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308502" y="296518"/>
            <a:ext cx="2076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DAQ1 TDR (2002)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5346651" y="688624"/>
            <a:ext cx="0" cy="41530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379396" y="1270110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Myrinet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337379" y="1639442"/>
            <a:ext cx="11208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</a:t>
            </a:r>
            <a:r>
              <a:rPr lang="en-US" dirty="0" err="1" smtClean="0"/>
              <a:t>Gbit</a:t>
            </a:r>
            <a:r>
              <a:rPr lang="en-US" dirty="0" smtClean="0"/>
              <a:t>/s </a:t>
            </a:r>
            <a:br>
              <a:rPr lang="en-US" dirty="0" smtClean="0"/>
            </a:br>
            <a:r>
              <a:rPr lang="en-US" dirty="0" smtClean="0"/>
              <a:t>Ethernet 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776969" y="2753327"/>
            <a:ext cx="11781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 </a:t>
            </a:r>
            <a:r>
              <a:rPr lang="en-US" dirty="0" err="1" smtClean="0"/>
              <a:t>Gbit</a:t>
            </a:r>
            <a:r>
              <a:rPr lang="en-US" dirty="0" smtClean="0"/>
              <a:t>/s </a:t>
            </a:r>
            <a:br>
              <a:rPr lang="en-US" dirty="0" smtClean="0"/>
            </a:br>
            <a:r>
              <a:rPr lang="en-US" dirty="0" smtClean="0"/>
              <a:t>Ethernet </a:t>
            </a:r>
            <a:endParaRPr lang="en-US" dirty="0"/>
          </a:p>
        </p:txBody>
      </p:sp>
      <p:cxnSp>
        <p:nvCxnSpPr>
          <p:cNvPr id="15" name="Straight Arrow Connector 14"/>
          <p:cNvCxnSpPr>
            <a:stCxn id="14" idx="3"/>
          </p:cNvCxnSpPr>
          <p:nvPr/>
        </p:nvCxnSpPr>
        <p:spPr>
          <a:xfrm>
            <a:off x="7955071" y="3076493"/>
            <a:ext cx="950539" cy="2096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8442161" y="6033413"/>
            <a:ext cx="696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2013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8920932" y="5600815"/>
            <a:ext cx="0" cy="38311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01533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2894"/>
    </mc:Choice>
    <mc:Fallback>
      <p:transition xmlns:p14="http://schemas.microsoft.com/office/powerpoint/2010/main" spd="slow" advTm="102894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Down Arrow 99"/>
          <p:cNvSpPr/>
          <p:nvPr/>
        </p:nvSpPr>
        <p:spPr>
          <a:xfrm>
            <a:off x="7757583" y="317500"/>
            <a:ext cx="370417" cy="592395"/>
          </a:xfrm>
          <a:prstGeom prst="downArrow">
            <a:avLst>
              <a:gd name="adj1" fmla="val 53809"/>
              <a:gd name="adj2" fmla="val 50000"/>
            </a:avLst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 DAQ1, high level trigger process was</a:t>
            </a:r>
            <a:br>
              <a:rPr lang="en-US" dirty="0" smtClean="0"/>
            </a:br>
            <a:r>
              <a:rPr lang="en-US" dirty="0" smtClean="0"/>
              <a:t>running inside a DAQ application</a:t>
            </a:r>
            <a:br>
              <a:rPr lang="en-US" dirty="0" smtClean="0"/>
            </a:br>
            <a:r>
              <a:rPr lang="en-US" dirty="0" smtClean="0"/>
              <a:t>→ introduces dependencies between </a:t>
            </a:r>
            <a:br>
              <a:rPr lang="en-US" dirty="0" smtClean="0"/>
            </a:br>
            <a:r>
              <a:rPr lang="en-US" dirty="0" smtClean="0"/>
              <a:t>    online (DAQ) and offline (event </a:t>
            </a:r>
            <a:br>
              <a:rPr lang="en-US" dirty="0" smtClean="0"/>
            </a:br>
            <a:r>
              <a:rPr lang="en-US" dirty="0" smtClean="0"/>
              <a:t>    selection) software which have </a:t>
            </a:r>
            <a:br>
              <a:rPr lang="en-US" dirty="0" smtClean="0"/>
            </a:br>
            <a:r>
              <a:rPr lang="en-US" dirty="0" smtClean="0"/>
              <a:t>    different release cycles, compilers, </a:t>
            </a:r>
            <a:br>
              <a:rPr lang="en-US" dirty="0" smtClean="0"/>
            </a:br>
            <a:r>
              <a:rPr lang="en-US" dirty="0" smtClean="0"/>
              <a:t>    state machines etc.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Decoupling these needs a common, </a:t>
            </a:r>
            <a:br>
              <a:rPr lang="en-US" dirty="0" smtClean="0"/>
            </a:br>
            <a:r>
              <a:rPr lang="en-US" dirty="0" smtClean="0"/>
              <a:t>simple interface</a:t>
            </a:r>
          </a:p>
          <a:p>
            <a:pPr lvl="1"/>
            <a:r>
              <a:rPr lang="en-US" dirty="0" smtClean="0"/>
              <a:t>files (no special common code required to </a:t>
            </a:r>
            <a:br>
              <a:rPr lang="en-US" dirty="0" smtClean="0"/>
            </a:br>
            <a:r>
              <a:rPr lang="en-US" dirty="0" smtClean="0"/>
              <a:t>write and read them)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Builder unit stores events in files in a RAM disk</a:t>
            </a:r>
          </a:p>
          <a:p>
            <a:pPr lvl="1"/>
            <a:r>
              <a:rPr lang="en-US" dirty="0" smtClean="0"/>
              <a:t>Builder Unit acts as a NFS server, exports event files to Filter Unit PCs</a:t>
            </a:r>
          </a:p>
          <a:p>
            <a:pPr lvl="1"/>
            <a:r>
              <a:rPr lang="en-US" dirty="0" smtClean="0"/>
              <a:t>Baseline: 2 </a:t>
            </a:r>
            <a:r>
              <a:rPr lang="en-US" dirty="0" err="1"/>
              <a:t>Gbyte</a:t>
            </a:r>
            <a:r>
              <a:rPr lang="en-US" dirty="0"/>
              <a:t>/s </a:t>
            </a:r>
            <a:r>
              <a:rPr lang="en-US" dirty="0" smtClean="0"/>
              <a:t>bandwidth</a:t>
            </a:r>
          </a:p>
          <a:p>
            <a:pPr lvl="1"/>
            <a:r>
              <a:rPr lang="en-US" dirty="0" smtClean="0"/>
              <a:t>‘Local’ within a rack </a:t>
            </a:r>
          </a:p>
          <a:p>
            <a:endParaRPr lang="en-US" dirty="0" smtClean="0"/>
          </a:p>
          <a:p>
            <a:r>
              <a:rPr lang="en-US" dirty="0" smtClean="0"/>
              <a:t>Filter units write out selected events (~ 1 in 100) back to a global (CMS DAQ wide) </a:t>
            </a:r>
            <a:r>
              <a:rPr lang="en-US" dirty="0" err="1" smtClean="0"/>
              <a:t>filesystem</a:t>
            </a:r>
            <a:r>
              <a:rPr lang="en-US" dirty="0" smtClean="0"/>
              <a:t> (e.g. </a:t>
            </a:r>
            <a:r>
              <a:rPr lang="en-US" dirty="0" err="1" smtClean="0"/>
              <a:t>Lustre</a:t>
            </a:r>
            <a:r>
              <a:rPr lang="en-US" dirty="0" smtClean="0"/>
              <a:t>) for transfer to Tier0 computing </a:t>
            </a:r>
            <a:r>
              <a:rPr lang="en-US" dirty="0" err="1" smtClean="0"/>
              <a:t>centre</a:t>
            </a:r>
            <a:endParaRPr lang="en-US" dirty="0"/>
          </a:p>
          <a:p>
            <a:pPr lvl="1"/>
            <a:endParaRPr lang="en-US" dirty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File based filter farm and Storage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A8BAF-4C44-41F2-84F6-405B509B878D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331410" y="3608170"/>
            <a:ext cx="27153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/>
              <a:t>s</a:t>
            </a:r>
            <a:r>
              <a:rPr lang="en-US" dirty="0" smtClean="0"/>
              <a:t>ee R. Mommsen’s talk</a:t>
            </a:r>
            <a:br>
              <a:rPr lang="en-US" dirty="0" smtClean="0"/>
            </a:br>
            <a:r>
              <a:rPr lang="en-US" dirty="0" smtClean="0"/>
              <a:t>for more details</a:t>
            </a:r>
            <a:endParaRPr lang="en-US" dirty="0"/>
          </a:p>
        </p:txBody>
      </p:sp>
      <p:sp>
        <p:nvSpPr>
          <p:cNvPr id="77" name="Rounded Rectangle 76"/>
          <p:cNvSpPr/>
          <p:nvPr/>
        </p:nvSpPr>
        <p:spPr>
          <a:xfrm>
            <a:off x="7605279" y="909895"/>
            <a:ext cx="1418167" cy="4445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BU</a:t>
            </a:r>
            <a:endParaRPr lang="en-US" dirty="0"/>
          </a:p>
        </p:txBody>
      </p:sp>
      <p:sp>
        <p:nvSpPr>
          <p:cNvPr id="78" name="Rounded Rectangle 77"/>
          <p:cNvSpPr/>
          <p:nvPr/>
        </p:nvSpPr>
        <p:spPr>
          <a:xfrm>
            <a:off x="7605279" y="1379795"/>
            <a:ext cx="1418167" cy="270933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</a:t>
            </a:r>
            <a:r>
              <a:rPr lang="en-US" dirty="0" smtClean="0"/>
              <a:t>U</a:t>
            </a:r>
            <a:endParaRPr lang="en-US" dirty="0"/>
          </a:p>
        </p:txBody>
      </p:sp>
      <p:sp>
        <p:nvSpPr>
          <p:cNvPr id="79" name="Rounded Rectangle 78"/>
          <p:cNvSpPr/>
          <p:nvPr/>
        </p:nvSpPr>
        <p:spPr>
          <a:xfrm>
            <a:off x="7605279" y="1674011"/>
            <a:ext cx="1418167" cy="270933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</a:t>
            </a:r>
            <a:r>
              <a:rPr lang="en-US" dirty="0" smtClean="0"/>
              <a:t>U</a:t>
            </a:r>
            <a:endParaRPr lang="en-US" dirty="0"/>
          </a:p>
        </p:txBody>
      </p:sp>
      <p:sp>
        <p:nvSpPr>
          <p:cNvPr id="80" name="Rounded Rectangle 79"/>
          <p:cNvSpPr/>
          <p:nvPr/>
        </p:nvSpPr>
        <p:spPr>
          <a:xfrm>
            <a:off x="7605279" y="1944944"/>
            <a:ext cx="1418167" cy="270933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</a:t>
            </a:r>
            <a:r>
              <a:rPr lang="en-US" dirty="0" smtClean="0"/>
              <a:t>U</a:t>
            </a:r>
            <a:endParaRPr lang="en-US" dirty="0"/>
          </a:p>
        </p:txBody>
      </p:sp>
      <p:sp>
        <p:nvSpPr>
          <p:cNvPr id="81" name="Rounded Rectangle 80"/>
          <p:cNvSpPr/>
          <p:nvPr/>
        </p:nvSpPr>
        <p:spPr>
          <a:xfrm>
            <a:off x="7605279" y="2211643"/>
            <a:ext cx="1418167" cy="270933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</a:t>
            </a:r>
            <a:r>
              <a:rPr lang="en-US" dirty="0" smtClean="0"/>
              <a:t>U</a:t>
            </a:r>
            <a:endParaRPr lang="en-US" dirty="0"/>
          </a:p>
        </p:txBody>
      </p:sp>
      <p:sp>
        <p:nvSpPr>
          <p:cNvPr id="82" name="Rounded Rectangle 81"/>
          <p:cNvSpPr/>
          <p:nvPr/>
        </p:nvSpPr>
        <p:spPr>
          <a:xfrm>
            <a:off x="7605279" y="2482576"/>
            <a:ext cx="1418167" cy="270933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</a:t>
            </a:r>
            <a:r>
              <a:rPr lang="en-US" dirty="0" smtClean="0"/>
              <a:t>U</a:t>
            </a:r>
            <a:endParaRPr lang="en-US" dirty="0"/>
          </a:p>
        </p:txBody>
      </p:sp>
      <p:sp>
        <p:nvSpPr>
          <p:cNvPr id="83" name="Rounded Rectangle 82"/>
          <p:cNvSpPr/>
          <p:nvPr/>
        </p:nvSpPr>
        <p:spPr>
          <a:xfrm>
            <a:off x="7605279" y="2776792"/>
            <a:ext cx="1418167" cy="270933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</a:t>
            </a:r>
            <a:r>
              <a:rPr lang="en-US" dirty="0" smtClean="0"/>
              <a:t>U</a:t>
            </a:r>
            <a:endParaRPr lang="en-US" dirty="0"/>
          </a:p>
        </p:txBody>
      </p:sp>
      <p:sp>
        <p:nvSpPr>
          <p:cNvPr id="84" name="Rounded Rectangle 83"/>
          <p:cNvSpPr/>
          <p:nvPr/>
        </p:nvSpPr>
        <p:spPr>
          <a:xfrm>
            <a:off x="7605279" y="3047725"/>
            <a:ext cx="1418167" cy="270933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</a:t>
            </a:r>
            <a:r>
              <a:rPr lang="en-US" dirty="0" smtClean="0"/>
              <a:t>U</a:t>
            </a:r>
            <a:endParaRPr lang="en-US" dirty="0"/>
          </a:p>
        </p:txBody>
      </p:sp>
      <p:pic>
        <p:nvPicPr>
          <p:cNvPr id="85" name="Picture 8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6050" y="2069553"/>
            <a:ext cx="786529" cy="365458"/>
          </a:xfrm>
          <a:prstGeom prst="rect">
            <a:avLst/>
          </a:prstGeom>
        </p:spPr>
      </p:pic>
      <p:cxnSp>
        <p:nvCxnSpPr>
          <p:cNvPr id="87" name="Elbow Connector 86"/>
          <p:cNvCxnSpPr>
            <a:stCxn id="78" idx="1"/>
          </p:cNvCxnSpPr>
          <p:nvPr/>
        </p:nvCxnSpPr>
        <p:spPr>
          <a:xfrm rot="10800000" flipV="1">
            <a:off x="6858001" y="1515262"/>
            <a:ext cx="747279" cy="554290"/>
          </a:xfrm>
          <a:prstGeom prst="bentConnector3">
            <a:avLst>
              <a:gd name="adj1" fmla="val 100985"/>
            </a:avLst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Elbow Connector 87"/>
          <p:cNvCxnSpPr>
            <a:stCxn id="79" idx="1"/>
          </p:cNvCxnSpPr>
          <p:nvPr/>
        </p:nvCxnSpPr>
        <p:spPr>
          <a:xfrm rot="10800000" flipV="1">
            <a:off x="6980863" y="1809478"/>
            <a:ext cx="624416" cy="260074"/>
          </a:xfrm>
          <a:prstGeom prst="bentConnector3">
            <a:avLst>
              <a:gd name="adj1" fmla="val 99153"/>
            </a:avLst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Elbow Connector 88"/>
          <p:cNvCxnSpPr>
            <a:stCxn id="80" idx="1"/>
          </p:cNvCxnSpPr>
          <p:nvPr/>
        </p:nvCxnSpPr>
        <p:spPr>
          <a:xfrm rot="10800000">
            <a:off x="7092579" y="2080409"/>
            <a:ext cx="512700" cy="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Elbow Connector 89"/>
          <p:cNvCxnSpPr>
            <a:stCxn id="81" idx="1"/>
          </p:cNvCxnSpPr>
          <p:nvPr/>
        </p:nvCxnSpPr>
        <p:spPr>
          <a:xfrm rot="10800000" flipV="1">
            <a:off x="6980863" y="2347109"/>
            <a:ext cx="624416" cy="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Elbow Connector 90"/>
          <p:cNvCxnSpPr>
            <a:endCxn id="85" idx="2"/>
          </p:cNvCxnSpPr>
          <p:nvPr/>
        </p:nvCxnSpPr>
        <p:spPr>
          <a:xfrm rot="10800000">
            <a:off x="6699315" y="2435012"/>
            <a:ext cx="905966" cy="217457"/>
          </a:xfrm>
          <a:prstGeom prst="bentConnector2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Elbow Connector 91"/>
          <p:cNvCxnSpPr/>
          <p:nvPr/>
        </p:nvCxnSpPr>
        <p:spPr>
          <a:xfrm rot="10800000">
            <a:off x="6578697" y="2435012"/>
            <a:ext cx="1027175" cy="492067"/>
          </a:xfrm>
          <a:prstGeom prst="bentConnector3">
            <a:avLst>
              <a:gd name="adj1" fmla="val 100486"/>
            </a:avLst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Elbow Connector 92"/>
          <p:cNvCxnSpPr/>
          <p:nvPr/>
        </p:nvCxnSpPr>
        <p:spPr>
          <a:xfrm rot="10800000">
            <a:off x="6470684" y="2435012"/>
            <a:ext cx="1134596" cy="767232"/>
          </a:xfrm>
          <a:prstGeom prst="bentConnector3">
            <a:avLst>
              <a:gd name="adj1" fmla="val 101303"/>
            </a:avLst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4" name="Left-Up Arrow 93"/>
          <p:cNvSpPr/>
          <p:nvPr/>
        </p:nvSpPr>
        <p:spPr>
          <a:xfrm rot="10800000">
            <a:off x="6392332" y="979712"/>
            <a:ext cx="1191891" cy="1089837"/>
          </a:xfrm>
          <a:prstGeom prst="leftUpArrow">
            <a:avLst>
              <a:gd name="adj1" fmla="val 18530"/>
              <a:gd name="adj2" fmla="val 16260"/>
              <a:gd name="adj3" fmla="val 24029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0807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2537"/>
    </mc:Choice>
    <mc:Fallback>
      <p:transition xmlns:p14="http://schemas.microsoft.com/office/powerpoint/2010/main" spd="slow" advTm="82537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DAQ2 test setup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A8BAF-4C44-41F2-84F6-405B509B878D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955490" y="3867081"/>
            <a:ext cx="4924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Copper</a:t>
            </a:r>
          </a:p>
        </p:txBody>
      </p:sp>
      <p:sp>
        <p:nvSpPr>
          <p:cNvPr id="6" name="Rectangle 5"/>
          <p:cNvSpPr/>
          <p:nvPr/>
        </p:nvSpPr>
        <p:spPr>
          <a:xfrm>
            <a:off x="1957273" y="4068455"/>
            <a:ext cx="905268" cy="25535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R720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70700" y="972529"/>
            <a:ext cx="1193800" cy="397910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70700" y="972529"/>
            <a:ext cx="127000" cy="3979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609702" y="4018572"/>
            <a:ext cx="4924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Copper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3597899" y="3351833"/>
            <a:ext cx="1" cy="319882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591222" y="3345724"/>
            <a:ext cx="2028326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5257263" y="1083654"/>
            <a:ext cx="925460" cy="220800"/>
          </a:xfrm>
          <a:prstGeom prst="rect">
            <a:avLst/>
          </a:prstGeom>
          <a:solidFill>
            <a:srgbClr val="FAC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C6220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178947" y="1043438"/>
            <a:ext cx="925460" cy="220800"/>
          </a:xfrm>
          <a:prstGeom prst="rect">
            <a:avLst/>
          </a:prstGeom>
          <a:solidFill>
            <a:srgbClr val="FAC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C6220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211713" y="1839973"/>
            <a:ext cx="1950787" cy="473274"/>
          </a:xfrm>
          <a:prstGeom prst="rect">
            <a:avLst/>
          </a:prstGeom>
          <a:solidFill>
            <a:srgbClr val="E6B9B8"/>
          </a:solidFill>
          <a:ln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1U 10/40 </a:t>
            </a:r>
            <a:r>
              <a:rPr lang="en-US" sz="1400" dirty="0" err="1" smtClean="0">
                <a:solidFill>
                  <a:srgbClr val="FF0000"/>
                </a:solidFill>
              </a:rPr>
              <a:t>Gbit</a:t>
            </a:r>
            <a:r>
              <a:rPr lang="en-US" sz="1400" dirty="0" smtClean="0">
                <a:solidFill>
                  <a:srgbClr val="FF0000"/>
                </a:solidFill>
              </a:rPr>
              <a:t>/s</a:t>
            </a:r>
            <a:br>
              <a:rPr lang="en-US" sz="1400" dirty="0" smtClean="0">
                <a:solidFill>
                  <a:srgbClr val="FF0000"/>
                </a:solidFill>
              </a:rPr>
            </a:br>
            <a:r>
              <a:rPr lang="en-US" sz="1400" dirty="0" smtClean="0">
                <a:solidFill>
                  <a:srgbClr val="FF0000"/>
                </a:solidFill>
              </a:rPr>
              <a:t>Ethernet switch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093492" y="5429775"/>
            <a:ext cx="925469" cy="220800"/>
          </a:xfrm>
          <a:prstGeom prst="rect">
            <a:avLst/>
          </a:prstGeom>
          <a:solidFill>
            <a:srgbClr val="FAC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C6220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 flipV="1">
            <a:off x="4144559" y="5620211"/>
            <a:ext cx="6412" cy="19264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 flipV="1">
            <a:off x="4211985" y="5620211"/>
            <a:ext cx="6412" cy="19264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 flipV="1">
            <a:off x="4279410" y="5620211"/>
            <a:ext cx="6412" cy="19264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 flipV="1">
            <a:off x="4346834" y="5620211"/>
            <a:ext cx="6412" cy="19264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563328" y="1231985"/>
            <a:ext cx="4924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10 </a:t>
            </a:r>
            <a:r>
              <a:rPr lang="en-US" sz="800" dirty="0" err="1" smtClean="0"/>
              <a:t>Gbit</a:t>
            </a:r>
            <a:endParaRPr lang="en-US" sz="800" dirty="0" smtClean="0"/>
          </a:p>
          <a:p>
            <a:r>
              <a:rPr lang="en-US" sz="800" dirty="0" smtClean="0"/>
              <a:t>Copper</a:t>
            </a:r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2321488" y="2951730"/>
            <a:ext cx="4661" cy="731196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2718266" y="5776375"/>
            <a:ext cx="1831151" cy="24367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FFFFFF"/>
                </a:solidFill>
              </a:rPr>
              <a:t>1-10 </a:t>
            </a:r>
            <a:r>
              <a:rPr lang="en-US" sz="1400" dirty="0" err="1" smtClean="0">
                <a:solidFill>
                  <a:srgbClr val="FFFFFF"/>
                </a:solidFill>
              </a:rPr>
              <a:t>GBit</a:t>
            </a:r>
            <a:r>
              <a:rPr lang="en-US" sz="1400" dirty="0" smtClean="0">
                <a:solidFill>
                  <a:srgbClr val="FFFFFF"/>
                </a:solidFill>
              </a:rPr>
              <a:t>/s router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3621347" y="6009295"/>
            <a:ext cx="0" cy="38416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3550686" y="6053670"/>
            <a:ext cx="136166" cy="15572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629778" y="5947744"/>
            <a:ext cx="305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x2</a:t>
            </a:r>
            <a:r>
              <a:rPr lang="en-US" dirty="0" smtClean="0"/>
              <a:t> 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19186" y="4892856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129331" y="4897576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 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126588" y="6229388"/>
            <a:ext cx="518629" cy="369332"/>
          </a:xfrm>
          <a:prstGeom prst="rect">
            <a:avLst/>
          </a:prstGeom>
          <a:noFill/>
          <a:ln>
            <a:solidFill>
              <a:srgbClr val="93CDDD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x16  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126909" y="4064169"/>
            <a:ext cx="458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BU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3208445" y="6053992"/>
            <a:ext cx="40908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RG45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28501" y="873879"/>
            <a:ext cx="10482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FEROL </a:t>
            </a:r>
          </a:p>
          <a:p>
            <a:r>
              <a:rPr lang="en-US" dirty="0" smtClean="0"/>
              <a:t>emulator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234107" y="1714076"/>
            <a:ext cx="1267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FED Builder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1112717" y="2649809"/>
            <a:ext cx="458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RU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265676" y="3581326"/>
            <a:ext cx="1179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RU Builder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7085114" y="2668724"/>
            <a:ext cx="1642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RU/BU Emulators</a:t>
            </a:r>
            <a:endParaRPr lang="en-US" sz="1600" dirty="0"/>
          </a:p>
        </p:txBody>
      </p:sp>
      <p:sp>
        <p:nvSpPr>
          <p:cNvPr id="36" name="TextBox 35"/>
          <p:cNvSpPr txBox="1"/>
          <p:nvPr/>
        </p:nvSpPr>
        <p:spPr>
          <a:xfrm>
            <a:off x="2494606" y="6184199"/>
            <a:ext cx="4517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</a:t>
            </a:r>
            <a:r>
              <a:rPr lang="en-US" dirty="0" smtClean="0"/>
              <a:t>U</a:t>
            </a:r>
            <a:endParaRPr lang="en-US" dirty="0"/>
          </a:p>
        </p:txBody>
      </p:sp>
      <p:sp>
        <p:nvSpPr>
          <p:cNvPr id="37" name="Rectangle 36"/>
          <p:cNvSpPr/>
          <p:nvPr/>
        </p:nvSpPr>
        <p:spPr>
          <a:xfrm>
            <a:off x="1949715" y="2649809"/>
            <a:ext cx="905268" cy="25535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R720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911702" y="1849551"/>
            <a:ext cx="1950787" cy="4337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mpd="sng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FFFFFF"/>
                </a:solidFill>
              </a:rPr>
              <a:t>1U 40 </a:t>
            </a:r>
            <a:r>
              <a:rPr lang="en-US" sz="1400" dirty="0" err="1" smtClean="0">
                <a:solidFill>
                  <a:srgbClr val="FFFFFF"/>
                </a:solidFill>
              </a:rPr>
              <a:t>Gbit</a:t>
            </a:r>
            <a:r>
              <a:rPr lang="en-US" sz="1400" dirty="0" smtClean="0">
                <a:solidFill>
                  <a:srgbClr val="FFFFFF"/>
                </a:solidFill>
              </a:rPr>
              <a:t>/s </a:t>
            </a:r>
            <a:br>
              <a:rPr lang="en-US" sz="1400" dirty="0" smtClean="0">
                <a:solidFill>
                  <a:srgbClr val="FFFFFF"/>
                </a:solidFill>
              </a:rPr>
            </a:br>
            <a:r>
              <a:rPr lang="en-US" sz="1400" dirty="0" smtClean="0">
                <a:solidFill>
                  <a:srgbClr val="FFFFFF"/>
                </a:solidFill>
              </a:rPr>
              <a:t>Ethernet switch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706825" y="2326608"/>
            <a:ext cx="4924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4</a:t>
            </a:r>
            <a:r>
              <a:rPr lang="en-US" sz="800" dirty="0" smtClean="0"/>
              <a:t>0 </a:t>
            </a:r>
            <a:r>
              <a:rPr lang="en-US" sz="800" dirty="0" err="1" smtClean="0"/>
              <a:t>Gbit</a:t>
            </a:r>
            <a:endParaRPr lang="en-US" sz="800" dirty="0" smtClean="0"/>
          </a:p>
          <a:p>
            <a:r>
              <a:rPr lang="en-US" sz="800" dirty="0" smtClean="0"/>
              <a:t>Copper</a:t>
            </a:r>
          </a:p>
        </p:txBody>
      </p:sp>
      <p:cxnSp>
        <p:nvCxnSpPr>
          <p:cNvPr id="40" name="Straight Connector 39"/>
          <p:cNvCxnSpPr/>
          <p:nvPr/>
        </p:nvCxnSpPr>
        <p:spPr>
          <a:xfrm flipV="1">
            <a:off x="3329407" y="3914097"/>
            <a:ext cx="0" cy="154151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1975940" y="4748027"/>
            <a:ext cx="1950787" cy="416283"/>
          </a:xfrm>
          <a:prstGeom prst="rect">
            <a:avLst/>
          </a:prstGeom>
          <a:solidFill>
            <a:srgbClr val="E6B9B8"/>
          </a:solidFill>
          <a:ln w="9525" cmpd="sng">
            <a:solidFill>
              <a:schemeClr val="accent5">
                <a:lumMod val="60000"/>
                <a:lumOff val="40000"/>
              </a:schemeClr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1U 40 </a:t>
            </a:r>
            <a:r>
              <a:rPr lang="en-US" sz="1400" dirty="0" err="1" smtClean="0">
                <a:solidFill>
                  <a:srgbClr val="FF0000"/>
                </a:solidFill>
              </a:rPr>
              <a:t>Gbit</a:t>
            </a:r>
            <a:r>
              <a:rPr lang="en-US" sz="1400" dirty="0" smtClean="0">
                <a:solidFill>
                  <a:srgbClr val="FF0000"/>
                </a:solidFill>
              </a:rPr>
              <a:t>/s</a:t>
            </a:r>
            <a:br>
              <a:rPr lang="en-US" sz="1400" dirty="0" smtClean="0">
                <a:solidFill>
                  <a:srgbClr val="FF0000"/>
                </a:solidFill>
              </a:rPr>
            </a:br>
            <a:r>
              <a:rPr lang="en-US" sz="1400" dirty="0" smtClean="0">
                <a:solidFill>
                  <a:srgbClr val="FF0000"/>
                </a:solidFill>
              </a:rPr>
              <a:t>Ethernet switch</a:t>
            </a:r>
          </a:p>
        </p:txBody>
      </p:sp>
      <p:cxnSp>
        <p:nvCxnSpPr>
          <p:cNvPr id="42" name="Straight Connector 41"/>
          <p:cNvCxnSpPr/>
          <p:nvPr/>
        </p:nvCxnSpPr>
        <p:spPr>
          <a:xfrm flipV="1">
            <a:off x="2443781" y="4432250"/>
            <a:ext cx="0" cy="305952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3635482" y="5164310"/>
            <a:ext cx="0" cy="616311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3736501" y="5164310"/>
            <a:ext cx="0" cy="616311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1914597" y="4405698"/>
            <a:ext cx="4924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4</a:t>
            </a:r>
            <a:r>
              <a:rPr lang="en-US" sz="800" dirty="0" smtClean="0"/>
              <a:t>0 </a:t>
            </a:r>
            <a:r>
              <a:rPr lang="en-US" sz="800" dirty="0" err="1" smtClean="0"/>
              <a:t>Gbit</a:t>
            </a:r>
            <a:endParaRPr lang="en-US" sz="800" dirty="0" smtClean="0"/>
          </a:p>
          <a:p>
            <a:r>
              <a:rPr lang="en-US" sz="800" dirty="0" smtClean="0"/>
              <a:t>Copper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833721" y="3077368"/>
            <a:ext cx="4924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Copper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299280" y="3081462"/>
            <a:ext cx="4924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Copper</a:t>
            </a:r>
          </a:p>
        </p:txBody>
      </p:sp>
      <p:grpSp>
        <p:nvGrpSpPr>
          <p:cNvPr id="48" name="Group 47"/>
          <p:cNvGrpSpPr/>
          <p:nvPr/>
        </p:nvGrpSpPr>
        <p:grpSpPr>
          <a:xfrm>
            <a:off x="1845280" y="958754"/>
            <a:ext cx="1128669" cy="335100"/>
            <a:chOff x="1383960" y="1346075"/>
            <a:chExt cx="846502" cy="446800"/>
          </a:xfrm>
        </p:grpSpPr>
        <p:sp>
          <p:nvSpPr>
            <p:cNvPr id="49" name="Rectangle 48"/>
            <p:cNvSpPr/>
            <p:nvPr/>
          </p:nvSpPr>
          <p:spPr>
            <a:xfrm>
              <a:off x="1536360" y="1498475"/>
              <a:ext cx="694102" cy="294400"/>
            </a:xfrm>
            <a:prstGeom prst="rect">
              <a:avLst/>
            </a:prstGeom>
            <a:solidFill>
              <a:srgbClr val="FAC09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FF0000"/>
                  </a:solidFill>
                </a:rPr>
                <a:t>R310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1485560" y="1447675"/>
              <a:ext cx="694102" cy="294400"/>
            </a:xfrm>
            <a:prstGeom prst="rect">
              <a:avLst/>
            </a:prstGeom>
            <a:solidFill>
              <a:srgbClr val="FAC09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FF0000"/>
                  </a:solidFill>
                </a:rPr>
                <a:t>R310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434760" y="1396875"/>
              <a:ext cx="694102" cy="294400"/>
            </a:xfrm>
            <a:prstGeom prst="rect">
              <a:avLst/>
            </a:prstGeom>
            <a:solidFill>
              <a:srgbClr val="FAC09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FF0000"/>
                  </a:solidFill>
                </a:rPr>
                <a:t>R310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1383960" y="1346075"/>
              <a:ext cx="694102" cy="294400"/>
            </a:xfrm>
            <a:prstGeom prst="rect">
              <a:avLst/>
            </a:prstGeom>
            <a:solidFill>
              <a:srgbClr val="FAC09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FF0000"/>
                  </a:solidFill>
                </a:rPr>
                <a:t>A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</p:grpSp>
      <p:cxnSp>
        <p:nvCxnSpPr>
          <p:cNvPr id="53" name="Straight Connector 52"/>
          <p:cNvCxnSpPr/>
          <p:nvPr/>
        </p:nvCxnSpPr>
        <p:spPr>
          <a:xfrm>
            <a:off x="3351254" y="3270680"/>
            <a:ext cx="0" cy="253406"/>
          </a:xfrm>
          <a:prstGeom prst="line">
            <a:avLst/>
          </a:prstGeom>
          <a:ln>
            <a:solidFill>
              <a:srgbClr val="0000FF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/>
        </p:nvSpPr>
        <p:spPr>
          <a:xfrm>
            <a:off x="5537352" y="2774695"/>
            <a:ext cx="925460" cy="220803"/>
          </a:xfrm>
          <a:prstGeom prst="rect">
            <a:avLst/>
          </a:prstGeom>
          <a:solidFill>
            <a:srgbClr val="FAC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C6220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5469619" y="2736595"/>
            <a:ext cx="925460" cy="220803"/>
          </a:xfrm>
          <a:prstGeom prst="rect">
            <a:avLst/>
          </a:prstGeom>
          <a:solidFill>
            <a:srgbClr val="FAC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C6220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5418820" y="2698494"/>
            <a:ext cx="925460" cy="220803"/>
          </a:xfrm>
          <a:prstGeom prst="rect">
            <a:avLst/>
          </a:prstGeom>
          <a:solidFill>
            <a:srgbClr val="FAC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B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5100630" y="1003221"/>
            <a:ext cx="925460" cy="220800"/>
          </a:xfrm>
          <a:prstGeom prst="rect">
            <a:avLst/>
          </a:prstGeom>
          <a:solidFill>
            <a:srgbClr val="FAC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C6220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2197979" y="3501666"/>
            <a:ext cx="1538522" cy="41355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1U </a:t>
            </a:r>
            <a:r>
              <a:rPr lang="en-US" sz="1400" dirty="0" err="1" smtClean="0">
                <a:solidFill>
                  <a:srgbClr val="FF0000"/>
                </a:solidFill>
              </a:rPr>
              <a:t>Infiniband</a:t>
            </a:r>
            <a:endParaRPr lang="en-US" sz="1400" dirty="0" smtClean="0">
              <a:solidFill>
                <a:srgbClr val="FF0000"/>
              </a:solidFill>
            </a:endParaRPr>
          </a:p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FDR switch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2096269" y="3295568"/>
            <a:ext cx="28109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x</a:t>
            </a:r>
            <a:r>
              <a:rPr lang="en-US" sz="800" dirty="0"/>
              <a:t>2</a:t>
            </a:r>
            <a:endParaRPr lang="en-US" sz="800" dirty="0" smtClean="0"/>
          </a:p>
        </p:txBody>
      </p:sp>
      <p:sp>
        <p:nvSpPr>
          <p:cNvPr id="60" name="TextBox 59"/>
          <p:cNvSpPr txBox="1"/>
          <p:nvPr/>
        </p:nvSpPr>
        <p:spPr>
          <a:xfrm>
            <a:off x="3546777" y="3309945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x13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3094269" y="3859860"/>
            <a:ext cx="28109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x8</a:t>
            </a:r>
          </a:p>
        </p:txBody>
      </p:sp>
      <p:grpSp>
        <p:nvGrpSpPr>
          <p:cNvPr id="62" name="Group 61"/>
          <p:cNvGrpSpPr/>
          <p:nvPr/>
        </p:nvGrpSpPr>
        <p:grpSpPr>
          <a:xfrm>
            <a:off x="5126616" y="4194030"/>
            <a:ext cx="1128669" cy="335100"/>
            <a:chOff x="1383960" y="1346075"/>
            <a:chExt cx="846502" cy="446800"/>
          </a:xfrm>
        </p:grpSpPr>
        <p:sp>
          <p:nvSpPr>
            <p:cNvPr id="63" name="Rectangle 62"/>
            <p:cNvSpPr/>
            <p:nvPr/>
          </p:nvSpPr>
          <p:spPr>
            <a:xfrm>
              <a:off x="1536360" y="1498475"/>
              <a:ext cx="694102" cy="294400"/>
            </a:xfrm>
            <a:prstGeom prst="rect">
              <a:avLst/>
            </a:prstGeom>
            <a:solidFill>
              <a:srgbClr val="FAC09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FF0000"/>
                  </a:solidFill>
                </a:rPr>
                <a:t>C6220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1485560" y="1447675"/>
              <a:ext cx="694102" cy="294400"/>
            </a:xfrm>
            <a:prstGeom prst="rect">
              <a:avLst/>
            </a:prstGeom>
            <a:solidFill>
              <a:srgbClr val="FAC09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FF0000"/>
                  </a:solidFill>
                </a:rPr>
                <a:t>C6220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1434760" y="1396875"/>
              <a:ext cx="694102" cy="294400"/>
            </a:xfrm>
            <a:prstGeom prst="rect">
              <a:avLst/>
            </a:prstGeom>
            <a:solidFill>
              <a:srgbClr val="FAC09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FF0000"/>
                  </a:solidFill>
                </a:rPr>
                <a:t>C6220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1383960" y="1346075"/>
              <a:ext cx="694102" cy="294400"/>
            </a:xfrm>
            <a:prstGeom prst="rect">
              <a:avLst/>
            </a:prstGeom>
            <a:solidFill>
              <a:srgbClr val="FAC09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FF0000"/>
                  </a:solidFill>
                </a:rPr>
                <a:t>B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</p:grpSp>
      <p:sp>
        <p:nvSpPr>
          <p:cNvPr id="67" name="Rectangle 66"/>
          <p:cNvSpPr/>
          <p:nvPr/>
        </p:nvSpPr>
        <p:spPr>
          <a:xfrm>
            <a:off x="1991147" y="4119263"/>
            <a:ext cx="905268" cy="25535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R720</a:t>
            </a:r>
            <a:endParaRPr lang="en-US" sz="1400" dirty="0">
              <a:solidFill>
                <a:srgbClr val="FF0000"/>
              </a:solidFill>
            </a:endParaRPr>
          </a:p>
        </p:txBody>
      </p:sp>
      <p:grpSp>
        <p:nvGrpSpPr>
          <p:cNvPr id="68" name="Group 67"/>
          <p:cNvGrpSpPr/>
          <p:nvPr/>
        </p:nvGrpSpPr>
        <p:grpSpPr>
          <a:xfrm>
            <a:off x="3058104" y="6236332"/>
            <a:ext cx="1128669" cy="335100"/>
            <a:chOff x="1383960" y="1346075"/>
            <a:chExt cx="846502" cy="446800"/>
          </a:xfrm>
        </p:grpSpPr>
        <p:sp>
          <p:nvSpPr>
            <p:cNvPr id="69" name="Rectangle 68"/>
            <p:cNvSpPr/>
            <p:nvPr/>
          </p:nvSpPr>
          <p:spPr>
            <a:xfrm>
              <a:off x="1536360" y="1498475"/>
              <a:ext cx="694102" cy="294400"/>
            </a:xfrm>
            <a:prstGeom prst="rect">
              <a:avLst/>
            </a:prstGeom>
            <a:solidFill>
              <a:srgbClr val="FAC09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FF0000"/>
                  </a:solidFill>
                </a:rPr>
                <a:t>C6100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1485560" y="1447675"/>
              <a:ext cx="694102" cy="294400"/>
            </a:xfrm>
            <a:prstGeom prst="rect">
              <a:avLst/>
            </a:prstGeom>
            <a:solidFill>
              <a:srgbClr val="FAC09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FF0000"/>
                  </a:solidFill>
                </a:rPr>
                <a:t>C6100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71" name="Rectangle 70"/>
            <p:cNvSpPr/>
            <p:nvPr/>
          </p:nvSpPr>
          <p:spPr>
            <a:xfrm>
              <a:off x="1434760" y="1396875"/>
              <a:ext cx="694102" cy="294400"/>
            </a:xfrm>
            <a:prstGeom prst="rect">
              <a:avLst/>
            </a:prstGeom>
            <a:solidFill>
              <a:srgbClr val="FAC09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FF0000"/>
                  </a:solidFill>
                </a:rPr>
                <a:t>C6100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72" name="Rectangle 71"/>
            <p:cNvSpPr/>
            <p:nvPr/>
          </p:nvSpPr>
          <p:spPr>
            <a:xfrm>
              <a:off x="1383960" y="1346075"/>
              <a:ext cx="694102" cy="294400"/>
            </a:xfrm>
            <a:prstGeom prst="rect">
              <a:avLst/>
            </a:prstGeom>
            <a:solidFill>
              <a:srgbClr val="FAC09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FF0000"/>
                  </a:solidFill>
                </a:rPr>
                <a:t>D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</p:grpSp>
      <p:sp>
        <p:nvSpPr>
          <p:cNvPr id="73" name="Rectangle 72"/>
          <p:cNvSpPr/>
          <p:nvPr/>
        </p:nvSpPr>
        <p:spPr>
          <a:xfrm>
            <a:off x="4026435" y="5401505"/>
            <a:ext cx="925469" cy="220800"/>
          </a:xfrm>
          <a:prstGeom prst="rect">
            <a:avLst/>
          </a:prstGeom>
          <a:solidFill>
            <a:srgbClr val="FAC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B</a:t>
            </a:r>
            <a:endParaRPr lang="en-US" sz="1400" dirty="0">
              <a:solidFill>
                <a:srgbClr val="FF0000"/>
              </a:solidFill>
            </a:endParaRPr>
          </a:p>
        </p:txBody>
      </p:sp>
      <p:grpSp>
        <p:nvGrpSpPr>
          <p:cNvPr id="74" name="Group 73"/>
          <p:cNvGrpSpPr/>
          <p:nvPr/>
        </p:nvGrpSpPr>
        <p:grpSpPr>
          <a:xfrm>
            <a:off x="2066552" y="1179553"/>
            <a:ext cx="209141" cy="642750"/>
            <a:chOff x="2066552" y="1261090"/>
            <a:chExt cx="209141" cy="517251"/>
          </a:xfrm>
        </p:grpSpPr>
        <p:cxnSp>
          <p:nvCxnSpPr>
            <p:cNvPr id="75" name="Elbow Connector 74"/>
            <p:cNvCxnSpPr/>
            <p:nvPr/>
          </p:nvCxnSpPr>
          <p:spPr>
            <a:xfrm rot="16200000" flipH="1">
              <a:off x="1916324" y="1520446"/>
              <a:ext cx="485483" cy="30299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Elbow Connector 75"/>
            <p:cNvCxnSpPr/>
            <p:nvPr/>
          </p:nvCxnSpPr>
          <p:spPr>
            <a:xfrm rot="5400000">
              <a:off x="1971681" y="1533380"/>
              <a:ext cx="447497" cy="42425"/>
            </a:xfrm>
            <a:prstGeom prst="bentConnector3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Elbow Connector 76"/>
            <p:cNvCxnSpPr/>
            <p:nvPr/>
          </p:nvCxnSpPr>
          <p:spPr>
            <a:xfrm rot="5400000">
              <a:off x="2008311" y="1510958"/>
              <a:ext cx="432309" cy="102454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Elbow Connector 77"/>
            <p:cNvCxnSpPr/>
            <p:nvPr/>
          </p:nvCxnSpPr>
          <p:spPr>
            <a:xfrm rot="16200000" flipH="1">
              <a:off x="1861758" y="1465884"/>
              <a:ext cx="517247" cy="107659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9" name="TextBox 78"/>
          <p:cNvSpPr txBox="1"/>
          <p:nvPr/>
        </p:nvSpPr>
        <p:spPr>
          <a:xfrm>
            <a:off x="3807533" y="5097631"/>
            <a:ext cx="4924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10 </a:t>
            </a:r>
            <a:r>
              <a:rPr lang="en-US" sz="800" dirty="0" err="1" smtClean="0"/>
              <a:t>Gbit</a:t>
            </a:r>
            <a:endParaRPr lang="en-US" sz="800" dirty="0" smtClean="0"/>
          </a:p>
          <a:p>
            <a:pPr algn="ctr"/>
            <a:r>
              <a:rPr lang="en-US" sz="800" dirty="0" smtClean="0"/>
              <a:t>fiber</a:t>
            </a:r>
            <a:endParaRPr lang="en-US" sz="800" dirty="0"/>
          </a:p>
        </p:txBody>
      </p:sp>
      <p:sp>
        <p:nvSpPr>
          <p:cNvPr id="80" name="TextBox 79"/>
          <p:cNvSpPr txBox="1"/>
          <p:nvPr/>
        </p:nvSpPr>
        <p:spPr>
          <a:xfrm>
            <a:off x="1585238" y="1556715"/>
            <a:ext cx="4924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40 </a:t>
            </a:r>
            <a:r>
              <a:rPr lang="en-US" sz="800" dirty="0" err="1" smtClean="0"/>
              <a:t>Gbit</a:t>
            </a:r>
            <a:r>
              <a:rPr lang="en-US" sz="800" dirty="0" smtClean="0"/>
              <a:t> </a:t>
            </a:r>
          </a:p>
          <a:p>
            <a:pPr algn="ctr"/>
            <a:r>
              <a:rPr lang="en-US" sz="800" dirty="0" smtClean="0"/>
              <a:t>Cupper</a:t>
            </a:r>
            <a:endParaRPr lang="en-US" sz="800" dirty="0"/>
          </a:p>
        </p:txBody>
      </p:sp>
      <p:sp>
        <p:nvSpPr>
          <p:cNvPr id="81" name="TextBox 80"/>
          <p:cNvSpPr txBox="1"/>
          <p:nvPr/>
        </p:nvSpPr>
        <p:spPr>
          <a:xfrm>
            <a:off x="2895815" y="1341204"/>
            <a:ext cx="4924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10 </a:t>
            </a:r>
            <a:r>
              <a:rPr lang="en-US" sz="800" dirty="0" err="1" smtClean="0"/>
              <a:t>Gbit</a:t>
            </a:r>
            <a:endParaRPr lang="en-US" sz="800" dirty="0" smtClean="0"/>
          </a:p>
          <a:p>
            <a:pPr algn="ctr"/>
            <a:r>
              <a:rPr lang="en-US" sz="800" dirty="0" smtClean="0"/>
              <a:t>Fiber</a:t>
            </a:r>
            <a:endParaRPr lang="en-US" sz="800" dirty="0"/>
          </a:p>
        </p:txBody>
      </p:sp>
      <p:sp>
        <p:nvSpPr>
          <p:cNvPr id="82" name="Rectangle 81"/>
          <p:cNvSpPr/>
          <p:nvPr/>
        </p:nvSpPr>
        <p:spPr>
          <a:xfrm>
            <a:off x="4551043" y="1804039"/>
            <a:ext cx="45719" cy="45719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/>
          <p:cNvSpPr/>
          <p:nvPr/>
        </p:nvSpPr>
        <p:spPr>
          <a:xfrm>
            <a:off x="3581054" y="5160149"/>
            <a:ext cx="103050" cy="85832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/>
          <p:cNvSpPr/>
          <p:nvPr/>
        </p:nvSpPr>
        <p:spPr>
          <a:xfrm>
            <a:off x="3681624" y="5157054"/>
            <a:ext cx="103050" cy="85832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/>
          <p:cNvSpPr/>
          <p:nvPr/>
        </p:nvSpPr>
        <p:spPr>
          <a:xfrm>
            <a:off x="2023472" y="5380350"/>
            <a:ext cx="925469" cy="220800"/>
          </a:xfrm>
          <a:prstGeom prst="rect">
            <a:avLst/>
          </a:prstGeom>
          <a:solidFill>
            <a:srgbClr val="FAC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B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86" name="Straight Connector 85"/>
          <p:cNvCxnSpPr/>
          <p:nvPr/>
        </p:nvCxnSpPr>
        <p:spPr>
          <a:xfrm>
            <a:off x="2836861" y="5607680"/>
            <a:ext cx="0" cy="19313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2275693" y="5705131"/>
            <a:ext cx="40908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RG45</a:t>
            </a:r>
          </a:p>
        </p:txBody>
      </p:sp>
      <p:grpSp>
        <p:nvGrpSpPr>
          <p:cNvPr id="88" name="Group 87"/>
          <p:cNvGrpSpPr/>
          <p:nvPr/>
        </p:nvGrpSpPr>
        <p:grpSpPr>
          <a:xfrm>
            <a:off x="3280230" y="960124"/>
            <a:ext cx="1128669" cy="335100"/>
            <a:chOff x="1383960" y="1346075"/>
            <a:chExt cx="846502" cy="446800"/>
          </a:xfrm>
        </p:grpSpPr>
        <p:sp>
          <p:nvSpPr>
            <p:cNvPr id="89" name="Rectangle 88"/>
            <p:cNvSpPr/>
            <p:nvPr/>
          </p:nvSpPr>
          <p:spPr>
            <a:xfrm>
              <a:off x="1536360" y="1498475"/>
              <a:ext cx="694102" cy="294400"/>
            </a:xfrm>
            <a:prstGeom prst="rect">
              <a:avLst/>
            </a:prstGeom>
            <a:solidFill>
              <a:srgbClr val="FAC09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FF0000"/>
                  </a:solidFill>
                </a:rPr>
                <a:t>R310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485560" y="1447675"/>
              <a:ext cx="694102" cy="294400"/>
            </a:xfrm>
            <a:prstGeom prst="rect">
              <a:avLst/>
            </a:prstGeom>
            <a:solidFill>
              <a:srgbClr val="FAC09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FF0000"/>
                  </a:solidFill>
                </a:rPr>
                <a:t>R310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91" name="Rectangle 90"/>
            <p:cNvSpPr/>
            <p:nvPr/>
          </p:nvSpPr>
          <p:spPr>
            <a:xfrm>
              <a:off x="1434760" y="1396875"/>
              <a:ext cx="694102" cy="294400"/>
            </a:xfrm>
            <a:prstGeom prst="rect">
              <a:avLst/>
            </a:prstGeom>
            <a:solidFill>
              <a:srgbClr val="FAC09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FF0000"/>
                  </a:solidFill>
                </a:rPr>
                <a:t>R310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1383960" y="1346075"/>
              <a:ext cx="694102" cy="294400"/>
            </a:xfrm>
            <a:prstGeom prst="rect">
              <a:avLst/>
            </a:prstGeom>
            <a:solidFill>
              <a:srgbClr val="FAC09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FF0000"/>
                  </a:solidFill>
                </a:rPr>
                <a:t>A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3468615" y="1180922"/>
            <a:ext cx="209139" cy="682572"/>
            <a:chOff x="2066554" y="1217995"/>
            <a:chExt cx="209139" cy="560343"/>
          </a:xfrm>
        </p:grpSpPr>
        <p:cxnSp>
          <p:nvCxnSpPr>
            <p:cNvPr id="94" name="Elbow Connector 93"/>
            <p:cNvCxnSpPr/>
            <p:nvPr/>
          </p:nvCxnSpPr>
          <p:spPr>
            <a:xfrm rot="16200000" flipH="1">
              <a:off x="1904810" y="1497660"/>
              <a:ext cx="508511" cy="30299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Elbow Connector 94"/>
            <p:cNvCxnSpPr/>
            <p:nvPr/>
          </p:nvCxnSpPr>
          <p:spPr>
            <a:xfrm rot="5400000">
              <a:off x="1971681" y="1499565"/>
              <a:ext cx="447497" cy="42425"/>
            </a:xfrm>
            <a:prstGeom prst="bentConnector3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Elbow Connector 95"/>
            <p:cNvCxnSpPr/>
            <p:nvPr/>
          </p:nvCxnSpPr>
          <p:spPr>
            <a:xfrm rot="5400000">
              <a:off x="2008311" y="1494051"/>
              <a:ext cx="432309" cy="102454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Elbow Connector 96"/>
            <p:cNvCxnSpPr/>
            <p:nvPr/>
          </p:nvCxnSpPr>
          <p:spPr>
            <a:xfrm rot="16200000" flipH="1">
              <a:off x="1840211" y="1444338"/>
              <a:ext cx="560343" cy="107657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8" name="Straight Connector 97"/>
          <p:cNvCxnSpPr/>
          <p:nvPr/>
        </p:nvCxnSpPr>
        <p:spPr>
          <a:xfrm>
            <a:off x="2582522" y="1193690"/>
            <a:ext cx="0" cy="42466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 flipV="1">
            <a:off x="2584639" y="1616854"/>
            <a:ext cx="1971102" cy="82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>
            <a:off x="4565436" y="1616854"/>
            <a:ext cx="0" cy="18874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3835589" y="1178759"/>
            <a:ext cx="0" cy="31905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>
            <a:off x="3838685" y="1492793"/>
            <a:ext cx="91132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>
            <a:off x="4764404" y="1495355"/>
            <a:ext cx="0" cy="33437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" name="Rectangle 103"/>
          <p:cNvSpPr/>
          <p:nvPr/>
        </p:nvSpPr>
        <p:spPr>
          <a:xfrm>
            <a:off x="4750011" y="1804039"/>
            <a:ext cx="45719" cy="45719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5022313" y="963004"/>
            <a:ext cx="925460" cy="220800"/>
          </a:xfrm>
          <a:prstGeom prst="rect">
            <a:avLst/>
          </a:prstGeom>
          <a:solidFill>
            <a:srgbClr val="FAC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B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106" name="Straight Connector 105"/>
          <p:cNvCxnSpPr/>
          <p:nvPr/>
        </p:nvCxnSpPr>
        <p:spPr>
          <a:xfrm>
            <a:off x="5604732" y="1177161"/>
            <a:ext cx="0" cy="655305"/>
          </a:xfrm>
          <a:prstGeom prst="line">
            <a:avLst/>
          </a:prstGeom>
          <a:ln>
            <a:solidFill>
              <a:srgbClr val="FF0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Rectangle 106"/>
          <p:cNvSpPr/>
          <p:nvPr/>
        </p:nvSpPr>
        <p:spPr>
          <a:xfrm>
            <a:off x="5577639" y="1791339"/>
            <a:ext cx="45719" cy="45719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Rectangle 107"/>
          <p:cNvSpPr/>
          <p:nvPr/>
        </p:nvSpPr>
        <p:spPr>
          <a:xfrm>
            <a:off x="3834975" y="2661491"/>
            <a:ext cx="925460" cy="220803"/>
          </a:xfrm>
          <a:prstGeom prst="rect">
            <a:avLst/>
          </a:prstGeom>
          <a:solidFill>
            <a:srgbClr val="FAC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C6220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09" name="Rectangle 108"/>
          <p:cNvSpPr/>
          <p:nvPr/>
        </p:nvSpPr>
        <p:spPr>
          <a:xfrm>
            <a:off x="3942925" y="2737691"/>
            <a:ext cx="925460" cy="220803"/>
          </a:xfrm>
          <a:prstGeom prst="rect">
            <a:avLst/>
          </a:prstGeom>
          <a:solidFill>
            <a:srgbClr val="FAC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B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110" name="Straight Connector 109"/>
          <p:cNvCxnSpPr/>
          <p:nvPr/>
        </p:nvCxnSpPr>
        <p:spPr>
          <a:xfrm>
            <a:off x="4643393" y="2297108"/>
            <a:ext cx="0" cy="455170"/>
          </a:xfrm>
          <a:prstGeom prst="line">
            <a:avLst/>
          </a:prstGeom>
          <a:ln>
            <a:solidFill>
              <a:srgbClr val="0000FF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1" name="TextBox 110"/>
          <p:cNvSpPr txBox="1"/>
          <p:nvPr/>
        </p:nvSpPr>
        <p:spPr>
          <a:xfrm>
            <a:off x="4038600" y="1660012"/>
            <a:ext cx="28109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x8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5544199" y="1641388"/>
            <a:ext cx="28109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x8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5135274" y="1510481"/>
            <a:ext cx="4924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10 </a:t>
            </a:r>
            <a:r>
              <a:rPr lang="en-US" sz="800" dirty="0" err="1" smtClean="0"/>
              <a:t>Gbit</a:t>
            </a:r>
            <a:endParaRPr lang="en-US" sz="800" dirty="0" smtClean="0"/>
          </a:p>
          <a:p>
            <a:pPr algn="ctr"/>
            <a:r>
              <a:rPr lang="en-US" sz="800" dirty="0" smtClean="0"/>
              <a:t>Fiber</a:t>
            </a:r>
            <a:endParaRPr lang="en-US" sz="800" dirty="0"/>
          </a:p>
        </p:txBody>
      </p:sp>
      <p:sp>
        <p:nvSpPr>
          <p:cNvPr id="114" name="Rectangle 113"/>
          <p:cNvSpPr/>
          <p:nvPr/>
        </p:nvSpPr>
        <p:spPr>
          <a:xfrm>
            <a:off x="3810205" y="1181739"/>
            <a:ext cx="45719" cy="45719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ectangle 114"/>
          <p:cNvSpPr/>
          <p:nvPr/>
        </p:nvSpPr>
        <p:spPr>
          <a:xfrm>
            <a:off x="5579731" y="1175389"/>
            <a:ext cx="45719" cy="45719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ectangle 115"/>
          <p:cNvSpPr/>
          <p:nvPr/>
        </p:nvSpPr>
        <p:spPr>
          <a:xfrm>
            <a:off x="2000515" y="2713309"/>
            <a:ext cx="905268" cy="25535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C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117" name="Straight Connector 116"/>
          <p:cNvCxnSpPr/>
          <p:nvPr/>
        </p:nvCxnSpPr>
        <p:spPr>
          <a:xfrm flipH="1">
            <a:off x="2157652" y="2283283"/>
            <a:ext cx="6872" cy="430026"/>
          </a:xfrm>
          <a:prstGeom prst="line">
            <a:avLst/>
          </a:prstGeom>
          <a:ln>
            <a:solidFill>
              <a:srgbClr val="0000FF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 flipH="1" flipV="1">
            <a:off x="4076914" y="2961718"/>
            <a:ext cx="2232" cy="309441"/>
          </a:xfrm>
          <a:prstGeom prst="line">
            <a:avLst/>
          </a:prstGeom>
          <a:ln>
            <a:solidFill>
              <a:srgbClr val="4F81BD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9" name="TextBox 118"/>
          <p:cNvSpPr txBox="1"/>
          <p:nvPr/>
        </p:nvSpPr>
        <p:spPr>
          <a:xfrm>
            <a:off x="3132090" y="3315392"/>
            <a:ext cx="28109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x</a:t>
            </a:r>
            <a:r>
              <a:rPr lang="en-US" sz="800" dirty="0"/>
              <a:t>3</a:t>
            </a:r>
            <a:endParaRPr lang="en-US" sz="800" dirty="0" smtClean="0"/>
          </a:p>
        </p:txBody>
      </p:sp>
      <p:cxnSp>
        <p:nvCxnSpPr>
          <p:cNvPr id="120" name="Straight Connector 119"/>
          <p:cNvCxnSpPr/>
          <p:nvPr/>
        </p:nvCxnSpPr>
        <p:spPr>
          <a:xfrm>
            <a:off x="3352167" y="3269527"/>
            <a:ext cx="726926" cy="0"/>
          </a:xfrm>
          <a:prstGeom prst="line">
            <a:avLst/>
          </a:prstGeom>
          <a:ln>
            <a:solidFill>
              <a:srgbClr val="0000FF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 flipV="1">
            <a:off x="5610645" y="2962537"/>
            <a:ext cx="0" cy="386892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 flipH="1" flipV="1">
            <a:off x="5347026" y="4055999"/>
            <a:ext cx="2232" cy="144356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3318495" y="4062095"/>
            <a:ext cx="2028326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4" name="TextBox 123"/>
          <p:cNvSpPr txBox="1"/>
          <p:nvPr/>
        </p:nvSpPr>
        <p:spPr>
          <a:xfrm>
            <a:off x="2411660" y="3867081"/>
            <a:ext cx="28109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x3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2456572" y="4529589"/>
            <a:ext cx="28109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x3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4164918" y="3320399"/>
            <a:ext cx="4924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Copper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6765074" y="4258312"/>
            <a:ext cx="166263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FEROL/RU/BU/FU </a:t>
            </a:r>
          </a:p>
          <a:p>
            <a:r>
              <a:rPr lang="en-US" sz="1600" dirty="0" smtClean="0"/>
              <a:t>Emulators</a:t>
            </a:r>
            <a:endParaRPr lang="en-US" sz="1600" dirty="0"/>
          </a:p>
        </p:txBody>
      </p:sp>
      <p:sp>
        <p:nvSpPr>
          <p:cNvPr id="128" name="TextBox 127"/>
          <p:cNvSpPr txBox="1"/>
          <p:nvPr/>
        </p:nvSpPr>
        <p:spPr>
          <a:xfrm>
            <a:off x="2955969" y="5336249"/>
            <a:ext cx="401635" cy="369332"/>
          </a:xfrm>
          <a:prstGeom prst="rect">
            <a:avLst/>
          </a:prstGeom>
          <a:noFill/>
          <a:ln>
            <a:solidFill>
              <a:srgbClr val="93CDDD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x3  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2857286" y="2629479"/>
            <a:ext cx="401635" cy="369332"/>
          </a:xfrm>
          <a:prstGeom prst="rect">
            <a:avLst/>
          </a:prstGeom>
          <a:noFill/>
          <a:ln>
            <a:solidFill>
              <a:srgbClr val="93CDDD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x2  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4814010" y="2650928"/>
            <a:ext cx="401635" cy="369332"/>
          </a:xfrm>
          <a:prstGeom prst="rect">
            <a:avLst/>
          </a:prstGeom>
          <a:noFill/>
          <a:ln>
            <a:solidFill>
              <a:srgbClr val="93CDDD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x3  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6422516" y="2672959"/>
            <a:ext cx="518629" cy="369332"/>
          </a:xfrm>
          <a:prstGeom prst="rect">
            <a:avLst/>
          </a:prstGeom>
          <a:noFill/>
          <a:ln>
            <a:solidFill>
              <a:srgbClr val="93CDDD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x13  </a:t>
            </a:r>
          </a:p>
        </p:txBody>
      </p:sp>
      <p:sp>
        <p:nvSpPr>
          <p:cNvPr id="132" name="TextBox 131"/>
          <p:cNvSpPr txBox="1"/>
          <p:nvPr/>
        </p:nvSpPr>
        <p:spPr>
          <a:xfrm>
            <a:off x="6196018" y="4225780"/>
            <a:ext cx="402674" cy="369332"/>
          </a:xfrm>
          <a:prstGeom prst="rect">
            <a:avLst/>
          </a:prstGeom>
          <a:noFill/>
          <a:ln>
            <a:solidFill>
              <a:srgbClr val="93CDDD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x8  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6131331" y="994888"/>
            <a:ext cx="402674" cy="369332"/>
          </a:xfrm>
          <a:prstGeom prst="rect">
            <a:avLst/>
          </a:prstGeom>
          <a:noFill/>
          <a:ln>
            <a:solidFill>
              <a:srgbClr val="93CDDD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x8  </a:t>
            </a:r>
          </a:p>
        </p:txBody>
      </p:sp>
      <p:sp>
        <p:nvSpPr>
          <p:cNvPr id="134" name="TextBox 133"/>
          <p:cNvSpPr txBox="1"/>
          <p:nvPr/>
        </p:nvSpPr>
        <p:spPr>
          <a:xfrm>
            <a:off x="4341990" y="999138"/>
            <a:ext cx="402674" cy="369332"/>
          </a:xfrm>
          <a:prstGeom prst="rect">
            <a:avLst/>
          </a:prstGeom>
          <a:noFill/>
          <a:ln>
            <a:solidFill>
              <a:srgbClr val="93CDDD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x8  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2897249" y="991582"/>
            <a:ext cx="402674" cy="369332"/>
          </a:xfrm>
          <a:prstGeom prst="rect">
            <a:avLst/>
          </a:prstGeom>
          <a:noFill/>
          <a:ln>
            <a:solidFill>
              <a:srgbClr val="93CDDD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x8  </a:t>
            </a:r>
          </a:p>
        </p:txBody>
      </p:sp>
      <p:sp>
        <p:nvSpPr>
          <p:cNvPr id="136" name="TextBox 135"/>
          <p:cNvSpPr txBox="1"/>
          <p:nvPr/>
        </p:nvSpPr>
        <p:spPr>
          <a:xfrm>
            <a:off x="3692051" y="5392236"/>
            <a:ext cx="28991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X8</a:t>
            </a:r>
          </a:p>
        </p:txBody>
      </p:sp>
      <p:cxnSp>
        <p:nvCxnSpPr>
          <p:cNvPr id="137" name="Straight Connector 136"/>
          <p:cNvCxnSpPr>
            <a:stCxn id="136" idx="0"/>
          </p:cNvCxnSpPr>
          <p:nvPr/>
        </p:nvCxnSpPr>
        <p:spPr>
          <a:xfrm flipH="1">
            <a:off x="3556971" y="5392236"/>
            <a:ext cx="280037" cy="175066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>
            <a:off x="3609702" y="4562539"/>
            <a:ext cx="0" cy="11660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/>
          <p:cNvCxnSpPr/>
          <p:nvPr/>
        </p:nvCxnSpPr>
        <p:spPr>
          <a:xfrm>
            <a:off x="3615372" y="4573580"/>
            <a:ext cx="1868483" cy="0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/>
          <p:nvPr/>
        </p:nvCxnSpPr>
        <p:spPr>
          <a:xfrm>
            <a:off x="5483855" y="4413345"/>
            <a:ext cx="0" cy="170726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1" name="TextBox 140"/>
          <p:cNvSpPr txBox="1"/>
          <p:nvPr/>
        </p:nvSpPr>
        <p:spPr>
          <a:xfrm>
            <a:off x="4563774" y="4262147"/>
            <a:ext cx="4924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10 </a:t>
            </a:r>
            <a:r>
              <a:rPr lang="en-US" sz="800" dirty="0" err="1" smtClean="0"/>
              <a:t>Gbit</a:t>
            </a:r>
            <a:endParaRPr lang="en-US" sz="800" dirty="0" smtClean="0"/>
          </a:p>
          <a:p>
            <a:pPr algn="ctr"/>
            <a:r>
              <a:rPr lang="en-US" sz="800" dirty="0" smtClean="0"/>
              <a:t>Fiber</a:t>
            </a:r>
            <a:endParaRPr lang="en-US" sz="800" dirty="0"/>
          </a:p>
        </p:txBody>
      </p:sp>
      <p:sp>
        <p:nvSpPr>
          <p:cNvPr id="142" name="Rectangle 141"/>
          <p:cNvSpPr/>
          <p:nvPr/>
        </p:nvSpPr>
        <p:spPr>
          <a:xfrm>
            <a:off x="3560974" y="4663871"/>
            <a:ext cx="103050" cy="85832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TextBox 142"/>
          <p:cNvSpPr txBox="1"/>
          <p:nvPr/>
        </p:nvSpPr>
        <p:spPr>
          <a:xfrm>
            <a:off x="4727217" y="1647618"/>
            <a:ext cx="28109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x8</a:t>
            </a:r>
          </a:p>
        </p:txBody>
      </p:sp>
      <p:sp>
        <p:nvSpPr>
          <p:cNvPr id="144" name="TextBox 143"/>
          <p:cNvSpPr txBox="1"/>
          <p:nvPr/>
        </p:nvSpPr>
        <p:spPr>
          <a:xfrm>
            <a:off x="3647541" y="4357882"/>
            <a:ext cx="28109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x8</a:t>
            </a:r>
          </a:p>
        </p:txBody>
      </p:sp>
      <p:sp>
        <p:nvSpPr>
          <p:cNvPr id="145" name="TextBox 144"/>
          <p:cNvSpPr txBox="1"/>
          <p:nvPr/>
        </p:nvSpPr>
        <p:spPr>
          <a:xfrm>
            <a:off x="4373898" y="2257574"/>
            <a:ext cx="28109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x</a:t>
            </a:r>
            <a:r>
              <a:rPr lang="en-US" sz="800" dirty="0"/>
              <a:t>3</a:t>
            </a:r>
            <a:endParaRPr lang="en-US" sz="800" dirty="0" smtClean="0"/>
          </a:p>
        </p:txBody>
      </p:sp>
      <p:sp>
        <p:nvSpPr>
          <p:cNvPr id="146" name="TextBox 145"/>
          <p:cNvSpPr txBox="1"/>
          <p:nvPr/>
        </p:nvSpPr>
        <p:spPr>
          <a:xfrm>
            <a:off x="3381395" y="2360476"/>
            <a:ext cx="4924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4</a:t>
            </a:r>
            <a:r>
              <a:rPr lang="en-US" sz="800" dirty="0" smtClean="0"/>
              <a:t>0 </a:t>
            </a:r>
            <a:r>
              <a:rPr lang="en-US" sz="800" dirty="0" err="1" smtClean="0"/>
              <a:t>Gbit</a:t>
            </a:r>
            <a:endParaRPr lang="en-US" sz="800" dirty="0" smtClean="0"/>
          </a:p>
          <a:p>
            <a:r>
              <a:rPr lang="en-US" sz="800" dirty="0" smtClean="0"/>
              <a:t>Copper</a:t>
            </a:r>
          </a:p>
        </p:txBody>
      </p:sp>
      <p:sp>
        <p:nvSpPr>
          <p:cNvPr id="147" name="TextBox 146"/>
          <p:cNvSpPr txBox="1"/>
          <p:nvPr/>
        </p:nvSpPr>
        <p:spPr>
          <a:xfrm>
            <a:off x="2188680" y="2238524"/>
            <a:ext cx="28109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x</a:t>
            </a:r>
            <a:r>
              <a:rPr lang="en-US" sz="800" dirty="0"/>
              <a:t>2</a:t>
            </a:r>
            <a:endParaRPr lang="en-US" sz="800" dirty="0" smtClean="0"/>
          </a:p>
        </p:txBody>
      </p:sp>
      <p:sp>
        <p:nvSpPr>
          <p:cNvPr id="148" name="TextBox 147"/>
          <p:cNvSpPr txBox="1"/>
          <p:nvPr/>
        </p:nvSpPr>
        <p:spPr>
          <a:xfrm>
            <a:off x="2119271" y="1673602"/>
            <a:ext cx="28109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x</a:t>
            </a:r>
            <a:r>
              <a:rPr lang="en-US" sz="800" dirty="0"/>
              <a:t>2</a:t>
            </a:r>
            <a:endParaRPr lang="en-US" sz="800" dirty="0" smtClean="0"/>
          </a:p>
        </p:txBody>
      </p:sp>
      <p:sp>
        <p:nvSpPr>
          <p:cNvPr id="149" name="TextBox 148"/>
          <p:cNvSpPr txBox="1"/>
          <p:nvPr/>
        </p:nvSpPr>
        <p:spPr>
          <a:xfrm>
            <a:off x="3516271" y="1660902"/>
            <a:ext cx="28109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x</a:t>
            </a:r>
            <a:r>
              <a:rPr lang="en-US" sz="800" dirty="0"/>
              <a:t>2</a:t>
            </a:r>
            <a:endParaRPr lang="en-US" sz="800" dirty="0" smtClean="0"/>
          </a:p>
        </p:txBody>
      </p:sp>
      <p:cxnSp>
        <p:nvCxnSpPr>
          <p:cNvPr id="150" name="Elbow Connector 149"/>
          <p:cNvCxnSpPr/>
          <p:nvPr/>
        </p:nvCxnSpPr>
        <p:spPr>
          <a:xfrm rot="5400000" flipH="1" flipV="1">
            <a:off x="4923901" y="3030742"/>
            <a:ext cx="2146981" cy="293851"/>
          </a:xfrm>
          <a:prstGeom prst="bentConnector4">
            <a:avLst>
              <a:gd name="adj1" fmla="val 36844"/>
              <a:gd name="adj2" fmla="val 399653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1" name="TextBox 150"/>
          <p:cNvSpPr txBox="1"/>
          <p:nvPr/>
        </p:nvSpPr>
        <p:spPr>
          <a:xfrm>
            <a:off x="6111436" y="1882688"/>
            <a:ext cx="28109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x8</a:t>
            </a:r>
          </a:p>
        </p:txBody>
      </p:sp>
      <p:cxnSp>
        <p:nvCxnSpPr>
          <p:cNvPr id="152" name="Straight Connector 151"/>
          <p:cNvCxnSpPr/>
          <p:nvPr/>
        </p:nvCxnSpPr>
        <p:spPr>
          <a:xfrm flipV="1">
            <a:off x="5913047" y="1673602"/>
            <a:ext cx="0" cy="17940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/>
          <p:nvPr/>
        </p:nvCxnSpPr>
        <p:spPr>
          <a:xfrm flipV="1">
            <a:off x="5913047" y="1673602"/>
            <a:ext cx="1446603" cy="61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Connector 153"/>
          <p:cNvCxnSpPr/>
          <p:nvPr/>
        </p:nvCxnSpPr>
        <p:spPr>
          <a:xfrm flipV="1">
            <a:off x="6940550" y="1263474"/>
            <a:ext cx="0" cy="41647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5" name="Rectangle 154"/>
          <p:cNvSpPr/>
          <p:nvPr/>
        </p:nvSpPr>
        <p:spPr>
          <a:xfrm>
            <a:off x="6995583" y="972529"/>
            <a:ext cx="127000" cy="3979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6" name="Rectangle 155"/>
          <p:cNvSpPr/>
          <p:nvPr/>
        </p:nvSpPr>
        <p:spPr>
          <a:xfrm>
            <a:off x="7133166" y="972529"/>
            <a:ext cx="127000" cy="3979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7" name="Rectangle 156"/>
          <p:cNvSpPr/>
          <p:nvPr/>
        </p:nvSpPr>
        <p:spPr>
          <a:xfrm>
            <a:off x="7270750" y="972529"/>
            <a:ext cx="127000" cy="3979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58" name="Straight Connector 157"/>
          <p:cNvCxnSpPr/>
          <p:nvPr/>
        </p:nvCxnSpPr>
        <p:spPr>
          <a:xfrm flipV="1">
            <a:off x="7073900" y="1269824"/>
            <a:ext cx="0" cy="41647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/>
          <p:nvPr/>
        </p:nvCxnSpPr>
        <p:spPr>
          <a:xfrm flipV="1">
            <a:off x="7213600" y="1257124"/>
            <a:ext cx="0" cy="41647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 flipV="1">
            <a:off x="7359650" y="1257124"/>
            <a:ext cx="0" cy="41647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1" name="TextBox 160"/>
          <p:cNvSpPr txBox="1"/>
          <p:nvPr/>
        </p:nvSpPr>
        <p:spPr>
          <a:xfrm>
            <a:off x="6866736" y="603197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FRL/FEROL</a:t>
            </a:r>
            <a:endParaRPr lang="en-US" dirty="0"/>
          </a:p>
        </p:txBody>
      </p:sp>
      <p:sp>
        <p:nvSpPr>
          <p:cNvPr id="162" name="TextBox 161"/>
          <p:cNvSpPr txBox="1"/>
          <p:nvPr/>
        </p:nvSpPr>
        <p:spPr>
          <a:xfrm>
            <a:off x="8029981" y="1020288"/>
            <a:ext cx="518629" cy="369332"/>
          </a:xfrm>
          <a:prstGeom prst="rect">
            <a:avLst/>
          </a:prstGeom>
          <a:noFill/>
          <a:ln>
            <a:solidFill>
              <a:srgbClr val="93CDDD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x16  </a:t>
            </a:r>
          </a:p>
        </p:txBody>
      </p:sp>
      <p:cxnSp>
        <p:nvCxnSpPr>
          <p:cNvPr id="163" name="Straight Connector 162"/>
          <p:cNvCxnSpPr/>
          <p:nvPr/>
        </p:nvCxnSpPr>
        <p:spPr>
          <a:xfrm>
            <a:off x="2622557" y="2532287"/>
            <a:ext cx="1686341" cy="0"/>
          </a:xfrm>
          <a:prstGeom prst="line">
            <a:avLst/>
          </a:prstGeom>
          <a:ln>
            <a:solidFill>
              <a:srgbClr val="0000FF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Connector 163"/>
          <p:cNvCxnSpPr/>
          <p:nvPr/>
        </p:nvCxnSpPr>
        <p:spPr>
          <a:xfrm flipV="1">
            <a:off x="4310731" y="2301863"/>
            <a:ext cx="0" cy="234136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5" name="TextBox 164"/>
          <p:cNvSpPr txBox="1"/>
          <p:nvPr/>
        </p:nvSpPr>
        <p:spPr>
          <a:xfrm>
            <a:off x="5857448" y="1643504"/>
            <a:ext cx="28109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x8</a:t>
            </a:r>
          </a:p>
        </p:txBody>
      </p:sp>
      <p:cxnSp>
        <p:nvCxnSpPr>
          <p:cNvPr id="166" name="Straight Connector 165"/>
          <p:cNvCxnSpPr>
            <a:stCxn id="38" idx="3"/>
            <a:endCxn id="14" idx="1"/>
          </p:cNvCxnSpPr>
          <p:nvPr/>
        </p:nvCxnSpPr>
        <p:spPr>
          <a:xfrm>
            <a:off x="3862489" y="2066417"/>
            <a:ext cx="349224" cy="10193"/>
          </a:xfrm>
          <a:prstGeom prst="line">
            <a:avLst/>
          </a:prstGeom>
          <a:ln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7" name="TextBox 166"/>
          <p:cNvSpPr txBox="1"/>
          <p:nvPr/>
        </p:nvSpPr>
        <p:spPr>
          <a:xfrm>
            <a:off x="3894002" y="2030180"/>
            <a:ext cx="28109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x</a:t>
            </a:r>
            <a:r>
              <a:rPr lang="en-US" sz="800" dirty="0"/>
              <a:t>2</a:t>
            </a:r>
            <a:endParaRPr lang="en-US" sz="800" dirty="0" smtClean="0"/>
          </a:p>
        </p:txBody>
      </p:sp>
      <p:sp>
        <p:nvSpPr>
          <p:cNvPr id="168" name="TextBox 167"/>
          <p:cNvSpPr txBox="1"/>
          <p:nvPr/>
        </p:nvSpPr>
        <p:spPr>
          <a:xfrm>
            <a:off x="6337582" y="1366536"/>
            <a:ext cx="4924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10 </a:t>
            </a:r>
            <a:r>
              <a:rPr lang="en-US" sz="800" dirty="0" err="1" smtClean="0"/>
              <a:t>Gbit</a:t>
            </a:r>
            <a:endParaRPr lang="en-US" sz="800" dirty="0" smtClean="0"/>
          </a:p>
          <a:p>
            <a:pPr algn="ctr"/>
            <a:r>
              <a:rPr lang="en-US" sz="800" dirty="0" smtClean="0"/>
              <a:t>Fiber</a:t>
            </a:r>
            <a:endParaRPr lang="en-US" sz="800" dirty="0"/>
          </a:p>
        </p:txBody>
      </p:sp>
      <p:sp>
        <p:nvSpPr>
          <p:cNvPr id="169" name="TextBox 168"/>
          <p:cNvSpPr txBox="1"/>
          <p:nvPr/>
        </p:nvSpPr>
        <p:spPr>
          <a:xfrm>
            <a:off x="6056399" y="3426705"/>
            <a:ext cx="4924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10 </a:t>
            </a:r>
            <a:r>
              <a:rPr lang="en-US" sz="800" dirty="0" err="1" smtClean="0"/>
              <a:t>Gbit</a:t>
            </a:r>
            <a:endParaRPr lang="en-US" sz="800" dirty="0" smtClean="0"/>
          </a:p>
          <a:p>
            <a:pPr algn="ctr"/>
            <a:r>
              <a:rPr lang="en-US" sz="800" dirty="0" smtClean="0"/>
              <a:t>Fiber</a:t>
            </a:r>
            <a:endParaRPr lang="en-US" sz="800" dirty="0"/>
          </a:p>
        </p:txBody>
      </p:sp>
      <p:cxnSp>
        <p:nvCxnSpPr>
          <p:cNvPr id="170" name="Straight Connector 169"/>
          <p:cNvCxnSpPr/>
          <p:nvPr/>
        </p:nvCxnSpPr>
        <p:spPr>
          <a:xfrm flipV="1">
            <a:off x="2625792" y="2515708"/>
            <a:ext cx="0" cy="212851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1" name="TextBox 170"/>
          <p:cNvSpPr txBox="1"/>
          <p:nvPr/>
        </p:nvSpPr>
        <p:spPr>
          <a:xfrm>
            <a:off x="4088737" y="2258783"/>
            <a:ext cx="28109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x</a:t>
            </a:r>
            <a:r>
              <a:rPr lang="en-US" sz="800" dirty="0"/>
              <a:t>2</a:t>
            </a:r>
            <a:endParaRPr lang="en-US" sz="800" dirty="0" smtClean="0"/>
          </a:p>
        </p:txBody>
      </p:sp>
      <p:sp>
        <p:nvSpPr>
          <p:cNvPr id="172" name="Rectangle 171"/>
          <p:cNvSpPr/>
          <p:nvPr/>
        </p:nvSpPr>
        <p:spPr>
          <a:xfrm>
            <a:off x="2041937" y="4161586"/>
            <a:ext cx="905268" cy="25535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C’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173" name="Straight Connector 172"/>
          <p:cNvCxnSpPr/>
          <p:nvPr/>
        </p:nvCxnSpPr>
        <p:spPr>
          <a:xfrm flipV="1">
            <a:off x="2445897" y="3909573"/>
            <a:ext cx="0" cy="248262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74" name="Table 17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1577177"/>
              </p:ext>
            </p:extLst>
          </p:nvPr>
        </p:nvGraphicFramePr>
        <p:xfrm>
          <a:off x="5610645" y="5293360"/>
          <a:ext cx="3412799" cy="944879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834605"/>
                <a:gridCol w="2578194"/>
              </a:tblGrid>
              <a:tr h="24651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X3450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@ 2.67GHz</a:t>
                      </a:r>
                      <a:endParaRPr lang="en-US" sz="1400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B/C/C’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Dual E5-2670 @ 2.60GHz</a:t>
                      </a:r>
                      <a:endParaRPr lang="en-US" sz="1400" dirty="0"/>
                    </a:p>
                  </a:txBody>
                  <a:tcPr/>
                </a:tc>
              </a:tr>
              <a:tr h="24651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Dual X5650  @ 2.67GHz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43595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3181"/>
    </mc:Choice>
    <mc:Fallback>
      <p:transition xmlns:p14="http://schemas.microsoft.com/office/powerpoint/2010/main" spd="slow" advTm="23181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2" name="Elbow Connector 61"/>
          <p:cNvCxnSpPr/>
          <p:nvPr/>
        </p:nvCxnSpPr>
        <p:spPr>
          <a:xfrm rot="10800000" flipV="1">
            <a:off x="520387" y="4483284"/>
            <a:ext cx="836405" cy="144967"/>
          </a:xfrm>
          <a:prstGeom prst="bentConnector3">
            <a:avLst>
              <a:gd name="adj1" fmla="val -613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2057189" y="4925853"/>
            <a:ext cx="476237" cy="342888"/>
          </a:xfrm>
          <a:prstGeom prst="rect">
            <a:avLst/>
          </a:prstGeom>
          <a:solidFill>
            <a:srgbClr val="CC6666"/>
          </a:solidFill>
          <a:effectLst>
            <a:outerShdw blurRad="50800" dist="101600" dir="270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B</a:t>
            </a:r>
            <a:r>
              <a:rPr lang="en-US" dirty="0" smtClean="0">
                <a:solidFill>
                  <a:srgbClr val="000000"/>
                </a:solidFill>
              </a:rPr>
              <a:t>U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057189" y="3479937"/>
            <a:ext cx="476237" cy="342888"/>
          </a:xfrm>
          <a:prstGeom prst="rect">
            <a:avLst/>
          </a:prstGeom>
          <a:solidFill>
            <a:srgbClr val="CC6666"/>
          </a:solidFill>
          <a:effectLst>
            <a:outerShdw blurRad="50800" dist="101600" dir="270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RU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150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lIns="64291" tIns="32146" rIns="64291" bIns="32146">
            <a:normAutofit/>
          </a:bodyPr>
          <a:lstStyle/>
          <a:p>
            <a:r>
              <a:rPr lang="en-US"/>
              <a:t>InfiniBand Measurements</a:t>
            </a:r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lIns="64291" tIns="32146" rIns="64291" bIns="32146"/>
          <a:lstStyle/>
          <a:p>
            <a:fld id="{ED48A586-6210-C44B-A6CB-1A12A411D7C3}" type="slidenum">
              <a:rPr lang="en-US"/>
              <a:pPr/>
              <a:t>13</a:t>
            </a:fld>
            <a:endParaRPr lang="en-US"/>
          </a:p>
        </p:txBody>
      </p:sp>
      <p:sp>
        <p:nvSpPr>
          <p:cNvPr id="14" name="Can 13"/>
          <p:cNvSpPr/>
          <p:nvPr/>
        </p:nvSpPr>
        <p:spPr>
          <a:xfrm>
            <a:off x="358751" y="5871636"/>
            <a:ext cx="611900" cy="509974"/>
          </a:xfrm>
          <a:prstGeom prst="can">
            <a:avLst/>
          </a:prstGeom>
          <a:effectLst>
            <a:outerShdw blurRad="50800" dist="101600" dir="270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218150" y="1165150"/>
            <a:ext cx="974574" cy="561194"/>
          </a:xfrm>
          <a:prstGeom prst="rect">
            <a:avLst/>
          </a:prstGeom>
          <a:solidFill>
            <a:srgbClr val="99CC99"/>
          </a:solidFill>
          <a:ln>
            <a:noFill/>
          </a:ln>
          <a:effectLst>
            <a:outerShdw blurRad="50800" dist="101600" dir="270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FED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218150" y="2117024"/>
            <a:ext cx="974574" cy="377143"/>
          </a:xfrm>
          <a:prstGeom prst="rect">
            <a:avLst/>
          </a:prstGeom>
          <a:solidFill>
            <a:srgbClr val="CC6666"/>
          </a:solidFill>
          <a:effectLst>
            <a:outerShdw blurRad="50800" dist="101600" dir="270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FEROL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17" name="Straight Arrow Connector 16"/>
          <p:cNvCxnSpPr>
            <a:stCxn id="15" idx="2"/>
          </p:cNvCxnSpPr>
          <p:nvPr/>
        </p:nvCxnSpPr>
        <p:spPr>
          <a:xfrm>
            <a:off x="1705437" y="1726344"/>
            <a:ext cx="0" cy="3906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9587" y="2829964"/>
            <a:ext cx="786529" cy="365458"/>
          </a:xfrm>
          <a:prstGeom prst="rect">
            <a:avLst/>
          </a:prstGeom>
        </p:spPr>
      </p:pic>
      <p:cxnSp>
        <p:nvCxnSpPr>
          <p:cNvPr id="19" name="Straight Arrow Connector 18"/>
          <p:cNvCxnSpPr>
            <a:endCxn id="18" idx="0"/>
          </p:cNvCxnSpPr>
          <p:nvPr/>
        </p:nvCxnSpPr>
        <p:spPr>
          <a:xfrm>
            <a:off x="1702852" y="2494167"/>
            <a:ext cx="0" cy="33579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1461138" y="3488906"/>
            <a:ext cx="476237" cy="342888"/>
          </a:xfrm>
          <a:prstGeom prst="rect">
            <a:avLst/>
          </a:prstGeom>
          <a:solidFill>
            <a:srgbClr val="CC6666"/>
          </a:solidFill>
          <a:effectLst>
            <a:outerShdw blurRad="50800" dist="101600" dir="270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RU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21" name="Straight Arrow Connector 20"/>
          <p:cNvCxnSpPr>
            <a:stCxn id="18" idx="2"/>
            <a:endCxn id="20" idx="0"/>
          </p:cNvCxnSpPr>
          <p:nvPr/>
        </p:nvCxnSpPr>
        <p:spPr>
          <a:xfrm flipH="1">
            <a:off x="1699257" y="3195422"/>
            <a:ext cx="3595" cy="29348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endCxn id="27" idx="0"/>
          </p:cNvCxnSpPr>
          <p:nvPr/>
        </p:nvCxnSpPr>
        <p:spPr>
          <a:xfrm>
            <a:off x="1702852" y="3831794"/>
            <a:ext cx="0" cy="31097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1720203" y="4483286"/>
            <a:ext cx="0" cy="44256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1461138" y="4925853"/>
            <a:ext cx="476237" cy="342888"/>
          </a:xfrm>
          <a:prstGeom prst="rect">
            <a:avLst/>
          </a:prstGeom>
          <a:solidFill>
            <a:srgbClr val="CC6666"/>
          </a:solidFill>
          <a:effectLst>
            <a:outerShdw blurRad="50800" dist="101600" dir="270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B</a:t>
            </a:r>
            <a:r>
              <a:rPr lang="en-US" dirty="0" smtClean="0">
                <a:solidFill>
                  <a:srgbClr val="000000"/>
                </a:solidFill>
              </a:rPr>
              <a:t>U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1702852" y="5268741"/>
            <a:ext cx="0" cy="27112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7" name="Pictur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9587" y="4142772"/>
            <a:ext cx="786529" cy="365458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9587" y="5541311"/>
            <a:ext cx="786529" cy="365458"/>
          </a:xfrm>
          <a:prstGeom prst="rect">
            <a:avLst/>
          </a:prstGeom>
        </p:spPr>
      </p:pic>
      <p:cxnSp>
        <p:nvCxnSpPr>
          <p:cNvPr id="29" name="Straight Arrow Connector 28"/>
          <p:cNvCxnSpPr/>
          <p:nvPr/>
        </p:nvCxnSpPr>
        <p:spPr>
          <a:xfrm>
            <a:off x="1720203" y="5906769"/>
            <a:ext cx="0" cy="271123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1461137" y="6177892"/>
            <a:ext cx="476237" cy="342888"/>
          </a:xfrm>
          <a:prstGeom prst="rect">
            <a:avLst/>
          </a:prstGeom>
          <a:solidFill>
            <a:srgbClr val="CC6666"/>
          </a:solidFill>
          <a:effectLst>
            <a:outerShdw blurRad="50800" dist="101600" dir="270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FU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31" name="Elbow Connector 30"/>
          <p:cNvCxnSpPr>
            <a:stCxn id="28" idx="1"/>
          </p:cNvCxnSpPr>
          <p:nvPr/>
        </p:nvCxnSpPr>
        <p:spPr>
          <a:xfrm rot="10800000" flipV="1">
            <a:off x="664701" y="5724040"/>
            <a:ext cx="644886" cy="206010"/>
          </a:xfrm>
          <a:prstGeom prst="bentConnector3">
            <a:avLst>
              <a:gd name="adj1" fmla="val 100374"/>
            </a:avLst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1019155" y="986585"/>
            <a:ext cx="1451345" cy="2459684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84378" y="3076937"/>
            <a:ext cx="7956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 RU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91930" y="4297563"/>
            <a:ext cx="788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 BU</a:t>
            </a:r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199743" y="5321125"/>
            <a:ext cx="2118357" cy="141635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851500" y="3488906"/>
            <a:ext cx="476237" cy="342888"/>
          </a:xfrm>
          <a:prstGeom prst="rect">
            <a:avLst/>
          </a:prstGeom>
          <a:solidFill>
            <a:srgbClr val="CC6666"/>
          </a:solidFill>
          <a:effectLst>
            <a:outerShdw blurRad="50800" dist="101600" dir="270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RU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268007" y="3479937"/>
            <a:ext cx="476237" cy="342888"/>
          </a:xfrm>
          <a:prstGeom prst="rect">
            <a:avLst/>
          </a:prstGeom>
          <a:solidFill>
            <a:srgbClr val="CC6666"/>
          </a:solidFill>
          <a:effectLst>
            <a:outerShdw blurRad="50800" dist="101600" dir="270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RU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1562737" y="3987800"/>
            <a:ext cx="0" cy="1549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Elbow Connector 39"/>
          <p:cNvCxnSpPr/>
          <p:nvPr/>
        </p:nvCxnSpPr>
        <p:spPr>
          <a:xfrm>
            <a:off x="1063966" y="3842833"/>
            <a:ext cx="498771" cy="144967"/>
          </a:xfrm>
          <a:prstGeom prst="bentConnector3">
            <a:avLst>
              <a:gd name="adj1" fmla="val -925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/>
          <p:nvPr/>
        </p:nvCxnSpPr>
        <p:spPr>
          <a:xfrm>
            <a:off x="520384" y="3831794"/>
            <a:ext cx="868149" cy="310978"/>
          </a:xfrm>
          <a:prstGeom prst="bentConnector3">
            <a:avLst>
              <a:gd name="adj1" fmla="val -713"/>
            </a:avLst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/>
          <p:cNvCxnSpPr/>
          <p:nvPr/>
        </p:nvCxnSpPr>
        <p:spPr>
          <a:xfrm rot="10800000" flipV="1">
            <a:off x="1828800" y="3850265"/>
            <a:ext cx="489300" cy="144967"/>
          </a:xfrm>
          <a:prstGeom prst="bentConnector3">
            <a:avLst>
              <a:gd name="adj1" fmla="val -18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1828800" y="3995233"/>
            <a:ext cx="0" cy="1549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851500" y="4925853"/>
            <a:ext cx="476237" cy="342888"/>
          </a:xfrm>
          <a:prstGeom prst="rect">
            <a:avLst/>
          </a:prstGeom>
          <a:solidFill>
            <a:srgbClr val="CC6666"/>
          </a:solidFill>
          <a:effectLst>
            <a:outerShdw blurRad="50800" dist="101600" dir="270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B</a:t>
            </a:r>
            <a:r>
              <a:rPr lang="en-US" dirty="0" smtClean="0">
                <a:solidFill>
                  <a:srgbClr val="000000"/>
                </a:solidFill>
              </a:rPr>
              <a:t>U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268007" y="4925853"/>
            <a:ext cx="476237" cy="342888"/>
          </a:xfrm>
          <a:prstGeom prst="rect">
            <a:avLst/>
          </a:prstGeom>
          <a:solidFill>
            <a:srgbClr val="CC6666"/>
          </a:solidFill>
          <a:effectLst>
            <a:outerShdw blurRad="50800" dist="101600" dir="270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B</a:t>
            </a:r>
            <a:r>
              <a:rPr lang="en-US" dirty="0" smtClean="0">
                <a:solidFill>
                  <a:srgbClr val="000000"/>
                </a:solidFill>
              </a:rPr>
              <a:t>U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55" name="Straight Arrow Connector 54"/>
          <p:cNvCxnSpPr/>
          <p:nvPr/>
        </p:nvCxnSpPr>
        <p:spPr>
          <a:xfrm>
            <a:off x="1063966" y="4768309"/>
            <a:ext cx="4871" cy="15754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520386" y="4628252"/>
            <a:ext cx="0" cy="29502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2318100" y="4768309"/>
            <a:ext cx="0" cy="1549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Elbow Connector 59"/>
          <p:cNvCxnSpPr/>
          <p:nvPr/>
        </p:nvCxnSpPr>
        <p:spPr>
          <a:xfrm rot="10800000" flipV="1">
            <a:off x="1073437" y="4508229"/>
            <a:ext cx="489300" cy="260079"/>
          </a:xfrm>
          <a:prstGeom prst="bentConnector3">
            <a:avLst>
              <a:gd name="adj1" fmla="val -18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Elbow Connector 77"/>
          <p:cNvCxnSpPr/>
          <p:nvPr/>
        </p:nvCxnSpPr>
        <p:spPr>
          <a:xfrm>
            <a:off x="1877833" y="4508229"/>
            <a:ext cx="440267" cy="260079"/>
          </a:xfrm>
          <a:prstGeom prst="bentConnector3">
            <a:avLst>
              <a:gd name="adj1" fmla="val 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8074" y="1943166"/>
            <a:ext cx="6245372" cy="3091480"/>
          </a:xfrm>
          <a:prstGeom prst="rect">
            <a:avLst/>
          </a:prstGeom>
        </p:spPr>
      </p:pic>
      <p:grpSp>
        <p:nvGrpSpPr>
          <p:cNvPr id="21515" name="Group 11"/>
          <p:cNvGrpSpPr>
            <a:grpSpLocks/>
          </p:cNvGrpSpPr>
          <p:nvPr/>
        </p:nvGrpSpPr>
        <p:grpSpPr bwMode="auto">
          <a:xfrm>
            <a:off x="6787731" y="2198878"/>
            <a:ext cx="662936" cy="392906"/>
            <a:chOff x="0" y="0"/>
            <a:chExt cx="1602" cy="352"/>
          </a:xfrm>
        </p:grpSpPr>
        <p:sp>
          <p:nvSpPr>
            <p:cNvPr id="21513" name="AutoShape 9"/>
            <p:cNvSpPr>
              <a:spLocks/>
            </p:cNvSpPr>
            <p:nvPr/>
          </p:nvSpPr>
          <p:spPr bwMode="auto">
            <a:xfrm>
              <a:off x="0" y="0"/>
              <a:ext cx="1408" cy="352"/>
            </a:xfrm>
            <a:prstGeom prst="leftRightArrow">
              <a:avLst>
                <a:gd name="adj1" fmla="val 50000"/>
                <a:gd name="adj2" fmla="val 21370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1514" name="Rectangle 10"/>
            <p:cNvSpPr>
              <a:spLocks/>
            </p:cNvSpPr>
            <p:nvPr/>
          </p:nvSpPr>
          <p:spPr bwMode="auto">
            <a:xfrm>
              <a:off x="194" y="84"/>
              <a:ext cx="1408" cy="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40639" bIns="0"/>
            <a:lstStyle/>
            <a:p>
              <a:pPr marL="27905"/>
              <a:endParaRPr lang="en-US" sz="1100" dirty="0">
                <a:solidFill>
                  <a:srgbClr val="FFFFFF"/>
                </a:solidFill>
                <a:latin typeface="Geneva" charset="0"/>
                <a:ea typeface="ＭＳ Ｐゴシック" charset="0"/>
                <a:cs typeface="Geneva" charset="0"/>
                <a:sym typeface="Geneva" charset="0"/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6510867" y="1968566"/>
            <a:ext cx="1167156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dirty="0" smtClean="0"/>
              <a:t>working range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194255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2470"/>
    </mc:Choice>
    <mc:Fallback>
      <p:transition xmlns:p14="http://schemas.microsoft.com/office/powerpoint/2010/main" spd="slow" advTm="3247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5" name="Elbow Connector 74"/>
          <p:cNvCxnSpPr/>
          <p:nvPr/>
        </p:nvCxnSpPr>
        <p:spPr>
          <a:xfrm rot="10800000" flipV="1">
            <a:off x="2115106" y="2552462"/>
            <a:ext cx="821134" cy="150097"/>
          </a:xfrm>
          <a:prstGeom prst="bentConnector3">
            <a:avLst>
              <a:gd name="adj1" fmla="val -73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2424463" y="2175320"/>
            <a:ext cx="974574" cy="377143"/>
          </a:xfrm>
          <a:prstGeom prst="rect">
            <a:avLst/>
          </a:prstGeom>
          <a:solidFill>
            <a:srgbClr val="CC6666"/>
          </a:solidFill>
          <a:effectLst>
            <a:outerShdw blurRad="50800" dist="101600" dir="270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0000"/>
                </a:solidFill>
              </a:rPr>
              <a:t>FEROL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setup results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1201" y="853439"/>
            <a:ext cx="6636932" cy="4815029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A8BAF-4C44-41F2-84F6-405B509B878D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2" name="Can 31"/>
          <p:cNvSpPr/>
          <p:nvPr/>
        </p:nvSpPr>
        <p:spPr>
          <a:xfrm>
            <a:off x="757627" y="6072903"/>
            <a:ext cx="611900" cy="509974"/>
          </a:xfrm>
          <a:prstGeom prst="can">
            <a:avLst/>
          </a:prstGeom>
          <a:effectLst>
            <a:outerShdw blurRad="50800" dist="101600" dir="270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1313047" y="2169700"/>
            <a:ext cx="974574" cy="377143"/>
          </a:xfrm>
          <a:prstGeom prst="rect">
            <a:avLst/>
          </a:prstGeom>
          <a:solidFill>
            <a:srgbClr val="CC6666"/>
          </a:solidFill>
          <a:effectLst>
            <a:outerShdw blurRad="50800" dist="101600" dir="270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0000"/>
                </a:solidFill>
              </a:rPr>
              <a:t>FEROL</a:t>
            </a:r>
            <a:endParaRPr lang="en-US" sz="1600" dirty="0">
              <a:solidFill>
                <a:srgbClr val="000000"/>
              </a:solidFill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4484" y="2882640"/>
            <a:ext cx="786529" cy="365458"/>
          </a:xfrm>
          <a:prstGeom prst="rect">
            <a:avLst/>
          </a:prstGeom>
        </p:spPr>
      </p:pic>
      <p:cxnSp>
        <p:nvCxnSpPr>
          <p:cNvPr id="37" name="Straight Arrow Connector 36"/>
          <p:cNvCxnSpPr>
            <a:endCxn id="36" idx="0"/>
          </p:cNvCxnSpPr>
          <p:nvPr/>
        </p:nvCxnSpPr>
        <p:spPr>
          <a:xfrm>
            <a:off x="1797749" y="2546843"/>
            <a:ext cx="0" cy="33579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1556035" y="3541582"/>
            <a:ext cx="476237" cy="342888"/>
          </a:xfrm>
          <a:prstGeom prst="rect">
            <a:avLst/>
          </a:prstGeom>
          <a:solidFill>
            <a:srgbClr val="CC6666"/>
          </a:solidFill>
          <a:effectLst>
            <a:outerShdw blurRad="50800" dist="101600" dir="270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RU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39" name="Straight Arrow Connector 38"/>
          <p:cNvCxnSpPr>
            <a:stCxn id="36" idx="2"/>
            <a:endCxn id="38" idx="0"/>
          </p:cNvCxnSpPr>
          <p:nvPr/>
        </p:nvCxnSpPr>
        <p:spPr>
          <a:xfrm flipH="1">
            <a:off x="1794154" y="3248098"/>
            <a:ext cx="3595" cy="29348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endCxn id="47" idx="0"/>
          </p:cNvCxnSpPr>
          <p:nvPr/>
        </p:nvCxnSpPr>
        <p:spPr>
          <a:xfrm>
            <a:off x="1797749" y="3884470"/>
            <a:ext cx="0" cy="31097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1246679" y="4978529"/>
            <a:ext cx="476237" cy="342888"/>
          </a:xfrm>
          <a:prstGeom prst="rect">
            <a:avLst/>
          </a:prstGeom>
          <a:solidFill>
            <a:srgbClr val="CC6666"/>
          </a:solidFill>
          <a:effectLst>
            <a:outerShdw blurRad="50800" dist="101600" dir="270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B</a:t>
            </a:r>
            <a:r>
              <a:rPr lang="en-US" dirty="0" smtClean="0">
                <a:solidFill>
                  <a:srgbClr val="000000"/>
                </a:solidFill>
              </a:rPr>
              <a:t>U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4484" y="4195448"/>
            <a:ext cx="786529" cy="365458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8463" y="5742578"/>
            <a:ext cx="786529" cy="365458"/>
          </a:xfrm>
          <a:prstGeom prst="rect">
            <a:avLst/>
          </a:prstGeom>
        </p:spPr>
      </p:pic>
      <p:cxnSp>
        <p:nvCxnSpPr>
          <p:cNvPr id="52" name="Straight Arrow Connector 51"/>
          <p:cNvCxnSpPr/>
          <p:nvPr/>
        </p:nvCxnSpPr>
        <p:spPr>
          <a:xfrm>
            <a:off x="2119079" y="6108036"/>
            <a:ext cx="0" cy="271123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1860013" y="6379159"/>
            <a:ext cx="476237" cy="342888"/>
          </a:xfrm>
          <a:prstGeom prst="rect">
            <a:avLst/>
          </a:prstGeom>
          <a:solidFill>
            <a:srgbClr val="CC6666"/>
          </a:solidFill>
          <a:effectLst>
            <a:outerShdw blurRad="50800" dist="101600" dir="270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FU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54" name="Elbow Connector 53"/>
          <p:cNvCxnSpPr>
            <a:stCxn id="49" idx="1"/>
          </p:cNvCxnSpPr>
          <p:nvPr/>
        </p:nvCxnSpPr>
        <p:spPr>
          <a:xfrm rot="10800000" flipV="1">
            <a:off x="1063577" y="5925307"/>
            <a:ext cx="644886" cy="206010"/>
          </a:xfrm>
          <a:prstGeom prst="bentConnector3">
            <a:avLst>
              <a:gd name="adj1" fmla="val 100374"/>
            </a:avLst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1144577" y="1608053"/>
            <a:ext cx="1277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 FEROLs</a:t>
            </a:r>
            <a:endParaRPr 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130527" y="3567522"/>
            <a:ext cx="667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r>
              <a:rPr lang="en-US" dirty="0"/>
              <a:t> </a:t>
            </a:r>
            <a:r>
              <a:rPr lang="en-US" dirty="0" smtClean="0"/>
              <a:t>RU</a:t>
            </a:r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130527" y="4351296"/>
            <a:ext cx="6601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r>
              <a:rPr lang="en-US" dirty="0"/>
              <a:t> </a:t>
            </a:r>
            <a:r>
              <a:rPr lang="en-US" dirty="0" smtClean="0"/>
              <a:t>BU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 rot="18244304">
            <a:off x="4172234" y="1884286"/>
            <a:ext cx="3583372" cy="1336357"/>
          </a:xfrm>
          <a:prstGeom prst="rect">
            <a:avLst/>
          </a:prstGeom>
          <a:noFill/>
        </p:spPr>
        <p:txBody>
          <a:bodyPr wrap="none" rtlCol="0">
            <a:prstTxWarp prst="textArchDown">
              <a:avLst>
                <a:gd name="adj" fmla="val 4144366"/>
              </a:avLst>
            </a:prstTxWarp>
            <a:spAutoFit/>
          </a:bodyPr>
          <a:lstStyle/>
          <a:p>
            <a:r>
              <a:rPr lang="en-US" dirty="0" smtClean="0"/>
              <a:t>100 kHz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5388186" y="1803400"/>
            <a:ext cx="0" cy="9990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175587" y="2435720"/>
            <a:ext cx="125647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w</a:t>
            </a:r>
            <a:r>
              <a:rPr lang="en-US" sz="1200" dirty="0" smtClean="0"/>
              <a:t>orking range</a:t>
            </a:r>
            <a:endParaRPr lang="en-US" sz="1200" dirty="0"/>
          </a:p>
        </p:txBody>
      </p:sp>
      <p:cxnSp>
        <p:nvCxnSpPr>
          <p:cNvPr id="44" name="Straight Connector 43"/>
          <p:cNvCxnSpPr/>
          <p:nvPr/>
        </p:nvCxnSpPr>
        <p:spPr>
          <a:xfrm flipH="1">
            <a:off x="5388186" y="2396067"/>
            <a:ext cx="2616200" cy="0"/>
          </a:xfrm>
          <a:prstGeom prst="line">
            <a:avLst/>
          </a:prstGeom>
          <a:ln>
            <a:headEnd type="arrow" w="lg" len="lg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174812" y="2169700"/>
            <a:ext cx="974574" cy="377143"/>
          </a:xfrm>
          <a:prstGeom prst="rect">
            <a:avLst/>
          </a:prstGeom>
          <a:solidFill>
            <a:srgbClr val="CC6666"/>
          </a:solidFill>
          <a:effectLst>
            <a:outerShdw blurRad="50800" dist="101600" dir="270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0000"/>
                </a:solidFill>
              </a:rPr>
              <a:t>FEROL</a:t>
            </a:r>
            <a:endParaRPr lang="en-US" sz="1600" dirty="0">
              <a:solidFill>
                <a:srgbClr val="000000"/>
              </a:solidFill>
            </a:endParaRPr>
          </a:p>
        </p:txBody>
      </p:sp>
      <p:cxnSp>
        <p:nvCxnSpPr>
          <p:cNvPr id="51" name="Straight Arrow Connector 50"/>
          <p:cNvCxnSpPr/>
          <p:nvPr/>
        </p:nvCxnSpPr>
        <p:spPr>
          <a:xfrm flipH="1">
            <a:off x="1556034" y="2702560"/>
            <a:ext cx="1" cy="1800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Elbow Connector 64"/>
          <p:cNvCxnSpPr>
            <a:stCxn id="55" idx="2"/>
          </p:cNvCxnSpPr>
          <p:nvPr/>
        </p:nvCxnSpPr>
        <p:spPr>
          <a:xfrm rot="16200000" flipH="1">
            <a:off x="1031208" y="2177733"/>
            <a:ext cx="155717" cy="893935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H="1">
            <a:off x="2115106" y="2702560"/>
            <a:ext cx="1" cy="1800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Rectangle 78"/>
          <p:cNvSpPr/>
          <p:nvPr/>
        </p:nvSpPr>
        <p:spPr>
          <a:xfrm>
            <a:off x="619163" y="4978529"/>
            <a:ext cx="476237" cy="342888"/>
          </a:xfrm>
          <a:prstGeom prst="rect">
            <a:avLst/>
          </a:prstGeom>
          <a:solidFill>
            <a:srgbClr val="CC6666"/>
          </a:solidFill>
          <a:effectLst>
            <a:outerShdw blurRad="50800" dist="101600" dir="270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B</a:t>
            </a:r>
            <a:r>
              <a:rPr lang="en-US" dirty="0" smtClean="0">
                <a:solidFill>
                  <a:srgbClr val="000000"/>
                </a:solidFill>
              </a:rPr>
              <a:t>U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1876988" y="4974431"/>
            <a:ext cx="476237" cy="342888"/>
          </a:xfrm>
          <a:prstGeom prst="rect">
            <a:avLst/>
          </a:prstGeom>
          <a:solidFill>
            <a:srgbClr val="CC6666"/>
          </a:solidFill>
          <a:effectLst>
            <a:outerShdw blurRad="50800" dist="101600" dir="270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B</a:t>
            </a:r>
            <a:r>
              <a:rPr lang="en-US" dirty="0" smtClean="0">
                <a:solidFill>
                  <a:srgbClr val="000000"/>
                </a:solidFill>
              </a:rPr>
              <a:t>U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2504964" y="4978529"/>
            <a:ext cx="476237" cy="342888"/>
          </a:xfrm>
          <a:prstGeom prst="rect">
            <a:avLst/>
          </a:prstGeom>
          <a:solidFill>
            <a:srgbClr val="CC6666"/>
          </a:solidFill>
          <a:effectLst>
            <a:outerShdw blurRad="50800" dist="101600" dir="270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B</a:t>
            </a:r>
            <a:r>
              <a:rPr lang="en-US" dirty="0" smtClean="0">
                <a:solidFill>
                  <a:srgbClr val="000000"/>
                </a:solidFill>
              </a:rPr>
              <a:t>U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84" name="Elbow Connector 83"/>
          <p:cNvCxnSpPr/>
          <p:nvPr/>
        </p:nvCxnSpPr>
        <p:spPr>
          <a:xfrm>
            <a:off x="1977495" y="4558364"/>
            <a:ext cx="757523" cy="72224"/>
          </a:xfrm>
          <a:prstGeom prst="bentConnector3">
            <a:avLst>
              <a:gd name="adj1" fmla="val 403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>
            <a:off x="2735019" y="4630588"/>
            <a:ext cx="0" cy="3515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Elbow Connector 90"/>
          <p:cNvCxnSpPr/>
          <p:nvPr/>
        </p:nvCxnSpPr>
        <p:spPr>
          <a:xfrm>
            <a:off x="1873593" y="4560906"/>
            <a:ext cx="241514" cy="159722"/>
          </a:xfrm>
          <a:prstGeom prst="bentConnector3">
            <a:avLst>
              <a:gd name="adj1" fmla="val -394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/>
          <p:nvPr/>
        </p:nvCxnSpPr>
        <p:spPr>
          <a:xfrm>
            <a:off x="2123856" y="4720628"/>
            <a:ext cx="0" cy="26148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/>
          <p:nvPr/>
        </p:nvCxnSpPr>
        <p:spPr>
          <a:xfrm>
            <a:off x="1479835" y="4720628"/>
            <a:ext cx="0" cy="26148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>
            <a:off x="871294" y="4630588"/>
            <a:ext cx="0" cy="3515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Elbow Connector 104"/>
          <p:cNvCxnSpPr/>
          <p:nvPr/>
        </p:nvCxnSpPr>
        <p:spPr>
          <a:xfrm rot="10800000" flipV="1">
            <a:off x="1479834" y="4560906"/>
            <a:ext cx="202916" cy="159722"/>
          </a:xfrm>
          <a:prstGeom prst="bentConnector3">
            <a:avLst>
              <a:gd name="adj1" fmla="val 452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Elbow Connector 110"/>
          <p:cNvCxnSpPr/>
          <p:nvPr/>
        </p:nvCxnSpPr>
        <p:spPr>
          <a:xfrm rot="10800000" flipV="1">
            <a:off x="871294" y="4560906"/>
            <a:ext cx="639444" cy="69682"/>
          </a:xfrm>
          <a:prstGeom prst="bentConnector3">
            <a:avLst>
              <a:gd name="adj1" fmla="val -48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/>
          <p:cNvCxnSpPr/>
          <p:nvPr/>
        </p:nvCxnSpPr>
        <p:spPr>
          <a:xfrm>
            <a:off x="2110653" y="5321417"/>
            <a:ext cx="0" cy="42116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Rectangle 60"/>
          <p:cNvSpPr/>
          <p:nvPr/>
        </p:nvSpPr>
        <p:spPr>
          <a:xfrm>
            <a:off x="598619" y="5364726"/>
            <a:ext cx="2118357" cy="1493273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" name="Straight Connector 47"/>
          <p:cNvCxnSpPr/>
          <p:nvPr/>
        </p:nvCxnSpPr>
        <p:spPr>
          <a:xfrm flipV="1">
            <a:off x="8004386" y="1803400"/>
            <a:ext cx="0" cy="9990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00590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9783"/>
    </mc:Choice>
    <mc:Fallback>
      <p:transition xmlns:p14="http://schemas.microsoft.com/office/powerpoint/2010/main" spd="slow" advTm="59783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setup: DAQ1 vs. DAQ2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A8BAF-4C44-41F2-84F6-405B509B878D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75840" y="6302587"/>
            <a:ext cx="5115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Comparison of throughput per Readout Unit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9212" y="929486"/>
            <a:ext cx="7368987" cy="5346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2916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507"/>
    </mc:Choice>
    <mc:Fallback>
      <p:transition xmlns:p14="http://schemas.microsoft.com/office/powerpoint/2010/main" spd="slow" advTm="30507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/ 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CMS has designed a central data acquisition system for post-LS1 data taking</a:t>
            </a:r>
          </a:p>
          <a:p>
            <a:pPr lvl="1"/>
            <a:r>
              <a:rPr lang="en-US" dirty="0"/>
              <a:t>replacing outdated standards by modern technology</a:t>
            </a:r>
          </a:p>
          <a:p>
            <a:pPr lvl="1"/>
            <a:r>
              <a:rPr lang="en-US" dirty="0" smtClean="0"/>
              <a:t>~ twice the event building capacity than DAQ system for Run1</a:t>
            </a:r>
          </a:p>
          <a:p>
            <a:pPr lvl="1"/>
            <a:r>
              <a:rPr lang="en-US" dirty="0" err="1"/>
              <a:t>a</a:t>
            </a:r>
            <a:r>
              <a:rPr lang="en-US" dirty="0" err="1" smtClean="0"/>
              <a:t>ccomodating</a:t>
            </a:r>
            <a:r>
              <a:rPr lang="en-US" dirty="0" smtClean="0"/>
              <a:t> a large dynamic range of up to 8 </a:t>
            </a:r>
            <a:r>
              <a:rPr lang="en-US" dirty="0" err="1" smtClean="0"/>
              <a:t>kByte</a:t>
            </a:r>
            <a:r>
              <a:rPr lang="en-US" dirty="0" smtClean="0"/>
              <a:t> fragments, flexible configuration  </a:t>
            </a:r>
          </a:p>
          <a:p>
            <a:endParaRPr lang="en-US" dirty="0" smtClean="0"/>
          </a:p>
          <a:p>
            <a:r>
              <a:rPr lang="en-US" dirty="0" smtClean="0"/>
              <a:t>Increase in networking bandwidth was faster than increase in event sizes</a:t>
            </a:r>
          </a:p>
          <a:p>
            <a:pPr lvl="1"/>
            <a:r>
              <a:rPr lang="en-US" dirty="0"/>
              <a:t>Number of event builder PCs reduced by a factor ~10</a:t>
            </a:r>
          </a:p>
          <a:p>
            <a:pPr lvl="2"/>
            <a:r>
              <a:rPr lang="en-US" dirty="0"/>
              <a:t>Each PC handles a factor ~10 more bandwidth</a:t>
            </a:r>
          </a:p>
          <a:p>
            <a:pPr lvl="2"/>
            <a:r>
              <a:rPr lang="en-US" dirty="0"/>
              <a:t>Requires performance related fine-tuning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Performed various performance tests with a small scale demonstrator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First installation activities for DAQ2 have started already</a:t>
            </a:r>
          </a:p>
          <a:p>
            <a:pPr lvl="1"/>
            <a:r>
              <a:rPr lang="en-US" dirty="0" smtClean="0"/>
              <a:t>Full deployment foreseen for mid 2014</a:t>
            </a:r>
          </a:p>
          <a:p>
            <a:endParaRPr lang="en-US" dirty="0"/>
          </a:p>
          <a:p>
            <a:r>
              <a:rPr lang="en-US" dirty="0" smtClean="0"/>
              <a:t>Looking forward to recording physics data after the Long Shutdown 1 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A8BAF-4C44-41F2-84F6-405B509B878D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30600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5289"/>
    </mc:Choice>
    <mc:Fallback>
      <p:transition xmlns:p14="http://schemas.microsoft.com/office/powerpoint/2010/main" spd="slow" advTm="55289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DAQ2 Motivation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Requirements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Layout / Data path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Frontend Readout Link</a:t>
            </a:r>
          </a:p>
          <a:p>
            <a:pPr>
              <a:lnSpc>
                <a:spcPct val="150000"/>
              </a:lnSpc>
            </a:pPr>
            <a:r>
              <a:rPr lang="en-US" dirty="0"/>
              <a:t>E</a:t>
            </a:r>
            <a:r>
              <a:rPr lang="en-US" dirty="0" smtClean="0"/>
              <a:t>vent builder core</a:t>
            </a:r>
          </a:p>
          <a:p>
            <a:pPr>
              <a:lnSpc>
                <a:spcPct val="150000"/>
              </a:lnSpc>
            </a:pPr>
            <a:r>
              <a:rPr lang="en-US" dirty="0"/>
              <a:t>Performance </a:t>
            </a:r>
            <a:r>
              <a:rPr lang="en-US" dirty="0" smtClean="0"/>
              <a:t>considerations</a:t>
            </a:r>
          </a:p>
          <a:p>
            <a:pPr>
              <a:lnSpc>
                <a:spcPct val="150000"/>
              </a:lnSpc>
            </a:pPr>
            <a:r>
              <a:rPr lang="en-US" dirty="0" err="1" smtClean="0"/>
              <a:t>Infiniband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File based filter farm and storage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DAQ2 test setup and results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Summary/Outlook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A8BAF-4C44-41F2-84F6-405B509B878D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11211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19"/>
    </mc:Choice>
    <mc:Fallback>
      <p:transition xmlns:p14="http://schemas.microsoft.com/office/powerpoint/2010/main" spd="slow" advTm="319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verage-sizes-vs-vertex-tota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777" y="2116666"/>
            <a:ext cx="3221019" cy="30913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DAQ2 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Aging equipment:</a:t>
            </a:r>
          </a:p>
          <a:p>
            <a:pPr lvl="1"/>
            <a:r>
              <a:rPr lang="en-US" dirty="0" smtClean="0"/>
              <a:t>Run1 DAQ uses some technologies which are disappearing </a:t>
            </a:r>
          </a:p>
          <a:p>
            <a:pPr lvl="2"/>
            <a:r>
              <a:rPr lang="en-US" dirty="0" smtClean="0"/>
              <a:t>PCI-X cards, </a:t>
            </a:r>
            <a:r>
              <a:rPr lang="en-US" dirty="0" err="1" smtClean="0"/>
              <a:t>Myrinet</a:t>
            </a:r>
            <a:endParaRPr lang="en-US" dirty="0" smtClean="0"/>
          </a:p>
          <a:p>
            <a:pPr lvl="2"/>
            <a:r>
              <a:rPr lang="en-US" dirty="0" smtClean="0"/>
              <a:t>Almost all equipment reached the end of the 5 </a:t>
            </a:r>
            <a:r>
              <a:rPr lang="en-US" dirty="0"/>
              <a:t>year </a:t>
            </a:r>
            <a:r>
              <a:rPr lang="en-US" dirty="0" smtClean="0"/>
              <a:t>lifecycle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CMS </a:t>
            </a:r>
            <a:r>
              <a:rPr lang="en-US" dirty="0"/>
              <a:t>detector upgrades</a:t>
            </a:r>
          </a:p>
          <a:p>
            <a:pPr lvl="1"/>
            <a:r>
              <a:rPr lang="en-US" dirty="0"/>
              <a:t>Some subsystems move to new front-end </a:t>
            </a:r>
            <a:br>
              <a:rPr lang="en-US" dirty="0"/>
            </a:br>
            <a:r>
              <a:rPr lang="en-US" dirty="0"/>
              <a:t>drivers</a:t>
            </a:r>
          </a:p>
          <a:p>
            <a:pPr lvl="1"/>
            <a:r>
              <a:rPr lang="en-US" dirty="0"/>
              <a:t>Some subsystems will add more channels</a:t>
            </a:r>
          </a:p>
          <a:p>
            <a:endParaRPr lang="en-US" dirty="0" smtClean="0"/>
          </a:p>
          <a:p>
            <a:r>
              <a:rPr lang="en-US" dirty="0" smtClean="0"/>
              <a:t>LHC performance</a:t>
            </a:r>
          </a:p>
          <a:p>
            <a:pPr lvl="1"/>
            <a:r>
              <a:rPr lang="en-US" dirty="0" smtClean="0"/>
              <a:t>Expect higher instantaneous luminosity after LS1 </a:t>
            </a:r>
            <a:br>
              <a:rPr lang="en-US" dirty="0" smtClean="0"/>
            </a:br>
            <a:r>
              <a:rPr lang="en-US" dirty="0" smtClean="0"/>
              <a:t>→ higher number of interactions per bunch </a:t>
            </a:r>
            <a:br>
              <a:rPr lang="en-US" dirty="0" smtClean="0"/>
            </a:br>
            <a:r>
              <a:rPr lang="en-US" dirty="0" smtClean="0"/>
              <a:t>     crossing (‘pileup’)</a:t>
            </a:r>
            <a:br>
              <a:rPr lang="en-US" dirty="0" smtClean="0"/>
            </a:br>
            <a:r>
              <a:rPr lang="en-US" dirty="0" smtClean="0"/>
              <a:t>→ larger event size, higher data rate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Physics</a:t>
            </a:r>
          </a:p>
          <a:p>
            <a:pPr lvl="1"/>
            <a:r>
              <a:rPr lang="en-US" dirty="0" smtClean="0"/>
              <a:t>Higher </a:t>
            </a:r>
            <a:r>
              <a:rPr lang="en-US" dirty="0" err="1" smtClean="0"/>
              <a:t>centre</a:t>
            </a:r>
            <a:r>
              <a:rPr lang="en-US" dirty="0" smtClean="0"/>
              <a:t>-of-mass energy and more pileup imply:</a:t>
            </a:r>
          </a:p>
          <a:p>
            <a:pPr lvl="2"/>
            <a:r>
              <a:rPr lang="en-US" dirty="0"/>
              <a:t>e</a:t>
            </a:r>
            <a:r>
              <a:rPr lang="en-US" dirty="0" smtClean="0"/>
              <a:t>ither raise trigger thresholds, or</a:t>
            </a:r>
          </a:p>
          <a:p>
            <a:pPr lvl="2"/>
            <a:r>
              <a:rPr lang="en-US" dirty="0"/>
              <a:t>m</a:t>
            </a:r>
            <a:r>
              <a:rPr lang="en-US" dirty="0" smtClean="0"/>
              <a:t>ore intelligent decisions at Higher Level Trigger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→ requires more CPU power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A8BAF-4C44-41F2-84F6-405B509B878D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89373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9"/>
    </mc:Choice>
    <mc:Fallback>
      <p:transition xmlns:p14="http://schemas.microsoft.com/office/powerpoint/2010/main" spd="slow" advTm="159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812" y="116059"/>
            <a:ext cx="8283387" cy="644023"/>
          </a:xfrm>
        </p:spPr>
        <p:txBody>
          <a:bodyPr/>
          <a:lstStyle/>
          <a:p>
            <a:r>
              <a:rPr lang="en-US" dirty="0" smtClean="0"/>
              <a:t>DAQ2 requirements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A8BAF-4C44-41F2-84F6-405B509B878D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6348726"/>
              </p:ext>
            </p:extLst>
          </p:nvPr>
        </p:nvGraphicFramePr>
        <p:xfrm>
          <a:off x="439803" y="786318"/>
          <a:ext cx="8372463" cy="5425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0821"/>
                <a:gridCol w="2790821"/>
                <a:gridCol w="279082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Requirement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DAQ1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DAQ2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Readout rate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 kHz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Front end drivers (FEDs)</a:t>
                      </a:r>
                      <a:br>
                        <a:rPr lang="en-US" dirty="0" smtClean="0"/>
                      </a:b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640: 1 ~ 2 </a:t>
                      </a:r>
                      <a:r>
                        <a:rPr lang="en-US" dirty="0" err="1" smtClean="0"/>
                        <a:t>kByte</a:t>
                      </a:r>
                      <a:endParaRPr lang="en-US" dirty="0" smtClean="0"/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640: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1 ~ 2 </a:t>
                      </a:r>
                      <a:r>
                        <a:rPr lang="en-US" dirty="0" err="1" smtClean="0"/>
                        <a:t>kByte</a:t>
                      </a:r>
                      <a:endParaRPr lang="en-US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~50: 2 ~ 8 </a:t>
                      </a:r>
                      <a:r>
                        <a:rPr lang="en-US" dirty="0" err="1" smtClean="0"/>
                        <a:t>kByte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 readout bandwidth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 </a:t>
                      </a:r>
                      <a:r>
                        <a:rPr lang="en-US" dirty="0" err="1" smtClean="0"/>
                        <a:t>GByte</a:t>
                      </a:r>
                      <a:r>
                        <a:rPr lang="en-US" dirty="0" smtClean="0"/>
                        <a:t>/s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 </a:t>
                      </a:r>
                      <a:r>
                        <a:rPr lang="en-US" dirty="0" err="1" smtClean="0"/>
                        <a:t>GByte</a:t>
                      </a:r>
                      <a:r>
                        <a:rPr lang="en-US" dirty="0" smtClean="0"/>
                        <a:t>/s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Interface to FEDs</a:t>
                      </a:r>
                      <a:r>
                        <a:rPr lang="en-US" baseline="30000" dirty="0" smtClean="0"/>
                        <a:t>1)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SLink64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Slink64/Slink</a:t>
                      </a:r>
                      <a:r>
                        <a:rPr lang="en-US" baseline="0" dirty="0" smtClean="0"/>
                        <a:t> Express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Coupling</a:t>
                      </a:r>
                      <a:r>
                        <a:rPr lang="en-US" baseline="0" dirty="0" smtClean="0"/>
                        <a:t> Event builder</a:t>
                      </a:r>
                      <a:br>
                        <a:rPr lang="en-US" baseline="0" dirty="0" smtClean="0"/>
                      </a:br>
                      <a:r>
                        <a:rPr lang="en-US" baseline="0" dirty="0" smtClean="0"/>
                        <a:t>software/HLT software</a:t>
                      </a:r>
                      <a:r>
                        <a:rPr lang="en-US" baseline="30000" dirty="0" smtClean="0"/>
                        <a:t>2)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 requirement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decoupled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Lossless event building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 ✅ 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HLT capacity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extendable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High </a:t>
                      </a:r>
                      <a:r>
                        <a:rPr lang="en-US" dirty="0" err="1" smtClean="0"/>
                        <a:t>availabilty</a:t>
                      </a:r>
                      <a:r>
                        <a:rPr lang="en-US" dirty="0" smtClean="0"/>
                        <a:t>/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fault tolerance</a:t>
                      </a:r>
                      <a:r>
                        <a:rPr lang="en-US" baseline="30000" dirty="0" smtClean="0"/>
                        <a:t>3)</a:t>
                      </a:r>
                      <a:endParaRPr lang="en-US" baseline="300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 ✅ 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Cloud </a:t>
                      </a:r>
                      <a:r>
                        <a:rPr lang="en-US" smtClean="0"/>
                        <a:t>facility</a:t>
                      </a:r>
                      <a:r>
                        <a:rPr lang="en-US" baseline="0" smtClean="0"/>
                        <a:t> for </a:t>
                      </a:r>
                      <a:r>
                        <a:rPr lang="en-US" baseline="0" dirty="0" smtClean="0"/>
                        <a:t>offline processing</a:t>
                      </a:r>
                      <a:r>
                        <a:rPr lang="en-US" baseline="30000" dirty="0" smtClean="0"/>
                        <a:t>4)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originally not required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 ✅ 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Subdetector local runs</a:t>
                      </a:r>
                      <a:endParaRPr lang="en-US" baseline="300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 ✅ 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258460" y="6412569"/>
            <a:ext cx="8792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See talks of   1) P. </a:t>
            </a:r>
            <a:r>
              <a:rPr lang="en-US" dirty="0" err="1" smtClean="0"/>
              <a:t>Žejdl</a:t>
            </a:r>
            <a:r>
              <a:rPr lang="en-US" dirty="0" smtClean="0"/>
              <a:t>         2) R. Mommsen        3) </a:t>
            </a:r>
            <a:r>
              <a:rPr lang="en-US" dirty="0" err="1" smtClean="0"/>
              <a:t>H.Sakulin</a:t>
            </a:r>
            <a:r>
              <a:rPr lang="en-US" dirty="0" smtClean="0"/>
              <a:t>      4) </a:t>
            </a:r>
            <a:r>
              <a:rPr lang="en-US" dirty="0" err="1" smtClean="0"/>
              <a:t>J.A.Coarasa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25862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1"/>
    </mc:Choice>
    <mc:Fallback>
      <p:transition xmlns:p14="http://schemas.microsoft.com/office/powerpoint/2010/main" spd="slow" advTm="131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Rectangle 90"/>
          <p:cNvSpPr/>
          <p:nvPr/>
        </p:nvSpPr>
        <p:spPr>
          <a:xfrm>
            <a:off x="2718520" y="2160103"/>
            <a:ext cx="6062309" cy="4027788"/>
          </a:xfrm>
          <a:prstGeom prst="rect">
            <a:avLst/>
          </a:prstGeom>
          <a:solidFill>
            <a:srgbClr val="008000">
              <a:alpha val="2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2718520" y="822475"/>
            <a:ext cx="6062309" cy="1333687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Can 71"/>
          <p:cNvSpPr/>
          <p:nvPr/>
        </p:nvSpPr>
        <p:spPr>
          <a:xfrm>
            <a:off x="322060" y="5442648"/>
            <a:ext cx="611900" cy="509974"/>
          </a:xfrm>
          <a:prstGeom prst="can">
            <a:avLst/>
          </a:prstGeom>
          <a:effectLst>
            <a:outerShdw blurRad="50800" dist="101600" dir="270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DAQ2 data path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A8BAF-4C44-41F2-84F6-405B509B878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572666" y="827146"/>
            <a:ext cx="974574" cy="561194"/>
          </a:xfrm>
          <a:prstGeom prst="rect">
            <a:avLst/>
          </a:prstGeom>
          <a:solidFill>
            <a:srgbClr val="99CC99"/>
          </a:solidFill>
          <a:ln>
            <a:noFill/>
          </a:ln>
          <a:effectLst>
            <a:outerShdw blurRad="50800" dist="101600" dir="270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FED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6530" y="952488"/>
            <a:ext cx="5059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~640 (legacy) + 50 (</a:t>
            </a:r>
            <a:r>
              <a:rPr lang="en-US" dirty="0" err="1" smtClean="0">
                <a:latin typeface="Arial"/>
                <a:cs typeface="Arial"/>
              </a:rPr>
              <a:t>μ</a:t>
            </a:r>
            <a:r>
              <a:rPr lang="en-US" dirty="0" err="1" smtClean="0"/>
              <a:t>TCA</a:t>
            </a:r>
            <a:r>
              <a:rPr lang="en-US" dirty="0" smtClean="0"/>
              <a:t>) Front End Drivers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572666" y="1779020"/>
            <a:ext cx="974574" cy="377143"/>
          </a:xfrm>
          <a:prstGeom prst="rect">
            <a:avLst/>
          </a:prstGeom>
          <a:solidFill>
            <a:srgbClr val="CC6666"/>
          </a:solidFill>
          <a:effectLst>
            <a:outerShdw blurRad="50800" dist="101600" dir="270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FEROL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06530" y="1551950"/>
            <a:ext cx="42517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~576 Front End Readout Optical Links (FEROLs)</a:t>
            </a:r>
            <a:endParaRPr lang="en-US" dirty="0"/>
          </a:p>
        </p:txBody>
      </p:sp>
      <p:cxnSp>
        <p:nvCxnSpPr>
          <p:cNvPr id="10" name="Straight Arrow Connector 9"/>
          <p:cNvCxnSpPr>
            <a:stCxn id="5" idx="2"/>
          </p:cNvCxnSpPr>
          <p:nvPr/>
        </p:nvCxnSpPr>
        <p:spPr>
          <a:xfrm>
            <a:off x="2059953" y="1388340"/>
            <a:ext cx="0" cy="3906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4103" y="2491960"/>
            <a:ext cx="786529" cy="365458"/>
          </a:xfrm>
          <a:prstGeom prst="rect">
            <a:avLst/>
          </a:prstGeom>
        </p:spPr>
      </p:pic>
      <p:cxnSp>
        <p:nvCxnSpPr>
          <p:cNvPr id="16" name="Straight Arrow Connector 15"/>
          <p:cNvCxnSpPr>
            <a:endCxn id="15" idx="0"/>
          </p:cNvCxnSpPr>
          <p:nvPr/>
        </p:nvCxnSpPr>
        <p:spPr>
          <a:xfrm>
            <a:off x="2057368" y="2156163"/>
            <a:ext cx="0" cy="33579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806530" y="2412238"/>
            <a:ext cx="57355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 </a:t>
            </a:r>
            <a:r>
              <a:rPr lang="en-US" dirty="0" err="1" smtClean="0"/>
              <a:t>GBit</a:t>
            </a:r>
            <a:r>
              <a:rPr lang="en-US" dirty="0" smtClean="0"/>
              <a:t>/s Ethernet → 40 </a:t>
            </a:r>
            <a:r>
              <a:rPr lang="en-US" dirty="0" err="1" smtClean="0"/>
              <a:t>GBit</a:t>
            </a:r>
            <a:r>
              <a:rPr lang="en-US" dirty="0" smtClean="0"/>
              <a:t>/s Ethernet switches,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>
                <a:solidFill>
                  <a:srgbClr val="B06B00"/>
                </a:solidFill>
              </a:rPr>
              <a:t>8/12/16 →1 concentration </a:t>
            </a:r>
            <a:endParaRPr lang="en-US" dirty="0">
              <a:solidFill>
                <a:srgbClr val="B06B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815654" y="3150902"/>
            <a:ext cx="476237" cy="342888"/>
          </a:xfrm>
          <a:prstGeom prst="rect">
            <a:avLst/>
          </a:prstGeom>
          <a:solidFill>
            <a:srgbClr val="CC6666"/>
          </a:solidFill>
          <a:effectLst>
            <a:outerShdw blurRad="50800" dist="101600" dir="270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RU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20" name="Straight Arrow Connector 19"/>
          <p:cNvCxnSpPr>
            <a:stCxn id="15" idx="2"/>
            <a:endCxn id="19" idx="0"/>
          </p:cNvCxnSpPr>
          <p:nvPr/>
        </p:nvCxnSpPr>
        <p:spPr>
          <a:xfrm flipH="1">
            <a:off x="2053773" y="2857418"/>
            <a:ext cx="3595" cy="29348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806530" y="3124458"/>
            <a:ext cx="5425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72 Readout Unit PCs (</a:t>
            </a:r>
            <a:r>
              <a:rPr lang="en-US" dirty="0" err="1" smtClean="0"/>
              <a:t>superfragment</a:t>
            </a:r>
            <a:r>
              <a:rPr lang="en-US" dirty="0" smtClean="0"/>
              <a:t> assembly)</a:t>
            </a:r>
            <a:endParaRPr lang="en-US" dirty="0"/>
          </a:p>
        </p:txBody>
      </p:sp>
      <p:cxnSp>
        <p:nvCxnSpPr>
          <p:cNvPr id="24" name="Straight Arrow Connector 23"/>
          <p:cNvCxnSpPr>
            <a:endCxn id="42" idx="0"/>
          </p:cNvCxnSpPr>
          <p:nvPr/>
        </p:nvCxnSpPr>
        <p:spPr>
          <a:xfrm>
            <a:off x="2057368" y="3493790"/>
            <a:ext cx="0" cy="31097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806530" y="3643174"/>
            <a:ext cx="48355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Infiniband</a:t>
            </a:r>
            <a:r>
              <a:rPr lang="en-US" dirty="0" smtClean="0"/>
              <a:t> switch (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full 72 </a:t>
            </a:r>
            <a:r>
              <a:rPr lang="en-US" smtClean="0">
                <a:solidFill>
                  <a:schemeClr val="accent4">
                    <a:lumMod val="75000"/>
                  </a:schemeClr>
                </a:solidFill>
              </a:rPr>
              <a:t>x 48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connectivity</a:t>
            </a:r>
            <a:r>
              <a:rPr lang="en-US" dirty="0" smtClean="0"/>
              <a:t>, </a:t>
            </a:r>
            <a:br>
              <a:rPr lang="en-US" dirty="0" smtClean="0"/>
            </a:br>
            <a:r>
              <a:rPr lang="en-US" dirty="0" smtClean="0"/>
              <a:t>2.7 </a:t>
            </a:r>
            <a:r>
              <a:rPr lang="en-US" dirty="0" err="1" smtClean="0"/>
              <a:t>TBit</a:t>
            </a:r>
            <a:r>
              <a:rPr lang="en-US" dirty="0" smtClean="0"/>
              <a:t>/s)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137690" y="3474956"/>
            <a:ext cx="9961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IB 56 </a:t>
            </a:r>
            <a:r>
              <a:rPr lang="en-US" sz="1200" dirty="0" err="1" smtClean="0"/>
              <a:t>GBit</a:t>
            </a:r>
            <a:r>
              <a:rPr lang="en-US" sz="1200" dirty="0" smtClean="0"/>
              <a:t>/s</a:t>
            </a:r>
            <a:endParaRPr lang="en-US" sz="1200" dirty="0"/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2074719" y="4145282"/>
            <a:ext cx="0" cy="27112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1815654" y="4416405"/>
            <a:ext cx="476237" cy="342888"/>
          </a:xfrm>
          <a:prstGeom prst="rect">
            <a:avLst/>
          </a:prstGeom>
          <a:solidFill>
            <a:srgbClr val="CC6666"/>
          </a:solidFill>
          <a:effectLst>
            <a:outerShdw blurRad="50800" dist="101600" dir="270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B</a:t>
            </a:r>
            <a:r>
              <a:rPr lang="en-US" dirty="0" smtClean="0">
                <a:solidFill>
                  <a:srgbClr val="000000"/>
                </a:solidFill>
              </a:rPr>
              <a:t>U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806530" y="4389961"/>
            <a:ext cx="4151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48 Builder units (full event assembly)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134201" y="4689956"/>
            <a:ext cx="1101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Eth 40 </a:t>
            </a:r>
            <a:r>
              <a:rPr lang="en-US" sz="1200" dirty="0" err="1" smtClean="0"/>
              <a:t>GBit</a:t>
            </a:r>
            <a:r>
              <a:rPr lang="en-US" sz="1200" dirty="0" smtClean="0"/>
              <a:t>/s</a:t>
            </a:r>
            <a:endParaRPr lang="en-US" sz="1200" dirty="0"/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2057368" y="4759293"/>
            <a:ext cx="0" cy="27112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134201" y="1317355"/>
            <a:ext cx="10205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Slink64/</a:t>
            </a:r>
            <a:br>
              <a:rPr lang="en-US" sz="1200" dirty="0" smtClean="0"/>
            </a:br>
            <a:r>
              <a:rPr lang="en-US" sz="1200" dirty="0" err="1" smtClean="0"/>
              <a:t>SlinkExpress</a:t>
            </a:r>
            <a:endParaRPr lang="en-US" sz="1200" dirty="0"/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4103" y="3804768"/>
            <a:ext cx="786529" cy="365458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137690" y="4104839"/>
            <a:ext cx="9961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IB 56 </a:t>
            </a:r>
            <a:r>
              <a:rPr lang="en-US" sz="1200" dirty="0" err="1" smtClean="0"/>
              <a:t>GBit</a:t>
            </a:r>
            <a:r>
              <a:rPr lang="en-US" sz="1200" dirty="0" smtClean="0"/>
              <a:t>/s</a:t>
            </a:r>
            <a:endParaRPr lang="en-US" sz="1200" dirty="0"/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4103" y="5031863"/>
            <a:ext cx="786529" cy="365458"/>
          </a:xfrm>
          <a:prstGeom prst="rect">
            <a:avLst/>
          </a:prstGeom>
        </p:spPr>
      </p:pic>
      <p:sp>
        <p:nvSpPr>
          <p:cNvPr id="49" name="TextBox 48"/>
          <p:cNvSpPr txBox="1"/>
          <p:nvPr/>
        </p:nvSpPr>
        <p:spPr>
          <a:xfrm>
            <a:off x="134201" y="2718918"/>
            <a:ext cx="1101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Eth 40 </a:t>
            </a:r>
            <a:r>
              <a:rPr lang="en-US" sz="1200" dirty="0" err="1" smtClean="0"/>
              <a:t>GBit</a:t>
            </a:r>
            <a:r>
              <a:rPr lang="en-US" sz="1200" dirty="0" smtClean="0"/>
              <a:t>/s</a:t>
            </a:r>
            <a:endParaRPr lang="en-US" sz="1200" dirty="0"/>
          </a:p>
        </p:txBody>
      </p:sp>
      <p:sp>
        <p:nvSpPr>
          <p:cNvPr id="50" name="TextBox 49"/>
          <p:cNvSpPr txBox="1"/>
          <p:nvPr/>
        </p:nvSpPr>
        <p:spPr>
          <a:xfrm>
            <a:off x="134201" y="2135239"/>
            <a:ext cx="1101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Eth 10 </a:t>
            </a:r>
            <a:r>
              <a:rPr lang="en-US" sz="1200" dirty="0" err="1" smtClean="0"/>
              <a:t>GBit</a:t>
            </a:r>
            <a:r>
              <a:rPr lang="en-US" sz="1200" dirty="0" smtClean="0"/>
              <a:t>/s</a:t>
            </a:r>
            <a:endParaRPr lang="en-US" sz="1200" dirty="0"/>
          </a:p>
        </p:txBody>
      </p:sp>
      <p:cxnSp>
        <p:nvCxnSpPr>
          <p:cNvPr id="51" name="Straight Arrow Connector 50"/>
          <p:cNvCxnSpPr/>
          <p:nvPr/>
        </p:nvCxnSpPr>
        <p:spPr>
          <a:xfrm>
            <a:off x="2074719" y="5397321"/>
            <a:ext cx="0" cy="271123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2806530" y="4891426"/>
            <a:ext cx="59773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Ethernet switches 40 </a:t>
            </a:r>
            <a:r>
              <a:rPr lang="en-US" dirty="0" err="1" smtClean="0"/>
              <a:t>GBit</a:t>
            </a:r>
            <a:r>
              <a:rPr lang="en-US" dirty="0" smtClean="0"/>
              <a:t>/s → 10 </a:t>
            </a:r>
            <a:r>
              <a:rPr lang="en-US" dirty="0" err="1" smtClean="0"/>
              <a:t>GBit</a:t>
            </a:r>
            <a:r>
              <a:rPr lang="en-US" dirty="0" smtClean="0"/>
              <a:t>/s (</a:t>
            </a:r>
            <a:r>
              <a:rPr lang="en-US" dirty="0"/>
              <a:t>→ </a:t>
            </a:r>
            <a:r>
              <a:rPr lang="en-US" dirty="0" smtClean="0"/>
              <a:t> 1 </a:t>
            </a:r>
            <a:r>
              <a:rPr lang="en-US" dirty="0" err="1" smtClean="0"/>
              <a:t>GBit</a:t>
            </a:r>
            <a:r>
              <a:rPr lang="en-US" dirty="0"/>
              <a:t>/</a:t>
            </a:r>
            <a:r>
              <a:rPr lang="en-US" dirty="0" smtClean="0"/>
              <a:t>s),</a:t>
            </a:r>
            <a:br>
              <a:rPr lang="en-US" dirty="0" smtClean="0"/>
            </a:br>
            <a:r>
              <a:rPr lang="en-US" dirty="0" smtClean="0">
                <a:solidFill>
                  <a:srgbClr val="B06B00"/>
                </a:solidFill>
              </a:rPr>
              <a:t>1 →M distribution</a:t>
            </a:r>
            <a:endParaRPr lang="en-US" dirty="0">
              <a:solidFill>
                <a:srgbClr val="B06B00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1815653" y="5668444"/>
            <a:ext cx="476237" cy="342888"/>
          </a:xfrm>
          <a:prstGeom prst="rect">
            <a:avLst/>
          </a:prstGeom>
          <a:solidFill>
            <a:srgbClr val="CC6666"/>
          </a:solidFill>
          <a:effectLst>
            <a:outerShdw blurRad="50800" dist="101600" dir="270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FU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806530" y="5668444"/>
            <a:ext cx="3077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Filter units (~ 13’000 cores)</a:t>
            </a:r>
            <a:endParaRPr lang="en-US" dirty="0"/>
          </a:p>
        </p:txBody>
      </p:sp>
      <p:cxnSp>
        <p:nvCxnSpPr>
          <p:cNvPr id="60" name="Elbow Connector 59"/>
          <p:cNvCxnSpPr>
            <a:stCxn id="48" idx="1"/>
            <a:endCxn id="72" idx="1"/>
          </p:cNvCxnSpPr>
          <p:nvPr/>
        </p:nvCxnSpPr>
        <p:spPr>
          <a:xfrm rot="10800000" flipV="1">
            <a:off x="628011" y="5214592"/>
            <a:ext cx="1036093" cy="228056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137418" y="5953335"/>
            <a:ext cx="1036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</a:t>
            </a:r>
            <a:r>
              <a:rPr lang="en-US" dirty="0" smtClean="0"/>
              <a:t>torage</a:t>
            </a:r>
            <a:endParaRPr lang="en-US" dirty="0"/>
          </a:p>
        </p:txBody>
      </p:sp>
      <p:cxnSp>
        <p:nvCxnSpPr>
          <p:cNvPr id="75" name="Straight Arrow Connector 74"/>
          <p:cNvCxnSpPr/>
          <p:nvPr/>
        </p:nvCxnSpPr>
        <p:spPr>
          <a:xfrm>
            <a:off x="8780829" y="822475"/>
            <a:ext cx="535" cy="13336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 rot="16200000">
            <a:off x="7758100" y="1158368"/>
            <a:ext cx="12774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B3B3B3"/>
                </a:solidFill>
              </a:rPr>
              <a:t>c</a:t>
            </a:r>
            <a:r>
              <a:rPr lang="en-US" dirty="0" smtClean="0">
                <a:solidFill>
                  <a:srgbClr val="B3B3B3"/>
                </a:solidFill>
              </a:rPr>
              <a:t>ustom</a:t>
            </a:r>
            <a:br>
              <a:rPr lang="en-US" dirty="0" smtClean="0">
                <a:solidFill>
                  <a:srgbClr val="B3B3B3"/>
                </a:solidFill>
              </a:rPr>
            </a:br>
            <a:r>
              <a:rPr lang="en-US" dirty="0" smtClean="0">
                <a:solidFill>
                  <a:srgbClr val="B3B3B3"/>
                </a:solidFill>
              </a:rPr>
              <a:t>hardware</a:t>
            </a:r>
            <a:endParaRPr lang="en-US" dirty="0">
              <a:solidFill>
                <a:srgbClr val="B3B3B3"/>
              </a:solidFill>
            </a:endParaRPr>
          </a:p>
        </p:txBody>
      </p:sp>
      <p:cxnSp>
        <p:nvCxnSpPr>
          <p:cNvPr id="77" name="Straight Arrow Connector 76"/>
          <p:cNvCxnSpPr/>
          <p:nvPr/>
        </p:nvCxnSpPr>
        <p:spPr>
          <a:xfrm flipH="1">
            <a:off x="8780829" y="2156163"/>
            <a:ext cx="535" cy="403172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 rot="16200000">
            <a:off x="7690444" y="3847060"/>
            <a:ext cx="15355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B3B3B3"/>
                </a:solidFill>
              </a:rPr>
              <a:t>commercial</a:t>
            </a:r>
            <a:br>
              <a:rPr lang="en-US" dirty="0" smtClean="0">
                <a:solidFill>
                  <a:srgbClr val="B3B3B3"/>
                </a:solidFill>
              </a:rPr>
            </a:br>
            <a:r>
              <a:rPr lang="en-US" dirty="0" smtClean="0">
                <a:solidFill>
                  <a:srgbClr val="B3B3B3"/>
                </a:solidFill>
              </a:rPr>
              <a:t>hardware</a:t>
            </a:r>
            <a:endParaRPr lang="en-US" dirty="0">
              <a:solidFill>
                <a:srgbClr val="B3B3B3"/>
              </a:solidFill>
            </a:endParaRPr>
          </a:p>
        </p:txBody>
      </p:sp>
      <p:cxnSp>
        <p:nvCxnSpPr>
          <p:cNvPr id="81" name="Straight Connector 80"/>
          <p:cNvCxnSpPr/>
          <p:nvPr/>
        </p:nvCxnSpPr>
        <p:spPr>
          <a:xfrm flipH="1">
            <a:off x="2718520" y="2156163"/>
            <a:ext cx="6304927" cy="2462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Elbow Connector 125"/>
          <p:cNvCxnSpPr/>
          <p:nvPr/>
        </p:nvCxnSpPr>
        <p:spPr>
          <a:xfrm flipV="1">
            <a:off x="1464734" y="5397322"/>
            <a:ext cx="350922" cy="157094"/>
          </a:xfrm>
          <a:prstGeom prst="bentConnector3">
            <a:avLst>
              <a:gd name="adj1" fmla="val 100667"/>
            </a:avLst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Elbow Connector 143"/>
          <p:cNvCxnSpPr/>
          <p:nvPr/>
        </p:nvCxnSpPr>
        <p:spPr>
          <a:xfrm rot="10800000">
            <a:off x="2291891" y="5397322"/>
            <a:ext cx="332777" cy="157094"/>
          </a:xfrm>
          <a:prstGeom prst="bentConnector3">
            <a:avLst>
              <a:gd name="adj1" fmla="val 100885"/>
            </a:avLst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Arrow Connector 146"/>
          <p:cNvCxnSpPr/>
          <p:nvPr/>
        </p:nvCxnSpPr>
        <p:spPr>
          <a:xfrm>
            <a:off x="1464734" y="5537757"/>
            <a:ext cx="0" cy="21111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/>
          <p:cNvCxnSpPr/>
          <p:nvPr/>
        </p:nvCxnSpPr>
        <p:spPr>
          <a:xfrm>
            <a:off x="2624668" y="5554416"/>
            <a:ext cx="0" cy="21111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Arrow Connector 150"/>
          <p:cNvCxnSpPr/>
          <p:nvPr/>
        </p:nvCxnSpPr>
        <p:spPr>
          <a:xfrm>
            <a:off x="1903086" y="3643175"/>
            <a:ext cx="0" cy="16613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3" name="Elbow Connector 152"/>
          <p:cNvCxnSpPr/>
          <p:nvPr/>
        </p:nvCxnSpPr>
        <p:spPr>
          <a:xfrm rot="10800000">
            <a:off x="1464734" y="3493790"/>
            <a:ext cx="443958" cy="149384"/>
          </a:xfrm>
          <a:prstGeom prst="bentConnector3">
            <a:avLst>
              <a:gd name="adj1" fmla="val 97677"/>
            </a:avLst>
          </a:prstGeom>
          <a:ln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Arrow Connector 160"/>
          <p:cNvCxnSpPr/>
          <p:nvPr/>
        </p:nvCxnSpPr>
        <p:spPr>
          <a:xfrm>
            <a:off x="2226921" y="3628750"/>
            <a:ext cx="0" cy="18307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Elbow Connector 161"/>
          <p:cNvCxnSpPr/>
          <p:nvPr/>
        </p:nvCxnSpPr>
        <p:spPr>
          <a:xfrm flipV="1">
            <a:off x="2226921" y="3493790"/>
            <a:ext cx="320319" cy="134961"/>
          </a:xfrm>
          <a:prstGeom prst="bentConnector3">
            <a:avLst>
              <a:gd name="adj1" fmla="val 102864"/>
            </a:avLst>
          </a:prstGeom>
          <a:ln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Arrow Connector 169"/>
          <p:cNvCxnSpPr/>
          <p:nvPr/>
        </p:nvCxnSpPr>
        <p:spPr>
          <a:xfrm>
            <a:off x="1836310" y="2307284"/>
            <a:ext cx="0" cy="18307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1" name="Elbow Connector 170"/>
          <p:cNvCxnSpPr/>
          <p:nvPr/>
        </p:nvCxnSpPr>
        <p:spPr>
          <a:xfrm rot="10800000">
            <a:off x="1397958" y="2174833"/>
            <a:ext cx="438352" cy="132452"/>
          </a:xfrm>
          <a:prstGeom prst="bentConnector3">
            <a:avLst>
              <a:gd name="adj1" fmla="val 98287"/>
            </a:avLst>
          </a:prstGeom>
          <a:ln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Arrow Connector 171"/>
          <p:cNvCxnSpPr/>
          <p:nvPr/>
        </p:nvCxnSpPr>
        <p:spPr>
          <a:xfrm>
            <a:off x="2226921" y="2300185"/>
            <a:ext cx="0" cy="18307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3" name="Elbow Connector 172"/>
          <p:cNvCxnSpPr/>
          <p:nvPr/>
        </p:nvCxnSpPr>
        <p:spPr>
          <a:xfrm flipV="1">
            <a:off x="2226921" y="2135239"/>
            <a:ext cx="397747" cy="164949"/>
          </a:xfrm>
          <a:prstGeom prst="bentConnector3">
            <a:avLst>
              <a:gd name="adj1" fmla="val 101088"/>
            </a:avLst>
          </a:prstGeom>
          <a:ln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Arrow Connector 177"/>
          <p:cNvCxnSpPr/>
          <p:nvPr/>
        </p:nvCxnSpPr>
        <p:spPr>
          <a:xfrm>
            <a:off x="2547240" y="4290302"/>
            <a:ext cx="0" cy="18307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9" name="Elbow Connector 178"/>
          <p:cNvCxnSpPr/>
          <p:nvPr/>
        </p:nvCxnSpPr>
        <p:spPr>
          <a:xfrm rot="10800000">
            <a:off x="2226922" y="4145282"/>
            <a:ext cx="320319" cy="132452"/>
          </a:xfrm>
          <a:prstGeom prst="bentConnector3">
            <a:avLst>
              <a:gd name="adj1" fmla="val 100221"/>
            </a:avLst>
          </a:prstGeom>
          <a:ln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Arrow Connector 181"/>
          <p:cNvCxnSpPr/>
          <p:nvPr/>
        </p:nvCxnSpPr>
        <p:spPr>
          <a:xfrm>
            <a:off x="1469840" y="4290302"/>
            <a:ext cx="0" cy="18307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3" name="Elbow Connector 182"/>
          <p:cNvCxnSpPr/>
          <p:nvPr/>
        </p:nvCxnSpPr>
        <p:spPr>
          <a:xfrm flipV="1">
            <a:off x="1464734" y="4170228"/>
            <a:ext cx="443958" cy="120074"/>
          </a:xfrm>
          <a:prstGeom prst="bentConnector3">
            <a:avLst>
              <a:gd name="adj1" fmla="val 101491"/>
            </a:avLst>
          </a:prstGeom>
          <a:ln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12961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1482"/>
    </mc:Choice>
    <mc:Fallback>
      <p:transition xmlns:p14="http://schemas.microsoft.com/office/powerpoint/2010/main" spd="slow" advTm="71482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DAQ2 layout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89" r="-101"/>
          <a:stretch/>
        </p:blipFill>
        <p:spPr>
          <a:xfrm>
            <a:off x="1080183" y="979714"/>
            <a:ext cx="6980084" cy="570895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A8BAF-4C44-41F2-84F6-405B509B878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243302" y="1780432"/>
            <a:ext cx="197122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underground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134766" y="4365666"/>
            <a:ext cx="22601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surface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-1280035" y="434031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080183" y="5280383"/>
            <a:ext cx="514821" cy="5500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70027" y="5920432"/>
            <a:ext cx="393704" cy="4400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3870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379"/>
    </mc:Choice>
    <mc:Fallback>
      <p:transition xmlns:p14="http://schemas.microsoft.com/office/powerpoint/2010/main" spd="slow" advTm="6379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FrontEnd</a:t>
            </a:r>
            <a:r>
              <a:rPr lang="en-US" dirty="0" smtClean="0"/>
              <a:t> Readout Link (FEROL)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5000"/>
                    </a14:imgEffect>
                  </a14:imgLayer>
                </a14:imgProps>
              </a:ext>
            </a:extLst>
          </a:blip>
          <a:srcRect l="-955" r="-30988"/>
          <a:stretch/>
        </p:blipFill>
        <p:spPr>
          <a:xfrm>
            <a:off x="6216591" y="822476"/>
            <a:ext cx="3665722" cy="2922767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A8BAF-4C44-41F2-84F6-405B509B878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749082" y="2645134"/>
            <a:ext cx="1135447" cy="58477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sz="1600" dirty="0" smtClean="0"/>
              <a:t>Slink64</a:t>
            </a:r>
          </a:p>
          <a:p>
            <a:pPr algn="r"/>
            <a:r>
              <a:rPr lang="en-US" sz="1600" dirty="0"/>
              <a:t>f</a:t>
            </a:r>
            <a:r>
              <a:rPr lang="en-US" sz="1600" dirty="0" smtClean="0"/>
              <a:t>rom FEDs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6951883" y="6040209"/>
            <a:ext cx="20462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</a:t>
            </a:r>
            <a:r>
              <a:rPr lang="en-US" dirty="0" smtClean="0"/>
              <a:t>ee P. </a:t>
            </a:r>
            <a:r>
              <a:rPr lang="en-US" dirty="0" err="1" smtClean="0"/>
              <a:t>Žejdl’s</a:t>
            </a:r>
            <a:r>
              <a:rPr lang="en-US" dirty="0" smtClean="0"/>
              <a:t> talk</a:t>
            </a:r>
            <a:br>
              <a:rPr lang="en-US" dirty="0" smtClean="0"/>
            </a:br>
            <a:r>
              <a:rPr lang="en-US" dirty="0" smtClean="0"/>
              <a:t>for more details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5980331" y="2659905"/>
            <a:ext cx="69401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5980331" y="3122438"/>
            <a:ext cx="69401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5785724" y="1911443"/>
            <a:ext cx="69401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308218" y="1618427"/>
            <a:ext cx="1357463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sz="1600" dirty="0" smtClean="0"/>
              <a:t>Slink Express</a:t>
            </a:r>
          </a:p>
          <a:p>
            <a:pPr algn="r"/>
            <a:r>
              <a:rPr lang="en-US" sz="1600" dirty="0" smtClean="0"/>
              <a:t>from </a:t>
            </a:r>
            <a:r>
              <a:rPr lang="en-US" sz="1600" dirty="0" err="1" smtClean="0">
                <a:latin typeface=""/>
              </a:rPr>
              <a:t>μ</a:t>
            </a:r>
            <a:r>
              <a:rPr lang="en-US" sz="1600" dirty="0" err="1" smtClean="0"/>
              <a:t>TCA</a:t>
            </a:r>
            <a:r>
              <a:rPr lang="en-US" sz="1600" dirty="0" smtClean="0"/>
              <a:t> </a:t>
            </a:r>
            <a:br>
              <a:rPr lang="en-US" sz="1600" dirty="0" smtClean="0"/>
            </a:br>
            <a:r>
              <a:rPr lang="en-US" sz="1600" dirty="0" smtClean="0"/>
              <a:t>FEDs</a:t>
            </a:r>
            <a:endParaRPr lang="en-US" sz="1600" dirty="0"/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5785724" y="1477829"/>
            <a:ext cx="69401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844167" y="1275328"/>
            <a:ext cx="1941557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sz="1600" dirty="0" smtClean="0"/>
              <a:t>10 </a:t>
            </a:r>
            <a:r>
              <a:rPr lang="en-US" sz="1600" dirty="0" err="1" smtClean="0"/>
              <a:t>GBit</a:t>
            </a:r>
            <a:r>
              <a:rPr lang="en-US" sz="1600" dirty="0" smtClean="0"/>
              <a:t>/s Ethernet</a:t>
            </a: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174812" y="979714"/>
            <a:ext cx="8848633" cy="57089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Replace </a:t>
            </a:r>
            <a:r>
              <a:rPr lang="en-US" dirty="0" err="1" smtClean="0"/>
              <a:t>Myrinet</a:t>
            </a:r>
            <a:r>
              <a:rPr lang="en-US" dirty="0" smtClean="0"/>
              <a:t> card </a:t>
            </a:r>
            <a:br>
              <a:rPr lang="en-US" dirty="0" smtClean="0"/>
            </a:br>
            <a:r>
              <a:rPr lang="en-US" dirty="0" smtClean="0"/>
              <a:t>(upper half) by a new</a:t>
            </a:r>
            <a:br>
              <a:rPr lang="en-US" dirty="0" smtClean="0"/>
            </a:br>
            <a:r>
              <a:rPr lang="en-US" dirty="0" smtClean="0"/>
              <a:t>custom card</a:t>
            </a:r>
          </a:p>
          <a:p>
            <a:r>
              <a:rPr lang="en-US" dirty="0" smtClean="0"/>
              <a:t>PCI-X interface to legacy</a:t>
            </a:r>
            <a:br>
              <a:rPr lang="en-US" dirty="0" smtClean="0"/>
            </a:br>
            <a:r>
              <a:rPr lang="en-US" dirty="0" smtClean="0"/>
              <a:t>slink receiver card </a:t>
            </a:r>
            <a:br>
              <a:rPr lang="en-US" dirty="0" smtClean="0"/>
            </a:br>
            <a:r>
              <a:rPr lang="en-US" dirty="0" smtClean="0"/>
              <a:t>(lower half) </a:t>
            </a:r>
          </a:p>
          <a:p>
            <a:r>
              <a:rPr lang="en-US" dirty="0" smtClean="0"/>
              <a:t>10 </a:t>
            </a:r>
            <a:r>
              <a:rPr lang="en-US" dirty="0" err="1" smtClean="0"/>
              <a:t>GBit</a:t>
            </a:r>
            <a:r>
              <a:rPr lang="en-US" dirty="0" smtClean="0"/>
              <a:t>/s Ethernet output to</a:t>
            </a:r>
            <a:br>
              <a:rPr lang="en-US" dirty="0" smtClean="0"/>
            </a:br>
            <a:r>
              <a:rPr lang="en-US" dirty="0" smtClean="0"/>
              <a:t>central event builder</a:t>
            </a:r>
          </a:p>
          <a:p>
            <a:pPr lvl="1"/>
            <a:r>
              <a:rPr lang="en-US" dirty="0" smtClean="0"/>
              <a:t>Restricted TCP/IP protocol engine inside the FPGA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Additional optical links (inputs) for future </a:t>
            </a:r>
            <a:r>
              <a:rPr lang="en-US" dirty="0" err="1" smtClean="0">
                <a:latin typeface="Arial"/>
                <a:cs typeface="Arial"/>
              </a:rPr>
              <a:t>μ</a:t>
            </a:r>
            <a:r>
              <a:rPr lang="en-US" dirty="0" err="1" smtClean="0"/>
              <a:t>TCA</a:t>
            </a:r>
            <a:r>
              <a:rPr lang="en-US" dirty="0" smtClean="0"/>
              <a:t> based Front End Drivers</a:t>
            </a:r>
            <a:r>
              <a:rPr lang="en-US" dirty="0"/>
              <a:t> </a:t>
            </a:r>
            <a:r>
              <a:rPr lang="en-US" dirty="0" smtClean="0"/>
              <a:t>(6-10 </a:t>
            </a:r>
            <a:r>
              <a:rPr lang="en-US" dirty="0" err="1" smtClean="0"/>
              <a:t>GBit</a:t>
            </a:r>
            <a:r>
              <a:rPr lang="en-US" dirty="0" smtClean="0"/>
              <a:t>/s; custom, simple point to point protocol)</a:t>
            </a:r>
          </a:p>
          <a:p>
            <a:endParaRPr lang="en-US" dirty="0"/>
          </a:p>
          <a:p>
            <a:r>
              <a:rPr lang="en-US" dirty="0" smtClean="0"/>
              <a:t>Allows to use industry standard 10 </a:t>
            </a:r>
            <a:r>
              <a:rPr lang="en-US" dirty="0" err="1" smtClean="0"/>
              <a:t>GBit</a:t>
            </a:r>
            <a:r>
              <a:rPr lang="en-US" dirty="0" smtClean="0"/>
              <a:t>/s transceivers, cables and switches/routers</a:t>
            </a:r>
            <a:endParaRPr lang="en-US" dirty="0"/>
          </a:p>
          <a:p>
            <a:pPr lvl="1"/>
            <a:r>
              <a:rPr lang="en-US" dirty="0" smtClean="0"/>
              <a:t>Only commercially available hardware further downstream</a:t>
            </a:r>
          </a:p>
        </p:txBody>
      </p:sp>
    </p:spTree>
    <p:extLst>
      <p:ext uri="{BB962C8B-B14F-4D97-AF65-F5344CB8AC3E}">
        <p14:creationId xmlns:p14="http://schemas.microsoft.com/office/powerpoint/2010/main" val="42217739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2362"/>
    </mc:Choice>
    <mc:Fallback>
      <p:transition xmlns:p14="http://schemas.microsoft.com/office/powerpoint/2010/main" spd="slow" advTm="72362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4"/>
          <p:cNvPicPr>
            <a:picLocks noChangeAspect="1"/>
          </p:cNvPicPr>
          <p:nvPr/>
        </p:nvPicPr>
        <p:blipFill rotWithShape="1">
          <a:blip r:embed="rId2"/>
          <a:srcRect l="-89" r="-101"/>
          <a:stretch/>
        </p:blipFill>
        <p:spPr>
          <a:xfrm>
            <a:off x="5957574" y="116059"/>
            <a:ext cx="2238044" cy="1830477"/>
          </a:xfrm>
          <a:prstGeom prst="rect">
            <a:avLst/>
          </a:prstGeom>
        </p:spPr>
      </p:pic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lIns="64291" tIns="32146" rIns="64291" bIns="32146">
            <a:normAutofit/>
          </a:bodyPr>
          <a:lstStyle/>
          <a:p>
            <a:r>
              <a:rPr lang="en-US" dirty="0" smtClean="0"/>
              <a:t>Event Builder Core</a:t>
            </a:r>
            <a:endParaRPr lang="en-US" dirty="0"/>
          </a:p>
        </p:txBody>
      </p:sp>
      <p:sp>
        <p:nvSpPr>
          <p:cNvPr id="20482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 lIns="64291" tIns="32146" rIns="3014198" bIns="32146">
            <a:normAutofit lnSpcReduction="10000"/>
          </a:bodyPr>
          <a:lstStyle/>
          <a:p>
            <a:r>
              <a:rPr lang="en-US" dirty="0" smtClean="0"/>
              <a:t>Two stage event building:</a:t>
            </a:r>
          </a:p>
          <a:p>
            <a:pPr lvl="1"/>
            <a:r>
              <a:rPr lang="en-US" dirty="0" smtClean="0"/>
              <a:t>72 Readout units (RU) aggregate </a:t>
            </a:r>
            <a:br>
              <a:rPr lang="en-US" dirty="0" smtClean="0"/>
            </a:br>
            <a:r>
              <a:rPr lang="en-US" dirty="0" smtClean="0"/>
              <a:t>8-16 fragments (4 </a:t>
            </a:r>
            <a:r>
              <a:rPr lang="en-US" dirty="0" err="1" smtClean="0"/>
              <a:t>kByte</a:t>
            </a:r>
            <a:r>
              <a:rPr lang="en-US" dirty="0" smtClean="0"/>
              <a:t> average) into </a:t>
            </a:r>
            <a:r>
              <a:rPr lang="en-US" dirty="0" err="1" smtClean="0"/>
              <a:t>superfragments</a:t>
            </a:r>
            <a:endParaRPr lang="en-US" dirty="0" smtClean="0"/>
          </a:p>
          <a:p>
            <a:pPr lvl="2"/>
            <a:r>
              <a:rPr lang="en-US" dirty="0" smtClean="0"/>
              <a:t>Larger buffers compared to FEROLs</a:t>
            </a:r>
          </a:p>
          <a:p>
            <a:pPr lvl="1"/>
            <a:r>
              <a:rPr lang="en-US" dirty="0" smtClean="0"/>
              <a:t>48 Builder Units (BU) build the entire event from </a:t>
            </a:r>
            <a:r>
              <a:rPr lang="en-US" dirty="0" err="1" smtClean="0"/>
              <a:t>superfragments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err="1" smtClean="0"/>
              <a:t>InifiniBand</a:t>
            </a:r>
            <a:r>
              <a:rPr lang="en-US" dirty="0" smtClean="0"/>
              <a:t> (or </a:t>
            </a:r>
            <a:r>
              <a:rPr lang="en-US" dirty="0"/>
              <a:t>40 </a:t>
            </a:r>
            <a:r>
              <a:rPr lang="en-US" dirty="0" err="1" smtClean="0"/>
              <a:t>Gbit</a:t>
            </a:r>
            <a:r>
              <a:rPr lang="en-US" dirty="0" smtClean="0"/>
              <a:t>/s Ethernet) as interconnect</a:t>
            </a:r>
            <a:br>
              <a:rPr lang="en-US" dirty="0" smtClean="0"/>
            </a:br>
            <a:endParaRPr lang="en-US" sz="1600" dirty="0"/>
          </a:p>
          <a:p>
            <a:r>
              <a:rPr lang="en-US" dirty="0" smtClean="0"/>
              <a:t>Works in a 15 x 15 system, need to scale</a:t>
            </a:r>
            <a:br>
              <a:rPr lang="en-US" dirty="0" smtClean="0"/>
            </a:br>
            <a:r>
              <a:rPr lang="en-US" dirty="0" smtClean="0"/>
              <a:t>to 72 x 48</a:t>
            </a:r>
          </a:p>
          <a:p>
            <a:endParaRPr lang="en-US" dirty="0"/>
          </a:p>
          <a:p>
            <a:r>
              <a:rPr lang="en-US" dirty="0" smtClean="0"/>
              <a:t>Fault tolerance: </a:t>
            </a:r>
          </a:p>
          <a:p>
            <a:pPr lvl="1"/>
            <a:r>
              <a:rPr lang="en-US" dirty="0" smtClean="0"/>
              <a:t>FEROLs can be routed to different RU</a:t>
            </a:r>
            <a:br>
              <a:rPr lang="en-US" dirty="0" smtClean="0"/>
            </a:br>
            <a:r>
              <a:rPr lang="en-US" dirty="0" smtClean="0"/>
              <a:t>(adding a second switching layer improves</a:t>
            </a:r>
            <a:br>
              <a:rPr lang="en-US" dirty="0" smtClean="0"/>
            </a:br>
            <a:r>
              <a:rPr lang="en-US" dirty="0" smtClean="0"/>
              <a:t>flexibility)</a:t>
            </a:r>
          </a:p>
          <a:p>
            <a:pPr lvl="1"/>
            <a:r>
              <a:rPr lang="en-US" dirty="0" smtClean="0"/>
              <a:t>Builder Units can be excluded from running</a:t>
            </a:r>
            <a:br>
              <a:rPr lang="en-US" dirty="0" smtClean="0"/>
            </a:br>
            <a:endParaRPr lang="en-US" dirty="0"/>
          </a:p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lIns="64291" tIns="32146" rIns="64291" bIns="32146"/>
          <a:lstStyle/>
          <a:p>
            <a:fld id="{EA83BDF3-261E-D040-87EB-75409252A308}" type="slidenum">
              <a:rPr lang="en-US"/>
              <a:pPr/>
              <a:t>8</a:t>
            </a:fld>
            <a:endParaRPr lang="en-US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9860" y="2365036"/>
            <a:ext cx="2973586" cy="2491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ounded Rectangle 4"/>
          <p:cNvSpPr/>
          <p:nvPr/>
        </p:nvSpPr>
        <p:spPr>
          <a:xfrm>
            <a:off x="6197600" y="1058333"/>
            <a:ext cx="1998018" cy="440267"/>
          </a:xfrm>
          <a:prstGeom prst="roundRect">
            <a:avLst/>
          </a:prstGeom>
          <a:solidFill>
            <a:schemeClr val="accent2">
              <a:lumMod val="50000"/>
              <a:lumOff val="50000"/>
              <a:alpha val="30000"/>
            </a:schemeClr>
          </a:solidFill>
          <a:ln w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31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7462"/>
    </mc:Choice>
    <mc:Fallback>
      <p:transition xmlns:p14="http://schemas.microsoft.com/office/powerpoint/2010/main" spd="slow" advTm="77462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174812" y="979714"/>
            <a:ext cx="8789893" cy="57089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Number of DAQ2 elements</a:t>
            </a:r>
            <a:br>
              <a:rPr lang="en-US" dirty="0" smtClean="0"/>
            </a:br>
            <a:r>
              <a:rPr lang="en-US" dirty="0" smtClean="0"/>
              <a:t>is an order of magnitude</a:t>
            </a:r>
            <a:br>
              <a:rPr lang="en-US" dirty="0" smtClean="0"/>
            </a:br>
            <a:r>
              <a:rPr lang="en-US" dirty="0" smtClean="0"/>
              <a:t>smaller than for DAQ1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Consequently, bandwidth</a:t>
            </a:r>
            <a:br>
              <a:rPr lang="en-US" dirty="0" smtClean="0"/>
            </a:br>
            <a:r>
              <a:rPr lang="en-US" dirty="0" smtClean="0"/>
              <a:t>per PC is an order of </a:t>
            </a:r>
            <a:br>
              <a:rPr lang="en-US" dirty="0" smtClean="0"/>
            </a:br>
            <a:r>
              <a:rPr lang="en-US" dirty="0" smtClean="0"/>
              <a:t>magnitude higher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CPU frequency did not increase since DAQ1 but number of cores</a:t>
            </a:r>
            <a:br>
              <a:rPr lang="en-US" dirty="0" smtClean="0"/>
            </a:br>
            <a:r>
              <a:rPr lang="en-US" dirty="0" smtClean="0"/>
              <a:t>did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Need to pay attention to </a:t>
            </a:r>
            <a:br>
              <a:rPr lang="en-US" dirty="0" smtClean="0"/>
            </a:br>
            <a:r>
              <a:rPr lang="en-US" dirty="0" smtClean="0"/>
              <a:t>performance tuning</a:t>
            </a:r>
          </a:p>
          <a:p>
            <a:pPr lvl="1"/>
            <a:r>
              <a:rPr lang="en-US" dirty="0" smtClean="0"/>
              <a:t>TCP socket buffers</a:t>
            </a:r>
          </a:p>
          <a:p>
            <a:pPr lvl="1"/>
            <a:r>
              <a:rPr lang="en-US" dirty="0" smtClean="0"/>
              <a:t>Interrupt affinities</a:t>
            </a:r>
          </a:p>
          <a:p>
            <a:pPr lvl="1"/>
            <a:r>
              <a:rPr lang="en-US" dirty="0" smtClean="0"/>
              <a:t>Non-uniform memory access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7315843" y="4483100"/>
            <a:ext cx="247650" cy="24765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/>
          <p:cNvSpPr/>
          <p:nvPr/>
        </p:nvSpPr>
        <p:spPr>
          <a:xfrm>
            <a:off x="7315843" y="4806950"/>
            <a:ext cx="247650" cy="24765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>
            <a:off x="7004693" y="4483100"/>
            <a:ext cx="247650" cy="24765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>
            <a:off x="7004693" y="4806950"/>
            <a:ext cx="247650" cy="24765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>
            <a:off x="6680843" y="4483100"/>
            <a:ext cx="247650" cy="24765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ounded Rectangle 24"/>
          <p:cNvSpPr/>
          <p:nvPr/>
        </p:nvSpPr>
        <p:spPr>
          <a:xfrm>
            <a:off x="6680843" y="4806950"/>
            <a:ext cx="247650" cy="24765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ounded Rectangle 25"/>
          <p:cNvSpPr/>
          <p:nvPr/>
        </p:nvSpPr>
        <p:spPr>
          <a:xfrm>
            <a:off x="6350643" y="4483100"/>
            <a:ext cx="247650" cy="24765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ounded Rectangle 26"/>
          <p:cNvSpPr/>
          <p:nvPr/>
        </p:nvSpPr>
        <p:spPr>
          <a:xfrm>
            <a:off x="6350643" y="4806950"/>
            <a:ext cx="247650" cy="24765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considerations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2715841"/>
              </p:ext>
            </p:extLst>
          </p:nvPr>
        </p:nvGraphicFramePr>
        <p:xfrm>
          <a:off x="3972560" y="979714"/>
          <a:ext cx="5050886" cy="16972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7248"/>
                <a:gridCol w="1298156"/>
                <a:gridCol w="1185482"/>
              </a:tblGrid>
              <a:tr h="339441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DAQ1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DAQ2</a:t>
                      </a:r>
                      <a:endParaRPr lang="en-US" sz="1400" dirty="0"/>
                    </a:p>
                  </a:txBody>
                  <a:tcPr/>
                </a:tc>
              </a:tr>
              <a:tr h="33944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# readout units (RU)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640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48</a:t>
                      </a:r>
                      <a:endParaRPr lang="en-US" sz="1400" dirty="0"/>
                    </a:p>
                  </a:txBody>
                  <a:tcPr/>
                </a:tc>
              </a:tr>
              <a:tr h="33944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RU</a:t>
                      </a:r>
                      <a:r>
                        <a:rPr lang="en-US" sz="1400" baseline="0" dirty="0" smtClean="0"/>
                        <a:t> max. bandwidth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 </a:t>
                      </a:r>
                      <a:r>
                        <a:rPr lang="en-US" sz="1400" dirty="0" err="1" smtClean="0"/>
                        <a:t>Gbit</a:t>
                      </a:r>
                      <a:r>
                        <a:rPr lang="en-US" sz="1400" dirty="0" smtClean="0"/>
                        <a:t>/s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40 </a:t>
                      </a:r>
                      <a:r>
                        <a:rPr lang="en-US" sz="1400" dirty="0" err="1" smtClean="0"/>
                        <a:t>Gbit</a:t>
                      </a:r>
                      <a:r>
                        <a:rPr lang="en-US" sz="1400" dirty="0" smtClean="0"/>
                        <a:t>/s</a:t>
                      </a:r>
                      <a:endParaRPr lang="en-US" sz="1400" dirty="0"/>
                    </a:p>
                  </a:txBody>
                  <a:tcPr/>
                </a:tc>
              </a:tr>
              <a:tr h="33944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# builder units (BU)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&gt;1000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72</a:t>
                      </a:r>
                      <a:endParaRPr lang="en-US" sz="1400" dirty="0"/>
                    </a:p>
                  </a:txBody>
                  <a:tcPr/>
                </a:tc>
              </a:tr>
              <a:tr h="33944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BU max. bandwidth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 </a:t>
                      </a:r>
                      <a:r>
                        <a:rPr lang="en-US" sz="1400" dirty="0" err="1" smtClean="0"/>
                        <a:t>Gbit</a:t>
                      </a:r>
                      <a:r>
                        <a:rPr lang="en-US" sz="1400" dirty="0" smtClean="0"/>
                        <a:t>/s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56 </a:t>
                      </a:r>
                      <a:r>
                        <a:rPr lang="en-US" sz="1400" dirty="0" err="1" smtClean="0"/>
                        <a:t>Gbit</a:t>
                      </a:r>
                      <a:r>
                        <a:rPr lang="en-US" sz="1400" dirty="0" smtClean="0"/>
                        <a:t>/s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A8BAF-4C44-41F2-84F6-405B509B878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6209672" y="4404360"/>
            <a:ext cx="1493520" cy="751840"/>
          </a:xfrm>
          <a:prstGeom prst="roundRect">
            <a:avLst/>
          </a:prstGeom>
          <a:solidFill>
            <a:schemeClr val="accent4"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CPU0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7315843" y="5753100"/>
            <a:ext cx="247650" cy="24765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ounded Rectangle 28"/>
          <p:cNvSpPr/>
          <p:nvPr/>
        </p:nvSpPr>
        <p:spPr>
          <a:xfrm>
            <a:off x="7315843" y="6076950"/>
            <a:ext cx="247650" cy="24765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ounded Rectangle 29"/>
          <p:cNvSpPr/>
          <p:nvPr/>
        </p:nvSpPr>
        <p:spPr>
          <a:xfrm>
            <a:off x="7004693" y="5753100"/>
            <a:ext cx="247650" cy="24765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ounded Rectangle 30"/>
          <p:cNvSpPr/>
          <p:nvPr/>
        </p:nvSpPr>
        <p:spPr>
          <a:xfrm>
            <a:off x="7004693" y="6076950"/>
            <a:ext cx="247650" cy="24765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ounded Rectangle 31"/>
          <p:cNvSpPr/>
          <p:nvPr/>
        </p:nvSpPr>
        <p:spPr>
          <a:xfrm>
            <a:off x="6680843" y="5753100"/>
            <a:ext cx="247650" cy="24765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ounded Rectangle 32"/>
          <p:cNvSpPr/>
          <p:nvPr/>
        </p:nvSpPr>
        <p:spPr>
          <a:xfrm>
            <a:off x="6680843" y="6076950"/>
            <a:ext cx="247650" cy="24765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ounded Rectangle 33"/>
          <p:cNvSpPr/>
          <p:nvPr/>
        </p:nvSpPr>
        <p:spPr>
          <a:xfrm>
            <a:off x="6350643" y="5753100"/>
            <a:ext cx="247650" cy="24765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ounded Rectangle 34"/>
          <p:cNvSpPr/>
          <p:nvPr/>
        </p:nvSpPr>
        <p:spPr>
          <a:xfrm>
            <a:off x="6350643" y="6076950"/>
            <a:ext cx="247650" cy="24765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ounded Rectangle 35"/>
          <p:cNvSpPr/>
          <p:nvPr/>
        </p:nvSpPr>
        <p:spPr>
          <a:xfrm>
            <a:off x="6209672" y="5674360"/>
            <a:ext cx="1493520" cy="751840"/>
          </a:xfrm>
          <a:prstGeom prst="roundRect">
            <a:avLst/>
          </a:prstGeom>
          <a:solidFill>
            <a:schemeClr val="accent4"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CPU1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7" name="Up-Down Arrow 36"/>
          <p:cNvSpPr/>
          <p:nvPr/>
        </p:nvSpPr>
        <p:spPr>
          <a:xfrm>
            <a:off x="6825623" y="5156200"/>
            <a:ext cx="205739" cy="518160"/>
          </a:xfrm>
          <a:prstGeom prst="up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8157" y="4503261"/>
            <a:ext cx="909953" cy="227489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8157" y="4827111"/>
            <a:ext cx="909953" cy="227489"/>
          </a:xfrm>
          <a:prstGeom prst="rect">
            <a:avLst/>
          </a:prstGeom>
        </p:spPr>
      </p:pic>
      <p:sp>
        <p:nvSpPr>
          <p:cNvPr id="44" name="Up-Down Arrow 43"/>
          <p:cNvSpPr/>
          <p:nvPr/>
        </p:nvSpPr>
        <p:spPr>
          <a:xfrm rot="5400000">
            <a:off x="7777804" y="4456748"/>
            <a:ext cx="205739" cy="354965"/>
          </a:xfrm>
          <a:prstGeom prst="up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Up-Down Arrow 44"/>
          <p:cNvSpPr/>
          <p:nvPr/>
        </p:nvSpPr>
        <p:spPr>
          <a:xfrm rot="5400000">
            <a:off x="7794952" y="4774248"/>
            <a:ext cx="205739" cy="354965"/>
          </a:xfrm>
          <a:prstGeom prst="up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8157" y="5741511"/>
            <a:ext cx="909953" cy="227489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8157" y="6065361"/>
            <a:ext cx="909953" cy="227489"/>
          </a:xfrm>
          <a:prstGeom prst="rect">
            <a:avLst/>
          </a:prstGeom>
        </p:spPr>
      </p:pic>
      <p:sp>
        <p:nvSpPr>
          <p:cNvPr id="48" name="Up-Down Arrow 47"/>
          <p:cNvSpPr/>
          <p:nvPr/>
        </p:nvSpPr>
        <p:spPr>
          <a:xfrm rot="5400000">
            <a:off x="7777804" y="5694998"/>
            <a:ext cx="205739" cy="354965"/>
          </a:xfrm>
          <a:prstGeom prst="up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" name="Up-Down Arrow 48"/>
          <p:cNvSpPr/>
          <p:nvPr/>
        </p:nvSpPr>
        <p:spPr>
          <a:xfrm rot="5400000">
            <a:off x="7794952" y="6012498"/>
            <a:ext cx="205739" cy="354965"/>
          </a:xfrm>
          <a:prstGeom prst="up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9000" y="4605337"/>
            <a:ext cx="662836" cy="403225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9000" y="5863748"/>
            <a:ext cx="662836" cy="403225"/>
          </a:xfrm>
          <a:prstGeom prst="rect">
            <a:avLst/>
          </a:prstGeom>
        </p:spPr>
      </p:pic>
      <p:sp>
        <p:nvSpPr>
          <p:cNvPr id="53" name="Down Arrow 52"/>
          <p:cNvSpPr/>
          <p:nvPr/>
        </p:nvSpPr>
        <p:spPr>
          <a:xfrm rot="16200000">
            <a:off x="5970183" y="4668032"/>
            <a:ext cx="201149" cy="27783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Down Arrow 53"/>
          <p:cNvSpPr/>
          <p:nvPr/>
        </p:nvSpPr>
        <p:spPr>
          <a:xfrm rot="5400000">
            <a:off x="5970179" y="5926443"/>
            <a:ext cx="201149" cy="27783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/>
          <p:cNvSpPr txBox="1"/>
          <p:nvPr/>
        </p:nvSpPr>
        <p:spPr>
          <a:xfrm>
            <a:off x="7104383" y="5260488"/>
            <a:ext cx="4229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QPI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5713436" y="4273560"/>
            <a:ext cx="50640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 smtClean="0"/>
              <a:t>PCIe</a:t>
            </a:r>
            <a:endParaRPr lang="en-US" sz="1100" dirty="0" smtClean="0"/>
          </a:p>
        </p:txBody>
      </p:sp>
      <p:sp>
        <p:nvSpPr>
          <p:cNvPr id="57" name="TextBox 56"/>
          <p:cNvSpPr txBox="1"/>
          <p:nvPr/>
        </p:nvSpPr>
        <p:spPr>
          <a:xfrm>
            <a:off x="7627621" y="4142750"/>
            <a:ext cx="10092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Memory Bus</a:t>
            </a:r>
          </a:p>
        </p:txBody>
      </p:sp>
    </p:spTree>
    <p:extLst>
      <p:ext uri="{BB962C8B-B14F-4D97-AF65-F5344CB8AC3E}">
        <p14:creationId xmlns:p14="http://schemas.microsoft.com/office/powerpoint/2010/main" val="21925187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7411"/>
    </mc:Choice>
    <mc:Fallback>
      <p:transition xmlns:p14="http://schemas.microsoft.com/office/powerpoint/2010/main" spd="slow" advTm="97411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laza-customized">
  <a:themeElements>
    <a:clrScheme name="Plaza">
      <a:dk1>
        <a:sysClr val="windowText" lastClr="000000"/>
      </a:dk1>
      <a:lt1>
        <a:sysClr val="window" lastClr="FFFFFF"/>
      </a:lt1>
      <a:dk2>
        <a:srgbClr val="333333"/>
      </a:dk2>
      <a:lt2>
        <a:srgbClr val="CCCCCC"/>
      </a:lt2>
      <a:accent1>
        <a:srgbClr val="990000"/>
      </a:accent1>
      <a:accent2>
        <a:srgbClr val="580101"/>
      </a:accent2>
      <a:accent3>
        <a:srgbClr val="E94A00"/>
      </a:accent3>
      <a:accent4>
        <a:srgbClr val="EB8F00"/>
      </a:accent4>
      <a:accent5>
        <a:srgbClr val="A4A4A4"/>
      </a:accent5>
      <a:accent6>
        <a:srgbClr val="666666"/>
      </a:accent6>
      <a:hlink>
        <a:srgbClr val="D01010"/>
      </a:hlink>
      <a:folHlink>
        <a:srgbClr val="E6682E"/>
      </a:folHlink>
    </a:clrScheme>
    <a:fontScheme name="Plaza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laza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0000"/>
                <a:satMod val="120000"/>
              </a:schemeClr>
            </a:gs>
            <a:gs pos="35000">
              <a:schemeClr val="phClr">
                <a:shade val="100000"/>
                <a:satMod val="150000"/>
              </a:schemeClr>
            </a:gs>
            <a:gs pos="70000">
              <a:schemeClr val="phClr">
                <a:tint val="100000"/>
                <a:shade val="100000"/>
                <a:satMod val="200000"/>
                <a:greenMod val="100000"/>
              </a:schemeClr>
            </a:gs>
            <a:gs pos="100000">
              <a:schemeClr val="phClr">
                <a:tint val="100000"/>
                <a:shade val="100000"/>
                <a:satMod val="250000"/>
                <a:greenMod val="100000"/>
              </a:schemeClr>
            </a:gs>
          </a:gsLst>
          <a:lin ang="16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190500" dist="63500" dir="5400000">
              <a:srgbClr val="FFFFFF">
                <a:alpha val="65000"/>
              </a:srgbClr>
            </a:innerShdw>
          </a:effectLst>
          <a:scene3d>
            <a:camera prst="orthographicFront">
              <a:rot lat="0" lon="0" rev="0"/>
            </a:camera>
            <a:lightRig rig="twoPt" dir="r">
              <a:rot lat="0" lon="0" rev="6000000"/>
            </a:lightRig>
          </a:scene3d>
          <a:sp3d prstMaterial="matte">
            <a:bevelT w="0" h="0" prst="relaxedInset"/>
          </a:sp3d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88900" dist="38100" dir="6600000" sx="101000" sy="101000" rotWithShape="0">
              <a:srgbClr val="000000">
                <a:alpha val="50000"/>
              </a:srgbClr>
            </a:outerShdw>
          </a:effectLst>
          <a:scene3d>
            <a:camera prst="perspectiveFront" fov="3000000"/>
            <a:lightRig rig="morning" dir="tl">
              <a:rot lat="0" lon="0" rev="1800000"/>
            </a:lightRig>
          </a:scene3d>
          <a:sp3d contourW="38100" prstMaterial="softEdge">
            <a:bevelT w="25400" h="38100"/>
            <a:contourClr>
              <a:schemeClr val="phClr">
                <a:tint val="6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7879</TotalTime>
  <Words>957</Words>
  <Application>Microsoft Macintosh PowerPoint</Application>
  <PresentationFormat>On-screen Show (4:3)</PresentationFormat>
  <Paragraphs>370</Paragraphs>
  <Slides>16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plaza-customized</vt:lpstr>
      <vt:lpstr>The new CMS DAQ system for LHC operation after 2014 (DAQ2)</vt:lpstr>
      <vt:lpstr>Overview</vt:lpstr>
      <vt:lpstr>DAQ2 motivation</vt:lpstr>
      <vt:lpstr>DAQ2 requirements</vt:lpstr>
      <vt:lpstr>DAQ2 data path</vt:lpstr>
      <vt:lpstr>DAQ2 layout</vt:lpstr>
      <vt:lpstr>FrontEnd Readout Link (FEROL)</vt:lpstr>
      <vt:lpstr>Event Builder Core</vt:lpstr>
      <vt:lpstr>Performance considerations</vt:lpstr>
      <vt:lpstr>Infiniband</vt:lpstr>
      <vt:lpstr>File based filter farm and Storage</vt:lpstr>
      <vt:lpstr>DAQ2 test setup</vt:lpstr>
      <vt:lpstr>InfiniBand Measurements</vt:lpstr>
      <vt:lpstr>Test setup results</vt:lpstr>
      <vt:lpstr>Test setup: DAQ1 vs. DAQ2</vt:lpstr>
      <vt:lpstr>Summary / Outlook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 Holzner</dc:creator>
  <cp:lastModifiedBy>Andre Holzner</cp:lastModifiedBy>
  <cp:revision>232</cp:revision>
  <dcterms:created xsi:type="dcterms:W3CDTF">2013-08-22T08:01:23Z</dcterms:created>
  <dcterms:modified xsi:type="dcterms:W3CDTF">2013-10-16T16:17:16Z</dcterms:modified>
</cp:coreProperties>
</file>