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9"/>
  </p:notesMasterIdLst>
  <p:handoutMasterIdLst>
    <p:handoutMasterId r:id="rId20"/>
  </p:handoutMasterIdLst>
  <p:sldIdLst>
    <p:sldId id="256" r:id="rId2"/>
    <p:sldId id="318" r:id="rId3"/>
    <p:sldId id="332" r:id="rId4"/>
    <p:sldId id="333" r:id="rId5"/>
    <p:sldId id="321" r:id="rId6"/>
    <p:sldId id="319" r:id="rId7"/>
    <p:sldId id="328" r:id="rId8"/>
    <p:sldId id="323" r:id="rId9"/>
    <p:sldId id="322" r:id="rId10"/>
    <p:sldId id="327" r:id="rId11"/>
    <p:sldId id="331" r:id="rId12"/>
    <p:sldId id="334" r:id="rId13"/>
    <p:sldId id="324" r:id="rId14"/>
    <p:sldId id="329" r:id="rId15"/>
    <p:sldId id="325" r:id="rId16"/>
    <p:sldId id="330" r:id="rId17"/>
    <p:sldId id="335" r:id="rId18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B2B2"/>
    <a:srgbClr val="EA58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4" autoAdjust="0"/>
    <p:restoredTop sz="88946" autoAdjust="0"/>
  </p:normalViewPr>
  <p:slideViewPr>
    <p:cSldViewPr>
      <p:cViewPr>
        <p:scale>
          <a:sx n="73" d="100"/>
          <a:sy n="73" d="100"/>
        </p:scale>
        <p:origin x="-125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2670" y="-108"/>
      </p:cViewPr>
      <p:guideLst>
        <p:guide orient="horz" pos="3223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22F204-07A3-4120-A6F7-D0509A6423DA}" type="datetimeFigureOut">
              <a:rPr lang="en-US" smtClean="0"/>
              <a:t>10/15/2013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1CC2CB-6BA7-41D8-AB4D-AED94BC661AA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284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27B4FE21-B79F-4961-AA7A-2A1447BE2ED2}" type="datetimeFigureOut">
              <a:rPr lang="en-GB" smtClean="0"/>
              <a:pPr/>
              <a:t>15/10/2013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A2EF7950-BB6A-48E5-8204-6BE4116C4B81}" type="slidenum">
              <a:rPr lang="en-GB" smtClean="0"/>
              <a:pPr/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8156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F7950-BB6A-48E5-8204-6BE4116C4B81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17cent pro kWh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EF7950-BB6A-48E5-8204-6BE4116C4B81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53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7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rafik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3683124"/>
            <a:ext cx="8938072" cy="2664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II_rahmen_neu_titel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0" y="-3175"/>
            <a:ext cx="9144000" cy="6870700"/>
          </a:xfrm>
          <a:prstGeom prst="rect">
            <a:avLst/>
          </a:prstGeom>
          <a:noFill/>
        </p:spPr>
      </p:pic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396875" y="6475413"/>
            <a:ext cx="3670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en-US" sz="800" dirty="0"/>
              <a:t>KIT – University of the State of Baden-Württemberg and</a:t>
            </a:r>
          </a:p>
          <a:p>
            <a:r>
              <a:rPr lang="en-US" sz="800" dirty="0" smtClean="0"/>
              <a:t>National Laboratory of </a:t>
            </a:r>
            <a:r>
              <a:rPr lang="en-US" sz="800" dirty="0"/>
              <a:t>the Helmholtz Association</a:t>
            </a:r>
            <a:endParaRPr lang="de-DE" sz="800" dirty="0"/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385763" y="3367088"/>
            <a:ext cx="4537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de-DE" sz="1000" dirty="0" smtClean="0">
                <a:solidFill>
                  <a:schemeClr val="bg1"/>
                </a:solidFill>
              </a:rPr>
              <a:t>STEINBUCH</a:t>
            </a:r>
            <a:r>
              <a:rPr lang="de-DE" sz="1000" baseline="0" dirty="0" smtClean="0">
                <a:solidFill>
                  <a:schemeClr val="bg1"/>
                </a:solidFill>
              </a:rPr>
              <a:t> CENTRE FOR COMPUTING - SCC</a:t>
            </a:r>
            <a:endParaRPr lang="de-DE" sz="1000" dirty="0">
              <a:solidFill>
                <a:schemeClr val="bg1"/>
              </a:solidFill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318375" y="6497638"/>
            <a:ext cx="172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/>
            <a:r>
              <a:rPr lang="de-DE" sz="1600" b="1">
                <a:solidFill>
                  <a:schemeClr val="bg1"/>
                </a:solidFill>
              </a:rPr>
              <a:t>www.kit.edu</a:t>
            </a:r>
          </a:p>
        </p:txBody>
      </p:sp>
      <p:pic>
        <p:nvPicPr>
          <p:cNvPr id="9" name="Picture 13" descr="KIT-Logo-rgb_en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33375"/>
            <a:ext cx="1619250" cy="747713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95288" y="1268413"/>
            <a:ext cx="8389937" cy="649287"/>
          </a:xfrm>
        </p:spPr>
        <p:txBody>
          <a:bodyPr/>
          <a:lstStyle>
            <a:lvl1pPr>
              <a:lnSpc>
                <a:spcPct val="90000"/>
              </a:lnSpc>
              <a:defRPr sz="2600"/>
            </a:lvl1pPr>
          </a:lstStyle>
          <a:p>
            <a:r>
              <a:rPr lang="de-DE"/>
              <a:t>Titel durch Klicken hinzufügen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96875" y="2232025"/>
            <a:ext cx="8370888" cy="620713"/>
          </a:xfrm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 sz="1800" b="1">
                <a:solidFill>
                  <a:srgbClr val="000000"/>
                </a:solidFill>
              </a:defRPr>
            </a:lvl1pPr>
          </a:lstStyle>
          <a:p>
            <a:r>
              <a:rPr lang="de-DE"/>
              <a:t>Untertitel durch Klicken hinzufügen</a:t>
            </a:r>
          </a:p>
        </p:txBody>
      </p:sp>
    </p:spTree>
    <p:extLst>
      <p:ext uri="{BB962C8B-B14F-4D97-AF65-F5344CB8AC3E}">
        <p14:creationId xmlns:p14="http://schemas.microsoft.com/office/powerpoint/2010/main" val="38929934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4"/>
          <p:cNvPicPr>
            <a:picLocks noChangeAspect="1" noChangeArrowheads="1"/>
          </p:cNvPicPr>
          <p:nvPr userDrawn="1"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633788"/>
            <a:ext cx="9144000" cy="2795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9" descr="II_rahmen_neu_titel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-3175"/>
            <a:ext cx="9144000" cy="6870700"/>
          </a:xfrm>
          <a:prstGeom prst="rect">
            <a:avLst/>
          </a:prstGeom>
          <a:noFill/>
        </p:spPr>
      </p:pic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396875" y="6475413"/>
            <a:ext cx="36703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en-US" sz="800" dirty="0"/>
              <a:t>KIT – University of the State of Baden-Württemberg and</a:t>
            </a:r>
          </a:p>
          <a:p>
            <a:r>
              <a:rPr lang="en-US" sz="800" dirty="0" smtClean="0"/>
              <a:t>National Laboratory of </a:t>
            </a:r>
            <a:r>
              <a:rPr lang="en-US" sz="800" dirty="0"/>
              <a:t>the Helmholtz Association</a:t>
            </a:r>
            <a:endParaRPr lang="de-DE" sz="800" dirty="0"/>
          </a:p>
        </p:txBody>
      </p:sp>
      <p:sp>
        <p:nvSpPr>
          <p:cNvPr id="7" name="Text Box 21"/>
          <p:cNvSpPr txBox="1">
            <a:spLocks noChangeArrowheads="1"/>
          </p:cNvSpPr>
          <p:nvPr/>
        </p:nvSpPr>
        <p:spPr bwMode="auto">
          <a:xfrm>
            <a:off x="385763" y="3367088"/>
            <a:ext cx="4537075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pPr>
              <a:defRPr/>
            </a:pPr>
            <a:r>
              <a:rPr lang="de-DE" sz="1000" dirty="0" smtClean="0">
                <a:solidFill>
                  <a:schemeClr val="bg1"/>
                </a:solidFill>
              </a:rPr>
              <a:t>STEINBUCH</a:t>
            </a:r>
            <a:r>
              <a:rPr lang="de-DE" sz="1000" baseline="0" dirty="0" smtClean="0">
                <a:solidFill>
                  <a:schemeClr val="bg1"/>
                </a:solidFill>
              </a:rPr>
              <a:t> CENTRE FOR COMPUTING - SCC</a:t>
            </a:r>
            <a:endParaRPr lang="de-DE" sz="1000" dirty="0">
              <a:solidFill>
                <a:schemeClr val="bg1"/>
              </a:solidFill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318375" y="6497638"/>
            <a:ext cx="172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/>
            <a:r>
              <a:rPr lang="de-DE" sz="1600" b="1">
                <a:solidFill>
                  <a:schemeClr val="bg1"/>
                </a:solidFill>
              </a:rPr>
              <a:t>www.kit.edu</a:t>
            </a:r>
          </a:p>
        </p:txBody>
      </p:sp>
      <p:pic>
        <p:nvPicPr>
          <p:cNvPr id="9" name="Picture 13" descr="KIT-Logo-rgb_en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95288" y="333375"/>
            <a:ext cx="1619250" cy="747713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95288" y="1268413"/>
            <a:ext cx="8389937" cy="649287"/>
          </a:xfrm>
        </p:spPr>
        <p:txBody>
          <a:bodyPr/>
          <a:lstStyle>
            <a:lvl1pPr>
              <a:lnSpc>
                <a:spcPct val="90000"/>
              </a:lnSpc>
              <a:defRPr sz="2600"/>
            </a:lvl1pPr>
          </a:lstStyle>
          <a:p>
            <a:r>
              <a:rPr lang="de-DE"/>
              <a:t>Titel durch Klicken hinzufügen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96875" y="2232025"/>
            <a:ext cx="8370888" cy="620713"/>
          </a:xfrm>
        </p:spPr>
        <p:txBody>
          <a:bodyPr/>
          <a:lstStyle>
            <a:lvl1pPr marL="0" indent="0">
              <a:spcBef>
                <a:spcPct val="0"/>
              </a:spcBef>
              <a:buFontTx/>
              <a:buNone/>
              <a:defRPr sz="1800" b="1">
                <a:solidFill>
                  <a:srgbClr val="000000"/>
                </a:solidFill>
              </a:defRPr>
            </a:lvl1pPr>
          </a:lstStyle>
          <a:p>
            <a:r>
              <a:rPr lang="de-DE"/>
              <a:t>Untertitel durch Klicken hinzufügen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3pPr>
              <a:defRPr sz="1800"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CHEP 2013, Amsterdam</a:t>
            </a:r>
            <a:endParaRPr lang="de-DE"/>
          </a:p>
        </p:txBody>
      </p:sp>
      <p:sp>
        <p:nvSpPr>
          <p:cNvPr id="5" name="Datumsplatzhalter 11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 April 2012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2113" y="1198563"/>
            <a:ext cx="4102100" cy="48942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198563"/>
            <a:ext cx="4102100" cy="489426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CHEP 2013, Amsterdam</a:t>
            </a:r>
            <a:endParaRPr lang="de-DE"/>
          </a:p>
        </p:txBody>
      </p:sp>
      <p:sp>
        <p:nvSpPr>
          <p:cNvPr id="6" name="Datumsplatzhalter 11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 April 2012</a:t>
            </a:r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1666728" y="6453013"/>
            <a:ext cx="5183832" cy="360363"/>
          </a:xfrm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CHEP 2013, Amsterdam</a:t>
            </a:r>
            <a:endParaRPr lang="de-DE" dirty="0"/>
          </a:p>
        </p:txBody>
      </p:sp>
      <p:sp>
        <p:nvSpPr>
          <p:cNvPr id="8" name="Datumsplatzhalter 11"/>
          <p:cNvSpPr>
            <a:spLocks noGrp="1"/>
          </p:cNvSpPr>
          <p:nvPr>
            <p:ph type="dt" sz="half" idx="2"/>
          </p:nvPr>
        </p:nvSpPr>
        <p:spPr>
          <a:xfrm>
            <a:off x="612000" y="643592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 April 2012</a:t>
            </a:r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CHEP 2013, Amsterdam</a:t>
            </a:r>
            <a:endParaRPr lang="de-DE"/>
          </a:p>
        </p:txBody>
      </p:sp>
      <p:sp>
        <p:nvSpPr>
          <p:cNvPr id="3" name="Datumsplatzhalter 11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 April 2012</a:t>
            </a:r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CHEP 2013, Amsterdam</a:t>
            </a:r>
            <a:endParaRPr lang="de-DE" dirty="0"/>
          </a:p>
        </p:txBody>
      </p:sp>
      <p:sp>
        <p:nvSpPr>
          <p:cNvPr id="6" name="Datumsplatzhalter 11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 April 2012</a:t>
            </a:r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3pPr>
              <a:defRPr sz="1800"/>
            </a:lvl3pPr>
          </a:lstStyle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CHEP 2013, Amsterdam</a:t>
            </a:r>
            <a:endParaRPr lang="de-DE"/>
          </a:p>
        </p:txBody>
      </p:sp>
      <p:sp>
        <p:nvSpPr>
          <p:cNvPr id="5" name="Datumsplatzhalter 11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 April 2012</a:t>
            </a:r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vmlDrawing" Target="../drawings/vmlDrawing1.v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3" name="Picture 9" descr="II_rahmen_neu_folge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33375"/>
            <a:ext cx="691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smtClean="0"/>
              <a:t>Folientitel durch klicken hinzufügen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1198563"/>
            <a:ext cx="835660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 smtClean="0"/>
              <a:t>Karlsruhe Institute </a:t>
            </a:r>
            <a:r>
              <a:rPr lang="de-DE" dirty="0" err="1" smtClean="0"/>
              <a:t>of</a:t>
            </a:r>
            <a:r>
              <a:rPr lang="de-DE" dirty="0" smtClean="0"/>
              <a:t> Technology (KIT).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90688" y="6454775"/>
            <a:ext cx="4176712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50000"/>
              </a:spcBef>
              <a:defRPr sz="900"/>
            </a:lvl1pPr>
          </a:lstStyle>
          <a:p>
            <a:r>
              <a:rPr lang="en-GB" smtClean="0"/>
              <a:t>CHEP 2013, Amsterdam</a:t>
            </a:r>
            <a:endParaRPr lang="de-DE" dirty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50825" y="6453188"/>
            <a:ext cx="3254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</a:pPr>
            <a:fld id="{E7551342-492C-40A2-9ACC-3CAE6FCB0D09}" type="slidenum">
              <a:rPr lang="de-DE" sz="900" b="1"/>
              <a:pPr>
                <a:spcBef>
                  <a:spcPct val="50000"/>
                </a:spcBef>
              </a:pPr>
              <a:t>‹Nr.›</a:t>
            </a:fld>
            <a:endParaRPr lang="de-DE" sz="900" b="1" dirty="0"/>
          </a:p>
        </p:txBody>
      </p:sp>
      <p:pic>
        <p:nvPicPr>
          <p:cNvPr id="1038" name="Picture 9" descr="KITlogo_4c_frutiger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7667625" y="341313"/>
            <a:ext cx="10842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Object 12"/>
          <p:cNvGraphicFramePr>
            <a:graphicFrameLocks noChangeAspect="1"/>
          </p:cNvGraphicFramePr>
          <p:nvPr/>
        </p:nvGraphicFramePr>
        <p:xfrm>
          <a:off x="8172400" y="6434138"/>
          <a:ext cx="690563" cy="352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4" name="PHOTO-PAINT" r:id="rId13" imgW="4215873" imgH="3047619" progId="">
                  <p:embed/>
                </p:oleObj>
              </mc:Choice>
              <mc:Fallback>
                <p:oleObj name="PHOTO-PAINT" r:id="rId13" imgW="4215873" imgH="3047619" progId="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clrChange>
                          <a:clrFrom>
                            <a:srgbClr val="FFFFFF"/>
                          </a:clrFrom>
                          <a:clrTo>
                            <a:srgbClr val="FFFFFF">
                              <a:alpha val="0"/>
                            </a:srgbClr>
                          </a:clrTo>
                        </a:clrChange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29532"/>
                      <a:stretch>
                        <a:fillRect/>
                      </a:stretch>
                    </p:blipFill>
                    <p:spPr bwMode="auto">
                      <a:xfrm>
                        <a:off x="8172400" y="6434138"/>
                        <a:ext cx="690563" cy="352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009682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D9D9D9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" name="Datumsplatzhalter 11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 April 2012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73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5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5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5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60000"/>
        <a:buBlip>
          <a:blip r:embed="rId15"/>
        </a:buBlip>
        <a:defRPr sz="14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SzPct val="60000"/>
        <a:buBlip>
          <a:blip r:embed="rId15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jpeg"/><Relationship Id="rId5" Type="http://schemas.openxmlformats.org/officeDocument/2006/relationships/image" Target="../media/image22.jp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2000" dirty="0" smtClean="0"/>
              <a:t>Preview </a:t>
            </a:r>
            <a:r>
              <a:rPr lang="en-US" sz="2000" dirty="0"/>
              <a:t>of a </a:t>
            </a:r>
            <a:r>
              <a:rPr lang="en-US" sz="2000" dirty="0" smtClean="0"/>
              <a:t>Novel </a:t>
            </a:r>
            <a:r>
              <a:rPr lang="en-US" sz="2000" dirty="0"/>
              <a:t>Architecture for Large Scale Storage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1400" i="1" dirty="0" smtClean="0"/>
              <a:t>Andreas Petzold</a:t>
            </a:r>
            <a:r>
              <a:rPr lang="en-GB" sz="1400" i="1" dirty="0"/>
              <a:t>, </a:t>
            </a:r>
            <a:r>
              <a:rPr lang="en-GB" sz="1400" i="1" dirty="0" err="1"/>
              <a:t>Christoph</a:t>
            </a:r>
            <a:r>
              <a:rPr lang="en-GB" sz="1400" i="1" dirty="0"/>
              <a:t>-Erdmann </a:t>
            </a:r>
            <a:r>
              <a:rPr lang="en-GB" sz="1400" i="1" dirty="0" err="1" smtClean="0"/>
              <a:t>Pfeiler</a:t>
            </a:r>
            <a:r>
              <a:rPr lang="en-GB" sz="1400" i="1" dirty="0" smtClean="0"/>
              <a:t>, Jos van </a:t>
            </a:r>
            <a:r>
              <a:rPr lang="en-GB" sz="1400" i="1" dirty="0" err="1" smtClean="0"/>
              <a:t>Wezel</a:t>
            </a:r>
            <a:endParaRPr lang="en-GB" sz="1400" i="1" dirty="0" smtClean="0"/>
          </a:p>
          <a:p>
            <a:r>
              <a:rPr lang="en-GB" sz="1400" b="0" dirty="0" err="1" smtClean="0"/>
              <a:t>Steinbuch</a:t>
            </a:r>
            <a:r>
              <a:rPr lang="en-GB" sz="1400" b="0" dirty="0" smtClean="0"/>
              <a:t> Centre for Computing</a:t>
            </a:r>
          </a:p>
          <a:p>
            <a:endParaRPr lang="en-GB" sz="1400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995864" y="260648"/>
            <a:ext cx="1824608" cy="1031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BigFoot</a:t>
            </a:r>
            <a:r>
              <a:rPr lang="en-US" dirty="0" smtClean="0"/>
              <a:t> Architecture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CHEP 2013, Amsterdam</a:t>
            </a:r>
            <a:endParaRPr lang="de-DE"/>
          </a:p>
        </p:txBody>
      </p:sp>
      <p:grpSp>
        <p:nvGrpSpPr>
          <p:cNvPr id="2" name="Gruppieren 1"/>
          <p:cNvGrpSpPr/>
          <p:nvPr/>
        </p:nvGrpSpPr>
        <p:grpSpPr>
          <a:xfrm>
            <a:off x="1614905" y="1395396"/>
            <a:ext cx="3965207" cy="3905812"/>
            <a:chOff x="1691680" y="2266653"/>
            <a:chExt cx="3965207" cy="3905812"/>
          </a:xfrm>
        </p:grpSpPr>
        <p:sp>
          <p:nvSpPr>
            <p:cNvPr id="40" name="TextBox 39"/>
            <p:cNvSpPr txBox="1"/>
            <p:nvPr/>
          </p:nvSpPr>
          <p:spPr>
            <a:xfrm>
              <a:off x="1691680" y="3337247"/>
              <a:ext cx="109021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10 GE NIC </a:t>
              </a:r>
              <a:endParaRPr lang="en-GB" sz="1400" dirty="0"/>
            </a:p>
          </p:txBody>
        </p:sp>
        <p:cxnSp>
          <p:nvCxnSpPr>
            <p:cNvPr id="45" name="Straight Connector 44"/>
            <p:cNvCxnSpPr/>
            <p:nvPr/>
          </p:nvCxnSpPr>
          <p:spPr>
            <a:xfrm>
              <a:off x="3421508" y="2863522"/>
              <a:ext cx="1" cy="436934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tangle 43"/>
            <p:cNvSpPr/>
            <p:nvPr/>
          </p:nvSpPr>
          <p:spPr>
            <a:xfrm>
              <a:off x="2828951" y="2420888"/>
              <a:ext cx="1008112" cy="43204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Worker node</a:t>
              </a:r>
              <a:endParaRPr lang="en-GB" sz="11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50" name="Right Arrow 49"/>
            <p:cNvSpPr/>
            <p:nvPr/>
          </p:nvSpPr>
          <p:spPr>
            <a:xfrm>
              <a:off x="2699792" y="3383123"/>
              <a:ext cx="432048" cy="216024"/>
            </a:xfrm>
            <a:prstGeom prst="rightArrow">
              <a:avLst>
                <a:gd name="adj1" fmla="val 23545"/>
                <a:gd name="adj2" fmla="val 73148"/>
              </a:avLst>
            </a:prstGeom>
            <a:solidFill>
              <a:srgbClr val="FF0000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001">
              <a:schemeClr val="l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 smtClean="0">
                <a:solidFill>
                  <a:srgbClr val="FF0000"/>
                </a:solidFill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2944391" y="2357264"/>
              <a:ext cx="1008112" cy="43204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Worker node</a:t>
              </a:r>
              <a:endParaRPr lang="en-GB" sz="11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059832" y="2266653"/>
              <a:ext cx="1008112" cy="43204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Worker node</a:t>
              </a:r>
              <a:endParaRPr lang="en-GB" sz="11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3" name="Flowchart: Magnetic Disk 12"/>
            <p:cNvSpPr/>
            <p:nvPr/>
          </p:nvSpPr>
          <p:spPr>
            <a:xfrm>
              <a:off x="2992374" y="5671038"/>
              <a:ext cx="486905" cy="238043"/>
            </a:xfrm>
            <a:prstGeom prst="flowChartMagneticDisk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14" name="Flowchart: Magnetic Disk 13"/>
            <p:cNvSpPr/>
            <p:nvPr/>
          </p:nvSpPr>
          <p:spPr>
            <a:xfrm>
              <a:off x="3712454" y="5671038"/>
              <a:ext cx="486905" cy="238043"/>
            </a:xfrm>
            <a:prstGeom prst="flowChartMagneticDisk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15" name="Flowchart: Magnetic Disk 14"/>
            <p:cNvSpPr/>
            <p:nvPr/>
          </p:nvSpPr>
          <p:spPr>
            <a:xfrm>
              <a:off x="2992374" y="5934422"/>
              <a:ext cx="486905" cy="238043"/>
            </a:xfrm>
            <a:prstGeom prst="flowChartMagneticDisk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16" name="Flowchart: Magnetic Disk 15"/>
            <p:cNvSpPr/>
            <p:nvPr/>
          </p:nvSpPr>
          <p:spPr>
            <a:xfrm>
              <a:off x="3712454" y="5934422"/>
              <a:ext cx="486905" cy="238043"/>
            </a:xfrm>
            <a:prstGeom prst="flowChartMagneticDisk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89" name="Flowchart: Magnetic Disk 88"/>
            <p:cNvSpPr/>
            <p:nvPr/>
          </p:nvSpPr>
          <p:spPr>
            <a:xfrm>
              <a:off x="4449902" y="5671038"/>
              <a:ext cx="486905" cy="238043"/>
            </a:xfrm>
            <a:prstGeom prst="flowChartMagneticDisk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90" name="Flowchart: Magnetic Disk 89"/>
            <p:cNvSpPr/>
            <p:nvPr/>
          </p:nvSpPr>
          <p:spPr>
            <a:xfrm>
              <a:off x="5169982" y="5671038"/>
              <a:ext cx="486905" cy="238043"/>
            </a:xfrm>
            <a:prstGeom prst="flowChartMagneticDisk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91" name="Flowchart: Magnetic Disk 90"/>
            <p:cNvSpPr/>
            <p:nvPr/>
          </p:nvSpPr>
          <p:spPr>
            <a:xfrm>
              <a:off x="4449902" y="5934422"/>
              <a:ext cx="486905" cy="238043"/>
            </a:xfrm>
            <a:prstGeom prst="flowChartMagneticDisk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92" name="Flowchart: Magnetic Disk 91"/>
            <p:cNvSpPr/>
            <p:nvPr/>
          </p:nvSpPr>
          <p:spPr>
            <a:xfrm>
              <a:off x="5169982" y="5934422"/>
              <a:ext cx="486905" cy="238043"/>
            </a:xfrm>
            <a:prstGeom prst="flowChartMagneticDisk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85" name="Rectangle 84"/>
            <p:cNvSpPr/>
            <p:nvPr/>
          </p:nvSpPr>
          <p:spPr>
            <a:xfrm>
              <a:off x="3203848" y="4244250"/>
              <a:ext cx="2232248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>
                  <a:solidFill>
                    <a:schemeClr val="tx1"/>
                  </a:solidFill>
                </a:rPr>
                <a:t>SAS HBA/RAID </a:t>
              </a:r>
              <a:r>
                <a:rPr lang="en-US" sz="1200" dirty="0" smtClean="0">
                  <a:solidFill>
                    <a:schemeClr val="tx1"/>
                  </a:solidFill>
                </a:rPr>
                <a:t>Controller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3203848" y="3787512"/>
              <a:ext cx="2232248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OS</a:t>
              </a:r>
              <a:endParaRPr lang="en-GB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3203848" y="4713784"/>
              <a:ext cx="2232248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GB" sz="1200" dirty="0" smtClean="0">
                  <a:solidFill>
                    <a:schemeClr val="tx1"/>
                  </a:solidFill>
                </a:rPr>
                <a:t>Cache</a:t>
              </a:r>
            </a:p>
          </p:txBody>
        </p:sp>
        <p:sp>
          <p:nvSpPr>
            <p:cNvPr id="102" name="Rounded Rectangle 101"/>
            <p:cNvSpPr/>
            <p:nvPr/>
          </p:nvSpPr>
          <p:spPr>
            <a:xfrm>
              <a:off x="3690536" y="5410175"/>
              <a:ext cx="508823" cy="216718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SSD</a:t>
              </a:r>
              <a:endParaRPr lang="en-GB" sz="11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3" name="Rounded Rectangle 102"/>
            <p:cNvSpPr/>
            <p:nvPr/>
          </p:nvSpPr>
          <p:spPr>
            <a:xfrm>
              <a:off x="4423217" y="5405983"/>
              <a:ext cx="508823" cy="216718"/>
            </a:xfrm>
            <a:prstGeom prst="round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100" dirty="0" smtClean="0">
                  <a:solidFill>
                    <a:schemeClr val="tx1"/>
                  </a:solidFill>
                </a:rPr>
                <a:t>SSD</a:t>
              </a:r>
              <a:endParaRPr lang="en-GB" sz="11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108" name="Straight Connector 107"/>
            <p:cNvCxnSpPr>
              <a:stCxn id="88" idx="2"/>
              <a:endCxn id="103" idx="0"/>
            </p:cNvCxnSpPr>
            <p:nvPr/>
          </p:nvCxnSpPr>
          <p:spPr>
            <a:xfrm>
              <a:off x="4319972" y="5130360"/>
              <a:ext cx="357657" cy="275623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>
              <a:stCxn id="88" idx="2"/>
              <a:endCxn id="102" idx="0"/>
            </p:cNvCxnSpPr>
            <p:nvPr/>
          </p:nvCxnSpPr>
          <p:spPr>
            <a:xfrm flipH="1">
              <a:off x="3944948" y="5130360"/>
              <a:ext cx="375024" cy="279815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Rectangle 38"/>
            <p:cNvSpPr/>
            <p:nvPr/>
          </p:nvSpPr>
          <p:spPr>
            <a:xfrm>
              <a:off x="3203848" y="3300456"/>
              <a:ext cx="504057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NIC</a:t>
              </a:r>
              <a:endParaRPr lang="en-GB" sz="900" dirty="0" smtClean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2882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346745"/>
            <a:ext cx="7637859" cy="561975"/>
          </a:xfrm>
        </p:spPr>
        <p:txBody>
          <a:bodyPr/>
          <a:lstStyle/>
          <a:p>
            <a:r>
              <a:rPr lang="en-US" dirty="0" smtClean="0"/>
              <a:t>Thoughts </a:t>
            </a:r>
            <a:r>
              <a:rPr lang="en-US" dirty="0" smtClean="0"/>
              <a:t>on Effect </a:t>
            </a:r>
            <a:r>
              <a:rPr lang="en-US" dirty="0" smtClean="0"/>
              <a:t>of SAN and Long </a:t>
            </a:r>
            <a:r>
              <a:rPr lang="en-US" dirty="0"/>
              <a:t>D</a:t>
            </a:r>
            <a:r>
              <a:rPr lang="en-US" dirty="0" smtClean="0"/>
              <a:t>istance Latency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2112" y="1055018"/>
                <a:ext cx="8572375" cy="4894262"/>
              </a:xfrm>
            </p:spPr>
            <p:txBody>
              <a:bodyPr>
                <a:noAutofit/>
              </a:bodyPr>
              <a:lstStyle/>
              <a:p>
                <a:r>
                  <a:rPr lang="en-US" sz="2000" dirty="0" smtClean="0"/>
                  <a:t>IO is different for read and write</a:t>
                </a:r>
              </a:p>
              <a:p>
                <a:pPr lvl="1"/>
                <a:r>
                  <a:rPr lang="en-US" dirty="0" smtClean="0"/>
                  <a:t>writes can be done asynchronously </a:t>
                </a:r>
              </a:p>
              <a:p>
                <a:pPr lvl="2"/>
                <a:r>
                  <a:rPr lang="en-US" sz="2000" dirty="0" smtClean="0"/>
                  <a:t>but if you do them sync (like NFS) you </a:t>
                </a:r>
                <a:br>
                  <a:rPr lang="en-US" sz="2000" dirty="0" smtClean="0"/>
                </a:br>
                <a:r>
                  <a:rPr lang="en-US" sz="2000" dirty="0" smtClean="0"/>
                  <a:t>have to wait for the ACK</a:t>
                </a:r>
              </a:p>
              <a:p>
                <a:pPr lvl="1"/>
                <a:r>
                  <a:rPr lang="en-US" dirty="0" smtClean="0"/>
                  <a:t>workloads are read mostly</a:t>
                </a:r>
              </a:p>
              <a:p>
                <a:pPr lvl="2"/>
                <a:r>
                  <a:rPr lang="en-US" sz="2000" dirty="0" smtClean="0"/>
                  <a:t>read are synchronous </a:t>
                </a:r>
              </a:p>
              <a:p>
                <a:pPr lvl="2"/>
                <a:r>
                  <a:rPr lang="en-US" sz="2000" dirty="0" smtClean="0"/>
                  <a:t>reading huge files linearly defeats caches in servers</a:t>
                </a:r>
              </a:p>
              <a:p>
                <a:r>
                  <a:rPr lang="en-US" sz="2000" dirty="0" smtClean="0"/>
                  <a:t>SSD speeds</a:t>
                </a:r>
              </a:p>
              <a:p>
                <a:pPr lvl="1"/>
                <a:r>
                  <a:rPr lang="en-US" dirty="0" smtClean="0"/>
                  <a:t>example: Enterprise MLC SSD, Violin </a:t>
                </a:r>
                <a:r>
                  <a:rPr lang="en-US" dirty="0"/>
                  <a:t>memory, Fusion IO </a:t>
                </a:r>
                <a:r>
                  <a:rPr lang="en-US" dirty="0" smtClean="0"/>
                  <a:t>drive</a:t>
                </a:r>
              </a:p>
              <a:p>
                <a:pPr lvl="1"/>
                <a:r>
                  <a:rPr lang="en-US" dirty="0"/>
                  <a:t>n</a:t>
                </a:r>
                <a:r>
                  <a:rPr lang="en-US" dirty="0" smtClean="0"/>
                  <a:t>umber of </a:t>
                </a:r>
                <a:r>
                  <a:rPr lang="en-US" dirty="0" smtClean="0"/>
                  <a:t>IOPS: </a:t>
                </a:r>
                <a:r>
                  <a:rPr lang="en-US" dirty="0" smtClean="0"/>
                  <a:t>250000/s (lower estimate) at  4 k/IO 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/>
                          </a:rPr>
                        </m:ctrlPr>
                      </m:fPr>
                      <m:num>
                        <m:r>
                          <a:rPr lang="en-US" i="1">
                            <a:latin typeface="Cambria Math"/>
                          </a:rPr>
                          <m:t>1 </m:t>
                        </m:r>
                        <m:r>
                          <a:rPr lang="en-US" i="1">
                            <a:latin typeface="Cambria Math"/>
                          </a:rPr>
                          <m:t>𝑠</m:t>
                        </m:r>
                      </m:num>
                      <m:den>
                        <m:r>
                          <a:rPr lang="en-US" b="0" i="1" smtClean="0">
                            <a:latin typeface="Cambria Math"/>
                          </a:rPr>
                          <m:t>250000</m:t>
                        </m:r>
                      </m:den>
                    </m:f>
                  </m:oMath>
                </a14:m>
                <a:r>
                  <a:rPr lang="en-US" dirty="0" smtClean="0"/>
                  <a:t> = 4 </a:t>
                </a:r>
                <a:r>
                  <a:rPr lang="el-GR" dirty="0" smtClean="0"/>
                  <a:t>μ</a:t>
                </a:r>
                <a:r>
                  <a:rPr lang="en-US" dirty="0" smtClean="0"/>
                  <a:t>s </a:t>
                </a:r>
                <a:r>
                  <a:rPr lang="en-US" sz="2000" dirty="0" smtClean="0"/>
                  <a:t>→  </a:t>
                </a:r>
                <a:r>
                  <a:rPr lang="en-US" sz="2000" dirty="0" smtClean="0"/>
                  <a:t>4 </a:t>
                </a:r>
                <a:r>
                  <a:rPr lang="el-GR" sz="2000" dirty="0"/>
                  <a:t>μ</a:t>
                </a:r>
                <a:r>
                  <a:rPr lang="en-US" sz="2000" dirty="0"/>
                  <a:t>s </a:t>
                </a:r>
                <a:r>
                  <a:rPr lang="en-US" sz="2000" dirty="0" smtClean="0"/>
                  <a:t>per </a:t>
                </a:r>
                <a:r>
                  <a:rPr lang="en-US" sz="2000" dirty="0" smtClean="0"/>
                  <a:t>IO</a:t>
                </a:r>
                <a:endParaRPr lang="en-US" sz="2000" dirty="0" smtClean="0"/>
              </a:p>
              <a:p>
                <a:r>
                  <a:rPr lang="en-US" sz="2000" dirty="0" smtClean="0"/>
                  <a:t>SAN Latency</a:t>
                </a:r>
              </a:p>
              <a:p>
                <a:pPr lvl="1"/>
                <a:r>
                  <a:rPr lang="en-US" dirty="0"/>
                  <a:t>DCX director 2.1 </a:t>
                </a:r>
                <a:r>
                  <a:rPr lang="el-GR" dirty="0"/>
                  <a:t>μ</a:t>
                </a:r>
                <a:r>
                  <a:rPr lang="en-US" dirty="0"/>
                  <a:t>s </a:t>
                </a:r>
                <a:r>
                  <a:rPr lang="en-US" dirty="0" smtClean="0"/>
                  <a:t>→ </a:t>
                </a:r>
                <a:r>
                  <a:rPr lang="en-US" dirty="0"/>
                  <a:t>4.2 </a:t>
                </a:r>
                <a:r>
                  <a:rPr lang="el-GR" dirty="0"/>
                  <a:t>μ</a:t>
                </a:r>
                <a:r>
                  <a:rPr lang="en-US" dirty="0"/>
                  <a:t>s </a:t>
                </a:r>
                <a:r>
                  <a:rPr lang="en-US" dirty="0" smtClean="0"/>
                  <a:t>round trip</a:t>
                </a:r>
              </a:p>
              <a:p>
                <a:pPr lvl="1"/>
                <a:r>
                  <a:rPr lang="en-US" dirty="0" smtClean="0"/>
                  <a:t>not accounting HBA, </a:t>
                </a:r>
                <a:r>
                  <a:rPr lang="en-US" dirty="0" err="1" smtClean="0"/>
                  <a:t>fibre</a:t>
                </a:r>
                <a:r>
                  <a:rPr lang="en-US" dirty="0" smtClean="0"/>
                  <a:t> length (300 m = 1 </a:t>
                </a:r>
                <a:r>
                  <a:rPr lang="el-GR" dirty="0"/>
                  <a:t>μ</a:t>
                </a:r>
                <a:r>
                  <a:rPr lang="en-US" dirty="0"/>
                  <a:t>s</a:t>
                </a:r>
                <a:r>
                  <a:rPr lang="en-US" dirty="0" smtClean="0"/>
                  <a:t>)</a:t>
                </a:r>
                <a:endParaRPr lang="en-GB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2112" y="1055018"/>
                <a:ext cx="8572375" cy="4894262"/>
              </a:xfrm>
              <a:blipFill rotWithShape="1">
                <a:blip r:embed="rId2"/>
                <a:stretch>
                  <a:fillRect t="-1370" b="-85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CHEP 2013, Amsterdam</a:t>
            </a:r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02" t="34461" r="25991" b="40924"/>
          <a:stretch/>
        </p:blipFill>
        <p:spPr>
          <a:xfrm>
            <a:off x="6084168" y="1092805"/>
            <a:ext cx="2757268" cy="1688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5501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174501" y="346745"/>
            <a:ext cx="7781875" cy="561975"/>
          </a:xfrm>
        </p:spPr>
        <p:txBody>
          <a:bodyPr/>
          <a:lstStyle/>
          <a:p>
            <a:r>
              <a:rPr lang="en-US" dirty="0" smtClean="0"/>
              <a:t>Thoughts on </a:t>
            </a:r>
            <a:r>
              <a:rPr lang="en-US" dirty="0"/>
              <a:t>Effect of SAN and Long Distance Latency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CHEP 2013, Amsterdam</a:t>
            </a:r>
            <a:endParaRPr lang="de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Content Placeholder 2"/>
              <p:cNvSpPr txBox="1">
                <a:spLocks/>
              </p:cNvSpPr>
              <p:nvPr/>
            </p:nvSpPr>
            <p:spPr bwMode="auto">
              <a:xfrm>
                <a:off x="392113" y="1199034"/>
                <a:ext cx="8356600" cy="489426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  <a:noAutofit/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70000"/>
                  <a:buBlip>
                    <a:blip r:embed="rId2"/>
                  </a:buBlip>
                  <a:defRPr sz="24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2"/>
                  </a:buBlip>
                  <a:defRPr sz="20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2"/>
                  </a:buBlip>
                  <a:defRPr sz="18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2"/>
                  </a:buBlip>
                  <a:defRPr sz="1600"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2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2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2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2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SzPct val="60000"/>
                  <a:buBlip>
                    <a:blip r:embed="rId2"/>
                  </a:buBlip>
                  <a:defRPr sz="1400"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US" dirty="0" smtClean="0"/>
                  <a:t>Effect on high speed SSDs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2 ∗2.1</m:t>
                        </m:r>
                        <m:r>
                          <m:rPr>
                            <m:sty m:val="p"/>
                          </m:rPr>
                          <a:rPr lang="el-GR" sz="2400" i="1" smtClean="0">
                            <a:latin typeface="Cambria Math"/>
                          </a:rPr>
                          <m:t>μ</m:t>
                        </m:r>
                        <m:r>
                          <a:rPr lang="en-US" sz="2400" i="1" smtClean="0">
                            <a:latin typeface="Cambria Math"/>
                          </a:rPr>
                          <m:t>𝑠</m:t>
                        </m:r>
                        <m:r>
                          <a:rPr lang="en-US" sz="2400" i="1">
                            <a:latin typeface="Cambria Math"/>
                          </a:rPr>
                          <m:t>+4</m:t>
                        </m:r>
                        <m:r>
                          <m:rPr>
                            <m:sty m:val="p"/>
                          </m:rPr>
                          <a:rPr lang="el-GR" sz="2400" i="1">
                            <a:latin typeface="Cambria Math"/>
                          </a:rPr>
                          <m:t>μ</m:t>
                        </m:r>
                        <m:r>
                          <a:rPr lang="en-US" sz="2400" i="1">
                            <a:latin typeface="Cambria Math"/>
                          </a:rPr>
                          <m:t>𝑠</m:t>
                        </m:r>
                      </m:den>
                    </m:f>
                    <m:r>
                      <a:rPr lang="en-US" sz="2400" i="1">
                        <a:latin typeface="Cambria Math"/>
                      </a:rPr>
                      <m:t>=</m:t>
                    </m:r>
                  </m:oMath>
                </a14:m>
                <a:r>
                  <a:rPr lang="en-US" sz="2400" dirty="0" smtClean="0"/>
                  <a:t> </a:t>
                </a:r>
                <a:r>
                  <a:rPr lang="en-US" dirty="0" smtClean="0"/>
                  <a:t>121951 </a:t>
                </a:r>
                <a:r>
                  <a:rPr lang="en-US" dirty="0" smtClean="0"/>
                  <a:t>IOPS  </a:t>
                </a:r>
                <a:r>
                  <a:rPr lang="en-US" b="1" i="1" dirty="0" smtClean="0"/>
                  <a:t>not</a:t>
                </a:r>
                <a:r>
                  <a:rPr lang="en-US" dirty="0" smtClean="0"/>
                  <a:t> 250000 IOPS</a:t>
                </a:r>
                <a:endParaRPr lang="en-US" dirty="0" smtClean="0"/>
              </a:p>
              <a:p>
                <a:pPr lvl="1"/>
                <a:r>
                  <a:rPr lang="en-US" dirty="0" smtClean="0"/>
                  <a:t>similar for disk controller caches when used for VMs or data servers</a:t>
                </a:r>
              </a:p>
              <a:p>
                <a:pPr lvl="1"/>
                <a:endParaRPr lang="en-US" sz="1800" dirty="0" smtClean="0"/>
              </a:p>
              <a:p>
                <a:r>
                  <a:rPr lang="en-US" dirty="0" smtClean="0"/>
                  <a:t>Negligible impact </a:t>
                </a:r>
                <a:r>
                  <a:rPr lang="en-US" dirty="0" smtClean="0"/>
                  <a:t>of SAN for magnetic disks</a:t>
                </a:r>
              </a:p>
              <a:p>
                <a:pPr lvl="1"/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4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sz="2400" i="1">
                            <a:latin typeface="Cambria Math"/>
                          </a:rPr>
                          <m:t>2 ∗2.1</m:t>
                        </m:r>
                        <m:r>
                          <m:rPr>
                            <m:sty m:val="p"/>
                          </m:rPr>
                          <a:rPr lang="el-GR" sz="2400" i="1">
                            <a:latin typeface="Cambria Math"/>
                          </a:rPr>
                          <m:t>μ</m:t>
                        </m:r>
                        <m:r>
                          <a:rPr lang="en-US" sz="2400" i="1">
                            <a:latin typeface="Cambria Math"/>
                          </a:rPr>
                          <m:t>𝑠</m:t>
                        </m:r>
                        <m:r>
                          <a:rPr lang="en-US" sz="2400" i="1">
                            <a:latin typeface="Cambria Math"/>
                          </a:rPr>
                          <m:t>+5000 </m:t>
                        </m:r>
                        <m:r>
                          <m:rPr>
                            <m:sty m:val="p"/>
                          </m:rPr>
                          <a:rPr lang="el-GR" sz="2400" i="1">
                            <a:latin typeface="Cambria Math"/>
                          </a:rPr>
                          <m:t>μ</m:t>
                        </m:r>
                        <m:r>
                          <a:rPr lang="en-US" sz="2400" i="1">
                            <a:latin typeface="Cambria Math"/>
                          </a:rPr>
                          <m:t>𝑠</m:t>
                        </m:r>
                      </m:den>
                    </m:f>
                  </m:oMath>
                </a14:m>
                <a:r>
                  <a:rPr lang="en-US" sz="2400" dirty="0" smtClean="0"/>
                  <a:t> </a:t>
                </a:r>
                <a:r>
                  <a:rPr lang="en-US" dirty="0" smtClean="0"/>
                  <a:t>= 199 </a:t>
                </a:r>
                <a:r>
                  <a:rPr lang="en-US" dirty="0" smtClean="0"/>
                  <a:t>IOPS</a:t>
                </a:r>
                <a:endParaRPr lang="en-US" dirty="0" smtClean="0"/>
              </a:p>
              <a:p>
                <a:pPr lvl="1"/>
                <a:endParaRPr lang="en-US" sz="1800" dirty="0" smtClean="0"/>
              </a:p>
              <a:p>
                <a:r>
                  <a:rPr lang="en-US" dirty="0"/>
                  <a:t>Putting the SSD next to the server can </a:t>
                </a:r>
                <a:r>
                  <a:rPr lang="en-US" dirty="0" smtClean="0"/>
                  <a:t>possibly increase </a:t>
                </a:r>
                <a:r>
                  <a:rPr lang="en-US" dirty="0"/>
                  <a:t>the number of </a:t>
                </a:r>
                <a:r>
                  <a:rPr lang="en-US" dirty="0" smtClean="0"/>
                  <a:t>IOPs</a:t>
                </a:r>
              </a:p>
              <a:p>
                <a:pPr lvl="1"/>
                <a:r>
                  <a:rPr lang="en-US" dirty="0"/>
                  <a:t>a</a:t>
                </a:r>
                <a:r>
                  <a:rPr lang="en-US" dirty="0" smtClean="0"/>
                  <a:t>ssumption will be tested in the coming weeks</a:t>
                </a:r>
              </a:p>
              <a:p>
                <a:endParaRPr lang="en-GB" sz="1800" dirty="0"/>
              </a:p>
            </p:txBody>
          </p:sp>
        </mc:Choice>
        <mc:Fallback>
          <p:sp>
            <p:nvSpPr>
              <p:cNvPr id="6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2113" y="1199034"/>
                <a:ext cx="8356600" cy="4894262"/>
              </a:xfrm>
              <a:prstGeom prst="rect">
                <a:avLst/>
              </a:prstGeom>
              <a:blipFill rotWithShape="1">
                <a:blip r:embed="rId3"/>
                <a:stretch>
                  <a:fillRect t="-1868" r="-1896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78662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Expected Benefits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Reduced Latency</a:t>
            </a:r>
          </a:p>
          <a:p>
            <a:pPr lvl="1"/>
            <a:r>
              <a:rPr lang="en-US" dirty="0" smtClean="0"/>
              <a:t>HBA and SAN: 2.1 </a:t>
            </a:r>
            <a:r>
              <a:rPr lang="el-GR" dirty="0" smtClean="0"/>
              <a:t>μ</a:t>
            </a:r>
            <a:r>
              <a:rPr lang="en-US" dirty="0" smtClean="0"/>
              <a:t>s </a:t>
            </a:r>
            <a:r>
              <a:rPr lang="en-US" dirty="0" smtClean="0"/>
              <a:t>(e.g. Brocade DCX, blade to blade)</a:t>
            </a:r>
            <a:br>
              <a:rPr lang="en-US" dirty="0" smtClean="0"/>
            </a:br>
            <a:r>
              <a:rPr lang="en-US" dirty="0" smtClean="0"/>
              <a:t>storage controller</a:t>
            </a:r>
          </a:p>
          <a:p>
            <a:pPr lvl="1"/>
            <a:r>
              <a:rPr lang="en-US" dirty="0" smtClean="0"/>
              <a:t>Improved IO rates 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Reduced power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erver and controller HBA, SAN Switch</a:t>
            </a:r>
          </a:p>
          <a:p>
            <a:pPr lvl="1"/>
            <a:r>
              <a:rPr lang="en-US" dirty="0" smtClean="0"/>
              <a:t>~300-400W = ~600Euro/server/year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Reduced investment</a:t>
            </a:r>
          </a:p>
          <a:p>
            <a:pPr lvl="1"/>
            <a:r>
              <a:rPr lang="en-US" dirty="0" smtClean="0"/>
              <a:t>500-600 </a:t>
            </a:r>
            <a:r>
              <a:rPr lang="en-US" dirty="0"/>
              <a:t>€</a:t>
            </a:r>
            <a:r>
              <a:rPr lang="en-US" dirty="0" smtClean="0"/>
              <a:t>/HBA, 400-600 €/switch port =</a:t>
            </a:r>
            <a:r>
              <a:rPr lang="en-US" dirty="0"/>
              <a:t>1800-2400 </a:t>
            </a:r>
            <a:r>
              <a:rPr lang="en-US" dirty="0" smtClean="0"/>
              <a:t>€</a:t>
            </a:r>
          </a:p>
          <a:p>
            <a:pPr lvl="1"/>
            <a:endParaRPr lang="en-US" dirty="0" smtClean="0"/>
          </a:p>
          <a:p>
            <a:r>
              <a:rPr lang="en-US" dirty="0"/>
              <a:t>I</a:t>
            </a:r>
            <a:r>
              <a:rPr lang="en-US" dirty="0" smtClean="0"/>
              <a:t>mproved MTBF </a:t>
            </a:r>
            <a:endParaRPr lang="en-US" dirty="0"/>
          </a:p>
          <a:p>
            <a:pPr lvl="1"/>
            <a:r>
              <a:rPr lang="en-US" dirty="0"/>
              <a:t>L</a:t>
            </a:r>
            <a:r>
              <a:rPr lang="en-US" dirty="0" smtClean="0"/>
              <a:t>ess components</a:t>
            </a:r>
          </a:p>
          <a:p>
            <a:pPr marL="457200" lvl="1" indent="0">
              <a:buNone/>
            </a:pPr>
            <a:endParaRPr lang="en-US" dirty="0" smtClean="0"/>
          </a:p>
          <a:p>
            <a:pPr lvl="1"/>
            <a:endParaRPr lang="en-US" dirty="0" smtClean="0"/>
          </a:p>
          <a:p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CHEP 2013, Amsterdam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794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Possible Drawbacks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Loss in flexibility</a:t>
            </a:r>
          </a:p>
          <a:p>
            <a:pPr lvl="1"/>
            <a:r>
              <a:rPr lang="en-US" dirty="0" smtClean="0"/>
              <a:t>w/o SAN storage building blocks are larger</a:t>
            </a:r>
          </a:p>
          <a:p>
            <a:pPr lvl="1"/>
            <a:r>
              <a:rPr lang="en-US" dirty="0" smtClean="0"/>
              <a:t>Limited server access to storage blocks</a:t>
            </a:r>
          </a:p>
          <a:p>
            <a:pPr lvl="1"/>
            <a:r>
              <a:rPr lang="en-US" dirty="0" smtClean="0"/>
              <a:t>Storage systems are only connected via LAN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VMs inside storage controller (DDN </a:t>
            </a:r>
            <a:r>
              <a:rPr lang="en-US" dirty="0" smtClean="0"/>
              <a:t>SFA12K-E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Competition for resources</a:t>
            </a:r>
          </a:p>
          <a:p>
            <a:pPr lvl="1"/>
            <a:r>
              <a:rPr lang="en-US" dirty="0" smtClean="0"/>
              <a:t>Limited number of VMs limits “server/TB” ratio</a:t>
            </a:r>
          </a:p>
          <a:p>
            <a:pPr lvl="1"/>
            <a:r>
              <a:rPr lang="en-US" dirty="0" smtClean="0"/>
              <a:t>Loss of redundancy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Simple server attached storage (</a:t>
            </a:r>
            <a:r>
              <a:rPr lang="en-US" dirty="0" err="1" smtClean="0"/>
              <a:t>BigFoot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Limited by simple hardware controller </a:t>
            </a:r>
          </a:p>
          <a:p>
            <a:pPr lvl="1"/>
            <a:r>
              <a:rPr lang="en-US" dirty="0" smtClean="0"/>
              <a:t>HW admin doesn’t scale to 100s of boxes</a:t>
            </a:r>
          </a:p>
          <a:p>
            <a:pPr lvl="1"/>
            <a:r>
              <a:rPr lang="en-US" dirty="0" smtClean="0"/>
              <a:t>No redundancy</a:t>
            </a:r>
            <a:endParaRPr lang="en-US" dirty="0"/>
          </a:p>
          <a:p>
            <a:pPr marL="457200" lvl="1" indent="0">
              <a:buNone/>
            </a:pPr>
            <a:endParaRPr lang="en-US" dirty="0" smtClean="0"/>
          </a:p>
          <a:p>
            <a:pPr marL="457200" lvl="1" indent="0">
              <a:buNone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CHEP 2013, Amsterdam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815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Glimpse at Performance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Preliminary performance evaluation</a:t>
            </a:r>
          </a:p>
          <a:p>
            <a:pPr lvl="1"/>
            <a:r>
              <a:rPr lang="en-US" dirty="0" smtClean="0"/>
              <a:t>IOZONE testing 30-100 parallel threads on XFS </a:t>
            </a:r>
            <a:r>
              <a:rPr lang="en-US" dirty="0" err="1" smtClean="0"/>
              <a:t>filesystem</a:t>
            </a:r>
            <a:endParaRPr lang="en-US" dirty="0" smtClean="0"/>
          </a:p>
          <a:p>
            <a:pPr lvl="1"/>
            <a:r>
              <a:rPr lang="en-US" dirty="0" err="1" smtClean="0"/>
              <a:t>Xrootd</a:t>
            </a:r>
            <a:r>
              <a:rPr lang="en-US" dirty="0" smtClean="0"/>
              <a:t> data server in VM, performance similar to IOZONE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ut-of-the-box settings, no tuning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erformance below expectations, reasons still to be understood</a:t>
            </a:r>
          </a:p>
          <a:p>
            <a:pPr lvl="1"/>
            <a:r>
              <a:rPr lang="en-US" dirty="0" smtClean="0"/>
              <a:t>ZFS tested on </a:t>
            </a:r>
            <a:r>
              <a:rPr lang="en-US" dirty="0" err="1" smtClean="0"/>
              <a:t>BigFoot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CHEP 2013, Amsterdam</a:t>
            </a:r>
            <a:endParaRPr lang="de-DE"/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070" y="3389548"/>
            <a:ext cx="4326930" cy="27432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389548"/>
            <a:ext cx="4326523" cy="2743200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4067944" y="5939988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IOZONE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05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2112" y="1198563"/>
            <a:ext cx="8500367" cy="4894262"/>
          </a:xfrm>
        </p:spPr>
        <p:txBody>
          <a:bodyPr/>
          <a:lstStyle/>
          <a:p>
            <a:r>
              <a:rPr lang="en-US" dirty="0" smtClean="0"/>
              <a:t>Storage extension at </a:t>
            </a:r>
            <a:r>
              <a:rPr lang="en-US" dirty="0" err="1" smtClean="0"/>
              <a:t>GridKa</a:t>
            </a:r>
            <a:r>
              <a:rPr lang="en-US" dirty="0" smtClean="0"/>
              <a:t> requires expensive upgrade of </a:t>
            </a:r>
            <a:r>
              <a:rPr lang="en-US" dirty="0" err="1" smtClean="0"/>
              <a:t>GridKa</a:t>
            </a:r>
            <a:r>
              <a:rPr lang="en-US" dirty="0" smtClean="0"/>
              <a:t> disk SAN – or novel storage solution</a:t>
            </a:r>
          </a:p>
          <a:p>
            <a:r>
              <a:rPr lang="en-US" dirty="0" smtClean="0"/>
              <a:t>Tight integration of server and storage looks promising</a:t>
            </a:r>
          </a:p>
          <a:p>
            <a:r>
              <a:rPr lang="en-US" dirty="0" smtClean="0"/>
              <a:t>Many possible benefits – further evaluation required</a:t>
            </a:r>
          </a:p>
          <a:p>
            <a:pPr lvl="1"/>
            <a:r>
              <a:rPr lang="en-US" dirty="0" smtClean="0"/>
              <a:t>Less components</a:t>
            </a:r>
          </a:p>
          <a:p>
            <a:pPr lvl="1"/>
            <a:r>
              <a:rPr lang="en-US" dirty="0" smtClean="0"/>
              <a:t>Less power consumption</a:t>
            </a:r>
          </a:p>
          <a:p>
            <a:pPr lvl="1"/>
            <a:r>
              <a:rPr lang="en-US" dirty="0" smtClean="0"/>
              <a:t>Less complexity</a:t>
            </a:r>
          </a:p>
          <a:p>
            <a:r>
              <a:rPr lang="en-US" dirty="0" smtClean="0"/>
              <a:t>Performance needs to be understood together with vendors</a:t>
            </a:r>
          </a:p>
          <a:p>
            <a:r>
              <a:rPr lang="en-US" dirty="0" smtClean="0"/>
              <a:t>More tests with other vendors in near future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CHEP 2013, Amsterdam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0185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CHEP 2013, Amsterdam</a:t>
            </a:r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04664"/>
            <a:ext cx="5638654" cy="3744418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3284984"/>
            <a:ext cx="4355976" cy="2892826"/>
          </a:xfrm>
          <a:prstGeom prst="rect">
            <a:avLst/>
          </a:prstGeom>
        </p:spPr>
      </p:pic>
      <p:pic>
        <p:nvPicPr>
          <p:cNvPr id="5" name="Picture 3" descr="P1000135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58231" y="774526"/>
            <a:ext cx="4006257" cy="3004693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619" y="2852936"/>
            <a:ext cx="5006869" cy="3324874"/>
          </a:xfrm>
          <a:prstGeom prst="rect">
            <a:avLst/>
          </a:prstGeom>
        </p:spPr>
      </p:pic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47864" y="2564904"/>
            <a:ext cx="1824608" cy="1031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5220800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Management </a:t>
            </a:r>
            <a:r>
              <a:rPr lang="en-US" dirty="0"/>
              <a:t>S</a:t>
            </a:r>
            <a:r>
              <a:rPr lang="en-US" dirty="0" smtClean="0"/>
              <a:t>ystems at </a:t>
            </a:r>
            <a:r>
              <a:rPr lang="en-US" dirty="0" err="1" smtClean="0"/>
              <a:t>GridKa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113" y="1198563"/>
            <a:ext cx="6484143" cy="4894262"/>
          </a:xfrm>
        </p:spPr>
        <p:txBody>
          <a:bodyPr/>
          <a:lstStyle/>
          <a:p>
            <a:r>
              <a:rPr lang="en-GB" dirty="0" err="1" smtClean="0"/>
              <a:t>dCache</a:t>
            </a:r>
            <a:r>
              <a:rPr lang="en-GB" dirty="0" smtClean="0"/>
              <a:t> for ATLAS, CMS, </a:t>
            </a:r>
            <a:r>
              <a:rPr lang="en-GB" dirty="0" err="1" smtClean="0"/>
              <a:t>LHCb</a:t>
            </a:r>
            <a:endParaRPr lang="en-GB" dirty="0" smtClean="0"/>
          </a:p>
          <a:p>
            <a:pPr lvl="1"/>
            <a:r>
              <a:rPr lang="en-GB" dirty="0" smtClean="0"/>
              <a:t>6 PB disk-only</a:t>
            </a:r>
          </a:p>
          <a:p>
            <a:pPr lvl="1"/>
            <a:r>
              <a:rPr lang="en-GB" dirty="0"/>
              <a:t>3</a:t>
            </a:r>
            <a:r>
              <a:rPr lang="en-GB" dirty="0" smtClean="0"/>
              <a:t> PB tape-buffers</a:t>
            </a:r>
          </a:p>
          <a:p>
            <a:pPr lvl="1"/>
            <a:r>
              <a:rPr lang="en-GB" dirty="0" smtClean="0"/>
              <a:t>287 pools on 58 servers</a:t>
            </a:r>
          </a:p>
          <a:p>
            <a:pPr lvl="1"/>
            <a:r>
              <a:rPr lang="en-GB" dirty="0" smtClean="0"/>
              <a:t>Agnostic to underlying storage technology</a:t>
            </a:r>
          </a:p>
          <a:p>
            <a:pPr lvl="1"/>
            <a:endParaRPr lang="en-GB" dirty="0"/>
          </a:p>
          <a:p>
            <a:r>
              <a:rPr lang="en-GB" dirty="0" err="1" smtClean="0"/>
              <a:t>Scalla</a:t>
            </a:r>
            <a:r>
              <a:rPr lang="en-GB" dirty="0" smtClean="0"/>
              <a:t> </a:t>
            </a:r>
            <a:r>
              <a:rPr lang="en-GB" dirty="0" err="1" smtClean="0"/>
              <a:t>xrootd</a:t>
            </a:r>
            <a:r>
              <a:rPr lang="en-GB" dirty="0" smtClean="0"/>
              <a:t> for ALICE</a:t>
            </a:r>
          </a:p>
          <a:p>
            <a:pPr lvl="1"/>
            <a:r>
              <a:rPr lang="en-GB" dirty="0" smtClean="0"/>
              <a:t>2.7 PB disk-only/tape buffer</a:t>
            </a:r>
          </a:p>
          <a:p>
            <a:pPr lvl="1"/>
            <a:r>
              <a:rPr lang="en-GB" dirty="0" smtClean="0"/>
              <a:t>15 servers</a:t>
            </a:r>
          </a:p>
          <a:p>
            <a:pPr lvl="1"/>
            <a:r>
              <a:rPr lang="en-GB" dirty="0" smtClean="0"/>
              <a:t>Agnostic to underlying storage technology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CHEP 2013, Amsterdam</a:t>
            </a:r>
            <a:endParaRPr lang="de-DE"/>
          </a:p>
        </p:txBody>
      </p:sp>
      <p:grpSp>
        <p:nvGrpSpPr>
          <p:cNvPr id="5" name="Group 4"/>
          <p:cNvGrpSpPr/>
          <p:nvPr/>
        </p:nvGrpSpPr>
        <p:grpSpPr>
          <a:xfrm>
            <a:off x="7092280" y="1700808"/>
            <a:ext cx="1584176" cy="4030166"/>
            <a:chOff x="7236296" y="1772816"/>
            <a:chExt cx="1584176" cy="4030166"/>
          </a:xfrm>
        </p:grpSpPr>
        <p:sp>
          <p:nvSpPr>
            <p:cNvPr id="7" name="Rectangle 6"/>
            <p:cNvSpPr/>
            <p:nvPr/>
          </p:nvSpPr>
          <p:spPr>
            <a:xfrm>
              <a:off x="7236296" y="1772816"/>
              <a:ext cx="1584176" cy="576064"/>
            </a:xfrm>
            <a:prstGeom prst="rect">
              <a:avLst/>
            </a:prstGeom>
            <a:noFill/>
            <a:ln>
              <a:solidFill>
                <a:schemeClr val="accent2">
                  <a:alpha val="19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rgbClr val="B2B2B2"/>
                  </a:solidFill>
                </a:rPr>
                <a:t>SRM</a:t>
              </a:r>
            </a:p>
          </p:txBody>
        </p:sp>
        <p:sp>
          <p:nvSpPr>
            <p:cNvPr id="8" name="Rectangle 7"/>
            <p:cNvSpPr/>
            <p:nvPr/>
          </p:nvSpPr>
          <p:spPr>
            <a:xfrm>
              <a:off x="7236296" y="2348880"/>
              <a:ext cx="1584176" cy="1008112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Storage Management System</a:t>
              </a:r>
            </a:p>
          </p:txBody>
        </p:sp>
        <p:sp>
          <p:nvSpPr>
            <p:cNvPr id="9" name="Rectangle 8"/>
            <p:cNvSpPr/>
            <p:nvPr/>
          </p:nvSpPr>
          <p:spPr>
            <a:xfrm>
              <a:off x="7236296" y="3933057"/>
              <a:ext cx="1584176" cy="648071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File System</a:t>
              </a:r>
            </a:p>
          </p:txBody>
        </p:sp>
        <p:sp>
          <p:nvSpPr>
            <p:cNvPr id="10" name="Rectangle 9"/>
            <p:cNvSpPr/>
            <p:nvPr/>
          </p:nvSpPr>
          <p:spPr>
            <a:xfrm>
              <a:off x="7236296" y="3356992"/>
              <a:ext cx="1584176" cy="576064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Linux</a:t>
              </a: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7236296" y="4578846"/>
              <a:ext cx="1584176" cy="650354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Storage Controller</a:t>
              </a:r>
            </a:p>
          </p:txBody>
        </p:sp>
        <p:sp>
          <p:nvSpPr>
            <p:cNvPr id="12" name="Up-Down Arrow 11"/>
            <p:cNvSpPr/>
            <p:nvPr/>
          </p:nvSpPr>
          <p:spPr>
            <a:xfrm>
              <a:off x="7946850" y="2204864"/>
              <a:ext cx="153542" cy="288032"/>
            </a:xfrm>
            <a:prstGeom prst="upDownArrow">
              <a:avLst/>
            </a:prstGeom>
            <a:solidFill>
              <a:srgbClr val="EA5816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13" name="Up-Down Arrow 12"/>
            <p:cNvSpPr/>
            <p:nvPr/>
          </p:nvSpPr>
          <p:spPr>
            <a:xfrm>
              <a:off x="7946850" y="3212976"/>
              <a:ext cx="153542" cy="285750"/>
            </a:xfrm>
            <a:prstGeom prst="upDownArrow">
              <a:avLst/>
            </a:prstGeom>
            <a:solidFill>
              <a:srgbClr val="EA5816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14" name="Up-Down Arrow 13"/>
            <p:cNvSpPr/>
            <p:nvPr/>
          </p:nvSpPr>
          <p:spPr>
            <a:xfrm>
              <a:off x="7946850" y="3764194"/>
              <a:ext cx="153542" cy="310596"/>
            </a:xfrm>
            <a:prstGeom prst="upDownArrow">
              <a:avLst/>
            </a:prstGeom>
            <a:solidFill>
              <a:srgbClr val="EA5816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15" name="Up-Down Arrow 14"/>
            <p:cNvSpPr/>
            <p:nvPr/>
          </p:nvSpPr>
          <p:spPr>
            <a:xfrm>
              <a:off x="7956376" y="4374629"/>
              <a:ext cx="144016" cy="316607"/>
            </a:xfrm>
            <a:prstGeom prst="upDownArrow">
              <a:avLst/>
            </a:prstGeom>
            <a:solidFill>
              <a:srgbClr val="EA5816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236296" y="5229200"/>
              <a:ext cx="1584176" cy="573782"/>
            </a:xfrm>
            <a:prstGeom prst="rect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Disks</a:t>
              </a:r>
            </a:p>
          </p:txBody>
        </p:sp>
        <p:sp>
          <p:nvSpPr>
            <p:cNvPr id="18" name="Up-Down Arrow 17"/>
            <p:cNvSpPr/>
            <p:nvPr/>
          </p:nvSpPr>
          <p:spPr>
            <a:xfrm>
              <a:off x="7956376" y="5119092"/>
              <a:ext cx="144016" cy="254124"/>
            </a:xfrm>
            <a:prstGeom prst="upDownArrow">
              <a:avLst/>
            </a:prstGeom>
            <a:solidFill>
              <a:srgbClr val="EA5816"/>
            </a:solidFill>
            <a:ln w="127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 smtClean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</a:t>
            </a:r>
            <a:r>
              <a:rPr lang="en-US" dirty="0" err="1" smtClean="0"/>
              <a:t>GridKa</a:t>
            </a:r>
            <a:r>
              <a:rPr lang="en-US" dirty="0" smtClean="0"/>
              <a:t> Disk Storage Technologies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9 x DDN S2AA9900</a:t>
            </a:r>
          </a:p>
          <a:p>
            <a:pPr lvl="1"/>
            <a:r>
              <a:rPr lang="en-US" dirty="0" smtClean="0"/>
              <a:t>150 enclosures</a:t>
            </a:r>
          </a:p>
          <a:p>
            <a:pPr lvl="1"/>
            <a:r>
              <a:rPr lang="en-US" dirty="0" smtClean="0"/>
              <a:t>9000 disks</a:t>
            </a:r>
          </a:p>
          <a:p>
            <a:pPr lvl="1"/>
            <a:r>
              <a:rPr lang="en-US" dirty="0" smtClean="0"/>
              <a:t>796 LUNs</a:t>
            </a:r>
          </a:p>
          <a:p>
            <a:pPr lvl="1"/>
            <a:r>
              <a:rPr lang="en-US" dirty="0" smtClean="0"/>
              <a:t>SAN Brocade DCX</a:t>
            </a:r>
          </a:p>
          <a:p>
            <a:pPr marL="457200" lvl="1" indent="0">
              <a:buNone/>
            </a:pPr>
            <a:r>
              <a:rPr lang="en-US" dirty="0" smtClean="0"/>
              <a:t> </a:t>
            </a:r>
          </a:p>
          <a:p>
            <a:r>
              <a:rPr lang="en-US" dirty="0" smtClean="0"/>
              <a:t>1 x DDN SFA10K</a:t>
            </a:r>
          </a:p>
          <a:p>
            <a:pPr lvl="1"/>
            <a:r>
              <a:rPr lang="en-US" dirty="0" smtClean="0"/>
              <a:t>10 enclosures</a:t>
            </a:r>
          </a:p>
          <a:p>
            <a:pPr lvl="1"/>
            <a:r>
              <a:rPr lang="en-US" dirty="0" smtClean="0"/>
              <a:t>600 disks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1 x DDN SFA12K</a:t>
            </a:r>
          </a:p>
          <a:p>
            <a:pPr lvl="1"/>
            <a:r>
              <a:rPr lang="en-US" dirty="0" smtClean="0"/>
              <a:t>5 enclosures</a:t>
            </a:r>
          </a:p>
          <a:p>
            <a:pPr lvl="1"/>
            <a:r>
              <a:rPr lang="en-US" dirty="0" smtClean="0"/>
              <a:t>360 disks</a:t>
            </a:r>
          </a:p>
          <a:p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CHEP 2013, Amsterdam</a:t>
            </a:r>
            <a:endParaRPr lang="de-DE"/>
          </a:p>
        </p:txBody>
      </p:sp>
      <p:pic>
        <p:nvPicPr>
          <p:cNvPr id="5" name="Picture 3" descr="P1000135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707904" y="1268760"/>
            <a:ext cx="5040560" cy="3780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682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Current </a:t>
            </a:r>
            <a:r>
              <a:rPr lang="en-US" dirty="0" err="1" smtClean="0"/>
              <a:t>GridKa</a:t>
            </a:r>
            <a:r>
              <a:rPr lang="en-US" dirty="0" smtClean="0"/>
              <a:t> Tape Storage Technologies</a:t>
            </a:r>
            <a:endParaRPr lang="en-US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2 Oracle/Sun/STK SL8500</a:t>
            </a:r>
          </a:p>
          <a:p>
            <a:pPr lvl="1"/>
            <a:r>
              <a:rPr lang="en-US" dirty="0" smtClean="0"/>
              <a:t>2 x 10088 slots</a:t>
            </a:r>
          </a:p>
          <a:p>
            <a:pPr lvl="1"/>
            <a:r>
              <a:rPr lang="en-US" dirty="0"/>
              <a:t>2</a:t>
            </a:r>
            <a:r>
              <a:rPr lang="en-US" dirty="0" smtClean="0"/>
              <a:t>2 LTO5, 16 LTO4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1 IBM TS3500</a:t>
            </a:r>
          </a:p>
          <a:p>
            <a:pPr lvl="1"/>
            <a:r>
              <a:rPr lang="en-US" dirty="0" smtClean="0"/>
              <a:t>5800 slots</a:t>
            </a:r>
          </a:p>
          <a:p>
            <a:pPr lvl="1"/>
            <a:r>
              <a:rPr lang="en-US" dirty="0" smtClean="0"/>
              <a:t>24 LTO4</a:t>
            </a:r>
          </a:p>
          <a:p>
            <a:pPr marL="457200" lvl="1" indent="0">
              <a:buNone/>
            </a:pPr>
            <a:endParaRPr lang="en-US" dirty="0" smtClean="0"/>
          </a:p>
          <a:p>
            <a:r>
              <a:rPr lang="en-US" dirty="0" smtClean="0"/>
              <a:t>1 GRAU XL</a:t>
            </a:r>
          </a:p>
          <a:p>
            <a:pPr lvl="1"/>
            <a:r>
              <a:rPr lang="en-US" dirty="0" smtClean="0"/>
              <a:t>5376 slots</a:t>
            </a:r>
          </a:p>
          <a:p>
            <a:pPr lvl="1"/>
            <a:r>
              <a:rPr lang="en-US" dirty="0" smtClean="0"/>
              <a:t>16 LTO3, 8 LTO4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CHEP 2013, Amsterdam</a:t>
            </a:r>
            <a:endParaRPr lang="de-DE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700808"/>
            <a:ext cx="5638654" cy="3744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54457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GridKa</a:t>
            </a:r>
            <a:r>
              <a:rPr lang="en-GB" dirty="0" smtClean="0"/>
              <a:t> Storage Overview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CHEP 2013, Amsterdam</a:t>
            </a:r>
            <a:endParaRPr lang="de-DE"/>
          </a:p>
        </p:txBody>
      </p:sp>
      <p:grpSp>
        <p:nvGrpSpPr>
          <p:cNvPr id="10" name="Group 9"/>
          <p:cNvGrpSpPr/>
          <p:nvPr/>
        </p:nvGrpSpPr>
        <p:grpSpPr>
          <a:xfrm>
            <a:off x="755576" y="1196752"/>
            <a:ext cx="7776864" cy="4968552"/>
            <a:chOff x="323528" y="1242120"/>
            <a:chExt cx="8363272" cy="5443190"/>
          </a:xfrm>
        </p:grpSpPr>
        <p:pic>
          <p:nvPicPr>
            <p:cNvPr id="6" name="Picture 4" descr="Gridkanet_with_gateway_nodes_04_07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57200" y="1268760"/>
              <a:ext cx="8229600" cy="5416550"/>
            </a:xfrm>
            <a:prstGeom prst="rect">
              <a:avLst/>
            </a:prstGeom>
            <a:noFill/>
          </p:spPr>
        </p:pic>
        <p:sp>
          <p:nvSpPr>
            <p:cNvPr id="7" name="AutoShape 6"/>
            <p:cNvSpPr>
              <a:spLocks noChangeArrowheads="1"/>
            </p:cNvSpPr>
            <p:nvPr/>
          </p:nvSpPr>
          <p:spPr bwMode="auto">
            <a:xfrm>
              <a:off x="323528" y="1242120"/>
              <a:ext cx="2209800" cy="457200"/>
            </a:xfrm>
            <a:prstGeom prst="wedgeRoundRectCallout">
              <a:avLst>
                <a:gd name="adj1" fmla="val -13579"/>
                <a:gd name="adj2" fmla="val 149306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2000"/>
                <a:t>gateway nodes</a:t>
              </a:r>
            </a:p>
          </p:txBody>
        </p:sp>
        <p:sp>
          <p:nvSpPr>
            <p:cNvPr id="8" name="AutoShape 7"/>
            <p:cNvSpPr>
              <a:spLocks noChangeArrowheads="1"/>
            </p:cNvSpPr>
            <p:nvPr/>
          </p:nvSpPr>
          <p:spPr bwMode="auto">
            <a:xfrm>
              <a:off x="2141984" y="3305200"/>
              <a:ext cx="2286000" cy="457200"/>
            </a:xfrm>
            <a:prstGeom prst="wedgeRoundRectCallout">
              <a:avLst>
                <a:gd name="adj1" fmla="val -70555"/>
                <a:gd name="adj2" fmla="val 226041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2000" dirty="0"/>
                <a:t>Compute nodes</a:t>
              </a:r>
            </a:p>
          </p:txBody>
        </p:sp>
        <p:sp>
          <p:nvSpPr>
            <p:cNvPr id="9" name="AutoShape 8"/>
            <p:cNvSpPr>
              <a:spLocks noChangeArrowheads="1"/>
            </p:cNvSpPr>
            <p:nvPr/>
          </p:nvSpPr>
          <p:spPr bwMode="auto">
            <a:xfrm>
              <a:off x="1371600" y="6145560"/>
              <a:ext cx="2286000" cy="457200"/>
            </a:xfrm>
            <a:prstGeom prst="wedgeRoundRectCallout">
              <a:avLst>
                <a:gd name="adj1" fmla="val 55644"/>
                <a:gd name="adj2" fmla="val -315956"/>
                <a:gd name="adj3" fmla="val 16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/>
              <a:r>
                <a:rPr lang="en-GB" sz="2000"/>
                <a:t>storage nodes</a:t>
              </a: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GridKa Storage Units</a:t>
            </a:r>
            <a:endParaRPr lang="en-GB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0170" y="2227752"/>
            <a:ext cx="4532310" cy="328948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CHEP 2013, Amsterdam</a:t>
            </a:r>
            <a:endParaRPr lang="de-DE"/>
          </a:p>
        </p:txBody>
      </p:sp>
      <p:sp>
        <p:nvSpPr>
          <p:cNvPr id="7" name="Rectangle 5"/>
          <p:cNvSpPr txBox="1">
            <a:spLocks noChangeArrowheads="1"/>
          </p:cNvSpPr>
          <p:nvPr/>
        </p:nvSpPr>
        <p:spPr bwMode="auto">
          <a:xfrm>
            <a:off x="251520" y="1528191"/>
            <a:ext cx="4392488" cy="4729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Tx/>
              <a:buBlip>
                <a:blip r:embed="rId3"/>
              </a:buBlip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Servers</a:t>
            </a:r>
          </a:p>
          <a:p>
            <a:pPr marL="800100" lvl="1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70000"/>
              <a:buFontTx/>
              <a:buBlip>
                <a:blip r:embed="rId3"/>
              </a:buBlip>
            </a:pP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connect directly to storage</a:t>
            </a:r>
          </a:p>
          <a:p>
            <a:pPr marL="800100" lvl="1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70000"/>
              <a:buFontTx/>
              <a:buBlip>
                <a:blip r:embed="rId3"/>
              </a:buBlip>
            </a:pPr>
            <a:r>
              <a:rPr lang="en-GB" sz="2000" kern="0" dirty="0" smtClean="0"/>
              <a:t>or via SAN but not explicitly needed</a:t>
            </a:r>
          </a:p>
          <a:p>
            <a:pPr marL="800100" lvl="1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70000"/>
              <a:buFontTx/>
              <a:buBlip>
                <a:blip r:embed="rId3"/>
              </a:buBlip>
            </a:pPr>
            <a:endParaRPr lang="en-GB" sz="2000" kern="0" dirty="0" smtClean="0"/>
          </a:p>
          <a:p>
            <a:pPr marL="342900" marR="0" lvl="0" indent="-342900" algn="l" defTabSz="914400" rtl="0" eaLnBrk="0" fontAlgn="base" latinLnBrk="0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Pct val="70000"/>
              <a:buFontTx/>
              <a:buBlip>
                <a:blip r:embed="rId3"/>
              </a:buBlip>
              <a:tabLst/>
              <a:defRPr/>
            </a:pPr>
            <a:r>
              <a:rPr kumimoji="0" lang="en-GB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Cluster </a:t>
            </a:r>
            <a:r>
              <a:rPr kumimoji="0" lang="en-GB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Filesyste</a:t>
            </a:r>
            <a:r>
              <a:rPr lang="en-GB" sz="2400" kern="0" dirty="0" smtClean="0"/>
              <a:t>m (GPFS)</a:t>
            </a:r>
          </a:p>
          <a:p>
            <a:pPr marL="800100" lvl="1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70000"/>
              <a:buFontTx/>
              <a:buBlip>
                <a:blip r:embed="rId3"/>
              </a:buBlip>
            </a:pPr>
            <a:r>
              <a:rPr lang="en-GB" sz="2000" kern="0" dirty="0" smtClean="0"/>
              <a:t>connects several servers</a:t>
            </a:r>
          </a:p>
          <a:p>
            <a:pPr marL="800100" lvl="1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70000"/>
              <a:buFontTx/>
              <a:buBlip>
                <a:blip r:embed="rId3"/>
              </a:buBlip>
            </a:pPr>
            <a:r>
              <a:rPr kumimoji="0" lang="en-GB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filesystem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visible on all</a:t>
            </a:r>
            <a:r>
              <a:rPr kumimoji="0" lang="en-GB" sz="20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 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nodes</a:t>
            </a:r>
          </a:p>
          <a:p>
            <a:pPr marL="800100" lvl="1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70000"/>
              <a:buFontTx/>
              <a:buBlip>
                <a:blip r:embed="rId3"/>
              </a:buBlip>
            </a:pPr>
            <a:r>
              <a:rPr lang="en-GB" sz="2000" kern="0" noProof="0" dirty="0" smtClean="0"/>
              <a:t>p</a:t>
            </a:r>
            <a:r>
              <a:rPr kumimoji="0" lang="en-GB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redictable IO throughput</a:t>
            </a:r>
          </a:p>
          <a:p>
            <a:pPr marL="800100" lvl="1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70000"/>
              <a:buFontTx/>
              <a:buBlip>
                <a:blip r:embed="rId3"/>
              </a:buBlip>
            </a:pPr>
            <a:r>
              <a:rPr lang="en-GB" sz="2000" kern="0" dirty="0" smtClean="0"/>
              <a:t>nice storage virtualisation layer</a:t>
            </a:r>
          </a:p>
          <a:p>
            <a:pPr marL="800100" lvl="1" indent="-3429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70000"/>
              <a:buFontTx/>
              <a:buBlip>
                <a:blip r:embed="rId3"/>
              </a:buBlip>
            </a:pPr>
            <a:endParaRPr kumimoji="0" lang="en-GB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  <a:p>
            <a:pPr marL="285750" indent="-285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3"/>
              </a:buBlip>
            </a:pPr>
            <a:r>
              <a:rPr lang="en-GB" sz="2400" kern="0" noProof="0" dirty="0" smtClean="0"/>
              <a:t>Currently evaluating alternative </a:t>
            </a:r>
            <a:r>
              <a:rPr lang="en-GB" sz="2400" kern="0" noProof="0" dirty="0" err="1" smtClean="0"/>
              <a:t>filesystems</a:t>
            </a:r>
            <a:endParaRPr lang="en-GB" sz="2400" kern="0" noProof="0" dirty="0" smtClean="0"/>
          </a:p>
          <a:p>
            <a:pPr marL="742950" lvl="1" indent="-28575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SzPct val="60000"/>
              <a:buFontTx/>
              <a:buBlip>
                <a:blip r:embed="rId3"/>
              </a:buBlip>
            </a:pPr>
            <a:r>
              <a:rPr lang="en-GB" sz="2000" kern="0" noProof="0" dirty="0" smtClean="0"/>
              <a:t>XFS, ZFS, BTRFS, EXT4</a:t>
            </a:r>
            <a:endParaRPr kumimoji="0" lang="en-GB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5914534" y="1627203"/>
            <a:ext cx="1423581" cy="381000"/>
          </a:xfrm>
          <a:prstGeom prst="wedgeRoundRectCallout">
            <a:avLst>
              <a:gd name="adj1" fmla="val -20997"/>
              <a:gd name="adj2" fmla="val 111943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GB" sz="1400" b="1" dirty="0" smtClean="0">
                <a:solidFill>
                  <a:schemeClr val="bg1"/>
                </a:solidFill>
              </a:rPr>
              <a:t>10G Ethernet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5084344" y="5876601"/>
            <a:ext cx="1550891" cy="381000"/>
          </a:xfrm>
          <a:prstGeom prst="wedgeRoundRectCallout">
            <a:avLst>
              <a:gd name="adj1" fmla="val 89773"/>
              <a:gd name="adj2" fmla="val -733334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r>
              <a:rPr lang="en-GB" sz="1400" b="1" dirty="0">
                <a:solidFill>
                  <a:schemeClr val="bg1"/>
                </a:solidFill>
              </a:rPr>
              <a:t>Fibre Channel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Novel Storage Solutions for </a:t>
            </a:r>
            <a:r>
              <a:rPr lang="en-US" dirty="0" err="1" smtClean="0"/>
              <a:t>GridKa</a:t>
            </a:r>
            <a:endParaRPr lang="en-US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Expect large resource increase in 2015</a:t>
            </a:r>
          </a:p>
          <a:p>
            <a:pPr lvl="1"/>
            <a:r>
              <a:rPr lang="en-US" dirty="0" smtClean="0"/>
              <a:t>Chance to look at new solutions during LHC LS1</a:t>
            </a:r>
          </a:p>
          <a:p>
            <a:pPr lvl="1"/>
            <a:r>
              <a:rPr lang="en-US" dirty="0" smtClean="0"/>
              <a:t>Simplification in operations and deployment required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Solution 1: </a:t>
            </a:r>
            <a:r>
              <a:rPr lang="en-US" dirty="0" err="1" smtClean="0"/>
              <a:t>DataDirectNetworks</a:t>
            </a:r>
            <a:r>
              <a:rPr lang="en-US" dirty="0" smtClean="0"/>
              <a:t> SFA12K-</a:t>
            </a:r>
            <a:r>
              <a:rPr lang="en-US" b="1" dirty="0" smtClean="0"/>
              <a:t>E</a:t>
            </a:r>
          </a:p>
          <a:p>
            <a:pPr lvl="1"/>
            <a:r>
              <a:rPr lang="en-US" dirty="0" smtClean="0"/>
              <a:t>Server VMs run embedded in storage controller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r>
              <a:rPr lang="en-US" dirty="0" smtClean="0"/>
              <a:t>Solution 2: Rausch </a:t>
            </a:r>
            <a:r>
              <a:rPr lang="en-US" dirty="0" err="1" smtClean="0"/>
              <a:t>Netzwerktechnik</a:t>
            </a:r>
            <a:r>
              <a:rPr lang="en-US" dirty="0" smtClean="0"/>
              <a:t> </a:t>
            </a:r>
            <a:r>
              <a:rPr lang="en-US" dirty="0" err="1" smtClean="0"/>
              <a:t>BigFoot</a:t>
            </a:r>
            <a:endParaRPr lang="en-US" dirty="0" smtClean="0"/>
          </a:p>
          <a:p>
            <a:pPr lvl="1"/>
            <a:r>
              <a:rPr lang="en-US" dirty="0" smtClean="0"/>
              <a:t>More conventional setup; server directly connected to local disks  </a:t>
            </a:r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CHEP 2013, Amsterdam</a:t>
            </a:r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275" b="33364"/>
          <a:stretch/>
        </p:blipFill>
        <p:spPr>
          <a:xfrm>
            <a:off x="6012160" y="5229200"/>
            <a:ext cx="2438400" cy="965916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5" y="2780928"/>
            <a:ext cx="1728193" cy="1428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33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Shortening Long IO Paths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CHEP 2013, Amsterdam</a:t>
            </a:r>
            <a:endParaRPr lang="de-DE" dirty="0"/>
          </a:p>
        </p:txBody>
      </p:sp>
      <p:sp>
        <p:nvSpPr>
          <p:cNvPr id="5" name="Rectangle 4"/>
          <p:cNvSpPr/>
          <p:nvPr/>
        </p:nvSpPr>
        <p:spPr>
          <a:xfrm>
            <a:off x="1187624" y="1700064"/>
            <a:ext cx="1008112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Worker node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15137" y="1700064"/>
            <a:ext cx="432048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NIC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385964" y="1700064"/>
            <a:ext cx="432048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NIC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685636" y="1700064"/>
            <a:ext cx="658341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Switch Router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833877" y="1700064"/>
            <a:ext cx="640829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Server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94107" y="1700064"/>
            <a:ext cx="475253" cy="4320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HBA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695078" y="1700064"/>
            <a:ext cx="475253" cy="4320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HBA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007811" y="1700064"/>
            <a:ext cx="658341" cy="4320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SAN Switch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199257" y="1700064"/>
            <a:ext cx="792088" cy="43204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Storage Controller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15" name="Flowchart: Magnetic Disk 14"/>
          <p:cNvSpPr/>
          <p:nvPr/>
        </p:nvSpPr>
        <p:spPr>
          <a:xfrm>
            <a:off x="7956376" y="1736068"/>
            <a:ext cx="648072" cy="360040"/>
          </a:xfrm>
          <a:prstGeom prst="flowChartMagneticDis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disk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7020272" y="1700064"/>
            <a:ext cx="792088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SAS/FC fabric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251520" y="1556048"/>
            <a:ext cx="936104" cy="720080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application</a:t>
            </a:r>
            <a:endParaRPr lang="en-US" sz="1100" dirty="0">
              <a:solidFill>
                <a:schemeClr val="tx1"/>
              </a:solidFill>
            </a:endParaRPr>
          </a:p>
          <a:p>
            <a:r>
              <a:rPr lang="en-US" sz="1100" dirty="0" smtClean="0">
                <a:solidFill>
                  <a:schemeClr val="tx1"/>
                </a:solidFill>
              </a:rPr>
              <a:t>begin {</a:t>
            </a:r>
          </a:p>
          <a:p>
            <a:r>
              <a:rPr lang="en-US" sz="1100" dirty="0" err="1" smtClean="0">
                <a:solidFill>
                  <a:schemeClr val="tx1"/>
                </a:solidFill>
              </a:rPr>
              <a:t>do_io</a:t>
            </a:r>
            <a:endParaRPr lang="en-US" sz="1100" dirty="0">
              <a:solidFill>
                <a:schemeClr val="tx1"/>
              </a:solidFill>
            </a:endParaRPr>
          </a:p>
          <a:p>
            <a:r>
              <a:rPr lang="en-US" sz="1100" dirty="0" smtClean="0">
                <a:solidFill>
                  <a:schemeClr val="tx1"/>
                </a:solidFill>
              </a:rPr>
              <a:t>} end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183382" y="3570439"/>
            <a:ext cx="1008112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Worker node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210895" y="3570439"/>
            <a:ext cx="432048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NIC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471112" y="3570439"/>
            <a:ext cx="432048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NIC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738239" y="3570439"/>
            <a:ext cx="658341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Switch Router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3918674" y="3570439"/>
            <a:ext cx="640829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Server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28" name="Flowchart: Magnetic Disk 27"/>
          <p:cNvSpPr/>
          <p:nvPr/>
        </p:nvSpPr>
        <p:spPr>
          <a:xfrm>
            <a:off x="5501843" y="3606443"/>
            <a:ext cx="648072" cy="360040"/>
          </a:xfrm>
          <a:prstGeom prst="flowChartMagneticDis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disk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4575264" y="3570439"/>
            <a:ext cx="792088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SAS/FC fabric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30" name="Rounded Rectangle 29"/>
          <p:cNvSpPr/>
          <p:nvPr/>
        </p:nvSpPr>
        <p:spPr>
          <a:xfrm>
            <a:off x="247278" y="3426423"/>
            <a:ext cx="936104" cy="720080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application</a:t>
            </a:r>
            <a:endParaRPr lang="en-US" sz="1100" dirty="0">
              <a:solidFill>
                <a:schemeClr val="tx1"/>
              </a:solidFill>
            </a:endParaRPr>
          </a:p>
          <a:p>
            <a:r>
              <a:rPr lang="en-US" sz="1100" dirty="0" smtClean="0">
                <a:solidFill>
                  <a:schemeClr val="tx1"/>
                </a:solidFill>
              </a:rPr>
              <a:t>begin {</a:t>
            </a:r>
          </a:p>
          <a:p>
            <a:r>
              <a:rPr lang="en-US" sz="1100" dirty="0" err="1" smtClean="0">
                <a:solidFill>
                  <a:schemeClr val="tx1"/>
                </a:solidFill>
              </a:rPr>
              <a:t>do_io</a:t>
            </a:r>
            <a:endParaRPr lang="en-US" sz="1100" dirty="0">
              <a:solidFill>
                <a:schemeClr val="tx1"/>
              </a:solidFill>
            </a:endParaRPr>
          </a:p>
          <a:p>
            <a:r>
              <a:rPr lang="en-US" sz="1100" dirty="0" smtClean="0">
                <a:solidFill>
                  <a:schemeClr val="tx1"/>
                </a:solidFill>
              </a:rPr>
              <a:t>} end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23528" y="1115452"/>
            <a:ext cx="41101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Traditional storage at GridKa</a:t>
            </a:r>
            <a:endParaRPr lang="en-GB" sz="2400" dirty="0"/>
          </a:p>
        </p:txBody>
      </p:sp>
      <p:sp>
        <p:nvSpPr>
          <p:cNvPr id="32" name="TextBox 31"/>
          <p:cNvSpPr txBox="1"/>
          <p:nvPr/>
        </p:nvSpPr>
        <p:spPr>
          <a:xfrm>
            <a:off x="378351" y="2852936"/>
            <a:ext cx="41216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Previewed storage at GridKa</a:t>
            </a:r>
            <a:endParaRPr lang="en-GB" sz="2400" dirty="0"/>
          </a:p>
        </p:txBody>
      </p:sp>
      <p:sp>
        <p:nvSpPr>
          <p:cNvPr id="33" name="Left Brace 32"/>
          <p:cNvSpPr/>
          <p:nvPr/>
        </p:nvSpPr>
        <p:spPr>
          <a:xfrm rot="16200000">
            <a:off x="5621246" y="1205493"/>
            <a:ext cx="299464" cy="2440734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Flowchart: Magnetic Disk 33"/>
          <p:cNvSpPr/>
          <p:nvPr/>
        </p:nvSpPr>
        <p:spPr>
          <a:xfrm>
            <a:off x="8108776" y="1888468"/>
            <a:ext cx="648072" cy="360040"/>
          </a:xfrm>
          <a:prstGeom prst="flowChartMagneticDis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disk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35" name="Flowchart: Magnetic Disk 34"/>
          <p:cNvSpPr/>
          <p:nvPr/>
        </p:nvSpPr>
        <p:spPr>
          <a:xfrm>
            <a:off x="5654243" y="3758843"/>
            <a:ext cx="648072" cy="360040"/>
          </a:xfrm>
          <a:prstGeom prst="flowChartMagneticDis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disk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1183382" y="4434535"/>
            <a:ext cx="1008112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Worker node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2210895" y="4434535"/>
            <a:ext cx="432048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NIC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3471112" y="4434535"/>
            <a:ext cx="432048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NIC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2730949" y="4434535"/>
            <a:ext cx="658341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Switch Router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3915494" y="4434535"/>
            <a:ext cx="792088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Storage Controller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45" name="Flowchart: Magnetic Disk 44"/>
          <p:cNvSpPr/>
          <p:nvPr/>
        </p:nvSpPr>
        <p:spPr>
          <a:xfrm>
            <a:off x="5690433" y="4470539"/>
            <a:ext cx="648072" cy="360040"/>
          </a:xfrm>
          <a:prstGeom prst="flowChartMagneticDis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disk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725754" y="4434535"/>
            <a:ext cx="792088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SAS/FC fabric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47" name="Rounded Rectangle 46"/>
          <p:cNvSpPr/>
          <p:nvPr/>
        </p:nvSpPr>
        <p:spPr>
          <a:xfrm>
            <a:off x="247278" y="4290519"/>
            <a:ext cx="936104" cy="720080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application</a:t>
            </a:r>
            <a:endParaRPr lang="en-US" sz="1100" dirty="0">
              <a:solidFill>
                <a:schemeClr val="tx1"/>
              </a:solidFill>
            </a:endParaRPr>
          </a:p>
          <a:p>
            <a:r>
              <a:rPr lang="en-US" sz="1100" dirty="0" smtClean="0">
                <a:solidFill>
                  <a:schemeClr val="tx1"/>
                </a:solidFill>
              </a:rPr>
              <a:t>begin {</a:t>
            </a:r>
          </a:p>
          <a:p>
            <a:r>
              <a:rPr lang="en-US" sz="1100" dirty="0" err="1" smtClean="0">
                <a:solidFill>
                  <a:schemeClr val="tx1"/>
                </a:solidFill>
              </a:rPr>
              <a:t>do_io</a:t>
            </a:r>
            <a:endParaRPr lang="en-US" sz="1100" dirty="0">
              <a:solidFill>
                <a:schemeClr val="tx1"/>
              </a:solidFill>
            </a:endParaRPr>
          </a:p>
          <a:p>
            <a:r>
              <a:rPr lang="en-US" sz="1100" dirty="0" smtClean="0">
                <a:solidFill>
                  <a:schemeClr val="tx1"/>
                </a:solidFill>
              </a:rPr>
              <a:t>} end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49" name="Flowchart: Magnetic Disk 48"/>
          <p:cNvSpPr/>
          <p:nvPr/>
        </p:nvSpPr>
        <p:spPr>
          <a:xfrm>
            <a:off x="5842833" y="4622939"/>
            <a:ext cx="648072" cy="360040"/>
          </a:xfrm>
          <a:prstGeom prst="flowChartMagneticDis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disk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544573" y="3714455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BigFoot</a:t>
            </a:r>
            <a:endParaRPr lang="en-GB" dirty="0"/>
          </a:p>
        </p:txBody>
      </p:sp>
      <p:sp>
        <p:nvSpPr>
          <p:cNvPr id="51" name="TextBox 50"/>
          <p:cNvSpPr txBox="1"/>
          <p:nvPr/>
        </p:nvSpPr>
        <p:spPr>
          <a:xfrm>
            <a:off x="6561915" y="4499828"/>
            <a:ext cx="1826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DDN SFA12K-E</a:t>
            </a:r>
            <a:endParaRPr lang="en-GB" dirty="0"/>
          </a:p>
        </p:txBody>
      </p:sp>
      <p:sp>
        <p:nvSpPr>
          <p:cNvPr id="56" name="Rectangle 55"/>
          <p:cNvSpPr/>
          <p:nvPr/>
        </p:nvSpPr>
        <p:spPr>
          <a:xfrm>
            <a:off x="1183382" y="5298631"/>
            <a:ext cx="1008112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Worker node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2210895" y="5298631"/>
            <a:ext cx="432048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NIC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3471112" y="5298631"/>
            <a:ext cx="432048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NIC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2730949" y="5298631"/>
            <a:ext cx="658341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Switch Router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920604" y="5298631"/>
            <a:ext cx="640829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Server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4580834" y="5298631"/>
            <a:ext cx="513704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IB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HCA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5717867" y="5298631"/>
            <a:ext cx="792088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Storage Controller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65" name="Flowchart: Magnetic Disk 64"/>
          <p:cNvSpPr/>
          <p:nvPr/>
        </p:nvSpPr>
        <p:spPr>
          <a:xfrm>
            <a:off x="7474986" y="5334635"/>
            <a:ext cx="648072" cy="360040"/>
          </a:xfrm>
          <a:prstGeom prst="flowChartMagneticDis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disk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6538882" y="5298631"/>
            <a:ext cx="792088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SAS/FC fabric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67" name="Rounded Rectangle 66"/>
          <p:cNvSpPr/>
          <p:nvPr/>
        </p:nvSpPr>
        <p:spPr>
          <a:xfrm>
            <a:off x="247278" y="5154615"/>
            <a:ext cx="936104" cy="720080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100" dirty="0" smtClean="0">
                <a:solidFill>
                  <a:schemeClr val="tx1"/>
                </a:solidFill>
              </a:rPr>
              <a:t>application</a:t>
            </a:r>
            <a:endParaRPr lang="en-US" sz="1100" dirty="0">
              <a:solidFill>
                <a:schemeClr val="tx1"/>
              </a:solidFill>
            </a:endParaRPr>
          </a:p>
          <a:p>
            <a:r>
              <a:rPr lang="en-US" sz="1100" dirty="0" smtClean="0">
                <a:solidFill>
                  <a:schemeClr val="tx1"/>
                </a:solidFill>
              </a:rPr>
              <a:t>begin {</a:t>
            </a:r>
          </a:p>
          <a:p>
            <a:r>
              <a:rPr lang="en-US" sz="1100" dirty="0" err="1" smtClean="0">
                <a:solidFill>
                  <a:schemeClr val="tx1"/>
                </a:solidFill>
              </a:rPr>
              <a:t>do_io</a:t>
            </a:r>
            <a:endParaRPr lang="en-US" sz="1100" dirty="0">
              <a:solidFill>
                <a:schemeClr val="tx1"/>
              </a:solidFill>
            </a:endParaRPr>
          </a:p>
          <a:p>
            <a:r>
              <a:rPr lang="en-US" sz="1100" dirty="0" smtClean="0">
                <a:solidFill>
                  <a:schemeClr val="tx1"/>
                </a:solidFill>
              </a:rPr>
              <a:t>} end</a:t>
            </a:r>
            <a:endParaRPr lang="en-GB" sz="1100" dirty="0">
              <a:solidFill>
                <a:schemeClr val="tx1"/>
              </a:solidFill>
            </a:endParaRPr>
          </a:p>
        </p:txBody>
      </p:sp>
      <p:sp>
        <p:nvSpPr>
          <p:cNvPr id="69" name="Flowchart: Magnetic Disk 68"/>
          <p:cNvSpPr/>
          <p:nvPr/>
        </p:nvSpPr>
        <p:spPr>
          <a:xfrm>
            <a:off x="7627386" y="5487035"/>
            <a:ext cx="648072" cy="360040"/>
          </a:xfrm>
          <a:prstGeom prst="flowChartMagneticDis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disk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5186254" y="5298631"/>
            <a:ext cx="513704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IB</a:t>
            </a:r>
          </a:p>
          <a:p>
            <a:pPr algn="ctr"/>
            <a:r>
              <a:rPr lang="en-US" sz="1100" dirty="0">
                <a:solidFill>
                  <a:schemeClr val="tx1"/>
                </a:solidFill>
              </a:rPr>
              <a:t>HCA</a:t>
            </a:r>
            <a:endParaRPr lang="en-GB" sz="1100" dirty="0">
              <a:solidFill>
                <a:schemeClr val="tx1"/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 flipH="1">
            <a:off x="2686025" y="3303915"/>
            <a:ext cx="2" cy="264835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3430511" y="3282407"/>
            <a:ext cx="2" cy="2669862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5140849" y="5120707"/>
            <a:ext cx="0" cy="82331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4489568" y="2575592"/>
            <a:ext cx="28696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potentially redundant components</a:t>
            </a:r>
            <a:endParaRPr lang="en-GB" sz="1400" dirty="0"/>
          </a:p>
        </p:txBody>
      </p:sp>
      <p:cxnSp>
        <p:nvCxnSpPr>
          <p:cNvPr id="83" name="Straight Connector 82"/>
          <p:cNvCxnSpPr/>
          <p:nvPr/>
        </p:nvCxnSpPr>
        <p:spPr>
          <a:xfrm>
            <a:off x="2686025" y="5952269"/>
            <a:ext cx="2454824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3832820" y="5847075"/>
            <a:ext cx="63190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 smtClean="0"/>
              <a:t>network</a:t>
            </a:r>
            <a:endParaRPr lang="en-GB" sz="1000" dirty="0"/>
          </a:p>
        </p:txBody>
      </p:sp>
      <p:sp>
        <p:nvSpPr>
          <p:cNvPr id="62" name="TextBox 50"/>
          <p:cNvSpPr txBox="1"/>
          <p:nvPr/>
        </p:nvSpPr>
        <p:spPr>
          <a:xfrm>
            <a:off x="7513195" y="4941168"/>
            <a:ext cx="15953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DDN SFA12K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715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" name="Straight Connector 17"/>
          <p:cNvCxnSpPr/>
          <p:nvPr/>
        </p:nvCxnSpPr>
        <p:spPr>
          <a:xfrm>
            <a:off x="3851920" y="3930266"/>
            <a:ext cx="792088" cy="0"/>
          </a:xfrm>
          <a:prstGeom prst="line">
            <a:avLst/>
          </a:prstGeom>
          <a:ln w="73025" cap="sq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51920" y="4082666"/>
            <a:ext cx="792088" cy="0"/>
          </a:xfrm>
          <a:prstGeom prst="line">
            <a:avLst/>
          </a:prstGeom>
          <a:ln w="73025" cap="sq">
            <a:solidFill>
              <a:schemeClr val="accent2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DDN SFA E Architecture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CHEP 2013, Amsterdam</a:t>
            </a:r>
            <a:endParaRPr lang="de-DE"/>
          </a:p>
        </p:txBody>
      </p:sp>
      <p:sp>
        <p:nvSpPr>
          <p:cNvPr id="40" name="TextBox 39"/>
          <p:cNvSpPr txBox="1"/>
          <p:nvPr/>
        </p:nvSpPr>
        <p:spPr>
          <a:xfrm>
            <a:off x="198170" y="1740930"/>
            <a:ext cx="109021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10 GE NIC dedicated to VM</a:t>
            </a:r>
            <a:endParaRPr lang="en-GB" sz="1400" dirty="0"/>
          </a:p>
        </p:txBody>
      </p:sp>
      <p:sp>
        <p:nvSpPr>
          <p:cNvPr id="41" name="TextBox 40"/>
          <p:cNvSpPr txBox="1"/>
          <p:nvPr/>
        </p:nvSpPr>
        <p:spPr>
          <a:xfrm>
            <a:off x="198170" y="2710335"/>
            <a:ext cx="9936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8 VMs per SFA pair</a:t>
            </a:r>
            <a:endParaRPr lang="en-GB" sz="1400" dirty="0"/>
          </a:p>
        </p:txBody>
      </p:sp>
      <p:sp>
        <p:nvSpPr>
          <p:cNvPr id="43" name="TextBox 42"/>
          <p:cNvSpPr txBox="1"/>
          <p:nvPr/>
        </p:nvSpPr>
        <p:spPr>
          <a:xfrm>
            <a:off x="179512" y="3270548"/>
            <a:ext cx="12241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DDN VM driver</a:t>
            </a:r>
          </a:p>
          <a:p>
            <a:r>
              <a:rPr lang="en-US" sz="1400" dirty="0" err="1"/>
              <a:t>dma</a:t>
            </a:r>
            <a:r>
              <a:rPr lang="en-US" sz="1400" dirty="0"/>
              <a:t> access to </a:t>
            </a:r>
            <a:r>
              <a:rPr lang="en-US" sz="1400" dirty="0" smtClean="0"/>
              <a:t>storage</a:t>
            </a:r>
            <a:endParaRPr lang="en-GB" sz="1400" dirty="0"/>
          </a:p>
        </p:txBody>
      </p:sp>
      <p:cxnSp>
        <p:nvCxnSpPr>
          <p:cNvPr id="45" name="Straight Connector 44"/>
          <p:cNvCxnSpPr>
            <a:endCxn id="39" idx="0"/>
          </p:cNvCxnSpPr>
          <p:nvPr/>
        </p:nvCxnSpPr>
        <p:spPr>
          <a:xfrm>
            <a:off x="1871698" y="1465040"/>
            <a:ext cx="1" cy="436934"/>
          </a:xfrm>
          <a:prstGeom prst="line">
            <a:avLst/>
          </a:prstGeom>
          <a:ln w="254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/>
        </p:nvSpPr>
        <p:spPr>
          <a:xfrm>
            <a:off x="1619673" y="1196752"/>
            <a:ext cx="1008112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Worker node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48" name="Right Arrow 47"/>
          <p:cNvSpPr/>
          <p:nvPr/>
        </p:nvSpPr>
        <p:spPr>
          <a:xfrm>
            <a:off x="1125707" y="3422666"/>
            <a:ext cx="432048" cy="216024"/>
          </a:xfrm>
          <a:prstGeom prst="rightArrow">
            <a:avLst>
              <a:gd name="adj1" fmla="val 23545"/>
              <a:gd name="adj2" fmla="val 73148"/>
            </a:avLst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49" name="Right Arrow 48"/>
          <p:cNvSpPr/>
          <p:nvPr/>
        </p:nvSpPr>
        <p:spPr>
          <a:xfrm>
            <a:off x="1115616" y="2924944"/>
            <a:ext cx="432048" cy="216024"/>
          </a:xfrm>
          <a:prstGeom prst="rightArrow">
            <a:avLst>
              <a:gd name="adj1" fmla="val 23545"/>
              <a:gd name="adj2" fmla="val 73148"/>
            </a:avLst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50" name="Right Arrow 49"/>
          <p:cNvSpPr/>
          <p:nvPr/>
        </p:nvSpPr>
        <p:spPr>
          <a:xfrm>
            <a:off x="1115616" y="1988840"/>
            <a:ext cx="432048" cy="216024"/>
          </a:xfrm>
          <a:prstGeom prst="rightArrow">
            <a:avLst>
              <a:gd name="adj1" fmla="val 23545"/>
              <a:gd name="adj2" fmla="val 73148"/>
            </a:avLst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 smtClean="0">
              <a:solidFill>
                <a:srgbClr val="FF0000"/>
              </a:solidFill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735113" y="1133128"/>
            <a:ext cx="1008112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Worker node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1850554" y="1042517"/>
            <a:ext cx="1008112" cy="432048"/>
          </a:xfrm>
          <a:prstGeom prst="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Worker node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13" name="Flowchart: Magnetic Disk 12"/>
          <p:cNvSpPr/>
          <p:nvPr/>
        </p:nvSpPr>
        <p:spPr>
          <a:xfrm>
            <a:off x="2992374" y="5671038"/>
            <a:ext cx="486905" cy="238043"/>
          </a:xfrm>
          <a:prstGeom prst="flowChartMagneticDis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14" name="Flowchart: Magnetic Disk 13"/>
          <p:cNvSpPr/>
          <p:nvPr/>
        </p:nvSpPr>
        <p:spPr>
          <a:xfrm>
            <a:off x="3712454" y="5671038"/>
            <a:ext cx="486905" cy="238043"/>
          </a:xfrm>
          <a:prstGeom prst="flowChartMagneticDis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15" name="Flowchart: Magnetic Disk 14"/>
          <p:cNvSpPr/>
          <p:nvPr/>
        </p:nvSpPr>
        <p:spPr>
          <a:xfrm>
            <a:off x="2992374" y="5934422"/>
            <a:ext cx="486905" cy="238043"/>
          </a:xfrm>
          <a:prstGeom prst="flowChartMagneticDis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16" name="Flowchart: Magnetic Disk 15"/>
          <p:cNvSpPr/>
          <p:nvPr/>
        </p:nvSpPr>
        <p:spPr>
          <a:xfrm>
            <a:off x="3712454" y="5934422"/>
            <a:ext cx="486905" cy="238043"/>
          </a:xfrm>
          <a:prstGeom prst="flowChartMagneticDis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  <p:grpSp>
        <p:nvGrpSpPr>
          <p:cNvPr id="126" name="Group 125"/>
          <p:cNvGrpSpPr/>
          <p:nvPr/>
        </p:nvGrpSpPr>
        <p:grpSpPr>
          <a:xfrm>
            <a:off x="1619670" y="1901974"/>
            <a:ext cx="2232250" cy="3220002"/>
            <a:chOff x="1619670" y="1901974"/>
            <a:chExt cx="2232250" cy="3220002"/>
          </a:xfrm>
        </p:grpSpPr>
        <p:sp>
          <p:nvSpPr>
            <p:cNvPr id="7" name="Rectangle 6"/>
            <p:cNvSpPr/>
            <p:nvPr/>
          </p:nvSpPr>
          <p:spPr>
            <a:xfrm>
              <a:off x="1619672" y="4235866"/>
              <a:ext cx="2232248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SFA OS</a:t>
              </a:r>
              <a:endParaRPr lang="en-GB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619672" y="3779128"/>
              <a:ext cx="2232248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Cache</a:t>
              </a:r>
              <a:endParaRPr lang="en-GB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619672" y="3322390"/>
              <a:ext cx="2232248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 smtClean="0">
                  <a:solidFill>
                    <a:schemeClr val="tx1"/>
                  </a:solidFill>
                </a:rPr>
                <a:t>sfablkdriver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1619672" y="4705400"/>
              <a:ext cx="2232248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SAS Switch</a:t>
              </a:r>
              <a:endParaRPr lang="en-GB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619672" y="2839867"/>
              <a:ext cx="504057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VM1</a:t>
              </a:r>
            </a:p>
            <a:p>
              <a:pPr algn="ctr"/>
              <a:r>
                <a:rPr lang="en-US" sz="900" dirty="0" err="1" smtClean="0">
                  <a:solidFill>
                    <a:schemeClr val="tx1"/>
                  </a:solidFill>
                </a:rPr>
                <a:t>xrootd</a:t>
              </a:r>
              <a:endParaRPr lang="en-GB" sz="9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195736" y="2839867"/>
              <a:ext cx="504057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VM2</a:t>
              </a:r>
              <a:endParaRPr lang="en-GB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2771802" y="2839867"/>
              <a:ext cx="504057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VM3</a:t>
              </a:r>
              <a:endParaRPr lang="en-GB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347863" y="2839867"/>
              <a:ext cx="504057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VM4</a:t>
              </a:r>
              <a:endParaRPr lang="en-GB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619671" y="2364352"/>
              <a:ext cx="504057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IO</a:t>
              </a:r>
            </a:p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bridge</a:t>
              </a:r>
              <a:endParaRPr lang="en-GB" sz="9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195735" y="2364352"/>
              <a:ext cx="504057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IO</a:t>
              </a:r>
            </a:p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bridge</a:t>
              </a:r>
              <a:endParaRPr lang="en-GB" sz="9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2771802" y="2376184"/>
              <a:ext cx="504057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IO</a:t>
              </a:r>
            </a:p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bridge</a:t>
              </a:r>
              <a:endParaRPr lang="en-GB" sz="9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347863" y="2376184"/>
              <a:ext cx="504057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IO</a:t>
              </a:r>
            </a:p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bridge</a:t>
              </a:r>
              <a:endParaRPr lang="en-GB" sz="9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619670" y="1901974"/>
              <a:ext cx="504057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NIC</a:t>
              </a:r>
              <a:endParaRPr lang="en-GB" sz="900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79" name="Rounded Rectangle 78"/>
          <p:cNvSpPr/>
          <p:nvPr/>
        </p:nvSpPr>
        <p:spPr>
          <a:xfrm>
            <a:off x="2970456" y="5410175"/>
            <a:ext cx="508823" cy="216718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SSD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80" name="Rounded Rectangle 79"/>
          <p:cNvSpPr/>
          <p:nvPr/>
        </p:nvSpPr>
        <p:spPr>
          <a:xfrm>
            <a:off x="3703137" y="5405983"/>
            <a:ext cx="508823" cy="216718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SSD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89" name="Flowchart: Magnetic Disk 88"/>
          <p:cNvSpPr/>
          <p:nvPr/>
        </p:nvSpPr>
        <p:spPr>
          <a:xfrm>
            <a:off x="4449902" y="5671038"/>
            <a:ext cx="486905" cy="238043"/>
          </a:xfrm>
          <a:prstGeom prst="flowChartMagneticDis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90" name="Flowchart: Magnetic Disk 89"/>
          <p:cNvSpPr/>
          <p:nvPr/>
        </p:nvSpPr>
        <p:spPr>
          <a:xfrm>
            <a:off x="5169982" y="5671038"/>
            <a:ext cx="486905" cy="238043"/>
          </a:xfrm>
          <a:prstGeom prst="flowChartMagneticDis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91" name="Flowchart: Magnetic Disk 90"/>
          <p:cNvSpPr/>
          <p:nvPr/>
        </p:nvSpPr>
        <p:spPr>
          <a:xfrm>
            <a:off x="4449902" y="5934422"/>
            <a:ext cx="486905" cy="238043"/>
          </a:xfrm>
          <a:prstGeom prst="flowChartMagneticDis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  <p:sp>
        <p:nvSpPr>
          <p:cNvPr id="92" name="Flowchart: Magnetic Disk 91"/>
          <p:cNvSpPr/>
          <p:nvPr/>
        </p:nvSpPr>
        <p:spPr>
          <a:xfrm>
            <a:off x="5169982" y="5934422"/>
            <a:ext cx="486905" cy="238043"/>
          </a:xfrm>
          <a:prstGeom prst="flowChartMagneticDisk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dirty="0" smtClean="0">
              <a:solidFill>
                <a:schemeClr val="tx1"/>
              </a:solidFill>
            </a:endParaRPr>
          </a:p>
        </p:txBody>
      </p:sp>
      <p:grpSp>
        <p:nvGrpSpPr>
          <p:cNvPr id="125" name="Group 124"/>
          <p:cNvGrpSpPr/>
          <p:nvPr/>
        </p:nvGrpSpPr>
        <p:grpSpPr>
          <a:xfrm>
            <a:off x="4672025" y="2372736"/>
            <a:ext cx="2232249" cy="2757624"/>
            <a:chOff x="4672025" y="2372736"/>
            <a:chExt cx="2232249" cy="2757624"/>
          </a:xfrm>
        </p:grpSpPr>
        <p:sp>
          <p:nvSpPr>
            <p:cNvPr id="85" name="Rectangle 84"/>
            <p:cNvSpPr/>
            <p:nvPr/>
          </p:nvSpPr>
          <p:spPr>
            <a:xfrm>
              <a:off x="4672026" y="4244250"/>
              <a:ext cx="2232248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SFA OS</a:t>
              </a:r>
              <a:endParaRPr lang="en-GB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4672026" y="3787512"/>
              <a:ext cx="2232248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Cache</a:t>
              </a:r>
              <a:endParaRPr lang="en-GB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87" name="Rectangle 86"/>
            <p:cNvSpPr/>
            <p:nvPr/>
          </p:nvSpPr>
          <p:spPr>
            <a:xfrm>
              <a:off x="4672026" y="3330774"/>
              <a:ext cx="2232248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err="1" smtClean="0">
                  <a:solidFill>
                    <a:schemeClr val="tx1"/>
                  </a:solidFill>
                </a:rPr>
                <a:t>sfablkdriver</a:t>
              </a:r>
              <a:endParaRPr lang="en-GB" sz="1200" dirty="0">
                <a:solidFill>
                  <a:schemeClr val="tx1"/>
                </a:solidFill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4672026" y="4713784"/>
              <a:ext cx="2232248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SAS Switch</a:t>
              </a:r>
              <a:endParaRPr lang="en-GB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4672026" y="2848251"/>
              <a:ext cx="504057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VM1</a:t>
              </a: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5248090" y="2848251"/>
              <a:ext cx="504057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VM2</a:t>
              </a:r>
              <a:endParaRPr lang="en-GB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5" name="Rectangle 94"/>
            <p:cNvSpPr/>
            <p:nvPr/>
          </p:nvSpPr>
          <p:spPr>
            <a:xfrm>
              <a:off x="5824156" y="2848251"/>
              <a:ext cx="504057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VM3</a:t>
              </a:r>
              <a:endParaRPr lang="en-GB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6400217" y="2848251"/>
              <a:ext cx="504057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solidFill>
                    <a:schemeClr val="tx1"/>
                  </a:solidFill>
                </a:rPr>
                <a:t>VM4</a:t>
              </a:r>
              <a:endParaRPr lang="en-GB" sz="12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4672025" y="2372736"/>
              <a:ext cx="504057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IO</a:t>
              </a:r>
            </a:p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bridge</a:t>
              </a:r>
              <a:endParaRPr lang="en-GB" sz="9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5248089" y="2372736"/>
              <a:ext cx="504057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IO</a:t>
              </a:r>
            </a:p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bridge</a:t>
              </a:r>
              <a:endParaRPr lang="en-GB" sz="9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5824156" y="2384568"/>
              <a:ext cx="504057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IO</a:t>
              </a:r>
            </a:p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bridge</a:t>
              </a:r>
              <a:endParaRPr lang="en-GB" sz="9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6400217" y="2384568"/>
              <a:ext cx="504057" cy="416576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IO</a:t>
              </a:r>
            </a:p>
            <a:p>
              <a:pPr algn="ctr"/>
              <a:r>
                <a:rPr lang="en-US" sz="900" dirty="0" smtClean="0">
                  <a:solidFill>
                    <a:schemeClr val="tx1"/>
                  </a:solidFill>
                </a:rPr>
                <a:t>bridge</a:t>
              </a:r>
              <a:endParaRPr lang="en-GB" sz="900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102" name="Rounded Rectangle 101"/>
          <p:cNvSpPr/>
          <p:nvPr/>
        </p:nvSpPr>
        <p:spPr>
          <a:xfrm>
            <a:off x="4427984" y="5410175"/>
            <a:ext cx="508823" cy="216718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SSD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sp>
        <p:nvSpPr>
          <p:cNvPr id="103" name="Rounded Rectangle 102"/>
          <p:cNvSpPr/>
          <p:nvPr/>
        </p:nvSpPr>
        <p:spPr>
          <a:xfrm>
            <a:off x="5160665" y="5405983"/>
            <a:ext cx="508823" cy="216718"/>
          </a:xfrm>
          <a:prstGeom prst="roundRect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100" dirty="0" smtClean="0">
                <a:solidFill>
                  <a:schemeClr val="tx1"/>
                </a:solidFill>
              </a:rPr>
              <a:t>SSD</a:t>
            </a:r>
            <a:endParaRPr lang="en-GB" sz="1100" dirty="0" smtClean="0">
              <a:solidFill>
                <a:schemeClr val="tx1"/>
              </a:solidFill>
            </a:endParaRPr>
          </a:p>
        </p:txBody>
      </p:sp>
      <p:cxnSp>
        <p:nvCxnSpPr>
          <p:cNvPr id="108" name="Straight Connector 107"/>
          <p:cNvCxnSpPr>
            <a:stCxn id="88" idx="2"/>
            <a:endCxn id="103" idx="0"/>
          </p:cNvCxnSpPr>
          <p:nvPr/>
        </p:nvCxnSpPr>
        <p:spPr>
          <a:xfrm flipH="1">
            <a:off x="5415077" y="5130360"/>
            <a:ext cx="373073" cy="27562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Straight Connector 111"/>
          <p:cNvCxnSpPr>
            <a:stCxn id="88" idx="2"/>
            <a:endCxn id="102" idx="0"/>
          </p:cNvCxnSpPr>
          <p:nvPr/>
        </p:nvCxnSpPr>
        <p:spPr>
          <a:xfrm flipH="1">
            <a:off x="4682396" y="5130360"/>
            <a:ext cx="1105754" cy="27981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88" idx="2"/>
            <a:endCxn id="80" idx="0"/>
          </p:cNvCxnSpPr>
          <p:nvPr/>
        </p:nvCxnSpPr>
        <p:spPr>
          <a:xfrm flipH="1">
            <a:off x="3957549" y="5130360"/>
            <a:ext cx="1830601" cy="275623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>
            <a:stCxn id="88" idx="2"/>
            <a:endCxn id="79" idx="0"/>
          </p:cNvCxnSpPr>
          <p:nvPr/>
        </p:nvCxnSpPr>
        <p:spPr>
          <a:xfrm flipH="1">
            <a:off x="3224868" y="5130360"/>
            <a:ext cx="2563282" cy="279815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>
            <a:stCxn id="10" idx="2"/>
            <a:endCxn id="79" idx="0"/>
          </p:cNvCxnSpPr>
          <p:nvPr/>
        </p:nvCxnSpPr>
        <p:spPr>
          <a:xfrm>
            <a:off x="2735796" y="5121976"/>
            <a:ext cx="489072" cy="28819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>
            <a:stCxn id="10" idx="2"/>
            <a:endCxn id="80" idx="0"/>
          </p:cNvCxnSpPr>
          <p:nvPr/>
        </p:nvCxnSpPr>
        <p:spPr>
          <a:xfrm>
            <a:off x="2735796" y="5121976"/>
            <a:ext cx="1221753" cy="28400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>
            <a:stCxn id="10" idx="2"/>
            <a:endCxn id="102" idx="0"/>
          </p:cNvCxnSpPr>
          <p:nvPr/>
        </p:nvCxnSpPr>
        <p:spPr>
          <a:xfrm>
            <a:off x="2735796" y="5121976"/>
            <a:ext cx="1946600" cy="288199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>
            <a:stCxn id="10" idx="2"/>
            <a:endCxn id="103" idx="0"/>
          </p:cNvCxnSpPr>
          <p:nvPr/>
        </p:nvCxnSpPr>
        <p:spPr>
          <a:xfrm>
            <a:off x="2735796" y="5121976"/>
            <a:ext cx="2679281" cy="284007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116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andarddesig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12700">
          <a:solidFill>
            <a:schemeClr val="tx1"/>
          </a:solidFill>
        </a:ln>
      </a:spPr>
      <a:bodyPr rtlCol="0" anchor="ctr"/>
      <a:lstStyle>
        <a:defPPr algn="ctr">
          <a:defRPr dirty="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001">
          <a:schemeClr val="l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rgbClr val="FF0000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827</Words>
  <Application>Microsoft Office PowerPoint</Application>
  <PresentationFormat>Bildschirmpräsentation (4:3)</PresentationFormat>
  <Paragraphs>293</Paragraphs>
  <Slides>17</Slides>
  <Notes>2</Notes>
  <HiddenSlides>1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9" baseType="lpstr">
      <vt:lpstr>Standarddesign</vt:lpstr>
      <vt:lpstr>PHOTO-PAINT</vt:lpstr>
      <vt:lpstr>Preview of a Novel Architecture for Large Scale Storage </vt:lpstr>
      <vt:lpstr>Storage Management Systems at GridKa</vt:lpstr>
      <vt:lpstr>Current GridKa Disk Storage Technologies</vt:lpstr>
      <vt:lpstr>Current GridKa Tape Storage Technologies</vt:lpstr>
      <vt:lpstr>GridKa Storage Overview</vt:lpstr>
      <vt:lpstr>GridKa Storage Units</vt:lpstr>
      <vt:lpstr>Novel Storage Solutions for GridKa</vt:lpstr>
      <vt:lpstr>Shortening Long IO Paths</vt:lpstr>
      <vt:lpstr>DDN SFA E Architecture</vt:lpstr>
      <vt:lpstr>BigFoot Architecture</vt:lpstr>
      <vt:lpstr>Thoughts on Effect of SAN and Long Distance Latency</vt:lpstr>
      <vt:lpstr>Thoughts on Effect of SAN and Long Distance Latency</vt:lpstr>
      <vt:lpstr>Expected Benefits</vt:lpstr>
      <vt:lpstr>Possible Drawbacks</vt:lpstr>
      <vt:lpstr>Glimpse at Performance</vt:lpstr>
      <vt:lpstr>Conclusions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jvw</dc:creator>
  <cp:lastModifiedBy>Andreas Petzold</cp:lastModifiedBy>
  <cp:revision>330</cp:revision>
  <dcterms:created xsi:type="dcterms:W3CDTF">2010-07-05T10:51:55Z</dcterms:created>
  <dcterms:modified xsi:type="dcterms:W3CDTF">2013-10-15T10:16:50Z</dcterms:modified>
</cp:coreProperties>
</file>