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1"/>
  </p:sldMasterIdLst>
  <p:notesMasterIdLst>
    <p:notesMasterId r:id="rId14"/>
  </p:notesMasterIdLst>
  <p:sldIdLst>
    <p:sldId id="256" r:id="rId2"/>
    <p:sldId id="324" r:id="rId3"/>
    <p:sldId id="325" r:id="rId4"/>
    <p:sldId id="335" r:id="rId5"/>
    <p:sldId id="331" r:id="rId6"/>
    <p:sldId id="332" r:id="rId7"/>
    <p:sldId id="333" r:id="rId8"/>
    <p:sldId id="334" r:id="rId9"/>
    <p:sldId id="336" r:id="rId10"/>
    <p:sldId id="339" r:id="rId11"/>
    <p:sldId id="337" r:id="rId12"/>
    <p:sldId id="33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E5FF"/>
    <a:srgbClr val="5DD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4624" autoAdjust="0"/>
  </p:normalViewPr>
  <p:slideViewPr>
    <p:cSldViewPr snapToGrid="0" snapToObjects="1">
      <p:cViewPr varScale="1">
        <p:scale>
          <a:sx n="81" d="100"/>
          <a:sy n="81" d="100"/>
        </p:scale>
        <p:origin x="-12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-180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FDEE-0137-421C-8A2F-7BABEE749289}" type="datetimeFigureOut">
              <a:rPr lang="en-GB" smtClean="0"/>
              <a:t>17/10/2013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A930D-C7F5-4A45-B49E-944CCD8D1B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14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A930D-C7F5-4A45-B49E-944CCD8D1B1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406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926771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50571" cy="365125"/>
          </a:xfrm>
        </p:spPr>
        <p:txBody>
          <a:bodyPr/>
          <a:lstStyle/>
          <a:p>
            <a:r>
              <a:rPr lang="en-US" dirty="0" smtClean="0"/>
              <a:t>B. Bellenot, CERN, PH-SFT</a:t>
            </a:r>
          </a:p>
          <a:p>
            <a:r>
              <a:rPr lang="en-US" dirty="0" smtClean="0"/>
              <a:t>S. Linev, GSI, CS-EE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606D-E5C4-4C2F-8241-EC2663EF1C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83230" cy="365125"/>
          </a:xfrm>
        </p:spPr>
        <p:txBody>
          <a:bodyPr/>
          <a:lstStyle/>
          <a:p>
            <a:r>
              <a:rPr lang="en-US" dirty="0" smtClean="0"/>
              <a:t>B. Bellenot, CERN, PH-SFT</a:t>
            </a:r>
          </a:p>
          <a:p>
            <a:r>
              <a:rPr lang="en-US" dirty="0" smtClean="0"/>
              <a:t>S. Linev, GSI, CS-EE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72343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28800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72343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50571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61457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599" y="6356350"/>
            <a:ext cx="1959429" cy="365125"/>
          </a:xfrm>
        </p:spPr>
        <p:txBody>
          <a:bodyPr/>
          <a:lstStyle/>
          <a:p>
            <a:r>
              <a:rPr lang="en-US" dirty="0" smtClean="0"/>
              <a:t>B. Bellenot, CERN, PH-SFT</a:t>
            </a:r>
          </a:p>
          <a:p>
            <a:r>
              <a:rPr lang="en-US" dirty="0" smtClean="0"/>
              <a:t>S. Linev, GSI, CS-EE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61457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861457" cy="365125"/>
          </a:xfrm>
        </p:spPr>
        <p:txBody>
          <a:bodyPr/>
          <a:lstStyle/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2048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trike="noStrike" kern="1200" spc="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CHEP 2013, Amsterdam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9457" y="6356350"/>
            <a:ext cx="2329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CHEP 2013, Amsterdam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B. Bellenot, CERN, PH-SFT</a:t>
            </a:r>
          </a:p>
          <a:p>
            <a:r>
              <a:rPr lang="en-US" smtClean="0"/>
              <a:t>S. Linev, GSI, CS-EE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root.cern.ch/git/rootjs.gi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Reading ROOT files in a browser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36673"/>
            <a:ext cx="7315200" cy="2595025"/>
          </a:xfrm>
        </p:spPr>
        <p:txBody>
          <a:bodyPr/>
          <a:lstStyle/>
          <a:p>
            <a:r>
              <a:rPr lang="en-GB" sz="4000" dirty="0" smtClean="0"/>
              <a:t>ROOT I/O in JavaScript 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10065" y="5698685"/>
            <a:ext cx="8760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B. Bellenot, </a:t>
            </a:r>
            <a:r>
              <a:rPr lang="en-US" sz="1600" dirty="0" smtClean="0"/>
              <a:t>CERN, PH-SFT</a:t>
            </a:r>
          </a:p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B.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Linev, </a:t>
            </a:r>
            <a:r>
              <a:rPr lang="en-US" sz="1600" dirty="0" smtClean="0"/>
              <a:t>GSI</a:t>
            </a:r>
            <a:r>
              <a:rPr lang="en-US" sz="1600" dirty="0"/>
              <a:t>, CS-EE</a:t>
            </a:r>
          </a:p>
        </p:txBody>
      </p:sp>
    </p:spTree>
    <p:extLst>
      <p:ext uri="{BB962C8B-B14F-4D97-AF65-F5344CB8AC3E}">
        <p14:creationId xmlns:p14="http://schemas.microsoft.com/office/powerpoint/2010/main" val="172912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Arial-BoldMT" charset="0"/>
              </a:rPr>
              <a:t>Monitoring of a running ROOT </a:t>
            </a:r>
            <a:r>
              <a:rPr lang="en-US" altLang="en-US" sz="3600" dirty="0" smtClean="0">
                <a:latin typeface="Arial-BoldMT" charset="0"/>
              </a:rPr>
              <a:t>application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9601" y="2074986"/>
            <a:ext cx="3377652" cy="2813538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61662" tIns="30831" rIns="61662" bIns="30831"/>
          <a:lstStyle>
            <a:lvl1pPr>
              <a:defRPr sz="4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4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de-DE" altLang="de-DE" sz="1800" dirty="0"/>
              <a:t>ROOT session</a:t>
            </a:r>
          </a:p>
          <a:p>
            <a:endParaRPr lang="en-US" altLang="de-DE" sz="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  *  You are welcome to visit our Web site  *</a:t>
            </a: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  *          http://root.cern.ch            *</a:t>
            </a: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  *                                         *</a:t>
            </a: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  *******************************************</a:t>
            </a:r>
          </a:p>
          <a:p>
            <a:endParaRPr lang="en-US" altLang="de-DE" sz="800" b="0" dirty="0">
              <a:latin typeface="Courier New" pitchFamily="49" charset="0"/>
              <a:cs typeface="Courier New" pitchFamily="49" charset="0"/>
            </a:endParaRP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ROOT 5.34/09 (v5-34-09@v5-34-09, Jun 26 2013, 17:10:36 on linuxx8664gcc)</a:t>
            </a:r>
          </a:p>
          <a:p>
            <a:endParaRPr lang="en-US" altLang="de-DE" sz="800" b="0" dirty="0">
              <a:latin typeface="Courier New" pitchFamily="49" charset="0"/>
              <a:cs typeface="Courier New" pitchFamily="49" charset="0"/>
            </a:endParaRP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CINT/ROOT C/C++ Interpreter version 5.18.00, July</a:t>
            </a: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Type ? for help. Commands must be C++ statements.</a:t>
            </a: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Enclose multiple statements between { }.</a:t>
            </a:r>
          </a:p>
          <a:p>
            <a:endParaRPr lang="de-DE" altLang="de-DE" sz="800" b="0" dirty="0">
              <a:latin typeface="Courier New" pitchFamily="49" charset="0"/>
              <a:cs typeface="Courier New" pitchFamily="49" charset="0"/>
            </a:endParaRPr>
          </a:p>
          <a:p>
            <a:r>
              <a:rPr lang="de-DE" altLang="de-DE" sz="800" b="0" dirty="0">
                <a:latin typeface="Courier New" pitchFamily="49" charset="0"/>
                <a:cs typeface="Courier New" pitchFamily="49" charset="0"/>
              </a:rPr>
              <a:t>root [0] </a:t>
            </a:r>
            <a:r>
              <a:rPr lang="de-DE" altLang="de-DE" sz="800" dirty="0">
                <a:latin typeface="Courier New" pitchFamily="49" charset="0"/>
                <a:cs typeface="Courier New" pitchFamily="49" charset="0"/>
              </a:rPr>
              <a:t>DabcRoot::StartHttpServer(8095);</a:t>
            </a:r>
          </a:p>
          <a:p>
            <a:r>
              <a:rPr lang="de-DE" altLang="de-DE" sz="800" b="0" dirty="0">
                <a:latin typeface="Courier New" pitchFamily="49" charset="0"/>
                <a:cs typeface="Courier New" pitchFamily="49" charset="0"/>
              </a:rPr>
              <a:t>root [1] .x $ROOTSYS/tutorials/hsimple.C</a:t>
            </a:r>
          </a:p>
          <a:p>
            <a:r>
              <a:rPr lang="en-US" altLang="de-DE" sz="800" b="0" dirty="0" err="1">
                <a:latin typeface="Courier New" pitchFamily="49" charset="0"/>
                <a:cs typeface="Courier New" pitchFamily="49" charset="0"/>
              </a:rPr>
              <a:t>hsimple</a:t>
            </a:r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   : Real Time =   0.14 seconds </a:t>
            </a:r>
            <a:r>
              <a:rPr lang="en-US" altLang="de-DE" sz="800" b="0" dirty="0" err="1">
                <a:latin typeface="Courier New" pitchFamily="49" charset="0"/>
                <a:cs typeface="Courier New" pitchFamily="49" charset="0"/>
              </a:rPr>
              <a:t>Cpu</a:t>
            </a:r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 Time =   0.14 seconds</a:t>
            </a: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(class </a:t>
            </a:r>
            <a:r>
              <a:rPr lang="en-US" altLang="de-DE" sz="800" b="0" dirty="0" err="1">
                <a:latin typeface="Courier New" pitchFamily="49" charset="0"/>
                <a:cs typeface="Courier New" pitchFamily="49" charset="0"/>
              </a:rPr>
              <a:t>TFile</a:t>
            </a:r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*)0x7fbe1c26ed70</a:t>
            </a:r>
          </a:p>
          <a:p>
            <a:r>
              <a:rPr lang="en-US" altLang="de-DE" sz="800" b="0" dirty="0">
                <a:latin typeface="Courier New" pitchFamily="49" charset="0"/>
                <a:cs typeface="Courier New" pitchFamily="49" charset="0"/>
              </a:rPr>
              <a:t>root [2] </a:t>
            </a:r>
          </a:p>
          <a:p>
            <a:endParaRPr lang="de-DE" altLang="de-DE" sz="8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ound Diagonal Corner Rectangle 6"/>
          <p:cNvSpPr/>
          <p:nvPr/>
        </p:nvSpPr>
        <p:spPr bwMode="auto">
          <a:xfrm>
            <a:off x="3506722" y="4621566"/>
            <a:ext cx="932036" cy="484436"/>
          </a:xfrm>
          <a:prstGeom prst="round2DiagRect">
            <a:avLst/>
          </a:prstGeom>
          <a:solidFill>
            <a:srgbClr val="FFFF00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61662" tIns="30831" rIns="61662" bIns="30831"/>
          <a:lstStyle/>
          <a:p>
            <a:pPr algn="ctr">
              <a:defRPr/>
            </a:pPr>
            <a:r>
              <a:rPr lang="de-DE" sz="2500" dirty="0">
                <a:solidFill>
                  <a:srgbClr val="FF0000"/>
                </a:solidFill>
              </a:rPr>
              <a:t>http</a:t>
            </a:r>
          </a:p>
        </p:txBody>
      </p:sp>
      <p:pic>
        <p:nvPicPr>
          <p:cNvPr id="8" name="Picture 6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639" y="1783088"/>
            <a:ext cx="3872184" cy="206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258" y="3987786"/>
            <a:ext cx="2240947" cy="1751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6"/>
          <p:cNvCxnSpPr>
            <a:cxnSpLocks noChangeShapeType="1"/>
            <a:stCxn id="7" idx="0"/>
            <a:endCxn id="8" idx="1"/>
          </p:cNvCxnSpPr>
          <p:nvPr/>
        </p:nvCxnSpPr>
        <p:spPr bwMode="auto">
          <a:xfrm flipV="1">
            <a:off x="4438758" y="2816333"/>
            <a:ext cx="333881" cy="2047451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8"/>
          <p:cNvCxnSpPr>
            <a:cxnSpLocks noChangeShapeType="1"/>
            <a:stCxn id="7" idx="1"/>
            <a:endCxn id="9" idx="1"/>
          </p:cNvCxnSpPr>
          <p:nvPr/>
        </p:nvCxnSpPr>
        <p:spPr bwMode="auto">
          <a:xfrm rot="5400000" flipH="1" flipV="1">
            <a:off x="4659390" y="4177135"/>
            <a:ext cx="242217" cy="1615518"/>
          </a:xfrm>
          <a:prstGeom prst="bentConnector4">
            <a:avLst>
              <a:gd name="adj1" fmla="val -94378"/>
              <a:gd name="adj2" fmla="val 64423"/>
            </a:avLst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05614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Arial-BoldMT" charset="0"/>
              </a:rPr>
              <a:t>Monitoring of a running ROOT application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308310" lvl="1">
              <a:buFontTx/>
              <a:buChar char="•"/>
              <a:defRPr/>
            </a:pPr>
            <a:r>
              <a:rPr lang="en-US" altLang="en-US" sz="2000" dirty="0" smtClean="0"/>
              <a:t>Single </a:t>
            </a:r>
            <a:r>
              <a:rPr lang="en-US" altLang="en-US" sz="2000" dirty="0"/>
              <a:t>command to start http </a:t>
            </a:r>
            <a:r>
              <a:rPr lang="en-US" altLang="en-US" sz="2000" dirty="0" smtClean="0"/>
              <a:t>server: </a:t>
            </a:r>
            <a:r>
              <a:rPr lang="en-US" altLang="en-US" sz="2000" dirty="0" err="1" smtClean="0">
                <a:cs typeface="Courier New" panose="02070309020205020404" pitchFamily="49" charset="0"/>
              </a:rPr>
              <a:t>DabcRoot</a:t>
            </a:r>
            <a:r>
              <a:rPr lang="en-US" altLang="en-US" sz="2000" dirty="0">
                <a:cs typeface="Courier New" panose="02070309020205020404" pitchFamily="49" charset="0"/>
              </a:rPr>
              <a:t>::</a:t>
            </a:r>
            <a:r>
              <a:rPr lang="en-US" altLang="en-US" sz="2000" dirty="0" err="1">
                <a:cs typeface="Courier New" panose="02070309020205020404" pitchFamily="49" charset="0"/>
              </a:rPr>
              <a:t>StartHttpServer</a:t>
            </a:r>
            <a:r>
              <a:rPr lang="en-US" altLang="en-US" sz="2000" dirty="0">
                <a:cs typeface="Courier New" panose="02070309020205020404" pitchFamily="49" charset="0"/>
              </a:rPr>
              <a:t>(8095);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smtClean="0"/>
              <a:t>Scans </a:t>
            </a:r>
            <a:r>
              <a:rPr lang="en-US" altLang="en-US" sz="2000" dirty="0" err="1"/>
              <a:t>gROOT</a:t>
            </a:r>
            <a:r>
              <a:rPr lang="en-US" altLang="en-US" sz="2000" dirty="0"/>
              <a:t> for existing objects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smtClean="0"/>
              <a:t>Builds </a:t>
            </a:r>
            <a:r>
              <a:rPr lang="en-US" altLang="en-US" sz="2000" dirty="0"/>
              <a:t>objects hierarchy in the browser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smtClean="0"/>
              <a:t>Stream </a:t>
            </a:r>
            <a:r>
              <a:rPr lang="en-US" altLang="en-US" sz="2000" dirty="0"/>
              <a:t>and zip objects </a:t>
            </a:r>
            <a:r>
              <a:rPr lang="en-US" altLang="en-US" sz="2000" dirty="0">
                <a:solidFill>
                  <a:srgbClr val="0070C0"/>
                </a:solidFill>
              </a:rPr>
              <a:t>only when</a:t>
            </a:r>
            <a:r>
              <a:rPr lang="en-US" altLang="en-US" sz="2000" dirty="0"/>
              <a:t> requested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err="1" smtClean="0"/>
              <a:t>JSRootIO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graphics for objects display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smtClean="0">
                <a:solidFill>
                  <a:srgbClr val="FF0000"/>
                </a:solidFill>
              </a:rPr>
              <a:t>Live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update of objects content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NO </a:t>
            </a:r>
            <a:r>
              <a:rPr lang="en-US" altLang="en-US" sz="2000" dirty="0">
                <a:solidFill>
                  <a:schemeClr val="accent1">
                    <a:lumMod val="75000"/>
                  </a:schemeClr>
                </a:solidFill>
              </a:rPr>
              <a:t>ANY </a:t>
            </a:r>
            <a:r>
              <a:rPr lang="en-US" altLang="en-US" sz="2000" dirty="0"/>
              <a:t>changes in analysis code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smtClean="0"/>
              <a:t>Similar </a:t>
            </a:r>
            <a:r>
              <a:rPr lang="en-US" altLang="en-US" sz="2000" dirty="0"/>
              <a:t>approach </a:t>
            </a:r>
            <a:r>
              <a:rPr lang="en-US" altLang="en-US" sz="2000" dirty="0" smtClean="0"/>
              <a:t>for: DAQ</a:t>
            </a:r>
            <a:r>
              <a:rPr lang="en-US" altLang="en-US" sz="2000" dirty="0"/>
              <a:t>, slow control, online/offline analysis</a:t>
            </a:r>
          </a:p>
          <a:p>
            <a:pPr marL="308310" lvl="1">
              <a:buFontTx/>
              <a:buChar char="•"/>
              <a:defRPr/>
            </a:pPr>
            <a:r>
              <a:rPr lang="en-US" altLang="en-US" sz="2000" dirty="0" smtClean="0"/>
              <a:t>More </a:t>
            </a:r>
            <a:r>
              <a:rPr lang="en-US" altLang="en-US" sz="2000" dirty="0"/>
              <a:t>information on </a:t>
            </a:r>
            <a:r>
              <a:rPr lang="en-US" altLang="en-US" sz="2000" dirty="0">
                <a:solidFill>
                  <a:srgbClr val="00B050"/>
                </a:solidFill>
              </a:rPr>
              <a:t>http://</a:t>
            </a:r>
            <a:r>
              <a:rPr lang="en-US" altLang="en-US" sz="2000" dirty="0" smtClean="0">
                <a:solidFill>
                  <a:srgbClr val="00B050"/>
                </a:solidFill>
              </a:rPr>
              <a:t>dabc.gsi.de</a:t>
            </a:r>
            <a:endParaRPr lang="en-US" alt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649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 smtClean="0"/>
              <a:t>Conclusion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source code is available in </a:t>
            </a:r>
            <a:r>
              <a:rPr lang="en-US" sz="2400" dirty="0" err="1"/>
              <a:t>git</a:t>
            </a:r>
            <a:r>
              <a:rPr lang="en-US" sz="2400" dirty="0"/>
              <a:t>: </a:t>
            </a: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root.cern.ch/git/rootjs.git</a:t>
            </a:r>
            <a:endParaRPr lang="en-US" sz="2400" dirty="0" smtClean="0"/>
          </a:p>
          <a:p>
            <a:r>
              <a:rPr lang="en-US" altLang="en-US" sz="2400" dirty="0" smtClean="0"/>
              <a:t>Not </a:t>
            </a:r>
            <a:r>
              <a:rPr lang="en-US" altLang="en-US" sz="2400" dirty="0"/>
              <a:t>a replacement of ROOT:</a:t>
            </a:r>
          </a:p>
          <a:p>
            <a:pPr lvl="1"/>
            <a:r>
              <a:rPr lang="en-US" altLang="en-US" sz="2400" dirty="0"/>
              <a:t>No tree analysis</a:t>
            </a:r>
          </a:p>
          <a:p>
            <a:pPr lvl="1"/>
            <a:r>
              <a:rPr lang="en-US" altLang="en-US" sz="2400" dirty="0"/>
              <a:t>No fitting</a:t>
            </a:r>
          </a:p>
          <a:p>
            <a:pPr marL="27905" indent="0" algn="ctr">
              <a:buNone/>
            </a:pPr>
            <a:endParaRPr lang="en-US" altLang="en-US" sz="2400" dirty="0"/>
          </a:p>
          <a:p>
            <a:pPr marL="27905" indent="0" algn="ctr">
              <a:buNone/>
            </a:pPr>
            <a:r>
              <a:rPr lang="en-US" altLang="en-US" sz="3200" dirty="0"/>
              <a:t>Feel free to try and to send feedback &amp; requests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036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JavaScript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Bellenot, CERN, PH-SFT S. Linev, GSI, CS-EE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One </a:t>
            </a:r>
            <a:r>
              <a:rPr lang="en-US" sz="2400" dirty="0"/>
              <a:t>very nice feature of JavaScript is the possibility to dynamically (at runtime) create classes</a:t>
            </a:r>
          </a:p>
          <a:p>
            <a:r>
              <a:rPr lang="en-US" sz="2400" dirty="0"/>
              <a:t>Allowed to implement dynamic streamers (automatically generated from the streamer info)</a:t>
            </a:r>
          </a:p>
          <a:p>
            <a:r>
              <a:rPr lang="en-US" sz="2400" dirty="0"/>
              <a:t>Allows to potentially read any object from a ROOT file, as soon as we can read the streamer info of its </a:t>
            </a:r>
            <a:r>
              <a:rPr lang="en-US" sz="2400" dirty="0" smtClean="0"/>
              <a:t>class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9182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Reading the file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Bellenot, CERN, PH-SFT S. Linev, GSI, CS-EE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Using HTTP byte range (available in HTTP/1.1) to download only a single compressed object when the user wants to read it</a:t>
            </a:r>
          </a:p>
          <a:p>
            <a:r>
              <a:rPr lang="en-US" sz="2400" dirty="0"/>
              <a:t>Minimizes data transfer and memory usage</a:t>
            </a:r>
          </a:p>
          <a:p>
            <a:r>
              <a:rPr lang="en-US" sz="2400" dirty="0"/>
              <a:t>Compressed (zipped) objects are in binary </a:t>
            </a:r>
            <a:r>
              <a:rPr lang="en-US" sz="2400" dirty="0" smtClean="0"/>
              <a:t>format</a:t>
            </a:r>
            <a:endParaRPr lang="en-US" sz="2400" dirty="0"/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1144072" y="3706296"/>
            <a:ext cx="6933421" cy="1847488"/>
            <a:chOff x="3046016" y="4876800"/>
            <a:chExt cx="7412535" cy="1524000"/>
          </a:xfrm>
        </p:grpSpPr>
        <p:cxnSp>
          <p:nvCxnSpPr>
            <p:cNvPr id="7" name="AutoShape 53"/>
            <p:cNvCxnSpPr>
              <a:cxnSpLocks noChangeShapeType="1"/>
            </p:cNvCxnSpPr>
            <p:nvPr/>
          </p:nvCxnSpPr>
          <p:spPr bwMode="auto">
            <a:xfrm rot="10800000" flipV="1">
              <a:off x="4588426" y="5526696"/>
              <a:ext cx="3711816" cy="10382"/>
            </a:xfrm>
            <a:prstGeom prst="straightConnector1">
              <a:avLst/>
            </a:prstGeom>
            <a:noFill/>
            <a:ln w="28575">
              <a:solidFill>
                <a:srgbClr val="00B0F0"/>
              </a:solidFill>
              <a:miter lim="800000"/>
              <a:headEnd type="non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78"/>
            <p:cNvCxnSpPr>
              <a:cxnSpLocks noChangeShapeType="1"/>
            </p:cNvCxnSpPr>
            <p:nvPr/>
          </p:nvCxnSpPr>
          <p:spPr bwMode="auto">
            <a:xfrm rot="10800000" flipV="1">
              <a:off x="4588426" y="5686149"/>
              <a:ext cx="3711816" cy="11637"/>
            </a:xfrm>
            <a:prstGeom prst="straightConnector1">
              <a:avLst/>
            </a:prstGeom>
            <a:noFill/>
            <a:ln w="28575">
              <a:solidFill>
                <a:srgbClr val="92D050"/>
              </a:solidFill>
              <a:miter lim="800000"/>
              <a:headEnd type="triangl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 Box 80"/>
            <p:cNvSpPr txBox="1">
              <a:spLocks noChangeArrowheads="1"/>
            </p:cNvSpPr>
            <p:nvPr/>
          </p:nvSpPr>
          <p:spPr bwMode="auto">
            <a:xfrm>
              <a:off x="5345496" y="5146481"/>
              <a:ext cx="2038815" cy="1944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20117" tIns="10058" rIns="20117" bIns="10058">
              <a:spAutoFit/>
            </a:bodyPr>
            <a:lstStyle>
              <a:lvl1pPr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1pPr>
              <a:lvl2pPr marL="742950" indent="-28575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2pPr>
              <a:lvl3pPr marL="1143000" indent="-22860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3pPr>
              <a:lvl4pPr marL="1600200" indent="-22860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4pPr>
              <a:lvl5pPr marL="2057400" indent="-22860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5pPr>
              <a:lvl6pPr marL="25146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6pPr>
              <a:lvl7pPr marL="29718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7pPr>
              <a:lvl8pPr marL="34290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8pPr>
              <a:lvl9pPr marL="38862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9pPr>
            </a:lstStyle>
            <a:p>
              <a:pPr algn="ctr"/>
              <a:r>
                <a:rPr lang="en-US" altLang="en-US" sz="1400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User’s </a:t>
              </a:r>
              <a:r>
                <a:rPr lang="en-US" altLang="en-US" sz="14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selection</a:t>
              </a:r>
              <a:r>
                <a:rPr lang="en-US" altLang="en-US" sz="1400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 request</a:t>
              </a:r>
            </a:p>
          </p:txBody>
        </p:sp>
        <p:sp>
          <p:nvSpPr>
            <p:cNvPr id="10" name="Text Box 81"/>
            <p:cNvSpPr txBox="1">
              <a:spLocks noChangeArrowheads="1"/>
            </p:cNvSpPr>
            <p:nvPr/>
          </p:nvSpPr>
          <p:spPr bwMode="auto">
            <a:xfrm>
              <a:off x="5321356" y="5875836"/>
              <a:ext cx="2040370" cy="194476"/>
            </a:xfrm>
            <a:prstGeom prst="rect">
              <a:avLst/>
            </a:prstGeom>
            <a:noFill/>
            <a:ln w="19050">
              <a:solidFill>
                <a:srgbClr val="777777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20117" tIns="10058" rIns="20117" bIns="10058">
              <a:spAutoFit/>
            </a:bodyPr>
            <a:lstStyle>
              <a:lvl1pPr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1pPr>
              <a:lvl2pPr marL="742950" indent="-28575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2pPr>
              <a:lvl3pPr marL="1143000" indent="-22860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3pPr>
              <a:lvl4pPr marL="1600200" indent="-22860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4pPr>
              <a:lvl5pPr marL="2057400" indent="-228600" defTabSz="201613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5pPr>
              <a:lvl6pPr marL="25146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6pPr>
              <a:lvl7pPr marL="29718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7pPr>
              <a:lvl8pPr marL="34290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8pPr>
              <a:lvl9pPr marL="3886200" indent="-228600" defTabSz="20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0"/>
                  <a:cs typeface="ヒラギノ角ゴ ProN W3" charset="0"/>
                  <a:sym typeface="Arial" pitchFamily="34" charset="0"/>
                </a:defRPr>
              </a:lvl9pPr>
            </a:lstStyle>
            <a:p>
              <a:pPr algn="ctr"/>
              <a:r>
                <a:rPr lang="en-US" altLang="en-US" sz="14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Compressed object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8312289" y="4876800"/>
              <a:ext cx="2146262" cy="1524000"/>
              <a:chOff x="1404739" y="3886429"/>
              <a:chExt cx="2146262" cy="1524000"/>
            </a:xfrm>
          </p:grpSpPr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1404739" y="3886429"/>
                <a:ext cx="1066800" cy="152400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" name="laptop"/>
              <p:cNvSpPr>
                <a:spLocks noChangeAspect="1" noEditPoints="1" noChangeArrowheads="1"/>
              </p:cNvSpPr>
              <p:nvPr/>
            </p:nvSpPr>
            <p:spPr bwMode="auto">
              <a:xfrm>
                <a:off x="1514276" y="3962629"/>
                <a:ext cx="749300" cy="563563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2147483647 w 21600"/>
                  <a:gd name="T5" fmla="*/ 0 h 21600"/>
                  <a:gd name="T6" fmla="*/ 2147483647 w 21600"/>
                  <a:gd name="T7" fmla="*/ 2147483647 h 21600"/>
                  <a:gd name="T8" fmla="*/ 2147483647 w 21600"/>
                  <a:gd name="T9" fmla="*/ 0 h 21600"/>
                  <a:gd name="T10" fmla="*/ 2147483647 w 21600"/>
                  <a:gd name="T11" fmla="*/ 2147483647 h 21600"/>
                  <a:gd name="T12" fmla="*/ 0 w 21600"/>
                  <a:gd name="T13" fmla="*/ 2147483647 h 21600"/>
                  <a:gd name="T14" fmla="*/ 2147483647 w 21600"/>
                  <a:gd name="T15" fmla="*/ 2147483647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4445 w 21600"/>
                  <a:gd name="T25" fmla="*/ 1858 h 21600"/>
                  <a:gd name="T26" fmla="*/ 17311 w 21600"/>
                  <a:gd name="T27" fmla="*/ 12323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3362" y="0"/>
                    </a:moveTo>
                    <a:lnTo>
                      <a:pt x="18327" y="0"/>
                    </a:lnTo>
                    <a:lnTo>
                      <a:pt x="18327" y="14347"/>
                    </a:lnTo>
                    <a:lnTo>
                      <a:pt x="3362" y="14347"/>
                    </a:lnTo>
                    <a:lnTo>
                      <a:pt x="3362" y="0"/>
                    </a:lnTo>
                    <a:close/>
                  </a:path>
                  <a:path w="21600" h="21600" extrusionOk="0">
                    <a:moveTo>
                      <a:pt x="3340" y="15068"/>
                    </a:moveTo>
                    <a:lnTo>
                      <a:pt x="0" y="19877"/>
                    </a:lnTo>
                    <a:lnTo>
                      <a:pt x="21600" y="19877"/>
                    </a:lnTo>
                    <a:lnTo>
                      <a:pt x="18327" y="15068"/>
                    </a:lnTo>
                    <a:lnTo>
                      <a:pt x="3340" y="15068"/>
                    </a:lnTo>
                    <a:close/>
                  </a:path>
                  <a:path w="21600" h="21600" extrusionOk="0">
                    <a:moveTo>
                      <a:pt x="0" y="19877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9877"/>
                    </a:lnTo>
                    <a:lnTo>
                      <a:pt x="0" y="19877"/>
                    </a:lnTo>
                    <a:close/>
                  </a:path>
                  <a:path w="21600" h="21600" extrusionOk="0">
                    <a:moveTo>
                      <a:pt x="4186" y="1523"/>
                    </a:moveTo>
                    <a:lnTo>
                      <a:pt x="17547" y="1523"/>
                    </a:lnTo>
                    <a:lnTo>
                      <a:pt x="17547" y="12744"/>
                    </a:lnTo>
                    <a:lnTo>
                      <a:pt x="4186" y="12744"/>
                    </a:lnTo>
                    <a:lnTo>
                      <a:pt x="4186" y="1523"/>
                    </a:lnTo>
                    <a:close/>
                  </a:path>
                  <a:path w="21600" h="21600" extrusionOk="0">
                    <a:moveTo>
                      <a:pt x="3318" y="15549"/>
                    </a:moveTo>
                    <a:lnTo>
                      <a:pt x="2917" y="16110"/>
                    </a:lnTo>
                    <a:lnTo>
                      <a:pt x="18727" y="16110"/>
                    </a:lnTo>
                    <a:lnTo>
                      <a:pt x="18327" y="15549"/>
                    </a:lnTo>
                    <a:lnTo>
                      <a:pt x="3318" y="15549"/>
                    </a:lnTo>
                    <a:close/>
                  </a:path>
                  <a:path w="21600" h="21600" extrusionOk="0">
                    <a:moveTo>
                      <a:pt x="6213" y="18314"/>
                    </a:moveTo>
                    <a:lnTo>
                      <a:pt x="5946" y="18875"/>
                    </a:lnTo>
                    <a:lnTo>
                      <a:pt x="15766" y="18875"/>
                    </a:lnTo>
                    <a:lnTo>
                      <a:pt x="15499" y="18314"/>
                    </a:lnTo>
                    <a:lnTo>
                      <a:pt x="6213" y="18314"/>
                    </a:lnTo>
                    <a:close/>
                  </a:path>
                  <a:path w="21600" h="21600" extrusionOk="0">
                    <a:moveTo>
                      <a:pt x="2828" y="16471"/>
                    </a:moveTo>
                    <a:lnTo>
                      <a:pt x="2405" y="17072"/>
                    </a:lnTo>
                    <a:lnTo>
                      <a:pt x="19284" y="17072"/>
                    </a:lnTo>
                    <a:lnTo>
                      <a:pt x="18839" y="16471"/>
                    </a:lnTo>
                    <a:lnTo>
                      <a:pt x="2828" y="16471"/>
                    </a:lnTo>
                    <a:close/>
                  </a:path>
                  <a:path w="21600" h="21600" extrusionOk="0">
                    <a:moveTo>
                      <a:pt x="2316" y="17352"/>
                    </a:moveTo>
                    <a:lnTo>
                      <a:pt x="1871" y="17953"/>
                    </a:lnTo>
                    <a:lnTo>
                      <a:pt x="19863" y="17953"/>
                    </a:lnTo>
                    <a:lnTo>
                      <a:pt x="19395" y="17352"/>
                    </a:lnTo>
                    <a:lnTo>
                      <a:pt x="2316" y="1735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2" name="Group 73"/>
              <p:cNvGrpSpPr>
                <a:grpSpLocks/>
              </p:cNvGrpSpPr>
              <p:nvPr/>
            </p:nvGrpSpPr>
            <p:grpSpPr bwMode="auto">
              <a:xfrm>
                <a:off x="1546026" y="4848454"/>
                <a:ext cx="685800" cy="485775"/>
                <a:chOff x="528" y="2430"/>
                <a:chExt cx="432" cy="306"/>
              </a:xfrm>
            </p:grpSpPr>
            <p:sp>
              <p:nvSpPr>
                <p:cNvPr id="25" name="Rectangle 74"/>
                <p:cNvSpPr>
                  <a:spLocks noChangeArrowheads="1"/>
                </p:cNvSpPr>
                <p:nvPr/>
              </p:nvSpPr>
              <p:spPr bwMode="auto">
                <a:xfrm>
                  <a:off x="528" y="2430"/>
                  <a:ext cx="432" cy="3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hlink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itchFamily="34" charset="0"/>
                      <a:ea typeface="ヒラギノ角ゴ ProN W3" charset="0"/>
                      <a:cs typeface="ヒラギノ角ゴ ProN W3" charset="0"/>
                      <a:sym typeface="Arial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pic>
              <p:nvPicPr>
                <p:cNvPr id="26" name="Picture 75" descr="FitHisto2"/>
                <p:cNvPicPr>
                  <a:picLocks noChangeAspect="1"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2" y="2456"/>
                  <a:ext cx="242" cy="1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76" descr="FitHisto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8" y="2532"/>
                  <a:ext cx="242" cy="1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23" name="AutoShape 77"/>
              <p:cNvCxnSpPr>
                <a:cxnSpLocks noChangeShapeType="1"/>
              </p:cNvCxnSpPr>
              <p:nvPr/>
            </p:nvCxnSpPr>
            <p:spPr bwMode="auto">
              <a:xfrm rot="5400000">
                <a:off x="1726208" y="4700023"/>
                <a:ext cx="322262" cy="0"/>
              </a:xfrm>
              <a:prstGeom prst="straightConnector1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" name="Text Box 82"/>
              <p:cNvSpPr txBox="1">
                <a:spLocks noChangeArrowheads="1"/>
              </p:cNvSpPr>
              <p:nvPr/>
            </p:nvSpPr>
            <p:spPr bwMode="auto">
              <a:xfrm>
                <a:off x="2510398" y="4443726"/>
                <a:ext cx="1040603" cy="380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dirty="0">
                    <a:solidFill>
                      <a:schemeClr val="tx1"/>
                    </a:solidFill>
                  </a:rPr>
                  <a:t>Client</a:t>
                </a:r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3046016" y="5161070"/>
              <a:ext cx="1648993" cy="920642"/>
              <a:chOff x="6183355" y="4099154"/>
              <a:chExt cx="1648993" cy="920642"/>
            </a:xfrm>
          </p:grpSpPr>
          <p:sp>
            <p:nvSpPr>
              <p:cNvPr id="13" name="Rectangle 51"/>
              <p:cNvSpPr>
                <a:spLocks noChangeArrowheads="1"/>
              </p:cNvSpPr>
              <p:nvPr/>
            </p:nvSpPr>
            <p:spPr bwMode="auto">
              <a:xfrm>
                <a:off x="6183355" y="4105396"/>
                <a:ext cx="1542410" cy="914400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sz="1000" dirty="0"/>
                  <a:t>ROOT Files</a:t>
                </a:r>
              </a:p>
            </p:txBody>
          </p:sp>
          <p:sp>
            <p:nvSpPr>
              <p:cNvPr id="14" name="Text Box 52"/>
              <p:cNvSpPr txBox="1">
                <a:spLocks noChangeArrowheads="1"/>
              </p:cNvSpPr>
              <p:nvPr/>
            </p:nvSpPr>
            <p:spPr bwMode="auto">
              <a:xfrm>
                <a:off x="6183355" y="4099154"/>
                <a:ext cx="1648993" cy="304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r>
                  <a:rPr lang="en-US" altLang="en-US" sz="1800" dirty="0">
                    <a:latin typeface="Tahoma" pitchFamily="34" charset="0"/>
                  </a:rPr>
                  <a:t>WEB SERVER</a:t>
                </a:r>
              </a:p>
            </p:txBody>
          </p:sp>
          <p:sp>
            <p:nvSpPr>
              <p:cNvPr id="15" name="AutoShape 27"/>
              <p:cNvSpPr>
                <a:spLocks noChangeArrowheads="1"/>
              </p:cNvSpPr>
              <p:nvPr/>
            </p:nvSpPr>
            <p:spPr bwMode="auto">
              <a:xfrm>
                <a:off x="7032440" y="4710602"/>
                <a:ext cx="152400" cy="228600"/>
              </a:xfrm>
              <a:prstGeom prst="can">
                <a:avLst>
                  <a:gd name="adj" fmla="val 37500"/>
                </a:avLst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" name="AutoShape 27"/>
              <p:cNvSpPr>
                <a:spLocks noChangeArrowheads="1"/>
              </p:cNvSpPr>
              <p:nvPr/>
            </p:nvSpPr>
            <p:spPr bwMode="auto">
              <a:xfrm>
                <a:off x="7279183" y="4710602"/>
                <a:ext cx="152400" cy="228600"/>
              </a:xfrm>
              <a:prstGeom prst="can">
                <a:avLst>
                  <a:gd name="adj" fmla="val 37500"/>
                </a:avLst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" name="AutoShape 27"/>
              <p:cNvSpPr>
                <a:spLocks noChangeArrowheads="1"/>
              </p:cNvSpPr>
              <p:nvPr/>
            </p:nvSpPr>
            <p:spPr bwMode="auto">
              <a:xfrm>
                <a:off x="6785697" y="4710602"/>
                <a:ext cx="152400" cy="228600"/>
              </a:xfrm>
              <a:prstGeom prst="can">
                <a:avLst>
                  <a:gd name="adj" fmla="val 37500"/>
                </a:avLst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" name="AutoShape 27"/>
              <p:cNvSpPr>
                <a:spLocks noChangeArrowheads="1"/>
              </p:cNvSpPr>
              <p:nvPr/>
            </p:nvSpPr>
            <p:spPr bwMode="auto">
              <a:xfrm>
                <a:off x="6538954" y="4710602"/>
                <a:ext cx="152400" cy="228600"/>
              </a:xfrm>
              <a:prstGeom prst="can">
                <a:avLst>
                  <a:gd name="adj" fmla="val 37500"/>
                </a:avLst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" name="AutoShape 27"/>
              <p:cNvSpPr>
                <a:spLocks noChangeArrowheads="1"/>
              </p:cNvSpPr>
              <p:nvPr/>
            </p:nvSpPr>
            <p:spPr bwMode="auto">
              <a:xfrm>
                <a:off x="6292211" y="4710602"/>
                <a:ext cx="152400" cy="228600"/>
              </a:xfrm>
              <a:prstGeom prst="can">
                <a:avLst>
                  <a:gd name="adj" fmla="val 37500"/>
                </a:avLst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ヒラギノ角ゴ ProN W3" charset="0"/>
                    <a:cs typeface="ヒラギノ角ゴ ProN W3" charset="0"/>
                    <a:sym typeface="Arial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8309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/>
              <a:t>Displaying </a:t>
            </a:r>
            <a:r>
              <a:rPr lang="en-GB" altLang="en-US" sz="3600" smtClean="0"/>
              <a:t>objects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pic>
        <p:nvPicPr>
          <p:cNvPr id="9" name="Picture 5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153" y="1662931"/>
            <a:ext cx="4208387" cy="298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0" name="Picture 5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78" y="1645671"/>
            <a:ext cx="4605034" cy="300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1" name="Text Box 1517"/>
          <p:cNvSpPr txBox="1">
            <a:spLocks noChangeArrowheads="1"/>
          </p:cNvSpPr>
          <p:nvPr/>
        </p:nvSpPr>
        <p:spPr bwMode="auto">
          <a:xfrm>
            <a:off x="4825153" y="4719838"/>
            <a:ext cx="4208387" cy="98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61662" tIns="30831" rIns="61662" bIns="30831">
            <a:spAutoFit/>
          </a:bodyPr>
          <a:lstStyle>
            <a:lvl1pPr>
              <a:defRPr sz="4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4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b="0" dirty="0">
                <a:latin typeface="+mn-lt"/>
              </a:rPr>
              <a:t>JavaScript rendering in a web browser: Same font, same color, same layout! Only minor differences…</a:t>
            </a:r>
          </a:p>
        </p:txBody>
      </p:sp>
      <p:sp>
        <p:nvSpPr>
          <p:cNvPr id="12" name="Text Box 1517"/>
          <p:cNvSpPr txBox="1">
            <a:spLocks noChangeArrowheads="1"/>
          </p:cNvSpPr>
          <p:nvPr/>
        </p:nvSpPr>
        <p:spPr bwMode="auto">
          <a:xfrm>
            <a:off x="752153" y="5010186"/>
            <a:ext cx="3427883" cy="37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61662" tIns="30831" rIns="61662" bIns="30831">
            <a:spAutoFit/>
          </a:bodyPr>
          <a:lstStyle>
            <a:lvl1pPr>
              <a:defRPr sz="4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4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b="0" dirty="0">
                <a:latin typeface="+mn-lt"/>
              </a:rPr>
              <a:t>Original rendering (with ROOT)</a:t>
            </a:r>
          </a:p>
        </p:txBody>
      </p:sp>
    </p:spTree>
    <p:extLst>
      <p:ext uri="{BB962C8B-B14F-4D97-AF65-F5344CB8AC3E}">
        <p14:creationId xmlns:p14="http://schemas.microsoft.com/office/powerpoint/2010/main" val="1347839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/>
              <a:t>Displaying objects (cont.)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09599" y="5943313"/>
            <a:ext cx="7924801" cy="37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Example of </a:t>
            </a:r>
            <a:r>
              <a:rPr lang="en-US" altLang="en-US" sz="2000" dirty="0" err="1">
                <a:solidFill>
                  <a:schemeClr val="tx1"/>
                </a:solidFill>
                <a:latin typeface="+mn-lt"/>
              </a:rPr>
              <a:t>roofit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plot styles</a:t>
            </a:r>
          </a:p>
        </p:txBody>
      </p:sp>
      <p:pic>
        <p:nvPicPr>
          <p:cNvPr id="9" name="Picture 5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847" y="1600200"/>
            <a:ext cx="406830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67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/>
              <a:t>Displaying objects (cont.)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09599" y="5943313"/>
            <a:ext cx="7924801" cy="37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2D histogram (TH2), drawn with the BOX option (default)</a:t>
            </a:r>
          </a:p>
        </p:txBody>
      </p:sp>
      <p:pic>
        <p:nvPicPr>
          <p:cNvPr id="7" name="Picture 7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800" y="1600200"/>
            <a:ext cx="6262399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439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/>
              <a:t>Displaying objects (cont.)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09599" y="5943313"/>
            <a:ext cx="7924801" cy="37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Same histogram, displayed with 3D option (“LEGO”), using </a:t>
            </a:r>
            <a:r>
              <a:rPr lang="en-US" altLang="en-US" sz="2000" dirty="0" err="1">
                <a:solidFill>
                  <a:schemeClr val="tx1"/>
                </a:solidFill>
                <a:latin typeface="+mn-lt"/>
              </a:rPr>
              <a:t>WebGL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(when available)</a:t>
            </a:r>
          </a:p>
        </p:txBody>
      </p:sp>
      <p:pic>
        <p:nvPicPr>
          <p:cNvPr id="7" name="Picture 7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524" y="1600200"/>
            <a:ext cx="6264951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439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/>
              <a:t>Displaying objects (cont.)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09599" y="5943313"/>
            <a:ext cx="7924801" cy="37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3D Histogram (TH3), using </a:t>
            </a:r>
            <a:r>
              <a:rPr lang="en-US" altLang="en-US" sz="2000" dirty="0" err="1">
                <a:solidFill>
                  <a:schemeClr val="tx1"/>
                </a:solidFill>
                <a:latin typeface="+mn-lt"/>
              </a:rPr>
              <a:t>WebGL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(when available)</a:t>
            </a:r>
          </a:p>
        </p:txBody>
      </p:sp>
      <p:pic>
        <p:nvPicPr>
          <p:cNvPr id="7" name="Picture 7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654" y="1600200"/>
            <a:ext cx="6278691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439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How to use it?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Bellenot, CERN, PH-SFT S. Linev, GSI, CS-EE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385387" indent="-385387">
              <a:defRPr/>
            </a:pPr>
            <a:r>
              <a:rPr lang="en-US" sz="2400" dirty="0">
                <a:latin typeface="Arial-BoldMT"/>
                <a:sym typeface="Arial" charset="0"/>
              </a:rPr>
              <a:t>Simply copy the ROOT file(s) anywhere on the web</a:t>
            </a:r>
          </a:p>
          <a:p>
            <a:pPr marL="385387" indent="-385387">
              <a:defRPr/>
            </a:pPr>
            <a:r>
              <a:rPr lang="en-US" sz="2400" dirty="0">
                <a:latin typeface="Arial-BoldMT"/>
                <a:sym typeface="Arial" charset="0"/>
              </a:rPr>
              <a:t>Create a simple html page next to the files</a:t>
            </a:r>
          </a:p>
          <a:p>
            <a:pPr marL="693697" lvl="1" indent="-385387">
              <a:defRPr/>
            </a:pPr>
            <a:r>
              <a:rPr lang="en-US" sz="2000" dirty="0">
                <a:latin typeface="Arial-BoldMT"/>
                <a:sym typeface="Arial" charset="0"/>
              </a:rPr>
              <a:t>Only two lines have to be added in the &lt;head&gt;</a:t>
            </a:r>
          </a:p>
          <a:p>
            <a:pPr marL="693697" lvl="1" indent="-385387">
              <a:defRPr/>
            </a:pPr>
            <a:r>
              <a:rPr lang="en-US" sz="2000" dirty="0">
                <a:latin typeface="Arial-BoldMT"/>
                <a:sym typeface="Arial" charset="0"/>
              </a:rPr>
              <a:t>And a few lines in the &lt;body&gt;. Here is a complete example</a:t>
            </a:r>
            <a:r>
              <a:rPr lang="en-US" sz="2000" dirty="0" smtClean="0">
                <a:latin typeface="Arial-BoldMT"/>
                <a:sym typeface="Arial" charset="0"/>
              </a:rPr>
              <a:t>: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91095" y="3601432"/>
            <a:ext cx="7961808" cy="2119882"/>
          </a:xfrm>
          <a:prstGeom prst="rect">
            <a:avLst/>
          </a:prstGeom>
          <a:solidFill>
            <a:srgbClr val="FFFFC9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square" lIns="87700" tIns="43850" rIns="87700" bIns="43850">
            <a:spAutoFit/>
          </a:bodyPr>
          <a:lstStyle>
            <a:lvl1pPr>
              <a:defRPr sz="4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4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4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&lt;!DOCTYPE html&gt;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&lt;html&gt;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&lt;head&gt;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   &lt;title&gt;Read a ROOT file in 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Javascript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(Demonstration)&lt;/title&gt;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   &lt;meta http-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equiv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="Content-type" content="text/html; charset=utf-8" /&gt;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   &lt;link 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rel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="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stylesheet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" type="text/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css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" 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href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=“http://root.cern.ch/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js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/style/JSRootInterface.css"/&gt;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   &lt;script type="text/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javascript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" 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src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="http://root.cern.ch/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js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/scripts/JSRootInterface.js"&gt;&lt;/script&gt;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&lt;/head&gt;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&lt;body 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onload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="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BuildSimpleGUI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()"&gt;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   &lt;div id="</a:t>
            </a:r>
            <a:r>
              <a:rPr lang="en-US" altLang="en-US" sz="1100" dirty="0" err="1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simpleGUI</a:t>
            </a: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" files=“file_1.root;file_2.root;file_n.root;"&gt;&lt;/div&gt;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   &lt;/body&gt;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000000"/>
                </a:solidFill>
                <a:latin typeface="Consolas" pitchFamily="49" charset="0"/>
                <a:sym typeface="Arial" pitchFamily="34" charset="0"/>
              </a:rPr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56364956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</TotalTime>
  <Words>737</Words>
  <Application>Microsoft Office PowerPoint</Application>
  <PresentationFormat>On-screen Show (4:3)</PresentationFormat>
  <Paragraphs>95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Horizon</vt:lpstr>
      <vt:lpstr>ROOT I/O in JavaScript </vt:lpstr>
      <vt:lpstr>JavaScript</vt:lpstr>
      <vt:lpstr>Reading the file</vt:lpstr>
      <vt:lpstr>Displaying objects</vt:lpstr>
      <vt:lpstr>Displaying objects (cont.)</vt:lpstr>
      <vt:lpstr>Displaying objects (cont.)</vt:lpstr>
      <vt:lpstr>Displaying objects (cont.)</vt:lpstr>
      <vt:lpstr>Displaying objects (cont.)</vt:lpstr>
      <vt:lpstr>How to use it?</vt:lpstr>
      <vt:lpstr>Monitoring of a running ROOT application</vt:lpstr>
      <vt:lpstr>Monitoring of a running ROOT application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ROOT’s graphics on iOS</dc:title>
  <dc:creator>Timur Pocheptsov</dc:creator>
  <cp:lastModifiedBy>Bertrand Bellenot</cp:lastModifiedBy>
  <cp:revision>332</cp:revision>
  <dcterms:created xsi:type="dcterms:W3CDTF">2011-10-09T12:58:00Z</dcterms:created>
  <dcterms:modified xsi:type="dcterms:W3CDTF">2013-10-17T12:07:03Z</dcterms:modified>
</cp:coreProperties>
</file>