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46" r:id="rId1"/>
    <p:sldMasterId id="2147483858" r:id="rId2"/>
  </p:sldMasterIdLst>
  <p:notesMasterIdLst>
    <p:notesMasterId r:id="rId27"/>
  </p:notesMasterIdLst>
  <p:handoutMasterIdLst>
    <p:handoutMasterId r:id="rId28"/>
  </p:handoutMasterIdLst>
  <p:sldIdLst>
    <p:sldId id="256" r:id="rId3"/>
    <p:sldId id="341" r:id="rId4"/>
    <p:sldId id="330" r:id="rId5"/>
    <p:sldId id="342" r:id="rId6"/>
    <p:sldId id="327" r:id="rId7"/>
    <p:sldId id="328" r:id="rId8"/>
    <p:sldId id="329" r:id="rId9"/>
    <p:sldId id="331" r:id="rId10"/>
    <p:sldId id="339" r:id="rId11"/>
    <p:sldId id="332" r:id="rId12"/>
    <p:sldId id="333" r:id="rId13"/>
    <p:sldId id="334" r:id="rId14"/>
    <p:sldId id="343" r:id="rId15"/>
    <p:sldId id="344" r:id="rId16"/>
    <p:sldId id="345" r:id="rId17"/>
    <p:sldId id="335" r:id="rId18"/>
    <p:sldId id="347" r:id="rId19"/>
    <p:sldId id="348" r:id="rId20"/>
    <p:sldId id="336" r:id="rId21"/>
    <p:sldId id="322" r:id="rId22"/>
    <p:sldId id="351" r:id="rId23"/>
    <p:sldId id="350" r:id="rId24"/>
    <p:sldId id="349" r:id="rId25"/>
    <p:sldId id="346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Style à thème 2 - Accentuation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88" autoAdjust="0"/>
    <p:restoredTop sz="99541" autoAdjust="0"/>
  </p:normalViewPr>
  <p:slideViewPr>
    <p:cSldViewPr snapToGrid="0" snapToObjects="1">
      <p:cViewPr varScale="1">
        <p:scale>
          <a:sx n="113" d="100"/>
          <a:sy n="113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130" d="100"/>
          <a:sy n="130" d="100"/>
        </p:scale>
        <p:origin x="-1152" y="43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9B281-BA54-794C-ACD8-2D743C591A6A}" type="datetime1">
              <a:rPr lang="en-US" smtClean="0"/>
              <a:t>10/10/13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F6C19-F6F1-5247-8643-531CFB2B8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826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DBBA3-98AD-944B-8B8B-5B9FFC955A4F}" type="datetime1">
              <a:rPr lang="en-US" smtClean="0"/>
              <a:t>10/10/13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C94FA-7D52-8642-AA7C-0AF8468F5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170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C94FA-7D52-8642-AA7C-0AF8468F5D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18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C94FA-7D52-8642-AA7C-0AF8468F5D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56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are many different performance metrics one can define for system with so many components. Here’s the list of the most important ones. </a:t>
            </a:r>
          </a:p>
          <a:p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Very good coverage, and is getting better</a:t>
            </a:r>
          </a:p>
          <a:p>
            <a:pPr marL="228600" indent="-228600">
              <a:buAutoNum type="arabicPeriod"/>
            </a:pPr>
            <a:r>
              <a:rPr lang="en-US" dirty="0" smtClean="0"/>
              <a:t>We could do better job in getting users</a:t>
            </a:r>
          </a:p>
          <a:p>
            <a:pPr marL="228600" indent="-228600">
              <a:buAutoNum type="arabicPeriod"/>
            </a:pPr>
            <a:r>
              <a:rPr lang="en-US" dirty="0" smtClean="0"/>
              <a:t>Very small number of errors (these are all the errors in HC jobs not only FAX related ones)</a:t>
            </a:r>
          </a:p>
          <a:p>
            <a:pPr marL="228600" indent="-228600">
              <a:buAutoNum type="arabicPeriod"/>
            </a:pPr>
            <a:r>
              <a:rPr lang="en-US" dirty="0" smtClean="0"/>
              <a:t>While we’ve seen peaks of 6-7 GB/s, that’s mostly driven by our tests and </a:t>
            </a:r>
            <a:r>
              <a:rPr lang="en-US" dirty="0" err="1" smtClean="0"/>
              <a:t>UofC</a:t>
            </a:r>
            <a:r>
              <a:rPr lang="en-US" dirty="0" smtClean="0"/>
              <a:t> and Prague users. Still small compared to DDM transfers.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At our bi-weekly meetings we look at all of these but here will concentrate only on the last one of metrics : bandwidth available</a:t>
            </a:r>
          </a:p>
          <a:p>
            <a:endParaRPr lang="en-US" dirty="0"/>
          </a:p>
          <a:p>
            <a:r>
              <a:rPr lang="en-US" dirty="0" smtClean="0"/>
              <a:t>There are different ways to get this information, all with it’s goods and </a:t>
            </a:r>
            <a:r>
              <a:rPr lang="en-US" dirty="0" err="1" smtClean="0"/>
              <a:t>bads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C94FA-7D52-8642-AA7C-0AF8468F5D1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7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3A66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AXtemplateW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24557"/>
            <a:ext cx="7902106" cy="57334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214" y="1965919"/>
            <a:ext cx="7772977" cy="1469371"/>
          </a:xfrm>
        </p:spPr>
        <p:txBody>
          <a:bodyPr>
            <a:normAutofit/>
          </a:bodyPr>
          <a:lstStyle>
            <a:lvl1pPr algn="l">
              <a:defRPr sz="3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213" y="3451784"/>
            <a:ext cx="6401955" cy="1753721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10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0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0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1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1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72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82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FAXtemplateCI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97" y="259891"/>
            <a:ext cx="1795429" cy="801391"/>
          </a:xfrm>
          <a:prstGeom prst="rect">
            <a:avLst/>
          </a:prstGeom>
        </p:spPr>
      </p:pic>
      <p:pic>
        <p:nvPicPr>
          <p:cNvPr id="9" name="Picture 8" descr="FAXtemplateATLAS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052" y="2700604"/>
            <a:ext cx="1329948" cy="1511349"/>
          </a:xfrm>
          <a:prstGeom prst="rect">
            <a:avLst/>
          </a:prstGeom>
        </p:spPr>
      </p:pic>
      <p:pic>
        <p:nvPicPr>
          <p:cNvPr id="10" name="Picture 9" descr="FAXtempleteCircle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147" y="582509"/>
            <a:ext cx="3723854" cy="567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81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121195"/>
            <a:ext cx="8229023" cy="692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solidFill>
            <a:schemeClr val="bg1"/>
          </a:solidFill>
          <a:ln w="76200" cmpd="sng">
            <a:solidFill>
              <a:schemeClr val="bg1">
                <a:lumMod val="95000"/>
              </a:schemeClr>
            </a:solidFill>
          </a:ln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185" y="111673"/>
            <a:ext cx="788145" cy="7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967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654" y="274545"/>
            <a:ext cx="1770858" cy="58522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489" y="274545"/>
            <a:ext cx="6033943" cy="5852272"/>
          </a:xfrm>
          <a:solidFill>
            <a:schemeClr val="bg1"/>
          </a:solidFill>
          <a:ln w="76200" cmpd="sng">
            <a:solidFill>
              <a:schemeClr val="bg1">
                <a:lumMod val="95000"/>
              </a:schemeClr>
            </a:solidFill>
          </a:ln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68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3A66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214" y="1965919"/>
            <a:ext cx="7772977" cy="1469371"/>
          </a:xfrm>
        </p:spPr>
        <p:txBody>
          <a:bodyPr>
            <a:normAutofit/>
          </a:bodyPr>
          <a:lstStyle>
            <a:lvl1pPr algn="l">
              <a:defRPr sz="3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213" y="3451784"/>
            <a:ext cx="6401955" cy="1753721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10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0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0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1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1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72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82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FAXtemplateCI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97" y="259891"/>
            <a:ext cx="1795429" cy="801391"/>
          </a:xfrm>
          <a:prstGeom prst="rect">
            <a:avLst/>
          </a:prstGeom>
        </p:spPr>
      </p:pic>
      <p:pic>
        <p:nvPicPr>
          <p:cNvPr id="9" name="Picture 8" descr="FAXtemplateATLAS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052" y="2700604"/>
            <a:ext cx="1329948" cy="1511349"/>
          </a:xfrm>
          <a:prstGeom prst="rect">
            <a:avLst/>
          </a:prstGeom>
        </p:spPr>
      </p:pic>
      <p:pic>
        <p:nvPicPr>
          <p:cNvPr id="10" name="Picture 9" descr="FAXtempleteCircl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147" y="582509"/>
            <a:ext cx="3723854" cy="567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81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94" y="109398"/>
            <a:ext cx="8229023" cy="704539"/>
          </a:xfrm>
        </p:spPr>
        <p:txBody>
          <a:bodyPr>
            <a:normAutofit/>
          </a:bodyPr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88230"/>
            <a:ext cx="9143999" cy="5171783"/>
          </a:xfrm>
          <a:solidFill>
            <a:schemeClr val="bg1"/>
          </a:solidFill>
          <a:ln w="12700" cmpd="sng"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185" y="111673"/>
            <a:ext cx="788145" cy="7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213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4406713"/>
            <a:ext cx="7771534" cy="136291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906526"/>
            <a:ext cx="7771534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02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05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08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116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14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17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7203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823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16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216" y="130222"/>
            <a:ext cx="8229023" cy="6837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599640"/>
            <a:ext cx="4045238" cy="4527176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599640"/>
            <a:ext cx="4045239" cy="4527176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185" y="111673"/>
            <a:ext cx="788145" cy="7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33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535206"/>
            <a:ext cx="4039465" cy="64013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0291" indent="0">
              <a:buNone/>
              <a:defRPr sz="1800" b="1"/>
            </a:lvl2pPr>
            <a:lvl3pPr marL="820583" indent="0">
              <a:buNone/>
              <a:defRPr sz="1600" b="1"/>
            </a:lvl3pPr>
            <a:lvl4pPr marL="1230874" indent="0">
              <a:buNone/>
              <a:defRPr sz="1400" b="1"/>
            </a:lvl4pPr>
            <a:lvl5pPr marL="1641165" indent="0">
              <a:buNone/>
              <a:defRPr sz="1400" b="1"/>
            </a:lvl5pPr>
            <a:lvl6pPr marL="2051456" indent="0">
              <a:buNone/>
              <a:defRPr sz="1400" b="1"/>
            </a:lvl6pPr>
            <a:lvl7pPr marL="2461748" indent="0">
              <a:buNone/>
              <a:defRPr sz="1400" b="1"/>
            </a:lvl7pPr>
            <a:lvl8pPr marL="2872039" indent="0">
              <a:buNone/>
              <a:defRPr sz="1400" b="1"/>
            </a:lvl8pPr>
            <a:lvl9pPr marL="328233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489" y="2175343"/>
            <a:ext cx="4039465" cy="395147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603" y="1535206"/>
            <a:ext cx="4040909" cy="64013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0291" indent="0">
              <a:buNone/>
              <a:defRPr sz="1800" b="1"/>
            </a:lvl2pPr>
            <a:lvl3pPr marL="820583" indent="0">
              <a:buNone/>
              <a:defRPr sz="1600" b="1"/>
            </a:lvl3pPr>
            <a:lvl4pPr marL="1230874" indent="0">
              <a:buNone/>
              <a:defRPr sz="1400" b="1"/>
            </a:lvl4pPr>
            <a:lvl5pPr marL="1641165" indent="0">
              <a:buNone/>
              <a:defRPr sz="1400" b="1"/>
            </a:lvl5pPr>
            <a:lvl6pPr marL="2051456" indent="0">
              <a:buNone/>
              <a:defRPr sz="1400" b="1"/>
            </a:lvl6pPr>
            <a:lvl7pPr marL="2461748" indent="0">
              <a:buNone/>
              <a:defRPr sz="1400" b="1"/>
            </a:lvl7pPr>
            <a:lvl8pPr marL="2872039" indent="0">
              <a:buNone/>
              <a:defRPr sz="1400" b="1"/>
            </a:lvl8pPr>
            <a:lvl9pPr marL="328233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603" y="2175343"/>
            <a:ext cx="4040909" cy="395147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185" y="111673"/>
            <a:ext cx="788145" cy="7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06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185" y="111673"/>
            <a:ext cx="788145" cy="7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99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812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73144"/>
            <a:ext cx="3007591" cy="1162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73144"/>
            <a:ext cx="5111750" cy="5853672"/>
          </a:xfrm>
          <a:solidFill>
            <a:schemeClr val="bg1"/>
          </a:solidFill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435755"/>
            <a:ext cx="3007591" cy="4691062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300"/>
            </a:lvl1pPr>
            <a:lvl2pPr marL="410291" indent="0">
              <a:buNone/>
              <a:defRPr sz="1100"/>
            </a:lvl2pPr>
            <a:lvl3pPr marL="820583" indent="0">
              <a:buNone/>
              <a:defRPr sz="900"/>
            </a:lvl3pPr>
            <a:lvl4pPr marL="1230874" indent="0">
              <a:buNone/>
              <a:defRPr sz="800"/>
            </a:lvl4pPr>
            <a:lvl5pPr marL="1641165" indent="0">
              <a:buNone/>
              <a:defRPr sz="800"/>
            </a:lvl5pPr>
            <a:lvl6pPr marL="2051456" indent="0">
              <a:buNone/>
              <a:defRPr sz="800"/>
            </a:lvl6pPr>
            <a:lvl7pPr marL="2461748" indent="0">
              <a:buNone/>
              <a:defRPr sz="800"/>
            </a:lvl7pPr>
            <a:lvl8pPr marL="2872039" indent="0">
              <a:buNone/>
              <a:defRPr sz="800"/>
            </a:lvl8pPr>
            <a:lvl9pPr marL="328233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61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94" y="109398"/>
            <a:ext cx="8229023" cy="704539"/>
          </a:xfrm>
        </p:spPr>
        <p:txBody>
          <a:bodyPr>
            <a:normAutofit/>
          </a:bodyPr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88230"/>
            <a:ext cx="9143999" cy="5171783"/>
          </a:xfrm>
          <a:solidFill>
            <a:schemeClr val="bg1"/>
          </a:solidFill>
          <a:ln w="12700" cmpd="sng"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185" y="111673"/>
            <a:ext cx="788145" cy="7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2137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432" y="4800321"/>
            <a:ext cx="5486977" cy="56729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432" y="612122"/>
            <a:ext cx="5486977" cy="4115360"/>
          </a:xfrm>
        </p:spPr>
        <p:txBody>
          <a:bodyPr/>
          <a:lstStyle>
            <a:lvl1pPr marL="0" indent="0">
              <a:buNone/>
              <a:defRPr sz="2900"/>
            </a:lvl1pPr>
            <a:lvl2pPr marL="410291" indent="0">
              <a:buNone/>
              <a:defRPr sz="2500"/>
            </a:lvl2pPr>
            <a:lvl3pPr marL="820583" indent="0">
              <a:buNone/>
              <a:defRPr sz="2200"/>
            </a:lvl3pPr>
            <a:lvl4pPr marL="1230874" indent="0">
              <a:buNone/>
              <a:defRPr sz="1800"/>
            </a:lvl4pPr>
            <a:lvl5pPr marL="1641165" indent="0">
              <a:buNone/>
              <a:defRPr sz="1800"/>
            </a:lvl5pPr>
            <a:lvl6pPr marL="2051456" indent="0">
              <a:buNone/>
              <a:defRPr sz="1800"/>
            </a:lvl6pPr>
            <a:lvl7pPr marL="2461748" indent="0">
              <a:buNone/>
              <a:defRPr sz="1800"/>
            </a:lvl7pPr>
            <a:lvl8pPr marL="2872039" indent="0">
              <a:buNone/>
              <a:defRPr sz="1800"/>
            </a:lvl8pPr>
            <a:lvl9pPr marL="3282330" indent="0">
              <a:buNone/>
              <a:defRPr sz="18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432" y="5367618"/>
            <a:ext cx="5486977" cy="804022"/>
          </a:xfrm>
        </p:spPr>
        <p:txBody>
          <a:bodyPr/>
          <a:lstStyle>
            <a:lvl1pPr marL="0" indent="0">
              <a:buNone/>
              <a:defRPr sz="1300"/>
            </a:lvl1pPr>
            <a:lvl2pPr marL="410291" indent="0">
              <a:buNone/>
              <a:defRPr sz="1100"/>
            </a:lvl2pPr>
            <a:lvl3pPr marL="820583" indent="0">
              <a:buNone/>
              <a:defRPr sz="900"/>
            </a:lvl3pPr>
            <a:lvl4pPr marL="1230874" indent="0">
              <a:buNone/>
              <a:defRPr sz="800"/>
            </a:lvl4pPr>
            <a:lvl5pPr marL="1641165" indent="0">
              <a:buNone/>
              <a:defRPr sz="800"/>
            </a:lvl5pPr>
            <a:lvl6pPr marL="2051456" indent="0">
              <a:buNone/>
              <a:defRPr sz="800"/>
            </a:lvl6pPr>
            <a:lvl7pPr marL="2461748" indent="0">
              <a:buNone/>
              <a:defRPr sz="800"/>
            </a:lvl7pPr>
            <a:lvl8pPr marL="2872039" indent="0">
              <a:buNone/>
              <a:defRPr sz="800"/>
            </a:lvl8pPr>
            <a:lvl9pPr marL="328233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04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121195"/>
            <a:ext cx="8229023" cy="692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solidFill>
            <a:schemeClr val="bg1"/>
          </a:solidFill>
          <a:ln w="76200" cmpd="sng">
            <a:solidFill>
              <a:schemeClr val="bg1">
                <a:lumMod val="95000"/>
              </a:schemeClr>
            </a:solidFill>
          </a:ln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185" y="111673"/>
            <a:ext cx="788145" cy="7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967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654" y="274545"/>
            <a:ext cx="1770858" cy="58522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489" y="274545"/>
            <a:ext cx="6033943" cy="5852272"/>
          </a:xfrm>
          <a:solidFill>
            <a:schemeClr val="bg1"/>
          </a:solidFill>
          <a:ln w="76200" cmpd="sng">
            <a:solidFill>
              <a:schemeClr val="bg1">
                <a:lumMod val="95000"/>
              </a:schemeClr>
            </a:solidFill>
          </a:ln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6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4406713"/>
            <a:ext cx="7771534" cy="136291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906526"/>
            <a:ext cx="7771534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02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05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08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116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14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17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7203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823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1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216" y="130222"/>
            <a:ext cx="8229023" cy="6837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599640"/>
            <a:ext cx="4045238" cy="4527176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599640"/>
            <a:ext cx="4045239" cy="4527176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185" y="111673"/>
            <a:ext cx="788145" cy="7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33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535206"/>
            <a:ext cx="4039465" cy="64013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0291" indent="0">
              <a:buNone/>
              <a:defRPr sz="1800" b="1"/>
            </a:lvl2pPr>
            <a:lvl3pPr marL="820583" indent="0">
              <a:buNone/>
              <a:defRPr sz="1600" b="1"/>
            </a:lvl3pPr>
            <a:lvl4pPr marL="1230874" indent="0">
              <a:buNone/>
              <a:defRPr sz="1400" b="1"/>
            </a:lvl4pPr>
            <a:lvl5pPr marL="1641165" indent="0">
              <a:buNone/>
              <a:defRPr sz="1400" b="1"/>
            </a:lvl5pPr>
            <a:lvl6pPr marL="2051456" indent="0">
              <a:buNone/>
              <a:defRPr sz="1400" b="1"/>
            </a:lvl6pPr>
            <a:lvl7pPr marL="2461748" indent="0">
              <a:buNone/>
              <a:defRPr sz="1400" b="1"/>
            </a:lvl7pPr>
            <a:lvl8pPr marL="2872039" indent="0">
              <a:buNone/>
              <a:defRPr sz="1400" b="1"/>
            </a:lvl8pPr>
            <a:lvl9pPr marL="328233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489" y="2175343"/>
            <a:ext cx="4039465" cy="395147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603" y="1535206"/>
            <a:ext cx="4040909" cy="64013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0291" indent="0">
              <a:buNone/>
              <a:defRPr sz="1800" b="1"/>
            </a:lvl2pPr>
            <a:lvl3pPr marL="820583" indent="0">
              <a:buNone/>
              <a:defRPr sz="1600" b="1"/>
            </a:lvl3pPr>
            <a:lvl4pPr marL="1230874" indent="0">
              <a:buNone/>
              <a:defRPr sz="1400" b="1"/>
            </a:lvl4pPr>
            <a:lvl5pPr marL="1641165" indent="0">
              <a:buNone/>
              <a:defRPr sz="1400" b="1"/>
            </a:lvl5pPr>
            <a:lvl6pPr marL="2051456" indent="0">
              <a:buNone/>
              <a:defRPr sz="1400" b="1"/>
            </a:lvl6pPr>
            <a:lvl7pPr marL="2461748" indent="0">
              <a:buNone/>
              <a:defRPr sz="1400" b="1"/>
            </a:lvl7pPr>
            <a:lvl8pPr marL="2872039" indent="0">
              <a:buNone/>
              <a:defRPr sz="1400" b="1"/>
            </a:lvl8pPr>
            <a:lvl9pPr marL="328233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603" y="2175343"/>
            <a:ext cx="4040909" cy="395147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185" y="111673"/>
            <a:ext cx="788145" cy="7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0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AXtemplateCIno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185" y="111673"/>
            <a:ext cx="788145" cy="7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99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81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73144"/>
            <a:ext cx="3007591" cy="1162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73144"/>
            <a:ext cx="5111750" cy="5853672"/>
          </a:xfrm>
          <a:solidFill>
            <a:schemeClr val="bg1"/>
          </a:solidFill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435755"/>
            <a:ext cx="3007591" cy="4691062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300"/>
            </a:lvl1pPr>
            <a:lvl2pPr marL="410291" indent="0">
              <a:buNone/>
              <a:defRPr sz="1100"/>
            </a:lvl2pPr>
            <a:lvl3pPr marL="820583" indent="0">
              <a:buNone/>
              <a:defRPr sz="900"/>
            </a:lvl3pPr>
            <a:lvl4pPr marL="1230874" indent="0">
              <a:buNone/>
              <a:defRPr sz="800"/>
            </a:lvl4pPr>
            <a:lvl5pPr marL="1641165" indent="0">
              <a:buNone/>
              <a:defRPr sz="800"/>
            </a:lvl5pPr>
            <a:lvl6pPr marL="2051456" indent="0">
              <a:buNone/>
              <a:defRPr sz="800"/>
            </a:lvl6pPr>
            <a:lvl7pPr marL="2461748" indent="0">
              <a:buNone/>
              <a:defRPr sz="800"/>
            </a:lvl7pPr>
            <a:lvl8pPr marL="2872039" indent="0">
              <a:buNone/>
              <a:defRPr sz="800"/>
            </a:lvl8pPr>
            <a:lvl9pPr marL="328233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61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432" y="4800321"/>
            <a:ext cx="5486977" cy="56729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432" y="612122"/>
            <a:ext cx="5486977" cy="4115360"/>
          </a:xfrm>
        </p:spPr>
        <p:txBody>
          <a:bodyPr/>
          <a:lstStyle>
            <a:lvl1pPr marL="0" indent="0">
              <a:buNone/>
              <a:defRPr sz="2900"/>
            </a:lvl1pPr>
            <a:lvl2pPr marL="410291" indent="0">
              <a:buNone/>
              <a:defRPr sz="2500"/>
            </a:lvl2pPr>
            <a:lvl3pPr marL="820583" indent="0">
              <a:buNone/>
              <a:defRPr sz="2200"/>
            </a:lvl3pPr>
            <a:lvl4pPr marL="1230874" indent="0">
              <a:buNone/>
              <a:defRPr sz="1800"/>
            </a:lvl4pPr>
            <a:lvl5pPr marL="1641165" indent="0">
              <a:buNone/>
              <a:defRPr sz="1800"/>
            </a:lvl5pPr>
            <a:lvl6pPr marL="2051456" indent="0">
              <a:buNone/>
              <a:defRPr sz="1800"/>
            </a:lvl6pPr>
            <a:lvl7pPr marL="2461748" indent="0">
              <a:buNone/>
              <a:defRPr sz="1800"/>
            </a:lvl7pPr>
            <a:lvl8pPr marL="2872039" indent="0">
              <a:buNone/>
              <a:defRPr sz="1800"/>
            </a:lvl8pPr>
            <a:lvl9pPr marL="3282330" indent="0">
              <a:buNone/>
              <a:defRPr sz="18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432" y="5367618"/>
            <a:ext cx="5486977" cy="804022"/>
          </a:xfrm>
        </p:spPr>
        <p:txBody>
          <a:bodyPr/>
          <a:lstStyle>
            <a:lvl1pPr marL="0" indent="0">
              <a:buNone/>
              <a:defRPr sz="1300"/>
            </a:lvl1pPr>
            <a:lvl2pPr marL="410291" indent="0">
              <a:buNone/>
              <a:defRPr sz="1100"/>
            </a:lvl2pPr>
            <a:lvl3pPr marL="820583" indent="0">
              <a:buNone/>
              <a:defRPr sz="900"/>
            </a:lvl3pPr>
            <a:lvl4pPr marL="1230874" indent="0">
              <a:buNone/>
              <a:defRPr sz="800"/>
            </a:lvl4pPr>
            <a:lvl5pPr marL="1641165" indent="0">
              <a:buNone/>
              <a:defRPr sz="800"/>
            </a:lvl5pPr>
            <a:lvl6pPr marL="2051456" indent="0">
              <a:buNone/>
              <a:defRPr sz="800"/>
            </a:lvl6pPr>
            <a:lvl7pPr marL="2461748" indent="0">
              <a:buNone/>
              <a:defRPr sz="800"/>
            </a:lvl7pPr>
            <a:lvl8pPr marL="2872039" indent="0">
              <a:buNone/>
              <a:defRPr sz="800"/>
            </a:lvl8pPr>
            <a:lvl9pPr marL="328233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0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A66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121194"/>
            <a:ext cx="8229023" cy="728131"/>
          </a:xfrm>
          <a:prstGeom prst="rect">
            <a:avLst/>
          </a:prstGeom>
        </p:spPr>
        <p:txBody>
          <a:bodyPr vert="horz" lIns="82058" tIns="41029" rIns="82058" bIns="410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088230"/>
            <a:ext cx="9144000" cy="5038586"/>
          </a:xfrm>
          <a:prstGeom prst="rect">
            <a:avLst/>
          </a:prstGeom>
          <a:solidFill>
            <a:schemeClr val="bg1"/>
          </a:solidFill>
          <a:ln w="76200" cmpd="sng">
            <a:solidFill>
              <a:schemeClr val="bg1">
                <a:lumMod val="95000"/>
              </a:schemeClr>
            </a:solidFill>
          </a:ln>
        </p:spPr>
        <p:txBody>
          <a:bodyPr vert="horz" lIns="164117" tIns="41029" rIns="82058" bIns="4102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56687" y="6417215"/>
            <a:ext cx="3693632" cy="365592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ctr">
              <a:defRPr sz="11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490" y="6417215"/>
            <a:ext cx="806476" cy="365592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l">
              <a:defRPr sz="11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FAXtempleteUClogo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941" y="6398781"/>
            <a:ext cx="1975714" cy="4024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17578" y="6342021"/>
            <a:ext cx="1526423" cy="515979"/>
          </a:xfrm>
          <a:prstGeom prst="rect">
            <a:avLst/>
          </a:prstGeom>
          <a:noFill/>
        </p:spPr>
        <p:txBody>
          <a:bodyPr wrap="none" lIns="82058" tIns="41029" rIns="82058" bIns="41029" rtlCol="0">
            <a:spAutoFit/>
          </a:bodyPr>
          <a:lstStyle/>
          <a:p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efi.uchicago.edu</a:t>
            </a:r>
            <a:endParaRPr lang="en-US" sz="14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ci.uchicago.edu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41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hf hdr="0" dt="0"/>
  <p:txStyles>
    <p:titleStyle>
      <a:lvl1pPr algn="l" defTabSz="410291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7718" indent="-307718" algn="l" defTabSz="41029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6723" indent="-256432" algn="l" defTabSz="41029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5728" indent="-205146" algn="l" defTabSz="41029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019" indent="-205146" algn="l" defTabSz="41029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46311" indent="-205146" algn="l" defTabSz="41029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6602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66893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185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87476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91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583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874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1165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456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748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2039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2330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A66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121194"/>
            <a:ext cx="8229023" cy="728131"/>
          </a:xfrm>
          <a:prstGeom prst="rect">
            <a:avLst/>
          </a:prstGeom>
        </p:spPr>
        <p:txBody>
          <a:bodyPr vert="horz" lIns="82058" tIns="41029" rIns="82058" bIns="410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088230"/>
            <a:ext cx="9144000" cy="5038586"/>
          </a:xfrm>
          <a:prstGeom prst="rect">
            <a:avLst/>
          </a:prstGeom>
          <a:solidFill>
            <a:schemeClr val="bg1"/>
          </a:solidFill>
          <a:ln w="76200" cmpd="sng">
            <a:solidFill>
              <a:schemeClr val="bg1">
                <a:lumMod val="95000"/>
              </a:schemeClr>
            </a:solidFill>
          </a:ln>
        </p:spPr>
        <p:txBody>
          <a:bodyPr vert="horz" lIns="164117" tIns="41029" rIns="82058" bIns="4102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56687" y="6417215"/>
            <a:ext cx="3693632" cy="365592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ctr">
              <a:defRPr sz="11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490" y="6417215"/>
            <a:ext cx="806476" cy="365592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l">
              <a:defRPr sz="11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FAXtempleteUClogo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941" y="6398781"/>
            <a:ext cx="1975714" cy="4024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17578" y="6342021"/>
            <a:ext cx="1526423" cy="515979"/>
          </a:xfrm>
          <a:prstGeom prst="rect">
            <a:avLst/>
          </a:prstGeom>
          <a:noFill/>
        </p:spPr>
        <p:txBody>
          <a:bodyPr wrap="none" lIns="82058" tIns="41029" rIns="82058" bIns="41029" rtlCol="0">
            <a:spAutoFit/>
          </a:bodyPr>
          <a:lstStyle/>
          <a:p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efi.uchicago.edu</a:t>
            </a:r>
            <a:endParaRPr lang="en-US" sz="14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</a:rPr>
              <a:t>ci.uchicago.edu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41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hf hdr="0" dt="0"/>
  <p:txStyles>
    <p:titleStyle>
      <a:lvl1pPr algn="l" defTabSz="410291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7718" indent="-307718" algn="l" defTabSz="41029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6723" indent="-256432" algn="l" defTabSz="41029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5728" indent="-205146" algn="l" defTabSz="41029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019" indent="-205146" algn="l" defTabSz="41029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46311" indent="-205146" algn="l" defTabSz="41029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6602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66893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185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87476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91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583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874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1165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456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748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2039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2330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ashb-atlas-ssb.cern.ch/dashboard/dashboard/request.py/siteview?view=FAX%20endpoints%23currentView=FAX%20endpoints&amp;highlight=false" TargetMode="External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atlas-agis.cern.ch/agis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atl-prod05.slac.stanford.edu:4242/" TargetMode="External"/><Relationship Id="rId3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gi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4" Type="http://schemas.openxmlformats.org/officeDocument/2006/relationships/image" Target="../media/image36.emf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twiki.cern.ch/twiki/bin/view/AtlasComputing/JoiningTheATLASFederation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7078" y="1832703"/>
            <a:ext cx="7257177" cy="1524000"/>
          </a:xfrm>
        </p:spPr>
        <p:txBody>
          <a:bodyPr>
            <a:normAutofit/>
          </a:bodyPr>
          <a:lstStyle/>
          <a:p>
            <a:r>
              <a:rPr lang="en-US" dirty="0" smtClean="0"/>
              <a:t>Data </a:t>
            </a:r>
            <a:r>
              <a:rPr lang="en-US" dirty="0"/>
              <a:t>Federation </a:t>
            </a:r>
            <a:r>
              <a:rPr lang="en-US" dirty="0" smtClean="0"/>
              <a:t>Strategies for </a:t>
            </a:r>
            <a:r>
              <a:rPr lang="en-US" dirty="0"/>
              <a:t>ATLAS using </a:t>
            </a:r>
            <a:r>
              <a:rPr lang="en-US" dirty="0" err="1" smtClean="0"/>
              <a:t>XRootD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47078" y="3618516"/>
            <a:ext cx="7040880" cy="27335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Ilija Vukotic</a:t>
            </a:r>
          </a:p>
          <a:p>
            <a:r>
              <a:rPr lang="en-US" dirty="0" smtClean="0"/>
              <a:t>On behalf of the ATLAS Collaboration</a:t>
            </a:r>
          </a:p>
          <a:p>
            <a:endParaRPr lang="en-US" dirty="0" smtClean="0"/>
          </a:p>
          <a:p>
            <a:r>
              <a:rPr lang="en-US" dirty="0" smtClean="0"/>
              <a:t>Computation and Enrico Fermi Institutes</a:t>
            </a:r>
          </a:p>
          <a:p>
            <a:r>
              <a:rPr lang="en-US" dirty="0" smtClean="0"/>
              <a:t>University of Chicago</a:t>
            </a:r>
          </a:p>
          <a:p>
            <a:endParaRPr lang="en-US" dirty="0" smtClean="0"/>
          </a:p>
          <a:p>
            <a:r>
              <a:rPr lang="en-US" dirty="0" smtClean="0"/>
              <a:t>Computing in High Energy and Nuclear Physics (CHEP 2013)</a:t>
            </a:r>
          </a:p>
          <a:p>
            <a:r>
              <a:rPr lang="en-US" dirty="0" smtClean="0"/>
              <a:t>Amsterdam, The Netherlands</a:t>
            </a:r>
          </a:p>
          <a:p>
            <a:r>
              <a:rPr lang="en-US" dirty="0" smtClean="0"/>
              <a:t>October  2013</a:t>
            </a:r>
          </a:p>
        </p:txBody>
      </p:sp>
    </p:spTree>
    <p:extLst>
      <p:ext uri="{BB962C8B-B14F-4D97-AF65-F5344CB8AC3E}">
        <p14:creationId xmlns:p14="http://schemas.microsoft.com/office/powerpoint/2010/main" val="1877078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Redirector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139" y="1299428"/>
            <a:ext cx="6492768" cy="59979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Lightweight</a:t>
            </a:r>
            <a:r>
              <a:rPr lang="en-US" sz="2800" dirty="0"/>
              <a:t> </a:t>
            </a:r>
            <a:r>
              <a:rPr lang="en-US" sz="2800" dirty="0" smtClean="0"/>
              <a:t>and easily managed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10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60454" y="3680428"/>
            <a:ext cx="4526929" cy="2590739"/>
            <a:chOff x="251460" y="5060051"/>
            <a:chExt cx="4498340" cy="2102749"/>
          </a:xfrm>
        </p:grpSpPr>
        <p:pic>
          <p:nvPicPr>
            <p:cNvPr id="8" name="Picture 7" descr="Screen Shot 2013-08-30 at 16.30.39 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460" y="5060051"/>
              <a:ext cx="1886053" cy="21027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8" descr="Screen Shot 2013-08-30 at 16.37.35 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7513" y="5060051"/>
              <a:ext cx="2612287" cy="21027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0" name="Group 9"/>
          <p:cNvGrpSpPr/>
          <p:nvPr/>
        </p:nvGrpSpPr>
        <p:grpSpPr>
          <a:xfrm>
            <a:off x="4038696" y="2211892"/>
            <a:ext cx="4678556" cy="1578661"/>
            <a:chOff x="5074883" y="5287805"/>
            <a:chExt cx="4678556" cy="1578661"/>
          </a:xfrm>
        </p:grpSpPr>
        <p:sp>
          <p:nvSpPr>
            <p:cNvPr id="11" name="Rectangle 10"/>
            <p:cNvSpPr/>
            <p:nvPr/>
          </p:nvSpPr>
          <p:spPr>
            <a:xfrm>
              <a:off x="5622073" y="5287805"/>
              <a:ext cx="914400" cy="3582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GLRD</a:t>
              </a:r>
              <a:endParaRPr lang="en-US" sz="1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41108" y="5287805"/>
              <a:ext cx="914400" cy="3582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EU</a:t>
              </a:r>
              <a:endParaRPr lang="en-US" sz="14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74883" y="6037842"/>
              <a:ext cx="914400" cy="3582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ASIA</a:t>
              </a:r>
              <a:endParaRPr lang="en-US" sz="14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7194" y="6037842"/>
              <a:ext cx="1247435" cy="3582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US central</a:t>
              </a:r>
              <a:endParaRPr lang="en-US" sz="14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594807" y="6037842"/>
              <a:ext cx="453999" cy="3582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UK</a:t>
              </a:r>
              <a:endParaRPr lang="en-US" sz="1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701509" y="6037842"/>
              <a:ext cx="453999" cy="3582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DE</a:t>
              </a:r>
              <a:endParaRPr lang="en-US" sz="1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138739" y="6037842"/>
              <a:ext cx="453999" cy="3582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FR</a:t>
              </a:r>
              <a:endParaRPr lang="en-US" sz="14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995349" y="6508202"/>
              <a:ext cx="453999" cy="3582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IT</a:t>
              </a:r>
              <a:endParaRPr lang="en-US" sz="14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867179" y="6508202"/>
              <a:ext cx="453999" cy="3582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ES</a:t>
              </a:r>
              <a:endParaRPr lang="en-US" sz="14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299440" y="6037842"/>
              <a:ext cx="453999" cy="3582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RU</a:t>
              </a:r>
              <a:endParaRPr lang="en-US" sz="1400" dirty="0"/>
            </a:p>
          </p:txBody>
        </p:sp>
        <p:cxnSp>
          <p:nvCxnSpPr>
            <p:cNvPr id="21" name="Straight Arrow Connector 20"/>
            <p:cNvCxnSpPr>
              <a:stCxn id="11" idx="3"/>
              <a:endCxn id="12" idx="1"/>
            </p:cNvCxnSpPr>
            <p:nvPr/>
          </p:nvCxnSpPr>
          <p:spPr>
            <a:xfrm>
              <a:off x="6536473" y="5466937"/>
              <a:ext cx="1704635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2"/>
              <a:endCxn id="13" idx="0"/>
            </p:cNvCxnSpPr>
            <p:nvPr/>
          </p:nvCxnSpPr>
          <p:spPr>
            <a:xfrm rot="5400000">
              <a:off x="5609792" y="5568360"/>
              <a:ext cx="391773" cy="547190"/>
            </a:xfrm>
            <a:prstGeom prst="bentConnector3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>
              <a:stCxn id="11" idx="2"/>
              <a:endCxn id="14" idx="0"/>
            </p:cNvCxnSpPr>
            <p:nvPr/>
          </p:nvCxnSpPr>
          <p:spPr>
            <a:xfrm rot="16200000" flipH="1">
              <a:off x="6204206" y="5521135"/>
              <a:ext cx="391773" cy="641639"/>
            </a:xfrm>
            <a:prstGeom prst="bentConnector3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stCxn id="12" idx="2"/>
              <a:endCxn id="15" idx="0"/>
            </p:cNvCxnSpPr>
            <p:nvPr/>
          </p:nvCxnSpPr>
          <p:spPr>
            <a:xfrm rot="5400000">
              <a:off x="8064172" y="5403705"/>
              <a:ext cx="391773" cy="876501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>
              <a:stCxn id="12" idx="2"/>
              <a:endCxn id="19" idx="0"/>
            </p:cNvCxnSpPr>
            <p:nvPr/>
          </p:nvCxnSpPr>
          <p:spPr>
            <a:xfrm rot="5400000">
              <a:off x="7965178" y="5775071"/>
              <a:ext cx="862133" cy="604129"/>
            </a:xfrm>
            <a:prstGeom prst="bentConnector3">
              <a:avLst>
                <a:gd name="adj1" fmla="val 22606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>
              <a:stCxn id="12" idx="2"/>
              <a:endCxn id="17" idx="0"/>
            </p:cNvCxnSpPr>
            <p:nvPr/>
          </p:nvCxnSpPr>
          <p:spPr>
            <a:xfrm rot="5400000">
              <a:off x="8336138" y="5675671"/>
              <a:ext cx="391773" cy="332569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>
              <a:stCxn id="12" idx="2"/>
              <a:endCxn id="16" idx="0"/>
            </p:cNvCxnSpPr>
            <p:nvPr/>
          </p:nvCxnSpPr>
          <p:spPr>
            <a:xfrm rot="16200000" flipH="1">
              <a:off x="8617522" y="5726854"/>
              <a:ext cx="391773" cy="230201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stCxn id="12" idx="2"/>
              <a:endCxn id="20" idx="0"/>
            </p:cNvCxnSpPr>
            <p:nvPr/>
          </p:nvCxnSpPr>
          <p:spPr>
            <a:xfrm rot="16200000" flipH="1">
              <a:off x="8916488" y="5427889"/>
              <a:ext cx="391773" cy="828132"/>
            </a:xfrm>
            <a:prstGeom prst="bentConnector3">
              <a:avLst>
                <a:gd name="adj1" fmla="val 5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lbow Connector 28"/>
            <p:cNvCxnSpPr>
              <a:stCxn id="12" idx="2"/>
              <a:endCxn id="18" idx="0"/>
            </p:cNvCxnSpPr>
            <p:nvPr/>
          </p:nvCxnSpPr>
          <p:spPr>
            <a:xfrm rot="16200000" flipH="1">
              <a:off x="8529262" y="5815114"/>
              <a:ext cx="862133" cy="524041"/>
            </a:xfrm>
            <a:prstGeom prst="bentConnector3">
              <a:avLst>
                <a:gd name="adj1" fmla="val 23123"/>
              </a:avLst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29707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the 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800" dirty="0" smtClean="0"/>
              <a:t>Both individual users and production/testing systems need to know access points, redirectors and their current status</a:t>
            </a:r>
          </a:p>
          <a:p>
            <a:pPr>
              <a:lnSpc>
                <a:spcPct val="120000"/>
              </a:lnSpc>
            </a:pPr>
            <a:r>
              <a:rPr lang="en-US" sz="1800" dirty="0" smtClean="0"/>
              <a:t>FAX topology recorded in the </a:t>
            </a:r>
            <a:r>
              <a:rPr lang="en-US" sz="1800" dirty="0" smtClean="0">
                <a:hlinkClick r:id="rId2"/>
              </a:rPr>
              <a:t>ATLAS Grid Info System</a:t>
            </a:r>
            <a:endParaRPr lang="en-US" sz="1800" dirty="0" smtClean="0"/>
          </a:p>
          <a:p>
            <a:pPr>
              <a:lnSpc>
                <a:spcPct val="120000"/>
              </a:lnSpc>
            </a:pPr>
            <a:endParaRPr lang="en-US" sz="1800" dirty="0"/>
          </a:p>
          <a:p>
            <a:pPr>
              <a:lnSpc>
                <a:spcPct val="120000"/>
              </a:lnSpc>
            </a:pPr>
            <a:endParaRPr lang="en-US" sz="1800" dirty="0" smtClean="0"/>
          </a:p>
          <a:p>
            <a:pPr>
              <a:lnSpc>
                <a:spcPct val="120000"/>
              </a:lnSpc>
            </a:pPr>
            <a:endParaRPr lang="en-US" sz="1800" dirty="0"/>
          </a:p>
          <a:p>
            <a:pPr>
              <a:lnSpc>
                <a:spcPct val="120000"/>
              </a:lnSpc>
            </a:pPr>
            <a:endParaRPr lang="en-US" sz="1800" dirty="0" smtClean="0"/>
          </a:p>
          <a:p>
            <a:pPr marL="68580" indent="0">
              <a:lnSpc>
                <a:spcPct val="120000"/>
              </a:lnSpc>
              <a:buNone/>
            </a:pPr>
            <a:endParaRPr lang="en-US" sz="1800" dirty="0"/>
          </a:p>
          <a:p>
            <a:pPr>
              <a:lnSpc>
                <a:spcPct val="120000"/>
              </a:lnSpc>
            </a:pPr>
            <a:endParaRPr lang="en-US" sz="1800" dirty="0" smtClean="0"/>
          </a:p>
          <a:p>
            <a:pPr>
              <a:lnSpc>
                <a:spcPct val="120000"/>
              </a:lnSpc>
            </a:pPr>
            <a:endParaRPr lang="en-US" sz="1800" dirty="0"/>
          </a:p>
          <a:p>
            <a:pPr>
              <a:lnSpc>
                <a:spcPct val="120000"/>
              </a:lnSpc>
            </a:pPr>
            <a:endParaRPr lang="en-US" sz="1800" dirty="0" smtClean="0"/>
          </a:p>
          <a:p>
            <a:pPr>
              <a:lnSpc>
                <a:spcPct val="120000"/>
              </a:lnSpc>
            </a:pPr>
            <a:endParaRPr lang="en-US" sz="1800" dirty="0" smtClean="0"/>
          </a:p>
          <a:p>
            <a:pPr>
              <a:lnSpc>
                <a:spcPct val="120000"/>
              </a:lnSpc>
            </a:pPr>
            <a:r>
              <a:rPr lang="en-US" sz="1800" dirty="0" smtClean="0"/>
              <a:t>Current status (and its history) are kept in </a:t>
            </a:r>
            <a:r>
              <a:rPr lang="en-US" sz="1800" dirty="0" smtClean="0">
                <a:hlinkClick r:id="rId3"/>
              </a:rPr>
              <a:t>Site Status Board </a:t>
            </a:r>
            <a:r>
              <a:rPr lang="en-US" sz="1800" dirty="0" smtClean="0"/>
              <a:t>(SSB)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 descr="Screen Shot 2013-09-04 at 17.50.45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37" y="2450779"/>
            <a:ext cx="5804177" cy="2886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" name="Group 7"/>
          <p:cNvGrpSpPr/>
          <p:nvPr/>
        </p:nvGrpSpPr>
        <p:grpSpPr>
          <a:xfrm>
            <a:off x="6119650" y="1894916"/>
            <a:ext cx="2924550" cy="3432032"/>
            <a:chOff x="0" y="996600"/>
            <a:chExt cx="5884043" cy="6084920"/>
          </a:xfrm>
        </p:grpSpPr>
        <p:pic>
          <p:nvPicPr>
            <p:cNvPr id="9" name="Picture 8" descr="Screen Shot 2013-08-30 at 16.55.50 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96600"/>
              <a:ext cx="5884043" cy="60849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TextBox 9"/>
            <p:cNvSpPr txBox="1">
              <a:spLocks/>
            </p:cNvSpPr>
            <p:nvPr/>
          </p:nvSpPr>
          <p:spPr>
            <a:xfrm>
              <a:off x="1434357" y="5788025"/>
              <a:ext cx="854818" cy="128860"/>
            </a:xfrm>
            <a:prstGeom prst="rect">
              <a:avLst/>
            </a:prstGeom>
            <a:solidFill>
              <a:srgbClr val="008000"/>
            </a:solidFill>
          </p:spPr>
          <p:txBody>
            <a:bodyPr wrap="none" lIns="0" tIns="9144" rIns="0" bIns="9144" rtlCol="0" anchor="ctr" anchorCtr="0">
              <a:normAutofit fontScale="70000" lnSpcReduction="20000"/>
            </a:bodyPr>
            <a:lstStyle/>
            <a:p>
              <a:r>
                <a:rPr lang="en-US" sz="600" dirty="0" smtClean="0">
                  <a:solidFill>
                    <a:srgbClr val="FFFF00"/>
                  </a:solidFill>
                </a:rPr>
                <a:t>Missing test dataset</a:t>
              </a:r>
              <a:endParaRPr lang="en-US" sz="600" dirty="0">
                <a:solidFill>
                  <a:srgbClr val="FFFF00"/>
                </a:solidFill>
              </a:endParaRPr>
            </a:p>
          </p:txBody>
        </p:sp>
        <p:sp>
          <p:nvSpPr>
            <p:cNvPr id="11" name="TextBox 10"/>
            <p:cNvSpPr txBox="1">
              <a:spLocks/>
            </p:cNvSpPr>
            <p:nvPr/>
          </p:nvSpPr>
          <p:spPr>
            <a:xfrm>
              <a:off x="2256682" y="5788025"/>
              <a:ext cx="854818" cy="128860"/>
            </a:xfrm>
            <a:prstGeom prst="rect">
              <a:avLst/>
            </a:prstGeom>
            <a:solidFill>
              <a:srgbClr val="008000"/>
            </a:solidFill>
          </p:spPr>
          <p:txBody>
            <a:bodyPr wrap="none" lIns="0" tIns="9144" rIns="0" bIns="9144" rtlCol="0" anchor="ctr" anchorCtr="0">
              <a:normAutofit fontScale="70000" lnSpcReduction="20000"/>
            </a:bodyPr>
            <a:lstStyle/>
            <a:p>
              <a:r>
                <a:rPr lang="en-US" sz="600" dirty="0" smtClean="0">
                  <a:solidFill>
                    <a:srgbClr val="FFFF00"/>
                  </a:solidFill>
                </a:rPr>
                <a:t>Missing test dataset</a:t>
              </a:r>
              <a:endParaRPr lang="en-US" sz="600" dirty="0">
                <a:solidFill>
                  <a:srgbClr val="FFFF00"/>
                </a:solidFill>
              </a:endParaRPr>
            </a:p>
          </p:txBody>
        </p:sp>
        <p:sp>
          <p:nvSpPr>
            <p:cNvPr id="12" name="TextBox 11"/>
            <p:cNvSpPr txBox="1">
              <a:spLocks/>
            </p:cNvSpPr>
            <p:nvPr/>
          </p:nvSpPr>
          <p:spPr>
            <a:xfrm>
              <a:off x="3056782" y="5788025"/>
              <a:ext cx="854818" cy="128860"/>
            </a:xfrm>
            <a:prstGeom prst="rect">
              <a:avLst/>
            </a:prstGeom>
            <a:solidFill>
              <a:srgbClr val="008000"/>
            </a:solidFill>
          </p:spPr>
          <p:txBody>
            <a:bodyPr wrap="none" lIns="0" tIns="9144" rIns="0" bIns="9144" rtlCol="0" anchor="ctr" anchorCtr="0">
              <a:normAutofit fontScale="70000" lnSpcReduction="20000"/>
            </a:bodyPr>
            <a:lstStyle/>
            <a:p>
              <a:r>
                <a:rPr lang="en-US" sz="600" dirty="0" smtClean="0">
                  <a:solidFill>
                    <a:srgbClr val="FFFF00"/>
                  </a:solidFill>
                </a:rPr>
                <a:t>Missing test dataset</a:t>
              </a:r>
              <a:endParaRPr lang="en-US" sz="600" dirty="0">
                <a:solidFill>
                  <a:srgbClr val="FFFF00"/>
                </a:solidFill>
              </a:endParaRPr>
            </a:p>
          </p:txBody>
        </p:sp>
        <p:sp>
          <p:nvSpPr>
            <p:cNvPr id="13" name="TextBox 12"/>
            <p:cNvSpPr txBox="1">
              <a:spLocks/>
            </p:cNvSpPr>
            <p:nvPr/>
          </p:nvSpPr>
          <p:spPr>
            <a:xfrm>
              <a:off x="3911600" y="5788025"/>
              <a:ext cx="854818" cy="128860"/>
            </a:xfrm>
            <a:prstGeom prst="rect">
              <a:avLst/>
            </a:prstGeom>
            <a:solidFill>
              <a:srgbClr val="008000"/>
            </a:solidFill>
          </p:spPr>
          <p:txBody>
            <a:bodyPr wrap="none" lIns="0" tIns="9144" rIns="0" bIns="9144" rtlCol="0" anchor="ctr" anchorCtr="0">
              <a:normAutofit fontScale="70000" lnSpcReduction="20000"/>
            </a:bodyPr>
            <a:lstStyle/>
            <a:p>
              <a:r>
                <a:rPr lang="en-US" sz="600" dirty="0" smtClean="0">
                  <a:solidFill>
                    <a:srgbClr val="FFFF00"/>
                  </a:solidFill>
                </a:rPr>
                <a:t>Missing test dataset</a:t>
              </a:r>
              <a:endParaRPr lang="en-US" sz="600" dirty="0">
                <a:solidFill>
                  <a:srgbClr val="FFFF00"/>
                </a:solidFill>
              </a:endParaRPr>
            </a:p>
          </p:txBody>
        </p:sp>
        <p:sp>
          <p:nvSpPr>
            <p:cNvPr id="14" name="TextBox 13"/>
            <p:cNvSpPr txBox="1">
              <a:spLocks/>
            </p:cNvSpPr>
            <p:nvPr/>
          </p:nvSpPr>
          <p:spPr>
            <a:xfrm>
              <a:off x="4766417" y="5788025"/>
              <a:ext cx="977157" cy="128860"/>
            </a:xfrm>
            <a:prstGeom prst="rect">
              <a:avLst/>
            </a:prstGeom>
            <a:solidFill>
              <a:srgbClr val="008000"/>
            </a:solidFill>
          </p:spPr>
          <p:txBody>
            <a:bodyPr wrap="none" lIns="0" tIns="9144" rIns="0" bIns="9144" rtlCol="0" anchor="ctr" anchorCtr="0">
              <a:normAutofit fontScale="70000" lnSpcReduction="20000"/>
            </a:bodyPr>
            <a:lstStyle/>
            <a:p>
              <a:r>
                <a:rPr lang="en-US" sz="600" dirty="0" smtClean="0">
                  <a:solidFill>
                    <a:srgbClr val="FFFF00"/>
                  </a:solidFill>
                </a:rPr>
                <a:t>Missing test dataset</a:t>
              </a:r>
              <a:endParaRPr lang="en-US" sz="600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479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the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12</a:t>
            </a:fld>
            <a:endParaRPr lang="en-US"/>
          </a:p>
        </p:txBody>
      </p:sp>
      <p:grpSp>
        <p:nvGrpSpPr>
          <p:cNvPr id="111" name="Group 110"/>
          <p:cNvGrpSpPr/>
          <p:nvPr/>
        </p:nvGrpSpPr>
        <p:grpSpPr>
          <a:xfrm>
            <a:off x="872677" y="1417638"/>
            <a:ext cx="7951018" cy="4167908"/>
            <a:chOff x="240402" y="1007159"/>
            <a:chExt cx="9125446" cy="5717682"/>
          </a:xfrm>
        </p:grpSpPr>
        <p:grpSp>
          <p:nvGrpSpPr>
            <p:cNvPr id="59" name="Grouper 8"/>
            <p:cNvGrpSpPr/>
            <p:nvPr/>
          </p:nvGrpSpPr>
          <p:grpSpPr>
            <a:xfrm>
              <a:off x="7576726" y="1660237"/>
              <a:ext cx="999665" cy="801279"/>
              <a:chOff x="5056383" y="2755952"/>
              <a:chExt cx="842780" cy="801279"/>
            </a:xfrm>
          </p:grpSpPr>
          <p:sp>
            <p:nvSpPr>
              <p:cNvPr id="60" name="Cylindre 9"/>
              <p:cNvSpPr/>
              <p:nvPr/>
            </p:nvSpPr>
            <p:spPr>
              <a:xfrm>
                <a:off x="5092034" y="3272347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1" name="Cylindre 10"/>
              <p:cNvSpPr/>
              <p:nvPr/>
            </p:nvSpPr>
            <p:spPr>
              <a:xfrm>
                <a:off x="5092034" y="3014150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xRootD</a:t>
                </a:r>
                <a:endParaRPr lang="en-US" sz="1200" dirty="0"/>
              </a:p>
            </p:txBody>
          </p:sp>
          <p:sp>
            <p:nvSpPr>
              <p:cNvPr id="62" name="Cylindre 11"/>
              <p:cNvSpPr/>
              <p:nvPr/>
            </p:nvSpPr>
            <p:spPr>
              <a:xfrm>
                <a:off x="5092034" y="2755952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Castor</a:t>
                </a:r>
                <a:endParaRPr lang="en-US" sz="1400" dirty="0"/>
              </a:p>
            </p:txBody>
          </p:sp>
          <p:sp>
            <p:nvSpPr>
              <p:cNvPr id="63" name="ZoneTexte 12"/>
              <p:cNvSpPr txBox="1"/>
              <p:nvPr/>
            </p:nvSpPr>
            <p:spPr>
              <a:xfrm>
                <a:off x="5056383" y="2919825"/>
                <a:ext cx="178681" cy="422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400" dirty="0"/>
              </a:p>
            </p:txBody>
          </p:sp>
        </p:grpSp>
        <p:sp>
          <p:nvSpPr>
            <p:cNvPr id="64" name="Préparation 13"/>
            <p:cNvSpPr/>
            <p:nvPr/>
          </p:nvSpPr>
          <p:spPr>
            <a:xfrm>
              <a:off x="1243819" y="4155856"/>
              <a:ext cx="1978890" cy="617250"/>
            </a:xfrm>
            <a:prstGeom prst="flowChartPreparati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Collector at SLAC</a:t>
              </a:r>
              <a:endParaRPr lang="en-US" sz="1400" dirty="0"/>
            </a:p>
          </p:txBody>
        </p:sp>
        <p:grpSp>
          <p:nvGrpSpPr>
            <p:cNvPr id="65" name="Grouper 14"/>
            <p:cNvGrpSpPr/>
            <p:nvPr/>
          </p:nvGrpSpPr>
          <p:grpSpPr>
            <a:xfrm>
              <a:off x="6400800" y="1406346"/>
              <a:ext cx="1066259" cy="801279"/>
              <a:chOff x="5056383" y="2755952"/>
              <a:chExt cx="842780" cy="801279"/>
            </a:xfrm>
          </p:grpSpPr>
          <p:sp>
            <p:nvSpPr>
              <p:cNvPr id="66" name="Cylindre 15"/>
              <p:cNvSpPr/>
              <p:nvPr/>
            </p:nvSpPr>
            <p:spPr>
              <a:xfrm>
                <a:off x="5092034" y="3272347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7" name="Cylindre 16"/>
              <p:cNvSpPr/>
              <p:nvPr/>
            </p:nvSpPr>
            <p:spPr>
              <a:xfrm>
                <a:off x="5092034" y="3014150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xRootD</a:t>
                </a:r>
                <a:endParaRPr lang="en-US" sz="1200" dirty="0"/>
              </a:p>
            </p:txBody>
          </p:sp>
          <p:sp>
            <p:nvSpPr>
              <p:cNvPr id="68" name="Cylindre 17"/>
              <p:cNvSpPr/>
              <p:nvPr/>
            </p:nvSpPr>
            <p:spPr>
              <a:xfrm>
                <a:off x="5092034" y="2755952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DPM</a:t>
                </a:r>
                <a:endParaRPr lang="en-US" sz="1400" dirty="0"/>
              </a:p>
            </p:txBody>
          </p:sp>
          <p:sp>
            <p:nvSpPr>
              <p:cNvPr id="69" name="ZoneTexte 18"/>
              <p:cNvSpPr txBox="1"/>
              <p:nvPr/>
            </p:nvSpPr>
            <p:spPr>
              <a:xfrm>
                <a:off x="5056383" y="2919825"/>
                <a:ext cx="167521" cy="422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400" dirty="0"/>
              </a:p>
            </p:txBody>
          </p:sp>
        </p:grpSp>
        <p:cxnSp>
          <p:nvCxnSpPr>
            <p:cNvPr id="70" name="Connecteur droit avec flèche 19"/>
            <p:cNvCxnSpPr>
              <a:stCxn id="89" idx="3"/>
              <a:endCxn id="64" idx="0"/>
            </p:cNvCxnSpPr>
            <p:nvPr/>
          </p:nvCxnSpPr>
          <p:spPr>
            <a:xfrm rot="5400000">
              <a:off x="1174758" y="3076429"/>
              <a:ext cx="2137934" cy="20921"/>
            </a:xfrm>
            <a:prstGeom prst="curvedConnector3">
              <a:avLst>
                <a:gd name="adj1" fmla="val 50000"/>
              </a:avLst>
            </a:prstGeom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avec flèche 20"/>
            <p:cNvCxnSpPr>
              <a:stCxn id="84" idx="3"/>
              <a:endCxn id="64" idx="0"/>
            </p:cNvCxnSpPr>
            <p:nvPr/>
          </p:nvCxnSpPr>
          <p:spPr>
            <a:xfrm rot="5400000">
              <a:off x="1970091" y="2677730"/>
              <a:ext cx="1741299" cy="1214952"/>
            </a:xfrm>
            <a:prstGeom prst="curvedConnector3">
              <a:avLst>
                <a:gd name="adj1" fmla="val 50000"/>
              </a:avLst>
            </a:prstGeom>
            <a:ln cap="flat"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Préparation 21"/>
            <p:cNvSpPr/>
            <p:nvPr/>
          </p:nvSpPr>
          <p:spPr>
            <a:xfrm>
              <a:off x="5095781" y="3363068"/>
              <a:ext cx="1957845" cy="617250"/>
            </a:xfrm>
            <a:prstGeom prst="flowChartPreparation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Collector at CERN</a:t>
              </a:r>
              <a:endParaRPr lang="en-US" sz="1400" dirty="0"/>
            </a:p>
          </p:txBody>
        </p:sp>
        <p:cxnSp>
          <p:nvCxnSpPr>
            <p:cNvPr id="73" name="Connecteur droit avec flèche 34"/>
            <p:cNvCxnSpPr>
              <a:stCxn id="99" idx="2"/>
              <a:endCxn id="64" idx="0"/>
            </p:cNvCxnSpPr>
            <p:nvPr/>
          </p:nvCxnSpPr>
          <p:spPr>
            <a:xfrm rot="16200000" flipH="1">
              <a:off x="1183676" y="3106268"/>
              <a:ext cx="831982" cy="1267194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ZoneTexte 35"/>
            <p:cNvSpPr txBox="1"/>
            <p:nvPr/>
          </p:nvSpPr>
          <p:spPr>
            <a:xfrm>
              <a:off x="2951339" y="3154453"/>
              <a:ext cx="577368" cy="422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UDP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grpSp>
          <p:nvGrpSpPr>
            <p:cNvPr id="75" name="Grouper 36"/>
            <p:cNvGrpSpPr/>
            <p:nvPr/>
          </p:nvGrpSpPr>
          <p:grpSpPr>
            <a:xfrm>
              <a:off x="4558288" y="1007159"/>
              <a:ext cx="1451335" cy="1831164"/>
              <a:chOff x="3768282" y="3091676"/>
              <a:chExt cx="1451335" cy="1831164"/>
            </a:xfrm>
          </p:grpSpPr>
          <p:sp>
            <p:nvSpPr>
              <p:cNvPr id="76" name="Rectangle à coins arrondis 37"/>
              <p:cNvSpPr/>
              <p:nvPr/>
            </p:nvSpPr>
            <p:spPr>
              <a:xfrm>
                <a:off x="3768282" y="3091676"/>
                <a:ext cx="1451335" cy="1831164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7" name="Cylindre 38"/>
              <p:cNvSpPr/>
              <p:nvPr/>
            </p:nvSpPr>
            <p:spPr>
              <a:xfrm>
                <a:off x="4023783" y="4360725"/>
                <a:ext cx="935181" cy="422946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Monitor</a:t>
                </a:r>
                <a:endParaRPr lang="en-US" sz="1100" dirty="0"/>
              </a:p>
            </p:txBody>
          </p:sp>
          <p:sp>
            <p:nvSpPr>
              <p:cNvPr id="78" name="Cylindre 39"/>
              <p:cNvSpPr/>
              <p:nvPr/>
            </p:nvSpPr>
            <p:spPr>
              <a:xfrm>
                <a:off x="4008262" y="3940254"/>
                <a:ext cx="950702" cy="458511"/>
              </a:xfrm>
              <a:prstGeom prst="can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xroot4j</a:t>
                </a:r>
                <a:endParaRPr lang="en-US" sz="1400" dirty="0"/>
              </a:p>
            </p:txBody>
          </p:sp>
          <p:grpSp>
            <p:nvGrpSpPr>
              <p:cNvPr id="79" name="Grouper 40"/>
              <p:cNvGrpSpPr/>
              <p:nvPr/>
            </p:nvGrpSpPr>
            <p:grpSpPr>
              <a:xfrm>
                <a:off x="4008262" y="3185405"/>
                <a:ext cx="950702" cy="801279"/>
                <a:chOff x="6846822" y="3093018"/>
                <a:chExt cx="807129" cy="801279"/>
              </a:xfrm>
            </p:grpSpPr>
            <p:sp>
              <p:nvSpPr>
                <p:cNvPr id="80" name="Cylindre 41"/>
                <p:cNvSpPr/>
                <p:nvPr/>
              </p:nvSpPr>
              <p:spPr>
                <a:xfrm>
                  <a:off x="6846822" y="3609413"/>
                  <a:ext cx="807129" cy="284884"/>
                </a:xfrm>
                <a:prstGeom prst="can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81" name="Cylindre 42"/>
                <p:cNvSpPr/>
                <p:nvPr/>
              </p:nvSpPr>
              <p:spPr>
                <a:xfrm>
                  <a:off x="6846822" y="3351216"/>
                  <a:ext cx="807129" cy="284884"/>
                </a:xfrm>
                <a:prstGeom prst="can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dCache</a:t>
                  </a:r>
                  <a:endParaRPr lang="en-US" sz="1400" dirty="0"/>
                </a:p>
              </p:txBody>
            </p:sp>
            <p:sp>
              <p:nvSpPr>
                <p:cNvPr id="82" name="Cylindre 43"/>
                <p:cNvSpPr/>
                <p:nvPr/>
              </p:nvSpPr>
              <p:spPr>
                <a:xfrm>
                  <a:off x="6846822" y="3093018"/>
                  <a:ext cx="807129" cy="284884"/>
                </a:xfrm>
                <a:prstGeom prst="can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</p:grpSp>
        <p:grpSp>
          <p:nvGrpSpPr>
            <p:cNvPr id="83" name="Grouper 44"/>
            <p:cNvGrpSpPr/>
            <p:nvPr/>
          </p:nvGrpSpPr>
          <p:grpSpPr>
            <a:xfrm>
              <a:off x="2902323" y="1613278"/>
              <a:ext cx="1047475" cy="801279"/>
              <a:chOff x="5056383" y="2755952"/>
              <a:chExt cx="842780" cy="801279"/>
            </a:xfrm>
          </p:grpSpPr>
          <p:sp>
            <p:nvSpPr>
              <p:cNvPr id="84" name="Cylindre 45"/>
              <p:cNvSpPr/>
              <p:nvPr/>
            </p:nvSpPr>
            <p:spPr>
              <a:xfrm>
                <a:off x="5092034" y="3272347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5" name="Cylindre 46"/>
              <p:cNvSpPr/>
              <p:nvPr/>
            </p:nvSpPr>
            <p:spPr>
              <a:xfrm>
                <a:off x="5092034" y="3014150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xRootD</a:t>
                </a:r>
                <a:endParaRPr lang="en-US" sz="1200" dirty="0"/>
              </a:p>
            </p:txBody>
          </p:sp>
          <p:sp>
            <p:nvSpPr>
              <p:cNvPr id="86" name="Cylindre 47"/>
              <p:cNvSpPr/>
              <p:nvPr/>
            </p:nvSpPr>
            <p:spPr>
              <a:xfrm>
                <a:off x="5092034" y="2755952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err="1" smtClean="0"/>
                  <a:t>posix</a:t>
                </a:r>
                <a:endParaRPr lang="en-US" sz="1400" dirty="0"/>
              </a:p>
            </p:txBody>
          </p:sp>
          <p:sp>
            <p:nvSpPr>
              <p:cNvPr id="87" name="ZoneTexte 48"/>
              <p:cNvSpPr txBox="1"/>
              <p:nvPr/>
            </p:nvSpPr>
            <p:spPr>
              <a:xfrm>
                <a:off x="5056383" y="2919825"/>
                <a:ext cx="170525" cy="422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400" dirty="0"/>
              </a:p>
            </p:txBody>
          </p:sp>
        </p:grpSp>
        <p:grpSp>
          <p:nvGrpSpPr>
            <p:cNvPr id="88" name="Grouper 49"/>
            <p:cNvGrpSpPr/>
            <p:nvPr/>
          </p:nvGrpSpPr>
          <p:grpSpPr>
            <a:xfrm>
              <a:off x="1738728" y="1216643"/>
              <a:ext cx="989074" cy="801279"/>
              <a:chOff x="5056383" y="2755952"/>
              <a:chExt cx="842780" cy="801279"/>
            </a:xfrm>
          </p:grpSpPr>
          <p:sp>
            <p:nvSpPr>
              <p:cNvPr id="89" name="Cylindre 50"/>
              <p:cNvSpPr/>
              <p:nvPr/>
            </p:nvSpPr>
            <p:spPr>
              <a:xfrm>
                <a:off x="5092034" y="3272347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90" name="Cylindre 51"/>
              <p:cNvSpPr/>
              <p:nvPr/>
            </p:nvSpPr>
            <p:spPr>
              <a:xfrm>
                <a:off x="5092034" y="3014150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xRootD</a:t>
                </a:r>
                <a:endParaRPr lang="en-US" sz="1200" dirty="0"/>
              </a:p>
            </p:txBody>
          </p:sp>
          <p:sp>
            <p:nvSpPr>
              <p:cNvPr id="91" name="Cylindre 52"/>
              <p:cNvSpPr/>
              <p:nvPr/>
            </p:nvSpPr>
            <p:spPr>
              <a:xfrm>
                <a:off x="5092034" y="2755952"/>
                <a:ext cx="807129" cy="284884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92" name="ZoneTexte 53"/>
              <p:cNvSpPr txBox="1"/>
              <p:nvPr/>
            </p:nvSpPr>
            <p:spPr>
              <a:xfrm>
                <a:off x="5056383" y="2919825"/>
                <a:ext cx="180594" cy="422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400" dirty="0"/>
              </a:p>
            </p:txBody>
          </p:sp>
        </p:grpSp>
        <p:sp>
          <p:nvSpPr>
            <p:cNvPr id="93" name="Plaque 55"/>
            <p:cNvSpPr/>
            <p:nvPr/>
          </p:nvSpPr>
          <p:spPr>
            <a:xfrm>
              <a:off x="1124617" y="5816599"/>
              <a:ext cx="2217294" cy="908242"/>
            </a:xfrm>
            <a:prstGeom prst="bevel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MonaLisa</a:t>
              </a:r>
              <a:endParaRPr lang="en-US" sz="1400" dirty="0"/>
            </a:p>
          </p:txBody>
        </p:sp>
        <p:sp>
          <p:nvSpPr>
            <p:cNvPr id="94" name="Flèche vers le bas 56"/>
            <p:cNvSpPr/>
            <p:nvPr/>
          </p:nvSpPr>
          <p:spPr>
            <a:xfrm>
              <a:off x="2118838" y="4844818"/>
              <a:ext cx="255031" cy="873143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95" name="Flèche droite rayée 57"/>
            <p:cNvSpPr/>
            <p:nvPr/>
          </p:nvSpPr>
          <p:spPr>
            <a:xfrm>
              <a:off x="3248856" y="4276032"/>
              <a:ext cx="3814639" cy="377723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ActiveMQ</a:t>
              </a:r>
              <a:endParaRPr lang="en-US" sz="1400" dirty="0"/>
            </a:p>
          </p:txBody>
        </p:sp>
        <p:sp>
          <p:nvSpPr>
            <p:cNvPr id="96" name="Flèche à angle droit 58"/>
            <p:cNvSpPr/>
            <p:nvPr/>
          </p:nvSpPr>
          <p:spPr>
            <a:xfrm rot="5400000">
              <a:off x="6208726" y="3832219"/>
              <a:ext cx="542679" cy="977423"/>
            </a:xfrm>
            <a:prstGeom prst="bentUpArrow">
              <a:avLst>
                <a:gd name="adj1" fmla="val 31370"/>
                <a:gd name="adj2" fmla="val 25000"/>
                <a:gd name="adj3" fmla="val 25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150485" y="4155856"/>
              <a:ext cx="2215363" cy="196686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dirty="0" smtClean="0"/>
                <a:t>Consumers: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 smtClean="0"/>
                <a:t>Popularity DB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2000" dirty="0" smtClean="0"/>
                <a:t>SSB</a:t>
              </a:r>
              <a:endParaRPr lang="en-US" sz="2000" dirty="0"/>
            </a:p>
            <a:p>
              <a:pPr marL="285750" indent="-285750">
                <a:buFont typeface="Arial"/>
                <a:buChar char="•"/>
              </a:pPr>
              <a:r>
                <a:rPr lang="en-US" sz="2000" dirty="0" smtClean="0"/>
                <a:t>Dashboard</a:t>
              </a:r>
            </a:p>
          </p:txBody>
        </p:sp>
        <p:grpSp>
          <p:nvGrpSpPr>
            <p:cNvPr id="98" name="Grouper 36"/>
            <p:cNvGrpSpPr/>
            <p:nvPr/>
          </p:nvGrpSpPr>
          <p:grpSpPr>
            <a:xfrm>
              <a:off x="240402" y="1492710"/>
              <a:ext cx="1451335" cy="1831164"/>
              <a:chOff x="3768282" y="3091676"/>
              <a:chExt cx="1451335" cy="1831164"/>
            </a:xfrm>
          </p:grpSpPr>
          <p:sp>
            <p:nvSpPr>
              <p:cNvPr id="99" name="Rectangle à coins arrondis 37"/>
              <p:cNvSpPr/>
              <p:nvPr/>
            </p:nvSpPr>
            <p:spPr>
              <a:xfrm>
                <a:off x="3768282" y="3091676"/>
                <a:ext cx="1451335" cy="1831164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00" name="Cylindre 38"/>
              <p:cNvSpPr/>
              <p:nvPr/>
            </p:nvSpPr>
            <p:spPr>
              <a:xfrm>
                <a:off x="4023783" y="4360725"/>
                <a:ext cx="935181" cy="422946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Monitor</a:t>
                </a:r>
                <a:endParaRPr lang="en-US" sz="1100" dirty="0"/>
              </a:p>
            </p:txBody>
          </p:sp>
          <p:sp>
            <p:nvSpPr>
              <p:cNvPr id="101" name="Cylindre 39"/>
              <p:cNvSpPr/>
              <p:nvPr/>
            </p:nvSpPr>
            <p:spPr>
              <a:xfrm>
                <a:off x="4008262" y="3940254"/>
                <a:ext cx="950702" cy="458511"/>
              </a:xfrm>
              <a:prstGeom prst="can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xroot4j</a:t>
                </a:r>
                <a:r>
                  <a:rPr lang="en-US" sz="1400" baseline="30000" dirty="0" smtClean="0"/>
                  <a:t>1</a:t>
                </a:r>
                <a:endParaRPr lang="en-US" sz="1400" baseline="30000" dirty="0"/>
              </a:p>
            </p:txBody>
          </p:sp>
          <p:grpSp>
            <p:nvGrpSpPr>
              <p:cNvPr id="102" name="Grouper 40"/>
              <p:cNvGrpSpPr/>
              <p:nvPr/>
            </p:nvGrpSpPr>
            <p:grpSpPr>
              <a:xfrm>
                <a:off x="4008262" y="3185405"/>
                <a:ext cx="950702" cy="801279"/>
                <a:chOff x="6846822" y="3093018"/>
                <a:chExt cx="807129" cy="801279"/>
              </a:xfrm>
            </p:grpSpPr>
            <p:sp>
              <p:nvSpPr>
                <p:cNvPr id="103" name="Cylindre 41"/>
                <p:cNvSpPr/>
                <p:nvPr/>
              </p:nvSpPr>
              <p:spPr>
                <a:xfrm>
                  <a:off x="6846822" y="3609413"/>
                  <a:ext cx="807129" cy="284884"/>
                </a:xfrm>
                <a:prstGeom prst="can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04" name="Cylindre 42"/>
                <p:cNvSpPr/>
                <p:nvPr/>
              </p:nvSpPr>
              <p:spPr>
                <a:xfrm>
                  <a:off x="6846822" y="3351216"/>
                  <a:ext cx="807129" cy="284884"/>
                </a:xfrm>
                <a:prstGeom prst="can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dCache</a:t>
                  </a:r>
                  <a:endParaRPr lang="en-US" sz="1400" dirty="0"/>
                </a:p>
              </p:txBody>
            </p:sp>
            <p:sp>
              <p:nvSpPr>
                <p:cNvPr id="105" name="Cylindre 43"/>
                <p:cNvSpPr/>
                <p:nvPr/>
              </p:nvSpPr>
              <p:spPr>
                <a:xfrm>
                  <a:off x="6846822" y="3093018"/>
                  <a:ext cx="807129" cy="284884"/>
                </a:xfrm>
                <a:prstGeom prst="can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</p:grpSp>
        <p:sp>
          <p:nvSpPr>
            <p:cNvPr id="106" name="ZoneTexte 35"/>
            <p:cNvSpPr txBox="1"/>
            <p:nvPr/>
          </p:nvSpPr>
          <p:spPr>
            <a:xfrm>
              <a:off x="1025977" y="5005114"/>
              <a:ext cx="1007892" cy="7177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Summary</a:t>
              </a:r>
            </a:p>
            <a:p>
              <a:r>
                <a:rPr lang="en-US" sz="1400" dirty="0" smtClean="0">
                  <a:solidFill>
                    <a:srgbClr val="FFFFFF"/>
                  </a:solidFill>
                </a:rPr>
                <a:t>stream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107" name="ZoneTexte 35"/>
            <p:cNvSpPr txBox="1"/>
            <p:nvPr/>
          </p:nvSpPr>
          <p:spPr>
            <a:xfrm>
              <a:off x="3648009" y="4588440"/>
              <a:ext cx="1974584" cy="422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Detailed stream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cxnSp>
          <p:nvCxnSpPr>
            <p:cNvPr id="108" name="Curved Connector 107"/>
            <p:cNvCxnSpPr>
              <a:stCxn id="76" idx="2"/>
              <a:endCxn id="72" idx="0"/>
            </p:cNvCxnSpPr>
            <p:nvPr/>
          </p:nvCxnSpPr>
          <p:spPr>
            <a:xfrm rot="16200000" flipH="1">
              <a:off x="5416958" y="2705321"/>
              <a:ext cx="524745" cy="790748"/>
            </a:xfrm>
            <a:prstGeom prst="curvedConnector3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urved Connector 108"/>
            <p:cNvCxnSpPr>
              <a:stCxn id="66" idx="3"/>
              <a:endCxn id="72" idx="0"/>
            </p:cNvCxnSpPr>
            <p:nvPr/>
          </p:nvCxnSpPr>
          <p:spPr>
            <a:xfrm rot="5400000">
              <a:off x="5937872" y="2344457"/>
              <a:ext cx="1155443" cy="881778"/>
            </a:xfrm>
            <a:prstGeom prst="curvedConnector3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urved Connector 109"/>
            <p:cNvCxnSpPr>
              <a:stCxn id="60" idx="3"/>
              <a:endCxn id="72" idx="0"/>
            </p:cNvCxnSpPr>
            <p:nvPr/>
          </p:nvCxnSpPr>
          <p:spPr>
            <a:xfrm rot="5400000">
              <a:off x="6635427" y="1900793"/>
              <a:ext cx="901552" cy="2022998"/>
            </a:xfrm>
            <a:prstGeom prst="curvedConnector3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/>
          <p:cNvSpPr/>
          <p:nvPr/>
        </p:nvSpPr>
        <p:spPr>
          <a:xfrm>
            <a:off x="778031" y="5953313"/>
            <a:ext cx="15573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aseline="30000" dirty="0" smtClean="0"/>
              <a:t>1 </a:t>
            </a:r>
            <a:r>
              <a:rPr lang="en-US" sz="1200" dirty="0" smtClean="0"/>
              <a:t>dCache XRootD door </a:t>
            </a:r>
            <a:endParaRPr lang="en-US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2166549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67" y="121194"/>
            <a:ext cx="8229023" cy="728131"/>
          </a:xfrm>
        </p:spPr>
        <p:txBody>
          <a:bodyPr/>
          <a:lstStyle/>
          <a:p>
            <a:r>
              <a:rPr lang="en-US" dirty="0" smtClean="0"/>
              <a:t>“Summary” Monitoring Stream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13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8256" y="1087438"/>
            <a:ext cx="3342309" cy="51720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Lightweight</a:t>
            </a:r>
          </a:p>
          <a:p>
            <a:r>
              <a:rPr lang="en-US" dirty="0"/>
              <a:t>XML</a:t>
            </a:r>
          </a:p>
          <a:p>
            <a:pPr lvl="1"/>
            <a:r>
              <a:rPr lang="en-US" dirty="0"/>
              <a:t>throughputs</a:t>
            </a:r>
          </a:p>
          <a:p>
            <a:pPr lvl="1"/>
            <a:r>
              <a:rPr lang="en-US" dirty="0"/>
              <a:t>connections</a:t>
            </a:r>
          </a:p>
          <a:p>
            <a:pPr lvl="1"/>
            <a:r>
              <a:rPr lang="en-US" dirty="0"/>
              <a:t>redirections </a:t>
            </a:r>
          </a:p>
          <a:p>
            <a:pPr lvl="1"/>
            <a:r>
              <a:rPr lang="en-US" dirty="0"/>
              <a:t>per site</a:t>
            </a:r>
          </a:p>
          <a:p>
            <a:pPr lvl="1"/>
            <a:r>
              <a:rPr lang="en-US" dirty="0"/>
              <a:t>per server</a:t>
            </a:r>
          </a:p>
          <a:p>
            <a:r>
              <a:rPr lang="en-US" dirty="0"/>
              <a:t>Results stored in </a:t>
            </a:r>
            <a:r>
              <a:rPr lang="en-US" dirty="0" err="1"/>
              <a:t>postgresql</a:t>
            </a:r>
            <a:endParaRPr lang="en-US" dirty="0"/>
          </a:p>
          <a:p>
            <a:r>
              <a:rPr lang="en-US" dirty="0"/>
              <a:t>Shown in </a:t>
            </a:r>
            <a:r>
              <a:rPr lang="en-US" dirty="0" err="1" smtClean="0"/>
              <a:t>MonaLisa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676540" y="1527259"/>
            <a:ext cx="5292618" cy="4187510"/>
            <a:chOff x="2643875" y="1527258"/>
            <a:chExt cx="6325283" cy="4889417"/>
          </a:xfrm>
        </p:grpSpPr>
        <p:pic>
          <p:nvPicPr>
            <p:cNvPr id="11" name="Picture 10" descr="Screen Shot 2013-09-04 at 18.04.34 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3875" y="1527258"/>
              <a:ext cx="6325283" cy="48894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" name="Picture 3" descr="Screen Shot 2013-10-09 at 19.37.06 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2657292"/>
              <a:ext cx="1918096" cy="12860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9064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“Detailed” Monitoring 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494" y="935751"/>
            <a:ext cx="2759795" cy="54814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</a:t>
            </a:r>
            <a:r>
              <a:rPr lang="en-US" dirty="0" smtClean="0"/>
              <a:t>eal </a:t>
            </a:r>
            <a:r>
              <a:rPr lang="en-US" dirty="0"/>
              <a:t>time </a:t>
            </a: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 actionable!</a:t>
            </a:r>
            <a:endParaRPr lang="en-US" dirty="0"/>
          </a:p>
          <a:p>
            <a:r>
              <a:rPr lang="en-US" dirty="0"/>
              <a:t>File info</a:t>
            </a:r>
          </a:p>
          <a:p>
            <a:pPr lvl="1"/>
            <a:r>
              <a:rPr lang="en-US" dirty="0"/>
              <a:t>Path</a:t>
            </a:r>
          </a:p>
          <a:p>
            <a:pPr lvl="1"/>
            <a:r>
              <a:rPr lang="en-US" dirty="0"/>
              <a:t>Size</a:t>
            </a:r>
          </a:p>
          <a:p>
            <a:pPr lvl="1"/>
            <a:r>
              <a:rPr lang="en-US" dirty="0"/>
              <a:t>Open</a:t>
            </a:r>
          </a:p>
          <a:p>
            <a:pPr lvl="1"/>
            <a:r>
              <a:rPr lang="en-US" dirty="0"/>
              <a:t>Close</a:t>
            </a:r>
          </a:p>
          <a:p>
            <a:pPr lvl="1"/>
            <a:r>
              <a:rPr lang="en-US" dirty="0" smtClean="0"/>
              <a:t>Reads/</a:t>
            </a:r>
            <a:r>
              <a:rPr lang="en-US" dirty="0"/>
              <a:t>w</a:t>
            </a:r>
            <a:r>
              <a:rPr lang="en-US" dirty="0" smtClean="0"/>
              <a:t>rites,…</a:t>
            </a:r>
            <a:endParaRPr lang="en-US" dirty="0"/>
          </a:p>
          <a:p>
            <a:r>
              <a:rPr lang="en-US" dirty="0"/>
              <a:t>User info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ostname</a:t>
            </a:r>
            <a:endParaRPr lang="en-US" dirty="0"/>
          </a:p>
          <a:p>
            <a:pPr lvl="1"/>
            <a:r>
              <a:rPr lang="en-US" dirty="0"/>
              <a:t>DN</a:t>
            </a:r>
          </a:p>
          <a:p>
            <a:pPr lvl="1"/>
            <a:r>
              <a:rPr lang="en-US" dirty="0" smtClean="0"/>
              <a:t>Process ID</a:t>
            </a:r>
            <a:endParaRPr lang="en-US" dirty="0"/>
          </a:p>
          <a:p>
            <a:r>
              <a:rPr lang="en-US" dirty="0"/>
              <a:t>Server info</a:t>
            </a:r>
          </a:p>
          <a:p>
            <a:r>
              <a:rPr lang="en-US" dirty="0"/>
              <a:t>Application </a:t>
            </a:r>
            <a:r>
              <a:rPr lang="en-US" dirty="0" smtClean="0"/>
              <a:t>Info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14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484795" y="1842434"/>
            <a:ext cx="5416868" cy="120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Can see each currently open file 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Usually &gt;5k files</a:t>
            </a:r>
            <a:endParaRPr lang="en-US" sz="2400" dirty="0" smtClean="0">
              <a:solidFill>
                <a:srgbClr val="FFFFFF"/>
              </a:solidFill>
              <a:hlinkClick r:id="rId2"/>
            </a:endParaRPr>
          </a:p>
          <a:p>
            <a:r>
              <a:rPr lang="en-US" sz="2400" dirty="0" smtClean="0">
                <a:solidFill>
                  <a:srgbClr val="FF6600"/>
                </a:solidFill>
                <a:hlinkClick r:id="rId2"/>
              </a:rPr>
              <a:t>http</a:t>
            </a:r>
            <a:r>
              <a:rPr lang="en-US" sz="2400" dirty="0">
                <a:solidFill>
                  <a:srgbClr val="FF6600"/>
                </a:solidFill>
                <a:hlinkClick r:id="rId2"/>
              </a:rPr>
              <a:t>://atl-prod05.slac.stanford.edu:4242/</a:t>
            </a:r>
            <a:endParaRPr lang="en-US" sz="2400" dirty="0">
              <a:solidFill>
                <a:srgbClr val="FF6600"/>
              </a:solidFill>
            </a:endParaRPr>
          </a:p>
        </p:txBody>
      </p:sp>
      <p:pic>
        <p:nvPicPr>
          <p:cNvPr id="8" name="Picture 7" descr="Screen Shot 2013-09-02 at 14.53.43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363306"/>
            <a:ext cx="5898371" cy="1420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994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Detailed M</a:t>
            </a:r>
            <a:r>
              <a:rPr lang="en-US" dirty="0" smtClean="0"/>
              <a:t>onitoring: WLCG </a:t>
            </a:r>
            <a:r>
              <a:rPr lang="en-US" dirty="0"/>
              <a:t>dashboard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Collects </a:t>
            </a:r>
            <a:r>
              <a:rPr lang="en-US" sz="2800" dirty="0"/>
              <a:t>and keeps </a:t>
            </a:r>
            <a:r>
              <a:rPr lang="en-US" sz="2800" dirty="0" smtClean="0"/>
              <a:t>all the </a:t>
            </a:r>
            <a:r>
              <a:rPr lang="en-US" sz="2800" dirty="0"/>
              <a:t>information</a:t>
            </a:r>
          </a:p>
          <a:p>
            <a:r>
              <a:rPr lang="en-US" sz="2800" dirty="0"/>
              <a:t>Will make it easy to slice &amp; dice data</a:t>
            </a:r>
          </a:p>
          <a:p>
            <a:r>
              <a:rPr lang="en-US" sz="2800" dirty="0"/>
              <a:t>This is what shifters will look at when in production</a:t>
            </a:r>
          </a:p>
          <a:p>
            <a:pPr marL="68580" indent="0">
              <a:buNone/>
            </a:pP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 descr="Screen Shot 2013-09-02 at 17.42.12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616" y="3202355"/>
            <a:ext cx="5046271" cy="2890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creen Shot 2013-09-02 at 17.47.32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90" y="2791520"/>
            <a:ext cx="3691815" cy="33759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7059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Failover using FAX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9260"/>
            <a:ext cx="9144000" cy="5135473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1800" dirty="0" smtClean="0"/>
              <a:t>PanDA (</a:t>
            </a:r>
            <a:r>
              <a:rPr lang="en-US" sz="1800" b="1" dirty="0"/>
              <a:t>distributed production </a:t>
            </a:r>
            <a:r>
              <a:rPr lang="en-US" sz="1800" b="1" dirty="0" smtClean="0"/>
              <a:t>and analysis </a:t>
            </a:r>
            <a:r>
              <a:rPr lang="en-US" sz="1800" b="1" dirty="0"/>
              <a:t>system for </a:t>
            </a:r>
            <a:r>
              <a:rPr lang="en-US" sz="1800" b="1" dirty="0" smtClean="0"/>
              <a:t>ATLAS</a:t>
            </a:r>
            <a:r>
              <a:rPr lang="en-US" sz="1800" dirty="0" smtClean="0"/>
              <a:t>) sends a job only to a site having all the input data. In case that an input file can not be obtained after 2 tries, the file will be obtained through FAX in case it exists anywhere else.</a:t>
            </a:r>
          </a:p>
          <a:p>
            <a:pPr marL="68580" indent="0">
              <a:buNone/>
            </a:pPr>
            <a:endParaRPr lang="en-US" sz="1800" dirty="0" smtClean="0"/>
          </a:p>
          <a:p>
            <a:pPr marL="68580" indent="0">
              <a:buNone/>
            </a:pPr>
            <a:r>
              <a:rPr lang="en-US" sz="1800" dirty="0" smtClean="0"/>
              <a:t>There </a:t>
            </a:r>
            <a:r>
              <a:rPr lang="en-US" sz="1800" dirty="0"/>
              <a:t>are in average 2.8 copies of files from recent reprocessing in FAX so there is a large change of success. </a:t>
            </a:r>
            <a:endParaRPr lang="en-US" sz="1800" dirty="0" smtClean="0"/>
          </a:p>
          <a:p>
            <a:pPr marL="68580" indent="0">
              <a:buNone/>
            </a:pPr>
            <a:r>
              <a:rPr lang="en-US" sz="1800" dirty="0" smtClean="0"/>
              <a:t>Ultimate success would be for a site to for example update its storage without first draining it of jobs</a:t>
            </a:r>
            <a:r>
              <a:rPr lang="en-US" sz="1800" dirty="0"/>
              <a:t>. </a:t>
            </a:r>
            <a:endParaRPr lang="en-US" sz="1800" dirty="0" smtClean="0"/>
          </a:p>
          <a:p>
            <a:pPr marL="68580" indent="0">
              <a:buNone/>
            </a:pPr>
            <a:endParaRPr lang="en-US" sz="1800" dirty="0" smtClean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16</a:t>
            </a:fld>
            <a:endParaRPr lang="en-US"/>
          </a:p>
        </p:txBody>
      </p:sp>
      <p:pic>
        <p:nvPicPr>
          <p:cNvPr id="4" name="Picture 3" descr="Screen Shot 2013-10-10 at 10.15.33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9" y="3653888"/>
            <a:ext cx="6509831" cy="1989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Left Arrow Callout 7"/>
          <p:cNvSpPr/>
          <p:nvPr/>
        </p:nvSpPr>
        <p:spPr>
          <a:xfrm>
            <a:off x="6628650" y="3872759"/>
            <a:ext cx="2261892" cy="1696933"/>
          </a:xfrm>
          <a:prstGeom prst="leftArrowCallout">
            <a:avLst>
              <a:gd name="adj1" fmla="val 9446"/>
              <a:gd name="adj2" fmla="val 10253"/>
              <a:gd name="adj3" fmla="val 11637"/>
              <a:gd name="adj4" fmla="val 86030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Small number of jobs failing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But these failures cost the most in terms of user’s turn-around time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79861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FAX usage in Job Brokering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88231"/>
            <a:ext cx="9143999" cy="5027574"/>
          </a:xfrm>
        </p:spPr>
        <p:txBody>
          <a:bodyPr>
            <a:noAutofit/>
          </a:bodyPr>
          <a:lstStyle/>
          <a:p>
            <a:pPr marL="68580" indent="0">
              <a:lnSpc>
                <a:spcPct val="120000"/>
              </a:lnSpc>
              <a:buNone/>
            </a:pPr>
            <a:r>
              <a:rPr lang="en-US" sz="2000" dirty="0" smtClean="0"/>
              <a:t>One can broker jobs to sites that don’t have all or part of input data and use FAX to read them directly. Beneficial in cases where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A site has very often full queues as some specific data exist only there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A site has free CPUs, good connectivity but not enough storage/data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One can use </a:t>
            </a:r>
            <a:r>
              <a:rPr lang="en-US" sz="2000" dirty="0"/>
              <a:t>e</a:t>
            </a:r>
            <a:r>
              <a:rPr lang="en-US" sz="2000" dirty="0" smtClean="0"/>
              <a:t>xternal sources of CPU cycles (OSG, Amazon/Google cloud based queues,…)</a:t>
            </a:r>
          </a:p>
          <a:p>
            <a:pPr marL="68580" indent="0">
              <a:lnSpc>
                <a:spcPct val="120000"/>
              </a:lnSpc>
              <a:buNone/>
            </a:pPr>
            <a:endParaRPr lang="en-US" sz="2000" dirty="0" smtClean="0"/>
          </a:p>
          <a:p>
            <a:pPr marL="68580" indent="0">
              <a:lnSpc>
                <a:spcPct val="120000"/>
              </a:lnSpc>
              <a:buNone/>
            </a:pPr>
            <a:r>
              <a:rPr lang="en-US" sz="2000" dirty="0" smtClean="0"/>
              <a:t>For this approach to be efficient, system has to “know” expected available bandwidth between a queue and all of the FAX endpoints</a:t>
            </a:r>
            <a:endParaRPr lang="en-US" sz="2000" dirty="0"/>
          </a:p>
          <a:p>
            <a:pPr marL="354330" indent="-285750">
              <a:lnSpc>
                <a:spcPct val="120000"/>
              </a:lnSpc>
            </a:pPr>
            <a:r>
              <a:rPr lang="en-US" sz="2000" dirty="0" smtClean="0"/>
              <a:t>We continuously measure this data and store it in </a:t>
            </a:r>
            <a:r>
              <a:rPr lang="en-US" sz="2000" b="1" dirty="0" smtClean="0"/>
              <a:t>Cost Matrix</a:t>
            </a:r>
            <a:r>
              <a:rPr lang="en-US" sz="2000" dirty="0" smtClean="0"/>
              <a:t>.</a:t>
            </a:r>
          </a:p>
          <a:p>
            <a:pPr marL="354330" indent="-285750">
              <a:lnSpc>
                <a:spcPct val="120000"/>
              </a:lnSpc>
            </a:pPr>
            <a:r>
              <a:rPr lang="en-US" sz="2000" dirty="0" smtClean="0"/>
              <a:t>We expect brokering to </a:t>
            </a:r>
            <a:r>
              <a:rPr lang="en-US" sz="2000" dirty="0"/>
              <a:t>F</a:t>
            </a:r>
            <a:r>
              <a:rPr lang="en-US" sz="2000" dirty="0" smtClean="0"/>
              <a:t>AX to be functional in a few months.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95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loud 133"/>
          <p:cNvSpPr/>
          <p:nvPr/>
        </p:nvSpPr>
        <p:spPr>
          <a:xfrm rot="857705">
            <a:off x="360110" y="4931617"/>
            <a:ext cx="2158638" cy="1512318"/>
          </a:xfrm>
          <a:prstGeom prst="clou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Content Placeholder 2"/>
          <p:cNvSpPr>
            <a:spLocks noGrp="1"/>
          </p:cNvSpPr>
          <p:nvPr>
            <p:ph idx="1"/>
          </p:nvPr>
        </p:nvSpPr>
        <p:spPr>
          <a:xfrm>
            <a:off x="5858640" y="85887"/>
            <a:ext cx="3151381" cy="257462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400" dirty="0"/>
              <a:t>Measures transfer rates (memory-to-memory) between 42 ANALY queues and each FAX endpoint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Jobs submitted by </a:t>
            </a:r>
            <a:r>
              <a:rPr lang="en-US" sz="1400" dirty="0" smtClean="0"/>
              <a:t>HammerCloud</a:t>
            </a:r>
          </a:p>
          <a:p>
            <a:pPr>
              <a:lnSpc>
                <a:spcPct val="120000"/>
              </a:lnSpc>
            </a:pPr>
            <a:r>
              <a:rPr lang="en-US" sz="1400" dirty="0" smtClean="0"/>
              <a:t>Jobs </a:t>
            </a:r>
            <a:r>
              <a:rPr lang="en-US" sz="1400" dirty="0"/>
              <a:t>send results to </a:t>
            </a:r>
            <a:r>
              <a:rPr lang="en-US" sz="1400" dirty="0" smtClean="0"/>
              <a:t>ActiveMQ</a:t>
            </a:r>
            <a:r>
              <a:rPr lang="en-US" sz="1400" dirty="0"/>
              <a:t>, consumed  by dedicated machine stored in SSB </a:t>
            </a:r>
            <a:r>
              <a:rPr lang="en-US" sz="1400" dirty="0" smtClean="0"/>
              <a:t>with other network performance measurements - perfSONAR and </a:t>
            </a:r>
            <a:r>
              <a:rPr lang="en-US" sz="1400" dirty="0" err="1" smtClean="0"/>
              <a:t>FileTransferService</a:t>
            </a:r>
            <a:endParaRPr lang="en-US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18</a:t>
            </a:fld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463175" y="4850046"/>
            <a:ext cx="2072585" cy="1224005"/>
            <a:chOff x="920714" y="5417913"/>
            <a:chExt cx="2281096" cy="1647065"/>
          </a:xfrm>
          <a:noFill/>
        </p:grpSpPr>
        <p:pic>
          <p:nvPicPr>
            <p:cNvPr id="71" name="Picture 70" descr="HClogo.jp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0714" y="5417913"/>
              <a:ext cx="2281096" cy="1504257"/>
            </a:xfrm>
            <a:prstGeom prst="rect">
              <a:avLst/>
            </a:prstGeom>
            <a:grpFill/>
          </p:spPr>
        </p:pic>
        <p:sp>
          <p:nvSpPr>
            <p:cNvPr id="72" name="TextBox 71"/>
            <p:cNvSpPr txBox="1"/>
            <p:nvPr/>
          </p:nvSpPr>
          <p:spPr>
            <a:xfrm>
              <a:off x="1163278" y="6695646"/>
              <a:ext cx="1672678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dirty="0" smtClean="0"/>
                <a:t>ammerCloud</a:t>
              </a:r>
              <a:endParaRPr lang="en-US" dirty="0"/>
            </a:p>
          </p:txBody>
        </p:sp>
      </p:grpSp>
      <p:sp>
        <p:nvSpPr>
          <p:cNvPr id="73" name="Cloud 72"/>
          <p:cNvSpPr/>
          <p:nvPr/>
        </p:nvSpPr>
        <p:spPr>
          <a:xfrm>
            <a:off x="373392" y="1012827"/>
            <a:ext cx="5338944" cy="306074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 smtClean="0"/>
          </a:p>
          <a:p>
            <a:pPr algn="ctr"/>
            <a:r>
              <a:rPr lang="en-US" sz="2000" dirty="0" smtClean="0"/>
              <a:t>FAX</a:t>
            </a:r>
          </a:p>
          <a:p>
            <a:pPr algn="ctr"/>
            <a:endParaRPr lang="en-US" sz="3200" dirty="0"/>
          </a:p>
          <a:p>
            <a:pPr algn="ctr"/>
            <a:endParaRPr lang="en-US" sz="3200" dirty="0"/>
          </a:p>
        </p:txBody>
      </p:sp>
      <p:pic>
        <p:nvPicPr>
          <p:cNvPr id="74" name="Picture 73" descr="data-center-px-p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398" y="2823184"/>
            <a:ext cx="523692" cy="453131"/>
          </a:xfrm>
          <a:prstGeom prst="rect">
            <a:avLst/>
          </a:prstGeom>
        </p:spPr>
      </p:pic>
      <p:pic>
        <p:nvPicPr>
          <p:cNvPr id="75" name="Picture 74" descr="data-center-px-p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963" y="2922256"/>
            <a:ext cx="523692" cy="453131"/>
          </a:xfrm>
          <a:prstGeom prst="rect">
            <a:avLst/>
          </a:prstGeom>
        </p:spPr>
      </p:pic>
      <p:pic>
        <p:nvPicPr>
          <p:cNvPr id="76" name="Picture 75" descr="data-center-px-p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859" y="2590268"/>
            <a:ext cx="523692" cy="453131"/>
          </a:xfrm>
          <a:prstGeom prst="rect">
            <a:avLst/>
          </a:prstGeom>
        </p:spPr>
      </p:pic>
      <p:pic>
        <p:nvPicPr>
          <p:cNvPr id="77" name="Picture 76" descr="data-center-px-p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012" y="2590268"/>
            <a:ext cx="523692" cy="453131"/>
          </a:xfrm>
          <a:prstGeom prst="rect">
            <a:avLst/>
          </a:prstGeom>
        </p:spPr>
      </p:pic>
      <p:pic>
        <p:nvPicPr>
          <p:cNvPr id="78" name="Picture 77" descr="data-center-px-p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776" y="2660514"/>
            <a:ext cx="523692" cy="453131"/>
          </a:xfrm>
          <a:prstGeom prst="rect">
            <a:avLst/>
          </a:prstGeom>
        </p:spPr>
      </p:pic>
      <p:pic>
        <p:nvPicPr>
          <p:cNvPr id="79" name="Picture 78" descr="data-center-px-p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185" y="2695690"/>
            <a:ext cx="523692" cy="453131"/>
          </a:xfrm>
          <a:prstGeom prst="rect">
            <a:avLst/>
          </a:prstGeom>
        </p:spPr>
      </p:pic>
      <p:grpSp>
        <p:nvGrpSpPr>
          <p:cNvPr id="80" name="Group 79"/>
          <p:cNvGrpSpPr/>
          <p:nvPr/>
        </p:nvGrpSpPr>
        <p:grpSpPr>
          <a:xfrm>
            <a:off x="1237622" y="3043399"/>
            <a:ext cx="3748236" cy="1806647"/>
            <a:chOff x="1237622" y="3043399"/>
            <a:chExt cx="3748236" cy="1806647"/>
          </a:xfrm>
        </p:grpSpPr>
        <p:cxnSp>
          <p:nvCxnSpPr>
            <p:cNvPr id="81" name="Straight Arrow Connector 80"/>
            <p:cNvCxnSpPr>
              <a:stCxn id="71" idx="0"/>
              <a:endCxn id="78" idx="2"/>
            </p:cNvCxnSpPr>
            <p:nvPr/>
          </p:nvCxnSpPr>
          <p:spPr>
            <a:xfrm flipH="1" flipV="1">
              <a:off x="1237622" y="3113645"/>
              <a:ext cx="261846" cy="173640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>
              <a:stCxn id="71" idx="0"/>
              <a:endCxn id="79" idx="2"/>
            </p:cNvCxnSpPr>
            <p:nvPr/>
          </p:nvCxnSpPr>
          <p:spPr>
            <a:xfrm flipV="1">
              <a:off x="1499468" y="3148821"/>
              <a:ext cx="1032563" cy="170122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stCxn id="71" idx="0"/>
              <a:endCxn id="74" idx="2"/>
            </p:cNvCxnSpPr>
            <p:nvPr/>
          </p:nvCxnSpPr>
          <p:spPr>
            <a:xfrm flipV="1">
              <a:off x="1499468" y="3276315"/>
              <a:ext cx="334776" cy="157373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71" idx="0"/>
              <a:endCxn id="77" idx="2"/>
            </p:cNvCxnSpPr>
            <p:nvPr/>
          </p:nvCxnSpPr>
          <p:spPr>
            <a:xfrm flipV="1">
              <a:off x="1499468" y="3043399"/>
              <a:ext cx="3486390" cy="180664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>
              <a:stCxn id="71" idx="0"/>
              <a:endCxn id="75" idx="2"/>
            </p:cNvCxnSpPr>
            <p:nvPr/>
          </p:nvCxnSpPr>
          <p:spPr>
            <a:xfrm flipV="1">
              <a:off x="1499468" y="3375387"/>
              <a:ext cx="2879341" cy="147465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stCxn id="71" idx="0"/>
              <a:endCxn id="76" idx="2"/>
            </p:cNvCxnSpPr>
            <p:nvPr/>
          </p:nvCxnSpPr>
          <p:spPr>
            <a:xfrm flipV="1">
              <a:off x="1499468" y="3043399"/>
              <a:ext cx="2023237" cy="180664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1147496" y="2873488"/>
            <a:ext cx="3810581" cy="339821"/>
            <a:chOff x="2571148" y="3293450"/>
            <a:chExt cx="4193941" cy="457275"/>
          </a:xfrm>
        </p:grpSpPr>
        <p:cxnSp>
          <p:nvCxnSpPr>
            <p:cNvPr id="88" name="Straight Arrow Connector 87"/>
            <p:cNvCxnSpPr/>
            <p:nvPr/>
          </p:nvCxnSpPr>
          <p:spPr>
            <a:xfrm>
              <a:off x="2571148" y="3370011"/>
              <a:ext cx="742720" cy="228314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2571148" y="3370011"/>
              <a:ext cx="1424632" cy="65298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flipV="1">
              <a:off x="2571148" y="3293450"/>
              <a:ext cx="2514972" cy="76561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>
              <a:off x="2571148" y="3370011"/>
              <a:ext cx="3457204" cy="380714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V="1">
              <a:off x="2571148" y="3293451"/>
              <a:ext cx="4125324" cy="76560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>
              <a:off x="5086120" y="3293451"/>
              <a:ext cx="942232" cy="457274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V="1">
              <a:off x="6028352" y="3293451"/>
              <a:ext cx="736737" cy="457274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 flipV="1">
              <a:off x="3313868" y="3293451"/>
              <a:ext cx="1772252" cy="304874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3995780" y="3435309"/>
              <a:ext cx="2032572" cy="315416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flipV="1">
              <a:off x="3313868" y="3293451"/>
              <a:ext cx="3382604" cy="399399"/>
            </a:xfrm>
            <a:prstGeom prst="straightConnector1">
              <a:avLst/>
            </a:prstGeom>
            <a:ln w="25400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9" name="Picture 9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0859" y="5457704"/>
            <a:ext cx="1494587" cy="541613"/>
          </a:xfrm>
          <a:prstGeom prst="rect">
            <a:avLst/>
          </a:prstGeom>
        </p:spPr>
      </p:pic>
      <p:grpSp>
        <p:nvGrpSpPr>
          <p:cNvPr id="101" name="Group 100"/>
          <p:cNvGrpSpPr/>
          <p:nvPr/>
        </p:nvGrpSpPr>
        <p:grpSpPr>
          <a:xfrm>
            <a:off x="6594374" y="4778532"/>
            <a:ext cx="1294833" cy="455892"/>
            <a:chOff x="7181708" y="5001926"/>
            <a:chExt cx="1536660" cy="516049"/>
          </a:xfrm>
        </p:grpSpPr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81708" y="5001926"/>
              <a:ext cx="653346" cy="516049"/>
            </a:xfrm>
            <a:prstGeom prst="rect">
              <a:avLst/>
            </a:prstGeom>
          </p:spPr>
        </p:pic>
        <p:sp>
          <p:nvSpPr>
            <p:cNvPr id="103" name="Flèche droite rayée 57"/>
            <p:cNvSpPr/>
            <p:nvPr/>
          </p:nvSpPr>
          <p:spPr>
            <a:xfrm>
              <a:off x="7970296" y="5114646"/>
              <a:ext cx="748072" cy="31529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237622" y="3043398"/>
            <a:ext cx="3748237" cy="2414306"/>
            <a:chOff x="1237622" y="3043398"/>
            <a:chExt cx="3748237" cy="2414306"/>
          </a:xfrm>
        </p:grpSpPr>
        <p:cxnSp>
          <p:nvCxnSpPr>
            <p:cNvPr id="105" name="Curved Connector 104"/>
            <p:cNvCxnSpPr>
              <a:stCxn id="78" idx="2"/>
              <a:endCxn id="99" idx="0"/>
            </p:cNvCxnSpPr>
            <p:nvPr/>
          </p:nvCxnSpPr>
          <p:spPr>
            <a:xfrm rot="16200000" flipH="1">
              <a:off x="1450858" y="2900408"/>
              <a:ext cx="2344059" cy="2770531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urved Connector 105"/>
            <p:cNvCxnSpPr>
              <a:stCxn id="74" idx="2"/>
              <a:endCxn id="99" idx="0"/>
            </p:cNvCxnSpPr>
            <p:nvPr/>
          </p:nvCxnSpPr>
          <p:spPr>
            <a:xfrm rot="16200000" flipH="1">
              <a:off x="1830504" y="3280054"/>
              <a:ext cx="2181389" cy="2173909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urved Connector 106"/>
            <p:cNvCxnSpPr>
              <a:stCxn id="79" idx="2"/>
              <a:endCxn id="99" idx="0"/>
            </p:cNvCxnSpPr>
            <p:nvPr/>
          </p:nvCxnSpPr>
          <p:spPr>
            <a:xfrm rot="16200000" flipH="1">
              <a:off x="2115651" y="3565201"/>
              <a:ext cx="2308883" cy="1476122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urved Connector 107"/>
            <p:cNvCxnSpPr>
              <a:stCxn id="76" idx="2"/>
              <a:endCxn id="99" idx="0"/>
            </p:cNvCxnSpPr>
            <p:nvPr/>
          </p:nvCxnSpPr>
          <p:spPr>
            <a:xfrm rot="16200000" flipH="1">
              <a:off x="2558277" y="4007827"/>
              <a:ext cx="2414305" cy="485448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urved Connector 108"/>
            <p:cNvCxnSpPr>
              <a:stCxn id="75" idx="2"/>
              <a:endCxn id="99" idx="0"/>
            </p:cNvCxnSpPr>
            <p:nvPr/>
          </p:nvCxnSpPr>
          <p:spPr>
            <a:xfrm rot="5400000">
              <a:off x="3152323" y="4231217"/>
              <a:ext cx="2082317" cy="370656"/>
            </a:xfrm>
            <a:prstGeom prst="curved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urved Connector 109"/>
            <p:cNvCxnSpPr>
              <a:stCxn id="77" idx="2"/>
              <a:endCxn id="99" idx="0"/>
            </p:cNvCxnSpPr>
            <p:nvPr/>
          </p:nvCxnSpPr>
          <p:spPr>
            <a:xfrm rot="5400000">
              <a:off x="3289854" y="3761699"/>
              <a:ext cx="2414305" cy="977705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/>
          <p:cNvGrpSpPr/>
          <p:nvPr/>
        </p:nvGrpSpPr>
        <p:grpSpPr>
          <a:xfrm>
            <a:off x="1237622" y="1214515"/>
            <a:ext cx="3748237" cy="1707740"/>
            <a:chOff x="1237622" y="1214515"/>
            <a:chExt cx="3748237" cy="1707740"/>
          </a:xfrm>
        </p:grpSpPr>
        <p:pic>
          <p:nvPicPr>
            <p:cNvPr id="112" name="Picture 111" descr="redirect.gi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0605" y="1920084"/>
              <a:ext cx="354578" cy="374150"/>
            </a:xfrm>
            <a:prstGeom prst="rect">
              <a:avLst/>
            </a:prstGeom>
          </p:spPr>
        </p:pic>
        <p:pic>
          <p:nvPicPr>
            <p:cNvPr id="113" name="Picture 112" descr="redirect.gi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2031" y="1214515"/>
              <a:ext cx="354578" cy="374150"/>
            </a:xfrm>
            <a:prstGeom prst="rect">
              <a:avLst/>
            </a:prstGeom>
          </p:spPr>
        </p:pic>
        <p:pic>
          <p:nvPicPr>
            <p:cNvPr id="114" name="Picture 113" descr="redirect.gi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8585" y="1920083"/>
              <a:ext cx="354578" cy="374150"/>
            </a:xfrm>
            <a:prstGeom prst="rect">
              <a:avLst/>
            </a:prstGeom>
          </p:spPr>
        </p:pic>
        <p:cxnSp>
          <p:nvCxnSpPr>
            <p:cNvPr id="115" name="Elbow Connector 114"/>
            <p:cNvCxnSpPr>
              <a:stCxn id="112" idx="2"/>
              <a:endCxn id="78" idx="0"/>
            </p:cNvCxnSpPr>
            <p:nvPr/>
          </p:nvCxnSpPr>
          <p:spPr>
            <a:xfrm rot="5400000">
              <a:off x="1349618" y="2182238"/>
              <a:ext cx="366280" cy="590272"/>
            </a:xfrm>
            <a:prstGeom prst="bentConnector3">
              <a:avLst>
                <a:gd name="adj1" fmla="val 53789"/>
              </a:avLst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Elbow Connector 115"/>
            <p:cNvCxnSpPr>
              <a:stCxn id="112" idx="2"/>
              <a:endCxn id="74" idx="0"/>
            </p:cNvCxnSpPr>
            <p:nvPr/>
          </p:nvCxnSpPr>
          <p:spPr>
            <a:xfrm rot="16200000" flipH="1">
              <a:off x="1566594" y="2555534"/>
              <a:ext cx="528950" cy="6350"/>
            </a:xfrm>
            <a:prstGeom prst="bentConnector3">
              <a:avLst/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Elbow Connector 116"/>
            <p:cNvCxnSpPr>
              <a:stCxn id="112" idx="2"/>
              <a:endCxn id="79" idx="0"/>
            </p:cNvCxnSpPr>
            <p:nvPr/>
          </p:nvCxnSpPr>
          <p:spPr>
            <a:xfrm rot="16200000" flipH="1">
              <a:off x="1979234" y="2142893"/>
              <a:ext cx="401456" cy="704137"/>
            </a:xfrm>
            <a:prstGeom prst="bentConnector3">
              <a:avLst/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Elbow Connector 117"/>
            <p:cNvCxnSpPr>
              <a:stCxn id="113" idx="2"/>
              <a:endCxn id="112" idx="0"/>
            </p:cNvCxnSpPr>
            <p:nvPr/>
          </p:nvCxnSpPr>
          <p:spPr>
            <a:xfrm rot="5400000">
              <a:off x="2102898" y="1313661"/>
              <a:ext cx="331419" cy="881426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Elbow Connector 118"/>
            <p:cNvCxnSpPr>
              <a:stCxn id="113" idx="2"/>
              <a:endCxn id="114" idx="0"/>
            </p:cNvCxnSpPr>
            <p:nvPr/>
          </p:nvCxnSpPr>
          <p:spPr>
            <a:xfrm rot="16200000" flipH="1">
              <a:off x="3141888" y="1156097"/>
              <a:ext cx="331418" cy="119655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Elbow Connector 119"/>
            <p:cNvCxnSpPr>
              <a:stCxn id="114" idx="2"/>
              <a:endCxn id="77" idx="0"/>
            </p:cNvCxnSpPr>
            <p:nvPr/>
          </p:nvCxnSpPr>
          <p:spPr>
            <a:xfrm rot="16200000" flipH="1">
              <a:off x="4297849" y="1902258"/>
              <a:ext cx="296035" cy="107998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Elbow Connector 120"/>
            <p:cNvCxnSpPr>
              <a:stCxn id="114" idx="2"/>
              <a:endCxn id="75" idx="0"/>
            </p:cNvCxnSpPr>
            <p:nvPr/>
          </p:nvCxnSpPr>
          <p:spPr>
            <a:xfrm rot="16200000" flipH="1">
              <a:off x="3828330" y="2371776"/>
              <a:ext cx="628023" cy="472935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Elbow Connector 121"/>
            <p:cNvCxnSpPr>
              <a:stCxn id="114" idx="2"/>
              <a:endCxn id="76" idx="0"/>
            </p:cNvCxnSpPr>
            <p:nvPr/>
          </p:nvCxnSpPr>
          <p:spPr>
            <a:xfrm rot="5400000">
              <a:off x="3566273" y="2250666"/>
              <a:ext cx="296035" cy="383169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 123"/>
          <p:cNvGrpSpPr/>
          <p:nvPr/>
        </p:nvGrpSpPr>
        <p:grpSpPr>
          <a:xfrm>
            <a:off x="4958077" y="5457704"/>
            <a:ext cx="2157815" cy="618472"/>
            <a:chOff x="5274240" y="5945349"/>
            <a:chExt cx="2560814" cy="700082"/>
          </a:xfrm>
        </p:grpSpPr>
        <p:sp>
          <p:nvSpPr>
            <p:cNvPr id="125" name="Flèche droite rayée 57"/>
            <p:cNvSpPr/>
            <p:nvPr/>
          </p:nvSpPr>
          <p:spPr>
            <a:xfrm>
              <a:off x="5274240" y="6145191"/>
              <a:ext cx="1068754" cy="315502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REST</a:t>
              </a:r>
              <a:endParaRPr lang="en-US" sz="12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6433211" y="5945349"/>
              <a:ext cx="1401843" cy="70008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SSB</a:t>
              </a:r>
            </a:p>
            <a:p>
              <a:pPr algn="ctr"/>
              <a:r>
                <a:rPr lang="en-US" sz="1100" b="1" dirty="0" smtClean="0">
                  <a:solidFill>
                    <a:schemeClr val="bg1"/>
                  </a:solidFill>
                </a:rPr>
                <a:t>FAX cost matrix</a:t>
              </a: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7236660" y="4327382"/>
            <a:ext cx="1491529" cy="1873024"/>
            <a:chOff x="8010812" y="4762719"/>
            <a:chExt cx="1770091" cy="1979261"/>
          </a:xfrm>
        </p:grpSpPr>
        <p:sp>
          <p:nvSpPr>
            <p:cNvPr id="128" name="Rectangle 127"/>
            <p:cNvSpPr/>
            <p:nvPr/>
          </p:nvSpPr>
          <p:spPr>
            <a:xfrm>
              <a:off x="8895809" y="4762719"/>
              <a:ext cx="885094" cy="197926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SSB</a:t>
              </a:r>
            </a:p>
            <a:p>
              <a:pPr algn="ctr"/>
              <a:endParaRPr lang="en-US" sz="1400" dirty="0" smtClean="0"/>
            </a:p>
            <a:p>
              <a:pPr algn="ctr"/>
              <a:r>
                <a:rPr lang="en-US" dirty="0">
                  <a:solidFill>
                    <a:srgbClr val="000000"/>
                  </a:solidFill>
                </a:rPr>
                <a:t>S</a:t>
              </a:r>
              <a:r>
                <a:rPr lang="en-US" dirty="0" smtClean="0">
                  <a:solidFill>
                    <a:srgbClr val="000000"/>
                  </a:solidFill>
                </a:rPr>
                <a:t>onar</a:t>
              </a: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view</a:t>
              </a:r>
            </a:p>
          </p:txBody>
        </p:sp>
        <p:sp>
          <p:nvSpPr>
            <p:cNvPr id="129" name="Flèche droite rayée 57"/>
            <p:cNvSpPr/>
            <p:nvPr/>
          </p:nvSpPr>
          <p:spPr>
            <a:xfrm>
              <a:off x="8010812" y="6145191"/>
              <a:ext cx="748072" cy="315502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594374" y="4191703"/>
            <a:ext cx="1311903" cy="371488"/>
            <a:chOff x="7201966" y="4684259"/>
            <a:chExt cx="1556918" cy="420507"/>
          </a:xfrm>
        </p:grpSpPr>
        <p:sp>
          <p:nvSpPr>
            <p:cNvPr id="131" name="Flèche droite rayée 57"/>
            <p:cNvSpPr/>
            <p:nvPr/>
          </p:nvSpPr>
          <p:spPr>
            <a:xfrm>
              <a:off x="8010812" y="4789468"/>
              <a:ext cx="748072" cy="31529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7201966" y="4684259"/>
              <a:ext cx="653346" cy="42050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FTS</a:t>
              </a:r>
              <a:endParaRPr lang="en-US" sz="1400" dirty="0"/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7066511" y="3043398"/>
            <a:ext cx="1758429" cy="1148305"/>
            <a:chOff x="7236660" y="3268937"/>
            <a:chExt cx="1491529" cy="922766"/>
          </a:xfrm>
        </p:grpSpPr>
        <p:sp>
          <p:nvSpPr>
            <p:cNvPr id="141" name="Rectangle 140"/>
            <p:cNvSpPr/>
            <p:nvPr/>
          </p:nvSpPr>
          <p:spPr>
            <a:xfrm>
              <a:off x="7236660" y="3268937"/>
              <a:ext cx="1491529" cy="4372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PanDA job brokerage</a:t>
              </a:r>
              <a:endParaRPr lang="en-US" dirty="0"/>
            </a:p>
          </p:txBody>
        </p:sp>
        <p:sp>
          <p:nvSpPr>
            <p:cNvPr id="142" name="Up Arrow 141"/>
            <p:cNvSpPr/>
            <p:nvPr/>
          </p:nvSpPr>
          <p:spPr>
            <a:xfrm>
              <a:off x="8064491" y="3831110"/>
              <a:ext cx="572557" cy="360593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itle 1"/>
          <p:cNvSpPr txBox="1">
            <a:spLocks/>
          </p:cNvSpPr>
          <p:nvPr/>
        </p:nvSpPr>
        <p:spPr>
          <a:xfrm>
            <a:off x="299494" y="109398"/>
            <a:ext cx="8229023" cy="704539"/>
          </a:xfrm>
          <a:prstGeom prst="rect">
            <a:avLst/>
          </a:prstGeom>
        </p:spPr>
        <p:txBody>
          <a:bodyPr vert="horz" lIns="82058" tIns="41029" rIns="82058" bIns="41029" rtlCol="0" anchor="ctr">
            <a:normAutofit/>
          </a:bodyPr>
          <a:lstStyle>
            <a:lvl1pPr algn="l" defTabSz="410291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Cost matrix</a:t>
            </a:r>
          </a:p>
        </p:txBody>
      </p:sp>
    </p:spTree>
    <p:extLst>
      <p:ext uri="{BB962C8B-B14F-4D97-AF65-F5344CB8AC3E}">
        <p14:creationId xmlns:p14="http://schemas.microsoft.com/office/powerpoint/2010/main" val="395588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FAX-based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With dedicated or on-demand CPU, one can provide </a:t>
            </a:r>
            <a:r>
              <a:rPr lang="en-US" i="1" dirty="0" smtClean="0"/>
              <a:t>“</a:t>
            </a:r>
            <a:r>
              <a:rPr lang="en-US" i="1" dirty="0" err="1" smtClean="0"/>
              <a:t>MapReduce</a:t>
            </a:r>
            <a:r>
              <a:rPr lang="en-US" i="1" dirty="0" smtClean="0"/>
              <a:t>-like” </a:t>
            </a:r>
            <a:r>
              <a:rPr lang="en-US" dirty="0" smtClean="0"/>
              <a:t>web service applications </a:t>
            </a:r>
          </a:p>
          <a:p>
            <a:pPr>
              <a:lnSpc>
                <a:spcPct val="120000"/>
              </a:lnSpc>
            </a:pPr>
            <a:r>
              <a:rPr lang="en-US" dirty="0"/>
              <a:t>O</a:t>
            </a:r>
            <a:r>
              <a:rPr lang="en-US" dirty="0" smtClean="0"/>
              <a:t>ngoing development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Event Picking Service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Plucks small chunks of data from large numbers of data sets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Skim and Slim Service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To help users go from multi-terabyte scale to multi-gigabyte scale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A common grid use case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A lot of optimizations possible if provided as a service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Need to find balance between making it general and useful enough while limiting resource usage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72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422" y="133527"/>
            <a:ext cx="7772400" cy="1143000"/>
          </a:xfrm>
        </p:spPr>
        <p:txBody>
          <a:bodyPr/>
          <a:lstStyle/>
          <a:p>
            <a:r>
              <a:rPr lang="en-US" dirty="0" smtClean="0"/>
              <a:t>What is FAX?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156" y="1994042"/>
            <a:ext cx="7651044" cy="1126733"/>
          </a:xfrm>
        </p:spPr>
        <p:txBody>
          <a:bodyPr numCol="2">
            <a:normAutofit fontScale="70000" lnSpcReduction="20000"/>
          </a:bodyPr>
          <a:lstStyle/>
          <a:p>
            <a:r>
              <a:rPr lang="en-US" dirty="0" smtClean="0"/>
              <a:t>Read only access</a:t>
            </a:r>
          </a:p>
          <a:p>
            <a:r>
              <a:rPr lang="en-US" dirty="0"/>
              <a:t>G</a:t>
            </a:r>
            <a:r>
              <a:rPr lang="en-US" dirty="0" smtClean="0"/>
              <a:t>lobal namespace</a:t>
            </a:r>
          </a:p>
          <a:p>
            <a:r>
              <a:rPr lang="en-US" dirty="0" smtClean="0"/>
              <a:t>Currently 42 federated sites</a:t>
            </a:r>
          </a:p>
          <a:p>
            <a:r>
              <a:rPr lang="en-US" dirty="0" smtClean="0"/>
              <a:t>Regions covered:  US, DE, UK, ES, and CERN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Ilija Vukotic, CHEP October 2013 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2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07156" y="1042951"/>
            <a:ext cx="76510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FAX (Federated ATLAS Xrootd) is a way to unify direct access to a diversity of storage services used by ATLAS </a:t>
            </a:r>
            <a:endParaRPr lang="en-US" sz="24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07156" y="3250902"/>
            <a:ext cx="7651044" cy="3101621"/>
            <a:chOff x="381000" y="3009245"/>
            <a:chExt cx="9029700" cy="4215339"/>
          </a:xfrm>
        </p:grpSpPr>
        <p:pic>
          <p:nvPicPr>
            <p:cNvPr id="12" name="Picture 11" descr="Screen Shot 2013-08-30 at 16.23.59 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3009245"/>
              <a:ext cx="9029700" cy="421533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Picture 12" descr="Screen Shot 2013-08-30 at 16.27.01 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2022" y="3160646"/>
              <a:ext cx="3048077" cy="12123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982029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PastedGraphic-8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95" y="3138475"/>
            <a:ext cx="3505087" cy="15113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89" name="Espace réservé du contenu 8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Metrics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Data Coverage     </a:t>
            </a:r>
            <a:r>
              <a:rPr lang="en-US" b="1" dirty="0" smtClean="0">
                <a:solidFill>
                  <a:schemeClr val="bg1"/>
                </a:solidFill>
              </a:rPr>
              <a:t>&gt;98%, &gt;2.8 replicas</a:t>
            </a:r>
            <a:endParaRPr lang="en-US" b="1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Number of </a:t>
            </a:r>
            <a:r>
              <a:rPr lang="en-US" dirty="0" smtClean="0">
                <a:solidFill>
                  <a:schemeClr val="bg1"/>
                </a:solidFill>
              </a:rPr>
              <a:t>users     </a:t>
            </a:r>
            <a:r>
              <a:rPr lang="en-US" b="1" dirty="0" smtClean="0">
                <a:solidFill>
                  <a:schemeClr val="bg1"/>
                </a:solidFill>
              </a:rPr>
              <a:t>production, few tens of individual users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Percentage of successful jobs   </a:t>
            </a:r>
            <a:r>
              <a:rPr lang="en-US" b="1" dirty="0" smtClean="0">
                <a:solidFill>
                  <a:schemeClr val="bg1"/>
                </a:solidFill>
              </a:rPr>
              <a:t>&gt;99% from last tests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Total amount of data delivered     </a:t>
            </a:r>
            <a:r>
              <a:rPr lang="en-US" b="1" dirty="0" smtClean="0">
                <a:solidFill>
                  <a:srgbClr val="FFFFFF"/>
                </a:solidFill>
              </a:rPr>
              <a:t>~2PB/week</a:t>
            </a:r>
          </a:p>
          <a:p>
            <a:pPr lvl="1"/>
            <a:r>
              <a:rPr lang="en-US" b="1" u="sng" dirty="0" smtClean="0">
                <a:solidFill>
                  <a:schemeClr val="bg1"/>
                </a:solidFill>
              </a:rPr>
              <a:t>Bandwidth usage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Source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Ganglia plots</a:t>
            </a: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MonaLisa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FAX Dashboard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HC tests</a:t>
            </a: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CostMatrix</a:t>
            </a:r>
            <a:r>
              <a:rPr lang="en-US" dirty="0" smtClean="0">
                <a:solidFill>
                  <a:schemeClr val="bg1"/>
                </a:solidFill>
              </a:rPr>
              <a:t> tests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Special tests using </a:t>
            </a:r>
          </a:p>
          <a:p>
            <a:pPr marL="410291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dedicated resources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20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6614" y="0"/>
            <a:ext cx="3328806" cy="1796893"/>
          </a:xfrm>
          <a:prstGeom prst="rect">
            <a:avLst/>
          </a:prstGeom>
        </p:spPr>
      </p:pic>
      <p:pic>
        <p:nvPicPr>
          <p:cNvPr id="14" name="Picture 13" descr="Screen Shot 2013-05-09 at 18.19.53 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308" y="3373295"/>
            <a:ext cx="3304064" cy="1933774"/>
          </a:xfrm>
          <a:prstGeom prst="rect">
            <a:avLst/>
          </a:prstGeom>
        </p:spPr>
      </p:pic>
      <p:pic>
        <p:nvPicPr>
          <p:cNvPr id="16" name="Picture 15" descr="Screen Shot 2013-05-09 at 18.24.41 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880" y="4032793"/>
            <a:ext cx="2829860" cy="1550931"/>
          </a:xfrm>
          <a:prstGeom prst="rect">
            <a:avLst/>
          </a:prstGeom>
        </p:spPr>
      </p:pic>
      <p:pic>
        <p:nvPicPr>
          <p:cNvPr id="17" name="Picture 16" descr="Screen Shot 2013-05-09 at 18.26.10 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714" y="4430636"/>
            <a:ext cx="2155924" cy="1381072"/>
          </a:xfrm>
          <a:prstGeom prst="rect">
            <a:avLst/>
          </a:prstGeom>
        </p:spPr>
      </p:pic>
      <p:pic>
        <p:nvPicPr>
          <p:cNvPr id="20" name="Picture 19" descr="Screen Shot 2013-05-09 at 18.32.34 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273" y="4835642"/>
            <a:ext cx="1600934" cy="148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455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59505"/>
            <a:ext cx="9143999" cy="517178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HammerCloud based test</a:t>
            </a:r>
            <a:endParaRPr lang="en-US" sz="2400" dirty="0"/>
          </a:p>
          <a:p>
            <a:r>
              <a:rPr lang="en-US" sz="2400" dirty="0" smtClean="0"/>
              <a:t>Running real analysis code</a:t>
            </a:r>
          </a:p>
          <a:p>
            <a:r>
              <a:rPr lang="en-US" sz="2400" dirty="0" smtClean="0"/>
              <a:t>100 concurrent jobs from each site</a:t>
            </a:r>
          </a:p>
          <a:p>
            <a:r>
              <a:rPr lang="en-US" sz="2400" dirty="0"/>
              <a:t>A</a:t>
            </a:r>
            <a:r>
              <a:rPr lang="en-US" sz="2400" dirty="0" smtClean="0"/>
              <a:t>rrow width proportional to average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event rate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21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98581" y="3758689"/>
            <a:ext cx="3008527" cy="914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WAN performance </a:t>
            </a:r>
            <a:r>
              <a:rPr lang="en-US" b="1" dirty="0"/>
              <a:t>can be as good as </a:t>
            </a:r>
            <a:r>
              <a:rPr lang="en-US" b="1" dirty="0" smtClean="0"/>
              <a:t>LAN</a:t>
            </a:r>
            <a:endParaRPr lang="en-US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4662418" y="1514183"/>
            <a:ext cx="3746506" cy="4130945"/>
            <a:chOff x="4365458" y="2020892"/>
            <a:chExt cx="3427134" cy="3471217"/>
          </a:xfrm>
        </p:grpSpPr>
        <p:sp>
          <p:nvSpPr>
            <p:cNvPr id="10" name="Oval 9"/>
            <p:cNvSpPr/>
            <p:nvPr/>
          </p:nvSpPr>
          <p:spPr>
            <a:xfrm>
              <a:off x="5616266" y="2020892"/>
              <a:ext cx="884861" cy="884903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91440" rIns="91440" rtlCol="0" anchor="ctr"/>
            <a:lstStyle/>
            <a:p>
              <a:pPr algn="ctr"/>
              <a:r>
                <a:rPr lang="en-US" dirty="0" smtClean="0"/>
                <a:t>MWT2</a:t>
              </a:r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4365458" y="3297854"/>
              <a:ext cx="884861" cy="884903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91440" rIns="91440" rtlCol="0" anchor="ctr"/>
            <a:lstStyle/>
            <a:p>
              <a:pPr algn="ctr"/>
              <a:r>
                <a:rPr lang="en-US" dirty="0" smtClean="0"/>
                <a:t>SLAC</a:t>
              </a:r>
              <a:endParaRPr lang="en-US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5616265" y="4607206"/>
              <a:ext cx="884861" cy="884903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91440" rIns="91440" rtlCol="0" anchor="ctr"/>
            <a:lstStyle/>
            <a:p>
              <a:pPr algn="ctr"/>
              <a:r>
                <a:rPr lang="en-US" dirty="0" smtClean="0"/>
                <a:t>AGLT2</a:t>
              </a:r>
              <a:endParaRPr lang="en-US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6907731" y="3297854"/>
              <a:ext cx="884861" cy="884903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91440" rIns="91440" rtlCol="0" anchor="ctr"/>
            <a:lstStyle/>
            <a:p>
              <a:pPr algn="ctr"/>
              <a:r>
                <a:rPr lang="en-US" dirty="0" smtClean="0"/>
                <a:t>BNL</a:t>
              </a:r>
              <a:endParaRPr lang="en-US" dirty="0"/>
            </a:p>
          </p:txBody>
        </p:sp>
        <p:cxnSp>
          <p:nvCxnSpPr>
            <p:cNvPr id="14" name="Curved Connector 12"/>
            <p:cNvCxnSpPr>
              <a:stCxn id="10" idx="6"/>
              <a:endCxn id="13" idx="0"/>
            </p:cNvCxnSpPr>
            <p:nvPr/>
          </p:nvCxnSpPr>
          <p:spPr>
            <a:xfrm>
              <a:off x="6501127" y="2463344"/>
              <a:ext cx="849035" cy="834510"/>
            </a:xfrm>
            <a:prstGeom prst="straightConnector1">
              <a:avLst/>
            </a:prstGeom>
            <a:ln w="6223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urved Connector 14"/>
            <p:cNvCxnSpPr>
              <a:stCxn id="10" idx="1"/>
              <a:endCxn id="10" idx="7"/>
            </p:cNvCxnSpPr>
            <p:nvPr/>
          </p:nvCxnSpPr>
          <p:spPr>
            <a:xfrm rot="5400000" flipH="1" flipV="1">
              <a:off x="6058696" y="1837638"/>
              <a:ext cx="12700" cy="625691"/>
            </a:xfrm>
            <a:prstGeom prst="curvedConnector3">
              <a:avLst>
                <a:gd name="adj1" fmla="val 3148276"/>
              </a:avLst>
            </a:prstGeom>
            <a:ln w="23114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urved Connector 15"/>
            <p:cNvCxnSpPr>
              <a:stCxn id="12" idx="3"/>
              <a:endCxn id="12" idx="5"/>
            </p:cNvCxnSpPr>
            <p:nvPr/>
          </p:nvCxnSpPr>
          <p:spPr>
            <a:xfrm rot="16200000" flipH="1">
              <a:off x="6058695" y="5049672"/>
              <a:ext cx="12700" cy="625691"/>
            </a:xfrm>
            <a:prstGeom prst="curvedConnector3">
              <a:avLst>
                <a:gd name="adj1" fmla="val 2820402"/>
              </a:avLst>
            </a:prstGeom>
            <a:ln w="2921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1" idx="0"/>
              <a:endCxn id="10" idx="2"/>
            </p:cNvCxnSpPr>
            <p:nvPr/>
          </p:nvCxnSpPr>
          <p:spPr>
            <a:xfrm flipV="1">
              <a:off x="4807889" y="2463344"/>
              <a:ext cx="808377" cy="834510"/>
            </a:xfrm>
            <a:prstGeom prst="straightConnector1">
              <a:avLst/>
            </a:prstGeom>
            <a:ln w="1143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0" idx="3"/>
              <a:endCxn id="11" idx="7"/>
            </p:cNvCxnSpPr>
            <p:nvPr/>
          </p:nvCxnSpPr>
          <p:spPr>
            <a:xfrm flipH="1">
              <a:off x="5120734" y="2776204"/>
              <a:ext cx="625117" cy="651241"/>
            </a:xfrm>
            <a:prstGeom prst="straightConnector1">
              <a:avLst/>
            </a:prstGeom>
            <a:ln w="16256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3" idx="1"/>
            </p:cNvCxnSpPr>
            <p:nvPr/>
          </p:nvCxnSpPr>
          <p:spPr>
            <a:xfrm flipH="1" flipV="1">
              <a:off x="6377891" y="2776204"/>
              <a:ext cx="659425" cy="651241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5"/>
              <a:endCxn id="12" idx="7"/>
            </p:cNvCxnSpPr>
            <p:nvPr/>
          </p:nvCxnSpPr>
          <p:spPr>
            <a:xfrm flipH="1">
              <a:off x="6371541" y="2776204"/>
              <a:ext cx="1" cy="196059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2" idx="1"/>
              <a:endCxn id="10" idx="3"/>
            </p:cNvCxnSpPr>
            <p:nvPr/>
          </p:nvCxnSpPr>
          <p:spPr>
            <a:xfrm flipV="1">
              <a:off x="5745850" y="2776204"/>
              <a:ext cx="1" cy="1960593"/>
            </a:xfrm>
            <a:prstGeom prst="straightConnector1">
              <a:avLst/>
            </a:prstGeom>
            <a:ln w="18288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urved Connector 21"/>
            <p:cNvCxnSpPr>
              <a:stCxn id="11" idx="3"/>
              <a:endCxn id="11" idx="1"/>
            </p:cNvCxnSpPr>
            <p:nvPr/>
          </p:nvCxnSpPr>
          <p:spPr>
            <a:xfrm rot="5400000" flipH="1">
              <a:off x="4182182" y="3740306"/>
              <a:ext cx="625721" cy="12700"/>
            </a:xfrm>
            <a:prstGeom prst="curvedConnector5">
              <a:avLst>
                <a:gd name="adj1" fmla="val -18233"/>
                <a:gd name="adj2" fmla="val 4878094"/>
                <a:gd name="adj3" fmla="val 106585"/>
              </a:avLst>
            </a:prstGeom>
            <a:ln w="72136">
              <a:tailEnd type="triangle" w="sm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2" idx="2"/>
              <a:endCxn id="11" idx="4"/>
            </p:cNvCxnSpPr>
            <p:nvPr/>
          </p:nvCxnSpPr>
          <p:spPr>
            <a:xfrm flipH="1" flipV="1">
              <a:off x="4807889" y="4182757"/>
              <a:ext cx="808376" cy="866901"/>
            </a:xfrm>
            <a:prstGeom prst="straightConnector1">
              <a:avLst/>
            </a:prstGeom>
            <a:ln w="24892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1" idx="5"/>
              <a:endCxn id="12" idx="1"/>
            </p:cNvCxnSpPr>
            <p:nvPr/>
          </p:nvCxnSpPr>
          <p:spPr>
            <a:xfrm>
              <a:off x="5120734" y="4053166"/>
              <a:ext cx="625116" cy="683631"/>
            </a:xfrm>
            <a:prstGeom prst="straightConnector1">
              <a:avLst/>
            </a:prstGeom>
            <a:ln w="9398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3" idx="4"/>
              <a:endCxn id="12" idx="6"/>
            </p:cNvCxnSpPr>
            <p:nvPr/>
          </p:nvCxnSpPr>
          <p:spPr>
            <a:xfrm flipH="1">
              <a:off x="6501126" y="4182757"/>
              <a:ext cx="849036" cy="866901"/>
            </a:xfrm>
            <a:prstGeom prst="straightConnector1">
              <a:avLst/>
            </a:prstGeom>
            <a:ln w="13716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urved Connector 25"/>
            <p:cNvCxnSpPr>
              <a:stCxn id="13" idx="7"/>
              <a:endCxn id="13" idx="5"/>
            </p:cNvCxnSpPr>
            <p:nvPr/>
          </p:nvCxnSpPr>
          <p:spPr>
            <a:xfrm rot="16200000" flipH="1">
              <a:off x="7350146" y="3740305"/>
              <a:ext cx="625721" cy="12700"/>
            </a:xfrm>
            <a:prstGeom prst="curvedConnector5">
              <a:avLst>
                <a:gd name="adj1" fmla="val -28215"/>
                <a:gd name="adj2" fmla="val 4386299"/>
                <a:gd name="adj3" fmla="val 113241"/>
              </a:avLst>
            </a:prstGeom>
            <a:ln w="62484">
              <a:tailEnd type="triangl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endCxn id="13" idx="3"/>
            </p:cNvCxnSpPr>
            <p:nvPr/>
          </p:nvCxnSpPr>
          <p:spPr>
            <a:xfrm flipV="1">
              <a:off x="6371541" y="4053166"/>
              <a:ext cx="665775" cy="683631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3" idx="3"/>
            </p:cNvCxnSpPr>
            <p:nvPr/>
          </p:nvCxnSpPr>
          <p:spPr>
            <a:xfrm flipH="1">
              <a:off x="5120734" y="4053166"/>
              <a:ext cx="1916582" cy="6351"/>
            </a:xfrm>
            <a:prstGeom prst="straightConnector1">
              <a:avLst/>
            </a:prstGeom>
            <a:ln w="22098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11" idx="7"/>
              <a:endCxn id="13" idx="1"/>
            </p:cNvCxnSpPr>
            <p:nvPr/>
          </p:nvCxnSpPr>
          <p:spPr>
            <a:xfrm>
              <a:off x="5120734" y="3427445"/>
              <a:ext cx="1916582" cy="0"/>
            </a:xfrm>
            <a:prstGeom prst="straightConnector1">
              <a:avLst/>
            </a:prstGeom>
            <a:ln w="29972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4166860" y="3466243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284</a:t>
            </a:r>
            <a:endParaRPr lang="en-US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8593785" y="3448270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246</a:t>
            </a:r>
            <a:endParaRPr lang="en-US" sz="1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379128" y="1237184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91</a:t>
            </a:r>
            <a:endParaRPr lang="en-US" sz="1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379128" y="5635341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115</a:t>
            </a:r>
            <a:endParaRPr lang="en-US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379128" y="3057118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118</a:t>
            </a:r>
            <a:endParaRPr lang="en-US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363036" y="3800139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87</a:t>
            </a:r>
            <a:endParaRPr lang="en-US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029787" y="3448270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56</a:t>
            </a:r>
            <a:endParaRPr lang="en-US" sz="1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725318" y="3448270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100</a:t>
            </a:r>
            <a:endParaRPr lang="en-US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369484" y="4469265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99</a:t>
            </a:r>
            <a:endParaRPr lang="en-US" sz="1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629739" y="4203822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37</a:t>
            </a:r>
            <a:endParaRPr lang="en-US" sz="1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165256" y="4226050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198</a:t>
            </a:r>
            <a:endParaRPr lang="en-US" sz="1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420092" y="4469265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54</a:t>
            </a:r>
            <a:endParaRPr lang="en-US" sz="1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397604" y="2312497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45</a:t>
            </a:r>
            <a:endParaRPr lang="en-US" sz="1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311475" y="2274547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166</a:t>
            </a:r>
            <a:endParaRPr lang="en-US" sz="1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663113" y="2679520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64</a:t>
            </a:r>
            <a:endParaRPr lang="en-US" sz="1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7051220" y="2679520"/>
            <a:ext cx="2602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 smtClean="0"/>
              <a:t>49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167432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213" indent="-285750"/>
            <a:r>
              <a:rPr lang="en-US" sz="2200" dirty="0"/>
              <a:t>Increase coverage, add redundancy, increase total bandwidth </a:t>
            </a:r>
            <a:endParaRPr lang="en-US" sz="2200" dirty="0" smtClean="0"/>
          </a:p>
          <a:p>
            <a:pPr lvl="1"/>
            <a:r>
              <a:rPr lang="en-US" sz="2000" dirty="0" smtClean="0"/>
              <a:t>Add the rest of sites</a:t>
            </a:r>
            <a:endParaRPr lang="en-US" dirty="0"/>
          </a:p>
          <a:p>
            <a:pPr marL="0" indent="-272537"/>
            <a:r>
              <a:rPr lang="en-US" sz="2200" dirty="0" smtClean="0"/>
              <a:t>Increase </a:t>
            </a:r>
            <a:r>
              <a:rPr lang="en-US" sz="2200" dirty="0"/>
              <a:t>performance, reduce bandwidth needs</a:t>
            </a:r>
          </a:p>
          <a:p>
            <a:pPr lvl="1"/>
            <a:r>
              <a:rPr lang="en-US" sz="2000" dirty="0"/>
              <a:t>Caching</a:t>
            </a:r>
            <a:endParaRPr lang="en-US" dirty="0"/>
          </a:p>
          <a:p>
            <a:pPr lvl="1"/>
            <a:r>
              <a:rPr lang="en-US" sz="2000" dirty="0"/>
              <a:t>Cost matrix – smart FAX</a:t>
            </a:r>
          </a:p>
          <a:p>
            <a:pPr lvl="1"/>
            <a:r>
              <a:rPr lang="en-US" sz="2000" dirty="0" smtClean="0"/>
              <a:t>Smart </a:t>
            </a:r>
            <a:r>
              <a:rPr lang="en-US" sz="2000" dirty="0"/>
              <a:t>network - Bandwidth requests, QOS assurance </a:t>
            </a:r>
          </a:p>
          <a:p>
            <a:r>
              <a:rPr lang="en-US" sz="2200" dirty="0"/>
              <a:t>Improve adoption rate</a:t>
            </a:r>
          </a:p>
          <a:p>
            <a:pPr lvl="1"/>
            <a:r>
              <a:rPr lang="en-US" sz="2000" dirty="0"/>
              <a:t>Presenting, teaching, preaching</a:t>
            </a:r>
          </a:p>
          <a:p>
            <a:pPr lvl="1"/>
            <a:r>
              <a:rPr lang="en-US" sz="2000" dirty="0"/>
              <a:t>New services</a:t>
            </a:r>
          </a:p>
          <a:p>
            <a:r>
              <a:rPr lang="en-US" sz="2200" dirty="0"/>
              <a:t>Improve satisfaction</a:t>
            </a:r>
          </a:p>
          <a:p>
            <a:pPr lvl="1"/>
            <a:r>
              <a:rPr lang="en-US" sz="2000" dirty="0"/>
              <a:t>FAX tuning</a:t>
            </a:r>
          </a:p>
          <a:p>
            <a:pPr lvl="1"/>
            <a:r>
              <a:rPr lang="en-US" sz="2000" dirty="0"/>
              <a:t>Application tuning</a:t>
            </a:r>
          </a:p>
          <a:p>
            <a:pPr lvl="1"/>
            <a:r>
              <a:rPr lang="en-US" sz="2000" dirty="0"/>
              <a:t>New services</a:t>
            </a:r>
          </a:p>
          <a:p>
            <a:pPr marL="68580" indent="0">
              <a:buNone/>
            </a:pPr>
            <a:endParaRPr lang="en-US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53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Federation is functional</a:t>
            </a: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First use cases </a:t>
            </a:r>
            <a:r>
              <a:rPr lang="en-US" dirty="0" smtClean="0"/>
              <a:t>implemented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Usage is increasing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Powerful tool that has to be used wisely 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Took more effort than initially expected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A lot of people </a:t>
            </a:r>
            <a:r>
              <a:rPr lang="en-US" dirty="0"/>
              <a:t>(</a:t>
            </a:r>
            <a:r>
              <a:rPr lang="en-US" dirty="0" smtClean="0"/>
              <a:t>in different time zones) involved 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Had to develop things multiple times for different storage technologies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Had to integrate it in our frameworks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Establishing effective monitoring as complex as establishing federation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597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2040" y="2658671"/>
            <a:ext cx="399876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 you!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22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Not only that!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800" dirty="0" smtClean="0"/>
              <a:t>Initial use cases</a:t>
            </a:r>
            <a:endParaRPr lang="en-US" sz="2800" dirty="0"/>
          </a:p>
          <a:p>
            <a:pPr lvl="1">
              <a:lnSpc>
                <a:spcPct val="120000"/>
              </a:lnSpc>
            </a:pPr>
            <a:r>
              <a:rPr lang="en-US" sz="2400" dirty="0"/>
              <a:t>Failover from stage-in problems with local storage 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Gain access to more CPUs using WAN direct read access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Allow brokering to Tier 2s with partial datasets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Opportunistic resources without local ATLAS storage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Use as caching mechanism at sites to reduce local data management tasks </a:t>
            </a:r>
          </a:p>
          <a:p>
            <a:pPr lvl="2">
              <a:lnSpc>
                <a:spcPct val="120000"/>
              </a:lnSpc>
            </a:pPr>
            <a:r>
              <a:rPr lang="en-US" sz="2000" dirty="0"/>
              <a:t>Eliminate cataloging, consistency checking, deletion services</a:t>
            </a:r>
          </a:p>
          <a:p>
            <a:pPr>
              <a:lnSpc>
                <a:spcPct val="120000"/>
              </a:lnSpc>
            </a:pPr>
            <a:r>
              <a:rPr lang="en-US" sz="2800" dirty="0"/>
              <a:t>WAN data access group formed in ATLAS to determine use cases &amp; requirements on </a:t>
            </a:r>
            <a:r>
              <a:rPr lang="en-US" sz="2800" dirty="0" smtClean="0"/>
              <a:t>infrastructure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12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 it  works</a:t>
            </a:r>
            <a:endParaRPr lang="en-US" dirty="0"/>
          </a:p>
        </p:txBody>
      </p:sp>
      <p:sp>
        <p:nvSpPr>
          <p:cNvPr id="90" name="Content Placeholder 2"/>
          <p:cNvSpPr>
            <a:spLocks noGrp="1"/>
          </p:cNvSpPr>
          <p:nvPr>
            <p:ph idx="1"/>
          </p:nvPr>
        </p:nvSpPr>
        <p:spPr>
          <a:xfrm>
            <a:off x="6400800" y="1303015"/>
            <a:ext cx="2425561" cy="496874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Data can be asked for from any endpoint and redirector</a:t>
            </a:r>
          </a:p>
          <a:p>
            <a:r>
              <a:rPr lang="en-US" dirty="0" smtClean="0"/>
              <a:t>Data are transferred directly from server to user</a:t>
            </a:r>
          </a:p>
          <a:p>
            <a:r>
              <a:rPr lang="en-US" dirty="0" smtClean="0"/>
              <a:t>Searching for the file is fast, delivering is more important</a:t>
            </a:r>
          </a:p>
          <a:p>
            <a:r>
              <a:rPr lang="en-US" dirty="0" smtClean="0"/>
              <a:t>Ideally one should use the one with best connection</a:t>
            </a:r>
          </a:p>
          <a:p>
            <a:r>
              <a:rPr lang="en-US" dirty="0" smtClean="0"/>
              <a:t>Usually that’s the closest one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4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39890" y="1277400"/>
            <a:ext cx="5942177" cy="381656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bnl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239890" y="2459258"/>
            <a:ext cx="5942177" cy="3973122"/>
            <a:chOff x="1226138" y="2254350"/>
            <a:chExt cx="5942177" cy="3973122"/>
          </a:xfrm>
        </p:grpSpPr>
        <p:pic>
          <p:nvPicPr>
            <p:cNvPr id="10" name="Picture 9" descr="USAOutlinePrintNoText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50" b="9411"/>
            <a:stretch/>
          </p:blipFill>
          <p:spPr>
            <a:xfrm>
              <a:off x="1226138" y="2254350"/>
              <a:ext cx="5942177" cy="39731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9" name="Group 8"/>
            <p:cNvGrpSpPr/>
            <p:nvPr/>
          </p:nvGrpSpPr>
          <p:grpSpPr>
            <a:xfrm>
              <a:off x="4610827" y="3420007"/>
              <a:ext cx="427952" cy="289921"/>
              <a:chOff x="4100046" y="4417835"/>
              <a:chExt cx="704048" cy="579842"/>
            </a:xfrm>
          </p:grpSpPr>
          <p:sp>
            <p:nvSpPr>
              <p:cNvPr id="7" name="Can 6"/>
              <p:cNvSpPr/>
              <p:nvPr/>
            </p:nvSpPr>
            <p:spPr>
              <a:xfrm>
                <a:off x="4100046" y="4707756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Can 7"/>
              <p:cNvSpPr/>
              <p:nvPr/>
            </p:nvSpPr>
            <p:spPr>
              <a:xfrm>
                <a:off x="4100046" y="4417835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972848" y="3709928"/>
              <a:ext cx="427952" cy="289921"/>
              <a:chOff x="4100046" y="4417835"/>
              <a:chExt cx="704048" cy="579842"/>
            </a:xfrm>
          </p:grpSpPr>
          <p:sp>
            <p:nvSpPr>
              <p:cNvPr id="13" name="Can 12"/>
              <p:cNvSpPr/>
              <p:nvPr/>
            </p:nvSpPr>
            <p:spPr>
              <a:xfrm>
                <a:off x="4100046" y="4707756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Can 13"/>
              <p:cNvSpPr/>
              <p:nvPr/>
            </p:nvSpPr>
            <p:spPr>
              <a:xfrm>
                <a:off x="4100046" y="4417835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334627" y="3832917"/>
              <a:ext cx="427952" cy="289921"/>
              <a:chOff x="4100046" y="4417835"/>
              <a:chExt cx="704048" cy="579842"/>
            </a:xfrm>
          </p:grpSpPr>
          <p:sp>
            <p:nvSpPr>
              <p:cNvPr id="16" name="Can 15"/>
              <p:cNvSpPr/>
              <p:nvPr/>
            </p:nvSpPr>
            <p:spPr>
              <a:xfrm>
                <a:off x="4100046" y="4707756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Can 16"/>
              <p:cNvSpPr/>
              <p:nvPr/>
            </p:nvSpPr>
            <p:spPr>
              <a:xfrm>
                <a:off x="4100046" y="4417835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299362" y="4240911"/>
              <a:ext cx="427952" cy="289921"/>
              <a:chOff x="4100046" y="4417835"/>
              <a:chExt cx="704048" cy="579842"/>
            </a:xfrm>
          </p:grpSpPr>
          <p:sp>
            <p:nvSpPr>
              <p:cNvPr id="19" name="Can 18"/>
              <p:cNvSpPr/>
              <p:nvPr/>
            </p:nvSpPr>
            <p:spPr>
              <a:xfrm>
                <a:off x="4100046" y="4707756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Can 19"/>
              <p:cNvSpPr/>
              <p:nvPr/>
            </p:nvSpPr>
            <p:spPr>
              <a:xfrm>
                <a:off x="4100046" y="4417835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3616875" y="4654362"/>
              <a:ext cx="427952" cy="289921"/>
              <a:chOff x="4100046" y="4417835"/>
              <a:chExt cx="704048" cy="579842"/>
            </a:xfrm>
          </p:grpSpPr>
          <p:sp>
            <p:nvSpPr>
              <p:cNvPr id="22" name="Can 21"/>
              <p:cNvSpPr/>
              <p:nvPr/>
            </p:nvSpPr>
            <p:spPr>
              <a:xfrm>
                <a:off x="4100046" y="4707756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Can 22"/>
              <p:cNvSpPr/>
              <p:nvPr/>
            </p:nvSpPr>
            <p:spPr>
              <a:xfrm>
                <a:off x="4100046" y="4417835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6571454" y="3256349"/>
              <a:ext cx="428417" cy="289922"/>
              <a:chOff x="4539787" y="4417835"/>
              <a:chExt cx="704813" cy="579844"/>
            </a:xfrm>
          </p:grpSpPr>
          <p:sp>
            <p:nvSpPr>
              <p:cNvPr id="25" name="Can 24"/>
              <p:cNvSpPr/>
              <p:nvPr/>
            </p:nvSpPr>
            <p:spPr>
              <a:xfrm>
                <a:off x="4539787" y="4707757"/>
                <a:ext cx="704048" cy="289922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Can 25"/>
              <p:cNvSpPr/>
              <p:nvPr/>
            </p:nvSpPr>
            <p:spPr>
              <a:xfrm>
                <a:off x="4540553" y="4417835"/>
                <a:ext cx="704047" cy="289922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5191179" y="3427447"/>
              <a:ext cx="427952" cy="289921"/>
              <a:chOff x="4100046" y="4417835"/>
              <a:chExt cx="704048" cy="579842"/>
            </a:xfrm>
          </p:grpSpPr>
          <p:sp>
            <p:nvSpPr>
              <p:cNvPr id="28" name="Can 27"/>
              <p:cNvSpPr/>
              <p:nvPr/>
            </p:nvSpPr>
            <p:spPr>
              <a:xfrm>
                <a:off x="4100046" y="4707756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Can 28"/>
              <p:cNvSpPr/>
              <p:nvPr/>
            </p:nvSpPr>
            <p:spPr>
              <a:xfrm>
                <a:off x="4100046" y="4417835"/>
                <a:ext cx="704048" cy="289921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2" name="Sun 31"/>
          <p:cNvSpPr/>
          <p:nvPr/>
        </p:nvSpPr>
        <p:spPr>
          <a:xfrm>
            <a:off x="3243195" y="2445721"/>
            <a:ext cx="469365" cy="412911"/>
          </a:xfrm>
          <a:prstGeom prst="sun">
            <a:avLst/>
          </a:prstGeom>
          <a:ln>
            <a:solidFill>
              <a:srgbClr val="0000FF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un 32"/>
          <p:cNvSpPr/>
          <p:nvPr/>
        </p:nvSpPr>
        <p:spPr>
          <a:xfrm>
            <a:off x="3048324" y="1332624"/>
            <a:ext cx="469365" cy="412911"/>
          </a:xfrm>
          <a:prstGeom prst="sun">
            <a:avLst/>
          </a:prstGeom>
          <a:ln>
            <a:solidFill>
              <a:srgbClr val="0000FF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>
            <a:stCxn id="17" idx="1"/>
            <a:endCxn id="33" idx="2"/>
          </p:cNvCxnSpPr>
          <p:nvPr/>
        </p:nvCxnSpPr>
        <p:spPr>
          <a:xfrm flipV="1">
            <a:off x="562355" y="1745535"/>
            <a:ext cx="2720652" cy="2292290"/>
          </a:xfrm>
          <a:prstGeom prst="straightConnector1">
            <a:avLst/>
          </a:prstGeom>
          <a:ln w="22225">
            <a:solidFill>
              <a:srgbClr val="0000FF"/>
            </a:solidFill>
            <a:prstDash val="sysDot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2" idx="0"/>
            <a:endCxn id="33" idx="2"/>
          </p:cNvCxnSpPr>
          <p:nvPr/>
        </p:nvCxnSpPr>
        <p:spPr>
          <a:xfrm flipH="1" flipV="1">
            <a:off x="3283007" y="1745535"/>
            <a:ext cx="194871" cy="700186"/>
          </a:xfrm>
          <a:prstGeom prst="straightConnector1">
            <a:avLst/>
          </a:prstGeom>
          <a:ln w="22225">
            <a:solidFill>
              <a:srgbClr val="0000FF"/>
            </a:solidFill>
            <a:prstDash val="sysDot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0" idx="0"/>
            <a:endCxn id="32" idx="2"/>
          </p:cNvCxnSpPr>
          <p:nvPr/>
        </p:nvCxnSpPr>
        <p:spPr>
          <a:xfrm flipV="1">
            <a:off x="2527090" y="2858632"/>
            <a:ext cx="950788" cy="1623427"/>
          </a:xfrm>
          <a:prstGeom prst="straightConnector1">
            <a:avLst/>
          </a:prstGeom>
          <a:ln w="22225">
            <a:solidFill>
              <a:srgbClr val="0000FF"/>
            </a:solidFill>
            <a:prstDash val="sysDot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3" idx="1"/>
            <a:endCxn id="32" idx="2"/>
          </p:cNvCxnSpPr>
          <p:nvPr/>
        </p:nvCxnSpPr>
        <p:spPr>
          <a:xfrm flipV="1">
            <a:off x="2844603" y="2858632"/>
            <a:ext cx="633275" cy="2000638"/>
          </a:xfrm>
          <a:prstGeom prst="straightConnector1">
            <a:avLst/>
          </a:prstGeom>
          <a:ln w="22225">
            <a:solidFill>
              <a:srgbClr val="0000FF"/>
            </a:solidFill>
            <a:prstDash val="sysDot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8" idx="1"/>
            <a:endCxn id="32" idx="2"/>
          </p:cNvCxnSpPr>
          <p:nvPr/>
        </p:nvCxnSpPr>
        <p:spPr>
          <a:xfrm flipH="1" flipV="1">
            <a:off x="3477878" y="2858632"/>
            <a:ext cx="360677" cy="766283"/>
          </a:xfrm>
          <a:prstGeom prst="straightConnector1">
            <a:avLst/>
          </a:prstGeom>
          <a:ln w="22225">
            <a:solidFill>
              <a:srgbClr val="0000FF"/>
            </a:solidFill>
            <a:prstDash val="sysDot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9" idx="1"/>
            <a:endCxn id="32" idx="2"/>
          </p:cNvCxnSpPr>
          <p:nvPr/>
        </p:nvCxnSpPr>
        <p:spPr>
          <a:xfrm flipH="1" flipV="1">
            <a:off x="3477878" y="2858632"/>
            <a:ext cx="941029" cy="773723"/>
          </a:xfrm>
          <a:prstGeom prst="straightConnector1">
            <a:avLst/>
          </a:prstGeom>
          <a:ln w="22225">
            <a:solidFill>
              <a:srgbClr val="0000FF"/>
            </a:solidFill>
            <a:prstDash val="sysDot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14" idx="1"/>
            <a:endCxn id="33" idx="2"/>
          </p:cNvCxnSpPr>
          <p:nvPr/>
        </p:nvCxnSpPr>
        <p:spPr>
          <a:xfrm flipH="1" flipV="1">
            <a:off x="3283007" y="1745535"/>
            <a:ext cx="1917569" cy="2169301"/>
          </a:xfrm>
          <a:prstGeom prst="straightConnector1">
            <a:avLst/>
          </a:prstGeom>
          <a:ln w="22225">
            <a:solidFill>
              <a:srgbClr val="0000FF"/>
            </a:solidFill>
            <a:prstDash val="sysDot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26" idx="1"/>
            <a:endCxn id="33" idx="2"/>
          </p:cNvCxnSpPr>
          <p:nvPr/>
        </p:nvCxnSpPr>
        <p:spPr>
          <a:xfrm flipH="1" flipV="1">
            <a:off x="3283007" y="1745535"/>
            <a:ext cx="2516641" cy="1715722"/>
          </a:xfrm>
          <a:prstGeom prst="straightConnector1">
            <a:avLst/>
          </a:prstGeom>
          <a:ln w="22225">
            <a:solidFill>
              <a:srgbClr val="0000FF"/>
            </a:solidFill>
            <a:prstDash val="sysDot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5530984" y="3702516"/>
            <a:ext cx="5373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</a:rPr>
              <a:t>NET2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091506" y="3880597"/>
            <a:ext cx="6097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</a:rPr>
              <a:t>AGLT2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533166" y="3868409"/>
            <a:ext cx="610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FF"/>
                </a:solidFill>
              </a:rPr>
              <a:t>MWT2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969890" y="4165068"/>
            <a:ext cx="4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</a:rPr>
              <a:t>BNL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205679" y="4688950"/>
            <a:ext cx="6680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</a:rPr>
              <a:t>OCHEP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555806" y="5120542"/>
            <a:ext cx="5747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</a:rPr>
              <a:t>SWT2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94913" y="4290844"/>
            <a:ext cx="5348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</a:rPr>
              <a:t>SLAC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258599" y="2689216"/>
            <a:ext cx="11678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</a:rPr>
              <a:t>XRD-CENTRAL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659710" y="1303015"/>
            <a:ext cx="5574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</a:rPr>
              <a:t>GLRD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997716" y="1413496"/>
            <a:ext cx="11843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</a:rPr>
              <a:t>ATLAS-XRD-EU</a:t>
            </a:r>
            <a:endParaRPr lang="en-US" sz="1000" b="1" dirty="0">
              <a:solidFill>
                <a:srgbClr val="0000FF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39890" y="1413495"/>
            <a:ext cx="13177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FF"/>
                </a:solidFill>
              </a:rPr>
              <a:t>ATLAS-XRD-ASIA</a:t>
            </a:r>
            <a:endParaRPr lang="en-US" sz="1000" b="1" dirty="0">
              <a:solidFill>
                <a:srgbClr val="0000FF"/>
              </a:solidFill>
            </a:endParaRPr>
          </a:p>
        </p:txBody>
      </p:sp>
      <p:cxnSp>
        <p:nvCxnSpPr>
          <p:cNvPr id="111" name="Straight Arrow Connector 110"/>
          <p:cNvCxnSpPr>
            <a:stCxn id="110" idx="3"/>
            <a:endCxn id="33" idx="1"/>
          </p:cNvCxnSpPr>
          <p:nvPr/>
        </p:nvCxnSpPr>
        <p:spPr>
          <a:xfrm>
            <a:off x="1557679" y="1536606"/>
            <a:ext cx="1490645" cy="2474"/>
          </a:xfrm>
          <a:prstGeom prst="straightConnector1">
            <a:avLst/>
          </a:prstGeom>
          <a:ln w="22225">
            <a:solidFill>
              <a:srgbClr val="0000FF"/>
            </a:solidFill>
            <a:prstDash val="sysDot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33" idx="3"/>
            <a:endCxn id="109" idx="1"/>
          </p:cNvCxnSpPr>
          <p:nvPr/>
        </p:nvCxnSpPr>
        <p:spPr>
          <a:xfrm flipV="1">
            <a:off x="3517689" y="1536607"/>
            <a:ext cx="1480027" cy="2473"/>
          </a:xfrm>
          <a:prstGeom prst="straightConnector1">
            <a:avLst/>
          </a:prstGeom>
          <a:ln w="22225">
            <a:solidFill>
              <a:srgbClr val="0000FF"/>
            </a:solidFill>
            <a:prstDash val="sysDot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3" name="Picture 122" descr="Screen Shot 2013-07-14 at 18.39.13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65" y="4376905"/>
            <a:ext cx="940827" cy="717063"/>
          </a:xfrm>
          <a:prstGeom prst="rect">
            <a:avLst/>
          </a:prstGeom>
        </p:spPr>
      </p:pic>
      <p:sp>
        <p:nvSpPr>
          <p:cNvPr id="128" name="5-Point Star 127"/>
          <p:cNvSpPr/>
          <p:nvPr/>
        </p:nvSpPr>
        <p:spPr>
          <a:xfrm>
            <a:off x="4418907" y="3709985"/>
            <a:ext cx="239433" cy="212292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Arrow Connector 129"/>
          <p:cNvCxnSpPr/>
          <p:nvPr/>
        </p:nvCxnSpPr>
        <p:spPr>
          <a:xfrm flipH="1" flipV="1">
            <a:off x="829797" y="4182786"/>
            <a:ext cx="257468" cy="2285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stCxn id="17" idx="1"/>
            <a:endCxn id="33" idx="2"/>
          </p:cNvCxnSpPr>
          <p:nvPr/>
        </p:nvCxnSpPr>
        <p:spPr>
          <a:xfrm flipV="1">
            <a:off x="562355" y="1745535"/>
            <a:ext cx="2720652" cy="22922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5" name="Group 184"/>
          <p:cNvGrpSpPr/>
          <p:nvPr/>
        </p:nvGrpSpPr>
        <p:grpSpPr>
          <a:xfrm>
            <a:off x="2516680" y="2858632"/>
            <a:ext cx="1891817" cy="2000638"/>
            <a:chOff x="3611417" y="2943646"/>
            <a:chExt cx="1891817" cy="2000638"/>
          </a:xfrm>
        </p:grpSpPr>
        <p:cxnSp>
          <p:nvCxnSpPr>
            <p:cNvPr id="141" name="Straight Arrow Connector 140"/>
            <p:cNvCxnSpPr>
              <a:stCxn id="32" idx="2"/>
              <a:endCxn id="20" idx="0"/>
            </p:cNvCxnSpPr>
            <p:nvPr/>
          </p:nvCxnSpPr>
          <p:spPr>
            <a:xfrm flipH="1">
              <a:off x="3611417" y="2943646"/>
              <a:ext cx="950788" cy="162342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/>
            <p:cNvCxnSpPr>
              <a:stCxn id="32" idx="2"/>
              <a:endCxn id="23" idx="1"/>
            </p:cNvCxnSpPr>
            <p:nvPr/>
          </p:nvCxnSpPr>
          <p:spPr>
            <a:xfrm flipH="1">
              <a:off x="3928930" y="2943646"/>
              <a:ext cx="633275" cy="20006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>
              <a:stCxn id="32" idx="2"/>
              <a:endCxn id="8" idx="0"/>
            </p:cNvCxnSpPr>
            <p:nvPr/>
          </p:nvCxnSpPr>
          <p:spPr>
            <a:xfrm>
              <a:off x="4562205" y="2943646"/>
              <a:ext cx="360677" cy="8025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>
              <a:stCxn id="32" idx="2"/>
              <a:endCxn id="29" idx="1"/>
            </p:cNvCxnSpPr>
            <p:nvPr/>
          </p:nvCxnSpPr>
          <p:spPr>
            <a:xfrm>
              <a:off x="4562205" y="2943646"/>
              <a:ext cx="941029" cy="7737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3" name="Group 182"/>
          <p:cNvGrpSpPr/>
          <p:nvPr/>
        </p:nvGrpSpPr>
        <p:grpSpPr>
          <a:xfrm>
            <a:off x="1547269" y="1536606"/>
            <a:ext cx="4241969" cy="2378230"/>
            <a:chOff x="2642006" y="1621620"/>
            <a:chExt cx="4241969" cy="2378230"/>
          </a:xfrm>
        </p:grpSpPr>
        <p:cxnSp>
          <p:nvCxnSpPr>
            <p:cNvPr id="134" name="Straight Arrow Connector 133"/>
            <p:cNvCxnSpPr>
              <a:stCxn id="33" idx="2"/>
              <a:endCxn id="32" idx="0"/>
            </p:cNvCxnSpPr>
            <p:nvPr/>
          </p:nvCxnSpPr>
          <p:spPr>
            <a:xfrm>
              <a:off x="4367334" y="1830549"/>
              <a:ext cx="194871" cy="7001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/>
            <p:cNvCxnSpPr>
              <a:stCxn id="33" idx="2"/>
              <a:endCxn id="26" idx="1"/>
            </p:cNvCxnSpPr>
            <p:nvPr/>
          </p:nvCxnSpPr>
          <p:spPr>
            <a:xfrm>
              <a:off x="4367334" y="1830549"/>
              <a:ext cx="2516641" cy="17157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/>
            <p:cNvCxnSpPr>
              <a:stCxn id="33" idx="2"/>
              <a:endCxn id="14" idx="1"/>
            </p:cNvCxnSpPr>
            <p:nvPr/>
          </p:nvCxnSpPr>
          <p:spPr>
            <a:xfrm>
              <a:off x="4367334" y="1830549"/>
              <a:ext cx="1917569" cy="21693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/>
            <p:cNvCxnSpPr>
              <a:stCxn id="33" idx="3"/>
              <a:endCxn id="109" idx="1"/>
            </p:cNvCxnSpPr>
            <p:nvPr/>
          </p:nvCxnSpPr>
          <p:spPr>
            <a:xfrm flipV="1">
              <a:off x="4602016" y="1621621"/>
              <a:ext cx="1480027" cy="247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/>
            <p:cNvCxnSpPr>
              <a:stCxn id="33" idx="1"/>
              <a:endCxn id="110" idx="3"/>
            </p:cNvCxnSpPr>
            <p:nvPr/>
          </p:nvCxnSpPr>
          <p:spPr>
            <a:xfrm flipH="1" flipV="1">
              <a:off x="2642006" y="1621620"/>
              <a:ext cx="1490645" cy="24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8" name="Picture 187" descr="Screen Shot 2013-07-14 at 19.04.47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81" y="4376905"/>
            <a:ext cx="928711" cy="720791"/>
          </a:xfrm>
          <a:prstGeom prst="rect">
            <a:avLst/>
          </a:prstGeom>
        </p:spPr>
      </p:pic>
      <p:sp>
        <p:nvSpPr>
          <p:cNvPr id="70" name="Sun 69"/>
          <p:cNvSpPr/>
          <p:nvPr/>
        </p:nvSpPr>
        <p:spPr>
          <a:xfrm>
            <a:off x="5589144" y="330676"/>
            <a:ext cx="469365" cy="412911"/>
          </a:xfrm>
          <a:prstGeom prst="sun">
            <a:avLst/>
          </a:prstGeom>
          <a:ln>
            <a:solidFill>
              <a:srgbClr val="0000FF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Can 70"/>
          <p:cNvSpPr/>
          <p:nvPr/>
        </p:nvSpPr>
        <p:spPr>
          <a:xfrm>
            <a:off x="5630557" y="861120"/>
            <a:ext cx="427952" cy="14496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191309" y="352466"/>
            <a:ext cx="971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redirector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191309" y="743587"/>
            <a:ext cx="847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endpoint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34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5307 0.11684 " pathEditMode="relative" ptsTypes="AA">
                                      <p:cBhvr>
                                        <p:cTn id="32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8" grpId="1" animBg="1"/>
      <p:bldP spid="128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ingredients?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gLFN</a:t>
            </a:r>
            <a:r>
              <a:rPr lang="en-US" dirty="0" smtClean="0"/>
              <a:t> – global Logical Filename</a:t>
            </a:r>
          </a:p>
          <a:p>
            <a:r>
              <a:rPr lang="en-US" dirty="0" smtClean="0"/>
              <a:t>Protocol</a:t>
            </a:r>
          </a:p>
          <a:p>
            <a:r>
              <a:rPr lang="en-US" dirty="0" smtClean="0"/>
              <a:t>Storage systems at sites</a:t>
            </a:r>
          </a:p>
          <a:p>
            <a:r>
              <a:rPr lang="en-US" dirty="0" smtClean="0"/>
              <a:t>Redirectors</a:t>
            </a:r>
          </a:p>
          <a:p>
            <a:r>
              <a:rPr lang="en-US" dirty="0" smtClean="0"/>
              <a:t>Federation description</a:t>
            </a:r>
          </a:p>
          <a:p>
            <a:r>
              <a:rPr lang="en-US" dirty="0" smtClean="0"/>
              <a:t>Monitoring</a:t>
            </a:r>
          </a:p>
          <a:p>
            <a:r>
              <a:rPr lang="en-US" dirty="0" smtClean="0"/>
              <a:t>Storage service integration</a:t>
            </a:r>
          </a:p>
          <a:p>
            <a:r>
              <a:rPr lang="en-US" dirty="0" smtClean="0"/>
              <a:t>Applications</a:t>
            </a:r>
          </a:p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250320" y="2495337"/>
            <a:ext cx="3444948" cy="196062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0" tIns="45720" rIns="0" bIns="45720" rtlCol="0">
            <a:no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sz="2800" dirty="0" smtClean="0">
                <a:solidFill>
                  <a:srgbClr val="FFFFFF"/>
                </a:solidFill>
              </a:rPr>
              <a:t>Simplicity for user requires a smart (therefore complex) system.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050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Logical Filenames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ATLAS data management based on DQ2</a:t>
            </a:r>
          </a:p>
          <a:p>
            <a:pPr lvl="1"/>
            <a:r>
              <a:rPr lang="en-US" dirty="0" smtClean="0"/>
              <a:t>Files are organized in </a:t>
            </a:r>
            <a:r>
              <a:rPr lang="en-US" dirty="0" err="1" smtClean="0"/>
              <a:t>DataSets</a:t>
            </a:r>
            <a:r>
              <a:rPr lang="en-US" dirty="0" smtClean="0"/>
              <a:t>, </a:t>
            </a:r>
            <a:r>
              <a:rPr lang="en-US" dirty="0" err="1" smtClean="0"/>
              <a:t>DataSets</a:t>
            </a:r>
            <a:r>
              <a:rPr lang="en-US" dirty="0" smtClean="0"/>
              <a:t> in </a:t>
            </a:r>
            <a:r>
              <a:rPr lang="en-US" dirty="0" err="1" smtClean="0"/>
              <a:t>DataContainers</a:t>
            </a:r>
            <a:r>
              <a:rPr lang="en-US" dirty="0" smtClean="0"/>
              <a:t>, exist in one or more </a:t>
            </a:r>
            <a:r>
              <a:rPr lang="en-US" dirty="0" err="1" smtClean="0"/>
              <a:t>SpaceTokens</a:t>
            </a:r>
            <a:r>
              <a:rPr lang="en-US" dirty="0" smtClean="0"/>
              <a:t> at one or more </a:t>
            </a:r>
            <a:r>
              <a:rPr lang="en-US" dirty="0" err="1" smtClean="0"/>
              <a:t>StorageElements</a:t>
            </a:r>
            <a:r>
              <a:rPr lang="en-US" dirty="0" smtClean="0"/>
              <a:t> and are registered in DQ2</a:t>
            </a:r>
            <a:endParaRPr lang="en-US" dirty="0"/>
          </a:p>
          <a:p>
            <a:pPr lvl="1"/>
            <a:r>
              <a:rPr lang="en-US" dirty="0" smtClean="0"/>
              <a:t>File catalog database LFC is an Oracle DB and contains mapping of logical file names to their physical path(s)</a:t>
            </a:r>
          </a:p>
          <a:p>
            <a:pPr lvl="1"/>
            <a:r>
              <a:rPr lang="en-US" dirty="0" smtClean="0"/>
              <a:t>Each endpoint when asked for a file,  queries LFC to find exact path of the file before delivering it or responding that file is not there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roved to be large complication: multiple LFCs, authentication issues, scaling, latencies</a:t>
            </a:r>
          </a:p>
          <a:p>
            <a:r>
              <a:rPr lang="en-US" dirty="0" smtClean="0"/>
              <a:t>Now moving to new DDM system - RUCIO</a:t>
            </a:r>
          </a:p>
          <a:p>
            <a:pPr lvl="1"/>
            <a:r>
              <a:rPr lang="en-US" dirty="0" smtClean="0"/>
              <a:t>Simple function will derive PFN from </a:t>
            </a:r>
            <a:r>
              <a:rPr lang="en-US" dirty="0" err="1" smtClean="0"/>
              <a:t>gLFN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Much faster, more reliable, easier to set up.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72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Protocol: XRootD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r>
              <a:rPr lang="en-US" sz="2200" dirty="0" smtClean="0"/>
              <a:t>The </a:t>
            </a:r>
            <a:r>
              <a:rPr lang="en-US" sz="2200" dirty="0"/>
              <a:t>XROOTD project aims at giving high performance, </a:t>
            </a:r>
            <a:r>
              <a:rPr lang="en-US" sz="2200" dirty="0" smtClean="0"/>
              <a:t>scalable, </a:t>
            </a:r>
            <a:r>
              <a:rPr lang="en-US" sz="2200" dirty="0"/>
              <a:t>fault tolerant access to data repositories of many </a:t>
            </a:r>
            <a:r>
              <a:rPr lang="en-US" sz="2200" dirty="0" smtClean="0"/>
              <a:t>kinds</a:t>
            </a:r>
          </a:p>
          <a:p>
            <a:r>
              <a:rPr lang="en-US" sz="2200" dirty="0" smtClean="0"/>
              <a:t>Widely used in High Energy Physics</a:t>
            </a:r>
          </a:p>
          <a:p>
            <a:r>
              <a:rPr lang="en-US" sz="2200" dirty="0" smtClean="0"/>
              <a:t>Supported by ROOT</a:t>
            </a:r>
          </a:p>
          <a:p>
            <a:r>
              <a:rPr lang="en-US" sz="2200" dirty="0" smtClean="0"/>
              <a:t>XRootD clients: xrdcp and </a:t>
            </a:r>
            <a:r>
              <a:rPr lang="en-US" sz="2200" dirty="0" err="1" smtClean="0"/>
              <a:t>xrdfs</a:t>
            </a:r>
            <a:endParaRPr lang="en-US" sz="2200" dirty="0" smtClean="0"/>
          </a:p>
          <a:p>
            <a:r>
              <a:rPr lang="en-US" sz="2200" dirty="0" smtClean="0"/>
              <a:t>File path start with </a:t>
            </a:r>
            <a:r>
              <a:rPr lang="en-US" sz="2200" b="1" dirty="0" smtClean="0"/>
              <a:t>root://</a:t>
            </a:r>
            <a:r>
              <a:rPr lang="en-US" sz="2200" b="1" dirty="0" err="1" smtClean="0"/>
              <a:t>servername</a:t>
            </a:r>
            <a:r>
              <a:rPr lang="en-US" sz="2200" b="1" dirty="0" smtClean="0"/>
              <a:t>:[port]/…</a:t>
            </a:r>
            <a:r>
              <a:rPr lang="en-US" sz="2200" dirty="0" smtClean="0"/>
              <a:t> </a:t>
            </a:r>
          </a:p>
          <a:p>
            <a:r>
              <a:rPr lang="en-US" sz="2200" dirty="0" smtClean="0"/>
              <a:t>Can serve from any posix</a:t>
            </a:r>
            <a:r>
              <a:rPr lang="en-US" sz="2200" dirty="0"/>
              <a:t> </a:t>
            </a:r>
            <a:r>
              <a:rPr lang="en-US" sz="2200" dirty="0" smtClean="0"/>
              <a:t>storage, dCache xrootd plugin implements protocol</a:t>
            </a:r>
            <a:endParaRPr lang="en-US" sz="2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115" y="2358229"/>
            <a:ext cx="2660531" cy="922603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348994" y="4973479"/>
            <a:ext cx="4891309" cy="991356"/>
            <a:chOff x="2356637" y="4983485"/>
            <a:chExt cx="4891309" cy="99135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56637" y="4984241"/>
              <a:ext cx="986272" cy="986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39342" y="4984241"/>
              <a:ext cx="990600" cy="9906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92215" y="4984241"/>
              <a:ext cx="990600" cy="9906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75681" y="4983485"/>
              <a:ext cx="990600" cy="9906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57346" y="4984241"/>
              <a:ext cx="990600" cy="9906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881321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Diversity of Storage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ATLAS uses 80+ WLCG computing sites organized in Tiers</a:t>
            </a:r>
            <a:endParaRPr lang="en-US" dirty="0"/>
          </a:p>
          <a:p>
            <a:r>
              <a:rPr lang="en-US" dirty="0" smtClean="0"/>
              <a:t>Various storage technologies are used: dCache, DPM, </a:t>
            </a:r>
            <a:r>
              <a:rPr lang="en-US" dirty="0" err="1" smtClean="0"/>
              <a:t>Lustre</a:t>
            </a:r>
            <a:r>
              <a:rPr lang="en-US" dirty="0" smtClean="0"/>
              <a:t>, GPFS, Storm, XRootD and EOS</a:t>
            </a:r>
          </a:p>
          <a:p>
            <a:r>
              <a:rPr lang="en-US" dirty="0" smtClean="0"/>
              <a:t>Single source of deployment </a:t>
            </a:r>
            <a:r>
              <a:rPr lang="en-US" dirty="0" err="1" smtClean="0"/>
              <a:t>documentation:</a:t>
            </a:r>
            <a:r>
              <a:rPr lang="en-US" dirty="0" err="1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://twiki.cern.ch/twiki/bin/view/AtlasComputing/JoiningTheATLASFederation</a:t>
            </a:r>
            <a:endParaRPr lang="en-US" dirty="0" smtClean="0"/>
          </a:p>
          <a:p>
            <a:r>
              <a:rPr lang="en-US" dirty="0" smtClean="0"/>
              <a:t>To ease support we have experts for different technologies</a:t>
            </a:r>
          </a:p>
          <a:p>
            <a:r>
              <a:rPr lang="en-US" dirty="0" smtClean="0"/>
              <a:t>To ease communications we have contact persons per national cloud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358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Storage Endpoints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6165614" y="2633134"/>
            <a:ext cx="2632326" cy="3092179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b="1" dirty="0"/>
              <a:t>41 sites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b="1" dirty="0"/>
              <a:t>72% done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b="1" dirty="0"/>
              <a:t>All of </a:t>
            </a:r>
            <a:r>
              <a:rPr lang="en-US" dirty="0"/>
              <a:t>USA, UK, DE, IT, RU, ES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b="1" dirty="0"/>
              <a:t>Most of </a:t>
            </a:r>
            <a:r>
              <a:rPr lang="en-US" dirty="0"/>
              <a:t>FR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b="1" dirty="0"/>
              <a:t>Recently joined: </a:t>
            </a:r>
            <a:r>
              <a:rPr lang="en-US" dirty="0"/>
              <a:t>Taiwan, PIC, IFAE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b="1" dirty="0" smtClean="0"/>
              <a:t>Next</a:t>
            </a:r>
            <a:r>
              <a:rPr lang="en-US" b="1" dirty="0"/>
              <a:t>: </a:t>
            </a:r>
            <a:r>
              <a:rPr lang="en-US" dirty="0"/>
              <a:t>AU, CA, NL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Vukotic, CHEP October 2013 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176734"/>
              </p:ext>
            </p:extLst>
          </p:nvPr>
        </p:nvGraphicFramePr>
        <p:xfrm>
          <a:off x="6165614" y="1682534"/>
          <a:ext cx="2632326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7442"/>
                <a:gridCol w="877442"/>
                <a:gridCol w="877442"/>
              </a:tblGrid>
              <a:tr h="3096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T2D</a:t>
                      </a:r>
                      <a:endParaRPr lang="en-US" dirty="0"/>
                    </a:p>
                  </a:txBody>
                  <a:tcPr anchor="ctr"/>
                </a:tc>
              </a:tr>
              <a:tr h="3096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6/12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34/44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228600" y="1671772"/>
            <a:ext cx="5658430" cy="4591635"/>
            <a:chOff x="190917" y="2087921"/>
            <a:chExt cx="6027089" cy="4988988"/>
          </a:xfrm>
        </p:grpSpPr>
        <p:pic>
          <p:nvPicPr>
            <p:cNvPr id="16" name="Picture 15" descr="Screen Shot 2013-09-03 at 14.24.19 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682" y="2087921"/>
              <a:ext cx="6026324" cy="251886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7" name="Picture 16" descr="Screen Shot 2013-09-03 at 14.22.41 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917" y="4583640"/>
              <a:ext cx="6027089" cy="24932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0" name="Title 1"/>
          <p:cNvSpPr txBox="1">
            <a:spLocks/>
          </p:cNvSpPr>
          <p:nvPr/>
        </p:nvSpPr>
        <p:spPr>
          <a:xfrm>
            <a:off x="6539784" y="1158550"/>
            <a:ext cx="1760283" cy="513947"/>
          </a:xfrm>
          <a:prstGeom prst="rect">
            <a:avLst/>
          </a:prstGeom>
        </p:spPr>
        <p:txBody>
          <a:bodyPr vert="horz" lIns="82058" tIns="41029" rIns="82058" bIns="41029" rtlCol="0" anchor="ctr">
            <a:normAutofit fontScale="90000" lnSpcReduction="20000"/>
          </a:bodyPr>
          <a:lstStyle>
            <a:lvl1pPr algn="l" defTabSz="410291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Coverage 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08915" y="1080570"/>
            <a:ext cx="5467302" cy="513947"/>
          </a:xfrm>
          <a:prstGeom prst="rect">
            <a:avLst/>
          </a:prstGeom>
        </p:spPr>
        <p:txBody>
          <a:bodyPr vert="horz" lIns="82058" tIns="41029" rIns="82058" bIns="41029" rtlCol="0" anchor="ctr">
            <a:noAutofit/>
          </a:bodyPr>
          <a:lstStyle>
            <a:lvl1pPr algn="l" defTabSz="410291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Continuous Status Monitoring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55827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AX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FAXtemplate.potx</Template>
  <TotalTime>20303</TotalTime>
  <Words>1773</Words>
  <Application>Microsoft Macintosh PowerPoint</Application>
  <PresentationFormat>On-screen Show (4:3)</PresentationFormat>
  <Paragraphs>351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Custom Design</vt:lpstr>
      <vt:lpstr>FAXtemplate</vt:lpstr>
      <vt:lpstr>Data Federation Strategies for ATLAS using XRootD</vt:lpstr>
      <vt:lpstr>What is FAX?</vt:lpstr>
      <vt:lpstr>But Not only that!</vt:lpstr>
      <vt:lpstr>HOW  it  works</vt:lpstr>
      <vt:lpstr>What are the ingredients?</vt:lpstr>
      <vt:lpstr>Global Logical Filenames</vt:lpstr>
      <vt:lpstr>Access Protocol: XRootD</vt:lpstr>
      <vt:lpstr>A Diversity of Storage Systems</vt:lpstr>
      <vt:lpstr>Storage Endpoints</vt:lpstr>
      <vt:lpstr>Redirector Network</vt:lpstr>
      <vt:lpstr>Describing the federation</vt:lpstr>
      <vt:lpstr>Monitoring the infrastructure</vt:lpstr>
      <vt:lpstr>“Summary” Monitoring Stream</vt:lpstr>
      <vt:lpstr>“Detailed” Monitoring Stream</vt:lpstr>
      <vt:lpstr>Detailed Monitoring: WLCG dashboard</vt:lpstr>
      <vt:lpstr>Job Failover using FAX</vt:lpstr>
      <vt:lpstr>FAX usage in Job Brokering</vt:lpstr>
      <vt:lpstr>PowerPoint Presentation</vt:lpstr>
      <vt:lpstr>FAX-based applications</vt:lpstr>
      <vt:lpstr>Performance</vt:lpstr>
      <vt:lpstr>Performance</vt:lpstr>
      <vt:lpstr>Future</vt:lpstr>
      <vt:lpstr>Conclusions</vt:lpstr>
      <vt:lpstr>Thank you! Questions?</vt:lpstr>
    </vt:vector>
  </TitlesOfParts>
  <Company>Laboratoire de l'Accelerateur Lineaire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ATLAS computing performance</dc:title>
  <dc:creator>Ilija Vukotic</dc:creator>
  <cp:lastModifiedBy>Ilija Vukotic</cp:lastModifiedBy>
  <cp:revision>519</cp:revision>
  <cp:lastPrinted>2013-09-05T16:11:44Z</cp:lastPrinted>
  <dcterms:created xsi:type="dcterms:W3CDTF">2011-12-08T09:55:08Z</dcterms:created>
  <dcterms:modified xsi:type="dcterms:W3CDTF">2013-10-10T22:59:23Z</dcterms:modified>
</cp:coreProperties>
</file>