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45"/>
  </p:notesMasterIdLst>
  <p:handoutMasterIdLst>
    <p:handoutMasterId r:id="rId46"/>
  </p:handoutMasterIdLst>
  <p:sldIdLst>
    <p:sldId id="256" r:id="rId2"/>
    <p:sldId id="273" r:id="rId3"/>
    <p:sldId id="339" r:id="rId4"/>
    <p:sldId id="336" r:id="rId5"/>
    <p:sldId id="485" r:id="rId6"/>
    <p:sldId id="286" r:id="rId7"/>
    <p:sldId id="476" r:id="rId8"/>
    <p:sldId id="288" r:id="rId9"/>
    <p:sldId id="287" r:id="rId10"/>
    <p:sldId id="481" r:id="rId11"/>
    <p:sldId id="473" r:id="rId12"/>
    <p:sldId id="474" r:id="rId13"/>
    <p:sldId id="483" r:id="rId14"/>
    <p:sldId id="471" r:id="rId15"/>
    <p:sldId id="442" r:id="rId16"/>
    <p:sldId id="466" r:id="rId17"/>
    <p:sldId id="470" r:id="rId18"/>
    <p:sldId id="443" r:id="rId19"/>
    <p:sldId id="445" r:id="rId20"/>
    <p:sldId id="446" r:id="rId21"/>
    <p:sldId id="448" r:id="rId22"/>
    <p:sldId id="444" r:id="rId23"/>
    <p:sldId id="449" r:id="rId24"/>
    <p:sldId id="450" r:id="rId25"/>
    <p:sldId id="475" r:id="rId26"/>
    <p:sldId id="454" r:id="rId27"/>
    <p:sldId id="447" r:id="rId28"/>
    <p:sldId id="455" r:id="rId29"/>
    <p:sldId id="456" r:id="rId30"/>
    <p:sldId id="459" r:id="rId31"/>
    <p:sldId id="458" r:id="rId32"/>
    <p:sldId id="478" r:id="rId33"/>
    <p:sldId id="477" r:id="rId34"/>
    <p:sldId id="451" r:id="rId35"/>
    <p:sldId id="330" r:id="rId36"/>
    <p:sldId id="465" r:id="rId37"/>
    <p:sldId id="461" r:id="rId38"/>
    <p:sldId id="462" r:id="rId39"/>
    <p:sldId id="463" r:id="rId40"/>
    <p:sldId id="464" r:id="rId41"/>
    <p:sldId id="484" r:id="rId42"/>
    <p:sldId id="482" r:id="rId43"/>
    <p:sldId id="480" r:id="rId44"/>
  </p:sldIdLst>
  <p:sldSz cx="9144000" cy="6858000" type="screen4x3"/>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796" autoAdjust="0"/>
  </p:normalViewPr>
  <p:slideViewPr>
    <p:cSldViewPr>
      <p:cViewPr varScale="1">
        <p:scale>
          <a:sx n="55" d="100"/>
          <a:sy n="55" d="100"/>
        </p:scale>
        <p:origin x="-64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7625" y="0"/>
            <a:ext cx="2951163" cy="496888"/>
          </a:xfrm>
          <a:prstGeom prst="rect">
            <a:avLst/>
          </a:prstGeom>
        </p:spPr>
        <p:txBody>
          <a:bodyPr vert="horz" lIns="91440" tIns="45720" rIns="91440" bIns="45720" rtlCol="0"/>
          <a:lstStyle>
            <a:lvl1pPr algn="r">
              <a:defRPr sz="1200"/>
            </a:lvl1pPr>
          </a:lstStyle>
          <a:p>
            <a:fld id="{D428FF2C-31B3-47DF-839F-203CF189A54D}" type="datetimeFigureOut">
              <a:rPr lang="en-US" smtClean="0"/>
              <a:pPr/>
              <a:t>2013-10-19</a:t>
            </a:fld>
            <a:endParaRPr lang="en-US"/>
          </a:p>
        </p:txBody>
      </p:sp>
      <p:sp>
        <p:nvSpPr>
          <p:cNvPr id="4" name="Footer Placeholder 3"/>
          <p:cNvSpPr>
            <a:spLocks noGrp="1"/>
          </p:cNvSpPr>
          <p:nvPr>
            <p:ph type="ftr" sz="quarter" idx="2"/>
          </p:nvPr>
        </p:nvSpPr>
        <p:spPr>
          <a:xfrm>
            <a:off x="0" y="9444038"/>
            <a:ext cx="2951163"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7625" y="9444038"/>
            <a:ext cx="2951163" cy="496887"/>
          </a:xfrm>
          <a:prstGeom prst="rect">
            <a:avLst/>
          </a:prstGeom>
        </p:spPr>
        <p:txBody>
          <a:bodyPr vert="horz" lIns="91440" tIns="45720" rIns="91440" bIns="45720" rtlCol="0" anchor="b"/>
          <a:lstStyle>
            <a:lvl1pPr algn="r">
              <a:defRPr sz="1200"/>
            </a:lvl1pPr>
          </a:lstStyle>
          <a:p>
            <a:fld id="{EECC6B56-C05A-4785-B681-C3A23C131192}" type="slidenum">
              <a:rPr lang="en-US" smtClean="0"/>
              <a:pPr/>
              <a:t>‹#›</a:t>
            </a:fld>
            <a:endParaRPr lang="en-US"/>
          </a:p>
        </p:txBody>
      </p:sp>
    </p:spTree>
    <p:extLst>
      <p:ext uri="{BB962C8B-B14F-4D97-AF65-F5344CB8AC3E}">
        <p14:creationId xmlns:p14="http://schemas.microsoft.com/office/powerpoint/2010/main" val="6153873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162" cy="497126"/>
          </a:xfrm>
          <a:prstGeom prst="rect">
            <a:avLst/>
          </a:prstGeom>
        </p:spPr>
        <p:txBody>
          <a:bodyPr vert="horz" lIns="95727" tIns="47864" rIns="95727" bIns="47864" rtlCol="0"/>
          <a:lstStyle>
            <a:lvl1pPr algn="l">
              <a:defRPr sz="1300"/>
            </a:lvl1pPr>
          </a:lstStyle>
          <a:p>
            <a:endParaRPr lang="en-US"/>
          </a:p>
        </p:txBody>
      </p:sp>
      <p:sp>
        <p:nvSpPr>
          <p:cNvPr id="3" name="Date Placeholder 2"/>
          <p:cNvSpPr>
            <a:spLocks noGrp="1"/>
          </p:cNvSpPr>
          <p:nvPr>
            <p:ph type="dt" idx="1"/>
          </p:nvPr>
        </p:nvSpPr>
        <p:spPr>
          <a:xfrm>
            <a:off x="3857637" y="0"/>
            <a:ext cx="2951162" cy="497126"/>
          </a:xfrm>
          <a:prstGeom prst="rect">
            <a:avLst/>
          </a:prstGeom>
        </p:spPr>
        <p:txBody>
          <a:bodyPr vert="horz" lIns="95727" tIns="47864" rIns="95727" bIns="47864" rtlCol="0"/>
          <a:lstStyle>
            <a:lvl1pPr algn="r">
              <a:defRPr sz="1300"/>
            </a:lvl1pPr>
          </a:lstStyle>
          <a:p>
            <a:fld id="{D06A954A-0C02-4106-8741-81CF4C79CF78}" type="datetimeFigureOut">
              <a:rPr lang="en-US" smtClean="0"/>
              <a:pPr/>
              <a:t>2013-10-19</a:t>
            </a:fld>
            <a:endParaRPr lang="en-US"/>
          </a:p>
        </p:txBody>
      </p:sp>
      <p:sp>
        <p:nvSpPr>
          <p:cNvPr id="4" name="Slide Image Placeholder 3"/>
          <p:cNvSpPr>
            <a:spLocks noGrp="1" noRot="1" noChangeAspect="1"/>
          </p:cNvSpPr>
          <p:nvPr>
            <p:ph type="sldImg" idx="2"/>
          </p:nvPr>
        </p:nvSpPr>
        <p:spPr>
          <a:xfrm>
            <a:off x="920750" y="746125"/>
            <a:ext cx="4968875" cy="3727450"/>
          </a:xfrm>
          <a:prstGeom prst="rect">
            <a:avLst/>
          </a:prstGeom>
          <a:noFill/>
          <a:ln w="12700">
            <a:solidFill>
              <a:prstClr val="black"/>
            </a:solidFill>
          </a:ln>
        </p:spPr>
        <p:txBody>
          <a:bodyPr vert="horz" lIns="95727" tIns="47864" rIns="95727" bIns="47864" rtlCol="0" anchor="ctr"/>
          <a:lstStyle/>
          <a:p>
            <a:endParaRPr lang="en-US"/>
          </a:p>
        </p:txBody>
      </p:sp>
      <p:sp>
        <p:nvSpPr>
          <p:cNvPr id="5" name="Notes Placeholder 4"/>
          <p:cNvSpPr>
            <a:spLocks noGrp="1"/>
          </p:cNvSpPr>
          <p:nvPr>
            <p:ph type="body" sz="quarter" idx="3"/>
          </p:nvPr>
        </p:nvSpPr>
        <p:spPr>
          <a:xfrm>
            <a:off x="681038" y="4722694"/>
            <a:ext cx="5448300" cy="4474131"/>
          </a:xfrm>
          <a:prstGeom prst="rect">
            <a:avLst/>
          </a:prstGeom>
        </p:spPr>
        <p:txBody>
          <a:bodyPr vert="horz" lIns="95727" tIns="47864" rIns="95727" bIns="4786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43662"/>
            <a:ext cx="2951162" cy="497126"/>
          </a:xfrm>
          <a:prstGeom prst="rect">
            <a:avLst/>
          </a:prstGeom>
        </p:spPr>
        <p:txBody>
          <a:bodyPr vert="horz" lIns="95727" tIns="47864" rIns="95727" bIns="47864" rtlCol="0" anchor="b"/>
          <a:lstStyle>
            <a:lvl1pPr algn="l">
              <a:defRPr sz="1300"/>
            </a:lvl1pPr>
          </a:lstStyle>
          <a:p>
            <a:endParaRPr lang="en-US"/>
          </a:p>
        </p:txBody>
      </p:sp>
      <p:sp>
        <p:nvSpPr>
          <p:cNvPr id="7" name="Slide Number Placeholder 6"/>
          <p:cNvSpPr>
            <a:spLocks noGrp="1"/>
          </p:cNvSpPr>
          <p:nvPr>
            <p:ph type="sldNum" sz="quarter" idx="5"/>
          </p:nvPr>
        </p:nvSpPr>
        <p:spPr>
          <a:xfrm>
            <a:off x="3857637" y="9443662"/>
            <a:ext cx="2951162" cy="497126"/>
          </a:xfrm>
          <a:prstGeom prst="rect">
            <a:avLst/>
          </a:prstGeom>
        </p:spPr>
        <p:txBody>
          <a:bodyPr vert="horz" lIns="95727" tIns="47864" rIns="95727" bIns="47864" rtlCol="0" anchor="b"/>
          <a:lstStyle>
            <a:lvl1pPr algn="r">
              <a:defRPr sz="1300"/>
            </a:lvl1pPr>
          </a:lstStyle>
          <a:p>
            <a:fld id="{6C140739-28B8-4559-8D34-C28A198370F4}" type="slidenum">
              <a:rPr lang="en-US" smtClean="0"/>
              <a:pPr/>
              <a:t>‹#›</a:t>
            </a:fld>
            <a:endParaRPr lang="en-US"/>
          </a:p>
        </p:txBody>
      </p:sp>
    </p:spTree>
    <p:extLst>
      <p:ext uri="{BB962C8B-B14F-4D97-AF65-F5344CB8AC3E}">
        <p14:creationId xmlns:p14="http://schemas.microsoft.com/office/powerpoint/2010/main" val="1827617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140739-28B8-4559-8D34-C28A198370F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140739-28B8-4559-8D34-C28A198370F4}" type="slidenum">
              <a:rPr lang="en-US" smtClean="0"/>
              <a:pPr/>
              <a:t>23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140739-28B8-4559-8D34-C28A198370F4}" type="slidenum">
              <a:rPr lang="en-US" smtClean="0"/>
              <a:pPr/>
              <a:t>27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140739-28B8-4559-8D34-C28A198370F4}" type="slidenum">
              <a:rPr lang="en-US" smtClean="0"/>
              <a:pPr/>
              <a:t>43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140739-28B8-4559-8D34-C28A198370F4}"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140739-28B8-4559-8D34-C28A198370F4}"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140739-28B8-4559-8D34-C28A198370F4}"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99727-AF90-40D1-89D7-674D97BDF836}" type="slidenum">
              <a:rPr lang="fi-FI" smtClean="0"/>
              <a:pPr/>
              <a:t>16</a:t>
            </a:fld>
            <a:endParaRPr lang="fi-FI"/>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GB" dirty="0"/>
          </a:p>
        </p:txBody>
      </p:sp>
      <p:sp>
        <p:nvSpPr>
          <p:cNvPr id="4" name="Slide Number Placeholder 3"/>
          <p:cNvSpPr>
            <a:spLocks noGrp="1"/>
          </p:cNvSpPr>
          <p:nvPr>
            <p:ph type="sldNum" sz="quarter" idx="10"/>
          </p:nvPr>
        </p:nvSpPr>
        <p:spPr/>
        <p:txBody>
          <a:bodyPr/>
          <a:lstStyle/>
          <a:p>
            <a:fld id="{CC9DD51E-DB1B-47C8-88E2-9A7499005410}" type="slidenum">
              <a:rPr lang="en-US" smtClean="0"/>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i-FI" baseline="0" dirty="0" smtClean="0"/>
          </a:p>
        </p:txBody>
      </p:sp>
      <p:sp>
        <p:nvSpPr>
          <p:cNvPr id="4" name="Slide Number Placeholder 3"/>
          <p:cNvSpPr>
            <a:spLocks noGrp="1"/>
          </p:cNvSpPr>
          <p:nvPr>
            <p:ph type="sldNum" sz="quarter" idx="10"/>
          </p:nvPr>
        </p:nvSpPr>
        <p:spPr/>
        <p:txBody>
          <a:bodyPr/>
          <a:lstStyle/>
          <a:p>
            <a:fld id="{6C140739-28B8-4559-8D34-C28A198370F4}" type="slidenum">
              <a:rPr lang="en-US" smtClean="0"/>
              <a:pPr/>
              <a:t>18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140739-28B8-4559-8D34-C28A198370F4}" type="slidenum">
              <a:rPr lang="en-US" smtClean="0"/>
              <a:pPr/>
              <a:t>19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140739-28B8-4559-8D34-C28A198370F4}"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tsikkodia">
    <p:spTree>
      <p:nvGrpSpPr>
        <p:cNvPr id="1" name=""/>
        <p:cNvGrpSpPr/>
        <p:nvPr/>
      </p:nvGrpSpPr>
      <p:grpSpPr>
        <a:xfrm>
          <a:off x="0" y="0"/>
          <a:ext cx="0" cy="0"/>
          <a:chOff x="0" y="0"/>
          <a:chExt cx="0" cy="0"/>
        </a:xfrm>
      </p:grpSpPr>
      <p:pic>
        <p:nvPicPr>
          <p:cNvPr id="3" name="Kuva 10" descr="8890755.jpg"/>
          <p:cNvPicPr>
            <a:picLocks noChangeAspect="1"/>
          </p:cNvPicPr>
          <p:nvPr/>
        </p:nvPicPr>
        <p:blipFill>
          <a:blip r:embed="rId2" cstate="print"/>
          <a:srcRect/>
          <a:stretch>
            <a:fillRect/>
          </a:stretch>
        </p:blipFill>
        <p:spPr bwMode="auto">
          <a:xfrm>
            <a:off x="4064000" y="1778000"/>
            <a:ext cx="5080000" cy="5080000"/>
          </a:xfrm>
          <a:prstGeom prst="rect">
            <a:avLst/>
          </a:prstGeom>
          <a:noFill/>
          <a:ln w="9525">
            <a:noFill/>
            <a:miter lim="800000"/>
            <a:headEnd/>
            <a:tailEnd/>
          </a:ln>
        </p:spPr>
      </p:pic>
      <p:pic>
        <p:nvPicPr>
          <p:cNvPr id="4" name="Kuva 11" descr="CSClogo.eps"/>
          <p:cNvPicPr>
            <a:picLocks noChangeAspect="1"/>
          </p:cNvPicPr>
          <p:nvPr/>
        </p:nvPicPr>
        <p:blipFill>
          <a:blip r:embed="rId3" cstate="print"/>
          <a:srcRect/>
          <a:stretch>
            <a:fillRect/>
          </a:stretch>
        </p:blipFill>
        <p:spPr bwMode="auto">
          <a:xfrm>
            <a:off x="7812088" y="301625"/>
            <a:ext cx="1004887" cy="641350"/>
          </a:xfrm>
          <a:prstGeom prst="rect">
            <a:avLst/>
          </a:prstGeom>
          <a:noFill/>
          <a:ln w="9525">
            <a:noFill/>
            <a:miter lim="800000"/>
            <a:headEnd/>
            <a:tailEnd/>
          </a:ln>
        </p:spPr>
      </p:pic>
      <p:pic>
        <p:nvPicPr>
          <p:cNvPr id="5" name="Kuva 8" descr="kansikuva.jpg"/>
          <p:cNvPicPr>
            <a:picLocks noChangeAspect="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pic>
        <p:nvPicPr>
          <p:cNvPr id="6" name="Kuva 12" descr="CSClogo.eps"/>
          <p:cNvPicPr>
            <a:picLocks noChangeAspect="1"/>
          </p:cNvPicPr>
          <p:nvPr/>
        </p:nvPicPr>
        <p:blipFill>
          <a:blip r:embed="rId5" cstate="print"/>
          <a:srcRect/>
          <a:stretch>
            <a:fillRect/>
          </a:stretch>
        </p:blipFill>
        <p:spPr bwMode="auto">
          <a:xfrm>
            <a:off x="7696200" y="280988"/>
            <a:ext cx="1177925" cy="749300"/>
          </a:xfrm>
          <a:prstGeom prst="rect">
            <a:avLst/>
          </a:prstGeom>
          <a:noFill/>
          <a:ln w="9525">
            <a:noFill/>
            <a:miter lim="800000"/>
            <a:headEnd/>
            <a:tailEnd/>
          </a:ln>
        </p:spPr>
      </p:pic>
      <p:sp>
        <p:nvSpPr>
          <p:cNvPr id="10" name="Otsikko 1"/>
          <p:cNvSpPr>
            <a:spLocks noGrp="1"/>
          </p:cNvSpPr>
          <p:nvPr>
            <p:ph type="ctrTitle"/>
          </p:nvPr>
        </p:nvSpPr>
        <p:spPr>
          <a:xfrm>
            <a:off x="2382578" y="4947805"/>
            <a:ext cx="7772400" cy="293601"/>
          </a:xfrm>
        </p:spPr>
        <p:txBody>
          <a:bodyPr>
            <a:noAutofit/>
          </a:bodyPr>
          <a:lstStyle>
            <a:lvl1pPr algn="l">
              <a:defRPr sz="2400">
                <a:solidFill>
                  <a:schemeClr val="bg1"/>
                </a:solidFill>
              </a:defRPr>
            </a:lvl1pPr>
          </a:lstStyle>
          <a:p>
            <a:r>
              <a:rPr lang="en-US" smtClean="0"/>
              <a:t>Click to edit Master title style</a:t>
            </a:r>
            <a:endParaRPr lang="fi-FI" dirty="0"/>
          </a:p>
        </p:txBody>
      </p:sp>
      <p:sp>
        <p:nvSpPr>
          <p:cNvPr id="7" name="Päiväyksen paikkamerkki 3"/>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8" name="Alatunnisteen paikkamerkki 4"/>
          <p:cNvSpPr>
            <a:spLocks noGrp="1"/>
          </p:cNvSpPr>
          <p:nvPr>
            <p:ph type="ftr" sz="quarter" idx="11"/>
          </p:nvPr>
        </p:nvSpPr>
        <p:spPr/>
        <p:txBody>
          <a:bodyPr/>
          <a:lstStyle>
            <a:lvl1pPr>
              <a:defRPr/>
            </a:lvl1pPr>
          </a:lstStyle>
          <a:p>
            <a:endParaRPr lang="en-US" dirty="0"/>
          </a:p>
        </p:txBody>
      </p:sp>
      <p:sp>
        <p:nvSpPr>
          <p:cNvPr id="9" name="Dian numeron paikkamerkki 5"/>
          <p:cNvSpPr>
            <a:spLocks noGrp="1"/>
          </p:cNvSpPr>
          <p:nvPr>
            <p:ph type="sldNum" sz="quarter" idx="12"/>
          </p:nvPr>
        </p:nvSpPr>
        <p:spPr>
          <a:xfrm>
            <a:off x="6553200" y="6356350"/>
            <a:ext cx="2133600"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Pystysuora otsikko ja teksti">
    <p:spTree>
      <p:nvGrpSpPr>
        <p:cNvPr id="1" name=""/>
        <p:cNvGrpSpPr/>
        <p:nvPr/>
      </p:nvGrpSpPr>
      <p:grpSpPr>
        <a:xfrm>
          <a:off x="0" y="0"/>
          <a:ext cx="0" cy="0"/>
          <a:chOff x="0" y="0"/>
          <a:chExt cx="0" cy="0"/>
        </a:xfrm>
      </p:grpSpPr>
      <p:pic>
        <p:nvPicPr>
          <p:cNvPr id="4" name="Kuva 10" descr="8890755.jpg"/>
          <p:cNvPicPr>
            <a:picLocks noChangeAspect="1"/>
          </p:cNvPicPr>
          <p:nvPr/>
        </p:nvPicPr>
        <p:blipFill>
          <a:blip r:embed="rId2" cstate="print"/>
          <a:srcRect/>
          <a:stretch>
            <a:fillRect/>
          </a:stretch>
        </p:blipFill>
        <p:spPr bwMode="auto">
          <a:xfrm>
            <a:off x="4064000" y="1778000"/>
            <a:ext cx="5080000" cy="5080000"/>
          </a:xfrm>
          <a:prstGeom prst="rect">
            <a:avLst/>
          </a:prstGeom>
          <a:noFill/>
          <a:ln w="9525">
            <a:noFill/>
            <a:miter lim="800000"/>
            <a:headEnd/>
            <a:tailEnd/>
          </a:ln>
        </p:spPr>
      </p:pic>
      <p:pic>
        <p:nvPicPr>
          <p:cNvPr id="5" name="Kuva 11" descr="CSClogo.eps"/>
          <p:cNvPicPr>
            <a:picLocks noChangeAspect="1"/>
          </p:cNvPicPr>
          <p:nvPr/>
        </p:nvPicPr>
        <p:blipFill>
          <a:blip r:embed="rId3" cstate="print"/>
          <a:srcRect/>
          <a:stretch>
            <a:fillRect/>
          </a:stretch>
        </p:blipFill>
        <p:spPr bwMode="auto">
          <a:xfrm>
            <a:off x="7812088" y="301625"/>
            <a:ext cx="1004887" cy="641350"/>
          </a:xfrm>
          <a:prstGeom prst="rect">
            <a:avLst/>
          </a:prstGeom>
          <a:noFill/>
          <a:ln w="9525">
            <a:noFill/>
            <a:miter lim="800000"/>
            <a:headEnd/>
            <a:tailEnd/>
          </a:ln>
        </p:spPr>
      </p:pic>
      <p:sp>
        <p:nvSpPr>
          <p:cNvPr id="2" name="Pystysuuntainen otsikko 1"/>
          <p:cNvSpPr>
            <a:spLocks noGrp="1"/>
          </p:cNvSpPr>
          <p:nvPr>
            <p:ph type="title" orient="vert"/>
          </p:nvPr>
        </p:nvSpPr>
        <p:spPr>
          <a:xfrm>
            <a:off x="6019800" y="508000"/>
            <a:ext cx="1872343" cy="4844143"/>
          </a:xfrm>
        </p:spPr>
        <p:txBody>
          <a:bodyPr vert="eaVert"/>
          <a:lstStyle/>
          <a:p>
            <a:r>
              <a:rPr lang="en-US" smtClean="0"/>
              <a:t>Click to edit Master title style</a:t>
            </a:r>
            <a:endParaRPr lang="fi-FI" dirty="0"/>
          </a:p>
        </p:txBody>
      </p:sp>
      <p:sp>
        <p:nvSpPr>
          <p:cNvPr id="3" name="Pystysuoran tekstin paikkamerkki 2"/>
          <p:cNvSpPr>
            <a:spLocks noGrp="1"/>
          </p:cNvSpPr>
          <p:nvPr>
            <p:ph type="body" orient="vert" idx="1"/>
          </p:nvPr>
        </p:nvSpPr>
        <p:spPr>
          <a:xfrm>
            <a:off x="457200" y="508000"/>
            <a:ext cx="5562600" cy="48441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6" name="Päiväyksen paikkamerkki 3"/>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7" name="Alatunnisteen paikkamerkki 4"/>
          <p:cNvSpPr>
            <a:spLocks noGrp="1"/>
          </p:cNvSpPr>
          <p:nvPr>
            <p:ph type="ftr" sz="quarter" idx="11"/>
          </p:nvPr>
        </p:nvSpPr>
        <p:spPr/>
        <p:txBody>
          <a:bodyPr/>
          <a:lstStyle>
            <a:lvl1pPr>
              <a:defRPr/>
            </a:lvl1pPr>
          </a:lstStyle>
          <a:p>
            <a:endParaRPr lang="en-US" dirty="0"/>
          </a:p>
        </p:txBody>
      </p:sp>
      <p:sp>
        <p:nvSpPr>
          <p:cNvPr id="8" name="Dian numeron paikkamerkki 5"/>
          <p:cNvSpPr>
            <a:spLocks noGrp="1"/>
          </p:cNvSpPr>
          <p:nvPr>
            <p:ph type="sldNum" sz="quarter" idx="12"/>
          </p:nvPr>
        </p:nvSpPr>
        <p:spPr>
          <a:xfrm>
            <a:off x="6553200" y="6356350"/>
            <a:ext cx="2133600"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Otsikkodia">
    <p:spTree>
      <p:nvGrpSpPr>
        <p:cNvPr id="1" name=""/>
        <p:cNvGrpSpPr/>
        <p:nvPr/>
      </p:nvGrpSpPr>
      <p:grpSpPr>
        <a:xfrm>
          <a:off x="0" y="0"/>
          <a:ext cx="0" cy="0"/>
          <a:chOff x="0" y="0"/>
          <a:chExt cx="0" cy="0"/>
        </a:xfrm>
      </p:grpSpPr>
      <p:pic>
        <p:nvPicPr>
          <p:cNvPr id="9" name="Kuva 8" descr="kansi-ylä1.png"/>
          <p:cNvPicPr>
            <a:picLocks noChangeAspect="1"/>
          </p:cNvPicPr>
          <p:nvPr/>
        </p:nvPicPr>
        <p:blipFill>
          <a:blip r:embed="rId2" cstate="print"/>
          <a:stretch>
            <a:fillRect/>
          </a:stretch>
        </p:blipFill>
        <p:spPr>
          <a:xfrm>
            <a:off x="1" y="1"/>
            <a:ext cx="9152698" cy="4517701"/>
          </a:xfrm>
          <a:prstGeom prst="rect">
            <a:avLst/>
          </a:prstGeom>
        </p:spPr>
      </p:pic>
      <p:sp>
        <p:nvSpPr>
          <p:cNvPr id="2" name="Otsikko 1"/>
          <p:cNvSpPr>
            <a:spLocks noGrp="1"/>
          </p:cNvSpPr>
          <p:nvPr>
            <p:ph type="ctrTitle" hasCustomPrompt="1"/>
          </p:nvPr>
        </p:nvSpPr>
        <p:spPr>
          <a:xfrm>
            <a:off x="457200" y="4738913"/>
            <a:ext cx="8475834" cy="899886"/>
          </a:xfrm>
        </p:spPr>
        <p:txBody>
          <a:bodyPr>
            <a:normAutofit/>
          </a:bodyPr>
          <a:lstStyle>
            <a:lvl1pPr>
              <a:defRPr sz="3200" b="1" i="0" cap="none" baseline="0">
                <a:solidFill>
                  <a:schemeClr val="accent2"/>
                </a:solidFill>
                <a:latin typeface="Verdana"/>
                <a:cs typeface="Verdana"/>
              </a:defRPr>
            </a:lvl1pPr>
          </a:lstStyle>
          <a:p>
            <a:r>
              <a:rPr lang="fi-FI" dirty="0" smtClean="0"/>
              <a:t>Muokkaa perustyylejä osoittamalla</a:t>
            </a:r>
            <a:endParaRPr lang="fi-FI" dirty="0"/>
          </a:p>
        </p:txBody>
      </p:sp>
      <p:sp>
        <p:nvSpPr>
          <p:cNvPr id="3" name="Alaotsikko 2"/>
          <p:cNvSpPr>
            <a:spLocks noGrp="1"/>
          </p:cNvSpPr>
          <p:nvPr>
            <p:ph type="subTitle" idx="1"/>
          </p:nvPr>
        </p:nvSpPr>
        <p:spPr>
          <a:xfrm>
            <a:off x="457200" y="5638799"/>
            <a:ext cx="8475834" cy="541910"/>
          </a:xfrm>
        </p:spPr>
        <p:txBody>
          <a:bodyPr>
            <a:normAutofit/>
          </a:bodyPr>
          <a:lstStyle>
            <a:lvl1pPr marL="0" indent="0" algn="ctr">
              <a:buNone/>
              <a:defRPr sz="1800" b="0" i="0">
                <a:solidFill>
                  <a:schemeClr val="tx1"/>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dirty="0"/>
          </a:p>
        </p:txBody>
      </p:sp>
      <p:sp>
        <p:nvSpPr>
          <p:cNvPr id="4" name="Päiväyksen paikkamerkki 3"/>
          <p:cNvSpPr>
            <a:spLocks noGrp="1"/>
          </p:cNvSpPr>
          <p:nvPr>
            <p:ph type="dt" sz="half" idx="10"/>
          </p:nvPr>
        </p:nvSpPr>
        <p:spPr>
          <a:xfrm>
            <a:off x="7981152" y="179124"/>
            <a:ext cx="2133600" cy="365125"/>
          </a:xfrm>
          <a:noFill/>
        </p:spPr>
        <p:txBody>
          <a:bodyPr/>
          <a:lstStyle>
            <a:lvl1pPr>
              <a:defRPr>
                <a:ln>
                  <a:noFill/>
                </a:ln>
                <a:solidFill>
                  <a:schemeClr val="bg2"/>
                </a:solidFill>
                <a:latin typeface="Verdana"/>
                <a:cs typeface="Verdana"/>
              </a:defRPr>
            </a:lvl1pPr>
          </a:lstStyle>
          <a:p>
            <a:endParaRPr lang="fi-FI"/>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6629400" cy="3886200"/>
          </a:xfrm>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KATEMIA_Blank">
    <p:spTree>
      <p:nvGrpSpPr>
        <p:cNvPr id="1" name=""/>
        <p:cNvGrpSpPr/>
        <p:nvPr/>
      </p:nvGrpSpPr>
      <p:grpSpPr>
        <a:xfrm>
          <a:off x="0" y="0"/>
          <a:ext cx="0" cy="0"/>
          <a:chOff x="0" y="0"/>
          <a:chExt cx="0" cy="0"/>
        </a:xfrm>
      </p:grpSpPr>
      <p:sp>
        <p:nvSpPr>
          <p:cNvPr id="5" name="Title 4"/>
          <p:cNvSpPr>
            <a:spLocks noGrp="1"/>
          </p:cNvSpPr>
          <p:nvPr>
            <p:ph type="title"/>
          </p:nvPr>
        </p:nvSpPr>
        <p:spPr>
          <a:xfrm>
            <a:off x="807508" y="1105200"/>
            <a:ext cx="7989405" cy="626400"/>
          </a:xfrm>
        </p:spPr>
        <p:txBody>
          <a:bodyPr/>
          <a:lstStyle/>
          <a:p>
            <a:r>
              <a:rPr lang="fi-FI" smtClean="0"/>
              <a:t>Muokkaa perustyyl. napsautt.</a:t>
            </a:r>
            <a:endParaRPr lang="fi-FI"/>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KATEMIA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20801" y="1767840"/>
            <a:ext cx="8110175" cy="4519750"/>
          </a:xfrm>
        </p:spPr>
        <p:txBody>
          <a:bodyPr/>
          <a:lstStyle>
            <a:lvl1pPr>
              <a:defRPr sz="1800"/>
            </a:lvl1pPr>
            <a:lvl2pPr>
              <a:defRPr sz="1800"/>
            </a:lvl2pPr>
            <a:lvl3pPr>
              <a:defRPr sz="1800"/>
            </a:lvl3pPr>
            <a:lvl4pPr>
              <a:defRPr sz="1800"/>
            </a:lvl4pPr>
            <a:lvl5pPr>
              <a:defRPr sz="1800"/>
            </a:lvl5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14" name="Title 13"/>
          <p:cNvSpPr>
            <a:spLocks noGrp="1"/>
          </p:cNvSpPr>
          <p:nvPr>
            <p:ph type="title"/>
          </p:nvPr>
        </p:nvSpPr>
        <p:spPr>
          <a:xfrm>
            <a:off x="808482" y="1106280"/>
            <a:ext cx="8106416" cy="626727"/>
          </a:xfrm>
        </p:spPr>
        <p:txBody>
          <a:bodyPr/>
          <a:lstStyle/>
          <a:p>
            <a:r>
              <a:rPr lang="fi-FI" smtClean="0"/>
              <a:t>Muokkaa perustyyl. napsautt.</a:t>
            </a:r>
            <a:endParaRPr lang="fi-FI"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xt slide">
    <p:spTree>
      <p:nvGrpSpPr>
        <p:cNvPr id="1" name=""/>
        <p:cNvGrpSpPr/>
        <p:nvPr/>
      </p:nvGrpSpPr>
      <p:grpSpPr>
        <a:xfrm>
          <a:off x="0" y="0"/>
          <a:ext cx="0" cy="0"/>
          <a:chOff x="0" y="0"/>
          <a:chExt cx="0" cy="0"/>
        </a:xfrm>
      </p:grpSpPr>
      <p:sp>
        <p:nvSpPr>
          <p:cNvPr id="6" name="Title 1"/>
          <p:cNvSpPr>
            <a:spLocks noGrp="1"/>
          </p:cNvSpPr>
          <p:nvPr>
            <p:ph type="ctrTitle"/>
          </p:nvPr>
        </p:nvSpPr>
        <p:spPr>
          <a:xfrm>
            <a:off x="330200" y="968008"/>
            <a:ext cx="8492065" cy="685800"/>
          </a:xfrm>
        </p:spPr>
        <p:txBody>
          <a:bodyPr lIns="0" tIns="0" anchor="t">
            <a:normAutofit/>
          </a:bodyPr>
          <a:lstStyle>
            <a:lvl1pPr marL="0" marR="0" indent="0" algn="l" defTabSz="457200" rtl="0" eaLnBrk="1" fontAlgn="auto" latinLnBrk="0" hangingPunct="1">
              <a:lnSpc>
                <a:spcPct val="100000"/>
              </a:lnSpc>
              <a:spcBef>
                <a:spcPct val="0"/>
              </a:spcBef>
              <a:spcAft>
                <a:spcPts val="0"/>
              </a:spcAft>
              <a:buClrTx/>
              <a:buSzTx/>
              <a:buFontTx/>
              <a:buNone/>
              <a:tabLst/>
              <a:defRPr sz="3600" b="1" i="0" spc="-100" baseline="0">
                <a:solidFill>
                  <a:srgbClr val="BD0E2B"/>
                </a:solidFill>
                <a:latin typeface="Verdana"/>
                <a:cs typeface="Verdana"/>
              </a:defRPr>
            </a:lvl1pPr>
          </a:lstStyle>
          <a:p>
            <a:pPr lvl="0"/>
            <a:r>
              <a:rPr lang="en-US" smtClean="0"/>
              <a:t>Click to edit Master title style</a:t>
            </a:r>
            <a:endParaRPr lang="en-US" noProof="0" dirty="0" smtClean="0"/>
          </a:p>
        </p:txBody>
      </p:sp>
      <p:sp>
        <p:nvSpPr>
          <p:cNvPr id="18" name="Text Placeholder 17"/>
          <p:cNvSpPr>
            <a:spLocks noGrp="1"/>
          </p:cNvSpPr>
          <p:nvPr>
            <p:ph type="body" sz="quarter" idx="13"/>
          </p:nvPr>
        </p:nvSpPr>
        <p:spPr>
          <a:xfrm>
            <a:off x="330726" y="1672304"/>
            <a:ext cx="8491538" cy="279401"/>
          </a:xfrm>
        </p:spPr>
        <p:txBody>
          <a:bodyPr lIns="0" tIns="0" rIns="0" bIns="0">
            <a:normAutofit/>
          </a:bodyPr>
          <a:lstStyle>
            <a:lvl1pPr marL="342900" marR="0" indent="-342900" algn="l" defTabSz="457200" rtl="0" eaLnBrk="1" fontAlgn="auto" latinLnBrk="0" hangingPunct="1">
              <a:lnSpc>
                <a:spcPct val="100000"/>
              </a:lnSpc>
              <a:spcBef>
                <a:spcPct val="20000"/>
              </a:spcBef>
              <a:spcAft>
                <a:spcPts val="0"/>
              </a:spcAft>
              <a:buClrTx/>
              <a:buSzTx/>
              <a:buFontTx/>
              <a:buNone/>
              <a:tabLst/>
              <a:defRPr sz="1400" b="1" i="0" baseline="0">
                <a:latin typeface="Verdana"/>
                <a:cs typeface="Verdana"/>
              </a:defRPr>
            </a:lvl1pPr>
          </a:lstStyle>
          <a:p>
            <a:pPr lvl="0"/>
            <a:r>
              <a:rPr lang="en-US" smtClean="0"/>
              <a:t>Click to edit Master text styles</a:t>
            </a:r>
          </a:p>
        </p:txBody>
      </p:sp>
      <p:sp>
        <p:nvSpPr>
          <p:cNvPr id="26" name="Text Placeholder 25"/>
          <p:cNvSpPr>
            <a:spLocks noGrp="1"/>
          </p:cNvSpPr>
          <p:nvPr>
            <p:ph type="body" sz="quarter" idx="14"/>
          </p:nvPr>
        </p:nvSpPr>
        <p:spPr>
          <a:xfrm>
            <a:off x="330726" y="1951703"/>
            <a:ext cx="8492599" cy="3124200"/>
          </a:xfrm>
        </p:spPr>
        <p:txBody>
          <a:bodyPr lIns="0" rIns="0">
            <a:noAutofit/>
          </a:bodyPr>
          <a:lstStyle>
            <a:lvl1pPr marL="268288" indent="-268288">
              <a:spcBef>
                <a:spcPts val="0"/>
              </a:spcBef>
              <a:spcAft>
                <a:spcPts val="600"/>
              </a:spcAft>
              <a:buFont typeface="Arial" pitchFamily="34" charset="0"/>
              <a:buNone/>
              <a:defRPr sz="1400" b="0" i="0">
                <a:latin typeface="Verdana"/>
                <a:cs typeface="Verdana"/>
              </a:defRPr>
            </a:lvl1pPr>
            <a:lvl2pPr>
              <a:defRPr>
                <a:latin typeface="Verdana" pitchFamily="34" charset="0"/>
              </a:defRPr>
            </a:lvl2pPr>
            <a:lvl3pPr>
              <a:defRPr>
                <a:latin typeface="Verdana" pitchFamily="34" charset="0"/>
              </a:defRPr>
            </a:lvl3pPr>
            <a:lvl4pPr>
              <a:defRPr>
                <a:latin typeface="Verdana" pitchFamily="34" charset="0"/>
              </a:defRPr>
            </a:lvl4pPr>
            <a:lvl5pPr>
              <a:defRPr>
                <a:latin typeface="Verdana"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Mukautettu asettelu">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Päiväyksen paikkamerkki 3"/>
          <p:cNvSpPr txBox="1">
            <a:spLocks/>
          </p:cNvSpPr>
          <p:nvPr userDrawn="1"/>
        </p:nvSpPr>
        <p:spPr>
          <a:xfrm>
            <a:off x="6248400" y="6172200"/>
            <a:ext cx="1066800" cy="365125"/>
          </a:xfrm>
          <a:prstGeom prst="rect">
            <a:avLst/>
          </a:prstGeom>
        </p:spPr>
        <p:txBody>
          <a:bodyPr anchor="ctr"/>
          <a:lstStyle/>
          <a:p>
            <a:pPr>
              <a:defRPr/>
            </a:pPr>
            <a:r>
              <a:rPr lang="fi-FI" sz="1200" i="1" dirty="0" smtClean="0">
                <a:solidFill>
                  <a:srgbClr val="2497AF"/>
                </a:solidFill>
                <a:latin typeface="Lucida Sans" pitchFamily="102" charset="0"/>
                <a:ea typeface="ＭＳ Ｐゴシック" pitchFamily="102" charset="-128"/>
                <a:cs typeface="+mn-cs"/>
              </a:rPr>
              <a:t>6.5.2013</a:t>
            </a:r>
            <a:endParaRPr lang="en-US" sz="1200" i="1" dirty="0">
              <a:solidFill>
                <a:srgbClr val="2497AF"/>
              </a:solidFill>
              <a:latin typeface="Lucida Sans" pitchFamily="102" charset="0"/>
              <a:ea typeface="ＭＳ Ｐゴシック" pitchFamily="102" charset="-128"/>
              <a:cs typeface="+mn-cs"/>
            </a:endParaRPr>
          </a:p>
        </p:txBody>
      </p:sp>
      <p:sp>
        <p:nvSpPr>
          <p:cNvPr id="6" name="Dian numeron paikkamerkki 5"/>
          <p:cNvSpPr txBox="1">
            <a:spLocks/>
          </p:cNvSpPr>
          <p:nvPr userDrawn="1"/>
        </p:nvSpPr>
        <p:spPr>
          <a:xfrm>
            <a:off x="7162800" y="6172200"/>
            <a:ext cx="609600" cy="365125"/>
          </a:xfrm>
          <a:prstGeom prst="rect">
            <a:avLst/>
          </a:prstGeom>
        </p:spPr>
        <p:txBody>
          <a:bodyPr anchor="ctr"/>
          <a:lstStyle/>
          <a:p>
            <a:pPr algn="r"/>
            <a:fld id="{051828CB-7E8D-40E1-90BF-688F746FAF22}" type="slidenum">
              <a:rPr lang="fi-FI" sz="1200" i="1">
                <a:solidFill>
                  <a:srgbClr val="2497AF"/>
                </a:solidFill>
                <a:latin typeface="Lucida Sans" pitchFamily="34" charset="0"/>
              </a:rPr>
              <a:pPr algn="r"/>
              <a:t>‹#›</a:t>
            </a:fld>
            <a:endParaRPr lang="fi-FI" sz="1200" i="1" dirty="0">
              <a:solidFill>
                <a:srgbClr val="2497AF"/>
              </a:solidFill>
              <a:latin typeface="Lucida Sans" pitchFamily="34" charset="0"/>
            </a:endParaRPr>
          </a:p>
        </p:txBody>
      </p:sp>
      <p:sp>
        <p:nvSpPr>
          <p:cNvPr id="21" name="Otsikko 20"/>
          <p:cNvSpPr>
            <a:spLocks noGrp="1"/>
          </p:cNvSpPr>
          <p:nvPr>
            <p:ph type="title"/>
          </p:nvPr>
        </p:nvSpPr>
        <p:spPr/>
        <p:txBody>
          <a:bodyPr/>
          <a:lstStyle/>
          <a:p>
            <a:r>
              <a:rPr lang="fi-FI" smtClean="0"/>
              <a:t>Muokkaa perustyylejä osoitt.</a:t>
            </a:r>
            <a:endParaRPr lang="fi-FI"/>
          </a:p>
        </p:txBody>
      </p:sp>
      <p:sp>
        <p:nvSpPr>
          <p:cNvPr id="27" name="Sisällön paikkamerkki 26"/>
          <p:cNvSpPr>
            <a:spLocks noGrp="1"/>
          </p:cNvSpPr>
          <p:nvPr>
            <p:ph sz="quarter" idx="12"/>
          </p:nvPr>
        </p:nvSpPr>
        <p:spPr>
          <a:xfrm>
            <a:off x="990600" y="1752600"/>
            <a:ext cx="7162800" cy="1905000"/>
          </a:xfrm>
        </p:spPr>
        <p:txBody>
          <a:bodyPr/>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9" name="Alaotsikko 2"/>
          <p:cNvSpPr>
            <a:spLocks noGrp="1"/>
          </p:cNvSpPr>
          <p:nvPr>
            <p:ph type="subTitle" idx="1"/>
          </p:nvPr>
        </p:nvSpPr>
        <p:spPr>
          <a:xfrm>
            <a:off x="990600" y="4282177"/>
            <a:ext cx="7162800" cy="321883"/>
          </a:xfrm>
        </p:spPr>
        <p:txBody>
          <a:bodyPr/>
          <a:lstStyle>
            <a:lvl1pPr marL="0" indent="0" algn="l">
              <a:lnSpc>
                <a:spcPts val="2100"/>
              </a:lnSpc>
              <a:buNone/>
              <a:defRPr sz="2000" b="1" i="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dirty="0" smtClean="0"/>
              <a:t>Muokkaa alaotsikon perustyyliä </a:t>
            </a:r>
            <a:r>
              <a:rPr lang="fi-FI" dirty="0" err="1" smtClean="0"/>
              <a:t>osoitt</a:t>
            </a:r>
            <a:r>
              <a:rPr lang="fi-FI" dirty="0" smtClean="0"/>
              <a:t>.</a:t>
            </a:r>
            <a:endParaRPr lang="fi-FI" dirty="0"/>
          </a:p>
        </p:txBody>
      </p:sp>
      <p:sp>
        <p:nvSpPr>
          <p:cNvPr id="7" name="Alatunnisteen paikkamerkki 3"/>
          <p:cNvSpPr>
            <a:spLocks noGrp="1"/>
          </p:cNvSpPr>
          <p:nvPr>
            <p:ph type="ftr" sz="quarter" idx="13"/>
          </p:nvPr>
        </p:nvSpPr>
        <p:spPr/>
        <p:txBody>
          <a:bodyPr/>
          <a:lstStyle>
            <a:lvl1pPr>
              <a:defRPr/>
            </a:lvl1pPr>
          </a:lstStyle>
          <a:p>
            <a:pPr>
              <a:defRPr/>
            </a:pPr>
            <a:r>
              <a:rPr lang="fi-FI" dirty="0" smtClean="0"/>
              <a:t>www.kdk.fi</a:t>
            </a:r>
            <a:endParaRPr lang="fi-FI"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Otsikko ja sisältö">
    <p:spTree>
      <p:nvGrpSpPr>
        <p:cNvPr id="1" name=""/>
        <p:cNvGrpSpPr/>
        <p:nvPr/>
      </p:nvGrpSpPr>
      <p:grpSpPr>
        <a:xfrm>
          <a:off x="0" y="0"/>
          <a:ext cx="0" cy="0"/>
          <a:chOff x="0" y="0"/>
          <a:chExt cx="0" cy="0"/>
        </a:xfrm>
      </p:grpSpPr>
      <p:pic>
        <p:nvPicPr>
          <p:cNvPr id="4" name="Kuva 10" descr="8890755.jpg"/>
          <p:cNvPicPr>
            <a:picLocks noChangeAspect="1"/>
          </p:cNvPicPr>
          <p:nvPr/>
        </p:nvPicPr>
        <p:blipFill>
          <a:blip r:embed="rId2" cstate="print"/>
          <a:srcRect/>
          <a:stretch>
            <a:fillRect/>
          </a:stretch>
        </p:blipFill>
        <p:spPr bwMode="auto">
          <a:xfrm>
            <a:off x="4064000" y="1778000"/>
            <a:ext cx="5080000" cy="5080000"/>
          </a:xfrm>
          <a:prstGeom prst="rect">
            <a:avLst/>
          </a:prstGeom>
          <a:noFill/>
          <a:ln w="9525">
            <a:noFill/>
            <a:miter lim="800000"/>
            <a:headEnd/>
            <a:tailEnd/>
          </a:ln>
        </p:spPr>
      </p:pic>
      <p:pic>
        <p:nvPicPr>
          <p:cNvPr id="5" name="Kuva 11" descr="CSClogo.eps"/>
          <p:cNvPicPr>
            <a:picLocks noChangeAspect="1"/>
          </p:cNvPicPr>
          <p:nvPr/>
        </p:nvPicPr>
        <p:blipFill>
          <a:blip r:embed="rId3" cstate="print"/>
          <a:srcRect/>
          <a:stretch>
            <a:fillRect/>
          </a:stretch>
        </p:blipFill>
        <p:spPr bwMode="auto">
          <a:xfrm>
            <a:off x="7812088" y="301625"/>
            <a:ext cx="1004887" cy="641350"/>
          </a:xfrm>
          <a:prstGeom prst="rect">
            <a:avLst/>
          </a:prstGeom>
          <a:noFill/>
          <a:ln w="9525">
            <a:noFill/>
            <a:miter lim="800000"/>
            <a:headEnd/>
            <a:tailEnd/>
          </a:ln>
        </p:spPr>
      </p:pic>
      <p:sp>
        <p:nvSpPr>
          <p:cNvPr id="2" name="Otsikko 1"/>
          <p:cNvSpPr>
            <a:spLocks noGrp="1"/>
          </p:cNvSpPr>
          <p:nvPr>
            <p:ph type="title"/>
          </p:nvPr>
        </p:nvSpPr>
        <p:spPr>
          <a:xfrm>
            <a:off x="864000" y="612000"/>
            <a:ext cx="7308400" cy="993775"/>
          </a:xfrm>
        </p:spPr>
        <p:txBody>
          <a:bodyPr/>
          <a:lstStyle>
            <a:lvl1pPr algn="l">
              <a:defRPr>
                <a:solidFill>
                  <a:schemeClr val="accent1">
                    <a:lumMod val="60000"/>
                    <a:lumOff val="40000"/>
                  </a:schemeClr>
                </a:solidFill>
                <a:latin typeface="+mj-lt"/>
              </a:defRPr>
            </a:lvl1pPr>
          </a:lstStyle>
          <a:p>
            <a:r>
              <a:rPr lang="en-US" smtClean="0"/>
              <a:t>Click to edit Master title style</a:t>
            </a:r>
            <a:endParaRPr lang="fi-FI" dirty="0"/>
          </a:p>
        </p:txBody>
      </p:sp>
      <p:sp>
        <p:nvSpPr>
          <p:cNvPr id="3" name="Sisällön paikkamerkki 2"/>
          <p:cNvSpPr>
            <a:spLocks noGrp="1"/>
          </p:cNvSpPr>
          <p:nvPr>
            <p:ph idx="1"/>
          </p:nvPr>
        </p:nvSpPr>
        <p:spPr>
          <a:xfrm>
            <a:off x="864000" y="1836000"/>
            <a:ext cx="7308400" cy="4253672"/>
          </a:xfrm>
        </p:spPr>
        <p:txBody>
          <a:bodyPr/>
          <a:lstStyle>
            <a:lvl1pPr>
              <a:buClr>
                <a:schemeClr val="bg2"/>
              </a:buCl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6" name="Päiväyksen paikkamerkki 3"/>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7" name="Alatunnisteen paikkamerkki 4"/>
          <p:cNvSpPr>
            <a:spLocks noGrp="1"/>
          </p:cNvSpPr>
          <p:nvPr>
            <p:ph type="ftr" sz="quarter" idx="11"/>
          </p:nvPr>
        </p:nvSpPr>
        <p:spPr/>
        <p:txBody>
          <a:bodyPr/>
          <a:lstStyle>
            <a:lvl1pPr>
              <a:defRPr/>
            </a:lvl1pPr>
          </a:lstStyle>
          <a:p>
            <a:endParaRPr lang="en-US" dirty="0"/>
          </a:p>
        </p:txBody>
      </p:sp>
      <p:sp>
        <p:nvSpPr>
          <p:cNvPr id="8" name="Dian numeron paikkamerkki 5"/>
          <p:cNvSpPr>
            <a:spLocks noGrp="1"/>
          </p:cNvSpPr>
          <p:nvPr>
            <p:ph type="sldNum" sz="quarter" idx="12"/>
          </p:nvPr>
        </p:nvSpPr>
        <p:spPr>
          <a:xfrm>
            <a:off x="6853238" y="6356350"/>
            <a:ext cx="2133600"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Osan ylätunniste">
    <p:spTree>
      <p:nvGrpSpPr>
        <p:cNvPr id="1" name=""/>
        <p:cNvGrpSpPr/>
        <p:nvPr/>
      </p:nvGrpSpPr>
      <p:grpSpPr>
        <a:xfrm>
          <a:off x="0" y="0"/>
          <a:ext cx="0" cy="0"/>
          <a:chOff x="0" y="0"/>
          <a:chExt cx="0" cy="0"/>
        </a:xfrm>
      </p:grpSpPr>
      <p:pic>
        <p:nvPicPr>
          <p:cNvPr id="4" name="Kuva 10" descr="8890755.jpg"/>
          <p:cNvPicPr>
            <a:picLocks noChangeAspect="1"/>
          </p:cNvPicPr>
          <p:nvPr/>
        </p:nvPicPr>
        <p:blipFill>
          <a:blip r:embed="rId2" cstate="print"/>
          <a:srcRect/>
          <a:stretch>
            <a:fillRect/>
          </a:stretch>
        </p:blipFill>
        <p:spPr bwMode="auto">
          <a:xfrm>
            <a:off x="4064000" y="1778000"/>
            <a:ext cx="5080000" cy="5080000"/>
          </a:xfrm>
          <a:prstGeom prst="rect">
            <a:avLst/>
          </a:prstGeom>
          <a:noFill/>
          <a:ln w="9525">
            <a:noFill/>
            <a:miter lim="800000"/>
            <a:headEnd/>
            <a:tailEnd/>
          </a:ln>
        </p:spPr>
      </p:pic>
      <p:pic>
        <p:nvPicPr>
          <p:cNvPr id="5" name="Kuva 11" descr="CSClogo.eps"/>
          <p:cNvPicPr>
            <a:picLocks noChangeAspect="1"/>
          </p:cNvPicPr>
          <p:nvPr/>
        </p:nvPicPr>
        <p:blipFill>
          <a:blip r:embed="rId3" cstate="print"/>
          <a:srcRect/>
          <a:stretch>
            <a:fillRect/>
          </a:stretch>
        </p:blipFill>
        <p:spPr bwMode="auto">
          <a:xfrm>
            <a:off x="7812088" y="301625"/>
            <a:ext cx="1004887" cy="641350"/>
          </a:xfrm>
          <a:prstGeom prst="rect">
            <a:avLst/>
          </a:prstGeom>
          <a:noFill/>
          <a:ln w="9525">
            <a:noFill/>
            <a:miter lim="800000"/>
            <a:headEnd/>
            <a:tailEnd/>
          </a:ln>
        </p:spPr>
      </p:pic>
      <p:sp>
        <p:nvSpPr>
          <p:cNvPr id="2" name="Otsikko 1"/>
          <p:cNvSpPr>
            <a:spLocks noGrp="1"/>
          </p:cNvSpPr>
          <p:nvPr>
            <p:ph type="title"/>
          </p:nvPr>
        </p:nvSpPr>
        <p:spPr>
          <a:xfrm>
            <a:off x="864000" y="2755900"/>
            <a:ext cx="7308400" cy="1362075"/>
          </a:xfrm>
        </p:spPr>
        <p:txBody>
          <a:bodyPr anchor="t"/>
          <a:lstStyle>
            <a:lvl1pPr algn="l">
              <a:defRPr sz="4000" b="1" cap="all"/>
            </a:lvl1pPr>
          </a:lstStyle>
          <a:p>
            <a:r>
              <a:rPr lang="en-US" smtClean="0"/>
              <a:t>Click to edit Master title style</a:t>
            </a:r>
            <a:endParaRPr lang="fi-FI" dirty="0"/>
          </a:p>
        </p:txBody>
      </p:sp>
      <p:sp>
        <p:nvSpPr>
          <p:cNvPr id="3" name="Tekstin paikkamerkki 2"/>
          <p:cNvSpPr>
            <a:spLocks noGrp="1"/>
          </p:cNvSpPr>
          <p:nvPr>
            <p:ph type="body" idx="1"/>
          </p:nvPr>
        </p:nvSpPr>
        <p:spPr>
          <a:xfrm>
            <a:off x="864000" y="1255713"/>
            <a:ext cx="7308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äiväyksen paikkamerkki 3"/>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7" name="Alatunnisteen paikkamerkki 4"/>
          <p:cNvSpPr>
            <a:spLocks noGrp="1"/>
          </p:cNvSpPr>
          <p:nvPr>
            <p:ph type="ftr" sz="quarter" idx="11"/>
          </p:nvPr>
        </p:nvSpPr>
        <p:spPr/>
        <p:txBody>
          <a:bodyPr/>
          <a:lstStyle>
            <a:lvl1pPr>
              <a:defRPr/>
            </a:lvl1pPr>
          </a:lstStyle>
          <a:p>
            <a:endParaRPr lang="en-US" dirty="0"/>
          </a:p>
        </p:txBody>
      </p:sp>
      <p:sp>
        <p:nvSpPr>
          <p:cNvPr id="8" name="Dian numeron paikkamerkki 5"/>
          <p:cNvSpPr>
            <a:spLocks noGrp="1"/>
          </p:cNvSpPr>
          <p:nvPr>
            <p:ph type="sldNum" sz="quarter" idx="12"/>
          </p:nvPr>
        </p:nvSpPr>
        <p:spPr>
          <a:xfrm>
            <a:off x="6843713" y="6356350"/>
            <a:ext cx="2133600"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Kaksi sisältökohdetta">
    <p:spTree>
      <p:nvGrpSpPr>
        <p:cNvPr id="1" name=""/>
        <p:cNvGrpSpPr/>
        <p:nvPr/>
      </p:nvGrpSpPr>
      <p:grpSpPr>
        <a:xfrm>
          <a:off x="0" y="0"/>
          <a:ext cx="0" cy="0"/>
          <a:chOff x="0" y="0"/>
          <a:chExt cx="0" cy="0"/>
        </a:xfrm>
      </p:grpSpPr>
      <p:pic>
        <p:nvPicPr>
          <p:cNvPr id="5" name="Kuva 10" descr="8890755.jpg"/>
          <p:cNvPicPr>
            <a:picLocks noChangeAspect="1"/>
          </p:cNvPicPr>
          <p:nvPr/>
        </p:nvPicPr>
        <p:blipFill>
          <a:blip r:embed="rId2" cstate="print"/>
          <a:srcRect/>
          <a:stretch>
            <a:fillRect/>
          </a:stretch>
        </p:blipFill>
        <p:spPr bwMode="auto">
          <a:xfrm>
            <a:off x="4064000" y="1778000"/>
            <a:ext cx="5080000" cy="5080000"/>
          </a:xfrm>
          <a:prstGeom prst="rect">
            <a:avLst/>
          </a:prstGeom>
          <a:noFill/>
          <a:ln w="9525">
            <a:noFill/>
            <a:miter lim="800000"/>
            <a:headEnd/>
            <a:tailEnd/>
          </a:ln>
        </p:spPr>
      </p:pic>
      <p:pic>
        <p:nvPicPr>
          <p:cNvPr id="6" name="Kuva 11" descr="CSClogo.eps"/>
          <p:cNvPicPr>
            <a:picLocks noChangeAspect="1"/>
          </p:cNvPicPr>
          <p:nvPr/>
        </p:nvPicPr>
        <p:blipFill>
          <a:blip r:embed="rId3" cstate="print"/>
          <a:srcRect/>
          <a:stretch>
            <a:fillRect/>
          </a:stretch>
        </p:blipFill>
        <p:spPr bwMode="auto">
          <a:xfrm>
            <a:off x="7812088" y="301625"/>
            <a:ext cx="1004887" cy="641350"/>
          </a:xfrm>
          <a:prstGeom prst="rect">
            <a:avLst/>
          </a:prstGeom>
          <a:noFill/>
          <a:ln w="9525">
            <a:noFill/>
            <a:miter lim="800000"/>
            <a:headEnd/>
            <a:tailEnd/>
          </a:ln>
        </p:spPr>
      </p:pic>
      <p:sp>
        <p:nvSpPr>
          <p:cNvPr id="2" name="Otsikko 1"/>
          <p:cNvSpPr>
            <a:spLocks noGrp="1"/>
          </p:cNvSpPr>
          <p:nvPr>
            <p:ph type="title"/>
          </p:nvPr>
        </p:nvSpPr>
        <p:spPr>
          <a:xfrm>
            <a:off x="864000" y="612000"/>
            <a:ext cx="7308400" cy="993235"/>
          </a:xfrm>
        </p:spPr>
        <p:txBody>
          <a:bodyPr/>
          <a:lstStyle/>
          <a:p>
            <a:r>
              <a:rPr lang="en-US" smtClean="0"/>
              <a:t>Click to edit Master title style</a:t>
            </a:r>
            <a:endParaRPr lang="fi-FI" dirty="0"/>
          </a:p>
        </p:txBody>
      </p:sp>
      <p:sp>
        <p:nvSpPr>
          <p:cNvPr id="3" name="Sisällön paikkamerkki 2"/>
          <p:cNvSpPr>
            <a:spLocks noGrp="1"/>
          </p:cNvSpPr>
          <p:nvPr>
            <p:ph sz="half" idx="1"/>
          </p:nvPr>
        </p:nvSpPr>
        <p:spPr>
          <a:xfrm>
            <a:off x="864000" y="1836000"/>
            <a:ext cx="3708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4" name="Sisällön paikkamerkki 3"/>
          <p:cNvSpPr>
            <a:spLocks noGrp="1"/>
          </p:cNvSpPr>
          <p:nvPr>
            <p:ph sz="half" idx="2"/>
          </p:nvPr>
        </p:nvSpPr>
        <p:spPr>
          <a:xfrm>
            <a:off x="4572000" y="1836000"/>
            <a:ext cx="3600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7" name="Päiväyksen paikkamerkki 4"/>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8" name="Alatunnisteen paikkamerkki 5"/>
          <p:cNvSpPr>
            <a:spLocks noGrp="1"/>
          </p:cNvSpPr>
          <p:nvPr>
            <p:ph type="ftr" sz="quarter" idx="11"/>
          </p:nvPr>
        </p:nvSpPr>
        <p:spPr/>
        <p:txBody>
          <a:bodyPr/>
          <a:lstStyle>
            <a:lvl1pPr>
              <a:defRPr/>
            </a:lvl1pPr>
          </a:lstStyle>
          <a:p>
            <a:endParaRPr lang="en-US" dirty="0"/>
          </a:p>
        </p:txBody>
      </p:sp>
      <p:sp>
        <p:nvSpPr>
          <p:cNvPr id="9" name="Dian numeron paikkamerkki 6"/>
          <p:cNvSpPr>
            <a:spLocks noGrp="1"/>
          </p:cNvSpPr>
          <p:nvPr>
            <p:ph type="sldNum" sz="quarter" idx="12"/>
          </p:nvPr>
        </p:nvSpPr>
        <p:spPr>
          <a:xfrm>
            <a:off x="6853238" y="6356350"/>
            <a:ext cx="2133600"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Vain otsikko">
    <p:spTree>
      <p:nvGrpSpPr>
        <p:cNvPr id="1" name=""/>
        <p:cNvGrpSpPr/>
        <p:nvPr/>
      </p:nvGrpSpPr>
      <p:grpSpPr>
        <a:xfrm>
          <a:off x="0" y="0"/>
          <a:ext cx="0" cy="0"/>
          <a:chOff x="0" y="0"/>
          <a:chExt cx="0" cy="0"/>
        </a:xfrm>
      </p:grpSpPr>
      <p:pic>
        <p:nvPicPr>
          <p:cNvPr id="3" name="Kuva 10" descr="8890755.jpg"/>
          <p:cNvPicPr>
            <a:picLocks noChangeAspect="1"/>
          </p:cNvPicPr>
          <p:nvPr/>
        </p:nvPicPr>
        <p:blipFill>
          <a:blip r:embed="rId2" cstate="print"/>
          <a:srcRect/>
          <a:stretch>
            <a:fillRect/>
          </a:stretch>
        </p:blipFill>
        <p:spPr bwMode="auto">
          <a:xfrm>
            <a:off x="4064000" y="1778000"/>
            <a:ext cx="5080000" cy="5080000"/>
          </a:xfrm>
          <a:prstGeom prst="rect">
            <a:avLst/>
          </a:prstGeom>
          <a:noFill/>
          <a:ln w="9525">
            <a:noFill/>
            <a:miter lim="800000"/>
            <a:headEnd/>
            <a:tailEnd/>
          </a:ln>
        </p:spPr>
      </p:pic>
      <p:pic>
        <p:nvPicPr>
          <p:cNvPr id="4" name="Kuva 11" descr="CSClogo.eps"/>
          <p:cNvPicPr>
            <a:picLocks noChangeAspect="1"/>
          </p:cNvPicPr>
          <p:nvPr/>
        </p:nvPicPr>
        <p:blipFill>
          <a:blip r:embed="rId3" cstate="print"/>
          <a:srcRect/>
          <a:stretch>
            <a:fillRect/>
          </a:stretch>
        </p:blipFill>
        <p:spPr bwMode="auto">
          <a:xfrm>
            <a:off x="7812088" y="301625"/>
            <a:ext cx="1004887" cy="641350"/>
          </a:xfrm>
          <a:prstGeom prst="rect">
            <a:avLst/>
          </a:prstGeom>
          <a:noFill/>
          <a:ln w="9525">
            <a:noFill/>
            <a:miter lim="800000"/>
            <a:headEnd/>
            <a:tailEnd/>
          </a:ln>
        </p:spPr>
      </p:pic>
      <p:sp>
        <p:nvSpPr>
          <p:cNvPr id="2" name="Otsikko 1"/>
          <p:cNvSpPr>
            <a:spLocks noGrp="1"/>
          </p:cNvSpPr>
          <p:nvPr>
            <p:ph type="title"/>
          </p:nvPr>
        </p:nvSpPr>
        <p:spPr/>
        <p:txBody>
          <a:bodyPr/>
          <a:lstStyle/>
          <a:p>
            <a:r>
              <a:rPr lang="en-US" smtClean="0"/>
              <a:t>Click to edit Master title style</a:t>
            </a:r>
            <a:endParaRPr lang="fi-FI"/>
          </a:p>
        </p:txBody>
      </p:sp>
      <p:sp>
        <p:nvSpPr>
          <p:cNvPr id="5" name="Päiväyksen paikkamerkki 2"/>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6" name="Alatunnisteen paikkamerkki 3"/>
          <p:cNvSpPr>
            <a:spLocks noGrp="1"/>
          </p:cNvSpPr>
          <p:nvPr>
            <p:ph type="ftr" sz="quarter" idx="11"/>
          </p:nvPr>
        </p:nvSpPr>
        <p:spPr/>
        <p:txBody>
          <a:bodyPr/>
          <a:lstStyle>
            <a:lvl1pPr>
              <a:defRPr/>
            </a:lvl1pPr>
          </a:lstStyle>
          <a:p>
            <a:endParaRPr lang="en-US" dirty="0"/>
          </a:p>
        </p:txBody>
      </p:sp>
      <p:sp>
        <p:nvSpPr>
          <p:cNvPr id="7" name="Dian numeron paikkamerkki 4"/>
          <p:cNvSpPr>
            <a:spLocks noGrp="1"/>
          </p:cNvSpPr>
          <p:nvPr>
            <p:ph type="sldNum" sz="quarter" idx="12"/>
          </p:nvPr>
        </p:nvSpPr>
        <p:spPr>
          <a:xfrm>
            <a:off x="6811963" y="6356350"/>
            <a:ext cx="2133600"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Tyhjä">
    <p:spTree>
      <p:nvGrpSpPr>
        <p:cNvPr id="1" name=""/>
        <p:cNvGrpSpPr/>
        <p:nvPr/>
      </p:nvGrpSpPr>
      <p:grpSpPr>
        <a:xfrm>
          <a:off x="0" y="0"/>
          <a:ext cx="0" cy="0"/>
          <a:chOff x="0" y="0"/>
          <a:chExt cx="0" cy="0"/>
        </a:xfrm>
      </p:grpSpPr>
      <p:pic>
        <p:nvPicPr>
          <p:cNvPr id="2" name="Kuva 10" descr="8890755.jpg"/>
          <p:cNvPicPr>
            <a:picLocks noChangeAspect="1"/>
          </p:cNvPicPr>
          <p:nvPr/>
        </p:nvPicPr>
        <p:blipFill>
          <a:blip r:embed="rId2" cstate="print"/>
          <a:srcRect/>
          <a:stretch>
            <a:fillRect/>
          </a:stretch>
        </p:blipFill>
        <p:spPr bwMode="auto">
          <a:xfrm>
            <a:off x="4064000" y="1778000"/>
            <a:ext cx="5080000" cy="5080000"/>
          </a:xfrm>
          <a:prstGeom prst="rect">
            <a:avLst/>
          </a:prstGeom>
          <a:noFill/>
          <a:ln w="9525">
            <a:noFill/>
            <a:miter lim="800000"/>
            <a:headEnd/>
            <a:tailEnd/>
          </a:ln>
        </p:spPr>
      </p:pic>
      <p:pic>
        <p:nvPicPr>
          <p:cNvPr id="3" name="Kuva 11" descr="CSClogo.eps"/>
          <p:cNvPicPr>
            <a:picLocks noChangeAspect="1"/>
          </p:cNvPicPr>
          <p:nvPr/>
        </p:nvPicPr>
        <p:blipFill>
          <a:blip r:embed="rId3" cstate="print"/>
          <a:srcRect/>
          <a:stretch>
            <a:fillRect/>
          </a:stretch>
        </p:blipFill>
        <p:spPr bwMode="auto">
          <a:xfrm>
            <a:off x="7812088" y="301625"/>
            <a:ext cx="1004887" cy="641350"/>
          </a:xfrm>
          <a:prstGeom prst="rect">
            <a:avLst/>
          </a:prstGeom>
          <a:noFill/>
          <a:ln w="9525">
            <a:noFill/>
            <a:miter lim="800000"/>
            <a:headEnd/>
            <a:tailEnd/>
          </a:ln>
        </p:spPr>
      </p:pic>
      <p:sp>
        <p:nvSpPr>
          <p:cNvPr id="4" name="Päiväyksen paikkamerkki 1"/>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5" name="Alatunnisteen paikkamerkki 2"/>
          <p:cNvSpPr>
            <a:spLocks noGrp="1"/>
          </p:cNvSpPr>
          <p:nvPr>
            <p:ph type="ftr" sz="quarter" idx="11"/>
          </p:nvPr>
        </p:nvSpPr>
        <p:spPr/>
        <p:txBody>
          <a:bodyPr/>
          <a:lstStyle>
            <a:lvl1pPr>
              <a:defRPr/>
            </a:lvl1pPr>
          </a:lstStyle>
          <a:p>
            <a:endParaRPr lang="en-US" dirty="0"/>
          </a:p>
        </p:txBody>
      </p:sp>
      <p:sp>
        <p:nvSpPr>
          <p:cNvPr id="6" name="Dian numeron paikkamerkki 3"/>
          <p:cNvSpPr>
            <a:spLocks noGrp="1"/>
          </p:cNvSpPr>
          <p:nvPr>
            <p:ph type="sldNum" sz="quarter" idx="12"/>
          </p:nvPr>
        </p:nvSpPr>
        <p:spPr>
          <a:xfrm>
            <a:off x="6867525" y="6356350"/>
            <a:ext cx="2133600"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1052736"/>
            <a:ext cx="3008313" cy="936104"/>
          </a:xfrm>
        </p:spPr>
        <p:txBody>
          <a:bodyPr anchor="b"/>
          <a:lstStyle>
            <a:lvl1pPr algn="l">
              <a:defRPr sz="2000" b="1"/>
            </a:lvl1pPr>
          </a:lstStyle>
          <a:p>
            <a:r>
              <a:rPr lang="en-US" smtClean="0"/>
              <a:t>Click to edit Master title style</a:t>
            </a:r>
            <a:endParaRPr lang="fi-FI" dirty="0"/>
          </a:p>
        </p:txBody>
      </p:sp>
      <p:sp>
        <p:nvSpPr>
          <p:cNvPr id="3" name="Sisällön paikkamerkki 2"/>
          <p:cNvSpPr>
            <a:spLocks noGrp="1"/>
          </p:cNvSpPr>
          <p:nvPr>
            <p:ph idx="1"/>
          </p:nvPr>
        </p:nvSpPr>
        <p:spPr>
          <a:xfrm>
            <a:off x="3575050" y="1052736"/>
            <a:ext cx="4597350" cy="5073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4" name="Tekstin paikkamerkki 3"/>
          <p:cNvSpPr>
            <a:spLocks noGrp="1"/>
          </p:cNvSpPr>
          <p:nvPr>
            <p:ph type="body" sz="half" idx="2"/>
          </p:nvPr>
        </p:nvSpPr>
        <p:spPr>
          <a:xfrm>
            <a:off x="457200" y="1988840"/>
            <a:ext cx="3008313" cy="41373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äiväyksen paikkamerkki 4"/>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6" name="Alatunnisteen paikkamerkki 5"/>
          <p:cNvSpPr>
            <a:spLocks noGrp="1"/>
          </p:cNvSpPr>
          <p:nvPr>
            <p:ph type="ftr" sz="quarter" idx="11"/>
          </p:nvPr>
        </p:nvSpPr>
        <p:spPr/>
        <p:txBody>
          <a:bodyPr/>
          <a:lstStyle>
            <a:lvl1pPr>
              <a:defRPr/>
            </a:lvl1pPr>
          </a:lstStyle>
          <a:p>
            <a:endParaRPr lang="en-US" dirty="0"/>
          </a:p>
        </p:txBody>
      </p:sp>
      <p:sp>
        <p:nvSpPr>
          <p:cNvPr id="7" name="Dian numeron paikkamerkki 6"/>
          <p:cNvSpPr>
            <a:spLocks noGrp="1"/>
          </p:cNvSpPr>
          <p:nvPr>
            <p:ph type="sldNum" sz="quarter" idx="12"/>
          </p:nvPr>
        </p:nvSpPr>
        <p:spPr>
          <a:xfrm>
            <a:off x="6870700" y="6356350"/>
            <a:ext cx="2133600"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Otsikollinen kuva">
    <p:spTree>
      <p:nvGrpSpPr>
        <p:cNvPr id="1" name=""/>
        <p:cNvGrpSpPr/>
        <p:nvPr/>
      </p:nvGrpSpPr>
      <p:grpSpPr>
        <a:xfrm>
          <a:off x="0" y="0"/>
          <a:ext cx="0" cy="0"/>
          <a:chOff x="0" y="0"/>
          <a:chExt cx="0" cy="0"/>
        </a:xfrm>
      </p:grpSpPr>
      <p:pic>
        <p:nvPicPr>
          <p:cNvPr id="5" name="Kuva 10" descr="8890755.jpg"/>
          <p:cNvPicPr>
            <a:picLocks noChangeAspect="1"/>
          </p:cNvPicPr>
          <p:nvPr/>
        </p:nvPicPr>
        <p:blipFill>
          <a:blip r:embed="rId2" cstate="print"/>
          <a:srcRect/>
          <a:stretch>
            <a:fillRect/>
          </a:stretch>
        </p:blipFill>
        <p:spPr bwMode="auto">
          <a:xfrm>
            <a:off x="4064000" y="1778000"/>
            <a:ext cx="5080000" cy="5080000"/>
          </a:xfrm>
          <a:prstGeom prst="rect">
            <a:avLst/>
          </a:prstGeom>
          <a:noFill/>
          <a:ln w="9525">
            <a:noFill/>
            <a:miter lim="800000"/>
            <a:headEnd/>
            <a:tailEnd/>
          </a:ln>
        </p:spPr>
      </p:pic>
      <p:pic>
        <p:nvPicPr>
          <p:cNvPr id="6" name="Kuva 11" descr="CSClogo.eps"/>
          <p:cNvPicPr>
            <a:picLocks noChangeAspect="1"/>
          </p:cNvPicPr>
          <p:nvPr/>
        </p:nvPicPr>
        <p:blipFill>
          <a:blip r:embed="rId3" cstate="print"/>
          <a:srcRect/>
          <a:stretch>
            <a:fillRect/>
          </a:stretch>
        </p:blipFill>
        <p:spPr bwMode="auto">
          <a:xfrm>
            <a:off x="7812088" y="301625"/>
            <a:ext cx="1004887" cy="641350"/>
          </a:xfrm>
          <a:prstGeom prst="rect">
            <a:avLst/>
          </a:prstGeom>
          <a:noFill/>
          <a:ln w="9525">
            <a:noFill/>
            <a:miter lim="800000"/>
            <a:headEnd/>
            <a:tailEnd/>
          </a:ln>
        </p:spPr>
      </p:pic>
      <p:sp>
        <p:nvSpPr>
          <p:cNvPr id="2" name="Otsikko 1"/>
          <p:cNvSpPr>
            <a:spLocks noGrp="1"/>
          </p:cNvSpPr>
          <p:nvPr>
            <p:ph type="title"/>
          </p:nvPr>
        </p:nvSpPr>
        <p:spPr>
          <a:xfrm>
            <a:off x="457199" y="4800600"/>
            <a:ext cx="6418943" cy="566738"/>
          </a:xfrm>
        </p:spPr>
        <p:txBody>
          <a:bodyPr anchor="b"/>
          <a:lstStyle>
            <a:lvl1pPr algn="l">
              <a:defRPr sz="2000" b="1"/>
            </a:lvl1pPr>
          </a:lstStyle>
          <a:p>
            <a:r>
              <a:rPr lang="en-US" smtClean="0"/>
              <a:t>Click to edit Master title style</a:t>
            </a:r>
            <a:endParaRPr lang="fi-FI"/>
          </a:p>
        </p:txBody>
      </p:sp>
      <p:sp>
        <p:nvSpPr>
          <p:cNvPr id="3" name="Kuvan paikkamerkki 2"/>
          <p:cNvSpPr>
            <a:spLocks noGrp="1"/>
          </p:cNvSpPr>
          <p:nvPr>
            <p:ph type="pic" idx="1"/>
          </p:nvPr>
        </p:nvSpPr>
        <p:spPr>
          <a:xfrm>
            <a:off x="457199" y="836711"/>
            <a:ext cx="6418943" cy="3890863"/>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i-FI" noProof="0" dirty="0"/>
          </a:p>
        </p:txBody>
      </p:sp>
      <p:sp>
        <p:nvSpPr>
          <p:cNvPr id="4" name="Tekstin paikkamerkki 3"/>
          <p:cNvSpPr>
            <a:spLocks noGrp="1"/>
          </p:cNvSpPr>
          <p:nvPr>
            <p:ph type="body" sz="half" idx="2"/>
          </p:nvPr>
        </p:nvSpPr>
        <p:spPr>
          <a:xfrm>
            <a:off x="457199" y="5367338"/>
            <a:ext cx="641894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Päiväyksen paikkamerkki 4"/>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8" name="Alatunnisteen paikkamerkki 5"/>
          <p:cNvSpPr>
            <a:spLocks noGrp="1"/>
          </p:cNvSpPr>
          <p:nvPr>
            <p:ph type="ftr" sz="quarter" idx="11"/>
          </p:nvPr>
        </p:nvSpPr>
        <p:spPr/>
        <p:txBody>
          <a:bodyPr/>
          <a:lstStyle>
            <a:lvl1pPr>
              <a:defRPr/>
            </a:lvl1pPr>
          </a:lstStyle>
          <a:p>
            <a:endParaRPr lang="en-US" dirty="0"/>
          </a:p>
        </p:txBody>
      </p:sp>
      <p:sp>
        <p:nvSpPr>
          <p:cNvPr id="9" name="Dian numeron paikkamerkki 6"/>
          <p:cNvSpPr>
            <a:spLocks noGrp="1"/>
          </p:cNvSpPr>
          <p:nvPr>
            <p:ph type="sldNum" sz="quarter" idx="12"/>
          </p:nvPr>
        </p:nvSpPr>
        <p:spPr>
          <a:xfrm>
            <a:off x="6875463" y="6356350"/>
            <a:ext cx="2133600"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x" preserve="1">
  <p:cSld name="Otsikko ja pystysuora teksti">
    <p:spTree>
      <p:nvGrpSpPr>
        <p:cNvPr id="1" name=""/>
        <p:cNvGrpSpPr/>
        <p:nvPr/>
      </p:nvGrpSpPr>
      <p:grpSpPr>
        <a:xfrm>
          <a:off x="0" y="0"/>
          <a:ext cx="0" cy="0"/>
          <a:chOff x="0" y="0"/>
          <a:chExt cx="0" cy="0"/>
        </a:xfrm>
      </p:grpSpPr>
      <p:pic>
        <p:nvPicPr>
          <p:cNvPr id="4" name="Kuva 10" descr="8890755.jpg"/>
          <p:cNvPicPr>
            <a:picLocks noChangeAspect="1"/>
          </p:cNvPicPr>
          <p:nvPr/>
        </p:nvPicPr>
        <p:blipFill>
          <a:blip r:embed="rId2" cstate="print"/>
          <a:srcRect/>
          <a:stretch>
            <a:fillRect/>
          </a:stretch>
        </p:blipFill>
        <p:spPr bwMode="auto">
          <a:xfrm>
            <a:off x="4064000" y="1778000"/>
            <a:ext cx="5080000" cy="5080000"/>
          </a:xfrm>
          <a:prstGeom prst="rect">
            <a:avLst/>
          </a:prstGeom>
          <a:noFill/>
          <a:ln w="9525">
            <a:noFill/>
            <a:miter lim="800000"/>
            <a:headEnd/>
            <a:tailEnd/>
          </a:ln>
        </p:spPr>
      </p:pic>
      <p:pic>
        <p:nvPicPr>
          <p:cNvPr id="5" name="Kuva 11" descr="CSClogo.eps"/>
          <p:cNvPicPr>
            <a:picLocks noChangeAspect="1"/>
          </p:cNvPicPr>
          <p:nvPr/>
        </p:nvPicPr>
        <p:blipFill>
          <a:blip r:embed="rId3" cstate="print"/>
          <a:srcRect/>
          <a:stretch>
            <a:fillRect/>
          </a:stretch>
        </p:blipFill>
        <p:spPr bwMode="auto">
          <a:xfrm>
            <a:off x="7812088" y="301625"/>
            <a:ext cx="1004887" cy="641350"/>
          </a:xfrm>
          <a:prstGeom prst="rect">
            <a:avLst/>
          </a:prstGeom>
          <a:noFill/>
          <a:ln w="9525">
            <a:noFill/>
            <a:miter lim="800000"/>
            <a:headEnd/>
            <a:tailEnd/>
          </a:ln>
        </p:spPr>
      </p:pic>
      <p:sp>
        <p:nvSpPr>
          <p:cNvPr id="2" name="Otsikko 1"/>
          <p:cNvSpPr>
            <a:spLocks noGrp="1"/>
          </p:cNvSpPr>
          <p:nvPr>
            <p:ph type="title"/>
          </p:nvPr>
        </p:nvSpPr>
        <p:spPr>
          <a:xfrm>
            <a:off x="457200" y="773419"/>
            <a:ext cx="7063014" cy="993235"/>
          </a:xfrm>
        </p:spPr>
        <p:txBody>
          <a:bodyPr/>
          <a:lstStyle>
            <a:lvl1pPr>
              <a:defRPr>
                <a:solidFill>
                  <a:schemeClr val="accent1">
                    <a:lumMod val="60000"/>
                    <a:lumOff val="40000"/>
                  </a:schemeClr>
                </a:solidFill>
              </a:defRPr>
            </a:lvl1pPr>
          </a:lstStyle>
          <a:p>
            <a:r>
              <a:rPr lang="en-US" smtClean="0"/>
              <a:t>Click to edit Master title style</a:t>
            </a:r>
            <a:endParaRPr lang="fi-FI" dirty="0"/>
          </a:p>
        </p:txBody>
      </p:sp>
      <p:sp>
        <p:nvSpPr>
          <p:cNvPr id="3" name="Pystysuoran tekstin paikkamerkki 2"/>
          <p:cNvSpPr>
            <a:spLocks noGrp="1"/>
          </p:cNvSpPr>
          <p:nvPr>
            <p:ph type="body" orient="vert" idx="1"/>
          </p:nvPr>
        </p:nvSpPr>
        <p:spPr>
          <a:xfrm>
            <a:off x="457200" y="1872491"/>
            <a:ext cx="7063014" cy="425367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6" name="Päiväyksen paikkamerkki 3"/>
          <p:cNvSpPr>
            <a:spLocks noGrp="1"/>
          </p:cNvSpPr>
          <p:nvPr>
            <p:ph type="dt" sz="half" idx="10"/>
          </p:nvPr>
        </p:nvSpPr>
        <p:spPr/>
        <p:txBody>
          <a:bodyPr/>
          <a:lstStyle>
            <a:lvl1pPr>
              <a:defRPr/>
            </a:lvl1pPr>
          </a:lstStyle>
          <a:p>
            <a:fld id="{C971818B-C7EB-410A-9CF9-2258586E1001}" type="datetimeFigureOut">
              <a:rPr lang="en-US" smtClean="0"/>
              <a:pPr/>
              <a:t>2013-10-19</a:t>
            </a:fld>
            <a:endParaRPr lang="en-US" dirty="0"/>
          </a:p>
        </p:txBody>
      </p:sp>
      <p:sp>
        <p:nvSpPr>
          <p:cNvPr id="7" name="Alatunnisteen paikkamerkki 4"/>
          <p:cNvSpPr>
            <a:spLocks noGrp="1"/>
          </p:cNvSpPr>
          <p:nvPr>
            <p:ph type="ftr" sz="quarter" idx="11"/>
          </p:nvPr>
        </p:nvSpPr>
        <p:spPr/>
        <p:txBody>
          <a:bodyPr/>
          <a:lstStyle>
            <a:lvl1pPr>
              <a:defRPr/>
            </a:lvl1pPr>
          </a:lstStyle>
          <a:p>
            <a:endParaRPr lang="en-US" dirty="0"/>
          </a:p>
        </p:txBody>
      </p:sp>
      <p:sp>
        <p:nvSpPr>
          <p:cNvPr id="8" name="Dian numeron paikkamerkki 5"/>
          <p:cNvSpPr>
            <a:spLocks noGrp="1"/>
          </p:cNvSpPr>
          <p:nvPr>
            <p:ph type="sldNum" sz="quarter" idx="12"/>
          </p:nvPr>
        </p:nvSpPr>
        <p:spPr>
          <a:xfrm>
            <a:off x="6553200" y="6356350"/>
            <a:ext cx="2417763" cy="365125"/>
          </a:xfrm>
        </p:spPr>
        <p:txBody>
          <a:bodyPr/>
          <a:lstStyle>
            <a:lvl1pPr>
              <a:defRPr/>
            </a:lvl1pPr>
          </a:lstStyle>
          <a:p>
            <a:fld id="{2F447B4E-C7E0-428A-83CC-60F8EBCC05E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Kuva 10" descr="8890755.jpg"/>
          <p:cNvPicPr>
            <a:picLocks noChangeAspect="1"/>
          </p:cNvPicPr>
          <p:nvPr/>
        </p:nvPicPr>
        <p:blipFill>
          <a:blip r:embed="rId18" cstate="print"/>
          <a:srcRect/>
          <a:stretch>
            <a:fillRect/>
          </a:stretch>
        </p:blipFill>
        <p:spPr bwMode="auto">
          <a:xfrm>
            <a:off x="4064000" y="1778000"/>
            <a:ext cx="5080000" cy="5080000"/>
          </a:xfrm>
          <a:prstGeom prst="rect">
            <a:avLst/>
          </a:prstGeom>
          <a:noFill/>
          <a:ln w="9525">
            <a:noFill/>
            <a:miter lim="800000"/>
            <a:headEnd/>
            <a:tailEnd/>
          </a:ln>
        </p:spPr>
      </p:pic>
      <p:sp>
        <p:nvSpPr>
          <p:cNvPr id="1027" name="Otsikon paikkamerkki 1"/>
          <p:cNvSpPr>
            <a:spLocks noGrp="1"/>
          </p:cNvSpPr>
          <p:nvPr>
            <p:ph type="title"/>
          </p:nvPr>
        </p:nvSpPr>
        <p:spPr bwMode="auto">
          <a:xfrm>
            <a:off x="864000" y="612000"/>
            <a:ext cx="7308400" cy="993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i-FI" smtClean="0"/>
              <a:t>Muokkaa perustyylejä osoitt.</a:t>
            </a:r>
          </a:p>
        </p:txBody>
      </p:sp>
      <p:sp>
        <p:nvSpPr>
          <p:cNvPr id="1028" name="Tekstin paikkamerkki 2"/>
          <p:cNvSpPr>
            <a:spLocks noGrp="1"/>
          </p:cNvSpPr>
          <p:nvPr>
            <p:ph type="body" idx="1"/>
          </p:nvPr>
        </p:nvSpPr>
        <p:spPr bwMode="auto">
          <a:xfrm>
            <a:off x="864000" y="1836000"/>
            <a:ext cx="7308400" cy="4252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smtClean="0"/>
              <a:t>Muokkaa tekstin perustyylejä osoittamalla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p>
        </p:txBody>
      </p:sp>
      <p:sp>
        <p:nvSpPr>
          <p:cNvPr id="4" name="Päiväyksen paikkamerkki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100">
                <a:solidFill>
                  <a:srgbClr val="898989"/>
                </a:solidFill>
              </a:defRPr>
            </a:lvl1pPr>
          </a:lstStyle>
          <a:p>
            <a:fld id="{C971818B-C7EB-410A-9CF9-2258586E1001}" type="datetimeFigureOut">
              <a:rPr lang="en-US" smtClean="0"/>
              <a:pPr/>
              <a:t>2013-10-19</a:t>
            </a:fld>
            <a:endParaRPr lang="en-US" dirty="0"/>
          </a:p>
        </p:txBody>
      </p:sp>
      <p:sp>
        <p:nvSpPr>
          <p:cNvPr id="5" name="Alatunnisteen paikkamerk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ea typeface="+mn-ea"/>
              </a:defRPr>
            </a:lvl1pPr>
          </a:lstStyle>
          <a:p>
            <a:endParaRPr lang="en-US" dirty="0"/>
          </a:p>
        </p:txBody>
      </p:sp>
      <p:sp>
        <p:nvSpPr>
          <p:cNvPr id="10" name="Dian numeron paikkamerkki 5"/>
          <p:cNvSpPr>
            <a:spLocks noGrp="1"/>
          </p:cNvSpPr>
          <p:nvPr>
            <p:ph type="sldNum" sz="quarter" idx="4"/>
          </p:nvPr>
        </p:nvSpPr>
        <p:spPr>
          <a:xfrm>
            <a:off x="6861175"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rgbClr val="898989"/>
                </a:solidFill>
              </a:defRPr>
            </a:lvl1pPr>
          </a:lstStyle>
          <a:p>
            <a:fld id="{2F447B4E-C7E0-428A-83CC-60F8EBCC05E3}" type="slidenum">
              <a:rPr lang="en-US" smtClean="0"/>
              <a:pPr/>
              <a:t>‹#›</a:t>
            </a:fld>
            <a:endParaRPr lang="en-US" dirty="0"/>
          </a:p>
        </p:txBody>
      </p:sp>
      <p:pic>
        <p:nvPicPr>
          <p:cNvPr id="1032" name="Kuva 11" descr="CSClogo.eps"/>
          <p:cNvPicPr>
            <a:picLocks noChangeAspect="1"/>
          </p:cNvPicPr>
          <p:nvPr/>
        </p:nvPicPr>
        <p:blipFill>
          <a:blip r:embed="rId19" cstate="print"/>
          <a:srcRect/>
          <a:stretch>
            <a:fillRect/>
          </a:stretch>
        </p:blipFill>
        <p:spPr bwMode="auto">
          <a:xfrm>
            <a:off x="7812088" y="301625"/>
            <a:ext cx="1004887" cy="641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Lst>
  <p:txStyles>
    <p:titleStyle>
      <a:lvl1pPr algn="l" defTabSz="457200" rtl="0" eaLnBrk="1" fontAlgn="base" hangingPunct="1">
        <a:spcBef>
          <a:spcPct val="0"/>
        </a:spcBef>
        <a:spcAft>
          <a:spcPct val="0"/>
        </a:spcAft>
        <a:defRPr sz="3200" b="1" kern="1200">
          <a:solidFill>
            <a:srgbClr val="939FA8"/>
          </a:solidFill>
          <a:latin typeface="+mj-lt"/>
          <a:ea typeface="ＭＳ Ｐゴシック" charset="-128"/>
          <a:cs typeface="+mj-cs"/>
        </a:defRPr>
      </a:lvl1pPr>
      <a:lvl2pPr algn="ctr" defTabSz="457200" rtl="0" eaLnBrk="1" fontAlgn="base" hangingPunct="1">
        <a:spcBef>
          <a:spcPct val="0"/>
        </a:spcBef>
        <a:spcAft>
          <a:spcPct val="0"/>
        </a:spcAft>
        <a:defRPr sz="3200" b="1">
          <a:solidFill>
            <a:srgbClr val="939FA8"/>
          </a:solidFill>
          <a:latin typeface="Arial" charset="0"/>
          <a:ea typeface="ＭＳ Ｐゴシック" charset="-128"/>
        </a:defRPr>
      </a:lvl2pPr>
      <a:lvl3pPr algn="ctr" defTabSz="457200" rtl="0" eaLnBrk="1" fontAlgn="base" hangingPunct="1">
        <a:spcBef>
          <a:spcPct val="0"/>
        </a:spcBef>
        <a:spcAft>
          <a:spcPct val="0"/>
        </a:spcAft>
        <a:defRPr sz="3200" b="1">
          <a:solidFill>
            <a:srgbClr val="939FA8"/>
          </a:solidFill>
          <a:latin typeface="Arial" charset="0"/>
          <a:ea typeface="ＭＳ Ｐゴシック" charset="-128"/>
        </a:defRPr>
      </a:lvl3pPr>
      <a:lvl4pPr algn="ctr" defTabSz="457200" rtl="0" eaLnBrk="1" fontAlgn="base" hangingPunct="1">
        <a:spcBef>
          <a:spcPct val="0"/>
        </a:spcBef>
        <a:spcAft>
          <a:spcPct val="0"/>
        </a:spcAft>
        <a:defRPr sz="3200" b="1">
          <a:solidFill>
            <a:srgbClr val="939FA8"/>
          </a:solidFill>
          <a:latin typeface="Arial" charset="0"/>
          <a:ea typeface="ＭＳ Ｐゴシック" charset="-128"/>
        </a:defRPr>
      </a:lvl4pPr>
      <a:lvl5pPr algn="ctr" defTabSz="457200" rtl="0" eaLnBrk="1" fontAlgn="base" hangingPunct="1">
        <a:spcBef>
          <a:spcPct val="0"/>
        </a:spcBef>
        <a:spcAft>
          <a:spcPct val="0"/>
        </a:spcAft>
        <a:defRPr sz="3200" b="1">
          <a:solidFill>
            <a:srgbClr val="939FA8"/>
          </a:solidFill>
          <a:latin typeface="Arial" charset="0"/>
          <a:ea typeface="ＭＳ Ｐゴシック" charset="-128"/>
        </a:defRPr>
      </a:lvl5pPr>
      <a:lvl6pPr marL="457200" algn="ctr" defTabSz="457200" rtl="0" eaLnBrk="1" fontAlgn="base" hangingPunct="1">
        <a:spcBef>
          <a:spcPct val="0"/>
        </a:spcBef>
        <a:spcAft>
          <a:spcPct val="0"/>
        </a:spcAft>
        <a:defRPr sz="3200" b="1">
          <a:solidFill>
            <a:srgbClr val="939FA8"/>
          </a:solidFill>
          <a:latin typeface="Arial" charset="0"/>
          <a:ea typeface="ＭＳ Ｐゴシック" charset="-128"/>
        </a:defRPr>
      </a:lvl6pPr>
      <a:lvl7pPr marL="914400" algn="ctr" defTabSz="457200" rtl="0" eaLnBrk="1" fontAlgn="base" hangingPunct="1">
        <a:spcBef>
          <a:spcPct val="0"/>
        </a:spcBef>
        <a:spcAft>
          <a:spcPct val="0"/>
        </a:spcAft>
        <a:defRPr sz="3200" b="1">
          <a:solidFill>
            <a:srgbClr val="939FA8"/>
          </a:solidFill>
          <a:latin typeface="Arial" charset="0"/>
          <a:ea typeface="ＭＳ Ｐゴシック" charset="-128"/>
        </a:defRPr>
      </a:lvl7pPr>
      <a:lvl8pPr marL="1371600" algn="ctr" defTabSz="457200" rtl="0" eaLnBrk="1" fontAlgn="base" hangingPunct="1">
        <a:spcBef>
          <a:spcPct val="0"/>
        </a:spcBef>
        <a:spcAft>
          <a:spcPct val="0"/>
        </a:spcAft>
        <a:defRPr sz="3200" b="1">
          <a:solidFill>
            <a:srgbClr val="939FA8"/>
          </a:solidFill>
          <a:latin typeface="Arial" charset="0"/>
          <a:ea typeface="ＭＳ Ｐゴシック" charset="-128"/>
        </a:defRPr>
      </a:lvl8pPr>
      <a:lvl9pPr marL="1828800" algn="ctr" defTabSz="457200" rtl="0" eaLnBrk="1" fontAlgn="base" hangingPunct="1">
        <a:spcBef>
          <a:spcPct val="0"/>
        </a:spcBef>
        <a:spcAft>
          <a:spcPct val="0"/>
        </a:spcAft>
        <a:defRPr sz="3200" b="1">
          <a:solidFill>
            <a:srgbClr val="939FA8"/>
          </a:solidFill>
          <a:latin typeface="Arial" charset="0"/>
          <a:ea typeface="ＭＳ Ｐゴシック" charset="-128"/>
        </a:defRPr>
      </a:lvl9pPr>
    </p:titleStyle>
    <p:bodyStyle>
      <a:lvl1pPr marL="342900" indent="-342900" algn="l" defTabSz="457200" rtl="0" eaLnBrk="1" fontAlgn="base" hangingPunct="1">
        <a:spcBef>
          <a:spcPct val="20000"/>
        </a:spcBef>
        <a:spcAft>
          <a:spcPct val="0"/>
        </a:spcAft>
        <a:buSzPct val="100000"/>
        <a:buBlip>
          <a:blip r:embed="rId20"/>
        </a:buBlip>
        <a:defRPr sz="2800" kern="1200">
          <a:solidFill>
            <a:schemeClr val="tx1"/>
          </a:solidFill>
          <a:latin typeface="+mn-lt"/>
          <a:ea typeface="ＭＳ Ｐゴシック" charset="-128"/>
          <a:cs typeface="+mn-cs"/>
        </a:defRPr>
      </a:lvl1pPr>
      <a:lvl2pPr marL="742950" indent="-28575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SzPct val="100000"/>
        <a:buBlip>
          <a:blip r:embed="rId21"/>
        </a:buBlip>
        <a:defRPr sz="20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16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i-FI"/>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21.png"/><Relationship Id="rId5" Type="http://schemas.openxmlformats.org/officeDocument/2006/relationships/image" Target="../media/image16.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ndex.php?title=Consultative_Committee_for_Space_Data_Systems&amp;action=edit&amp;redlink=1" TargetMode="External"/><Relationship Id="rId2" Type="http://schemas.openxmlformats.org/officeDocument/2006/relationships/hyperlink" Target="http://en.wikipedia.org/wiki/International_Organization_for_Standardization" TargetMode="External"/><Relationship Id="rId1" Type="http://schemas.openxmlformats.org/officeDocument/2006/relationships/slideLayout" Target="../slideLayouts/slideLayout2.xml"/><Relationship Id="rId6" Type="http://schemas.openxmlformats.org/officeDocument/2006/relationships/hyperlink" Target="http://commons.wikimedia.org/wiki/Special:BookSources/9783540336396" TargetMode="External"/><Relationship Id="rId5" Type="http://schemas.openxmlformats.org/officeDocument/2006/relationships/image" Target="../media/image29.gif"/><Relationship Id="rId4" Type="http://schemas.openxmlformats.org/officeDocument/2006/relationships/hyperlink" Target="http://www.iso.org/iso/iso_catalogue/catalogue_tc/catalogue_detail.htm?csnumber=24683"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goo.gl/maps/J5Xk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5.xml"/><Relationship Id="rId4" Type="http://schemas.openxmlformats.org/officeDocument/2006/relationships/image" Target="../media/image40.emf"/></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en.wikipedia.org/wiki/Heraclitus"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kdk.fi/"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hyperlink" Target="http://www.tdata.fi/"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fi-FI" dirty="0" smtClean="0"/>
              <a:t>Data </a:t>
            </a:r>
            <a:r>
              <a:rPr lang="fi-FI" dirty="0" err="1" smtClean="0"/>
              <a:t>Archiving</a:t>
            </a:r>
            <a:r>
              <a:rPr lang="fi-FI" dirty="0" smtClean="0"/>
              <a:t> and Data </a:t>
            </a:r>
            <a:r>
              <a:rPr lang="fi-FI" dirty="0" err="1" smtClean="0"/>
              <a:t>Stewardship</a:t>
            </a:r>
            <a:endParaRPr lang="en-US" dirty="0"/>
          </a:p>
        </p:txBody>
      </p:sp>
      <p:pic>
        <p:nvPicPr>
          <p:cNvPr id="3" name="Picture 2"/>
          <p:cNvPicPr/>
          <p:nvPr/>
        </p:nvPicPr>
        <p:blipFill>
          <a:blip r:embed="rId3" cstate="print"/>
          <a:srcRect/>
          <a:stretch>
            <a:fillRect/>
          </a:stretch>
        </p:blipFill>
        <p:spPr bwMode="auto">
          <a:xfrm>
            <a:off x="7596336" y="1268760"/>
            <a:ext cx="1306825" cy="1353250"/>
          </a:xfrm>
          <a:prstGeom prst="rect">
            <a:avLst/>
          </a:prstGeom>
          <a:noFill/>
          <a:ln w="9525">
            <a:noFill/>
            <a:miter lim="800000"/>
            <a:headEnd/>
            <a:tailEnd/>
          </a:ln>
        </p:spPr>
      </p:pic>
      <p:sp>
        <p:nvSpPr>
          <p:cNvPr id="5" name="TextBox 4"/>
          <p:cNvSpPr txBox="1"/>
          <p:nvPr/>
        </p:nvSpPr>
        <p:spPr>
          <a:xfrm>
            <a:off x="179512" y="5589240"/>
            <a:ext cx="9264075" cy="646331"/>
          </a:xfrm>
          <a:prstGeom prst="rect">
            <a:avLst/>
          </a:prstGeom>
          <a:noFill/>
        </p:spPr>
        <p:txBody>
          <a:bodyPr wrap="none" rtlCol="0">
            <a:spAutoFit/>
          </a:bodyPr>
          <a:lstStyle/>
          <a:p>
            <a:r>
              <a:rPr lang="fi-FI" u="sng" dirty="0" smtClean="0"/>
              <a:t>Pirjo-Leena Forsström, </a:t>
            </a:r>
            <a:r>
              <a:rPr lang="fi-FI" dirty="0" smtClean="0"/>
              <a:t>Heikki Helin, Kimmo Koivunen, Juha Lehtonen, Kuisma Lehtonen</a:t>
            </a:r>
          </a:p>
          <a:p>
            <a:r>
              <a:rPr lang="fi-FI" dirty="0" smtClean="0"/>
              <a:t> CHEP 2013</a:t>
            </a:r>
          </a:p>
        </p:txBody>
      </p:sp>
      <p:pic>
        <p:nvPicPr>
          <p:cNvPr id="6" name="Picture 5" descr="TTA_pos_vaaka_w400px_RGB.jpg"/>
          <p:cNvPicPr/>
          <p:nvPr/>
        </p:nvPicPr>
        <p:blipFill>
          <a:blip r:embed="rId4" cstate="print"/>
          <a:stretch>
            <a:fillRect/>
          </a:stretch>
        </p:blipFill>
        <p:spPr>
          <a:xfrm>
            <a:off x="7524328" y="2708920"/>
            <a:ext cx="1346324" cy="75996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27584" y="4869160"/>
            <a:ext cx="6120680" cy="504056"/>
          </a:xfrm>
          <a:prstGeom prst="roundRect">
            <a:avLst/>
          </a:prstGeom>
          <a:gradFill>
            <a:gsLst>
              <a:gs pos="0">
                <a:srgbClr val="5E9EFF"/>
              </a:gs>
              <a:gs pos="39999">
                <a:srgbClr val="85C2FF"/>
              </a:gs>
              <a:gs pos="70000">
                <a:srgbClr val="C4D6EB"/>
              </a:gs>
              <a:gs pos="100000">
                <a:srgbClr val="FFEBFA"/>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ounded Rectangle 4"/>
          <p:cNvSpPr/>
          <p:nvPr/>
        </p:nvSpPr>
        <p:spPr>
          <a:xfrm>
            <a:off x="827584" y="2564904"/>
            <a:ext cx="6120680" cy="504056"/>
          </a:xfrm>
          <a:prstGeom prst="roundRect">
            <a:avLst/>
          </a:prstGeom>
          <a:gradFill>
            <a:gsLst>
              <a:gs pos="0">
                <a:srgbClr val="5E9EFF"/>
              </a:gs>
              <a:gs pos="39999">
                <a:srgbClr val="85C2FF"/>
              </a:gs>
              <a:gs pos="70000">
                <a:srgbClr val="C4D6EB"/>
              </a:gs>
              <a:gs pos="100000">
                <a:srgbClr val="FFEBFA"/>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ounded Rectangle 3"/>
          <p:cNvSpPr/>
          <p:nvPr/>
        </p:nvSpPr>
        <p:spPr>
          <a:xfrm>
            <a:off x="827584" y="836712"/>
            <a:ext cx="6120680" cy="504056"/>
          </a:xfrm>
          <a:prstGeom prst="roundRect">
            <a:avLst/>
          </a:prstGeom>
          <a:gradFill>
            <a:gsLst>
              <a:gs pos="0">
                <a:srgbClr val="5E9EFF"/>
              </a:gs>
              <a:gs pos="39999">
                <a:srgbClr val="85C2FF"/>
              </a:gs>
              <a:gs pos="70000">
                <a:srgbClr val="C4D6EB"/>
              </a:gs>
              <a:gs pos="100000">
                <a:srgbClr val="FFEBFA"/>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1560" y="0"/>
            <a:ext cx="7308400" cy="993775"/>
          </a:xfrm>
        </p:spPr>
        <p:txBody>
          <a:bodyPr/>
          <a:lstStyle/>
          <a:p>
            <a:r>
              <a:rPr lang="fi-FI" dirty="0" err="1" smtClean="0">
                <a:solidFill>
                  <a:schemeClr val="tx2"/>
                </a:solidFill>
              </a:rPr>
              <a:t>Preservation</a:t>
            </a:r>
            <a:r>
              <a:rPr lang="fi-FI" dirty="0" smtClean="0">
                <a:solidFill>
                  <a:schemeClr val="tx2"/>
                </a:solidFill>
              </a:rPr>
              <a:t> </a:t>
            </a:r>
            <a:r>
              <a:rPr lang="fi-FI" dirty="0" err="1" smtClean="0">
                <a:solidFill>
                  <a:schemeClr val="tx2"/>
                </a:solidFill>
              </a:rPr>
              <a:t>methods</a:t>
            </a:r>
            <a:endParaRPr lang="en-US" dirty="0">
              <a:solidFill>
                <a:schemeClr val="tx2"/>
              </a:solidFill>
            </a:endParaRPr>
          </a:p>
        </p:txBody>
      </p:sp>
      <p:sp>
        <p:nvSpPr>
          <p:cNvPr id="3" name="Content Placeholder 2"/>
          <p:cNvSpPr>
            <a:spLocks noGrp="1"/>
          </p:cNvSpPr>
          <p:nvPr>
            <p:ph idx="1"/>
          </p:nvPr>
        </p:nvSpPr>
        <p:spPr>
          <a:xfrm>
            <a:off x="467544" y="836712"/>
            <a:ext cx="7704856" cy="5252960"/>
          </a:xfrm>
        </p:spPr>
        <p:txBody>
          <a:bodyPr/>
          <a:lstStyle/>
          <a:p>
            <a:r>
              <a:rPr lang="fi-FI" dirty="0" err="1" smtClean="0"/>
              <a:t>Preserving</a:t>
            </a:r>
            <a:r>
              <a:rPr lang="fi-FI" dirty="0" smtClean="0"/>
              <a:t> the </a:t>
            </a:r>
            <a:r>
              <a:rPr lang="fi-FI" dirty="0" err="1" smtClean="0"/>
              <a:t>original</a:t>
            </a:r>
            <a:r>
              <a:rPr lang="fi-FI" dirty="0" smtClean="0"/>
              <a:t> </a:t>
            </a:r>
            <a:r>
              <a:rPr lang="fi-FI" dirty="0" err="1" smtClean="0"/>
              <a:t>look-and-feel</a:t>
            </a:r>
            <a:endParaRPr lang="fi-FI" dirty="0" smtClean="0"/>
          </a:p>
          <a:p>
            <a:pPr lvl="1"/>
            <a:r>
              <a:rPr lang="fi-FI" dirty="0" err="1" smtClean="0"/>
              <a:t>Emulation</a:t>
            </a:r>
            <a:endParaRPr lang="fi-FI" dirty="0" smtClean="0"/>
          </a:p>
          <a:p>
            <a:pPr lvl="2"/>
            <a:r>
              <a:rPr lang="fi-FI" dirty="0" err="1" smtClean="0"/>
              <a:t>Development</a:t>
            </a:r>
            <a:r>
              <a:rPr lang="fi-FI" dirty="0" smtClean="0"/>
              <a:t> of </a:t>
            </a:r>
            <a:r>
              <a:rPr lang="fi-FI" dirty="0" err="1" smtClean="0"/>
              <a:t>emulators</a:t>
            </a:r>
            <a:r>
              <a:rPr lang="fi-FI" dirty="0" smtClean="0"/>
              <a:t> to new </a:t>
            </a:r>
            <a:r>
              <a:rPr lang="fi-FI" dirty="0" err="1" smtClean="0"/>
              <a:t>platforms</a:t>
            </a:r>
            <a:r>
              <a:rPr lang="fi-FI" dirty="0" smtClean="0"/>
              <a:t> etc.</a:t>
            </a:r>
          </a:p>
          <a:p>
            <a:pPr lvl="2"/>
            <a:r>
              <a:rPr lang="fi-FI" dirty="0" err="1" smtClean="0"/>
              <a:t>Active</a:t>
            </a:r>
            <a:r>
              <a:rPr lang="fi-FI" dirty="0" smtClean="0"/>
              <a:t> </a:t>
            </a:r>
            <a:r>
              <a:rPr lang="fi-FI" dirty="0" err="1" smtClean="0"/>
              <a:t>testing</a:t>
            </a:r>
            <a:r>
              <a:rPr lang="fi-FI" dirty="0" smtClean="0"/>
              <a:t> and </a:t>
            </a:r>
            <a:r>
              <a:rPr lang="fi-FI" dirty="0" err="1" smtClean="0"/>
              <a:t>technology</a:t>
            </a:r>
            <a:r>
              <a:rPr lang="fi-FI" dirty="0" smtClean="0"/>
              <a:t> </a:t>
            </a:r>
            <a:r>
              <a:rPr lang="fi-FI" dirty="0" err="1" smtClean="0"/>
              <a:t>watch</a:t>
            </a:r>
            <a:endParaRPr lang="fi-FI" dirty="0" smtClean="0"/>
          </a:p>
          <a:p>
            <a:r>
              <a:rPr lang="fi-FI" dirty="0" err="1" smtClean="0"/>
              <a:t>Preserving</a:t>
            </a:r>
            <a:r>
              <a:rPr lang="fi-FI" dirty="0" smtClean="0"/>
              <a:t> the </a:t>
            </a:r>
            <a:r>
              <a:rPr lang="fi-FI" dirty="0" err="1" smtClean="0"/>
              <a:t>content</a:t>
            </a:r>
            <a:endParaRPr lang="fi-FI" dirty="0" smtClean="0"/>
          </a:p>
          <a:p>
            <a:pPr lvl="1"/>
            <a:r>
              <a:rPr lang="fi-FI" dirty="0" err="1" smtClean="0"/>
              <a:t>Migration</a:t>
            </a:r>
            <a:endParaRPr lang="fi-FI" dirty="0" smtClean="0"/>
          </a:p>
          <a:p>
            <a:pPr lvl="2"/>
            <a:r>
              <a:rPr lang="fi-FI" dirty="0" err="1" smtClean="0"/>
              <a:t>Format</a:t>
            </a:r>
            <a:r>
              <a:rPr lang="fi-FI" dirty="0" smtClean="0"/>
              <a:t> </a:t>
            </a:r>
            <a:r>
              <a:rPr lang="fi-FI" dirty="0" err="1" smtClean="0"/>
              <a:t>development</a:t>
            </a:r>
            <a:r>
              <a:rPr lang="fi-FI" dirty="0" smtClean="0"/>
              <a:t> </a:t>
            </a:r>
            <a:r>
              <a:rPr lang="fi-FI" dirty="0" err="1" smtClean="0"/>
              <a:t>watch</a:t>
            </a:r>
            <a:r>
              <a:rPr lang="fi-FI" dirty="0" smtClean="0"/>
              <a:t> (</a:t>
            </a:r>
            <a:r>
              <a:rPr lang="fi-FI" dirty="0" err="1" smtClean="0"/>
              <a:t>format</a:t>
            </a:r>
            <a:r>
              <a:rPr lang="fi-FI" dirty="0" smtClean="0"/>
              <a:t> </a:t>
            </a:r>
            <a:r>
              <a:rPr lang="fi-FI" dirty="0" err="1" smtClean="0"/>
              <a:t>libraries</a:t>
            </a:r>
            <a:r>
              <a:rPr lang="fi-FI" dirty="0" smtClean="0"/>
              <a:t>)</a:t>
            </a:r>
          </a:p>
          <a:p>
            <a:pPr lvl="2"/>
            <a:r>
              <a:rPr lang="fi-FI" dirty="0" err="1" smtClean="0"/>
              <a:t>Development</a:t>
            </a:r>
            <a:r>
              <a:rPr lang="fi-FI" dirty="0" smtClean="0"/>
              <a:t> of </a:t>
            </a:r>
            <a:r>
              <a:rPr lang="fi-FI" dirty="0" err="1" smtClean="0"/>
              <a:t>transformation</a:t>
            </a:r>
            <a:r>
              <a:rPr lang="fi-FI" dirty="0" smtClean="0"/>
              <a:t> </a:t>
            </a:r>
            <a:r>
              <a:rPr lang="fi-FI" dirty="0" err="1" smtClean="0"/>
              <a:t>processes</a:t>
            </a:r>
            <a:r>
              <a:rPr lang="fi-FI" dirty="0" smtClean="0"/>
              <a:t>, </a:t>
            </a:r>
            <a:r>
              <a:rPr lang="fi-FI" dirty="0" err="1" smtClean="0"/>
              <a:t>testing</a:t>
            </a:r>
            <a:r>
              <a:rPr lang="fi-FI" dirty="0" smtClean="0"/>
              <a:t>, </a:t>
            </a:r>
            <a:r>
              <a:rPr lang="fi-FI" dirty="0" err="1" smtClean="0"/>
              <a:t>implementation</a:t>
            </a:r>
            <a:r>
              <a:rPr lang="fi-FI" dirty="0" smtClean="0"/>
              <a:t>, </a:t>
            </a:r>
            <a:r>
              <a:rPr lang="fi-FI" dirty="0" err="1" smtClean="0"/>
              <a:t>monitoring</a:t>
            </a:r>
            <a:endParaRPr lang="fi-FI" dirty="0" smtClean="0"/>
          </a:p>
          <a:p>
            <a:pPr lvl="2"/>
            <a:r>
              <a:rPr lang="fi-FI" dirty="0" err="1" smtClean="0"/>
              <a:t>Preparation</a:t>
            </a:r>
            <a:r>
              <a:rPr lang="fi-FI" dirty="0" smtClean="0"/>
              <a:t> for </a:t>
            </a:r>
            <a:r>
              <a:rPr lang="fi-FI" dirty="0" err="1" smtClean="0"/>
              <a:t>recoveries</a:t>
            </a:r>
            <a:endParaRPr lang="fi-FI" dirty="0" smtClean="0"/>
          </a:p>
          <a:p>
            <a:r>
              <a:rPr lang="fi-FI" dirty="0" err="1" smtClean="0"/>
              <a:t>Preserving</a:t>
            </a:r>
            <a:r>
              <a:rPr lang="fi-FI" dirty="0" smtClean="0"/>
              <a:t> the </a:t>
            </a:r>
            <a:r>
              <a:rPr lang="fi-FI" dirty="0" err="1" smtClean="0"/>
              <a:t>bits</a:t>
            </a:r>
            <a:endParaRPr lang="fi-FI" dirty="0" smtClean="0"/>
          </a:p>
          <a:p>
            <a:pPr lvl="1"/>
            <a:r>
              <a:rPr lang="fi-FI" dirty="0" err="1" smtClean="0"/>
              <a:t>Integrity</a:t>
            </a:r>
            <a:endParaRPr lang="fi-FI" dirty="0" smtClean="0"/>
          </a:p>
          <a:p>
            <a:pPr lvl="2"/>
            <a:r>
              <a:rPr lang="fi-FI" dirty="0" err="1" smtClean="0"/>
              <a:t>File</a:t>
            </a:r>
            <a:r>
              <a:rPr lang="fi-FI" dirty="0" smtClean="0"/>
              <a:t> </a:t>
            </a:r>
            <a:r>
              <a:rPr lang="fi-FI" dirty="0" err="1" smtClean="0"/>
              <a:t>validation</a:t>
            </a:r>
            <a:r>
              <a:rPr lang="fi-FI" dirty="0" smtClean="0"/>
              <a:t> and </a:t>
            </a:r>
            <a:r>
              <a:rPr lang="fi-FI" dirty="0" err="1" smtClean="0"/>
              <a:t>monitoring</a:t>
            </a:r>
            <a:endParaRPr lang="fi-FI" dirty="0" smtClean="0"/>
          </a:p>
          <a:p>
            <a:pPr lvl="2"/>
            <a:r>
              <a:rPr lang="fi-FI" dirty="0" smtClean="0"/>
              <a:t>Management of </a:t>
            </a:r>
            <a:r>
              <a:rPr lang="fi-FI" dirty="0" err="1" smtClean="0"/>
              <a:t>copies</a:t>
            </a:r>
            <a:endParaRPr lang="fi-FI" dirty="0" smtClean="0"/>
          </a:p>
          <a:p>
            <a:pPr lvl="2"/>
            <a:r>
              <a:rPr lang="fi-FI" dirty="0" err="1" smtClean="0"/>
              <a:t>Both</a:t>
            </a:r>
            <a:r>
              <a:rPr lang="fi-FI" dirty="0" smtClean="0"/>
              <a:t> </a:t>
            </a:r>
            <a:r>
              <a:rPr lang="fi-FI" dirty="0" err="1" smtClean="0"/>
              <a:t>objects</a:t>
            </a:r>
            <a:r>
              <a:rPr lang="fi-FI" dirty="0" smtClean="0"/>
              <a:t> and metadata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7162800" cy="412750"/>
          </a:xfrm>
        </p:spPr>
        <p:txBody>
          <a:bodyPr/>
          <a:lstStyle/>
          <a:p>
            <a:r>
              <a:rPr lang="fi-FI" dirty="0" err="1" smtClean="0">
                <a:solidFill>
                  <a:schemeClr val="tx2"/>
                </a:solidFill>
              </a:rPr>
              <a:t>Migration</a:t>
            </a:r>
            <a:endParaRPr lang="en-US" dirty="0">
              <a:solidFill>
                <a:schemeClr val="tx2"/>
              </a:solidFill>
            </a:endParaRPr>
          </a:p>
        </p:txBody>
      </p:sp>
      <p:sp>
        <p:nvSpPr>
          <p:cNvPr id="3" name="Content Placeholder 2"/>
          <p:cNvSpPr>
            <a:spLocks noGrp="1"/>
          </p:cNvSpPr>
          <p:nvPr>
            <p:ph sz="quarter" idx="12"/>
          </p:nvPr>
        </p:nvSpPr>
        <p:spPr>
          <a:xfrm>
            <a:off x="971600" y="4692352"/>
            <a:ext cx="7162800" cy="1905000"/>
          </a:xfrm>
        </p:spPr>
        <p:txBody>
          <a:bodyPr>
            <a:normAutofit fontScale="92500" lnSpcReduction="20000"/>
          </a:bodyPr>
          <a:lstStyle/>
          <a:p>
            <a:r>
              <a:rPr lang="fi-FI" dirty="0" err="1" smtClean="0"/>
              <a:t>Migration</a:t>
            </a:r>
            <a:r>
              <a:rPr lang="fi-FI" dirty="0" smtClean="0"/>
              <a:t> </a:t>
            </a:r>
            <a:r>
              <a:rPr lang="fi-FI" dirty="0" err="1" smtClean="0"/>
              <a:t>enables</a:t>
            </a:r>
            <a:r>
              <a:rPr lang="fi-FI" dirty="0" smtClean="0"/>
              <a:t> the </a:t>
            </a:r>
            <a:r>
              <a:rPr lang="fi-FI" dirty="0" err="1" smtClean="0"/>
              <a:t>utilization</a:t>
            </a:r>
            <a:r>
              <a:rPr lang="fi-FI" dirty="0" smtClean="0"/>
              <a:t> of </a:t>
            </a:r>
            <a:r>
              <a:rPr lang="fi-FI" dirty="0" err="1" smtClean="0"/>
              <a:t>digital</a:t>
            </a:r>
            <a:r>
              <a:rPr lang="fi-FI" dirty="0" smtClean="0"/>
              <a:t> </a:t>
            </a:r>
            <a:r>
              <a:rPr lang="fi-FI" dirty="0" err="1" smtClean="0"/>
              <a:t>objects</a:t>
            </a:r>
            <a:r>
              <a:rPr lang="fi-FI" dirty="0" smtClean="0"/>
              <a:t> in new ICT </a:t>
            </a:r>
            <a:r>
              <a:rPr lang="fi-FI" dirty="0" err="1" smtClean="0"/>
              <a:t>environment</a:t>
            </a:r>
            <a:endParaRPr lang="fi-FI" dirty="0" smtClean="0"/>
          </a:p>
          <a:p>
            <a:r>
              <a:rPr lang="fi-FI" dirty="0" err="1" smtClean="0"/>
              <a:t>Special</a:t>
            </a:r>
            <a:r>
              <a:rPr lang="fi-FI" dirty="0" smtClean="0"/>
              <a:t> </a:t>
            </a:r>
            <a:r>
              <a:rPr lang="fi-FI" dirty="0" err="1" smtClean="0"/>
              <a:t>care</a:t>
            </a:r>
            <a:r>
              <a:rPr lang="fi-FI" dirty="0" smtClean="0"/>
              <a:t> </a:t>
            </a:r>
            <a:r>
              <a:rPr lang="fi-FI" dirty="0" err="1" smtClean="0"/>
              <a:t>needed</a:t>
            </a:r>
            <a:r>
              <a:rPr lang="fi-FI" dirty="0" smtClean="0"/>
              <a:t> to </a:t>
            </a:r>
            <a:r>
              <a:rPr lang="fi-FI" dirty="0" err="1" smtClean="0"/>
              <a:t>preserve</a:t>
            </a:r>
            <a:r>
              <a:rPr lang="fi-FI" dirty="0" smtClean="0"/>
              <a:t> </a:t>
            </a:r>
            <a:r>
              <a:rPr lang="fi-FI" dirty="0" err="1" smtClean="0"/>
              <a:t>information</a:t>
            </a:r>
            <a:r>
              <a:rPr lang="fi-FI" dirty="0" smtClean="0"/>
              <a:t> </a:t>
            </a:r>
            <a:r>
              <a:rPr lang="fi-FI" dirty="0" err="1" smtClean="0"/>
              <a:t>content</a:t>
            </a:r>
            <a:r>
              <a:rPr lang="fi-FI" dirty="0" smtClean="0"/>
              <a:t>: </a:t>
            </a:r>
            <a:r>
              <a:rPr lang="fi-FI" dirty="0" err="1" smtClean="0"/>
              <a:t>planning</a:t>
            </a:r>
            <a:r>
              <a:rPr lang="fi-FI" dirty="0" smtClean="0"/>
              <a:t>, </a:t>
            </a:r>
            <a:r>
              <a:rPr lang="fi-FI" dirty="0" err="1" smtClean="0"/>
              <a:t>testing</a:t>
            </a:r>
            <a:r>
              <a:rPr lang="fi-FI" dirty="0" smtClean="0"/>
              <a:t> and </a:t>
            </a:r>
            <a:r>
              <a:rPr lang="fi-FI" dirty="0" err="1" smtClean="0"/>
              <a:t>validation</a:t>
            </a:r>
            <a:r>
              <a:rPr lang="fi-FI" dirty="0" smtClean="0"/>
              <a:t> </a:t>
            </a:r>
            <a:r>
              <a:rPr lang="fi-FI" dirty="0" err="1" smtClean="0"/>
              <a:t>with</a:t>
            </a:r>
            <a:r>
              <a:rPr lang="fi-FI" dirty="0" smtClean="0"/>
              <a:t> </a:t>
            </a:r>
            <a:r>
              <a:rPr lang="fi-FI" dirty="0" err="1" smtClean="0"/>
              <a:t>care</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763688" y="1664667"/>
            <a:ext cx="2209800" cy="2819400"/>
          </a:xfrm>
          <a:prstGeom prst="rect">
            <a:avLst/>
          </a:prstGeom>
          <a:noFill/>
          <a:ln w="9525">
            <a:noFill/>
            <a:miter lim="800000"/>
            <a:headEnd/>
            <a:tailEnd/>
          </a:ln>
        </p:spPr>
      </p:pic>
      <p:pic>
        <p:nvPicPr>
          <p:cNvPr id="49158" name="Picture 6"/>
          <p:cNvPicPr>
            <a:picLocks noChangeAspect="1" noChangeArrowheads="1"/>
          </p:cNvPicPr>
          <p:nvPr/>
        </p:nvPicPr>
        <p:blipFill>
          <a:blip r:embed="rId3" cstate="print"/>
          <a:srcRect/>
          <a:stretch>
            <a:fillRect/>
          </a:stretch>
        </p:blipFill>
        <p:spPr bwMode="auto">
          <a:xfrm>
            <a:off x="5076056" y="3789040"/>
            <a:ext cx="2209800" cy="657225"/>
          </a:xfrm>
          <a:prstGeom prst="rect">
            <a:avLst/>
          </a:prstGeom>
          <a:noFill/>
          <a:ln w="9525">
            <a:noFill/>
            <a:miter lim="800000"/>
            <a:headEnd/>
            <a:tailEnd/>
          </a:ln>
        </p:spPr>
      </p:pic>
      <p:pic>
        <p:nvPicPr>
          <p:cNvPr id="49159" name="Picture 7"/>
          <p:cNvPicPr>
            <a:picLocks noChangeAspect="1" noChangeArrowheads="1"/>
          </p:cNvPicPr>
          <p:nvPr/>
        </p:nvPicPr>
        <p:blipFill>
          <a:blip r:embed="rId4" cstate="print"/>
          <a:srcRect/>
          <a:stretch>
            <a:fillRect/>
          </a:stretch>
        </p:blipFill>
        <p:spPr bwMode="auto">
          <a:xfrm>
            <a:off x="5076056" y="3100388"/>
            <a:ext cx="2209800" cy="657225"/>
          </a:xfrm>
          <a:prstGeom prst="rect">
            <a:avLst/>
          </a:prstGeom>
          <a:noFill/>
          <a:ln w="9525">
            <a:noFill/>
            <a:miter lim="800000"/>
            <a:headEnd/>
            <a:tailEnd/>
          </a:ln>
        </p:spPr>
      </p:pic>
      <p:pic>
        <p:nvPicPr>
          <p:cNvPr id="49160" name="Picture 8"/>
          <p:cNvPicPr>
            <a:picLocks noChangeAspect="1" noChangeArrowheads="1"/>
          </p:cNvPicPr>
          <p:nvPr/>
        </p:nvPicPr>
        <p:blipFill>
          <a:blip r:embed="rId5" cstate="print"/>
          <a:srcRect/>
          <a:stretch>
            <a:fillRect/>
          </a:stretch>
        </p:blipFill>
        <p:spPr bwMode="auto">
          <a:xfrm>
            <a:off x="5076000" y="2411735"/>
            <a:ext cx="2209800" cy="657225"/>
          </a:xfrm>
          <a:prstGeom prst="rect">
            <a:avLst/>
          </a:prstGeom>
          <a:noFill/>
          <a:ln w="9525">
            <a:noFill/>
            <a:miter lim="800000"/>
            <a:headEnd/>
            <a:tailEnd/>
          </a:ln>
        </p:spPr>
      </p:pic>
      <p:pic>
        <p:nvPicPr>
          <p:cNvPr id="49163" name="Picture 11"/>
          <p:cNvPicPr>
            <a:picLocks noChangeAspect="1" noChangeArrowheads="1"/>
          </p:cNvPicPr>
          <p:nvPr/>
        </p:nvPicPr>
        <p:blipFill>
          <a:blip r:embed="rId6" cstate="print"/>
          <a:srcRect/>
          <a:stretch>
            <a:fillRect/>
          </a:stretch>
        </p:blipFill>
        <p:spPr bwMode="auto">
          <a:xfrm>
            <a:off x="5076000" y="1700808"/>
            <a:ext cx="2209800" cy="657225"/>
          </a:xfrm>
          <a:prstGeom prst="rect">
            <a:avLst/>
          </a:prstGeom>
          <a:noFill/>
          <a:ln w="9525">
            <a:noFill/>
            <a:miter lim="800000"/>
            <a:headEnd/>
            <a:tailEnd/>
          </a:ln>
        </p:spPr>
      </p:pic>
      <p:sp>
        <p:nvSpPr>
          <p:cNvPr id="16" name="Right Arrow 15"/>
          <p:cNvSpPr/>
          <p:nvPr/>
        </p:nvSpPr>
        <p:spPr>
          <a:xfrm>
            <a:off x="3779912" y="1772816"/>
            <a:ext cx="1512168"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err="1" smtClean="0">
                <a:solidFill>
                  <a:schemeClr val="tx1"/>
                </a:solidFill>
              </a:rPr>
              <a:t>Migration</a:t>
            </a:r>
            <a:endParaRPr lang="en-US" dirty="0">
              <a:solidFill>
                <a:schemeClr val="tx1"/>
              </a:solidFill>
            </a:endParaRPr>
          </a:p>
        </p:txBody>
      </p:sp>
      <p:sp>
        <p:nvSpPr>
          <p:cNvPr id="10" name="TextBox 9"/>
          <p:cNvSpPr txBox="1"/>
          <p:nvPr/>
        </p:nvSpPr>
        <p:spPr>
          <a:xfrm>
            <a:off x="2051720" y="1844824"/>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smtClean="0">
                <a:solidFill>
                  <a:schemeClr val="bg1"/>
                </a:solidFill>
              </a:rPr>
              <a:t>FORMAT</a:t>
            </a:r>
            <a:endParaRPr lang="en-US" dirty="0">
              <a:solidFill>
                <a:schemeClr val="bg1"/>
              </a:solidFill>
            </a:endParaRPr>
          </a:p>
        </p:txBody>
      </p:sp>
      <p:sp>
        <p:nvSpPr>
          <p:cNvPr id="11" name="Rectangle 10"/>
          <p:cNvSpPr/>
          <p:nvPr/>
        </p:nvSpPr>
        <p:spPr>
          <a:xfrm>
            <a:off x="5508104" y="1844824"/>
            <a:ext cx="1296144"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a:spAutoFit/>
          </a:bodyPr>
          <a:lstStyle/>
          <a:p>
            <a:r>
              <a:rPr lang="fi-FI" dirty="0" smtClean="0">
                <a:solidFill>
                  <a:schemeClr val="bg1"/>
                </a:solidFill>
              </a:rPr>
              <a:t>FORMAT</a:t>
            </a:r>
            <a:endParaRPr lang="en-US" dirty="0">
              <a:solidFill>
                <a:schemeClr val="bg1"/>
              </a:solidFill>
            </a:endParaRPr>
          </a:p>
        </p:txBody>
      </p:sp>
      <p:sp>
        <p:nvSpPr>
          <p:cNvPr id="12" name="TextBox 11"/>
          <p:cNvSpPr txBox="1"/>
          <p:nvPr/>
        </p:nvSpPr>
        <p:spPr>
          <a:xfrm>
            <a:off x="2051720" y="2492896"/>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err="1" smtClean="0">
                <a:solidFill>
                  <a:schemeClr val="bg1"/>
                </a:solidFill>
              </a:rPr>
              <a:t>Application</a:t>
            </a:r>
            <a:endParaRPr lang="en-US" dirty="0">
              <a:solidFill>
                <a:schemeClr val="bg1"/>
              </a:solidFill>
            </a:endParaRPr>
          </a:p>
        </p:txBody>
      </p:sp>
      <p:sp>
        <p:nvSpPr>
          <p:cNvPr id="13" name="TextBox 12"/>
          <p:cNvSpPr txBox="1"/>
          <p:nvPr/>
        </p:nvSpPr>
        <p:spPr>
          <a:xfrm>
            <a:off x="5292080" y="2492896"/>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err="1" smtClean="0">
                <a:solidFill>
                  <a:schemeClr val="bg1"/>
                </a:solidFill>
              </a:rPr>
              <a:t>Application</a:t>
            </a:r>
            <a:endParaRPr lang="en-US" dirty="0">
              <a:solidFill>
                <a:schemeClr val="bg1"/>
              </a:solidFill>
            </a:endParaRPr>
          </a:p>
        </p:txBody>
      </p:sp>
      <p:sp>
        <p:nvSpPr>
          <p:cNvPr id="14" name="TextBox 13"/>
          <p:cNvSpPr txBox="1"/>
          <p:nvPr/>
        </p:nvSpPr>
        <p:spPr>
          <a:xfrm>
            <a:off x="1835696" y="3212976"/>
            <a:ext cx="2016224"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err="1" smtClean="0">
                <a:solidFill>
                  <a:schemeClr val="bg1"/>
                </a:solidFill>
              </a:rPr>
              <a:t>Operating</a:t>
            </a:r>
            <a:r>
              <a:rPr lang="fi-FI" dirty="0" smtClean="0">
                <a:solidFill>
                  <a:schemeClr val="bg1"/>
                </a:solidFill>
              </a:rPr>
              <a:t> </a:t>
            </a:r>
            <a:r>
              <a:rPr lang="fi-FI" dirty="0" err="1" smtClean="0">
                <a:solidFill>
                  <a:schemeClr val="bg1"/>
                </a:solidFill>
              </a:rPr>
              <a:t>system</a:t>
            </a:r>
            <a:endParaRPr lang="en-US" dirty="0">
              <a:solidFill>
                <a:schemeClr val="bg1"/>
              </a:solidFill>
            </a:endParaRPr>
          </a:p>
        </p:txBody>
      </p:sp>
      <p:sp>
        <p:nvSpPr>
          <p:cNvPr id="15" name="TextBox 14"/>
          <p:cNvSpPr txBox="1"/>
          <p:nvPr/>
        </p:nvSpPr>
        <p:spPr>
          <a:xfrm>
            <a:off x="5220072" y="3212976"/>
            <a:ext cx="2016224"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err="1" smtClean="0">
                <a:solidFill>
                  <a:schemeClr val="bg1"/>
                </a:solidFill>
              </a:rPr>
              <a:t>Operating</a:t>
            </a:r>
            <a:r>
              <a:rPr lang="fi-FI" dirty="0" smtClean="0">
                <a:solidFill>
                  <a:schemeClr val="bg1"/>
                </a:solidFill>
              </a:rPr>
              <a:t> </a:t>
            </a:r>
            <a:r>
              <a:rPr lang="fi-FI" dirty="0" err="1" smtClean="0">
                <a:solidFill>
                  <a:schemeClr val="bg1"/>
                </a:solidFill>
              </a:rPr>
              <a:t>system</a:t>
            </a:r>
            <a:endParaRPr lang="en-US" dirty="0">
              <a:solidFill>
                <a:schemeClr val="bg1"/>
              </a:solidFill>
            </a:endParaRPr>
          </a:p>
        </p:txBody>
      </p:sp>
      <p:sp>
        <p:nvSpPr>
          <p:cNvPr id="17" name="TextBox 16"/>
          <p:cNvSpPr txBox="1"/>
          <p:nvPr/>
        </p:nvSpPr>
        <p:spPr>
          <a:xfrm>
            <a:off x="2051720" y="3933056"/>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smtClean="0">
                <a:solidFill>
                  <a:schemeClr val="bg1"/>
                </a:solidFill>
              </a:rPr>
              <a:t>Hardware</a:t>
            </a:r>
            <a:endParaRPr lang="en-US" dirty="0">
              <a:solidFill>
                <a:schemeClr val="bg1"/>
              </a:solidFill>
            </a:endParaRPr>
          </a:p>
        </p:txBody>
      </p:sp>
      <p:sp>
        <p:nvSpPr>
          <p:cNvPr id="18" name="TextBox 17"/>
          <p:cNvSpPr txBox="1"/>
          <p:nvPr/>
        </p:nvSpPr>
        <p:spPr>
          <a:xfrm>
            <a:off x="5220072" y="3933056"/>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smtClean="0">
                <a:solidFill>
                  <a:schemeClr val="bg1"/>
                </a:solidFill>
              </a:rPr>
              <a:t>Hardware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1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16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1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620688"/>
            <a:ext cx="7162800" cy="412750"/>
          </a:xfrm>
        </p:spPr>
        <p:txBody>
          <a:bodyPr/>
          <a:lstStyle/>
          <a:p>
            <a:r>
              <a:rPr lang="fi-FI" dirty="0" err="1" smtClean="0">
                <a:solidFill>
                  <a:schemeClr val="tx2"/>
                </a:solidFill>
              </a:rPr>
              <a:t>Emulation</a:t>
            </a:r>
            <a:endParaRPr lang="en-US" dirty="0">
              <a:solidFill>
                <a:schemeClr val="tx2"/>
              </a:solidFill>
            </a:endParaRPr>
          </a:p>
        </p:txBody>
      </p:sp>
      <p:sp>
        <p:nvSpPr>
          <p:cNvPr id="3" name="Content Placeholder 2"/>
          <p:cNvSpPr>
            <a:spLocks noGrp="1"/>
          </p:cNvSpPr>
          <p:nvPr>
            <p:ph sz="quarter" idx="12"/>
          </p:nvPr>
        </p:nvSpPr>
        <p:spPr>
          <a:xfrm>
            <a:off x="899592" y="4764360"/>
            <a:ext cx="7162800" cy="1905000"/>
          </a:xfrm>
        </p:spPr>
        <p:txBody>
          <a:bodyPr>
            <a:normAutofit fontScale="92500" lnSpcReduction="20000"/>
          </a:bodyPr>
          <a:lstStyle/>
          <a:p>
            <a:r>
              <a:rPr lang="fi-FI" dirty="0" err="1" smtClean="0"/>
              <a:t>Emulation</a:t>
            </a:r>
            <a:r>
              <a:rPr lang="fi-FI" dirty="0" smtClean="0"/>
              <a:t> </a:t>
            </a:r>
            <a:r>
              <a:rPr lang="fi-FI" dirty="0" err="1" smtClean="0"/>
              <a:t>enables</a:t>
            </a:r>
            <a:r>
              <a:rPr lang="fi-FI" dirty="0" smtClean="0"/>
              <a:t> the </a:t>
            </a:r>
            <a:r>
              <a:rPr lang="fi-FI" dirty="0" err="1" smtClean="0"/>
              <a:t>use</a:t>
            </a:r>
            <a:r>
              <a:rPr lang="fi-FI" dirty="0" smtClean="0"/>
              <a:t> of </a:t>
            </a:r>
            <a:r>
              <a:rPr lang="fi-FI" dirty="0" err="1" smtClean="0"/>
              <a:t>old</a:t>
            </a:r>
            <a:r>
              <a:rPr lang="fi-FI" dirty="0" smtClean="0"/>
              <a:t> </a:t>
            </a:r>
            <a:r>
              <a:rPr lang="fi-FI" dirty="0" err="1" smtClean="0"/>
              <a:t>solution</a:t>
            </a:r>
            <a:r>
              <a:rPr lang="fi-FI" dirty="0" smtClean="0"/>
              <a:t> on new hardware </a:t>
            </a:r>
            <a:r>
              <a:rPr lang="fi-FI" dirty="0" err="1" smtClean="0"/>
              <a:t>environment</a:t>
            </a:r>
            <a:endParaRPr lang="fi-FI" dirty="0" smtClean="0"/>
          </a:p>
          <a:p>
            <a:r>
              <a:rPr lang="fi-FI" dirty="0" err="1" smtClean="0"/>
              <a:t>Emulation</a:t>
            </a:r>
            <a:r>
              <a:rPr lang="fi-FI" dirty="0" smtClean="0"/>
              <a:t> </a:t>
            </a:r>
            <a:r>
              <a:rPr lang="fi-FI" dirty="0" err="1" smtClean="0"/>
              <a:t>has</a:t>
            </a:r>
            <a:r>
              <a:rPr lang="fi-FI" dirty="0" smtClean="0"/>
              <a:t> to </a:t>
            </a:r>
            <a:r>
              <a:rPr lang="fi-FI" dirty="0" err="1" smtClean="0"/>
              <a:t>solve</a:t>
            </a:r>
            <a:r>
              <a:rPr lang="fi-FI" dirty="0" smtClean="0"/>
              <a:t> </a:t>
            </a:r>
            <a:r>
              <a:rPr lang="fi-FI" dirty="0" err="1" smtClean="0"/>
              <a:t>how</a:t>
            </a:r>
            <a:r>
              <a:rPr lang="fi-FI" dirty="0" smtClean="0"/>
              <a:t> the </a:t>
            </a:r>
            <a:r>
              <a:rPr lang="fi-FI" dirty="0" err="1" smtClean="0"/>
              <a:t>information</a:t>
            </a:r>
            <a:r>
              <a:rPr lang="fi-FI" dirty="0" smtClean="0"/>
              <a:t> </a:t>
            </a:r>
            <a:r>
              <a:rPr lang="fi-FI" dirty="0" err="1" smtClean="0"/>
              <a:t>can</a:t>
            </a:r>
            <a:r>
              <a:rPr lang="fi-FI" dirty="0" smtClean="0"/>
              <a:t> </a:t>
            </a:r>
            <a:r>
              <a:rPr lang="fi-FI" dirty="0" err="1" smtClean="0"/>
              <a:t>be</a:t>
            </a:r>
            <a:r>
              <a:rPr lang="fi-FI" dirty="0" smtClean="0"/>
              <a:t> </a:t>
            </a:r>
            <a:r>
              <a:rPr lang="fi-FI" dirty="0" err="1" smtClean="0"/>
              <a:t>used</a:t>
            </a:r>
            <a:r>
              <a:rPr lang="fi-FI" dirty="0" smtClean="0"/>
              <a:t> in </a:t>
            </a:r>
            <a:r>
              <a:rPr lang="fi-FI" dirty="0" err="1" smtClean="0"/>
              <a:t>context</a:t>
            </a:r>
            <a:r>
              <a:rPr lang="fi-FI" dirty="0" smtClean="0"/>
              <a:t> of new data </a:t>
            </a:r>
            <a:r>
              <a:rPr lang="fi-FI" dirty="0" err="1" smtClean="0"/>
              <a:t>production</a:t>
            </a:r>
            <a:r>
              <a:rPr lang="fi-FI" dirty="0" smtClean="0"/>
              <a:t> (</a:t>
            </a:r>
            <a:r>
              <a:rPr lang="fi-FI" dirty="0" err="1" smtClean="0"/>
              <a:t>copy-paste</a:t>
            </a:r>
            <a:r>
              <a:rPr lang="fi-FI" dirty="0" smtClean="0"/>
              <a:t>) </a:t>
            </a:r>
            <a:endParaRPr lang="en-US" dirty="0"/>
          </a:p>
        </p:txBody>
      </p:sp>
      <p:pic>
        <p:nvPicPr>
          <p:cNvPr id="5122" name="Picture 2"/>
          <p:cNvPicPr>
            <a:picLocks noChangeAspect="1" noChangeArrowheads="1"/>
          </p:cNvPicPr>
          <p:nvPr/>
        </p:nvPicPr>
        <p:blipFill>
          <a:blip r:embed="rId3" cstate="print"/>
          <a:srcRect/>
          <a:stretch>
            <a:fillRect/>
          </a:stretch>
        </p:blipFill>
        <p:spPr bwMode="auto">
          <a:xfrm>
            <a:off x="1763688" y="1772816"/>
            <a:ext cx="2209800" cy="2819400"/>
          </a:xfrm>
          <a:prstGeom prst="rect">
            <a:avLst/>
          </a:prstGeom>
          <a:noFill/>
          <a:ln w="9525">
            <a:noFill/>
            <a:miter lim="800000"/>
            <a:headEnd/>
            <a:tailEnd/>
          </a:ln>
        </p:spPr>
      </p:pic>
      <p:pic>
        <p:nvPicPr>
          <p:cNvPr id="7175" name="Picture 7"/>
          <p:cNvPicPr>
            <a:picLocks noChangeAspect="1" noChangeArrowheads="1"/>
          </p:cNvPicPr>
          <p:nvPr/>
        </p:nvPicPr>
        <p:blipFill>
          <a:blip r:embed="rId4" cstate="print"/>
          <a:srcRect/>
          <a:stretch>
            <a:fillRect/>
          </a:stretch>
        </p:blipFill>
        <p:spPr bwMode="auto">
          <a:xfrm>
            <a:off x="5076056" y="1052736"/>
            <a:ext cx="2209800" cy="2105025"/>
          </a:xfrm>
          <a:prstGeom prst="rect">
            <a:avLst/>
          </a:prstGeom>
          <a:noFill/>
          <a:ln w="9525">
            <a:noFill/>
            <a:miter lim="800000"/>
            <a:headEnd/>
            <a:tailEnd/>
          </a:ln>
        </p:spPr>
      </p:pic>
      <p:pic>
        <p:nvPicPr>
          <p:cNvPr id="50181" name="Picture 5"/>
          <p:cNvPicPr>
            <a:picLocks noChangeAspect="1" noChangeArrowheads="1"/>
          </p:cNvPicPr>
          <p:nvPr/>
        </p:nvPicPr>
        <p:blipFill>
          <a:blip r:embed="rId5" cstate="print"/>
          <a:srcRect/>
          <a:stretch>
            <a:fillRect/>
          </a:stretch>
        </p:blipFill>
        <p:spPr bwMode="auto">
          <a:xfrm>
            <a:off x="5076056" y="3897189"/>
            <a:ext cx="2209800" cy="657225"/>
          </a:xfrm>
          <a:prstGeom prst="rect">
            <a:avLst/>
          </a:prstGeom>
          <a:noFill/>
          <a:ln w="9525">
            <a:noFill/>
            <a:miter lim="800000"/>
            <a:headEnd/>
            <a:tailEnd/>
          </a:ln>
        </p:spPr>
      </p:pic>
      <p:pic>
        <p:nvPicPr>
          <p:cNvPr id="50184" name="Picture 8"/>
          <p:cNvPicPr>
            <a:picLocks noChangeAspect="1" noChangeArrowheads="1"/>
          </p:cNvPicPr>
          <p:nvPr/>
        </p:nvPicPr>
        <p:blipFill>
          <a:blip r:embed="rId6" cstate="print"/>
          <a:srcRect/>
          <a:stretch>
            <a:fillRect/>
          </a:stretch>
        </p:blipFill>
        <p:spPr bwMode="auto">
          <a:xfrm>
            <a:off x="5076000" y="3203823"/>
            <a:ext cx="2209800" cy="657225"/>
          </a:xfrm>
          <a:prstGeom prst="rect">
            <a:avLst/>
          </a:prstGeom>
          <a:noFill/>
          <a:ln w="9525">
            <a:noFill/>
            <a:miter lim="800000"/>
            <a:headEnd/>
            <a:tailEnd/>
          </a:ln>
        </p:spPr>
      </p:pic>
      <p:sp>
        <p:nvSpPr>
          <p:cNvPr id="8" name="TextBox 7"/>
          <p:cNvSpPr txBox="1"/>
          <p:nvPr/>
        </p:nvSpPr>
        <p:spPr>
          <a:xfrm>
            <a:off x="2051720" y="1844824"/>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smtClean="0">
                <a:solidFill>
                  <a:schemeClr val="bg1"/>
                </a:solidFill>
              </a:rPr>
              <a:t>FORMAT</a:t>
            </a:r>
            <a:endParaRPr lang="en-US" dirty="0">
              <a:solidFill>
                <a:schemeClr val="bg1"/>
              </a:solidFill>
            </a:endParaRPr>
          </a:p>
        </p:txBody>
      </p:sp>
      <p:sp>
        <p:nvSpPr>
          <p:cNvPr id="9" name="TextBox 8"/>
          <p:cNvSpPr txBox="1"/>
          <p:nvPr/>
        </p:nvSpPr>
        <p:spPr>
          <a:xfrm>
            <a:off x="5292080" y="1196752"/>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smtClean="0">
                <a:solidFill>
                  <a:schemeClr val="bg1"/>
                </a:solidFill>
              </a:rPr>
              <a:t>FORMAT</a:t>
            </a:r>
            <a:endParaRPr lang="en-US" dirty="0">
              <a:solidFill>
                <a:schemeClr val="bg1"/>
              </a:solidFill>
            </a:endParaRPr>
          </a:p>
        </p:txBody>
      </p:sp>
      <p:sp>
        <p:nvSpPr>
          <p:cNvPr id="11" name="TextBox 10"/>
          <p:cNvSpPr txBox="1"/>
          <p:nvPr/>
        </p:nvSpPr>
        <p:spPr>
          <a:xfrm>
            <a:off x="1979712" y="2564904"/>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err="1" smtClean="0">
                <a:solidFill>
                  <a:schemeClr val="bg1"/>
                </a:solidFill>
              </a:rPr>
              <a:t>Application</a:t>
            </a:r>
            <a:endParaRPr lang="en-US" dirty="0">
              <a:solidFill>
                <a:schemeClr val="bg1"/>
              </a:solidFill>
            </a:endParaRPr>
          </a:p>
        </p:txBody>
      </p:sp>
      <p:sp>
        <p:nvSpPr>
          <p:cNvPr id="12" name="TextBox 11"/>
          <p:cNvSpPr txBox="1"/>
          <p:nvPr/>
        </p:nvSpPr>
        <p:spPr>
          <a:xfrm>
            <a:off x="5292080" y="1916832"/>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err="1" smtClean="0">
                <a:solidFill>
                  <a:schemeClr val="bg1"/>
                </a:solidFill>
              </a:rPr>
              <a:t>Application</a:t>
            </a:r>
            <a:endParaRPr lang="en-US" dirty="0">
              <a:solidFill>
                <a:schemeClr val="bg1"/>
              </a:solidFill>
            </a:endParaRPr>
          </a:p>
        </p:txBody>
      </p:sp>
      <p:sp>
        <p:nvSpPr>
          <p:cNvPr id="13" name="TextBox 12"/>
          <p:cNvSpPr txBox="1"/>
          <p:nvPr/>
        </p:nvSpPr>
        <p:spPr>
          <a:xfrm>
            <a:off x="1835696" y="3284984"/>
            <a:ext cx="2016224"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err="1" smtClean="0">
                <a:solidFill>
                  <a:schemeClr val="bg1"/>
                </a:solidFill>
              </a:rPr>
              <a:t>Operating</a:t>
            </a:r>
            <a:r>
              <a:rPr lang="fi-FI" dirty="0" smtClean="0">
                <a:solidFill>
                  <a:schemeClr val="bg1"/>
                </a:solidFill>
              </a:rPr>
              <a:t> </a:t>
            </a:r>
            <a:r>
              <a:rPr lang="fi-FI" dirty="0" err="1" smtClean="0">
                <a:solidFill>
                  <a:schemeClr val="bg1"/>
                </a:solidFill>
              </a:rPr>
              <a:t>system</a:t>
            </a:r>
            <a:endParaRPr lang="en-US" dirty="0">
              <a:solidFill>
                <a:schemeClr val="bg1"/>
              </a:solidFill>
            </a:endParaRPr>
          </a:p>
        </p:txBody>
      </p:sp>
      <p:sp>
        <p:nvSpPr>
          <p:cNvPr id="14" name="TextBox 13"/>
          <p:cNvSpPr txBox="1"/>
          <p:nvPr/>
        </p:nvSpPr>
        <p:spPr>
          <a:xfrm>
            <a:off x="5148064" y="2564904"/>
            <a:ext cx="2016224"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err="1" smtClean="0">
                <a:solidFill>
                  <a:schemeClr val="bg1"/>
                </a:solidFill>
              </a:rPr>
              <a:t>Operating</a:t>
            </a:r>
            <a:r>
              <a:rPr lang="fi-FI" dirty="0" smtClean="0">
                <a:solidFill>
                  <a:schemeClr val="bg1"/>
                </a:solidFill>
              </a:rPr>
              <a:t> </a:t>
            </a:r>
            <a:r>
              <a:rPr lang="fi-FI" dirty="0" err="1" smtClean="0">
                <a:solidFill>
                  <a:schemeClr val="bg1"/>
                </a:solidFill>
              </a:rPr>
              <a:t>system</a:t>
            </a:r>
            <a:endParaRPr lang="en-US" dirty="0">
              <a:solidFill>
                <a:schemeClr val="bg1"/>
              </a:solidFill>
            </a:endParaRPr>
          </a:p>
        </p:txBody>
      </p:sp>
      <p:sp>
        <p:nvSpPr>
          <p:cNvPr id="15" name="TextBox 14"/>
          <p:cNvSpPr txBox="1"/>
          <p:nvPr/>
        </p:nvSpPr>
        <p:spPr>
          <a:xfrm>
            <a:off x="2051720" y="4005064"/>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smtClean="0">
                <a:solidFill>
                  <a:schemeClr val="bg1"/>
                </a:solidFill>
              </a:rPr>
              <a:t>Hardware</a:t>
            </a:r>
            <a:endParaRPr lang="en-US" dirty="0">
              <a:solidFill>
                <a:schemeClr val="bg1"/>
              </a:solidFill>
            </a:endParaRPr>
          </a:p>
        </p:txBody>
      </p:sp>
      <p:sp>
        <p:nvSpPr>
          <p:cNvPr id="16" name="TextBox 15"/>
          <p:cNvSpPr txBox="1"/>
          <p:nvPr/>
        </p:nvSpPr>
        <p:spPr>
          <a:xfrm>
            <a:off x="5292080" y="4005064"/>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smtClean="0">
                <a:solidFill>
                  <a:schemeClr val="bg1"/>
                </a:solidFill>
              </a:rPr>
              <a:t>Hardware</a:t>
            </a:r>
            <a:endParaRPr lang="en-US" dirty="0">
              <a:solidFill>
                <a:schemeClr val="bg1"/>
              </a:solidFill>
            </a:endParaRPr>
          </a:p>
        </p:txBody>
      </p:sp>
      <p:sp>
        <p:nvSpPr>
          <p:cNvPr id="17" name="TextBox 16"/>
          <p:cNvSpPr txBox="1"/>
          <p:nvPr/>
        </p:nvSpPr>
        <p:spPr>
          <a:xfrm>
            <a:off x="5436096" y="3284984"/>
            <a:ext cx="1728192"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fi-FI" dirty="0" err="1" smtClean="0">
                <a:solidFill>
                  <a:schemeClr val="bg1"/>
                </a:solidFill>
              </a:rPr>
              <a:t>Emulator</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1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1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solidFill>
                  <a:schemeClr val="tx2"/>
                </a:solidFill>
              </a:rPr>
              <a:t>Preservation</a:t>
            </a:r>
            <a:r>
              <a:rPr lang="fi-FI" dirty="0" smtClean="0">
                <a:solidFill>
                  <a:schemeClr val="tx2"/>
                </a:solidFill>
              </a:rPr>
              <a:t> </a:t>
            </a:r>
            <a:r>
              <a:rPr lang="fi-FI" dirty="0" err="1" smtClean="0">
                <a:solidFill>
                  <a:schemeClr val="tx2"/>
                </a:solidFill>
              </a:rPr>
              <a:t>solution</a:t>
            </a:r>
            <a:r>
              <a:rPr lang="fi-FI" dirty="0" smtClean="0">
                <a:solidFill>
                  <a:schemeClr val="tx2"/>
                </a:solidFill>
              </a:rPr>
              <a:t> </a:t>
            </a:r>
            <a:r>
              <a:rPr lang="fi-FI" dirty="0" err="1" smtClean="0">
                <a:solidFill>
                  <a:schemeClr val="tx2"/>
                </a:solidFill>
              </a:rPr>
              <a:t>has</a:t>
            </a:r>
            <a:r>
              <a:rPr lang="fi-FI" dirty="0" smtClean="0">
                <a:solidFill>
                  <a:schemeClr val="tx2"/>
                </a:solidFill>
              </a:rPr>
              <a:t> to </a:t>
            </a:r>
            <a:r>
              <a:rPr lang="fi-FI" dirty="0" err="1" smtClean="0">
                <a:solidFill>
                  <a:schemeClr val="tx2"/>
                </a:solidFill>
              </a:rPr>
              <a:t>manage</a:t>
            </a:r>
            <a:endParaRPr lang="en-US" dirty="0">
              <a:solidFill>
                <a:schemeClr val="tx2"/>
              </a:solidFill>
            </a:endParaRPr>
          </a:p>
        </p:txBody>
      </p:sp>
      <p:sp>
        <p:nvSpPr>
          <p:cNvPr id="3" name="Content Placeholder 2"/>
          <p:cNvSpPr>
            <a:spLocks noGrp="1"/>
          </p:cNvSpPr>
          <p:nvPr>
            <p:ph idx="1"/>
          </p:nvPr>
        </p:nvSpPr>
        <p:spPr/>
        <p:txBody>
          <a:bodyPr/>
          <a:lstStyle/>
          <a:p>
            <a:r>
              <a:rPr lang="fi-FI" dirty="0" err="1" smtClean="0">
                <a:solidFill>
                  <a:schemeClr val="tx2"/>
                </a:solidFill>
              </a:rPr>
              <a:t>Authencity</a:t>
            </a:r>
            <a:endParaRPr lang="fi-FI" dirty="0" smtClean="0">
              <a:solidFill>
                <a:schemeClr val="tx2"/>
              </a:solidFill>
            </a:endParaRPr>
          </a:p>
          <a:p>
            <a:r>
              <a:rPr lang="fi-FI" dirty="0" err="1" smtClean="0">
                <a:solidFill>
                  <a:schemeClr val="tx2"/>
                </a:solidFill>
              </a:rPr>
              <a:t>Integrity</a:t>
            </a:r>
            <a:endParaRPr lang="fi-FI" dirty="0" smtClean="0">
              <a:solidFill>
                <a:schemeClr val="tx2"/>
              </a:solidFill>
            </a:endParaRPr>
          </a:p>
          <a:p>
            <a:r>
              <a:rPr lang="fi-FI" dirty="0" err="1" smtClean="0">
                <a:solidFill>
                  <a:schemeClr val="tx2"/>
                </a:solidFill>
              </a:rPr>
              <a:t>Technology</a:t>
            </a:r>
            <a:r>
              <a:rPr lang="fi-FI" dirty="0" smtClean="0">
                <a:solidFill>
                  <a:schemeClr val="tx2"/>
                </a:solidFill>
              </a:rPr>
              <a:t> </a:t>
            </a:r>
            <a:r>
              <a:rPr lang="fi-FI" dirty="0" err="1" smtClean="0">
                <a:solidFill>
                  <a:schemeClr val="tx2"/>
                </a:solidFill>
              </a:rPr>
              <a:t>change</a:t>
            </a:r>
            <a:endParaRPr lang="fi-FI" dirty="0" smtClean="0">
              <a:solidFill>
                <a:schemeClr val="tx2"/>
              </a:solidFill>
            </a:endParaRPr>
          </a:p>
          <a:p>
            <a:r>
              <a:rPr lang="fi-FI" dirty="0" err="1" smtClean="0">
                <a:solidFill>
                  <a:schemeClr val="tx2"/>
                </a:solidFill>
              </a:rPr>
              <a:t>Risk</a:t>
            </a:r>
            <a:r>
              <a:rPr lang="fi-FI" dirty="0" smtClean="0">
                <a:solidFill>
                  <a:schemeClr val="tx2"/>
                </a:solidFill>
              </a:rPr>
              <a:t> management</a:t>
            </a:r>
          </a:p>
          <a:p>
            <a:r>
              <a:rPr lang="fi-FI" dirty="0" err="1" smtClean="0">
                <a:solidFill>
                  <a:schemeClr val="tx2"/>
                </a:solidFill>
              </a:rPr>
              <a:t>Preservation</a:t>
            </a:r>
            <a:r>
              <a:rPr lang="fi-FI" dirty="0" smtClean="0">
                <a:solidFill>
                  <a:schemeClr val="tx2"/>
                </a:solidFill>
              </a:rPr>
              <a:t> metadata management</a:t>
            </a:r>
          </a:p>
          <a:p>
            <a:r>
              <a:rPr lang="fi-FI" dirty="0" err="1" smtClean="0">
                <a:solidFill>
                  <a:schemeClr val="tx2"/>
                </a:solidFill>
              </a:rPr>
              <a:t>Scalability</a:t>
            </a:r>
            <a:r>
              <a:rPr lang="fi-FI" dirty="0" smtClean="0">
                <a:solidFill>
                  <a:schemeClr val="tx2"/>
                </a:solidFill>
              </a:rPr>
              <a:t> of the </a:t>
            </a:r>
            <a:r>
              <a:rPr lang="fi-FI" dirty="0" err="1" smtClean="0">
                <a:solidFill>
                  <a:schemeClr val="tx2"/>
                </a:solidFill>
              </a:rPr>
              <a:t>solution</a:t>
            </a:r>
            <a:endParaRPr lang="en-US" dirty="0" smtClean="0">
              <a:solidFill>
                <a:schemeClr val="tx2"/>
              </a:solidFill>
            </a:endParaRP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783271" y="332656"/>
            <a:ext cx="6936375" cy="63074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solidFill>
                  <a:schemeClr val="tx2"/>
                </a:solidFill>
              </a:rPr>
              <a:t>National Digital </a:t>
            </a:r>
            <a:r>
              <a:rPr lang="fi-FI" dirty="0" err="1" smtClean="0">
                <a:solidFill>
                  <a:schemeClr val="tx2"/>
                </a:solidFill>
              </a:rPr>
              <a:t>Library</a:t>
            </a:r>
            <a:endParaRPr lang="en-US" dirty="0">
              <a:solidFill>
                <a:schemeClr val="tx2"/>
              </a:solidFill>
            </a:endParaRPr>
          </a:p>
        </p:txBody>
      </p:sp>
      <p:pic>
        <p:nvPicPr>
          <p:cNvPr id="21507" name="Picture 3"/>
          <p:cNvPicPr>
            <a:picLocks noChangeAspect="1" noChangeArrowheads="1"/>
          </p:cNvPicPr>
          <p:nvPr/>
        </p:nvPicPr>
        <p:blipFill>
          <a:blip r:embed="rId3" cstate="print"/>
          <a:srcRect/>
          <a:stretch>
            <a:fillRect/>
          </a:stretch>
        </p:blipFill>
        <p:spPr bwMode="auto">
          <a:xfrm>
            <a:off x="1082672" y="1628800"/>
            <a:ext cx="8061328" cy="522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
        <p:nvSpPr>
          <p:cNvPr id="3" name="Content Placeholder 2"/>
          <p:cNvSpPr>
            <a:spLocks noGrp="1"/>
          </p:cNvSpPr>
          <p:nvPr>
            <p:ph idx="1"/>
          </p:nvPr>
        </p:nvSpPr>
        <p:spPr>
          <a:xfrm>
            <a:off x="395536" y="1916832"/>
            <a:ext cx="7308400" cy="4469696"/>
          </a:xfrm>
        </p:spPr>
        <p:txBody>
          <a:bodyPr>
            <a:normAutofit lnSpcReduction="10000"/>
          </a:bodyPr>
          <a:lstStyle/>
          <a:p>
            <a:r>
              <a:rPr lang="fi-FI" dirty="0" err="1" smtClean="0">
                <a:solidFill>
                  <a:schemeClr val="tx2"/>
                </a:solidFill>
              </a:rPr>
              <a:t>Ministry</a:t>
            </a:r>
            <a:r>
              <a:rPr lang="fi-FI" dirty="0" smtClean="0">
                <a:solidFill>
                  <a:schemeClr val="tx2"/>
                </a:solidFill>
              </a:rPr>
              <a:t> of </a:t>
            </a:r>
            <a:r>
              <a:rPr lang="fi-FI" dirty="0" err="1" smtClean="0">
                <a:solidFill>
                  <a:schemeClr val="tx2"/>
                </a:solidFill>
              </a:rPr>
              <a:t>Education</a:t>
            </a:r>
            <a:r>
              <a:rPr lang="fi-FI" dirty="0" smtClean="0">
                <a:solidFill>
                  <a:schemeClr val="tx2"/>
                </a:solidFill>
              </a:rPr>
              <a:t>: national </a:t>
            </a:r>
            <a:r>
              <a:rPr lang="fi-FI" dirty="0" err="1" smtClean="0">
                <a:solidFill>
                  <a:schemeClr val="tx2"/>
                </a:solidFill>
              </a:rPr>
              <a:t>collaboration</a:t>
            </a:r>
            <a:r>
              <a:rPr lang="fi-FI" dirty="0" smtClean="0">
                <a:solidFill>
                  <a:schemeClr val="tx2"/>
                </a:solidFill>
              </a:rPr>
              <a:t> and </a:t>
            </a:r>
            <a:r>
              <a:rPr lang="fi-FI" dirty="0" err="1" smtClean="0">
                <a:solidFill>
                  <a:schemeClr val="tx2"/>
                </a:solidFill>
              </a:rPr>
              <a:t>roadmap</a:t>
            </a:r>
            <a:r>
              <a:rPr lang="fi-FI" dirty="0" smtClean="0">
                <a:solidFill>
                  <a:schemeClr val="tx2"/>
                </a:solidFill>
              </a:rPr>
              <a:t> for </a:t>
            </a:r>
            <a:r>
              <a:rPr lang="fi-FI" dirty="0" err="1" smtClean="0">
                <a:solidFill>
                  <a:schemeClr val="tx2"/>
                </a:solidFill>
              </a:rPr>
              <a:t>research</a:t>
            </a:r>
            <a:r>
              <a:rPr lang="fi-FI" dirty="0" smtClean="0">
                <a:solidFill>
                  <a:schemeClr val="tx2"/>
                </a:solidFill>
              </a:rPr>
              <a:t> Data</a:t>
            </a:r>
          </a:p>
          <a:p>
            <a:r>
              <a:rPr lang="fi-FI" dirty="0" smtClean="0">
                <a:solidFill>
                  <a:schemeClr val="tx2"/>
                </a:solidFill>
              </a:rPr>
              <a:t>National </a:t>
            </a:r>
            <a:r>
              <a:rPr lang="fi-FI" dirty="0" err="1" smtClean="0">
                <a:solidFill>
                  <a:schemeClr val="tx2"/>
                </a:solidFill>
              </a:rPr>
              <a:t>Information</a:t>
            </a:r>
            <a:r>
              <a:rPr lang="fi-FI" dirty="0" smtClean="0">
                <a:solidFill>
                  <a:schemeClr val="tx2"/>
                </a:solidFill>
              </a:rPr>
              <a:t> </a:t>
            </a:r>
            <a:r>
              <a:rPr lang="fi-FI" dirty="0" err="1" smtClean="0">
                <a:solidFill>
                  <a:schemeClr val="tx2"/>
                </a:solidFill>
              </a:rPr>
              <a:t>Infrastructure</a:t>
            </a:r>
            <a:r>
              <a:rPr lang="fi-FI" dirty="0" smtClean="0">
                <a:solidFill>
                  <a:schemeClr val="tx2"/>
                </a:solidFill>
              </a:rPr>
              <a:t> </a:t>
            </a:r>
            <a:r>
              <a:rPr lang="fi-FI" dirty="0" err="1" smtClean="0">
                <a:solidFill>
                  <a:schemeClr val="tx2"/>
                </a:solidFill>
              </a:rPr>
              <a:t>services</a:t>
            </a:r>
            <a:r>
              <a:rPr lang="fi-FI" dirty="0" smtClean="0">
                <a:solidFill>
                  <a:schemeClr val="tx2"/>
                </a:solidFill>
              </a:rPr>
              <a:t> for </a:t>
            </a:r>
            <a:r>
              <a:rPr lang="fi-FI" dirty="0" err="1" smtClean="0">
                <a:solidFill>
                  <a:schemeClr val="tx2"/>
                </a:solidFill>
              </a:rPr>
              <a:t>research</a:t>
            </a:r>
            <a:r>
              <a:rPr lang="fi-FI" dirty="0" smtClean="0">
                <a:solidFill>
                  <a:schemeClr val="tx2"/>
                </a:solidFill>
              </a:rPr>
              <a:t> </a:t>
            </a:r>
          </a:p>
          <a:p>
            <a:r>
              <a:rPr lang="fi-FI" dirty="0" smtClean="0">
                <a:solidFill>
                  <a:schemeClr val="tx2"/>
                </a:solidFill>
              </a:rPr>
              <a:t>TTA </a:t>
            </a:r>
            <a:r>
              <a:rPr lang="fi-FI" dirty="0" err="1" smtClean="0">
                <a:solidFill>
                  <a:schemeClr val="tx2"/>
                </a:solidFill>
              </a:rPr>
              <a:t>provides</a:t>
            </a:r>
            <a:r>
              <a:rPr lang="fi-FI" dirty="0" smtClean="0">
                <a:solidFill>
                  <a:schemeClr val="tx2"/>
                </a:solidFill>
              </a:rPr>
              <a:t> 2012-2013</a:t>
            </a:r>
          </a:p>
          <a:p>
            <a:pPr lvl="1"/>
            <a:r>
              <a:rPr lang="fi-FI" dirty="0" err="1" smtClean="0">
                <a:solidFill>
                  <a:schemeClr val="tx2"/>
                </a:solidFill>
              </a:rPr>
              <a:t>Storage</a:t>
            </a:r>
            <a:r>
              <a:rPr lang="fi-FI" dirty="0" smtClean="0">
                <a:solidFill>
                  <a:schemeClr val="tx2"/>
                </a:solidFill>
              </a:rPr>
              <a:t> </a:t>
            </a:r>
            <a:r>
              <a:rPr lang="fi-FI" dirty="0" err="1" smtClean="0">
                <a:solidFill>
                  <a:schemeClr val="tx2"/>
                </a:solidFill>
              </a:rPr>
              <a:t>solution</a:t>
            </a:r>
            <a:r>
              <a:rPr lang="fi-FI" dirty="0" smtClean="0">
                <a:solidFill>
                  <a:schemeClr val="tx2"/>
                </a:solidFill>
              </a:rPr>
              <a:t> IDA</a:t>
            </a:r>
          </a:p>
          <a:p>
            <a:pPr lvl="1"/>
            <a:r>
              <a:rPr lang="fi-FI" dirty="0" smtClean="0">
                <a:solidFill>
                  <a:schemeClr val="tx2"/>
                </a:solidFill>
              </a:rPr>
              <a:t>Metadata </a:t>
            </a:r>
            <a:r>
              <a:rPr lang="fi-FI" dirty="0" err="1" smtClean="0">
                <a:solidFill>
                  <a:schemeClr val="tx2"/>
                </a:solidFill>
              </a:rPr>
              <a:t>catalogue</a:t>
            </a:r>
            <a:r>
              <a:rPr lang="fi-FI" dirty="0" smtClean="0">
                <a:solidFill>
                  <a:schemeClr val="tx2"/>
                </a:solidFill>
              </a:rPr>
              <a:t> KATA</a:t>
            </a:r>
          </a:p>
          <a:p>
            <a:r>
              <a:rPr lang="fi-FI" dirty="0" smtClean="0">
                <a:solidFill>
                  <a:schemeClr val="tx2"/>
                </a:solidFill>
              </a:rPr>
              <a:t>Long </a:t>
            </a:r>
            <a:r>
              <a:rPr lang="fi-FI" dirty="0" err="1" smtClean="0">
                <a:solidFill>
                  <a:schemeClr val="tx2"/>
                </a:solidFill>
              </a:rPr>
              <a:t>Term</a:t>
            </a:r>
            <a:r>
              <a:rPr lang="fi-FI" dirty="0" smtClean="0">
                <a:solidFill>
                  <a:schemeClr val="tx2"/>
                </a:solidFill>
              </a:rPr>
              <a:t> </a:t>
            </a:r>
            <a:r>
              <a:rPr lang="fi-FI" dirty="0" err="1" smtClean="0">
                <a:solidFill>
                  <a:schemeClr val="tx2"/>
                </a:solidFill>
              </a:rPr>
              <a:t>Preservation</a:t>
            </a:r>
            <a:r>
              <a:rPr lang="fi-FI" dirty="0" smtClean="0">
                <a:solidFill>
                  <a:schemeClr val="tx2"/>
                </a:solidFill>
              </a:rPr>
              <a:t> 2015 –</a:t>
            </a:r>
          </a:p>
          <a:p>
            <a:pPr lvl="1"/>
            <a:r>
              <a:rPr lang="fi-FI" dirty="0" err="1" smtClean="0">
                <a:solidFill>
                  <a:schemeClr val="tx2"/>
                </a:solidFill>
              </a:rPr>
              <a:t>Pilots</a:t>
            </a:r>
            <a:r>
              <a:rPr lang="fi-FI" dirty="0" smtClean="0">
                <a:solidFill>
                  <a:schemeClr val="tx2"/>
                </a:solidFill>
              </a:rPr>
              <a:t> </a:t>
            </a:r>
            <a:r>
              <a:rPr lang="fi-FI" dirty="0" err="1" smtClean="0">
                <a:solidFill>
                  <a:schemeClr val="tx2"/>
                </a:solidFill>
              </a:rPr>
              <a:t>starting</a:t>
            </a:r>
            <a:r>
              <a:rPr lang="fi-FI" dirty="0" smtClean="0">
                <a:solidFill>
                  <a:schemeClr val="tx2"/>
                </a:solidFill>
              </a:rPr>
              <a:t> 2014</a:t>
            </a:r>
          </a:p>
        </p:txBody>
      </p:sp>
      <p:pic>
        <p:nvPicPr>
          <p:cNvPr id="1026" name="Picture 2"/>
          <p:cNvPicPr>
            <a:picLocks noChangeAspect="1" noChangeArrowheads="1"/>
          </p:cNvPicPr>
          <p:nvPr/>
        </p:nvPicPr>
        <p:blipFill>
          <a:blip r:embed="rId3" cstate="print"/>
          <a:srcRect l="23224" r="9107"/>
          <a:stretch>
            <a:fillRect/>
          </a:stretch>
        </p:blipFill>
        <p:spPr bwMode="auto">
          <a:xfrm>
            <a:off x="7380312" y="0"/>
            <a:ext cx="1763688" cy="6858000"/>
          </a:xfrm>
          <a:prstGeom prst="rect">
            <a:avLst/>
          </a:prstGeom>
          <a:noFill/>
          <a:ln w="9525">
            <a:noFill/>
            <a:miter lim="800000"/>
            <a:headEnd/>
            <a:tailEnd/>
          </a:ln>
        </p:spPr>
      </p:pic>
      <p:pic>
        <p:nvPicPr>
          <p:cNvPr id="5" name="Picture 4" descr="TTA_pos_vaaka_w400px_RGB.jpg"/>
          <p:cNvPicPr/>
          <p:nvPr/>
        </p:nvPicPr>
        <p:blipFill>
          <a:blip r:embed="rId4" cstate="print"/>
          <a:stretch>
            <a:fillRect/>
          </a:stretch>
        </p:blipFill>
        <p:spPr>
          <a:xfrm>
            <a:off x="1619672" y="0"/>
            <a:ext cx="3635895" cy="155679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0"/>
            <a:ext cx="7308400" cy="993775"/>
          </a:xfrm>
        </p:spPr>
        <p:txBody>
          <a:bodyPr>
            <a:normAutofit/>
          </a:bodyPr>
          <a:lstStyle/>
          <a:p>
            <a:r>
              <a:rPr lang="fi-FI" dirty="0" err="1" smtClean="0">
                <a:solidFill>
                  <a:schemeClr val="tx2"/>
                </a:solidFill>
              </a:rPr>
              <a:t>Research</a:t>
            </a:r>
            <a:r>
              <a:rPr lang="fi-FI" dirty="0" smtClean="0">
                <a:solidFill>
                  <a:schemeClr val="tx2"/>
                </a:solidFill>
              </a:rPr>
              <a:t> </a:t>
            </a:r>
            <a:r>
              <a:rPr lang="fi-FI" dirty="0" err="1" smtClean="0">
                <a:solidFill>
                  <a:schemeClr val="tx2"/>
                </a:solidFill>
              </a:rPr>
              <a:t>Information</a:t>
            </a:r>
            <a:r>
              <a:rPr lang="fi-FI" dirty="0" smtClean="0">
                <a:solidFill>
                  <a:schemeClr val="tx2"/>
                </a:solidFill>
              </a:rPr>
              <a:t> </a:t>
            </a:r>
            <a:r>
              <a:rPr lang="fi-FI" dirty="0" err="1" smtClean="0">
                <a:solidFill>
                  <a:schemeClr val="tx2"/>
                </a:solidFill>
              </a:rPr>
              <a:t>infrastructure</a:t>
            </a:r>
            <a:endParaRPr lang="en-GB" dirty="0">
              <a:solidFill>
                <a:schemeClr val="tx2"/>
              </a:solidFill>
            </a:endParaRPr>
          </a:p>
        </p:txBody>
      </p:sp>
      <p:sp>
        <p:nvSpPr>
          <p:cNvPr id="3" name="Content Placeholder 2"/>
          <p:cNvSpPr>
            <a:spLocks noGrp="1"/>
          </p:cNvSpPr>
          <p:nvPr>
            <p:ph idx="1"/>
          </p:nvPr>
        </p:nvSpPr>
        <p:spPr>
          <a:xfrm>
            <a:off x="251520" y="1844824"/>
            <a:ext cx="3672408" cy="4752528"/>
          </a:xfrm>
        </p:spPr>
        <p:txBody>
          <a:bodyPr>
            <a:normAutofit/>
          </a:bodyPr>
          <a:lstStyle/>
          <a:p>
            <a:r>
              <a:rPr lang="en-US" sz="2000" dirty="0" err="1" smtClean="0">
                <a:solidFill>
                  <a:schemeClr val="tx1"/>
                </a:solidFill>
              </a:rPr>
              <a:t>Embeddedness</a:t>
            </a:r>
            <a:r>
              <a:rPr lang="en-US" sz="2000" dirty="0" smtClean="0">
                <a:solidFill>
                  <a:schemeClr val="tx1"/>
                </a:solidFill>
              </a:rPr>
              <a:t> </a:t>
            </a:r>
          </a:p>
          <a:p>
            <a:r>
              <a:rPr lang="en-US" sz="2000" dirty="0" smtClean="0">
                <a:solidFill>
                  <a:schemeClr val="tx1"/>
                </a:solidFill>
              </a:rPr>
              <a:t>Transparency</a:t>
            </a:r>
          </a:p>
          <a:p>
            <a:r>
              <a:rPr lang="en-US" sz="2000" dirty="0" smtClean="0">
                <a:solidFill>
                  <a:schemeClr val="tx1"/>
                </a:solidFill>
              </a:rPr>
              <a:t>Reach of scope</a:t>
            </a:r>
          </a:p>
          <a:p>
            <a:r>
              <a:rPr lang="en-US" sz="2000" dirty="0" smtClean="0">
                <a:solidFill>
                  <a:schemeClr val="tx1"/>
                </a:solidFill>
              </a:rPr>
              <a:t>Links with conventions of practice.</a:t>
            </a:r>
          </a:p>
          <a:p>
            <a:r>
              <a:rPr lang="en-US" sz="2000" dirty="0" smtClean="0">
                <a:solidFill>
                  <a:schemeClr val="tx1"/>
                </a:solidFill>
              </a:rPr>
              <a:t>Embodiment of standards</a:t>
            </a:r>
          </a:p>
          <a:p>
            <a:r>
              <a:rPr lang="en-US" sz="2000" dirty="0" smtClean="0">
                <a:solidFill>
                  <a:schemeClr val="tx1"/>
                </a:solidFill>
              </a:rPr>
              <a:t> Build on an open platform: Infrastructure does not grow de novo; it wrestles with the “inertia of the installed base” and inherits strengths and limitations from </a:t>
            </a:r>
            <a:r>
              <a:rPr lang="en-US" sz="2000" dirty="0" smtClean="0"/>
              <a:t>that base.</a:t>
            </a:r>
          </a:p>
        </p:txBody>
      </p:sp>
      <p:pic>
        <p:nvPicPr>
          <p:cNvPr id="4" name="Picture 3" descr="TTA_pos_vaaka_w400px_RGB.jpg"/>
          <p:cNvPicPr/>
          <p:nvPr/>
        </p:nvPicPr>
        <p:blipFill>
          <a:blip r:embed="rId3" cstate="print"/>
          <a:stretch>
            <a:fillRect/>
          </a:stretch>
        </p:blipFill>
        <p:spPr>
          <a:xfrm>
            <a:off x="0" y="0"/>
            <a:ext cx="1130300" cy="615950"/>
          </a:xfrm>
          <a:prstGeom prst="rect">
            <a:avLst/>
          </a:prstGeom>
        </p:spPr>
      </p:pic>
      <p:pic>
        <p:nvPicPr>
          <p:cNvPr id="5" name="Picture 2"/>
          <p:cNvPicPr>
            <a:picLocks noChangeAspect="1" noChangeArrowheads="1"/>
          </p:cNvPicPr>
          <p:nvPr/>
        </p:nvPicPr>
        <p:blipFill>
          <a:blip r:embed="rId4" cstate="print"/>
          <a:srcRect/>
          <a:stretch>
            <a:fillRect/>
          </a:stretch>
        </p:blipFill>
        <p:spPr bwMode="auto">
          <a:xfrm>
            <a:off x="3874671" y="1772816"/>
            <a:ext cx="5269329" cy="43720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solidFill>
                  <a:schemeClr val="tx2"/>
                </a:solidFill>
              </a:rPr>
              <a:t>Who</a:t>
            </a:r>
            <a:r>
              <a:rPr lang="fi-FI" dirty="0" smtClean="0">
                <a:solidFill>
                  <a:schemeClr val="tx2"/>
                </a:solidFill>
              </a:rPr>
              <a:t>? </a:t>
            </a:r>
            <a:r>
              <a:rPr lang="fi-FI" dirty="0" err="1" smtClean="0">
                <a:solidFill>
                  <a:schemeClr val="tx2"/>
                </a:solidFill>
              </a:rPr>
              <a:t>Research</a:t>
            </a:r>
            <a:r>
              <a:rPr lang="fi-FI" dirty="0" smtClean="0">
                <a:solidFill>
                  <a:schemeClr val="tx2"/>
                </a:solidFill>
              </a:rPr>
              <a:t> </a:t>
            </a:r>
            <a:r>
              <a:rPr lang="fi-FI" dirty="0" err="1" smtClean="0">
                <a:solidFill>
                  <a:schemeClr val="tx2"/>
                </a:solidFill>
              </a:rPr>
              <a:t>organizations</a:t>
            </a:r>
            <a:r>
              <a:rPr lang="fi-FI" dirty="0" smtClean="0">
                <a:solidFill>
                  <a:schemeClr val="tx2"/>
                </a:solidFill>
              </a:rPr>
              <a:t/>
            </a:r>
            <a:br>
              <a:rPr lang="fi-FI" dirty="0" smtClean="0">
                <a:solidFill>
                  <a:schemeClr val="tx2"/>
                </a:solidFill>
              </a:rPr>
            </a:br>
            <a:r>
              <a:rPr lang="fi-FI" dirty="0" smtClean="0">
                <a:solidFill>
                  <a:schemeClr val="tx2"/>
                </a:solidFill>
              </a:rPr>
              <a:t> </a:t>
            </a:r>
            <a:r>
              <a:rPr lang="fi-FI" sz="2800" dirty="0" smtClean="0">
                <a:solidFill>
                  <a:schemeClr val="tx2"/>
                </a:solidFill>
              </a:rPr>
              <a:t> </a:t>
            </a:r>
            <a:r>
              <a:rPr lang="fi-FI" sz="2800" dirty="0" err="1" smtClean="0">
                <a:solidFill>
                  <a:schemeClr val="tx2"/>
                </a:solidFill>
              </a:rPr>
              <a:t>Museums</a:t>
            </a:r>
            <a:r>
              <a:rPr lang="fi-FI" sz="2800" dirty="0" smtClean="0">
                <a:solidFill>
                  <a:schemeClr val="tx2"/>
                </a:solidFill>
              </a:rPr>
              <a:t>, </a:t>
            </a:r>
            <a:r>
              <a:rPr lang="fi-FI" sz="2800" dirty="0" err="1" smtClean="0">
                <a:solidFill>
                  <a:schemeClr val="tx2"/>
                </a:solidFill>
              </a:rPr>
              <a:t>Archives</a:t>
            </a:r>
            <a:r>
              <a:rPr lang="fi-FI" sz="2800" dirty="0" smtClean="0">
                <a:solidFill>
                  <a:schemeClr val="tx2"/>
                </a:solidFill>
              </a:rPr>
              <a:t>, </a:t>
            </a:r>
            <a:r>
              <a:rPr lang="fi-FI" sz="2800" dirty="0" err="1" smtClean="0">
                <a:solidFill>
                  <a:schemeClr val="tx2"/>
                </a:solidFill>
              </a:rPr>
              <a:t>Libraries</a:t>
            </a:r>
            <a:endParaRPr lang="en-US" sz="2800" dirty="0">
              <a:solidFill>
                <a:schemeClr val="tx2"/>
              </a:solidFill>
            </a:endParaRPr>
          </a:p>
        </p:txBody>
      </p:sp>
      <p:pic>
        <p:nvPicPr>
          <p:cNvPr id="19458" name="Picture 2"/>
          <p:cNvPicPr>
            <a:picLocks noChangeAspect="1" noChangeArrowheads="1"/>
          </p:cNvPicPr>
          <p:nvPr/>
        </p:nvPicPr>
        <p:blipFill>
          <a:blip r:embed="rId3" cstate="print"/>
          <a:srcRect/>
          <a:stretch>
            <a:fillRect/>
          </a:stretch>
        </p:blipFill>
        <p:spPr bwMode="auto">
          <a:xfrm>
            <a:off x="1259632" y="1484784"/>
            <a:ext cx="7704857" cy="5177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solidFill>
                  <a:schemeClr val="tx2"/>
                </a:solidFill>
              </a:rPr>
              <a:t>What</a:t>
            </a:r>
            <a:r>
              <a:rPr lang="fi-FI" dirty="0" smtClean="0">
                <a:solidFill>
                  <a:schemeClr val="tx2"/>
                </a:solidFill>
              </a:rPr>
              <a:t>?</a:t>
            </a:r>
            <a:r>
              <a:rPr lang="fi-FI" sz="2800" dirty="0" smtClean="0">
                <a:solidFill>
                  <a:schemeClr val="tx2"/>
                </a:solidFill>
              </a:rPr>
              <a:t> - Data </a:t>
            </a:r>
            <a:r>
              <a:rPr lang="fi-FI" sz="2800" dirty="0" err="1" smtClean="0">
                <a:solidFill>
                  <a:schemeClr val="tx2"/>
                </a:solidFill>
              </a:rPr>
              <a:t>Volumes</a:t>
            </a:r>
            <a:endParaRPr lang="en-US" sz="2800" dirty="0">
              <a:solidFill>
                <a:schemeClr val="tx2"/>
              </a:solidFill>
            </a:endParaRPr>
          </a:p>
        </p:txBody>
      </p:sp>
      <p:pic>
        <p:nvPicPr>
          <p:cNvPr id="22530" name="Picture 2"/>
          <p:cNvPicPr>
            <a:picLocks noChangeAspect="1" noChangeArrowheads="1"/>
          </p:cNvPicPr>
          <p:nvPr/>
        </p:nvPicPr>
        <p:blipFill>
          <a:blip r:embed="rId3" cstate="print"/>
          <a:srcRect/>
          <a:stretch>
            <a:fillRect/>
          </a:stretch>
        </p:blipFill>
        <p:spPr bwMode="auto">
          <a:xfrm>
            <a:off x="-1" y="1988840"/>
            <a:ext cx="9116637" cy="4392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dirty="0" err="1" smtClean="0">
                <a:solidFill>
                  <a:schemeClr val="tx2"/>
                </a:solidFill>
              </a:rPr>
              <a:t>Index</a:t>
            </a:r>
            <a:endParaRPr lang="en-US" dirty="0">
              <a:solidFill>
                <a:schemeClr val="tx2"/>
              </a:solidFill>
            </a:endParaRPr>
          </a:p>
        </p:txBody>
      </p:sp>
      <p:sp>
        <p:nvSpPr>
          <p:cNvPr id="5" name="Content Placeholder 4"/>
          <p:cNvSpPr>
            <a:spLocks noGrp="1"/>
          </p:cNvSpPr>
          <p:nvPr>
            <p:ph idx="1"/>
          </p:nvPr>
        </p:nvSpPr>
        <p:spPr>
          <a:xfrm>
            <a:off x="864000" y="1560416"/>
            <a:ext cx="7308400" cy="4604888"/>
          </a:xfrm>
        </p:spPr>
        <p:txBody>
          <a:bodyPr/>
          <a:lstStyle/>
          <a:p>
            <a:r>
              <a:rPr lang="fi-FI" dirty="0" err="1" smtClean="0"/>
              <a:t>Background</a:t>
            </a:r>
            <a:r>
              <a:rPr lang="fi-FI" dirty="0" smtClean="0"/>
              <a:t> and </a:t>
            </a:r>
            <a:r>
              <a:rPr lang="fi-FI" dirty="0" err="1" smtClean="0"/>
              <a:t>motivation</a:t>
            </a:r>
            <a:endParaRPr lang="fi-FI" dirty="0" smtClean="0"/>
          </a:p>
          <a:p>
            <a:r>
              <a:rPr lang="fi-FI" dirty="0" err="1" smtClean="0"/>
              <a:t>What</a:t>
            </a:r>
            <a:r>
              <a:rPr lang="fi-FI" dirty="0" smtClean="0"/>
              <a:t> is </a:t>
            </a:r>
            <a:r>
              <a:rPr lang="fi-FI" dirty="0" err="1" smtClean="0"/>
              <a:t>preservation</a:t>
            </a:r>
            <a:r>
              <a:rPr lang="fi-FI" dirty="0" smtClean="0"/>
              <a:t>?</a:t>
            </a:r>
          </a:p>
          <a:p>
            <a:r>
              <a:rPr lang="fi-FI" dirty="0" smtClean="0"/>
              <a:t>For </a:t>
            </a:r>
            <a:r>
              <a:rPr lang="fi-FI" dirty="0" err="1" smtClean="0"/>
              <a:t>whom</a:t>
            </a:r>
            <a:r>
              <a:rPr lang="fi-FI" dirty="0" smtClean="0"/>
              <a:t> and </a:t>
            </a:r>
            <a:r>
              <a:rPr lang="fi-FI" dirty="0" err="1" smtClean="0"/>
              <a:t>what</a:t>
            </a:r>
            <a:r>
              <a:rPr lang="fi-FI" dirty="0" smtClean="0"/>
              <a:t>?</a:t>
            </a:r>
          </a:p>
          <a:p>
            <a:r>
              <a:rPr lang="fi-FI" dirty="0" err="1" smtClean="0"/>
              <a:t>How</a:t>
            </a:r>
            <a:r>
              <a:rPr lang="fi-FI" dirty="0" smtClean="0"/>
              <a:t> is </a:t>
            </a:r>
            <a:r>
              <a:rPr lang="fi-FI" dirty="0" err="1" smtClean="0"/>
              <a:t>it</a:t>
            </a:r>
            <a:r>
              <a:rPr lang="fi-FI" dirty="0" smtClean="0"/>
              <a:t> </a:t>
            </a:r>
            <a:r>
              <a:rPr lang="fi-FI" dirty="0" err="1" smtClean="0"/>
              <a:t>done</a:t>
            </a:r>
            <a:r>
              <a:rPr lang="fi-FI" dirty="0" smtClean="0"/>
              <a:t>?</a:t>
            </a:r>
          </a:p>
          <a:p>
            <a:r>
              <a:rPr lang="fi-FI" dirty="0" err="1" smtClean="0"/>
              <a:t>Pilots</a:t>
            </a:r>
            <a:endParaRPr lang="fi-FI" dirty="0" smtClean="0"/>
          </a:p>
          <a:p>
            <a:r>
              <a:rPr lang="fi-FI" dirty="0" smtClean="0"/>
              <a:t>In </a:t>
            </a:r>
            <a:r>
              <a:rPr lang="fi-FI" dirty="0" err="1" smtClean="0"/>
              <a:t>conclusion</a:t>
            </a:r>
            <a:endParaRPr lang="fi-FI" dirty="0" smtClean="0"/>
          </a:p>
          <a:p>
            <a:endParaRPr lang="en-US" dirty="0"/>
          </a:p>
        </p:txBody>
      </p:sp>
      <p:pic>
        <p:nvPicPr>
          <p:cNvPr id="115716" name="Picture 4" descr="painting by the famous artist Johann Jongkind"/>
          <p:cNvPicPr>
            <a:picLocks noChangeAspect="1" noChangeArrowheads="1"/>
          </p:cNvPicPr>
          <p:nvPr/>
        </p:nvPicPr>
        <p:blipFill>
          <a:blip r:embed="rId2" cstate="print"/>
          <a:srcRect/>
          <a:stretch>
            <a:fillRect/>
          </a:stretch>
        </p:blipFill>
        <p:spPr bwMode="auto">
          <a:xfrm>
            <a:off x="5004048" y="3800350"/>
            <a:ext cx="4139952" cy="3057650"/>
          </a:xfrm>
          <a:prstGeom prst="rect">
            <a:avLst/>
          </a:prstGeom>
          <a:noFill/>
        </p:spPr>
      </p:pic>
      <p:sp>
        <p:nvSpPr>
          <p:cNvPr id="6" name="TextBox 5"/>
          <p:cNvSpPr txBox="1"/>
          <p:nvPr/>
        </p:nvSpPr>
        <p:spPr>
          <a:xfrm>
            <a:off x="1763688" y="5877272"/>
            <a:ext cx="2441694" cy="646331"/>
          </a:xfrm>
          <a:prstGeom prst="rect">
            <a:avLst/>
          </a:prstGeom>
          <a:noFill/>
        </p:spPr>
        <p:txBody>
          <a:bodyPr wrap="none" rtlCol="0">
            <a:spAutoFit/>
          </a:bodyPr>
          <a:lstStyle/>
          <a:p>
            <a:r>
              <a:rPr lang="fi-FI" dirty="0" err="1" smtClean="0"/>
              <a:t>Source</a:t>
            </a:r>
            <a:r>
              <a:rPr lang="fi-FI" dirty="0" smtClean="0"/>
              <a:t>: </a:t>
            </a:r>
            <a:r>
              <a:rPr lang="fi-FI" dirty="0" err="1" smtClean="0"/>
              <a:t>wikipedia</a:t>
            </a:r>
            <a:r>
              <a:rPr lang="fi-FI" dirty="0" smtClean="0"/>
              <a:t> PD </a:t>
            </a:r>
          </a:p>
          <a:p>
            <a:r>
              <a:rPr lang="fi-FI" dirty="0" err="1" smtClean="0"/>
              <a:t>Image</a:t>
            </a:r>
            <a:r>
              <a:rPr lang="fi-FI" dirty="0" smtClean="0"/>
              <a:t> </a:t>
            </a:r>
            <a:r>
              <a:rPr lang="fi-FI" dirty="0" err="1" smtClean="0"/>
              <a:t>resources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solidFill>
                  <a:schemeClr val="tx2"/>
                </a:solidFill>
              </a:rPr>
              <a:t>Research</a:t>
            </a:r>
            <a:r>
              <a:rPr lang="fi-FI" dirty="0" smtClean="0">
                <a:solidFill>
                  <a:schemeClr val="tx2"/>
                </a:solidFill>
              </a:rPr>
              <a:t> Data </a:t>
            </a:r>
            <a:r>
              <a:rPr lang="fi-FI" dirty="0" err="1" smtClean="0">
                <a:solidFill>
                  <a:schemeClr val="tx2"/>
                </a:solidFill>
              </a:rPr>
              <a:t>volumes</a:t>
            </a:r>
            <a:r>
              <a:rPr lang="fi-FI" dirty="0" smtClean="0">
                <a:solidFill>
                  <a:schemeClr val="tx2"/>
                </a:solidFill>
              </a:rPr>
              <a:t>, </a:t>
            </a:r>
            <a:r>
              <a:rPr lang="fi-FI" dirty="0" err="1" smtClean="0">
                <a:solidFill>
                  <a:schemeClr val="tx2"/>
                </a:solidFill>
              </a:rPr>
              <a:t>first</a:t>
            </a:r>
            <a:r>
              <a:rPr lang="fi-FI" dirty="0" smtClean="0">
                <a:solidFill>
                  <a:schemeClr val="tx2"/>
                </a:solidFill>
              </a:rPr>
              <a:t> </a:t>
            </a:r>
            <a:r>
              <a:rPr lang="fi-FI" dirty="0" err="1" smtClean="0">
                <a:solidFill>
                  <a:schemeClr val="tx2"/>
                </a:solidFill>
              </a:rPr>
              <a:t>quess</a:t>
            </a:r>
            <a:endParaRPr lang="en-US" dirty="0">
              <a:solidFill>
                <a:schemeClr val="tx2"/>
              </a:solidFill>
            </a:endParaRPr>
          </a:p>
        </p:txBody>
      </p:sp>
      <p:pic>
        <p:nvPicPr>
          <p:cNvPr id="4099" name="Picture 3"/>
          <p:cNvPicPr>
            <a:picLocks noChangeAspect="1" noChangeArrowheads="1"/>
          </p:cNvPicPr>
          <p:nvPr/>
        </p:nvPicPr>
        <p:blipFill>
          <a:blip r:embed="rId2" cstate="print">
            <a:clrChange>
              <a:clrFrom>
                <a:srgbClr val="FFFFFF"/>
              </a:clrFrom>
              <a:clrTo>
                <a:srgbClr val="FFFFFF">
                  <a:alpha val="0"/>
                </a:srgbClr>
              </a:clrTo>
            </a:clrChange>
          </a:blip>
          <a:srcRect l="5001" r="32000"/>
          <a:stretch>
            <a:fillRect/>
          </a:stretch>
        </p:blipFill>
        <p:spPr bwMode="auto">
          <a:xfrm>
            <a:off x="467544" y="1556792"/>
            <a:ext cx="7812360" cy="4740496"/>
          </a:xfrm>
          <a:prstGeom prst="rect">
            <a:avLst/>
          </a:prstGeom>
          <a:noFill/>
          <a:ln w="9525">
            <a:noFill/>
            <a:miter lim="800000"/>
            <a:headEnd/>
            <a:tailEnd/>
          </a:ln>
          <a:effectLst/>
        </p:spPr>
      </p:pic>
      <p:sp>
        <p:nvSpPr>
          <p:cNvPr id="4" name="TextBox 3"/>
          <p:cNvSpPr txBox="1"/>
          <p:nvPr/>
        </p:nvSpPr>
        <p:spPr>
          <a:xfrm>
            <a:off x="8028384" y="4293096"/>
            <a:ext cx="808748" cy="369332"/>
          </a:xfrm>
          <a:prstGeom prst="rect">
            <a:avLst/>
          </a:prstGeom>
          <a:noFill/>
        </p:spPr>
        <p:txBody>
          <a:bodyPr wrap="none" rtlCol="0">
            <a:spAutoFit/>
          </a:bodyPr>
          <a:lstStyle/>
          <a:p>
            <a:r>
              <a:rPr lang="fi-FI" dirty="0" smtClean="0"/>
              <a:t>11,5pt</a:t>
            </a:r>
            <a:endParaRPr lang="en-US" dirty="0"/>
          </a:p>
        </p:txBody>
      </p:sp>
      <p:sp>
        <p:nvSpPr>
          <p:cNvPr id="5" name="TextBox 4"/>
          <p:cNvSpPr txBox="1"/>
          <p:nvPr/>
        </p:nvSpPr>
        <p:spPr>
          <a:xfrm>
            <a:off x="8186965" y="2492896"/>
            <a:ext cx="633507" cy="369332"/>
          </a:xfrm>
          <a:prstGeom prst="rect">
            <a:avLst/>
          </a:prstGeom>
          <a:noFill/>
        </p:spPr>
        <p:txBody>
          <a:bodyPr wrap="none" rtlCol="0">
            <a:spAutoFit/>
          </a:bodyPr>
          <a:lstStyle/>
          <a:p>
            <a:r>
              <a:rPr lang="fi-FI" dirty="0" smtClean="0"/>
              <a:t>31pt</a:t>
            </a:r>
            <a:endParaRPr lang="en-US" dirty="0"/>
          </a:p>
        </p:txBody>
      </p:sp>
      <p:cxnSp>
        <p:nvCxnSpPr>
          <p:cNvPr id="7" name="Straight Connector 6"/>
          <p:cNvCxnSpPr/>
          <p:nvPr/>
        </p:nvCxnSpPr>
        <p:spPr>
          <a:xfrm>
            <a:off x="7524000" y="4474800"/>
            <a:ext cx="43204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7668344" y="2674800"/>
            <a:ext cx="43204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solidFill>
                  <a:schemeClr val="tx2"/>
                </a:solidFill>
              </a:rPr>
              <a:t>Digital </a:t>
            </a:r>
            <a:r>
              <a:rPr lang="fi-FI" dirty="0" err="1" smtClean="0">
                <a:solidFill>
                  <a:schemeClr val="tx2"/>
                </a:solidFill>
              </a:rPr>
              <a:t>Preservation</a:t>
            </a:r>
            <a:r>
              <a:rPr lang="fi-FI" dirty="0" smtClean="0">
                <a:solidFill>
                  <a:schemeClr val="tx2"/>
                </a:solidFill>
              </a:rPr>
              <a:t> Services (1/3)</a:t>
            </a:r>
            <a:endParaRPr lang="en-US" dirty="0">
              <a:solidFill>
                <a:schemeClr val="tx2"/>
              </a:solidFill>
            </a:endParaRPr>
          </a:p>
        </p:txBody>
      </p:sp>
      <p:sp>
        <p:nvSpPr>
          <p:cNvPr id="3" name="Content Placeholder 2"/>
          <p:cNvSpPr>
            <a:spLocks noGrp="1"/>
          </p:cNvSpPr>
          <p:nvPr>
            <p:ph idx="1"/>
          </p:nvPr>
        </p:nvSpPr>
        <p:spPr>
          <a:xfrm>
            <a:off x="827584" y="1700808"/>
            <a:ext cx="7308400" cy="4253672"/>
          </a:xfrm>
        </p:spPr>
        <p:txBody>
          <a:bodyPr/>
          <a:lstStyle/>
          <a:p>
            <a:pPr lvl="0"/>
            <a:r>
              <a:rPr lang="en-GB" dirty="0" smtClean="0"/>
              <a:t>Digital preservation system will be built according to Open Archival Information System (OAIS) reference model</a:t>
            </a:r>
          </a:p>
          <a:p>
            <a:pPr lvl="0"/>
            <a:r>
              <a:rPr lang="en-GB" dirty="0" smtClean="0"/>
              <a:t>Preparation and ingest services</a:t>
            </a:r>
            <a:endParaRPr lang="en-US" dirty="0" smtClean="0"/>
          </a:p>
          <a:p>
            <a:pPr lvl="1"/>
            <a:r>
              <a:rPr lang="en-GB" dirty="0" smtClean="0"/>
              <a:t>Metadata specification </a:t>
            </a:r>
            <a:endParaRPr lang="en-US" dirty="0" smtClean="0"/>
          </a:p>
          <a:p>
            <a:pPr lvl="1"/>
            <a:r>
              <a:rPr lang="en-GB" dirty="0" smtClean="0"/>
              <a:t>Preservation plan preparation </a:t>
            </a:r>
            <a:endParaRPr lang="en-US" dirty="0" smtClean="0"/>
          </a:p>
          <a:p>
            <a:pPr lvl="1"/>
            <a:r>
              <a:rPr lang="en-GB" dirty="0" smtClean="0"/>
              <a:t>Submission information package (SIP) packaging service</a:t>
            </a:r>
            <a:endParaRPr lang="en-US" dirty="0" smtClean="0"/>
          </a:p>
          <a:p>
            <a:pPr lvl="1"/>
            <a:r>
              <a:rPr lang="en-GB" dirty="0" smtClean="0"/>
              <a:t>SIP ingest and validation</a:t>
            </a:r>
            <a:endParaRPr lang="en-US" dirty="0" smtClean="0"/>
          </a:p>
          <a:p>
            <a:pPr lvl="1"/>
            <a:r>
              <a:rPr lang="en-GB" dirty="0" smtClean="0"/>
              <a:t>Processing of acceptable file formats (for transfer) to recommended file formats</a:t>
            </a:r>
          </a:p>
          <a:p>
            <a:pPr lvl="1"/>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0"/>
            <a:ext cx="7308400" cy="993775"/>
          </a:xfrm>
        </p:spPr>
        <p:txBody>
          <a:bodyPr/>
          <a:lstStyle/>
          <a:p>
            <a:r>
              <a:rPr lang="fi-FI" dirty="0" smtClean="0">
                <a:solidFill>
                  <a:schemeClr val="tx2"/>
                </a:solidFill>
              </a:rPr>
              <a:t>Digital </a:t>
            </a:r>
            <a:r>
              <a:rPr lang="fi-FI" dirty="0" err="1" smtClean="0">
                <a:solidFill>
                  <a:schemeClr val="tx2"/>
                </a:solidFill>
              </a:rPr>
              <a:t>Preservation</a:t>
            </a:r>
            <a:r>
              <a:rPr lang="fi-FI" dirty="0" smtClean="0">
                <a:solidFill>
                  <a:schemeClr val="tx2"/>
                </a:solidFill>
              </a:rPr>
              <a:t> </a:t>
            </a:r>
            <a:r>
              <a:rPr lang="fi-FI" dirty="0" err="1" smtClean="0">
                <a:solidFill>
                  <a:schemeClr val="tx2"/>
                </a:solidFill>
              </a:rPr>
              <a:t>Solution</a:t>
            </a:r>
            <a:endParaRPr lang="en-US" dirty="0">
              <a:solidFill>
                <a:schemeClr val="tx2"/>
              </a:solidFill>
            </a:endParaRPr>
          </a:p>
        </p:txBody>
      </p:sp>
      <p:sp>
        <p:nvSpPr>
          <p:cNvPr id="3" name="Content Placeholder 2"/>
          <p:cNvSpPr>
            <a:spLocks noGrp="1"/>
          </p:cNvSpPr>
          <p:nvPr>
            <p:ph idx="1"/>
          </p:nvPr>
        </p:nvSpPr>
        <p:spPr>
          <a:xfrm>
            <a:off x="683568" y="1052736"/>
            <a:ext cx="7308400" cy="4253672"/>
          </a:xfrm>
        </p:spPr>
        <p:txBody>
          <a:bodyPr>
            <a:normAutofit/>
          </a:bodyPr>
          <a:lstStyle/>
          <a:p>
            <a:r>
              <a:rPr lang="en-US" sz="2400" dirty="0" smtClean="0">
                <a:solidFill>
                  <a:schemeClr val="tx2"/>
                </a:solidFill>
              </a:rPr>
              <a:t>the </a:t>
            </a:r>
            <a:r>
              <a:rPr lang="en-US" sz="2400" dirty="0" smtClean="0">
                <a:solidFill>
                  <a:schemeClr val="tx2"/>
                </a:solidFill>
                <a:hlinkClick r:id="rId2" action="ppaction://hlinkfile" tooltip="International Organization for Standardization"/>
              </a:rPr>
              <a:t>ISO</a:t>
            </a:r>
            <a:r>
              <a:rPr lang="en-US" sz="2400" dirty="0" smtClean="0">
                <a:solidFill>
                  <a:schemeClr val="tx2"/>
                </a:solidFill>
              </a:rPr>
              <a:t> OAIS Reference Model for </a:t>
            </a:r>
            <a:r>
              <a:rPr lang="en-US" sz="2400" i="1" dirty="0" smtClean="0">
                <a:solidFill>
                  <a:schemeClr val="tx2"/>
                </a:solidFill>
              </a:rPr>
              <a:t>an</a:t>
            </a:r>
            <a:r>
              <a:rPr lang="en-US" sz="2400" dirty="0" smtClean="0">
                <a:solidFill>
                  <a:schemeClr val="tx2"/>
                </a:solidFill>
              </a:rPr>
              <a:t> OAIS. This reference model is defined by recommendation CCSDS 650.0-B-1 of the </a:t>
            </a:r>
            <a:r>
              <a:rPr lang="en-US" sz="2400" dirty="0" smtClean="0">
                <a:solidFill>
                  <a:schemeClr val="tx2"/>
                </a:solidFill>
                <a:hlinkClick r:id="rId3" action="ppaction://hlinkfile" tooltip="Consultative Committee for Space Data Systems (page does not exist)"/>
              </a:rPr>
              <a:t>Consultative Committee for Space Data Systems</a:t>
            </a:r>
            <a:r>
              <a:rPr lang="en-US" sz="2400" dirty="0" smtClean="0">
                <a:solidFill>
                  <a:schemeClr val="tx2"/>
                </a:solidFill>
              </a:rPr>
              <a:t>;</a:t>
            </a:r>
            <a:r>
              <a:rPr lang="en-US" sz="2400" baseline="30000" dirty="0" smtClean="0">
                <a:solidFill>
                  <a:schemeClr val="tx2"/>
                </a:solidFill>
                <a:hlinkClick r:id="" action="ppaction://hlinkfile"/>
              </a:rPr>
              <a:t>[1]</a:t>
            </a:r>
            <a:r>
              <a:rPr lang="en-US" sz="2400" dirty="0" smtClean="0">
                <a:solidFill>
                  <a:schemeClr val="tx2"/>
                </a:solidFill>
              </a:rPr>
              <a:t> this text is identical to </a:t>
            </a:r>
            <a:r>
              <a:rPr lang="en-US" sz="2400" dirty="0" smtClean="0">
                <a:solidFill>
                  <a:schemeClr val="tx2"/>
                </a:solidFill>
                <a:hlinkClick r:id="rId4"/>
              </a:rPr>
              <a:t>ISO 14721:2003</a:t>
            </a:r>
            <a:r>
              <a:rPr lang="en-US" sz="2400" dirty="0" smtClean="0">
                <a:solidFill>
                  <a:schemeClr val="tx2"/>
                </a:solidFill>
              </a:rPr>
              <a:t>.</a:t>
            </a:r>
          </a:p>
          <a:p>
            <a:endParaRPr lang="fi-FI" sz="2400" dirty="0" smtClean="0">
              <a:solidFill>
                <a:schemeClr val="tx2"/>
              </a:solidFill>
            </a:endParaRPr>
          </a:p>
        </p:txBody>
      </p:sp>
      <p:pic>
        <p:nvPicPr>
          <p:cNvPr id="33794" name="Picture 2" descr="http://upload.wikimedia.org/wikipedia/commons/d/de/OAIS-.gif"/>
          <p:cNvPicPr>
            <a:picLocks noChangeAspect="1" noChangeArrowheads="1"/>
          </p:cNvPicPr>
          <p:nvPr/>
        </p:nvPicPr>
        <p:blipFill>
          <a:blip r:embed="rId5" cstate="print"/>
          <a:srcRect/>
          <a:stretch>
            <a:fillRect/>
          </a:stretch>
        </p:blipFill>
        <p:spPr bwMode="auto">
          <a:xfrm>
            <a:off x="1131992" y="3429000"/>
            <a:ext cx="5455943" cy="3204964"/>
          </a:xfrm>
          <a:prstGeom prst="rect">
            <a:avLst/>
          </a:prstGeom>
          <a:noFill/>
        </p:spPr>
      </p:pic>
      <p:sp>
        <p:nvSpPr>
          <p:cNvPr id="5" name="TextBox 4"/>
          <p:cNvSpPr txBox="1"/>
          <p:nvPr/>
        </p:nvSpPr>
        <p:spPr>
          <a:xfrm>
            <a:off x="7031350" y="4149081"/>
            <a:ext cx="2112650" cy="1384995"/>
          </a:xfrm>
          <a:prstGeom prst="rect">
            <a:avLst/>
          </a:prstGeom>
          <a:noFill/>
        </p:spPr>
        <p:txBody>
          <a:bodyPr wrap="square" rtlCol="0">
            <a:spAutoFit/>
          </a:bodyPr>
          <a:lstStyle/>
          <a:p>
            <a:r>
              <a:rPr lang="fi-FI" sz="1200" dirty="0" err="1" smtClean="0"/>
              <a:t>Source</a:t>
            </a:r>
            <a:r>
              <a:rPr lang="fi-FI" sz="1200" dirty="0" smtClean="0"/>
              <a:t>: </a:t>
            </a:r>
            <a:r>
              <a:rPr lang="en-US" sz="1200" dirty="0" smtClean="0"/>
              <a:t>Long-Term Preservation of Digital Documents. 2006. doi:10.1007/978-3-540-33640-2. </a:t>
            </a:r>
            <a:r>
              <a:rPr lang="en-US" sz="1200" dirty="0" smtClean="0">
                <a:hlinkClick r:id="rId6" action="ppaction://hlinkfile"/>
              </a:rPr>
              <a:t>ISBN 978-3-540-33639-6</a:t>
            </a:r>
            <a:r>
              <a:rPr lang="en-US" sz="1200" dirty="0" smtClean="0"/>
              <a:t>.</a:t>
            </a:r>
          </a:p>
          <a:p>
            <a:r>
              <a:rPr lang="fi-FI" sz="1200" dirty="0" smtClean="0"/>
              <a:t>Public </a:t>
            </a:r>
            <a:r>
              <a:rPr lang="fi-FI" sz="1200" dirty="0" err="1" smtClean="0"/>
              <a:t>Domain</a:t>
            </a:r>
            <a:r>
              <a:rPr lang="fi-FI" sz="1200" dirty="0" smtClean="0"/>
              <a:t>.</a:t>
            </a:r>
            <a:endParaRPr lang="en-US" sz="1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solidFill>
                  <a:schemeClr val="tx2"/>
                </a:solidFill>
              </a:rPr>
              <a:t>Digital </a:t>
            </a:r>
            <a:r>
              <a:rPr lang="fi-FI" dirty="0" err="1" smtClean="0">
                <a:solidFill>
                  <a:schemeClr val="tx2"/>
                </a:solidFill>
              </a:rPr>
              <a:t>Preservation</a:t>
            </a:r>
            <a:r>
              <a:rPr lang="fi-FI" dirty="0" smtClean="0">
                <a:solidFill>
                  <a:schemeClr val="tx2"/>
                </a:solidFill>
              </a:rPr>
              <a:t> Services (2/3)</a:t>
            </a:r>
            <a:endParaRPr lang="en-US" dirty="0">
              <a:solidFill>
                <a:schemeClr val="tx2"/>
              </a:solidFill>
            </a:endParaRPr>
          </a:p>
        </p:txBody>
      </p:sp>
      <p:sp>
        <p:nvSpPr>
          <p:cNvPr id="3" name="Content Placeholder 2"/>
          <p:cNvSpPr>
            <a:spLocks noGrp="1"/>
          </p:cNvSpPr>
          <p:nvPr>
            <p:ph idx="1"/>
          </p:nvPr>
        </p:nvSpPr>
        <p:spPr>
          <a:xfrm>
            <a:off x="864000" y="1836000"/>
            <a:ext cx="7308400" cy="4761352"/>
          </a:xfrm>
        </p:spPr>
        <p:txBody>
          <a:bodyPr/>
          <a:lstStyle/>
          <a:p>
            <a:pPr lvl="0"/>
            <a:r>
              <a:rPr lang="en-GB" dirty="0" smtClean="0"/>
              <a:t>Preservation services</a:t>
            </a:r>
            <a:endParaRPr lang="en-US" dirty="0" smtClean="0"/>
          </a:p>
          <a:p>
            <a:pPr lvl="1"/>
            <a:r>
              <a:rPr lang="en-GB" dirty="0" smtClean="0"/>
              <a:t>Archival information package (AIP) from SIP</a:t>
            </a:r>
          </a:p>
          <a:p>
            <a:pPr lvl="1"/>
            <a:r>
              <a:rPr lang="en-GB" dirty="0" smtClean="0"/>
              <a:t>Development and monitoring of preservation methods and environment</a:t>
            </a:r>
            <a:endParaRPr lang="en-US" dirty="0" smtClean="0"/>
          </a:p>
          <a:p>
            <a:pPr lvl="1"/>
            <a:r>
              <a:rPr lang="en-GB" dirty="0" smtClean="0"/>
              <a:t>Preservation actions: integrity monitoring, refreshment, replication, migration</a:t>
            </a:r>
          </a:p>
          <a:p>
            <a:pPr lvl="1"/>
            <a:r>
              <a:rPr lang="en-GB" dirty="0" smtClean="0"/>
              <a:t>Geographical distribution</a:t>
            </a:r>
          </a:p>
          <a:p>
            <a:pPr lvl="2"/>
            <a:r>
              <a:rPr lang="en-GB" dirty="0" smtClean="0"/>
              <a:t>E.g. Espoo and </a:t>
            </a:r>
            <a:r>
              <a:rPr lang="en-GB" dirty="0" err="1" smtClean="0"/>
              <a:t>Kajaani</a:t>
            </a:r>
            <a:r>
              <a:rPr lang="en-GB" dirty="0" smtClean="0"/>
              <a:t> – 550 km distance between</a:t>
            </a:r>
          </a:p>
          <a:p>
            <a:pPr lvl="2"/>
            <a:r>
              <a:rPr lang="en-US" dirty="0" smtClean="0">
                <a:hlinkClick r:id="rId3"/>
              </a:rPr>
              <a:t>http://goo.gl/maps/J5XkX</a:t>
            </a:r>
            <a:r>
              <a:rPr lang="en-US" dirty="0" smtClean="0"/>
              <a:t> </a:t>
            </a:r>
          </a:p>
          <a:p>
            <a:pPr lvl="0"/>
            <a:r>
              <a:rPr lang="en-GB" dirty="0" smtClean="0"/>
              <a:t>Digital information</a:t>
            </a:r>
            <a:r>
              <a:rPr lang="en-US" dirty="0" smtClean="0"/>
              <a:t> s</a:t>
            </a:r>
            <a:r>
              <a:rPr lang="en-GB" dirty="0" err="1" smtClean="0"/>
              <a:t>earch</a:t>
            </a:r>
            <a:r>
              <a:rPr lang="en-GB" dirty="0" smtClean="0"/>
              <a:t> functions</a:t>
            </a:r>
          </a:p>
          <a:p>
            <a:pPr lvl="1"/>
            <a:r>
              <a:rPr lang="en-GB" dirty="0" smtClean="0"/>
              <a:t>Dissemination information package (DIP)</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solidFill>
                  <a:schemeClr val="tx2"/>
                </a:solidFill>
              </a:rPr>
              <a:t>Digital </a:t>
            </a:r>
            <a:r>
              <a:rPr lang="fi-FI" dirty="0" err="1" smtClean="0">
                <a:solidFill>
                  <a:schemeClr val="tx2"/>
                </a:solidFill>
              </a:rPr>
              <a:t>Preservation</a:t>
            </a:r>
            <a:r>
              <a:rPr lang="fi-FI" dirty="0" smtClean="0">
                <a:solidFill>
                  <a:schemeClr val="tx2"/>
                </a:solidFill>
              </a:rPr>
              <a:t> Services (3/3)</a:t>
            </a:r>
            <a:endParaRPr lang="en-US" dirty="0">
              <a:solidFill>
                <a:schemeClr val="tx2"/>
              </a:solidFill>
            </a:endParaRPr>
          </a:p>
        </p:txBody>
      </p:sp>
      <p:sp>
        <p:nvSpPr>
          <p:cNvPr id="3" name="Content Placeholder 2"/>
          <p:cNvSpPr>
            <a:spLocks noGrp="1"/>
          </p:cNvSpPr>
          <p:nvPr>
            <p:ph idx="1"/>
          </p:nvPr>
        </p:nvSpPr>
        <p:spPr/>
        <p:txBody>
          <a:bodyPr/>
          <a:lstStyle/>
          <a:p>
            <a:pPr lvl="0"/>
            <a:r>
              <a:rPr lang="en-GB" dirty="0" smtClean="0"/>
              <a:t>Digital information management services</a:t>
            </a:r>
            <a:endParaRPr lang="en-US" dirty="0" smtClean="0"/>
          </a:p>
          <a:p>
            <a:pPr lvl="1"/>
            <a:r>
              <a:rPr lang="en-GB" dirty="0" smtClean="0"/>
              <a:t>Metadata updates</a:t>
            </a:r>
            <a:endParaRPr lang="en-US" dirty="0" smtClean="0"/>
          </a:p>
          <a:p>
            <a:pPr lvl="1"/>
            <a:r>
              <a:rPr lang="en-GB" dirty="0" smtClean="0"/>
              <a:t>Digital object updates</a:t>
            </a:r>
            <a:endParaRPr lang="en-US" dirty="0" smtClean="0"/>
          </a:p>
          <a:p>
            <a:pPr lvl="1"/>
            <a:r>
              <a:rPr lang="en-GB" dirty="0" smtClean="0"/>
              <a:t>Removal of digital objects</a:t>
            </a:r>
            <a:endParaRPr lang="en-US" dirty="0" smtClean="0"/>
          </a:p>
          <a:p>
            <a:pPr lvl="1"/>
            <a:r>
              <a:rPr lang="en-GB" dirty="0" smtClean="0"/>
              <a:t>Preservation plan updates</a:t>
            </a:r>
            <a:endParaRPr lang="en-US" dirty="0" smtClean="0"/>
          </a:p>
          <a:p>
            <a:pPr lvl="0"/>
            <a:r>
              <a:rPr lang="en-GB" dirty="0" smtClean="0"/>
              <a:t>Advisory and support services</a:t>
            </a:r>
            <a:endParaRPr lang="en-US" dirty="0" smtClean="0"/>
          </a:p>
          <a:p>
            <a:pPr lvl="1"/>
            <a:r>
              <a:rPr lang="en-GB" dirty="0" smtClean="0"/>
              <a:t>Usage support of the services and the digital preservation system </a:t>
            </a:r>
            <a:endParaRPr lang="en-US" dirty="0" smtClean="0"/>
          </a:p>
          <a:p>
            <a:pPr lvl="1"/>
            <a:r>
              <a:rPr lang="en-GB" dirty="0" smtClean="0"/>
              <a:t>Administrative support </a:t>
            </a:r>
            <a:endParaRPr lang="en-US" dirty="0" smtClean="0"/>
          </a:p>
          <a:p>
            <a:pPr lvl="1"/>
            <a:r>
              <a:rPr lang="en-GB" dirty="0" smtClean="0"/>
              <a:t>Training and information services</a:t>
            </a:r>
            <a:endParaRPr lang="en-US" dirty="0" smtClean="0"/>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308400" cy="993775"/>
          </a:xfrm>
        </p:spPr>
        <p:txBody>
          <a:bodyPr/>
          <a:lstStyle/>
          <a:p>
            <a:r>
              <a:rPr lang="fi-FI" dirty="0" err="1" smtClean="0">
                <a:solidFill>
                  <a:schemeClr val="tx2"/>
                </a:solidFill>
              </a:rPr>
              <a:t>Roadmap</a:t>
            </a:r>
            <a:endParaRPr lang="en-US" dirty="0">
              <a:solidFill>
                <a:schemeClr val="tx2"/>
              </a:solidFill>
            </a:endParaRPr>
          </a:p>
        </p:txBody>
      </p:sp>
      <p:pic>
        <p:nvPicPr>
          <p:cNvPr id="2052" name="Picture 4"/>
          <p:cNvPicPr>
            <a:picLocks noChangeAspect="1" noChangeArrowheads="1"/>
          </p:cNvPicPr>
          <p:nvPr/>
        </p:nvPicPr>
        <p:blipFill>
          <a:blip r:embed="rId2" cstate="print"/>
          <a:srcRect/>
          <a:stretch>
            <a:fillRect/>
          </a:stretch>
        </p:blipFill>
        <p:spPr bwMode="auto">
          <a:xfrm>
            <a:off x="3690714" y="515134"/>
            <a:ext cx="4553694" cy="7882418"/>
          </a:xfrm>
          <a:prstGeom prst="rect">
            <a:avLst/>
          </a:prstGeom>
          <a:noFill/>
          <a:ln w="9525">
            <a:noFill/>
            <a:miter lim="800000"/>
            <a:headEnd/>
            <a:tailEnd/>
          </a:ln>
          <a:effectLst>
            <a:outerShdw blurRad="50800" dist="317500" dir="3600000" algn="t" rotWithShape="0">
              <a:prstClr val="black">
                <a:alpha val="40000"/>
              </a:prstClr>
            </a:outerShdw>
          </a:effectLst>
          <a:scene3d>
            <a:camera prst="isometricOffAxis2Top">
              <a:rot lat="18858000" lon="1740000" rev="18744000"/>
            </a:camera>
            <a:lightRig rig="threePt" dir="t"/>
          </a:scene3d>
          <a:sp3d prstMaterial="matte"/>
        </p:spPr>
      </p:pic>
      <p:pic>
        <p:nvPicPr>
          <p:cNvPr id="2053" name="Picture 5" descr="C:\Users\hhelin\AppData\Local\Microsoft\Windows\Temporary Internet Files\Content.IE5\5HXEZ4FW\MC900432586[1].png"/>
          <p:cNvPicPr>
            <a:picLocks noChangeAspect="1" noChangeArrowheads="1"/>
          </p:cNvPicPr>
          <p:nvPr/>
        </p:nvPicPr>
        <p:blipFill>
          <a:blip r:embed="rId3" cstate="print"/>
          <a:srcRect/>
          <a:stretch>
            <a:fillRect/>
          </a:stretch>
        </p:blipFill>
        <p:spPr bwMode="auto">
          <a:xfrm>
            <a:off x="3779912" y="5589240"/>
            <a:ext cx="698262" cy="698262"/>
          </a:xfrm>
          <a:prstGeom prst="rect">
            <a:avLst/>
          </a:prstGeom>
          <a:noFill/>
        </p:spPr>
      </p:pic>
      <p:pic>
        <p:nvPicPr>
          <p:cNvPr id="9" name="Picture 5" descr="C:\Users\hhelin\AppData\Local\Microsoft\Windows\Temporary Internet Files\Content.IE5\5HXEZ4FW\MC900432586[1].png"/>
          <p:cNvPicPr>
            <a:picLocks noChangeAspect="1" noChangeArrowheads="1"/>
          </p:cNvPicPr>
          <p:nvPr/>
        </p:nvPicPr>
        <p:blipFill>
          <a:blip r:embed="rId3" cstate="print"/>
          <a:srcRect/>
          <a:stretch>
            <a:fillRect/>
          </a:stretch>
        </p:blipFill>
        <p:spPr bwMode="auto">
          <a:xfrm>
            <a:off x="6732240" y="4509120"/>
            <a:ext cx="698262" cy="698262"/>
          </a:xfrm>
          <a:prstGeom prst="rect">
            <a:avLst/>
          </a:prstGeom>
          <a:noFill/>
        </p:spPr>
      </p:pic>
      <p:pic>
        <p:nvPicPr>
          <p:cNvPr id="10" name="Picture 5" descr="C:\Users\hhelin\AppData\Local\Microsoft\Windows\Temporary Internet Files\Content.IE5\5HXEZ4FW\MC900432586[1].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4139952" y="4509120"/>
            <a:ext cx="698262" cy="698262"/>
          </a:xfrm>
          <a:prstGeom prst="rect">
            <a:avLst/>
          </a:prstGeom>
          <a:noFill/>
        </p:spPr>
      </p:pic>
      <p:sp>
        <p:nvSpPr>
          <p:cNvPr id="11" name="Rectangle 10"/>
          <p:cNvSpPr/>
          <p:nvPr/>
        </p:nvSpPr>
        <p:spPr>
          <a:xfrm>
            <a:off x="4427984" y="5877272"/>
            <a:ext cx="1728192" cy="360040"/>
          </a:xfrm>
          <a:prstGeom prst="rect">
            <a:avLst/>
          </a:prstGeom>
          <a:solidFill>
            <a:srgbClr val="FFFFFF">
              <a:alpha val="6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fi-FI" dirty="0" smtClean="0">
                <a:solidFill>
                  <a:schemeClr val="tx1"/>
                </a:solidFill>
              </a:rPr>
              <a:t>1st </a:t>
            </a:r>
            <a:r>
              <a:rPr lang="fi-FI" dirty="0" err="1" smtClean="0">
                <a:solidFill>
                  <a:schemeClr val="tx1"/>
                </a:solidFill>
              </a:rPr>
              <a:t>site</a:t>
            </a:r>
            <a:endParaRPr lang="en-US" dirty="0">
              <a:solidFill>
                <a:schemeClr val="tx1"/>
              </a:solidFill>
            </a:endParaRPr>
          </a:p>
        </p:txBody>
      </p:sp>
      <p:sp>
        <p:nvSpPr>
          <p:cNvPr id="12" name="Rectangle 11"/>
          <p:cNvSpPr/>
          <p:nvPr/>
        </p:nvSpPr>
        <p:spPr>
          <a:xfrm>
            <a:off x="7308304" y="4653136"/>
            <a:ext cx="1728192" cy="360040"/>
          </a:xfrm>
          <a:prstGeom prst="rect">
            <a:avLst/>
          </a:prstGeom>
          <a:solidFill>
            <a:srgbClr val="FFFFFF">
              <a:alpha val="6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fi-FI" dirty="0" smtClean="0">
                <a:solidFill>
                  <a:schemeClr val="tx1"/>
                </a:solidFill>
              </a:rPr>
              <a:t>2nd </a:t>
            </a:r>
            <a:r>
              <a:rPr lang="fi-FI" dirty="0" err="1" smtClean="0">
                <a:solidFill>
                  <a:schemeClr val="tx1"/>
                </a:solidFill>
              </a:rPr>
              <a:t>site</a:t>
            </a:r>
            <a:endParaRPr lang="en-US" dirty="0">
              <a:solidFill>
                <a:schemeClr val="tx1"/>
              </a:solidFill>
            </a:endParaRPr>
          </a:p>
        </p:txBody>
      </p:sp>
      <p:sp>
        <p:nvSpPr>
          <p:cNvPr id="13" name="Rectangle 12"/>
          <p:cNvSpPr/>
          <p:nvPr/>
        </p:nvSpPr>
        <p:spPr>
          <a:xfrm>
            <a:off x="4716016" y="4653136"/>
            <a:ext cx="1584176" cy="360040"/>
          </a:xfrm>
          <a:prstGeom prst="rect">
            <a:avLst/>
          </a:prstGeom>
          <a:solidFill>
            <a:srgbClr val="FFFFFF">
              <a:alpha val="6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fi-FI" dirty="0" err="1" smtClean="0">
                <a:solidFill>
                  <a:schemeClr val="tx1"/>
                </a:solidFill>
              </a:rPr>
              <a:t>Dark</a:t>
            </a:r>
            <a:r>
              <a:rPr lang="fi-FI" dirty="0" smtClean="0">
                <a:solidFill>
                  <a:schemeClr val="tx1"/>
                </a:solidFill>
              </a:rPr>
              <a:t> </a:t>
            </a:r>
            <a:r>
              <a:rPr lang="fi-FI" dirty="0" err="1" smtClean="0">
                <a:solidFill>
                  <a:schemeClr val="tx1"/>
                </a:solidFill>
              </a:rPr>
              <a:t>Archive</a:t>
            </a:r>
            <a:endParaRPr lang="en-US" dirty="0">
              <a:solidFill>
                <a:schemeClr val="tx1"/>
              </a:solidFill>
            </a:endParaRPr>
          </a:p>
        </p:txBody>
      </p:sp>
      <p:sp>
        <p:nvSpPr>
          <p:cNvPr id="3" name="Content Placeholder 2"/>
          <p:cNvSpPr>
            <a:spLocks noGrp="1"/>
          </p:cNvSpPr>
          <p:nvPr>
            <p:ph idx="1"/>
          </p:nvPr>
        </p:nvSpPr>
        <p:spPr>
          <a:xfrm>
            <a:off x="395536" y="980728"/>
            <a:ext cx="7308400" cy="5108944"/>
          </a:xfrm>
        </p:spPr>
        <p:txBody>
          <a:bodyPr/>
          <a:lstStyle/>
          <a:p>
            <a:r>
              <a:rPr lang="fi-FI" sz="2400" dirty="0" smtClean="0"/>
              <a:t>1st </a:t>
            </a:r>
            <a:r>
              <a:rPr lang="fi-FI" sz="2400" dirty="0" err="1" smtClean="0"/>
              <a:t>site</a:t>
            </a:r>
            <a:r>
              <a:rPr lang="fi-FI" sz="2400" dirty="0" smtClean="0"/>
              <a:t>: </a:t>
            </a:r>
            <a:r>
              <a:rPr lang="fi-FI" sz="2400" dirty="0" err="1" smtClean="0"/>
              <a:t>Ingest</a:t>
            </a:r>
            <a:r>
              <a:rPr lang="fi-FI" sz="2400" dirty="0" smtClean="0"/>
              <a:t> and </a:t>
            </a:r>
            <a:r>
              <a:rPr lang="fi-FI" sz="2400" dirty="0" err="1" smtClean="0"/>
              <a:t>bit</a:t>
            </a:r>
            <a:r>
              <a:rPr lang="fi-FI" sz="2400" dirty="0" smtClean="0"/>
              <a:t> </a:t>
            </a:r>
            <a:r>
              <a:rPr lang="fi-FI" sz="2400" dirty="0" err="1" smtClean="0"/>
              <a:t>level</a:t>
            </a:r>
            <a:r>
              <a:rPr lang="fi-FI" sz="2400" dirty="0" smtClean="0"/>
              <a:t> </a:t>
            </a:r>
            <a:r>
              <a:rPr lang="fi-FI" sz="2400" dirty="0" err="1" smtClean="0"/>
              <a:t>preservation</a:t>
            </a:r>
            <a:r>
              <a:rPr lang="fi-FI" sz="2400" dirty="0" smtClean="0"/>
              <a:t> </a:t>
            </a:r>
            <a:r>
              <a:rPr lang="fi-FI" sz="2400" dirty="0" err="1" smtClean="0"/>
              <a:t>service</a:t>
            </a:r>
            <a:r>
              <a:rPr lang="fi-FI" sz="2400" dirty="0" smtClean="0"/>
              <a:t> </a:t>
            </a:r>
            <a:r>
              <a:rPr lang="fi-FI" sz="2400" dirty="0" err="1" smtClean="0"/>
              <a:t>starts</a:t>
            </a:r>
            <a:r>
              <a:rPr lang="fi-FI" sz="2400" dirty="0" smtClean="0"/>
              <a:t> </a:t>
            </a:r>
            <a:r>
              <a:rPr lang="fi-FI" sz="2400" dirty="0" err="1" smtClean="0"/>
              <a:t>december</a:t>
            </a:r>
            <a:r>
              <a:rPr lang="fi-FI" sz="2400" dirty="0" smtClean="0"/>
              <a:t> 2013</a:t>
            </a:r>
          </a:p>
          <a:p>
            <a:pPr lvl="1"/>
            <a:r>
              <a:rPr lang="fi-FI" sz="2000" dirty="0" smtClean="0"/>
              <a:t>3 </a:t>
            </a:r>
            <a:r>
              <a:rPr lang="fi-FI" sz="2000" dirty="0" err="1" smtClean="0"/>
              <a:t>copies</a:t>
            </a:r>
            <a:r>
              <a:rPr lang="fi-FI" sz="2000" dirty="0" smtClean="0"/>
              <a:t> in 3 </a:t>
            </a:r>
            <a:r>
              <a:rPr lang="fi-FI" sz="2000" dirty="0" err="1" smtClean="0"/>
              <a:t>different</a:t>
            </a:r>
            <a:r>
              <a:rPr lang="fi-FI" sz="2000" dirty="0" smtClean="0"/>
              <a:t> media</a:t>
            </a:r>
          </a:p>
          <a:p>
            <a:r>
              <a:rPr lang="fi-FI" sz="2400" dirty="0" smtClean="0"/>
              <a:t>2nd </a:t>
            </a:r>
            <a:r>
              <a:rPr lang="fi-FI" sz="2400" dirty="0" err="1" smtClean="0"/>
              <a:t>site</a:t>
            </a:r>
            <a:r>
              <a:rPr lang="fi-FI" sz="2400" dirty="0" smtClean="0"/>
              <a:t> 2016</a:t>
            </a:r>
          </a:p>
          <a:p>
            <a:pPr lvl="1"/>
            <a:r>
              <a:rPr lang="fi-FI" sz="2000" dirty="0" err="1" smtClean="0"/>
              <a:t>Geographical</a:t>
            </a:r>
            <a:r>
              <a:rPr lang="fi-FI" sz="2000" dirty="0" smtClean="0"/>
              <a:t> </a:t>
            </a:r>
            <a:r>
              <a:rPr lang="fi-FI" sz="2000" dirty="0" err="1" smtClean="0"/>
              <a:t>distribution</a:t>
            </a:r>
            <a:endParaRPr lang="fi-FI" sz="2000" dirty="0" smtClean="0"/>
          </a:p>
          <a:p>
            <a:pPr lvl="1"/>
            <a:r>
              <a:rPr lang="fi-FI" sz="2000" dirty="0" err="1" smtClean="0"/>
              <a:t>Risk</a:t>
            </a:r>
            <a:r>
              <a:rPr lang="fi-FI" sz="2000" dirty="0" smtClean="0"/>
              <a:t> </a:t>
            </a:r>
            <a:r>
              <a:rPr lang="fi-FI" sz="2000" dirty="0" err="1" smtClean="0"/>
              <a:t>minimization</a:t>
            </a:r>
            <a:r>
              <a:rPr lang="fi-FI" sz="2000" dirty="0" smtClean="0"/>
              <a:t>, </a:t>
            </a:r>
            <a:r>
              <a:rPr lang="fi-FI" sz="2000" dirty="0" err="1" smtClean="0"/>
              <a:t>different</a:t>
            </a:r>
            <a:r>
              <a:rPr lang="fi-FI" sz="2000" dirty="0" smtClean="0"/>
              <a:t> </a:t>
            </a:r>
            <a:r>
              <a:rPr lang="fi-FI" sz="2000" dirty="0" err="1" smtClean="0"/>
              <a:t>process</a:t>
            </a:r>
            <a:r>
              <a:rPr lang="fi-FI" sz="2000" dirty="0" smtClean="0"/>
              <a:t> </a:t>
            </a:r>
            <a:r>
              <a:rPr lang="fi-FI" sz="2000" dirty="0" err="1" smtClean="0"/>
              <a:t>etc</a:t>
            </a:r>
            <a:endParaRPr lang="fi-FI" sz="2000" dirty="0" smtClean="0"/>
          </a:p>
          <a:p>
            <a:pPr lvl="1"/>
            <a:r>
              <a:rPr lang="fi-FI" sz="2000" dirty="0" err="1" smtClean="0"/>
              <a:t>Less</a:t>
            </a:r>
            <a:r>
              <a:rPr lang="fi-FI" sz="2000" dirty="0" smtClean="0"/>
              <a:t> </a:t>
            </a:r>
            <a:r>
              <a:rPr lang="fi-FI" sz="2000" dirty="0" err="1" smtClean="0"/>
              <a:t>copies</a:t>
            </a:r>
            <a:r>
              <a:rPr lang="fi-FI" sz="2000" dirty="0" smtClean="0"/>
              <a:t>?</a:t>
            </a:r>
          </a:p>
          <a:p>
            <a:r>
              <a:rPr lang="fi-FI" sz="2400" dirty="0" err="1" smtClean="0"/>
              <a:t>Dark</a:t>
            </a:r>
            <a:r>
              <a:rPr lang="fi-FI" sz="2400" dirty="0" smtClean="0"/>
              <a:t> </a:t>
            </a:r>
            <a:r>
              <a:rPr lang="fi-FI" sz="2400" dirty="0" err="1" smtClean="0"/>
              <a:t>Archive</a:t>
            </a:r>
            <a:endParaRPr lang="fi-FI" sz="2400" dirty="0" smtClean="0"/>
          </a:p>
          <a:p>
            <a:pPr lvl="1"/>
            <a:r>
              <a:rPr lang="fi-FI" sz="2000" dirty="0" smtClean="0"/>
              <a:t>No </a:t>
            </a:r>
            <a:r>
              <a:rPr lang="fi-FI" sz="2000" dirty="0" err="1" smtClean="0"/>
              <a:t>internet</a:t>
            </a:r>
            <a:r>
              <a:rPr lang="fi-FI" sz="2000" dirty="0" smtClean="0"/>
              <a:t> </a:t>
            </a:r>
          </a:p>
          <a:p>
            <a:pPr lvl="1"/>
            <a:r>
              <a:rPr lang="fi-FI" sz="2000" dirty="0" err="1" smtClean="0"/>
              <a:t>Minimization</a:t>
            </a:r>
            <a:r>
              <a:rPr lang="fi-FI" sz="2000" dirty="0" smtClean="0"/>
              <a:t> of </a:t>
            </a:r>
            <a:r>
              <a:rPr lang="fi-FI" sz="2000" dirty="0" err="1" smtClean="0"/>
              <a:t>human</a:t>
            </a:r>
            <a:r>
              <a:rPr lang="fi-FI" sz="2000" dirty="0" smtClean="0"/>
              <a:t> </a:t>
            </a:r>
            <a:r>
              <a:rPr lang="fi-FI" sz="2000" dirty="0" err="1" smtClean="0"/>
              <a:t>error</a:t>
            </a:r>
            <a:endParaRPr lang="fi-FI" sz="2000" dirty="0" smtClean="0"/>
          </a:p>
          <a:p>
            <a:pPr>
              <a:buNone/>
            </a:pPr>
            <a:endParaRPr lang="fi-FI"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332656"/>
            <a:ext cx="7162800" cy="412750"/>
          </a:xfrm>
        </p:spPr>
        <p:txBody>
          <a:bodyPr>
            <a:normAutofit fontScale="90000"/>
          </a:bodyPr>
          <a:lstStyle/>
          <a:p>
            <a:pPr lvl="0"/>
            <a:r>
              <a:rPr lang="fi-FI" dirty="0" smtClean="0">
                <a:solidFill>
                  <a:schemeClr val="tx2"/>
                </a:solidFill>
              </a:rPr>
              <a:t>Single </a:t>
            </a:r>
            <a:r>
              <a:rPr lang="fi-FI" dirty="0" err="1" smtClean="0">
                <a:solidFill>
                  <a:schemeClr val="tx2"/>
                </a:solidFill>
              </a:rPr>
              <a:t>digital</a:t>
            </a:r>
            <a:r>
              <a:rPr lang="fi-FI" dirty="0" smtClean="0">
                <a:solidFill>
                  <a:schemeClr val="tx2"/>
                </a:solidFill>
              </a:rPr>
              <a:t> </a:t>
            </a:r>
            <a:r>
              <a:rPr lang="fi-FI" dirty="0" err="1" smtClean="0">
                <a:solidFill>
                  <a:schemeClr val="tx2"/>
                </a:solidFill>
              </a:rPr>
              <a:t>object</a:t>
            </a:r>
            <a:r>
              <a:rPr lang="fi-FI" dirty="0" smtClean="0">
                <a:solidFill>
                  <a:schemeClr val="tx2"/>
                </a:solidFill>
              </a:rPr>
              <a:t> </a:t>
            </a:r>
            <a:r>
              <a:rPr lang="fi-FI" dirty="0" err="1" smtClean="0">
                <a:solidFill>
                  <a:schemeClr val="tx2"/>
                </a:solidFill>
              </a:rPr>
              <a:t>preservation</a:t>
            </a:r>
            <a:endParaRPr lang="en-US" dirty="0">
              <a:solidFill>
                <a:schemeClr val="tx2"/>
              </a:solidFill>
            </a:endParaRPr>
          </a:p>
        </p:txBody>
      </p:sp>
      <p:grpSp>
        <p:nvGrpSpPr>
          <p:cNvPr id="3" name="Group 5"/>
          <p:cNvGrpSpPr/>
          <p:nvPr/>
        </p:nvGrpSpPr>
        <p:grpSpPr>
          <a:xfrm>
            <a:off x="3813449" y="4907771"/>
            <a:ext cx="3083024" cy="769735"/>
            <a:chOff x="1403648" y="2629264"/>
            <a:chExt cx="2736304" cy="519351"/>
          </a:xfrm>
        </p:grpSpPr>
        <p:sp>
          <p:nvSpPr>
            <p:cNvPr id="7" name="TextBox 6"/>
            <p:cNvSpPr txBox="1"/>
            <p:nvPr/>
          </p:nvSpPr>
          <p:spPr>
            <a:xfrm>
              <a:off x="1403648" y="2761350"/>
              <a:ext cx="2736303" cy="249193"/>
            </a:xfrm>
            <a:prstGeom prst="rect">
              <a:avLst/>
            </a:prstGeom>
            <a:noFill/>
          </p:spPr>
          <p:txBody>
            <a:bodyPr wrap="square" rtlCol="0">
              <a:spAutoFit/>
            </a:bodyPr>
            <a:lstStyle/>
            <a:p>
              <a:pPr algn="ctr"/>
              <a:r>
                <a:rPr lang="fi-FI" dirty="0" err="1" smtClean="0"/>
                <a:t>storage</a:t>
              </a:r>
              <a:r>
                <a:rPr lang="fi-FI" dirty="0" smtClean="0"/>
                <a:t> media</a:t>
              </a:r>
              <a:endParaRPr lang="en-US" dirty="0"/>
            </a:p>
          </p:txBody>
        </p:sp>
        <p:sp>
          <p:nvSpPr>
            <p:cNvPr id="8" name="Oval 7"/>
            <p:cNvSpPr/>
            <p:nvPr/>
          </p:nvSpPr>
          <p:spPr bwMode="auto">
            <a:xfrm>
              <a:off x="1403648" y="2629264"/>
              <a:ext cx="2736304" cy="519351"/>
            </a:xfrm>
            <a:prstGeom prst="ellipse">
              <a:avLst/>
            </a:prstGeom>
            <a:noFill/>
            <a:ln w="9525">
              <a:solidFill>
                <a:schemeClr val="tx1"/>
              </a:solidFill>
              <a:round/>
              <a:headEnd/>
              <a:tailEnd/>
            </a:ln>
          </p:spPr>
          <p:txBody>
            <a:bodyPr wrap="square" rtlCol="0" anchor="ctr">
              <a:spAutoFit/>
            </a:bodyPr>
            <a:lstStyle/>
            <a:p>
              <a:pPr algn="ctr"/>
              <a:endParaRPr lang="en-US"/>
            </a:p>
          </p:txBody>
        </p:sp>
      </p:grpSp>
      <p:grpSp>
        <p:nvGrpSpPr>
          <p:cNvPr id="4" name="Group 8"/>
          <p:cNvGrpSpPr/>
          <p:nvPr/>
        </p:nvGrpSpPr>
        <p:grpSpPr>
          <a:xfrm>
            <a:off x="2699792" y="5445224"/>
            <a:ext cx="3099793" cy="719116"/>
            <a:chOff x="1403648" y="2629264"/>
            <a:chExt cx="2751187" cy="519351"/>
          </a:xfrm>
        </p:grpSpPr>
        <p:sp>
          <p:nvSpPr>
            <p:cNvPr id="10" name="TextBox 9"/>
            <p:cNvSpPr txBox="1"/>
            <p:nvPr/>
          </p:nvSpPr>
          <p:spPr>
            <a:xfrm>
              <a:off x="1418531" y="2754939"/>
              <a:ext cx="2736304" cy="266734"/>
            </a:xfrm>
            <a:prstGeom prst="rect">
              <a:avLst/>
            </a:prstGeom>
            <a:noFill/>
          </p:spPr>
          <p:txBody>
            <a:bodyPr wrap="square" rtlCol="0">
              <a:spAutoFit/>
            </a:bodyPr>
            <a:lstStyle/>
            <a:p>
              <a:pPr algn="ctr"/>
              <a:r>
                <a:rPr lang="fi-FI" dirty="0" err="1" smtClean="0"/>
                <a:t>Storage</a:t>
              </a:r>
              <a:r>
                <a:rPr lang="fi-FI" dirty="0" smtClean="0"/>
                <a:t> hardware</a:t>
              </a:r>
              <a:endParaRPr lang="en-US" dirty="0"/>
            </a:p>
          </p:txBody>
        </p:sp>
        <p:sp>
          <p:nvSpPr>
            <p:cNvPr id="11" name="Oval 10"/>
            <p:cNvSpPr/>
            <p:nvPr/>
          </p:nvSpPr>
          <p:spPr bwMode="auto">
            <a:xfrm>
              <a:off x="1403648" y="2629264"/>
              <a:ext cx="2736304" cy="519351"/>
            </a:xfrm>
            <a:prstGeom prst="ellipse">
              <a:avLst/>
            </a:prstGeom>
            <a:noFill/>
            <a:ln w="9525">
              <a:solidFill>
                <a:schemeClr val="tx1"/>
              </a:solidFill>
              <a:round/>
              <a:headEnd/>
              <a:tailEnd/>
            </a:ln>
          </p:spPr>
          <p:txBody>
            <a:bodyPr wrap="square" rtlCol="0" anchor="ctr">
              <a:spAutoFit/>
            </a:bodyPr>
            <a:lstStyle/>
            <a:p>
              <a:pPr algn="ctr"/>
              <a:endParaRPr lang="en-US"/>
            </a:p>
          </p:txBody>
        </p:sp>
      </p:grpSp>
      <p:grpSp>
        <p:nvGrpSpPr>
          <p:cNvPr id="5" name="Group 11"/>
          <p:cNvGrpSpPr/>
          <p:nvPr/>
        </p:nvGrpSpPr>
        <p:grpSpPr>
          <a:xfrm>
            <a:off x="1907704" y="2909649"/>
            <a:ext cx="2736304" cy="519351"/>
            <a:chOff x="1403648" y="2629264"/>
            <a:chExt cx="2736304" cy="519351"/>
          </a:xfrm>
        </p:grpSpPr>
        <p:sp>
          <p:nvSpPr>
            <p:cNvPr id="13" name="TextBox 12"/>
            <p:cNvSpPr txBox="1"/>
            <p:nvPr/>
          </p:nvSpPr>
          <p:spPr>
            <a:xfrm>
              <a:off x="1907704" y="2699628"/>
              <a:ext cx="2088232" cy="369332"/>
            </a:xfrm>
            <a:prstGeom prst="rect">
              <a:avLst/>
            </a:prstGeom>
            <a:noFill/>
          </p:spPr>
          <p:txBody>
            <a:bodyPr wrap="square" rtlCol="0">
              <a:spAutoFit/>
            </a:bodyPr>
            <a:lstStyle/>
            <a:p>
              <a:r>
                <a:rPr lang="fi-FI" dirty="0" err="1" smtClean="0"/>
                <a:t>format</a:t>
              </a:r>
              <a:endParaRPr lang="en-US" dirty="0"/>
            </a:p>
          </p:txBody>
        </p:sp>
        <p:sp>
          <p:nvSpPr>
            <p:cNvPr id="14" name="Oval 13"/>
            <p:cNvSpPr/>
            <p:nvPr/>
          </p:nvSpPr>
          <p:spPr bwMode="auto">
            <a:xfrm>
              <a:off x="1403648" y="2629264"/>
              <a:ext cx="2736304" cy="519351"/>
            </a:xfrm>
            <a:prstGeom prst="ellipse">
              <a:avLst/>
            </a:prstGeom>
            <a:noFill/>
            <a:ln w="9525">
              <a:solidFill>
                <a:schemeClr val="tx1"/>
              </a:solidFill>
              <a:round/>
              <a:headEnd/>
              <a:tailEnd/>
            </a:ln>
          </p:spPr>
          <p:txBody>
            <a:bodyPr wrap="square" rtlCol="0" anchor="ctr">
              <a:spAutoFit/>
            </a:bodyPr>
            <a:lstStyle/>
            <a:p>
              <a:pPr algn="ctr"/>
              <a:endParaRPr lang="en-US"/>
            </a:p>
          </p:txBody>
        </p:sp>
      </p:grpSp>
      <p:grpSp>
        <p:nvGrpSpPr>
          <p:cNvPr id="6" name="Group 14"/>
          <p:cNvGrpSpPr/>
          <p:nvPr/>
        </p:nvGrpSpPr>
        <p:grpSpPr>
          <a:xfrm>
            <a:off x="1276400" y="1664805"/>
            <a:ext cx="3943672" cy="990110"/>
            <a:chOff x="2140496" y="1577501"/>
            <a:chExt cx="2736304" cy="519351"/>
          </a:xfrm>
        </p:grpSpPr>
        <p:sp>
          <p:nvSpPr>
            <p:cNvPr id="16" name="TextBox 15"/>
            <p:cNvSpPr txBox="1"/>
            <p:nvPr/>
          </p:nvSpPr>
          <p:spPr>
            <a:xfrm>
              <a:off x="2140496" y="1702788"/>
              <a:ext cx="2736304" cy="193729"/>
            </a:xfrm>
            <a:prstGeom prst="rect">
              <a:avLst/>
            </a:prstGeom>
            <a:noFill/>
          </p:spPr>
          <p:txBody>
            <a:bodyPr wrap="square" rtlCol="0">
              <a:spAutoFit/>
            </a:bodyPr>
            <a:lstStyle/>
            <a:p>
              <a:pPr algn="ctr"/>
              <a:r>
                <a:rPr lang="fi-FI" dirty="0" smtClean="0"/>
                <a:t>metadata</a:t>
              </a:r>
              <a:endParaRPr lang="en-US" dirty="0"/>
            </a:p>
          </p:txBody>
        </p:sp>
        <p:sp>
          <p:nvSpPr>
            <p:cNvPr id="17" name="Oval 16"/>
            <p:cNvSpPr/>
            <p:nvPr/>
          </p:nvSpPr>
          <p:spPr bwMode="auto">
            <a:xfrm>
              <a:off x="2140496" y="1577501"/>
              <a:ext cx="2736304" cy="519351"/>
            </a:xfrm>
            <a:prstGeom prst="ellipse">
              <a:avLst/>
            </a:prstGeom>
            <a:noFill/>
            <a:ln w="9525">
              <a:solidFill>
                <a:schemeClr val="tx1"/>
              </a:solidFill>
              <a:round/>
              <a:headEnd/>
              <a:tailEnd/>
            </a:ln>
          </p:spPr>
          <p:txBody>
            <a:bodyPr wrap="square" rtlCol="0" anchor="ctr">
              <a:spAutoFit/>
            </a:bodyPr>
            <a:lstStyle/>
            <a:p>
              <a:pPr algn="ctr"/>
              <a:endParaRPr lang="en-US"/>
            </a:p>
          </p:txBody>
        </p:sp>
      </p:grpSp>
      <p:grpSp>
        <p:nvGrpSpPr>
          <p:cNvPr id="9" name="Group 17"/>
          <p:cNvGrpSpPr/>
          <p:nvPr/>
        </p:nvGrpSpPr>
        <p:grpSpPr>
          <a:xfrm>
            <a:off x="3456384" y="2420888"/>
            <a:ext cx="3491880" cy="756084"/>
            <a:chOff x="2112091" y="1577501"/>
            <a:chExt cx="2764709" cy="519351"/>
          </a:xfrm>
        </p:grpSpPr>
        <p:sp>
          <p:nvSpPr>
            <p:cNvPr id="19" name="TextBox 18"/>
            <p:cNvSpPr txBox="1"/>
            <p:nvPr/>
          </p:nvSpPr>
          <p:spPr>
            <a:xfrm>
              <a:off x="2112091" y="1702788"/>
              <a:ext cx="2736304" cy="253693"/>
            </a:xfrm>
            <a:prstGeom prst="rect">
              <a:avLst/>
            </a:prstGeom>
            <a:noFill/>
          </p:spPr>
          <p:txBody>
            <a:bodyPr wrap="square" rtlCol="0">
              <a:spAutoFit/>
            </a:bodyPr>
            <a:lstStyle/>
            <a:p>
              <a:pPr algn="ctr"/>
              <a:r>
                <a:rPr lang="fi-FI" dirty="0" err="1" smtClean="0"/>
                <a:t>Preservation</a:t>
              </a:r>
              <a:r>
                <a:rPr lang="fi-FI" dirty="0" smtClean="0"/>
                <a:t> </a:t>
              </a:r>
              <a:r>
                <a:rPr lang="fi-FI" dirty="0" err="1" smtClean="0"/>
                <a:t>planning</a:t>
              </a:r>
              <a:endParaRPr lang="en-US" dirty="0"/>
            </a:p>
          </p:txBody>
        </p:sp>
        <p:sp>
          <p:nvSpPr>
            <p:cNvPr id="20" name="Oval 19"/>
            <p:cNvSpPr/>
            <p:nvPr/>
          </p:nvSpPr>
          <p:spPr bwMode="auto">
            <a:xfrm>
              <a:off x="2140496" y="1577501"/>
              <a:ext cx="2736304" cy="519351"/>
            </a:xfrm>
            <a:prstGeom prst="ellipse">
              <a:avLst/>
            </a:prstGeom>
            <a:noFill/>
            <a:ln w="9525">
              <a:solidFill>
                <a:schemeClr val="tx1"/>
              </a:solidFill>
              <a:round/>
              <a:headEnd/>
              <a:tailEnd/>
            </a:ln>
          </p:spPr>
          <p:txBody>
            <a:bodyPr wrap="square" rtlCol="0" anchor="ctr">
              <a:spAutoFit/>
            </a:bodyPr>
            <a:lstStyle/>
            <a:p>
              <a:pPr algn="ctr"/>
              <a:endParaRPr lang="en-US"/>
            </a:p>
          </p:txBody>
        </p:sp>
      </p:grpSp>
      <p:grpSp>
        <p:nvGrpSpPr>
          <p:cNvPr id="12" name="Group 20"/>
          <p:cNvGrpSpPr/>
          <p:nvPr/>
        </p:nvGrpSpPr>
        <p:grpSpPr>
          <a:xfrm>
            <a:off x="3364632" y="1124744"/>
            <a:ext cx="3943672" cy="756084"/>
            <a:chOff x="2140496" y="1577501"/>
            <a:chExt cx="2736304" cy="519351"/>
          </a:xfrm>
        </p:grpSpPr>
        <p:sp>
          <p:nvSpPr>
            <p:cNvPr id="22" name="TextBox 21"/>
            <p:cNvSpPr txBox="1"/>
            <p:nvPr/>
          </p:nvSpPr>
          <p:spPr>
            <a:xfrm>
              <a:off x="2140496" y="1702788"/>
              <a:ext cx="2736304" cy="253693"/>
            </a:xfrm>
            <a:prstGeom prst="rect">
              <a:avLst/>
            </a:prstGeom>
            <a:noFill/>
          </p:spPr>
          <p:txBody>
            <a:bodyPr wrap="square" rtlCol="0">
              <a:spAutoFit/>
            </a:bodyPr>
            <a:lstStyle/>
            <a:p>
              <a:pPr algn="ctr"/>
              <a:r>
                <a:rPr lang="fi-FI" dirty="0" err="1" smtClean="0"/>
                <a:t>Content</a:t>
              </a:r>
              <a:r>
                <a:rPr lang="fi-FI" dirty="0" smtClean="0"/>
                <a:t>: </a:t>
              </a:r>
              <a:r>
                <a:rPr lang="fi-FI" dirty="0" err="1" smtClean="0"/>
                <a:t>understanding</a:t>
              </a:r>
              <a:r>
                <a:rPr lang="fi-FI" dirty="0" smtClean="0"/>
                <a:t>, </a:t>
              </a:r>
              <a:r>
                <a:rPr lang="fi-FI" dirty="0" err="1" smtClean="0"/>
                <a:t>significance</a:t>
              </a:r>
              <a:endParaRPr lang="en-US" dirty="0"/>
            </a:p>
          </p:txBody>
        </p:sp>
        <p:sp>
          <p:nvSpPr>
            <p:cNvPr id="23" name="Oval 22"/>
            <p:cNvSpPr/>
            <p:nvPr/>
          </p:nvSpPr>
          <p:spPr bwMode="auto">
            <a:xfrm>
              <a:off x="2140496" y="1577501"/>
              <a:ext cx="2736304" cy="519351"/>
            </a:xfrm>
            <a:prstGeom prst="ellipse">
              <a:avLst/>
            </a:prstGeom>
            <a:noFill/>
            <a:ln w="9525">
              <a:solidFill>
                <a:schemeClr val="tx1"/>
              </a:solidFill>
              <a:round/>
              <a:headEnd/>
              <a:tailEnd/>
            </a:ln>
          </p:spPr>
          <p:txBody>
            <a:bodyPr wrap="square" rtlCol="0" anchor="ctr">
              <a:spAutoFit/>
            </a:bodyPr>
            <a:lstStyle/>
            <a:p>
              <a:pPr algn="ctr"/>
              <a:endParaRPr lang="en-US" dirty="0"/>
            </a:p>
          </p:txBody>
        </p:sp>
      </p:grpSp>
      <p:sp>
        <p:nvSpPr>
          <p:cNvPr id="24" name="Up Arrow 23"/>
          <p:cNvSpPr/>
          <p:nvPr/>
        </p:nvSpPr>
        <p:spPr bwMode="auto">
          <a:xfrm>
            <a:off x="1187624" y="1772816"/>
            <a:ext cx="864096" cy="4824536"/>
          </a:xfrm>
          <a:prstGeom prst="upArrow">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r>
              <a:rPr lang="fi-FI" sz="2800" dirty="0" err="1" smtClean="0"/>
              <a:t>Preseravtion</a:t>
            </a:r>
            <a:r>
              <a:rPr lang="fi-FI" sz="2800" dirty="0" smtClean="0"/>
              <a:t> </a:t>
            </a:r>
            <a:r>
              <a:rPr lang="fi-FI" sz="2800" dirty="0" err="1" smtClean="0"/>
              <a:t>service</a:t>
            </a:r>
            <a:endParaRPr lang="en-US" sz="2800" dirty="0"/>
          </a:p>
        </p:txBody>
      </p:sp>
      <p:sp>
        <p:nvSpPr>
          <p:cNvPr id="25" name="Down Arrow 24"/>
          <p:cNvSpPr/>
          <p:nvPr/>
        </p:nvSpPr>
        <p:spPr bwMode="auto">
          <a:xfrm>
            <a:off x="54496" y="180993"/>
            <a:ext cx="1349152" cy="6336704"/>
          </a:xfrm>
          <a:prstGeom prst="downArrow">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r>
              <a:rPr lang="fi-FI" sz="2800" dirty="0" err="1" smtClean="0"/>
              <a:t>Reseach</a:t>
            </a:r>
            <a:r>
              <a:rPr lang="fi-FI" sz="2800" dirty="0" smtClean="0"/>
              <a:t> </a:t>
            </a:r>
            <a:r>
              <a:rPr lang="fi-FI" sz="2800" dirty="0" err="1" smtClean="0"/>
              <a:t>communitites</a:t>
            </a:r>
            <a:r>
              <a:rPr lang="fi-FI" sz="2800" dirty="0" smtClean="0"/>
              <a:t>, </a:t>
            </a:r>
            <a:r>
              <a:rPr lang="fi-FI" sz="2800" dirty="0" err="1" smtClean="0"/>
              <a:t>archives</a:t>
            </a:r>
            <a:r>
              <a:rPr lang="fi-FI" sz="2800" dirty="0" smtClean="0"/>
              <a:t>, </a:t>
            </a:r>
            <a:r>
              <a:rPr lang="fi-FI" sz="2800" dirty="0" err="1" smtClean="0"/>
              <a:t>libaries</a:t>
            </a:r>
            <a:r>
              <a:rPr lang="fi-FI" sz="2800" dirty="0" smtClean="0"/>
              <a:t>, </a:t>
            </a:r>
            <a:r>
              <a:rPr lang="fi-FI" sz="2800" dirty="0" err="1" smtClean="0"/>
              <a:t>museums</a:t>
            </a:r>
            <a:endParaRPr lang="en-US" sz="2800" dirty="0"/>
          </a:p>
        </p:txBody>
      </p:sp>
      <p:sp>
        <p:nvSpPr>
          <p:cNvPr id="26" name="Right Brace 25"/>
          <p:cNvSpPr/>
          <p:nvPr/>
        </p:nvSpPr>
        <p:spPr>
          <a:xfrm>
            <a:off x="7308304" y="1052736"/>
            <a:ext cx="288033" cy="5585914"/>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TextBox 26"/>
          <p:cNvSpPr txBox="1"/>
          <p:nvPr/>
        </p:nvSpPr>
        <p:spPr>
          <a:xfrm>
            <a:off x="7596336" y="3182266"/>
            <a:ext cx="1584176" cy="1384995"/>
          </a:xfrm>
          <a:prstGeom prst="rect">
            <a:avLst/>
          </a:prstGeom>
          <a:noFill/>
        </p:spPr>
        <p:txBody>
          <a:bodyPr wrap="square" rtlCol="0">
            <a:spAutoFit/>
          </a:bodyPr>
          <a:lstStyle/>
          <a:p>
            <a:pPr algn="ctr"/>
            <a:r>
              <a:rPr lang="fi-FI" sz="2800" dirty="0" smtClean="0"/>
              <a:t>Long </a:t>
            </a:r>
            <a:r>
              <a:rPr lang="fi-FI" sz="2800" dirty="0" err="1" smtClean="0"/>
              <a:t>Term</a:t>
            </a:r>
            <a:r>
              <a:rPr lang="fi-FI" sz="2800" dirty="0" smtClean="0"/>
              <a:t> </a:t>
            </a:r>
            <a:r>
              <a:rPr lang="fi-FI" sz="2800" dirty="0" err="1" smtClean="0"/>
              <a:t>Use</a:t>
            </a:r>
            <a:endParaRPr lang="en-US" sz="2800" dirty="0" smtClean="0">
              <a:latin typeface="+mn-lt"/>
              <a:ea typeface="+mn-ea"/>
              <a:cs typeface="+mn-cs"/>
            </a:endParaRPr>
          </a:p>
        </p:txBody>
      </p:sp>
      <p:grpSp>
        <p:nvGrpSpPr>
          <p:cNvPr id="15" name="Group 27"/>
          <p:cNvGrpSpPr/>
          <p:nvPr/>
        </p:nvGrpSpPr>
        <p:grpSpPr>
          <a:xfrm>
            <a:off x="2411761" y="4077072"/>
            <a:ext cx="4536503" cy="972108"/>
            <a:chOff x="2112091" y="1577501"/>
            <a:chExt cx="2764709" cy="519351"/>
          </a:xfrm>
        </p:grpSpPr>
        <p:sp>
          <p:nvSpPr>
            <p:cNvPr id="29" name="TextBox 28"/>
            <p:cNvSpPr txBox="1"/>
            <p:nvPr/>
          </p:nvSpPr>
          <p:spPr>
            <a:xfrm>
              <a:off x="2112091" y="1702788"/>
              <a:ext cx="2736304" cy="197316"/>
            </a:xfrm>
            <a:prstGeom prst="rect">
              <a:avLst/>
            </a:prstGeom>
            <a:noFill/>
          </p:spPr>
          <p:txBody>
            <a:bodyPr wrap="square" rtlCol="0">
              <a:spAutoFit/>
            </a:bodyPr>
            <a:lstStyle/>
            <a:p>
              <a:pPr algn="ctr"/>
              <a:r>
                <a:rPr lang="fi-FI" dirty="0" smtClean="0"/>
                <a:t>Management of </a:t>
              </a:r>
              <a:r>
                <a:rPr lang="fi-FI" dirty="0" err="1" smtClean="0"/>
                <a:t>copies</a:t>
              </a:r>
              <a:endParaRPr lang="en-US" dirty="0"/>
            </a:p>
          </p:txBody>
        </p:sp>
        <p:sp>
          <p:nvSpPr>
            <p:cNvPr id="30" name="Oval 29"/>
            <p:cNvSpPr/>
            <p:nvPr/>
          </p:nvSpPr>
          <p:spPr bwMode="auto">
            <a:xfrm>
              <a:off x="2140496" y="1577501"/>
              <a:ext cx="2736304" cy="519351"/>
            </a:xfrm>
            <a:prstGeom prst="ellipse">
              <a:avLst/>
            </a:prstGeom>
            <a:noFill/>
            <a:ln w="9525">
              <a:solidFill>
                <a:schemeClr val="tx1"/>
              </a:solidFill>
              <a:round/>
              <a:headEnd/>
              <a:tailEnd/>
            </a:ln>
          </p:spPr>
          <p:txBody>
            <a:bodyPr wrap="square" rtlCol="0" anchor="ctr">
              <a:spAutoFit/>
            </a:bodyPr>
            <a:lstStyle/>
            <a:p>
              <a:pPr algn="ctr"/>
              <a:endParaRPr lang="en-US"/>
            </a:p>
          </p:txBody>
        </p:sp>
      </p:grpSp>
      <p:grpSp>
        <p:nvGrpSpPr>
          <p:cNvPr id="18" name="Group 30"/>
          <p:cNvGrpSpPr/>
          <p:nvPr/>
        </p:nvGrpSpPr>
        <p:grpSpPr>
          <a:xfrm>
            <a:off x="1979712" y="3356992"/>
            <a:ext cx="5112567" cy="972108"/>
            <a:chOff x="2112091" y="1577501"/>
            <a:chExt cx="2764709" cy="519351"/>
          </a:xfrm>
        </p:grpSpPr>
        <p:sp>
          <p:nvSpPr>
            <p:cNvPr id="33" name="TextBox 32"/>
            <p:cNvSpPr txBox="1"/>
            <p:nvPr/>
          </p:nvSpPr>
          <p:spPr>
            <a:xfrm>
              <a:off x="2112091" y="1702788"/>
              <a:ext cx="2736304" cy="197316"/>
            </a:xfrm>
            <a:prstGeom prst="rect">
              <a:avLst/>
            </a:prstGeom>
            <a:noFill/>
          </p:spPr>
          <p:txBody>
            <a:bodyPr wrap="square" rtlCol="0">
              <a:spAutoFit/>
            </a:bodyPr>
            <a:lstStyle/>
            <a:p>
              <a:pPr algn="ctr"/>
              <a:r>
                <a:rPr lang="fi-FI" dirty="0" err="1" smtClean="0"/>
                <a:t>Apllication</a:t>
              </a:r>
              <a:r>
                <a:rPr lang="fi-FI" dirty="0" smtClean="0"/>
                <a:t> of </a:t>
              </a:r>
              <a:r>
                <a:rPr lang="fi-FI" dirty="0" err="1" smtClean="0"/>
                <a:t>preservation</a:t>
              </a:r>
              <a:r>
                <a:rPr lang="fi-FI" dirty="0" smtClean="0"/>
                <a:t> </a:t>
              </a:r>
              <a:r>
                <a:rPr lang="fi-FI" dirty="0" err="1" smtClean="0"/>
                <a:t>method</a:t>
              </a:r>
              <a:endParaRPr lang="en-US" dirty="0"/>
            </a:p>
          </p:txBody>
        </p:sp>
        <p:sp>
          <p:nvSpPr>
            <p:cNvPr id="34" name="Oval 33"/>
            <p:cNvSpPr/>
            <p:nvPr/>
          </p:nvSpPr>
          <p:spPr bwMode="auto">
            <a:xfrm>
              <a:off x="2140496" y="1577501"/>
              <a:ext cx="2736304" cy="519351"/>
            </a:xfrm>
            <a:prstGeom prst="ellipse">
              <a:avLst/>
            </a:prstGeom>
            <a:noFill/>
            <a:ln w="9525">
              <a:solidFill>
                <a:schemeClr val="tx1"/>
              </a:solidFill>
              <a:round/>
              <a:headEnd/>
              <a:tailEnd/>
            </a:ln>
          </p:spPr>
          <p:txBody>
            <a:bodyPr wrap="square" rtlCol="0" anchor="ctr">
              <a:spAutoFit/>
            </a:bodyP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308400" cy="993775"/>
          </a:xfrm>
        </p:spPr>
        <p:txBody>
          <a:bodyPr/>
          <a:lstStyle/>
          <a:p>
            <a:r>
              <a:rPr lang="fi-FI" dirty="0" err="1" smtClean="0">
                <a:solidFill>
                  <a:schemeClr val="tx2"/>
                </a:solidFill>
              </a:rPr>
              <a:t>How</a:t>
            </a:r>
            <a:r>
              <a:rPr lang="fi-FI" dirty="0" smtClean="0">
                <a:solidFill>
                  <a:schemeClr val="tx2"/>
                </a:solidFill>
              </a:rPr>
              <a:t>?</a:t>
            </a:r>
            <a:r>
              <a:rPr lang="fi-FI" sz="2800" dirty="0" smtClean="0">
                <a:solidFill>
                  <a:schemeClr val="tx2"/>
                </a:solidFill>
              </a:rPr>
              <a:t> - </a:t>
            </a:r>
            <a:r>
              <a:rPr lang="fi-FI" sz="2800" dirty="0" err="1" smtClean="0">
                <a:solidFill>
                  <a:schemeClr val="tx2"/>
                </a:solidFill>
              </a:rPr>
              <a:t>Nationally</a:t>
            </a:r>
            <a:r>
              <a:rPr lang="fi-FI" sz="2800" dirty="0" smtClean="0">
                <a:solidFill>
                  <a:schemeClr val="tx2"/>
                </a:solidFill>
              </a:rPr>
              <a:t> </a:t>
            </a:r>
            <a:r>
              <a:rPr lang="fi-FI" sz="2800" dirty="0" err="1" smtClean="0">
                <a:solidFill>
                  <a:schemeClr val="tx2"/>
                </a:solidFill>
              </a:rPr>
              <a:t>Unified</a:t>
            </a:r>
            <a:r>
              <a:rPr lang="fi-FI" sz="2800" dirty="0" smtClean="0">
                <a:solidFill>
                  <a:schemeClr val="tx2"/>
                </a:solidFill>
              </a:rPr>
              <a:t> </a:t>
            </a:r>
            <a:r>
              <a:rPr lang="fi-FI" sz="2800" dirty="0" err="1" smtClean="0">
                <a:solidFill>
                  <a:schemeClr val="tx2"/>
                </a:solidFill>
              </a:rPr>
              <a:t>Structure</a:t>
            </a:r>
            <a:endParaRPr lang="en-US" sz="2800" dirty="0">
              <a:solidFill>
                <a:schemeClr val="tx2"/>
              </a:solidFill>
            </a:endParaRPr>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7" name="Picture 5"/>
          <p:cNvPicPr>
            <a:picLocks noChangeAspect="1" noChangeArrowheads="1"/>
          </p:cNvPicPr>
          <p:nvPr/>
        </p:nvPicPr>
        <p:blipFill>
          <a:blip r:embed="rId3" cstate="print"/>
          <a:srcRect/>
          <a:stretch>
            <a:fillRect/>
          </a:stretch>
        </p:blipFill>
        <p:spPr bwMode="auto">
          <a:xfrm>
            <a:off x="0" y="1556792"/>
            <a:ext cx="9111283" cy="46531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0648"/>
            <a:ext cx="7308400" cy="993775"/>
          </a:xfrm>
        </p:spPr>
        <p:txBody>
          <a:bodyPr/>
          <a:lstStyle/>
          <a:p>
            <a:r>
              <a:rPr lang="fi-FI" dirty="0" smtClean="0">
                <a:solidFill>
                  <a:schemeClr val="tx2"/>
                </a:solidFill>
              </a:rPr>
              <a:t>Digital </a:t>
            </a:r>
            <a:r>
              <a:rPr lang="fi-FI" dirty="0" err="1" smtClean="0">
                <a:solidFill>
                  <a:schemeClr val="tx2"/>
                </a:solidFill>
              </a:rPr>
              <a:t>Preservation</a:t>
            </a:r>
            <a:r>
              <a:rPr lang="fi-FI" dirty="0" smtClean="0">
                <a:solidFill>
                  <a:schemeClr val="tx2"/>
                </a:solidFill>
              </a:rPr>
              <a:t> </a:t>
            </a:r>
            <a:r>
              <a:rPr lang="fi-FI" dirty="0" err="1" smtClean="0">
                <a:solidFill>
                  <a:schemeClr val="tx2"/>
                </a:solidFill>
              </a:rPr>
              <a:t>Solution</a:t>
            </a:r>
            <a:endParaRPr lang="en-US" dirty="0">
              <a:solidFill>
                <a:schemeClr val="tx2"/>
              </a:solidFill>
            </a:endParaRPr>
          </a:p>
        </p:txBody>
      </p:sp>
      <p:sp>
        <p:nvSpPr>
          <p:cNvPr id="3" name="Content Placeholder 2"/>
          <p:cNvSpPr>
            <a:spLocks noGrp="1"/>
          </p:cNvSpPr>
          <p:nvPr>
            <p:ph idx="1"/>
          </p:nvPr>
        </p:nvSpPr>
        <p:spPr>
          <a:xfrm>
            <a:off x="864000" y="1268760"/>
            <a:ext cx="7308400" cy="4820912"/>
          </a:xfrm>
        </p:spPr>
        <p:txBody>
          <a:bodyPr>
            <a:normAutofit/>
          </a:bodyPr>
          <a:lstStyle/>
          <a:p>
            <a:r>
              <a:rPr lang="fi-FI" sz="2400" dirty="0" err="1" smtClean="0">
                <a:solidFill>
                  <a:schemeClr val="tx2"/>
                </a:solidFill>
              </a:rPr>
              <a:t>Specifications</a:t>
            </a:r>
            <a:r>
              <a:rPr lang="fi-FI" sz="2400" dirty="0" smtClean="0">
                <a:solidFill>
                  <a:schemeClr val="tx2"/>
                </a:solidFill>
              </a:rPr>
              <a:t> </a:t>
            </a:r>
            <a:r>
              <a:rPr lang="fi-FI" sz="2400" dirty="0" err="1" smtClean="0">
                <a:solidFill>
                  <a:schemeClr val="tx2"/>
                </a:solidFill>
              </a:rPr>
              <a:t>defined</a:t>
            </a:r>
            <a:r>
              <a:rPr lang="fi-FI" sz="2400" dirty="0" smtClean="0">
                <a:solidFill>
                  <a:schemeClr val="tx2"/>
                </a:solidFill>
              </a:rPr>
              <a:t> for </a:t>
            </a:r>
            <a:r>
              <a:rPr lang="fi-FI" sz="2400" dirty="0" err="1" smtClean="0">
                <a:solidFill>
                  <a:schemeClr val="tx2"/>
                </a:solidFill>
              </a:rPr>
              <a:t>preparing</a:t>
            </a:r>
            <a:r>
              <a:rPr lang="fi-FI" sz="2400" dirty="0" smtClean="0">
                <a:solidFill>
                  <a:schemeClr val="tx2"/>
                </a:solidFill>
              </a:rPr>
              <a:t> and </a:t>
            </a:r>
            <a:r>
              <a:rPr lang="fi-FI" sz="2400" dirty="0" err="1" smtClean="0">
                <a:solidFill>
                  <a:schemeClr val="tx2"/>
                </a:solidFill>
              </a:rPr>
              <a:t>creating</a:t>
            </a:r>
            <a:r>
              <a:rPr lang="fi-FI" sz="2400" dirty="0" smtClean="0">
                <a:solidFill>
                  <a:schemeClr val="tx2"/>
                </a:solidFill>
              </a:rPr>
              <a:t> </a:t>
            </a:r>
            <a:r>
              <a:rPr lang="fi-FI" sz="2400" dirty="0" err="1" smtClean="0">
                <a:solidFill>
                  <a:schemeClr val="tx2"/>
                </a:solidFill>
              </a:rPr>
              <a:t>unified</a:t>
            </a:r>
            <a:r>
              <a:rPr lang="fi-FI" sz="2400" dirty="0" smtClean="0">
                <a:solidFill>
                  <a:schemeClr val="tx2"/>
                </a:solidFill>
              </a:rPr>
              <a:t> </a:t>
            </a:r>
            <a:r>
              <a:rPr lang="fi-FI" sz="2400" dirty="0" err="1" smtClean="0">
                <a:solidFill>
                  <a:schemeClr val="tx2"/>
                </a:solidFill>
              </a:rPr>
              <a:t>Submission</a:t>
            </a:r>
            <a:r>
              <a:rPr lang="fi-FI" sz="2400" dirty="0" smtClean="0">
                <a:solidFill>
                  <a:schemeClr val="tx2"/>
                </a:solidFill>
              </a:rPr>
              <a:t> </a:t>
            </a:r>
            <a:r>
              <a:rPr lang="fi-FI" sz="2400" dirty="0" err="1" smtClean="0">
                <a:solidFill>
                  <a:schemeClr val="tx2"/>
                </a:solidFill>
              </a:rPr>
              <a:t>Information</a:t>
            </a:r>
            <a:r>
              <a:rPr lang="fi-FI" sz="2400" dirty="0" smtClean="0">
                <a:solidFill>
                  <a:schemeClr val="tx2"/>
                </a:solidFill>
              </a:rPr>
              <a:t> </a:t>
            </a:r>
            <a:r>
              <a:rPr lang="fi-FI" sz="2400" dirty="0" err="1" smtClean="0">
                <a:solidFill>
                  <a:schemeClr val="tx2"/>
                </a:solidFill>
              </a:rPr>
              <a:t>Packages</a:t>
            </a:r>
            <a:r>
              <a:rPr lang="fi-FI" sz="2400" dirty="0" smtClean="0">
                <a:solidFill>
                  <a:schemeClr val="tx2"/>
                </a:solidFill>
              </a:rPr>
              <a:t> (</a:t>
            </a:r>
            <a:r>
              <a:rPr lang="fi-FI" sz="2400" dirty="0" err="1" smtClean="0">
                <a:solidFill>
                  <a:schemeClr val="tx2"/>
                </a:solidFill>
              </a:rPr>
              <a:t>SIPs</a:t>
            </a:r>
            <a:r>
              <a:rPr lang="fi-FI" sz="2400" dirty="0" smtClean="0">
                <a:solidFill>
                  <a:schemeClr val="tx2"/>
                </a:solidFill>
              </a:rPr>
              <a:t>) </a:t>
            </a:r>
            <a:r>
              <a:rPr lang="fi-FI" sz="2400" dirty="0" err="1" smtClean="0">
                <a:solidFill>
                  <a:schemeClr val="tx2"/>
                </a:solidFill>
              </a:rPr>
              <a:t>with</a:t>
            </a:r>
            <a:r>
              <a:rPr lang="fi-FI" sz="2400" dirty="0" smtClean="0">
                <a:solidFill>
                  <a:schemeClr val="tx2"/>
                </a:solidFill>
              </a:rPr>
              <a:t> a </a:t>
            </a:r>
            <a:r>
              <a:rPr lang="fi-FI" sz="2400" dirty="0" err="1" smtClean="0">
                <a:solidFill>
                  <a:schemeClr val="tx2"/>
                </a:solidFill>
              </a:rPr>
              <a:t>redifed</a:t>
            </a:r>
            <a:r>
              <a:rPr lang="fi-FI" sz="2400" dirty="0" smtClean="0">
                <a:solidFill>
                  <a:schemeClr val="tx2"/>
                </a:solidFill>
              </a:rPr>
              <a:t> METS </a:t>
            </a:r>
            <a:r>
              <a:rPr lang="fi-FI" sz="2400" dirty="0" err="1" smtClean="0">
                <a:solidFill>
                  <a:schemeClr val="tx2"/>
                </a:solidFill>
              </a:rPr>
              <a:t>schema</a:t>
            </a:r>
            <a:endParaRPr lang="fi-FI" sz="2400" dirty="0" smtClean="0">
              <a:solidFill>
                <a:schemeClr val="tx2"/>
              </a:solidFill>
            </a:endParaRPr>
          </a:p>
          <a:p>
            <a:r>
              <a:rPr lang="fi-FI" sz="2400" dirty="0" smtClean="0">
                <a:solidFill>
                  <a:schemeClr val="tx2"/>
                </a:solidFill>
              </a:rPr>
              <a:t>A </a:t>
            </a:r>
            <a:r>
              <a:rPr lang="fi-FI" sz="2400" dirty="0" err="1" smtClean="0">
                <a:solidFill>
                  <a:schemeClr val="tx2"/>
                </a:solidFill>
              </a:rPr>
              <a:t>closed</a:t>
            </a:r>
            <a:r>
              <a:rPr lang="fi-FI" sz="2400" dirty="0" smtClean="0">
                <a:solidFill>
                  <a:schemeClr val="tx2"/>
                </a:solidFill>
              </a:rPr>
              <a:t> set of </a:t>
            </a:r>
            <a:r>
              <a:rPr lang="fi-FI" sz="2400" dirty="0" err="1" smtClean="0">
                <a:solidFill>
                  <a:schemeClr val="tx2"/>
                </a:solidFill>
              </a:rPr>
              <a:t>acceptable</a:t>
            </a:r>
            <a:r>
              <a:rPr lang="fi-FI" sz="2400" dirty="0" smtClean="0">
                <a:solidFill>
                  <a:schemeClr val="tx2"/>
                </a:solidFill>
              </a:rPr>
              <a:t> </a:t>
            </a:r>
            <a:r>
              <a:rPr lang="fi-FI" sz="2400" dirty="0" err="1" smtClean="0">
                <a:solidFill>
                  <a:schemeClr val="tx2"/>
                </a:solidFill>
              </a:rPr>
              <a:t>file</a:t>
            </a:r>
            <a:r>
              <a:rPr lang="fi-FI" sz="2400" dirty="0" smtClean="0">
                <a:solidFill>
                  <a:schemeClr val="tx2"/>
                </a:solidFill>
              </a:rPr>
              <a:t> </a:t>
            </a:r>
            <a:r>
              <a:rPr lang="fi-FI" sz="2400" dirty="0" err="1" smtClean="0">
                <a:solidFill>
                  <a:schemeClr val="tx2"/>
                </a:solidFill>
              </a:rPr>
              <a:t>formats</a:t>
            </a:r>
            <a:endParaRPr lang="fi-FI" sz="2400" dirty="0" smtClean="0">
              <a:solidFill>
                <a:schemeClr val="tx2"/>
              </a:solidFill>
            </a:endParaRPr>
          </a:p>
          <a:p>
            <a:r>
              <a:rPr lang="fi-FI" sz="2400" dirty="0" err="1" smtClean="0">
                <a:solidFill>
                  <a:schemeClr val="tx2"/>
                </a:solidFill>
              </a:rPr>
              <a:t>From</a:t>
            </a:r>
            <a:r>
              <a:rPr lang="fi-FI" sz="2400" dirty="0" smtClean="0">
                <a:solidFill>
                  <a:schemeClr val="tx2"/>
                </a:solidFill>
              </a:rPr>
              <a:t> the </a:t>
            </a:r>
            <a:r>
              <a:rPr lang="fi-FI" sz="2400" dirty="0" err="1" smtClean="0">
                <a:solidFill>
                  <a:schemeClr val="tx2"/>
                </a:solidFill>
              </a:rPr>
              <a:t>acceptable</a:t>
            </a:r>
            <a:r>
              <a:rPr lang="fi-FI" sz="2400" dirty="0" smtClean="0">
                <a:solidFill>
                  <a:schemeClr val="tx2"/>
                </a:solidFill>
              </a:rPr>
              <a:t> </a:t>
            </a:r>
            <a:r>
              <a:rPr lang="fi-FI" sz="2400" dirty="0" err="1" smtClean="0">
                <a:solidFill>
                  <a:schemeClr val="tx2"/>
                </a:solidFill>
              </a:rPr>
              <a:t>file</a:t>
            </a:r>
            <a:r>
              <a:rPr lang="fi-FI" sz="2400" dirty="0" smtClean="0">
                <a:solidFill>
                  <a:schemeClr val="tx2"/>
                </a:solidFill>
              </a:rPr>
              <a:t> </a:t>
            </a:r>
            <a:r>
              <a:rPr lang="fi-FI" sz="2400" dirty="0" err="1" smtClean="0">
                <a:solidFill>
                  <a:schemeClr val="tx2"/>
                </a:solidFill>
              </a:rPr>
              <a:t>formats</a:t>
            </a:r>
            <a:r>
              <a:rPr lang="fi-FI" sz="2400" dirty="0" smtClean="0">
                <a:solidFill>
                  <a:schemeClr val="tx2"/>
                </a:solidFill>
              </a:rPr>
              <a:t>, </a:t>
            </a:r>
            <a:r>
              <a:rPr lang="fi-FI" sz="2400" dirty="0" err="1" smtClean="0">
                <a:solidFill>
                  <a:schemeClr val="tx2"/>
                </a:solidFill>
              </a:rPr>
              <a:t>some</a:t>
            </a:r>
            <a:r>
              <a:rPr lang="fi-FI" sz="2400" dirty="0" smtClean="0">
                <a:solidFill>
                  <a:schemeClr val="tx2"/>
                </a:solidFill>
              </a:rPr>
              <a:t> </a:t>
            </a:r>
            <a:r>
              <a:rPr lang="fi-FI" sz="2400" dirty="0" err="1" smtClean="0">
                <a:solidFill>
                  <a:schemeClr val="tx2"/>
                </a:solidFill>
              </a:rPr>
              <a:t>are</a:t>
            </a:r>
            <a:r>
              <a:rPr lang="fi-FI" sz="2400" dirty="0" smtClean="0">
                <a:solidFill>
                  <a:schemeClr val="tx2"/>
                </a:solidFill>
              </a:rPr>
              <a:t> </a:t>
            </a:r>
            <a:r>
              <a:rPr lang="fi-FI" sz="2400" dirty="0" err="1" smtClean="0">
                <a:solidFill>
                  <a:schemeClr val="tx2"/>
                </a:solidFill>
              </a:rPr>
              <a:t>recommended</a:t>
            </a:r>
            <a:r>
              <a:rPr lang="fi-FI" sz="2400" dirty="0" smtClean="0">
                <a:solidFill>
                  <a:schemeClr val="tx2"/>
                </a:solidFill>
              </a:rPr>
              <a:t> </a:t>
            </a:r>
            <a:r>
              <a:rPr lang="fi-FI" sz="2400" dirty="0" err="1" smtClean="0">
                <a:solidFill>
                  <a:schemeClr val="tx2"/>
                </a:solidFill>
              </a:rPr>
              <a:t>formats</a:t>
            </a:r>
            <a:r>
              <a:rPr lang="fi-FI" sz="2400" dirty="0" smtClean="0">
                <a:solidFill>
                  <a:schemeClr val="tx2"/>
                </a:solidFill>
              </a:rPr>
              <a:t>, </a:t>
            </a:r>
            <a:r>
              <a:rPr lang="fi-FI" sz="2400" dirty="0" err="1" smtClean="0">
                <a:solidFill>
                  <a:schemeClr val="tx2"/>
                </a:solidFill>
              </a:rPr>
              <a:t>some</a:t>
            </a:r>
            <a:r>
              <a:rPr lang="fi-FI" sz="2400" dirty="0" smtClean="0">
                <a:solidFill>
                  <a:schemeClr val="tx2"/>
                </a:solidFill>
              </a:rPr>
              <a:t> </a:t>
            </a:r>
            <a:r>
              <a:rPr lang="fi-FI" sz="2400" dirty="0" err="1" smtClean="0">
                <a:solidFill>
                  <a:schemeClr val="tx2"/>
                </a:solidFill>
              </a:rPr>
              <a:t>acceptable</a:t>
            </a:r>
            <a:r>
              <a:rPr lang="fi-FI" sz="2400" dirty="0" smtClean="0">
                <a:solidFill>
                  <a:schemeClr val="tx2"/>
                </a:solidFill>
              </a:rPr>
              <a:t> for </a:t>
            </a:r>
            <a:r>
              <a:rPr lang="fi-FI" sz="2400" dirty="0" err="1" smtClean="0">
                <a:solidFill>
                  <a:schemeClr val="tx2"/>
                </a:solidFill>
              </a:rPr>
              <a:t>transfer</a:t>
            </a:r>
            <a:endParaRPr lang="en-US" sz="2400" dirty="0">
              <a:solidFill>
                <a:schemeClr val="tx2"/>
              </a:solidFill>
            </a:endParaRPr>
          </a:p>
        </p:txBody>
      </p:sp>
      <p:pic>
        <p:nvPicPr>
          <p:cNvPr id="1025" name="Picture 1"/>
          <p:cNvPicPr>
            <a:picLocks noChangeAspect="1" noChangeArrowheads="1"/>
          </p:cNvPicPr>
          <p:nvPr/>
        </p:nvPicPr>
        <p:blipFill>
          <a:blip r:embed="rId2" cstate="print"/>
          <a:srcRect/>
          <a:stretch>
            <a:fillRect/>
          </a:stretch>
        </p:blipFill>
        <p:spPr bwMode="auto">
          <a:xfrm>
            <a:off x="5565756" y="3734383"/>
            <a:ext cx="3578244" cy="31236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332656"/>
            <a:ext cx="7308400" cy="993775"/>
          </a:xfrm>
        </p:spPr>
        <p:txBody>
          <a:bodyPr/>
          <a:lstStyle/>
          <a:p>
            <a:r>
              <a:rPr lang="fi-FI" dirty="0" err="1" smtClean="0">
                <a:solidFill>
                  <a:schemeClr val="tx2"/>
                </a:solidFill>
              </a:rPr>
              <a:t>Technical</a:t>
            </a:r>
            <a:r>
              <a:rPr lang="fi-FI" dirty="0" smtClean="0">
                <a:solidFill>
                  <a:schemeClr val="tx2"/>
                </a:solidFill>
              </a:rPr>
              <a:t> </a:t>
            </a:r>
            <a:r>
              <a:rPr lang="fi-FI" dirty="0" err="1" smtClean="0">
                <a:solidFill>
                  <a:schemeClr val="tx2"/>
                </a:solidFill>
              </a:rPr>
              <a:t>architecture</a:t>
            </a:r>
            <a:endParaRPr lang="en-US" dirty="0">
              <a:solidFill>
                <a:schemeClr val="tx2"/>
              </a:solidFill>
            </a:endParaRPr>
          </a:p>
        </p:txBody>
      </p:sp>
      <p:sp>
        <p:nvSpPr>
          <p:cNvPr id="3" name="Content Placeholder 2"/>
          <p:cNvSpPr>
            <a:spLocks noGrp="1"/>
          </p:cNvSpPr>
          <p:nvPr>
            <p:ph idx="1"/>
          </p:nvPr>
        </p:nvSpPr>
        <p:spPr>
          <a:xfrm>
            <a:off x="864000" y="1196752"/>
            <a:ext cx="7308400" cy="4892920"/>
          </a:xfrm>
        </p:spPr>
        <p:txBody>
          <a:bodyPr/>
          <a:lstStyle/>
          <a:p>
            <a:r>
              <a:rPr lang="fi-FI" dirty="0" err="1" smtClean="0">
                <a:solidFill>
                  <a:schemeClr val="tx2"/>
                </a:solidFill>
              </a:rPr>
              <a:t>Consists</a:t>
            </a:r>
            <a:r>
              <a:rPr lang="fi-FI" dirty="0" smtClean="0">
                <a:solidFill>
                  <a:schemeClr val="tx2"/>
                </a:solidFill>
              </a:rPr>
              <a:t> of </a:t>
            </a:r>
            <a:r>
              <a:rPr lang="fi-FI" dirty="0" err="1" smtClean="0">
                <a:solidFill>
                  <a:schemeClr val="tx2"/>
                </a:solidFill>
              </a:rPr>
              <a:t>several</a:t>
            </a:r>
            <a:r>
              <a:rPr lang="fi-FI" dirty="0" smtClean="0">
                <a:solidFill>
                  <a:schemeClr val="tx2"/>
                </a:solidFill>
              </a:rPr>
              <a:t> </a:t>
            </a:r>
            <a:r>
              <a:rPr lang="fi-FI" dirty="0" err="1" smtClean="0">
                <a:solidFill>
                  <a:schemeClr val="tx2"/>
                </a:solidFill>
              </a:rPr>
              <a:t>layers</a:t>
            </a:r>
            <a:endParaRPr lang="fi-FI" dirty="0" smtClean="0">
              <a:solidFill>
                <a:schemeClr val="tx2"/>
              </a:solidFill>
            </a:endParaRPr>
          </a:p>
          <a:p>
            <a:r>
              <a:rPr lang="fi-FI" dirty="0" err="1" smtClean="0">
                <a:solidFill>
                  <a:schemeClr val="tx2"/>
                </a:solidFill>
              </a:rPr>
              <a:t>These</a:t>
            </a:r>
            <a:r>
              <a:rPr lang="fi-FI" dirty="0" smtClean="0">
                <a:solidFill>
                  <a:schemeClr val="tx2"/>
                </a:solidFill>
              </a:rPr>
              <a:t> </a:t>
            </a:r>
            <a:r>
              <a:rPr lang="fi-FI" dirty="0" err="1" smtClean="0">
                <a:solidFill>
                  <a:schemeClr val="tx2"/>
                </a:solidFill>
              </a:rPr>
              <a:t>layers</a:t>
            </a:r>
            <a:r>
              <a:rPr lang="fi-FI" dirty="0" smtClean="0">
                <a:solidFill>
                  <a:schemeClr val="tx2"/>
                </a:solidFill>
              </a:rPr>
              <a:t> </a:t>
            </a:r>
            <a:r>
              <a:rPr lang="fi-FI" dirty="0" err="1" smtClean="0">
                <a:solidFill>
                  <a:schemeClr val="tx2"/>
                </a:solidFill>
              </a:rPr>
              <a:t>are</a:t>
            </a:r>
            <a:r>
              <a:rPr lang="fi-FI" dirty="0" smtClean="0">
                <a:solidFill>
                  <a:schemeClr val="tx2"/>
                </a:solidFill>
              </a:rPr>
              <a:t> </a:t>
            </a:r>
            <a:r>
              <a:rPr lang="fi-FI" dirty="0" err="1" smtClean="0">
                <a:solidFill>
                  <a:schemeClr val="tx2"/>
                </a:solidFill>
              </a:rPr>
              <a:t>described</a:t>
            </a:r>
            <a:r>
              <a:rPr lang="fi-FI" dirty="0" smtClean="0">
                <a:solidFill>
                  <a:schemeClr val="tx2"/>
                </a:solidFill>
              </a:rPr>
              <a:t> in</a:t>
            </a:r>
          </a:p>
          <a:p>
            <a:pPr lvl="2"/>
            <a:r>
              <a:rPr lang="fi-FI" dirty="0" err="1" smtClean="0">
                <a:solidFill>
                  <a:schemeClr val="tx2"/>
                </a:solidFill>
              </a:rPr>
              <a:t>Application</a:t>
            </a:r>
            <a:r>
              <a:rPr lang="fi-FI" dirty="0" smtClean="0">
                <a:solidFill>
                  <a:schemeClr val="tx2"/>
                </a:solidFill>
              </a:rPr>
              <a:t> </a:t>
            </a:r>
            <a:r>
              <a:rPr lang="fi-FI" dirty="0" err="1" smtClean="0">
                <a:solidFill>
                  <a:schemeClr val="tx2"/>
                </a:solidFill>
              </a:rPr>
              <a:t>architecture</a:t>
            </a:r>
            <a:endParaRPr lang="fi-FI" dirty="0" smtClean="0">
              <a:solidFill>
                <a:schemeClr val="tx2"/>
              </a:solidFill>
            </a:endParaRPr>
          </a:p>
          <a:p>
            <a:pPr lvl="2"/>
            <a:r>
              <a:rPr lang="fi-FI" dirty="0" err="1" smtClean="0">
                <a:solidFill>
                  <a:schemeClr val="tx2"/>
                </a:solidFill>
              </a:rPr>
              <a:t>Infrastructure</a:t>
            </a:r>
            <a:r>
              <a:rPr lang="fi-FI" dirty="0" smtClean="0">
                <a:solidFill>
                  <a:schemeClr val="tx2"/>
                </a:solidFill>
              </a:rPr>
              <a:t> </a:t>
            </a:r>
            <a:r>
              <a:rPr lang="fi-FI" dirty="0" err="1" smtClean="0">
                <a:solidFill>
                  <a:schemeClr val="tx2"/>
                </a:solidFill>
              </a:rPr>
              <a:t>architecture</a:t>
            </a:r>
            <a:endParaRPr lang="en-US" dirty="0">
              <a:solidFill>
                <a:schemeClr val="tx2"/>
              </a:solidFill>
            </a:endParaRPr>
          </a:p>
        </p:txBody>
      </p:sp>
      <p:pic>
        <p:nvPicPr>
          <p:cNvPr id="218114" name="Picture 2"/>
          <p:cNvPicPr>
            <a:picLocks noChangeAspect="1" noChangeArrowheads="1"/>
          </p:cNvPicPr>
          <p:nvPr/>
        </p:nvPicPr>
        <p:blipFill>
          <a:blip r:embed="rId2" cstate="print"/>
          <a:srcRect/>
          <a:stretch>
            <a:fillRect/>
          </a:stretch>
        </p:blipFill>
        <p:spPr bwMode="auto">
          <a:xfrm>
            <a:off x="916209" y="3284984"/>
            <a:ext cx="7176162" cy="31971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32656"/>
            <a:ext cx="7308400" cy="993775"/>
          </a:xfrm>
        </p:spPr>
        <p:txBody>
          <a:bodyPr/>
          <a:lstStyle/>
          <a:p>
            <a:r>
              <a:rPr lang="en-US" dirty="0" smtClean="0">
                <a:solidFill>
                  <a:schemeClr val="tx2"/>
                </a:solidFill>
              </a:rPr>
              <a:t>Digitalization of research and cultural processes </a:t>
            </a:r>
            <a:endParaRPr lang="en-US" dirty="0">
              <a:solidFill>
                <a:schemeClr val="tx2"/>
              </a:solidFill>
            </a:endParaRPr>
          </a:p>
        </p:txBody>
      </p:sp>
      <p:sp>
        <p:nvSpPr>
          <p:cNvPr id="3" name="Content Placeholder 2"/>
          <p:cNvSpPr>
            <a:spLocks noGrp="1"/>
          </p:cNvSpPr>
          <p:nvPr>
            <p:ph idx="1"/>
          </p:nvPr>
        </p:nvSpPr>
        <p:spPr>
          <a:xfrm>
            <a:off x="827584" y="1412776"/>
            <a:ext cx="7776864" cy="4253672"/>
          </a:xfrm>
        </p:spPr>
        <p:txBody>
          <a:bodyPr>
            <a:normAutofit fontScale="92500" lnSpcReduction="10000"/>
          </a:bodyPr>
          <a:lstStyle/>
          <a:p>
            <a:r>
              <a:rPr lang="fi-FI" dirty="0" err="1" smtClean="0">
                <a:solidFill>
                  <a:schemeClr val="tx2"/>
                </a:solidFill>
              </a:rPr>
              <a:t>Typical</a:t>
            </a:r>
            <a:r>
              <a:rPr lang="fi-FI" dirty="0" smtClean="0">
                <a:solidFill>
                  <a:schemeClr val="tx2"/>
                </a:solidFill>
              </a:rPr>
              <a:t>: </a:t>
            </a:r>
          </a:p>
          <a:p>
            <a:pPr lvl="1"/>
            <a:r>
              <a:rPr lang="fi-FI" dirty="0" err="1" smtClean="0">
                <a:solidFill>
                  <a:schemeClr val="tx2"/>
                </a:solidFill>
              </a:rPr>
              <a:t>Growing</a:t>
            </a:r>
            <a:r>
              <a:rPr lang="fi-FI" dirty="0" smtClean="0">
                <a:solidFill>
                  <a:schemeClr val="tx2"/>
                </a:solidFill>
              </a:rPr>
              <a:t> </a:t>
            </a:r>
            <a:r>
              <a:rPr lang="fi-FI" dirty="0" err="1" smtClean="0">
                <a:solidFill>
                  <a:schemeClr val="tx2"/>
                </a:solidFill>
              </a:rPr>
              <a:t>volume</a:t>
            </a:r>
            <a:r>
              <a:rPr lang="fi-FI" dirty="0" smtClean="0">
                <a:solidFill>
                  <a:schemeClr val="tx2"/>
                </a:solidFill>
              </a:rPr>
              <a:t> of data and </a:t>
            </a:r>
            <a:r>
              <a:rPr lang="fi-FI" dirty="0" err="1" smtClean="0">
                <a:solidFill>
                  <a:schemeClr val="tx2"/>
                </a:solidFill>
              </a:rPr>
              <a:t>sources</a:t>
            </a:r>
            <a:endParaRPr lang="fi-FI" dirty="0" smtClean="0">
              <a:solidFill>
                <a:schemeClr val="tx2"/>
              </a:solidFill>
            </a:endParaRPr>
          </a:p>
          <a:p>
            <a:pPr lvl="1"/>
            <a:r>
              <a:rPr lang="fi-FI" dirty="0" err="1" smtClean="0">
                <a:solidFill>
                  <a:schemeClr val="tx2"/>
                </a:solidFill>
              </a:rPr>
              <a:t>Complexity</a:t>
            </a:r>
            <a:r>
              <a:rPr lang="fi-FI" dirty="0" smtClean="0">
                <a:solidFill>
                  <a:schemeClr val="tx2"/>
                </a:solidFill>
              </a:rPr>
              <a:t> of data </a:t>
            </a:r>
            <a:r>
              <a:rPr lang="fi-FI" dirty="0" err="1" smtClean="0">
                <a:solidFill>
                  <a:schemeClr val="tx2"/>
                </a:solidFill>
              </a:rPr>
              <a:t>processing</a:t>
            </a:r>
            <a:endParaRPr lang="fi-FI" dirty="0" smtClean="0">
              <a:solidFill>
                <a:schemeClr val="tx2"/>
              </a:solidFill>
            </a:endParaRPr>
          </a:p>
          <a:p>
            <a:pPr lvl="1"/>
            <a:r>
              <a:rPr lang="fi-FI" dirty="0" smtClean="0">
                <a:solidFill>
                  <a:schemeClr val="tx2"/>
                </a:solidFill>
              </a:rPr>
              <a:t>data is </a:t>
            </a:r>
            <a:r>
              <a:rPr lang="fi-FI" dirty="0" err="1" smtClean="0">
                <a:solidFill>
                  <a:schemeClr val="tx2"/>
                </a:solidFill>
              </a:rPr>
              <a:t>dynamic</a:t>
            </a:r>
            <a:endParaRPr lang="fi-FI" dirty="0" smtClean="0">
              <a:solidFill>
                <a:schemeClr val="tx2"/>
              </a:solidFill>
            </a:endParaRPr>
          </a:p>
          <a:p>
            <a:pPr lvl="1"/>
            <a:r>
              <a:rPr lang="fi-FI" dirty="0" err="1" smtClean="0">
                <a:solidFill>
                  <a:schemeClr val="tx2"/>
                </a:solidFill>
              </a:rPr>
              <a:t>High</a:t>
            </a:r>
            <a:r>
              <a:rPr lang="fi-FI" dirty="0" smtClean="0">
                <a:solidFill>
                  <a:schemeClr val="tx2"/>
                </a:solidFill>
              </a:rPr>
              <a:t> </a:t>
            </a:r>
            <a:r>
              <a:rPr lang="fi-FI" dirty="0" err="1" smtClean="0">
                <a:solidFill>
                  <a:schemeClr val="tx2"/>
                </a:solidFill>
              </a:rPr>
              <a:t>demand</a:t>
            </a:r>
            <a:r>
              <a:rPr lang="fi-FI" dirty="0" smtClean="0">
                <a:solidFill>
                  <a:schemeClr val="tx2"/>
                </a:solidFill>
              </a:rPr>
              <a:t> of data </a:t>
            </a:r>
          </a:p>
          <a:p>
            <a:pPr lvl="1"/>
            <a:r>
              <a:rPr lang="fi-FI" dirty="0" err="1" smtClean="0">
                <a:solidFill>
                  <a:schemeClr val="tx2"/>
                </a:solidFill>
              </a:rPr>
              <a:t>Complicated</a:t>
            </a:r>
            <a:r>
              <a:rPr lang="fi-FI" dirty="0" smtClean="0">
                <a:solidFill>
                  <a:schemeClr val="tx2"/>
                </a:solidFill>
              </a:rPr>
              <a:t> </a:t>
            </a:r>
            <a:r>
              <a:rPr lang="fi-FI" dirty="0" err="1" smtClean="0">
                <a:solidFill>
                  <a:schemeClr val="tx2"/>
                </a:solidFill>
              </a:rPr>
              <a:t>interaction</a:t>
            </a:r>
            <a:r>
              <a:rPr lang="fi-FI" dirty="0" smtClean="0">
                <a:solidFill>
                  <a:schemeClr val="tx2"/>
                </a:solidFill>
              </a:rPr>
              <a:t> </a:t>
            </a:r>
            <a:r>
              <a:rPr lang="fi-FI" dirty="0" err="1" smtClean="0">
                <a:solidFill>
                  <a:schemeClr val="tx2"/>
                </a:solidFill>
              </a:rPr>
              <a:t>between</a:t>
            </a:r>
            <a:r>
              <a:rPr lang="fi-FI" dirty="0" smtClean="0">
                <a:solidFill>
                  <a:schemeClr val="tx2"/>
                </a:solidFill>
              </a:rPr>
              <a:t> </a:t>
            </a:r>
            <a:r>
              <a:rPr lang="fi-FI" dirty="0" err="1" smtClean="0">
                <a:solidFill>
                  <a:schemeClr val="tx2"/>
                </a:solidFill>
              </a:rPr>
              <a:t>users</a:t>
            </a:r>
            <a:r>
              <a:rPr lang="fi-FI" dirty="0" smtClean="0">
                <a:solidFill>
                  <a:schemeClr val="tx2"/>
                </a:solidFill>
              </a:rPr>
              <a:t> and data</a:t>
            </a:r>
          </a:p>
          <a:p>
            <a:r>
              <a:rPr lang="fi-FI" dirty="0" err="1" smtClean="0">
                <a:solidFill>
                  <a:schemeClr val="tx2"/>
                </a:solidFill>
              </a:rPr>
              <a:t>Most</a:t>
            </a:r>
            <a:r>
              <a:rPr lang="fi-FI" dirty="0" smtClean="0">
                <a:solidFill>
                  <a:schemeClr val="tx2"/>
                </a:solidFill>
              </a:rPr>
              <a:t> </a:t>
            </a:r>
            <a:r>
              <a:rPr lang="fi-FI" dirty="0" err="1" smtClean="0">
                <a:solidFill>
                  <a:schemeClr val="tx2"/>
                </a:solidFill>
              </a:rPr>
              <a:t>important</a:t>
            </a:r>
            <a:r>
              <a:rPr lang="fi-FI" dirty="0" smtClean="0">
                <a:solidFill>
                  <a:schemeClr val="tx2"/>
                </a:solidFill>
              </a:rPr>
              <a:t> </a:t>
            </a:r>
            <a:r>
              <a:rPr lang="fi-FI" dirty="0" err="1" smtClean="0">
                <a:solidFill>
                  <a:schemeClr val="tx2"/>
                </a:solidFill>
              </a:rPr>
              <a:t>challenges</a:t>
            </a:r>
            <a:r>
              <a:rPr lang="fi-FI" dirty="0" smtClean="0">
                <a:solidFill>
                  <a:schemeClr val="tx2"/>
                </a:solidFill>
              </a:rPr>
              <a:t>:</a:t>
            </a:r>
          </a:p>
          <a:p>
            <a:pPr lvl="1"/>
            <a:r>
              <a:rPr lang="fi-FI" dirty="0" err="1" smtClean="0">
                <a:solidFill>
                  <a:schemeClr val="tx2"/>
                </a:solidFill>
              </a:rPr>
              <a:t>Managing</a:t>
            </a:r>
            <a:r>
              <a:rPr lang="fi-FI" dirty="0" smtClean="0">
                <a:solidFill>
                  <a:schemeClr val="tx2"/>
                </a:solidFill>
              </a:rPr>
              <a:t> and </a:t>
            </a:r>
            <a:r>
              <a:rPr lang="fi-FI" dirty="0" err="1" smtClean="0">
                <a:solidFill>
                  <a:schemeClr val="tx2"/>
                </a:solidFill>
              </a:rPr>
              <a:t>processing</a:t>
            </a:r>
            <a:r>
              <a:rPr lang="fi-FI" dirty="0" smtClean="0">
                <a:solidFill>
                  <a:schemeClr val="tx2"/>
                </a:solidFill>
              </a:rPr>
              <a:t> </a:t>
            </a:r>
            <a:r>
              <a:rPr lang="fi-FI" dirty="0" err="1" smtClean="0">
                <a:solidFill>
                  <a:schemeClr val="tx2"/>
                </a:solidFill>
              </a:rPr>
              <a:t>exponentially</a:t>
            </a:r>
            <a:r>
              <a:rPr lang="fi-FI" dirty="0" smtClean="0">
                <a:solidFill>
                  <a:schemeClr val="tx2"/>
                </a:solidFill>
              </a:rPr>
              <a:t> </a:t>
            </a:r>
            <a:r>
              <a:rPr lang="fi-FI" dirty="0" err="1" smtClean="0">
                <a:solidFill>
                  <a:schemeClr val="tx2"/>
                </a:solidFill>
              </a:rPr>
              <a:t>growing</a:t>
            </a:r>
            <a:r>
              <a:rPr lang="fi-FI" dirty="0" smtClean="0">
                <a:solidFill>
                  <a:schemeClr val="tx2"/>
                </a:solidFill>
              </a:rPr>
              <a:t> </a:t>
            </a:r>
            <a:r>
              <a:rPr lang="fi-FI" dirty="0" err="1" smtClean="0">
                <a:solidFill>
                  <a:schemeClr val="tx2"/>
                </a:solidFill>
              </a:rPr>
              <a:t>datasets</a:t>
            </a:r>
            <a:endParaRPr lang="fi-FI" dirty="0" smtClean="0">
              <a:solidFill>
                <a:schemeClr val="tx2"/>
              </a:solidFill>
            </a:endParaRPr>
          </a:p>
          <a:p>
            <a:pPr lvl="1"/>
            <a:r>
              <a:rPr lang="fi-FI" dirty="0" err="1" smtClean="0">
                <a:solidFill>
                  <a:schemeClr val="tx2"/>
                </a:solidFill>
              </a:rPr>
              <a:t>Significant</a:t>
            </a:r>
            <a:r>
              <a:rPr lang="fi-FI" dirty="0" smtClean="0">
                <a:solidFill>
                  <a:schemeClr val="tx2"/>
                </a:solidFill>
              </a:rPr>
              <a:t> </a:t>
            </a:r>
            <a:r>
              <a:rPr lang="fi-FI" dirty="0" err="1" smtClean="0">
                <a:solidFill>
                  <a:schemeClr val="tx2"/>
                </a:solidFill>
              </a:rPr>
              <a:t>acceleration</a:t>
            </a:r>
            <a:r>
              <a:rPr lang="fi-FI" dirty="0" smtClean="0">
                <a:solidFill>
                  <a:schemeClr val="tx2"/>
                </a:solidFill>
              </a:rPr>
              <a:t> in </a:t>
            </a:r>
            <a:r>
              <a:rPr lang="fi-FI" dirty="0" err="1" smtClean="0">
                <a:solidFill>
                  <a:schemeClr val="tx2"/>
                </a:solidFill>
              </a:rPr>
              <a:t>analysis</a:t>
            </a:r>
            <a:r>
              <a:rPr lang="fi-FI" dirty="0" smtClean="0">
                <a:solidFill>
                  <a:schemeClr val="tx2"/>
                </a:solidFill>
              </a:rPr>
              <a:t> </a:t>
            </a:r>
            <a:r>
              <a:rPr lang="fi-FI" dirty="0" err="1" smtClean="0">
                <a:solidFill>
                  <a:schemeClr val="tx2"/>
                </a:solidFill>
              </a:rPr>
              <a:t>cycle</a:t>
            </a:r>
            <a:endParaRPr lang="fi-FI" dirty="0" smtClean="0">
              <a:solidFill>
                <a:schemeClr val="tx2"/>
              </a:solidFill>
            </a:endParaRPr>
          </a:p>
          <a:p>
            <a:pPr lvl="1"/>
            <a:r>
              <a:rPr lang="fi-FI" dirty="0" err="1" smtClean="0">
                <a:solidFill>
                  <a:schemeClr val="tx2"/>
                </a:solidFill>
              </a:rPr>
              <a:t>Combining</a:t>
            </a:r>
            <a:r>
              <a:rPr lang="fi-FI" dirty="0" smtClean="0">
                <a:solidFill>
                  <a:schemeClr val="tx2"/>
                </a:solidFill>
              </a:rPr>
              <a:t> data </a:t>
            </a:r>
            <a:r>
              <a:rPr lang="fi-FI" dirty="0" err="1" smtClean="0">
                <a:solidFill>
                  <a:schemeClr val="tx2"/>
                </a:solidFill>
              </a:rPr>
              <a:t>sources</a:t>
            </a:r>
            <a:endParaRPr lang="fi-FI" dirty="0" smtClean="0">
              <a:solidFill>
                <a:schemeClr val="tx2"/>
              </a:solidFill>
            </a:endParaRPr>
          </a:p>
          <a:p>
            <a:endParaRPr lang="en-US" dirty="0"/>
          </a:p>
        </p:txBody>
      </p:sp>
      <p:pic>
        <p:nvPicPr>
          <p:cNvPr id="4" name="Picture 2" descr="http://ravemapg01.files.wordpress.com/2010/10/cropped-bruegel_games.jpg"/>
          <p:cNvPicPr>
            <a:picLocks noChangeAspect="1" noChangeArrowheads="1"/>
          </p:cNvPicPr>
          <p:nvPr/>
        </p:nvPicPr>
        <p:blipFill>
          <a:blip r:embed="rId3" cstate="print"/>
          <a:srcRect/>
          <a:stretch>
            <a:fillRect/>
          </a:stretch>
        </p:blipFill>
        <p:spPr bwMode="auto">
          <a:xfrm>
            <a:off x="755576" y="5589240"/>
            <a:ext cx="5675423" cy="1080120"/>
          </a:xfrm>
          <a:prstGeom prst="rect">
            <a:avLst/>
          </a:prstGeom>
          <a:noFill/>
        </p:spPr>
      </p:pic>
      <p:sp>
        <p:nvSpPr>
          <p:cNvPr id="5" name="TextBox 4"/>
          <p:cNvSpPr txBox="1"/>
          <p:nvPr/>
        </p:nvSpPr>
        <p:spPr>
          <a:xfrm>
            <a:off x="6588224" y="5805264"/>
            <a:ext cx="2441694" cy="646331"/>
          </a:xfrm>
          <a:prstGeom prst="rect">
            <a:avLst/>
          </a:prstGeom>
          <a:noFill/>
        </p:spPr>
        <p:txBody>
          <a:bodyPr wrap="none" rtlCol="0">
            <a:spAutoFit/>
          </a:bodyPr>
          <a:lstStyle/>
          <a:p>
            <a:r>
              <a:rPr lang="fi-FI" dirty="0" err="1" smtClean="0"/>
              <a:t>Source</a:t>
            </a:r>
            <a:r>
              <a:rPr lang="fi-FI" dirty="0" smtClean="0"/>
              <a:t>: </a:t>
            </a:r>
            <a:r>
              <a:rPr lang="fi-FI" dirty="0" err="1" smtClean="0"/>
              <a:t>wikipedia</a:t>
            </a:r>
            <a:r>
              <a:rPr lang="fi-FI" dirty="0" smtClean="0"/>
              <a:t> PD </a:t>
            </a:r>
          </a:p>
          <a:p>
            <a:r>
              <a:rPr lang="fi-FI" dirty="0" err="1" smtClean="0"/>
              <a:t>Image</a:t>
            </a:r>
            <a:r>
              <a:rPr lang="fi-FI" dirty="0" smtClean="0"/>
              <a:t> </a:t>
            </a:r>
            <a:r>
              <a:rPr lang="fi-FI" dirty="0" err="1" smtClean="0"/>
              <a:t>resources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0"/>
            <a:ext cx="7308400" cy="993775"/>
          </a:xfrm>
        </p:spPr>
        <p:txBody>
          <a:bodyPr/>
          <a:lstStyle/>
          <a:p>
            <a:r>
              <a:rPr lang="fi-FI" dirty="0" err="1" smtClean="0">
                <a:solidFill>
                  <a:schemeClr val="tx2"/>
                </a:solidFill>
              </a:rPr>
              <a:t>Ingest</a:t>
            </a:r>
            <a:endParaRPr lang="en-US" dirty="0">
              <a:solidFill>
                <a:schemeClr val="tx2"/>
              </a:solidFill>
            </a:endParaRPr>
          </a:p>
        </p:txBody>
      </p:sp>
      <p:sp>
        <p:nvSpPr>
          <p:cNvPr id="5" name="Content Placeholder 4"/>
          <p:cNvSpPr>
            <a:spLocks noGrp="1"/>
          </p:cNvSpPr>
          <p:nvPr>
            <p:ph idx="1"/>
          </p:nvPr>
        </p:nvSpPr>
        <p:spPr/>
        <p:txBody>
          <a:bodyPr/>
          <a:lstStyle/>
          <a:p>
            <a:endParaRPr lang="en-US"/>
          </a:p>
        </p:txBody>
      </p:sp>
      <p:pic>
        <p:nvPicPr>
          <p:cNvPr id="220162" name="Picture 2"/>
          <p:cNvPicPr>
            <a:picLocks noChangeAspect="1" noChangeArrowheads="1"/>
          </p:cNvPicPr>
          <p:nvPr/>
        </p:nvPicPr>
        <p:blipFill>
          <a:blip r:embed="rId2" cstate="print"/>
          <a:srcRect/>
          <a:stretch>
            <a:fillRect/>
          </a:stretch>
        </p:blipFill>
        <p:spPr bwMode="auto">
          <a:xfrm>
            <a:off x="1248554" y="1066800"/>
            <a:ext cx="6567854"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solidFill>
                  <a:schemeClr val="tx2"/>
                </a:solidFill>
              </a:rPr>
              <a:t>Ingest</a:t>
            </a:r>
            <a:endParaRPr lang="en-US" dirty="0">
              <a:solidFill>
                <a:schemeClr val="tx2"/>
              </a:solidFill>
            </a:endParaRPr>
          </a:p>
        </p:txBody>
      </p:sp>
      <p:sp>
        <p:nvSpPr>
          <p:cNvPr id="3" name="Content Placeholder 2"/>
          <p:cNvSpPr>
            <a:spLocks noGrp="1"/>
          </p:cNvSpPr>
          <p:nvPr>
            <p:ph idx="1"/>
          </p:nvPr>
        </p:nvSpPr>
        <p:spPr/>
        <p:txBody>
          <a:bodyPr/>
          <a:lstStyle/>
          <a:p>
            <a:r>
              <a:rPr lang="fi-FI" dirty="0" err="1" smtClean="0">
                <a:solidFill>
                  <a:schemeClr val="tx2"/>
                </a:solidFill>
              </a:rPr>
              <a:t>We</a:t>
            </a:r>
            <a:r>
              <a:rPr lang="fi-FI" dirty="0" smtClean="0">
                <a:solidFill>
                  <a:schemeClr val="tx2"/>
                </a:solidFill>
              </a:rPr>
              <a:t> </a:t>
            </a:r>
            <a:r>
              <a:rPr lang="fi-FI" dirty="0" err="1" smtClean="0">
                <a:solidFill>
                  <a:schemeClr val="tx2"/>
                </a:solidFill>
              </a:rPr>
              <a:t>utilize</a:t>
            </a:r>
            <a:r>
              <a:rPr lang="fi-FI" dirty="0" smtClean="0">
                <a:solidFill>
                  <a:schemeClr val="tx2"/>
                </a:solidFill>
              </a:rPr>
              <a:t> 24 </a:t>
            </a:r>
            <a:r>
              <a:rPr lang="fi-FI" dirty="0" err="1" smtClean="0">
                <a:solidFill>
                  <a:schemeClr val="tx2"/>
                </a:solidFill>
              </a:rPr>
              <a:t>different</a:t>
            </a:r>
            <a:r>
              <a:rPr lang="fi-FI" dirty="0" smtClean="0">
                <a:solidFill>
                  <a:schemeClr val="tx2"/>
                </a:solidFill>
              </a:rPr>
              <a:t> </a:t>
            </a:r>
            <a:r>
              <a:rPr lang="fi-FI" dirty="0" err="1" smtClean="0">
                <a:solidFill>
                  <a:schemeClr val="tx2"/>
                </a:solidFill>
              </a:rPr>
              <a:t>Open</a:t>
            </a:r>
            <a:r>
              <a:rPr lang="fi-FI" dirty="0" smtClean="0">
                <a:solidFill>
                  <a:schemeClr val="tx2"/>
                </a:solidFill>
              </a:rPr>
              <a:t> </a:t>
            </a:r>
            <a:r>
              <a:rPr lang="fi-FI" dirty="0" err="1" smtClean="0">
                <a:solidFill>
                  <a:schemeClr val="tx2"/>
                </a:solidFill>
              </a:rPr>
              <a:t>Source</a:t>
            </a:r>
            <a:r>
              <a:rPr lang="fi-FI" dirty="0" smtClean="0">
                <a:solidFill>
                  <a:schemeClr val="tx2"/>
                </a:solidFill>
              </a:rPr>
              <a:t> </a:t>
            </a:r>
            <a:r>
              <a:rPr lang="fi-FI" dirty="0" err="1" smtClean="0">
                <a:solidFill>
                  <a:schemeClr val="tx2"/>
                </a:solidFill>
              </a:rPr>
              <a:t>components</a:t>
            </a:r>
            <a:endParaRPr lang="fi-FI" dirty="0" smtClean="0">
              <a:solidFill>
                <a:schemeClr val="tx2"/>
              </a:solidFill>
            </a:endParaRPr>
          </a:p>
          <a:p>
            <a:pPr lvl="1"/>
            <a:r>
              <a:rPr lang="fi-FI" dirty="0" err="1" smtClean="0">
                <a:solidFill>
                  <a:schemeClr val="tx2"/>
                </a:solidFill>
              </a:rPr>
              <a:t>Format</a:t>
            </a:r>
            <a:r>
              <a:rPr lang="fi-FI" dirty="0" smtClean="0">
                <a:solidFill>
                  <a:schemeClr val="tx2"/>
                </a:solidFill>
              </a:rPr>
              <a:t> </a:t>
            </a:r>
            <a:r>
              <a:rPr lang="fi-FI" dirty="0" err="1" smtClean="0">
                <a:solidFill>
                  <a:schemeClr val="tx2"/>
                </a:solidFill>
              </a:rPr>
              <a:t>checks</a:t>
            </a:r>
            <a:r>
              <a:rPr lang="fi-FI" dirty="0" smtClean="0">
                <a:solidFill>
                  <a:schemeClr val="tx2"/>
                </a:solidFill>
              </a:rPr>
              <a:t>: 11 </a:t>
            </a:r>
            <a:r>
              <a:rPr lang="fi-FI" dirty="0" err="1" smtClean="0">
                <a:solidFill>
                  <a:schemeClr val="tx2"/>
                </a:solidFill>
              </a:rPr>
              <a:t>components</a:t>
            </a:r>
            <a:r>
              <a:rPr lang="fi-FI" dirty="0" smtClean="0">
                <a:solidFill>
                  <a:schemeClr val="tx2"/>
                </a:solidFill>
              </a:rPr>
              <a:t> (JHOVE1, JHOVE2, FITS, </a:t>
            </a:r>
            <a:r>
              <a:rPr lang="fi-FI" dirty="0" err="1" smtClean="0">
                <a:solidFill>
                  <a:schemeClr val="tx2"/>
                </a:solidFill>
              </a:rPr>
              <a:t>Epubcheck</a:t>
            </a:r>
            <a:r>
              <a:rPr lang="fi-FI" dirty="0" smtClean="0">
                <a:solidFill>
                  <a:schemeClr val="tx2"/>
                </a:solidFill>
              </a:rPr>
              <a:t>, </a:t>
            </a:r>
            <a:r>
              <a:rPr lang="fi-FI" dirty="0" err="1" smtClean="0">
                <a:solidFill>
                  <a:schemeClr val="tx2"/>
                </a:solidFill>
              </a:rPr>
              <a:t>Apache</a:t>
            </a:r>
            <a:r>
              <a:rPr lang="fi-FI" dirty="0" smtClean="0">
                <a:solidFill>
                  <a:schemeClr val="tx2"/>
                </a:solidFill>
              </a:rPr>
              <a:t> ODF </a:t>
            </a:r>
            <a:r>
              <a:rPr lang="fi-FI" dirty="0" err="1" smtClean="0">
                <a:solidFill>
                  <a:schemeClr val="tx2"/>
                </a:solidFill>
              </a:rPr>
              <a:t>Toolkit</a:t>
            </a:r>
            <a:r>
              <a:rPr lang="fi-FI" dirty="0" smtClean="0">
                <a:solidFill>
                  <a:schemeClr val="tx2"/>
                </a:solidFill>
              </a:rPr>
              <a:t>, </a:t>
            </a:r>
            <a:r>
              <a:rPr lang="fi-FI" dirty="0" err="1" smtClean="0">
                <a:solidFill>
                  <a:schemeClr val="tx2"/>
                </a:solidFill>
              </a:rPr>
              <a:t>Officetron</a:t>
            </a:r>
            <a:r>
              <a:rPr lang="fi-FI" dirty="0" smtClean="0">
                <a:solidFill>
                  <a:schemeClr val="tx2"/>
                </a:solidFill>
              </a:rPr>
              <a:t>, FLAC, </a:t>
            </a:r>
            <a:r>
              <a:rPr lang="fi-FI" dirty="0" err="1" smtClean="0">
                <a:solidFill>
                  <a:schemeClr val="tx2"/>
                </a:solidFill>
              </a:rPr>
              <a:t>Pngcheck</a:t>
            </a:r>
            <a:r>
              <a:rPr lang="fi-FI" dirty="0" smtClean="0">
                <a:solidFill>
                  <a:schemeClr val="tx2"/>
                </a:solidFill>
              </a:rPr>
              <a:t>, </a:t>
            </a:r>
            <a:r>
              <a:rPr lang="fi-FI" dirty="0" err="1" smtClean="0">
                <a:solidFill>
                  <a:schemeClr val="tx2"/>
                </a:solidFill>
              </a:rPr>
              <a:t>warc-tools</a:t>
            </a:r>
            <a:r>
              <a:rPr lang="fi-FI" dirty="0" smtClean="0">
                <a:solidFill>
                  <a:schemeClr val="tx2"/>
                </a:solidFill>
              </a:rPr>
              <a:t>, Ms Office </a:t>
            </a:r>
            <a:r>
              <a:rPr lang="fi-FI" dirty="0" err="1" smtClean="0">
                <a:solidFill>
                  <a:schemeClr val="tx2"/>
                </a:solidFill>
              </a:rPr>
              <a:t>binary</a:t>
            </a:r>
            <a:r>
              <a:rPr lang="fi-FI" dirty="0" smtClean="0">
                <a:solidFill>
                  <a:schemeClr val="tx2"/>
                </a:solidFill>
              </a:rPr>
              <a:t> </a:t>
            </a:r>
            <a:r>
              <a:rPr lang="fi-FI" dirty="0" err="1" smtClean="0">
                <a:solidFill>
                  <a:schemeClr val="tx2"/>
                </a:solidFill>
              </a:rPr>
              <a:t>File</a:t>
            </a:r>
            <a:r>
              <a:rPr lang="fi-FI" dirty="0" smtClean="0">
                <a:solidFill>
                  <a:schemeClr val="tx2"/>
                </a:solidFill>
              </a:rPr>
              <a:t> </a:t>
            </a:r>
            <a:r>
              <a:rPr lang="fi-FI" dirty="0" err="1" smtClean="0">
                <a:solidFill>
                  <a:schemeClr val="tx2"/>
                </a:solidFill>
              </a:rPr>
              <a:t>Format</a:t>
            </a:r>
            <a:r>
              <a:rPr lang="fi-FI" dirty="0" smtClean="0">
                <a:solidFill>
                  <a:schemeClr val="tx2"/>
                </a:solidFill>
              </a:rPr>
              <a:t> </a:t>
            </a:r>
            <a:r>
              <a:rPr lang="fi-FI" dirty="0" err="1" smtClean="0">
                <a:solidFill>
                  <a:schemeClr val="tx2"/>
                </a:solidFill>
              </a:rPr>
              <a:t>Validator</a:t>
            </a:r>
            <a:r>
              <a:rPr lang="fi-FI" dirty="0" smtClean="0">
                <a:solidFill>
                  <a:schemeClr val="tx2"/>
                </a:solidFill>
              </a:rPr>
              <a:t>, MP3val)</a:t>
            </a:r>
          </a:p>
          <a:p>
            <a:r>
              <a:rPr lang="fi-FI" dirty="0" err="1" smtClean="0">
                <a:solidFill>
                  <a:schemeClr val="tx2"/>
                </a:solidFill>
              </a:rPr>
              <a:t>Missing</a:t>
            </a:r>
            <a:r>
              <a:rPr lang="fi-FI" dirty="0" smtClean="0">
                <a:solidFill>
                  <a:schemeClr val="tx2"/>
                </a:solidFill>
              </a:rPr>
              <a:t> </a:t>
            </a:r>
            <a:r>
              <a:rPr lang="fi-FI" dirty="0" err="1" smtClean="0">
                <a:solidFill>
                  <a:schemeClr val="tx2"/>
                </a:solidFill>
              </a:rPr>
              <a:t>parts</a:t>
            </a:r>
            <a:r>
              <a:rPr lang="fi-FI" dirty="0" smtClean="0">
                <a:solidFill>
                  <a:schemeClr val="tx2"/>
                </a:solidFill>
              </a:rPr>
              <a:t> </a:t>
            </a:r>
            <a:r>
              <a:rPr lang="fi-FI" dirty="0" err="1" smtClean="0">
                <a:solidFill>
                  <a:schemeClr val="tx2"/>
                </a:solidFill>
              </a:rPr>
              <a:t>done</a:t>
            </a:r>
            <a:r>
              <a:rPr lang="fi-FI" dirty="0" smtClean="0">
                <a:solidFill>
                  <a:schemeClr val="tx2"/>
                </a:solidFill>
              </a:rPr>
              <a:t>  </a:t>
            </a:r>
            <a:r>
              <a:rPr lang="fi-FI" dirty="0" err="1" smtClean="0">
                <a:solidFill>
                  <a:schemeClr val="tx2"/>
                </a:solidFill>
              </a:rPr>
              <a:t>in-house</a:t>
            </a:r>
            <a:endParaRPr lang="fi-FI" dirty="0" smtClean="0">
              <a:solidFill>
                <a:schemeClr val="tx2"/>
              </a:solidFill>
            </a:endParaRPr>
          </a:p>
          <a:p>
            <a:r>
              <a:rPr lang="fi-FI" dirty="0" smtClean="0">
                <a:solidFill>
                  <a:schemeClr val="tx2"/>
                </a:solidFill>
              </a:rPr>
              <a:t>LOT of </a:t>
            </a:r>
            <a:r>
              <a:rPr lang="fi-FI" dirty="0" err="1" smtClean="0">
                <a:solidFill>
                  <a:schemeClr val="tx2"/>
                </a:solidFill>
              </a:rPr>
              <a:t>integration</a:t>
            </a:r>
            <a:r>
              <a:rPr lang="fi-FI" dirty="0" smtClean="0">
                <a:solidFill>
                  <a:schemeClr val="tx2"/>
                </a:solidFill>
              </a:rPr>
              <a:t> </a:t>
            </a:r>
            <a:r>
              <a:rPr lang="fi-FI" dirty="0" err="1" smtClean="0">
                <a:solidFill>
                  <a:schemeClr val="tx2"/>
                </a:solidFill>
              </a:rPr>
              <a:t>work</a:t>
            </a:r>
            <a:r>
              <a:rPr lang="fi-FI" dirty="0" smtClean="0">
                <a:solidFill>
                  <a:schemeClr val="tx2"/>
                </a:solidFill>
              </a:rPr>
              <a:t> (</a:t>
            </a:r>
            <a:r>
              <a:rPr lang="fi-FI" dirty="0" err="1" smtClean="0">
                <a:solidFill>
                  <a:schemeClr val="tx2"/>
                </a:solidFill>
              </a:rPr>
              <a:t>technology</a:t>
            </a:r>
            <a:r>
              <a:rPr lang="fi-FI" dirty="0" smtClean="0">
                <a:solidFill>
                  <a:schemeClr val="tx2"/>
                </a:solidFill>
              </a:rPr>
              <a:t> </a:t>
            </a:r>
            <a:r>
              <a:rPr lang="fi-FI" dirty="0" err="1" smtClean="0">
                <a:solidFill>
                  <a:schemeClr val="tx2"/>
                </a:solidFill>
              </a:rPr>
              <a:t>watch</a:t>
            </a:r>
            <a:r>
              <a:rPr lang="fi-FI" dirty="0" smtClean="0">
                <a:solidFill>
                  <a:schemeClr val="tx2"/>
                </a:solidFill>
              </a:rPr>
              <a:t>, </a:t>
            </a:r>
            <a:r>
              <a:rPr lang="fi-FI" dirty="0" err="1" smtClean="0">
                <a:solidFill>
                  <a:schemeClr val="tx2"/>
                </a:solidFill>
              </a:rPr>
              <a:t>testing</a:t>
            </a:r>
            <a:r>
              <a:rPr lang="fi-FI" dirty="0" smtClean="0">
                <a:solidFill>
                  <a:schemeClr val="tx2"/>
                </a:solidFill>
              </a:rPr>
              <a:t>, </a:t>
            </a:r>
            <a:r>
              <a:rPr lang="fi-FI" dirty="0" err="1" smtClean="0">
                <a:solidFill>
                  <a:schemeClr val="tx2"/>
                </a:solidFill>
              </a:rPr>
              <a:t>report</a:t>
            </a:r>
            <a:r>
              <a:rPr lang="fi-FI" dirty="0" smtClean="0">
                <a:solidFill>
                  <a:schemeClr val="tx2"/>
                </a:solidFill>
              </a:rPr>
              <a:t> </a:t>
            </a:r>
            <a:r>
              <a:rPr lang="fi-FI" dirty="0" err="1" smtClean="0">
                <a:solidFill>
                  <a:schemeClr val="tx2"/>
                </a:solidFill>
              </a:rPr>
              <a:t>handling</a:t>
            </a:r>
            <a:r>
              <a:rPr lang="fi-FI" dirty="0" smtClean="0">
                <a:solidFill>
                  <a:schemeClr val="tx2"/>
                </a:solidFill>
              </a:rPr>
              <a:t> etc.)</a:t>
            </a:r>
          </a:p>
          <a:p>
            <a:pPr lvl="1"/>
            <a:endParaRPr lang="en-US" dirty="0">
              <a:solidFill>
                <a:schemeClr val="tx2"/>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7308400" cy="993775"/>
          </a:xfrm>
        </p:spPr>
        <p:txBody>
          <a:bodyPr/>
          <a:lstStyle/>
          <a:p>
            <a:r>
              <a:rPr lang="fi-FI" dirty="0" err="1" smtClean="0">
                <a:solidFill>
                  <a:schemeClr val="tx2"/>
                </a:solidFill>
              </a:rPr>
              <a:t>Ingest</a:t>
            </a:r>
            <a:r>
              <a:rPr lang="fi-FI" dirty="0" smtClean="0">
                <a:solidFill>
                  <a:schemeClr val="tx2"/>
                </a:solidFill>
              </a:rPr>
              <a:t> </a:t>
            </a:r>
            <a:r>
              <a:rPr lang="fi-FI" dirty="0" err="1" smtClean="0">
                <a:solidFill>
                  <a:schemeClr val="tx2"/>
                </a:solidFill>
              </a:rPr>
              <a:t>messages</a:t>
            </a:r>
            <a:endParaRPr lang="en-US" dirty="0">
              <a:solidFill>
                <a:schemeClr val="tx2"/>
              </a:solidFill>
            </a:endParaRPr>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899592" y="1196752"/>
            <a:ext cx="7343775" cy="503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308400" cy="993775"/>
          </a:xfrm>
        </p:spPr>
        <p:txBody>
          <a:bodyPr/>
          <a:lstStyle/>
          <a:p>
            <a:r>
              <a:rPr lang="fi-FI" dirty="0" smtClean="0">
                <a:solidFill>
                  <a:schemeClr val="tx2"/>
                </a:solidFill>
              </a:rPr>
              <a:t>Hardware </a:t>
            </a:r>
            <a:r>
              <a:rPr lang="fi-FI" dirty="0" err="1" smtClean="0">
                <a:solidFill>
                  <a:schemeClr val="tx2"/>
                </a:solidFill>
              </a:rPr>
              <a:t>infrastructure</a:t>
            </a:r>
            <a:endParaRPr lang="en-US" dirty="0">
              <a:solidFill>
                <a:schemeClr val="tx2"/>
              </a:solidFill>
            </a:endParaRPr>
          </a:p>
        </p:txBody>
      </p:sp>
      <p:sp>
        <p:nvSpPr>
          <p:cNvPr id="3" name="Content Placeholder 2"/>
          <p:cNvSpPr>
            <a:spLocks noGrp="1"/>
          </p:cNvSpPr>
          <p:nvPr>
            <p:ph idx="1"/>
          </p:nvPr>
        </p:nvSpPr>
        <p:spPr>
          <a:xfrm>
            <a:off x="467544" y="1052736"/>
            <a:ext cx="4392488" cy="4253672"/>
          </a:xfrm>
        </p:spPr>
        <p:txBody>
          <a:bodyPr/>
          <a:lstStyle/>
          <a:p>
            <a:r>
              <a:rPr lang="fi-FI" dirty="0" err="1" smtClean="0"/>
              <a:t>Separate</a:t>
            </a:r>
            <a:r>
              <a:rPr lang="fi-FI" dirty="0" smtClean="0"/>
              <a:t> </a:t>
            </a:r>
            <a:r>
              <a:rPr lang="fi-FI" dirty="0" err="1" smtClean="0"/>
              <a:t>database</a:t>
            </a:r>
            <a:r>
              <a:rPr lang="fi-FI" dirty="0" smtClean="0"/>
              <a:t> </a:t>
            </a:r>
            <a:r>
              <a:rPr lang="fi-FI" dirty="0" err="1" smtClean="0"/>
              <a:t>layer</a:t>
            </a:r>
            <a:endParaRPr lang="fi-FI" dirty="0" smtClean="0"/>
          </a:p>
          <a:p>
            <a:r>
              <a:rPr lang="fi-FI" dirty="0" smtClean="0"/>
              <a:t>3 </a:t>
            </a:r>
            <a:r>
              <a:rPr lang="fi-FI" dirty="0" err="1" smtClean="0"/>
              <a:t>copies</a:t>
            </a:r>
            <a:r>
              <a:rPr lang="fi-FI" dirty="0" smtClean="0"/>
              <a:t> on 3 </a:t>
            </a:r>
            <a:r>
              <a:rPr lang="fi-FI" dirty="0" err="1" smtClean="0"/>
              <a:t>different</a:t>
            </a:r>
            <a:r>
              <a:rPr lang="fi-FI" dirty="0" smtClean="0"/>
              <a:t> media</a:t>
            </a:r>
          </a:p>
          <a:p>
            <a:r>
              <a:rPr lang="fi-FI" dirty="0" err="1" smtClean="0"/>
              <a:t>Distributed</a:t>
            </a:r>
            <a:r>
              <a:rPr lang="fi-FI" dirty="0" smtClean="0"/>
              <a:t> </a:t>
            </a:r>
            <a:r>
              <a:rPr lang="fi-FI" dirty="0" err="1" smtClean="0"/>
              <a:t>storage</a:t>
            </a:r>
            <a:r>
              <a:rPr lang="fi-FI" dirty="0" smtClean="0"/>
              <a:t> </a:t>
            </a:r>
            <a:r>
              <a:rPr lang="fi-FI" dirty="0" err="1" smtClean="0"/>
              <a:t>group</a:t>
            </a:r>
            <a:r>
              <a:rPr lang="fi-FI" dirty="0" smtClean="0"/>
              <a:t> of </a:t>
            </a:r>
            <a:r>
              <a:rPr lang="fi-FI" dirty="0" err="1" smtClean="0"/>
              <a:t>storage</a:t>
            </a:r>
            <a:r>
              <a:rPr lang="fi-FI" dirty="0" smtClean="0"/>
              <a:t> </a:t>
            </a:r>
            <a:r>
              <a:rPr lang="fi-FI" dirty="0" err="1" smtClean="0"/>
              <a:t>nodes</a:t>
            </a:r>
            <a:r>
              <a:rPr lang="fi-FI" dirty="0" smtClean="0"/>
              <a:t>, </a:t>
            </a:r>
            <a:r>
              <a:rPr lang="fi-FI" dirty="0" err="1" smtClean="0"/>
              <a:t>linked</a:t>
            </a:r>
            <a:r>
              <a:rPr lang="fi-FI" dirty="0" smtClean="0"/>
              <a:t> </a:t>
            </a:r>
            <a:r>
              <a:rPr lang="fi-FI" dirty="0" err="1" smtClean="0"/>
              <a:t>together</a:t>
            </a:r>
            <a:r>
              <a:rPr lang="fi-FI" dirty="0" smtClean="0"/>
              <a:t> via </a:t>
            </a:r>
            <a:r>
              <a:rPr lang="fi-FI" dirty="0" err="1" smtClean="0"/>
              <a:t>tcp/ip</a:t>
            </a:r>
            <a:r>
              <a:rPr lang="fi-FI" dirty="0" smtClean="0"/>
              <a:t> &amp; </a:t>
            </a:r>
            <a:r>
              <a:rPr lang="fi-FI" dirty="0" err="1" smtClean="0"/>
              <a:t>storage</a:t>
            </a:r>
            <a:r>
              <a:rPr lang="fi-FI" dirty="0" smtClean="0"/>
              <a:t> software </a:t>
            </a:r>
            <a:r>
              <a:rPr lang="fi-FI" dirty="0" err="1" smtClean="0"/>
              <a:t>running</a:t>
            </a:r>
            <a:r>
              <a:rPr lang="fi-FI" dirty="0" smtClean="0"/>
              <a:t> on </a:t>
            </a:r>
            <a:r>
              <a:rPr lang="fi-FI" dirty="0" err="1" smtClean="0"/>
              <a:t>operating</a:t>
            </a:r>
            <a:r>
              <a:rPr lang="fi-FI" dirty="0" smtClean="0"/>
              <a:t> </a:t>
            </a:r>
            <a:r>
              <a:rPr lang="fi-FI" dirty="0" err="1" smtClean="0"/>
              <a:t>system</a:t>
            </a:r>
            <a:endParaRPr lang="fi-FI" dirty="0" smtClean="0"/>
          </a:p>
          <a:p>
            <a:pPr>
              <a:buNone/>
            </a:pPr>
            <a:r>
              <a:rPr lang="fi-FI" dirty="0" smtClean="0"/>
              <a:t>  =&gt; no </a:t>
            </a:r>
            <a:r>
              <a:rPr lang="fi-FI" dirty="0" err="1" smtClean="0"/>
              <a:t>enterprise</a:t>
            </a:r>
            <a:r>
              <a:rPr lang="fi-FI" dirty="0" smtClean="0"/>
              <a:t> </a:t>
            </a:r>
            <a:r>
              <a:rPr lang="fi-FI" dirty="0" err="1" smtClean="0"/>
              <a:t>storage</a:t>
            </a:r>
            <a:r>
              <a:rPr lang="fi-FI" dirty="0" smtClean="0"/>
              <a:t> </a:t>
            </a:r>
            <a:r>
              <a:rPr lang="fi-FI" dirty="0" err="1" smtClean="0"/>
              <a:t>solution</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788024" y="1052736"/>
            <a:ext cx="3888432" cy="5507724"/>
          </a:xfrm>
          <a:prstGeom prst="rect">
            <a:avLst/>
          </a:prstGeom>
          <a:noFill/>
          <a:ln w="9525">
            <a:noFill/>
            <a:miter lim="800000"/>
            <a:headEnd/>
            <a:tailEnd/>
          </a:ln>
        </p:spPr>
      </p:pic>
      <p:sp>
        <p:nvSpPr>
          <p:cNvPr id="5" name="Rectangle 4"/>
          <p:cNvSpPr/>
          <p:nvPr/>
        </p:nvSpPr>
        <p:spPr>
          <a:xfrm>
            <a:off x="4644008" y="908720"/>
            <a:ext cx="936104" cy="50405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
            <a:ext cx="7308400" cy="764704"/>
          </a:xfrm>
        </p:spPr>
        <p:txBody>
          <a:bodyPr/>
          <a:lstStyle/>
          <a:p>
            <a:r>
              <a:rPr lang="fi-FI" dirty="0" smtClean="0">
                <a:solidFill>
                  <a:schemeClr val="tx2"/>
                </a:solidFill>
              </a:rPr>
              <a:t>In </a:t>
            </a:r>
            <a:r>
              <a:rPr lang="fi-FI" dirty="0" err="1" smtClean="0">
                <a:solidFill>
                  <a:schemeClr val="tx2"/>
                </a:solidFill>
              </a:rPr>
              <a:t>practise</a:t>
            </a:r>
            <a:endParaRPr lang="en-US" dirty="0">
              <a:solidFill>
                <a:schemeClr val="tx2"/>
              </a:solidFill>
            </a:endParaRPr>
          </a:p>
        </p:txBody>
      </p:sp>
      <p:sp>
        <p:nvSpPr>
          <p:cNvPr id="3" name="Content Placeholder 2"/>
          <p:cNvSpPr>
            <a:spLocks noGrp="1"/>
          </p:cNvSpPr>
          <p:nvPr>
            <p:ph idx="1"/>
          </p:nvPr>
        </p:nvSpPr>
        <p:spPr>
          <a:xfrm>
            <a:off x="323528" y="692696"/>
            <a:ext cx="8424936" cy="5045760"/>
          </a:xfrm>
        </p:spPr>
        <p:txBody>
          <a:bodyPr/>
          <a:lstStyle/>
          <a:p>
            <a:pPr>
              <a:buNone/>
            </a:pPr>
            <a:r>
              <a:rPr lang="fi-FI" dirty="0" err="1" smtClean="0"/>
              <a:t>Finnish</a:t>
            </a:r>
            <a:r>
              <a:rPr lang="fi-FI" dirty="0" smtClean="0"/>
              <a:t> common </a:t>
            </a:r>
            <a:r>
              <a:rPr lang="fi-FI" dirty="0" err="1" smtClean="0"/>
              <a:t>digital</a:t>
            </a:r>
            <a:r>
              <a:rPr lang="fi-FI" dirty="0" smtClean="0"/>
              <a:t> </a:t>
            </a:r>
            <a:r>
              <a:rPr lang="fi-FI" dirty="0" err="1" smtClean="0"/>
              <a:t>preservation</a:t>
            </a:r>
            <a:r>
              <a:rPr lang="fi-FI" dirty="0" smtClean="0"/>
              <a:t> </a:t>
            </a:r>
            <a:r>
              <a:rPr lang="fi-FI" dirty="0" err="1" smtClean="0"/>
              <a:t>system</a:t>
            </a:r>
            <a:r>
              <a:rPr lang="fi-FI" dirty="0" smtClean="0"/>
              <a:t>:</a:t>
            </a:r>
            <a:endParaRPr lang="en-US" dirty="0" smtClean="0"/>
          </a:p>
          <a:p>
            <a:r>
              <a:rPr lang="fi-FI" dirty="0" err="1" smtClean="0"/>
              <a:t>Highlights</a:t>
            </a:r>
            <a:r>
              <a:rPr lang="fi-FI" dirty="0" smtClean="0"/>
              <a:t> the </a:t>
            </a:r>
            <a:r>
              <a:rPr lang="fi-FI" dirty="0" err="1" smtClean="0"/>
              <a:t>ownership</a:t>
            </a:r>
            <a:r>
              <a:rPr lang="fi-FI" dirty="0" smtClean="0"/>
              <a:t> and </a:t>
            </a:r>
            <a:r>
              <a:rPr lang="fi-FI" dirty="0" err="1" smtClean="0"/>
              <a:t>roles</a:t>
            </a:r>
            <a:endParaRPr lang="fi-FI" dirty="0" smtClean="0"/>
          </a:p>
          <a:p>
            <a:r>
              <a:rPr lang="fi-FI" dirty="0" err="1" smtClean="0"/>
              <a:t>Needs</a:t>
            </a:r>
            <a:r>
              <a:rPr lang="fi-FI" dirty="0" smtClean="0"/>
              <a:t> </a:t>
            </a:r>
            <a:r>
              <a:rPr lang="fi-FI" dirty="0" err="1" smtClean="0"/>
              <a:t>actions</a:t>
            </a:r>
            <a:r>
              <a:rPr lang="fi-FI" dirty="0" smtClean="0"/>
              <a:t> </a:t>
            </a:r>
            <a:r>
              <a:rPr lang="fi-FI" dirty="0" err="1" smtClean="0"/>
              <a:t>starting</a:t>
            </a:r>
            <a:r>
              <a:rPr lang="fi-FI" dirty="0" smtClean="0"/>
              <a:t> </a:t>
            </a:r>
            <a:r>
              <a:rPr lang="fi-FI" dirty="0" err="1" smtClean="0"/>
              <a:t>from</a:t>
            </a:r>
            <a:r>
              <a:rPr lang="fi-FI" dirty="0" smtClean="0"/>
              <a:t> </a:t>
            </a:r>
            <a:r>
              <a:rPr lang="fi-FI" dirty="0" err="1" smtClean="0"/>
              <a:t>policy</a:t>
            </a:r>
            <a:r>
              <a:rPr lang="fi-FI" dirty="0" smtClean="0"/>
              <a:t> </a:t>
            </a:r>
            <a:r>
              <a:rPr lang="fi-FI" dirty="0" err="1" smtClean="0"/>
              <a:t>level</a:t>
            </a:r>
            <a:r>
              <a:rPr lang="fi-FI" dirty="0" smtClean="0"/>
              <a:t> and </a:t>
            </a:r>
            <a:r>
              <a:rPr lang="fi-FI" dirty="0" err="1" smtClean="0"/>
              <a:t>similarly</a:t>
            </a:r>
            <a:r>
              <a:rPr lang="fi-FI" dirty="0" smtClean="0"/>
              <a:t> </a:t>
            </a:r>
            <a:r>
              <a:rPr lang="fi-FI" dirty="0" err="1" smtClean="0"/>
              <a:t>from</a:t>
            </a:r>
            <a:r>
              <a:rPr lang="fi-FI" dirty="0" smtClean="0"/>
              <a:t> </a:t>
            </a:r>
            <a:r>
              <a:rPr lang="fi-FI" dirty="0" err="1" smtClean="0"/>
              <a:t>operational</a:t>
            </a:r>
            <a:r>
              <a:rPr lang="fi-FI" dirty="0" smtClean="0"/>
              <a:t> </a:t>
            </a:r>
            <a:r>
              <a:rPr lang="fi-FI" dirty="0" err="1" smtClean="0"/>
              <a:t>level</a:t>
            </a:r>
            <a:endParaRPr lang="en-US" dirty="0" smtClean="0"/>
          </a:p>
          <a:p>
            <a:r>
              <a:rPr lang="en-US" dirty="0" smtClean="0"/>
              <a:t>draws practices of partner organizations closer to each other</a:t>
            </a:r>
          </a:p>
          <a:p>
            <a:r>
              <a:rPr lang="en-US" dirty="0" smtClean="0"/>
              <a:t>reduces the costs and fragmented nature of the ICT systems</a:t>
            </a:r>
          </a:p>
          <a:p>
            <a:r>
              <a:rPr lang="en-US" dirty="0" smtClean="0"/>
              <a:t>intensifies cooperation</a:t>
            </a:r>
          </a:p>
          <a:p>
            <a:pPr>
              <a:buNone/>
            </a:pPr>
            <a:r>
              <a:rPr lang="fi-FI" dirty="0" err="1" smtClean="0"/>
              <a:t>However</a:t>
            </a:r>
            <a:r>
              <a:rPr lang="fi-FI" dirty="0" smtClean="0"/>
              <a:t>:</a:t>
            </a:r>
            <a:endParaRPr lang="en-US" dirty="0" smtClean="0"/>
          </a:p>
          <a:p>
            <a:r>
              <a:rPr lang="en-US" dirty="0" smtClean="0"/>
              <a:t>Common specification (profile) will be most likely updated several times in the future.</a:t>
            </a:r>
          </a:p>
          <a:p>
            <a:pPr lvl="1"/>
            <a:r>
              <a:rPr lang="en-US" dirty="0" smtClean="0"/>
              <a:t>requires a lot of discussion and collaboration.</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308400" cy="993775"/>
          </a:xfrm>
        </p:spPr>
        <p:txBody>
          <a:bodyPr>
            <a:normAutofit/>
          </a:bodyPr>
          <a:lstStyle/>
          <a:p>
            <a:r>
              <a:rPr lang="fi-FI" dirty="0" err="1" smtClean="0">
                <a:solidFill>
                  <a:schemeClr val="tx2"/>
                </a:solidFill>
              </a:rPr>
              <a:t>Actions</a:t>
            </a:r>
            <a:r>
              <a:rPr lang="fi-FI" dirty="0" smtClean="0">
                <a:solidFill>
                  <a:schemeClr val="tx2"/>
                </a:solidFill>
              </a:rPr>
              <a:t> on </a:t>
            </a:r>
            <a:r>
              <a:rPr lang="fi-FI" dirty="0" err="1" smtClean="0">
                <a:solidFill>
                  <a:schemeClr val="tx2"/>
                </a:solidFill>
              </a:rPr>
              <a:t>many</a:t>
            </a:r>
            <a:r>
              <a:rPr lang="fi-FI" dirty="0" smtClean="0">
                <a:solidFill>
                  <a:schemeClr val="tx2"/>
                </a:solidFill>
              </a:rPr>
              <a:t> </a:t>
            </a:r>
            <a:r>
              <a:rPr lang="fi-FI" dirty="0" err="1" smtClean="0">
                <a:solidFill>
                  <a:schemeClr val="tx2"/>
                </a:solidFill>
              </a:rPr>
              <a:t>levels</a:t>
            </a:r>
            <a:endParaRPr lang="en-US" dirty="0">
              <a:solidFill>
                <a:schemeClr val="tx2"/>
              </a:solidFill>
            </a:endParaRPr>
          </a:p>
        </p:txBody>
      </p:sp>
      <p:grpSp>
        <p:nvGrpSpPr>
          <p:cNvPr id="43" name="Group 42"/>
          <p:cNvGrpSpPr/>
          <p:nvPr/>
        </p:nvGrpSpPr>
        <p:grpSpPr>
          <a:xfrm>
            <a:off x="251520" y="1052736"/>
            <a:ext cx="8352928" cy="5400600"/>
            <a:chOff x="916209" y="2348880"/>
            <a:chExt cx="7843333" cy="3888432"/>
          </a:xfrm>
        </p:grpSpPr>
        <p:sp>
          <p:nvSpPr>
            <p:cNvPr id="85" name="Rectangle 84"/>
            <p:cNvSpPr/>
            <p:nvPr/>
          </p:nvSpPr>
          <p:spPr>
            <a:xfrm>
              <a:off x="982678" y="2348880"/>
              <a:ext cx="7776864" cy="2880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i-FI" sz="1000" dirty="0" err="1" smtClean="0">
                  <a:solidFill>
                    <a:schemeClr val="tx1"/>
                  </a:solidFill>
                </a:rPr>
                <a:t>Goal</a:t>
              </a:r>
              <a:r>
                <a:rPr lang="fi-FI" sz="1000" dirty="0" smtClean="0">
                  <a:solidFill>
                    <a:schemeClr val="tx1"/>
                  </a:solidFill>
                </a:rPr>
                <a:t>: the </a:t>
              </a:r>
              <a:r>
                <a:rPr lang="fi-FI" sz="1000" dirty="0" err="1" smtClean="0">
                  <a:solidFill>
                    <a:schemeClr val="tx1"/>
                  </a:solidFill>
                </a:rPr>
                <a:t>extensive</a:t>
              </a:r>
              <a:r>
                <a:rPr lang="fi-FI" sz="1000" dirty="0" smtClean="0">
                  <a:solidFill>
                    <a:schemeClr val="tx1"/>
                  </a:solidFill>
                </a:rPr>
                <a:t> </a:t>
              </a:r>
              <a:r>
                <a:rPr lang="fi-FI" sz="1000" dirty="0" err="1" smtClean="0">
                  <a:solidFill>
                    <a:schemeClr val="tx1"/>
                  </a:solidFill>
                </a:rPr>
                <a:t>use</a:t>
              </a:r>
              <a:r>
                <a:rPr lang="fi-FI" sz="1000" dirty="0" smtClean="0">
                  <a:solidFill>
                    <a:schemeClr val="tx1"/>
                  </a:solidFill>
                </a:rPr>
                <a:t> of </a:t>
              </a:r>
              <a:r>
                <a:rPr lang="fi-FI" sz="1000" dirty="0" err="1" smtClean="0">
                  <a:solidFill>
                    <a:schemeClr val="tx1"/>
                  </a:solidFill>
                </a:rPr>
                <a:t>publicly</a:t>
              </a:r>
              <a:r>
                <a:rPr lang="fi-FI" sz="1000" dirty="0" smtClean="0">
                  <a:solidFill>
                    <a:schemeClr val="tx1"/>
                  </a:solidFill>
                </a:rPr>
                <a:t> </a:t>
              </a:r>
              <a:r>
                <a:rPr lang="fi-FI" sz="1000" dirty="0" err="1" smtClean="0">
                  <a:solidFill>
                    <a:schemeClr val="tx1"/>
                  </a:solidFill>
                </a:rPr>
                <a:t>funded</a:t>
              </a:r>
              <a:r>
                <a:rPr lang="fi-FI" sz="1000" dirty="0" smtClean="0">
                  <a:solidFill>
                    <a:schemeClr val="tx1"/>
                  </a:solidFill>
                </a:rPr>
                <a:t> data in </a:t>
              </a:r>
              <a:r>
                <a:rPr lang="fi-FI" sz="1000" dirty="0" err="1" smtClean="0">
                  <a:solidFill>
                    <a:schemeClr val="tx1"/>
                  </a:solidFill>
                </a:rPr>
                <a:t>research</a:t>
              </a:r>
              <a:r>
                <a:rPr lang="fi-FI" sz="1000" dirty="0" smtClean="0">
                  <a:solidFill>
                    <a:schemeClr val="tx1"/>
                  </a:solidFill>
                </a:rPr>
                <a:t> </a:t>
              </a:r>
              <a:endParaRPr lang="en-US" sz="1000" dirty="0">
                <a:solidFill>
                  <a:schemeClr val="tx1"/>
                </a:solidFill>
              </a:endParaRPr>
            </a:p>
          </p:txBody>
        </p:sp>
        <p:sp>
          <p:nvSpPr>
            <p:cNvPr id="86" name="Rectangle 85"/>
            <p:cNvSpPr/>
            <p:nvPr/>
          </p:nvSpPr>
          <p:spPr>
            <a:xfrm>
              <a:off x="916209" y="5949280"/>
              <a:ext cx="7776864" cy="288032"/>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000" b="1" dirty="0" smtClean="0">
                  <a:solidFill>
                    <a:schemeClr val="tx1"/>
                  </a:solidFill>
                  <a:latin typeface="Arial" pitchFamily="34" charset="0"/>
                  <a:cs typeface="Arial" pitchFamily="34" charset="0"/>
                </a:rPr>
                <a:t>Main </a:t>
              </a:r>
              <a:r>
                <a:rPr lang="fi-FI" sz="1000" b="1" dirty="0" err="1" smtClean="0">
                  <a:solidFill>
                    <a:schemeClr val="tx1"/>
                  </a:solidFill>
                  <a:latin typeface="Arial" pitchFamily="34" charset="0"/>
                  <a:cs typeface="Arial" pitchFamily="34" charset="0"/>
                </a:rPr>
                <a:t>actors</a:t>
              </a:r>
              <a:endParaRPr lang="en-US" sz="1000" b="1" dirty="0">
                <a:solidFill>
                  <a:schemeClr val="tx1"/>
                </a:solidFill>
                <a:latin typeface="Arial" pitchFamily="34" charset="0"/>
                <a:cs typeface="Arial" pitchFamily="34" charset="0"/>
              </a:endParaRPr>
            </a:p>
          </p:txBody>
        </p:sp>
        <p:sp>
          <p:nvSpPr>
            <p:cNvPr id="87" name="Down Arrow 86"/>
            <p:cNvSpPr/>
            <p:nvPr/>
          </p:nvSpPr>
          <p:spPr>
            <a:xfrm>
              <a:off x="982678" y="2636912"/>
              <a:ext cx="1994068" cy="432048"/>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88" name="Down Arrow 87"/>
            <p:cNvSpPr/>
            <p:nvPr/>
          </p:nvSpPr>
          <p:spPr>
            <a:xfrm>
              <a:off x="2910277" y="2636912"/>
              <a:ext cx="1994068" cy="432048"/>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89" name="Down Arrow 88"/>
            <p:cNvSpPr/>
            <p:nvPr/>
          </p:nvSpPr>
          <p:spPr>
            <a:xfrm>
              <a:off x="4837876" y="2636912"/>
              <a:ext cx="1994068" cy="432048"/>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0" name="Down Arrow 89"/>
            <p:cNvSpPr/>
            <p:nvPr/>
          </p:nvSpPr>
          <p:spPr>
            <a:xfrm>
              <a:off x="6765474" y="2636912"/>
              <a:ext cx="1994068" cy="432048"/>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1" name="Rectangle 90"/>
            <p:cNvSpPr/>
            <p:nvPr/>
          </p:nvSpPr>
          <p:spPr>
            <a:xfrm>
              <a:off x="982678" y="3068960"/>
              <a:ext cx="7710395" cy="2016224"/>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Down Arrow 91"/>
            <p:cNvSpPr/>
            <p:nvPr/>
          </p:nvSpPr>
          <p:spPr>
            <a:xfrm rot="10800000">
              <a:off x="916209" y="5085185"/>
              <a:ext cx="1994068" cy="864095"/>
            </a:xfrm>
            <a:prstGeom prst="downArrow">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Down Arrow 92"/>
            <p:cNvSpPr/>
            <p:nvPr/>
          </p:nvSpPr>
          <p:spPr>
            <a:xfrm rot="10800000">
              <a:off x="2843808" y="5085185"/>
              <a:ext cx="1994068" cy="864095"/>
            </a:xfrm>
            <a:prstGeom prst="downArrow">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Down Arrow 93"/>
            <p:cNvSpPr/>
            <p:nvPr/>
          </p:nvSpPr>
          <p:spPr>
            <a:xfrm rot="10800000">
              <a:off x="4771407" y="5085185"/>
              <a:ext cx="1994068" cy="864095"/>
            </a:xfrm>
            <a:prstGeom prst="downArrow">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 name="Down Arrow 94"/>
            <p:cNvSpPr/>
            <p:nvPr/>
          </p:nvSpPr>
          <p:spPr>
            <a:xfrm rot="10800000">
              <a:off x="6699005" y="5085185"/>
              <a:ext cx="1994068" cy="864095"/>
            </a:xfrm>
            <a:prstGeom prst="downArrow">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 name="Flowchart: Magnetic Disk 95"/>
            <p:cNvSpPr/>
            <p:nvPr/>
          </p:nvSpPr>
          <p:spPr>
            <a:xfrm>
              <a:off x="1115616" y="3717032"/>
              <a:ext cx="1728192" cy="1296144"/>
            </a:xfrm>
            <a:prstGeom prst="flowChartMagneticDisk">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Flowchart: Magnetic Disk 96"/>
            <p:cNvSpPr/>
            <p:nvPr/>
          </p:nvSpPr>
          <p:spPr>
            <a:xfrm>
              <a:off x="2976746" y="3717032"/>
              <a:ext cx="1794661" cy="1296144"/>
            </a:xfrm>
            <a:prstGeom prst="flowChartMagneticDisk">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 name="Flowchart: Magnetic Disk 97"/>
            <p:cNvSpPr/>
            <p:nvPr/>
          </p:nvSpPr>
          <p:spPr>
            <a:xfrm>
              <a:off x="4970814" y="3717032"/>
              <a:ext cx="1794661" cy="1296144"/>
            </a:xfrm>
            <a:prstGeom prst="flowChartMagneticDisk">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 name="Flowchart: Magnetic Disk 98"/>
            <p:cNvSpPr/>
            <p:nvPr/>
          </p:nvSpPr>
          <p:spPr>
            <a:xfrm>
              <a:off x="6898412" y="3717032"/>
              <a:ext cx="1661723" cy="1296144"/>
            </a:xfrm>
            <a:prstGeom prst="flowChartMagneticDisk">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Rectangle 99"/>
            <p:cNvSpPr/>
            <p:nvPr/>
          </p:nvSpPr>
          <p:spPr>
            <a:xfrm>
              <a:off x="1049147" y="3356992"/>
              <a:ext cx="7577457" cy="216024"/>
            </a:xfrm>
            <a:prstGeom prst="rect">
              <a:avLst/>
            </a:prstGeom>
            <a:solidFill>
              <a:schemeClr val="tx2">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01" name="TextBox 100"/>
            <p:cNvSpPr txBox="1"/>
            <p:nvPr/>
          </p:nvSpPr>
          <p:spPr>
            <a:xfrm>
              <a:off x="1381492" y="3356993"/>
              <a:ext cx="907621" cy="246221"/>
            </a:xfrm>
            <a:prstGeom prst="rect">
              <a:avLst/>
            </a:prstGeom>
            <a:noFill/>
          </p:spPr>
          <p:txBody>
            <a:bodyPr wrap="none" rtlCol="0">
              <a:spAutoFit/>
            </a:bodyPr>
            <a:lstStyle/>
            <a:p>
              <a:r>
                <a:rPr lang="fi-FI" sz="1000" i="1" dirty="0" err="1" smtClean="0"/>
                <a:t>Coordination</a:t>
              </a:r>
              <a:endParaRPr lang="en-US" sz="1000" i="1" dirty="0"/>
            </a:p>
          </p:txBody>
        </p:sp>
        <p:sp>
          <p:nvSpPr>
            <p:cNvPr id="102" name="TextBox 101"/>
            <p:cNvSpPr txBox="1"/>
            <p:nvPr/>
          </p:nvSpPr>
          <p:spPr>
            <a:xfrm>
              <a:off x="2444995" y="3356993"/>
              <a:ext cx="909223" cy="246221"/>
            </a:xfrm>
            <a:prstGeom prst="rect">
              <a:avLst/>
            </a:prstGeom>
            <a:noFill/>
          </p:spPr>
          <p:txBody>
            <a:bodyPr wrap="none" rtlCol="0">
              <a:spAutoFit/>
            </a:bodyPr>
            <a:lstStyle/>
            <a:p>
              <a:r>
                <a:rPr lang="fi-FI" sz="1000" i="1" dirty="0" err="1" smtClean="0"/>
                <a:t>Role</a:t>
              </a:r>
              <a:r>
                <a:rPr lang="fi-FI" sz="1000" i="1" dirty="0" smtClean="0"/>
                <a:t> division</a:t>
              </a:r>
              <a:endParaRPr lang="en-US" sz="1000" i="1" dirty="0"/>
            </a:p>
          </p:txBody>
        </p:sp>
        <p:sp>
          <p:nvSpPr>
            <p:cNvPr id="103" name="TextBox 102"/>
            <p:cNvSpPr txBox="1"/>
            <p:nvPr/>
          </p:nvSpPr>
          <p:spPr>
            <a:xfrm>
              <a:off x="3533311" y="3356993"/>
              <a:ext cx="615874" cy="246221"/>
            </a:xfrm>
            <a:prstGeom prst="rect">
              <a:avLst/>
            </a:prstGeom>
            <a:noFill/>
          </p:spPr>
          <p:txBody>
            <a:bodyPr wrap="none" rtlCol="0">
              <a:spAutoFit/>
            </a:bodyPr>
            <a:lstStyle/>
            <a:p>
              <a:r>
                <a:rPr lang="fi-FI" sz="1000" i="1" dirty="0" err="1" smtClean="0"/>
                <a:t>Attitude</a:t>
              </a:r>
              <a:endParaRPr lang="en-US" sz="1000" i="1" dirty="0"/>
            </a:p>
          </p:txBody>
        </p:sp>
        <p:sp>
          <p:nvSpPr>
            <p:cNvPr id="104" name="TextBox 103"/>
            <p:cNvSpPr txBox="1"/>
            <p:nvPr/>
          </p:nvSpPr>
          <p:spPr>
            <a:xfrm>
              <a:off x="4638470" y="3356993"/>
              <a:ext cx="936475" cy="246221"/>
            </a:xfrm>
            <a:prstGeom prst="rect">
              <a:avLst/>
            </a:prstGeom>
            <a:noFill/>
          </p:spPr>
          <p:txBody>
            <a:bodyPr wrap="none" rtlCol="0">
              <a:spAutoFit/>
            </a:bodyPr>
            <a:lstStyle/>
            <a:p>
              <a:r>
                <a:rPr lang="fi-FI" sz="1000" i="1" dirty="0" err="1" smtClean="0"/>
                <a:t>Collaboration</a:t>
              </a:r>
              <a:endParaRPr lang="en-US" sz="1000" i="1" dirty="0"/>
            </a:p>
          </p:txBody>
        </p:sp>
        <p:sp>
          <p:nvSpPr>
            <p:cNvPr id="105" name="TextBox 104"/>
            <p:cNvSpPr txBox="1"/>
            <p:nvPr/>
          </p:nvSpPr>
          <p:spPr>
            <a:xfrm>
              <a:off x="5768099" y="3356993"/>
              <a:ext cx="1021433" cy="246221"/>
            </a:xfrm>
            <a:prstGeom prst="rect">
              <a:avLst/>
            </a:prstGeom>
            <a:noFill/>
          </p:spPr>
          <p:txBody>
            <a:bodyPr wrap="none" rtlCol="0">
              <a:spAutoFit/>
            </a:bodyPr>
            <a:lstStyle/>
            <a:p>
              <a:r>
                <a:rPr lang="fi-FI" sz="1000" i="1" dirty="0" err="1" smtClean="0"/>
                <a:t>Interoperability</a:t>
              </a:r>
              <a:endParaRPr lang="en-US" sz="1000" i="1" dirty="0"/>
            </a:p>
          </p:txBody>
        </p:sp>
        <p:sp>
          <p:nvSpPr>
            <p:cNvPr id="106" name="TextBox 105"/>
            <p:cNvSpPr txBox="1"/>
            <p:nvPr/>
          </p:nvSpPr>
          <p:spPr>
            <a:xfrm>
              <a:off x="7427097" y="3356993"/>
              <a:ext cx="795411" cy="246221"/>
            </a:xfrm>
            <a:prstGeom prst="rect">
              <a:avLst/>
            </a:prstGeom>
            <a:noFill/>
          </p:spPr>
          <p:txBody>
            <a:bodyPr wrap="none" rtlCol="0">
              <a:spAutoFit/>
            </a:bodyPr>
            <a:lstStyle/>
            <a:p>
              <a:r>
                <a:rPr lang="fi-FI" sz="1000" i="1" dirty="0" smtClean="0"/>
                <a:t>Resources</a:t>
              </a:r>
              <a:endParaRPr lang="en-US" sz="1000" i="1" dirty="0"/>
            </a:p>
          </p:txBody>
        </p:sp>
        <p:sp>
          <p:nvSpPr>
            <p:cNvPr id="107" name="TextBox 106"/>
            <p:cNvSpPr txBox="1"/>
            <p:nvPr/>
          </p:nvSpPr>
          <p:spPr>
            <a:xfrm>
              <a:off x="1444350" y="3717032"/>
              <a:ext cx="1040670" cy="400110"/>
            </a:xfrm>
            <a:prstGeom prst="rect">
              <a:avLst/>
            </a:prstGeom>
            <a:noFill/>
          </p:spPr>
          <p:txBody>
            <a:bodyPr wrap="none" rtlCol="0">
              <a:spAutoFit/>
            </a:bodyPr>
            <a:lstStyle/>
            <a:p>
              <a:pPr algn="ctr"/>
              <a:r>
                <a:rPr lang="fi-FI" sz="1000" dirty="0" err="1" smtClean="0"/>
                <a:t>Political</a:t>
              </a:r>
              <a:r>
                <a:rPr lang="fi-FI" sz="1000" dirty="0" smtClean="0"/>
                <a:t> </a:t>
              </a:r>
              <a:r>
                <a:rPr lang="fi-FI" sz="1000" dirty="0" err="1" smtClean="0"/>
                <a:t>will</a:t>
              </a:r>
              <a:endParaRPr lang="fi-FI" sz="1000" dirty="0" smtClean="0"/>
            </a:p>
            <a:p>
              <a:pPr algn="ctr"/>
              <a:r>
                <a:rPr lang="fi-FI" sz="1000" dirty="0" smtClean="0"/>
                <a:t>and data </a:t>
              </a:r>
              <a:r>
                <a:rPr lang="fi-FI" sz="1000" dirty="0" err="1" smtClean="0"/>
                <a:t>policy</a:t>
              </a:r>
              <a:endParaRPr lang="en-US" sz="1000" dirty="0"/>
            </a:p>
          </p:txBody>
        </p:sp>
        <p:sp>
          <p:nvSpPr>
            <p:cNvPr id="108" name="TextBox 107"/>
            <p:cNvSpPr txBox="1"/>
            <p:nvPr/>
          </p:nvSpPr>
          <p:spPr>
            <a:xfrm>
              <a:off x="3457370" y="3717032"/>
              <a:ext cx="793808" cy="400110"/>
            </a:xfrm>
            <a:prstGeom prst="rect">
              <a:avLst/>
            </a:prstGeom>
            <a:noFill/>
          </p:spPr>
          <p:txBody>
            <a:bodyPr wrap="none" rtlCol="0">
              <a:spAutoFit/>
            </a:bodyPr>
            <a:lstStyle/>
            <a:p>
              <a:pPr algn="ctr"/>
              <a:r>
                <a:rPr lang="fi-FI" sz="1000" dirty="0" err="1" smtClean="0"/>
                <a:t>Legislation</a:t>
              </a:r>
              <a:endParaRPr lang="fi-FI" sz="1000" dirty="0" smtClean="0"/>
            </a:p>
            <a:p>
              <a:pPr algn="ctr"/>
              <a:r>
                <a:rPr lang="fi-FI" sz="1000" dirty="0" err="1" smtClean="0"/>
                <a:t>renewal</a:t>
              </a:r>
              <a:endParaRPr lang="en-US" sz="1000" dirty="0"/>
            </a:p>
          </p:txBody>
        </p:sp>
        <p:sp>
          <p:nvSpPr>
            <p:cNvPr id="109" name="TextBox 108"/>
            <p:cNvSpPr txBox="1"/>
            <p:nvPr/>
          </p:nvSpPr>
          <p:spPr>
            <a:xfrm>
              <a:off x="5323253" y="3717032"/>
              <a:ext cx="936475" cy="400110"/>
            </a:xfrm>
            <a:prstGeom prst="rect">
              <a:avLst/>
            </a:prstGeom>
            <a:noFill/>
          </p:spPr>
          <p:txBody>
            <a:bodyPr wrap="none" rtlCol="0">
              <a:spAutoFit/>
            </a:bodyPr>
            <a:lstStyle/>
            <a:p>
              <a:pPr algn="ctr"/>
              <a:r>
                <a:rPr lang="fi-FI" sz="1000" dirty="0" err="1" smtClean="0"/>
                <a:t>Development</a:t>
              </a:r>
              <a:endParaRPr lang="fi-FI" sz="1000" dirty="0" smtClean="0"/>
            </a:p>
            <a:p>
              <a:pPr algn="ctr"/>
              <a:r>
                <a:rPr lang="fi-FI" sz="1000" dirty="0" smtClean="0"/>
                <a:t>of </a:t>
              </a:r>
              <a:r>
                <a:rPr lang="fi-FI" sz="1000" dirty="0" err="1" smtClean="0"/>
                <a:t>practices</a:t>
              </a:r>
              <a:endParaRPr lang="en-US" sz="1000" dirty="0"/>
            </a:p>
          </p:txBody>
        </p:sp>
        <p:sp>
          <p:nvSpPr>
            <p:cNvPr id="110" name="TextBox 109"/>
            <p:cNvSpPr txBox="1"/>
            <p:nvPr/>
          </p:nvSpPr>
          <p:spPr>
            <a:xfrm>
              <a:off x="7045401" y="3667090"/>
              <a:ext cx="1439818" cy="553998"/>
            </a:xfrm>
            <a:prstGeom prst="rect">
              <a:avLst/>
            </a:prstGeom>
            <a:noFill/>
          </p:spPr>
          <p:txBody>
            <a:bodyPr wrap="none" rtlCol="0">
              <a:spAutoFit/>
            </a:bodyPr>
            <a:lstStyle/>
            <a:p>
              <a:pPr algn="ctr"/>
              <a:r>
                <a:rPr lang="fi-FI" sz="1000" dirty="0" smtClean="0"/>
                <a:t>The data</a:t>
              </a:r>
            </a:p>
            <a:p>
              <a:pPr algn="ctr"/>
              <a:r>
                <a:rPr lang="fi-FI" sz="1000" dirty="0" err="1" smtClean="0"/>
                <a:t>infrastructure</a:t>
              </a:r>
              <a:r>
                <a:rPr lang="fi-FI" sz="1000" dirty="0" smtClean="0"/>
                <a:t> </a:t>
              </a:r>
              <a:r>
                <a:rPr lang="fi-FI" sz="1000" dirty="0" err="1" smtClean="0"/>
                <a:t>building</a:t>
              </a:r>
              <a:r>
                <a:rPr lang="fi-FI" sz="1000" dirty="0" smtClean="0"/>
                <a:t> </a:t>
              </a:r>
            </a:p>
            <a:p>
              <a:pPr algn="ctr"/>
              <a:r>
                <a:rPr lang="fi-FI" sz="1000" dirty="0" err="1" smtClean="0"/>
                <a:t>blocks</a:t>
              </a:r>
              <a:endParaRPr lang="fi-FI" sz="1000" dirty="0" smtClean="0"/>
            </a:p>
          </p:txBody>
        </p:sp>
        <p:sp>
          <p:nvSpPr>
            <p:cNvPr id="111" name="TextBox 110"/>
            <p:cNvSpPr txBox="1"/>
            <p:nvPr/>
          </p:nvSpPr>
          <p:spPr>
            <a:xfrm>
              <a:off x="1527406" y="5229201"/>
              <a:ext cx="758541" cy="461665"/>
            </a:xfrm>
            <a:prstGeom prst="rect">
              <a:avLst/>
            </a:prstGeom>
            <a:noFill/>
          </p:spPr>
          <p:txBody>
            <a:bodyPr wrap="none" rtlCol="0">
              <a:spAutoFit/>
            </a:bodyPr>
            <a:lstStyle/>
            <a:p>
              <a:r>
                <a:rPr lang="fi-FI" sz="800" dirty="0" err="1" smtClean="0"/>
                <a:t>Ministries</a:t>
              </a:r>
              <a:r>
                <a:rPr lang="fi-FI" sz="800" dirty="0" smtClean="0"/>
                <a:t>,</a:t>
              </a:r>
            </a:p>
            <a:p>
              <a:r>
                <a:rPr lang="fi-FI" sz="800" dirty="0" err="1" smtClean="0"/>
                <a:t>government</a:t>
              </a:r>
              <a:r>
                <a:rPr lang="fi-FI" sz="800" dirty="0" smtClean="0"/>
                <a:t>,</a:t>
              </a:r>
            </a:p>
            <a:p>
              <a:r>
                <a:rPr lang="fi-FI" sz="800" dirty="0" err="1" smtClean="0"/>
                <a:t>state</a:t>
              </a:r>
              <a:r>
                <a:rPr lang="fi-FI" sz="800" dirty="0" smtClean="0"/>
                <a:t> </a:t>
              </a:r>
              <a:r>
                <a:rPr lang="fi-FI" sz="800" dirty="0" err="1" smtClean="0"/>
                <a:t>council</a:t>
              </a:r>
              <a:endParaRPr lang="en-US" sz="800" dirty="0"/>
            </a:p>
          </p:txBody>
        </p:sp>
        <p:sp>
          <p:nvSpPr>
            <p:cNvPr id="112" name="TextBox 111"/>
            <p:cNvSpPr txBox="1"/>
            <p:nvPr/>
          </p:nvSpPr>
          <p:spPr>
            <a:xfrm>
              <a:off x="3404577" y="5229201"/>
              <a:ext cx="885179" cy="584775"/>
            </a:xfrm>
            <a:prstGeom prst="rect">
              <a:avLst/>
            </a:prstGeom>
            <a:noFill/>
          </p:spPr>
          <p:txBody>
            <a:bodyPr wrap="none" rtlCol="0">
              <a:spAutoFit/>
            </a:bodyPr>
            <a:lstStyle/>
            <a:p>
              <a:r>
                <a:rPr lang="fi-FI" sz="800" dirty="0" err="1" smtClean="0"/>
                <a:t>Ministries</a:t>
              </a:r>
              <a:r>
                <a:rPr lang="fi-FI" sz="800" dirty="0" smtClean="0"/>
                <a:t>,</a:t>
              </a:r>
            </a:p>
            <a:p>
              <a:r>
                <a:rPr lang="fi-FI" sz="800" dirty="0" smtClean="0"/>
                <a:t>Data </a:t>
              </a:r>
              <a:r>
                <a:rPr lang="fi-FI" sz="800" dirty="0" err="1" smtClean="0"/>
                <a:t>protection</a:t>
              </a:r>
              <a:endParaRPr lang="fi-FI" sz="800" dirty="0" smtClean="0"/>
            </a:p>
            <a:p>
              <a:r>
                <a:rPr lang="fi-FI" sz="800" dirty="0" err="1" smtClean="0"/>
                <a:t>commissioner</a:t>
              </a:r>
              <a:r>
                <a:rPr lang="fi-FI" sz="800" dirty="0" smtClean="0"/>
                <a:t>,</a:t>
              </a:r>
            </a:p>
            <a:p>
              <a:r>
                <a:rPr lang="fi-FI" sz="800" dirty="0" smtClean="0"/>
                <a:t>the </a:t>
              </a:r>
              <a:r>
                <a:rPr lang="fi-FI" sz="800" dirty="0" err="1" smtClean="0"/>
                <a:t>parliament</a:t>
              </a:r>
              <a:endParaRPr lang="en-US" sz="800" dirty="0"/>
            </a:p>
          </p:txBody>
        </p:sp>
        <p:sp>
          <p:nvSpPr>
            <p:cNvPr id="113" name="TextBox 112"/>
            <p:cNvSpPr txBox="1"/>
            <p:nvPr/>
          </p:nvSpPr>
          <p:spPr>
            <a:xfrm>
              <a:off x="5236689" y="5220490"/>
              <a:ext cx="1569660" cy="830997"/>
            </a:xfrm>
            <a:prstGeom prst="rect">
              <a:avLst/>
            </a:prstGeom>
            <a:noFill/>
          </p:spPr>
          <p:txBody>
            <a:bodyPr wrap="none" rtlCol="0">
              <a:spAutoFit/>
            </a:bodyPr>
            <a:lstStyle/>
            <a:p>
              <a:r>
                <a:rPr lang="fi-FI" sz="800" dirty="0" err="1" smtClean="0"/>
                <a:t>Ministries,sponsors</a:t>
              </a:r>
              <a:r>
                <a:rPr lang="fi-FI" sz="800" dirty="0" smtClean="0"/>
                <a:t>,</a:t>
              </a:r>
            </a:p>
            <a:p>
              <a:r>
                <a:rPr lang="fi-FI" sz="800" dirty="0" smtClean="0"/>
                <a:t>Data </a:t>
              </a:r>
              <a:r>
                <a:rPr lang="fi-FI" sz="800" dirty="0" err="1" smtClean="0"/>
                <a:t>producing</a:t>
              </a:r>
              <a:r>
                <a:rPr lang="fi-FI" sz="800" dirty="0" smtClean="0"/>
                <a:t> and </a:t>
              </a:r>
              <a:r>
                <a:rPr lang="fi-FI" sz="800" dirty="0" err="1" smtClean="0"/>
                <a:t>governing</a:t>
              </a:r>
              <a:endParaRPr lang="fi-FI" sz="800" dirty="0" smtClean="0"/>
            </a:p>
            <a:p>
              <a:r>
                <a:rPr lang="fi-FI" sz="800" dirty="0" err="1" smtClean="0"/>
                <a:t>organizations</a:t>
              </a:r>
              <a:r>
                <a:rPr lang="fi-FI" sz="800" dirty="0" smtClean="0"/>
                <a:t>, </a:t>
              </a:r>
              <a:r>
                <a:rPr lang="fi-FI" sz="800" dirty="0" err="1" smtClean="0"/>
                <a:t>univer-</a:t>
              </a:r>
              <a:endParaRPr lang="fi-FI" sz="800" dirty="0" smtClean="0"/>
            </a:p>
            <a:p>
              <a:r>
                <a:rPr lang="fi-FI" sz="800" dirty="0" err="1" smtClean="0"/>
                <a:t>sities</a:t>
              </a:r>
              <a:r>
                <a:rPr lang="fi-FI" sz="800" dirty="0" smtClean="0"/>
                <a:t>, </a:t>
              </a:r>
              <a:r>
                <a:rPr lang="fi-FI" sz="800" dirty="0" err="1" smtClean="0"/>
                <a:t>research</a:t>
              </a:r>
              <a:r>
                <a:rPr lang="fi-FI" sz="800" dirty="0" smtClean="0"/>
                <a:t> </a:t>
              </a:r>
              <a:r>
                <a:rPr lang="fi-FI" sz="800" dirty="0" err="1" smtClean="0"/>
                <a:t>institu-</a:t>
              </a:r>
              <a:endParaRPr lang="fi-FI" sz="800" dirty="0" smtClean="0"/>
            </a:p>
            <a:p>
              <a:r>
                <a:rPr lang="fi-FI" sz="800" dirty="0" err="1" smtClean="0"/>
                <a:t>tions</a:t>
              </a:r>
              <a:r>
                <a:rPr lang="fi-FI" sz="800" dirty="0" smtClean="0"/>
                <a:t>, </a:t>
              </a:r>
              <a:r>
                <a:rPr lang="fi-FI" sz="800" dirty="0" err="1" smtClean="0"/>
                <a:t>researchers</a:t>
              </a:r>
              <a:endParaRPr lang="fi-FI" sz="800" dirty="0" smtClean="0"/>
            </a:p>
            <a:p>
              <a:endParaRPr lang="en-US" sz="800" dirty="0"/>
            </a:p>
          </p:txBody>
        </p:sp>
        <p:sp>
          <p:nvSpPr>
            <p:cNvPr id="114" name="TextBox 113"/>
            <p:cNvSpPr txBox="1"/>
            <p:nvPr/>
          </p:nvSpPr>
          <p:spPr>
            <a:xfrm>
              <a:off x="7133883" y="5229201"/>
              <a:ext cx="1257075" cy="830997"/>
            </a:xfrm>
            <a:prstGeom prst="rect">
              <a:avLst/>
            </a:prstGeom>
            <a:noFill/>
          </p:spPr>
          <p:txBody>
            <a:bodyPr wrap="none" rtlCol="0">
              <a:spAutoFit/>
            </a:bodyPr>
            <a:lstStyle/>
            <a:p>
              <a:r>
                <a:rPr lang="fi-FI" sz="800" dirty="0" smtClean="0"/>
                <a:t>The </a:t>
              </a:r>
              <a:r>
                <a:rPr lang="fi-FI" sz="800" dirty="0" err="1" smtClean="0"/>
                <a:t>ministry</a:t>
              </a:r>
              <a:r>
                <a:rPr lang="fi-FI" sz="800" dirty="0" smtClean="0"/>
                <a:t> of</a:t>
              </a:r>
            </a:p>
            <a:p>
              <a:r>
                <a:rPr lang="fi-FI" sz="800" dirty="0" smtClean="0"/>
                <a:t>culture and </a:t>
              </a:r>
              <a:r>
                <a:rPr lang="fi-FI" sz="800" dirty="0" err="1" smtClean="0"/>
                <a:t>education</a:t>
              </a:r>
              <a:r>
                <a:rPr lang="fi-FI" sz="800" dirty="0" smtClean="0"/>
                <a:t>,</a:t>
              </a:r>
            </a:p>
            <a:p>
              <a:r>
                <a:rPr lang="fi-FI" sz="800" dirty="0" err="1" smtClean="0"/>
                <a:t>research</a:t>
              </a:r>
              <a:r>
                <a:rPr lang="fi-FI" sz="800" dirty="0" smtClean="0"/>
                <a:t> </a:t>
              </a:r>
              <a:r>
                <a:rPr lang="fi-FI" sz="800" dirty="0" err="1" smtClean="0"/>
                <a:t>organizations</a:t>
              </a:r>
              <a:r>
                <a:rPr lang="fi-FI" sz="800" dirty="0" smtClean="0"/>
                <a:t>,</a:t>
              </a:r>
            </a:p>
            <a:p>
              <a:r>
                <a:rPr lang="fi-FI" sz="800" dirty="0" err="1" smtClean="0"/>
                <a:t>Infrastructure</a:t>
              </a:r>
              <a:r>
                <a:rPr lang="fi-FI" sz="800" dirty="0" smtClean="0"/>
                <a:t> </a:t>
              </a:r>
              <a:r>
                <a:rPr lang="fi-FI" sz="800" dirty="0" err="1" smtClean="0"/>
                <a:t>actors</a:t>
              </a:r>
              <a:endParaRPr lang="fi-FI" sz="800" dirty="0" smtClean="0"/>
            </a:p>
            <a:p>
              <a:endParaRPr lang="fi-FI" sz="800" dirty="0" smtClean="0"/>
            </a:p>
            <a:p>
              <a:endParaRPr lang="en-US" sz="800" dirty="0"/>
            </a:p>
          </p:txBody>
        </p:sp>
        <p:sp>
          <p:nvSpPr>
            <p:cNvPr id="115" name="TextBox 114"/>
            <p:cNvSpPr txBox="1"/>
            <p:nvPr/>
          </p:nvSpPr>
          <p:spPr>
            <a:xfrm>
              <a:off x="3973780" y="3068961"/>
              <a:ext cx="1539204" cy="246221"/>
            </a:xfrm>
            <a:prstGeom prst="rect">
              <a:avLst/>
            </a:prstGeom>
            <a:noFill/>
          </p:spPr>
          <p:txBody>
            <a:bodyPr wrap="none" rtlCol="0">
              <a:spAutoFit/>
            </a:bodyPr>
            <a:lstStyle/>
            <a:p>
              <a:r>
                <a:rPr lang="fi-FI" sz="1000" b="1" dirty="0" smtClean="0"/>
                <a:t>The </a:t>
              </a:r>
              <a:r>
                <a:rPr lang="fi-FI" sz="1000" b="1" dirty="0" err="1" smtClean="0"/>
                <a:t>required</a:t>
              </a:r>
              <a:r>
                <a:rPr lang="fi-FI" sz="1000" b="1" dirty="0" smtClean="0"/>
                <a:t> </a:t>
              </a:r>
              <a:r>
                <a:rPr lang="fi-FI" sz="1000" b="1" dirty="0" err="1" smtClean="0"/>
                <a:t>activities</a:t>
              </a:r>
              <a:endParaRPr lang="en-US" sz="1000" b="1" dirty="0"/>
            </a:p>
          </p:txBody>
        </p:sp>
        <p:sp>
          <p:nvSpPr>
            <p:cNvPr id="116" name="TextBox 115"/>
            <p:cNvSpPr txBox="1"/>
            <p:nvPr/>
          </p:nvSpPr>
          <p:spPr>
            <a:xfrm>
              <a:off x="1580898" y="2708921"/>
              <a:ext cx="747320" cy="246221"/>
            </a:xfrm>
            <a:prstGeom prst="rect">
              <a:avLst/>
            </a:prstGeom>
            <a:noFill/>
          </p:spPr>
          <p:txBody>
            <a:bodyPr wrap="none" rtlCol="0">
              <a:spAutoFit/>
            </a:bodyPr>
            <a:lstStyle/>
            <a:p>
              <a:r>
                <a:rPr lang="fi-FI" sz="1000" dirty="0" err="1" smtClean="0"/>
                <a:t>Discovery</a:t>
              </a:r>
              <a:endParaRPr lang="en-US" sz="1000" dirty="0"/>
            </a:p>
          </p:txBody>
        </p:sp>
        <p:sp>
          <p:nvSpPr>
            <p:cNvPr id="117" name="TextBox 116"/>
            <p:cNvSpPr txBox="1"/>
            <p:nvPr/>
          </p:nvSpPr>
          <p:spPr>
            <a:xfrm>
              <a:off x="3574967" y="2708921"/>
              <a:ext cx="788999" cy="246221"/>
            </a:xfrm>
            <a:prstGeom prst="rect">
              <a:avLst/>
            </a:prstGeom>
            <a:noFill/>
          </p:spPr>
          <p:txBody>
            <a:bodyPr wrap="none" rtlCol="0">
              <a:spAutoFit/>
            </a:bodyPr>
            <a:lstStyle/>
            <a:p>
              <a:r>
                <a:rPr lang="fi-FI" sz="1000" dirty="0" err="1" smtClean="0"/>
                <a:t>Availability</a:t>
              </a:r>
              <a:endParaRPr lang="en-US" sz="1000" dirty="0"/>
            </a:p>
          </p:txBody>
        </p:sp>
        <p:sp>
          <p:nvSpPr>
            <p:cNvPr id="118" name="TextBox 117"/>
            <p:cNvSpPr txBox="1"/>
            <p:nvPr/>
          </p:nvSpPr>
          <p:spPr>
            <a:xfrm>
              <a:off x="5502565" y="2708921"/>
              <a:ext cx="668773" cy="246221"/>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fi-FI" sz="1000" dirty="0" err="1" smtClean="0"/>
                <a:t>Usability</a:t>
              </a:r>
              <a:endParaRPr lang="en-US" sz="1000" dirty="0"/>
            </a:p>
          </p:txBody>
        </p:sp>
        <p:sp>
          <p:nvSpPr>
            <p:cNvPr id="119" name="TextBox 118"/>
            <p:cNvSpPr txBox="1"/>
            <p:nvPr/>
          </p:nvSpPr>
          <p:spPr>
            <a:xfrm>
              <a:off x="7363695" y="2708921"/>
              <a:ext cx="979755" cy="246221"/>
            </a:xfrm>
            <a:prstGeom prst="rect">
              <a:avLst/>
            </a:prstGeom>
            <a:noFill/>
          </p:spPr>
          <p:txBody>
            <a:bodyPr wrap="none" rtlCol="0">
              <a:spAutoFit/>
            </a:bodyPr>
            <a:lstStyle/>
            <a:p>
              <a:r>
                <a:rPr lang="fi-FI" sz="1000" dirty="0" smtClean="0"/>
                <a:t>Data life </a:t>
              </a:r>
              <a:r>
                <a:rPr lang="fi-FI" sz="1000" dirty="0" err="1" smtClean="0"/>
                <a:t>cycle</a:t>
              </a:r>
              <a:endParaRPr lang="en-US" sz="1000" dirty="0"/>
            </a:p>
          </p:txBody>
        </p:sp>
        <p:sp>
          <p:nvSpPr>
            <p:cNvPr id="120" name="TextBox 119"/>
            <p:cNvSpPr txBox="1"/>
            <p:nvPr/>
          </p:nvSpPr>
          <p:spPr>
            <a:xfrm>
              <a:off x="1116121" y="4090428"/>
              <a:ext cx="1540806" cy="1138773"/>
            </a:xfrm>
            <a:prstGeom prst="rect">
              <a:avLst/>
            </a:prstGeom>
            <a:noFill/>
          </p:spPr>
          <p:txBody>
            <a:bodyPr wrap="none" rtlCol="0">
              <a:spAutoFit/>
            </a:bodyPr>
            <a:lstStyle/>
            <a:p>
              <a:pPr>
                <a:buFont typeface="Arial" pitchFamily="34" charset="0"/>
                <a:buChar char="•"/>
              </a:pPr>
              <a:r>
                <a:rPr lang="fi-FI" sz="800" dirty="0" err="1" smtClean="0"/>
                <a:t>Political</a:t>
              </a:r>
              <a:r>
                <a:rPr lang="fi-FI" sz="800" dirty="0" smtClean="0"/>
                <a:t> </a:t>
              </a:r>
              <a:r>
                <a:rPr lang="fi-FI" sz="800" dirty="0" err="1" smtClean="0"/>
                <a:t>alignment</a:t>
              </a:r>
              <a:endParaRPr lang="fi-FI" sz="800" dirty="0" smtClean="0"/>
            </a:p>
            <a:p>
              <a:pPr>
                <a:buFont typeface="Arial" pitchFamily="34" charset="0"/>
                <a:buChar char="•"/>
              </a:pPr>
              <a:r>
                <a:rPr lang="fi-FI" sz="800" dirty="0" smtClean="0"/>
                <a:t>Common </a:t>
              </a:r>
              <a:r>
                <a:rPr lang="fi-FI" sz="800" dirty="0" err="1" smtClean="0"/>
                <a:t>goals</a:t>
              </a:r>
              <a:endParaRPr lang="fi-FI" sz="800" dirty="0" smtClean="0"/>
            </a:p>
            <a:p>
              <a:pPr>
                <a:buFont typeface="Arial" pitchFamily="34" charset="0"/>
                <a:buChar char="•"/>
              </a:pPr>
              <a:r>
                <a:rPr lang="fi-FI" sz="800" dirty="0" err="1" smtClean="0"/>
                <a:t>Principles</a:t>
              </a:r>
              <a:r>
                <a:rPr lang="fi-FI" sz="800" dirty="0" smtClean="0"/>
                <a:t> and the division of</a:t>
              </a:r>
            </a:p>
            <a:p>
              <a:r>
                <a:rPr lang="fi-FI" sz="800" dirty="0" err="1" smtClean="0"/>
                <a:t>responsibilities</a:t>
              </a:r>
              <a:endParaRPr lang="fi-FI" sz="800" dirty="0" smtClean="0"/>
            </a:p>
            <a:p>
              <a:pPr>
                <a:buFont typeface="Arial" pitchFamily="34" charset="0"/>
                <a:buChar char="•"/>
              </a:pPr>
              <a:r>
                <a:rPr lang="fi-FI" sz="800" dirty="0" err="1" smtClean="0"/>
                <a:t>Resource</a:t>
              </a:r>
              <a:r>
                <a:rPr lang="fi-FI" sz="800" dirty="0" smtClean="0"/>
                <a:t> </a:t>
              </a:r>
              <a:r>
                <a:rPr lang="fi-FI" sz="800" dirty="0" err="1" smtClean="0"/>
                <a:t>planning</a:t>
              </a:r>
              <a:endParaRPr lang="fi-FI" sz="800" dirty="0" smtClean="0"/>
            </a:p>
            <a:p>
              <a:pPr>
                <a:buFont typeface="Arial" pitchFamily="34" charset="0"/>
                <a:buChar char="•"/>
              </a:pPr>
              <a:r>
                <a:rPr lang="fi-FI" sz="800" dirty="0" err="1" smtClean="0"/>
                <a:t>Coordination</a:t>
              </a:r>
              <a:r>
                <a:rPr lang="fi-FI" sz="800" dirty="0" smtClean="0"/>
                <a:t> </a:t>
              </a:r>
              <a:r>
                <a:rPr lang="fi-FI" sz="800" dirty="0" err="1" smtClean="0"/>
                <a:t>enhancements</a:t>
              </a:r>
              <a:r>
                <a:rPr lang="fi-FI" sz="800" dirty="0" smtClean="0"/>
                <a:t> </a:t>
              </a:r>
            </a:p>
            <a:p>
              <a:endParaRPr lang="fi-FI" sz="1000" dirty="0" smtClean="0"/>
            </a:p>
            <a:p>
              <a:endParaRPr lang="fi-FI" sz="1000" dirty="0" smtClean="0"/>
            </a:p>
          </p:txBody>
        </p:sp>
        <p:sp>
          <p:nvSpPr>
            <p:cNvPr id="121" name="TextBox 120"/>
            <p:cNvSpPr txBox="1"/>
            <p:nvPr/>
          </p:nvSpPr>
          <p:spPr>
            <a:xfrm>
              <a:off x="3043215" y="4090427"/>
              <a:ext cx="1414170" cy="738664"/>
            </a:xfrm>
            <a:prstGeom prst="rect">
              <a:avLst/>
            </a:prstGeom>
            <a:noFill/>
          </p:spPr>
          <p:txBody>
            <a:bodyPr wrap="none" rtlCol="0">
              <a:spAutoFit/>
            </a:bodyPr>
            <a:lstStyle/>
            <a:p>
              <a:pPr>
                <a:buFont typeface="Arial" pitchFamily="34" charset="0"/>
                <a:buChar char="•"/>
              </a:pPr>
              <a:r>
                <a:rPr lang="fi-FI" sz="800" dirty="0" err="1" smtClean="0"/>
                <a:t>Clear</a:t>
              </a:r>
              <a:r>
                <a:rPr lang="fi-FI" sz="800" dirty="0" smtClean="0"/>
                <a:t> </a:t>
              </a:r>
              <a:r>
                <a:rPr lang="fi-FI" sz="800" dirty="0" err="1" smtClean="0"/>
                <a:t>rules</a:t>
              </a:r>
              <a:endParaRPr lang="fi-FI" sz="800" dirty="0" smtClean="0"/>
            </a:p>
            <a:p>
              <a:pPr>
                <a:buFont typeface="Arial" pitchFamily="34" charset="0"/>
                <a:buChar char="•"/>
              </a:pPr>
              <a:r>
                <a:rPr lang="fi-FI" sz="800" dirty="0" err="1" smtClean="0"/>
                <a:t>Removing</a:t>
              </a:r>
              <a:r>
                <a:rPr lang="fi-FI" sz="800" dirty="0" smtClean="0"/>
                <a:t> the </a:t>
              </a:r>
              <a:r>
                <a:rPr lang="fi-FI" sz="800" dirty="0" err="1" smtClean="0"/>
                <a:t>ambiguity</a:t>
              </a:r>
              <a:endParaRPr lang="fi-FI" sz="800" dirty="0" smtClean="0"/>
            </a:p>
            <a:p>
              <a:pPr>
                <a:buFont typeface="Arial" pitchFamily="34" charset="0"/>
                <a:buChar char="•"/>
              </a:pPr>
              <a:r>
                <a:rPr lang="fi-FI" sz="800" dirty="0" err="1" smtClean="0"/>
                <a:t>Easing</a:t>
              </a:r>
              <a:r>
                <a:rPr lang="fi-FI" sz="800" dirty="0" smtClean="0"/>
                <a:t> the </a:t>
              </a:r>
              <a:r>
                <a:rPr lang="fi-FI" sz="800" dirty="0" err="1" smtClean="0"/>
                <a:t>availability</a:t>
              </a:r>
              <a:r>
                <a:rPr lang="fi-FI" sz="800" dirty="0" smtClean="0"/>
                <a:t> and</a:t>
              </a:r>
            </a:p>
            <a:p>
              <a:r>
                <a:rPr lang="fi-FI" sz="800" dirty="0" err="1" smtClean="0"/>
                <a:t>usage</a:t>
              </a:r>
              <a:r>
                <a:rPr lang="fi-FI" sz="800" dirty="0" smtClean="0"/>
                <a:t> of </a:t>
              </a:r>
              <a:r>
                <a:rPr lang="fi-FI" sz="800" dirty="0" err="1" smtClean="0"/>
                <a:t>research</a:t>
              </a:r>
              <a:r>
                <a:rPr lang="fi-FI" sz="800" dirty="0" smtClean="0"/>
                <a:t> data</a:t>
              </a:r>
              <a:endParaRPr lang="fi-FI" sz="1000" dirty="0" smtClean="0"/>
            </a:p>
            <a:p>
              <a:endParaRPr lang="fi-FI" sz="1000" dirty="0" smtClean="0"/>
            </a:p>
          </p:txBody>
        </p:sp>
        <p:sp>
          <p:nvSpPr>
            <p:cNvPr id="122" name="TextBox 121"/>
            <p:cNvSpPr txBox="1"/>
            <p:nvPr/>
          </p:nvSpPr>
          <p:spPr>
            <a:xfrm>
              <a:off x="4970814" y="4149081"/>
              <a:ext cx="1939955" cy="984885"/>
            </a:xfrm>
            <a:prstGeom prst="rect">
              <a:avLst/>
            </a:prstGeom>
            <a:noFill/>
          </p:spPr>
          <p:txBody>
            <a:bodyPr wrap="none" rtlCol="0">
              <a:spAutoFit/>
            </a:bodyPr>
            <a:lstStyle/>
            <a:p>
              <a:pPr>
                <a:buFont typeface="Arial" pitchFamily="34" charset="0"/>
                <a:buChar char="•"/>
              </a:pPr>
              <a:r>
                <a:rPr lang="fi-FI" sz="800" dirty="0" smtClean="0"/>
                <a:t>Data </a:t>
              </a:r>
              <a:r>
                <a:rPr lang="fi-FI" sz="800" dirty="0" err="1" smtClean="0"/>
                <a:t>inventaries</a:t>
              </a:r>
              <a:endParaRPr lang="fi-FI" sz="800" dirty="0" smtClean="0"/>
            </a:p>
            <a:p>
              <a:pPr>
                <a:buFont typeface="Arial" pitchFamily="34" charset="0"/>
                <a:buChar char="•"/>
              </a:pPr>
              <a:r>
                <a:rPr lang="fi-FI" sz="800" dirty="0" err="1" smtClean="0"/>
                <a:t>Terms</a:t>
              </a:r>
              <a:r>
                <a:rPr lang="fi-FI" sz="800" dirty="0" smtClean="0"/>
                <a:t> of </a:t>
              </a:r>
              <a:r>
                <a:rPr lang="fi-FI" sz="800" dirty="0" err="1" smtClean="0"/>
                <a:t>use</a:t>
              </a:r>
              <a:endParaRPr lang="fi-FI" sz="800" dirty="0" smtClean="0"/>
            </a:p>
            <a:p>
              <a:pPr>
                <a:buFont typeface="Arial" pitchFamily="34" charset="0"/>
                <a:buChar char="•"/>
              </a:pPr>
              <a:r>
                <a:rPr lang="fi-FI" sz="800" dirty="0" err="1" smtClean="0"/>
                <a:t>Rules</a:t>
              </a:r>
              <a:r>
                <a:rPr lang="fi-FI" sz="800" dirty="0" smtClean="0"/>
                <a:t> for </a:t>
              </a:r>
              <a:r>
                <a:rPr lang="fi-FI" sz="800" dirty="0" err="1" smtClean="0"/>
                <a:t>financing</a:t>
              </a:r>
              <a:r>
                <a:rPr lang="fi-FI" sz="800" dirty="0" smtClean="0"/>
                <a:t> and </a:t>
              </a:r>
              <a:r>
                <a:rPr lang="fi-FI" sz="800" dirty="0" err="1" smtClean="0"/>
                <a:t>research</a:t>
              </a:r>
              <a:r>
                <a:rPr lang="fi-FI" sz="800" dirty="0" smtClean="0"/>
                <a:t> </a:t>
              </a:r>
              <a:r>
                <a:rPr lang="fi-FI" sz="800" dirty="0" err="1" smtClean="0"/>
                <a:t>prin-</a:t>
              </a:r>
              <a:endParaRPr lang="fi-FI" sz="800" dirty="0" smtClean="0"/>
            </a:p>
            <a:p>
              <a:r>
                <a:rPr lang="fi-FI" sz="800" dirty="0" err="1" smtClean="0"/>
                <a:t>ciples</a:t>
              </a:r>
              <a:endParaRPr lang="fi-FI" sz="800" dirty="0" smtClean="0"/>
            </a:p>
            <a:p>
              <a:pPr>
                <a:buFont typeface="Arial" pitchFamily="34" charset="0"/>
                <a:buChar char="•"/>
              </a:pPr>
              <a:r>
                <a:rPr lang="fi-FI" sz="800" dirty="0" smtClean="0"/>
                <a:t>The </a:t>
              </a:r>
              <a:r>
                <a:rPr lang="fi-FI" sz="800" dirty="0" err="1" smtClean="0"/>
                <a:t>strenghtening</a:t>
              </a:r>
              <a:r>
                <a:rPr lang="fi-FI" sz="800" dirty="0" smtClean="0"/>
                <a:t> of </a:t>
              </a:r>
              <a:r>
                <a:rPr lang="fi-FI" sz="800" dirty="0" err="1" smtClean="0"/>
                <a:t>skills</a:t>
              </a:r>
              <a:endParaRPr lang="fi-FI" sz="800" dirty="0" smtClean="0"/>
            </a:p>
            <a:p>
              <a:endParaRPr lang="fi-FI" sz="1000" dirty="0" smtClean="0"/>
            </a:p>
            <a:p>
              <a:endParaRPr lang="fi-FI" sz="800" dirty="0" smtClean="0"/>
            </a:p>
          </p:txBody>
        </p:sp>
        <p:sp>
          <p:nvSpPr>
            <p:cNvPr id="123" name="TextBox 122"/>
            <p:cNvSpPr txBox="1"/>
            <p:nvPr/>
          </p:nvSpPr>
          <p:spPr>
            <a:xfrm>
              <a:off x="6898412" y="4172308"/>
              <a:ext cx="1281120" cy="984885"/>
            </a:xfrm>
            <a:prstGeom prst="rect">
              <a:avLst/>
            </a:prstGeom>
            <a:noFill/>
          </p:spPr>
          <p:txBody>
            <a:bodyPr wrap="none" rtlCol="0">
              <a:spAutoFit/>
            </a:bodyPr>
            <a:lstStyle/>
            <a:p>
              <a:pPr>
                <a:buFont typeface="Arial" pitchFamily="34" charset="0"/>
                <a:buChar char="•"/>
              </a:pPr>
              <a:r>
                <a:rPr lang="fi-FI" sz="800" dirty="0" err="1" smtClean="0"/>
                <a:t>Interoperable</a:t>
              </a:r>
              <a:r>
                <a:rPr lang="fi-FI" sz="800" dirty="0" smtClean="0"/>
                <a:t> </a:t>
              </a:r>
              <a:r>
                <a:rPr lang="fi-FI" sz="800" dirty="0" err="1" smtClean="0"/>
                <a:t>systems</a:t>
              </a:r>
              <a:endParaRPr lang="fi-FI" sz="800" dirty="0" smtClean="0"/>
            </a:p>
            <a:p>
              <a:pPr>
                <a:buFont typeface="Arial" pitchFamily="34" charset="0"/>
                <a:buChar char="•"/>
              </a:pPr>
              <a:r>
                <a:rPr lang="fi-FI" sz="800" dirty="0" smtClean="0"/>
                <a:t>Common </a:t>
              </a:r>
              <a:r>
                <a:rPr lang="fi-FI" sz="800" dirty="0" err="1" smtClean="0"/>
                <a:t>services</a:t>
              </a:r>
              <a:endParaRPr lang="fi-FI" sz="800" dirty="0" smtClean="0"/>
            </a:p>
            <a:p>
              <a:pPr>
                <a:buFont typeface="Arial" pitchFamily="34" charset="0"/>
                <a:buChar char="•"/>
              </a:pPr>
              <a:r>
                <a:rPr lang="fi-FI" sz="800" dirty="0" err="1" smtClean="0"/>
                <a:t>Thematic</a:t>
              </a:r>
              <a:r>
                <a:rPr lang="fi-FI" sz="800" dirty="0" smtClean="0"/>
                <a:t> </a:t>
              </a:r>
              <a:r>
                <a:rPr lang="fi-FI" sz="800" dirty="0" err="1" smtClean="0"/>
                <a:t>applications</a:t>
              </a:r>
              <a:endParaRPr lang="fi-FI" sz="800" dirty="0" smtClean="0"/>
            </a:p>
            <a:p>
              <a:pPr>
                <a:buFont typeface="Arial" pitchFamily="34" charset="0"/>
                <a:buChar char="•"/>
              </a:pPr>
              <a:r>
                <a:rPr lang="fi-FI" sz="800" dirty="0" smtClean="0"/>
                <a:t>Long </a:t>
              </a:r>
              <a:r>
                <a:rPr lang="fi-FI" sz="800" dirty="0" err="1" smtClean="0"/>
                <a:t>term</a:t>
              </a:r>
              <a:r>
                <a:rPr lang="fi-FI" sz="800" dirty="0" smtClean="0"/>
                <a:t> </a:t>
              </a:r>
              <a:r>
                <a:rPr lang="fi-FI" sz="800" dirty="0" err="1" smtClean="0"/>
                <a:t>preservation</a:t>
              </a:r>
              <a:endParaRPr lang="fi-FI" sz="800" dirty="0" smtClean="0"/>
            </a:p>
            <a:p>
              <a:pPr>
                <a:buFont typeface="Arial" pitchFamily="34" charset="0"/>
                <a:buChar char="•"/>
              </a:pPr>
              <a:r>
                <a:rPr lang="fi-FI" sz="800" dirty="0" err="1" smtClean="0"/>
                <a:t>Investments</a:t>
              </a:r>
              <a:endParaRPr lang="fi-FI" sz="800" dirty="0" smtClean="0"/>
            </a:p>
            <a:p>
              <a:endParaRPr lang="fi-FI" sz="1000" dirty="0" smtClean="0"/>
            </a:p>
            <a:p>
              <a:endParaRPr lang="fi-FI" sz="800" dirty="0" smtClean="0"/>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solidFill>
                  <a:schemeClr val="tx2"/>
                </a:solidFill>
              </a:rPr>
              <a:t>Workload</a:t>
            </a:r>
            <a:r>
              <a:rPr lang="fi-FI" dirty="0" smtClean="0">
                <a:solidFill>
                  <a:schemeClr val="tx2"/>
                </a:solidFill>
              </a:rPr>
              <a:t> </a:t>
            </a:r>
            <a:r>
              <a:rPr lang="fi-FI" dirty="0" err="1" smtClean="0">
                <a:solidFill>
                  <a:schemeClr val="tx2"/>
                </a:solidFill>
              </a:rPr>
              <a:t>distribution</a:t>
            </a:r>
            <a:endParaRPr lang="en-US" dirty="0">
              <a:solidFill>
                <a:schemeClr val="tx2"/>
              </a:solidFill>
            </a:endParaRPr>
          </a:p>
        </p:txBody>
      </p:sp>
      <p:pic>
        <p:nvPicPr>
          <p:cNvPr id="3" name="Picture 2"/>
          <p:cNvPicPr/>
          <p:nvPr/>
        </p:nvPicPr>
        <p:blipFill>
          <a:blip r:embed="rId2" cstate="print">
            <a:clrChange>
              <a:clrFrom>
                <a:srgbClr val="FFFFFF"/>
              </a:clrFrom>
              <a:clrTo>
                <a:srgbClr val="FFFFFF">
                  <a:alpha val="0"/>
                </a:srgbClr>
              </a:clrTo>
            </a:clrChange>
          </a:blip>
          <a:srcRect l="11927" r="33945"/>
          <a:stretch>
            <a:fillRect/>
          </a:stretch>
        </p:blipFill>
        <p:spPr bwMode="auto">
          <a:xfrm>
            <a:off x="251520" y="2132856"/>
            <a:ext cx="4248472" cy="3811221"/>
          </a:xfrm>
          <a:prstGeom prst="rect">
            <a:avLst/>
          </a:prstGeom>
          <a:noFill/>
          <a:ln w="9525">
            <a:noFill/>
            <a:miter lim="800000"/>
            <a:headEnd/>
            <a:tailEnd/>
          </a:ln>
        </p:spPr>
      </p:pic>
      <p:pic>
        <p:nvPicPr>
          <p:cNvPr id="4" name="Picture 3"/>
          <p:cNvPicPr/>
          <p:nvPr/>
        </p:nvPicPr>
        <p:blipFill>
          <a:blip r:embed="rId3" cstate="print">
            <a:clrChange>
              <a:clrFrom>
                <a:srgbClr val="FFFFFF"/>
              </a:clrFrom>
              <a:clrTo>
                <a:srgbClr val="FFFFFF">
                  <a:alpha val="0"/>
                </a:srgbClr>
              </a:clrTo>
            </a:clrChange>
          </a:blip>
          <a:srcRect l="11968" r="31301"/>
          <a:stretch>
            <a:fillRect/>
          </a:stretch>
        </p:blipFill>
        <p:spPr bwMode="auto">
          <a:xfrm>
            <a:off x="4706614" y="2132856"/>
            <a:ext cx="4437386" cy="3816424"/>
          </a:xfrm>
          <a:prstGeom prst="rect">
            <a:avLst/>
          </a:prstGeom>
          <a:noFill/>
          <a:ln w="9525">
            <a:noFill/>
            <a:miter lim="800000"/>
            <a:headEnd/>
            <a:tailEnd/>
          </a:ln>
        </p:spPr>
      </p:pic>
      <p:pic>
        <p:nvPicPr>
          <p:cNvPr id="5122" name="Picture 2"/>
          <p:cNvPicPr>
            <a:picLocks noChangeAspect="1" noChangeArrowheads="1"/>
          </p:cNvPicPr>
          <p:nvPr/>
        </p:nvPicPr>
        <p:blipFill>
          <a:blip r:embed="rId4" cstate="print"/>
          <a:srcRect l="11731" t="15303" r="19686" b="63656"/>
          <a:stretch>
            <a:fillRect/>
          </a:stretch>
        </p:blipFill>
        <p:spPr bwMode="auto">
          <a:xfrm>
            <a:off x="2123728" y="5805264"/>
            <a:ext cx="4896544" cy="708710"/>
          </a:xfrm>
          <a:prstGeom prst="rect">
            <a:avLst/>
          </a:prstGeom>
          <a:noFill/>
          <a:ln w="9525">
            <a:noFill/>
            <a:miter lim="800000"/>
            <a:headEnd/>
            <a:tailEnd/>
          </a:ln>
          <a:effectLst/>
        </p:spPr>
      </p:pic>
      <p:sp>
        <p:nvSpPr>
          <p:cNvPr id="6" name="TextBox 5"/>
          <p:cNvSpPr txBox="1"/>
          <p:nvPr/>
        </p:nvSpPr>
        <p:spPr>
          <a:xfrm>
            <a:off x="5388753" y="1835532"/>
            <a:ext cx="3198311" cy="369332"/>
          </a:xfrm>
          <a:prstGeom prst="rect">
            <a:avLst/>
          </a:prstGeom>
          <a:noFill/>
        </p:spPr>
        <p:txBody>
          <a:bodyPr wrap="none" rtlCol="0">
            <a:spAutoFit/>
          </a:bodyPr>
          <a:lstStyle/>
          <a:p>
            <a:r>
              <a:rPr lang="fi-FI" dirty="0" err="1" smtClean="0">
                <a:solidFill>
                  <a:schemeClr val="tx2"/>
                </a:solidFill>
              </a:rPr>
              <a:t>Preservation</a:t>
            </a:r>
            <a:r>
              <a:rPr lang="fi-FI" dirty="0" smtClean="0">
                <a:solidFill>
                  <a:schemeClr val="tx2"/>
                </a:solidFill>
              </a:rPr>
              <a:t> of </a:t>
            </a:r>
            <a:r>
              <a:rPr lang="fi-FI" dirty="0" err="1" smtClean="0">
                <a:solidFill>
                  <a:schemeClr val="tx2"/>
                </a:solidFill>
              </a:rPr>
              <a:t>scientific</a:t>
            </a:r>
            <a:r>
              <a:rPr lang="fi-FI" dirty="0" smtClean="0">
                <a:solidFill>
                  <a:schemeClr val="tx2"/>
                </a:solidFill>
              </a:rPr>
              <a:t> data</a:t>
            </a:r>
            <a:endParaRPr lang="en-US" dirty="0">
              <a:solidFill>
                <a:schemeClr val="tx2"/>
              </a:solidFill>
            </a:endParaRPr>
          </a:p>
        </p:txBody>
      </p:sp>
      <p:sp>
        <p:nvSpPr>
          <p:cNvPr id="7" name="Rectangle 6"/>
          <p:cNvSpPr/>
          <p:nvPr/>
        </p:nvSpPr>
        <p:spPr>
          <a:xfrm>
            <a:off x="323528" y="1700808"/>
            <a:ext cx="4572000" cy="369332"/>
          </a:xfrm>
          <a:prstGeom prst="rect">
            <a:avLst/>
          </a:prstGeom>
        </p:spPr>
        <p:txBody>
          <a:bodyPr>
            <a:spAutoFit/>
          </a:bodyPr>
          <a:lstStyle/>
          <a:p>
            <a:pPr algn="ctr"/>
            <a:r>
              <a:rPr lang="fi-FI" dirty="0" err="1" smtClean="0">
                <a:solidFill>
                  <a:schemeClr val="tx2"/>
                </a:solidFill>
              </a:rPr>
              <a:t>Preservation</a:t>
            </a:r>
            <a:r>
              <a:rPr lang="fi-FI" dirty="0" smtClean="0">
                <a:solidFill>
                  <a:schemeClr val="tx2"/>
                </a:solidFill>
              </a:rPr>
              <a:t> of </a:t>
            </a:r>
            <a:r>
              <a:rPr lang="fi-FI" dirty="0" err="1" smtClean="0">
                <a:solidFill>
                  <a:schemeClr val="tx2"/>
                </a:solidFill>
              </a:rPr>
              <a:t>cultural</a:t>
            </a:r>
            <a:r>
              <a:rPr lang="fi-FI" dirty="0" smtClean="0">
                <a:solidFill>
                  <a:schemeClr val="tx2"/>
                </a:solidFill>
              </a:rPr>
              <a:t> </a:t>
            </a:r>
            <a:r>
              <a:rPr lang="fi-FI" dirty="0" err="1" smtClean="0">
                <a:solidFill>
                  <a:schemeClr val="tx2"/>
                </a:solidFill>
              </a:rPr>
              <a:t>heritage</a:t>
            </a:r>
            <a:endParaRPr lang="en-US" dirty="0">
              <a:solidFill>
                <a:schemeClr val="tx2"/>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7308400" cy="993775"/>
          </a:xfrm>
        </p:spPr>
        <p:txBody>
          <a:bodyPr/>
          <a:lstStyle/>
          <a:p>
            <a:r>
              <a:rPr lang="fi-FI" dirty="0" err="1" smtClean="0">
                <a:solidFill>
                  <a:schemeClr val="tx2"/>
                </a:solidFill>
              </a:rPr>
              <a:t>Pilots</a:t>
            </a:r>
            <a:endParaRPr lang="en-US" dirty="0">
              <a:solidFill>
                <a:schemeClr val="tx2"/>
              </a:solidFill>
            </a:endParaRPr>
          </a:p>
        </p:txBody>
      </p:sp>
      <p:sp>
        <p:nvSpPr>
          <p:cNvPr id="3" name="Content Placeholder 2"/>
          <p:cNvSpPr>
            <a:spLocks noGrp="1"/>
          </p:cNvSpPr>
          <p:nvPr>
            <p:ph idx="1"/>
          </p:nvPr>
        </p:nvSpPr>
        <p:spPr>
          <a:xfrm>
            <a:off x="539552" y="908720"/>
            <a:ext cx="7632848" cy="5180952"/>
          </a:xfrm>
        </p:spPr>
        <p:txBody>
          <a:bodyPr>
            <a:normAutofit/>
          </a:bodyPr>
          <a:lstStyle/>
          <a:p>
            <a:r>
              <a:rPr lang="fi-FI" sz="2400" dirty="0" smtClean="0">
                <a:solidFill>
                  <a:schemeClr val="tx2"/>
                </a:solidFill>
              </a:rPr>
              <a:t>To </a:t>
            </a:r>
            <a:r>
              <a:rPr lang="fi-FI" sz="2400" dirty="0" err="1" smtClean="0">
                <a:solidFill>
                  <a:schemeClr val="tx2"/>
                </a:solidFill>
              </a:rPr>
              <a:t>understand</a:t>
            </a:r>
            <a:r>
              <a:rPr lang="fi-FI" sz="2400" dirty="0" smtClean="0">
                <a:solidFill>
                  <a:schemeClr val="tx2"/>
                </a:solidFill>
              </a:rPr>
              <a:t> the </a:t>
            </a:r>
            <a:r>
              <a:rPr lang="fi-FI" sz="2400" dirty="0" err="1" smtClean="0">
                <a:solidFill>
                  <a:schemeClr val="tx2"/>
                </a:solidFill>
              </a:rPr>
              <a:t>preparedness</a:t>
            </a:r>
            <a:r>
              <a:rPr lang="fi-FI" sz="2400" dirty="0" smtClean="0">
                <a:solidFill>
                  <a:schemeClr val="tx2"/>
                </a:solidFill>
              </a:rPr>
              <a:t> of </a:t>
            </a:r>
            <a:r>
              <a:rPr lang="fi-FI" sz="2400" dirty="0" err="1" smtClean="0">
                <a:solidFill>
                  <a:schemeClr val="tx2"/>
                </a:solidFill>
              </a:rPr>
              <a:t>partner</a:t>
            </a:r>
            <a:r>
              <a:rPr lang="fi-FI" sz="2400" dirty="0" smtClean="0">
                <a:solidFill>
                  <a:schemeClr val="tx2"/>
                </a:solidFill>
              </a:rPr>
              <a:t> </a:t>
            </a:r>
            <a:r>
              <a:rPr lang="fi-FI" sz="2400" dirty="0" err="1" smtClean="0">
                <a:solidFill>
                  <a:schemeClr val="tx2"/>
                </a:solidFill>
              </a:rPr>
              <a:t>organization</a:t>
            </a:r>
            <a:endParaRPr lang="fi-FI" sz="2400" dirty="0" smtClean="0">
              <a:solidFill>
                <a:schemeClr val="tx2"/>
              </a:solidFill>
            </a:endParaRPr>
          </a:p>
          <a:p>
            <a:r>
              <a:rPr lang="fi-FI" sz="2400" dirty="0" err="1" smtClean="0">
                <a:solidFill>
                  <a:schemeClr val="tx2"/>
                </a:solidFill>
              </a:rPr>
              <a:t>Ten</a:t>
            </a:r>
            <a:r>
              <a:rPr lang="fi-FI" sz="2400" dirty="0" smtClean="0">
                <a:solidFill>
                  <a:schemeClr val="tx2"/>
                </a:solidFill>
              </a:rPr>
              <a:t> </a:t>
            </a:r>
            <a:r>
              <a:rPr lang="fi-FI" sz="2400" dirty="0" err="1" smtClean="0">
                <a:solidFill>
                  <a:schemeClr val="tx2"/>
                </a:solidFill>
              </a:rPr>
              <a:t>pilots</a:t>
            </a:r>
            <a:r>
              <a:rPr lang="fi-FI" sz="2400" dirty="0" smtClean="0">
                <a:solidFill>
                  <a:schemeClr val="tx2"/>
                </a:solidFill>
              </a:rPr>
              <a:t> in </a:t>
            </a:r>
            <a:r>
              <a:rPr lang="fi-FI" sz="2400" dirty="0" err="1" smtClean="0">
                <a:solidFill>
                  <a:schemeClr val="tx2"/>
                </a:solidFill>
              </a:rPr>
              <a:t>total</a:t>
            </a:r>
            <a:r>
              <a:rPr lang="fi-FI" sz="2400" dirty="0" smtClean="0">
                <a:solidFill>
                  <a:schemeClr val="tx2"/>
                </a:solidFill>
              </a:rPr>
              <a:t>, </a:t>
            </a:r>
            <a:r>
              <a:rPr lang="fi-FI" sz="2400" dirty="0" err="1" smtClean="0">
                <a:solidFill>
                  <a:schemeClr val="tx2"/>
                </a:solidFill>
              </a:rPr>
              <a:t>three</a:t>
            </a:r>
            <a:r>
              <a:rPr lang="fi-FI" sz="2400" dirty="0" smtClean="0">
                <a:solidFill>
                  <a:schemeClr val="tx2"/>
                </a:solidFill>
              </a:rPr>
              <a:t> </a:t>
            </a:r>
            <a:r>
              <a:rPr lang="fi-FI" sz="2400" dirty="0" err="1" smtClean="0">
                <a:solidFill>
                  <a:schemeClr val="tx2"/>
                </a:solidFill>
              </a:rPr>
              <a:t>libraries</a:t>
            </a:r>
            <a:r>
              <a:rPr lang="fi-FI" sz="2400" dirty="0" smtClean="0">
                <a:solidFill>
                  <a:schemeClr val="tx2"/>
                </a:solidFill>
              </a:rPr>
              <a:t>, </a:t>
            </a:r>
            <a:r>
              <a:rPr lang="fi-FI" sz="2400" dirty="0" err="1" smtClean="0">
                <a:solidFill>
                  <a:schemeClr val="tx2"/>
                </a:solidFill>
              </a:rPr>
              <a:t>five</a:t>
            </a:r>
            <a:r>
              <a:rPr lang="fi-FI" sz="2400" dirty="0" smtClean="0">
                <a:solidFill>
                  <a:schemeClr val="tx2"/>
                </a:solidFill>
              </a:rPr>
              <a:t> </a:t>
            </a:r>
            <a:r>
              <a:rPr lang="fi-FI" sz="2400" dirty="0" err="1" smtClean="0">
                <a:solidFill>
                  <a:schemeClr val="tx2"/>
                </a:solidFill>
              </a:rPr>
              <a:t>archives</a:t>
            </a:r>
            <a:r>
              <a:rPr lang="fi-FI" sz="2400" dirty="0" smtClean="0">
                <a:solidFill>
                  <a:schemeClr val="tx2"/>
                </a:solidFill>
              </a:rPr>
              <a:t>, </a:t>
            </a:r>
            <a:r>
              <a:rPr lang="fi-FI" sz="2400" dirty="0" err="1" smtClean="0">
                <a:solidFill>
                  <a:schemeClr val="tx2"/>
                </a:solidFill>
              </a:rPr>
              <a:t>two</a:t>
            </a:r>
            <a:r>
              <a:rPr lang="fi-FI" sz="2400" dirty="0" smtClean="0">
                <a:solidFill>
                  <a:schemeClr val="tx2"/>
                </a:solidFill>
              </a:rPr>
              <a:t> </a:t>
            </a:r>
            <a:r>
              <a:rPr lang="fi-FI" sz="2400" dirty="0" err="1" smtClean="0">
                <a:solidFill>
                  <a:schemeClr val="tx2"/>
                </a:solidFill>
              </a:rPr>
              <a:t>museums</a:t>
            </a:r>
            <a:endParaRPr lang="en-US" sz="2400" dirty="0">
              <a:solidFill>
                <a:schemeClr val="tx2"/>
              </a:solidFill>
            </a:endParaRPr>
          </a:p>
        </p:txBody>
      </p:sp>
      <p:pic>
        <p:nvPicPr>
          <p:cNvPr id="217090" name="Picture 2"/>
          <p:cNvPicPr>
            <a:picLocks noChangeAspect="1" noChangeArrowheads="1"/>
          </p:cNvPicPr>
          <p:nvPr/>
        </p:nvPicPr>
        <p:blipFill>
          <a:blip r:embed="rId2" cstate="print"/>
          <a:srcRect/>
          <a:stretch>
            <a:fillRect/>
          </a:stretch>
        </p:blipFill>
        <p:spPr bwMode="auto">
          <a:xfrm>
            <a:off x="2483768" y="2420888"/>
            <a:ext cx="5345210" cy="3756168"/>
          </a:xfrm>
          <a:prstGeom prst="rect">
            <a:avLst/>
          </a:prstGeom>
          <a:noFill/>
          <a:ln w="9525">
            <a:noFill/>
            <a:miter lim="800000"/>
            <a:headEnd/>
            <a:tailEnd/>
          </a:ln>
        </p:spPr>
      </p:pic>
      <p:sp>
        <p:nvSpPr>
          <p:cNvPr id="5" name="TextBox 4"/>
          <p:cNvSpPr txBox="1"/>
          <p:nvPr/>
        </p:nvSpPr>
        <p:spPr>
          <a:xfrm>
            <a:off x="251520" y="6165304"/>
            <a:ext cx="8352928" cy="584775"/>
          </a:xfrm>
          <a:prstGeom prst="rect">
            <a:avLst/>
          </a:prstGeom>
          <a:noFill/>
        </p:spPr>
        <p:txBody>
          <a:bodyPr wrap="square" rtlCol="0">
            <a:spAutoFit/>
          </a:bodyPr>
          <a:lstStyle/>
          <a:p>
            <a:r>
              <a:rPr lang="fi-FI" sz="1600" dirty="0" err="1" smtClean="0"/>
              <a:t>Source</a:t>
            </a:r>
            <a:r>
              <a:rPr lang="fi-FI" sz="1600" dirty="0" smtClean="0"/>
              <a:t>: On </a:t>
            </a:r>
            <a:r>
              <a:rPr lang="fi-FI" sz="1600" dirty="0" err="1" smtClean="0"/>
              <a:t>preparedness</a:t>
            </a:r>
            <a:r>
              <a:rPr lang="fi-FI" sz="1600" dirty="0" smtClean="0"/>
              <a:t> of </a:t>
            </a:r>
            <a:r>
              <a:rPr lang="fi-FI" sz="1600" dirty="0" err="1" smtClean="0"/>
              <a:t>memory</a:t>
            </a:r>
            <a:r>
              <a:rPr lang="fi-FI" sz="1600" dirty="0" smtClean="0"/>
              <a:t> </a:t>
            </a:r>
            <a:r>
              <a:rPr lang="fi-FI" sz="1600" dirty="0" err="1" smtClean="0"/>
              <a:t>Organizations</a:t>
            </a:r>
            <a:r>
              <a:rPr lang="fi-FI" sz="1600" dirty="0" smtClean="0"/>
              <a:t> for </a:t>
            </a:r>
            <a:r>
              <a:rPr lang="fi-FI" sz="1600" dirty="0" err="1" smtClean="0"/>
              <a:t>Ingesting</a:t>
            </a:r>
            <a:r>
              <a:rPr lang="fi-FI" sz="1600" dirty="0" smtClean="0"/>
              <a:t> Data. </a:t>
            </a:r>
            <a:r>
              <a:rPr lang="fi-FI" sz="1600" dirty="0" err="1" smtClean="0"/>
              <a:t>J.Lehtonen</a:t>
            </a:r>
            <a:r>
              <a:rPr lang="fi-FI" sz="1600" dirty="0" smtClean="0"/>
              <a:t>, </a:t>
            </a:r>
            <a:r>
              <a:rPr lang="fi-FI" sz="1600" dirty="0" err="1" smtClean="0"/>
              <a:t>H.Helin</a:t>
            </a:r>
            <a:r>
              <a:rPr lang="fi-FI" sz="1600" dirty="0" smtClean="0"/>
              <a:t>, </a:t>
            </a:r>
            <a:r>
              <a:rPr lang="fi-FI" sz="1600" dirty="0" err="1" smtClean="0"/>
              <a:t>K.Koivunen</a:t>
            </a:r>
            <a:r>
              <a:rPr lang="fi-FI" sz="1600" dirty="0" smtClean="0"/>
              <a:t>, </a:t>
            </a:r>
            <a:r>
              <a:rPr lang="fi-FI" sz="1600" dirty="0" err="1" smtClean="0"/>
              <a:t>K.Lehtonen</a:t>
            </a:r>
            <a:r>
              <a:rPr lang="fi-FI" sz="1600" dirty="0" smtClean="0"/>
              <a:t>, iPRES2013.</a:t>
            </a:r>
            <a:endParaRPr lang="en-US" sz="1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7308400" cy="993775"/>
          </a:xfrm>
        </p:spPr>
        <p:txBody>
          <a:bodyPr/>
          <a:lstStyle/>
          <a:p>
            <a:r>
              <a:rPr lang="fi-FI" dirty="0" err="1" smtClean="0">
                <a:solidFill>
                  <a:schemeClr val="tx2"/>
                </a:solidFill>
              </a:rPr>
              <a:t>Overall</a:t>
            </a:r>
            <a:r>
              <a:rPr lang="fi-FI" dirty="0" smtClean="0">
                <a:solidFill>
                  <a:schemeClr val="tx2"/>
                </a:solidFill>
              </a:rPr>
              <a:t> </a:t>
            </a:r>
            <a:r>
              <a:rPr lang="fi-FI" dirty="0" err="1" smtClean="0">
                <a:solidFill>
                  <a:schemeClr val="tx2"/>
                </a:solidFill>
              </a:rPr>
              <a:t>packaging</a:t>
            </a:r>
            <a:r>
              <a:rPr lang="fi-FI" dirty="0" smtClean="0">
                <a:solidFill>
                  <a:schemeClr val="tx2"/>
                </a:solidFill>
              </a:rPr>
              <a:t> </a:t>
            </a:r>
            <a:r>
              <a:rPr lang="fi-FI" dirty="0" err="1" smtClean="0">
                <a:solidFill>
                  <a:schemeClr val="tx2"/>
                </a:solidFill>
              </a:rPr>
              <a:t>results</a:t>
            </a:r>
            <a:endParaRPr lang="en-US" dirty="0">
              <a:solidFill>
                <a:schemeClr val="tx2"/>
              </a:solidFill>
            </a:endParaRPr>
          </a:p>
        </p:txBody>
      </p:sp>
      <p:sp>
        <p:nvSpPr>
          <p:cNvPr id="3" name="Content Placeholder 2"/>
          <p:cNvSpPr>
            <a:spLocks noGrp="1"/>
          </p:cNvSpPr>
          <p:nvPr>
            <p:ph idx="1"/>
          </p:nvPr>
        </p:nvSpPr>
        <p:spPr>
          <a:xfrm>
            <a:off x="251520" y="764704"/>
            <a:ext cx="8496944" cy="4541704"/>
          </a:xfrm>
        </p:spPr>
        <p:txBody>
          <a:bodyPr/>
          <a:lstStyle/>
          <a:p>
            <a:pPr>
              <a:buNone/>
            </a:pPr>
            <a:r>
              <a:rPr lang="fi-FI" sz="2400" dirty="0" smtClean="0">
                <a:solidFill>
                  <a:schemeClr val="tx2"/>
                </a:solidFill>
              </a:rPr>
              <a:t>A </a:t>
            </a:r>
            <a:r>
              <a:rPr lang="fi-FI" sz="2400" dirty="0" err="1" smtClean="0">
                <a:solidFill>
                  <a:schemeClr val="tx2"/>
                </a:solidFill>
              </a:rPr>
              <a:t>grade</a:t>
            </a:r>
            <a:r>
              <a:rPr lang="fi-FI" sz="2400" dirty="0" smtClean="0">
                <a:solidFill>
                  <a:schemeClr val="tx2"/>
                </a:solidFill>
              </a:rPr>
              <a:t> </a:t>
            </a:r>
            <a:r>
              <a:rPr lang="fi-FI" sz="2400" dirty="0" err="1" smtClean="0">
                <a:solidFill>
                  <a:schemeClr val="tx2"/>
                </a:solidFill>
              </a:rPr>
              <a:t>was</a:t>
            </a:r>
            <a:r>
              <a:rPr lang="fi-FI" sz="2400" dirty="0" smtClean="0">
                <a:solidFill>
                  <a:schemeClr val="tx2"/>
                </a:solidFill>
              </a:rPr>
              <a:t> </a:t>
            </a:r>
            <a:r>
              <a:rPr lang="fi-FI" sz="2400" dirty="0" err="1" smtClean="0">
                <a:solidFill>
                  <a:schemeClr val="tx2"/>
                </a:solidFill>
              </a:rPr>
              <a:t>given</a:t>
            </a:r>
            <a:r>
              <a:rPr lang="fi-FI" sz="2400" dirty="0" smtClean="0">
                <a:solidFill>
                  <a:schemeClr val="tx2"/>
                </a:solidFill>
              </a:rPr>
              <a:t> </a:t>
            </a:r>
            <a:r>
              <a:rPr lang="fi-FI" sz="2400" dirty="0" err="1" smtClean="0">
                <a:solidFill>
                  <a:schemeClr val="tx2"/>
                </a:solidFill>
              </a:rPr>
              <a:t>fot</a:t>
            </a:r>
            <a:r>
              <a:rPr lang="fi-FI" sz="2400" dirty="0" smtClean="0">
                <a:solidFill>
                  <a:schemeClr val="tx2"/>
                </a:solidFill>
              </a:rPr>
              <a:t> </a:t>
            </a:r>
            <a:r>
              <a:rPr lang="fi-FI" sz="2400" dirty="0" err="1" smtClean="0">
                <a:solidFill>
                  <a:schemeClr val="tx2"/>
                </a:solidFill>
              </a:rPr>
              <a:t>each</a:t>
            </a:r>
            <a:r>
              <a:rPr lang="fi-FI" sz="2400" dirty="0" smtClean="0">
                <a:solidFill>
                  <a:schemeClr val="tx2"/>
                </a:solidFill>
              </a:rPr>
              <a:t> SIP in </a:t>
            </a:r>
            <a:r>
              <a:rPr lang="fi-FI" sz="2400" dirty="0" err="1" smtClean="0">
                <a:solidFill>
                  <a:schemeClr val="tx2"/>
                </a:solidFill>
              </a:rPr>
              <a:t>each</a:t>
            </a:r>
            <a:r>
              <a:rPr lang="fi-FI" sz="2400" dirty="0" smtClean="0">
                <a:solidFill>
                  <a:schemeClr val="tx2"/>
                </a:solidFill>
              </a:rPr>
              <a:t> </a:t>
            </a:r>
            <a:r>
              <a:rPr lang="fi-FI" sz="2400" dirty="0" err="1" smtClean="0">
                <a:solidFill>
                  <a:schemeClr val="tx2"/>
                </a:solidFill>
              </a:rPr>
              <a:t>validation</a:t>
            </a:r>
            <a:r>
              <a:rPr lang="fi-FI" sz="2400" dirty="0" smtClean="0">
                <a:solidFill>
                  <a:schemeClr val="tx2"/>
                </a:solidFill>
              </a:rPr>
              <a:t> </a:t>
            </a:r>
            <a:r>
              <a:rPr lang="fi-FI" sz="2400" dirty="0" err="1" smtClean="0">
                <a:solidFill>
                  <a:schemeClr val="tx2"/>
                </a:solidFill>
              </a:rPr>
              <a:t>step</a:t>
            </a:r>
            <a:endParaRPr lang="fi-FI" sz="2400" dirty="0" smtClean="0">
              <a:solidFill>
                <a:schemeClr val="tx2"/>
              </a:solidFill>
            </a:endParaRPr>
          </a:p>
          <a:p>
            <a:pPr marL="514350" indent="-514350">
              <a:buNone/>
            </a:pPr>
            <a:r>
              <a:rPr lang="fi-FI" sz="2000" dirty="0" smtClean="0">
                <a:solidFill>
                  <a:schemeClr val="tx2"/>
                </a:solidFill>
              </a:rPr>
              <a:t>0. The </a:t>
            </a:r>
            <a:r>
              <a:rPr lang="fi-FI" sz="2000" dirty="0" err="1" smtClean="0">
                <a:solidFill>
                  <a:schemeClr val="tx2"/>
                </a:solidFill>
              </a:rPr>
              <a:t>part</a:t>
            </a:r>
            <a:r>
              <a:rPr lang="fi-FI" sz="2000" dirty="0" smtClean="0">
                <a:solidFill>
                  <a:schemeClr val="tx2"/>
                </a:solidFill>
              </a:rPr>
              <a:t> is </a:t>
            </a:r>
            <a:r>
              <a:rPr lang="fi-FI" sz="2000" dirty="0" err="1" smtClean="0">
                <a:solidFill>
                  <a:schemeClr val="tx2"/>
                </a:solidFill>
              </a:rPr>
              <a:t>missing</a:t>
            </a:r>
            <a:r>
              <a:rPr lang="fi-FI" sz="2000" dirty="0" smtClean="0">
                <a:solidFill>
                  <a:schemeClr val="tx2"/>
                </a:solidFill>
              </a:rPr>
              <a:t> </a:t>
            </a:r>
            <a:r>
              <a:rPr lang="fi-FI" sz="2000" dirty="0" err="1" smtClean="0">
                <a:solidFill>
                  <a:schemeClr val="tx2"/>
                </a:solidFill>
              </a:rPr>
              <a:t>or</a:t>
            </a:r>
            <a:r>
              <a:rPr lang="fi-FI" sz="2000" dirty="0" smtClean="0">
                <a:solidFill>
                  <a:schemeClr val="tx2"/>
                </a:solidFill>
              </a:rPr>
              <a:t> </a:t>
            </a:r>
            <a:r>
              <a:rPr lang="fi-FI" sz="2000" dirty="0" err="1" smtClean="0">
                <a:solidFill>
                  <a:schemeClr val="tx2"/>
                </a:solidFill>
              </a:rPr>
              <a:t>does</a:t>
            </a:r>
            <a:r>
              <a:rPr lang="fi-FI" sz="2000" dirty="0" smtClean="0">
                <a:solidFill>
                  <a:schemeClr val="tx2"/>
                </a:solidFill>
              </a:rPr>
              <a:t> </a:t>
            </a:r>
            <a:r>
              <a:rPr lang="fi-FI" sz="2000" dirty="0" err="1" smtClean="0">
                <a:solidFill>
                  <a:schemeClr val="tx2"/>
                </a:solidFill>
              </a:rPr>
              <a:t>not</a:t>
            </a:r>
            <a:r>
              <a:rPr lang="fi-FI" sz="2000" dirty="0" smtClean="0">
                <a:solidFill>
                  <a:schemeClr val="tx2"/>
                </a:solidFill>
              </a:rPr>
              <a:t> </a:t>
            </a:r>
            <a:r>
              <a:rPr lang="fi-FI" sz="2000" dirty="0" err="1" smtClean="0">
                <a:solidFill>
                  <a:schemeClr val="tx2"/>
                </a:solidFill>
              </a:rPr>
              <a:t>follow</a:t>
            </a:r>
            <a:r>
              <a:rPr lang="fi-FI" sz="2000" dirty="0" smtClean="0">
                <a:solidFill>
                  <a:schemeClr val="tx2"/>
                </a:solidFill>
              </a:rPr>
              <a:t> the </a:t>
            </a:r>
            <a:r>
              <a:rPr lang="fi-FI" sz="2000" dirty="0" err="1" smtClean="0">
                <a:solidFill>
                  <a:schemeClr val="tx2"/>
                </a:solidFill>
              </a:rPr>
              <a:t>specifications</a:t>
            </a:r>
            <a:endParaRPr lang="fi-FI" sz="2000" dirty="0" smtClean="0">
              <a:solidFill>
                <a:schemeClr val="tx2"/>
              </a:solidFill>
            </a:endParaRPr>
          </a:p>
          <a:p>
            <a:pPr marL="514350" indent="-514350">
              <a:buNone/>
            </a:pPr>
            <a:r>
              <a:rPr lang="fi-FI" sz="2000" dirty="0" smtClean="0">
                <a:solidFill>
                  <a:schemeClr val="tx2"/>
                </a:solidFill>
              </a:rPr>
              <a:t>1. The </a:t>
            </a:r>
            <a:r>
              <a:rPr lang="fi-FI" sz="2000" dirty="0" err="1" smtClean="0">
                <a:solidFill>
                  <a:schemeClr val="tx2"/>
                </a:solidFill>
              </a:rPr>
              <a:t>part</a:t>
            </a:r>
            <a:r>
              <a:rPr lang="fi-FI" sz="2000" dirty="0" smtClean="0">
                <a:solidFill>
                  <a:schemeClr val="tx2"/>
                </a:solidFill>
              </a:rPr>
              <a:t> </a:t>
            </a:r>
            <a:r>
              <a:rPr lang="fi-FI" sz="2000" dirty="0" err="1" smtClean="0">
                <a:solidFill>
                  <a:schemeClr val="tx2"/>
                </a:solidFill>
              </a:rPr>
              <a:t>includes</a:t>
            </a:r>
            <a:r>
              <a:rPr lang="fi-FI" sz="2000" dirty="0" smtClean="0">
                <a:solidFill>
                  <a:schemeClr val="tx2"/>
                </a:solidFill>
              </a:rPr>
              <a:t> </a:t>
            </a:r>
            <a:r>
              <a:rPr lang="fi-FI" sz="2000" dirty="0" err="1" smtClean="0">
                <a:solidFill>
                  <a:schemeClr val="tx2"/>
                </a:solidFill>
              </a:rPr>
              <a:t>sever</a:t>
            </a:r>
            <a:r>
              <a:rPr lang="fi-FI" sz="2000" dirty="0" smtClean="0">
                <a:solidFill>
                  <a:schemeClr val="tx2"/>
                </a:solidFill>
              </a:rPr>
              <a:t> </a:t>
            </a:r>
            <a:r>
              <a:rPr lang="fi-FI" sz="2000" dirty="0" err="1" smtClean="0">
                <a:solidFill>
                  <a:schemeClr val="tx2"/>
                </a:solidFill>
              </a:rPr>
              <a:t>errors</a:t>
            </a:r>
            <a:r>
              <a:rPr lang="fi-FI" sz="2000" dirty="0" smtClean="0">
                <a:solidFill>
                  <a:schemeClr val="tx2"/>
                </a:solidFill>
              </a:rPr>
              <a:t> </a:t>
            </a:r>
            <a:r>
              <a:rPr lang="fi-FI" sz="2000" dirty="0" err="1" smtClean="0">
                <a:solidFill>
                  <a:schemeClr val="tx2"/>
                </a:solidFill>
              </a:rPr>
              <a:t>or</a:t>
            </a:r>
            <a:r>
              <a:rPr lang="fi-FI" sz="2000" dirty="0" smtClean="0">
                <a:solidFill>
                  <a:schemeClr val="tx2"/>
                </a:solidFill>
              </a:rPr>
              <a:t> a </a:t>
            </a:r>
            <a:r>
              <a:rPr lang="fi-FI" sz="2000" dirty="0" err="1" smtClean="0">
                <a:solidFill>
                  <a:schemeClr val="tx2"/>
                </a:solidFill>
              </a:rPr>
              <a:t>large</a:t>
            </a:r>
            <a:r>
              <a:rPr lang="fi-FI" sz="2000" dirty="0" smtClean="0">
                <a:solidFill>
                  <a:schemeClr val="tx2"/>
                </a:solidFill>
              </a:rPr>
              <a:t> </a:t>
            </a:r>
            <a:r>
              <a:rPr lang="fi-FI" sz="2000" dirty="0" err="1" smtClean="0">
                <a:solidFill>
                  <a:schemeClr val="tx2"/>
                </a:solidFill>
              </a:rPr>
              <a:t>number</a:t>
            </a:r>
            <a:r>
              <a:rPr lang="fi-FI" sz="2000" dirty="0" smtClean="0">
                <a:solidFill>
                  <a:schemeClr val="tx2"/>
                </a:solidFill>
              </a:rPr>
              <a:t> of </a:t>
            </a:r>
            <a:r>
              <a:rPr lang="fi-FI" sz="2000" dirty="0" err="1" smtClean="0">
                <a:solidFill>
                  <a:schemeClr val="tx2"/>
                </a:solidFill>
              </a:rPr>
              <a:t>minor</a:t>
            </a:r>
            <a:r>
              <a:rPr lang="fi-FI" sz="2000" dirty="0" smtClean="0">
                <a:solidFill>
                  <a:schemeClr val="tx2"/>
                </a:solidFill>
              </a:rPr>
              <a:t> </a:t>
            </a:r>
            <a:r>
              <a:rPr lang="fi-FI" sz="2000" dirty="0" err="1" smtClean="0">
                <a:solidFill>
                  <a:schemeClr val="tx2"/>
                </a:solidFill>
              </a:rPr>
              <a:t>mistakes</a:t>
            </a:r>
            <a:endParaRPr lang="fi-FI" sz="2000" dirty="0" smtClean="0">
              <a:solidFill>
                <a:schemeClr val="tx2"/>
              </a:solidFill>
            </a:endParaRPr>
          </a:p>
          <a:p>
            <a:pPr marL="514350" indent="-514350">
              <a:buNone/>
            </a:pPr>
            <a:r>
              <a:rPr lang="fi-FI" sz="2000" dirty="0" smtClean="0">
                <a:solidFill>
                  <a:schemeClr val="tx2"/>
                </a:solidFill>
              </a:rPr>
              <a:t>2. The </a:t>
            </a:r>
            <a:r>
              <a:rPr lang="fi-FI" sz="2000" dirty="0" err="1" smtClean="0">
                <a:solidFill>
                  <a:schemeClr val="tx2"/>
                </a:solidFill>
              </a:rPr>
              <a:t>part</a:t>
            </a:r>
            <a:r>
              <a:rPr lang="fi-FI" sz="2000" dirty="0" smtClean="0">
                <a:solidFill>
                  <a:schemeClr val="tx2"/>
                </a:solidFill>
              </a:rPr>
              <a:t> is </a:t>
            </a:r>
            <a:r>
              <a:rPr lang="fi-FI" sz="2000" dirty="0" err="1" smtClean="0">
                <a:solidFill>
                  <a:schemeClr val="tx2"/>
                </a:solidFill>
              </a:rPr>
              <a:t>flawless</a:t>
            </a:r>
            <a:r>
              <a:rPr lang="fi-FI" sz="2000" dirty="0" smtClean="0">
                <a:solidFill>
                  <a:schemeClr val="tx2"/>
                </a:solidFill>
              </a:rPr>
              <a:t> </a:t>
            </a:r>
            <a:r>
              <a:rPr lang="fi-FI" sz="2000" dirty="0" err="1" smtClean="0">
                <a:solidFill>
                  <a:schemeClr val="tx2"/>
                </a:solidFill>
              </a:rPr>
              <a:t>or</a:t>
            </a:r>
            <a:r>
              <a:rPr lang="fi-FI" sz="2000" dirty="0" smtClean="0">
                <a:solidFill>
                  <a:schemeClr val="tx2"/>
                </a:solidFill>
              </a:rPr>
              <a:t> </a:t>
            </a:r>
            <a:r>
              <a:rPr lang="fi-FI" sz="2000" dirty="0" err="1" smtClean="0">
                <a:solidFill>
                  <a:schemeClr val="tx2"/>
                </a:solidFill>
              </a:rPr>
              <a:t>includes</a:t>
            </a:r>
            <a:r>
              <a:rPr lang="fi-FI" sz="2000" dirty="0" smtClean="0">
                <a:solidFill>
                  <a:schemeClr val="tx2"/>
                </a:solidFill>
              </a:rPr>
              <a:t> </a:t>
            </a:r>
            <a:r>
              <a:rPr lang="fi-FI" sz="2000" dirty="0" err="1" smtClean="0">
                <a:solidFill>
                  <a:schemeClr val="tx2"/>
                </a:solidFill>
              </a:rPr>
              <a:t>only</a:t>
            </a:r>
            <a:r>
              <a:rPr lang="fi-FI" sz="2000" dirty="0" smtClean="0">
                <a:solidFill>
                  <a:schemeClr val="tx2"/>
                </a:solidFill>
              </a:rPr>
              <a:t> a </a:t>
            </a:r>
            <a:r>
              <a:rPr lang="fi-FI" sz="2000" dirty="0" err="1" smtClean="0">
                <a:solidFill>
                  <a:schemeClr val="tx2"/>
                </a:solidFill>
              </a:rPr>
              <a:t>few</a:t>
            </a:r>
            <a:r>
              <a:rPr lang="fi-FI" sz="2000" dirty="0" smtClean="0">
                <a:solidFill>
                  <a:schemeClr val="tx2"/>
                </a:solidFill>
              </a:rPr>
              <a:t> </a:t>
            </a:r>
            <a:r>
              <a:rPr lang="fi-FI" sz="2000" dirty="0" err="1" smtClean="0">
                <a:solidFill>
                  <a:schemeClr val="tx2"/>
                </a:solidFill>
              </a:rPr>
              <a:t>minor</a:t>
            </a:r>
            <a:r>
              <a:rPr lang="fi-FI" sz="2000" dirty="0" smtClean="0">
                <a:solidFill>
                  <a:schemeClr val="tx2"/>
                </a:solidFill>
              </a:rPr>
              <a:t> </a:t>
            </a:r>
            <a:r>
              <a:rPr lang="fi-FI" sz="2000" dirty="0" err="1" smtClean="0">
                <a:solidFill>
                  <a:schemeClr val="tx2"/>
                </a:solidFill>
              </a:rPr>
              <a:t>mistakes</a:t>
            </a:r>
            <a:endParaRPr lang="en-US" sz="2000" dirty="0">
              <a:solidFill>
                <a:schemeClr val="tx2"/>
              </a:solidFill>
            </a:endParaRPr>
          </a:p>
        </p:txBody>
      </p:sp>
      <p:pic>
        <p:nvPicPr>
          <p:cNvPr id="214018" name="Picture 2"/>
          <p:cNvPicPr>
            <a:picLocks noChangeAspect="1" noChangeArrowheads="1"/>
          </p:cNvPicPr>
          <p:nvPr/>
        </p:nvPicPr>
        <p:blipFill>
          <a:blip r:embed="rId2" cstate="print"/>
          <a:srcRect/>
          <a:stretch>
            <a:fillRect/>
          </a:stretch>
        </p:blipFill>
        <p:spPr bwMode="auto">
          <a:xfrm>
            <a:off x="3825715" y="2348880"/>
            <a:ext cx="5318285" cy="3861048"/>
          </a:xfrm>
          <a:prstGeom prst="rect">
            <a:avLst/>
          </a:prstGeom>
          <a:noFill/>
          <a:ln w="9525">
            <a:noFill/>
            <a:miter lim="800000"/>
            <a:headEnd/>
            <a:tailEnd/>
          </a:ln>
        </p:spPr>
      </p:pic>
      <p:sp>
        <p:nvSpPr>
          <p:cNvPr id="5" name="TextBox 4"/>
          <p:cNvSpPr txBox="1"/>
          <p:nvPr/>
        </p:nvSpPr>
        <p:spPr>
          <a:xfrm>
            <a:off x="251520" y="6165304"/>
            <a:ext cx="8352928" cy="584775"/>
          </a:xfrm>
          <a:prstGeom prst="rect">
            <a:avLst/>
          </a:prstGeom>
          <a:noFill/>
        </p:spPr>
        <p:txBody>
          <a:bodyPr wrap="square" rtlCol="0">
            <a:spAutoFit/>
          </a:bodyPr>
          <a:lstStyle/>
          <a:p>
            <a:r>
              <a:rPr lang="fi-FI" sz="1600" dirty="0" err="1" smtClean="0"/>
              <a:t>Source</a:t>
            </a:r>
            <a:r>
              <a:rPr lang="fi-FI" sz="1600" dirty="0" smtClean="0"/>
              <a:t>: On </a:t>
            </a:r>
            <a:r>
              <a:rPr lang="fi-FI" sz="1600" dirty="0" err="1" smtClean="0"/>
              <a:t>preparedness</a:t>
            </a:r>
            <a:r>
              <a:rPr lang="fi-FI" sz="1600" dirty="0" smtClean="0"/>
              <a:t> of </a:t>
            </a:r>
            <a:r>
              <a:rPr lang="fi-FI" sz="1600" dirty="0" err="1" smtClean="0"/>
              <a:t>memory</a:t>
            </a:r>
            <a:r>
              <a:rPr lang="fi-FI" sz="1600" dirty="0" smtClean="0"/>
              <a:t> </a:t>
            </a:r>
            <a:r>
              <a:rPr lang="fi-FI" sz="1600" dirty="0" err="1" smtClean="0"/>
              <a:t>Organizations</a:t>
            </a:r>
            <a:r>
              <a:rPr lang="fi-FI" sz="1600" dirty="0" smtClean="0"/>
              <a:t> for </a:t>
            </a:r>
            <a:r>
              <a:rPr lang="fi-FI" sz="1600" dirty="0" err="1" smtClean="0"/>
              <a:t>Ingesting</a:t>
            </a:r>
            <a:r>
              <a:rPr lang="fi-FI" sz="1600" dirty="0" smtClean="0"/>
              <a:t> Data. </a:t>
            </a:r>
            <a:r>
              <a:rPr lang="fi-FI" sz="1600" dirty="0" err="1" smtClean="0"/>
              <a:t>J.Lehtonen</a:t>
            </a:r>
            <a:r>
              <a:rPr lang="fi-FI" sz="1600" dirty="0" smtClean="0"/>
              <a:t>, </a:t>
            </a:r>
            <a:r>
              <a:rPr lang="fi-FI" sz="1600" dirty="0" err="1" smtClean="0"/>
              <a:t>H.Helin</a:t>
            </a:r>
            <a:r>
              <a:rPr lang="fi-FI" sz="1600" dirty="0" smtClean="0"/>
              <a:t>, </a:t>
            </a:r>
            <a:r>
              <a:rPr lang="fi-FI" sz="1600" dirty="0" err="1" smtClean="0"/>
              <a:t>K.Koivunen</a:t>
            </a:r>
            <a:r>
              <a:rPr lang="fi-FI" sz="1600" dirty="0" smtClean="0"/>
              <a:t>, </a:t>
            </a:r>
            <a:r>
              <a:rPr lang="fi-FI" sz="1600" dirty="0" err="1" smtClean="0"/>
              <a:t>K.Lehtonen</a:t>
            </a:r>
            <a:r>
              <a:rPr lang="fi-FI" sz="1600" dirty="0" smtClean="0"/>
              <a:t>, iPRES2013.</a:t>
            </a:r>
            <a:endParaRPr lang="en-US" sz="16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solidFill>
                  <a:schemeClr val="tx2"/>
                </a:solidFill>
              </a:rPr>
              <a:t>Metadata </a:t>
            </a:r>
            <a:r>
              <a:rPr lang="fi-FI" dirty="0" err="1" smtClean="0">
                <a:solidFill>
                  <a:schemeClr val="tx2"/>
                </a:solidFill>
              </a:rPr>
              <a:t>results</a:t>
            </a:r>
            <a:endParaRPr lang="en-US" dirty="0">
              <a:solidFill>
                <a:schemeClr val="tx2"/>
              </a:solidFill>
            </a:endParaRPr>
          </a:p>
        </p:txBody>
      </p:sp>
      <p:sp>
        <p:nvSpPr>
          <p:cNvPr id="5" name="Content Placeholder 4"/>
          <p:cNvSpPr>
            <a:spLocks noGrp="1"/>
          </p:cNvSpPr>
          <p:nvPr>
            <p:ph idx="1"/>
          </p:nvPr>
        </p:nvSpPr>
        <p:spPr/>
        <p:txBody>
          <a:bodyPr/>
          <a:lstStyle/>
          <a:p>
            <a:endParaRPr lang="en-US"/>
          </a:p>
        </p:txBody>
      </p:sp>
      <p:pic>
        <p:nvPicPr>
          <p:cNvPr id="215042" name="Picture 2"/>
          <p:cNvPicPr>
            <a:picLocks noChangeAspect="1" noChangeArrowheads="1"/>
          </p:cNvPicPr>
          <p:nvPr/>
        </p:nvPicPr>
        <p:blipFill>
          <a:blip r:embed="rId2" cstate="print"/>
          <a:srcRect/>
          <a:stretch>
            <a:fillRect/>
          </a:stretch>
        </p:blipFill>
        <p:spPr bwMode="auto">
          <a:xfrm>
            <a:off x="1" y="1302896"/>
            <a:ext cx="9144000" cy="4526404"/>
          </a:xfrm>
          <a:prstGeom prst="rect">
            <a:avLst/>
          </a:prstGeom>
          <a:noFill/>
          <a:ln w="9525">
            <a:noFill/>
            <a:miter lim="800000"/>
            <a:headEnd/>
            <a:tailEnd/>
          </a:ln>
        </p:spPr>
      </p:pic>
      <p:sp>
        <p:nvSpPr>
          <p:cNvPr id="6" name="TextBox 5"/>
          <p:cNvSpPr txBox="1"/>
          <p:nvPr/>
        </p:nvSpPr>
        <p:spPr>
          <a:xfrm>
            <a:off x="251520" y="6165304"/>
            <a:ext cx="8352928" cy="584775"/>
          </a:xfrm>
          <a:prstGeom prst="rect">
            <a:avLst/>
          </a:prstGeom>
          <a:noFill/>
        </p:spPr>
        <p:txBody>
          <a:bodyPr wrap="square" rtlCol="0">
            <a:spAutoFit/>
          </a:bodyPr>
          <a:lstStyle/>
          <a:p>
            <a:r>
              <a:rPr lang="fi-FI" sz="1600" dirty="0" err="1" smtClean="0"/>
              <a:t>Source</a:t>
            </a:r>
            <a:r>
              <a:rPr lang="fi-FI" sz="1600" dirty="0" smtClean="0"/>
              <a:t>: On </a:t>
            </a:r>
            <a:r>
              <a:rPr lang="fi-FI" sz="1600" dirty="0" err="1" smtClean="0"/>
              <a:t>preparedness</a:t>
            </a:r>
            <a:r>
              <a:rPr lang="fi-FI" sz="1600" dirty="0" smtClean="0"/>
              <a:t> of </a:t>
            </a:r>
            <a:r>
              <a:rPr lang="fi-FI" sz="1600" dirty="0" err="1" smtClean="0"/>
              <a:t>memory</a:t>
            </a:r>
            <a:r>
              <a:rPr lang="fi-FI" sz="1600" dirty="0" smtClean="0"/>
              <a:t> </a:t>
            </a:r>
            <a:r>
              <a:rPr lang="fi-FI" sz="1600" dirty="0" err="1" smtClean="0"/>
              <a:t>Organizations</a:t>
            </a:r>
            <a:r>
              <a:rPr lang="fi-FI" sz="1600" dirty="0" smtClean="0"/>
              <a:t> for </a:t>
            </a:r>
            <a:r>
              <a:rPr lang="fi-FI" sz="1600" dirty="0" err="1" smtClean="0"/>
              <a:t>Ingesting</a:t>
            </a:r>
            <a:r>
              <a:rPr lang="fi-FI" sz="1600" dirty="0" smtClean="0"/>
              <a:t> Data. </a:t>
            </a:r>
            <a:r>
              <a:rPr lang="fi-FI" sz="1600" dirty="0" err="1" smtClean="0"/>
              <a:t>J.Lehtonen</a:t>
            </a:r>
            <a:r>
              <a:rPr lang="fi-FI" sz="1600" dirty="0" smtClean="0"/>
              <a:t>, </a:t>
            </a:r>
            <a:r>
              <a:rPr lang="fi-FI" sz="1600" dirty="0" err="1" smtClean="0"/>
              <a:t>H.Helin</a:t>
            </a:r>
            <a:r>
              <a:rPr lang="fi-FI" sz="1600" dirty="0" smtClean="0"/>
              <a:t>, </a:t>
            </a:r>
            <a:r>
              <a:rPr lang="fi-FI" sz="1600" dirty="0" err="1" smtClean="0"/>
              <a:t>K.Koivunen</a:t>
            </a:r>
            <a:r>
              <a:rPr lang="fi-FI" sz="1600" dirty="0" smtClean="0"/>
              <a:t>, </a:t>
            </a:r>
            <a:r>
              <a:rPr lang="fi-FI" sz="1600" dirty="0" err="1" smtClean="0"/>
              <a:t>K.Lehtonen</a:t>
            </a:r>
            <a:r>
              <a:rPr lang="fi-FI" sz="1600" dirty="0" smtClean="0"/>
              <a:t>, iPRES2013.</a:t>
            </a: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i-FI" dirty="0" smtClean="0">
                <a:solidFill>
                  <a:schemeClr val="tx2"/>
                </a:solidFill>
              </a:rPr>
              <a:t> </a:t>
            </a:r>
            <a:r>
              <a:rPr lang="en-GB" dirty="0" smtClean="0">
                <a:solidFill>
                  <a:schemeClr val="tx2"/>
                </a:solidFill>
              </a:rPr>
              <a:t>Long-term preservation of research and cultural heritage data</a:t>
            </a:r>
            <a:endParaRPr lang="en-US" dirty="0">
              <a:solidFill>
                <a:schemeClr val="tx2"/>
              </a:solidFill>
            </a:endParaRPr>
          </a:p>
        </p:txBody>
      </p:sp>
      <p:sp>
        <p:nvSpPr>
          <p:cNvPr id="3" name="Content Placeholder 2"/>
          <p:cNvSpPr>
            <a:spLocks noGrp="1"/>
          </p:cNvSpPr>
          <p:nvPr>
            <p:ph idx="1"/>
          </p:nvPr>
        </p:nvSpPr>
        <p:spPr/>
        <p:txBody>
          <a:bodyPr>
            <a:normAutofit fontScale="85000" lnSpcReduction="20000"/>
          </a:bodyPr>
          <a:lstStyle/>
          <a:p>
            <a:pPr lvl="0"/>
            <a:r>
              <a:rPr lang="en-US" sz="2600" dirty="0" smtClean="0">
                <a:solidFill>
                  <a:schemeClr val="tx2"/>
                </a:solidFill>
              </a:rPr>
              <a:t>Preservation of digital information is the core of research and cultural organization's activity.</a:t>
            </a:r>
          </a:p>
          <a:p>
            <a:pPr lvl="0"/>
            <a:r>
              <a:rPr lang="en-US" sz="2600" dirty="0" smtClean="0">
                <a:solidFill>
                  <a:schemeClr val="tx2"/>
                </a:solidFill>
              </a:rPr>
              <a:t>At this time, there has been no controlled and functional way of handling digital information in the long term.</a:t>
            </a:r>
          </a:p>
          <a:p>
            <a:pPr lvl="0"/>
            <a:r>
              <a:rPr lang="en-US" sz="2600" dirty="0" smtClean="0">
                <a:solidFill>
                  <a:schemeClr val="tx2"/>
                </a:solidFill>
              </a:rPr>
              <a:t>Long-term preservation of digital data means the reliable preservation of digital information for several decades or even hundreds of years.</a:t>
            </a:r>
          </a:p>
          <a:p>
            <a:pPr lvl="0"/>
            <a:r>
              <a:rPr lang="en-US" sz="2600" dirty="0" smtClean="0">
                <a:solidFill>
                  <a:schemeClr val="tx2"/>
                </a:solidFill>
              </a:rPr>
              <a:t>Equipment, software, and file formats will become outdated, but despite this the information must be preserved in understandable form.</a:t>
            </a:r>
          </a:p>
          <a:p>
            <a:pPr lvl="0">
              <a:buNone/>
            </a:pPr>
            <a:r>
              <a:rPr lang="fi-FI" sz="2600" dirty="0" smtClean="0">
                <a:solidFill>
                  <a:schemeClr val="tx2"/>
                </a:solidFill>
              </a:rPr>
              <a:t/>
            </a:r>
            <a:br>
              <a:rPr lang="fi-FI" sz="2600" dirty="0" smtClean="0">
                <a:solidFill>
                  <a:schemeClr val="tx2"/>
                </a:solidFill>
              </a:rPr>
            </a:br>
            <a:r>
              <a:rPr lang="fi-FI" dirty="0" smtClean="0">
                <a:solidFill>
                  <a:schemeClr val="tx2"/>
                </a:solidFill>
              </a:rPr>
              <a:t/>
            </a:r>
            <a:br>
              <a:rPr lang="fi-FI" dirty="0" smtClean="0">
                <a:solidFill>
                  <a:schemeClr val="tx2"/>
                </a:solidFill>
              </a:rPr>
            </a:br>
            <a:endParaRPr lang="fi-FI" dirty="0" smtClean="0">
              <a:solidFill>
                <a:schemeClr val="tx2"/>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solidFill>
                  <a:schemeClr val="tx2"/>
                </a:solidFill>
              </a:rPr>
              <a:t>File</a:t>
            </a:r>
            <a:r>
              <a:rPr lang="fi-FI" dirty="0" smtClean="0">
                <a:solidFill>
                  <a:schemeClr val="tx2"/>
                </a:solidFill>
              </a:rPr>
              <a:t> </a:t>
            </a:r>
            <a:r>
              <a:rPr lang="fi-FI" dirty="0" err="1" smtClean="0">
                <a:solidFill>
                  <a:schemeClr val="tx2"/>
                </a:solidFill>
              </a:rPr>
              <a:t>format</a:t>
            </a:r>
            <a:r>
              <a:rPr lang="fi-FI" dirty="0" smtClean="0">
                <a:solidFill>
                  <a:schemeClr val="tx2"/>
                </a:solidFill>
              </a:rPr>
              <a:t> </a:t>
            </a:r>
            <a:r>
              <a:rPr lang="fi-FI" dirty="0" err="1" smtClean="0">
                <a:solidFill>
                  <a:schemeClr val="tx2"/>
                </a:solidFill>
              </a:rPr>
              <a:t>results</a:t>
            </a:r>
            <a:endParaRPr lang="en-US" dirty="0">
              <a:solidFill>
                <a:schemeClr val="tx2"/>
              </a:solidFill>
            </a:endParaRPr>
          </a:p>
        </p:txBody>
      </p:sp>
      <p:sp>
        <p:nvSpPr>
          <p:cNvPr id="5" name="Content Placeholder 4"/>
          <p:cNvSpPr>
            <a:spLocks noGrp="1"/>
          </p:cNvSpPr>
          <p:nvPr>
            <p:ph idx="1"/>
          </p:nvPr>
        </p:nvSpPr>
        <p:spPr/>
        <p:txBody>
          <a:bodyPr/>
          <a:lstStyle/>
          <a:p>
            <a:endParaRPr lang="en-US"/>
          </a:p>
        </p:txBody>
      </p:sp>
      <p:pic>
        <p:nvPicPr>
          <p:cNvPr id="216066" name="Picture 2"/>
          <p:cNvPicPr>
            <a:picLocks noChangeAspect="1" noChangeArrowheads="1"/>
          </p:cNvPicPr>
          <p:nvPr/>
        </p:nvPicPr>
        <p:blipFill>
          <a:blip r:embed="rId2" cstate="print"/>
          <a:srcRect/>
          <a:stretch>
            <a:fillRect/>
          </a:stretch>
        </p:blipFill>
        <p:spPr bwMode="auto">
          <a:xfrm>
            <a:off x="1394672" y="1772816"/>
            <a:ext cx="6075030" cy="3888432"/>
          </a:xfrm>
          <a:prstGeom prst="rect">
            <a:avLst/>
          </a:prstGeom>
          <a:noFill/>
          <a:ln w="9525">
            <a:noFill/>
            <a:miter lim="800000"/>
            <a:headEnd/>
            <a:tailEnd/>
          </a:ln>
        </p:spPr>
      </p:pic>
      <p:sp>
        <p:nvSpPr>
          <p:cNvPr id="6" name="TextBox 5"/>
          <p:cNvSpPr txBox="1"/>
          <p:nvPr/>
        </p:nvSpPr>
        <p:spPr>
          <a:xfrm>
            <a:off x="251520" y="6165304"/>
            <a:ext cx="8352928" cy="584775"/>
          </a:xfrm>
          <a:prstGeom prst="rect">
            <a:avLst/>
          </a:prstGeom>
          <a:noFill/>
        </p:spPr>
        <p:txBody>
          <a:bodyPr wrap="square" rtlCol="0">
            <a:spAutoFit/>
          </a:bodyPr>
          <a:lstStyle/>
          <a:p>
            <a:r>
              <a:rPr lang="fi-FI" sz="1600" dirty="0" err="1" smtClean="0"/>
              <a:t>Source</a:t>
            </a:r>
            <a:r>
              <a:rPr lang="fi-FI" sz="1600" dirty="0" smtClean="0"/>
              <a:t>: On </a:t>
            </a:r>
            <a:r>
              <a:rPr lang="fi-FI" sz="1600" dirty="0" err="1" smtClean="0"/>
              <a:t>preparedness</a:t>
            </a:r>
            <a:r>
              <a:rPr lang="fi-FI" sz="1600" dirty="0" smtClean="0"/>
              <a:t> of </a:t>
            </a:r>
            <a:r>
              <a:rPr lang="fi-FI" sz="1600" dirty="0" err="1" smtClean="0"/>
              <a:t>memory</a:t>
            </a:r>
            <a:r>
              <a:rPr lang="fi-FI" sz="1600" dirty="0" smtClean="0"/>
              <a:t> </a:t>
            </a:r>
            <a:r>
              <a:rPr lang="fi-FI" sz="1600" dirty="0" err="1" smtClean="0"/>
              <a:t>Organizations</a:t>
            </a:r>
            <a:r>
              <a:rPr lang="fi-FI" sz="1600" dirty="0" smtClean="0"/>
              <a:t> for </a:t>
            </a:r>
            <a:r>
              <a:rPr lang="fi-FI" sz="1600" dirty="0" err="1" smtClean="0"/>
              <a:t>Ingesting</a:t>
            </a:r>
            <a:r>
              <a:rPr lang="fi-FI" sz="1600" dirty="0" smtClean="0"/>
              <a:t> Data. </a:t>
            </a:r>
            <a:r>
              <a:rPr lang="fi-FI" sz="1600" dirty="0" err="1" smtClean="0"/>
              <a:t>J.Lehtonen</a:t>
            </a:r>
            <a:r>
              <a:rPr lang="fi-FI" sz="1600" dirty="0" smtClean="0"/>
              <a:t>, </a:t>
            </a:r>
            <a:r>
              <a:rPr lang="fi-FI" sz="1600" dirty="0" err="1" smtClean="0"/>
              <a:t>H.Helin</a:t>
            </a:r>
            <a:r>
              <a:rPr lang="fi-FI" sz="1600" dirty="0" smtClean="0"/>
              <a:t>, </a:t>
            </a:r>
            <a:r>
              <a:rPr lang="fi-FI" sz="1600" dirty="0" err="1" smtClean="0"/>
              <a:t>K.Koivunen</a:t>
            </a:r>
            <a:r>
              <a:rPr lang="fi-FI" sz="1600" dirty="0" smtClean="0"/>
              <a:t>, </a:t>
            </a:r>
            <a:r>
              <a:rPr lang="fi-FI" sz="1600" dirty="0" err="1" smtClean="0"/>
              <a:t>K.Lehtonen</a:t>
            </a:r>
            <a:r>
              <a:rPr lang="fi-FI" sz="1600" dirty="0" smtClean="0"/>
              <a:t>, iPRES2013.</a:t>
            </a:r>
            <a:endParaRPr lang="en-US" sz="1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992888" cy="2376264"/>
          </a:xfrm>
        </p:spPr>
        <p:txBody>
          <a:bodyPr/>
          <a:lstStyle/>
          <a:p>
            <a:pPr>
              <a:lnSpc>
                <a:spcPct val="80000"/>
              </a:lnSpc>
            </a:pPr>
            <a:r>
              <a:rPr lang="fi-FI" dirty="0" err="1" smtClean="0">
                <a:solidFill>
                  <a:schemeClr val="tx2"/>
                </a:solidFill>
              </a:rPr>
              <a:t>Never</a:t>
            </a:r>
            <a:r>
              <a:rPr lang="fi-FI" dirty="0" smtClean="0">
                <a:solidFill>
                  <a:schemeClr val="tx2"/>
                </a:solidFill>
              </a:rPr>
              <a:t> the </a:t>
            </a:r>
            <a:r>
              <a:rPr lang="fi-FI" dirty="0" err="1" smtClean="0">
                <a:solidFill>
                  <a:schemeClr val="tx2"/>
                </a:solidFill>
              </a:rPr>
              <a:t>same</a:t>
            </a:r>
            <a:r>
              <a:rPr lang="fi-FI" dirty="0" smtClean="0">
                <a:solidFill>
                  <a:schemeClr val="tx2"/>
                </a:solidFill>
              </a:rPr>
              <a:t> </a:t>
            </a:r>
            <a:r>
              <a:rPr lang="fi-FI" dirty="0" err="1" smtClean="0">
                <a:solidFill>
                  <a:schemeClr val="tx2"/>
                </a:solidFill>
              </a:rPr>
              <a:t>again</a:t>
            </a:r>
            <a:r>
              <a:rPr lang="fi-FI" dirty="0" smtClean="0">
                <a:solidFill>
                  <a:schemeClr val="tx2"/>
                </a:solidFill>
              </a:rPr>
              <a:t/>
            </a:r>
            <a:br>
              <a:rPr lang="fi-FI" dirty="0" smtClean="0">
                <a:solidFill>
                  <a:schemeClr val="tx2"/>
                </a:solidFill>
              </a:rPr>
            </a:br>
            <a:r>
              <a:rPr lang="fi-FI" sz="1800" dirty="0" smtClean="0">
                <a:solidFill>
                  <a:schemeClr val="tx2"/>
                </a:solidFill>
              </a:rPr>
              <a:t/>
            </a:r>
            <a:br>
              <a:rPr lang="fi-FI" sz="1800" dirty="0" smtClean="0">
                <a:solidFill>
                  <a:schemeClr val="tx2"/>
                </a:solidFill>
              </a:rPr>
            </a:br>
            <a:r>
              <a:rPr lang="el-GR" sz="1800" dirty="0" smtClean="0">
                <a:solidFill>
                  <a:schemeClr val="tx2"/>
                </a:solidFill>
              </a:rPr>
              <a:t>"πάντα χωρεῖ καὶ οὐδὲν μένει" καὶ "δὶς ἐς τὸν αὐτὸν ποταμὸν οὐκ ἂν ἐμβαίης"</a:t>
            </a:r>
            <a:br>
              <a:rPr lang="el-GR" sz="1800" dirty="0" smtClean="0">
                <a:solidFill>
                  <a:schemeClr val="tx2"/>
                </a:solidFill>
              </a:rPr>
            </a:br>
            <a:r>
              <a:rPr lang="en-US" sz="1800" i="1" dirty="0" err="1" smtClean="0">
                <a:solidFill>
                  <a:schemeClr val="tx2"/>
                </a:solidFill>
              </a:rPr>
              <a:t>Panta</a:t>
            </a:r>
            <a:r>
              <a:rPr lang="en-US" sz="1800" i="1" dirty="0" smtClean="0">
                <a:solidFill>
                  <a:schemeClr val="tx2"/>
                </a:solidFill>
              </a:rPr>
              <a:t> </a:t>
            </a:r>
            <a:r>
              <a:rPr lang="en-US" sz="1800" i="1" dirty="0" err="1" smtClean="0">
                <a:solidFill>
                  <a:schemeClr val="tx2"/>
                </a:solidFill>
              </a:rPr>
              <a:t>chōrei</a:t>
            </a:r>
            <a:r>
              <a:rPr lang="en-US" sz="1800" i="1" dirty="0" smtClean="0">
                <a:solidFill>
                  <a:schemeClr val="tx2"/>
                </a:solidFill>
              </a:rPr>
              <a:t> </a:t>
            </a:r>
            <a:r>
              <a:rPr lang="en-US" sz="1800" i="1" dirty="0" err="1" smtClean="0">
                <a:solidFill>
                  <a:schemeClr val="tx2"/>
                </a:solidFill>
              </a:rPr>
              <a:t>kai</a:t>
            </a:r>
            <a:r>
              <a:rPr lang="en-US" sz="1800" i="1" dirty="0" smtClean="0">
                <a:solidFill>
                  <a:schemeClr val="tx2"/>
                </a:solidFill>
              </a:rPr>
              <a:t> </a:t>
            </a:r>
            <a:r>
              <a:rPr lang="en-US" sz="1800" i="1" dirty="0" err="1" smtClean="0">
                <a:solidFill>
                  <a:schemeClr val="tx2"/>
                </a:solidFill>
              </a:rPr>
              <a:t>ouden</a:t>
            </a:r>
            <a:r>
              <a:rPr lang="en-US" sz="1800" i="1" dirty="0" smtClean="0">
                <a:solidFill>
                  <a:schemeClr val="tx2"/>
                </a:solidFill>
              </a:rPr>
              <a:t> </a:t>
            </a:r>
            <a:r>
              <a:rPr lang="en-US" sz="1800" i="1" dirty="0" err="1" smtClean="0">
                <a:solidFill>
                  <a:schemeClr val="tx2"/>
                </a:solidFill>
              </a:rPr>
              <a:t>menei</a:t>
            </a:r>
            <a:r>
              <a:rPr lang="en-US" sz="1800" i="1" dirty="0" smtClean="0">
                <a:solidFill>
                  <a:schemeClr val="tx2"/>
                </a:solidFill>
              </a:rPr>
              <a:t> </a:t>
            </a:r>
            <a:r>
              <a:rPr lang="en-US" sz="1800" i="1" dirty="0" err="1" smtClean="0">
                <a:solidFill>
                  <a:schemeClr val="tx2"/>
                </a:solidFill>
              </a:rPr>
              <a:t>kai</a:t>
            </a:r>
            <a:r>
              <a:rPr lang="en-US" sz="1800" i="1" dirty="0" smtClean="0">
                <a:solidFill>
                  <a:schemeClr val="tx2"/>
                </a:solidFill>
              </a:rPr>
              <a:t> </a:t>
            </a:r>
            <a:r>
              <a:rPr lang="en-US" sz="1800" i="1" dirty="0" err="1" smtClean="0">
                <a:solidFill>
                  <a:schemeClr val="tx2"/>
                </a:solidFill>
              </a:rPr>
              <a:t>dis</a:t>
            </a:r>
            <a:r>
              <a:rPr lang="en-US" sz="1800" i="1" dirty="0" smtClean="0">
                <a:solidFill>
                  <a:schemeClr val="tx2"/>
                </a:solidFill>
              </a:rPr>
              <a:t> </a:t>
            </a:r>
            <a:r>
              <a:rPr lang="en-US" sz="1800" i="1" dirty="0" err="1" smtClean="0">
                <a:solidFill>
                  <a:schemeClr val="tx2"/>
                </a:solidFill>
              </a:rPr>
              <a:t>es</a:t>
            </a:r>
            <a:r>
              <a:rPr lang="en-US" sz="1800" i="1" dirty="0" smtClean="0">
                <a:solidFill>
                  <a:schemeClr val="tx2"/>
                </a:solidFill>
              </a:rPr>
              <a:t> ton </a:t>
            </a:r>
            <a:r>
              <a:rPr lang="en-US" sz="1800" i="1" dirty="0" err="1" smtClean="0">
                <a:solidFill>
                  <a:schemeClr val="tx2"/>
                </a:solidFill>
              </a:rPr>
              <a:t>auton</a:t>
            </a:r>
            <a:r>
              <a:rPr lang="en-US" sz="1800" i="1" dirty="0" smtClean="0">
                <a:solidFill>
                  <a:schemeClr val="tx2"/>
                </a:solidFill>
              </a:rPr>
              <a:t> </a:t>
            </a:r>
            <a:r>
              <a:rPr lang="en-US" sz="1800" i="1" dirty="0" err="1" smtClean="0">
                <a:solidFill>
                  <a:schemeClr val="tx2"/>
                </a:solidFill>
              </a:rPr>
              <a:t>potamon</a:t>
            </a:r>
            <a:r>
              <a:rPr lang="en-US" sz="1800" i="1" dirty="0" smtClean="0">
                <a:solidFill>
                  <a:schemeClr val="tx2"/>
                </a:solidFill>
              </a:rPr>
              <a:t> </a:t>
            </a:r>
            <a:r>
              <a:rPr lang="en-US" sz="1800" i="1" dirty="0" err="1" smtClean="0">
                <a:solidFill>
                  <a:schemeClr val="tx2"/>
                </a:solidFill>
              </a:rPr>
              <a:t>ouk</a:t>
            </a:r>
            <a:r>
              <a:rPr lang="en-US" sz="1800" i="1" dirty="0" smtClean="0">
                <a:solidFill>
                  <a:schemeClr val="tx2"/>
                </a:solidFill>
              </a:rPr>
              <a:t> an </a:t>
            </a:r>
            <a:r>
              <a:rPr lang="en-US" sz="1800" i="1" dirty="0" err="1" smtClean="0">
                <a:solidFill>
                  <a:schemeClr val="tx2"/>
                </a:solidFill>
              </a:rPr>
              <a:t>embaies</a:t>
            </a:r>
            <a:r>
              <a:rPr lang="en-US" sz="1800" dirty="0" smtClean="0">
                <a:solidFill>
                  <a:schemeClr val="tx2"/>
                </a:solidFill>
              </a:rPr>
              <a:t/>
            </a:r>
            <a:br>
              <a:rPr lang="en-US" sz="1800" dirty="0" smtClean="0">
                <a:solidFill>
                  <a:schemeClr val="tx2"/>
                </a:solidFill>
              </a:rPr>
            </a:br>
            <a:r>
              <a:rPr lang="en-US" sz="1800" dirty="0" smtClean="0">
                <a:solidFill>
                  <a:schemeClr val="tx2"/>
                </a:solidFill>
              </a:rPr>
              <a:t>"Everything changes and nothing remains still ... and ... you cannot step twice into the same stream"</a:t>
            </a:r>
            <a:r>
              <a:rPr lang="en-US" sz="1800" baseline="30000" dirty="0" smtClean="0">
                <a:solidFill>
                  <a:schemeClr val="tx2"/>
                </a:solidFill>
                <a:hlinkClick r:id="rId2"/>
              </a:rPr>
              <a:t>[</a:t>
            </a:r>
            <a:r>
              <a:rPr lang="en-US" sz="2000" baseline="30000" dirty="0" smtClean="0">
                <a:solidFill>
                  <a:schemeClr val="tx2"/>
                </a:solidFill>
                <a:hlinkClick r:id="rId2"/>
              </a:rPr>
              <a:t>37</a:t>
            </a:r>
            <a:r>
              <a:rPr lang="fi-FI" dirty="0" smtClean="0"/>
              <a:t/>
            </a:r>
            <a:br>
              <a:rPr lang="fi-FI" dirty="0" smtClean="0"/>
            </a:br>
            <a:r>
              <a:rPr lang="fi-FI" sz="2000" i="1" dirty="0" smtClean="0">
                <a:solidFill>
                  <a:schemeClr val="tx2"/>
                </a:solidFill>
              </a:rPr>
              <a:t> </a:t>
            </a:r>
            <a:r>
              <a:rPr lang="fi-FI" sz="2000" i="1" dirty="0" err="1" smtClean="0">
                <a:solidFill>
                  <a:schemeClr val="tx2"/>
                </a:solidFill>
              </a:rPr>
              <a:t>Heraclitos</a:t>
            </a:r>
            <a:endParaRPr lang="en-US" dirty="0"/>
          </a:p>
        </p:txBody>
      </p:sp>
      <p:sp>
        <p:nvSpPr>
          <p:cNvPr id="3" name="Content Placeholder 2"/>
          <p:cNvSpPr>
            <a:spLocks noGrp="1"/>
          </p:cNvSpPr>
          <p:nvPr>
            <p:ph idx="1"/>
          </p:nvPr>
        </p:nvSpPr>
        <p:spPr>
          <a:xfrm>
            <a:off x="0" y="3501008"/>
            <a:ext cx="7632848" cy="2876696"/>
          </a:xfrm>
        </p:spPr>
        <p:txBody>
          <a:bodyPr/>
          <a:lstStyle/>
          <a:p>
            <a:pPr>
              <a:lnSpc>
                <a:spcPct val="80000"/>
              </a:lnSpc>
              <a:buNone/>
            </a:pPr>
            <a:r>
              <a:rPr lang="fi-FI" sz="2000" dirty="0" err="1" smtClean="0">
                <a:solidFill>
                  <a:schemeClr val="tx2"/>
                </a:solidFill>
              </a:rPr>
              <a:t>Preservation</a:t>
            </a:r>
            <a:r>
              <a:rPr lang="fi-FI" sz="2000" dirty="0" smtClean="0">
                <a:solidFill>
                  <a:schemeClr val="tx2"/>
                </a:solidFill>
              </a:rPr>
              <a:t> is an </a:t>
            </a:r>
            <a:r>
              <a:rPr lang="fi-FI" sz="2000" dirty="0" err="1" smtClean="0">
                <a:solidFill>
                  <a:schemeClr val="tx2"/>
                </a:solidFill>
              </a:rPr>
              <a:t>open</a:t>
            </a:r>
            <a:r>
              <a:rPr lang="fi-FI" sz="2000" dirty="0" smtClean="0">
                <a:solidFill>
                  <a:schemeClr val="tx2"/>
                </a:solidFill>
              </a:rPr>
              <a:t> </a:t>
            </a:r>
            <a:r>
              <a:rPr lang="fi-FI" sz="2000" dirty="0" err="1" smtClean="0">
                <a:solidFill>
                  <a:schemeClr val="tx2"/>
                </a:solidFill>
              </a:rPr>
              <a:t>end</a:t>
            </a:r>
            <a:r>
              <a:rPr lang="fi-FI" sz="2000" dirty="0" smtClean="0">
                <a:solidFill>
                  <a:schemeClr val="tx2"/>
                </a:solidFill>
              </a:rPr>
              <a:t>  </a:t>
            </a:r>
            <a:r>
              <a:rPr lang="fi-FI" sz="2000" dirty="0" err="1" smtClean="0">
                <a:solidFill>
                  <a:schemeClr val="tx2"/>
                </a:solidFill>
              </a:rPr>
              <a:t>problem</a:t>
            </a:r>
            <a:endParaRPr lang="fi-FI" sz="2000" dirty="0" smtClean="0">
              <a:solidFill>
                <a:schemeClr val="tx2"/>
              </a:solidFill>
            </a:endParaRPr>
          </a:p>
          <a:p>
            <a:pPr>
              <a:lnSpc>
                <a:spcPct val="80000"/>
              </a:lnSpc>
              <a:buNone/>
            </a:pPr>
            <a:endParaRPr lang="fi-FI" sz="2000" dirty="0" smtClean="0">
              <a:solidFill>
                <a:schemeClr val="tx2"/>
              </a:solidFill>
            </a:endParaRPr>
          </a:p>
          <a:p>
            <a:pPr>
              <a:lnSpc>
                <a:spcPct val="80000"/>
              </a:lnSpc>
            </a:pPr>
            <a:r>
              <a:rPr lang="fi-FI" sz="2000" dirty="0" err="1" smtClean="0">
                <a:solidFill>
                  <a:schemeClr val="tx2"/>
                </a:solidFill>
              </a:rPr>
              <a:t>Automatize</a:t>
            </a:r>
            <a:r>
              <a:rPr lang="fi-FI" sz="2000" dirty="0" smtClean="0">
                <a:solidFill>
                  <a:schemeClr val="tx2"/>
                </a:solidFill>
              </a:rPr>
              <a:t> as </a:t>
            </a:r>
            <a:r>
              <a:rPr lang="fi-FI" sz="2000" dirty="0" err="1" smtClean="0">
                <a:solidFill>
                  <a:schemeClr val="tx2"/>
                </a:solidFill>
              </a:rPr>
              <a:t>much</a:t>
            </a:r>
            <a:r>
              <a:rPr lang="fi-FI" sz="2000" dirty="0" smtClean="0">
                <a:solidFill>
                  <a:schemeClr val="tx2"/>
                </a:solidFill>
              </a:rPr>
              <a:t> as </a:t>
            </a:r>
            <a:r>
              <a:rPr lang="fi-FI" sz="2000" dirty="0" err="1" smtClean="0">
                <a:solidFill>
                  <a:schemeClr val="tx2"/>
                </a:solidFill>
              </a:rPr>
              <a:t>possible</a:t>
            </a:r>
            <a:endParaRPr lang="fi-FI" sz="2000" dirty="0" smtClean="0">
              <a:solidFill>
                <a:schemeClr val="tx2"/>
              </a:solidFill>
            </a:endParaRPr>
          </a:p>
          <a:p>
            <a:pPr>
              <a:lnSpc>
                <a:spcPct val="80000"/>
              </a:lnSpc>
            </a:pPr>
            <a:r>
              <a:rPr lang="fi-FI" sz="2000" dirty="0" err="1" smtClean="0">
                <a:solidFill>
                  <a:schemeClr val="tx2"/>
                </a:solidFill>
              </a:rPr>
              <a:t>Save</a:t>
            </a:r>
            <a:r>
              <a:rPr lang="fi-FI" sz="2000" dirty="0" smtClean="0">
                <a:solidFill>
                  <a:schemeClr val="tx2"/>
                </a:solidFill>
              </a:rPr>
              <a:t> </a:t>
            </a:r>
            <a:r>
              <a:rPr lang="fi-FI" sz="2000" dirty="0" err="1" smtClean="0">
                <a:solidFill>
                  <a:schemeClr val="tx2"/>
                </a:solidFill>
              </a:rPr>
              <a:t>time</a:t>
            </a:r>
            <a:r>
              <a:rPr lang="fi-FI" sz="2000" dirty="0" smtClean="0">
                <a:solidFill>
                  <a:schemeClr val="tx2"/>
                </a:solidFill>
              </a:rPr>
              <a:t>: </a:t>
            </a:r>
            <a:r>
              <a:rPr lang="fi-FI" sz="2000" dirty="0" err="1" smtClean="0">
                <a:solidFill>
                  <a:schemeClr val="tx2"/>
                </a:solidFill>
              </a:rPr>
              <a:t>thorough</a:t>
            </a:r>
            <a:r>
              <a:rPr lang="fi-FI" sz="2000" dirty="0" smtClean="0">
                <a:solidFill>
                  <a:schemeClr val="tx2"/>
                </a:solidFill>
              </a:rPr>
              <a:t> </a:t>
            </a:r>
            <a:r>
              <a:rPr lang="fi-FI" sz="2000" dirty="0" err="1" smtClean="0">
                <a:solidFill>
                  <a:schemeClr val="tx2"/>
                </a:solidFill>
              </a:rPr>
              <a:t>ingest</a:t>
            </a:r>
            <a:r>
              <a:rPr lang="fi-FI" sz="2000" dirty="0" smtClean="0">
                <a:solidFill>
                  <a:schemeClr val="tx2"/>
                </a:solidFill>
              </a:rPr>
              <a:t> </a:t>
            </a:r>
            <a:r>
              <a:rPr lang="fi-FI" sz="2000" dirty="0" err="1" smtClean="0">
                <a:solidFill>
                  <a:schemeClr val="tx2"/>
                </a:solidFill>
              </a:rPr>
              <a:t>process</a:t>
            </a:r>
            <a:endParaRPr lang="fi-FI" sz="2000" dirty="0" smtClean="0">
              <a:solidFill>
                <a:schemeClr val="tx2"/>
              </a:solidFill>
            </a:endParaRPr>
          </a:p>
          <a:p>
            <a:pPr>
              <a:lnSpc>
                <a:spcPct val="80000"/>
              </a:lnSpc>
            </a:pPr>
            <a:r>
              <a:rPr lang="fi-FI" sz="2000" dirty="0" err="1" smtClean="0">
                <a:solidFill>
                  <a:schemeClr val="tx2"/>
                </a:solidFill>
              </a:rPr>
              <a:t>Remember</a:t>
            </a:r>
            <a:r>
              <a:rPr lang="fi-FI" sz="2000" dirty="0" smtClean="0">
                <a:solidFill>
                  <a:schemeClr val="tx2"/>
                </a:solidFill>
              </a:rPr>
              <a:t> the </a:t>
            </a:r>
            <a:r>
              <a:rPr lang="fi-FI" sz="2000" dirty="0" err="1" smtClean="0">
                <a:solidFill>
                  <a:schemeClr val="tx2"/>
                </a:solidFill>
              </a:rPr>
              <a:t>learning</a:t>
            </a:r>
            <a:r>
              <a:rPr lang="fi-FI" sz="2000" dirty="0" smtClean="0">
                <a:solidFill>
                  <a:schemeClr val="tx2"/>
                </a:solidFill>
              </a:rPr>
              <a:t> </a:t>
            </a:r>
            <a:r>
              <a:rPr lang="fi-FI" sz="2000" dirty="0" err="1" smtClean="0">
                <a:solidFill>
                  <a:schemeClr val="tx2"/>
                </a:solidFill>
              </a:rPr>
              <a:t>curve</a:t>
            </a:r>
            <a:endParaRPr lang="fi-FI" sz="2000" dirty="0" smtClean="0">
              <a:solidFill>
                <a:schemeClr val="tx2"/>
              </a:solidFill>
            </a:endParaRPr>
          </a:p>
          <a:p>
            <a:pPr>
              <a:lnSpc>
                <a:spcPct val="80000"/>
              </a:lnSpc>
            </a:pPr>
            <a:r>
              <a:rPr lang="fi-FI" sz="2000" dirty="0" err="1" smtClean="0">
                <a:solidFill>
                  <a:schemeClr val="tx2"/>
                </a:solidFill>
              </a:rPr>
              <a:t>Accept</a:t>
            </a:r>
            <a:r>
              <a:rPr lang="fi-FI" sz="2000" dirty="0" smtClean="0">
                <a:solidFill>
                  <a:schemeClr val="tx2"/>
                </a:solidFill>
              </a:rPr>
              <a:t> </a:t>
            </a:r>
            <a:r>
              <a:rPr lang="fi-FI" sz="2000" dirty="0" err="1" smtClean="0">
                <a:solidFill>
                  <a:schemeClr val="tx2"/>
                </a:solidFill>
              </a:rPr>
              <a:t>lifecycles</a:t>
            </a:r>
            <a:r>
              <a:rPr lang="fi-FI" sz="2000" dirty="0" smtClean="0">
                <a:solidFill>
                  <a:schemeClr val="tx2"/>
                </a:solidFill>
              </a:rPr>
              <a:t>: </a:t>
            </a:r>
            <a:r>
              <a:rPr lang="fi-FI" sz="2000" dirty="0" err="1" smtClean="0">
                <a:solidFill>
                  <a:schemeClr val="tx2"/>
                </a:solidFill>
              </a:rPr>
              <a:t>not</a:t>
            </a:r>
            <a:r>
              <a:rPr lang="fi-FI" sz="2000" dirty="0" smtClean="0">
                <a:solidFill>
                  <a:schemeClr val="tx2"/>
                </a:solidFill>
              </a:rPr>
              <a:t> </a:t>
            </a:r>
            <a:r>
              <a:rPr lang="fi-FI" sz="2000" dirty="0" err="1" smtClean="0">
                <a:solidFill>
                  <a:schemeClr val="tx2"/>
                </a:solidFill>
              </a:rPr>
              <a:t>everything</a:t>
            </a:r>
            <a:r>
              <a:rPr lang="fi-FI" sz="2000" dirty="0" smtClean="0">
                <a:solidFill>
                  <a:schemeClr val="tx2"/>
                </a:solidFill>
              </a:rPr>
              <a:t> </a:t>
            </a:r>
            <a:r>
              <a:rPr lang="fi-FI" sz="2000" dirty="0" err="1" smtClean="0">
                <a:solidFill>
                  <a:schemeClr val="tx2"/>
                </a:solidFill>
              </a:rPr>
              <a:t>has</a:t>
            </a:r>
            <a:r>
              <a:rPr lang="fi-FI" sz="2000" dirty="0" smtClean="0">
                <a:solidFill>
                  <a:schemeClr val="tx2"/>
                </a:solidFill>
              </a:rPr>
              <a:t> to </a:t>
            </a:r>
            <a:r>
              <a:rPr lang="fi-FI" sz="2000" dirty="0" err="1" smtClean="0">
                <a:solidFill>
                  <a:schemeClr val="tx2"/>
                </a:solidFill>
              </a:rPr>
              <a:t>be</a:t>
            </a:r>
            <a:r>
              <a:rPr lang="fi-FI" sz="2000" dirty="0" smtClean="0">
                <a:solidFill>
                  <a:schemeClr val="tx2"/>
                </a:solidFill>
              </a:rPr>
              <a:t> </a:t>
            </a:r>
            <a:r>
              <a:rPr lang="fi-FI" sz="2000" dirty="0" err="1" smtClean="0">
                <a:solidFill>
                  <a:schemeClr val="tx2"/>
                </a:solidFill>
              </a:rPr>
              <a:t>stored</a:t>
            </a:r>
            <a:r>
              <a:rPr lang="fi-FI" sz="2000" dirty="0" smtClean="0">
                <a:solidFill>
                  <a:schemeClr val="tx2"/>
                </a:solidFill>
              </a:rPr>
              <a:t> for </a:t>
            </a:r>
            <a:r>
              <a:rPr lang="fi-FI" sz="2000" dirty="0" err="1" smtClean="0">
                <a:solidFill>
                  <a:schemeClr val="tx2"/>
                </a:solidFill>
              </a:rPr>
              <a:t>ever</a:t>
            </a:r>
            <a:endParaRPr lang="fi-FI" sz="2000" dirty="0" smtClean="0">
              <a:solidFill>
                <a:schemeClr val="tx2"/>
              </a:solidFill>
            </a:endParaRPr>
          </a:p>
          <a:p>
            <a:pPr>
              <a:lnSpc>
                <a:spcPct val="80000"/>
              </a:lnSpc>
            </a:pPr>
            <a:endParaRPr lang="en-US" sz="2000" dirty="0" smtClean="0">
              <a:solidFill>
                <a:schemeClr val="tx2"/>
              </a:solidFill>
            </a:endParaRPr>
          </a:p>
          <a:p>
            <a:pPr>
              <a:lnSpc>
                <a:spcPct val="80000"/>
              </a:lnSpc>
              <a:buNone/>
            </a:pPr>
            <a:endParaRPr lang="en-US" sz="2000" dirty="0" smtClean="0"/>
          </a:p>
        </p:txBody>
      </p:sp>
      <p:pic>
        <p:nvPicPr>
          <p:cNvPr id="62466" name="Picture 2" descr="landscape painting by Henry H. Parker"/>
          <p:cNvPicPr>
            <a:picLocks noChangeAspect="1" noChangeArrowheads="1"/>
          </p:cNvPicPr>
          <p:nvPr/>
        </p:nvPicPr>
        <p:blipFill>
          <a:blip r:embed="rId3" cstate="print"/>
          <a:srcRect/>
          <a:stretch>
            <a:fillRect/>
          </a:stretch>
        </p:blipFill>
        <p:spPr bwMode="auto">
          <a:xfrm>
            <a:off x="6444208" y="1916832"/>
            <a:ext cx="2304256" cy="3037677"/>
          </a:xfrm>
          <a:prstGeom prst="rect">
            <a:avLst/>
          </a:prstGeom>
          <a:noFill/>
        </p:spPr>
      </p:pic>
      <p:sp>
        <p:nvSpPr>
          <p:cNvPr id="5" name="TextBox 4"/>
          <p:cNvSpPr txBox="1"/>
          <p:nvPr/>
        </p:nvSpPr>
        <p:spPr>
          <a:xfrm>
            <a:off x="6702306" y="5589240"/>
            <a:ext cx="2441694" cy="646331"/>
          </a:xfrm>
          <a:prstGeom prst="rect">
            <a:avLst/>
          </a:prstGeom>
          <a:noFill/>
        </p:spPr>
        <p:txBody>
          <a:bodyPr wrap="none" rtlCol="0">
            <a:spAutoFit/>
          </a:bodyPr>
          <a:lstStyle/>
          <a:p>
            <a:r>
              <a:rPr lang="fi-FI" dirty="0" err="1" smtClean="0"/>
              <a:t>Source</a:t>
            </a:r>
            <a:r>
              <a:rPr lang="fi-FI" dirty="0" smtClean="0"/>
              <a:t>: </a:t>
            </a:r>
            <a:r>
              <a:rPr lang="fi-FI" dirty="0" err="1" smtClean="0"/>
              <a:t>wikipedia</a:t>
            </a:r>
            <a:r>
              <a:rPr lang="fi-FI" dirty="0" smtClean="0"/>
              <a:t> PD </a:t>
            </a:r>
          </a:p>
          <a:p>
            <a:r>
              <a:rPr lang="fi-FI" dirty="0" err="1" smtClean="0"/>
              <a:t>Image</a:t>
            </a:r>
            <a:r>
              <a:rPr lang="fi-FI" dirty="0" smtClean="0"/>
              <a:t> </a:t>
            </a:r>
            <a:r>
              <a:rPr lang="fi-FI" dirty="0" err="1" smtClean="0"/>
              <a:t>resources</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32656"/>
            <a:ext cx="7308400" cy="993775"/>
          </a:xfrm>
        </p:spPr>
        <p:txBody>
          <a:bodyPr/>
          <a:lstStyle/>
          <a:p>
            <a:r>
              <a:rPr lang="fi-FI" dirty="0" err="1" smtClean="0">
                <a:solidFill>
                  <a:schemeClr val="tx2"/>
                </a:solidFill>
              </a:rPr>
              <a:t>Conclusion</a:t>
            </a:r>
            <a:r>
              <a:rPr lang="fi-FI" dirty="0" err="1" smtClean="0"/>
              <a:t>s</a:t>
            </a:r>
            <a:endParaRPr lang="en-US" dirty="0"/>
          </a:p>
        </p:txBody>
      </p:sp>
      <p:sp>
        <p:nvSpPr>
          <p:cNvPr id="3" name="Content Placeholder 2"/>
          <p:cNvSpPr>
            <a:spLocks noGrp="1"/>
          </p:cNvSpPr>
          <p:nvPr>
            <p:ph idx="1"/>
          </p:nvPr>
        </p:nvSpPr>
        <p:spPr>
          <a:xfrm>
            <a:off x="395536" y="1196752"/>
            <a:ext cx="7776864" cy="4892920"/>
          </a:xfrm>
        </p:spPr>
        <p:txBody>
          <a:bodyPr/>
          <a:lstStyle/>
          <a:p>
            <a:r>
              <a:rPr lang="fi-FI" dirty="0" err="1" smtClean="0"/>
              <a:t>If</a:t>
            </a:r>
            <a:r>
              <a:rPr lang="fi-FI" dirty="0" smtClean="0"/>
              <a:t> </a:t>
            </a:r>
            <a:r>
              <a:rPr lang="fi-FI" dirty="0" err="1" smtClean="0"/>
              <a:t>you</a:t>
            </a:r>
            <a:r>
              <a:rPr lang="fi-FI" dirty="0" smtClean="0"/>
              <a:t> </a:t>
            </a:r>
            <a:r>
              <a:rPr lang="fi-FI" dirty="0" err="1" smtClean="0"/>
              <a:t>want</a:t>
            </a:r>
            <a:r>
              <a:rPr lang="fi-FI" dirty="0" smtClean="0"/>
              <a:t> </a:t>
            </a:r>
            <a:r>
              <a:rPr lang="fi-FI" dirty="0" err="1" smtClean="0"/>
              <a:t>your</a:t>
            </a:r>
            <a:r>
              <a:rPr lang="fi-FI" dirty="0" smtClean="0"/>
              <a:t> </a:t>
            </a:r>
            <a:r>
              <a:rPr lang="fi-FI" dirty="0" err="1" smtClean="0"/>
              <a:t>digital</a:t>
            </a:r>
            <a:r>
              <a:rPr lang="fi-FI" dirty="0" smtClean="0"/>
              <a:t> data to </a:t>
            </a:r>
            <a:r>
              <a:rPr lang="fi-FI" dirty="0" err="1" smtClean="0"/>
              <a:t>survive</a:t>
            </a:r>
            <a:r>
              <a:rPr lang="fi-FI" dirty="0" smtClean="0"/>
              <a:t>, </a:t>
            </a:r>
            <a:r>
              <a:rPr lang="fi-FI" dirty="0" err="1" smtClean="0"/>
              <a:t>start</a:t>
            </a:r>
            <a:r>
              <a:rPr lang="fi-FI" dirty="0" smtClean="0"/>
              <a:t> </a:t>
            </a:r>
            <a:r>
              <a:rPr lang="fi-FI" dirty="0" err="1" smtClean="0"/>
              <a:t>today</a:t>
            </a:r>
            <a:r>
              <a:rPr lang="fi-FI" dirty="0" smtClean="0"/>
              <a:t>!</a:t>
            </a:r>
          </a:p>
          <a:p>
            <a:r>
              <a:rPr lang="fi-FI" dirty="0" err="1" smtClean="0"/>
              <a:t>Equally</a:t>
            </a:r>
            <a:r>
              <a:rPr lang="fi-FI" dirty="0" smtClean="0"/>
              <a:t> </a:t>
            </a:r>
            <a:r>
              <a:rPr lang="fi-FI" dirty="0" err="1" smtClean="0"/>
              <a:t>important</a:t>
            </a:r>
            <a:r>
              <a:rPr lang="fi-FI" dirty="0" smtClean="0"/>
              <a:t>: </a:t>
            </a:r>
          </a:p>
          <a:p>
            <a:pPr lvl="1"/>
            <a:r>
              <a:rPr lang="fi-FI" dirty="0" err="1" smtClean="0"/>
              <a:t>Ingest</a:t>
            </a:r>
            <a:endParaRPr lang="fi-FI" dirty="0" smtClean="0"/>
          </a:p>
          <a:p>
            <a:pPr lvl="1"/>
            <a:r>
              <a:rPr lang="fi-FI" dirty="0" err="1" smtClean="0"/>
              <a:t>Ownership/stewardship</a:t>
            </a:r>
            <a:endParaRPr lang="fi-FI" dirty="0" smtClean="0"/>
          </a:p>
          <a:p>
            <a:pPr lvl="1"/>
            <a:r>
              <a:rPr lang="fi-FI" dirty="0" err="1" smtClean="0"/>
              <a:t>Preservation</a:t>
            </a:r>
            <a:r>
              <a:rPr lang="fi-FI" dirty="0" smtClean="0"/>
              <a:t> </a:t>
            </a:r>
            <a:r>
              <a:rPr lang="fi-FI" dirty="0" err="1" smtClean="0"/>
              <a:t>planning</a:t>
            </a:r>
            <a:endParaRPr lang="fi-FI" dirty="0" smtClean="0"/>
          </a:p>
          <a:p>
            <a:pPr lvl="1"/>
            <a:r>
              <a:rPr lang="fi-FI" dirty="0" err="1" smtClean="0"/>
              <a:t>Preservation</a:t>
            </a:r>
            <a:r>
              <a:rPr lang="fi-FI" dirty="0" smtClean="0"/>
              <a:t> </a:t>
            </a:r>
            <a:r>
              <a:rPr lang="fi-FI" dirty="0" err="1" smtClean="0"/>
              <a:t>solution</a:t>
            </a:r>
            <a:endParaRPr lang="fi-FI" dirty="0" smtClean="0"/>
          </a:p>
          <a:p>
            <a:r>
              <a:rPr lang="fi-FI" dirty="0" err="1" smtClean="0"/>
              <a:t>Clear</a:t>
            </a:r>
            <a:r>
              <a:rPr lang="fi-FI" dirty="0" smtClean="0"/>
              <a:t> definition of </a:t>
            </a:r>
            <a:r>
              <a:rPr lang="fi-FI" dirty="0" err="1" smtClean="0"/>
              <a:t>roles</a:t>
            </a:r>
            <a:r>
              <a:rPr lang="fi-FI" dirty="0" smtClean="0"/>
              <a:t> and </a:t>
            </a:r>
            <a:r>
              <a:rPr lang="fi-FI" dirty="0" err="1" smtClean="0"/>
              <a:t>organization</a:t>
            </a:r>
            <a:endParaRPr lang="fi-FI" dirty="0" smtClean="0"/>
          </a:p>
          <a:p>
            <a:r>
              <a:rPr lang="fi-FI" dirty="0" err="1" smtClean="0"/>
              <a:t>Collaboration</a:t>
            </a:r>
            <a:r>
              <a:rPr lang="fi-FI" dirty="0" smtClean="0"/>
              <a:t>!</a:t>
            </a:r>
          </a:p>
          <a:p>
            <a:r>
              <a:rPr lang="fi-FI" dirty="0" err="1" smtClean="0"/>
              <a:t>Exit-strategy</a:t>
            </a:r>
            <a:endParaRPr lang="en-US" dirty="0"/>
          </a:p>
        </p:txBody>
      </p:sp>
      <p:pic>
        <p:nvPicPr>
          <p:cNvPr id="4" name="Picture 2" descr="http://www.thefamousartists.com/wp-content/uploads/2012/08/The-Shipwreck.jpg"/>
          <p:cNvPicPr>
            <a:picLocks noChangeAspect="1" noChangeArrowheads="1"/>
          </p:cNvPicPr>
          <p:nvPr/>
        </p:nvPicPr>
        <p:blipFill>
          <a:blip r:embed="rId2" cstate="print"/>
          <a:srcRect/>
          <a:stretch>
            <a:fillRect/>
          </a:stretch>
        </p:blipFill>
        <p:spPr bwMode="auto">
          <a:xfrm>
            <a:off x="6948264" y="1844824"/>
            <a:ext cx="1907704" cy="2400798"/>
          </a:xfrm>
          <a:prstGeom prst="rect">
            <a:avLst/>
          </a:prstGeom>
          <a:noFill/>
        </p:spPr>
      </p:pic>
      <p:sp>
        <p:nvSpPr>
          <p:cNvPr id="5" name="TextBox 4"/>
          <p:cNvSpPr txBox="1"/>
          <p:nvPr/>
        </p:nvSpPr>
        <p:spPr>
          <a:xfrm>
            <a:off x="6702306" y="5157192"/>
            <a:ext cx="2441694" cy="646331"/>
          </a:xfrm>
          <a:prstGeom prst="rect">
            <a:avLst/>
          </a:prstGeom>
          <a:noFill/>
        </p:spPr>
        <p:txBody>
          <a:bodyPr wrap="none" rtlCol="0">
            <a:spAutoFit/>
          </a:bodyPr>
          <a:lstStyle/>
          <a:p>
            <a:r>
              <a:rPr lang="fi-FI" dirty="0" err="1" smtClean="0"/>
              <a:t>Source</a:t>
            </a:r>
            <a:r>
              <a:rPr lang="fi-FI" dirty="0" smtClean="0"/>
              <a:t>: </a:t>
            </a:r>
            <a:r>
              <a:rPr lang="fi-FI" dirty="0" err="1" smtClean="0"/>
              <a:t>wikipedia</a:t>
            </a:r>
            <a:r>
              <a:rPr lang="fi-FI" dirty="0" smtClean="0"/>
              <a:t> PD </a:t>
            </a:r>
          </a:p>
          <a:p>
            <a:r>
              <a:rPr lang="fi-FI" dirty="0" err="1" smtClean="0"/>
              <a:t>Image</a:t>
            </a:r>
            <a:r>
              <a:rPr lang="fi-FI" dirty="0" smtClean="0"/>
              <a:t> </a:t>
            </a:r>
            <a:r>
              <a:rPr lang="fi-FI" dirty="0" err="1" smtClean="0"/>
              <a:t>resources</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i-FI" dirty="0" err="1" smtClean="0">
                <a:solidFill>
                  <a:schemeClr val="tx2"/>
                </a:solidFill>
              </a:rPr>
              <a:t>Thank</a:t>
            </a:r>
            <a:r>
              <a:rPr lang="fi-FI" dirty="0" smtClean="0">
                <a:solidFill>
                  <a:schemeClr val="tx2"/>
                </a:solidFill>
              </a:rPr>
              <a:t> </a:t>
            </a:r>
            <a:r>
              <a:rPr lang="fi-FI" dirty="0" err="1" smtClean="0">
                <a:solidFill>
                  <a:schemeClr val="tx2"/>
                </a:solidFill>
              </a:rPr>
              <a:t>you</a:t>
            </a:r>
            <a:r>
              <a:rPr lang="fi-FI" dirty="0" smtClean="0">
                <a:solidFill>
                  <a:schemeClr val="tx2"/>
                </a:solidFill>
              </a:rPr>
              <a:t>!</a:t>
            </a:r>
            <a:endParaRPr lang="en-US" dirty="0">
              <a:solidFill>
                <a:schemeClr val="tx2"/>
              </a:solidFill>
            </a:endParaRPr>
          </a:p>
        </p:txBody>
      </p:sp>
      <p:sp>
        <p:nvSpPr>
          <p:cNvPr id="9" name="Content Placeholder 8"/>
          <p:cNvSpPr>
            <a:spLocks noGrp="1"/>
          </p:cNvSpPr>
          <p:nvPr>
            <p:ph idx="1"/>
          </p:nvPr>
        </p:nvSpPr>
        <p:spPr/>
        <p:txBody>
          <a:bodyPr/>
          <a:lstStyle/>
          <a:p>
            <a:r>
              <a:rPr lang="fi-FI" i="1" dirty="0" smtClean="0">
                <a:hlinkClick r:id="rId3"/>
              </a:rPr>
              <a:t>http://www.kdk.fi/</a:t>
            </a:r>
            <a:r>
              <a:rPr lang="fi-FI" i="1" dirty="0" smtClean="0"/>
              <a:t>      </a:t>
            </a:r>
            <a:r>
              <a:rPr lang="fi-FI" i="1" dirty="0" smtClean="0">
                <a:hlinkClick r:id="rId4"/>
              </a:rPr>
              <a:t>http://www.tdata.fi</a:t>
            </a:r>
            <a:endParaRPr lang="fi-FI" i="1" dirty="0" smtClean="0"/>
          </a:p>
          <a:p>
            <a:r>
              <a:rPr lang="fi-FI" i="1" dirty="0" err="1" smtClean="0"/>
              <a:t>Pirjo-leena.forsstrom@csc.fi</a:t>
            </a:r>
            <a:endParaRPr lang="fi-FI" i="1" dirty="0" smtClean="0"/>
          </a:p>
          <a:p>
            <a:endParaRPr lang="fi-FI" i="1" dirty="0" smtClean="0"/>
          </a:p>
          <a:p>
            <a:pPr>
              <a:buNone/>
            </a:pPr>
            <a:endParaRPr lang="en-US" dirty="0"/>
          </a:p>
        </p:txBody>
      </p:sp>
      <p:pic>
        <p:nvPicPr>
          <p:cNvPr id="10" name="Picture 9"/>
          <p:cNvPicPr/>
          <p:nvPr/>
        </p:nvPicPr>
        <p:blipFill>
          <a:blip r:embed="rId5" cstate="print"/>
          <a:srcRect/>
          <a:stretch>
            <a:fillRect/>
          </a:stretch>
        </p:blipFill>
        <p:spPr bwMode="auto">
          <a:xfrm>
            <a:off x="1187624" y="2996952"/>
            <a:ext cx="2894138" cy="2996952"/>
          </a:xfrm>
          <a:prstGeom prst="rect">
            <a:avLst/>
          </a:prstGeom>
          <a:noFill/>
          <a:ln w="9525">
            <a:noFill/>
            <a:miter lim="800000"/>
            <a:headEnd/>
            <a:tailEnd/>
          </a:ln>
        </p:spPr>
      </p:pic>
      <p:pic>
        <p:nvPicPr>
          <p:cNvPr id="5" name="Picture 4" descr="TTA_pos_vaaka_w400px_RGB.jpg"/>
          <p:cNvPicPr/>
          <p:nvPr/>
        </p:nvPicPr>
        <p:blipFill>
          <a:blip r:embed="rId6" cstate="print"/>
          <a:stretch>
            <a:fillRect/>
          </a:stretch>
        </p:blipFill>
        <p:spPr>
          <a:xfrm>
            <a:off x="4716016" y="3356992"/>
            <a:ext cx="2592288" cy="158417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7308400" cy="993775"/>
          </a:xfrm>
        </p:spPr>
        <p:txBody>
          <a:bodyPr/>
          <a:lstStyle/>
          <a:p>
            <a:r>
              <a:rPr lang="fi-FI" dirty="0" smtClean="0"/>
              <a:t>Digital </a:t>
            </a:r>
            <a:r>
              <a:rPr lang="fi-FI" dirty="0" err="1" smtClean="0"/>
              <a:t>processes</a:t>
            </a:r>
            <a:r>
              <a:rPr lang="fi-FI" dirty="0" smtClean="0"/>
              <a:t> </a:t>
            </a:r>
            <a:r>
              <a:rPr lang="fi-FI" dirty="0" err="1" smtClean="0"/>
              <a:t>break</a:t>
            </a:r>
            <a:r>
              <a:rPr lang="fi-FI" dirty="0" smtClean="0"/>
              <a:t> </a:t>
            </a:r>
            <a:r>
              <a:rPr lang="fi-FI" dirty="0" err="1" smtClean="0"/>
              <a:t>easily</a:t>
            </a:r>
            <a:endParaRPr lang="en-US" dirty="0"/>
          </a:p>
        </p:txBody>
      </p:sp>
      <p:sp>
        <p:nvSpPr>
          <p:cNvPr id="3" name="Content Placeholder 2"/>
          <p:cNvSpPr>
            <a:spLocks noGrp="1"/>
          </p:cNvSpPr>
          <p:nvPr>
            <p:ph idx="1"/>
          </p:nvPr>
        </p:nvSpPr>
        <p:spPr>
          <a:xfrm>
            <a:off x="467544" y="1268760"/>
            <a:ext cx="4968552" cy="4820912"/>
          </a:xfrm>
        </p:spPr>
        <p:txBody>
          <a:bodyPr/>
          <a:lstStyle/>
          <a:p>
            <a:r>
              <a:rPr lang="fi-FI" dirty="0" err="1" smtClean="0"/>
              <a:t>Short-period</a:t>
            </a:r>
            <a:r>
              <a:rPr lang="fi-FI" dirty="0" smtClean="0"/>
              <a:t> </a:t>
            </a:r>
            <a:r>
              <a:rPr lang="fi-FI" dirty="0" err="1" smtClean="0"/>
              <a:t>funding</a:t>
            </a:r>
            <a:endParaRPr lang="fi-FI" dirty="0" smtClean="0"/>
          </a:p>
          <a:p>
            <a:r>
              <a:rPr lang="fi-FI" dirty="0" smtClean="0"/>
              <a:t>Software </a:t>
            </a:r>
            <a:r>
              <a:rPr lang="fi-FI" dirty="0" err="1" smtClean="0"/>
              <a:t>lifecycle</a:t>
            </a:r>
            <a:r>
              <a:rPr lang="fi-FI" dirty="0" smtClean="0"/>
              <a:t>: </a:t>
            </a:r>
            <a:r>
              <a:rPr lang="fi-FI" dirty="0" err="1" smtClean="0"/>
              <a:t>code</a:t>
            </a:r>
            <a:r>
              <a:rPr lang="fi-FI" dirty="0" smtClean="0"/>
              <a:t>, </a:t>
            </a:r>
            <a:r>
              <a:rPr lang="fi-FI" dirty="0" err="1" smtClean="0"/>
              <a:t>interfaces</a:t>
            </a:r>
            <a:r>
              <a:rPr lang="fi-FI" dirty="0" smtClean="0"/>
              <a:t>, </a:t>
            </a:r>
            <a:r>
              <a:rPr lang="fi-FI" dirty="0" err="1" smtClean="0"/>
              <a:t>formats</a:t>
            </a:r>
            <a:r>
              <a:rPr lang="fi-FI" dirty="0" smtClean="0"/>
              <a:t>…</a:t>
            </a:r>
          </a:p>
          <a:p>
            <a:r>
              <a:rPr lang="fi-FI" dirty="0" err="1" smtClean="0"/>
              <a:t>Dependent</a:t>
            </a:r>
            <a:r>
              <a:rPr lang="fi-FI" dirty="0" smtClean="0"/>
              <a:t> on </a:t>
            </a:r>
            <a:r>
              <a:rPr lang="fi-FI" dirty="0" err="1" smtClean="0"/>
              <a:t>expert</a:t>
            </a:r>
            <a:r>
              <a:rPr lang="fi-FI" dirty="0" smtClean="0"/>
              <a:t> </a:t>
            </a:r>
            <a:r>
              <a:rPr lang="fi-FI" dirty="0" err="1" smtClean="0"/>
              <a:t>knowledge</a:t>
            </a:r>
            <a:endParaRPr lang="fi-FI" dirty="0" smtClean="0"/>
          </a:p>
          <a:p>
            <a:r>
              <a:rPr lang="fi-FI" dirty="0" err="1" smtClean="0"/>
              <a:t>Thin</a:t>
            </a:r>
            <a:r>
              <a:rPr lang="fi-FI" dirty="0" smtClean="0"/>
              <a:t> </a:t>
            </a:r>
            <a:r>
              <a:rPr lang="fi-FI" dirty="0" err="1" smtClean="0"/>
              <a:t>documentation</a:t>
            </a:r>
            <a:r>
              <a:rPr lang="fi-FI" dirty="0" smtClean="0"/>
              <a:t> and metadata</a:t>
            </a:r>
          </a:p>
          <a:p>
            <a:endParaRPr lang="fi-FI" dirty="0" smtClean="0"/>
          </a:p>
          <a:p>
            <a:endParaRPr lang="en-US" dirty="0"/>
          </a:p>
        </p:txBody>
      </p:sp>
      <p:pic>
        <p:nvPicPr>
          <p:cNvPr id="1026" name="Picture 2" descr="http://www.thefamousartists.com/wp-content/uploads/2012/08/The-Shipwreck.jpg"/>
          <p:cNvPicPr>
            <a:picLocks noChangeAspect="1" noChangeArrowheads="1"/>
          </p:cNvPicPr>
          <p:nvPr/>
        </p:nvPicPr>
        <p:blipFill>
          <a:blip r:embed="rId2" cstate="print"/>
          <a:srcRect/>
          <a:stretch>
            <a:fillRect/>
          </a:stretch>
        </p:blipFill>
        <p:spPr bwMode="auto">
          <a:xfrm>
            <a:off x="5274904" y="1196752"/>
            <a:ext cx="3869096" cy="4869160"/>
          </a:xfrm>
          <a:prstGeom prst="rect">
            <a:avLst/>
          </a:prstGeom>
          <a:noFill/>
        </p:spPr>
      </p:pic>
      <p:sp>
        <p:nvSpPr>
          <p:cNvPr id="5" name="TextBox 4"/>
          <p:cNvSpPr txBox="1"/>
          <p:nvPr/>
        </p:nvSpPr>
        <p:spPr>
          <a:xfrm>
            <a:off x="4139952" y="6488668"/>
            <a:ext cx="4288353" cy="369332"/>
          </a:xfrm>
          <a:prstGeom prst="rect">
            <a:avLst/>
          </a:prstGeom>
          <a:noFill/>
        </p:spPr>
        <p:txBody>
          <a:bodyPr wrap="none" rtlCol="0">
            <a:spAutoFit/>
          </a:bodyPr>
          <a:lstStyle/>
          <a:p>
            <a:r>
              <a:rPr lang="fi-FI" dirty="0" err="1" smtClean="0"/>
              <a:t>Source</a:t>
            </a:r>
            <a:r>
              <a:rPr lang="fi-FI" dirty="0" smtClean="0"/>
              <a:t>: : </a:t>
            </a:r>
            <a:r>
              <a:rPr lang="fi-FI" dirty="0" err="1" smtClean="0"/>
              <a:t>wikipedia</a:t>
            </a:r>
            <a:r>
              <a:rPr lang="fi-FI" dirty="0" smtClean="0"/>
              <a:t> PD </a:t>
            </a:r>
            <a:r>
              <a:rPr lang="fi-FI" dirty="0" err="1" smtClean="0"/>
              <a:t>Image</a:t>
            </a:r>
            <a:r>
              <a:rPr lang="fi-FI" dirty="0" smtClean="0"/>
              <a:t> </a:t>
            </a:r>
            <a:r>
              <a:rPr lang="fi-FI" dirty="0" err="1" smtClean="0"/>
              <a:t>resources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2" name="Rectangle 4"/>
          <p:cNvSpPr>
            <a:spLocks noGrp="1" noChangeArrowheads="1"/>
          </p:cNvSpPr>
          <p:nvPr>
            <p:ph type="title"/>
          </p:nvPr>
        </p:nvSpPr>
        <p:spPr>
          <a:xfrm>
            <a:off x="755576" y="260648"/>
            <a:ext cx="7308400" cy="993775"/>
          </a:xfrm>
        </p:spPr>
        <p:txBody>
          <a:bodyPr/>
          <a:lstStyle/>
          <a:p>
            <a:r>
              <a:rPr lang="fi-FI" b="1" dirty="0" err="1">
                <a:solidFill>
                  <a:schemeClr val="tx2"/>
                </a:solidFill>
              </a:rPr>
              <a:t>Future</a:t>
            </a:r>
            <a:r>
              <a:rPr lang="fi-FI" b="1" dirty="0">
                <a:solidFill>
                  <a:schemeClr val="tx2"/>
                </a:solidFill>
              </a:rPr>
              <a:t> </a:t>
            </a:r>
            <a:r>
              <a:rPr lang="fi-FI" b="1" dirty="0" err="1">
                <a:solidFill>
                  <a:schemeClr val="tx2"/>
                </a:solidFill>
              </a:rPr>
              <a:t>Aim</a:t>
            </a:r>
            <a:r>
              <a:rPr lang="fi-FI" b="1" dirty="0">
                <a:solidFill>
                  <a:schemeClr val="tx2"/>
                </a:solidFill>
              </a:rPr>
              <a:t>:</a:t>
            </a:r>
            <a:endParaRPr lang="en-US" b="1" dirty="0">
              <a:solidFill>
                <a:schemeClr val="tx2"/>
              </a:solidFill>
            </a:endParaRPr>
          </a:p>
        </p:txBody>
      </p:sp>
      <p:sp>
        <p:nvSpPr>
          <p:cNvPr id="329733" name="Text Box 5"/>
          <p:cNvSpPr txBox="1">
            <a:spLocks noGrp="1" noChangeArrowheads="1"/>
          </p:cNvSpPr>
          <p:nvPr>
            <p:ph idx="1"/>
          </p:nvPr>
        </p:nvSpPr>
        <p:spPr>
          <a:xfrm>
            <a:off x="611560" y="1196752"/>
            <a:ext cx="7560840" cy="4968552"/>
          </a:xfrm>
          <a:noFill/>
          <a:ln/>
        </p:spPr>
        <p:txBody>
          <a:bodyPr>
            <a:normAutofit fontScale="77500" lnSpcReduction="20000"/>
          </a:bodyPr>
          <a:lstStyle/>
          <a:p>
            <a:pPr>
              <a:buFont typeface="Wingdings" pitchFamily="2" charset="2"/>
              <a:buNone/>
            </a:pPr>
            <a:r>
              <a:rPr lang="fi-FI" dirty="0">
                <a:solidFill>
                  <a:srgbClr val="0066FF"/>
                </a:solidFill>
              </a:rPr>
              <a:t>   </a:t>
            </a:r>
            <a:r>
              <a:rPr lang="fi-FI" dirty="0" smtClean="0">
                <a:solidFill>
                  <a:srgbClr val="0066FF"/>
                </a:solidFill>
              </a:rPr>
              <a:t> </a:t>
            </a:r>
            <a:r>
              <a:rPr lang="fi-FI" dirty="0" err="1" smtClean="0">
                <a:solidFill>
                  <a:srgbClr val="0066FF"/>
                </a:solidFill>
              </a:rPr>
              <a:t>Research</a:t>
            </a:r>
            <a:r>
              <a:rPr lang="fi-FI" dirty="0" smtClean="0">
                <a:solidFill>
                  <a:srgbClr val="0066FF"/>
                </a:solidFill>
              </a:rPr>
              <a:t> and </a:t>
            </a:r>
            <a:r>
              <a:rPr lang="fi-FI" dirty="0" err="1" smtClean="0">
                <a:solidFill>
                  <a:srgbClr val="0066FF"/>
                </a:solidFill>
              </a:rPr>
              <a:t>cultural</a:t>
            </a:r>
            <a:r>
              <a:rPr lang="fi-FI" dirty="0" smtClean="0">
                <a:solidFill>
                  <a:srgbClr val="0066FF"/>
                </a:solidFill>
              </a:rPr>
              <a:t> </a:t>
            </a:r>
            <a:r>
              <a:rPr lang="fi-FI" b="0" dirty="0" smtClean="0">
                <a:solidFill>
                  <a:srgbClr val="0066FF"/>
                </a:solidFill>
              </a:rPr>
              <a:t> </a:t>
            </a:r>
            <a:r>
              <a:rPr lang="fi-FI" b="0" dirty="0">
                <a:solidFill>
                  <a:srgbClr val="0066FF"/>
                </a:solidFill>
              </a:rPr>
              <a:t>data </a:t>
            </a:r>
            <a:r>
              <a:rPr lang="fi-FI" b="0" dirty="0" err="1">
                <a:solidFill>
                  <a:srgbClr val="0066FF"/>
                </a:solidFill>
              </a:rPr>
              <a:t>routinely</a:t>
            </a:r>
            <a:r>
              <a:rPr lang="fi-FI" b="0" dirty="0">
                <a:solidFill>
                  <a:srgbClr val="0066FF"/>
                </a:solidFill>
              </a:rPr>
              <a:t> </a:t>
            </a:r>
            <a:r>
              <a:rPr lang="fi-FI" b="0" dirty="0" err="1">
                <a:solidFill>
                  <a:srgbClr val="0066FF"/>
                </a:solidFill>
              </a:rPr>
              <a:t>deposited</a:t>
            </a:r>
            <a:r>
              <a:rPr lang="fi-FI" b="0" dirty="0">
                <a:solidFill>
                  <a:srgbClr val="0066FF"/>
                </a:solidFill>
              </a:rPr>
              <a:t> in </a:t>
            </a:r>
            <a:r>
              <a:rPr lang="fi-FI" b="0" dirty="0" err="1">
                <a:solidFill>
                  <a:srgbClr val="0066FF"/>
                </a:solidFill>
              </a:rPr>
              <a:t>well-documented</a:t>
            </a:r>
            <a:r>
              <a:rPr lang="fi-FI" b="0" dirty="0">
                <a:solidFill>
                  <a:srgbClr val="0066FF"/>
                </a:solidFill>
              </a:rPr>
              <a:t> </a:t>
            </a:r>
            <a:r>
              <a:rPr lang="fi-FI" b="0" dirty="0" err="1">
                <a:solidFill>
                  <a:srgbClr val="0066FF"/>
                </a:solidFill>
              </a:rPr>
              <a:t>form</a:t>
            </a:r>
            <a:r>
              <a:rPr lang="fi-FI" b="0" dirty="0">
                <a:solidFill>
                  <a:srgbClr val="0066FF"/>
                </a:solidFill>
              </a:rPr>
              <a:t>, </a:t>
            </a:r>
            <a:r>
              <a:rPr lang="fi-FI" b="0" dirty="0" err="1">
                <a:solidFill>
                  <a:srgbClr val="0066FF"/>
                </a:solidFill>
              </a:rPr>
              <a:t>regularly</a:t>
            </a:r>
            <a:r>
              <a:rPr lang="fi-FI" b="0" dirty="0">
                <a:solidFill>
                  <a:srgbClr val="0066FF"/>
                </a:solidFill>
              </a:rPr>
              <a:t> and </a:t>
            </a:r>
            <a:r>
              <a:rPr lang="fi-FI" b="0" dirty="0" err="1">
                <a:solidFill>
                  <a:srgbClr val="0066FF"/>
                </a:solidFill>
              </a:rPr>
              <a:t>easily</a:t>
            </a:r>
            <a:r>
              <a:rPr lang="fi-FI" b="0" dirty="0">
                <a:solidFill>
                  <a:srgbClr val="0066FF"/>
                </a:solidFill>
              </a:rPr>
              <a:t> </a:t>
            </a:r>
            <a:r>
              <a:rPr lang="fi-FI" b="0" dirty="0" err="1">
                <a:solidFill>
                  <a:srgbClr val="0066FF"/>
                </a:solidFill>
              </a:rPr>
              <a:t>consulted</a:t>
            </a:r>
            <a:r>
              <a:rPr lang="fi-FI" b="0" dirty="0">
                <a:solidFill>
                  <a:srgbClr val="0066FF"/>
                </a:solidFill>
              </a:rPr>
              <a:t> and </a:t>
            </a:r>
            <a:r>
              <a:rPr lang="fi-FI" b="0" dirty="0" err="1">
                <a:solidFill>
                  <a:srgbClr val="0066FF"/>
                </a:solidFill>
              </a:rPr>
              <a:t>analyzed</a:t>
            </a:r>
            <a:r>
              <a:rPr lang="fi-FI" b="0" dirty="0">
                <a:solidFill>
                  <a:srgbClr val="0066FF"/>
                </a:solidFill>
              </a:rPr>
              <a:t>, </a:t>
            </a:r>
            <a:r>
              <a:rPr lang="fi-FI" b="0" dirty="0" smtClean="0">
                <a:solidFill>
                  <a:srgbClr val="0066FF"/>
                </a:solidFill>
              </a:rPr>
              <a:t>and </a:t>
            </a:r>
            <a:r>
              <a:rPr lang="fi-FI" b="0" dirty="0" err="1">
                <a:solidFill>
                  <a:srgbClr val="0066FF"/>
                </a:solidFill>
              </a:rPr>
              <a:t>openly</a:t>
            </a:r>
            <a:r>
              <a:rPr lang="fi-FI" b="0" dirty="0">
                <a:solidFill>
                  <a:srgbClr val="0066FF"/>
                </a:solidFill>
              </a:rPr>
              <a:t> </a:t>
            </a:r>
            <a:r>
              <a:rPr lang="fi-FI" b="0" dirty="0" err="1">
                <a:solidFill>
                  <a:srgbClr val="0066FF"/>
                </a:solidFill>
              </a:rPr>
              <a:t>accesible</a:t>
            </a:r>
            <a:r>
              <a:rPr lang="fi-FI" b="0" dirty="0">
                <a:solidFill>
                  <a:srgbClr val="0066FF"/>
                </a:solidFill>
              </a:rPr>
              <a:t> </a:t>
            </a:r>
            <a:r>
              <a:rPr lang="fi-FI" b="0" dirty="0" err="1">
                <a:solidFill>
                  <a:srgbClr val="0066FF"/>
                </a:solidFill>
              </a:rPr>
              <a:t>while</a:t>
            </a:r>
            <a:r>
              <a:rPr lang="fi-FI" b="0" dirty="0">
                <a:solidFill>
                  <a:srgbClr val="0066FF"/>
                </a:solidFill>
              </a:rPr>
              <a:t> </a:t>
            </a:r>
            <a:r>
              <a:rPr lang="fi-FI" b="0" dirty="0" err="1">
                <a:solidFill>
                  <a:srgbClr val="0066FF"/>
                </a:solidFill>
              </a:rPr>
              <a:t>suitably</a:t>
            </a:r>
            <a:r>
              <a:rPr lang="fi-FI" b="0" dirty="0">
                <a:solidFill>
                  <a:srgbClr val="0066FF"/>
                </a:solidFill>
              </a:rPr>
              <a:t> </a:t>
            </a:r>
            <a:r>
              <a:rPr lang="fi-FI" b="0" dirty="0" err="1">
                <a:solidFill>
                  <a:srgbClr val="0066FF"/>
                </a:solidFill>
              </a:rPr>
              <a:t>protected</a:t>
            </a:r>
            <a:r>
              <a:rPr lang="fi-FI" b="0" dirty="0">
                <a:solidFill>
                  <a:srgbClr val="0066FF"/>
                </a:solidFill>
              </a:rPr>
              <a:t> and </a:t>
            </a:r>
            <a:r>
              <a:rPr lang="fi-FI" b="0" dirty="0" err="1" smtClean="0">
                <a:solidFill>
                  <a:srgbClr val="0066FF"/>
                </a:solidFill>
              </a:rPr>
              <a:t>reliably</a:t>
            </a:r>
            <a:r>
              <a:rPr lang="fi-FI" b="0" dirty="0" smtClean="0">
                <a:solidFill>
                  <a:srgbClr val="0066FF"/>
                </a:solidFill>
              </a:rPr>
              <a:t> </a:t>
            </a:r>
            <a:r>
              <a:rPr lang="fi-FI" b="0" dirty="0" err="1">
                <a:solidFill>
                  <a:srgbClr val="0066FF"/>
                </a:solidFill>
              </a:rPr>
              <a:t>preserved</a:t>
            </a:r>
            <a:r>
              <a:rPr lang="fi-FI" dirty="0">
                <a:solidFill>
                  <a:srgbClr val="0066FF"/>
                </a:solidFill>
              </a:rPr>
              <a:t>.</a:t>
            </a:r>
          </a:p>
          <a:p>
            <a:pPr>
              <a:buFont typeface="Wingdings" pitchFamily="2" charset="2"/>
              <a:buNone/>
            </a:pPr>
            <a:endParaRPr lang="fi-FI" sz="1000" dirty="0">
              <a:solidFill>
                <a:srgbClr val="0066FF"/>
              </a:solidFill>
            </a:endParaRPr>
          </a:p>
          <a:p>
            <a:pPr>
              <a:buFont typeface="Wingdings" pitchFamily="2" charset="2"/>
              <a:buNone/>
            </a:pPr>
            <a:endParaRPr lang="fi-FI" b="0" dirty="0" smtClean="0">
              <a:solidFill>
                <a:srgbClr val="0066FF"/>
              </a:solidFill>
            </a:endParaRPr>
          </a:p>
          <a:p>
            <a:pPr>
              <a:buFont typeface="Wingdings" pitchFamily="2" charset="2"/>
              <a:buNone/>
            </a:pPr>
            <a:r>
              <a:rPr lang="fi-FI" b="0" dirty="0" err="1" smtClean="0">
                <a:solidFill>
                  <a:srgbClr val="0066FF"/>
                </a:solidFill>
              </a:rPr>
              <a:t>Needs</a:t>
            </a:r>
            <a:r>
              <a:rPr lang="fi-FI" b="0" dirty="0" smtClean="0">
                <a:solidFill>
                  <a:srgbClr val="0066FF"/>
                </a:solidFill>
              </a:rPr>
              <a:t> PERSISTENCE</a:t>
            </a:r>
          </a:p>
          <a:p>
            <a:pPr>
              <a:buFont typeface="Wingdings" pitchFamily="2" charset="2"/>
              <a:buNone/>
            </a:pPr>
            <a:endParaRPr lang="en-US" b="0" dirty="0"/>
          </a:p>
          <a:p>
            <a:r>
              <a:rPr lang="en-US" b="0" dirty="0">
                <a:solidFill>
                  <a:schemeClr val="tx2"/>
                </a:solidFill>
              </a:rPr>
              <a:t>Coherent organizational </a:t>
            </a:r>
            <a:r>
              <a:rPr lang="en-US" b="0" dirty="0" smtClean="0">
                <a:solidFill>
                  <a:schemeClr val="tx2"/>
                </a:solidFill>
              </a:rPr>
              <a:t>framework?</a:t>
            </a:r>
          </a:p>
          <a:p>
            <a:pPr lvl="1"/>
            <a:r>
              <a:rPr lang="fi-FI" dirty="0" err="1" smtClean="0">
                <a:solidFill>
                  <a:schemeClr val="tx2"/>
                </a:solidFill>
              </a:rPr>
              <a:t>Ownership</a:t>
            </a:r>
            <a:endParaRPr lang="fi-FI" dirty="0" smtClean="0">
              <a:solidFill>
                <a:schemeClr val="tx2"/>
              </a:solidFill>
            </a:endParaRPr>
          </a:p>
          <a:p>
            <a:pPr lvl="1"/>
            <a:r>
              <a:rPr lang="fi-FI" b="0" dirty="0" err="1" smtClean="0">
                <a:solidFill>
                  <a:schemeClr val="tx2"/>
                </a:solidFill>
              </a:rPr>
              <a:t>Curation</a:t>
            </a:r>
            <a:endParaRPr lang="en-US" b="0" dirty="0">
              <a:solidFill>
                <a:schemeClr val="tx2"/>
              </a:solidFill>
            </a:endParaRPr>
          </a:p>
          <a:p>
            <a:r>
              <a:rPr lang="fi-FI" b="0" dirty="0" err="1">
                <a:solidFill>
                  <a:schemeClr val="tx2"/>
                </a:solidFill>
              </a:rPr>
              <a:t>Flexible</a:t>
            </a:r>
            <a:r>
              <a:rPr lang="fi-FI" b="0" dirty="0">
                <a:solidFill>
                  <a:schemeClr val="tx2"/>
                </a:solidFill>
              </a:rPr>
              <a:t> </a:t>
            </a:r>
            <a:r>
              <a:rPr lang="fi-FI" b="0" dirty="0" err="1">
                <a:solidFill>
                  <a:schemeClr val="tx2"/>
                </a:solidFill>
              </a:rPr>
              <a:t>technical</a:t>
            </a:r>
            <a:r>
              <a:rPr lang="fi-FI" b="0" dirty="0">
                <a:solidFill>
                  <a:schemeClr val="tx2"/>
                </a:solidFill>
              </a:rPr>
              <a:t> </a:t>
            </a:r>
            <a:r>
              <a:rPr lang="fi-FI" b="0" dirty="0" err="1">
                <a:solidFill>
                  <a:schemeClr val="tx2"/>
                </a:solidFill>
              </a:rPr>
              <a:t>architecture</a:t>
            </a:r>
            <a:r>
              <a:rPr lang="fi-FI" dirty="0">
                <a:solidFill>
                  <a:schemeClr val="tx2"/>
                </a:solidFill>
              </a:rPr>
              <a:t>:</a:t>
            </a:r>
          </a:p>
          <a:p>
            <a:pPr lvl="1"/>
            <a:r>
              <a:rPr lang="fi-FI" dirty="0">
                <a:solidFill>
                  <a:schemeClr val="tx2"/>
                </a:solidFill>
              </a:rPr>
              <a:t>Standard </a:t>
            </a:r>
            <a:r>
              <a:rPr lang="fi-FI" dirty="0" err="1">
                <a:solidFill>
                  <a:schemeClr val="tx2"/>
                </a:solidFill>
              </a:rPr>
              <a:t>open</a:t>
            </a:r>
            <a:r>
              <a:rPr lang="fi-FI" dirty="0">
                <a:solidFill>
                  <a:schemeClr val="tx2"/>
                </a:solidFill>
              </a:rPr>
              <a:t> </a:t>
            </a:r>
            <a:r>
              <a:rPr lang="fi-FI" dirty="0" err="1">
                <a:solidFill>
                  <a:schemeClr val="tx2"/>
                </a:solidFill>
              </a:rPr>
              <a:t>protocols</a:t>
            </a:r>
            <a:r>
              <a:rPr lang="fi-FI" dirty="0">
                <a:solidFill>
                  <a:schemeClr val="tx2"/>
                </a:solidFill>
              </a:rPr>
              <a:t> and </a:t>
            </a:r>
            <a:r>
              <a:rPr lang="fi-FI" dirty="0" err="1">
                <a:solidFill>
                  <a:schemeClr val="tx2"/>
                </a:solidFill>
              </a:rPr>
              <a:t>interfaces</a:t>
            </a:r>
            <a:endParaRPr lang="fi-FI" dirty="0">
              <a:solidFill>
                <a:schemeClr val="tx2"/>
              </a:solidFill>
            </a:endParaRPr>
          </a:p>
          <a:p>
            <a:pPr lvl="1"/>
            <a:r>
              <a:rPr lang="fi-FI" dirty="0" err="1">
                <a:solidFill>
                  <a:schemeClr val="tx2"/>
                </a:solidFill>
              </a:rPr>
              <a:t>Flexible</a:t>
            </a:r>
            <a:r>
              <a:rPr lang="fi-FI" dirty="0">
                <a:solidFill>
                  <a:schemeClr val="tx2"/>
                </a:solidFill>
              </a:rPr>
              <a:t> </a:t>
            </a:r>
            <a:r>
              <a:rPr lang="fi-FI" dirty="0" err="1">
                <a:solidFill>
                  <a:schemeClr val="tx2"/>
                </a:solidFill>
              </a:rPr>
              <a:t>user</a:t>
            </a:r>
            <a:r>
              <a:rPr lang="fi-FI" dirty="0">
                <a:solidFill>
                  <a:schemeClr val="tx2"/>
                </a:solidFill>
              </a:rPr>
              <a:t> </a:t>
            </a:r>
            <a:r>
              <a:rPr lang="fi-FI" dirty="0" err="1">
                <a:solidFill>
                  <a:schemeClr val="tx2"/>
                </a:solidFill>
              </a:rPr>
              <a:t>access</a:t>
            </a:r>
            <a:r>
              <a:rPr lang="fi-FI" dirty="0">
                <a:solidFill>
                  <a:schemeClr val="tx2"/>
                </a:solidFill>
              </a:rPr>
              <a:t>, </a:t>
            </a:r>
            <a:r>
              <a:rPr lang="fi-FI" dirty="0" err="1">
                <a:solidFill>
                  <a:schemeClr val="tx2"/>
                </a:solidFill>
              </a:rPr>
              <a:t>analysis</a:t>
            </a:r>
            <a:r>
              <a:rPr lang="fi-FI" dirty="0">
                <a:solidFill>
                  <a:schemeClr val="tx2"/>
                </a:solidFill>
              </a:rPr>
              <a:t> and </a:t>
            </a:r>
            <a:r>
              <a:rPr lang="fi-FI" dirty="0" err="1">
                <a:solidFill>
                  <a:schemeClr val="tx2"/>
                </a:solidFill>
              </a:rPr>
              <a:t>visualization</a:t>
            </a:r>
            <a:r>
              <a:rPr lang="fi-FI" dirty="0">
                <a:solidFill>
                  <a:schemeClr val="tx2"/>
                </a:solidFill>
              </a:rPr>
              <a:t> of data</a:t>
            </a:r>
          </a:p>
          <a:p>
            <a:pPr lvl="1"/>
            <a:r>
              <a:rPr lang="fi-FI" dirty="0" err="1">
                <a:solidFill>
                  <a:schemeClr val="tx2"/>
                </a:solidFill>
              </a:rPr>
              <a:t>Address</a:t>
            </a:r>
            <a:r>
              <a:rPr lang="fi-FI" dirty="0">
                <a:solidFill>
                  <a:schemeClr val="tx2"/>
                </a:solidFill>
              </a:rPr>
              <a:t> </a:t>
            </a:r>
            <a:r>
              <a:rPr lang="fi-FI" dirty="0" err="1">
                <a:solidFill>
                  <a:schemeClr val="tx2"/>
                </a:solidFill>
              </a:rPr>
              <a:t>issues</a:t>
            </a:r>
            <a:r>
              <a:rPr lang="fi-FI" dirty="0">
                <a:solidFill>
                  <a:schemeClr val="tx2"/>
                </a:solidFill>
              </a:rPr>
              <a:t> of </a:t>
            </a:r>
            <a:r>
              <a:rPr lang="fi-FI" dirty="0" err="1">
                <a:solidFill>
                  <a:schemeClr val="tx2"/>
                </a:solidFill>
              </a:rPr>
              <a:t>autenthication</a:t>
            </a:r>
            <a:r>
              <a:rPr lang="fi-FI" dirty="0">
                <a:solidFill>
                  <a:schemeClr val="tx2"/>
                </a:solidFill>
              </a:rPr>
              <a:t>, </a:t>
            </a:r>
            <a:r>
              <a:rPr lang="fi-FI" dirty="0" err="1">
                <a:solidFill>
                  <a:schemeClr val="tx2"/>
                </a:solidFill>
              </a:rPr>
              <a:t>authorization</a:t>
            </a:r>
            <a:r>
              <a:rPr lang="fi-FI" dirty="0">
                <a:solidFill>
                  <a:schemeClr val="tx2"/>
                </a:solidFill>
              </a:rPr>
              <a:t>, </a:t>
            </a:r>
            <a:r>
              <a:rPr lang="fi-FI" dirty="0" err="1">
                <a:solidFill>
                  <a:schemeClr val="tx2"/>
                </a:solidFill>
              </a:rPr>
              <a:t>security</a:t>
            </a:r>
            <a:endParaRPr lang="fi-FI" dirty="0">
              <a:solidFill>
                <a:schemeClr val="tx2"/>
              </a:solidFill>
            </a:endParaRPr>
          </a:p>
          <a:p>
            <a:pPr lvl="1"/>
            <a:r>
              <a:rPr lang="fi-FI" dirty="0" err="1">
                <a:solidFill>
                  <a:schemeClr val="tx2"/>
                </a:solidFill>
              </a:rPr>
              <a:t>Supports</a:t>
            </a:r>
            <a:r>
              <a:rPr lang="fi-FI" dirty="0">
                <a:solidFill>
                  <a:schemeClr val="tx2"/>
                </a:solidFill>
              </a:rPr>
              <a:t> </a:t>
            </a:r>
            <a:r>
              <a:rPr lang="fi-FI" dirty="0" err="1">
                <a:solidFill>
                  <a:schemeClr val="tx2"/>
                </a:solidFill>
              </a:rPr>
              <a:t>workflows</a:t>
            </a:r>
            <a:endParaRPr lang="en-US" dirty="0">
              <a:solidFill>
                <a:schemeClr val="tx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60648"/>
            <a:ext cx="7308400" cy="993775"/>
          </a:xfrm>
        </p:spPr>
        <p:txBody>
          <a:bodyPr/>
          <a:lstStyle/>
          <a:p>
            <a:r>
              <a:rPr lang="fi-FI" dirty="0" err="1" smtClean="0">
                <a:solidFill>
                  <a:schemeClr val="tx2"/>
                </a:solidFill>
              </a:rPr>
              <a:t>Persistence</a:t>
            </a:r>
            <a:endParaRPr lang="en-US" dirty="0">
              <a:solidFill>
                <a:schemeClr val="tx2"/>
              </a:solidFill>
            </a:endParaRPr>
          </a:p>
        </p:txBody>
      </p:sp>
      <p:sp>
        <p:nvSpPr>
          <p:cNvPr id="3" name="Content Placeholder 2"/>
          <p:cNvSpPr>
            <a:spLocks noGrp="1"/>
          </p:cNvSpPr>
          <p:nvPr>
            <p:ph idx="1"/>
          </p:nvPr>
        </p:nvSpPr>
        <p:spPr>
          <a:xfrm>
            <a:off x="251520" y="1340768"/>
            <a:ext cx="7128792" cy="3528392"/>
          </a:xfrm>
        </p:spPr>
        <p:txBody>
          <a:bodyPr>
            <a:normAutofit/>
          </a:bodyPr>
          <a:lstStyle/>
          <a:p>
            <a:pPr>
              <a:buNone/>
            </a:pPr>
            <a:r>
              <a:rPr lang="en-US" b="1" dirty="0" smtClean="0">
                <a:solidFill>
                  <a:schemeClr val="tx2"/>
                </a:solidFill>
              </a:rPr>
              <a:t>Holy grail of preservation &amp; information management more generally </a:t>
            </a:r>
          </a:p>
          <a:p>
            <a:r>
              <a:rPr lang="en-US" sz="2400" dirty="0" smtClean="0">
                <a:solidFill>
                  <a:schemeClr val="tx2"/>
                </a:solidFill>
              </a:rPr>
              <a:t>What does persistence mean? </a:t>
            </a:r>
          </a:p>
          <a:p>
            <a:r>
              <a:rPr lang="en-US" sz="2400" dirty="0" smtClean="0">
                <a:solidFill>
                  <a:schemeClr val="tx2"/>
                </a:solidFill>
              </a:rPr>
              <a:t>How long it persists? </a:t>
            </a:r>
          </a:p>
          <a:p>
            <a:r>
              <a:rPr lang="en-US" sz="2400" dirty="0" smtClean="0">
                <a:solidFill>
                  <a:schemeClr val="tx2"/>
                </a:solidFill>
              </a:rPr>
              <a:t>What persists? </a:t>
            </a:r>
          </a:p>
          <a:p>
            <a:r>
              <a:rPr lang="en-US" sz="2400" dirty="0" smtClean="0">
                <a:solidFill>
                  <a:schemeClr val="tx2"/>
                </a:solidFill>
              </a:rPr>
              <a:t>What is “guaranteed” to be accessible? </a:t>
            </a:r>
          </a:p>
          <a:p>
            <a:pPr>
              <a:buNone/>
            </a:pPr>
            <a:r>
              <a:rPr lang="en-US" dirty="0" smtClean="0">
                <a:solidFill>
                  <a:schemeClr val="tx2"/>
                </a:solidFill>
              </a:rPr>
              <a:t> </a:t>
            </a:r>
          </a:p>
          <a:p>
            <a:endParaRPr lang="en-US" dirty="0"/>
          </a:p>
        </p:txBody>
      </p:sp>
      <p:pic>
        <p:nvPicPr>
          <p:cNvPr id="4" name="Picture 3" descr="TTA_pos_vaaka_w400px_RGB.jpg"/>
          <p:cNvPicPr/>
          <p:nvPr/>
        </p:nvPicPr>
        <p:blipFill>
          <a:blip r:embed="rId2" cstate="print"/>
          <a:stretch>
            <a:fillRect/>
          </a:stretch>
        </p:blipFill>
        <p:spPr>
          <a:xfrm>
            <a:off x="0" y="0"/>
            <a:ext cx="1043354" cy="615950"/>
          </a:xfrm>
          <a:prstGeom prst="rect">
            <a:avLst/>
          </a:prstGeom>
        </p:spPr>
      </p:pic>
      <p:pic>
        <p:nvPicPr>
          <p:cNvPr id="5" name="Picture 2" descr="famous painting by Carl Spitzweg"/>
          <p:cNvPicPr>
            <a:picLocks noChangeAspect="1" noChangeArrowheads="1"/>
          </p:cNvPicPr>
          <p:nvPr/>
        </p:nvPicPr>
        <p:blipFill>
          <a:blip r:embed="rId3" cstate="print"/>
          <a:srcRect/>
          <a:stretch>
            <a:fillRect/>
          </a:stretch>
        </p:blipFill>
        <p:spPr bwMode="auto">
          <a:xfrm>
            <a:off x="6660233" y="2492896"/>
            <a:ext cx="2483768" cy="3743350"/>
          </a:xfrm>
          <a:prstGeom prst="rect">
            <a:avLst/>
          </a:prstGeom>
          <a:noFill/>
          <a:effectLst>
            <a:outerShdw blurRad="50800" dist="50800" dir="5400000" algn="ctr" rotWithShape="0">
              <a:srgbClr val="000000">
                <a:alpha val="46000"/>
              </a:srgbClr>
            </a:outerShdw>
          </a:effectLst>
        </p:spPr>
      </p:pic>
      <p:sp>
        <p:nvSpPr>
          <p:cNvPr id="6" name="TextBox 5"/>
          <p:cNvSpPr txBox="1"/>
          <p:nvPr/>
        </p:nvSpPr>
        <p:spPr>
          <a:xfrm>
            <a:off x="4139952" y="6488668"/>
            <a:ext cx="4288353" cy="369332"/>
          </a:xfrm>
          <a:prstGeom prst="rect">
            <a:avLst/>
          </a:prstGeom>
          <a:noFill/>
        </p:spPr>
        <p:txBody>
          <a:bodyPr wrap="none" rtlCol="0">
            <a:spAutoFit/>
          </a:bodyPr>
          <a:lstStyle/>
          <a:p>
            <a:r>
              <a:rPr lang="fi-FI" dirty="0" err="1" smtClean="0"/>
              <a:t>Source</a:t>
            </a:r>
            <a:r>
              <a:rPr lang="fi-FI" dirty="0" smtClean="0"/>
              <a:t>: : </a:t>
            </a:r>
            <a:r>
              <a:rPr lang="fi-FI" dirty="0" err="1" smtClean="0"/>
              <a:t>wikipedia</a:t>
            </a:r>
            <a:r>
              <a:rPr lang="fi-FI" dirty="0" smtClean="0"/>
              <a:t> PD </a:t>
            </a:r>
            <a:r>
              <a:rPr lang="fi-FI" dirty="0" err="1" smtClean="0"/>
              <a:t>Image</a:t>
            </a:r>
            <a:r>
              <a:rPr lang="fi-FI" dirty="0" smtClean="0"/>
              <a:t> </a:t>
            </a:r>
            <a:r>
              <a:rPr lang="fi-FI" dirty="0" err="1" smtClean="0"/>
              <a:t>resources</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187624" y="4149080"/>
            <a:ext cx="7200800" cy="864096"/>
          </a:xfrm>
          <a:prstGeom prst="round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4498" name="Rectangle 2"/>
          <p:cNvSpPr>
            <a:spLocks noGrp="1" noChangeArrowheads="1"/>
          </p:cNvSpPr>
          <p:nvPr>
            <p:ph type="title"/>
          </p:nvPr>
        </p:nvSpPr>
        <p:spPr/>
        <p:txBody>
          <a:bodyPr/>
          <a:lstStyle/>
          <a:p>
            <a:r>
              <a:rPr lang="fi-FI" b="1">
                <a:solidFill>
                  <a:srgbClr val="0000CC"/>
                </a:solidFill>
              </a:rPr>
              <a:t>Digital Curation</a:t>
            </a:r>
            <a:endParaRPr lang="en-US" b="1">
              <a:solidFill>
                <a:srgbClr val="0000CC"/>
              </a:solidFill>
            </a:endParaRPr>
          </a:p>
        </p:txBody>
      </p:sp>
      <p:sp>
        <p:nvSpPr>
          <p:cNvPr id="234503" name="Text Box 7"/>
          <p:cNvSpPr txBox="1">
            <a:spLocks noGrp="1" noChangeArrowheads="1"/>
          </p:cNvSpPr>
          <p:nvPr>
            <p:ph idx="1"/>
          </p:nvPr>
        </p:nvSpPr>
        <p:spPr>
          <a:noFill/>
          <a:ln/>
        </p:spPr>
        <p:txBody>
          <a:bodyPr/>
          <a:lstStyle/>
          <a:p>
            <a:pPr>
              <a:lnSpc>
                <a:spcPct val="90000"/>
              </a:lnSpc>
            </a:pPr>
            <a:r>
              <a:rPr lang="en-US" sz="1800" dirty="0" err="1">
                <a:solidFill>
                  <a:srgbClr val="0066FF"/>
                </a:solidFill>
              </a:rPr>
              <a:t>Curation</a:t>
            </a:r>
            <a:r>
              <a:rPr lang="en-US" sz="1800" dirty="0">
                <a:solidFill>
                  <a:srgbClr val="0066FF"/>
                </a:solidFill>
              </a:rPr>
              <a:t> :</a:t>
            </a:r>
            <a:r>
              <a:rPr lang="en-US" sz="1800" dirty="0"/>
              <a:t> The activity of, managing and promoting the use of data from its point of creation, to ensure it is fit for contemporary purpose, and available for discovery and re-use. For dynamic datasets this may mean continuous enrichment or updating to keep it fit for purpose. </a:t>
            </a:r>
          </a:p>
          <a:p>
            <a:pPr>
              <a:lnSpc>
                <a:spcPct val="90000"/>
              </a:lnSpc>
            </a:pPr>
            <a:r>
              <a:rPr lang="en-US" sz="1800" dirty="0">
                <a:solidFill>
                  <a:srgbClr val="0066FF"/>
                </a:solidFill>
              </a:rPr>
              <a:t>Archiving :</a:t>
            </a:r>
            <a:r>
              <a:rPr lang="en-US" sz="1800" dirty="0"/>
              <a:t> A </a:t>
            </a:r>
            <a:r>
              <a:rPr lang="en-US" sz="1800" dirty="0" err="1"/>
              <a:t>curation</a:t>
            </a:r>
            <a:r>
              <a:rPr lang="en-US" sz="1800" dirty="0"/>
              <a:t> activity which ensures that data is properly selected, stored, can be accessed and that its logical and physical integrity is maintained over time, including security and authenticity. </a:t>
            </a:r>
          </a:p>
          <a:p>
            <a:pPr>
              <a:lnSpc>
                <a:spcPct val="90000"/>
              </a:lnSpc>
            </a:pPr>
            <a:r>
              <a:rPr lang="en-US" sz="1800" dirty="0">
                <a:solidFill>
                  <a:srgbClr val="0066FF"/>
                </a:solidFill>
              </a:rPr>
              <a:t>Preservation :</a:t>
            </a:r>
            <a:r>
              <a:rPr lang="en-US" sz="1800" dirty="0"/>
              <a:t> An activity within archiving in which specific items of data are maintained over time so that they can still be accessed and understood through changes in technology. </a:t>
            </a:r>
          </a:p>
          <a:p>
            <a:pPr>
              <a:lnSpc>
                <a:spcPct val="90000"/>
              </a:lnSpc>
            </a:pPr>
            <a:r>
              <a:rPr lang="en-US" sz="1800" dirty="0">
                <a:solidFill>
                  <a:srgbClr val="0066FF"/>
                </a:solidFill>
              </a:rPr>
              <a:t>Digital </a:t>
            </a:r>
            <a:r>
              <a:rPr lang="en-US" sz="1800" dirty="0" err="1">
                <a:solidFill>
                  <a:srgbClr val="0066FF"/>
                </a:solidFill>
              </a:rPr>
              <a:t>curation</a:t>
            </a:r>
            <a:r>
              <a:rPr lang="en-US" sz="1800" dirty="0"/>
              <a:t> : </a:t>
            </a:r>
            <a:r>
              <a:rPr lang="en-US" sz="1800" dirty="0">
                <a:solidFill>
                  <a:srgbClr val="990033"/>
                </a:solidFill>
              </a:rPr>
              <a:t>looking after and somehow "adding value" to digital data, ensuring its current and future usefulness. This probably implies creating some new data from the existing, in order to make the latter more useful and "fit for purpose".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7" name="Rectangle 3"/>
          <p:cNvSpPr>
            <a:spLocks noGrp="1" noChangeArrowheads="1"/>
          </p:cNvSpPr>
          <p:nvPr>
            <p:ph type="title"/>
          </p:nvPr>
        </p:nvSpPr>
        <p:spPr/>
        <p:txBody>
          <a:bodyPr/>
          <a:lstStyle/>
          <a:p>
            <a:r>
              <a:rPr lang="fi-FI" i="1">
                <a:solidFill>
                  <a:srgbClr val="990033"/>
                </a:solidFill>
              </a:rPr>
              <a:t>Data Collections</a:t>
            </a:r>
            <a:endParaRPr lang="en-US" i="1">
              <a:solidFill>
                <a:srgbClr val="990033"/>
              </a:solidFill>
            </a:endParaRPr>
          </a:p>
        </p:txBody>
      </p:sp>
      <p:sp>
        <p:nvSpPr>
          <p:cNvPr id="328708" name="Text Box 4"/>
          <p:cNvSpPr txBox="1">
            <a:spLocks noGrp="1" noChangeArrowheads="1"/>
          </p:cNvSpPr>
          <p:nvPr>
            <p:ph idx="1"/>
          </p:nvPr>
        </p:nvSpPr>
        <p:spPr>
          <a:noFill/>
          <a:ln/>
        </p:spPr>
        <p:txBody>
          <a:bodyPr>
            <a:normAutofit fontScale="85000" lnSpcReduction="20000"/>
          </a:bodyPr>
          <a:lstStyle/>
          <a:p>
            <a:r>
              <a:rPr lang="en-US">
                <a:solidFill>
                  <a:srgbClr val="0066FF"/>
                </a:solidFill>
              </a:rPr>
              <a:t>Research Collections: </a:t>
            </a:r>
            <a:r>
              <a:rPr lang="en-US"/>
              <a:t>Authors individual investigators and investigator teams. Maintained to serve immediate group participants during the project lifetime. May not conform to any data standards.</a:t>
            </a:r>
          </a:p>
          <a:p>
            <a:r>
              <a:rPr lang="en-US">
                <a:solidFill>
                  <a:srgbClr val="0066FF"/>
                </a:solidFill>
              </a:rPr>
              <a:t>Resource Collections : </a:t>
            </a:r>
            <a:r>
              <a:rPr lang="en-US"/>
              <a:t>Authored by a community of investigators (specific domain of science or engineering) with community-level standards. Lifetime from mid- to long term. </a:t>
            </a:r>
          </a:p>
          <a:p>
            <a:r>
              <a:rPr lang="en-US">
                <a:solidFill>
                  <a:srgbClr val="0066FF"/>
                </a:solidFill>
              </a:rPr>
              <a:t>Reference Collections :</a:t>
            </a:r>
            <a:r>
              <a:rPr lang="en-US"/>
              <a:t>  Authored by and serve large segments of science and engineering community. Using well-established and comprehensive standards.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SC_Powerpoint_template_2012 (1)">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CSC Powerpoint template 2012</Template>
  <TotalTime>2871</TotalTime>
  <Words>1791</Words>
  <Application>Microsoft Office PowerPoint</Application>
  <PresentationFormat>On-screen Show (4:3)</PresentationFormat>
  <Paragraphs>335</Paragraphs>
  <Slides>43</Slides>
  <Notes>12</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CSC_Powerpoint_template_2012 (1)</vt:lpstr>
      <vt:lpstr>Data Archiving and Data Stewardship</vt:lpstr>
      <vt:lpstr>Index</vt:lpstr>
      <vt:lpstr>Digitalization of research and cultural processes </vt:lpstr>
      <vt:lpstr> Long-term preservation of research and cultural heritage data</vt:lpstr>
      <vt:lpstr>Digital processes break easily</vt:lpstr>
      <vt:lpstr>Future Aim:</vt:lpstr>
      <vt:lpstr>Persistence</vt:lpstr>
      <vt:lpstr>Digital Curation</vt:lpstr>
      <vt:lpstr>Data Collections</vt:lpstr>
      <vt:lpstr>Preservation methods</vt:lpstr>
      <vt:lpstr>Migration</vt:lpstr>
      <vt:lpstr>Emulation</vt:lpstr>
      <vt:lpstr>Preservation solution has to manage</vt:lpstr>
      <vt:lpstr>PowerPoint Presentation</vt:lpstr>
      <vt:lpstr>National Digital Library</vt:lpstr>
      <vt:lpstr>PowerPoint Presentation</vt:lpstr>
      <vt:lpstr>Research Information infrastructure</vt:lpstr>
      <vt:lpstr>Who? Research organizations   Museums, Archives, Libraries</vt:lpstr>
      <vt:lpstr>What? - Data Volumes</vt:lpstr>
      <vt:lpstr>Research Data volumes, first quess</vt:lpstr>
      <vt:lpstr>Digital Preservation Services (1/3)</vt:lpstr>
      <vt:lpstr>Digital Preservation Solution</vt:lpstr>
      <vt:lpstr>Digital Preservation Services (2/3)</vt:lpstr>
      <vt:lpstr>Digital Preservation Services (3/3)</vt:lpstr>
      <vt:lpstr>Roadmap</vt:lpstr>
      <vt:lpstr>Single digital object preservation</vt:lpstr>
      <vt:lpstr>How? - Nationally Unified Structure</vt:lpstr>
      <vt:lpstr>Digital Preservation Solution</vt:lpstr>
      <vt:lpstr>Technical architecture</vt:lpstr>
      <vt:lpstr>Ingest</vt:lpstr>
      <vt:lpstr>Ingest</vt:lpstr>
      <vt:lpstr>Ingest messages</vt:lpstr>
      <vt:lpstr>Hardware infrastructure</vt:lpstr>
      <vt:lpstr>In practise</vt:lpstr>
      <vt:lpstr>Actions on many levels</vt:lpstr>
      <vt:lpstr>Workload distribution</vt:lpstr>
      <vt:lpstr>Pilots</vt:lpstr>
      <vt:lpstr>Overall packaging results</vt:lpstr>
      <vt:lpstr>Metadata results</vt:lpstr>
      <vt:lpstr>File format results</vt:lpstr>
      <vt:lpstr>Never the same again  "πάντα χωρεῖ καὶ οὐδὲν μένει" καὶ "δὶς ἐς τὸν αὐτὸν ποταμὸν οὐκ ἂν ἐμβαίης" Panta chōrei kai ouden menei kai dis es ton auton potamon ouk an embaies "Everything changes and nothing remains still ... and ... you cannot step twice into the same stream"[37  Heraclitos</vt:lpstr>
      <vt:lpstr>Conclusions</vt:lpstr>
      <vt:lpstr>Thank you!</vt:lpstr>
    </vt:vector>
  </TitlesOfParts>
  <Company>csc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Preserving Cultural Heritage of Finland</dc:title>
  <dc:creator>Juha Lehtonen</dc:creator>
  <cp:keywords>CSC, powerpoint, slides, presentation</cp:keywords>
  <cp:lastModifiedBy>davidg</cp:lastModifiedBy>
  <cp:revision>198</cp:revision>
  <dcterms:created xsi:type="dcterms:W3CDTF">2012-03-02T12:36:58Z</dcterms:created>
  <dcterms:modified xsi:type="dcterms:W3CDTF">2013-10-19T16:44:18Z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0x010100AEF605ABEBF9D04BAA9852A579F4D094010018D61D2DE79F7D438A400C2DEAF6AA36</vt:lpwstr>
  </property>
  <property fmtid="{D5CDD505-2E9C-101B-9397-08002B2CF9AE}" pid="3" name="Subject0">
    <vt:lpwstr/>
  </property>
  <property fmtid="{D5CDD505-2E9C-101B-9397-08002B2CF9AE}" pid="4" name="CSClanguage">
    <vt:lpwstr>FinnishEnglish</vt:lpwstr>
  </property>
</Properties>
</file>