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tiff" ContentType="image/tiff"/>
  <Default Extension="emf" ContentType="image/x-emf"/>
  <Default Extension="JP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14" r:id="rId7"/>
  </p:sldMasterIdLst>
  <p:notesMasterIdLst>
    <p:notesMasterId r:id="rId56"/>
  </p:notesMasterIdLst>
  <p:sldIdLst>
    <p:sldId id="287" r:id="rId8"/>
    <p:sldId id="293" r:id="rId9"/>
    <p:sldId id="294" r:id="rId10"/>
    <p:sldId id="298" r:id="rId11"/>
    <p:sldId id="304" r:id="rId12"/>
    <p:sldId id="303" r:id="rId13"/>
    <p:sldId id="299" r:id="rId14"/>
    <p:sldId id="297" r:id="rId15"/>
    <p:sldId id="300" r:id="rId16"/>
    <p:sldId id="260" r:id="rId17"/>
    <p:sldId id="301" r:id="rId18"/>
    <p:sldId id="262" r:id="rId19"/>
    <p:sldId id="295" r:id="rId20"/>
    <p:sldId id="317" r:id="rId21"/>
    <p:sldId id="318" r:id="rId22"/>
    <p:sldId id="263" r:id="rId23"/>
    <p:sldId id="272" r:id="rId24"/>
    <p:sldId id="273" r:id="rId25"/>
    <p:sldId id="274" r:id="rId26"/>
    <p:sldId id="281" r:id="rId27"/>
    <p:sldId id="283" r:id="rId28"/>
    <p:sldId id="276" r:id="rId29"/>
    <p:sldId id="277" r:id="rId30"/>
    <p:sldId id="275" r:id="rId31"/>
    <p:sldId id="282" r:id="rId32"/>
    <p:sldId id="268" r:id="rId33"/>
    <p:sldId id="280" r:id="rId34"/>
    <p:sldId id="259" r:id="rId35"/>
    <p:sldId id="257" r:id="rId36"/>
    <p:sldId id="285" r:id="rId37"/>
    <p:sldId id="269" r:id="rId38"/>
    <p:sldId id="284" r:id="rId39"/>
    <p:sldId id="312" r:id="rId40"/>
    <p:sldId id="313" r:id="rId41"/>
    <p:sldId id="311" r:id="rId42"/>
    <p:sldId id="296" r:id="rId43"/>
    <p:sldId id="289" r:id="rId44"/>
    <p:sldId id="315" r:id="rId45"/>
    <p:sldId id="261" r:id="rId46"/>
    <p:sldId id="278" r:id="rId47"/>
    <p:sldId id="271" r:id="rId48"/>
    <p:sldId id="265" r:id="rId49"/>
    <p:sldId id="267" r:id="rId50"/>
    <p:sldId id="266" r:id="rId51"/>
    <p:sldId id="307" r:id="rId52"/>
    <p:sldId id="308" r:id="rId53"/>
    <p:sldId id="309" r:id="rId54"/>
    <p:sldId id="316" r:id="rId5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67C27D4B-62C4-8E40-8426-CDE13368BB00}">
          <p14:sldIdLst>
            <p14:sldId id="287"/>
            <p14:sldId id="293"/>
            <p14:sldId id="294"/>
            <p14:sldId id="298"/>
            <p14:sldId id="304"/>
            <p14:sldId id="303"/>
            <p14:sldId id="299"/>
            <p14:sldId id="297"/>
            <p14:sldId id="300"/>
            <p14:sldId id="260"/>
            <p14:sldId id="301"/>
            <p14:sldId id="262"/>
            <p14:sldId id="295"/>
            <p14:sldId id="317"/>
            <p14:sldId id="318"/>
            <p14:sldId id="263"/>
            <p14:sldId id="272"/>
            <p14:sldId id="273"/>
            <p14:sldId id="274"/>
            <p14:sldId id="281"/>
            <p14:sldId id="283"/>
            <p14:sldId id="276"/>
            <p14:sldId id="277"/>
            <p14:sldId id="275"/>
            <p14:sldId id="282"/>
            <p14:sldId id="268"/>
            <p14:sldId id="280"/>
            <p14:sldId id="259"/>
            <p14:sldId id="257"/>
            <p14:sldId id="285"/>
            <p14:sldId id="269"/>
            <p14:sldId id="284"/>
            <p14:sldId id="312"/>
            <p14:sldId id="313"/>
            <p14:sldId id="311"/>
            <p14:sldId id="296"/>
            <p14:sldId id="289"/>
            <p14:sldId id="315"/>
            <p14:sldId id="261"/>
            <p14:sldId id="278"/>
            <p14:sldId id="271"/>
            <p14:sldId id="265"/>
            <p14:sldId id="267"/>
            <p14:sldId id="266"/>
            <p14:sldId id="307"/>
            <p14:sldId id="308"/>
            <p14:sldId id="309"/>
            <p14:sldId id="31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52" autoAdjust="0"/>
  </p:normalViewPr>
  <p:slideViewPr>
    <p:cSldViewPr snapToGrid="0" snapToObjects="1">
      <p:cViewPr>
        <p:scale>
          <a:sx n="90" d="100"/>
          <a:sy n="90" d="100"/>
        </p:scale>
        <p:origin x="-992" y="-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notesMaster" Target="notesMasters/notesMaster1.xml"/><Relationship Id="rId57" Type="http://schemas.openxmlformats.org/officeDocument/2006/relationships/printerSettings" Target="printerSettings/printerSettings1.bin"/><Relationship Id="rId58" Type="http://schemas.openxmlformats.org/officeDocument/2006/relationships/presProps" Target="presProps.xml"/><Relationship Id="rId59" Type="http://schemas.openxmlformats.org/officeDocument/2006/relationships/viewProps" Target="viewProps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60" Type="http://schemas.openxmlformats.org/officeDocument/2006/relationships/theme" Target="theme/theme1.xml"/><Relationship Id="rId61" Type="http://schemas.openxmlformats.org/officeDocument/2006/relationships/tableStyles" Target="tableStyles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7.wmf"/><Relationship Id="rId2" Type="http://schemas.openxmlformats.org/officeDocument/2006/relationships/image" Target="../media/image10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FC95B-31E2-7046-B232-88CA61ADFD9C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0C4FEC-8BFD-FB4E-816E-3CF341911E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20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938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860B3FC-DC08-4F8C-B9C9-93C10C5608C6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45</a:t>
            </a:fld>
            <a:endParaRPr lang="en-GB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0C4FEC-8BFD-FB4E-816E-3CF341911E8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113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95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6599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1382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2CD714-CAA7-4234-AF03-A21880C602EF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97DE0-DE48-4790-AC01-242D403A223D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85E02-03BC-4C41-A8A7-0BC1C60753D8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62C85-CA95-4C39-A9AD-0BA6955367BB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59265-C956-4BD0-8A9F-B9DB8449160B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2FCB9-416E-4FCD-9CFF-0E6FE893E71C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237B0-6457-48FB-8312-A8D1462941FF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BAD31-7974-4101-ABCB-F6C8CC5298EB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CF5C9-1C4D-4646-ADA8-77AE7872AAAA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9C228-9477-4F46-A532-5C57223C9CE9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11718-C1C1-4B78-821A-E3DEEB9EDF63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3A018-8E33-4641-9B00-6FDD32A5C48B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A6113-76ED-49CB-BC56-2092AA180F8F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B42B8-B86A-4B81-AD2A-9E40479C1582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95667-CAEA-4DD8-8EAF-400635021D14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4EFD2-D452-41BC-B3D4-7D9686E455CF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0294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5B186-59EC-437E-AAC7-D102625814C9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361FE-924D-46CD-8A55-85289ACCDCE9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1CBB88-D1DB-44BE-9312-23BD0A6C8B28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63479-EC32-4745-931A-564BEEC411B6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891BE-964F-439C-8949-91EC18C818DF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04DB9-B2F0-41E9-9A70-2179A92E429F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9DEC51-FDD0-47CB-8625-EF7C7E87B5A3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97DE0-DE48-4790-AC01-242D403A223D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57F061-81C2-4AAD-932F-45A2E3936FB6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62C85-CA95-4C39-A9AD-0BA6955367BB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3C9A9-EA7D-418E-BC31-E050354534B8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2FCB9-416E-4FCD-9CFF-0E6FE893E71C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9AA11-8C7E-4DDD-8AEC-CFF5050B3D52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8BAD31-7974-4101-ABCB-F6C8CC5298EB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BF6BB2-BA49-46FB-81D9-402BECB766AB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29C228-9477-4F46-A532-5C57223C9CE9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012826-9E1F-43F0-A57E-64AB1B34A5F3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3A018-8E33-4641-9B00-6FDD32A5C48B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5E7BA-C3D5-44A1-97B2-EA7181BC1AF5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EB42B8-B86A-4B81-AD2A-9E40479C1582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5075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1795A-49B3-4488-A2AB-25E34DADC7CC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24EFD2-D452-41BC-B3D4-7D9686E455CF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08FBB-661D-4FE3-8E7A-D9A456F2E737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1361FE-924D-46CD-8A55-85289ACCDCE9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2FAFBC-54FC-4575-95FF-2C1C26E95749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63479-EC32-4745-931A-564BEEC411B6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401A6-B7EB-4B79-B8FE-F35A077B3347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04DB9-B2F0-41E9-9A70-2179A92E429F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55A79-96EE-469B-920F-59445D7E30D3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3268BC-7A24-465A-A5CD-B83C19DDE573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63088872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60FA1-3056-48BB-A6B0-67D9FF5300D4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4467E-E249-4D76-971C-6BF87E14D686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86982898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32350-2D2D-479F-B58B-8637C9D3B6BC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1E6B4-8DCC-4702-8624-FC5459EED0CC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08213987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B4350A-B8FD-47C5-8CE2-41713D4D964B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A4AD5D-73C5-45E9-96E7-DC6C53F93B9A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31327739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C5264B-40B1-403B-9955-CFAFA2637AE9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9B66E-410C-402F-8892-443AF61D0E7C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8998257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4837B-37BA-4BC8-B80F-43B3C8DBFAD7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D8324-BF1A-4404-9E62-DB78D3E3B597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84581874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71262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D273E-4123-412E-97BA-A831EB6B7C75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C4D32-56A5-4595-B29A-8EA803D28C99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75754857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147D1-0066-448A-A100-D2C5AF04AAF6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CD777D-7FBA-4069-B1BF-61720F429461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72035758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78410F-7CA7-4823-90EB-DF51FFFD8579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08DEB-F3BD-41D9-8ACA-BFC5AA89A85E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50488115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7C4A8-C9B6-4A5C-AABD-9F1D209182C8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0472F-296E-48B1-AC2A-4A53357E5A8D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59064001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560CBE-5466-4AD2-A74A-4169FFF007D4}" type="datetime1">
              <a:rPr lang="en-US" smtClean="0">
                <a:solidFill>
                  <a:srgbClr val="000000"/>
                </a:solidFill>
                <a:latin typeface="Times New Roman"/>
              </a:rPr>
              <a:pPr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5A79B-B42B-47F8-A87E-2723B3EB7FC5}" type="slidenum">
              <a:rPr lang="en-GB">
                <a:solidFill>
                  <a:srgbClr val="000000"/>
                </a:solidFill>
                <a:latin typeface="Times New Roman"/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23093255"/>
      </p:ext>
    </p:extLst>
  </p:cSld>
  <p:clrMapOvr>
    <a:masterClrMapping/>
  </p:clrMapOvr>
  <p:transition xmlns:p14="http://schemas.microsoft.com/office/powerpoint/2010/main">
    <p:fade thruBlk="1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824" y="3886653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357" indent="0" algn="ctr">
              <a:buNone/>
              <a:defRPr/>
            </a:lvl2pPr>
            <a:lvl3pPr marL="642717" indent="0" algn="ctr">
              <a:buNone/>
              <a:defRPr/>
            </a:lvl3pPr>
            <a:lvl4pPr marL="964075" indent="0" algn="ctr">
              <a:buNone/>
              <a:defRPr/>
            </a:lvl4pPr>
            <a:lvl5pPr marL="1285434" indent="0" algn="ctr">
              <a:buNone/>
              <a:defRPr/>
            </a:lvl5pPr>
            <a:lvl6pPr marL="1606794" indent="0" algn="ctr">
              <a:buNone/>
              <a:defRPr/>
            </a:lvl6pPr>
            <a:lvl7pPr marL="1928151" indent="0" algn="ctr">
              <a:buNone/>
              <a:defRPr/>
            </a:lvl7pPr>
            <a:lvl8pPr marL="2249511" indent="0" algn="ctr">
              <a:buNone/>
              <a:defRPr/>
            </a:lvl8pPr>
            <a:lvl9pPr marL="257087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31AE8579-ECDB-DE43-BE60-A64225B590F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84568468"/>
      </p:ext>
    </p:extLst>
  </p:cSld>
  <p:clrMapOvr>
    <a:masterClrMapping/>
  </p:clrMapOvr>
  <p:transition xmlns:p14="http://schemas.microsoft.com/office/powerpoint/2010/main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503032D3-AF88-B74A-9290-BB46324B2A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8828128"/>
      </p:ext>
    </p:extLst>
  </p:cSld>
  <p:clrMapOvr>
    <a:masterClrMapping/>
  </p:clrMapOvr>
  <p:transition xmlns:p14="http://schemas.microsoft.com/office/powerpoint/2010/main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189" y="4406802"/>
            <a:ext cx="7772176" cy="13617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0"/>
            </a:lvl1pPr>
            <a:lvl2pPr marL="321357" indent="0">
              <a:buNone/>
              <a:defRPr sz="1300"/>
            </a:lvl2pPr>
            <a:lvl3pPr marL="642717" indent="0">
              <a:buNone/>
              <a:defRPr sz="1100"/>
            </a:lvl3pPr>
            <a:lvl4pPr marL="964075" indent="0">
              <a:buNone/>
              <a:defRPr sz="1000"/>
            </a:lvl4pPr>
            <a:lvl5pPr marL="1285434" indent="0">
              <a:buNone/>
              <a:defRPr sz="1000"/>
            </a:lvl5pPr>
            <a:lvl6pPr marL="1606794" indent="0">
              <a:buNone/>
              <a:defRPr sz="1000"/>
            </a:lvl6pPr>
            <a:lvl7pPr marL="1928151" indent="0">
              <a:buNone/>
              <a:defRPr sz="1000"/>
            </a:lvl7pPr>
            <a:lvl8pPr marL="2249511" indent="0">
              <a:buNone/>
              <a:defRPr sz="1000"/>
            </a:lvl8pPr>
            <a:lvl9pPr marL="257087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574B846E-211D-9441-9D7D-972C4DB15C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56021679"/>
      </p:ext>
    </p:extLst>
  </p:cSld>
  <p:clrMapOvr>
    <a:masterClrMapping/>
  </p:clrMapOvr>
  <p:transition xmlns:p14="http://schemas.microsoft.com/office/powerpoint/2010/main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5414" y="1598414"/>
            <a:ext cx="4063008" cy="525958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5578" y="1598414"/>
            <a:ext cx="4063008" cy="5259586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F6B826C9-4817-904A-8453-4CB94420D7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36149797"/>
      </p:ext>
    </p:extLst>
  </p:cSld>
  <p:clrMapOvr>
    <a:masterClrMapping/>
  </p:clrMapOvr>
  <p:transition xmlns:p14="http://schemas.microsoft.com/office/powerpoint/2010/main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57" indent="0">
              <a:buNone/>
              <a:defRPr sz="1400" b="1"/>
            </a:lvl2pPr>
            <a:lvl3pPr marL="642717" indent="0">
              <a:buNone/>
              <a:defRPr sz="1300" b="1"/>
            </a:lvl3pPr>
            <a:lvl4pPr marL="964075" indent="0">
              <a:buNone/>
              <a:defRPr sz="1100" b="1"/>
            </a:lvl4pPr>
            <a:lvl5pPr marL="1285434" indent="0">
              <a:buNone/>
              <a:defRPr sz="1100" b="1"/>
            </a:lvl5pPr>
            <a:lvl6pPr marL="1606794" indent="0">
              <a:buNone/>
              <a:defRPr sz="1100" b="1"/>
            </a:lvl6pPr>
            <a:lvl7pPr marL="1928151" indent="0">
              <a:buNone/>
              <a:defRPr sz="1100" b="1"/>
            </a:lvl7pPr>
            <a:lvl8pPr marL="2249511" indent="0">
              <a:buNone/>
              <a:defRPr sz="1100" b="1"/>
            </a:lvl8pPr>
            <a:lvl9pPr marL="2570870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700" b="1"/>
            </a:lvl1pPr>
            <a:lvl2pPr marL="321357" indent="0">
              <a:buNone/>
              <a:defRPr sz="1400" b="1"/>
            </a:lvl2pPr>
            <a:lvl3pPr marL="642717" indent="0">
              <a:buNone/>
              <a:defRPr sz="1300" b="1"/>
            </a:lvl3pPr>
            <a:lvl4pPr marL="964075" indent="0">
              <a:buNone/>
              <a:defRPr sz="1100" b="1"/>
            </a:lvl4pPr>
            <a:lvl5pPr marL="1285434" indent="0">
              <a:buNone/>
              <a:defRPr sz="1100" b="1"/>
            </a:lvl5pPr>
            <a:lvl6pPr marL="1606794" indent="0">
              <a:buNone/>
              <a:defRPr sz="1100" b="1"/>
            </a:lvl6pPr>
            <a:lvl7pPr marL="1928151" indent="0">
              <a:buNone/>
              <a:defRPr sz="1100" b="1"/>
            </a:lvl7pPr>
            <a:lvl8pPr marL="2249511" indent="0">
              <a:buNone/>
              <a:defRPr sz="1100" b="1"/>
            </a:lvl8pPr>
            <a:lvl9pPr marL="2570870" indent="0">
              <a:buNone/>
              <a:defRPr sz="1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700"/>
            </a:lvl1pPr>
            <a:lvl2pPr>
              <a:defRPr sz="14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719EEAD4-7170-3B40-8962-AB1F69E08E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66361098"/>
      </p:ext>
    </p:extLst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7058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579BC6AA-0A4B-D644-8ECB-449AB018BAB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4911224"/>
      </p:ext>
    </p:extLst>
  </p:cSld>
  <p:clrMapOvr>
    <a:masterClrMapping/>
  </p:clrMapOvr>
  <p:transition xmlns:p14="http://schemas.microsoft.com/office/powerpoint/2010/main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C6CF5CE9-BD31-814D-9EBC-5E4F72B9E0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6333054"/>
      </p:ext>
    </p:extLst>
  </p:cSld>
  <p:clrMapOvr>
    <a:masterClrMapping/>
  </p:clrMapOvr>
  <p:transition xmlns:p14="http://schemas.microsoft.com/office/powerpoint/2010/main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653" y="273479"/>
            <a:ext cx="3008189" cy="116197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224" y="273473"/>
            <a:ext cx="5111130" cy="5852294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7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653" y="1435448"/>
            <a:ext cx="3008189" cy="4690318"/>
          </a:xfrm>
        </p:spPr>
        <p:txBody>
          <a:bodyPr/>
          <a:lstStyle>
            <a:lvl1pPr marL="0" indent="0">
              <a:buNone/>
              <a:defRPr sz="1000"/>
            </a:lvl1pPr>
            <a:lvl2pPr marL="321357" indent="0">
              <a:buNone/>
              <a:defRPr sz="800"/>
            </a:lvl2pPr>
            <a:lvl3pPr marL="642717" indent="0">
              <a:buNone/>
              <a:defRPr sz="700"/>
            </a:lvl3pPr>
            <a:lvl4pPr marL="964075" indent="0">
              <a:buNone/>
              <a:defRPr sz="600"/>
            </a:lvl4pPr>
            <a:lvl5pPr marL="1285434" indent="0">
              <a:buNone/>
              <a:defRPr sz="600"/>
            </a:lvl5pPr>
            <a:lvl6pPr marL="1606794" indent="0">
              <a:buNone/>
              <a:defRPr sz="600"/>
            </a:lvl6pPr>
            <a:lvl7pPr marL="1928151" indent="0">
              <a:buNone/>
              <a:defRPr sz="600"/>
            </a:lvl7pPr>
            <a:lvl8pPr marL="2249511" indent="0">
              <a:buNone/>
              <a:defRPr sz="600"/>
            </a:lvl8pPr>
            <a:lvl9pPr marL="2570870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F6A2E373-432D-4B4F-9FCC-E185C9BEE15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58927858"/>
      </p:ext>
    </p:extLst>
  </p:cSld>
  <p:clrMapOvr>
    <a:masterClrMapping/>
  </p:clrMapOvr>
  <p:transition xmlns:p14="http://schemas.microsoft.com/office/powerpoint/2010/main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641" y="4800824"/>
            <a:ext cx="5486177" cy="567035"/>
          </a:xfrm>
        </p:spPr>
        <p:txBody>
          <a:bodyPr anchor="b"/>
          <a:lstStyle>
            <a:lvl1pPr algn="l">
              <a:defRPr sz="14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641" y="612800"/>
            <a:ext cx="5486177" cy="4114354"/>
          </a:xfrm>
        </p:spPr>
        <p:txBody>
          <a:bodyPr/>
          <a:lstStyle>
            <a:lvl1pPr marL="0" indent="0">
              <a:buNone/>
              <a:defRPr sz="2200"/>
            </a:lvl1pPr>
            <a:lvl2pPr marL="321357" indent="0">
              <a:buNone/>
              <a:defRPr sz="2000"/>
            </a:lvl2pPr>
            <a:lvl3pPr marL="642717" indent="0">
              <a:buNone/>
              <a:defRPr sz="1700"/>
            </a:lvl3pPr>
            <a:lvl4pPr marL="964075" indent="0">
              <a:buNone/>
              <a:defRPr sz="1400"/>
            </a:lvl4pPr>
            <a:lvl5pPr marL="1285434" indent="0">
              <a:buNone/>
              <a:defRPr sz="1400"/>
            </a:lvl5pPr>
            <a:lvl6pPr marL="1606794" indent="0">
              <a:buNone/>
              <a:defRPr sz="1400"/>
            </a:lvl6pPr>
            <a:lvl7pPr marL="1928151" indent="0">
              <a:buNone/>
              <a:defRPr sz="1400"/>
            </a:lvl7pPr>
            <a:lvl8pPr marL="2249511" indent="0">
              <a:buNone/>
              <a:defRPr sz="1400"/>
            </a:lvl8pPr>
            <a:lvl9pPr marL="2570870" indent="0">
              <a:buNone/>
              <a:defRPr sz="1400"/>
            </a:lvl9pPr>
          </a:lstStyle>
          <a:p>
            <a:pPr lvl="0"/>
            <a:endParaRPr lang="ja-JP" altLang="en-US" noProof="0" smtClean="0">
              <a:sym typeface="Arial" charset="0"/>
            </a:endParaRP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641" y="5367860"/>
            <a:ext cx="5486177" cy="804788"/>
          </a:xfrm>
        </p:spPr>
        <p:txBody>
          <a:bodyPr/>
          <a:lstStyle>
            <a:lvl1pPr marL="0" indent="0">
              <a:buNone/>
              <a:defRPr sz="1000"/>
            </a:lvl1pPr>
            <a:lvl2pPr marL="321357" indent="0">
              <a:buNone/>
              <a:defRPr sz="800"/>
            </a:lvl2pPr>
            <a:lvl3pPr marL="642717" indent="0">
              <a:buNone/>
              <a:defRPr sz="700"/>
            </a:lvl3pPr>
            <a:lvl4pPr marL="964075" indent="0">
              <a:buNone/>
              <a:defRPr sz="600"/>
            </a:lvl4pPr>
            <a:lvl5pPr marL="1285434" indent="0">
              <a:buNone/>
              <a:defRPr sz="600"/>
            </a:lvl5pPr>
            <a:lvl6pPr marL="1606794" indent="0">
              <a:buNone/>
              <a:defRPr sz="600"/>
            </a:lvl6pPr>
            <a:lvl7pPr marL="1928151" indent="0">
              <a:buNone/>
              <a:defRPr sz="600"/>
            </a:lvl7pPr>
            <a:lvl8pPr marL="2249511" indent="0">
              <a:buNone/>
              <a:defRPr sz="600"/>
            </a:lvl8pPr>
            <a:lvl9pPr marL="2570870" indent="0">
              <a:buNone/>
              <a:defRPr sz="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477778AD-E60B-B942-982E-9F22DB8D47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69883170"/>
      </p:ext>
    </p:extLst>
  </p:cSld>
  <p:clrMapOvr>
    <a:masterClrMapping/>
  </p:clrMapOvr>
  <p:transition xmlns:p14="http://schemas.microsoft.com/office/powerpoint/2010/main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BD4D6807-E774-AC4F-8D66-4BAB9552D58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4137256"/>
      </p:ext>
    </p:extLst>
  </p:cSld>
  <p:clrMapOvr>
    <a:masterClrMapping/>
  </p:clrMapOvr>
  <p:transition xmlns:p14="http://schemas.microsoft.com/office/powerpoint/2010/main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30294" y="91536"/>
            <a:ext cx="2058293" cy="676647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5415" y="91536"/>
            <a:ext cx="6067723" cy="676647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defTabSz="456988">
              <a:defRPr kumimoji="1"/>
            </a:lvl1pPr>
          </a:lstStyle>
          <a:p>
            <a:pPr>
              <a:defRPr/>
            </a:pPr>
            <a:fld id="{75D3D51B-DC42-944B-97E1-69FF070039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43515810"/>
      </p:ext>
    </p:extLst>
  </p:cSld>
  <p:clrMapOvr>
    <a:masterClrMapping/>
  </p:clrMapOvr>
  <p:transition xmlns:p14="http://schemas.microsoft.com/office/powerpoint/2010/main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456988"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fld id="{BA5EEC32-09C3-EC44-B051-1EAFDC85D611}" type="datetime1">
              <a:rPr lang="ja-JP" altLang="en-US"/>
              <a:pPr>
                <a:defRPr/>
              </a:pPr>
              <a:t>08/04/2013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456988"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456988">
              <a:defRPr/>
            </a:lvl1pPr>
          </a:lstStyle>
          <a:p>
            <a:pPr>
              <a:defRPr/>
            </a:pPr>
            <a:fld id="{CD88C157-2851-8241-B6B1-6FD6D053D37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258233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defTabSz="455613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defTabSz="455613"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defTabSz="455613">
              <a:defRPr/>
            </a:lvl1pPr>
          </a:lstStyle>
          <a:p>
            <a:pPr>
              <a:defRPr/>
            </a:pPr>
            <a:fld id="{6E130FED-B4ED-3B4C-A960-892E728CF03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5110294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9D2BF-2CE5-E846-A335-0B0CB4BEA5E8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B2C68D-AC61-864B-BA58-6D3E0E67E089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56146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E3A4A-6BA4-3949-A401-F3CCD4ECB54D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84C78-B1E7-A342-B85D-785986E1A423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311EA-1C42-0749-93CF-D42C6202422B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76A362-4D0C-994D-9E8A-252A0666C784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8CFD7A-6ED9-3240-9E3D-6BC9E49B0A87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07B64D-597F-4A4A-9774-AA7496C99009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7D275-7D00-9F44-ACD6-D5E403A9D1B4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27AD01-3074-DD49-BDE0-4003CAEA269B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6221A-938E-444D-BFE0-66C44BC2B8F3}" type="datetime1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08/04/2013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9AD82-A2A7-48CC-ADE6-956731C16DA4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053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254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67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9.xml"/><Relationship Id="rId3" Type="http://schemas.openxmlformats.org/officeDocument/2006/relationships/slideLayout" Target="../slideLayouts/slideLayout60.xml"/><Relationship Id="rId4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4.xml"/><Relationship Id="rId8" Type="http://schemas.openxmlformats.org/officeDocument/2006/relationships/slideLayout" Target="../slideLayouts/slideLayout65.xml"/><Relationship Id="rId9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960F8-7489-C449-8ECA-2E5833183E2F}" type="datetimeFigureOut">
              <a:rPr lang="en-US" smtClean="0"/>
              <a:t>06/04/2013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652CD-53C8-0442-9556-A1922C79FB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35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FFE2F332-F523-4A3B-AAAB-FA73FBF6A8B4}" type="datetime1">
              <a:rPr lang="en-US" smtClean="0">
                <a:solidFill>
                  <a:srgbClr val="000000"/>
                </a:solidFill>
                <a:latin typeface="Times New Roman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180EB6B-E9FF-43A7-958E-A93BE345C1E4}" type="slidenum">
              <a:rPr lang="en-GB">
                <a:solidFill>
                  <a:srgbClr val="000000"/>
                </a:solidFill>
                <a:latin typeface="Times New Roman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CBBBACF7-43D1-4529-8F9A-1C274D2CA212}" type="datetime1">
              <a:rPr lang="en-US" smtClean="0">
                <a:solidFill>
                  <a:srgbClr val="000000"/>
                </a:solidFill>
                <a:latin typeface="Times New Roman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A180EB6B-E9FF-43A7-958E-A93BE345C1E4}" type="slidenum">
              <a:rPr lang="en-GB">
                <a:solidFill>
                  <a:srgbClr val="000000"/>
                </a:solidFill>
                <a:latin typeface="Times New Roman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EE399C81-6BA1-4280-A023-44B7541E6B30}" type="datetime1">
              <a:rPr lang="en-US" smtClean="0">
                <a:solidFill>
                  <a:srgbClr val="000000"/>
                </a:solidFill>
                <a:latin typeface="Times New Roman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08/04/2013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GB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942DF360-FF57-4576-B618-096DDECF4086}" type="slidenum">
              <a:rPr lang="en-GB">
                <a:solidFill>
                  <a:srgbClr val="000000"/>
                </a:solidFill>
                <a:latin typeface="Times New Roman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3242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xmlns:p14="http://schemas.microsoft.com/office/powerpoint/2010/main"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92075"/>
            <a:ext cx="8232775" cy="150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5" tIns="35705" rIns="76332" bIns="3570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>
                <a:sym typeface="Arial" charset="0"/>
              </a:rPr>
              <a:t>Click to edit Master title style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32775" cy="5259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35705" tIns="35705" rIns="76332" bIns="357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>
                <a:sym typeface="Arial" charset="0"/>
              </a:rPr>
              <a:t>Click to edit Master text styles</a:t>
            </a:r>
          </a:p>
          <a:p>
            <a:pPr lvl="1"/>
            <a:r>
              <a:rPr lang="en-US" altLang="ja-JP">
                <a:sym typeface="Arial" charset="0"/>
              </a:rPr>
              <a:t>Second level</a:t>
            </a:r>
          </a:p>
          <a:p>
            <a:pPr lvl="2"/>
            <a:r>
              <a:rPr lang="en-US" altLang="ja-JP">
                <a:sym typeface="Arial" charset="0"/>
              </a:rPr>
              <a:t>Third level</a:t>
            </a:r>
          </a:p>
          <a:p>
            <a:pPr lvl="3"/>
            <a:r>
              <a:rPr lang="en-US" altLang="ja-JP">
                <a:sym typeface="Arial" charset="0"/>
              </a:rPr>
              <a:t>Fourth level</a:t>
            </a:r>
          </a:p>
          <a:p>
            <a:pPr lvl="4"/>
            <a:r>
              <a:rPr lang="en-US" altLang="ja-JP">
                <a:sym typeface="Arial" charset="0"/>
              </a:rPr>
              <a:t>Fifth level</a:t>
            </a:r>
          </a:p>
        </p:txBody>
      </p:sp>
      <p:sp>
        <p:nvSpPr>
          <p:cNvPr id="1536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489825" y="6245225"/>
            <a:ext cx="258763" cy="249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none" lIns="64270" tIns="32135" rIns="64270" bIns="32135" numCol="1" anchor="t" anchorCtr="0" compatLnSpc="1">
            <a:prstTxWarp prst="textNoShape">
              <a:avLst/>
            </a:prstTxWarp>
          </a:bodyPr>
          <a:lstStyle>
            <a:lvl1pPr algn="ctr" defTabSz="914118">
              <a:defRPr kumimoji="0" sz="1300">
                <a:solidFill>
                  <a:srgbClr val="000000"/>
                </a:solidFill>
                <a:latin typeface="Arial"/>
                <a:ea typeface="ＭＳ Ｐゴシック" charset="0"/>
                <a:cs typeface="Arial" charset="0"/>
                <a:sym typeface="Arial" charset="0"/>
              </a:defRPr>
            </a:lvl1pPr>
            <a:lvl2pPr algn="l">
              <a:defRPr sz="8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2pPr>
            <a:lvl3pPr algn="l">
              <a:defRPr sz="8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3pPr>
            <a:lvl4pPr algn="l">
              <a:defRPr sz="8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4pPr>
            <a:lvl5pPr algn="l">
              <a:defRPr sz="8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800">
                <a:solidFill>
                  <a:schemeClr val="tx1"/>
                </a:solidFill>
                <a:latin typeface="Palatino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4E243E7-D7CC-EE42-B410-D1B63A62D884}" type="slidenum">
              <a:rPr lang="en-US" altLang="ja-JP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xmlns:p14="http://schemas.microsoft.com/office/powerpoint/2010/main"/>
  <p:hf hdr="0" ftr="0" dt="0"/>
  <p:txStyles>
    <p:titleStyle>
      <a:lvl1pPr marL="3175" indent="-3175" algn="l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marL="3175" indent="-3175" algn="l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2pPr>
      <a:lvl3pPr marL="3175" indent="-3175" algn="l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3pPr>
      <a:lvl4pPr marL="3175" indent="-3175" algn="l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4pPr>
      <a:lvl5pPr marL="3175" indent="-3175" algn="l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5pPr>
      <a:lvl6pPr marL="325821" algn="l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6pPr>
      <a:lvl7pPr marL="647181" algn="l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7pPr>
      <a:lvl8pPr marL="968539" algn="l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8pPr>
      <a:lvl9pPr marL="1289898" algn="l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Arial" charset="0"/>
          <a:ea typeface="ヒラギノ角ゴ ProN W6" charset="0"/>
          <a:cs typeface="ヒラギノ角ゴ ProN W6" charset="0"/>
          <a:sym typeface="Arial" charset="0"/>
        </a:defRPr>
      </a:lvl9pPr>
    </p:titleStyle>
    <p:bodyStyle>
      <a:lvl1pPr marL="268288" indent="-239713" algn="l" rtl="0" fontAlgn="base">
        <a:spcBef>
          <a:spcPts val="775"/>
        </a:spcBef>
        <a:spcAft>
          <a:spcPct val="0"/>
        </a:spcAft>
        <a:buClr>
          <a:srgbClr val="000066"/>
        </a:buClr>
        <a:buSzPct val="100000"/>
        <a:buFont typeface="Wingdings" charset="0"/>
        <a:buChar char="n"/>
        <a:defRPr sz="31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514350" indent="-200025" algn="l" rtl="0" fontAlgn="base">
        <a:spcBef>
          <a:spcPts val="638"/>
        </a:spcBef>
        <a:spcAft>
          <a:spcPct val="0"/>
        </a:spcAft>
        <a:buClr>
          <a:srgbClr val="003399"/>
        </a:buClr>
        <a:buSzPct val="100000"/>
        <a:buFont typeface="Wingdings" charset="0"/>
        <a:buChar char="n"/>
        <a:defRPr sz="27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795338" indent="-160338" algn="l" rtl="0" fontAlgn="base">
        <a:spcBef>
          <a:spcPts val="563"/>
        </a:spcBef>
        <a:spcAft>
          <a:spcPct val="0"/>
        </a:spcAft>
        <a:buClr>
          <a:srgbClr val="3366CC"/>
        </a:buClr>
        <a:buSzPct val="100000"/>
        <a:buFont typeface="Wingdings" charset="0"/>
        <a:buChar char="n"/>
        <a:defRPr sz="24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116013" indent="-160338" algn="l" rtl="0" fontAlgn="base">
        <a:spcBef>
          <a:spcPts val="488"/>
        </a:spcBef>
        <a:spcAft>
          <a:spcPct val="0"/>
        </a:spcAft>
        <a:buClr>
          <a:srgbClr val="0099CC"/>
        </a:buClr>
        <a:buSzPct val="100000"/>
        <a:buFont typeface="Wingdings" charset="0"/>
        <a:buChar char="n"/>
        <a:defRPr sz="20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1438275" indent="-160338" algn="l" rtl="0" fontAlgn="base">
        <a:spcBef>
          <a:spcPts val="488"/>
        </a:spcBef>
        <a:spcAft>
          <a:spcPct val="0"/>
        </a:spcAft>
        <a:buClr>
          <a:srgbClr val="0099CC"/>
        </a:buClr>
        <a:buSzPct val="100000"/>
        <a:buFont typeface="Wingdings" charset="0"/>
        <a:buChar char="n"/>
        <a:defRPr sz="20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1759662" indent="-160679" algn="l" rtl="0" fontAlgn="base">
        <a:spcBef>
          <a:spcPts val="492"/>
        </a:spcBef>
        <a:spcAft>
          <a:spcPct val="0"/>
        </a:spcAft>
        <a:buClr>
          <a:srgbClr val="0099CC"/>
        </a:buClr>
        <a:buSzPct val="100000"/>
        <a:buFont typeface="Wingdings" charset="0"/>
        <a:buChar char="n"/>
        <a:defRPr sz="20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081021" indent="-160679" algn="l" rtl="0" fontAlgn="base">
        <a:spcBef>
          <a:spcPts val="492"/>
        </a:spcBef>
        <a:spcAft>
          <a:spcPct val="0"/>
        </a:spcAft>
        <a:buClr>
          <a:srgbClr val="0099CC"/>
        </a:buClr>
        <a:buSzPct val="100000"/>
        <a:buFont typeface="Wingdings" charset="0"/>
        <a:buChar char="n"/>
        <a:defRPr sz="20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2402379" indent="-160679" algn="l" rtl="0" fontAlgn="base">
        <a:spcBef>
          <a:spcPts val="492"/>
        </a:spcBef>
        <a:spcAft>
          <a:spcPct val="0"/>
        </a:spcAft>
        <a:buClr>
          <a:srgbClr val="0099CC"/>
        </a:buClr>
        <a:buSzPct val="100000"/>
        <a:buFont typeface="Wingdings" charset="0"/>
        <a:buChar char="n"/>
        <a:defRPr sz="20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2723736" indent="-160679" algn="l" rtl="0" fontAlgn="base">
        <a:spcBef>
          <a:spcPts val="492"/>
        </a:spcBef>
        <a:spcAft>
          <a:spcPct val="0"/>
        </a:spcAft>
        <a:buClr>
          <a:srgbClr val="0099CC"/>
        </a:buClr>
        <a:buSzPct val="100000"/>
        <a:buFont typeface="Wingdings" charset="0"/>
        <a:buChar char="n"/>
        <a:defRPr sz="2000" b="1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ja-JP"/>
      </a:defPPr>
      <a:lvl1pPr marL="0" algn="l" defTabSz="3213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1pPr>
      <a:lvl2pPr marL="321357" algn="l" defTabSz="3213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642717" algn="l" defTabSz="3213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3pPr>
      <a:lvl4pPr marL="964075" algn="l" defTabSz="3213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85434" algn="l" defTabSz="3213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606794" algn="l" defTabSz="3213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928151" algn="l" defTabSz="3213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249511" algn="l" defTabSz="3213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570870" algn="l" defTabSz="321357" rtl="0" eaLnBrk="1" latinLnBrk="0" hangingPunct="1"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57200">
              <a:defRPr sz="1400">
                <a:solidFill>
                  <a:srgbClr val="000000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ja-JP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457200">
              <a:defRPr sz="1400">
                <a:solidFill>
                  <a:srgbClr val="000000"/>
                </a:solidFill>
                <a:latin typeface="Arial" pitchFamily="-109" charset="0"/>
                <a:ea typeface="ＭＳ Ｐゴシック" pitchFamily="-109" charset="-128"/>
                <a:cs typeface="ＭＳ Ｐゴシック" pitchFamily="-109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en-US" altLang="ja-JP"/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57200">
              <a:defRPr sz="140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8B80C5-BD42-4349-BC8F-70BECA6CBD63}" type="slidenum">
              <a:rPr kumimoji="1" lang="en-US" altLang="ja-JP">
                <a:latin typeface="Arial" charset="0"/>
                <a:ea typeface="ＭＳ Ｐゴシック" charset="0"/>
                <a:cs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ja-JP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3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66"/>
        </a:buClr>
        <a:buFont typeface="Wingdings" charset="0"/>
        <a:buChar char="n"/>
        <a:defRPr kumimoji="1" sz="3200" b="1">
          <a:solidFill>
            <a:schemeClr val="tx1"/>
          </a:solidFill>
          <a:latin typeface="+mn-lt"/>
          <a:ea typeface="+mn-ea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3399"/>
        </a:buClr>
        <a:buFont typeface="Wingdings" charset="0"/>
        <a:buChar char="n"/>
        <a:defRPr kumimoji="1" sz="28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3366CC"/>
        </a:buClr>
        <a:buFont typeface="Wingdings" charset="0"/>
        <a:buChar char="n"/>
        <a:defRPr kumimoji="1"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Font typeface="Wingdings" charset="0"/>
        <a:buChar char="n"/>
        <a:defRPr kumimoji="1" sz="20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99CC"/>
        </a:buClr>
        <a:buFont typeface="Wingdings" charset="0"/>
        <a:buChar char="n"/>
        <a:defRPr kumimoji="1" sz="2000" b="1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buChar char="n"/>
        <a:defRPr kumimoji="1" sz="2000" b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buChar char="n"/>
        <a:defRPr kumimoji="1" sz="2000" b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buChar char="n"/>
        <a:defRPr kumimoji="1" sz="2000" b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Font typeface="Wingdings" pitchFamily="2" charset="2"/>
        <a:buChar char="n"/>
        <a:defRPr kumimoji="1" sz="20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77216D0F-04E5-6D48-A133-FB40841755A8}" type="datetime1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 defTabSz="914400"/>
              <a:t>08/04/2013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kumimoji="1"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9AD82-A2A7-48CC-ADE6-956731C16DA4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Trebuchet MS"/>
                <a:ea typeface="HG丸ｺﾞｼｯｸM-PRO"/>
              </a:rPr>
              <a:pPr defTabSz="914400"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Trebuchet MS"/>
              <a:ea typeface="HG丸ｺﾞｼｯｸM-PRO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9.png"/><Relationship Id="rId3" Type="http://schemas.openxmlformats.org/officeDocument/2006/relationships/image" Target="../media/image30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4" Type="http://schemas.openxmlformats.org/officeDocument/2006/relationships/image" Target="../media/image34.emf"/><Relationship Id="rId1" Type="http://schemas.openxmlformats.org/officeDocument/2006/relationships/slideLayout" Target="../slideLayouts/slideLayout59.xml"/><Relationship Id="rId2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6.tiff"/><Relationship Id="rId3" Type="http://schemas.openxmlformats.org/officeDocument/2006/relationships/image" Target="../media/image37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4" Type="http://schemas.openxmlformats.org/officeDocument/2006/relationships/image" Target="../media/image42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emf"/><Relationship Id="rId6" Type="http://schemas.openxmlformats.org/officeDocument/2006/relationships/image" Target="../media/image47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3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6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7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8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9.tif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0.png"/><Relationship Id="rId3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4" Type="http://schemas.openxmlformats.org/officeDocument/2006/relationships/image" Target="../media/image63.png"/><Relationship Id="rId5" Type="http://schemas.openxmlformats.org/officeDocument/2006/relationships/image" Target="../media/image64.jpeg"/><Relationship Id="rId6" Type="http://schemas.openxmlformats.org/officeDocument/2006/relationships/image" Target="../media/image65.png"/><Relationship Id="rId7" Type="http://schemas.openxmlformats.org/officeDocument/2006/relationships/image" Target="../media/image66.em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6" Type="http://schemas.openxmlformats.org/officeDocument/2006/relationships/image" Target="../media/image9.emf"/><Relationship Id="rId7" Type="http://schemas.openxmlformats.org/officeDocument/2006/relationships/image" Target="../media/image10.emf"/><Relationship Id="rId8" Type="http://schemas.openxmlformats.org/officeDocument/2006/relationships/image" Target="../media/image11.emf"/><Relationship Id="rId9" Type="http://schemas.openxmlformats.org/officeDocument/2006/relationships/image" Target="../media/image12.emf"/><Relationship Id="rId10" Type="http://schemas.openxmlformats.org/officeDocument/2006/relationships/image" Target="../media/image13.emf"/><Relationship Id="rId11" Type="http://schemas.openxmlformats.org/officeDocument/2006/relationships/image" Target="../media/image14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7.jpeg"/><Relationship Id="rId3" Type="http://schemas.openxmlformats.org/officeDocument/2006/relationships/image" Target="../media/image6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2.tiff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2.png"/><Relationship Id="rId12" Type="http://schemas.openxmlformats.org/officeDocument/2006/relationships/image" Target="../media/image83.png"/><Relationship Id="rId13" Type="http://schemas.openxmlformats.org/officeDocument/2006/relationships/image" Target="../media/image84.png"/><Relationship Id="rId14" Type="http://schemas.openxmlformats.org/officeDocument/2006/relationships/image" Target="../media/image85.png"/><Relationship Id="rId15" Type="http://schemas.openxmlformats.org/officeDocument/2006/relationships/image" Target="../media/image86.png"/><Relationship Id="rId16" Type="http://schemas.openxmlformats.org/officeDocument/2006/relationships/image" Target="../media/image87.png"/><Relationship Id="rId17" Type="http://schemas.openxmlformats.org/officeDocument/2006/relationships/image" Target="../media/image88.png"/><Relationship Id="rId18" Type="http://schemas.openxmlformats.org/officeDocument/2006/relationships/image" Target="../media/image89.png"/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5" Type="http://schemas.openxmlformats.org/officeDocument/2006/relationships/image" Target="../media/image76.png"/><Relationship Id="rId6" Type="http://schemas.openxmlformats.org/officeDocument/2006/relationships/image" Target="../media/image77.png"/><Relationship Id="rId7" Type="http://schemas.openxmlformats.org/officeDocument/2006/relationships/image" Target="../media/image78.png"/><Relationship Id="rId8" Type="http://schemas.openxmlformats.org/officeDocument/2006/relationships/image" Target="../media/image79.png"/><Relationship Id="rId9" Type="http://schemas.openxmlformats.org/officeDocument/2006/relationships/image" Target="../media/image80.png"/><Relationship Id="rId10" Type="http://schemas.openxmlformats.org/officeDocument/2006/relationships/image" Target="../media/image8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4" Type="http://schemas.openxmlformats.org/officeDocument/2006/relationships/image" Target="../media/image92.png"/><Relationship Id="rId5" Type="http://schemas.openxmlformats.org/officeDocument/2006/relationships/image" Target="../media/image93.png"/><Relationship Id="rId6" Type="http://schemas.openxmlformats.org/officeDocument/2006/relationships/image" Target="../media/image94.png"/><Relationship Id="rId1" Type="http://schemas.openxmlformats.org/officeDocument/2006/relationships/slideLayout" Target="../slideLayouts/slideLayout56.xml"/><Relationship Id="rId2" Type="http://schemas.openxmlformats.org/officeDocument/2006/relationships/image" Target="../media/image9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8.png"/><Relationship Id="rId3" Type="http://schemas.openxmlformats.org/officeDocument/2006/relationships/image" Target="../media/image9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0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1.w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2.tiff"/><Relationship Id="rId3" Type="http://schemas.openxmlformats.org/officeDocument/2006/relationships/image" Target="../media/image103.tif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4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emf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7.w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108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685800" y="720725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/>
              <a:t>Precision Physics with leptons: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</a:t>
            </a:r>
            <a:r>
              <a:rPr lang="en-US" dirty="0"/>
              <a:t>-2, LFV and EDMs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type="subTitle" idx="1"/>
          </p:nvPr>
        </p:nvSpPr>
        <p:spPr>
          <a:xfrm>
            <a:off x="825500" y="2667000"/>
            <a:ext cx="7518400" cy="3987800"/>
          </a:xfrm>
        </p:spPr>
        <p:txBody>
          <a:bodyPr>
            <a:normAutofit fontScale="62500" lnSpcReduction="20000"/>
          </a:bodyPr>
          <a:lstStyle/>
          <a:p>
            <a:r>
              <a:rPr lang="en-US" sz="4500" dirty="0" smtClean="0">
                <a:solidFill>
                  <a:srgbClr val="000090"/>
                </a:solidFill>
              </a:rPr>
              <a:t>Thomas Teubner 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`A very incomplete experimental overview from a theorist’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endParaRPr lang="en-US" dirty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sz="2900" dirty="0" smtClean="0">
                <a:solidFill>
                  <a:schemeClr val="bg1">
                    <a:lumMod val="50000"/>
                  </a:schemeClr>
                </a:solidFill>
              </a:rPr>
              <a:t>[Sorry no time to cover tau physics, </a:t>
            </a:r>
            <a:r>
              <a:rPr lang="en-US" sz="2900" dirty="0" err="1" smtClean="0">
                <a:solidFill>
                  <a:schemeClr val="bg1">
                    <a:lumMod val="50000"/>
                  </a:schemeClr>
                </a:solidFill>
              </a:rPr>
              <a:t>eDMs</a:t>
            </a:r>
            <a:r>
              <a:rPr lang="en-US" sz="2900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en-US" sz="29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 smtClean="0"/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Thanks to M. Lancaster, L. Roberts, D.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Glenzinski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Y.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Kuno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T.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Mibe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N. Saito, D.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Stoeckinger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D. Nomura for slides and help with the talk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82600" y="126698"/>
            <a:ext cx="8185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IoP2013, High Energy and </a:t>
            </a:r>
            <a:r>
              <a:rPr lang="en-US" dirty="0" err="1" smtClean="0">
                <a:solidFill>
                  <a:srgbClr val="7F7F7F"/>
                </a:solidFill>
              </a:rPr>
              <a:t>Astro</a:t>
            </a:r>
            <a:r>
              <a:rPr lang="en-US" dirty="0" smtClean="0">
                <a:solidFill>
                  <a:srgbClr val="7F7F7F"/>
                </a:solidFill>
              </a:rPr>
              <a:t> Particle Physics, University of Liverpool, 9</a:t>
            </a:r>
            <a:r>
              <a:rPr lang="en-US" baseline="30000" dirty="0" smtClean="0">
                <a:solidFill>
                  <a:srgbClr val="7F7F7F"/>
                </a:solidFill>
              </a:rPr>
              <a:t>th</a:t>
            </a:r>
            <a:r>
              <a:rPr lang="en-US" dirty="0" smtClean="0">
                <a:solidFill>
                  <a:srgbClr val="7F7F7F"/>
                </a:solidFill>
              </a:rPr>
              <a:t> April 2013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3" name="Picture 2" descr="LivThep_logo_clear2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975" y="2279650"/>
            <a:ext cx="1187450" cy="1187450"/>
          </a:xfrm>
          <a:prstGeom prst="rect">
            <a:avLst/>
          </a:prstGeom>
        </p:spPr>
      </p:pic>
      <p:pic>
        <p:nvPicPr>
          <p:cNvPr id="4" name="Picture 3" descr="livlogo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2190750"/>
            <a:ext cx="2986239" cy="139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845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35858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g-2 </a:t>
            </a:r>
            <a:r>
              <a:rPr lang="en-US" sz="3200" dirty="0" smtClean="0">
                <a:solidFill>
                  <a:schemeClr val="bg1"/>
                </a:solidFill>
              </a:rPr>
              <a:t>and BSM physics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45733" y="2324557"/>
            <a:ext cx="66791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Extended </a:t>
            </a:r>
            <a:r>
              <a:rPr lang="en-US" sz="2200" dirty="0" err="1" smtClean="0"/>
              <a:t>technicolor</a:t>
            </a:r>
            <a:r>
              <a:rPr lang="en-U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 err="1" smtClean="0"/>
              <a:t>muon</a:t>
            </a:r>
            <a:r>
              <a:rPr lang="en-US" sz="2200" dirty="0" smtClean="0"/>
              <a:t> mass generated </a:t>
            </a:r>
            <a:r>
              <a:rPr lang="en-US" sz="2200" dirty="0" err="1" smtClean="0"/>
              <a:t>radiatively</a:t>
            </a:r>
            <a:r>
              <a:rPr lang="en-US" sz="2200" dirty="0" smtClean="0"/>
              <a:t>)</a:t>
            </a:r>
            <a:endParaRPr lang="en-US" sz="2200" dirty="0"/>
          </a:p>
        </p:txBody>
      </p:sp>
      <p:sp>
        <p:nvSpPr>
          <p:cNvPr id="8" name="Up-Down Arrow 7"/>
          <p:cNvSpPr/>
          <p:nvPr/>
        </p:nvSpPr>
        <p:spPr>
          <a:xfrm>
            <a:off x="829733" y="2133600"/>
            <a:ext cx="762000" cy="4216400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45752" y="996818"/>
            <a:ext cx="429288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Many physics models probed by g-2</a:t>
            </a:r>
            <a:endParaRPr lang="en-US" sz="2200" dirty="0"/>
          </a:p>
        </p:txBody>
      </p:sp>
      <p:sp>
        <p:nvSpPr>
          <p:cNvPr id="2" name="TextBox 1"/>
          <p:cNvSpPr txBox="1"/>
          <p:nvPr/>
        </p:nvSpPr>
        <p:spPr>
          <a:xfrm>
            <a:off x="287256" y="1764268"/>
            <a:ext cx="3223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Large </a:t>
            </a:r>
            <a:r>
              <a:rPr lang="en-US" b="1" dirty="0" smtClean="0">
                <a:solidFill>
                  <a:srgbClr val="FF0000"/>
                </a:solidFill>
              </a:rPr>
              <a:t>change </a:t>
            </a:r>
            <a:r>
              <a:rPr lang="en-US" b="1" dirty="0" err="1" smtClean="0">
                <a:solidFill>
                  <a:srgbClr val="FF0000"/>
                </a:solidFill>
              </a:rPr>
              <a:t>wrt</a:t>
            </a:r>
            <a:r>
              <a:rPr lang="en-US" b="1" dirty="0" smtClean="0">
                <a:solidFill>
                  <a:srgbClr val="FF0000"/>
                </a:solidFill>
              </a:rPr>
              <a:t> SM prediction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380" y="6350000"/>
            <a:ext cx="28800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SM prediction changed little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45733" y="5636663"/>
            <a:ext cx="467199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Z’, W’, Little Higgs, Universal </a:t>
            </a:r>
            <a:r>
              <a:rPr lang="en-US" sz="2200" dirty="0" smtClean="0"/>
              <a:t>ED, 2HDM</a:t>
            </a:r>
            <a:endParaRPr lang="en-US" sz="2200" dirty="0"/>
          </a:p>
        </p:txBody>
      </p:sp>
      <p:sp>
        <p:nvSpPr>
          <p:cNvPr id="11" name="TextBox 10"/>
          <p:cNvSpPr txBox="1"/>
          <p:nvPr/>
        </p:nvSpPr>
        <p:spPr>
          <a:xfrm>
            <a:off x="1845733" y="3869049"/>
            <a:ext cx="597441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SUSY (</a:t>
            </a:r>
            <a:r>
              <a:rPr lang="en-US" dirty="0" smtClean="0"/>
              <a:t>natural, gauge-mediated, </a:t>
            </a:r>
            <a:r>
              <a:rPr lang="en-US" dirty="0" smtClean="0"/>
              <a:t>…</a:t>
            </a:r>
            <a:r>
              <a:rPr lang="en-US" sz="2200" dirty="0" smtClean="0"/>
              <a:t>)</a:t>
            </a:r>
            <a:r>
              <a:rPr lang="en-US" sz="2200" dirty="0" smtClean="0"/>
              <a:t>, </a:t>
            </a:r>
            <a:r>
              <a:rPr lang="en-US" sz="2200" dirty="0" smtClean="0"/>
              <a:t>RS, large ED, dark </a:t>
            </a:r>
            <a:r>
              <a:rPr lang="en-US" sz="2200" dirty="0" err="1" smtClean="0"/>
              <a:t>γ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39072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481894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g-2 </a:t>
            </a:r>
            <a:r>
              <a:rPr lang="en-US" sz="3200" smtClean="0">
                <a:solidFill>
                  <a:schemeClr val="bg1"/>
                </a:solidFill>
              </a:rPr>
              <a:t>and BSM </a:t>
            </a:r>
            <a:r>
              <a:rPr lang="en-US" sz="3200" dirty="0" smtClean="0">
                <a:solidFill>
                  <a:schemeClr val="bg1"/>
                </a:solidFill>
              </a:rPr>
              <a:t>physics: SUSY?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46788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2889" y="1060899"/>
            <a:ext cx="893233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SUSY could easily explain g-2:</a:t>
            </a:r>
            <a:r>
              <a:rPr lang="en-US" sz="2400" dirty="0" smtClean="0"/>
              <a:t> </a:t>
            </a:r>
          </a:p>
          <a:p>
            <a:endParaRPr lang="en-US" sz="2000" dirty="0"/>
          </a:p>
          <a:p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Main 1-loop contributions:</a:t>
            </a:r>
          </a:p>
          <a:p>
            <a:endParaRPr lang="en-US" sz="2000" dirty="0" smtClean="0"/>
          </a:p>
          <a:p>
            <a:r>
              <a:rPr lang="en-US" sz="2000" dirty="0" smtClean="0"/>
              <a:t> Simplest case:</a:t>
            </a:r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 -  Needs </a:t>
            </a:r>
            <a:r>
              <a:rPr lang="en-US" sz="2000" dirty="0" smtClean="0">
                <a:solidFill>
                  <a:srgbClr val="0000FF"/>
                </a:solidFill>
              </a:rPr>
              <a:t>μ&gt;0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0000FF"/>
                </a:solidFill>
              </a:rPr>
              <a:t>`light’ SUSY-scale </a:t>
            </a:r>
            <a:r>
              <a:rPr lang="en-US" sz="2000" dirty="0" err="1" smtClean="0">
                <a:solidFill>
                  <a:srgbClr val="0000FF"/>
                </a:solidFill>
              </a:rPr>
              <a:t>Λ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/>
              <a:t>and/or </a:t>
            </a:r>
            <a:r>
              <a:rPr lang="en-US" sz="2000" dirty="0" smtClean="0">
                <a:solidFill>
                  <a:srgbClr val="0000FF"/>
                </a:solidFill>
              </a:rPr>
              <a:t>large tan β </a:t>
            </a:r>
            <a:r>
              <a:rPr lang="en-US" sz="2000" dirty="0" smtClean="0"/>
              <a:t>to explain </a:t>
            </a:r>
            <a:r>
              <a:rPr lang="en-US" sz="2000" dirty="0" smtClean="0">
                <a:solidFill>
                  <a:srgbClr val="FF0000"/>
                </a:solidFill>
              </a:rPr>
              <a:t>260 x 10</a:t>
            </a:r>
            <a:r>
              <a:rPr lang="en-US" sz="2000" baseline="30000" dirty="0" smtClean="0">
                <a:solidFill>
                  <a:srgbClr val="FF0000"/>
                </a:solidFill>
              </a:rPr>
              <a:t>-11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/>
              <a:t> </a:t>
            </a:r>
            <a:endParaRPr lang="en-US" sz="2000" dirty="0" smtClean="0"/>
          </a:p>
          <a:p>
            <a:r>
              <a:rPr lang="en-US" sz="2000" dirty="0"/>
              <a:t> </a:t>
            </a:r>
            <a:r>
              <a:rPr lang="en-US" sz="2000" dirty="0" smtClean="0"/>
              <a:t>- 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This is already `excluded’ by LHC searches in the simplest SUSY scenarios 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  (like CMSSM); causes large χ</a:t>
            </a:r>
            <a:r>
              <a:rPr lang="en-US" sz="2000" baseline="30000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in simultaneous SUSY-fits with LHC data and g-2</a:t>
            </a:r>
          </a:p>
          <a:p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-  However note:  </a:t>
            </a:r>
            <a:r>
              <a:rPr lang="en-US" sz="2000" dirty="0" smtClean="0"/>
              <a:t>SUSY does not have to be minimal (</a:t>
            </a:r>
            <a:r>
              <a:rPr lang="en-US" sz="2000" dirty="0" err="1" smtClean="0"/>
              <a:t>w.r.t</a:t>
            </a:r>
            <a:r>
              <a:rPr lang="en-US" sz="2000" dirty="0" smtClean="0"/>
              <a:t>. Higgs),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                       could have large mass </a:t>
            </a:r>
            <a:r>
              <a:rPr lang="en-US" sz="2000" dirty="0" err="1" smtClean="0"/>
              <a:t>splittings</a:t>
            </a:r>
            <a:r>
              <a:rPr lang="en-US" sz="2000" dirty="0" smtClean="0"/>
              <a:t> (with </a:t>
            </a:r>
            <a:r>
              <a:rPr lang="en-US" sz="2000" dirty="0" smtClean="0">
                <a:solidFill>
                  <a:srgbClr val="0000FF"/>
                </a:solidFill>
              </a:rPr>
              <a:t>lighter </a:t>
            </a:r>
            <a:r>
              <a:rPr lang="en-US" sz="2000" dirty="0" err="1" smtClean="0">
                <a:solidFill>
                  <a:srgbClr val="0000FF"/>
                </a:solidFill>
              </a:rPr>
              <a:t>sleptons</a:t>
            </a:r>
            <a:r>
              <a:rPr lang="en-US" sz="2000" dirty="0" smtClean="0"/>
              <a:t>), or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                       corrections (to g-2 and Higgs mass) different from simple models,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                          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or not be there at all 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2000" dirty="0"/>
          </a:p>
          <a:p>
            <a:r>
              <a:rPr lang="en-US" sz="2000" dirty="0" smtClean="0"/>
              <a:t> -  g-2 </a:t>
            </a:r>
            <a:r>
              <a:rPr lang="en-US" sz="2000" dirty="0" smtClean="0">
                <a:solidFill>
                  <a:srgbClr val="FF6600"/>
                </a:solidFill>
              </a:rPr>
              <a:t>constrains </a:t>
            </a:r>
            <a:r>
              <a:rPr lang="en-US" sz="2000" dirty="0" err="1" smtClean="0">
                <a:solidFill>
                  <a:srgbClr val="FF6600"/>
                </a:solidFill>
              </a:rPr>
              <a:t>params</a:t>
            </a:r>
            <a:r>
              <a:rPr lang="en-US" sz="2000" dirty="0" smtClean="0"/>
              <a:t>, distinguishes between NP models `degenerate’ for LHC</a:t>
            </a:r>
          </a:p>
        </p:txBody>
      </p:sp>
      <p:pic>
        <p:nvPicPr>
          <p:cNvPr id="7" name="Picture 6" descr="tt_susygraph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26168" y="-944356"/>
            <a:ext cx="1244465" cy="5226754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184" y="2424288"/>
            <a:ext cx="58801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546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345078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</a:t>
            </a:r>
            <a:r>
              <a:rPr lang="en-US" sz="3200" dirty="0" smtClean="0">
                <a:solidFill>
                  <a:schemeClr val="bg1"/>
                </a:solidFill>
              </a:rPr>
              <a:t>2 constrains SUSY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 descr="tanBeta_g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021" y="1993798"/>
            <a:ext cx="4613853" cy="44842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16466" y="1105135"/>
            <a:ext cx="3695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LHC </a:t>
            </a:r>
            <a:r>
              <a:rPr lang="en-US" sz="2000" dirty="0" smtClean="0"/>
              <a:t>with </a:t>
            </a:r>
            <a:r>
              <a:rPr lang="en-US" sz="2000" dirty="0" smtClean="0"/>
              <a:t>(</a:t>
            </a:r>
            <a:r>
              <a:rPr lang="en-US" sz="2000" dirty="0" smtClean="0"/>
              <a:t>100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) can determine</a:t>
            </a:r>
          </a:p>
          <a:p>
            <a:r>
              <a:rPr lang="en-US" sz="2000" dirty="0" smtClean="0"/>
              <a:t>tan(β) to 50%, with g-2 </a:t>
            </a:r>
            <a:r>
              <a:rPr lang="en-US" sz="2000" dirty="0" smtClean="0"/>
              <a:t>to </a:t>
            </a:r>
            <a:r>
              <a:rPr lang="en-US" sz="2000" dirty="0" smtClean="0"/>
              <a:t>10</a:t>
            </a:r>
            <a:r>
              <a:rPr lang="en-US" sz="2000" dirty="0" smtClean="0"/>
              <a:t>%</a:t>
            </a:r>
            <a:endParaRPr lang="en-US" sz="2000" dirty="0"/>
          </a:p>
        </p:txBody>
      </p:sp>
      <p:pic>
        <p:nvPicPr>
          <p:cNvPr id="8" name="Picture 7" descr="Untitled 4-1 (dragged)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737" y="1801380"/>
            <a:ext cx="4734485" cy="45699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28444" y="6371375"/>
            <a:ext cx="4064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Guidice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Paradisi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Strumia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JHEP 1210, 186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51778" y="1105135"/>
            <a:ext cx="41513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g</a:t>
            </a:r>
            <a:r>
              <a:rPr lang="en-US" sz="2000" dirty="0" smtClean="0"/>
              <a:t>-2 complements LHC data selecting </a:t>
            </a:r>
          </a:p>
          <a:p>
            <a:r>
              <a:rPr lang="en-US" sz="2000" dirty="0"/>
              <a:t>i</a:t>
            </a:r>
            <a:r>
              <a:rPr lang="en-US" sz="2000" dirty="0" smtClean="0"/>
              <a:t>n the vast SUSY (</a:t>
            </a:r>
            <a:r>
              <a:rPr lang="en-US" sz="2000" dirty="0" err="1" smtClean="0"/>
              <a:t>param</a:t>
            </a:r>
            <a:r>
              <a:rPr lang="en-US" sz="2000" dirty="0" smtClean="0"/>
              <a:t>/model) space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11425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58691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SUSY in CLFV and dipole moments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948010"/>
            <a:ext cx="81588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Contributions to CLFV and DMs related to elements of </a:t>
            </a:r>
            <a:r>
              <a:rPr lang="en-US" sz="2000" dirty="0" err="1" smtClean="0"/>
              <a:t>slepton</a:t>
            </a:r>
            <a:r>
              <a:rPr lang="en-US" sz="2000" dirty="0" smtClean="0"/>
              <a:t> mixing matrix: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Content Placeholder 3" descr="LFV-g2-ed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7815" b="-57815"/>
          <a:stretch>
            <a:fillRect/>
          </a:stretch>
        </p:blipFill>
        <p:spPr>
          <a:xfrm>
            <a:off x="460022" y="212243"/>
            <a:ext cx="8518881" cy="447886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1443" y="3838223"/>
            <a:ext cx="80574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Large contributions to g-2  </a:t>
            </a:r>
            <a:r>
              <a:rPr lang="en-US" sz="24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400" dirty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 large LFV, but:</a:t>
            </a:r>
          </a:p>
          <a:p>
            <a:endParaRPr lang="en-US" sz="2400" dirty="0">
              <a:sym typeface="Wingdings"/>
            </a:endParaRPr>
          </a:p>
          <a:p>
            <a:r>
              <a:rPr lang="en-US" sz="2400" dirty="0" smtClean="0">
                <a:sym typeface="Wingdings"/>
              </a:rPr>
              <a:t>  bound from MEG on μ -&gt; </a:t>
            </a:r>
            <a:r>
              <a:rPr lang="en-US" sz="2400" dirty="0" err="1" smtClean="0">
                <a:sym typeface="Wingdings"/>
              </a:rPr>
              <a:t>eγ</a:t>
            </a:r>
            <a:r>
              <a:rPr lang="en-US" sz="2400" dirty="0" smtClean="0">
                <a:sym typeface="Wingdings"/>
              </a:rPr>
              <a:t> rules out most of the parameter</a:t>
            </a:r>
          </a:p>
          <a:p>
            <a:r>
              <a:rPr lang="en-US" sz="2400" dirty="0">
                <a:sym typeface="Wingdings"/>
              </a:rPr>
              <a:t> </a:t>
            </a:r>
            <a:r>
              <a:rPr lang="en-US" sz="2400" dirty="0" smtClean="0">
                <a:sym typeface="Wingdings"/>
              </a:rPr>
              <a:t> space of certain SUSY models:</a:t>
            </a:r>
          </a:p>
        </p:txBody>
      </p:sp>
    </p:spTree>
    <p:extLst>
      <p:ext uri="{BB962C8B-B14F-4D97-AF65-F5344CB8AC3E}">
        <p14:creationId xmlns:p14="http://schemas.microsoft.com/office/powerpoint/2010/main" val="582956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533400"/>
          </a:xfrm>
        </p:spPr>
        <p:txBody>
          <a:bodyPr>
            <a:normAutofit lnSpcReduction="10000"/>
          </a:bodyPr>
          <a:lstStyle/>
          <a:p>
            <a:r>
              <a:rPr lang="en-US" altLang="ja-JP" b="1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Large g-2 </a:t>
            </a:r>
            <a:r>
              <a:rPr lang="ja-JP" altLang="en-US" b="1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</a:t>
            </a:r>
            <a:r>
              <a:rPr lang="en-US" altLang="ja-JP" b="1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 Large </a:t>
            </a:r>
            <a:r>
              <a:rPr lang="en-US" altLang="ja-JP" b="1" dirty="0" err="1" smtClean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  <a:sym typeface="Wingdings" charset="0"/>
              </a:rPr>
              <a:t>cLFV</a:t>
            </a:r>
            <a:endParaRPr lang="ja-JP" altLang="en-US" b="1" dirty="0">
              <a:solidFill>
                <a:srgbClr val="FF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3363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A076ECB-F940-2841-86A0-009F9C9AB9C2}" type="slidenum">
              <a:rPr lang="en-US" altLang="ja-JP" sz="1400">
                <a:solidFill>
                  <a:srgbClr val="000000"/>
                </a:solidFill>
              </a:rPr>
              <a:pPr/>
              <a:t>14</a:t>
            </a:fld>
            <a:endParaRPr lang="en-US" altLang="ja-JP" sz="1400">
              <a:solidFill>
                <a:srgbClr val="000000"/>
              </a:solidFill>
            </a:endParaRPr>
          </a:p>
        </p:txBody>
      </p:sp>
      <p:sp>
        <p:nvSpPr>
          <p:cNvPr id="143364" name="テキスト ボックス 4"/>
          <p:cNvSpPr txBox="1">
            <a:spLocks noChangeArrowheads="1"/>
          </p:cNvSpPr>
          <p:nvPr/>
        </p:nvSpPr>
        <p:spPr bwMode="auto">
          <a:xfrm>
            <a:off x="3054736" y="1660863"/>
            <a:ext cx="40386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12" rIns="91425" bIns="4571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/>
            <a:r>
              <a:rPr lang="en-US" altLang="ja-JP" sz="1800" dirty="0">
                <a:solidFill>
                  <a:srgbClr val="000000"/>
                </a:solidFill>
              </a:rPr>
              <a:t>G. </a:t>
            </a:r>
            <a:r>
              <a:rPr lang="en-US" altLang="ja-JP" sz="1800" dirty="0" err="1">
                <a:solidFill>
                  <a:srgbClr val="000000"/>
                </a:solidFill>
              </a:rPr>
              <a:t>Isidori</a:t>
            </a:r>
            <a:r>
              <a:rPr lang="en-US" altLang="ja-JP" sz="1800" dirty="0">
                <a:solidFill>
                  <a:srgbClr val="000000"/>
                </a:solidFill>
              </a:rPr>
              <a:t>, F. </a:t>
            </a:r>
            <a:r>
              <a:rPr lang="en-US" altLang="ja-JP" sz="1800" dirty="0" err="1">
                <a:solidFill>
                  <a:srgbClr val="000000"/>
                </a:solidFill>
              </a:rPr>
              <a:t>Mescia</a:t>
            </a:r>
            <a:r>
              <a:rPr lang="en-US" altLang="ja-JP" sz="1800" dirty="0">
                <a:solidFill>
                  <a:srgbClr val="000000"/>
                </a:solidFill>
              </a:rPr>
              <a:t>, P. </a:t>
            </a:r>
            <a:r>
              <a:rPr lang="en-US" altLang="ja-JP" sz="1800" dirty="0" err="1">
                <a:solidFill>
                  <a:srgbClr val="000000"/>
                </a:solidFill>
              </a:rPr>
              <a:t>Paradisi</a:t>
            </a:r>
            <a:r>
              <a:rPr lang="en-US" altLang="ja-JP" sz="1800" dirty="0">
                <a:solidFill>
                  <a:srgbClr val="000000"/>
                </a:solidFill>
              </a:rPr>
              <a:t>, and D. </a:t>
            </a:r>
            <a:r>
              <a:rPr lang="en-US" altLang="ja-JP" sz="1800" dirty="0" err="1">
                <a:solidFill>
                  <a:srgbClr val="000000"/>
                </a:solidFill>
              </a:rPr>
              <a:t>Temes</a:t>
            </a:r>
            <a:r>
              <a:rPr lang="en-US" altLang="ja-JP" sz="1800" dirty="0">
                <a:solidFill>
                  <a:srgbClr val="000000"/>
                </a:solidFill>
              </a:rPr>
              <a:t>, PRD 75 (2007) 115019</a:t>
            </a:r>
            <a:endParaRPr lang="ja-JP" altLang="en-US" sz="1800" dirty="0">
              <a:solidFill>
                <a:srgbClr val="000000"/>
              </a:solidFill>
            </a:endParaRPr>
          </a:p>
        </p:txBody>
      </p:sp>
      <p:pic>
        <p:nvPicPr>
          <p:cNvPr id="143366" name="図 7" descr="ピクチャ 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74" y="2210336"/>
            <a:ext cx="4332288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4328574" y="2362736"/>
            <a:ext cx="1447800" cy="3441700"/>
          </a:xfrm>
          <a:prstGeom prst="rect">
            <a:avLst/>
          </a:prstGeom>
          <a:solidFill>
            <a:srgbClr val="FFFF00">
              <a:alpha val="34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anchor="ctr"/>
          <a:lstStyle/>
          <a:p>
            <a:pPr algn="ctr" defTabSz="457123">
              <a:defRPr/>
            </a:pPr>
            <a:endParaRPr kumimoji="1" lang="ja-JP" altLang="en-US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4876262" y="2362736"/>
            <a:ext cx="285750" cy="3429000"/>
          </a:xfrm>
          <a:prstGeom prst="rect">
            <a:avLst/>
          </a:prstGeom>
          <a:solidFill>
            <a:srgbClr val="189150">
              <a:alpha val="33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5" tIns="45712" rIns="91425" bIns="45712" anchor="ctr"/>
          <a:lstStyle/>
          <a:p>
            <a:pPr algn="ctr" defTabSz="457123">
              <a:defRPr/>
            </a:pPr>
            <a:endParaRPr kumimoji="1" lang="ja-JP" altLang="en-US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3133705" y="2361660"/>
            <a:ext cx="3382193" cy="2649823"/>
          </a:xfrm>
          <a:prstGeom prst="rect">
            <a:avLst/>
          </a:prstGeom>
          <a:solidFill>
            <a:srgbClr val="D9FD8A">
              <a:alpha val="38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defTabSz="914400"/>
            <a:r>
              <a:rPr kumimoji="1" lang="en-US" altLang="ja-JP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Excluded by MEG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165848" y="6238140"/>
            <a:ext cx="3420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1" lang="en-US" altLang="ja-JP" sz="2400" dirty="0" smtClean="0">
                <a:solidFill>
                  <a:prstClr val="black"/>
                </a:solidFill>
                <a:latin typeface="Trebuchet MS"/>
                <a:ea typeface="HG丸ｺﾞｼｯｸM-PRO"/>
              </a:rPr>
              <a:t>deviation from </a:t>
            </a:r>
            <a:r>
              <a:rPr kumimoji="1" lang="en-US" altLang="ja-JP" sz="2400" dirty="0" smtClean="0">
                <a:solidFill>
                  <a:prstClr val="black"/>
                </a:solidFill>
                <a:latin typeface="Trebuchet MS"/>
                <a:ea typeface="HG丸ｺﾞｼｯｸM-PRO"/>
              </a:rPr>
              <a:t>SM (g-2)</a:t>
            </a:r>
            <a:endParaRPr kumimoji="1" lang="ja-JP" altLang="en-US" sz="2400" dirty="0">
              <a:solidFill>
                <a:prstClr val="black"/>
              </a:solidFill>
              <a:latin typeface="Trebuchet MS"/>
              <a:ea typeface="HG丸ｺﾞｼｯｸM-PRO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251899" y="5480878"/>
            <a:ext cx="1688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kumimoji="1" lang="en-US" altLang="ja-JP" dirty="0" smtClean="0">
                <a:solidFill>
                  <a:prstClr val="black"/>
                </a:solidFill>
                <a:latin typeface="Trebuchet MS"/>
                <a:ea typeface="HG丸ｺﾞｼｯｸM-PRO"/>
              </a:rPr>
              <a:t>g-2 (BNL E821)</a:t>
            </a:r>
            <a:endParaRPr kumimoji="1" lang="ja-JP" altLang="en-US" dirty="0">
              <a:solidFill>
                <a:prstClr val="black"/>
              </a:solidFill>
              <a:latin typeface="Trebuchet MS"/>
              <a:ea typeface="HG丸ｺﾞｼｯｸM-PR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0133" y="50800"/>
            <a:ext cx="586911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SUSY in CLFV and dipole moments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55862" y="266244"/>
            <a:ext cx="2238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[From Tsutomu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Mibe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778" y="4300361"/>
            <a:ext cx="2286000" cy="317500"/>
          </a:xfrm>
          <a:prstGeom prst="rect">
            <a:avLst/>
          </a:prstGeom>
        </p:spPr>
      </p:pic>
      <p:pic>
        <p:nvPicPr>
          <p:cNvPr id="18" name="Picture 17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5448300"/>
            <a:ext cx="2057400" cy="2794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93322" y="5011483"/>
            <a:ext cx="25541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MEG limit now even: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90692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58348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SUSY in CLFV: conversion </a:t>
            </a:r>
            <a:r>
              <a:rPr lang="en-US" sz="3200" dirty="0" err="1" smtClean="0">
                <a:solidFill>
                  <a:schemeClr val="bg1"/>
                </a:solidFill>
              </a:rPr>
              <a:t>vs</a:t>
            </a:r>
            <a:r>
              <a:rPr lang="en-US" sz="3200" dirty="0" smtClean="0">
                <a:solidFill>
                  <a:schemeClr val="bg1"/>
                </a:solidFill>
              </a:rPr>
              <a:t> μ-&gt;</a:t>
            </a:r>
            <a:r>
              <a:rPr lang="en-US" sz="3200" dirty="0" err="1" smtClean="0">
                <a:solidFill>
                  <a:schemeClr val="bg1"/>
                </a:solidFill>
              </a:rPr>
              <a:t>eγ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948010"/>
            <a:ext cx="8521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Expected limits from </a:t>
            </a:r>
            <a:r>
              <a:rPr lang="en-US" sz="2000" dirty="0" smtClean="0">
                <a:solidFill>
                  <a:srgbClr val="FF6600"/>
                </a:solidFill>
              </a:rPr>
              <a:t>current and future CLFV experiments </a:t>
            </a:r>
            <a:r>
              <a:rPr lang="en-US" sz="2000" dirty="0" smtClean="0"/>
              <a:t>(conversion </a:t>
            </a:r>
            <a:r>
              <a:rPr lang="en-US" sz="2000" dirty="0" err="1" smtClean="0"/>
              <a:t>vs</a:t>
            </a:r>
            <a:r>
              <a:rPr lang="en-US" sz="2000" dirty="0" smtClean="0"/>
              <a:t> μ-&gt;</a:t>
            </a:r>
            <a:r>
              <a:rPr lang="en-US" sz="2000" dirty="0" err="1" smtClean="0"/>
              <a:t>eγ</a:t>
            </a:r>
            <a:r>
              <a:rPr lang="en-US" sz="2000" dirty="0" smtClean="0"/>
              <a:t>)</a:t>
            </a:r>
          </a:p>
          <a:p>
            <a:r>
              <a:rPr lang="en-US" sz="2000" dirty="0"/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[from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Calibi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et al, arXiv:1207.7227]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 descr="tb10-meg-mec_n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487" y="2029178"/>
            <a:ext cx="6995069" cy="44320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36556" y="3118556"/>
            <a:ext cx="158044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red: PMNS in </a:t>
            </a:r>
            <a:r>
              <a:rPr lang="en-US" dirty="0" err="1" smtClean="0"/>
              <a:t>mSUGRA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green: NUHM</a:t>
            </a:r>
          </a:p>
          <a:p>
            <a:endParaRPr lang="en-US" dirty="0"/>
          </a:p>
          <a:p>
            <a:r>
              <a:rPr lang="en-US" dirty="0" smtClean="0"/>
              <a:t>blue: `CKM’ </a:t>
            </a:r>
          </a:p>
          <a:p>
            <a:r>
              <a:rPr lang="en-US" dirty="0" smtClean="0"/>
              <a:t>(small mixing)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436556" y="2175508"/>
            <a:ext cx="138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tan β = 10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80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763121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g-2 </a:t>
            </a:r>
            <a:r>
              <a:rPr lang="en-US" sz="3200" dirty="0" smtClean="0">
                <a:solidFill>
                  <a:schemeClr val="bg1"/>
                </a:solidFill>
              </a:rPr>
              <a:t>and low scale NP: probing `</a:t>
            </a:r>
            <a:r>
              <a:rPr lang="en-US" sz="3200" dirty="0" smtClean="0">
                <a:solidFill>
                  <a:schemeClr val="bg2">
                    <a:lumMod val="10000"/>
                  </a:schemeClr>
                </a:solidFill>
              </a:rPr>
              <a:t>dark photons</a:t>
            </a:r>
            <a:r>
              <a:rPr lang="en-US" sz="3200" dirty="0" smtClean="0">
                <a:solidFill>
                  <a:schemeClr val="bg1"/>
                </a:solidFill>
              </a:rPr>
              <a:t>’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8" name="Picture 7" descr="Untitled 7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36949"/>
            <a:ext cx="5747573" cy="53210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57614" y="2160081"/>
            <a:ext cx="31572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200x10</a:t>
            </a:r>
            <a:r>
              <a:rPr lang="en-US" sz="2000" baseline="30000" dirty="0" smtClean="0">
                <a:solidFill>
                  <a:srgbClr val="008000"/>
                </a:solidFill>
              </a:rPr>
              <a:t>-11 </a:t>
            </a:r>
            <a:r>
              <a:rPr lang="en-US" sz="2000" dirty="0" smtClean="0">
                <a:solidFill>
                  <a:srgbClr val="008000"/>
                </a:solidFill>
              </a:rPr>
              <a:t>contribution to </a:t>
            </a:r>
            <a:r>
              <a:rPr lang="en-US" sz="2000" dirty="0" err="1" smtClean="0">
                <a:solidFill>
                  <a:srgbClr val="008000"/>
                </a:solidFill>
              </a:rPr>
              <a:t>a</a:t>
            </a:r>
            <a:r>
              <a:rPr lang="en-US" sz="2000" baseline="-25000" dirty="0" err="1" smtClean="0">
                <a:solidFill>
                  <a:srgbClr val="008000"/>
                </a:solidFill>
              </a:rPr>
              <a:t>μ</a:t>
            </a:r>
            <a:endParaRPr lang="en-US" sz="2000" baseline="-25000" dirty="0">
              <a:solidFill>
                <a:srgbClr val="008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96030" y="3216767"/>
            <a:ext cx="331878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Dark photon A’ of mass 20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…</a:t>
            </a:r>
            <a:r>
              <a:rPr lang="en-US" sz="2000" dirty="0" smtClean="0"/>
              <a:t>200 MeV from extra U(1)</a:t>
            </a:r>
          </a:p>
          <a:p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Contributions to g-2 via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 smtClean="0"/>
              <a:t>mixing with photon not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(</a:t>
            </a:r>
            <a:r>
              <a:rPr lang="en-US" sz="2000" dirty="0" smtClean="0"/>
              <a:t>yet) excluded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APEX and HPS @ JLAB,</a:t>
            </a:r>
          </a:p>
          <a:p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MAMI and MESA in Mainz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238361" y="2360136"/>
            <a:ext cx="2509212" cy="84667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57" y="915399"/>
            <a:ext cx="74295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472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873588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Experiments at the high precision/intensity frontier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066" y="2240166"/>
            <a:ext cx="4503754" cy="45037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45432" y="5690889"/>
            <a:ext cx="2007881" cy="923330"/>
          </a:xfrm>
          <a:prstGeom prst="rect">
            <a:avLst/>
          </a:prstGeom>
          <a:noFill/>
          <a:ln w="19050" cmpd="sng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Muon Experiments</a:t>
            </a:r>
          </a:p>
          <a:p>
            <a:r>
              <a:rPr lang="en-US" b="1" dirty="0" err="1" smtClean="0">
                <a:solidFill>
                  <a:srgbClr val="0000FF"/>
                </a:solidFill>
              </a:rPr>
              <a:t>Kaon</a:t>
            </a:r>
            <a:r>
              <a:rPr lang="en-US" b="1" dirty="0" smtClean="0">
                <a:solidFill>
                  <a:srgbClr val="0000FF"/>
                </a:solidFill>
              </a:rPr>
              <a:t> Experiments</a:t>
            </a:r>
          </a:p>
          <a:p>
            <a:r>
              <a:rPr lang="en-US" b="1" dirty="0" smtClean="0"/>
              <a:t>Neutron EDM</a:t>
            </a:r>
            <a:endParaRPr lang="en-US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2789442" y="1302121"/>
            <a:ext cx="1157527" cy="1102115"/>
            <a:chOff x="1947917" y="4455848"/>
            <a:chExt cx="1157527" cy="1102115"/>
          </a:xfrm>
        </p:grpSpPr>
        <p:sp>
          <p:nvSpPr>
            <p:cNvPr id="10" name="TextBox 9"/>
            <p:cNvSpPr txBox="1"/>
            <p:nvPr/>
          </p:nvSpPr>
          <p:spPr>
            <a:xfrm>
              <a:off x="2086550" y="4665411"/>
              <a:ext cx="101889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 </a:t>
              </a:r>
              <a:endParaRPr lang="en-US" dirty="0" smtClean="0"/>
            </a:p>
            <a:p>
              <a:r>
                <a:rPr lang="en-US" sz="1600" dirty="0" smtClean="0"/>
                <a:t>  </a:t>
              </a:r>
              <a:r>
                <a:rPr lang="en-US" sz="1600" dirty="0" err="1" smtClean="0"/>
                <a:t>nEDM</a:t>
              </a:r>
              <a:endParaRPr lang="en-US" sz="1600" dirty="0" smtClean="0"/>
            </a:p>
            <a:p>
              <a:endParaRPr lang="en-US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1947917" y="4665410"/>
              <a:ext cx="1157527" cy="829525"/>
            </a:xfrm>
            <a:prstGeom prst="round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40506" y="4455848"/>
              <a:ext cx="49172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ILL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111458" y="1225932"/>
            <a:ext cx="1039109" cy="972248"/>
            <a:chOff x="7795321" y="3686959"/>
            <a:chExt cx="1039109" cy="1115277"/>
          </a:xfrm>
        </p:grpSpPr>
        <p:sp>
          <p:nvSpPr>
            <p:cNvPr id="15" name="TextBox 14"/>
            <p:cNvSpPr txBox="1"/>
            <p:nvPr/>
          </p:nvSpPr>
          <p:spPr>
            <a:xfrm>
              <a:off x="7931649" y="4248237"/>
              <a:ext cx="7012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NA62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7795321" y="3871626"/>
              <a:ext cx="1039109" cy="930610"/>
            </a:xfrm>
            <a:prstGeom prst="round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31423" y="3686959"/>
              <a:ext cx="701447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CERN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856816" y="2597179"/>
            <a:ext cx="1039109" cy="1676553"/>
            <a:chOff x="669649" y="4432903"/>
            <a:chExt cx="1039109" cy="1676553"/>
          </a:xfrm>
        </p:grpSpPr>
        <p:sp>
          <p:nvSpPr>
            <p:cNvPr id="19" name="TextBox 18"/>
            <p:cNvSpPr txBox="1"/>
            <p:nvPr/>
          </p:nvSpPr>
          <p:spPr>
            <a:xfrm>
              <a:off x="736521" y="4828312"/>
              <a:ext cx="94997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COMET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(g-2)</a:t>
              </a:r>
              <a:r>
                <a:rPr lang="en-US" dirty="0">
                  <a:solidFill>
                    <a:srgbClr val="FF0000"/>
                  </a:solidFill>
                </a:rPr>
                <a:t> </a:t>
              </a:r>
              <a:endParaRPr lang="en-US" dirty="0" smtClean="0">
                <a:solidFill>
                  <a:srgbClr val="FF0000"/>
                </a:solidFill>
              </a:endParaRPr>
            </a:p>
            <a:p>
              <a:r>
                <a:rPr lang="en-US" dirty="0" smtClean="0">
                  <a:solidFill>
                    <a:srgbClr val="0000FF"/>
                  </a:solidFill>
                </a:rPr>
                <a:t>KOTO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PRISM ?</a:t>
              </a: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69649" y="4617569"/>
              <a:ext cx="1039109" cy="1491887"/>
            </a:xfrm>
            <a:prstGeom prst="round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62206" y="4432903"/>
              <a:ext cx="846618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J-PARC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16550" y="2775507"/>
            <a:ext cx="1729497" cy="1985634"/>
            <a:chOff x="394867" y="2216911"/>
            <a:chExt cx="1463976" cy="1839380"/>
          </a:xfrm>
        </p:grpSpPr>
        <p:sp>
          <p:nvSpPr>
            <p:cNvPr id="23" name="TextBox 22"/>
            <p:cNvSpPr txBox="1"/>
            <p:nvPr/>
          </p:nvSpPr>
          <p:spPr>
            <a:xfrm>
              <a:off x="658086" y="2574644"/>
              <a:ext cx="1200757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(g-2)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EDM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Mu2e</a:t>
              </a:r>
            </a:p>
            <a:p>
              <a:r>
                <a:rPr lang="en-US" dirty="0" smtClean="0">
                  <a:solidFill>
                    <a:srgbClr val="0000FF"/>
                  </a:solidFill>
                </a:rPr>
                <a:t>ORKA ?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P</a:t>
              </a:r>
              <a:r>
                <a:rPr lang="en-US" dirty="0" smtClean="0">
                  <a:solidFill>
                    <a:srgbClr val="0000FF"/>
                  </a:solidFill>
                </a:rPr>
                <a:t>r</a:t>
              </a:r>
              <a:r>
                <a:rPr lang="en-US" dirty="0" smtClean="0">
                  <a:solidFill>
                    <a:srgbClr val="FF0000"/>
                  </a:solidFill>
                </a:rPr>
                <a:t>o</a:t>
              </a:r>
              <a:r>
                <a:rPr lang="en-US" dirty="0" smtClean="0">
                  <a:solidFill>
                    <a:srgbClr val="0000FF"/>
                  </a:solidFill>
                </a:rPr>
                <a:t>j</a:t>
              </a:r>
              <a:r>
                <a:rPr lang="en-US" dirty="0" smtClean="0">
                  <a:solidFill>
                    <a:srgbClr val="FF0000"/>
                  </a:solidFill>
                </a:rPr>
                <a:t>e</a:t>
              </a:r>
              <a:r>
                <a:rPr lang="en-US" dirty="0" smtClean="0">
                  <a:solidFill>
                    <a:srgbClr val="0000FF"/>
                  </a:solidFill>
                </a:rPr>
                <a:t>c</a:t>
              </a:r>
              <a:r>
                <a:rPr lang="en-US" dirty="0" smtClean="0">
                  <a:solidFill>
                    <a:srgbClr val="FF0000"/>
                  </a:solidFill>
                </a:rPr>
                <a:t>t</a:t>
              </a:r>
              <a:r>
                <a:rPr lang="en-US" dirty="0" smtClean="0">
                  <a:solidFill>
                    <a:srgbClr val="0000FF"/>
                  </a:solidFill>
                </a:rPr>
                <a:t>-</a:t>
              </a:r>
              <a:r>
                <a:rPr lang="en-US" dirty="0" smtClean="0">
                  <a:solidFill>
                    <a:srgbClr val="FF0000"/>
                  </a:solidFill>
                </a:rPr>
                <a:t>X </a:t>
              </a:r>
              <a:r>
                <a:rPr lang="en-US" dirty="0" smtClean="0">
                  <a:solidFill>
                    <a:srgbClr val="0000FF"/>
                  </a:solidFill>
                </a:rPr>
                <a:t>?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394867" y="2401577"/>
              <a:ext cx="1313891" cy="1654714"/>
            </a:xfrm>
            <a:prstGeom prst="round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38901" y="2216911"/>
              <a:ext cx="680144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FNAL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628461" y="1229551"/>
            <a:ext cx="1039109" cy="1954281"/>
            <a:chOff x="1512270" y="675865"/>
            <a:chExt cx="1039109" cy="1599970"/>
          </a:xfrm>
        </p:grpSpPr>
        <p:sp>
          <p:nvSpPr>
            <p:cNvPr id="27" name="TextBox 26"/>
            <p:cNvSpPr txBox="1"/>
            <p:nvPr/>
          </p:nvSpPr>
          <p:spPr>
            <a:xfrm>
              <a:off x="1650904" y="1066347"/>
              <a:ext cx="795898" cy="12094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MEG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Mu3e </a:t>
              </a:r>
            </a:p>
            <a:p>
              <a:r>
                <a:rPr lang="en-US" dirty="0" smtClean="0">
                  <a:solidFill>
                    <a:srgbClr val="FF0000"/>
                  </a:solidFill>
                </a:rPr>
                <a:t>EDM ?</a:t>
              </a:r>
            </a:p>
            <a:p>
              <a:r>
                <a:rPr lang="en-US" dirty="0" err="1" smtClean="0"/>
                <a:t>nEDM</a:t>
              </a:r>
              <a:endParaRPr lang="en-US" dirty="0" smtClean="0"/>
            </a:p>
            <a:p>
              <a:endParaRPr lang="en-US" dirty="0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1512270" y="860531"/>
              <a:ext cx="1039109" cy="1344652"/>
            </a:xfrm>
            <a:prstGeom prst="round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70225" y="675865"/>
              <a:ext cx="478166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PSI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01447" y="4927042"/>
            <a:ext cx="1039109" cy="961281"/>
            <a:chOff x="216966" y="828264"/>
            <a:chExt cx="1039109" cy="961281"/>
          </a:xfrm>
        </p:grpSpPr>
        <p:sp>
          <p:nvSpPr>
            <p:cNvPr id="31" name="TextBox 30"/>
            <p:cNvSpPr txBox="1"/>
            <p:nvPr/>
          </p:nvSpPr>
          <p:spPr>
            <a:xfrm>
              <a:off x="355600" y="1236032"/>
              <a:ext cx="758028" cy="2020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nEDM</a:t>
              </a:r>
              <a:endParaRPr lang="en-US" dirty="0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216966" y="1089438"/>
              <a:ext cx="1039109" cy="700107"/>
            </a:xfrm>
            <a:prstGeom prst="round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74920" y="828264"/>
              <a:ext cx="638708" cy="369332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SNS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>
          <a:xfrm flipV="1">
            <a:off x="7112005" y="3761463"/>
            <a:ext cx="745833" cy="237798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 flipV="1">
            <a:off x="2685030" y="2687734"/>
            <a:ext cx="1978311" cy="849687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3412095" y="2308363"/>
            <a:ext cx="1230440" cy="1197742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16" idx="2"/>
          </p:cNvCxnSpPr>
          <p:nvPr/>
        </p:nvCxnSpPr>
        <p:spPr>
          <a:xfrm flipH="1" flipV="1">
            <a:off x="4631013" y="2198180"/>
            <a:ext cx="32328" cy="1304606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 flipV="1">
            <a:off x="1695962" y="3506105"/>
            <a:ext cx="1567005" cy="255358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32" idx="3"/>
          </p:cNvCxnSpPr>
          <p:nvPr/>
        </p:nvCxnSpPr>
        <p:spPr>
          <a:xfrm flipH="1">
            <a:off x="1640556" y="3923099"/>
            <a:ext cx="1622411" cy="1615171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298342" y="1507937"/>
            <a:ext cx="3798454" cy="369332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Staged programme over next 15 years</a:t>
            </a:r>
            <a:endParaRPr lang="en-US" b="1" dirty="0">
              <a:solidFill>
                <a:schemeClr val="bg1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7911293" y="4440918"/>
            <a:ext cx="1039109" cy="972248"/>
            <a:chOff x="7795321" y="3686959"/>
            <a:chExt cx="1039109" cy="1115277"/>
          </a:xfrm>
        </p:grpSpPr>
        <p:sp>
          <p:nvSpPr>
            <p:cNvPr id="42" name="TextBox 41"/>
            <p:cNvSpPr txBox="1"/>
            <p:nvPr/>
          </p:nvSpPr>
          <p:spPr>
            <a:xfrm>
              <a:off x="7931649" y="4248237"/>
              <a:ext cx="800219" cy="423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FF0000"/>
                  </a:solidFill>
                </a:rPr>
                <a:t>MuSIC</a:t>
              </a:r>
              <a:endParaRPr lang="en-US" dirty="0" smtClean="0">
                <a:solidFill>
                  <a:srgbClr val="FF0000"/>
                </a:solidFill>
              </a:endParaRPr>
            </a:p>
          </p:txBody>
        </p:sp>
        <p:sp>
          <p:nvSpPr>
            <p:cNvPr id="43" name="Rounded Rectangle 42"/>
            <p:cNvSpPr/>
            <p:nvPr/>
          </p:nvSpPr>
          <p:spPr>
            <a:xfrm>
              <a:off x="7795321" y="3871626"/>
              <a:ext cx="1039109" cy="930610"/>
            </a:xfrm>
            <a:prstGeom prst="roundRect">
              <a:avLst/>
            </a:prstGeom>
            <a:noFill/>
            <a:ln w="3810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7931423" y="3686959"/>
              <a:ext cx="771553" cy="423665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Osaka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45" name="Straight Arrow Connector 44"/>
          <p:cNvCxnSpPr/>
          <p:nvPr/>
        </p:nvCxnSpPr>
        <p:spPr>
          <a:xfrm>
            <a:off x="7112005" y="3999261"/>
            <a:ext cx="799288" cy="810989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474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58669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CLFV: Limits in different processes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10380" y="1793476"/>
            <a:ext cx="7861106" cy="4714666"/>
            <a:chOff x="387350" y="945177"/>
            <a:chExt cx="7861106" cy="4714666"/>
          </a:xfrm>
        </p:grpSpPr>
        <p:pic>
          <p:nvPicPr>
            <p:cNvPr id="47" name="Picture 46" descr="historical_limits_al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350" y="1145232"/>
              <a:ext cx="7861106" cy="4514611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2749650" y="945177"/>
              <a:ext cx="2570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err="1" smtClean="0">
                  <a:solidFill>
                    <a:srgbClr val="0000FF"/>
                  </a:solidFill>
                </a:rPr>
                <a:t>Pontecorvo</a:t>
              </a:r>
              <a:r>
                <a:rPr lang="en-US" sz="2000" dirty="0" smtClean="0">
                  <a:solidFill>
                    <a:srgbClr val="0000FF"/>
                  </a:solidFill>
                </a:rPr>
                <a:t> (Dec 1947)</a:t>
              </a:r>
              <a:endParaRPr 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5998" y="3319929"/>
              <a:ext cx="179105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4600"/>
                  </a:solidFill>
                </a:rPr>
                <a:t>Liverpool 1959.</a:t>
              </a:r>
              <a:endParaRPr lang="en-US" sz="2000" dirty="0">
                <a:solidFill>
                  <a:srgbClr val="004600"/>
                </a:solidFill>
              </a:endParaRPr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V="1">
              <a:off x="1733176" y="2370020"/>
              <a:ext cx="793822" cy="946922"/>
            </a:xfrm>
            <a:prstGeom prst="straightConnector1">
              <a:avLst/>
            </a:prstGeom>
            <a:ln>
              <a:solidFill>
                <a:srgbClr val="0046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1733176" y="1145232"/>
              <a:ext cx="900954" cy="388470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>
              <a:off x="6533681" y="3785676"/>
              <a:ext cx="916379" cy="67938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220133" y="1046788"/>
            <a:ext cx="8366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Muon to electron conversion experiments aiming for single event sensitivity of 2x10</a:t>
            </a:r>
            <a:r>
              <a:rPr lang="en-US" baseline="30000" dirty="0" smtClean="0"/>
              <a:t>-17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410099" y="5128698"/>
            <a:ext cx="1522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COMET/Mu2e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115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724970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CLFV: </a:t>
            </a:r>
            <a:r>
              <a:rPr lang="en-US" sz="3200" dirty="0" smtClean="0">
                <a:solidFill>
                  <a:schemeClr val="bg1"/>
                </a:solidFill>
              </a:rPr>
              <a:t>Experimental </a:t>
            </a:r>
            <a:r>
              <a:rPr lang="en-US" sz="3200" dirty="0" smtClean="0">
                <a:solidFill>
                  <a:schemeClr val="bg1"/>
                </a:solidFill>
              </a:rPr>
              <a:t>Technique. MEG limits</a:t>
            </a:r>
            <a:endParaRPr lang="en-US" sz="3200" dirty="0">
              <a:solidFill>
                <a:schemeClr val="bg1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87350" y="1521433"/>
            <a:ext cx="1856317" cy="620889"/>
          </a:xfrm>
          <a:prstGeom prst="straightConnector1">
            <a:avLst/>
          </a:prstGeom>
          <a:ln w="5715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243667" y="1676655"/>
            <a:ext cx="295650" cy="121355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15199" y="1676655"/>
            <a:ext cx="295650" cy="1213556"/>
          </a:xfrm>
          <a:prstGeom prst="rect">
            <a:avLst/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659709" y="1676655"/>
            <a:ext cx="1581179" cy="1213556"/>
          </a:xfrm>
          <a:prstGeom prst="rect">
            <a:avLst/>
          </a:prstGeom>
          <a:solidFill>
            <a:srgbClr val="004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2539317" y="2001211"/>
            <a:ext cx="861461" cy="14111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2539317" y="2593877"/>
            <a:ext cx="2175882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527778" y="2001211"/>
            <a:ext cx="1187421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320473" y="3001879"/>
            <a:ext cx="24841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Production Target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13916" y="3001879"/>
            <a:ext cx="2282897" cy="8309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Stopping Target</a:t>
            </a:r>
          </a:p>
          <a:p>
            <a:r>
              <a:rPr lang="en-US" sz="2400" b="1" dirty="0" smtClean="0">
                <a:solidFill>
                  <a:srgbClr val="0000FF"/>
                </a:solidFill>
              </a:rPr>
              <a:t>aka THE TARGET</a:t>
            </a:r>
          </a:p>
        </p:txBody>
      </p:sp>
      <p:sp>
        <p:nvSpPr>
          <p:cNvPr id="21" name="Rectangle 20"/>
          <p:cNvSpPr/>
          <p:nvPr/>
        </p:nvSpPr>
        <p:spPr>
          <a:xfrm>
            <a:off x="3811266" y="902103"/>
            <a:ext cx="23797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 err="1">
                <a:solidFill>
                  <a:srgbClr val="0000FF"/>
                </a:solidFill>
              </a:rPr>
              <a:t>Muonic</a:t>
            </a:r>
            <a:r>
              <a:rPr lang="en-US" b="1" dirty="0">
                <a:solidFill>
                  <a:srgbClr val="0000FF"/>
                </a:solidFill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Atoms </a:t>
            </a:r>
            <a:r>
              <a:rPr lang="en-US" b="1" dirty="0" smtClean="0">
                <a:solidFill>
                  <a:srgbClr val="0000FF"/>
                </a:solidFill>
              </a:rPr>
              <a:t>Formed</a:t>
            </a:r>
          </a:p>
          <a:p>
            <a:pPr algn="ctr"/>
            <a:r>
              <a:rPr lang="en-US" b="1" dirty="0" smtClean="0">
                <a:solidFill>
                  <a:srgbClr val="0000FF"/>
                </a:solidFill>
              </a:rPr>
              <a:t>and </a:t>
            </a:r>
            <a:r>
              <a:rPr lang="en-US" b="1" dirty="0" smtClean="0">
                <a:solidFill>
                  <a:srgbClr val="0000FF"/>
                </a:solidFill>
              </a:rPr>
              <a:t>Decay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5010849" y="1902433"/>
            <a:ext cx="1648860" cy="239889"/>
          </a:xfrm>
          <a:prstGeom prst="straightConnector1">
            <a:avLst/>
          </a:prstGeom>
          <a:ln w="57150" cmpd="sng">
            <a:solidFill>
              <a:srgbClr val="6600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975" y="1026323"/>
            <a:ext cx="1860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</a:t>
            </a:r>
            <a:r>
              <a:rPr lang="en-US" sz="2400" b="1" dirty="0" smtClean="0"/>
              <a:t>roton </a:t>
            </a:r>
            <a:r>
              <a:rPr lang="en-US" sz="2400" b="1" dirty="0"/>
              <a:t>B</a:t>
            </a:r>
            <a:r>
              <a:rPr lang="en-US" sz="2400" b="1" dirty="0" smtClean="0"/>
              <a:t>eam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815666" y="3064713"/>
            <a:ext cx="13056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4600"/>
                </a:solidFill>
              </a:rPr>
              <a:t>Detector</a:t>
            </a:r>
            <a:endParaRPr lang="en-US" sz="2400" b="1" dirty="0">
              <a:solidFill>
                <a:srgbClr val="0046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51521" y="1388212"/>
            <a:ext cx="40467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μ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33511" y="1470057"/>
            <a:ext cx="3918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π</a:t>
            </a:r>
            <a:endParaRPr lang="en-US" sz="32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25439" y="2393497"/>
            <a:ext cx="40467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μ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2539317" y="2393497"/>
            <a:ext cx="2175882" cy="1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80" y="2113892"/>
            <a:ext cx="814714" cy="438692"/>
          </a:xfrm>
          <a:prstGeom prst="rect">
            <a:avLst/>
          </a:prstGeom>
        </p:spPr>
      </p:pic>
      <p:pic>
        <p:nvPicPr>
          <p:cNvPr id="30" name="Picture 29" descr="PSI_DetSolenoid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6" y="3720055"/>
            <a:ext cx="3014470" cy="31059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83365" y="3905710"/>
            <a:ext cx="5723146" cy="266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MEG at </a:t>
            </a:r>
            <a:r>
              <a:rPr lang="en-US" sz="2000" dirty="0" smtClean="0"/>
              <a:t>PSI: 10</a:t>
            </a:r>
            <a:r>
              <a:rPr lang="en-US" sz="2000" baseline="30000" dirty="0" smtClean="0"/>
              <a:t>8</a:t>
            </a:r>
            <a:r>
              <a:rPr lang="en-US" sz="2000" baseline="30000" dirty="0"/>
              <a:t> </a:t>
            </a:r>
            <a:r>
              <a:rPr lang="en-US" sz="2000" baseline="30000" dirty="0"/>
              <a:t> </a:t>
            </a:r>
            <a:r>
              <a:rPr lang="en-US" sz="2000" dirty="0"/>
              <a:t>`</a:t>
            </a:r>
            <a:r>
              <a:rPr lang="en-US" sz="2000" dirty="0" smtClean="0"/>
              <a:t>stopped’ </a:t>
            </a:r>
            <a:r>
              <a:rPr lang="en-US" sz="2000" b="1" dirty="0">
                <a:solidFill>
                  <a:srgbClr val="FF0000"/>
                </a:solidFill>
              </a:rPr>
              <a:t>μ+</a:t>
            </a:r>
            <a:r>
              <a:rPr lang="en-US" sz="2000" dirty="0"/>
              <a:t>/</a:t>
            </a:r>
            <a:r>
              <a:rPr lang="en-US" sz="2000" dirty="0" smtClean="0"/>
              <a:t>sec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Limit with 2011 data: Br(μ-&gt;</a:t>
            </a:r>
            <a:r>
              <a:rPr lang="en-US" sz="2000" dirty="0" err="1" smtClean="0"/>
              <a:t>e</a:t>
            </a:r>
            <a:r>
              <a:rPr lang="en-US" sz="2000" dirty="0" err="1" smtClean="0">
                <a:latin typeface="Wingdings"/>
                <a:ea typeface="Wingdings"/>
                <a:cs typeface="Wingdings"/>
                <a:sym typeface="Wingdings"/>
              </a:rPr>
              <a:t>γ</a:t>
            </a:r>
            <a:r>
              <a:rPr lang="en-US" sz="2000" dirty="0" smtClean="0"/>
              <a:t>) &lt; 5.7 x 10</a:t>
            </a:r>
            <a:r>
              <a:rPr lang="en-US" sz="2000" baseline="30000" dirty="0" smtClean="0"/>
              <a:t>-13</a:t>
            </a:r>
            <a:r>
              <a:rPr lang="en-US" sz="2000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 </a:t>
            </a:r>
            <a:r>
              <a:rPr lang="en-US" sz="2000" dirty="0" smtClean="0"/>
              <a:t>     (90% CL Excl.)</a:t>
            </a:r>
            <a:endParaRPr lang="en-US" sz="2000" baseline="30000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`Eliminates’ SUSY models, fitting g-2 and CLFV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sz="2000" dirty="0"/>
              <a:t>W</a:t>
            </a:r>
            <a:r>
              <a:rPr lang="en-US" sz="2000" dirty="0" smtClean="0"/>
              <a:t>ith naïve power counting:                                     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Doubled statistics expected his summer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Upgrade aiming at 6 x 10</a:t>
            </a:r>
            <a:r>
              <a:rPr lang="en-US" sz="2000" baseline="30000" dirty="0" smtClean="0"/>
              <a:t>-14</a:t>
            </a:r>
            <a:endParaRPr lang="en-US" sz="2000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526" y="5488406"/>
            <a:ext cx="21463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410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69407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Introduction/Motivation: g-2, LFV, EDMs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46788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14300" y="801718"/>
            <a:ext cx="89408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solidFill>
                <a:srgbClr val="3366FF"/>
              </a:solidFill>
            </a:endParaRPr>
          </a:p>
          <a:p>
            <a:r>
              <a:rPr lang="en-US" sz="2000" dirty="0" smtClean="0">
                <a:solidFill>
                  <a:srgbClr val="3366FF"/>
                </a:solidFill>
              </a:rPr>
              <a:t>Why in one talk?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Low energy, precision, intensity, single-number experiments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Realistic chance to `see’ physics beyond the SM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in turn constrain/distinguish between models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/>
              <a:t>Complementary to high energy searches at the LHC: </a:t>
            </a:r>
          </a:p>
          <a:p>
            <a:pPr>
              <a:lnSpc>
                <a:spcPct val="120000"/>
              </a:lnSpc>
            </a:pPr>
            <a:r>
              <a:rPr lang="en-US" sz="2000" dirty="0"/>
              <a:t> </a:t>
            </a:r>
            <a:r>
              <a:rPr lang="en-US" sz="2000" dirty="0" smtClean="0"/>
              <a:t>     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- 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u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n-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coloured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sector so far not strongly constrained</a:t>
            </a: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    - </a:t>
            </a:r>
            <a:r>
              <a:rPr lang="en-US" sz="2000" dirty="0" smtClean="0">
                <a:solidFill>
                  <a:srgbClr val="0000FF"/>
                </a:solidFill>
              </a:rPr>
              <a:t>leptons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ideal for low energy precision studies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dirty="0" smtClean="0"/>
          </a:p>
          <a:p>
            <a:r>
              <a:rPr lang="en-US" sz="2000" dirty="0" smtClean="0">
                <a:solidFill>
                  <a:srgbClr val="3366FF"/>
                </a:solidFill>
              </a:rPr>
              <a:t>We know already:</a:t>
            </a:r>
          </a:p>
          <a:p>
            <a:endParaRPr lang="en-US" sz="2000" dirty="0" smtClean="0">
              <a:solidFill>
                <a:srgbClr val="3366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err="1" smtClean="0">
                <a:cs typeface="Zapf Dingbats" charset="2"/>
              </a:rPr>
              <a:t>ν</a:t>
            </a:r>
            <a:r>
              <a:rPr lang="en-US" sz="2000" dirty="0">
                <a:cs typeface="Zapf Dingbats" charset="2"/>
              </a:rPr>
              <a:t> </a:t>
            </a:r>
            <a:r>
              <a:rPr lang="en-US" sz="2000" dirty="0" smtClean="0">
                <a:cs typeface="Zapf Dingbats" charset="2"/>
              </a:rPr>
              <a:t>masses (small) and mixing: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Zapf Dingbats" charset="2"/>
              </a:rPr>
              <a:t>point towards some high-scale (GUT) physics, </a:t>
            </a:r>
          </a:p>
          <a:p>
            <a:r>
              <a:rPr lang="en-US" sz="2000" dirty="0">
                <a:cs typeface="Zapf Dingbats" charset="2"/>
              </a:rPr>
              <a:t> </a:t>
            </a:r>
            <a:r>
              <a:rPr lang="en-US" sz="2000" dirty="0" smtClean="0">
                <a:cs typeface="Zapf Dingbats" charset="2"/>
              </a:rPr>
              <a:t>      so LFV in neutral sector established, but no Charged LFV seen so far</a:t>
            </a:r>
          </a:p>
          <a:p>
            <a:endParaRPr lang="en-US" sz="2000" dirty="0" smtClean="0">
              <a:cs typeface="Zapf Dingbats" charset="2"/>
            </a:endParaRP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cs typeface="Zapf Dingbats" charset="2"/>
              </a:rPr>
              <a:t>No direct signals for BSM from LHC so far:</a:t>
            </a:r>
          </a:p>
          <a:p>
            <a:r>
              <a:rPr lang="en-US" sz="2000" dirty="0" smtClean="0">
                <a:cs typeface="Zapf Dingbats" charset="2"/>
              </a:rPr>
              <a:t>      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Zapf Dingbats" charset="2"/>
              </a:rPr>
              <a:t>some models like CMSSM are in trouble/excluded already when trying</a:t>
            </a:r>
          </a:p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  <a:cs typeface="Zapf Dingbats" charset="2"/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Zapf Dingbats" charset="2"/>
              </a:rPr>
              <a:t>      to accommodate LHC exclusion limits and to solve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  <a:cs typeface="Zapf Dingbats" charset="2"/>
              </a:rPr>
              <a:t>muon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cs typeface="Zapf Dingbats" charset="2"/>
              </a:rPr>
              <a:t> g-2</a:t>
            </a:r>
          </a:p>
          <a:p>
            <a:endParaRPr lang="en-US" sz="2000" dirty="0" smtClean="0">
              <a:cs typeface="Zapf Dingbats" charset="2"/>
            </a:endParaRPr>
          </a:p>
          <a:p>
            <a:r>
              <a:rPr lang="en-US" sz="2000" dirty="0">
                <a:cs typeface="Zapf Dingbats" charset="2"/>
              </a:rPr>
              <a:t> </a:t>
            </a:r>
            <a:r>
              <a:rPr lang="en-US" sz="2000" dirty="0" smtClean="0">
                <a:cs typeface="Zapf Dingbats" charset="2"/>
              </a:rPr>
              <a:t>     </a:t>
            </a:r>
            <a:endParaRPr lang="en-US" sz="2000" dirty="0">
              <a:cs typeface="Zapf Dingbats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24823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63634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CLFV: Conversion </a:t>
            </a:r>
            <a:r>
              <a:rPr lang="en-US" sz="3200" dirty="0" err="1" smtClean="0">
                <a:solidFill>
                  <a:schemeClr val="bg1"/>
                </a:solidFill>
              </a:rPr>
              <a:t>vs</a:t>
            </a:r>
            <a:r>
              <a:rPr lang="en-US" sz="3200" dirty="0" smtClean="0">
                <a:solidFill>
                  <a:schemeClr val="bg1"/>
                </a:solidFill>
              </a:rPr>
              <a:t> decay processes</a:t>
            </a:r>
            <a:endParaRPr lang="en-US" sz="3200" dirty="0">
              <a:solidFill>
                <a:schemeClr val="bg1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44884" y="1634351"/>
            <a:ext cx="2469997" cy="1307199"/>
            <a:chOff x="-69182" y="876430"/>
            <a:chExt cx="3635549" cy="2150532"/>
          </a:xfrm>
        </p:grpSpPr>
        <p:sp>
          <p:nvSpPr>
            <p:cNvPr id="14" name="TextBox 13"/>
            <p:cNvSpPr txBox="1"/>
            <p:nvPr/>
          </p:nvSpPr>
          <p:spPr>
            <a:xfrm>
              <a:off x="1625607" y="2286001"/>
              <a:ext cx="454972" cy="5847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/>
                <a:t>N</a:t>
              </a:r>
              <a:endParaRPr lang="en-US" sz="3200" b="1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-69182" y="876430"/>
              <a:ext cx="3635549" cy="2150532"/>
              <a:chOff x="-69182" y="863602"/>
              <a:chExt cx="3635549" cy="2150532"/>
            </a:xfrm>
          </p:grpSpPr>
          <p:sp>
            <p:nvSpPr>
              <p:cNvPr id="16" name="Oval 15"/>
              <p:cNvSpPr/>
              <p:nvPr/>
            </p:nvSpPr>
            <p:spPr>
              <a:xfrm rot="1834956">
                <a:off x="185769" y="1642534"/>
                <a:ext cx="3380598" cy="1371600"/>
              </a:xfrm>
              <a:prstGeom prst="ellipse">
                <a:avLst/>
              </a:prstGeom>
              <a:noFill/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642533" y="2082800"/>
                <a:ext cx="372533" cy="338667"/>
              </a:xfrm>
              <a:prstGeom prst="ellipse">
                <a:avLst/>
              </a:prstGeom>
              <a:solidFill>
                <a:schemeClr val="tx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535095" y="1049869"/>
                <a:ext cx="368584" cy="338667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ight Arrow 18"/>
              <p:cNvSpPr/>
              <p:nvPr/>
            </p:nvSpPr>
            <p:spPr>
              <a:xfrm>
                <a:off x="1041481" y="897468"/>
                <a:ext cx="1690953" cy="575733"/>
              </a:xfrm>
              <a:prstGeom prst="rightArrow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-69182" y="863602"/>
                <a:ext cx="643726" cy="5847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3200" b="1" i="0" dirty="0" smtClean="0">
                    <a:solidFill>
                      <a:srgbClr val="FF0000"/>
                    </a:solidFill>
                    <a:latin typeface="Lucida Grande"/>
                    <a:ea typeface="Lucida Grande"/>
                    <a:cs typeface="Lucida Grande"/>
                  </a:rPr>
                  <a:t>μ</a:t>
                </a:r>
                <a:r>
                  <a:rPr lang="en-US" sz="3200" b="1" i="0" baseline="30000" dirty="0" smtClean="0">
                    <a:solidFill>
                      <a:srgbClr val="FF0000"/>
                    </a:solidFill>
                    <a:latin typeface="Lucida Grande"/>
                    <a:ea typeface="Lucida Grande"/>
                    <a:cs typeface="Lucida Grande"/>
                  </a:rPr>
                  <a:t>-</a:t>
                </a:r>
                <a:endParaRPr lang="en-US" sz="3200" b="1" baseline="30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2699341" y="863604"/>
                <a:ext cx="475010" cy="5847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>
                    <a:solidFill>
                      <a:srgbClr val="FF0000"/>
                    </a:solidFill>
                  </a:rPr>
                  <a:t>e</a:t>
                </a:r>
                <a:r>
                  <a:rPr lang="en-US" sz="3200" b="1" baseline="30000" dirty="0" smtClean="0">
                    <a:solidFill>
                      <a:srgbClr val="FF0000"/>
                    </a:solidFill>
                  </a:rPr>
                  <a:t>-</a:t>
                </a:r>
                <a:endParaRPr lang="en-US" sz="3200" b="1" baseline="300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22" name="Picture 21" descr="latex-image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460" y="1100422"/>
            <a:ext cx="1415402" cy="342862"/>
          </a:xfrm>
          <a:prstGeom prst="rect">
            <a:avLst/>
          </a:prstGeom>
        </p:spPr>
      </p:pic>
      <p:pic>
        <p:nvPicPr>
          <p:cNvPr id="23" name="Picture 22" descr="latex-image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4889" y="1654936"/>
            <a:ext cx="2037973" cy="362927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453217" y="798022"/>
            <a:ext cx="258078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S</a:t>
            </a:r>
            <a:r>
              <a:rPr lang="en-US" sz="2000" dirty="0" smtClean="0"/>
              <a:t>uffer, at the highest </a:t>
            </a:r>
          </a:p>
          <a:p>
            <a:r>
              <a:rPr lang="en-US" sz="2000" dirty="0"/>
              <a:t>r</a:t>
            </a:r>
            <a:r>
              <a:rPr lang="en-US" sz="2000" dirty="0" smtClean="0"/>
              <a:t>ates, from accidental </a:t>
            </a:r>
          </a:p>
          <a:p>
            <a:r>
              <a:rPr lang="en-US" sz="2000" dirty="0" smtClean="0"/>
              <a:t>backgrounds that scale </a:t>
            </a:r>
          </a:p>
          <a:p>
            <a:r>
              <a:rPr lang="en-US" sz="2000" dirty="0"/>
              <a:t>a</a:t>
            </a:r>
            <a:r>
              <a:rPr lang="en-US" sz="2000" dirty="0" smtClean="0"/>
              <a:t>s </a:t>
            </a:r>
            <a:r>
              <a:rPr lang="en-US" sz="2000" dirty="0" err="1" smtClean="0"/>
              <a:t>muon</a:t>
            </a:r>
            <a:r>
              <a:rPr lang="en-US" sz="2000" dirty="0" smtClean="0"/>
              <a:t> rate</a:t>
            </a:r>
            <a:r>
              <a:rPr lang="en-US" sz="2000" baseline="30000" dirty="0" smtClean="0"/>
              <a:t>2</a:t>
            </a:r>
            <a:endParaRPr lang="en-US" sz="2000" baseline="3000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4706464" y="2310932"/>
            <a:ext cx="413882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`Conversion’ process can occur due to 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-  </a:t>
            </a:r>
            <a:r>
              <a:rPr lang="en-US" sz="2000" dirty="0" smtClean="0">
                <a:solidFill>
                  <a:srgbClr val="3366FF"/>
                </a:solidFill>
              </a:rPr>
              <a:t>`dipole like’ diagrams</a:t>
            </a:r>
            <a:r>
              <a:rPr lang="en-US" sz="2000" dirty="0" smtClean="0"/>
              <a:t> (like decays)</a:t>
            </a:r>
          </a:p>
          <a:p>
            <a:r>
              <a:rPr lang="en-US" sz="2000" dirty="0" smtClean="0"/>
              <a:t>  -  </a:t>
            </a:r>
            <a:r>
              <a:rPr lang="en-US" sz="2000" dirty="0" smtClean="0">
                <a:solidFill>
                  <a:srgbClr val="3366FF"/>
                </a:solidFill>
              </a:rPr>
              <a:t>four fermion operators</a:t>
            </a:r>
            <a:r>
              <a:rPr lang="en-US" sz="2000" dirty="0" smtClean="0"/>
              <a:t>,</a:t>
            </a:r>
          </a:p>
          <a:p>
            <a:r>
              <a:rPr lang="en-US" sz="2000" dirty="0" smtClean="0"/>
              <a:t>  -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3366FF"/>
                </a:solidFill>
              </a:rPr>
              <a:t>l</a:t>
            </a:r>
            <a:r>
              <a:rPr lang="en-US" sz="2000" dirty="0" err="1" smtClean="0">
                <a:solidFill>
                  <a:srgbClr val="3366FF"/>
                </a:solidFill>
              </a:rPr>
              <a:t>eptoquark</a:t>
            </a:r>
            <a:r>
              <a:rPr lang="en-US" sz="2000" dirty="0" smtClean="0"/>
              <a:t> or </a:t>
            </a:r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Z’</a:t>
            </a:r>
            <a:r>
              <a:rPr lang="en-US" sz="2000" dirty="0" smtClean="0"/>
              <a:t> exchanges…</a:t>
            </a:r>
          </a:p>
          <a:p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Signals in reach in many models!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 err="1" smtClean="0"/>
              <a:t>Sindrum</a:t>
            </a:r>
            <a:r>
              <a:rPr lang="en-US" sz="2000" dirty="0" smtClean="0"/>
              <a:t>-II (PSI) 2004: 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Conversion </a:t>
            </a:r>
            <a:r>
              <a:rPr lang="en-US" sz="2000" dirty="0" smtClean="0"/>
              <a:t>has a </a:t>
            </a:r>
            <a:r>
              <a:rPr lang="en-US" sz="2000" dirty="0" smtClean="0"/>
              <a:t>simple one particle </a:t>
            </a:r>
          </a:p>
          <a:p>
            <a:r>
              <a:rPr lang="en-US" sz="2000" dirty="0" smtClean="0"/>
              <a:t>signature: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e</a:t>
            </a:r>
            <a:r>
              <a:rPr lang="en-US" sz="2000" dirty="0" smtClean="0"/>
              <a:t> &lt;~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μ</a:t>
            </a:r>
            <a:r>
              <a:rPr lang="en-US" sz="2000" dirty="0"/>
              <a:t> </a:t>
            </a:r>
            <a:r>
              <a:rPr lang="en-US" sz="2000" dirty="0" smtClean="0"/>
              <a:t>, easy to separate </a:t>
            </a:r>
          </a:p>
          <a:p>
            <a:r>
              <a:rPr lang="en-US" sz="2000" dirty="0" smtClean="0"/>
              <a:t>from `normal’ Decay </a:t>
            </a:r>
            <a:r>
              <a:rPr lang="en-US" sz="2000" dirty="0" smtClean="0"/>
              <a:t>In Orbit</a:t>
            </a:r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Arguably best route to highest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sensitivity at high </a:t>
            </a:r>
            <a:r>
              <a:rPr lang="en-US" sz="2000" dirty="0" err="1" smtClean="0">
                <a:solidFill>
                  <a:srgbClr val="FF0000"/>
                </a:solidFill>
              </a:rPr>
              <a:t>muon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rates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26" name="Picture 25" descr="Mu2e_SB_EnergyPlo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0" y="3427365"/>
            <a:ext cx="4660883" cy="324303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031023" y="3646170"/>
            <a:ext cx="2581689" cy="400110"/>
          </a:xfrm>
          <a:prstGeom prst="rect">
            <a:avLst/>
          </a:prstGeom>
          <a:solidFill>
            <a:srgbClr val="0000FF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    Conversion @ 10</a:t>
            </a:r>
            <a:r>
              <a:rPr lang="en-US" sz="2000" baseline="30000" dirty="0" smtClean="0">
                <a:solidFill>
                  <a:schemeClr val="bg1"/>
                </a:solidFill>
              </a:rPr>
              <a:t>-15</a:t>
            </a:r>
            <a:endParaRPr lang="en-US" sz="2000" baseline="300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67100" y="1435100"/>
            <a:ext cx="400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vs</a:t>
            </a:r>
            <a:endParaRPr lang="en-US" sz="2000" dirty="0"/>
          </a:p>
        </p:txBody>
      </p:sp>
      <p:pic>
        <p:nvPicPr>
          <p:cNvPr id="7" name="Picture 6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082" y="1055248"/>
            <a:ext cx="3422630" cy="300733"/>
          </a:xfrm>
          <a:prstGeom prst="rect">
            <a:avLst/>
          </a:prstGeom>
        </p:spPr>
      </p:pic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460" y="4512152"/>
            <a:ext cx="3637088" cy="25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6476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88292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CLFV: the route to SES of 10</a:t>
            </a:r>
            <a:r>
              <a:rPr lang="en-US" sz="3200" baseline="30000" dirty="0" smtClean="0">
                <a:solidFill>
                  <a:schemeClr val="bg1"/>
                </a:solidFill>
              </a:rPr>
              <a:t>-17</a:t>
            </a:r>
            <a:r>
              <a:rPr lang="en-US" sz="3200" dirty="0" smtClean="0">
                <a:solidFill>
                  <a:schemeClr val="bg1"/>
                </a:solidFill>
              </a:rPr>
              <a:t>: Pulsed</a:t>
            </a:r>
            <a:r>
              <a:rPr lang="en-US" sz="3200" dirty="0" smtClean="0">
                <a:solidFill>
                  <a:schemeClr val="bg1"/>
                </a:solidFill>
              </a:rPr>
              <a:t> </a:t>
            </a:r>
            <a:r>
              <a:rPr lang="en-US" sz="3200" dirty="0" smtClean="0">
                <a:solidFill>
                  <a:schemeClr val="bg1"/>
                </a:solidFill>
              </a:rPr>
              <a:t>proton </a:t>
            </a:r>
            <a:r>
              <a:rPr lang="en-US" sz="3200" dirty="0" smtClean="0">
                <a:solidFill>
                  <a:schemeClr val="bg1"/>
                </a:solidFill>
              </a:rPr>
              <a:t>beam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 descr="Untitled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277" y="4158072"/>
            <a:ext cx="3524058" cy="26223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079557" y="4185361"/>
            <a:ext cx="1877437" cy="369332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AC dipole @ FNAL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8" name="Picture 27" descr="beam_extinct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59" y="1000607"/>
            <a:ext cx="3657945" cy="2588504"/>
          </a:xfrm>
          <a:prstGeom prst="rect">
            <a:avLst/>
          </a:prstGeom>
        </p:spPr>
      </p:pic>
      <p:pic>
        <p:nvPicPr>
          <p:cNvPr id="29" name="Picture 28" descr="AC_dipol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60" y="5155309"/>
            <a:ext cx="4762879" cy="130148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20133" y="4160145"/>
            <a:ext cx="36874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AC dipole/collimator system kicks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out the out-of-time particles</a:t>
            </a:r>
            <a:endParaRPr lang="en-US" sz="2000" dirty="0">
              <a:solidFill>
                <a:srgbClr val="FF0000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607484" y="1823075"/>
            <a:ext cx="5244836" cy="1612096"/>
            <a:chOff x="549030" y="1194185"/>
            <a:chExt cx="6720276" cy="2065600"/>
          </a:xfrm>
        </p:grpSpPr>
        <p:pic>
          <p:nvPicPr>
            <p:cNvPr id="32" name="Picture 31" descr="Puls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21722" y="1576519"/>
              <a:ext cx="927100" cy="1498600"/>
            </a:xfrm>
            <a:prstGeom prst="rect">
              <a:avLst/>
            </a:prstGeom>
          </p:spPr>
        </p:pic>
        <p:pic>
          <p:nvPicPr>
            <p:cNvPr id="33" name="Picture 32" descr="Puls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7378" y="1576519"/>
              <a:ext cx="927100" cy="1498600"/>
            </a:xfrm>
            <a:prstGeom prst="rect">
              <a:avLst/>
            </a:prstGeom>
          </p:spPr>
        </p:pic>
        <p:pic>
          <p:nvPicPr>
            <p:cNvPr id="34" name="Picture 33" descr="Puls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6766" y="1576519"/>
              <a:ext cx="927100" cy="1498600"/>
            </a:xfrm>
            <a:prstGeom prst="rect">
              <a:avLst/>
            </a:prstGeom>
          </p:spPr>
        </p:pic>
        <p:cxnSp>
          <p:nvCxnSpPr>
            <p:cNvPr id="35" name="Straight Arrow Connector 34"/>
            <p:cNvCxnSpPr/>
            <p:nvPr/>
          </p:nvCxnSpPr>
          <p:spPr>
            <a:xfrm>
              <a:off x="1013505" y="3075119"/>
              <a:ext cx="5632012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6" name="Picture 35" descr="Puls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0278" y="2773593"/>
              <a:ext cx="186537" cy="301526"/>
            </a:xfrm>
            <a:prstGeom prst="rect">
              <a:avLst/>
            </a:prstGeom>
          </p:spPr>
        </p:pic>
        <p:pic>
          <p:nvPicPr>
            <p:cNvPr id="37" name="Picture 36" descr="Puls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3500" y="2775230"/>
              <a:ext cx="186537" cy="301526"/>
            </a:xfrm>
            <a:prstGeom prst="rect">
              <a:avLst/>
            </a:prstGeom>
          </p:spPr>
        </p:pic>
        <p:cxnSp>
          <p:nvCxnSpPr>
            <p:cNvPr id="38" name="Straight Arrow Connector 37"/>
            <p:cNvCxnSpPr/>
            <p:nvPr/>
          </p:nvCxnSpPr>
          <p:spPr>
            <a:xfrm flipV="1">
              <a:off x="1013505" y="1576519"/>
              <a:ext cx="0" cy="14986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9" name="Picture 38" descr="Puls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2610" y="2775230"/>
              <a:ext cx="186537" cy="301526"/>
            </a:xfrm>
            <a:prstGeom prst="rect">
              <a:avLst/>
            </a:prstGeom>
          </p:spPr>
        </p:pic>
        <p:pic>
          <p:nvPicPr>
            <p:cNvPr id="40" name="Picture 39" descr="Puls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0867" y="2782066"/>
              <a:ext cx="186537" cy="301526"/>
            </a:xfrm>
            <a:prstGeom prst="rect">
              <a:avLst/>
            </a:prstGeom>
          </p:spPr>
        </p:pic>
        <p:sp>
          <p:nvSpPr>
            <p:cNvPr id="41" name="TextBox 40"/>
            <p:cNvSpPr txBox="1"/>
            <p:nvPr/>
          </p:nvSpPr>
          <p:spPr>
            <a:xfrm>
              <a:off x="6645517" y="2890453"/>
              <a:ext cx="623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time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-114438" y="1857653"/>
              <a:ext cx="16962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# protons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43" name="Oval 42"/>
          <p:cNvSpPr/>
          <p:nvPr/>
        </p:nvSpPr>
        <p:spPr>
          <a:xfrm>
            <a:off x="4582362" y="2526389"/>
            <a:ext cx="353317" cy="908782"/>
          </a:xfrm>
          <a:prstGeom prst="ellipse">
            <a:avLst/>
          </a:prstGeom>
          <a:noFill/>
          <a:ln w="3810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4759021" y="1610513"/>
            <a:ext cx="1180709" cy="125108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3309930" y="1232145"/>
            <a:ext cx="554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Requirement (mue2/COMET) that &lt; 10</a:t>
            </a:r>
            <a:r>
              <a:rPr lang="en-US" baseline="30000" dirty="0" smtClean="0">
                <a:solidFill>
                  <a:srgbClr val="0000FF"/>
                </a:solidFill>
              </a:rPr>
              <a:t>-9</a:t>
            </a:r>
            <a:r>
              <a:rPr lang="en-US" dirty="0" smtClean="0">
                <a:solidFill>
                  <a:srgbClr val="0000FF"/>
                </a:solidFill>
              </a:rPr>
              <a:t> of primary pulse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7286" y="815941"/>
            <a:ext cx="4566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[Comet: 10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</a:rPr>
              <a:t>11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muons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/sec, up from 10</a:t>
            </a:r>
            <a:r>
              <a:rPr lang="en-US" baseline="30000" dirty="0" smtClean="0">
                <a:solidFill>
                  <a:schemeClr val="bg1">
                    <a:lumMod val="50000"/>
                  </a:schemeClr>
                </a:solidFill>
              </a:rPr>
              <a:t>8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at MEG.]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9305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401604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CLFV: COMET </a:t>
            </a:r>
            <a:r>
              <a:rPr lang="en-US" sz="3200" dirty="0" smtClean="0">
                <a:solidFill>
                  <a:schemeClr val="bg1"/>
                </a:solidFill>
              </a:rPr>
              <a:t>@ JPARC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1" name="Picture 10" descr="comet-phaseI-layou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6500"/>
            <a:ext cx="5350928" cy="49662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770837"/>
            <a:ext cx="35840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COMET to be built in two </a:t>
            </a:r>
            <a:r>
              <a:rPr lang="en-US" sz="2000" dirty="0" smtClean="0">
                <a:solidFill>
                  <a:srgbClr val="FF0000"/>
                </a:solidFill>
              </a:rPr>
              <a:t>phases</a:t>
            </a:r>
            <a:endParaRPr lang="en-US" sz="2000" dirty="0"/>
          </a:p>
          <a:p>
            <a:r>
              <a:rPr lang="en-US" sz="2000" dirty="0" smtClean="0"/>
              <a:t>  - Phase</a:t>
            </a:r>
            <a:r>
              <a:rPr lang="en-US" sz="2000" dirty="0" smtClean="0"/>
              <a:t>-I : now – 2016</a:t>
            </a:r>
          </a:p>
          <a:p>
            <a:r>
              <a:rPr lang="en-US" sz="2000" dirty="0" smtClean="0"/>
              <a:t>  - Phase</a:t>
            </a:r>
            <a:r>
              <a:rPr lang="en-US" sz="2000" dirty="0" smtClean="0"/>
              <a:t>-II : 2017 – 2020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25248" y="1971166"/>
            <a:ext cx="3514472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COMET Phase-I Aims:</a:t>
            </a:r>
          </a:p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dirty="0" smtClean="0"/>
              <a:t>. Demonstrate that </a:t>
            </a:r>
            <a:r>
              <a:rPr lang="en-US" dirty="0" smtClean="0"/>
              <a:t>beam extinction &gt;=10</a:t>
            </a:r>
            <a:r>
              <a:rPr lang="en-US" baseline="30000" dirty="0" smtClean="0"/>
              <a:t>-9</a:t>
            </a:r>
            <a:r>
              <a:rPr lang="en-US" dirty="0" smtClean="0"/>
              <a:t> can be achieved</a:t>
            </a:r>
          </a:p>
          <a:p>
            <a:endParaRPr lang="en-US" dirty="0" smtClean="0"/>
          </a:p>
          <a:p>
            <a:r>
              <a:rPr lang="en-US" dirty="0" smtClean="0"/>
              <a:t>2. Measure in-situ </a:t>
            </a:r>
            <a:r>
              <a:rPr lang="en-US" dirty="0" smtClean="0"/>
              <a:t>backgrounds: </a:t>
            </a:r>
            <a:r>
              <a:rPr lang="en-US" dirty="0" smtClean="0"/>
              <a:t>neutrons, anti-p, nuclear capture </a:t>
            </a:r>
            <a:r>
              <a:rPr lang="en-US" dirty="0" smtClean="0"/>
              <a:t>products and </a:t>
            </a:r>
            <a:r>
              <a:rPr lang="en-US" dirty="0" smtClean="0"/>
              <a:t>so refine/</a:t>
            </a:r>
            <a:r>
              <a:rPr lang="en-US" dirty="0" err="1" smtClean="0"/>
              <a:t>optimise</a:t>
            </a:r>
            <a:r>
              <a:rPr lang="en-US" dirty="0" smtClean="0"/>
              <a:t> </a:t>
            </a:r>
            <a:r>
              <a:rPr lang="en-US" dirty="0" smtClean="0"/>
              <a:t>the simulation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3. Test final/prototype detectors</a:t>
            </a:r>
          </a:p>
          <a:p>
            <a:endParaRPr lang="en-US" dirty="0"/>
          </a:p>
          <a:p>
            <a:r>
              <a:rPr lang="en-US" dirty="0" smtClean="0"/>
              <a:t>4. Measure conversion process with sensitivity </a:t>
            </a:r>
            <a:r>
              <a:rPr lang="en-US" b="1" dirty="0" smtClean="0"/>
              <a:t>x100 </a:t>
            </a:r>
            <a:r>
              <a:rPr lang="en-US" b="1" dirty="0" smtClean="0"/>
              <a:t>that </a:t>
            </a:r>
            <a:r>
              <a:rPr lang="en-US" b="1" dirty="0" smtClean="0"/>
              <a:t>of SINDRUM-II  </a:t>
            </a:r>
            <a:r>
              <a:rPr lang="en-US" dirty="0" err="1" smtClean="0"/>
              <a:t>ie</a:t>
            </a:r>
            <a:r>
              <a:rPr lang="en-US" dirty="0" smtClean="0"/>
              <a:t> go below 10</a:t>
            </a:r>
            <a:r>
              <a:rPr lang="en-US" baseline="30000" dirty="0" smtClean="0"/>
              <a:t>-14 </a:t>
            </a:r>
            <a:r>
              <a:rPr lang="en-US" dirty="0" smtClean="0"/>
              <a:t> 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physics-wise comparable to the MEG (2013) limit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  <a:endParaRPr lang="en-US" baseline="30000" dirty="0" smtClean="0">
              <a:solidFill>
                <a:srgbClr val="FF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341468" y="958936"/>
            <a:ext cx="46101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Current Mu2e/COMET sensitivity estimates of 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BR &lt; 10</a:t>
            </a:r>
            <a:r>
              <a:rPr lang="en-US" b="1" baseline="30000" dirty="0">
                <a:solidFill>
                  <a:srgbClr val="FF0000"/>
                </a:solidFill>
              </a:rPr>
              <a:t>-16 </a:t>
            </a:r>
            <a:r>
              <a:rPr lang="en-US" b="1" dirty="0">
                <a:solidFill>
                  <a:srgbClr val="FF0000"/>
                </a:solidFill>
              </a:rPr>
              <a:t>extrapolate </a:t>
            </a:r>
            <a:r>
              <a:rPr lang="en-US" b="1" dirty="0" smtClean="0">
                <a:solidFill>
                  <a:srgbClr val="FF0000"/>
                </a:solidFill>
              </a:rPr>
              <a:t>current </a:t>
            </a:r>
            <a:r>
              <a:rPr lang="en-US" b="1" dirty="0">
                <a:solidFill>
                  <a:srgbClr val="FF0000"/>
                </a:solidFill>
              </a:rPr>
              <a:t>background knowledge over 4 orders of magnitude…</a:t>
            </a:r>
          </a:p>
        </p:txBody>
      </p:sp>
    </p:spTree>
    <p:extLst>
      <p:ext uri="{BB962C8B-B14F-4D97-AF65-F5344CB8AC3E}">
        <p14:creationId xmlns:p14="http://schemas.microsoft.com/office/powerpoint/2010/main" val="3141787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64784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CLFV: COMET </a:t>
            </a:r>
            <a:r>
              <a:rPr lang="en-US" sz="3200" dirty="0">
                <a:solidFill>
                  <a:schemeClr val="bg1"/>
                </a:solidFill>
              </a:rPr>
              <a:t>c</a:t>
            </a:r>
            <a:r>
              <a:rPr lang="en-US" sz="3200" dirty="0" smtClean="0">
                <a:solidFill>
                  <a:schemeClr val="bg1"/>
                </a:solidFill>
              </a:rPr>
              <a:t>onstruction </a:t>
            </a:r>
            <a:r>
              <a:rPr lang="en-US" sz="3200" dirty="0" smtClean="0">
                <a:solidFill>
                  <a:schemeClr val="bg1"/>
                </a:solidFill>
              </a:rPr>
              <a:t>has begun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 descr="Untitled 2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0620" y="1055473"/>
            <a:ext cx="3433549" cy="2543188"/>
          </a:xfrm>
          <a:prstGeom prst="rect">
            <a:avLst/>
          </a:prstGeom>
        </p:spPr>
      </p:pic>
      <p:pic>
        <p:nvPicPr>
          <p:cNvPr id="7" name="Picture 6" descr="hall-staging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2" y="1059186"/>
            <a:ext cx="5029275" cy="34330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0133" y="4864485"/>
            <a:ext cx="519817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UK Groups (Imperial, Manchester, Oxford, UCL, RAL)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- production target</a:t>
            </a:r>
          </a:p>
          <a:p>
            <a:r>
              <a:rPr lang="en-US" dirty="0"/>
              <a:t> </a:t>
            </a:r>
            <a:r>
              <a:rPr lang="en-US" dirty="0" smtClean="0"/>
              <a:t> - trigger / DAQ</a:t>
            </a:r>
          </a:p>
          <a:p>
            <a:r>
              <a:rPr lang="en-US" dirty="0"/>
              <a:t> </a:t>
            </a:r>
            <a:r>
              <a:rPr lang="en-US" dirty="0" smtClean="0"/>
              <a:t> - offline simulation and framework</a:t>
            </a:r>
          </a:p>
          <a:p>
            <a:r>
              <a:rPr lang="en-US" dirty="0"/>
              <a:t> </a:t>
            </a:r>
            <a:r>
              <a:rPr lang="en-US" dirty="0" smtClean="0"/>
              <a:t> - late arriving particle tagger</a:t>
            </a:r>
            <a:endParaRPr lang="en-US" dirty="0"/>
          </a:p>
        </p:txBody>
      </p:sp>
      <p:pic>
        <p:nvPicPr>
          <p:cNvPr id="9" name="Picture 8" descr="Untitled 2-1 (dragged)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840" y="4225637"/>
            <a:ext cx="3419329" cy="255539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83287" y="4441596"/>
            <a:ext cx="2932546" cy="369332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7x7 crystal ECAL prototype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618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359445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CLFV: Mu2e </a:t>
            </a:r>
            <a:r>
              <a:rPr lang="en-US" sz="3200" dirty="0" smtClean="0">
                <a:solidFill>
                  <a:schemeClr val="bg1"/>
                </a:solidFill>
              </a:rPr>
              <a:t>@ FNAL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 descr="Untitled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7787"/>
            <a:ext cx="9144000" cy="3248062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1146849" y="2386061"/>
            <a:ext cx="1277696" cy="51569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383647" y="2201395"/>
            <a:ext cx="1409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Proton beam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0133" y="4841394"/>
            <a:ext cx="5628176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Same physics reach as COMET Phase-II</a:t>
            </a:r>
          </a:p>
          <a:p>
            <a:endParaRPr lang="en-US" sz="2200" dirty="0" smtClean="0"/>
          </a:p>
          <a:p>
            <a:r>
              <a:rPr lang="en-US" sz="2200" dirty="0" smtClean="0"/>
              <a:t>Consists of 3 superconducting solenoid systems</a:t>
            </a:r>
          </a:p>
          <a:p>
            <a:endParaRPr lang="en-US" sz="2200" dirty="0" smtClean="0">
              <a:solidFill>
                <a:srgbClr val="FF0000"/>
              </a:solidFill>
            </a:endParaRPr>
          </a:p>
          <a:p>
            <a:r>
              <a:rPr lang="en-US" sz="2200" dirty="0" smtClean="0">
                <a:solidFill>
                  <a:srgbClr val="FF0000"/>
                </a:solidFill>
              </a:rPr>
              <a:t>DOE </a:t>
            </a:r>
            <a:r>
              <a:rPr lang="en-US" sz="2200" dirty="0" smtClean="0">
                <a:solidFill>
                  <a:srgbClr val="FF0000"/>
                </a:solidFill>
              </a:rPr>
              <a:t>CD1 approval granted in 2012</a:t>
            </a:r>
            <a:endParaRPr lang="en-US" sz="2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278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7763664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Mu2e</a:t>
            </a:r>
            <a:r>
              <a:rPr lang="en-US" sz="3200" dirty="0" smtClean="0">
                <a:solidFill>
                  <a:schemeClr val="bg1"/>
                </a:solidFill>
              </a:rPr>
              <a:t> and g-2 @ FNAL: Proton </a:t>
            </a:r>
            <a:r>
              <a:rPr lang="en-US" sz="3200" dirty="0" smtClean="0">
                <a:solidFill>
                  <a:schemeClr val="bg1"/>
                </a:solidFill>
              </a:rPr>
              <a:t>Beam </a:t>
            </a:r>
            <a:r>
              <a:rPr lang="en-US" sz="3200" dirty="0" smtClean="0">
                <a:solidFill>
                  <a:schemeClr val="bg1"/>
                </a:solidFill>
              </a:rPr>
              <a:t>Delivery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" name="Picture 2" descr="Untitled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6" y="889160"/>
            <a:ext cx="4956848" cy="56994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41818" y="2609272"/>
            <a:ext cx="31773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Many components shared</a:t>
            </a:r>
          </a:p>
          <a:p>
            <a:r>
              <a:rPr lang="en-US" sz="2200" dirty="0"/>
              <a:t>b</a:t>
            </a:r>
            <a:r>
              <a:rPr lang="en-US" sz="2200" dirty="0" smtClean="0"/>
              <a:t>etween g-2 and Mu2e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899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654798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Mu2e and g-2 @ FNAL: </a:t>
            </a:r>
            <a:r>
              <a:rPr lang="en-US" sz="3200" dirty="0" smtClean="0">
                <a:solidFill>
                  <a:schemeClr val="bg1"/>
                </a:solidFill>
              </a:rPr>
              <a:t>Muon Campus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2" name="Picture 11" descr="MuonCampusF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08" y="1595619"/>
            <a:ext cx="8189912" cy="513266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444401" y="3792621"/>
            <a:ext cx="1313180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g-2 building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06770" y="4844211"/>
            <a:ext cx="1582484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Mu2e building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08" y="1031394"/>
            <a:ext cx="422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Construction of </a:t>
            </a:r>
            <a:r>
              <a:rPr lang="en-US" dirty="0" smtClean="0"/>
              <a:t>the g</a:t>
            </a:r>
            <a:r>
              <a:rPr lang="en-US" dirty="0" smtClean="0"/>
              <a:t>-2 building has </a:t>
            </a:r>
            <a:r>
              <a:rPr lang="en-US" dirty="0" smtClean="0"/>
              <a:t>begun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115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71697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CLFV: Timelines and expected sensitivities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2" name="Picture 1" descr="Untitled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2636"/>
            <a:ext cx="9144000" cy="44341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82106" y="5640690"/>
            <a:ext cx="6203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[Scientific case for Mu3e accepted by PSI. First tests of prototype sensors at DESY.]</a:t>
            </a:r>
          </a:p>
          <a:p>
            <a:r>
              <a:rPr lang="en-US" sz="1400" dirty="0" smtClean="0"/>
              <a:t>[Budget for COMET Phase-I beam line approved.]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98040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52249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</a:t>
            </a:r>
            <a:r>
              <a:rPr lang="en-US" sz="3200" dirty="0" smtClean="0">
                <a:solidFill>
                  <a:schemeClr val="bg1"/>
                </a:solidFill>
              </a:rPr>
              <a:t>2: the story has just begun…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16000"/>
            <a:ext cx="85571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BNL measurement differs from SM prediction by </a:t>
            </a:r>
            <a:r>
              <a:rPr lang="en-US" sz="2200" dirty="0" smtClean="0"/>
              <a:t>about </a:t>
            </a:r>
            <a:r>
              <a:rPr lang="en-US" sz="2000" dirty="0" smtClean="0"/>
              <a:t>280 </a:t>
            </a:r>
            <a:r>
              <a:rPr lang="en-US" sz="2000" dirty="0"/>
              <a:t>x 10</a:t>
            </a:r>
            <a:r>
              <a:rPr lang="en-US" sz="2000" baseline="30000" dirty="0"/>
              <a:t>-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  </a:t>
            </a:r>
            <a:r>
              <a:rPr lang="en-US" sz="2000" dirty="0" smtClean="0"/>
              <a:t>(~ 3.5 </a:t>
            </a:r>
            <a:r>
              <a:rPr lang="en-US" sz="2000" dirty="0" err="1" smtClean="0"/>
              <a:t>σ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200" dirty="0" smtClean="0"/>
              <a:t> </a:t>
            </a:r>
            <a:endParaRPr lang="en-US" sz="2200" dirty="0"/>
          </a:p>
        </p:txBody>
      </p:sp>
      <p:pic>
        <p:nvPicPr>
          <p:cNvPr id="3" name="Picture 2" descr="gm2_s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5602"/>
            <a:ext cx="4074002" cy="3909948"/>
          </a:xfrm>
          <a:prstGeom prst="rect">
            <a:avLst/>
          </a:prstGeom>
        </p:spPr>
      </p:pic>
      <p:pic>
        <p:nvPicPr>
          <p:cNvPr id="9" name="Picture 8" descr="jgaffhc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865" y="1655602"/>
            <a:ext cx="4744225" cy="35581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87576" y="4977181"/>
            <a:ext cx="38608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</a:t>
            </a:r>
            <a:r>
              <a:rPr lang="en-US" baseline="30000" dirty="0" smtClean="0">
                <a:solidFill>
                  <a:srgbClr val="0000FF"/>
                </a:solidFill>
              </a:rPr>
              <a:t>nd</a:t>
            </a:r>
            <a:r>
              <a:rPr lang="en-US" dirty="0" smtClean="0">
                <a:solidFill>
                  <a:srgbClr val="0000FF"/>
                </a:solidFill>
              </a:rPr>
              <a:t> most cited paper(s) in experimental</a:t>
            </a:r>
          </a:p>
          <a:p>
            <a:r>
              <a:rPr lang="en-US" dirty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article </a:t>
            </a:r>
            <a:r>
              <a:rPr lang="en-US" dirty="0" smtClean="0">
                <a:solidFill>
                  <a:srgbClr val="0000FF"/>
                </a:solidFill>
              </a:rPr>
              <a:t>physics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1441" y="5747642"/>
            <a:ext cx="8469085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Have to firmly establish discrepancy and find/constrain NP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837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760035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</a:t>
            </a:r>
            <a:r>
              <a:rPr lang="en-US" sz="3200" dirty="0" smtClean="0">
                <a:solidFill>
                  <a:schemeClr val="bg1"/>
                </a:solidFill>
              </a:rPr>
              <a:t>-2 </a:t>
            </a:r>
            <a:r>
              <a:rPr lang="en-US" sz="3200" dirty="0" smtClean="0">
                <a:solidFill>
                  <a:schemeClr val="bg1"/>
                </a:solidFill>
              </a:rPr>
              <a:t>@ FNAL: </a:t>
            </a:r>
            <a:r>
              <a:rPr lang="en-US" sz="3200" dirty="0" smtClean="0">
                <a:solidFill>
                  <a:schemeClr val="bg1"/>
                </a:solidFill>
              </a:rPr>
              <a:t>aiming </a:t>
            </a:r>
            <a:r>
              <a:rPr lang="en-US" sz="3200" dirty="0" smtClean="0">
                <a:solidFill>
                  <a:schemeClr val="bg1"/>
                </a:solidFill>
              </a:rPr>
              <a:t>for 0.14 </a:t>
            </a:r>
            <a:r>
              <a:rPr lang="en-US" sz="3200" dirty="0" smtClean="0">
                <a:solidFill>
                  <a:schemeClr val="bg1"/>
                </a:solidFill>
              </a:rPr>
              <a:t>ppm precision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" y="1221537"/>
            <a:ext cx="313377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Use established technique </a:t>
            </a:r>
            <a:r>
              <a:rPr lang="en-US" sz="2000" dirty="0" smtClean="0"/>
              <a:t>(</a:t>
            </a:r>
            <a:r>
              <a:rPr lang="en-US" sz="2000" dirty="0" smtClean="0"/>
              <a:t>&amp; apparatus)</a:t>
            </a:r>
          </a:p>
          <a:p>
            <a:pPr marL="342900" indent="-342900">
              <a:buAutoNum type="arabicPeriod"/>
            </a:pPr>
            <a:endParaRPr lang="en-US" sz="2000" dirty="0" smtClean="0"/>
          </a:p>
          <a:p>
            <a:pPr marL="342900" indent="-342900">
              <a:buAutoNum type="arabicPeriod"/>
            </a:pPr>
            <a:r>
              <a:rPr lang="en-US" sz="2000" dirty="0" smtClean="0"/>
              <a:t>Increase # </a:t>
            </a:r>
            <a:r>
              <a:rPr lang="en-US" sz="2000" dirty="0" smtClean="0"/>
              <a:t>of </a:t>
            </a:r>
            <a:r>
              <a:rPr lang="en-US" sz="2000" dirty="0" err="1" smtClean="0"/>
              <a:t>muons</a:t>
            </a:r>
            <a:r>
              <a:rPr lang="en-US" sz="2000" dirty="0" smtClean="0"/>
              <a:t> </a:t>
            </a:r>
            <a:r>
              <a:rPr lang="en-US" sz="2000" dirty="0" smtClean="0"/>
              <a:t>by factor of  21 </a:t>
            </a:r>
            <a:r>
              <a:rPr lang="en-US" sz="2000" dirty="0" smtClean="0"/>
              <a:t>to </a:t>
            </a:r>
            <a:r>
              <a:rPr lang="en-US" sz="2000" dirty="0" smtClean="0"/>
              <a:t>reduce statistical error by over </a:t>
            </a:r>
            <a:r>
              <a:rPr lang="en-US" sz="2000" dirty="0" smtClean="0"/>
              <a:t>4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3.   Reduce systematics by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     </a:t>
            </a:r>
            <a:r>
              <a:rPr lang="en-US" sz="2000" dirty="0" smtClean="0"/>
              <a:t>factor of 3</a:t>
            </a:r>
          </a:p>
          <a:p>
            <a:endParaRPr lang="en-US" sz="2000" dirty="0" smtClean="0"/>
          </a:p>
        </p:txBody>
      </p:sp>
      <p:pic>
        <p:nvPicPr>
          <p:cNvPr id="8" name="Picture 7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50" y="5139914"/>
            <a:ext cx="8331200" cy="469900"/>
          </a:xfrm>
          <a:prstGeom prst="rect">
            <a:avLst/>
          </a:prstGeom>
        </p:spPr>
      </p:pic>
      <p:pic>
        <p:nvPicPr>
          <p:cNvPr id="10" name="Picture 9" descr="latex-image-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172" y="6236097"/>
            <a:ext cx="5581896" cy="38246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41532" y="4618182"/>
            <a:ext cx="2407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BNL  uncertainty (10</a:t>
            </a:r>
            <a:r>
              <a:rPr lang="en-US" b="1" baseline="30000" dirty="0" smtClean="0"/>
              <a:t>-11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86113" y="5763491"/>
            <a:ext cx="2811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SM  uncertainty (10</a:t>
            </a:r>
            <a:r>
              <a:rPr lang="en-US" b="1" baseline="30000" dirty="0" smtClean="0"/>
              <a:t>-11</a:t>
            </a:r>
            <a:r>
              <a:rPr lang="en-US" b="1" dirty="0" smtClean="0"/>
              <a:t>) now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050175" y="4599832"/>
            <a:ext cx="3485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Proposed FNAL uncertainty (10</a:t>
            </a:r>
            <a:r>
              <a:rPr lang="en-US" b="1" baseline="30000" dirty="0" smtClean="0"/>
              <a:t>-11</a:t>
            </a:r>
            <a:r>
              <a:rPr lang="en-US" b="1" dirty="0" smtClean="0"/>
              <a:t>)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147420" y="5763491"/>
            <a:ext cx="2859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SM  uncertainty (10</a:t>
            </a:r>
            <a:r>
              <a:rPr lang="en-US" b="1" baseline="30000" dirty="0" smtClean="0"/>
              <a:t>-11</a:t>
            </a:r>
            <a:r>
              <a:rPr lang="en-US" b="1" dirty="0" smtClean="0"/>
              <a:t>) 2017</a:t>
            </a:r>
            <a:endParaRPr lang="en-US" b="1" dirty="0"/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3276739" y="1593143"/>
            <a:ext cx="5710237" cy="2497138"/>
            <a:chOff x="432" y="1008"/>
            <a:chExt cx="4842" cy="2117"/>
          </a:xfrm>
        </p:grpSpPr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32" y="1008"/>
              <a:ext cx="4842" cy="2117"/>
            </a:xfrm>
            <a:prstGeom prst="rect">
              <a:avLst/>
            </a:prstGeom>
            <a:solidFill>
              <a:srgbClr val="BBE0E3"/>
            </a:solidFill>
            <a:ln w="2540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16" name="Picture 15" descr="g-2-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18965" r="734" b="18965"/>
            <a:stretch>
              <a:fillRect/>
            </a:stretch>
          </p:blipFill>
          <p:spPr bwMode="auto">
            <a:xfrm>
              <a:off x="2824" y="1019"/>
              <a:ext cx="2434" cy="20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98" y="1069"/>
              <a:ext cx="2082" cy="1966"/>
            </a:xfrm>
            <a:custGeom>
              <a:avLst/>
              <a:gdLst>
                <a:gd name="T0" fmla="*/ 0 w 1696"/>
                <a:gd name="T1" fmla="*/ 0 h 1680"/>
                <a:gd name="T2" fmla="*/ 624 w 1696"/>
                <a:gd name="T3" fmla="*/ 48 h 1680"/>
                <a:gd name="T4" fmla="*/ 1152 w 1696"/>
                <a:gd name="T5" fmla="*/ 288 h 1680"/>
                <a:gd name="T6" fmla="*/ 1440 w 1696"/>
                <a:gd name="T7" fmla="*/ 576 h 1680"/>
                <a:gd name="T8" fmla="*/ 1584 w 1696"/>
                <a:gd name="T9" fmla="*/ 864 h 1680"/>
                <a:gd name="T10" fmla="*/ 1680 w 1696"/>
                <a:gd name="T11" fmla="*/ 1248 h 1680"/>
                <a:gd name="T12" fmla="*/ 1680 w 1696"/>
                <a:gd name="T13" fmla="*/ 1440 h 1680"/>
                <a:gd name="T14" fmla="*/ 1632 w 1696"/>
                <a:gd name="T15" fmla="*/ 1680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96" h="1680">
                  <a:moveTo>
                    <a:pt x="0" y="0"/>
                  </a:moveTo>
                  <a:cubicBezTo>
                    <a:pt x="216" y="0"/>
                    <a:pt x="432" y="0"/>
                    <a:pt x="624" y="48"/>
                  </a:cubicBezTo>
                  <a:cubicBezTo>
                    <a:pt x="816" y="96"/>
                    <a:pt x="1016" y="200"/>
                    <a:pt x="1152" y="288"/>
                  </a:cubicBezTo>
                  <a:cubicBezTo>
                    <a:pt x="1288" y="376"/>
                    <a:pt x="1368" y="480"/>
                    <a:pt x="1440" y="576"/>
                  </a:cubicBezTo>
                  <a:cubicBezTo>
                    <a:pt x="1512" y="672"/>
                    <a:pt x="1544" y="752"/>
                    <a:pt x="1584" y="864"/>
                  </a:cubicBezTo>
                  <a:cubicBezTo>
                    <a:pt x="1624" y="976"/>
                    <a:pt x="1664" y="1152"/>
                    <a:pt x="1680" y="1248"/>
                  </a:cubicBezTo>
                  <a:cubicBezTo>
                    <a:pt x="1696" y="1344"/>
                    <a:pt x="1688" y="1368"/>
                    <a:pt x="1680" y="1440"/>
                  </a:cubicBezTo>
                  <a:cubicBezTo>
                    <a:pt x="1672" y="1512"/>
                    <a:pt x="1652" y="1596"/>
                    <a:pt x="1632" y="1680"/>
                  </a:cubicBezTo>
                </a:path>
              </a:pathLst>
            </a:custGeom>
            <a:noFill/>
            <a:ln w="19050" cap="rnd" cmpd="sng">
              <a:solidFill>
                <a:srgbClr val="000000"/>
              </a:solidFill>
              <a:prstDash val="sysDot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598" y="1069"/>
              <a:ext cx="405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9" name="Line 11"/>
            <p:cNvSpPr>
              <a:spLocks noChangeShapeType="1"/>
            </p:cNvSpPr>
            <p:nvPr/>
          </p:nvSpPr>
          <p:spPr bwMode="auto">
            <a:xfrm>
              <a:off x="1520" y="1171"/>
              <a:ext cx="373" cy="151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0" name="Line 12"/>
            <p:cNvSpPr>
              <a:spLocks noChangeShapeType="1"/>
            </p:cNvSpPr>
            <p:nvPr/>
          </p:nvSpPr>
          <p:spPr bwMode="auto">
            <a:xfrm>
              <a:off x="2238" y="1585"/>
              <a:ext cx="242" cy="2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1" name="Line 13"/>
            <p:cNvSpPr>
              <a:spLocks noChangeShapeType="1"/>
            </p:cNvSpPr>
            <p:nvPr/>
          </p:nvSpPr>
          <p:spPr bwMode="auto">
            <a:xfrm>
              <a:off x="2541" y="2067"/>
              <a:ext cx="135" cy="33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2" name="Line 14"/>
            <p:cNvSpPr>
              <a:spLocks noChangeShapeType="1"/>
            </p:cNvSpPr>
            <p:nvPr/>
          </p:nvSpPr>
          <p:spPr bwMode="auto">
            <a:xfrm flipH="1">
              <a:off x="2625" y="2702"/>
              <a:ext cx="44" cy="275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3" name="Line 15"/>
            <p:cNvSpPr>
              <a:spLocks noChangeShapeType="1"/>
            </p:cNvSpPr>
            <p:nvPr/>
          </p:nvSpPr>
          <p:spPr bwMode="auto">
            <a:xfrm>
              <a:off x="598" y="1095"/>
              <a:ext cx="40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4" name="Line 16"/>
            <p:cNvSpPr>
              <a:spLocks noChangeShapeType="1"/>
            </p:cNvSpPr>
            <p:nvPr/>
          </p:nvSpPr>
          <p:spPr bwMode="auto">
            <a:xfrm>
              <a:off x="1509" y="1171"/>
              <a:ext cx="283" cy="22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5" name="Line 17"/>
            <p:cNvSpPr>
              <a:spLocks noChangeShapeType="1"/>
            </p:cNvSpPr>
            <p:nvPr/>
          </p:nvSpPr>
          <p:spPr bwMode="auto">
            <a:xfrm>
              <a:off x="2230" y="1589"/>
              <a:ext cx="92" cy="28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6" name="Line 18"/>
            <p:cNvSpPr>
              <a:spLocks noChangeShapeType="1"/>
            </p:cNvSpPr>
            <p:nvPr/>
          </p:nvSpPr>
          <p:spPr bwMode="auto">
            <a:xfrm flipH="1">
              <a:off x="2459" y="2070"/>
              <a:ext cx="79" cy="29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7" name="Line 19"/>
            <p:cNvSpPr>
              <a:spLocks noChangeShapeType="1"/>
            </p:cNvSpPr>
            <p:nvPr/>
          </p:nvSpPr>
          <p:spPr bwMode="auto">
            <a:xfrm flipH="1">
              <a:off x="2395" y="2706"/>
              <a:ext cx="267" cy="129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 rot="1199615">
              <a:off x="1417" y="1287"/>
              <a:ext cx="117" cy="174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 rot="408345">
              <a:off x="938" y="1156"/>
              <a:ext cx="116" cy="174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 rot="1833019">
              <a:off x="1798" y="1456"/>
              <a:ext cx="116" cy="172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1" name="Rectangle 30"/>
            <p:cNvSpPr>
              <a:spLocks noChangeArrowheads="1"/>
            </p:cNvSpPr>
            <p:nvPr/>
          </p:nvSpPr>
          <p:spPr bwMode="auto">
            <a:xfrm rot="2940891">
              <a:off x="2080" y="1691"/>
              <a:ext cx="114" cy="172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 rot="4118301">
              <a:off x="2279" y="2013"/>
              <a:ext cx="116" cy="172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 rot="4266545">
              <a:off x="2381" y="2392"/>
              <a:ext cx="114" cy="172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 rot="-15180955">
              <a:off x="2398" y="2840"/>
              <a:ext cx="114" cy="172"/>
            </a:xfrm>
            <a:prstGeom prst="rect">
              <a:avLst/>
            </a:prstGeom>
            <a:solidFill>
              <a:srgbClr val="3333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1071" y="1083"/>
              <a:ext cx="339" cy="289"/>
            </a:xfrm>
            <a:custGeom>
              <a:avLst/>
              <a:gdLst>
                <a:gd name="T0" fmla="*/ 0 w 282"/>
                <a:gd name="T1" fmla="*/ 0 h 240"/>
                <a:gd name="T2" fmla="*/ 114 w 282"/>
                <a:gd name="T3" fmla="*/ 30 h 240"/>
                <a:gd name="T4" fmla="*/ 159 w 282"/>
                <a:gd name="T5" fmla="*/ 60 h 240"/>
                <a:gd name="T6" fmla="*/ 186 w 282"/>
                <a:gd name="T7" fmla="*/ 81 h 240"/>
                <a:gd name="T8" fmla="*/ 228 w 282"/>
                <a:gd name="T9" fmla="*/ 135 h 240"/>
                <a:gd name="T10" fmla="*/ 267 w 282"/>
                <a:gd name="T11" fmla="*/ 201 h 240"/>
                <a:gd name="T12" fmla="*/ 282 w 282"/>
                <a:gd name="T13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2" h="240">
                  <a:moveTo>
                    <a:pt x="0" y="0"/>
                  </a:moveTo>
                  <a:cubicBezTo>
                    <a:pt x="51" y="4"/>
                    <a:pt x="70" y="15"/>
                    <a:pt x="114" y="30"/>
                  </a:cubicBezTo>
                  <a:cubicBezTo>
                    <a:pt x="132" y="36"/>
                    <a:pt x="142" y="54"/>
                    <a:pt x="159" y="60"/>
                  </a:cubicBezTo>
                  <a:cubicBezTo>
                    <a:pt x="173" y="74"/>
                    <a:pt x="164" y="67"/>
                    <a:pt x="186" y="81"/>
                  </a:cubicBezTo>
                  <a:cubicBezTo>
                    <a:pt x="204" y="93"/>
                    <a:pt x="217" y="118"/>
                    <a:pt x="228" y="135"/>
                  </a:cubicBezTo>
                  <a:cubicBezTo>
                    <a:pt x="244" y="159"/>
                    <a:pt x="259" y="174"/>
                    <a:pt x="267" y="201"/>
                  </a:cubicBezTo>
                  <a:cubicBezTo>
                    <a:pt x="271" y="215"/>
                    <a:pt x="282" y="226"/>
                    <a:pt x="282" y="240"/>
                  </a:cubicBezTo>
                </a:path>
              </a:pathLst>
            </a:custGeom>
            <a:noFill/>
            <a:ln w="19050" cap="flat" cmpd="sng">
              <a:solidFill>
                <a:srgbClr val="333399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99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6" name="Line 28"/>
            <p:cNvSpPr>
              <a:spLocks noChangeShapeType="1"/>
            </p:cNvSpPr>
            <p:nvPr/>
          </p:nvSpPr>
          <p:spPr bwMode="auto">
            <a:xfrm>
              <a:off x="655" y="2340"/>
              <a:ext cx="289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7" name="Text Box 29"/>
            <p:cNvSpPr txBox="1">
              <a:spLocks noChangeArrowheads="1"/>
            </p:cNvSpPr>
            <p:nvPr/>
          </p:nvSpPr>
          <p:spPr bwMode="auto">
            <a:xfrm>
              <a:off x="945" y="2225"/>
              <a:ext cx="867" cy="4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99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b="1">
                  <a:solidFill>
                    <a:srgbClr val="000000"/>
                  </a:solidFill>
                  <a:cs typeface="+mn-cs"/>
                </a:rPr>
                <a:t>Momentum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1200" b="1">
                  <a:solidFill>
                    <a:srgbClr val="FF0000"/>
                  </a:solidFill>
                  <a:cs typeface="+mn-cs"/>
                </a:rPr>
                <a:t>Spin</a:t>
              </a:r>
            </a:p>
          </p:txBody>
        </p:sp>
        <p:sp>
          <p:nvSpPr>
            <p:cNvPr id="38" name="Line 30"/>
            <p:cNvSpPr>
              <a:spLocks noChangeShapeType="1"/>
            </p:cNvSpPr>
            <p:nvPr/>
          </p:nvSpPr>
          <p:spPr bwMode="auto">
            <a:xfrm>
              <a:off x="674" y="2548"/>
              <a:ext cx="28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39" name="Text Box 31"/>
            <p:cNvSpPr txBox="1">
              <a:spLocks noChangeArrowheads="1"/>
            </p:cNvSpPr>
            <p:nvPr/>
          </p:nvSpPr>
          <p:spPr bwMode="auto">
            <a:xfrm>
              <a:off x="1090" y="1130"/>
              <a:ext cx="404" cy="2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333399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600" b="1">
                  <a:solidFill>
                    <a:srgbClr val="333399"/>
                  </a:solidFill>
                  <a:cs typeface="+mn-cs"/>
                </a:rPr>
                <a:t>e</a:t>
              </a:r>
              <a:endParaRPr lang="en-US" sz="1600" b="1" baseline="30000">
                <a:solidFill>
                  <a:srgbClr val="333399"/>
                </a:solidFill>
                <a:cs typeface="+mn-cs"/>
              </a:endParaRPr>
            </a:p>
          </p:txBody>
        </p:sp>
        <p:sp>
          <p:nvSpPr>
            <p:cNvPr id="40" name="Line 32"/>
            <p:cNvSpPr>
              <a:spLocks noChangeShapeType="1"/>
            </p:cNvSpPr>
            <p:nvPr/>
          </p:nvSpPr>
          <p:spPr bwMode="auto">
            <a:xfrm>
              <a:off x="2824" y="1008"/>
              <a:ext cx="0" cy="2117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41" name="Picture 40" descr="TP_tmp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1787"/>
              <a:ext cx="1295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131" y="1130911"/>
            <a:ext cx="29210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3427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650570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Introduction: Lepton Dipole Moments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46788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23297" y="783292"/>
            <a:ext cx="8889699" cy="6237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</a:rPr>
              <a:t>Flavour</a:t>
            </a:r>
            <a:r>
              <a:rPr lang="en-US" sz="2000" dirty="0" smtClean="0">
                <a:solidFill>
                  <a:srgbClr val="0000FF"/>
                </a:solidFill>
              </a:rPr>
              <a:t> Conserving:</a:t>
            </a:r>
            <a:endParaRPr lang="en-US" sz="2000" dirty="0" smtClean="0"/>
          </a:p>
          <a:p>
            <a:endParaRPr lang="en-US" sz="2000" dirty="0" smtClean="0"/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Interaction with E and B fields: 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g-2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EDM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:                             is CP-violating and very small within the SM</a:t>
            </a:r>
          </a:p>
          <a:p>
            <a:pPr>
              <a:lnSpc>
                <a:spcPct val="120000"/>
              </a:lnSpc>
            </a:pP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      (from quark CKM in 4-loop diagrams                                 , larger from Maj. </a:t>
            </a:r>
            <a:r>
              <a:rPr lang="el-GR" sz="2000" dirty="0" smtClean="0">
                <a:solidFill>
                  <a:schemeClr val="bg1">
                    <a:lumMod val="50000"/>
                  </a:schemeClr>
                </a:solidFill>
              </a:rPr>
              <a:t>ν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's)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US" sz="2000" dirty="0" smtClean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sz="2000" dirty="0" err="1" smtClean="0">
                <a:solidFill>
                  <a:srgbClr val="FF0000"/>
                </a:solidFill>
              </a:rPr>
              <a:t>Flavour</a:t>
            </a:r>
            <a:r>
              <a:rPr lang="en-US" sz="2000" dirty="0" smtClean="0">
                <a:solidFill>
                  <a:srgbClr val="FF0000"/>
                </a:solidFill>
              </a:rPr>
              <a:t> Violating:  </a:t>
            </a:r>
            <a:endParaRPr lang="en-US" sz="2000" dirty="0">
              <a:solidFill>
                <a:srgbClr val="FF0000"/>
              </a:solidFill>
            </a:endParaRPr>
          </a:p>
          <a:p>
            <a:pPr>
              <a:lnSpc>
                <a:spcPct val="120000"/>
              </a:lnSpc>
            </a:pPr>
            <a:endParaRPr lang="en-US" sz="2000" dirty="0">
              <a:solidFill>
                <a:srgbClr val="0000FF"/>
              </a:solidFill>
            </a:endParaRPr>
          </a:p>
          <a:p>
            <a:pPr>
              <a:lnSpc>
                <a:spcPct val="120000"/>
              </a:lnSpc>
            </a:pPr>
            <a:endParaRPr lang="en-US" sz="2000" dirty="0">
              <a:solidFill>
                <a:srgbClr val="0000FF"/>
              </a:solidFill>
            </a:endParaRPr>
          </a:p>
          <a:p>
            <a:pPr>
              <a:lnSpc>
                <a:spcPct val="120000"/>
              </a:lnSpc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lnSpc>
                <a:spcPct val="120000"/>
              </a:lnSpc>
            </a:pPr>
            <a:endParaRPr lang="en-US" sz="2000" dirty="0" smtClean="0"/>
          </a:p>
          <a:p>
            <a:pPr>
              <a:lnSpc>
                <a:spcPct val="120000"/>
              </a:lnSpc>
            </a:pP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Also                          and                         `</a:t>
            </a:r>
            <a:r>
              <a:rPr lang="en-US" sz="2000" dirty="0" smtClean="0"/>
              <a:t>conversion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’, all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procs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. have similar diagrams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20000"/>
              </a:lnSpc>
            </a:pP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 descr="aqed1.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7240" y="-832837"/>
            <a:ext cx="4074185" cy="5272474"/>
          </a:xfrm>
          <a:prstGeom prst="rect">
            <a:avLst/>
          </a:prstGeom>
        </p:spPr>
      </p:pic>
      <p:pic>
        <p:nvPicPr>
          <p:cNvPr id="13" name="Picture 12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960" y="2214809"/>
            <a:ext cx="7785100" cy="469900"/>
          </a:xfrm>
          <a:prstGeom prst="rect">
            <a:avLst/>
          </a:prstGeom>
        </p:spPr>
      </p:pic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3989" y="2923117"/>
            <a:ext cx="1270000" cy="469900"/>
          </a:xfrm>
          <a:prstGeom prst="rect">
            <a:avLst/>
          </a:prstGeom>
        </p:spPr>
      </p:pic>
      <p:pic>
        <p:nvPicPr>
          <p:cNvPr id="15" name="Picture 14" descr="latex-image-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150" y="3697111"/>
            <a:ext cx="1689100" cy="279400"/>
          </a:xfrm>
          <a:prstGeom prst="rect">
            <a:avLst/>
          </a:prstGeom>
        </p:spPr>
      </p:pic>
      <p:pic>
        <p:nvPicPr>
          <p:cNvPr id="16" name="Picture 15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500" y="4306312"/>
            <a:ext cx="4889500" cy="825500"/>
          </a:xfrm>
          <a:prstGeom prst="rect">
            <a:avLst/>
          </a:prstGeom>
        </p:spPr>
      </p:pic>
      <p:pic>
        <p:nvPicPr>
          <p:cNvPr id="17" name="Picture 16" descr="latex-image-1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784" y="1485900"/>
            <a:ext cx="2120900" cy="317500"/>
          </a:xfrm>
          <a:prstGeom prst="rect">
            <a:avLst/>
          </a:prstGeom>
        </p:spPr>
      </p:pic>
      <p:pic>
        <p:nvPicPr>
          <p:cNvPr id="18" name="Picture 17" descr="LFVSM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128" y="4549595"/>
            <a:ext cx="2795601" cy="1577006"/>
          </a:xfrm>
          <a:prstGeom prst="rect">
            <a:avLst/>
          </a:prstGeom>
        </p:spPr>
      </p:pic>
      <p:pic>
        <p:nvPicPr>
          <p:cNvPr id="21" name="Picture 20" descr="latex-image-1.pdf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27" y="6268156"/>
            <a:ext cx="1257300" cy="2794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4502150" y="5214012"/>
            <a:ext cx="3764844" cy="9267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rgbClr val="0000FF"/>
                </a:solidFill>
              </a:rPr>
              <a:t>EDM</a:t>
            </a:r>
            <a:r>
              <a:rPr lang="en-US" sz="2000" dirty="0"/>
              <a:t> or </a:t>
            </a:r>
            <a:r>
              <a:rPr lang="en-US" sz="2000" dirty="0">
                <a:solidFill>
                  <a:srgbClr val="FF0000"/>
                </a:solidFill>
              </a:rPr>
              <a:t>CLFV</a:t>
            </a:r>
            <a:r>
              <a:rPr lang="en-US" sz="2000" dirty="0"/>
              <a:t> measurement ≠ 0 </a:t>
            </a:r>
          </a:p>
          <a:p>
            <a:pPr>
              <a:lnSpc>
                <a:spcPct val="120000"/>
              </a:lnSpc>
            </a:pPr>
            <a:r>
              <a:rPr lang="en-US" sz="2000" dirty="0" smtClean="0"/>
              <a:t>would </a:t>
            </a:r>
            <a:r>
              <a:rPr lang="en-US" sz="2000" dirty="0"/>
              <a:t>be a clear signal for NP</a:t>
            </a:r>
          </a:p>
        </p:txBody>
      </p:sp>
      <p:pic>
        <p:nvPicPr>
          <p:cNvPr id="25" name="Picture 24" descr="latex-image-1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527" y="6299905"/>
            <a:ext cx="1206500" cy="24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106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510909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g</a:t>
            </a:r>
            <a:r>
              <a:rPr lang="en-US" sz="3200" dirty="0" smtClean="0">
                <a:solidFill>
                  <a:schemeClr val="bg1"/>
                </a:solidFill>
              </a:rPr>
              <a:t>-2 @ FNAL: work has begun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14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56" y="3686847"/>
            <a:ext cx="5146404" cy="307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05" y="839250"/>
            <a:ext cx="4544295" cy="279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724880" y="881434"/>
            <a:ext cx="2001457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BNL Ring May 2012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95637" y="4618182"/>
            <a:ext cx="2944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Must be shipped in one piece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301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71689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g-2 </a:t>
            </a:r>
            <a:r>
              <a:rPr lang="en-US" sz="3200" dirty="0" smtClean="0">
                <a:solidFill>
                  <a:schemeClr val="bg1"/>
                </a:solidFill>
              </a:rPr>
              <a:t>@ FNAL: planned transport of the ring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04297" y="1730301"/>
            <a:ext cx="36109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4 week journey of </a:t>
            </a:r>
            <a:r>
              <a:rPr lang="en-US" sz="2200" dirty="0" smtClean="0"/>
              <a:t>the ring </a:t>
            </a:r>
            <a:r>
              <a:rPr lang="en-US" sz="2200" dirty="0" smtClean="0"/>
              <a:t>from </a:t>
            </a:r>
            <a:r>
              <a:rPr lang="en-US" sz="2200" dirty="0" smtClean="0"/>
              <a:t>BNL to FNAL </a:t>
            </a:r>
            <a:r>
              <a:rPr lang="en-US" sz="2200" dirty="0" smtClean="0"/>
              <a:t>to begin June 2013</a:t>
            </a:r>
            <a:endParaRPr lang="en-US" sz="2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514" y="877453"/>
            <a:ext cx="4847629" cy="289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4125576" y="3598200"/>
            <a:ext cx="4933757" cy="3175634"/>
            <a:chOff x="-2736527" y="509401"/>
            <a:chExt cx="9798073" cy="5129399"/>
          </a:xfrm>
        </p:grpSpPr>
        <p:grpSp>
          <p:nvGrpSpPr>
            <p:cNvPr id="16" name="Group 15"/>
            <p:cNvGrpSpPr/>
            <p:nvPr/>
          </p:nvGrpSpPr>
          <p:grpSpPr>
            <a:xfrm>
              <a:off x="-2736527" y="509401"/>
              <a:ext cx="9798073" cy="5129399"/>
              <a:chOff x="-2736527" y="509401"/>
              <a:chExt cx="9798073" cy="5129399"/>
            </a:xfrm>
          </p:grpSpPr>
          <p:pic>
            <p:nvPicPr>
              <p:cNvPr id="18" name="Picture 1" descr="IllinoisTollway-So-Beloit-Toll-Exch-with-vehicles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2736527" y="509401"/>
                <a:ext cx="9798073" cy="5129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63" t="32729" r="37067" b="47168"/>
              <a:stretch>
                <a:fillRect/>
              </a:stretch>
            </p:blipFill>
            <p:spPr bwMode="auto">
              <a:xfrm>
                <a:off x="-1461704" y="3875088"/>
                <a:ext cx="6529387" cy="1627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7" name="TextBox 16"/>
            <p:cNvSpPr txBox="1">
              <a:spLocks noChangeArrowheads="1"/>
            </p:cNvSpPr>
            <p:nvPr/>
          </p:nvSpPr>
          <p:spPr bwMode="auto">
            <a:xfrm>
              <a:off x="-687389" y="3477383"/>
              <a:ext cx="4768242" cy="39770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000" b="1">
                  <a:solidFill>
                    <a:srgbClr val="FF33CC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000" b="1">
                  <a:solidFill>
                    <a:srgbClr val="FF33CC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000" b="1">
                  <a:solidFill>
                    <a:srgbClr val="FF33CC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000" b="1">
                  <a:solidFill>
                    <a:srgbClr val="FF33CC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000" b="1">
                  <a:solidFill>
                    <a:srgbClr val="FF33CC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rgbClr val="FF33CC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rgbClr val="FF33CC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rgbClr val="FF33CC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50000"/>
                </a:spcBef>
                <a:spcAft>
                  <a:spcPct val="0"/>
                </a:spcAft>
                <a:defRPr sz="2000" b="1">
                  <a:solidFill>
                    <a:srgbClr val="FF33CC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 dirty="0">
                  <a:solidFill>
                    <a:srgbClr val="FF0000"/>
                  </a:solidFill>
                </a:rPr>
                <a:t>15.24 </a:t>
              </a:r>
              <a:r>
                <a:rPr lang="en-US" sz="1000" dirty="0" smtClean="0">
                  <a:solidFill>
                    <a:srgbClr val="FF0000"/>
                  </a:solidFill>
                </a:rPr>
                <a:t>m ≈ </a:t>
              </a:r>
              <a:r>
                <a:rPr lang="en-US" sz="1000" dirty="0">
                  <a:solidFill>
                    <a:srgbClr val="FF0000"/>
                  </a:solidFill>
                </a:rPr>
                <a:t>30 cm to spare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20133" y="4879879"/>
            <a:ext cx="33283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CDR being </a:t>
            </a:r>
            <a:r>
              <a:rPr lang="en-US" sz="2200" dirty="0" err="1" smtClean="0"/>
              <a:t>finalised</a:t>
            </a:r>
            <a:r>
              <a:rPr lang="en-US" sz="2200" dirty="0" smtClean="0"/>
              <a:t> now</a:t>
            </a:r>
          </a:p>
          <a:p>
            <a:endParaRPr lang="en-US" sz="2200" dirty="0" smtClean="0"/>
          </a:p>
          <a:p>
            <a:r>
              <a:rPr lang="en-US" sz="2200" dirty="0" smtClean="0"/>
              <a:t>Expect DOE CD1 in summer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69870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513173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</a:t>
            </a:r>
            <a:r>
              <a:rPr lang="en-US" sz="3200" dirty="0" smtClean="0">
                <a:solidFill>
                  <a:schemeClr val="bg1"/>
                </a:solidFill>
              </a:rPr>
              <a:t>-</a:t>
            </a:r>
            <a:r>
              <a:rPr lang="en-US" sz="3200" dirty="0" smtClean="0">
                <a:solidFill>
                  <a:schemeClr val="bg1"/>
                </a:solidFill>
              </a:rPr>
              <a:t>2 @ FNAL: UK contributions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958" y="917881"/>
            <a:ext cx="613650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Proposed contributions from 5 institutes in 5 areas:</a:t>
            </a:r>
          </a:p>
          <a:p>
            <a:endParaRPr lang="en-US" sz="2200" dirty="0" smtClean="0"/>
          </a:p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- Construction of straw trackers (Liverpool)</a:t>
            </a:r>
          </a:p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- Squid Magnetometer (Oxford)</a:t>
            </a:r>
          </a:p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- DAQ (UCL/Oxford)</a:t>
            </a:r>
          </a:p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- Injection system (STFC RAL TD/STFC Cockcroft)</a:t>
            </a:r>
          </a:p>
          <a:p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- Physics </a:t>
            </a:r>
            <a:r>
              <a:rPr lang="en-US" sz="2200" dirty="0" err="1" smtClean="0">
                <a:solidFill>
                  <a:schemeClr val="bg1">
                    <a:lumMod val="50000"/>
                  </a:schemeClr>
                </a:solidFill>
              </a:rPr>
              <a:t>optimisation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 (hadronic SM contribution</a:t>
            </a:r>
            <a:r>
              <a:rPr lang="en-US" sz="2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en-US" sz="2200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2200" dirty="0"/>
          </a:p>
          <a:p>
            <a:r>
              <a:rPr lang="en-US" sz="2200" dirty="0" smtClean="0"/>
              <a:t>First beam in muon storage ring @ FNAL in 2016. </a:t>
            </a:r>
          </a:p>
        </p:txBody>
      </p:sp>
      <p:pic>
        <p:nvPicPr>
          <p:cNvPr id="7" name="Picture 6" descr="Untitled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3" y="4393409"/>
            <a:ext cx="8636000" cy="22497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48039" y="5144746"/>
            <a:ext cx="1412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$40M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264304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31775" y="990600"/>
            <a:ext cx="8234363" cy="2474913"/>
          </a:xfrm>
        </p:spPr>
        <p:txBody>
          <a:bodyPr rIns="116952"/>
          <a:lstStyle/>
          <a:p>
            <a:pPr marL="268914" indent="-241020">
              <a:spcBef>
                <a:spcPts val="773"/>
              </a:spcBef>
              <a:defRPr/>
            </a:pPr>
            <a:r>
              <a:rPr lang="en-US" altLang="ja-JP" dirty="0" smtClean="0"/>
              <a:t>Complementary</a:t>
            </a:r>
            <a:r>
              <a:rPr lang="en-US" altLang="ja-JP" dirty="0" smtClean="0"/>
              <a:t>!</a:t>
            </a:r>
          </a:p>
        </p:txBody>
      </p:sp>
      <p:sp>
        <p:nvSpPr>
          <p:cNvPr id="158723" name="Rectangle 3"/>
          <p:cNvSpPr>
            <a:spLocks/>
          </p:cNvSpPr>
          <p:nvPr/>
        </p:nvSpPr>
        <p:spPr bwMode="auto">
          <a:xfrm>
            <a:off x="6554788" y="6245225"/>
            <a:ext cx="2143125" cy="24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24" bIns="0"/>
          <a:lstStyle/>
          <a:p>
            <a:pPr marL="39688" algn="r" defTabSz="64135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3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22</a:t>
            </a:r>
          </a:p>
        </p:txBody>
      </p:sp>
      <p:pic>
        <p:nvPicPr>
          <p:cNvPr id="158724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8550" y="1704975"/>
            <a:ext cx="6848475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543" name="Group 7"/>
          <p:cNvGrpSpPr>
            <a:grpSpLocks/>
          </p:cNvGrpSpPr>
          <p:nvPr/>
        </p:nvGrpSpPr>
        <p:grpSpPr bwMode="auto">
          <a:xfrm>
            <a:off x="3455988" y="5384800"/>
            <a:ext cx="2365375" cy="1143000"/>
            <a:chOff x="0" y="0"/>
            <a:chExt cx="2119" cy="1024"/>
          </a:xfrm>
        </p:grpSpPr>
        <p:pic>
          <p:nvPicPr>
            <p:cNvPr id="158762" name="Picture 5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3" y="104"/>
              <a:ext cx="1912" cy="8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8763" name="Picture 6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119" cy="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5544" name="Picture 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350" y="4540250"/>
            <a:ext cx="3286125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549" name="Group 13"/>
          <p:cNvGrpSpPr>
            <a:grpSpLocks/>
          </p:cNvGrpSpPr>
          <p:nvPr/>
        </p:nvGrpSpPr>
        <p:grpSpPr bwMode="auto">
          <a:xfrm>
            <a:off x="212725" y="3114675"/>
            <a:ext cx="2198688" cy="1073150"/>
            <a:chOff x="0" y="0"/>
            <a:chExt cx="1968" cy="960"/>
          </a:xfrm>
        </p:grpSpPr>
        <p:grpSp>
          <p:nvGrpSpPr>
            <p:cNvPr id="158758" name="Group 11"/>
            <p:cNvGrpSpPr>
              <a:grpSpLocks/>
            </p:cNvGrpSpPr>
            <p:nvPr/>
          </p:nvGrpSpPr>
          <p:grpSpPr bwMode="auto">
            <a:xfrm>
              <a:off x="0" y="0"/>
              <a:ext cx="1968" cy="960"/>
              <a:chOff x="0" y="0"/>
              <a:chExt cx="1968" cy="960"/>
            </a:xfrm>
          </p:grpSpPr>
          <p:sp>
            <p:nvSpPr>
              <p:cNvPr id="158760" name="AutoShape 9"/>
              <p:cNvSpPr>
                <a:spLocks/>
              </p:cNvSpPr>
              <p:nvPr/>
            </p:nvSpPr>
            <p:spPr bwMode="auto">
              <a:xfrm>
                <a:off x="104" y="104"/>
                <a:ext cx="1760" cy="752"/>
              </a:xfrm>
              <a:prstGeom prst="roundRect">
                <a:avLst>
                  <a:gd name="adj" fmla="val 11213"/>
                </a:avLst>
              </a:prstGeom>
              <a:solidFill>
                <a:srgbClr val="CC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 defTabSz="641350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200">
                  <a:solidFill>
                    <a:srgbClr val="424D43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endParaRPr>
              </a:p>
            </p:txBody>
          </p:sp>
          <p:pic>
            <p:nvPicPr>
              <p:cNvPr id="158761" name="Picture 10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968" cy="96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58759" name="Picture 12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" y="120"/>
              <a:ext cx="1608" cy="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5550" name="Picture 1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9863" y="2798763"/>
            <a:ext cx="1447800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5551" name="Picture 1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1225" y="4208463"/>
            <a:ext cx="3036888" cy="272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5556" name="Group 20"/>
          <p:cNvGrpSpPr>
            <a:grpSpLocks/>
          </p:cNvGrpSpPr>
          <p:nvPr/>
        </p:nvGrpSpPr>
        <p:grpSpPr bwMode="auto">
          <a:xfrm>
            <a:off x="5570538" y="3232150"/>
            <a:ext cx="1358900" cy="884238"/>
            <a:chOff x="0" y="0"/>
            <a:chExt cx="1216" cy="792"/>
          </a:xfrm>
        </p:grpSpPr>
        <p:grpSp>
          <p:nvGrpSpPr>
            <p:cNvPr id="158754" name="Group 18"/>
            <p:cNvGrpSpPr>
              <a:grpSpLocks/>
            </p:cNvGrpSpPr>
            <p:nvPr/>
          </p:nvGrpSpPr>
          <p:grpSpPr bwMode="auto">
            <a:xfrm>
              <a:off x="0" y="0"/>
              <a:ext cx="1216" cy="792"/>
              <a:chOff x="0" y="0"/>
              <a:chExt cx="1216" cy="792"/>
            </a:xfrm>
          </p:grpSpPr>
          <p:sp>
            <p:nvSpPr>
              <p:cNvPr id="158756" name="AutoShape 16"/>
              <p:cNvSpPr>
                <a:spLocks/>
              </p:cNvSpPr>
              <p:nvPr/>
            </p:nvSpPr>
            <p:spPr bwMode="auto">
              <a:xfrm>
                <a:off x="104" y="104"/>
                <a:ext cx="1008" cy="584"/>
              </a:xfrm>
              <a:prstGeom prst="roundRect">
                <a:avLst>
                  <a:gd name="adj" fmla="val 14444"/>
                </a:avLst>
              </a:prstGeom>
              <a:solidFill>
                <a:srgbClr val="CC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 defTabSz="641350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200">
                  <a:solidFill>
                    <a:srgbClr val="424D43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endParaRPr>
              </a:p>
            </p:txBody>
          </p:sp>
          <p:pic>
            <p:nvPicPr>
              <p:cNvPr id="158757" name="Picture 17"/>
              <p:cNvPicPr>
                <a:picLocks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216" cy="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58755" name="Picture 19"/>
            <p:cNvPicPr>
              <a:picLocks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" y="232"/>
              <a:ext cx="688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5561" name="Group 25"/>
          <p:cNvGrpSpPr>
            <a:grpSpLocks/>
          </p:cNvGrpSpPr>
          <p:nvPr/>
        </p:nvGrpSpPr>
        <p:grpSpPr bwMode="auto">
          <a:xfrm>
            <a:off x="2608263" y="3133725"/>
            <a:ext cx="1266825" cy="884238"/>
            <a:chOff x="0" y="0"/>
            <a:chExt cx="1135" cy="792"/>
          </a:xfrm>
        </p:grpSpPr>
        <p:grpSp>
          <p:nvGrpSpPr>
            <p:cNvPr id="158750" name="Group 23"/>
            <p:cNvGrpSpPr>
              <a:grpSpLocks/>
            </p:cNvGrpSpPr>
            <p:nvPr/>
          </p:nvGrpSpPr>
          <p:grpSpPr bwMode="auto">
            <a:xfrm>
              <a:off x="0" y="0"/>
              <a:ext cx="1135" cy="792"/>
              <a:chOff x="0" y="0"/>
              <a:chExt cx="1135" cy="792"/>
            </a:xfrm>
          </p:grpSpPr>
          <p:sp>
            <p:nvSpPr>
              <p:cNvPr id="158752" name="AutoShape 21"/>
              <p:cNvSpPr>
                <a:spLocks/>
              </p:cNvSpPr>
              <p:nvPr/>
            </p:nvSpPr>
            <p:spPr bwMode="auto">
              <a:xfrm>
                <a:off x="103" y="104"/>
                <a:ext cx="928" cy="584"/>
              </a:xfrm>
              <a:prstGeom prst="roundRect">
                <a:avLst>
                  <a:gd name="adj" fmla="val 14444"/>
                </a:avLst>
              </a:prstGeom>
              <a:solidFill>
                <a:srgbClr val="CC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 defTabSz="641350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200">
                  <a:solidFill>
                    <a:srgbClr val="424D43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endParaRPr>
              </a:p>
            </p:txBody>
          </p:sp>
          <p:pic>
            <p:nvPicPr>
              <p:cNvPr id="158753" name="Picture 22"/>
              <p:cNvPicPr>
                <a:picLocks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135" cy="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58751" name="Picture 24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" y="232"/>
              <a:ext cx="728" cy="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5566" name="Group 30"/>
          <p:cNvGrpSpPr>
            <a:grpSpLocks/>
          </p:cNvGrpSpPr>
          <p:nvPr/>
        </p:nvGrpSpPr>
        <p:grpSpPr bwMode="auto">
          <a:xfrm>
            <a:off x="7010400" y="3232150"/>
            <a:ext cx="1901825" cy="901700"/>
            <a:chOff x="0" y="0"/>
            <a:chExt cx="1704" cy="808"/>
          </a:xfrm>
        </p:grpSpPr>
        <p:grpSp>
          <p:nvGrpSpPr>
            <p:cNvPr id="158746" name="Group 28"/>
            <p:cNvGrpSpPr>
              <a:grpSpLocks/>
            </p:cNvGrpSpPr>
            <p:nvPr/>
          </p:nvGrpSpPr>
          <p:grpSpPr bwMode="auto">
            <a:xfrm>
              <a:off x="0" y="0"/>
              <a:ext cx="1704" cy="808"/>
              <a:chOff x="0" y="0"/>
              <a:chExt cx="1704" cy="808"/>
            </a:xfrm>
          </p:grpSpPr>
          <p:sp>
            <p:nvSpPr>
              <p:cNvPr id="158748" name="AutoShape 26"/>
              <p:cNvSpPr>
                <a:spLocks/>
              </p:cNvSpPr>
              <p:nvPr/>
            </p:nvSpPr>
            <p:spPr bwMode="auto">
              <a:xfrm>
                <a:off x="104" y="104"/>
                <a:ext cx="1496" cy="600"/>
              </a:xfrm>
              <a:prstGeom prst="roundRect">
                <a:avLst>
                  <a:gd name="adj" fmla="val 14060"/>
                </a:avLst>
              </a:prstGeom>
              <a:solidFill>
                <a:srgbClr val="CCFF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/>
              <a:p>
                <a:pPr algn="ctr" defTabSz="641350" fontAlgn="base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 sz="2200">
                  <a:solidFill>
                    <a:srgbClr val="424D43"/>
                  </a:solidFill>
                  <a:latin typeface="Palatino" charset="0"/>
                  <a:ea typeface="ヒラギノ明朝 ProN W3" charset="0"/>
                  <a:cs typeface="ヒラギノ明朝 ProN W3" charset="0"/>
                  <a:sym typeface="Palatino" charset="0"/>
                </a:endParaRPr>
              </a:p>
            </p:txBody>
          </p:sp>
          <p:pic>
            <p:nvPicPr>
              <p:cNvPr id="158749" name="Picture 27"/>
              <p:cNvPicPr>
                <a:picLocks noChangeArrowheads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1704" cy="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58747" name="Picture 29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4" y="224"/>
              <a:ext cx="1344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5567" name="AutoShape 31"/>
          <p:cNvSpPr>
            <a:spLocks/>
          </p:cNvSpPr>
          <p:nvPr/>
        </p:nvSpPr>
        <p:spPr bwMode="auto">
          <a:xfrm>
            <a:off x="3017838" y="1660525"/>
            <a:ext cx="2652712" cy="1090613"/>
          </a:xfrm>
          <a:prstGeom prst="roundRect">
            <a:avLst>
              <a:gd name="adj" fmla="val 8639"/>
            </a:avLst>
          </a:prstGeom>
          <a:solidFill>
            <a:srgbClr val="FFCC66">
              <a:alpha val="4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defTabSz="641350" fontAlgn="base">
              <a:spcBef>
                <a:spcPct val="0"/>
              </a:spcBef>
              <a:spcAft>
                <a:spcPct val="0"/>
              </a:spcAft>
            </a:pPr>
            <a:endParaRPr lang="ja-JP" altLang="en-US" sz="2200">
              <a:solidFill>
                <a:srgbClr val="424D43"/>
              </a:solidFill>
              <a:latin typeface="Palatino" charset="0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65568" name="AutoShape 32"/>
          <p:cNvSpPr>
            <a:spLocks/>
          </p:cNvSpPr>
          <p:nvPr/>
        </p:nvSpPr>
        <p:spPr bwMode="auto">
          <a:xfrm>
            <a:off x="7099300" y="1660525"/>
            <a:ext cx="598488" cy="1090613"/>
          </a:xfrm>
          <a:prstGeom prst="roundRect">
            <a:avLst>
              <a:gd name="adj" fmla="val 15736"/>
            </a:avLst>
          </a:prstGeom>
          <a:solidFill>
            <a:srgbClr val="FFCC66">
              <a:alpha val="4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ctr" defTabSz="641350" fontAlgn="base">
              <a:spcBef>
                <a:spcPct val="0"/>
              </a:spcBef>
              <a:spcAft>
                <a:spcPct val="0"/>
              </a:spcAft>
            </a:pPr>
            <a:endParaRPr lang="ja-JP" altLang="en-US" sz="2200">
              <a:solidFill>
                <a:srgbClr val="424D43"/>
              </a:solidFill>
              <a:latin typeface="Palatino" charset="0"/>
              <a:ea typeface="ヒラギノ明朝 ProN W3" charset="0"/>
              <a:cs typeface="ヒラギノ明朝 ProN W3" charset="0"/>
              <a:sym typeface="Palatino" charset="0"/>
            </a:endParaRPr>
          </a:p>
        </p:txBody>
      </p:sp>
      <p:sp>
        <p:nvSpPr>
          <p:cNvPr id="65569" name="Line 33"/>
          <p:cNvSpPr>
            <a:spLocks noChangeShapeType="1"/>
          </p:cNvSpPr>
          <p:nvPr/>
        </p:nvSpPr>
        <p:spPr bwMode="auto">
          <a:xfrm>
            <a:off x="411163" y="5754688"/>
            <a:ext cx="2628900" cy="363537"/>
          </a:xfrm>
          <a:prstGeom prst="line">
            <a:avLst/>
          </a:prstGeom>
          <a:noFill/>
          <a:ln w="190500">
            <a:solidFill>
              <a:srgbClr val="FF6666"/>
            </a:solidFill>
            <a:miter lim="800000"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5570" name="Rectangle 34"/>
          <p:cNvSpPr>
            <a:spLocks/>
          </p:cNvSpPr>
          <p:nvPr/>
        </p:nvSpPr>
        <p:spPr bwMode="auto">
          <a:xfrm>
            <a:off x="957263" y="6029325"/>
            <a:ext cx="2066925" cy="369888"/>
          </a:xfrm>
          <a:prstGeom prst="rect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defTabSz="64135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>
                <a:solidFill>
                  <a:srgbClr val="000000"/>
                </a:solidFill>
                <a:latin typeface="ＤＦＰ隷書体" charset="0"/>
                <a:ea typeface="ＤＦＰ隷書体" charset="0"/>
                <a:cs typeface="ＤＦＰ隷書体" charset="0"/>
                <a:sym typeface="ＤＦＰ隷書体" charset="0"/>
              </a:rPr>
              <a:t>14m diameter</a:t>
            </a:r>
          </a:p>
        </p:txBody>
      </p:sp>
      <p:grpSp>
        <p:nvGrpSpPr>
          <p:cNvPr id="65577" name="Group 41"/>
          <p:cNvGrpSpPr>
            <a:grpSpLocks/>
          </p:cNvGrpSpPr>
          <p:nvPr/>
        </p:nvGrpSpPr>
        <p:grpSpPr bwMode="auto">
          <a:xfrm>
            <a:off x="1419225" y="4010025"/>
            <a:ext cx="2652713" cy="1212850"/>
            <a:chOff x="0" y="0"/>
            <a:chExt cx="2376" cy="1086"/>
          </a:xfrm>
        </p:grpSpPr>
        <p:grpSp>
          <p:nvGrpSpPr>
            <p:cNvPr id="158740" name="Group 39"/>
            <p:cNvGrpSpPr>
              <a:grpSpLocks/>
            </p:cNvGrpSpPr>
            <p:nvPr/>
          </p:nvGrpSpPr>
          <p:grpSpPr bwMode="auto">
            <a:xfrm>
              <a:off x="0" y="0"/>
              <a:ext cx="2376" cy="1086"/>
              <a:chOff x="0" y="0"/>
              <a:chExt cx="2376" cy="1086"/>
            </a:xfrm>
          </p:grpSpPr>
          <p:grpSp>
            <p:nvGrpSpPr>
              <p:cNvPr id="158742" name="Group 37"/>
              <p:cNvGrpSpPr>
                <a:grpSpLocks/>
              </p:cNvGrpSpPr>
              <p:nvPr/>
            </p:nvGrpSpPr>
            <p:grpSpPr bwMode="auto">
              <a:xfrm>
                <a:off x="0" y="0"/>
                <a:ext cx="2376" cy="1086"/>
                <a:chOff x="0" y="0"/>
                <a:chExt cx="2376" cy="1086"/>
              </a:xfrm>
            </p:grpSpPr>
            <p:sp>
              <p:nvSpPr>
                <p:cNvPr id="158744" name="AutoShape 35"/>
                <p:cNvSpPr>
                  <a:spLocks/>
                </p:cNvSpPr>
                <p:nvPr/>
              </p:nvSpPr>
              <p:spPr bwMode="auto">
                <a:xfrm>
                  <a:off x="104" y="103"/>
                  <a:ext cx="2168" cy="879"/>
                </a:xfrm>
                <a:prstGeom prst="roundRect">
                  <a:avLst>
                    <a:gd name="adj" fmla="val 9583"/>
                  </a:avLst>
                </a:prstGeom>
                <a:solidFill>
                  <a:srgbClr val="CCFF6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pPr algn="ctr" defTabSz="64135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ja-JP" altLang="en-US" sz="2200">
                    <a:solidFill>
                      <a:srgbClr val="424D43"/>
                    </a:solidFill>
                    <a:latin typeface="Palatino" charset="0"/>
                    <a:ea typeface="ヒラギノ明朝 ProN W3" charset="0"/>
                    <a:cs typeface="ヒラギノ明朝 ProN W3" charset="0"/>
                    <a:sym typeface="Palatino" charset="0"/>
                  </a:endParaRPr>
                </a:p>
              </p:txBody>
            </p:sp>
            <p:pic>
              <p:nvPicPr>
                <p:cNvPr id="158745" name="Picture 36"/>
                <p:cNvPicPr>
                  <a:picLocks noChangeArrowheads="1"/>
                </p:cNvPicPr>
                <p:nvPr/>
              </p:nvPicPr>
              <p:blipFill>
                <a:blip r:embed="rId16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0"/>
                  <a:ext cx="2376" cy="108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  <p:pic>
            <p:nvPicPr>
              <p:cNvPr id="158743" name="Picture 38"/>
              <p:cNvPicPr>
                <a:picLocks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6" y="151"/>
                <a:ext cx="2032" cy="7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58741" name="Picture 40"/>
            <p:cNvPicPr>
              <a:picLocks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6" y="567"/>
              <a:ext cx="2032" cy="3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8738" name="Rectangle 42"/>
          <p:cNvSpPr>
            <a:spLocks/>
          </p:cNvSpPr>
          <p:nvPr/>
        </p:nvSpPr>
        <p:spPr bwMode="auto">
          <a:xfrm>
            <a:off x="231775" y="2738438"/>
            <a:ext cx="33083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0624" bIns="0">
            <a:spAutoFit/>
          </a:bodyPr>
          <a:lstStyle/>
          <a:p>
            <a:pPr marL="39688" defTabSz="64135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BNL/Fermilab Approach</a:t>
            </a:r>
          </a:p>
        </p:txBody>
      </p:sp>
      <p:sp>
        <p:nvSpPr>
          <p:cNvPr id="158739" name="Rectangle 43"/>
          <p:cNvSpPr>
            <a:spLocks/>
          </p:cNvSpPr>
          <p:nvPr/>
        </p:nvSpPr>
        <p:spPr bwMode="auto">
          <a:xfrm>
            <a:off x="5949950" y="2814638"/>
            <a:ext cx="2516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40624" bIns="0">
            <a:spAutoFit/>
          </a:bodyPr>
          <a:lstStyle/>
          <a:p>
            <a:pPr marL="39688" defTabSz="64135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400">
                <a:solidFill>
                  <a:srgbClr val="000000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J-PARC Approach</a:t>
            </a:r>
          </a:p>
        </p:txBody>
      </p:sp>
      <p:sp>
        <p:nvSpPr>
          <p:cNvPr id="46" name="Rectangle 45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6669566" y="266244"/>
            <a:ext cx="2301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[From </a:t>
            </a:r>
            <a:r>
              <a:rPr lang="en-US" dirty="0" err="1" smtClean="0">
                <a:solidFill>
                  <a:schemeClr val="bg1"/>
                </a:solidFill>
              </a:rPr>
              <a:t>Naohito</a:t>
            </a:r>
            <a:r>
              <a:rPr lang="en-US" dirty="0" smtClean="0">
                <a:solidFill>
                  <a:schemeClr val="bg1"/>
                </a:solidFill>
              </a:rPr>
              <a:t> Saito]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20133" y="50800"/>
            <a:ext cx="54751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</a:t>
            </a:r>
            <a:r>
              <a:rPr lang="en-US" sz="3200" dirty="0" smtClean="0">
                <a:solidFill>
                  <a:schemeClr val="bg1"/>
                </a:solidFill>
              </a:rPr>
              <a:t>2: BNL/FNAL </a:t>
            </a:r>
            <a:r>
              <a:rPr lang="en-US" sz="3200" dirty="0" smtClean="0">
                <a:solidFill>
                  <a:srgbClr val="FF0000"/>
                </a:solidFill>
              </a:rPr>
              <a:t>AND</a:t>
            </a:r>
            <a:r>
              <a:rPr lang="en-US" sz="3200" dirty="0" smtClean="0">
                <a:solidFill>
                  <a:schemeClr val="bg1"/>
                </a:solidFill>
              </a:rPr>
              <a:t> J-PARC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5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5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5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5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55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5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5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5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5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9" presetID="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5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5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55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67" grpId="0" animBg="1"/>
      <p:bldP spid="65568" grpId="0" animBg="1"/>
      <p:bldP spid="65569" grpId="0" animBg="1"/>
      <p:bldP spid="65570" grpId="0" animBg="1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dirty="0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159746" name="スライド番号プレースホルダ 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455613"/>
            <a:fld id="{C9420028-B0B1-5E48-9430-0F07CFB7BEB8}" type="slidenum">
              <a:rPr lang="en-US" altLang="ja-JP" sz="1400">
                <a:solidFill>
                  <a:srgbClr val="000000"/>
                </a:solidFill>
              </a:rPr>
              <a:pPr defTabSz="455613"/>
              <a:t>34</a:t>
            </a:fld>
            <a:endParaRPr lang="en-US" altLang="ja-JP" sz="1400">
              <a:solidFill>
                <a:srgbClr val="000000"/>
              </a:solidFill>
            </a:endParaRPr>
          </a:p>
        </p:txBody>
      </p:sp>
      <p:pic>
        <p:nvPicPr>
          <p:cNvPr id="159747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81100"/>
            <a:ext cx="9144000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直線矢印コネクタ 10"/>
          <p:cNvCxnSpPr/>
          <p:nvPr/>
        </p:nvCxnSpPr>
        <p:spPr>
          <a:xfrm rot="10800000" flipV="1">
            <a:off x="76200" y="1828800"/>
            <a:ext cx="838200" cy="304800"/>
          </a:xfrm>
          <a:prstGeom prst="straightConnector1">
            <a:avLst/>
          </a:prstGeom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図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3927292"/>
            <a:ext cx="3517900" cy="2556057"/>
          </a:xfrm>
          <a:prstGeom prst="rect">
            <a:avLst/>
          </a:prstGeom>
          <a:effectLst>
            <a:glow rad="101600">
              <a:schemeClr val="accent1">
                <a:alpha val="75000"/>
              </a:schemeClr>
            </a:glow>
          </a:effectLst>
        </p:spPr>
      </p:pic>
      <p:sp>
        <p:nvSpPr>
          <p:cNvPr id="159750" name="テキスト ボックス 8"/>
          <p:cNvSpPr txBox="1">
            <a:spLocks noChangeArrowheads="1"/>
          </p:cNvSpPr>
          <p:nvPr/>
        </p:nvSpPr>
        <p:spPr bwMode="auto">
          <a:xfrm>
            <a:off x="320675" y="4114800"/>
            <a:ext cx="34258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Resonant Laser Ionization of Muonium (~10</a:t>
            </a:r>
            <a:r>
              <a:rPr lang="en-US" altLang="ja-JP" sz="1800" baseline="30000">
                <a:solidFill>
                  <a:srgbClr val="FFFFFF"/>
                </a:solidFill>
              </a:rPr>
              <a:t>6</a:t>
            </a:r>
            <a:r>
              <a:rPr lang="en-US" altLang="ja-JP" sz="1800">
                <a:solidFill>
                  <a:srgbClr val="FFFFFF"/>
                </a:solidFill>
              </a:rPr>
              <a:t> </a:t>
            </a:r>
            <a:r>
              <a:rPr lang="en-US" altLang="ja-JP" sz="1800">
                <a:solidFill>
                  <a:srgbClr val="FFFFFF"/>
                </a:solidFill>
                <a:latin typeface="Symbol" charset="0"/>
                <a:cs typeface="Symbol" charset="0"/>
              </a:rPr>
              <a:t>m</a:t>
            </a:r>
            <a:r>
              <a:rPr lang="en-US" altLang="ja-JP" sz="1800" baseline="30000">
                <a:solidFill>
                  <a:srgbClr val="FFFFFF"/>
                </a:solidFill>
              </a:rPr>
              <a:t>+</a:t>
            </a:r>
            <a:r>
              <a:rPr lang="en-US" altLang="ja-JP" sz="1800">
                <a:solidFill>
                  <a:srgbClr val="FFFFFF"/>
                </a:solidFill>
              </a:rPr>
              <a:t>/s)</a:t>
            </a:r>
          </a:p>
        </p:txBody>
      </p:sp>
      <p:sp>
        <p:nvSpPr>
          <p:cNvPr id="159751" name="テキスト ボックス 16"/>
          <p:cNvSpPr txBox="1">
            <a:spLocks noChangeArrowheads="1"/>
          </p:cNvSpPr>
          <p:nvPr/>
        </p:nvSpPr>
        <p:spPr bwMode="auto">
          <a:xfrm>
            <a:off x="1143000" y="1295400"/>
            <a:ext cx="17240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Graphite target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 (20 mm)</a:t>
            </a:r>
            <a:endParaRPr lang="ja-JP" altLang="en-US" sz="1800">
              <a:solidFill>
                <a:srgbClr val="FFFFFF"/>
              </a:solidFill>
            </a:endParaRPr>
          </a:p>
        </p:txBody>
      </p:sp>
      <p:sp>
        <p:nvSpPr>
          <p:cNvPr id="159752" name="テキスト ボックス 17"/>
          <p:cNvSpPr txBox="1">
            <a:spLocks noChangeArrowheads="1"/>
          </p:cNvSpPr>
          <p:nvPr/>
        </p:nvSpPr>
        <p:spPr bwMode="auto">
          <a:xfrm>
            <a:off x="444500" y="773113"/>
            <a:ext cx="22002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3 GeV proton beam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 ( 333 uA)</a:t>
            </a:r>
            <a:endParaRPr lang="ja-JP" altLang="en-US" sz="1800">
              <a:solidFill>
                <a:srgbClr val="FFFFFF"/>
              </a:solidFill>
            </a:endParaRPr>
          </a:p>
        </p:txBody>
      </p:sp>
      <p:sp>
        <p:nvSpPr>
          <p:cNvPr id="159753" name="テキスト ボックス 18"/>
          <p:cNvSpPr txBox="1">
            <a:spLocks noChangeArrowheads="1"/>
          </p:cNvSpPr>
          <p:nvPr/>
        </p:nvSpPr>
        <p:spPr bwMode="auto">
          <a:xfrm>
            <a:off x="1676400" y="1828800"/>
            <a:ext cx="22637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Surface muon beam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(28 MeV/c, 4x10</a:t>
            </a:r>
            <a:r>
              <a:rPr lang="en-US" altLang="ja-JP" sz="1800" baseline="30000">
                <a:solidFill>
                  <a:srgbClr val="FFFFFF"/>
                </a:solidFill>
              </a:rPr>
              <a:t>8</a:t>
            </a:r>
            <a:r>
              <a:rPr lang="en-US" altLang="ja-JP" sz="1800">
                <a:solidFill>
                  <a:srgbClr val="FFFFFF"/>
                </a:solidFill>
              </a:rPr>
              <a:t>/s)</a:t>
            </a:r>
            <a:endParaRPr lang="ja-JP" altLang="en-US" sz="1800">
              <a:solidFill>
                <a:srgbClr val="FFFFFF"/>
              </a:solidFill>
            </a:endParaRPr>
          </a:p>
        </p:txBody>
      </p:sp>
      <p:sp>
        <p:nvSpPr>
          <p:cNvPr id="159754" name="テキスト ボックス 19"/>
          <p:cNvSpPr txBox="1">
            <a:spLocks noChangeArrowheads="1"/>
          </p:cNvSpPr>
          <p:nvPr/>
        </p:nvSpPr>
        <p:spPr bwMode="auto">
          <a:xfrm>
            <a:off x="2514600" y="2438400"/>
            <a:ext cx="3194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Muonium Production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(300 K ~ 25 meV⇒2.3 keV/c)</a:t>
            </a:r>
            <a:endParaRPr lang="ja-JP" altLang="en-US" sz="1800">
              <a:solidFill>
                <a:srgbClr val="FFFFFF"/>
              </a:solidFill>
            </a:endParaRPr>
          </a:p>
        </p:txBody>
      </p:sp>
      <p:sp>
        <p:nvSpPr>
          <p:cNvPr id="159755" name="テキスト ボックス 20"/>
          <p:cNvSpPr txBox="1">
            <a:spLocks noChangeArrowheads="1"/>
          </p:cNvSpPr>
          <p:nvPr/>
        </p:nvSpPr>
        <p:spPr bwMode="auto">
          <a:xfrm>
            <a:off x="4038600" y="4114800"/>
            <a:ext cx="1525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Muon LINAC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(300 MeV/c)</a:t>
            </a:r>
            <a:endParaRPr lang="ja-JP" altLang="en-US" sz="1800">
              <a:solidFill>
                <a:srgbClr val="FFFFFF"/>
              </a:solidFill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4190" y="48690"/>
            <a:ext cx="3579809" cy="3075510"/>
          </a:xfrm>
          <a:prstGeom prst="rect">
            <a:avLst/>
          </a:prstGeom>
          <a:effectLst>
            <a:glow rad="101600">
              <a:schemeClr val="accent1">
                <a:alpha val="75000"/>
              </a:schemeClr>
            </a:glow>
          </a:effectLst>
        </p:spPr>
      </p:pic>
      <p:sp>
        <p:nvSpPr>
          <p:cNvPr id="159757" name="テキスト ボックス 23"/>
          <p:cNvSpPr txBox="1">
            <a:spLocks noChangeArrowheads="1"/>
          </p:cNvSpPr>
          <p:nvPr/>
        </p:nvSpPr>
        <p:spPr bwMode="auto">
          <a:xfrm>
            <a:off x="5564188" y="2943225"/>
            <a:ext cx="3379787" cy="647700"/>
          </a:xfrm>
          <a:prstGeom prst="rect">
            <a:avLst/>
          </a:prstGeom>
          <a:solidFill>
            <a:schemeClr val="tx1">
              <a:alpha val="7294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Super Precision Magnetic Field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(3T, ~1ppm local precision)</a:t>
            </a:r>
            <a:endParaRPr lang="ja-JP" altLang="en-US" sz="1800">
              <a:solidFill>
                <a:srgbClr val="FFFFFF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886200" y="5646003"/>
            <a:ext cx="5194577" cy="830997"/>
          </a:xfrm>
          <a:prstGeom prst="rect">
            <a:avLst/>
          </a:prstGeom>
          <a:noFill/>
        </p:spPr>
        <p:txBody>
          <a:bodyPr>
            <a:spAutoFit/>
            <a:scene3d>
              <a:camera prst="perspectiveFront" fov="4800000">
                <a:rot lat="1200000" lon="0" rev="0"/>
              </a:camera>
              <a:lightRig rig="threePt" dir="t"/>
            </a:scene3d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2400" dirty="0">
                <a:solidFill>
                  <a:srgbClr val="FFFFFF"/>
                </a:solidFill>
                <a:effectLst>
                  <a:glow rad="63500">
                    <a:srgbClr val="BBE0E3">
                      <a:lumMod val="75000"/>
                      <a:alpha val="75000"/>
                    </a:srgbClr>
                  </a:glow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New </a:t>
            </a:r>
            <a:r>
              <a:rPr kumimoji="1" lang="en-US" altLang="ja-JP" sz="2400" dirty="0" err="1">
                <a:solidFill>
                  <a:srgbClr val="FFFFFF"/>
                </a:solidFill>
                <a:effectLst>
                  <a:glow rad="63500">
                    <a:srgbClr val="BBE0E3">
                      <a:lumMod val="75000"/>
                      <a:alpha val="75000"/>
                    </a:srgbClr>
                  </a:glow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Muon</a:t>
            </a:r>
            <a:r>
              <a:rPr kumimoji="1" lang="en-US" altLang="ja-JP" sz="2400" dirty="0">
                <a:solidFill>
                  <a:srgbClr val="FFFFFF"/>
                </a:solidFill>
                <a:effectLst>
                  <a:glow rad="63500">
                    <a:srgbClr val="BBE0E3">
                      <a:lumMod val="75000"/>
                      <a:alpha val="75000"/>
                    </a:srgbClr>
                  </a:glow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 g-2/EDM Experiment at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2400" dirty="0">
                <a:solidFill>
                  <a:srgbClr val="FFFFFF"/>
                </a:solidFill>
                <a:effectLst>
                  <a:glow rad="63500">
                    <a:srgbClr val="BBE0E3">
                      <a:lumMod val="75000"/>
                      <a:alpha val="75000"/>
                    </a:srgbClr>
                  </a:glow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 J-PARC with Ultra-Cold </a:t>
            </a:r>
            <a:r>
              <a:rPr kumimoji="1" lang="en-US" altLang="ja-JP" sz="2400" dirty="0" err="1">
                <a:solidFill>
                  <a:srgbClr val="FFFFFF"/>
                </a:solidFill>
                <a:effectLst>
                  <a:glow rad="63500">
                    <a:srgbClr val="BBE0E3">
                      <a:lumMod val="75000"/>
                      <a:alpha val="75000"/>
                    </a:srgbClr>
                  </a:glow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Muon</a:t>
            </a:r>
            <a:r>
              <a:rPr kumimoji="1" lang="en-US" altLang="ja-JP" sz="2400" dirty="0">
                <a:solidFill>
                  <a:srgbClr val="FFFFFF"/>
                </a:solidFill>
                <a:effectLst>
                  <a:glow rad="63500">
                    <a:srgbClr val="BBE0E3">
                      <a:lumMod val="75000"/>
                      <a:alpha val="75000"/>
                    </a:srgbClr>
                  </a:glow>
                  <a:outerShdw blurRad="60007" dist="200025" dir="15000000" sy="30000" kx="-1800000" algn="bl">
                    <a:srgbClr val="000000">
                      <a:alpha val="32000"/>
                    </a:srgbClr>
                  </a:outerShdw>
                  <a:reflection blurRad="6350" stA="55000" endA="50" endPos="85000" dist="60007" dir="5400000" sy="-100000" algn="bl" rotWithShape="0"/>
                </a:effectLst>
                <a:latin typeface="Arial" pitchFamily="-109" charset="0"/>
                <a:ea typeface="ＭＳ Ｐゴシック" pitchFamily="-109" charset="-128"/>
                <a:cs typeface="ＭＳ Ｐゴシック" pitchFamily="-109" charset="-128"/>
              </a:rPr>
              <a:t> Beam </a:t>
            </a:r>
            <a:endParaRPr kumimoji="1" lang="ja-JP" altLang="en-US" sz="2400" dirty="0">
              <a:solidFill>
                <a:srgbClr val="FFFFFF"/>
              </a:solidFill>
              <a:effectLst>
                <a:glow rad="63500">
                  <a:srgbClr val="BBE0E3">
                    <a:lumMod val="75000"/>
                    <a:alpha val="75000"/>
                  </a:srgbClr>
                </a:glow>
                <a:outerShdw blurRad="60007" dist="200025" dir="15000000" sy="30000" kx="-1800000" algn="bl">
                  <a:srgbClr val="000000">
                    <a:alpha val="32000"/>
                  </a:srgbClr>
                </a:outerShdw>
                <a:reflection blurRad="6350" stA="55000" endA="50" endPos="85000" dist="60007" dir="5400000" sy="-100000" algn="bl" rotWithShape="0"/>
              </a:effectLst>
              <a:latin typeface="Arial" pitchFamily="-109" charset="0"/>
              <a:ea typeface="ＭＳ Ｐゴシック" pitchFamily="-109" charset="-128"/>
              <a:cs typeface="ＭＳ Ｐゴシック" pitchFamily="-109" charset="-128"/>
            </a:endParaRPr>
          </a:p>
        </p:txBody>
      </p:sp>
      <p:sp>
        <p:nvSpPr>
          <p:cNvPr id="159759" name="テキスト ボックス 26"/>
          <p:cNvSpPr txBox="1">
            <a:spLocks noChangeArrowheads="1"/>
          </p:cNvSpPr>
          <p:nvPr/>
        </p:nvSpPr>
        <p:spPr bwMode="auto">
          <a:xfrm>
            <a:off x="3886200" y="1295400"/>
            <a:ext cx="169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Silicon Tracker</a:t>
            </a:r>
          </a:p>
        </p:txBody>
      </p:sp>
      <p:sp>
        <p:nvSpPr>
          <p:cNvPr id="28" name="右矢印 27"/>
          <p:cNvSpPr/>
          <p:nvPr/>
        </p:nvSpPr>
        <p:spPr>
          <a:xfrm>
            <a:off x="5827713" y="1458913"/>
            <a:ext cx="1106487" cy="36988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>
              <a:solidFill>
                <a:srgbClr val="FFFFFF"/>
              </a:solidFill>
              <a:latin typeface="Arial"/>
              <a:ea typeface="ＭＳ Ｐゴシック"/>
            </a:endParaRPr>
          </a:p>
        </p:txBody>
      </p:sp>
      <p:sp>
        <p:nvSpPr>
          <p:cNvPr id="159761" name="テキスト ボックス 21"/>
          <p:cNvSpPr txBox="1">
            <a:spLocks noChangeArrowheads="1"/>
          </p:cNvSpPr>
          <p:nvPr/>
        </p:nvSpPr>
        <p:spPr bwMode="auto">
          <a:xfrm>
            <a:off x="6553200" y="2068513"/>
            <a:ext cx="17748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>
                <a:solidFill>
                  <a:srgbClr val="FFFFFF"/>
                </a:solidFill>
              </a:rPr>
              <a:t>66 cm diameter</a:t>
            </a:r>
          </a:p>
        </p:txBody>
      </p:sp>
      <p:grpSp>
        <p:nvGrpSpPr>
          <p:cNvPr id="159762" name="図形グループ 32"/>
          <p:cNvGrpSpPr>
            <a:grpSpLocks/>
          </p:cNvGrpSpPr>
          <p:nvPr/>
        </p:nvGrpSpPr>
        <p:grpSpPr bwMode="auto">
          <a:xfrm>
            <a:off x="7085013" y="1665288"/>
            <a:ext cx="688975" cy="479425"/>
            <a:chOff x="7085012" y="1665526"/>
            <a:chExt cx="688976" cy="479742"/>
          </a:xfrm>
        </p:grpSpPr>
        <p:cxnSp>
          <p:nvCxnSpPr>
            <p:cNvPr id="29" name="直線コネクタ 28"/>
            <p:cNvCxnSpPr/>
            <p:nvPr/>
          </p:nvCxnSpPr>
          <p:spPr>
            <a:xfrm rot="5400000">
              <a:off x="6851495" y="1899043"/>
              <a:ext cx="468622" cy="158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 rot="5400000">
              <a:off x="7538882" y="1910163"/>
              <a:ext cx="468623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>
              <a:off x="7085012" y="1980059"/>
              <a:ext cx="687388" cy="158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図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76200"/>
            <a:ext cx="4702175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3550" y="3352800"/>
            <a:ext cx="4718050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テキスト ボックス 32"/>
          <p:cNvSpPr txBox="1"/>
          <p:nvPr/>
        </p:nvSpPr>
        <p:spPr>
          <a:xfrm>
            <a:off x="5715000" y="4454604"/>
            <a:ext cx="2065477" cy="1107996"/>
          </a:xfrm>
          <a:prstGeom prst="rect">
            <a:avLst/>
          </a:prstGeom>
          <a:solidFill>
            <a:srgbClr val="000090">
              <a:alpha val="15000"/>
            </a:srgbClr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6600" smtClean="0">
                <a:solidFill>
                  <a:srgbClr val="000000"/>
                </a:solidFill>
              </a:rPr>
              <a:t>EDM</a:t>
            </a:r>
            <a:endParaRPr lang="ja-JP" altLang="en-US" sz="6600" smtClean="0">
              <a:solidFill>
                <a:srgbClr val="0000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828800" y="1263689"/>
            <a:ext cx="1407958" cy="1107996"/>
          </a:xfrm>
          <a:prstGeom prst="rect">
            <a:avLst/>
          </a:prstGeom>
          <a:solidFill>
            <a:srgbClr val="000090">
              <a:alpha val="15000"/>
            </a:srgbClr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6600" smtClean="0">
                <a:solidFill>
                  <a:srgbClr val="000000"/>
                </a:solidFill>
              </a:rPr>
              <a:t>g-2</a:t>
            </a:r>
            <a:endParaRPr lang="ja-JP" altLang="en-US" sz="6600" smtClean="0">
              <a:solidFill>
                <a:srgbClr val="0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152444" y="92454"/>
            <a:ext cx="292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[Slide from </a:t>
            </a:r>
            <a:r>
              <a:rPr lang="en-US" dirty="0" err="1" smtClean="0">
                <a:solidFill>
                  <a:schemeClr val="bg1"/>
                </a:solidFill>
              </a:rPr>
              <a:t>Naohito</a:t>
            </a:r>
            <a:r>
              <a:rPr lang="en-US" dirty="0" smtClean="0">
                <a:solidFill>
                  <a:schemeClr val="bg1"/>
                </a:solidFill>
              </a:rPr>
              <a:t> Saito]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620889" y="6561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22D802F-A968-4116-BC9C-244A30BBE2E4}" type="slidenum">
              <a:rPr lang="en-US" altLang="ja-JP"/>
              <a:pPr/>
              <a:t>35</a:t>
            </a:fld>
            <a:endParaRPr lang="en-US" altLang="ja-JP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259883"/>
              </p:ext>
            </p:extLst>
          </p:nvPr>
        </p:nvGraphicFramePr>
        <p:xfrm>
          <a:off x="683839" y="1268760"/>
          <a:ext cx="7848601" cy="495325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tableStyleId>{5C22544A-7EE6-4342-B048-85BDC9FD1C3A}</a:tableStyleId>
              </a:tblPr>
              <a:tblGrid>
                <a:gridCol w="2550795"/>
                <a:gridCol w="1667828"/>
                <a:gridCol w="1667828"/>
                <a:gridCol w="1962150"/>
              </a:tblGrid>
              <a:tr h="564264">
                <a:tc>
                  <a:txBody>
                    <a:bodyPr/>
                    <a:lstStyle/>
                    <a:p>
                      <a:pPr algn="ctr"/>
                      <a:endParaRPr kumimoji="1" lang="ja-JP" altLang="en-US" sz="20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BNL-E821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err="1" smtClean="0"/>
                        <a:t>Fermilab</a:t>
                      </a:r>
                      <a:endParaRPr kumimoji="1" lang="ja-JP" alt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J-PARC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  <a:tr h="564264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Muon momentum</a:t>
                      </a:r>
                      <a:endParaRPr kumimoji="1" lang="ja-JP" altLang="en-US" sz="20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3.09</a:t>
                      </a:r>
                      <a:r>
                        <a:rPr kumimoji="1" lang="en-US" altLang="ja-JP" sz="2000" baseline="0" dirty="0" smtClean="0"/>
                        <a:t> GeV/</a:t>
                      </a:r>
                      <a:r>
                        <a:rPr kumimoji="1" lang="en-US" altLang="ja-JP" sz="2000" baseline="0" dirty="0" err="1" smtClean="0"/>
                        <a:t>c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0000FF"/>
                          </a:solidFill>
                        </a:rPr>
                        <a:t>0.3 GeV/</a:t>
                      </a:r>
                      <a:r>
                        <a:rPr kumimoji="1" lang="en-US" altLang="ja-JP" sz="2000" dirty="0" err="1" smtClean="0">
                          <a:solidFill>
                            <a:srgbClr val="0000FF"/>
                          </a:solidFill>
                        </a:rPr>
                        <a:t>c</a:t>
                      </a:r>
                      <a:endParaRPr kumimoji="1" lang="ja-JP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564264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gamma</a:t>
                      </a:r>
                      <a:endParaRPr kumimoji="1" lang="ja-JP" altLang="en-US" sz="20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29.3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kumimoji="1" lang="ja-JP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564264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Storage field</a:t>
                      </a:r>
                      <a:endParaRPr kumimoji="1" lang="ja-JP" altLang="en-US" sz="20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B=1.45 T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0000FF"/>
                          </a:solidFill>
                        </a:rPr>
                        <a:t>3.0 T</a:t>
                      </a:r>
                      <a:endParaRPr kumimoji="1" lang="ja-JP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/>
                </a:tc>
              </a:tr>
              <a:tr h="564264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Focusing field</a:t>
                      </a:r>
                      <a:endParaRPr kumimoji="1" lang="ja-JP" altLang="en-US" sz="20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Electric</a:t>
                      </a:r>
                      <a:r>
                        <a:rPr kumimoji="1" lang="en-US" altLang="ja-JP" sz="2000" baseline="0" dirty="0" smtClean="0"/>
                        <a:t> quad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rgbClr val="0000FF"/>
                          </a:solidFill>
                        </a:rPr>
                        <a:t>Very weak magnetic</a:t>
                      </a:r>
                      <a:endParaRPr kumimoji="1" lang="ja-JP" altLang="en-US" sz="2000" dirty="0">
                        <a:solidFill>
                          <a:srgbClr val="0000FF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5445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# of detected 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+ decays </a:t>
                      </a:r>
                      <a:endParaRPr kumimoji="1" lang="ja-JP" altLang="en-US" sz="20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5.0E9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1.8E11</a:t>
                      </a:r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1.5E12</a:t>
                      </a:r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15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/>
                        <a:t># of detected </a:t>
                      </a:r>
                      <a:r>
                        <a:rPr kumimoji="1" lang="en-US" altLang="ja-JP" sz="200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kumimoji="1" lang="en-US" altLang="ja-JP" sz="2000" dirty="0" smtClean="0">
                          <a:latin typeface="+mn-lt"/>
                          <a:cs typeface="+mn-cs"/>
                        </a:rPr>
                        <a:t>-</a:t>
                      </a:r>
                      <a:r>
                        <a:rPr kumimoji="1" lang="en-US" altLang="ja-JP" sz="2000" dirty="0" smtClean="0"/>
                        <a:t> decays </a:t>
                      </a:r>
                      <a:endParaRPr kumimoji="1" lang="ja-JP" altLang="en-US" sz="2000" dirty="0" smtClean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3.6E9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-</a:t>
                      </a:r>
                      <a:endParaRPr kumimoji="1" lang="ja-JP" altLang="en-US" sz="20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-</a:t>
                      </a:r>
                      <a:endParaRPr kumimoji="1" lang="ja-JP" altLang="en-US" sz="2000" dirty="0"/>
                    </a:p>
                  </a:txBody>
                  <a:tcPr anchor="ctr"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264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Precision (stat)</a:t>
                      </a:r>
                      <a:endParaRPr kumimoji="1" lang="ja-JP" altLang="en-US" sz="2000" dirty="0"/>
                    </a:p>
                  </a:txBody>
                  <a:tcPr anchor="ctr"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0.46 </a:t>
                      </a:r>
                      <a:r>
                        <a:rPr kumimoji="1" lang="en-US" altLang="ja-JP" sz="2000" dirty="0" err="1" smtClean="0"/>
                        <a:t>ppm</a:t>
                      </a:r>
                      <a:endParaRPr kumimoji="1" lang="ja-JP" altLang="en-US" sz="2000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0.1 </a:t>
                      </a:r>
                      <a:r>
                        <a:rPr kumimoji="1" lang="en-US" altLang="ja-JP" sz="2000" dirty="0" err="1" smtClean="0"/>
                        <a:t>ppm</a:t>
                      </a:r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/>
                        <a:t>0.1 </a:t>
                      </a:r>
                      <a:r>
                        <a:rPr kumimoji="1" lang="en-US" altLang="ja-JP" sz="2000" dirty="0" err="1" smtClean="0"/>
                        <a:t>ppm</a:t>
                      </a:r>
                      <a:endParaRPr kumimoji="1" lang="ja-JP" altLang="en-US" sz="2000" dirty="0"/>
                    </a:p>
                  </a:txBody>
                  <a:tcPr anchor="ctr"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7" name="Title 19"/>
          <p:cNvSpPr txBox="1">
            <a:spLocks/>
          </p:cNvSpPr>
          <p:nvPr/>
        </p:nvSpPr>
        <p:spPr>
          <a:xfrm>
            <a:off x="2055" y="0"/>
            <a:ext cx="9144000" cy="792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mtClean="0"/>
              <a:t>g-2: BNL/FNAL vs J-PARC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034566" y="6352143"/>
            <a:ext cx="2238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[From Tsutomu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Mibe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]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866846"/>
      </p:ext>
    </p:extLst>
  </p:cSld>
  <p:clrMapOvr>
    <a:masterClrMapping/>
  </p:clrMapOvr>
  <p:transition xmlns:p14="http://schemas.microsoft.com/office/powerpoint/2010/main" advTm="49514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216597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Conclusions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46788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09600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/>
              <a:t>Stay tuned                                                          Thank you.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20132" y="1046788"/>
            <a:ext cx="8796867" cy="6740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6600"/>
                </a:solidFill>
              </a:rPr>
              <a:t>Low energy precision</a:t>
            </a:r>
            <a:r>
              <a:rPr lang="en-US" sz="2400" dirty="0" smtClean="0"/>
              <a:t> experiments </a:t>
            </a:r>
            <a:r>
              <a:rPr lang="en-US" sz="2400" dirty="0" smtClean="0">
                <a:solidFill>
                  <a:srgbClr val="FF6600"/>
                </a:solidFill>
              </a:rPr>
              <a:t>with leptons</a:t>
            </a:r>
            <a:r>
              <a:rPr lang="en-US" sz="2400" dirty="0" smtClean="0"/>
              <a:t> </a:t>
            </a:r>
            <a:r>
              <a:rPr lang="en-US" sz="2400" dirty="0"/>
              <a:t>s</a:t>
            </a:r>
            <a:r>
              <a:rPr lang="en-US" sz="2400" dirty="0" smtClean="0"/>
              <a:t>trongly test the SM and already exclude/constrain many BSM scenarios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g-2,  CLFV  and  EDMs  often complementary to direct searches;</a:t>
            </a:r>
          </a:p>
          <a:p>
            <a:r>
              <a:rPr lang="en-US" sz="2400" dirty="0"/>
              <a:t> </a:t>
            </a:r>
            <a:r>
              <a:rPr lang="en-US" sz="2400" dirty="0" smtClean="0"/>
              <a:t>   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rich experimental </a:t>
            </a:r>
            <a:r>
              <a:rPr lang="en-US" sz="2400" dirty="0" err="1" smtClean="0">
                <a:solidFill>
                  <a:schemeClr val="bg1">
                    <a:lumMod val="50000"/>
                  </a:schemeClr>
                </a:solidFill>
              </a:rPr>
              <a:t>programme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 involving many facilities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err="1" smtClean="0">
                <a:solidFill>
                  <a:srgbClr val="3366FF"/>
                </a:solidFill>
              </a:rPr>
              <a:t>Muon</a:t>
            </a:r>
            <a:r>
              <a:rPr lang="en-US" sz="2400" dirty="0" smtClean="0">
                <a:solidFill>
                  <a:srgbClr val="3366FF"/>
                </a:solidFill>
              </a:rPr>
              <a:t> g-2 discrepancy</a:t>
            </a:r>
            <a:r>
              <a:rPr lang="en-US" sz="2400" dirty="0" smtClean="0"/>
              <a:t> consolidated at  </a:t>
            </a:r>
            <a:r>
              <a:rPr lang="en-US" sz="2400" dirty="0" smtClean="0">
                <a:solidFill>
                  <a:srgbClr val="3366FF"/>
                </a:solidFill>
              </a:rPr>
              <a:t>&gt; 3 </a:t>
            </a:r>
            <a:r>
              <a:rPr lang="en-US" sz="2400" dirty="0" err="1" smtClean="0">
                <a:solidFill>
                  <a:srgbClr val="3366FF"/>
                </a:solidFill>
              </a:rPr>
              <a:t>σ</a:t>
            </a:r>
            <a:r>
              <a:rPr lang="en-US" sz="2400" dirty="0" smtClean="0">
                <a:solidFill>
                  <a:srgbClr val="3366FF"/>
                </a:solidFill>
              </a:rPr>
              <a:t> </a:t>
            </a:r>
            <a:r>
              <a:rPr lang="en-US" sz="2400" dirty="0" smtClean="0"/>
              <a:t>, but no signs for SUSY at the LHC so far</a:t>
            </a:r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FF6600"/>
                </a:solidFill>
              </a:rPr>
              <a:t>Big improvements</a:t>
            </a:r>
            <a:r>
              <a:rPr lang="en-US" sz="2400" dirty="0" smtClean="0"/>
              <a:t> in sensitivity </a:t>
            </a:r>
            <a:r>
              <a:rPr lang="en-US" sz="2400" dirty="0" smtClean="0">
                <a:solidFill>
                  <a:srgbClr val="FF6600"/>
                </a:solidFill>
              </a:rPr>
              <a:t>for future projects</a:t>
            </a:r>
            <a:r>
              <a:rPr lang="en-US" sz="2400" dirty="0" smtClean="0"/>
              <a:t>, </a:t>
            </a:r>
            <a:r>
              <a:rPr lang="en-US" sz="2400" dirty="0" err="1" smtClean="0"/>
              <a:t>eg</a:t>
            </a:r>
            <a:endParaRPr lang="en-US" sz="2400" dirty="0" smtClean="0"/>
          </a:p>
          <a:p>
            <a:r>
              <a:rPr lang="en-US" sz="2400" dirty="0"/>
              <a:t> </a:t>
            </a:r>
            <a:r>
              <a:rPr lang="en-US" sz="2400" dirty="0" smtClean="0"/>
              <a:t>      </a:t>
            </a:r>
            <a:r>
              <a:rPr lang="en-US" sz="2400" dirty="0" smtClean="0">
                <a:solidFill>
                  <a:schemeClr val="bg1">
                    <a:lumMod val="50000"/>
                  </a:schemeClr>
                </a:solidFill>
              </a:rPr>
              <a:t>g-2 and Mu2e @ FNAL, g-2 and COMET @ J-PARC</a:t>
            </a:r>
          </a:p>
          <a:p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/>
              <a:t>G</a:t>
            </a:r>
            <a:r>
              <a:rPr lang="en-US" sz="2400" dirty="0" smtClean="0"/>
              <a:t>roups from UK hope to contribute significantly to this!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515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Spares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4598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コンテンツ プレースホルダ 2"/>
          <p:cNvSpPr>
            <a:spLocks noGrp="1"/>
          </p:cNvSpPr>
          <p:nvPr>
            <p:ph idx="1"/>
          </p:nvPr>
        </p:nvSpPr>
        <p:spPr>
          <a:xfrm>
            <a:off x="152400" y="764704"/>
            <a:ext cx="8915400" cy="1008112"/>
          </a:xfrm>
        </p:spPr>
        <p:txBody>
          <a:bodyPr/>
          <a:lstStyle/>
          <a:p>
            <a:r>
              <a:rPr lang="en-US" altLang="ja-JP" sz="2800" dirty="0">
                <a:latin typeface="Arial" charset="0"/>
                <a:ea typeface="ＭＳ Ｐゴシック" charset="0"/>
                <a:cs typeface="ＭＳ Ｐゴシック" charset="0"/>
              </a:rPr>
              <a:t>Need to be competitive with </a:t>
            </a:r>
            <a:r>
              <a:rPr lang="en-US" altLang="ja-JP" sz="2800" dirty="0" err="1">
                <a:latin typeface="Arial" charset="0"/>
                <a:ea typeface="ＭＳ Ｐゴシック" charset="0"/>
                <a:cs typeface="ＭＳ Ｐゴシック" charset="0"/>
              </a:rPr>
              <a:t>Fermilab</a:t>
            </a:r>
            <a:r>
              <a:rPr lang="en-US" altLang="ja-JP" sz="2800" dirty="0">
                <a:latin typeface="Arial" charset="0"/>
                <a:ea typeface="ＭＳ Ｐゴシック" charset="0"/>
                <a:cs typeface="ＭＳ Ｐゴシック" charset="0"/>
              </a:rPr>
              <a:t> g-</a:t>
            </a:r>
            <a:r>
              <a:rPr lang="en-US" altLang="ja-JP" sz="2800" dirty="0" smtClean="0">
                <a:latin typeface="Arial" charset="0"/>
                <a:ea typeface="ＭＳ Ｐゴシック" charset="0"/>
                <a:cs typeface="ＭＳ Ｐゴシック" charset="0"/>
              </a:rPr>
              <a:t>2 which starts in 2016. </a:t>
            </a:r>
            <a:endParaRPr lang="ja-JP" altLang="en-US" sz="28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94563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455613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4F4D9D9-90DE-9D46-B0C4-17B6B3A83BE9}" type="slidenum">
              <a:rPr lang="en-US" altLang="ja-JP" sz="1400">
                <a:solidFill>
                  <a:srgbClr val="000000"/>
                </a:solidFill>
              </a:rPr>
              <a:pPr/>
              <a:t>38</a:t>
            </a:fld>
            <a:endParaRPr lang="en-US" altLang="ja-JP" sz="1400">
              <a:solidFill>
                <a:srgbClr val="000000"/>
              </a:solidFill>
            </a:endParaRPr>
          </a:p>
        </p:txBody>
      </p:sp>
      <p:pic>
        <p:nvPicPr>
          <p:cNvPr id="194564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00" y="1952625"/>
            <a:ext cx="9118600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781300"/>
            <a:ext cx="2514600" cy="1144588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テキスト ボックス 6"/>
          <p:cNvSpPr txBox="1"/>
          <p:nvPr/>
        </p:nvSpPr>
        <p:spPr>
          <a:xfrm>
            <a:off x="2048644" y="1671300"/>
            <a:ext cx="1108559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800" smtClean="0">
                <a:solidFill>
                  <a:srgbClr val="000000"/>
                </a:solidFill>
              </a:rPr>
              <a:t>JFY2012</a:t>
            </a: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487044" y="1671300"/>
            <a:ext cx="1108559" cy="369332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800" smtClean="0">
                <a:solidFill>
                  <a:srgbClr val="000000"/>
                </a:solidFill>
              </a:rPr>
              <a:t>JFY2014</a:t>
            </a: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83685" y="1671300"/>
            <a:ext cx="1108559" cy="369332"/>
          </a:xfrm>
          <a:prstGeom prst="rect">
            <a:avLst/>
          </a:prstGeom>
          <a:solidFill>
            <a:srgbClr val="FFA3BC"/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800" smtClean="0">
                <a:solidFill>
                  <a:srgbClr val="000000"/>
                </a:solidFill>
              </a:rPr>
              <a:t>JFY2016</a:t>
            </a: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302285" y="1671300"/>
            <a:ext cx="1108559" cy="369332"/>
          </a:xfrm>
          <a:prstGeom prst="rect">
            <a:avLst/>
          </a:prstGeom>
          <a:solidFill>
            <a:srgbClr val="B5D193"/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800" smtClean="0">
                <a:solidFill>
                  <a:srgbClr val="000000"/>
                </a:solidFill>
              </a:rPr>
              <a:t>JFY2013</a:t>
            </a: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706244" y="1671300"/>
            <a:ext cx="1108559" cy="369332"/>
          </a:xfrm>
          <a:prstGeom prst="rect">
            <a:avLst/>
          </a:prstGeom>
          <a:solidFill>
            <a:srgbClr val="B5D193"/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800" smtClean="0">
                <a:solidFill>
                  <a:srgbClr val="000000"/>
                </a:solidFill>
              </a:rPr>
              <a:t>JFY2015</a:t>
            </a: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123764" y="1671300"/>
            <a:ext cx="1108559" cy="369332"/>
          </a:xfrm>
          <a:prstGeom prst="rect">
            <a:avLst/>
          </a:prstGeom>
          <a:solidFill>
            <a:srgbClr val="B5D193"/>
          </a:solidFill>
          <a:effectLst>
            <a:outerShdw blurRad="50800" dist="38100" dir="2700000" algn="br">
              <a:srgbClr val="000000">
                <a:alpha val="43000"/>
              </a:srgb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800" smtClean="0">
                <a:solidFill>
                  <a:srgbClr val="000000"/>
                </a:solidFill>
              </a:rPr>
              <a:t>JFY2017</a:t>
            </a:r>
            <a:endParaRPr lang="ja-JP" altLang="en-US" sz="1800" smtClean="0">
              <a:solidFill>
                <a:srgbClr val="000000"/>
              </a:solidFill>
            </a:endParaRPr>
          </a:p>
        </p:txBody>
      </p:sp>
      <p:sp>
        <p:nvSpPr>
          <p:cNvPr id="194584" name="テキスト ボックス 12"/>
          <p:cNvSpPr txBox="1">
            <a:spLocks noChangeArrowheads="1"/>
          </p:cNvSpPr>
          <p:nvPr/>
        </p:nvSpPr>
        <p:spPr bwMode="auto">
          <a:xfrm>
            <a:off x="125413" y="2476500"/>
            <a:ext cx="788987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srgbClr val="000000"/>
                </a:solidFill>
              </a:rPr>
              <a:t>H-Line</a:t>
            </a:r>
            <a:endParaRPr lang="ja-JP" altLang="en-US" sz="1600">
              <a:solidFill>
                <a:srgbClr val="000000"/>
              </a:solidFill>
            </a:endParaRPr>
          </a:p>
        </p:txBody>
      </p:sp>
      <p:sp>
        <p:nvSpPr>
          <p:cNvPr id="194585" name="テキスト ボックス 13"/>
          <p:cNvSpPr txBox="1">
            <a:spLocks noChangeArrowheads="1"/>
          </p:cNvSpPr>
          <p:nvPr/>
        </p:nvSpPr>
        <p:spPr bwMode="auto">
          <a:xfrm>
            <a:off x="125413" y="2819400"/>
            <a:ext cx="1474787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srgbClr val="000000"/>
                </a:solidFill>
              </a:rPr>
              <a:t>Muon Source</a:t>
            </a:r>
            <a:endParaRPr lang="ja-JP" altLang="en-US" sz="1600">
              <a:solidFill>
                <a:srgbClr val="000000"/>
              </a:solidFill>
            </a:endParaRPr>
          </a:p>
        </p:txBody>
      </p:sp>
      <p:sp>
        <p:nvSpPr>
          <p:cNvPr id="194586" name="テキスト ボックス 14"/>
          <p:cNvSpPr txBox="1">
            <a:spLocks noChangeArrowheads="1"/>
          </p:cNvSpPr>
          <p:nvPr/>
        </p:nvSpPr>
        <p:spPr bwMode="auto">
          <a:xfrm>
            <a:off x="125413" y="3200400"/>
            <a:ext cx="1474787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srgbClr val="000000"/>
                </a:solidFill>
              </a:rPr>
              <a:t>Initial Acc</a:t>
            </a:r>
            <a:endParaRPr lang="ja-JP" altLang="en-US" sz="1600">
              <a:solidFill>
                <a:srgbClr val="000000"/>
              </a:solidFill>
            </a:endParaRPr>
          </a:p>
        </p:txBody>
      </p:sp>
      <p:sp>
        <p:nvSpPr>
          <p:cNvPr id="194587" name="テキスト ボックス 15"/>
          <p:cNvSpPr txBox="1">
            <a:spLocks noChangeArrowheads="1"/>
          </p:cNvSpPr>
          <p:nvPr/>
        </p:nvSpPr>
        <p:spPr bwMode="auto">
          <a:xfrm>
            <a:off x="125413" y="3543300"/>
            <a:ext cx="1474787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srgbClr val="000000"/>
                </a:solidFill>
              </a:rPr>
              <a:t>Laser</a:t>
            </a:r>
            <a:endParaRPr lang="ja-JP" altLang="en-US" sz="1600">
              <a:solidFill>
                <a:srgbClr val="000000"/>
              </a:solidFill>
            </a:endParaRPr>
          </a:p>
        </p:txBody>
      </p:sp>
      <p:sp>
        <p:nvSpPr>
          <p:cNvPr id="194588" name="テキスト ボックス 16"/>
          <p:cNvSpPr txBox="1">
            <a:spLocks noChangeArrowheads="1"/>
          </p:cNvSpPr>
          <p:nvPr/>
        </p:nvSpPr>
        <p:spPr bwMode="auto">
          <a:xfrm>
            <a:off x="125413" y="3852863"/>
            <a:ext cx="1474787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srgbClr val="000000"/>
                </a:solidFill>
              </a:rPr>
              <a:t>RFQ / IH </a:t>
            </a:r>
            <a:endParaRPr lang="ja-JP" altLang="en-US" sz="1600">
              <a:solidFill>
                <a:srgbClr val="000000"/>
              </a:solidFill>
            </a:endParaRPr>
          </a:p>
        </p:txBody>
      </p:sp>
      <p:sp>
        <p:nvSpPr>
          <p:cNvPr id="194589" name="テキスト ボックス 17"/>
          <p:cNvSpPr txBox="1">
            <a:spLocks noChangeArrowheads="1"/>
          </p:cNvSpPr>
          <p:nvPr/>
        </p:nvSpPr>
        <p:spPr bwMode="auto">
          <a:xfrm>
            <a:off x="125413" y="4229100"/>
            <a:ext cx="1474787" cy="2667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srgbClr val="000000"/>
                </a:solidFill>
              </a:rPr>
              <a:t>Hi-</a:t>
            </a:r>
            <a:r>
              <a:rPr lang="en-US" altLang="ja-JP" sz="1600">
                <a:solidFill>
                  <a:srgbClr val="000000"/>
                </a:solidFill>
                <a:latin typeface="Symbol" charset="0"/>
                <a:cs typeface="Symbol" charset="0"/>
              </a:rPr>
              <a:t>b</a:t>
            </a:r>
            <a:r>
              <a:rPr lang="en-US" altLang="ja-JP" sz="1600">
                <a:solidFill>
                  <a:srgbClr val="000000"/>
                </a:solidFill>
              </a:rPr>
              <a:t> LINAC </a:t>
            </a:r>
            <a:endParaRPr lang="ja-JP" altLang="en-US" sz="1600">
              <a:solidFill>
                <a:srgbClr val="000000"/>
              </a:solidFill>
            </a:endParaRPr>
          </a:p>
        </p:txBody>
      </p:sp>
      <p:sp>
        <p:nvSpPr>
          <p:cNvPr id="194590" name="テキスト ボックス 18"/>
          <p:cNvSpPr txBox="1">
            <a:spLocks noChangeArrowheads="1"/>
          </p:cNvSpPr>
          <p:nvPr/>
        </p:nvSpPr>
        <p:spPr bwMode="auto">
          <a:xfrm>
            <a:off x="152400" y="4572000"/>
            <a:ext cx="1474788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srgbClr val="000000"/>
                </a:solidFill>
              </a:rPr>
              <a:t>Hi Precision Magnet </a:t>
            </a:r>
            <a:endParaRPr lang="ja-JP" altLang="en-US" sz="1600">
              <a:solidFill>
                <a:srgbClr val="000000"/>
              </a:solidFill>
            </a:endParaRPr>
          </a:p>
        </p:txBody>
      </p:sp>
      <p:sp>
        <p:nvSpPr>
          <p:cNvPr id="194591" name="テキスト ボックス 19"/>
          <p:cNvSpPr txBox="1">
            <a:spLocks noChangeArrowheads="1"/>
          </p:cNvSpPr>
          <p:nvPr/>
        </p:nvSpPr>
        <p:spPr bwMode="auto">
          <a:xfrm>
            <a:off x="125413" y="5257800"/>
            <a:ext cx="1474787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srgbClr val="000000"/>
                </a:solidFill>
              </a:rPr>
              <a:t>Kicker System</a:t>
            </a:r>
          </a:p>
        </p:txBody>
      </p:sp>
      <p:sp>
        <p:nvSpPr>
          <p:cNvPr id="194592" name="テキスト ボックス 20"/>
          <p:cNvSpPr txBox="1">
            <a:spLocks noChangeArrowheads="1"/>
          </p:cNvSpPr>
          <p:nvPr/>
        </p:nvSpPr>
        <p:spPr bwMode="auto">
          <a:xfrm>
            <a:off x="125413" y="6138863"/>
            <a:ext cx="1474787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>
                <a:solidFill>
                  <a:srgbClr val="000000"/>
                </a:solidFill>
              </a:rPr>
              <a:t>Detector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556792"/>
            <a:ext cx="17752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2400" dirty="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Originally…</a:t>
            </a:r>
            <a:endParaRPr kumimoji="1" lang="ja-JP" alt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0" y="2704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20133" y="50800"/>
            <a:ext cx="47446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g-2 </a:t>
            </a:r>
            <a:r>
              <a:rPr lang="en-US" sz="3200" dirty="0" smtClean="0">
                <a:solidFill>
                  <a:schemeClr val="bg1"/>
                </a:solidFill>
              </a:rPr>
              <a:t>@ J-PARC: schedule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69566" y="266244"/>
            <a:ext cx="2301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[From </a:t>
            </a:r>
            <a:r>
              <a:rPr lang="en-US" dirty="0" err="1" smtClean="0">
                <a:solidFill>
                  <a:schemeClr val="bg1"/>
                </a:solidFill>
              </a:rPr>
              <a:t>Naohito</a:t>
            </a:r>
            <a:r>
              <a:rPr lang="en-US" dirty="0" smtClean="0">
                <a:solidFill>
                  <a:schemeClr val="bg1"/>
                </a:solidFill>
              </a:rPr>
              <a:t> Saito]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23651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g-2 </a:t>
            </a:r>
            <a:r>
              <a:rPr lang="en-US" sz="3200" dirty="0" smtClean="0">
                <a:solidFill>
                  <a:schemeClr val="bg1"/>
                </a:solidFill>
              </a:rPr>
              <a:t>and SUSY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752" y="996818"/>
            <a:ext cx="88256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LHC/Dark Matter data rule out much of light </a:t>
            </a:r>
            <a:r>
              <a:rPr lang="en-US" sz="2200" dirty="0" err="1" smtClean="0"/>
              <a:t>squarks</a:t>
            </a:r>
            <a:r>
              <a:rPr lang="en-US" sz="2200" dirty="0" smtClean="0"/>
              <a:t> / </a:t>
            </a:r>
            <a:r>
              <a:rPr lang="en-US" sz="2200" dirty="0" err="1" smtClean="0"/>
              <a:t>gluino</a:t>
            </a:r>
            <a:r>
              <a:rPr lang="en-US" sz="2200" dirty="0" smtClean="0"/>
              <a:t> </a:t>
            </a:r>
            <a:r>
              <a:rPr lang="en-US" sz="2200" dirty="0" err="1" smtClean="0"/>
              <a:t>param</a:t>
            </a:r>
            <a:r>
              <a:rPr lang="en-US" sz="2200" dirty="0" smtClean="0"/>
              <a:t>.</a:t>
            </a:r>
            <a:r>
              <a:rPr lang="en-US" sz="2200" dirty="0" smtClean="0"/>
              <a:t>-space, </a:t>
            </a:r>
            <a:endParaRPr lang="en-US" sz="2200" dirty="0" smtClean="0"/>
          </a:p>
          <a:p>
            <a:r>
              <a:rPr lang="en-US" sz="2200" dirty="0"/>
              <a:t>b</a:t>
            </a:r>
            <a:r>
              <a:rPr lang="en-US" sz="2200" dirty="0" smtClean="0"/>
              <a:t>ut light </a:t>
            </a:r>
            <a:r>
              <a:rPr lang="en-US" sz="2200" dirty="0" err="1" smtClean="0"/>
              <a:t>sleptons</a:t>
            </a:r>
            <a:r>
              <a:rPr lang="en-US" sz="2200" dirty="0" smtClean="0"/>
              <a:t> (best limits from LEP) still not </a:t>
            </a:r>
            <a:r>
              <a:rPr lang="en-US" sz="2200" dirty="0" smtClean="0"/>
              <a:t>excluded</a:t>
            </a:r>
            <a:endParaRPr lang="en-US" sz="2200" dirty="0"/>
          </a:p>
        </p:txBody>
      </p:sp>
      <p:sp>
        <p:nvSpPr>
          <p:cNvPr id="6" name="Rectangle 5"/>
          <p:cNvSpPr/>
          <p:nvPr/>
        </p:nvSpPr>
        <p:spPr>
          <a:xfrm>
            <a:off x="220133" y="1982169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“Looking to (SUSY) models with a different connection between the </a:t>
            </a:r>
            <a:r>
              <a:rPr lang="en-US" i="1" dirty="0" err="1">
                <a:solidFill>
                  <a:srgbClr val="0000FF"/>
                </a:solidFill>
              </a:rPr>
              <a:t>coloured</a:t>
            </a:r>
            <a:r>
              <a:rPr lang="en-US" i="1" dirty="0">
                <a:solidFill>
                  <a:srgbClr val="0000FF"/>
                </a:solidFill>
              </a:rPr>
              <a:t> and </a:t>
            </a:r>
            <a:r>
              <a:rPr lang="en-US" i="1" dirty="0" err="1">
                <a:solidFill>
                  <a:srgbClr val="0000FF"/>
                </a:solidFill>
              </a:rPr>
              <a:t>uncoloured</a:t>
            </a:r>
            <a:r>
              <a:rPr lang="en-US" i="1" dirty="0">
                <a:solidFill>
                  <a:srgbClr val="0000FF"/>
                </a:solidFill>
              </a:rPr>
              <a:t> sector, not only seems timely now, but mandatory.”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63211" y="2424045"/>
            <a:ext cx="31690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John Ellis et </a:t>
            </a:r>
            <a:r>
              <a:rPr lang="en-US" dirty="0" smtClean="0"/>
              <a:t>al, </a:t>
            </a:r>
            <a:r>
              <a:rPr lang="en-US" dirty="0" smtClean="0"/>
              <a:t>arxiv</a:t>
            </a:r>
            <a:r>
              <a:rPr lang="en-US" dirty="0"/>
              <a:t>:1207.7315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22476" y="4256577"/>
            <a:ext cx="41914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SUSY contribution to g-2 determined by </a:t>
            </a:r>
          </a:p>
          <a:p>
            <a:r>
              <a:rPr lang="en-US" dirty="0" err="1" smtClean="0"/>
              <a:t>smuon</a:t>
            </a:r>
            <a:r>
              <a:rPr lang="en-US" dirty="0" smtClean="0"/>
              <a:t>, </a:t>
            </a:r>
            <a:r>
              <a:rPr lang="en-US" dirty="0" err="1" smtClean="0"/>
              <a:t>sneutrino</a:t>
            </a:r>
            <a:r>
              <a:rPr lang="en-US" dirty="0" smtClean="0"/>
              <a:t>, </a:t>
            </a:r>
            <a:r>
              <a:rPr lang="en-US" dirty="0" err="1" smtClean="0"/>
              <a:t>chargino</a:t>
            </a:r>
            <a:r>
              <a:rPr lang="en-US" dirty="0" smtClean="0"/>
              <a:t> and </a:t>
            </a:r>
            <a:r>
              <a:rPr lang="en-US" dirty="0" err="1" smtClean="0"/>
              <a:t>neutralino</a:t>
            </a:r>
            <a:r>
              <a:rPr lang="en-US" dirty="0" smtClean="0"/>
              <a:t> </a:t>
            </a:r>
          </a:p>
          <a:p>
            <a:r>
              <a:rPr lang="en-US" dirty="0" smtClean="0"/>
              <a:t>masses </a:t>
            </a:r>
            <a:endParaRPr lang="en-US" dirty="0"/>
          </a:p>
        </p:txBody>
      </p:sp>
      <p:pic>
        <p:nvPicPr>
          <p:cNvPr id="14" name="Picture 13" descr="smuon-mas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52" y="3525212"/>
            <a:ext cx="3722738" cy="333278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43793" y="3709909"/>
            <a:ext cx="1985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i="1" dirty="0" err="1" smtClean="0"/>
              <a:t>Feng</a:t>
            </a:r>
            <a:r>
              <a:rPr lang="en-US" sz="1200" b="1" i="1" dirty="0" smtClean="0"/>
              <a:t> et al., arxiv</a:t>
            </a:r>
            <a:r>
              <a:rPr lang="en-US" sz="1200" b="1" i="1" dirty="0"/>
              <a:t>:</a:t>
            </a:r>
            <a:r>
              <a:rPr lang="en-US" sz="1200" b="1" i="1" dirty="0" smtClean="0"/>
              <a:t>1112.3021</a:t>
            </a:r>
            <a:endParaRPr lang="en-US" sz="12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269680" y="5641879"/>
            <a:ext cx="423641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Smuon</a:t>
            </a:r>
            <a:r>
              <a:rPr lang="en-US" dirty="0" smtClean="0"/>
              <a:t> masses contributing 280x10</a:t>
            </a:r>
            <a:r>
              <a:rPr lang="en-US" baseline="30000" dirty="0" smtClean="0"/>
              <a:t>-11 </a:t>
            </a:r>
            <a:r>
              <a:rPr lang="en-US" dirty="0" smtClean="0"/>
              <a:t>to </a:t>
            </a:r>
            <a:r>
              <a:rPr lang="en-US" dirty="0" err="1" smtClean="0"/>
              <a:t>a</a:t>
            </a:r>
            <a:r>
              <a:rPr lang="en-US" baseline="-25000" dirty="0" err="1" smtClean="0"/>
              <a:t>μ</a:t>
            </a:r>
            <a:endParaRPr lang="en-US" baseline="-25000" dirty="0" smtClean="0"/>
          </a:p>
        </p:txBody>
      </p:sp>
      <p:sp>
        <p:nvSpPr>
          <p:cNvPr id="17" name="Left Arrow 16"/>
          <p:cNvSpPr/>
          <p:nvPr/>
        </p:nvSpPr>
        <p:spPr>
          <a:xfrm>
            <a:off x="3722247" y="5718726"/>
            <a:ext cx="464904" cy="215515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80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653456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Status of the </a:t>
            </a:r>
            <a:r>
              <a:rPr lang="en-US" sz="3200" dirty="0" err="1" smtClean="0">
                <a:solidFill>
                  <a:schemeClr val="bg1"/>
                </a:solidFill>
              </a:rPr>
              <a:t>muon</a:t>
            </a:r>
            <a:r>
              <a:rPr lang="en-US" sz="3200" dirty="0" smtClean="0">
                <a:solidFill>
                  <a:schemeClr val="bg1"/>
                </a:solidFill>
              </a:rPr>
              <a:t> g-2: SM prediction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9848" y="1700953"/>
            <a:ext cx="8819586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QED: </a:t>
            </a:r>
            <a:r>
              <a:rPr lang="en-US" sz="2000" dirty="0" smtClean="0">
                <a:solidFill>
                  <a:srgbClr val="008000"/>
                </a:solidFill>
              </a:rPr>
              <a:t>Kinoshita et al. </a:t>
            </a:r>
            <a:r>
              <a:rPr lang="en-US" sz="2000" dirty="0" smtClean="0"/>
              <a:t>2012: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5-loop completed </a:t>
            </a:r>
            <a:r>
              <a:rPr lang="en-US" sz="2000" dirty="0" smtClean="0"/>
              <a:t>(12672 diagrams)   </a:t>
            </a:r>
            <a:r>
              <a:rPr lang="en-US" sz="2000" dirty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sz="2000" dirty="0" smtClean="0">
              <a:solidFill>
                <a:srgbClr val="008000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EW: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2-loop   </a:t>
            </a:r>
            <a:r>
              <a:rPr lang="en-US" sz="2000" dirty="0" smtClean="0">
                <a:solidFill>
                  <a:srgbClr val="008000"/>
                </a:solidFill>
                <a:latin typeface="Zapf Dingbats"/>
                <a:ea typeface="Zapf Dingbats"/>
                <a:cs typeface="Zapf Dingbats"/>
              </a:rPr>
              <a:t>✓</a:t>
            </a:r>
            <a:endParaRPr lang="en-US" sz="2000" dirty="0">
              <a:solidFill>
                <a:srgbClr val="008000"/>
              </a:solidFill>
            </a:endParaRPr>
          </a:p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r>
              <a:rPr lang="en-US" sz="2000" dirty="0" err="1" smtClean="0"/>
              <a:t>Hadronic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rgbClr val="FF0000"/>
                </a:solidFill>
              </a:rPr>
              <a:t>the limiting factor of the SM prediction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accent6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accent6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chemeClr val="accent6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schemeClr val="accent6"/>
              </a:solidFill>
            </a:endParaRPr>
          </a:p>
          <a:p>
            <a:pPr marL="342900" indent="-342900">
              <a:buFont typeface="Arial"/>
              <a:buChar char="•"/>
            </a:pPr>
            <a:endParaRPr lang="en-US" sz="2000" dirty="0" smtClean="0">
              <a:solidFill>
                <a:schemeClr val="accent6"/>
              </a:solidFill>
            </a:endParaRPr>
          </a:p>
          <a:p>
            <a:r>
              <a:rPr lang="en-US" sz="2000" dirty="0" smtClean="0">
                <a:solidFill>
                  <a:schemeClr val="accent6"/>
                </a:solidFill>
              </a:rPr>
              <a:t>       </a:t>
            </a:r>
            <a:r>
              <a:rPr lang="en-US" dirty="0" smtClean="0">
                <a:solidFill>
                  <a:srgbClr val="FF0000"/>
                </a:solidFill>
              </a:rPr>
              <a:t>L-by-L</a:t>
            </a:r>
            <a:r>
              <a:rPr lang="en-US" dirty="0" smtClean="0"/>
              <a:t>:  -  so far use of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model calculations</a:t>
            </a:r>
            <a:r>
              <a:rPr lang="en-US" dirty="0" smtClean="0"/>
              <a:t>, form-factor data will help improving</a:t>
            </a:r>
          </a:p>
          <a:p>
            <a:r>
              <a:rPr lang="en-US" dirty="0" smtClean="0"/>
              <a:t>                      -  in the future: </a:t>
            </a:r>
            <a:r>
              <a:rPr lang="en-US" dirty="0" smtClean="0">
                <a:solidFill>
                  <a:srgbClr val="3366FF"/>
                </a:solidFill>
              </a:rPr>
              <a:t>lattice QCD</a:t>
            </a:r>
            <a:r>
              <a:rPr lang="en-US" dirty="0" smtClean="0"/>
              <a:t> predictions (first results encouraging) </a:t>
            </a:r>
          </a:p>
          <a:p>
            <a:r>
              <a:rPr lang="en-US" dirty="0"/>
              <a:t> </a:t>
            </a:r>
            <a:r>
              <a:rPr lang="en-US" dirty="0" smtClean="0"/>
              <a:t>                     -  </a:t>
            </a:r>
            <a:r>
              <a:rPr lang="en-US" dirty="0" smtClean="0"/>
              <a:t>several groups: </a:t>
            </a:r>
            <a:r>
              <a:rPr lang="en-US" dirty="0" smtClean="0">
                <a:solidFill>
                  <a:srgbClr val="008000"/>
                </a:solidFill>
              </a:rPr>
              <a:t>USQCD, UKQCD, ETMC, … 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much increased effort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     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Vacuum </a:t>
            </a:r>
            <a:r>
              <a:rPr lang="en-US" dirty="0" err="1" smtClean="0">
                <a:solidFill>
                  <a:srgbClr val="FF0000"/>
                </a:solidFill>
              </a:rPr>
              <a:t>Polarisation</a:t>
            </a:r>
            <a:r>
              <a:rPr lang="en-US" dirty="0" smtClean="0"/>
              <a:t>: use of </a:t>
            </a:r>
            <a:r>
              <a:rPr lang="en-US" dirty="0" err="1" smtClean="0"/>
              <a:t>e+e</a:t>
            </a:r>
            <a:r>
              <a:rPr lang="en-US" dirty="0" smtClean="0"/>
              <a:t>- had. </a:t>
            </a:r>
            <a:r>
              <a:rPr lang="en-US" dirty="0"/>
              <a:t>c</a:t>
            </a:r>
            <a:r>
              <a:rPr lang="en-US" dirty="0" smtClean="0"/>
              <a:t>ross section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data</a:t>
            </a:r>
            <a:r>
              <a:rPr lang="en-US" dirty="0" smtClean="0"/>
              <a:t>; big improvements foreseen</a:t>
            </a:r>
            <a:endParaRPr lang="en-US" dirty="0" smtClean="0"/>
          </a:p>
          <a:p>
            <a:endParaRPr lang="en-US" sz="2000" dirty="0" smtClean="0"/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31" y="1060899"/>
            <a:ext cx="5638800" cy="482600"/>
          </a:xfrm>
          <a:prstGeom prst="rect">
            <a:avLst/>
          </a:prstGeom>
        </p:spPr>
      </p:pic>
      <p:pic>
        <p:nvPicPr>
          <p:cNvPr id="8" name="Picture 7" descr="tt_hadfd.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34986" y="1884131"/>
            <a:ext cx="6419037" cy="9083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67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37523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CLFV: COMET </a:t>
            </a:r>
            <a:r>
              <a:rPr lang="en-US" sz="3200" dirty="0" smtClean="0">
                <a:solidFill>
                  <a:schemeClr val="bg1"/>
                </a:solidFill>
              </a:rPr>
              <a:t>Phase-I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6" name="Picture 5" descr="COMET-Phase1-Be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3" y="869705"/>
            <a:ext cx="8540750" cy="3026886"/>
          </a:xfrm>
          <a:prstGeom prst="rect">
            <a:avLst/>
          </a:prstGeom>
        </p:spPr>
      </p:pic>
      <p:pic>
        <p:nvPicPr>
          <p:cNvPr id="7" name="Picture 6" descr="COMET-Phase1-Detect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8120" y="4081791"/>
            <a:ext cx="4392083" cy="2678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376690"/>
            <a:ext cx="47180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Cylindrical detector </a:t>
            </a:r>
          </a:p>
          <a:p>
            <a:r>
              <a:rPr lang="en-US" sz="2000" dirty="0" smtClean="0"/>
              <a:t>has higher acceptance but poorer</a:t>
            </a:r>
          </a:p>
          <a:p>
            <a:r>
              <a:rPr lang="en-US" sz="2000" dirty="0" smtClean="0"/>
              <a:t>resolution compared to transverse/phase-II</a:t>
            </a:r>
          </a:p>
          <a:p>
            <a:r>
              <a:rPr lang="en-US" sz="2000" dirty="0" smtClean="0"/>
              <a:t>detector</a:t>
            </a:r>
          </a:p>
        </p:txBody>
      </p:sp>
    </p:spTree>
    <p:extLst>
      <p:ext uri="{BB962C8B-B14F-4D97-AF65-F5344CB8AC3E}">
        <p14:creationId xmlns:p14="http://schemas.microsoft.com/office/powerpoint/2010/main" val="3175001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287731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Mu2e: </a:t>
            </a:r>
            <a:r>
              <a:rPr lang="en-US" sz="3200" dirty="0" smtClean="0">
                <a:solidFill>
                  <a:schemeClr val="bg1"/>
                </a:solidFill>
              </a:rPr>
              <a:t>Schedule</a:t>
            </a:r>
            <a:endParaRPr lang="en-US" sz="3200" dirty="0">
              <a:solidFill>
                <a:schemeClr val="bg1"/>
              </a:solidFill>
            </a:endParaRPr>
          </a:p>
        </p:txBody>
      </p:sp>
      <p:pic>
        <p:nvPicPr>
          <p:cNvPr id="3" name="Picture 2" descr="Schedule-Nov201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225" y="635576"/>
            <a:ext cx="8344404" cy="6447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334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51770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g-2 </a:t>
            </a:r>
            <a:r>
              <a:rPr lang="en-US" sz="3200" dirty="0" smtClean="0">
                <a:solidFill>
                  <a:schemeClr val="bg1"/>
                </a:solidFill>
              </a:rPr>
              <a:t>@ FNAL: UK </a:t>
            </a:r>
            <a:r>
              <a:rPr lang="en-US" sz="3200" dirty="0" smtClean="0">
                <a:solidFill>
                  <a:schemeClr val="bg1"/>
                </a:solidFill>
              </a:rPr>
              <a:t>Contributions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558" y="1023758"/>
            <a:ext cx="585947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Construction / design of straw trackers with FNAL 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8552" y="1699552"/>
            <a:ext cx="55774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 trackers:</a:t>
            </a:r>
          </a:p>
          <a:p>
            <a:r>
              <a:rPr lang="en-US" dirty="0"/>
              <a:t> </a:t>
            </a:r>
            <a:r>
              <a:rPr lang="en-US" dirty="0" smtClean="0"/>
              <a:t>- understand and correct for pileup effects in calorimeter</a:t>
            </a:r>
          </a:p>
          <a:p>
            <a:r>
              <a:rPr lang="en-US" dirty="0"/>
              <a:t> </a:t>
            </a:r>
            <a:r>
              <a:rPr lang="en-US" dirty="0" smtClean="0"/>
              <a:t>- monitor beam trajectory / losses</a:t>
            </a:r>
          </a:p>
          <a:p>
            <a:r>
              <a:rPr lang="en-US" dirty="0"/>
              <a:t> </a:t>
            </a:r>
            <a:r>
              <a:rPr lang="en-US" dirty="0" smtClean="0"/>
              <a:t>- measure muon electric dipole </a:t>
            </a:r>
            <a:r>
              <a:rPr lang="en-US" dirty="0" smtClean="0"/>
              <a:t>moment</a:t>
            </a:r>
            <a:endParaRPr lang="en-US" dirty="0"/>
          </a:p>
        </p:txBody>
      </p:sp>
      <p:grpSp>
        <p:nvGrpSpPr>
          <p:cNvPr id="10" name="Group 4"/>
          <p:cNvGrpSpPr>
            <a:grpSpLocks/>
          </p:cNvGrpSpPr>
          <p:nvPr/>
        </p:nvGrpSpPr>
        <p:grpSpPr bwMode="auto">
          <a:xfrm>
            <a:off x="0" y="3307778"/>
            <a:ext cx="8836169" cy="2880999"/>
            <a:chOff x="-173" y="1829"/>
            <a:chExt cx="6029" cy="2011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3" y="1829"/>
              <a:ext cx="6029" cy="20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13" name="Line 6"/>
            <p:cNvSpPr>
              <a:spLocks noChangeShapeType="1"/>
            </p:cNvSpPr>
            <p:nvPr/>
          </p:nvSpPr>
          <p:spPr bwMode="auto">
            <a:xfrm flipH="1">
              <a:off x="2002" y="2406"/>
              <a:ext cx="22" cy="323"/>
            </a:xfrm>
            <a:prstGeom prst="line">
              <a:avLst/>
            </a:prstGeom>
            <a:noFill/>
            <a:ln w="508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4" name="Line 7"/>
            <p:cNvSpPr>
              <a:spLocks noChangeShapeType="1"/>
            </p:cNvSpPr>
            <p:nvPr/>
          </p:nvSpPr>
          <p:spPr bwMode="auto">
            <a:xfrm flipH="1">
              <a:off x="4756" y="2783"/>
              <a:ext cx="89" cy="289"/>
            </a:xfrm>
            <a:prstGeom prst="line">
              <a:avLst/>
            </a:prstGeom>
            <a:noFill/>
            <a:ln w="508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5" name="Text Box 8"/>
            <p:cNvSpPr txBox="1">
              <a:spLocks noChangeArrowheads="1"/>
            </p:cNvSpPr>
            <p:nvPr/>
          </p:nvSpPr>
          <p:spPr bwMode="auto">
            <a:xfrm>
              <a:off x="912" y="3024"/>
              <a:ext cx="1112" cy="2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000" b="1" dirty="0" err="1">
                  <a:latin typeface="Times New Roman" charset="0"/>
                  <a:cs typeface="Arial" charset="0"/>
                </a:rPr>
                <a:t>Hodoscope</a:t>
              </a:r>
              <a:endParaRPr lang="en-US" sz="2000" b="1" dirty="0">
                <a:latin typeface="Times New Roman" charset="0"/>
                <a:cs typeface="Arial" charset="0"/>
              </a:endParaRPr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 flipV="1">
              <a:off x="1728" y="2758"/>
              <a:ext cx="256" cy="26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515535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517701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g</a:t>
            </a:r>
            <a:r>
              <a:rPr lang="en-US" sz="3200" dirty="0" smtClean="0">
                <a:solidFill>
                  <a:schemeClr val="bg1"/>
                </a:solidFill>
              </a:rPr>
              <a:t>-2 </a:t>
            </a:r>
            <a:r>
              <a:rPr lang="en-US" sz="3200" dirty="0" smtClean="0">
                <a:solidFill>
                  <a:schemeClr val="bg1"/>
                </a:solidFill>
              </a:rPr>
              <a:t>@ FNAL: UK </a:t>
            </a:r>
            <a:r>
              <a:rPr lang="en-US" sz="3200" dirty="0" smtClean="0">
                <a:solidFill>
                  <a:schemeClr val="bg1"/>
                </a:solidFill>
              </a:rPr>
              <a:t>Contributions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558" y="962571"/>
            <a:ext cx="42767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Squid Magnetometer</a:t>
            </a:r>
          </a:p>
          <a:p>
            <a:r>
              <a:rPr lang="en-US" sz="2000" dirty="0"/>
              <a:t> </a:t>
            </a:r>
            <a:r>
              <a:rPr lang="en-US" sz="2000" dirty="0" smtClean="0"/>
              <a:t>- to improve magnetic field monitoring</a:t>
            </a:r>
          </a:p>
          <a:p>
            <a:r>
              <a:rPr lang="en-US" dirty="0" smtClean="0"/>
              <a:t>   </a:t>
            </a:r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8" name="Picture 7" descr="Untitled 3-1 (dragged)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3" y="1793507"/>
            <a:ext cx="5149273" cy="2390085"/>
          </a:xfrm>
          <a:prstGeom prst="rect">
            <a:avLst/>
          </a:prstGeom>
        </p:spPr>
      </p:pic>
      <p:pic>
        <p:nvPicPr>
          <p:cNvPr id="9" name="Picture 8" descr="Untitled 3-1 (dragged)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1" y="3948099"/>
            <a:ext cx="3979333" cy="283293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34183" y="2001540"/>
            <a:ext cx="3053615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Prototype developed for</a:t>
            </a:r>
          </a:p>
          <a:p>
            <a:r>
              <a:rPr lang="en-US" dirty="0" err="1" smtClean="0"/>
              <a:t>cryoEDM</a:t>
            </a:r>
            <a:r>
              <a:rPr lang="en-US" dirty="0" smtClean="0"/>
              <a:t> experiment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Pickup-loops and SQUID inside</a:t>
            </a:r>
          </a:p>
          <a:p>
            <a:r>
              <a:rPr lang="en-US" dirty="0">
                <a:solidFill>
                  <a:srgbClr val="0000FF"/>
                </a:solidFill>
              </a:rPr>
              <a:t>s</a:t>
            </a:r>
            <a:r>
              <a:rPr lang="en-US" dirty="0" smtClean="0">
                <a:solidFill>
                  <a:srgbClr val="0000FF"/>
                </a:solidFill>
              </a:rPr>
              <a:t>uperfluid </a:t>
            </a:r>
            <a:r>
              <a:rPr lang="en-US" baseline="30000" dirty="0" smtClean="0">
                <a:solidFill>
                  <a:srgbClr val="0000FF"/>
                </a:solidFill>
              </a:rPr>
              <a:t>3</a:t>
            </a:r>
            <a:r>
              <a:rPr lang="en-US" dirty="0" smtClean="0">
                <a:solidFill>
                  <a:srgbClr val="0000FF"/>
                </a:solidFill>
              </a:rPr>
              <a:t>He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73759" y="4029703"/>
            <a:ext cx="1095172" cy="307777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</a:rPr>
              <a:t>Test at LSBB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71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36513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g-2 UK Contributions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8558" y="1023758"/>
            <a:ext cx="55345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FF0000"/>
                </a:solidFill>
              </a:rPr>
              <a:t>Modeling of injection/kicker system (software)</a:t>
            </a:r>
          </a:p>
          <a:p>
            <a:endParaRPr lang="en-US" sz="2200" dirty="0" smtClean="0">
              <a:solidFill>
                <a:srgbClr val="FF0000"/>
              </a:solidFill>
            </a:endParaRPr>
          </a:p>
          <a:p>
            <a:r>
              <a:rPr lang="en-US" sz="2200" dirty="0" smtClean="0">
                <a:solidFill>
                  <a:srgbClr val="FF0000"/>
                </a:solidFill>
              </a:rPr>
              <a:t>Design of new inflector magnet</a:t>
            </a:r>
          </a:p>
          <a:p>
            <a:endParaRPr lang="en-US" sz="2200" dirty="0">
              <a:solidFill>
                <a:srgbClr val="FF0000"/>
              </a:solidFill>
            </a:endParaRPr>
          </a:p>
        </p:txBody>
      </p:sp>
      <p:pic>
        <p:nvPicPr>
          <p:cNvPr id="3" name="Picture 2" descr="Inflect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36546"/>
            <a:ext cx="5757333" cy="34384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1879" y="2008909"/>
            <a:ext cx="3127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 reduce muon loss on injection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79829" y="3563695"/>
            <a:ext cx="317102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Non</a:t>
            </a:r>
            <a:r>
              <a:rPr lang="en-US" sz="2200" dirty="0" smtClean="0">
                <a:solidFill>
                  <a:srgbClr val="0000FF"/>
                </a:solidFill>
              </a:rPr>
              <a:t>-ferromagnetic, </a:t>
            </a:r>
            <a:r>
              <a:rPr lang="en-US" sz="2200" dirty="0" smtClean="0">
                <a:solidFill>
                  <a:srgbClr val="0000FF"/>
                </a:solidFill>
              </a:rPr>
              <a:t>static </a:t>
            </a:r>
            <a:r>
              <a:rPr lang="en-US" sz="2200" dirty="0" smtClean="0">
                <a:solidFill>
                  <a:srgbClr val="0000FF"/>
                </a:solidFill>
              </a:rPr>
              <a:t>with no flux leakage into storage </a:t>
            </a:r>
            <a:r>
              <a:rPr lang="en-US" sz="2200" dirty="0" smtClean="0">
                <a:solidFill>
                  <a:srgbClr val="0000FF"/>
                </a:solidFill>
              </a:rPr>
              <a:t>ring</a:t>
            </a:r>
          </a:p>
          <a:p>
            <a:endParaRPr lang="en-US" sz="2200" dirty="0" smtClean="0">
              <a:solidFill>
                <a:srgbClr val="0000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Null </a:t>
            </a:r>
            <a:r>
              <a:rPr lang="en-US" sz="2200" dirty="0" smtClean="0">
                <a:solidFill>
                  <a:srgbClr val="0000FF"/>
                </a:solidFill>
              </a:rPr>
              <a:t>storage ring </a:t>
            </a:r>
            <a:r>
              <a:rPr lang="en-US" sz="2200" dirty="0" smtClean="0">
                <a:solidFill>
                  <a:srgbClr val="0000FF"/>
                </a:solidFill>
              </a:rPr>
              <a:t>field</a:t>
            </a:r>
            <a:endParaRPr lang="en-US" sz="2200" dirty="0" smtClean="0">
              <a:solidFill>
                <a:srgbClr val="0000FF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575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547813" y="1338263"/>
            <a:ext cx="3241675" cy="2376487"/>
            <a:chOff x="975" y="843"/>
            <a:chExt cx="2042" cy="1497"/>
          </a:xfrm>
        </p:grpSpPr>
        <p:grpSp>
          <p:nvGrpSpPr>
            <p:cNvPr id="3" name="Group 3"/>
            <p:cNvGrpSpPr>
              <a:grpSpLocks/>
            </p:cNvGrpSpPr>
            <p:nvPr/>
          </p:nvGrpSpPr>
          <p:grpSpPr bwMode="auto">
            <a:xfrm>
              <a:off x="1511" y="1082"/>
              <a:ext cx="756" cy="1197"/>
              <a:chOff x="1436" y="1082"/>
              <a:chExt cx="756" cy="1197"/>
            </a:xfrm>
          </p:grpSpPr>
          <p:sp>
            <p:nvSpPr>
              <p:cNvPr id="106559" name="Rectangle 4"/>
              <p:cNvSpPr>
                <a:spLocks noChangeArrowheads="1"/>
              </p:cNvSpPr>
              <p:nvPr/>
            </p:nvSpPr>
            <p:spPr bwMode="auto">
              <a:xfrm>
                <a:off x="1436" y="1082"/>
                <a:ext cx="718" cy="1197"/>
              </a:xfrm>
              <a:prstGeom prst="rect">
                <a:avLst/>
              </a:prstGeom>
              <a:solidFill>
                <a:srgbClr val="FF99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06560" name="Text Box 5"/>
              <p:cNvSpPr txBox="1">
                <a:spLocks noChangeArrowheads="1"/>
              </p:cNvSpPr>
              <p:nvPr/>
            </p:nvSpPr>
            <p:spPr bwMode="auto">
              <a:xfrm>
                <a:off x="1500" y="1561"/>
                <a:ext cx="692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2400">
                    <a:solidFill>
                      <a:srgbClr val="000000"/>
                    </a:solidFill>
                    <a:latin typeface="Comic Sans MS" pitchFamily="66" charset="0"/>
                    <a:cs typeface="Times New Roman" pitchFamily="18" charset="0"/>
                  </a:rPr>
                  <a:t>Left -Right</a:t>
                </a:r>
              </a:p>
            </p:txBody>
          </p:sp>
        </p:grpSp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2200" y="1382"/>
              <a:ext cx="777" cy="958"/>
              <a:chOff x="2375" y="1382"/>
              <a:chExt cx="777" cy="958"/>
            </a:xfrm>
          </p:grpSpPr>
          <p:sp>
            <p:nvSpPr>
              <p:cNvPr id="106557" name="Rectangle 7"/>
              <p:cNvSpPr>
                <a:spLocks noChangeArrowheads="1"/>
              </p:cNvSpPr>
              <p:nvPr/>
            </p:nvSpPr>
            <p:spPr bwMode="auto">
              <a:xfrm>
                <a:off x="2383" y="1382"/>
                <a:ext cx="769" cy="958"/>
              </a:xfrm>
              <a:prstGeom prst="rect">
                <a:avLst/>
              </a:prstGeom>
              <a:solidFill>
                <a:srgbClr val="33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06558" name="Text Box 8"/>
              <p:cNvSpPr txBox="1">
                <a:spLocks noChangeArrowheads="1"/>
              </p:cNvSpPr>
              <p:nvPr/>
            </p:nvSpPr>
            <p:spPr bwMode="auto">
              <a:xfrm>
                <a:off x="2375" y="1677"/>
                <a:ext cx="757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2400" dirty="0" smtClean="0">
                    <a:solidFill>
                      <a:srgbClr val="000000"/>
                    </a:solidFill>
                    <a:latin typeface="Comic Sans MS" pitchFamily="66" charset="0"/>
                    <a:cs typeface="Times New Roman" pitchFamily="18" charset="0"/>
                  </a:rPr>
                  <a:t>other</a:t>
                </a:r>
              </a:p>
              <a:p>
                <a:pPr defTabSz="914400" fontAlgn="base">
                  <a:spcAft>
                    <a:spcPct val="0"/>
                  </a:spcAft>
                </a:pPr>
                <a:r>
                  <a:rPr lang="en-GB" sz="2400" dirty="0" smtClean="0">
                    <a:solidFill>
                      <a:srgbClr val="000000"/>
                    </a:solidFill>
                    <a:latin typeface="Comic Sans MS" pitchFamily="66" charset="0"/>
                    <a:cs typeface="Times New Roman" pitchFamily="18" charset="0"/>
                  </a:rPr>
                  <a:t>SUSY</a:t>
                </a:r>
              </a:p>
            </p:txBody>
          </p:sp>
        </p:grpSp>
        <p:sp>
          <p:nvSpPr>
            <p:cNvPr id="106552" name="Rectangle 9"/>
            <p:cNvSpPr>
              <a:spLocks noChangeArrowheads="1"/>
            </p:cNvSpPr>
            <p:nvPr/>
          </p:nvSpPr>
          <p:spPr bwMode="auto">
            <a:xfrm>
              <a:off x="995" y="1142"/>
              <a:ext cx="615" cy="898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53" name="Text Box 10"/>
            <p:cNvSpPr txBox="1">
              <a:spLocks noChangeArrowheads="1"/>
            </p:cNvSpPr>
            <p:nvPr/>
          </p:nvSpPr>
          <p:spPr bwMode="auto">
            <a:xfrm>
              <a:off x="975" y="1117"/>
              <a:ext cx="69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sz="2400">
                  <a:solidFill>
                    <a:srgbClr val="000000"/>
                  </a:solidFill>
                  <a:latin typeface="Comic Sans MS" pitchFamily="66" charset="0"/>
                  <a:cs typeface="Times New Roman" pitchFamily="18" charset="0"/>
                </a:rPr>
                <a:t>Multi Higgs</a:t>
              </a:r>
            </a:p>
          </p:txBody>
        </p: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2168" y="843"/>
              <a:ext cx="849" cy="778"/>
              <a:chOff x="2168" y="843"/>
              <a:chExt cx="849" cy="778"/>
            </a:xfrm>
          </p:grpSpPr>
          <p:sp>
            <p:nvSpPr>
              <p:cNvPr id="106555" name="Rectangle 12"/>
              <p:cNvSpPr>
                <a:spLocks noChangeArrowheads="1"/>
              </p:cNvSpPr>
              <p:nvPr/>
            </p:nvSpPr>
            <p:spPr bwMode="auto">
              <a:xfrm>
                <a:off x="2168" y="843"/>
                <a:ext cx="757" cy="778"/>
              </a:xfrm>
              <a:prstGeom prst="rect">
                <a:avLst/>
              </a:prstGeom>
              <a:solidFill>
                <a:srgbClr val="66FF33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06556" name="Text Box 13"/>
              <p:cNvSpPr txBox="1">
                <a:spLocks noChangeArrowheads="1"/>
              </p:cNvSpPr>
              <p:nvPr/>
            </p:nvSpPr>
            <p:spPr bwMode="auto">
              <a:xfrm>
                <a:off x="2186" y="1071"/>
                <a:ext cx="831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2400" dirty="0">
                    <a:solidFill>
                      <a:srgbClr val="000000"/>
                    </a:solidFill>
                    <a:latin typeface="Comic Sans MS" pitchFamily="66" charset="0"/>
                    <a:cs typeface="Times New Roman" pitchFamily="18" charset="0"/>
                  </a:rPr>
                  <a:t>MSSM </a:t>
                </a:r>
              </a:p>
            </p:txBody>
          </p:sp>
        </p:grpSp>
      </p:grp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279525" y="673100"/>
            <a:ext cx="200025" cy="5797550"/>
            <a:chOff x="806" y="424"/>
            <a:chExt cx="126" cy="3652"/>
          </a:xfrm>
        </p:grpSpPr>
        <p:sp>
          <p:nvSpPr>
            <p:cNvPr id="106541" name="Line 15"/>
            <p:cNvSpPr>
              <a:spLocks noChangeShapeType="1"/>
            </p:cNvSpPr>
            <p:nvPr/>
          </p:nvSpPr>
          <p:spPr bwMode="auto">
            <a:xfrm>
              <a:off x="806" y="484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42" name="Line 16"/>
            <p:cNvSpPr>
              <a:spLocks noChangeShapeType="1"/>
            </p:cNvSpPr>
            <p:nvPr/>
          </p:nvSpPr>
          <p:spPr bwMode="auto">
            <a:xfrm>
              <a:off x="806" y="963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43" name="Line 17"/>
            <p:cNvSpPr>
              <a:spLocks noChangeShapeType="1"/>
            </p:cNvSpPr>
            <p:nvPr/>
          </p:nvSpPr>
          <p:spPr bwMode="auto">
            <a:xfrm>
              <a:off x="806" y="1442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44" name="Line 18"/>
            <p:cNvSpPr>
              <a:spLocks noChangeShapeType="1"/>
            </p:cNvSpPr>
            <p:nvPr/>
          </p:nvSpPr>
          <p:spPr bwMode="auto">
            <a:xfrm>
              <a:off x="806" y="1861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45" name="Line 19"/>
            <p:cNvSpPr>
              <a:spLocks noChangeShapeType="1"/>
            </p:cNvSpPr>
            <p:nvPr/>
          </p:nvSpPr>
          <p:spPr bwMode="auto">
            <a:xfrm>
              <a:off x="806" y="2340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46" name="Line 20"/>
            <p:cNvSpPr>
              <a:spLocks noChangeShapeType="1"/>
            </p:cNvSpPr>
            <p:nvPr/>
          </p:nvSpPr>
          <p:spPr bwMode="auto">
            <a:xfrm>
              <a:off x="806" y="2819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47" name="Line 21"/>
            <p:cNvSpPr>
              <a:spLocks noChangeShapeType="1"/>
            </p:cNvSpPr>
            <p:nvPr/>
          </p:nvSpPr>
          <p:spPr bwMode="auto">
            <a:xfrm>
              <a:off x="806" y="3297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48" name="Line 22"/>
            <p:cNvSpPr>
              <a:spLocks noChangeShapeType="1"/>
            </p:cNvSpPr>
            <p:nvPr/>
          </p:nvSpPr>
          <p:spPr bwMode="auto">
            <a:xfrm>
              <a:off x="806" y="3776"/>
              <a:ext cx="126" cy="0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49" name="Line 23"/>
            <p:cNvSpPr>
              <a:spLocks noChangeShapeType="1"/>
            </p:cNvSpPr>
            <p:nvPr/>
          </p:nvSpPr>
          <p:spPr bwMode="auto">
            <a:xfrm>
              <a:off x="932" y="424"/>
              <a:ext cx="0" cy="3652"/>
            </a:xfrm>
            <a:prstGeom prst="line">
              <a:avLst/>
            </a:prstGeom>
            <a:noFill/>
            <a:ln w="31750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106499" name="Text Box 24"/>
          <p:cNvSpPr txBox="1">
            <a:spLocks noChangeArrowheads="1"/>
          </p:cNvSpPr>
          <p:nvPr/>
        </p:nvSpPr>
        <p:spPr bwMode="auto">
          <a:xfrm>
            <a:off x="477838" y="1338263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-24</a:t>
            </a:r>
          </a:p>
        </p:txBody>
      </p:sp>
      <p:sp>
        <p:nvSpPr>
          <p:cNvPr id="106500" name="Text Box 25"/>
          <p:cNvSpPr txBox="1">
            <a:spLocks noChangeArrowheads="1"/>
          </p:cNvSpPr>
          <p:nvPr/>
        </p:nvSpPr>
        <p:spPr bwMode="auto">
          <a:xfrm>
            <a:off x="477838" y="577850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-22</a:t>
            </a:r>
          </a:p>
        </p:txBody>
      </p:sp>
      <p:sp>
        <p:nvSpPr>
          <p:cNvPr id="106501" name="Text Box 26"/>
          <p:cNvSpPr txBox="1">
            <a:spLocks noChangeArrowheads="1"/>
          </p:cNvSpPr>
          <p:nvPr/>
        </p:nvSpPr>
        <p:spPr bwMode="auto">
          <a:xfrm>
            <a:off x="477838" y="2098675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-26</a:t>
            </a:r>
          </a:p>
        </p:txBody>
      </p:sp>
      <p:sp>
        <p:nvSpPr>
          <p:cNvPr id="106502" name="Text Box 27"/>
          <p:cNvSpPr txBox="1">
            <a:spLocks noChangeArrowheads="1"/>
          </p:cNvSpPr>
          <p:nvPr/>
        </p:nvSpPr>
        <p:spPr bwMode="auto">
          <a:xfrm>
            <a:off x="477838" y="2762250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-28</a:t>
            </a:r>
          </a:p>
        </p:txBody>
      </p:sp>
      <p:sp>
        <p:nvSpPr>
          <p:cNvPr id="106503" name="Text Box 28"/>
          <p:cNvSpPr txBox="1">
            <a:spLocks noChangeArrowheads="1"/>
          </p:cNvSpPr>
          <p:nvPr/>
        </p:nvSpPr>
        <p:spPr bwMode="auto">
          <a:xfrm>
            <a:off x="477838" y="3525838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-30</a:t>
            </a:r>
          </a:p>
        </p:txBody>
      </p:sp>
      <p:sp>
        <p:nvSpPr>
          <p:cNvPr id="106504" name="Text Box 29"/>
          <p:cNvSpPr txBox="1">
            <a:spLocks noChangeArrowheads="1"/>
          </p:cNvSpPr>
          <p:nvPr/>
        </p:nvSpPr>
        <p:spPr bwMode="auto">
          <a:xfrm>
            <a:off x="477838" y="4284663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-32</a:t>
            </a:r>
          </a:p>
        </p:txBody>
      </p:sp>
      <p:sp>
        <p:nvSpPr>
          <p:cNvPr id="106505" name="Text Box 30"/>
          <p:cNvSpPr txBox="1">
            <a:spLocks noChangeArrowheads="1"/>
          </p:cNvSpPr>
          <p:nvPr/>
        </p:nvSpPr>
        <p:spPr bwMode="auto">
          <a:xfrm>
            <a:off x="477838" y="5045075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-34</a:t>
            </a:r>
          </a:p>
        </p:txBody>
      </p:sp>
      <p:sp>
        <p:nvSpPr>
          <p:cNvPr id="106506" name="Text Box 31"/>
          <p:cNvSpPr txBox="1">
            <a:spLocks noChangeArrowheads="1"/>
          </p:cNvSpPr>
          <p:nvPr/>
        </p:nvSpPr>
        <p:spPr bwMode="auto">
          <a:xfrm>
            <a:off x="477838" y="5805488"/>
            <a:ext cx="901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GB" sz="2000" b="1" baseline="3000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-36</a:t>
            </a:r>
          </a:p>
        </p:txBody>
      </p:sp>
      <p:sp>
        <p:nvSpPr>
          <p:cNvPr id="106507" name="Text Box 32"/>
          <p:cNvSpPr txBox="1">
            <a:spLocks noChangeArrowheads="1"/>
          </p:cNvSpPr>
          <p:nvPr/>
        </p:nvSpPr>
        <p:spPr bwMode="auto">
          <a:xfrm>
            <a:off x="179388" y="127000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400" dirty="0" err="1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eEDM</a:t>
            </a:r>
            <a:r>
              <a:rPr lang="en-GB" sz="2400" dirty="0">
                <a:solidFill>
                  <a:srgbClr val="FFFFFF"/>
                </a:solidFill>
                <a:latin typeface="Comic Sans MS" pitchFamily="66" charset="0"/>
                <a:cs typeface="Times New Roman" pitchFamily="18" charset="0"/>
              </a:rPr>
              <a:t>  (e.cm)</a:t>
            </a:r>
          </a:p>
        </p:txBody>
      </p: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1479550" y="6206065"/>
            <a:ext cx="2736850" cy="484188"/>
            <a:chOff x="932" y="3776"/>
            <a:chExt cx="1724" cy="305"/>
          </a:xfrm>
        </p:grpSpPr>
        <p:sp>
          <p:nvSpPr>
            <p:cNvPr id="106537" name="Rectangle 37"/>
            <p:cNvSpPr>
              <a:spLocks noChangeArrowheads="1"/>
            </p:cNvSpPr>
            <p:nvPr/>
          </p:nvSpPr>
          <p:spPr bwMode="auto">
            <a:xfrm>
              <a:off x="995" y="3776"/>
              <a:ext cx="1477" cy="300"/>
            </a:xfrm>
            <a:prstGeom prst="rect">
              <a:avLst/>
            </a:prstGeom>
            <a:solidFill>
              <a:srgbClr val="00FFCC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06538" name="Text Box 38"/>
            <p:cNvSpPr txBox="1">
              <a:spLocks noChangeArrowheads="1"/>
            </p:cNvSpPr>
            <p:nvPr/>
          </p:nvSpPr>
          <p:spPr bwMode="auto">
            <a:xfrm>
              <a:off x="932" y="3793"/>
              <a:ext cx="17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sz="2400" dirty="0">
                  <a:solidFill>
                    <a:srgbClr val="000000"/>
                  </a:solidFill>
                  <a:latin typeface="Comic Sans MS" pitchFamily="66" charset="0"/>
                  <a:cs typeface="Times New Roman" pitchFamily="18" charset="0"/>
                </a:rPr>
                <a:t>Standard Model</a:t>
              </a:r>
            </a:p>
          </p:txBody>
        </p:sp>
      </p:grpSp>
      <p:sp>
        <p:nvSpPr>
          <p:cNvPr id="62" name="Slide Number Placeholder 16"/>
          <p:cNvSpPr txBox="1">
            <a:spLocks/>
          </p:cNvSpPr>
          <p:nvPr/>
        </p:nvSpPr>
        <p:spPr bwMode="auto">
          <a:xfrm>
            <a:off x="699516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B6856BB-8F34-4D2C-A22B-614AF34B30B9}" type="slidenum">
              <a:rPr lang="en-GB" sz="1400" smtClean="0">
                <a:solidFill>
                  <a:srgbClr val="00FFFF"/>
                </a:solidFill>
                <a:latin typeface="Times New Roman"/>
                <a:cs typeface="Arial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45</a:t>
            </a:fld>
            <a:endParaRPr lang="en-GB" sz="1400" dirty="0">
              <a:solidFill>
                <a:srgbClr val="00FFFF"/>
              </a:solidFill>
              <a:latin typeface="Times New Roman"/>
              <a:cs typeface="Arial" charset="0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4876800" y="1325880"/>
            <a:ext cx="3971010" cy="2468880"/>
            <a:chOff x="4876800" y="1325880"/>
            <a:chExt cx="3971010" cy="2468880"/>
          </a:xfrm>
        </p:grpSpPr>
        <p:sp>
          <p:nvSpPr>
            <p:cNvPr id="63" name="TextBox 62"/>
            <p:cNvSpPr txBox="1"/>
            <p:nvPr/>
          </p:nvSpPr>
          <p:spPr>
            <a:xfrm>
              <a:off x="5298440" y="2306320"/>
              <a:ext cx="3549370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 smtClean="0">
                  <a:solidFill>
                    <a:srgbClr val="FFFFFF"/>
                  </a:solidFill>
                  <a:latin typeface="Comic Sans MS" pitchFamily="66" charset="0"/>
                  <a:cs typeface="Arial" charset="0"/>
                </a:rPr>
                <a:t>The interesting</a:t>
              </a:r>
            </a:p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800" dirty="0" smtClean="0">
                  <a:solidFill>
                    <a:srgbClr val="FFFFFF"/>
                  </a:solidFill>
                  <a:latin typeface="Comic Sans MS" pitchFamily="66" charset="0"/>
                  <a:cs typeface="Arial" charset="0"/>
                </a:rPr>
                <a:t>region of sensitivity</a:t>
              </a:r>
              <a:endParaRPr lang="en-GB" sz="2800" dirty="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5" name="Right Brace 64"/>
            <p:cNvSpPr/>
            <p:nvPr/>
          </p:nvSpPr>
          <p:spPr bwMode="auto">
            <a:xfrm>
              <a:off x="4876800" y="1325880"/>
              <a:ext cx="243840" cy="2468880"/>
            </a:xfrm>
            <a:prstGeom prst="rightBrace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67" name="Rectangle 16"/>
          <p:cNvSpPr>
            <a:spLocks noChangeArrowheads="1"/>
          </p:cNvSpPr>
          <p:nvPr/>
        </p:nvSpPr>
        <p:spPr bwMode="auto">
          <a:xfrm>
            <a:off x="1752600" y="332882"/>
            <a:ext cx="8016240" cy="575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 dirty="0" smtClean="0">
                <a:solidFill>
                  <a:srgbClr val="00FFFF"/>
                </a:solidFill>
                <a:latin typeface="Comic Sans MS" pitchFamily="66" charset="0"/>
                <a:cs typeface="Arial" charset="0"/>
              </a:rPr>
              <a:t>Theoretical estimates of </a:t>
            </a:r>
            <a:r>
              <a:rPr lang="en-GB" sz="3600" dirty="0" err="1" smtClean="0">
                <a:solidFill>
                  <a:srgbClr val="00FFFF"/>
                </a:solidFill>
                <a:latin typeface="Comic Sans MS" pitchFamily="66" charset="0"/>
                <a:cs typeface="Arial" charset="0"/>
              </a:rPr>
              <a:t>eEDM</a:t>
            </a:r>
            <a:r>
              <a:rPr lang="en-GB" sz="3600" dirty="0" smtClean="0">
                <a:solidFill>
                  <a:srgbClr val="00FFFF"/>
                </a:solidFill>
                <a:latin typeface="Comic Sans MS" pitchFamily="66" charset="0"/>
                <a:cs typeface="Arial" charset="0"/>
              </a:rPr>
              <a:t> </a:t>
            </a:r>
            <a:endParaRPr lang="en-GB" sz="3600" dirty="0">
              <a:solidFill>
                <a:srgbClr val="00FFFF"/>
              </a:solidFill>
              <a:latin typeface="Comic Sans MS" pitchFamily="66" charset="0"/>
              <a:cs typeface="Arial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4053793" y="4694731"/>
            <a:ext cx="5348680" cy="1993900"/>
            <a:chOff x="3855673" y="4581843"/>
            <a:chExt cx="5348680" cy="1993900"/>
          </a:xfrm>
        </p:grpSpPr>
        <p:pic>
          <p:nvPicPr>
            <p:cNvPr id="41" name="Picture 10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282285" y="4581843"/>
              <a:ext cx="2555875" cy="1993900"/>
            </a:xfrm>
            <a:prstGeom prst="rect">
              <a:avLst/>
            </a:prstGeom>
            <a:noFill/>
            <a:ln>
              <a:noFill/>
            </a:ln>
            <a:effectLst/>
          </p:spPr>
        </p:pic>
        <p:grpSp>
          <p:nvGrpSpPr>
            <p:cNvPr id="44" name="Group 131"/>
            <p:cNvGrpSpPr>
              <a:grpSpLocks/>
            </p:cNvGrpSpPr>
            <p:nvPr/>
          </p:nvGrpSpPr>
          <p:grpSpPr bwMode="auto">
            <a:xfrm>
              <a:off x="6437339" y="4985705"/>
              <a:ext cx="2767014" cy="1341438"/>
              <a:chOff x="3346" y="3068"/>
              <a:chExt cx="1743" cy="845"/>
            </a:xfrm>
          </p:grpSpPr>
          <p:sp>
            <p:nvSpPr>
              <p:cNvPr id="45" name="Text Box 128"/>
              <p:cNvSpPr txBox="1">
                <a:spLocks noChangeArrowheads="1"/>
              </p:cNvSpPr>
              <p:nvPr/>
            </p:nvSpPr>
            <p:spPr bwMode="auto">
              <a:xfrm>
                <a:off x="3346" y="3068"/>
                <a:ext cx="170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2400" dirty="0">
                    <a:solidFill>
                      <a:srgbClr val="00FFFF"/>
                    </a:solidFill>
                    <a:latin typeface="Times New Roman" pitchFamily="18" charset="0"/>
                    <a:cs typeface="Times New Roman" pitchFamily="18" charset="0"/>
                  </a:rPr>
                  <a:t>Insufficient CP</a:t>
                </a:r>
              </a:p>
            </p:txBody>
          </p:sp>
          <p:sp>
            <p:nvSpPr>
              <p:cNvPr id="46" name="Line 129"/>
              <p:cNvSpPr>
                <a:spLocks noChangeShapeType="1"/>
              </p:cNvSpPr>
              <p:nvPr/>
            </p:nvSpPr>
            <p:spPr bwMode="auto">
              <a:xfrm flipV="1">
                <a:off x="4288" y="3100"/>
                <a:ext cx="295" cy="192"/>
              </a:xfrm>
              <a:prstGeom prst="line">
                <a:avLst/>
              </a:prstGeom>
              <a:noFill/>
              <a:ln w="38100">
                <a:solidFill>
                  <a:srgbClr val="00FF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800">
                  <a:solidFill>
                    <a:srgbClr val="00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51" name="Text Box 128"/>
              <p:cNvSpPr txBox="1">
                <a:spLocks noChangeArrowheads="1"/>
              </p:cNvSpPr>
              <p:nvPr/>
            </p:nvSpPr>
            <p:spPr bwMode="auto">
              <a:xfrm>
                <a:off x="3384" y="3327"/>
                <a:ext cx="170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2400" dirty="0" smtClean="0">
                    <a:solidFill>
                      <a:srgbClr val="00FFFF"/>
                    </a:solidFill>
                    <a:latin typeface="Times New Roman" pitchFamily="18" charset="0"/>
                    <a:cs typeface="Times New Roman" pitchFamily="18" charset="0"/>
                  </a:rPr>
                  <a:t>to make universe</a:t>
                </a:r>
                <a:endParaRPr lang="en-GB" sz="2400" dirty="0">
                  <a:solidFill>
                    <a:srgbClr val="00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Text Box 128"/>
              <p:cNvSpPr txBox="1">
                <a:spLocks noChangeArrowheads="1"/>
              </p:cNvSpPr>
              <p:nvPr/>
            </p:nvSpPr>
            <p:spPr bwMode="auto">
              <a:xfrm>
                <a:off x="3384" y="3625"/>
                <a:ext cx="1705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GB" sz="2400" dirty="0" smtClean="0">
                    <a:solidFill>
                      <a:srgbClr val="00FFFF"/>
                    </a:solidFill>
                    <a:latin typeface="Times New Roman" pitchFamily="18" charset="0"/>
                    <a:cs typeface="Times New Roman" pitchFamily="18" charset="0"/>
                  </a:rPr>
                  <a:t>of matter</a:t>
                </a:r>
                <a:endParaRPr lang="en-GB" sz="2400" dirty="0">
                  <a:solidFill>
                    <a:srgbClr val="00FFFF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9" name="Freeform 48"/>
            <p:cNvSpPr/>
            <p:nvPr/>
          </p:nvSpPr>
          <p:spPr bwMode="auto">
            <a:xfrm>
              <a:off x="3855673" y="5730239"/>
              <a:ext cx="685847" cy="523220"/>
            </a:xfrm>
            <a:custGeom>
              <a:avLst/>
              <a:gdLst>
                <a:gd name="connsiteX0" fmla="*/ 109220 w 1633220"/>
                <a:gd name="connsiteY0" fmla="*/ 673100 h 769620"/>
                <a:gd name="connsiteX1" fmla="*/ 1160780 w 1633220"/>
                <a:gd name="connsiteY1" fmla="*/ 673100 h 769620"/>
                <a:gd name="connsiteX2" fmla="*/ 78740 w 1633220"/>
                <a:gd name="connsiteY2" fmla="*/ 93980 h 769620"/>
                <a:gd name="connsiteX3" fmla="*/ 1633220 w 1633220"/>
                <a:gd name="connsiteY3" fmla="*/ 109220 h 769620"/>
                <a:gd name="connsiteX0" fmla="*/ 0 w 1524000"/>
                <a:gd name="connsiteY0" fmla="*/ 618489 h 677649"/>
                <a:gd name="connsiteX1" fmla="*/ 1051560 w 1524000"/>
                <a:gd name="connsiteY1" fmla="*/ 618489 h 677649"/>
                <a:gd name="connsiteX2" fmla="*/ 412527 w 1524000"/>
                <a:gd name="connsiteY2" fmla="*/ 263530 h 677649"/>
                <a:gd name="connsiteX3" fmla="*/ 1524000 w 1524000"/>
                <a:gd name="connsiteY3" fmla="*/ 54609 h 677649"/>
                <a:gd name="connsiteX0" fmla="*/ 0 w 1524000"/>
                <a:gd name="connsiteY0" fmla="*/ 563880 h 623040"/>
                <a:gd name="connsiteX1" fmla="*/ 1051560 w 1524000"/>
                <a:gd name="connsiteY1" fmla="*/ 563880 h 623040"/>
                <a:gd name="connsiteX2" fmla="*/ 412527 w 1524000"/>
                <a:gd name="connsiteY2" fmla="*/ 208921 h 623040"/>
                <a:gd name="connsiteX3" fmla="*/ 1098713 w 1524000"/>
                <a:gd name="connsiteY3" fmla="*/ 47693 h 623040"/>
                <a:gd name="connsiteX4" fmla="*/ 1524000 w 1524000"/>
                <a:gd name="connsiteY4" fmla="*/ 0 h 623040"/>
                <a:gd name="connsiteX0" fmla="*/ 0 w 1524000"/>
                <a:gd name="connsiteY0" fmla="*/ 563880 h 623040"/>
                <a:gd name="connsiteX1" fmla="*/ 1051560 w 1524000"/>
                <a:gd name="connsiteY1" fmla="*/ 563880 h 623040"/>
                <a:gd name="connsiteX2" fmla="*/ 412527 w 1524000"/>
                <a:gd name="connsiteY2" fmla="*/ 208921 h 623040"/>
                <a:gd name="connsiteX3" fmla="*/ 1151874 w 1524000"/>
                <a:gd name="connsiteY3" fmla="*/ 204606 h 623040"/>
                <a:gd name="connsiteX4" fmla="*/ 1524000 w 1524000"/>
                <a:gd name="connsiteY4" fmla="*/ 0 h 623040"/>
                <a:gd name="connsiteX0" fmla="*/ 0 w 1577161"/>
                <a:gd name="connsiteY0" fmla="*/ 414838 h 473998"/>
                <a:gd name="connsiteX1" fmla="*/ 1051560 w 1577161"/>
                <a:gd name="connsiteY1" fmla="*/ 414838 h 473998"/>
                <a:gd name="connsiteX2" fmla="*/ 412527 w 1577161"/>
                <a:gd name="connsiteY2" fmla="*/ 59879 h 473998"/>
                <a:gd name="connsiteX3" fmla="*/ 1151874 w 1577161"/>
                <a:gd name="connsiteY3" fmla="*/ 55564 h 473998"/>
                <a:gd name="connsiteX4" fmla="*/ 1577161 w 1577161"/>
                <a:gd name="connsiteY4" fmla="*/ 75119 h 473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77161" h="473998">
                  <a:moveTo>
                    <a:pt x="0" y="414838"/>
                  </a:moveTo>
                  <a:cubicBezTo>
                    <a:pt x="528320" y="463098"/>
                    <a:pt x="982805" y="473998"/>
                    <a:pt x="1051560" y="414838"/>
                  </a:cubicBezTo>
                  <a:cubicBezTo>
                    <a:pt x="1120315" y="355678"/>
                    <a:pt x="395808" y="119758"/>
                    <a:pt x="412527" y="59879"/>
                  </a:cubicBezTo>
                  <a:cubicBezTo>
                    <a:pt x="429246" y="0"/>
                    <a:pt x="957768" y="53024"/>
                    <a:pt x="1151874" y="55564"/>
                  </a:cubicBezTo>
                  <a:cubicBezTo>
                    <a:pt x="1345980" y="58104"/>
                    <a:pt x="1506280" y="83068"/>
                    <a:pt x="1577161" y="75119"/>
                  </a:cubicBezTo>
                </a:path>
              </a:pathLst>
            </a:custGeom>
            <a:noFill/>
            <a:ln w="38100" cap="flat" cmpd="sng" algn="ctr">
              <a:solidFill>
                <a:srgbClr val="00FFFF"/>
              </a:solidFill>
              <a:prstDash val="solid"/>
              <a:round/>
              <a:headEnd type="none" w="med" len="med"/>
              <a:tailEnd type="stealth" w="lg" len="lg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674710" y="977901"/>
            <a:ext cx="2648362" cy="1296988"/>
            <a:chOff x="5032280" y="977901"/>
            <a:chExt cx="2648362" cy="1296988"/>
          </a:xfrm>
        </p:grpSpPr>
        <p:sp>
          <p:nvSpPr>
            <p:cNvPr id="77" name="Right Arrow 76"/>
            <p:cNvSpPr/>
            <p:nvPr/>
          </p:nvSpPr>
          <p:spPr bwMode="auto">
            <a:xfrm>
              <a:off x="5032280" y="1651000"/>
              <a:ext cx="850900" cy="101600"/>
            </a:xfrm>
            <a:prstGeom prst="rightArrow">
              <a:avLst/>
            </a:prstGeom>
            <a:gradFill flip="none" rotWithShape="1">
              <a:gsLst>
                <a:gs pos="100000">
                  <a:srgbClr val="00FF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  <a:round/>
              <a:headEnd type="none" w="med" len="med"/>
              <a:tailEnd type="none" w="lg" len="lg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800" smtClean="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grpSp>
          <p:nvGrpSpPr>
            <p:cNvPr id="53" name="Group 9"/>
            <p:cNvGrpSpPr>
              <a:grpSpLocks/>
            </p:cNvGrpSpPr>
            <p:nvPr/>
          </p:nvGrpSpPr>
          <p:grpSpPr bwMode="auto">
            <a:xfrm>
              <a:off x="5496242" y="977901"/>
              <a:ext cx="2184400" cy="1296988"/>
              <a:chOff x="387" y="1344"/>
              <a:chExt cx="1376" cy="817"/>
            </a:xfrm>
          </p:grpSpPr>
          <p:sp>
            <p:nvSpPr>
              <p:cNvPr id="54" name="Line 11"/>
              <p:cNvSpPr>
                <a:spLocks noChangeShapeType="1"/>
              </p:cNvSpPr>
              <p:nvPr/>
            </p:nvSpPr>
            <p:spPr bwMode="auto">
              <a:xfrm>
                <a:off x="567" y="1912"/>
                <a:ext cx="189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55" name="Arc 12"/>
              <p:cNvSpPr>
                <a:spLocks/>
              </p:cNvSpPr>
              <p:nvPr/>
            </p:nvSpPr>
            <p:spPr bwMode="auto">
              <a:xfrm rot="5400000" flipH="1">
                <a:off x="954" y="1488"/>
                <a:ext cx="244" cy="655"/>
              </a:xfrm>
              <a:custGeom>
                <a:avLst/>
                <a:gdLst>
                  <a:gd name="T0" fmla="*/ 0 w 21600"/>
                  <a:gd name="T1" fmla="*/ 0 h 42972"/>
                  <a:gd name="T2" fmla="*/ 0 w 21600"/>
                  <a:gd name="T3" fmla="*/ 0 h 42972"/>
                  <a:gd name="T4" fmla="*/ 0 w 21600"/>
                  <a:gd name="T5" fmla="*/ 0 h 42972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2972"/>
                  <a:gd name="T11" fmla="*/ 21600 w 21600"/>
                  <a:gd name="T12" fmla="*/ 42972 h 429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2972" fill="none" extrusionOk="0">
                    <a:moveTo>
                      <a:pt x="2448" y="0"/>
                    </a:moveTo>
                    <a:cubicBezTo>
                      <a:pt x="13359" y="1245"/>
                      <a:pt x="21600" y="10479"/>
                      <a:pt x="21600" y="21461"/>
                    </a:cubicBezTo>
                    <a:cubicBezTo>
                      <a:pt x="21600" y="32633"/>
                      <a:pt x="13080" y="41961"/>
                      <a:pt x="1954" y="42972"/>
                    </a:cubicBezTo>
                  </a:path>
                  <a:path w="21600" h="42972" stroke="0" extrusionOk="0">
                    <a:moveTo>
                      <a:pt x="2448" y="0"/>
                    </a:moveTo>
                    <a:cubicBezTo>
                      <a:pt x="13359" y="1245"/>
                      <a:pt x="21600" y="10479"/>
                      <a:pt x="21600" y="21461"/>
                    </a:cubicBezTo>
                    <a:cubicBezTo>
                      <a:pt x="21600" y="32633"/>
                      <a:pt x="13080" y="41961"/>
                      <a:pt x="1954" y="42972"/>
                    </a:cubicBezTo>
                    <a:lnTo>
                      <a:pt x="0" y="21461"/>
                    </a:lnTo>
                    <a:close/>
                  </a:path>
                </a:pathLst>
              </a:custGeom>
              <a:noFill/>
              <a:ln w="25400">
                <a:solidFill>
                  <a:schemeClr val="bg1"/>
                </a:solidFill>
                <a:prstDash val="lgDash"/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grpSp>
            <p:nvGrpSpPr>
              <p:cNvPr id="56" name="Group 13"/>
              <p:cNvGrpSpPr>
                <a:grpSpLocks/>
              </p:cNvGrpSpPr>
              <p:nvPr/>
            </p:nvGrpSpPr>
            <p:grpSpPr bwMode="auto">
              <a:xfrm rot="-2850591">
                <a:off x="1197" y="1559"/>
                <a:ext cx="459" cy="29"/>
                <a:chOff x="672" y="1872"/>
                <a:chExt cx="2064" cy="132"/>
              </a:xfrm>
            </p:grpSpPr>
            <p:grpSp>
              <p:nvGrpSpPr>
                <p:cNvPr id="68" name="Group 14"/>
                <p:cNvGrpSpPr>
                  <a:grpSpLocks/>
                </p:cNvGrpSpPr>
                <p:nvPr/>
              </p:nvGrpSpPr>
              <p:grpSpPr bwMode="auto">
                <a:xfrm>
                  <a:off x="672" y="1872"/>
                  <a:ext cx="1028" cy="132"/>
                  <a:chOff x="672" y="1872"/>
                  <a:chExt cx="1028" cy="132"/>
                </a:xfrm>
              </p:grpSpPr>
              <p:sp>
                <p:nvSpPr>
                  <p:cNvPr id="73" name="Freeform 15"/>
                  <p:cNvSpPr>
                    <a:spLocks/>
                  </p:cNvSpPr>
                  <p:nvPr/>
                </p:nvSpPr>
                <p:spPr bwMode="auto">
                  <a:xfrm>
                    <a:off x="672" y="1872"/>
                    <a:ext cx="254" cy="132"/>
                  </a:xfrm>
                  <a:custGeom>
                    <a:avLst/>
                    <a:gdLst>
                      <a:gd name="T0" fmla="*/ 7 w 835"/>
                      <a:gd name="T1" fmla="*/ 2 h 409"/>
                      <a:gd name="T2" fmla="*/ 6 w 835"/>
                      <a:gd name="T3" fmla="*/ 1 h 409"/>
                      <a:gd name="T4" fmla="*/ 5 w 835"/>
                      <a:gd name="T5" fmla="*/ 0 h 409"/>
                      <a:gd name="T6" fmla="*/ 4 w 835"/>
                      <a:gd name="T7" fmla="*/ 1 h 409"/>
                      <a:gd name="T8" fmla="*/ 4 w 835"/>
                      <a:gd name="T9" fmla="*/ 2 h 409"/>
                      <a:gd name="T10" fmla="*/ 3 w 835"/>
                      <a:gd name="T11" fmla="*/ 4 h 409"/>
                      <a:gd name="T12" fmla="*/ 2 w 835"/>
                      <a:gd name="T13" fmla="*/ 5 h 409"/>
                      <a:gd name="T14" fmla="*/ 1 w 835"/>
                      <a:gd name="T15" fmla="*/ 4 h 409"/>
                      <a:gd name="T16" fmla="*/ 0 w 835"/>
                      <a:gd name="T17" fmla="*/ 2 h 409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835"/>
                      <a:gd name="T28" fmla="*/ 0 h 409"/>
                      <a:gd name="T29" fmla="*/ 835 w 835"/>
                      <a:gd name="T30" fmla="*/ 409 h 409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835" h="409">
                        <a:moveTo>
                          <a:pt x="835" y="199"/>
                        </a:moveTo>
                        <a:cubicBezTo>
                          <a:pt x="820" y="175"/>
                          <a:pt x="783" y="104"/>
                          <a:pt x="748" y="71"/>
                        </a:cubicBezTo>
                        <a:cubicBezTo>
                          <a:pt x="713" y="38"/>
                          <a:pt x="667" y="0"/>
                          <a:pt x="627" y="0"/>
                        </a:cubicBezTo>
                        <a:cubicBezTo>
                          <a:pt x="587" y="0"/>
                          <a:pt x="537" y="41"/>
                          <a:pt x="505" y="73"/>
                        </a:cubicBezTo>
                        <a:cubicBezTo>
                          <a:pt x="473" y="105"/>
                          <a:pt x="458" y="153"/>
                          <a:pt x="432" y="195"/>
                        </a:cubicBezTo>
                        <a:cubicBezTo>
                          <a:pt x="406" y="237"/>
                          <a:pt x="384" y="289"/>
                          <a:pt x="349" y="325"/>
                        </a:cubicBezTo>
                        <a:cubicBezTo>
                          <a:pt x="314" y="361"/>
                          <a:pt x="268" y="409"/>
                          <a:pt x="223" y="409"/>
                        </a:cubicBezTo>
                        <a:cubicBezTo>
                          <a:pt x="178" y="409"/>
                          <a:pt x="116" y="358"/>
                          <a:pt x="79" y="325"/>
                        </a:cubicBezTo>
                        <a:cubicBezTo>
                          <a:pt x="42" y="292"/>
                          <a:pt x="16" y="232"/>
                          <a:pt x="0" y="208"/>
                        </a:cubicBezTo>
                      </a:path>
                    </a:pathLst>
                  </a:custGeom>
                  <a:noFill/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800">
                      <a:solidFill>
                        <a:srgbClr val="FFFFFF"/>
                      </a:solidFill>
                      <a:latin typeface="Comic Sans MS" pitchFamily="66" charset="0"/>
                      <a:cs typeface="Arial" charset="0"/>
                    </a:endParaRPr>
                  </a:p>
                </p:txBody>
              </p:sp>
              <p:sp>
                <p:nvSpPr>
                  <p:cNvPr id="74" name="Freeform 16"/>
                  <p:cNvSpPr>
                    <a:spLocks/>
                  </p:cNvSpPr>
                  <p:nvPr/>
                </p:nvSpPr>
                <p:spPr bwMode="auto">
                  <a:xfrm>
                    <a:off x="926" y="1872"/>
                    <a:ext cx="258" cy="132"/>
                  </a:xfrm>
                  <a:custGeom>
                    <a:avLst/>
                    <a:gdLst>
                      <a:gd name="T0" fmla="*/ 7 w 851"/>
                      <a:gd name="T1" fmla="*/ 2 h 409"/>
                      <a:gd name="T2" fmla="*/ 6 w 851"/>
                      <a:gd name="T3" fmla="*/ 1 h 409"/>
                      <a:gd name="T4" fmla="*/ 5 w 851"/>
                      <a:gd name="T5" fmla="*/ 0 h 409"/>
                      <a:gd name="T6" fmla="*/ 4 w 851"/>
                      <a:gd name="T7" fmla="*/ 1 h 409"/>
                      <a:gd name="T8" fmla="*/ 4 w 851"/>
                      <a:gd name="T9" fmla="*/ 2 h 409"/>
                      <a:gd name="T10" fmla="*/ 3 w 851"/>
                      <a:gd name="T11" fmla="*/ 4 h 409"/>
                      <a:gd name="T12" fmla="*/ 2 w 851"/>
                      <a:gd name="T13" fmla="*/ 5 h 409"/>
                      <a:gd name="T14" fmla="*/ 1 w 851"/>
                      <a:gd name="T15" fmla="*/ 4 h 409"/>
                      <a:gd name="T16" fmla="*/ 0 w 851"/>
                      <a:gd name="T17" fmla="*/ 2 h 409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851"/>
                      <a:gd name="T28" fmla="*/ 0 h 409"/>
                      <a:gd name="T29" fmla="*/ 851 w 851"/>
                      <a:gd name="T30" fmla="*/ 409 h 409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851" h="409">
                        <a:moveTo>
                          <a:pt x="851" y="189"/>
                        </a:moveTo>
                        <a:cubicBezTo>
                          <a:pt x="836" y="169"/>
                          <a:pt x="795" y="102"/>
                          <a:pt x="759" y="71"/>
                        </a:cubicBezTo>
                        <a:cubicBezTo>
                          <a:pt x="724" y="39"/>
                          <a:pt x="678" y="0"/>
                          <a:pt x="638" y="0"/>
                        </a:cubicBezTo>
                        <a:cubicBezTo>
                          <a:pt x="598" y="0"/>
                          <a:pt x="548" y="41"/>
                          <a:pt x="516" y="73"/>
                        </a:cubicBezTo>
                        <a:cubicBezTo>
                          <a:pt x="484" y="105"/>
                          <a:pt x="469" y="153"/>
                          <a:pt x="443" y="195"/>
                        </a:cubicBezTo>
                        <a:cubicBezTo>
                          <a:pt x="417" y="237"/>
                          <a:pt x="395" y="289"/>
                          <a:pt x="360" y="325"/>
                        </a:cubicBezTo>
                        <a:cubicBezTo>
                          <a:pt x="325" y="361"/>
                          <a:pt x="279" y="409"/>
                          <a:pt x="234" y="409"/>
                        </a:cubicBezTo>
                        <a:cubicBezTo>
                          <a:pt x="189" y="409"/>
                          <a:pt x="129" y="361"/>
                          <a:pt x="90" y="325"/>
                        </a:cubicBezTo>
                        <a:cubicBezTo>
                          <a:pt x="51" y="289"/>
                          <a:pt x="19" y="220"/>
                          <a:pt x="0" y="193"/>
                        </a:cubicBezTo>
                      </a:path>
                    </a:pathLst>
                  </a:custGeom>
                  <a:noFill/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800">
                      <a:solidFill>
                        <a:srgbClr val="FFFFFF"/>
                      </a:solidFill>
                      <a:latin typeface="Comic Sans MS" pitchFamily="66" charset="0"/>
                      <a:cs typeface="Arial" charset="0"/>
                    </a:endParaRPr>
                  </a:p>
                </p:txBody>
              </p:sp>
              <p:sp>
                <p:nvSpPr>
                  <p:cNvPr id="75" name="Freeform 17"/>
                  <p:cNvSpPr>
                    <a:spLocks/>
                  </p:cNvSpPr>
                  <p:nvPr/>
                </p:nvSpPr>
                <p:spPr bwMode="auto">
                  <a:xfrm>
                    <a:off x="1188" y="1872"/>
                    <a:ext cx="254" cy="132"/>
                  </a:xfrm>
                  <a:custGeom>
                    <a:avLst/>
                    <a:gdLst>
                      <a:gd name="T0" fmla="*/ 7 w 835"/>
                      <a:gd name="T1" fmla="*/ 2 h 409"/>
                      <a:gd name="T2" fmla="*/ 6 w 835"/>
                      <a:gd name="T3" fmla="*/ 1 h 409"/>
                      <a:gd name="T4" fmla="*/ 5 w 835"/>
                      <a:gd name="T5" fmla="*/ 0 h 409"/>
                      <a:gd name="T6" fmla="*/ 4 w 835"/>
                      <a:gd name="T7" fmla="*/ 1 h 409"/>
                      <a:gd name="T8" fmla="*/ 4 w 835"/>
                      <a:gd name="T9" fmla="*/ 2 h 409"/>
                      <a:gd name="T10" fmla="*/ 3 w 835"/>
                      <a:gd name="T11" fmla="*/ 4 h 409"/>
                      <a:gd name="T12" fmla="*/ 2 w 835"/>
                      <a:gd name="T13" fmla="*/ 5 h 409"/>
                      <a:gd name="T14" fmla="*/ 1 w 835"/>
                      <a:gd name="T15" fmla="*/ 4 h 409"/>
                      <a:gd name="T16" fmla="*/ 0 w 835"/>
                      <a:gd name="T17" fmla="*/ 2 h 409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835"/>
                      <a:gd name="T28" fmla="*/ 0 h 409"/>
                      <a:gd name="T29" fmla="*/ 835 w 835"/>
                      <a:gd name="T30" fmla="*/ 409 h 409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835" h="409">
                        <a:moveTo>
                          <a:pt x="835" y="199"/>
                        </a:moveTo>
                        <a:cubicBezTo>
                          <a:pt x="820" y="175"/>
                          <a:pt x="783" y="104"/>
                          <a:pt x="748" y="71"/>
                        </a:cubicBezTo>
                        <a:cubicBezTo>
                          <a:pt x="713" y="38"/>
                          <a:pt x="667" y="0"/>
                          <a:pt x="627" y="0"/>
                        </a:cubicBezTo>
                        <a:cubicBezTo>
                          <a:pt x="587" y="0"/>
                          <a:pt x="537" y="41"/>
                          <a:pt x="505" y="73"/>
                        </a:cubicBezTo>
                        <a:cubicBezTo>
                          <a:pt x="473" y="105"/>
                          <a:pt x="458" y="153"/>
                          <a:pt x="432" y="195"/>
                        </a:cubicBezTo>
                        <a:cubicBezTo>
                          <a:pt x="406" y="237"/>
                          <a:pt x="384" y="289"/>
                          <a:pt x="349" y="325"/>
                        </a:cubicBezTo>
                        <a:cubicBezTo>
                          <a:pt x="314" y="361"/>
                          <a:pt x="268" y="409"/>
                          <a:pt x="223" y="409"/>
                        </a:cubicBezTo>
                        <a:cubicBezTo>
                          <a:pt x="178" y="409"/>
                          <a:pt x="116" y="358"/>
                          <a:pt x="79" y="325"/>
                        </a:cubicBezTo>
                        <a:cubicBezTo>
                          <a:pt x="42" y="292"/>
                          <a:pt x="16" y="232"/>
                          <a:pt x="0" y="208"/>
                        </a:cubicBezTo>
                      </a:path>
                    </a:pathLst>
                  </a:custGeom>
                  <a:noFill/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800">
                      <a:solidFill>
                        <a:srgbClr val="FFFFFF"/>
                      </a:solidFill>
                      <a:latin typeface="Comic Sans MS" pitchFamily="66" charset="0"/>
                      <a:cs typeface="Arial" charset="0"/>
                    </a:endParaRPr>
                  </a:p>
                </p:txBody>
              </p:sp>
              <p:sp>
                <p:nvSpPr>
                  <p:cNvPr id="76" name="Freeform 18"/>
                  <p:cNvSpPr>
                    <a:spLocks/>
                  </p:cNvSpPr>
                  <p:nvPr/>
                </p:nvSpPr>
                <p:spPr bwMode="auto">
                  <a:xfrm>
                    <a:off x="1442" y="1872"/>
                    <a:ext cx="258" cy="132"/>
                  </a:xfrm>
                  <a:custGeom>
                    <a:avLst/>
                    <a:gdLst>
                      <a:gd name="T0" fmla="*/ 7 w 851"/>
                      <a:gd name="T1" fmla="*/ 2 h 409"/>
                      <a:gd name="T2" fmla="*/ 6 w 851"/>
                      <a:gd name="T3" fmla="*/ 1 h 409"/>
                      <a:gd name="T4" fmla="*/ 5 w 851"/>
                      <a:gd name="T5" fmla="*/ 0 h 409"/>
                      <a:gd name="T6" fmla="*/ 4 w 851"/>
                      <a:gd name="T7" fmla="*/ 1 h 409"/>
                      <a:gd name="T8" fmla="*/ 4 w 851"/>
                      <a:gd name="T9" fmla="*/ 2 h 409"/>
                      <a:gd name="T10" fmla="*/ 3 w 851"/>
                      <a:gd name="T11" fmla="*/ 4 h 409"/>
                      <a:gd name="T12" fmla="*/ 2 w 851"/>
                      <a:gd name="T13" fmla="*/ 5 h 409"/>
                      <a:gd name="T14" fmla="*/ 1 w 851"/>
                      <a:gd name="T15" fmla="*/ 4 h 409"/>
                      <a:gd name="T16" fmla="*/ 0 w 851"/>
                      <a:gd name="T17" fmla="*/ 2 h 409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  <a:gd name="T24" fmla="*/ 0 60000 65536"/>
                      <a:gd name="T25" fmla="*/ 0 60000 65536"/>
                      <a:gd name="T26" fmla="*/ 0 60000 65536"/>
                      <a:gd name="T27" fmla="*/ 0 w 851"/>
                      <a:gd name="T28" fmla="*/ 0 h 409"/>
                      <a:gd name="T29" fmla="*/ 851 w 851"/>
                      <a:gd name="T30" fmla="*/ 409 h 409"/>
                    </a:gdLst>
                    <a:ahLst/>
                    <a:cxnLst>
                      <a:cxn ang="T18">
                        <a:pos x="T0" y="T1"/>
                      </a:cxn>
                      <a:cxn ang="T19">
                        <a:pos x="T2" y="T3"/>
                      </a:cxn>
                      <a:cxn ang="T20">
                        <a:pos x="T4" y="T5"/>
                      </a:cxn>
                      <a:cxn ang="T21">
                        <a:pos x="T6" y="T7"/>
                      </a:cxn>
                      <a:cxn ang="T22">
                        <a:pos x="T8" y="T9"/>
                      </a:cxn>
                      <a:cxn ang="T23">
                        <a:pos x="T10" y="T11"/>
                      </a:cxn>
                      <a:cxn ang="T24">
                        <a:pos x="T12" y="T13"/>
                      </a:cxn>
                      <a:cxn ang="T25">
                        <a:pos x="T14" y="T15"/>
                      </a:cxn>
                      <a:cxn ang="T26">
                        <a:pos x="T16" y="T17"/>
                      </a:cxn>
                    </a:cxnLst>
                    <a:rect l="T27" t="T28" r="T29" b="T30"/>
                    <a:pathLst>
                      <a:path w="851" h="409">
                        <a:moveTo>
                          <a:pt x="851" y="189"/>
                        </a:moveTo>
                        <a:cubicBezTo>
                          <a:pt x="836" y="169"/>
                          <a:pt x="795" y="102"/>
                          <a:pt x="759" y="71"/>
                        </a:cubicBezTo>
                        <a:cubicBezTo>
                          <a:pt x="724" y="39"/>
                          <a:pt x="678" y="0"/>
                          <a:pt x="638" y="0"/>
                        </a:cubicBezTo>
                        <a:cubicBezTo>
                          <a:pt x="598" y="0"/>
                          <a:pt x="548" y="41"/>
                          <a:pt x="516" y="73"/>
                        </a:cubicBezTo>
                        <a:cubicBezTo>
                          <a:pt x="484" y="105"/>
                          <a:pt x="469" y="153"/>
                          <a:pt x="443" y="195"/>
                        </a:cubicBezTo>
                        <a:cubicBezTo>
                          <a:pt x="417" y="237"/>
                          <a:pt x="395" y="289"/>
                          <a:pt x="360" y="325"/>
                        </a:cubicBezTo>
                        <a:cubicBezTo>
                          <a:pt x="325" y="361"/>
                          <a:pt x="279" y="409"/>
                          <a:pt x="234" y="409"/>
                        </a:cubicBezTo>
                        <a:cubicBezTo>
                          <a:pt x="189" y="409"/>
                          <a:pt x="129" y="361"/>
                          <a:pt x="90" y="325"/>
                        </a:cubicBezTo>
                        <a:cubicBezTo>
                          <a:pt x="51" y="289"/>
                          <a:pt x="19" y="220"/>
                          <a:pt x="0" y="193"/>
                        </a:cubicBezTo>
                      </a:path>
                    </a:pathLst>
                  </a:custGeom>
                  <a:noFill/>
                  <a:ln w="19050">
                    <a:solidFill>
                      <a:srgbClr val="00CCFF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pPr defTabSz="914400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2800">
                      <a:solidFill>
                        <a:srgbClr val="FFFFFF"/>
                      </a:solidFill>
                      <a:latin typeface="Comic Sans MS" pitchFamily="66" charset="0"/>
                      <a:cs typeface="Arial" charset="0"/>
                    </a:endParaRPr>
                  </a:p>
                </p:txBody>
              </p:sp>
            </p:grpSp>
            <p:sp>
              <p:nvSpPr>
                <p:cNvPr id="69" name="Freeform 19"/>
                <p:cNvSpPr>
                  <a:spLocks/>
                </p:cNvSpPr>
                <p:nvPr/>
              </p:nvSpPr>
              <p:spPr bwMode="auto">
                <a:xfrm>
                  <a:off x="1708" y="1872"/>
                  <a:ext cx="253" cy="132"/>
                </a:xfrm>
                <a:custGeom>
                  <a:avLst/>
                  <a:gdLst>
                    <a:gd name="T0" fmla="*/ 7 w 835"/>
                    <a:gd name="T1" fmla="*/ 2 h 409"/>
                    <a:gd name="T2" fmla="*/ 6 w 835"/>
                    <a:gd name="T3" fmla="*/ 1 h 409"/>
                    <a:gd name="T4" fmla="*/ 5 w 835"/>
                    <a:gd name="T5" fmla="*/ 0 h 409"/>
                    <a:gd name="T6" fmla="*/ 4 w 835"/>
                    <a:gd name="T7" fmla="*/ 1 h 409"/>
                    <a:gd name="T8" fmla="*/ 4 w 835"/>
                    <a:gd name="T9" fmla="*/ 2 h 409"/>
                    <a:gd name="T10" fmla="*/ 3 w 835"/>
                    <a:gd name="T11" fmla="*/ 4 h 409"/>
                    <a:gd name="T12" fmla="*/ 2 w 835"/>
                    <a:gd name="T13" fmla="*/ 5 h 409"/>
                    <a:gd name="T14" fmla="*/ 1 w 835"/>
                    <a:gd name="T15" fmla="*/ 4 h 409"/>
                    <a:gd name="T16" fmla="*/ 0 w 835"/>
                    <a:gd name="T17" fmla="*/ 2 h 4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35"/>
                    <a:gd name="T28" fmla="*/ 0 h 409"/>
                    <a:gd name="T29" fmla="*/ 835 w 835"/>
                    <a:gd name="T30" fmla="*/ 409 h 40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35" h="409">
                      <a:moveTo>
                        <a:pt x="835" y="199"/>
                      </a:moveTo>
                      <a:cubicBezTo>
                        <a:pt x="820" y="175"/>
                        <a:pt x="783" y="104"/>
                        <a:pt x="748" y="71"/>
                      </a:cubicBezTo>
                      <a:cubicBezTo>
                        <a:pt x="713" y="38"/>
                        <a:pt x="667" y="0"/>
                        <a:pt x="627" y="0"/>
                      </a:cubicBezTo>
                      <a:cubicBezTo>
                        <a:pt x="587" y="0"/>
                        <a:pt x="537" y="41"/>
                        <a:pt x="505" y="73"/>
                      </a:cubicBezTo>
                      <a:cubicBezTo>
                        <a:pt x="473" y="105"/>
                        <a:pt x="458" y="153"/>
                        <a:pt x="432" y="195"/>
                      </a:cubicBezTo>
                      <a:cubicBezTo>
                        <a:pt x="406" y="237"/>
                        <a:pt x="384" y="289"/>
                        <a:pt x="349" y="325"/>
                      </a:cubicBezTo>
                      <a:cubicBezTo>
                        <a:pt x="314" y="361"/>
                        <a:pt x="268" y="409"/>
                        <a:pt x="223" y="409"/>
                      </a:cubicBezTo>
                      <a:cubicBezTo>
                        <a:pt x="178" y="409"/>
                        <a:pt x="116" y="358"/>
                        <a:pt x="79" y="325"/>
                      </a:cubicBezTo>
                      <a:cubicBezTo>
                        <a:pt x="42" y="292"/>
                        <a:pt x="16" y="232"/>
                        <a:pt x="0" y="208"/>
                      </a:cubicBezTo>
                    </a:path>
                  </a:pathLst>
                </a:custGeom>
                <a:noFill/>
                <a:ln w="19050">
                  <a:solidFill>
                    <a:srgbClr val="00CC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  <p:sp>
              <p:nvSpPr>
                <p:cNvPr id="70" name="Freeform 20"/>
                <p:cNvSpPr>
                  <a:spLocks/>
                </p:cNvSpPr>
                <p:nvPr/>
              </p:nvSpPr>
              <p:spPr bwMode="auto">
                <a:xfrm>
                  <a:off x="1961" y="1872"/>
                  <a:ext cx="259" cy="132"/>
                </a:xfrm>
                <a:custGeom>
                  <a:avLst/>
                  <a:gdLst>
                    <a:gd name="T0" fmla="*/ 7 w 851"/>
                    <a:gd name="T1" fmla="*/ 2 h 409"/>
                    <a:gd name="T2" fmla="*/ 6 w 851"/>
                    <a:gd name="T3" fmla="*/ 1 h 409"/>
                    <a:gd name="T4" fmla="*/ 5 w 851"/>
                    <a:gd name="T5" fmla="*/ 0 h 409"/>
                    <a:gd name="T6" fmla="*/ 5 w 851"/>
                    <a:gd name="T7" fmla="*/ 1 h 409"/>
                    <a:gd name="T8" fmla="*/ 4 w 851"/>
                    <a:gd name="T9" fmla="*/ 2 h 409"/>
                    <a:gd name="T10" fmla="*/ 3 w 851"/>
                    <a:gd name="T11" fmla="*/ 4 h 409"/>
                    <a:gd name="T12" fmla="*/ 2 w 851"/>
                    <a:gd name="T13" fmla="*/ 5 h 409"/>
                    <a:gd name="T14" fmla="*/ 1 w 851"/>
                    <a:gd name="T15" fmla="*/ 4 h 409"/>
                    <a:gd name="T16" fmla="*/ 0 w 851"/>
                    <a:gd name="T17" fmla="*/ 2 h 4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51"/>
                    <a:gd name="T28" fmla="*/ 0 h 409"/>
                    <a:gd name="T29" fmla="*/ 851 w 851"/>
                    <a:gd name="T30" fmla="*/ 409 h 40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51" h="409">
                      <a:moveTo>
                        <a:pt x="851" y="189"/>
                      </a:moveTo>
                      <a:cubicBezTo>
                        <a:pt x="836" y="169"/>
                        <a:pt x="795" y="102"/>
                        <a:pt x="759" y="71"/>
                      </a:cubicBezTo>
                      <a:cubicBezTo>
                        <a:pt x="724" y="39"/>
                        <a:pt x="678" y="0"/>
                        <a:pt x="638" y="0"/>
                      </a:cubicBezTo>
                      <a:cubicBezTo>
                        <a:pt x="598" y="0"/>
                        <a:pt x="548" y="41"/>
                        <a:pt x="516" y="73"/>
                      </a:cubicBezTo>
                      <a:cubicBezTo>
                        <a:pt x="484" y="105"/>
                        <a:pt x="469" y="153"/>
                        <a:pt x="443" y="195"/>
                      </a:cubicBezTo>
                      <a:cubicBezTo>
                        <a:pt x="417" y="237"/>
                        <a:pt x="395" y="289"/>
                        <a:pt x="360" y="325"/>
                      </a:cubicBezTo>
                      <a:cubicBezTo>
                        <a:pt x="325" y="361"/>
                        <a:pt x="279" y="409"/>
                        <a:pt x="234" y="409"/>
                      </a:cubicBezTo>
                      <a:cubicBezTo>
                        <a:pt x="189" y="409"/>
                        <a:pt x="129" y="361"/>
                        <a:pt x="90" y="325"/>
                      </a:cubicBezTo>
                      <a:cubicBezTo>
                        <a:pt x="51" y="289"/>
                        <a:pt x="19" y="220"/>
                        <a:pt x="0" y="193"/>
                      </a:cubicBezTo>
                    </a:path>
                  </a:pathLst>
                </a:custGeom>
                <a:noFill/>
                <a:ln w="19050">
                  <a:solidFill>
                    <a:srgbClr val="00CC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  <p:sp>
              <p:nvSpPr>
                <p:cNvPr id="71" name="Freeform 21"/>
                <p:cNvSpPr>
                  <a:spLocks/>
                </p:cNvSpPr>
                <p:nvPr/>
              </p:nvSpPr>
              <p:spPr bwMode="auto">
                <a:xfrm>
                  <a:off x="2224" y="1872"/>
                  <a:ext cx="253" cy="132"/>
                </a:xfrm>
                <a:custGeom>
                  <a:avLst/>
                  <a:gdLst>
                    <a:gd name="T0" fmla="*/ 7 w 835"/>
                    <a:gd name="T1" fmla="*/ 2 h 409"/>
                    <a:gd name="T2" fmla="*/ 6 w 835"/>
                    <a:gd name="T3" fmla="*/ 1 h 409"/>
                    <a:gd name="T4" fmla="*/ 5 w 835"/>
                    <a:gd name="T5" fmla="*/ 0 h 409"/>
                    <a:gd name="T6" fmla="*/ 4 w 835"/>
                    <a:gd name="T7" fmla="*/ 1 h 409"/>
                    <a:gd name="T8" fmla="*/ 4 w 835"/>
                    <a:gd name="T9" fmla="*/ 2 h 409"/>
                    <a:gd name="T10" fmla="*/ 3 w 835"/>
                    <a:gd name="T11" fmla="*/ 4 h 409"/>
                    <a:gd name="T12" fmla="*/ 2 w 835"/>
                    <a:gd name="T13" fmla="*/ 5 h 409"/>
                    <a:gd name="T14" fmla="*/ 1 w 835"/>
                    <a:gd name="T15" fmla="*/ 4 h 409"/>
                    <a:gd name="T16" fmla="*/ 0 w 835"/>
                    <a:gd name="T17" fmla="*/ 2 h 4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35"/>
                    <a:gd name="T28" fmla="*/ 0 h 409"/>
                    <a:gd name="T29" fmla="*/ 835 w 835"/>
                    <a:gd name="T30" fmla="*/ 409 h 40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35" h="409">
                      <a:moveTo>
                        <a:pt x="835" y="199"/>
                      </a:moveTo>
                      <a:cubicBezTo>
                        <a:pt x="820" y="175"/>
                        <a:pt x="783" y="104"/>
                        <a:pt x="748" y="71"/>
                      </a:cubicBezTo>
                      <a:cubicBezTo>
                        <a:pt x="713" y="38"/>
                        <a:pt x="667" y="0"/>
                        <a:pt x="627" y="0"/>
                      </a:cubicBezTo>
                      <a:cubicBezTo>
                        <a:pt x="587" y="0"/>
                        <a:pt x="537" y="41"/>
                        <a:pt x="505" y="73"/>
                      </a:cubicBezTo>
                      <a:cubicBezTo>
                        <a:pt x="473" y="105"/>
                        <a:pt x="458" y="153"/>
                        <a:pt x="432" y="195"/>
                      </a:cubicBezTo>
                      <a:cubicBezTo>
                        <a:pt x="406" y="237"/>
                        <a:pt x="384" y="289"/>
                        <a:pt x="349" y="325"/>
                      </a:cubicBezTo>
                      <a:cubicBezTo>
                        <a:pt x="314" y="361"/>
                        <a:pt x="268" y="409"/>
                        <a:pt x="223" y="409"/>
                      </a:cubicBezTo>
                      <a:cubicBezTo>
                        <a:pt x="178" y="409"/>
                        <a:pt x="116" y="358"/>
                        <a:pt x="79" y="325"/>
                      </a:cubicBezTo>
                      <a:cubicBezTo>
                        <a:pt x="42" y="292"/>
                        <a:pt x="16" y="232"/>
                        <a:pt x="0" y="208"/>
                      </a:cubicBezTo>
                    </a:path>
                  </a:pathLst>
                </a:custGeom>
                <a:noFill/>
                <a:ln w="19050">
                  <a:solidFill>
                    <a:srgbClr val="00CC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  <p:sp>
              <p:nvSpPr>
                <p:cNvPr id="72" name="Freeform 22"/>
                <p:cNvSpPr>
                  <a:spLocks/>
                </p:cNvSpPr>
                <p:nvPr/>
              </p:nvSpPr>
              <p:spPr bwMode="auto">
                <a:xfrm>
                  <a:off x="2477" y="1872"/>
                  <a:ext cx="259" cy="132"/>
                </a:xfrm>
                <a:custGeom>
                  <a:avLst/>
                  <a:gdLst>
                    <a:gd name="T0" fmla="*/ 7 w 851"/>
                    <a:gd name="T1" fmla="*/ 2 h 409"/>
                    <a:gd name="T2" fmla="*/ 6 w 851"/>
                    <a:gd name="T3" fmla="*/ 1 h 409"/>
                    <a:gd name="T4" fmla="*/ 5 w 851"/>
                    <a:gd name="T5" fmla="*/ 0 h 409"/>
                    <a:gd name="T6" fmla="*/ 5 w 851"/>
                    <a:gd name="T7" fmla="*/ 1 h 409"/>
                    <a:gd name="T8" fmla="*/ 4 w 851"/>
                    <a:gd name="T9" fmla="*/ 2 h 409"/>
                    <a:gd name="T10" fmla="*/ 3 w 851"/>
                    <a:gd name="T11" fmla="*/ 4 h 409"/>
                    <a:gd name="T12" fmla="*/ 2 w 851"/>
                    <a:gd name="T13" fmla="*/ 5 h 409"/>
                    <a:gd name="T14" fmla="*/ 1 w 851"/>
                    <a:gd name="T15" fmla="*/ 4 h 409"/>
                    <a:gd name="T16" fmla="*/ 0 w 851"/>
                    <a:gd name="T17" fmla="*/ 2 h 4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851"/>
                    <a:gd name="T28" fmla="*/ 0 h 409"/>
                    <a:gd name="T29" fmla="*/ 851 w 851"/>
                    <a:gd name="T30" fmla="*/ 409 h 409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851" h="409">
                      <a:moveTo>
                        <a:pt x="851" y="189"/>
                      </a:moveTo>
                      <a:cubicBezTo>
                        <a:pt x="836" y="169"/>
                        <a:pt x="795" y="102"/>
                        <a:pt x="759" y="71"/>
                      </a:cubicBezTo>
                      <a:cubicBezTo>
                        <a:pt x="724" y="39"/>
                        <a:pt x="678" y="0"/>
                        <a:pt x="638" y="0"/>
                      </a:cubicBezTo>
                      <a:cubicBezTo>
                        <a:pt x="598" y="0"/>
                        <a:pt x="548" y="41"/>
                        <a:pt x="516" y="73"/>
                      </a:cubicBezTo>
                      <a:cubicBezTo>
                        <a:pt x="484" y="105"/>
                        <a:pt x="469" y="153"/>
                        <a:pt x="443" y="195"/>
                      </a:cubicBezTo>
                      <a:cubicBezTo>
                        <a:pt x="417" y="237"/>
                        <a:pt x="395" y="289"/>
                        <a:pt x="360" y="325"/>
                      </a:cubicBezTo>
                      <a:cubicBezTo>
                        <a:pt x="325" y="361"/>
                        <a:pt x="279" y="409"/>
                        <a:pt x="234" y="409"/>
                      </a:cubicBezTo>
                      <a:cubicBezTo>
                        <a:pt x="189" y="409"/>
                        <a:pt x="129" y="361"/>
                        <a:pt x="90" y="325"/>
                      </a:cubicBezTo>
                      <a:cubicBezTo>
                        <a:pt x="51" y="289"/>
                        <a:pt x="19" y="220"/>
                        <a:pt x="0" y="193"/>
                      </a:cubicBezTo>
                    </a:path>
                  </a:pathLst>
                </a:custGeom>
                <a:noFill/>
                <a:ln w="19050">
                  <a:solidFill>
                    <a:srgbClr val="00CCF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</p:grpSp>
          <p:sp>
            <p:nvSpPr>
              <p:cNvPr id="57" name="Text Box 23"/>
              <p:cNvSpPr txBox="1">
                <a:spLocks noChangeArrowheads="1"/>
              </p:cNvSpPr>
              <p:nvPr/>
            </p:nvSpPr>
            <p:spPr bwMode="auto">
              <a:xfrm>
                <a:off x="387" y="1834"/>
                <a:ext cx="215" cy="3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800" b="1">
                    <a:solidFill>
                      <a:srgbClr val="FF0000"/>
                    </a:solidFill>
                    <a:latin typeface="Times New Roman" pitchFamily="18" charset="0"/>
                    <a:cs typeface="Arial" charset="0"/>
                  </a:rPr>
                  <a:t>e</a:t>
                </a:r>
                <a:endParaRPr lang="en-US" sz="2800" b="1">
                  <a:solidFill>
                    <a:srgbClr val="FF0000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58" name="Text Box 24"/>
              <p:cNvSpPr txBox="1">
                <a:spLocks noChangeArrowheads="1"/>
              </p:cNvSpPr>
              <p:nvPr/>
            </p:nvSpPr>
            <p:spPr bwMode="auto">
              <a:xfrm>
                <a:off x="1548" y="1834"/>
                <a:ext cx="215" cy="3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800" b="1">
                    <a:solidFill>
                      <a:srgbClr val="FF0000"/>
                    </a:solidFill>
                    <a:latin typeface="Times New Roman" pitchFamily="18" charset="0"/>
                    <a:cs typeface="Arial" charset="0"/>
                  </a:rPr>
                  <a:t>e</a:t>
                </a:r>
                <a:endParaRPr lang="en-US" sz="2800" b="1">
                  <a:solidFill>
                    <a:srgbClr val="FF0000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59" name="Text Box 25"/>
              <p:cNvSpPr txBox="1">
                <a:spLocks noChangeArrowheads="1"/>
              </p:cNvSpPr>
              <p:nvPr/>
            </p:nvSpPr>
            <p:spPr bwMode="auto">
              <a:xfrm>
                <a:off x="1503" y="1378"/>
                <a:ext cx="208" cy="327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800" b="1" dirty="0">
                    <a:solidFill>
                      <a:srgbClr val="00CCFF"/>
                    </a:solidFill>
                    <a:latin typeface="Symbol" pitchFamily="18" charset="2"/>
                    <a:cs typeface="Arial" charset="0"/>
                  </a:rPr>
                  <a:t>g</a:t>
                </a:r>
                <a:endParaRPr lang="en-US" sz="2800" b="1" dirty="0">
                  <a:solidFill>
                    <a:srgbClr val="00CCFF"/>
                  </a:solidFill>
                  <a:latin typeface="Symbol" pitchFamily="18" charset="2"/>
                  <a:cs typeface="Arial" charset="0"/>
                </a:endParaRPr>
              </a:p>
            </p:txBody>
          </p:sp>
          <p:sp>
            <p:nvSpPr>
              <p:cNvPr id="60" name="Line 26"/>
              <p:cNvSpPr>
                <a:spLocks noChangeShapeType="1"/>
              </p:cNvSpPr>
              <p:nvPr/>
            </p:nvSpPr>
            <p:spPr bwMode="auto">
              <a:xfrm>
                <a:off x="1403" y="1912"/>
                <a:ext cx="189" cy="0"/>
              </a:xfrm>
              <a:prstGeom prst="line">
                <a:avLst/>
              </a:prstGeom>
              <a:noFill/>
              <a:ln w="25400">
                <a:solidFill>
                  <a:srgbClr val="FF0000"/>
                </a:solidFill>
                <a:round/>
                <a:headEnd/>
                <a:tailEnd type="none" w="lg" len="lg"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61" name="Line 27"/>
              <p:cNvSpPr>
                <a:spLocks noChangeShapeType="1"/>
              </p:cNvSpPr>
              <p:nvPr/>
            </p:nvSpPr>
            <p:spPr bwMode="auto">
              <a:xfrm>
                <a:off x="751" y="1913"/>
                <a:ext cx="659" cy="0"/>
              </a:xfrm>
              <a:prstGeom prst="lin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64" name="Text Box 28"/>
              <p:cNvSpPr txBox="1">
                <a:spLocks noChangeArrowheads="1"/>
              </p:cNvSpPr>
              <p:nvPr/>
            </p:nvSpPr>
            <p:spPr bwMode="auto">
              <a:xfrm>
                <a:off x="633" y="1440"/>
                <a:ext cx="692" cy="250"/>
              </a:xfrm>
              <a:prstGeom prst="rect">
                <a:avLst/>
              </a:prstGeom>
              <a:noFill/>
              <a:ln w="25400">
                <a:noFill/>
                <a:miter lim="800000"/>
                <a:headEnd/>
                <a:tailEnd type="none" w="lg" len="lg"/>
              </a:ln>
            </p:spPr>
            <p:txBody>
              <a:bodyPr wrap="none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000" dirty="0" err="1">
                    <a:solidFill>
                      <a:srgbClr val="FFFFFF"/>
                    </a:solidFill>
                    <a:latin typeface="Times New Roman" pitchFamily="18" charset="0"/>
                    <a:cs typeface="Arial" charset="0"/>
                  </a:rPr>
                  <a:t>selectron</a:t>
                </a:r>
                <a:endParaRPr lang="en-US" sz="2000" baseline="30000" dirty="0">
                  <a:solidFill>
                    <a:srgbClr val="FFFFFF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</p:grpSp>
      </p:grp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4750" y="1344688"/>
            <a:ext cx="1638300" cy="787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55305" y="16039"/>
            <a:ext cx="3983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[From Ed Hinds’ talk @ Liverpool 2013]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2"/>
          <p:cNvSpPr txBox="1">
            <a:spLocks noChangeArrowheads="1"/>
          </p:cNvSpPr>
          <p:nvPr/>
        </p:nvSpPr>
        <p:spPr bwMode="auto">
          <a:xfrm>
            <a:off x="738188" y="7938"/>
            <a:ext cx="3914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600">
                <a:solidFill>
                  <a:srgbClr val="00FFFF"/>
                </a:solidFill>
                <a:latin typeface="Comic Sans MS" pitchFamily="66" charset="0"/>
                <a:cs typeface="Arial" charset="0"/>
              </a:rPr>
              <a:t>A clever solution</a:t>
            </a:r>
          </a:p>
        </p:txBody>
      </p:sp>
      <p:grpSp>
        <p:nvGrpSpPr>
          <p:cNvPr id="3077" name="Group 9"/>
          <p:cNvGrpSpPr>
            <a:grpSpLocks/>
          </p:cNvGrpSpPr>
          <p:nvPr/>
        </p:nvGrpSpPr>
        <p:grpSpPr bwMode="auto">
          <a:xfrm>
            <a:off x="455613" y="1651000"/>
            <a:ext cx="1868487" cy="4889500"/>
            <a:chOff x="295" y="1056"/>
            <a:chExt cx="1177" cy="3080"/>
          </a:xfrm>
        </p:grpSpPr>
        <p:graphicFrame>
          <p:nvGraphicFramePr>
            <p:cNvPr id="3075" name="Object 4"/>
            <p:cNvGraphicFramePr>
              <a:graphicFrameLocks noChangeAspect="1"/>
            </p:cNvGraphicFramePr>
            <p:nvPr/>
          </p:nvGraphicFramePr>
          <p:xfrm>
            <a:off x="768" y="1200"/>
            <a:ext cx="233" cy="29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5" name="Designer Drawing" r:id="rId3" imgW="826560" imgH="5118120" progId="">
                    <p:embed/>
                  </p:oleObj>
                </mc:Choice>
                <mc:Fallback>
                  <p:oleObj name="Designer Drawing" r:id="rId3" imgW="826560" imgH="511812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8" y="1200"/>
                          <a:ext cx="233" cy="293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10" name="Text Box 5"/>
            <p:cNvSpPr txBox="1">
              <a:spLocks noChangeArrowheads="1"/>
            </p:cNvSpPr>
            <p:nvPr/>
          </p:nvSpPr>
          <p:spPr bwMode="auto">
            <a:xfrm>
              <a:off x="480" y="1056"/>
              <a:ext cx="30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600" b="1">
                  <a:solidFill>
                    <a:srgbClr val="FF0000"/>
                  </a:solidFill>
                  <a:latin typeface="Times New Roman" pitchFamily="18" charset="0"/>
                  <a:cs typeface="Arial" charset="0"/>
                </a:rPr>
                <a:t>E</a:t>
              </a:r>
            </a:p>
          </p:txBody>
        </p:sp>
        <p:sp>
          <p:nvSpPr>
            <p:cNvPr id="3111" name="Text Box 6"/>
            <p:cNvSpPr txBox="1">
              <a:spLocks noChangeArrowheads="1"/>
            </p:cNvSpPr>
            <p:nvPr/>
          </p:nvSpPr>
          <p:spPr bwMode="auto">
            <a:xfrm>
              <a:off x="295" y="1797"/>
              <a:ext cx="1177" cy="23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400">
                  <a:solidFill>
                    <a:srgbClr val="FF0000"/>
                  </a:solidFill>
                  <a:latin typeface="Comic Sans MS" pitchFamily="66" charset="0"/>
                  <a:cs typeface="Arial" charset="0"/>
                </a:rPr>
                <a:t>electric field</a:t>
              </a:r>
            </a:p>
          </p:txBody>
        </p:sp>
        <p:sp>
          <p:nvSpPr>
            <p:cNvPr id="3112" name="Line 18"/>
            <p:cNvSpPr>
              <a:spLocks noChangeShapeType="1"/>
            </p:cNvSpPr>
            <p:nvPr/>
          </p:nvSpPr>
          <p:spPr bwMode="auto">
            <a:xfrm>
              <a:off x="528" y="1104"/>
              <a:ext cx="192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grpSp>
        <p:nvGrpSpPr>
          <p:cNvPr id="3078" name="Group 16"/>
          <p:cNvGrpSpPr>
            <a:grpSpLocks/>
          </p:cNvGrpSpPr>
          <p:nvPr/>
        </p:nvGrpSpPr>
        <p:grpSpPr bwMode="auto">
          <a:xfrm>
            <a:off x="2133600" y="1004888"/>
            <a:ext cx="2654300" cy="747712"/>
            <a:chOff x="1344" y="633"/>
            <a:chExt cx="1672" cy="471"/>
          </a:xfrm>
        </p:grpSpPr>
        <p:sp>
          <p:nvSpPr>
            <p:cNvPr id="3107" name="Oval 15"/>
            <p:cNvSpPr>
              <a:spLocks noChangeArrowheads="1"/>
            </p:cNvSpPr>
            <p:nvPr/>
          </p:nvSpPr>
          <p:spPr bwMode="auto">
            <a:xfrm>
              <a:off x="1611" y="633"/>
              <a:ext cx="1405" cy="336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108" name="Line 16"/>
            <p:cNvSpPr>
              <a:spLocks noChangeShapeType="1"/>
            </p:cNvSpPr>
            <p:nvPr/>
          </p:nvSpPr>
          <p:spPr bwMode="auto">
            <a:xfrm>
              <a:off x="1344" y="816"/>
              <a:ext cx="96" cy="288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3109" name="Line 17"/>
            <p:cNvSpPr>
              <a:spLocks noChangeShapeType="1"/>
            </p:cNvSpPr>
            <p:nvPr/>
          </p:nvSpPr>
          <p:spPr bwMode="auto">
            <a:xfrm>
              <a:off x="1344" y="816"/>
              <a:ext cx="288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grpSp>
        <p:nvGrpSpPr>
          <p:cNvPr id="3079" name="Group 8"/>
          <p:cNvGrpSpPr>
            <a:grpSpLocks/>
          </p:cNvGrpSpPr>
          <p:nvPr/>
        </p:nvGrpSpPr>
        <p:grpSpPr bwMode="auto">
          <a:xfrm>
            <a:off x="1908175" y="2276475"/>
            <a:ext cx="1633538" cy="3736975"/>
            <a:chOff x="1202" y="1434"/>
            <a:chExt cx="1029" cy="2354"/>
          </a:xfrm>
        </p:grpSpPr>
        <p:graphicFrame>
          <p:nvGraphicFramePr>
            <p:cNvPr id="3074" name="Object 3"/>
            <p:cNvGraphicFramePr>
              <a:graphicFrameLocks noChangeAspect="1"/>
            </p:cNvGraphicFramePr>
            <p:nvPr/>
          </p:nvGraphicFramePr>
          <p:xfrm>
            <a:off x="1202" y="1434"/>
            <a:ext cx="1029" cy="23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66" name="Designer Drawing" r:id="rId5" imgW="2167560" imgH="4956480" progId="">
                    <p:embed/>
                  </p:oleObj>
                </mc:Choice>
                <mc:Fallback>
                  <p:oleObj name="Designer Drawing" r:id="rId5" imgW="2167560" imgH="4956480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02" y="1434"/>
                          <a:ext cx="1029" cy="23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05" name="Line 27"/>
            <p:cNvSpPr>
              <a:spLocks noChangeShapeType="1"/>
            </p:cNvSpPr>
            <p:nvPr/>
          </p:nvSpPr>
          <p:spPr bwMode="auto">
            <a:xfrm flipV="1">
              <a:off x="1716" y="1706"/>
              <a:ext cx="0" cy="274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 type="stealth" w="lg" len="lg"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3106" name="Rectangle 2"/>
            <p:cNvSpPr>
              <a:spLocks noChangeArrowheads="1"/>
            </p:cNvSpPr>
            <p:nvPr/>
          </p:nvSpPr>
          <p:spPr bwMode="auto">
            <a:xfrm>
              <a:off x="1655" y="3339"/>
              <a:ext cx="130" cy="400"/>
            </a:xfrm>
            <a:prstGeom prst="rect">
              <a:avLst/>
            </a:prstGeom>
            <a:solidFill>
              <a:srgbClr val="000000"/>
            </a:solidFill>
            <a:ln w="25400">
              <a:solidFill>
                <a:schemeClr val="tx1"/>
              </a:solidFill>
              <a:miter lim="800000"/>
              <a:headEnd/>
              <a:tailEnd type="none" w="lg" len="lg"/>
            </a:ln>
          </p:spPr>
          <p:txBody>
            <a:bodyPr anchor="ctr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grpSp>
        <p:nvGrpSpPr>
          <p:cNvPr id="3080" name="Group 35"/>
          <p:cNvGrpSpPr>
            <a:grpSpLocks/>
          </p:cNvGrpSpPr>
          <p:nvPr/>
        </p:nvGrpSpPr>
        <p:grpSpPr bwMode="auto">
          <a:xfrm>
            <a:off x="1692275" y="1036638"/>
            <a:ext cx="3657600" cy="4922837"/>
            <a:chOff x="1066" y="653"/>
            <a:chExt cx="2304" cy="3101"/>
          </a:xfrm>
        </p:grpSpPr>
        <p:sp>
          <p:nvSpPr>
            <p:cNvPr id="3101" name="Text Box 7"/>
            <p:cNvSpPr txBox="1">
              <a:spLocks noChangeArrowheads="1"/>
            </p:cNvSpPr>
            <p:nvPr/>
          </p:nvSpPr>
          <p:spPr bwMode="auto">
            <a:xfrm>
              <a:off x="1344" y="1008"/>
              <a:ext cx="121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600">
                  <a:solidFill>
                    <a:srgbClr val="FF0000"/>
                  </a:solidFill>
                  <a:latin typeface="Times New Roman" pitchFamily="18" charset="0"/>
                  <a:cs typeface="Arial" charset="0"/>
                  <a:sym typeface="Symbol" pitchFamily="18" charset="2"/>
                </a:rPr>
                <a:t></a:t>
              </a:r>
              <a:r>
                <a:rPr lang="en-GB" sz="3600">
                  <a:solidFill>
                    <a:srgbClr val="CCFFFF"/>
                  </a:solidFill>
                  <a:latin typeface="Times New Roman" pitchFamily="18" charset="0"/>
                  <a:cs typeface="Arial" charset="0"/>
                </a:rPr>
                <a:t>d</a:t>
              </a:r>
              <a:r>
                <a:rPr lang="en-GB" sz="3600" baseline="-25000">
                  <a:solidFill>
                    <a:srgbClr val="CCFFFF"/>
                  </a:solidFill>
                  <a:latin typeface="Times New Roman" pitchFamily="18" charset="0"/>
                  <a:cs typeface="Arial" charset="0"/>
                </a:rPr>
                <a:t>e</a:t>
              </a:r>
              <a:r>
                <a:rPr lang="en-GB" sz="3600">
                  <a:solidFill>
                    <a:srgbClr val="CCFFFF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en-GB" sz="3600" b="1">
                  <a:solidFill>
                    <a:srgbClr val="CCFFFF"/>
                  </a:solidFill>
                  <a:latin typeface="Times New Roman" pitchFamily="18" charset="0"/>
                  <a:cs typeface="Arial" charset="0"/>
                  <a:sym typeface="Symbol" pitchFamily="18" charset="2"/>
                </a:rPr>
                <a:t></a:t>
              </a:r>
              <a:endParaRPr lang="en-GB" sz="3600" b="1">
                <a:solidFill>
                  <a:srgbClr val="CCFFFF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102" name="Text Box 14"/>
            <p:cNvSpPr txBox="1">
              <a:spLocks noChangeArrowheads="1"/>
            </p:cNvSpPr>
            <p:nvPr/>
          </p:nvSpPr>
          <p:spPr bwMode="auto">
            <a:xfrm>
              <a:off x="1718" y="653"/>
              <a:ext cx="126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400">
                  <a:solidFill>
                    <a:srgbClr val="CCFFFF"/>
                  </a:solidFill>
                  <a:latin typeface="Comic Sans MS" pitchFamily="66" charset="0"/>
                  <a:cs typeface="Arial" charset="0"/>
                </a:rPr>
                <a:t>amplification</a:t>
              </a:r>
            </a:p>
          </p:txBody>
        </p:sp>
        <p:sp>
          <p:nvSpPr>
            <p:cNvPr id="3103" name="Line 19"/>
            <p:cNvSpPr>
              <a:spLocks noChangeShapeType="1"/>
            </p:cNvSpPr>
            <p:nvPr/>
          </p:nvSpPr>
          <p:spPr bwMode="auto">
            <a:xfrm>
              <a:off x="1857" y="1122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3104" name="Text Box 13"/>
            <p:cNvSpPr txBox="1">
              <a:spLocks noChangeArrowheads="1"/>
            </p:cNvSpPr>
            <p:nvPr/>
          </p:nvSpPr>
          <p:spPr bwMode="auto">
            <a:xfrm>
              <a:off x="1066" y="3294"/>
              <a:ext cx="2304" cy="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2400" dirty="0">
                  <a:solidFill>
                    <a:srgbClr val="FF9933"/>
                  </a:solidFill>
                  <a:latin typeface="Comic Sans MS" pitchFamily="66" charset="0"/>
                  <a:cs typeface="Arial" charset="0"/>
                </a:rPr>
                <a:t>atom or molecule containing electron</a:t>
              </a:r>
            </a:p>
          </p:txBody>
        </p:sp>
      </p:grpSp>
      <p:sp>
        <p:nvSpPr>
          <p:cNvPr id="3081" name="Rectangle 17"/>
          <p:cNvSpPr>
            <a:spLocks noChangeArrowheads="1"/>
          </p:cNvSpPr>
          <p:nvPr/>
        </p:nvSpPr>
        <p:spPr bwMode="auto">
          <a:xfrm>
            <a:off x="4787900" y="1062038"/>
            <a:ext cx="1576072" cy="46166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400" dirty="0">
                <a:solidFill>
                  <a:srgbClr val="CCFFFF"/>
                </a:solidFill>
                <a:latin typeface="Comic Sans MS" pitchFamily="66" charset="0"/>
                <a:cs typeface="Arial" charset="0"/>
              </a:rPr>
              <a:t>(</a:t>
            </a:r>
            <a:r>
              <a:rPr lang="en-GB" sz="2400" dirty="0" smtClean="0">
                <a:solidFill>
                  <a:srgbClr val="CCFFFF"/>
                </a:solidFill>
                <a:latin typeface="Comic Sans MS" pitchFamily="66" charset="0"/>
                <a:cs typeface="Arial" charset="0"/>
              </a:rPr>
              <a:t>Sandars)</a:t>
            </a:r>
            <a:endParaRPr lang="en-GB" sz="2400" dirty="0">
              <a:solidFill>
                <a:srgbClr val="CC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3082" name="Rectangle 18"/>
          <p:cNvSpPr>
            <a:spLocks noChangeArrowheads="1"/>
          </p:cNvSpPr>
          <p:nvPr/>
        </p:nvSpPr>
        <p:spPr bwMode="auto">
          <a:xfrm>
            <a:off x="5113338" y="127000"/>
            <a:ext cx="4211637" cy="701675"/>
          </a:xfrm>
          <a:prstGeom prst="rect">
            <a:avLst/>
          </a:prstGeom>
          <a:noFill/>
          <a:ln w="25400">
            <a:noFill/>
            <a:miter lim="800000"/>
            <a:headEnd/>
            <a:tailEnd type="none" w="lg" len="lg"/>
          </a:ln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GB" sz="2000">
                <a:solidFill>
                  <a:srgbClr val="CCFFFF"/>
                </a:solidFill>
                <a:latin typeface="Comic Sans MS" pitchFamily="66" charset="0"/>
                <a:cs typeface="Arial" charset="0"/>
              </a:rPr>
              <a:t>For more details, see E. A. H. Physica Scripta T70, 34 (1997)</a:t>
            </a:r>
            <a:endParaRPr lang="en-US" sz="2000">
              <a:solidFill>
                <a:srgbClr val="CCFFFF"/>
              </a:solidFill>
              <a:latin typeface="Comic Sans MS" pitchFamily="66" charset="0"/>
              <a:cs typeface="Arial" charset="0"/>
            </a:endParaRPr>
          </a:p>
        </p:txBody>
      </p: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4129088" y="2012950"/>
            <a:ext cx="4440237" cy="1381125"/>
            <a:chOff x="2601" y="1268"/>
            <a:chExt cx="2797" cy="870"/>
          </a:xfrm>
        </p:grpSpPr>
        <p:sp>
          <p:nvSpPr>
            <p:cNvPr id="3096" name="Text Box 8"/>
            <p:cNvSpPr txBox="1">
              <a:spLocks noChangeArrowheads="1"/>
            </p:cNvSpPr>
            <p:nvPr/>
          </p:nvSpPr>
          <p:spPr bwMode="auto">
            <a:xfrm>
              <a:off x="3016" y="1268"/>
              <a:ext cx="2382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GB" sz="3200">
                  <a:solidFill>
                    <a:srgbClr val="CCFFFF"/>
                  </a:solidFill>
                  <a:latin typeface="Comic Sans MS" pitchFamily="66" charset="0"/>
                  <a:cs typeface="Arial" charset="0"/>
                </a:rPr>
                <a:t>Interaction energy</a:t>
              </a:r>
            </a:p>
          </p:txBody>
        </p:sp>
        <p:grpSp>
          <p:nvGrpSpPr>
            <p:cNvPr id="3097" name="Group 34"/>
            <p:cNvGrpSpPr>
              <a:grpSpLocks/>
            </p:cNvGrpSpPr>
            <p:nvPr/>
          </p:nvGrpSpPr>
          <p:grpSpPr bwMode="auto">
            <a:xfrm>
              <a:off x="2601" y="1696"/>
              <a:ext cx="1431" cy="442"/>
              <a:chOff x="2601" y="1696"/>
              <a:chExt cx="1431" cy="442"/>
            </a:xfrm>
          </p:grpSpPr>
          <p:sp>
            <p:nvSpPr>
              <p:cNvPr id="3098" name="Text Box 9"/>
              <p:cNvSpPr txBox="1">
                <a:spLocks noChangeArrowheads="1"/>
              </p:cNvSpPr>
              <p:nvPr/>
            </p:nvSpPr>
            <p:spPr bwMode="auto">
              <a:xfrm>
                <a:off x="2601" y="1696"/>
                <a:ext cx="1431" cy="4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800" dirty="0">
                    <a:solidFill>
                      <a:srgbClr val="CCFFFF"/>
                    </a:solidFill>
                    <a:latin typeface="Times New Roman" pitchFamily="18" charset="0"/>
                    <a:cs typeface="Arial" charset="0"/>
                  </a:rPr>
                  <a:t> </a:t>
                </a:r>
                <a:r>
                  <a:rPr lang="en-GB" sz="4000" dirty="0">
                    <a:solidFill>
                      <a:srgbClr val="CCFFFF"/>
                    </a:solidFill>
                    <a:latin typeface="Times New Roman" pitchFamily="18" charset="0"/>
                    <a:cs typeface="Arial" charset="0"/>
                  </a:rPr>
                  <a:t>-d</a:t>
                </a:r>
                <a:r>
                  <a:rPr lang="en-GB" sz="4000" baseline="-25000" dirty="0">
                    <a:solidFill>
                      <a:srgbClr val="CCFFFF"/>
                    </a:solidFill>
                    <a:latin typeface="Times New Roman" pitchFamily="18" charset="0"/>
                    <a:cs typeface="Arial" charset="0"/>
                  </a:rPr>
                  <a:t>e</a:t>
                </a:r>
                <a:r>
                  <a:rPr lang="en-GB" sz="4000" dirty="0">
                    <a:solidFill>
                      <a:srgbClr val="000000"/>
                    </a:solidFill>
                    <a:latin typeface="Times New Roman" pitchFamily="18" charset="0"/>
                    <a:cs typeface="Arial" charset="0"/>
                  </a:rPr>
                  <a:t> </a:t>
                </a:r>
                <a:r>
                  <a:rPr lang="en-GB" sz="4000" dirty="0">
                    <a:solidFill>
                      <a:srgbClr val="FF0000"/>
                    </a:solidFill>
                    <a:latin typeface="Times New Roman" pitchFamily="18" charset="0"/>
                    <a:cs typeface="Arial" charset="0"/>
                    <a:sym typeface="Symbol" pitchFamily="18" charset="2"/>
                  </a:rPr>
                  <a:t></a:t>
                </a:r>
                <a:r>
                  <a:rPr lang="en-GB" sz="4000" b="1" dirty="0">
                    <a:solidFill>
                      <a:srgbClr val="FF0000"/>
                    </a:solidFill>
                    <a:latin typeface="Times New Roman" pitchFamily="18" charset="0"/>
                    <a:cs typeface="Arial" charset="0"/>
                  </a:rPr>
                  <a:t>E</a:t>
                </a:r>
                <a:r>
                  <a:rPr lang="en-GB" sz="3200" dirty="0">
                    <a:solidFill>
                      <a:srgbClr val="CCFFFF"/>
                    </a:solidFill>
                    <a:latin typeface="Times New Roman" pitchFamily="18" charset="0"/>
                    <a:cs typeface="Times New Roman" pitchFamily="18" charset="0"/>
                  </a:rPr>
                  <a:t>•</a:t>
                </a:r>
                <a:r>
                  <a:rPr lang="en-GB" sz="4000" b="1" dirty="0">
                    <a:solidFill>
                      <a:srgbClr val="CCFFFF"/>
                    </a:solidFill>
                    <a:latin typeface="Times New Roman" pitchFamily="18" charset="0"/>
                    <a:cs typeface="Times New Roman" pitchFamily="18" charset="0"/>
                    <a:sym typeface="Symbol" pitchFamily="18" charset="2"/>
                  </a:rPr>
                  <a:t> </a:t>
                </a:r>
              </a:p>
            </p:txBody>
          </p:sp>
          <p:sp>
            <p:nvSpPr>
              <p:cNvPr id="3099" name="Line 23"/>
              <p:cNvSpPr>
                <a:spLocks noChangeShapeType="1"/>
              </p:cNvSpPr>
              <p:nvPr/>
            </p:nvSpPr>
            <p:spPr bwMode="auto">
              <a:xfrm>
                <a:off x="3361" y="1771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3100" name="Line 24"/>
              <p:cNvSpPr>
                <a:spLocks noChangeShapeType="1"/>
              </p:cNvSpPr>
              <p:nvPr/>
            </p:nvSpPr>
            <p:spPr bwMode="auto">
              <a:xfrm>
                <a:off x="3647" y="1771"/>
                <a:ext cx="192" cy="0"/>
              </a:xfrm>
              <a:prstGeom prst="line">
                <a:avLst/>
              </a:prstGeom>
              <a:noFill/>
              <a:ln w="9525">
                <a:solidFill>
                  <a:srgbClr val="CCFF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</p:grpSp>
      </p:grpSp>
      <p:sp>
        <p:nvSpPr>
          <p:cNvPr id="3084" name="Line 31"/>
          <p:cNvSpPr>
            <a:spLocks noChangeShapeType="1"/>
          </p:cNvSpPr>
          <p:nvPr/>
        </p:nvSpPr>
        <p:spPr bwMode="auto">
          <a:xfrm flipV="1">
            <a:off x="6080125" y="4062413"/>
            <a:ext cx="762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grpSp>
        <p:nvGrpSpPr>
          <p:cNvPr id="8" name="Group 44"/>
          <p:cNvGrpSpPr>
            <a:grpSpLocks/>
          </p:cNvGrpSpPr>
          <p:nvPr/>
        </p:nvGrpSpPr>
        <p:grpSpPr bwMode="auto">
          <a:xfrm>
            <a:off x="5092700" y="3452813"/>
            <a:ext cx="1889125" cy="854075"/>
            <a:chOff x="3208" y="2175"/>
            <a:chExt cx="1190" cy="538"/>
          </a:xfrm>
        </p:grpSpPr>
        <p:sp>
          <p:nvSpPr>
            <p:cNvPr id="3092" name="Text Box 28"/>
            <p:cNvSpPr txBox="1">
              <a:spLocks noChangeArrowheads="1"/>
            </p:cNvSpPr>
            <p:nvPr/>
          </p:nvSpPr>
          <p:spPr bwMode="auto">
            <a:xfrm>
              <a:off x="3749" y="2271"/>
              <a:ext cx="64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400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40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GB" sz="400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4000" i="1">
                  <a:solidFill>
                    <a:srgbClr val="00FF00"/>
                  </a:solidFill>
                  <a:latin typeface="Times New Roman" pitchFamily="18" charset="0"/>
                  <a:cs typeface="Times New Roman" pitchFamily="18" charset="0"/>
                </a:rPr>
                <a:t>P</a:t>
              </a:r>
            </a:p>
          </p:txBody>
        </p:sp>
        <p:grpSp>
          <p:nvGrpSpPr>
            <p:cNvPr id="3093" name="Group 38"/>
            <p:cNvGrpSpPr>
              <a:grpSpLocks/>
            </p:cNvGrpSpPr>
            <p:nvPr/>
          </p:nvGrpSpPr>
          <p:grpSpPr bwMode="auto">
            <a:xfrm>
              <a:off x="3208" y="2175"/>
              <a:ext cx="498" cy="332"/>
              <a:chOff x="3208" y="2175"/>
              <a:chExt cx="498" cy="332"/>
            </a:xfrm>
          </p:grpSpPr>
          <p:sp>
            <p:nvSpPr>
              <p:cNvPr id="3094" name="AutoShape 36"/>
              <p:cNvSpPr>
                <a:spLocks/>
              </p:cNvSpPr>
              <p:nvPr/>
            </p:nvSpPr>
            <p:spPr bwMode="auto">
              <a:xfrm rot="5400000" flipV="1">
                <a:off x="3359" y="2024"/>
                <a:ext cx="66" cy="368"/>
              </a:xfrm>
              <a:prstGeom prst="rightBrace">
                <a:avLst>
                  <a:gd name="adj1" fmla="val 46465"/>
                  <a:gd name="adj2" fmla="val 50000"/>
                </a:avLst>
              </a:prstGeom>
              <a:noFill/>
              <a:ln w="25400">
                <a:solidFill>
                  <a:srgbClr val="CCFFFF"/>
                </a:solidFill>
                <a:round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3095" name="Freeform 37"/>
              <p:cNvSpPr>
                <a:spLocks/>
              </p:cNvSpPr>
              <p:nvPr/>
            </p:nvSpPr>
            <p:spPr bwMode="auto">
              <a:xfrm>
                <a:off x="3389" y="2279"/>
                <a:ext cx="317" cy="228"/>
              </a:xfrm>
              <a:custGeom>
                <a:avLst/>
                <a:gdLst>
                  <a:gd name="T0" fmla="*/ 3 w 426"/>
                  <a:gd name="T1" fmla="*/ 0 h 612"/>
                  <a:gd name="T2" fmla="*/ 7 w 426"/>
                  <a:gd name="T3" fmla="*/ 8 h 612"/>
                  <a:gd name="T4" fmla="*/ 48 w 426"/>
                  <a:gd name="T5" fmla="*/ 11 h 612"/>
                  <a:gd name="T6" fmla="*/ 131 w 426"/>
                  <a:gd name="T7" fmla="*/ 11 h 6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6"/>
                  <a:gd name="T13" fmla="*/ 0 h 612"/>
                  <a:gd name="T14" fmla="*/ 426 w 426"/>
                  <a:gd name="T15" fmla="*/ 612 h 6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6" h="612">
                    <a:moveTo>
                      <a:pt x="9" y="0"/>
                    </a:moveTo>
                    <a:cubicBezTo>
                      <a:pt x="12" y="69"/>
                      <a:pt x="0" y="320"/>
                      <a:pt x="25" y="417"/>
                    </a:cubicBezTo>
                    <a:cubicBezTo>
                      <a:pt x="50" y="514"/>
                      <a:pt x="92" y="556"/>
                      <a:pt x="159" y="584"/>
                    </a:cubicBezTo>
                    <a:cubicBezTo>
                      <a:pt x="226" y="612"/>
                      <a:pt x="371" y="584"/>
                      <a:pt x="426" y="584"/>
                    </a:cubicBezTo>
                  </a:path>
                </a:pathLst>
              </a:custGeom>
              <a:noFill/>
              <a:ln w="25400">
                <a:solidFill>
                  <a:srgbClr val="CCFFFF"/>
                </a:solidFill>
                <a:round/>
                <a:headEnd/>
                <a:tailEnd type="stealth" w="lg" len="lg"/>
              </a:ln>
            </p:spPr>
            <p:txBody>
              <a:bodyPr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</p:grpSp>
      </p:grpSp>
      <p:grpSp>
        <p:nvGrpSpPr>
          <p:cNvPr id="10" name="Group 42"/>
          <p:cNvGrpSpPr>
            <a:grpSpLocks/>
          </p:cNvGrpSpPr>
          <p:nvPr/>
        </p:nvGrpSpPr>
        <p:grpSpPr bwMode="auto">
          <a:xfrm>
            <a:off x="7077075" y="4073525"/>
            <a:ext cx="2368550" cy="701675"/>
            <a:chOff x="4458" y="2566"/>
            <a:chExt cx="1492" cy="442"/>
          </a:xfrm>
        </p:grpSpPr>
        <p:sp>
          <p:nvSpPr>
            <p:cNvPr id="3090" name="Text Box 30"/>
            <p:cNvSpPr txBox="1">
              <a:spLocks noChangeArrowheads="1"/>
            </p:cNvSpPr>
            <p:nvPr/>
          </p:nvSpPr>
          <p:spPr bwMode="auto">
            <a:xfrm>
              <a:off x="4788" y="2566"/>
              <a:ext cx="116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2000">
                  <a:solidFill>
                    <a:srgbClr val="00FF00"/>
                  </a:solidFill>
                  <a:latin typeface="Comic Sans MS" pitchFamily="66" charset="0"/>
                  <a:cs typeface="Times New Roman" pitchFamily="18" charset="0"/>
                </a:rPr>
                <a:t>Polarization factor</a:t>
              </a:r>
            </a:p>
          </p:txBody>
        </p:sp>
        <p:sp>
          <p:nvSpPr>
            <p:cNvPr id="3091" name="Line 39"/>
            <p:cNvSpPr>
              <a:spLocks noChangeShapeType="1"/>
            </p:cNvSpPr>
            <p:nvPr/>
          </p:nvSpPr>
          <p:spPr bwMode="auto">
            <a:xfrm>
              <a:off x="4458" y="2571"/>
              <a:ext cx="259" cy="117"/>
            </a:xfrm>
            <a:prstGeom prst="line">
              <a:avLst/>
            </a:prstGeom>
            <a:noFill/>
            <a:ln w="25400">
              <a:solidFill>
                <a:srgbClr val="00FF00"/>
              </a:solidFill>
              <a:round/>
              <a:headEnd/>
              <a:tailEnd type="triangle" w="lg" len="lg"/>
            </a:ln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grpSp>
        <p:nvGrpSpPr>
          <p:cNvPr id="11" name="Group 41"/>
          <p:cNvGrpSpPr>
            <a:grpSpLocks/>
          </p:cNvGrpSpPr>
          <p:nvPr/>
        </p:nvGrpSpPr>
        <p:grpSpPr bwMode="auto">
          <a:xfrm>
            <a:off x="5478463" y="4306888"/>
            <a:ext cx="2773362" cy="1730375"/>
            <a:chOff x="3451" y="2713"/>
            <a:chExt cx="1747" cy="1090"/>
          </a:xfrm>
        </p:grpSpPr>
        <p:sp>
          <p:nvSpPr>
            <p:cNvPr id="3088" name="Text Box 29"/>
            <p:cNvSpPr txBox="1">
              <a:spLocks noChangeArrowheads="1"/>
            </p:cNvSpPr>
            <p:nvPr/>
          </p:nvSpPr>
          <p:spPr bwMode="auto">
            <a:xfrm>
              <a:off x="3451" y="3169"/>
              <a:ext cx="1747" cy="6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914400"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GB" sz="2000" dirty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Structure-dependent relativistic factor     </a:t>
              </a:r>
              <a:r>
                <a:rPr lang="en-GB" sz="2000" dirty="0" smtClean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  <a:sym typeface="Symbol"/>
                </a:rPr>
                <a:t></a:t>
              </a:r>
              <a:r>
                <a:rPr lang="en-GB" sz="2000" dirty="0" smtClean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 Z</a:t>
              </a:r>
              <a:r>
                <a:rPr lang="en-GB" sz="2000" baseline="30000" dirty="0" smtClean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3</a:t>
              </a:r>
              <a:r>
                <a:rPr lang="en-GB" sz="2000" dirty="0" smtClean="0">
                  <a:solidFill>
                    <a:srgbClr val="FF0000"/>
                  </a:solidFill>
                  <a:latin typeface="Comic Sans MS" pitchFamily="66" charset="0"/>
                  <a:cs typeface="Times New Roman" pitchFamily="18" charset="0"/>
                </a:rPr>
                <a:t> </a:t>
              </a:r>
              <a:endParaRPr lang="en-GB" sz="2000" dirty="0">
                <a:solidFill>
                  <a:srgbClr val="FF0000"/>
                </a:solidFill>
                <a:latin typeface="Comic Sans MS" pitchFamily="66" charset="0"/>
                <a:cs typeface="Times New Roman" pitchFamily="18" charset="0"/>
              </a:endParaRPr>
            </a:p>
          </p:txBody>
        </p:sp>
        <p:sp>
          <p:nvSpPr>
            <p:cNvPr id="3089" name="Line 40"/>
            <p:cNvSpPr>
              <a:spLocks noChangeShapeType="1"/>
            </p:cNvSpPr>
            <p:nvPr/>
          </p:nvSpPr>
          <p:spPr bwMode="auto">
            <a:xfrm>
              <a:off x="4008" y="2713"/>
              <a:ext cx="342" cy="41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lg" len="lg"/>
            </a:ln>
          </p:spPr>
          <p:txBody>
            <a:bodyPr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42" name="Slide Number Placeholder 16"/>
          <p:cNvSpPr txBox="1">
            <a:spLocks/>
          </p:cNvSpPr>
          <p:nvPr/>
        </p:nvSpPr>
        <p:spPr bwMode="auto">
          <a:xfrm>
            <a:off x="699516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B6856BB-8F34-4D2C-A22B-614AF34B30B9}" type="slidenum">
              <a:rPr lang="en-GB" sz="1400" smtClean="0">
                <a:solidFill>
                  <a:srgbClr val="00FFFF"/>
                </a:solidFill>
                <a:latin typeface="Times New Roman"/>
                <a:cs typeface="Arial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46</a:t>
            </a:fld>
            <a:endParaRPr lang="en-GB" sz="1400" dirty="0">
              <a:solidFill>
                <a:srgbClr val="00FFFF"/>
              </a:solidFill>
              <a:latin typeface="Times New Roman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29481" y="6349698"/>
            <a:ext cx="3983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[From Ed Hinds’ talk @ Liverpool 2013]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103813" y="1947138"/>
            <a:ext cx="3390900" cy="457200"/>
            <a:chOff x="2952" y="1329"/>
            <a:chExt cx="2136" cy="288"/>
          </a:xfrm>
        </p:grpSpPr>
        <p:sp>
          <p:nvSpPr>
            <p:cNvPr id="145741" name="Text Box 3"/>
            <p:cNvSpPr txBox="1">
              <a:spLocks noChangeArrowheads="1"/>
            </p:cNvSpPr>
            <p:nvPr/>
          </p:nvSpPr>
          <p:spPr bwMode="auto">
            <a:xfrm>
              <a:off x="3293" y="1329"/>
              <a:ext cx="1795" cy="2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rgbClr val="FFFFFF"/>
                  </a:solidFill>
                  <a:latin typeface="Times New Roman" pitchFamily="18" charset="0"/>
                  <a:cs typeface="Arial" charset="0"/>
                </a:rPr>
                <a:t>d(</a:t>
              </a:r>
              <a:r>
                <a:rPr lang="en-GB" sz="2400" b="1" dirty="0">
                  <a:solidFill>
                    <a:srgbClr val="FFFFFF"/>
                  </a:solidFill>
                  <a:latin typeface="Times New Roman" pitchFamily="18" charset="0"/>
                  <a:cs typeface="Arial" charset="0"/>
                </a:rPr>
                <a:t>mu</a:t>
              </a:r>
              <a:r>
                <a:rPr lang="en-US" sz="2400" b="1" dirty="0">
                  <a:solidFill>
                    <a:srgbClr val="FFFFFF"/>
                  </a:solidFill>
                  <a:latin typeface="Times New Roman" pitchFamily="18" charset="0"/>
                  <a:cs typeface="Arial" charset="0"/>
                </a:rPr>
                <a:t>on) </a:t>
              </a:r>
              <a:r>
                <a:rPr lang="en-US" sz="2400" b="1" dirty="0" smtClean="0">
                  <a:solidFill>
                    <a:srgbClr val="FFFFFF"/>
                  </a:solidFill>
                  <a:latin typeface="Arial" charset="0"/>
                  <a:cs typeface="Arial" charset="0"/>
                  <a:sym typeface="Mathematica1"/>
                </a:rPr>
                <a:t>&lt;</a:t>
              </a:r>
              <a:r>
                <a:rPr lang="en-US" sz="2400" b="1" dirty="0" smtClean="0">
                  <a:solidFill>
                    <a:srgbClr val="FFFFFF"/>
                  </a:solidFill>
                  <a:latin typeface="Times New Roman" pitchFamily="18" charset="0"/>
                  <a:cs typeface="Arial" charset="0"/>
                </a:rPr>
                <a:t> 1.9</a:t>
              </a:r>
              <a:r>
                <a:rPr lang="en-US" sz="2400" b="1" dirty="0" smtClean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  <a:sym typeface="Math1"/>
                </a:rPr>
                <a:t>×</a:t>
              </a:r>
              <a:r>
                <a:rPr lang="en-US" sz="2400" b="1" dirty="0" smtClean="0">
                  <a:solidFill>
                    <a:srgbClr val="FFFFFF"/>
                  </a:solidFill>
                  <a:latin typeface="Times New Roman" pitchFamily="18" charset="0"/>
                  <a:cs typeface="Arial" charset="0"/>
                </a:rPr>
                <a:t>10</a:t>
              </a:r>
              <a:r>
                <a:rPr lang="en-US" sz="2400" b="1" baseline="30000" dirty="0" smtClean="0">
                  <a:solidFill>
                    <a:srgbClr val="FFFFFF"/>
                  </a:solidFill>
                  <a:latin typeface="Times New Roman" pitchFamily="18" charset="0"/>
                  <a:cs typeface="Arial" charset="0"/>
                </a:rPr>
                <a:t>-</a:t>
              </a:r>
              <a:r>
                <a:rPr lang="en-GB" sz="2400" b="1" baseline="30000" dirty="0">
                  <a:solidFill>
                    <a:srgbClr val="FFFFFF"/>
                  </a:solidFill>
                  <a:latin typeface="Times New Roman" pitchFamily="18" charset="0"/>
                  <a:cs typeface="Arial" charset="0"/>
                </a:rPr>
                <a:t>19</a:t>
              </a:r>
              <a:endParaRPr lang="en-US" sz="2400" b="1" dirty="0">
                <a:solidFill>
                  <a:srgbClr val="FFFFFF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45742" name="Line 4"/>
            <p:cNvSpPr>
              <a:spLocks noChangeShapeType="1"/>
            </p:cNvSpPr>
            <p:nvPr/>
          </p:nvSpPr>
          <p:spPr bwMode="auto">
            <a:xfrm flipH="1">
              <a:off x="2952" y="1507"/>
              <a:ext cx="432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145410" name="Rectangle 7"/>
          <p:cNvSpPr>
            <a:spLocks noChangeArrowheads="1"/>
          </p:cNvSpPr>
          <p:nvPr/>
        </p:nvSpPr>
        <p:spPr bwMode="auto">
          <a:xfrm>
            <a:off x="1076325" y="3248025"/>
            <a:ext cx="104775" cy="104775"/>
          </a:xfrm>
          <a:prstGeom prst="rect">
            <a:avLst/>
          </a:prstGeom>
          <a:solidFill>
            <a:srgbClr val="000000"/>
          </a:solidFill>
          <a:ln w="0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11" name="Rectangle 9"/>
          <p:cNvSpPr>
            <a:spLocks noChangeArrowheads="1"/>
          </p:cNvSpPr>
          <p:nvPr/>
        </p:nvSpPr>
        <p:spPr bwMode="auto">
          <a:xfrm>
            <a:off x="1600200" y="3562350"/>
            <a:ext cx="287338" cy="392113"/>
          </a:xfrm>
          <a:prstGeom prst="rect">
            <a:avLst/>
          </a:prstGeom>
          <a:solidFill>
            <a:srgbClr val="000000"/>
          </a:solidFill>
          <a:ln w="0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12" name="Rectangle 10"/>
          <p:cNvSpPr>
            <a:spLocks noChangeArrowheads="1"/>
          </p:cNvSpPr>
          <p:nvPr/>
        </p:nvSpPr>
        <p:spPr bwMode="auto">
          <a:xfrm>
            <a:off x="2266950" y="3922713"/>
            <a:ext cx="274638" cy="104775"/>
          </a:xfrm>
          <a:prstGeom prst="rect">
            <a:avLst/>
          </a:prstGeom>
          <a:solidFill>
            <a:srgbClr val="000000"/>
          </a:solidFill>
          <a:ln w="0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13" name="Rectangle 11"/>
          <p:cNvSpPr>
            <a:spLocks noChangeArrowheads="1"/>
          </p:cNvSpPr>
          <p:nvPr/>
        </p:nvSpPr>
        <p:spPr bwMode="auto">
          <a:xfrm>
            <a:off x="984250" y="2701925"/>
            <a:ext cx="223838" cy="392113"/>
          </a:xfrm>
          <a:prstGeom prst="rect">
            <a:avLst/>
          </a:prstGeom>
          <a:solidFill>
            <a:srgbClr val="000000"/>
          </a:solidFill>
          <a:ln w="0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14" name="Rectangle 166"/>
          <p:cNvSpPr>
            <a:spLocks noChangeArrowheads="1"/>
          </p:cNvSpPr>
          <p:nvPr/>
        </p:nvSpPr>
        <p:spPr bwMode="auto">
          <a:xfrm>
            <a:off x="3651788" y="2530475"/>
            <a:ext cx="92075" cy="14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15" name="Rectangle 167"/>
          <p:cNvSpPr>
            <a:spLocks noChangeArrowheads="1"/>
          </p:cNvSpPr>
          <p:nvPr/>
        </p:nvSpPr>
        <p:spPr bwMode="auto">
          <a:xfrm>
            <a:off x="3651788" y="2847975"/>
            <a:ext cx="92075" cy="12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16" name="Rectangle 168"/>
          <p:cNvSpPr>
            <a:spLocks noChangeArrowheads="1"/>
          </p:cNvSpPr>
          <p:nvPr/>
        </p:nvSpPr>
        <p:spPr bwMode="auto">
          <a:xfrm>
            <a:off x="3651788" y="3162300"/>
            <a:ext cx="92075" cy="12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17" name="Rectangle 169"/>
          <p:cNvSpPr>
            <a:spLocks noChangeArrowheads="1"/>
          </p:cNvSpPr>
          <p:nvPr/>
        </p:nvSpPr>
        <p:spPr bwMode="auto">
          <a:xfrm>
            <a:off x="3651788" y="3478213"/>
            <a:ext cx="92075" cy="14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18" name="Rectangle 170"/>
          <p:cNvSpPr>
            <a:spLocks noChangeArrowheads="1"/>
          </p:cNvSpPr>
          <p:nvPr/>
        </p:nvSpPr>
        <p:spPr bwMode="auto">
          <a:xfrm>
            <a:off x="3651788" y="3792538"/>
            <a:ext cx="92075" cy="142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19" name="Rectangle 171"/>
          <p:cNvSpPr>
            <a:spLocks noChangeArrowheads="1"/>
          </p:cNvSpPr>
          <p:nvPr/>
        </p:nvSpPr>
        <p:spPr bwMode="auto">
          <a:xfrm>
            <a:off x="3651788" y="4110038"/>
            <a:ext cx="92075" cy="12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20" name="Rectangle 172"/>
          <p:cNvSpPr>
            <a:spLocks noChangeArrowheads="1"/>
          </p:cNvSpPr>
          <p:nvPr/>
        </p:nvSpPr>
        <p:spPr bwMode="auto">
          <a:xfrm>
            <a:off x="3651788" y="4425950"/>
            <a:ext cx="92075" cy="14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21" name="Rectangle 173"/>
          <p:cNvSpPr>
            <a:spLocks noChangeArrowheads="1"/>
          </p:cNvSpPr>
          <p:nvPr/>
        </p:nvSpPr>
        <p:spPr bwMode="auto">
          <a:xfrm>
            <a:off x="3651788" y="4740275"/>
            <a:ext cx="92075" cy="14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22" name="Rectangle 174"/>
          <p:cNvSpPr>
            <a:spLocks noChangeArrowheads="1"/>
          </p:cNvSpPr>
          <p:nvPr/>
        </p:nvSpPr>
        <p:spPr bwMode="auto">
          <a:xfrm>
            <a:off x="3651788" y="5057775"/>
            <a:ext cx="92075" cy="127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23" name="Rectangle 175"/>
          <p:cNvSpPr>
            <a:spLocks noChangeArrowheads="1"/>
          </p:cNvSpPr>
          <p:nvPr/>
        </p:nvSpPr>
        <p:spPr bwMode="auto">
          <a:xfrm>
            <a:off x="3645438" y="2536825"/>
            <a:ext cx="12700" cy="31575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24" name="Rectangle 176"/>
          <p:cNvSpPr>
            <a:spLocks noChangeArrowheads="1"/>
          </p:cNvSpPr>
          <p:nvPr/>
        </p:nvSpPr>
        <p:spPr bwMode="auto">
          <a:xfrm>
            <a:off x="3794663" y="2359025"/>
            <a:ext cx="4360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10</a:t>
            </a:r>
            <a:r>
              <a:rPr lang="en-GB" baseline="30000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-20</a:t>
            </a:r>
          </a:p>
        </p:txBody>
      </p:sp>
      <p:sp>
        <p:nvSpPr>
          <p:cNvPr id="145425" name="Rectangle 177"/>
          <p:cNvSpPr>
            <a:spLocks noChangeArrowheads="1"/>
          </p:cNvSpPr>
          <p:nvPr/>
        </p:nvSpPr>
        <p:spPr bwMode="auto">
          <a:xfrm>
            <a:off x="3781963" y="2986088"/>
            <a:ext cx="4360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10</a:t>
            </a:r>
            <a:r>
              <a:rPr lang="en-GB" baseline="30000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-22</a:t>
            </a:r>
          </a:p>
        </p:txBody>
      </p:sp>
      <p:sp>
        <p:nvSpPr>
          <p:cNvPr id="145426" name="Rectangle 178"/>
          <p:cNvSpPr>
            <a:spLocks noChangeArrowheads="1"/>
          </p:cNvSpPr>
          <p:nvPr/>
        </p:nvSpPr>
        <p:spPr bwMode="auto">
          <a:xfrm>
            <a:off x="3794663" y="3633788"/>
            <a:ext cx="4360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10</a:t>
            </a:r>
            <a:r>
              <a:rPr lang="en-GB" baseline="30000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-24</a:t>
            </a:r>
          </a:p>
        </p:txBody>
      </p:sp>
      <p:sp>
        <p:nvSpPr>
          <p:cNvPr id="145427" name="Rectangle 179"/>
          <p:cNvSpPr>
            <a:spLocks noChangeArrowheads="1"/>
          </p:cNvSpPr>
          <p:nvPr/>
        </p:nvSpPr>
        <p:spPr bwMode="auto">
          <a:xfrm>
            <a:off x="3348575" y="1981200"/>
            <a:ext cx="7683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d  e.cm</a:t>
            </a:r>
          </a:p>
        </p:txBody>
      </p:sp>
      <p:sp>
        <p:nvSpPr>
          <p:cNvPr id="145428" name="Rectangle 310"/>
          <p:cNvSpPr>
            <a:spLocks noChangeArrowheads="1"/>
          </p:cNvSpPr>
          <p:nvPr/>
        </p:nvSpPr>
        <p:spPr bwMode="auto">
          <a:xfrm>
            <a:off x="2414588" y="5694363"/>
            <a:ext cx="12700" cy="95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29" name="Rectangle 311"/>
          <p:cNvSpPr>
            <a:spLocks noChangeArrowheads="1"/>
          </p:cNvSpPr>
          <p:nvPr/>
        </p:nvSpPr>
        <p:spPr bwMode="auto">
          <a:xfrm>
            <a:off x="1816100" y="5694363"/>
            <a:ext cx="12700" cy="95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30" name="Rectangle 312"/>
          <p:cNvSpPr>
            <a:spLocks noChangeArrowheads="1"/>
          </p:cNvSpPr>
          <p:nvPr/>
        </p:nvSpPr>
        <p:spPr bwMode="auto">
          <a:xfrm>
            <a:off x="1214438" y="5694363"/>
            <a:ext cx="12700" cy="95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31" name="Rectangle 313"/>
          <p:cNvSpPr>
            <a:spLocks noChangeArrowheads="1"/>
          </p:cNvSpPr>
          <p:nvPr/>
        </p:nvSpPr>
        <p:spPr bwMode="auto">
          <a:xfrm>
            <a:off x="466725" y="582295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1960</a:t>
            </a:r>
          </a:p>
        </p:txBody>
      </p:sp>
      <p:sp>
        <p:nvSpPr>
          <p:cNvPr id="145432" name="Rectangle 314"/>
          <p:cNvSpPr>
            <a:spLocks noChangeArrowheads="1"/>
          </p:cNvSpPr>
          <p:nvPr/>
        </p:nvSpPr>
        <p:spPr bwMode="auto">
          <a:xfrm>
            <a:off x="1076325" y="582295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1970</a:t>
            </a:r>
          </a:p>
        </p:txBody>
      </p:sp>
      <p:sp>
        <p:nvSpPr>
          <p:cNvPr id="145433" name="Rectangle 315"/>
          <p:cNvSpPr>
            <a:spLocks noChangeArrowheads="1"/>
          </p:cNvSpPr>
          <p:nvPr/>
        </p:nvSpPr>
        <p:spPr bwMode="auto">
          <a:xfrm>
            <a:off x="1657350" y="582295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1980</a:t>
            </a:r>
          </a:p>
        </p:txBody>
      </p:sp>
      <p:sp>
        <p:nvSpPr>
          <p:cNvPr id="145434" name="Rectangle 316"/>
          <p:cNvSpPr>
            <a:spLocks noChangeArrowheads="1"/>
          </p:cNvSpPr>
          <p:nvPr/>
        </p:nvSpPr>
        <p:spPr bwMode="auto">
          <a:xfrm>
            <a:off x="2266950" y="5822950"/>
            <a:ext cx="4572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1990</a:t>
            </a:r>
          </a:p>
        </p:txBody>
      </p:sp>
      <p:sp>
        <p:nvSpPr>
          <p:cNvPr id="145435" name="Rectangle 317"/>
          <p:cNvSpPr>
            <a:spLocks noChangeArrowheads="1"/>
          </p:cNvSpPr>
          <p:nvPr/>
        </p:nvSpPr>
        <p:spPr bwMode="auto">
          <a:xfrm>
            <a:off x="3651788" y="5372100"/>
            <a:ext cx="92075" cy="127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36" name="Rectangle 319"/>
          <p:cNvSpPr>
            <a:spLocks noChangeArrowheads="1"/>
          </p:cNvSpPr>
          <p:nvPr/>
        </p:nvSpPr>
        <p:spPr bwMode="auto">
          <a:xfrm>
            <a:off x="2822575" y="5827713"/>
            <a:ext cx="457200" cy="2746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2000</a:t>
            </a:r>
          </a:p>
        </p:txBody>
      </p:sp>
      <p:sp>
        <p:nvSpPr>
          <p:cNvPr id="145437" name="Rectangle 326"/>
          <p:cNvSpPr>
            <a:spLocks noChangeArrowheads="1"/>
          </p:cNvSpPr>
          <p:nvPr/>
        </p:nvSpPr>
        <p:spPr bwMode="auto">
          <a:xfrm>
            <a:off x="3017838" y="5699125"/>
            <a:ext cx="14287" cy="95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38" name="Rectangle 327"/>
          <p:cNvSpPr>
            <a:spLocks noChangeArrowheads="1"/>
          </p:cNvSpPr>
          <p:nvPr/>
        </p:nvSpPr>
        <p:spPr bwMode="auto">
          <a:xfrm>
            <a:off x="3554950" y="5692775"/>
            <a:ext cx="88900" cy="14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39" name="Rectangle 328"/>
          <p:cNvSpPr>
            <a:spLocks noChangeArrowheads="1"/>
          </p:cNvSpPr>
          <p:nvPr/>
        </p:nvSpPr>
        <p:spPr bwMode="auto">
          <a:xfrm>
            <a:off x="3654963" y="5692775"/>
            <a:ext cx="92075" cy="142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40" name="Rectangle 329"/>
          <p:cNvSpPr>
            <a:spLocks noChangeArrowheads="1"/>
          </p:cNvSpPr>
          <p:nvPr/>
        </p:nvSpPr>
        <p:spPr bwMode="auto">
          <a:xfrm>
            <a:off x="4800600" y="5695950"/>
            <a:ext cx="12700" cy="95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41" name="Rectangle 330"/>
          <p:cNvSpPr>
            <a:spLocks noChangeArrowheads="1"/>
          </p:cNvSpPr>
          <p:nvPr/>
        </p:nvSpPr>
        <p:spPr bwMode="auto">
          <a:xfrm>
            <a:off x="3600450" y="5695950"/>
            <a:ext cx="12700" cy="95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grpSp>
        <p:nvGrpSpPr>
          <p:cNvPr id="145442" name="Group 331"/>
          <p:cNvGrpSpPr>
            <a:grpSpLocks/>
          </p:cNvGrpSpPr>
          <p:nvPr/>
        </p:nvGrpSpPr>
        <p:grpSpPr bwMode="auto">
          <a:xfrm>
            <a:off x="619125" y="5688013"/>
            <a:ext cx="4375150" cy="15875"/>
            <a:chOff x="390" y="3583"/>
            <a:chExt cx="2756" cy="10"/>
          </a:xfrm>
        </p:grpSpPr>
        <p:sp>
          <p:nvSpPr>
            <p:cNvPr id="145739" name="Rectangle 332"/>
            <p:cNvSpPr>
              <a:spLocks noChangeArrowheads="1"/>
            </p:cNvSpPr>
            <p:nvPr/>
          </p:nvSpPr>
          <p:spPr bwMode="auto">
            <a:xfrm>
              <a:off x="390" y="3583"/>
              <a:ext cx="1514" cy="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45740" name="Rectangle 333"/>
            <p:cNvSpPr>
              <a:spLocks noChangeArrowheads="1"/>
            </p:cNvSpPr>
            <p:nvPr/>
          </p:nvSpPr>
          <p:spPr bwMode="auto">
            <a:xfrm>
              <a:off x="1632" y="3584"/>
              <a:ext cx="1514" cy="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145443" name="Rectangle 334"/>
          <p:cNvSpPr>
            <a:spLocks noChangeArrowheads="1"/>
          </p:cNvSpPr>
          <p:nvPr/>
        </p:nvSpPr>
        <p:spPr bwMode="auto">
          <a:xfrm>
            <a:off x="3462338" y="5824538"/>
            <a:ext cx="457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2010</a:t>
            </a:r>
          </a:p>
        </p:txBody>
      </p:sp>
      <p:sp>
        <p:nvSpPr>
          <p:cNvPr id="145444" name="Rectangle 335"/>
          <p:cNvSpPr>
            <a:spLocks noChangeArrowheads="1"/>
          </p:cNvSpPr>
          <p:nvPr/>
        </p:nvSpPr>
        <p:spPr bwMode="auto">
          <a:xfrm>
            <a:off x="4043363" y="5824538"/>
            <a:ext cx="457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2020</a:t>
            </a:r>
          </a:p>
        </p:txBody>
      </p:sp>
      <p:sp>
        <p:nvSpPr>
          <p:cNvPr id="145445" name="Rectangle 336"/>
          <p:cNvSpPr>
            <a:spLocks noChangeArrowheads="1"/>
          </p:cNvSpPr>
          <p:nvPr/>
        </p:nvSpPr>
        <p:spPr bwMode="auto">
          <a:xfrm>
            <a:off x="4652963" y="5824538"/>
            <a:ext cx="457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2030</a:t>
            </a:r>
          </a:p>
        </p:txBody>
      </p:sp>
      <p:sp>
        <p:nvSpPr>
          <p:cNvPr id="145446" name="Rectangle 337"/>
          <p:cNvSpPr>
            <a:spLocks noChangeArrowheads="1"/>
          </p:cNvSpPr>
          <p:nvPr/>
        </p:nvSpPr>
        <p:spPr bwMode="auto">
          <a:xfrm>
            <a:off x="4178300" y="5691188"/>
            <a:ext cx="12700" cy="95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49" name="Rectangle 340"/>
          <p:cNvSpPr>
            <a:spLocks noChangeArrowheads="1"/>
          </p:cNvSpPr>
          <p:nvPr/>
        </p:nvSpPr>
        <p:spPr bwMode="auto">
          <a:xfrm>
            <a:off x="609600" y="5694363"/>
            <a:ext cx="12700" cy="95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51" name="Text Box 347"/>
          <p:cNvSpPr txBox="1">
            <a:spLocks noChangeArrowheads="1"/>
          </p:cNvSpPr>
          <p:nvPr/>
        </p:nvSpPr>
        <p:spPr bwMode="auto">
          <a:xfrm>
            <a:off x="2819400" y="152400"/>
            <a:ext cx="498726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3200" b="1" dirty="0">
                <a:solidFill>
                  <a:srgbClr val="00FFFF"/>
                </a:solidFill>
                <a:latin typeface="Comic Sans MS" pitchFamily="66" charset="0"/>
                <a:cs typeface="Arial" charset="0"/>
              </a:rPr>
              <a:t>Current status of EDMs</a:t>
            </a:r>
          </a:p>
        </p:txBody>
      </p:sp>
      <p:grpSp>
        <p:nvGrpSpPr>
          <p:cNvPr id="11" name="Group 351"/>
          <p:cNvGrpSpPr>
            <a:grpSpLocks/>
          </p:cNvGrpSpPr>
          <p:nvPr/>
        </p:nvGrpSpPr>
        <p:grpSpPr bwMode="auto">
          <a:xfrm>
            <a:off x="5384800" y="3308350"/>
            <a:ext cx="3390900" cy="457200"/>
            <a:chOff x="2856" y="1932"/>
            <a:chExt cx="2136" cy="288"/>
          </a:xfrm>
        </p:grpSpPr>
        <p:sp>
          <p:nvSpPr>
            <p:cNvPr id="145717" name="Text Box 352"/>
            <p:cNvSpPr txBox="1">
              <a:spLocks noChangeArrowheads="1"/>
            </p:cNvSpPr>
            <p:nvPr/>
          </p:nvSpPr>
          <p:spPr bwMode="auto">
            <a:xfrm>
              <a:off x="3197" y="1932"/>
              <a:ext cx="1795" cy="2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rgbClr val="FF00FF"/>
                  </a:solidFill>
                  <a:latin typeface="Times New Roman" pitchFamily="18" charset="0"/>
                  <a:cs typeface="Arial" charset="0"/>
                </a:rPr>
                <a:t>d(proton) </a:t>
              </a:r>
              <a:r>
                <a:rPr lang="en-US" sz="2800" b="1" dirty="0" smtClean="0">
                  <a:solidFill>
                    <a:srgbClr val="FF33CC"/>
                  </a:solidFill>
                  <a:latin typeface="Times New Roman" pitchFamily="18" charset="0"/>
                  <a:cs typeface="Arial" charset="0"/>
                  <a:sym typeface="Mathematica1"/>
                </a:rPr>
                <a:t>&lt;</a:t>
              </a:r>
              <a:r>
                <a:rPr lang="en-US" sz="2800" b="1" dirty="0" smtClean="0">
                  <a:solidFill>
                    <a:srgbClr val="FFFFFF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en-US" sz="2400" b="1" dirty="0" smtClean="0">
                  <a:solidFill>
                    <a:srgbClr val="FF00FF"/>
                  </a:solidFill>
                  <a:latin typeface="Times New Roman" pitchFamily="18" charset="0"/>
                  <a:cs typeface="Arial" charset="0"/>
                </a:rPr>
                <a:t>5</a:t>
              </a:r>
              <a:r>
                <a:rPr lang="en-US" sz="2400" b="1" dirty="0" smtClean="0">
                  <a:solidFill>
                    <a:srgbClr val="FF00FF"/>
                  </a:solidFill>
                  <a:latin typeface="Times New Roman" pitchFamily="18" charset="0"/>
                  <a:cs typeface="Times New Roman" pitchFamily="18" charset="0"/>
                  <a:sym typeface="Math1"/>
                </a:rPr>
                <a:t>×</a:t>
              </a:r>
              <a:r>
                <a:rPr lang="en-US" sz="2400" b="1" dirty="0" smtClean="0">
                  <a:solidFill>
                    <a:srgbClr val="FF00FF"/>
                  </a:solidFill>
                  <a:latin typeface="Times New Roman" pitchFamily="18" charset="0"/>
                  <a:cs typeface="Arial" charset="0"/>
                </a:rPr>
                <a:t>10</a:t>
              </a:r>
              <a:r>
                <a:rPr lang="en-US" sz="2400" b="1" baseline="30000" dirty="0" smtClean="0">
                  <a:solidFill>
                    <a:srgbClr val="FF00FF"/>
                  </a:solidFill>
                  <a:latin typeface="Times New Roman" pitchFamily="18" charset="0"/>
                  <a:cs typeface="Arial" charset="0"/>
                </a:rPr>
                <a:t>-24</a:t>
              </a:r>
              <a:endParaRPr lang="en-US" sz="2400" b="1" baseline="30000" dirty="0">
                <a:solidFill>
                  <a:srgbClr val="FF00FF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145718" name="Line 353"/>
            <p:cNvSpPr>
              <a:spLocks noChangeShapeType="1"/>
            </p:cNvSpPr>
            <p:nvPr/>
          </p:nvSpPr>
          <p:spPr bwMode="auto">
            <a:xfrm flipH="1">
              <a:off x="2856" y="2110"/>
              <a:ext cx="432" cy="0"/>
            </a:xfrm>
            <a:prstGeom prst="line">
              <a:avLst/>
            </a:prstGeom>
            <a:noFill/>
            <a:ln w="25400">
              <a:solidFill>
                <a:srgbClr val="FF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grpSp>
        <p:nvGrpSpPr>
          <p:cNvPr id="12" name="Group 369"/>
          <p:cNvGrpSpPr>
            <a:grpSpLocks/>
          </p:cNvGrpSpPr>
          <p:nvPr/>
        </p:nvGrpSpPr>
        <p:grpSpPr bwMode="auto">
          <a:xfrm>
            <a:off x="5080000" y="4610100"/>
            <a:ext cx="3810000" cy="533400"/>
            <a:chOff x="3072" y="2832"/>
            <a:chExt cx="2400" cy="336"/>
          </a:xfrm>
        </p:grpSpPr>
        <p:sp>
          <p:nvSpPr>
            <p:cNvPr id="145715" name="Line 370"/>
            <p:cNvSpPr>
              <a:spLocks noChangeShapeType="1"/>
            </p:cNvSpPr>
            <p:nvPr/>
          </p:nvSpPr>
          <p:spPr bwMode="auto">
            <a:xfrm flipH="1">
              <a:off x="3072" y="3001"/>
              <a:ext cx="43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45716" name="Text Box 371"/>
            <p:cNvSpPr txBox="1">
              <a:spLocks noChangeArrowheads="1"/>
            </p:cNvSpPr>
            <p:nvPr/>
          </p:nvSpPr>
          <p:spPr bwMode="auto">
            <a:xfrm>
              <a:off x="3450" y="2832"/>
              <a:ext cx="2022" cy="33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rgbClr val="FF0000"/>
                  </a:solidFill>
                  <a:latin typeface="Times New Roman" pitchFamily="18" charset="0"/>
                  <a:cs typeface="Arial" charset="0"/>
                </a:rPr>
                <a:t>d(electron) </a:t>
              </a:r>
              <a:r>
                <a:rPr lang="en-US" sz="2400" b="1" dirty="0" smtClean="0">
                  <a:solidFill>
                    <a:srgbClr val="FF0000"/>
                  </a:solidFill>
                  <a:latin typeface="Times New Roman" pitchFamily="18" charset="0"/>
                  <a:cs typeface="Arial" charset="0"/>
                  <a:sym typeface="Mathematica1"/>
                </a:rPr>
                <a:t>&lt;</a:t>
              </a:r>
              <a:r>
                <a:rPr lang="en-US" sz="2400" b="1" dirty="0" smtClean="0">
                  <a:solidFill>
                    <a:srgbClr val="FF0000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en-GB" sz="2400" b="1" dirty="0" smtClean="0">
                  <a:solidFill>
                    <a:srgbClr val="FF0000"/>
                  </a:solidFill>
                  <a:latin typeface="Times New Roman" pitchFamily="18" charset="0"/>
                  <a:cs typeface="Arial" charset="0"/>
                </a:rPr>
                <a:t>1</a:t>
              </a:r>
              <a:r>
                <a:rPr lang="en-US" sz="24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  <a:sym typeface="Math1"/>
                </a:rPr>
                <a:t>×</a:t>
              </a:r>
              <a:r>
                <a:rPr lang="en-US" sz="2400" b="1" dirty="0" smtClean="0">
                  <a:solidFill>
                    <a:srgbClr val="FF0000"/>
                  </a:solidFill>
                  <a:latin typeface="Times New Roman" pitchFamily="18" charset="0"/>
                  <a:cs typeface="Arial" charset="0"/>
                </a:rPr>
                <a:t>10</a:t>
              </a:r>
              <a:r>
                <a:rPr lang="en-US" sz="2400" b="1" baseline="30000" dirty="0" smtClean="0">
                  <a:solidFill>
                    <a:srgbClr val="FF0000"/>
                  </a:solidFill>
                  <a:latin typeface="Times New Roman" pitchFamily="18" charset="0"/>
                  <a:cs typeface="Arial" charset="0"/>
                </a:rPr>
                <a:t>-27</a:t>
              </a:r>
              <a:endParaRPr lang="en-US" sz="2400" b="1" dirty="0">
                <a:solidFill>
                  <a:srgbClr val="FF0000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grpSp>
        <p:nvGrpSpPr>
          <p:cNvPr id="344" name="Group 343"/>
          <p:cNvGrpSpPr/>
          <p:nvPr/>
        </p:nvGrpSpPr>
        <p:grpSpPr>
          <a:xfrm>
            <a:off x="168275" y="2293938"/>
            <a:ext cx="3214688" cy="2103437"/>
            <a:chOff x="168275" y="2293938"/>
            <a:chExt cx="3214688" cy="2103437"/>
          </a:xfrm>
        </p:grpSpPr>
        <p:grpSp>
          <p:nvGrpSpPr>
            <p:cNvPr id="145455" name="Group 410"/>
            <p:cNvGrpSpPr>
              <a:grpSpLocks/>
            </p:cNvGrpSpPr>
            <p:nvPr/>
          </p:nvGrpSpPr>
          <p:grpSpPr bwMode="auto">
            <a:xfrm>
              <a:off x="1339850" y="2813050"/>
              <a:ext cx="982663" cy="304800"/>
              <a:chOff x="844" y="1772"/>
              <a:chExt cx="619" cy="192"/>
            </a:xfrm>
          </p:grpSpPr>
          <p:sp>
            <p:nvSpPr>
              <p:cNvPr id="145713" name="Rectangle 306"/>
              <p:cNvSpPr>
                <a:spLocks noChangeArrowheads="1"/>
              </p:cNvSpPr>
              <p:nvPr/>
            </p:nvSpPr>
            <p:spPr bwMode="auto">
              <a:xfrm>
                <a:off x="844" y="1772"/>
                <a:ext cx="52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000">
                    <a:solidFill>
                      <a:srgbClr val="3333FF"/>
                    </a:solidFill>
                    <a:latin typeface="Times New Roman" pitchFamily="18" charset="0"/>
                    <a:cs typeface="Arial" charset="0"/>
                  </a:rPr>
                  <a:t>neutron</a:t>
                </a:r>
                <a:r>
                  <a:rPr lang="en-GB" sz="1700">
                    <a:solidFill>
                      <a:srgbClr val="3333FF"/>
                    </a:solidFill>
                    <a:latin typeface="Times New Roman" pitchFamily="18" charset="0"/>
                    <a:cs typeface="Arial" charset="0"/>
                  </a:rPr>
                  <a:t>:</a:t>
                </a:r>
              </a:p>
            </p:txBody>
          </p:sp>
          <p:sp>
            <p:nvSpPr>
              <p:cNvPr id="145714" name="Oval 307"/>
              <p:cNvSpPr>
                <a:spLocks noChangeArrowheads="1"/>
              </p:cNvSpPr>
              <p:nvPr/>
            </p:nvSpPr>
            <p:spPr bwMode="auto">
              <a:xfrm>
                <a:off x="1412" y="1869"/>
                <a:ext cx="51" cy="52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</p:grpSp>
        <p:sp>
          <p:nvSpPr>
            <p:cNvPr id="145456" name="Rectangle 8"/>
            <p:cNvSpPr>
              <a:spLocks noChangeArrowheads="1"/>
            </p:cNvSpPr>
            <p:nvPr/>
          </p:nvSpPr>
          <p:spPr bwMode="auto">
            <a:xfrm>
              <a:off x="2397125" y="4105275"/>
              <a:ext cx="104775" cy="104775"/>
            </a:xfrm>
            <a:prstGeom prst="rect">
              <a:avLst/>
            </a:prstGeom>
            <a:solidFill>
              <a:srgbClr val="000000"/>
            </a:solidFill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45457" name="Oval 188"/>
            <p:cNvSpPr>
              <a:spLocks noChangeArrowheads="1"/>
            </p:cNvSpPr>
            <p:nvPr/>
          </p:nvSpPr>
          <p:spPr bwMode="auto">
            <a:xfrm>
              <a:off x="2382838" y="4067175"/>
              <a:ext cx="82550" cy="84138"/>
            </a:xfrm>
            <a:prstGeom prst="ellipse">
              <a:avLst/>
            </a:prstGeom>
            <a:solidFill>
              <a:srgbClr val="0000FF"/>
            </a:solidFill>
            <a:ln w="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grpSp>
          <p:nvGrpSpPr>
            <p:cNvPr id="145458" name="Group 428"/>
            <p:cNvGrpSpPr>
              <a:grpSpLocks/>
            </p:cNvGrpSpPr>
            <p:nvPr/>
          </p:nvGrpSpPr>
          <p:grpSpPr bwMode="auto">
            <a:xfrm>
              <a:off x="168275" y="2293938"/>
              <a:ext cx="3214688" cy="2103437"/>
              <a:chOff x="106" y="1445"/>
              <a:chExt cx="2025" cy="1325"/>
            </a:xfrm>
          </p:grpSpPr>
          <p:sp>
            <p:nvSpPr>
              <p:cNvPr id="145699" name="Oval 180"/>
              <p:cNvSpPr>
                <a:spLocks noChangeArrowheads="1"/>
              </p:cNvSpPr>
              <p:nvPr/>
            </p:nvSpPr>
            <p:spPr bwMode="auto">
              <a:xfrm>
                <a:off x="429" y="1445"/>
                <a:ext cx="51" cy="52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700" name="Oval 181"/>
              <p:cNvSpPr>
                <a:spLocks noChangeArrowheads="1"/>
              </p:cNvSpPr>
              <p:nvPr/>
            </p:nvSpPr>
            <p:spPr bwMode="auto">
              <a:xfrm>
                <a:off x="636" y="1875"/>
                <a:ext cx="52" cy="5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701" name="Oval 182"/>
              <p:cNvSpPr>
                <a:spLocks noChangeArrowheads="1"/>
              </p:cNvSpPr>
              <p:nvPr/>
            </p:nvSpPr>
            <p:spPr bwMode="auto">
              <a:xfrm>
                <a:off x="701" y="2047"/>
                <a:ext cx="51" cy="5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702" name="Oval 183"/>
              <p:cNvSpPr>
                <a:spLocks noChangeArrowheads="1"/>
              </p:cNvSpPr>
              <p:nvPr/>
            </p:nvSpPr>
            <p:spPr bwMode="auto">
              <a:xfrm>
                <a:off x="1012" y="2267"/>
                <a:ext cx="50" cy="5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703" name="Oval 184"/>
              <p:cNvSpPr>
                <a:spLocks noChangeArrowheads="1"/>
              </p:cNvSpPr>
              <p:nvPr/>
            </p:nvSpPr>
            <p:spPr bwMode="auto">
              <a:xfrm>
                <a:off x="1077" y="2309"/>
                <a:ext cx="51" cy="5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704" name="Oval 185"/>
              <p:cNvSpPr>
                <a:spLocks noChangeArrowheads="1"/>
              </p:cNvSpPr>
              <p:nvPr/>
            </p:nvSpPr>
            <p:spPr bwMode="auto">
              <a:xfrm>
                <a:off x="1142" y="2423"/>
                <a:ext cx="51" cy="52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705" name="Oval 187"/>
              <p:cNvSpPr>
                <a:spLocks noChangeArrowheads="1"/>
              </p:cNvSpPr>
              <p:nvPr/>
            </p:nvSpPr>
            <p:spPr bwMode="auto">
              <a:xfrm>
                <a:off x="1338" y="2472"/>
                <a:ext cx="52" cy="5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706" name="Oval 189"/>
              <p:cNvSpPr>
                <a:spLocks noChangeArrowheads="1"/>
              </p:cNvSpPr>
              <p:nvPr/>
            </p:nvSpPr>
            <p:spPr bwMode="auto">
              <a:xfrm>
                <a:off x="1535" y="2554"/>
                <a:ext cx="49" cy="53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707" name="Oval 381"/>
              <p:cNvSpPr>
                <a:spLocks noChangeArrowheads="1"/>
              </p:cNvSpPr>
              <p:nvPr/>
            </p:nvSpPr>
            <p:spPr bwMode="auto">
              <a:xfrm>
                <a:off x="1832" y="2668"/>
                <a:ext cx="51" cy="54"/>
              </a:xfrm>
              <a:prstGeom prst="ellipse">
                <a:avLst/>
              </a:prstGeom>
              <a:solidFill>
                <a:srgbClr val="0000FF"/>
              </a:solid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grpSp>
            <p:nvGrpSpPr>
              <p:cNvPr id="145708" name="Group 420"/>
              <p:cNvGrpSpPr>
                <a:grpSpLocks/>
              </p:cNvGrpSpPr>
              <p:nvPr/>
            </p:nvGrpSpPr>
            <p:grpSpPr bwMode="auto">
              <a:xfrm>
                <a:off x="106" y="1467"/>
                <a:ext cx="2025" cy="1303"/>
                <a:chOff x="106" y="1467"/>
                <a:chExt cx="2025" cy="1303"/>
              </a:xfrm>
            </p:grpSpPr>
            <p:sp>
              <p:nvSpPr>
                <p:cNvPr id="145709" name="Oval 190"/>
                <p:cNvSpPr>
                  <a:spLocks noChangeArrowheads="1"/>
                </p:cNvSpPr>
                <p:nvPr/>
              </p:nvSpPr>
              <p:spPr bwMode="auto">
                <a:xfrm>
                  <a:off x="2080" y="2716"/>
                  <a:ext cx="51" cy="54"/>
                </a:xfrm>
                <a:prstGeom prst="ellipse">
                  <a:avLst/>
                </a:prstGeom>
                <a:solidFill>
                  <a:srgbClr val="0000FF"/>
                </a:solidFill>
                <a:ln w="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  <p:sp>
              <p:nvSpPr>
                <p:cNvPr id="145710" name="Freeform 345"/>
                <p:cNvSpPr>
                  <a:spLocks/>
                </p:cNvSpPr>
                <p:nvPr/>
              </p:nvSpPr>
              <p:spPr bwMode="auto">
                <a:xfrm>
                  <a:off x="106" y="1467"/>
                  <a:ext cx="1760" cy="1233"/>
                </a:xfrm>
                <a:custGeom>
                  <a:avLst/>
                  <a:gdLst>
                    <a:gd name="T0" fmla="*/ 0 w 1760"/>
                    <a:gd name="T1" fmla="*/ 11 h 1233"/>
                    <a:gd name="T2" fmla="*/ 555 w 1760"/>
                    <a:gd name="T3" fmla="*/ 11 h 1233"/>
                    <a:gd name="T4" fmla="*/ 550 w 1760"/>
                    <a:gd name="T5" fmla="*/ 5 h 1233"/>
                    <a:gd name="T6" fmla="*/ 550 w 1760"/>
                    <a:gd name="T7" fmla="*/ 437 h 1233"/>
                    <a:gd name="T8" fmla="*/ 620 w 1760"/>
                    <a:gd name="T9" fmla="*/ 437 h 1233"/>
                    <a:gd name="T10" fmla="*/ 615 w 1760"/>
                    <a:gd name="T11" fmla="*/ 432 h 1233"/>
                    <a:gd name="T12" fmla="*/ 615 w 1760"/>
                    <a:gd name="T13" fmla="*/ 609 h 1233"/>
                    <a:gd name="T14" fmla="*/ 931 w 1760"/>
                    <a:gd name="T15" fmla="*/ 609 h 1233"/>
                    <a:gd name="T16" fmla="*/ 926 w 1760"/>
                    <a:gd name="T17" fmla="*/ 604 h 1233"/>
                    <a:gd name="T18" fmla="*/ 926 w 1760"/>
                    <a:gd name="T19" fmla="*/ 829 h 1233"/>
                    <a:gd name="T20" fmla="*/ 996 w 1760"/>
                    <a:gd name="T21" fmla="*/ 829 h 1233"/>
                    <a:gd name="T22" fmla="*/ 991 w 1760"/>
                    <a:gd name="T23" fmla="*/ 824 h 1233"/>
                    <a:gd name="T24" fmla="*/ 991 w 1760"/>
                    <a:gd name="T25" fmla="*/ 871 h 1233"/>
                    <a:gd name="T26" fmla="*/ 1061 w 1760"/>
                    <a:gd name="T27" fmla="*/ 871 h 1233"/>
                    <a:gd name="T28" fmla="*/ 1056 w 1760"/>
                    <a:gd name="T29" fmla="*/ 865 h 1233"/>
                    <a:gd name="T30" fmla="*/ 1056 w 1760"/>
                    <a:gd name="T31" fmla="*/ 985 h 1233"/>
                    <a:gd name="T32" fmla="*/ 1257 w 1760"/>
                    <a:gd name="T33" fmla="*/ 985 h 1233"/>
                    <a:gd name="T34" fmla="*/ 1252 w 1760"/>
                    <a:gd name="T35" fmla="*/ 979 h 1233"/>
                    <a:gd name="T36" fmla="*/ 1252 w 1760"/>
                    <a:gd name="T37" fmla="*/ 1043 h 1233"/>
                    <a:gd name="T38" fmla="*/ 1429 w 1760"/>
                    <a:gd name="T39" fmla="*/ 1043 h 1233"/>
                    <a:gd name="T40" fmla="*/ 1423 w 1760"/>
                    <a:gd name="T41" fmla="*/ 1037 h 1233"/>
                    <a:gd name="T42" fmla="*/ 1423 w 1760"/>
                    <a:gd name="T43" fmla="*/ 1133 h 1233"/>
                    <a:gd name="T44" fmla="*/ 1755 w 1760"/>
                    <a:gd name="T45" fmla="*/ 1133 h 1233"/>
                    <a:gd name="T46" fmla="*/ 1749 w 1760"/>
                    <a:gd name="T47" fmla="*/ 1127 h 1233"/>
                    <a:gd name="T48" fmla="*/ 1749 w 1760"/>
                    <a:gd name="T49" fmla="*/ 1233 h 1233"/>
                    <a:gd name="T50" fmla="*/ 1760 w 1760"/>
                    <a:gd name="T51" fmla="*/ 1233 h 1233"/>
                    <a:gd name="T52" fmla="*/ 1760 w 1760"/>
                    <a:gd name="T53" fmla="*/ 1122 h 1233"/>
                    <a:gd name="T54" fmla="*/ 1429 w 1760"/>
                    <a:gd name="T55" fmla="*/ 1122 h 1233"/>
                    <a:gd name="T56" fmla="*/ 1434 w 1760"/>
                    <a:gd name="T57" fmla="*/ 1127 h 1233"/>
                    <a:gd name="T58" fmla="*/ 1434 w 1760"/>
                    <a:gd name="T59" fmla="*/ 1032 h 1233"/>
                    <a:gd name="T60" fmla="*/ 1257 w 1760"/>
                    <a:gd name="T61" fmla="*/ 1032 h 1233"/>
                    <a:gd name="T62" fmla="*/ 1263 w 1760"/>
                    <a:gd name="T63" fmla="*/ 1037 h 1233"/>
                    <a:gd name="T64" fmla="*/ 1263 w 1760"/>
                    <a:gd name="T65" fmla="*/ 974 h 1233"/>
                    <a:gd name="T66" fmla="*/ 1061 w 1760"/>
                    <a:gd name="T67" fmla="*/ 974 h 1233"/>
                    <a:gd name="T68" fmla="*/ 1067 w 1760"/>
                    <a:gd name="T69" fmla="*/ 979 h 1233"/>
                    <a:gd name="T70" fmla="*/ 1067 w 1760"/>
                    <a:gd name="T71" fmla="*/ 860 h 1233"/>
                    <a:gd name="T72" fmla="*/ 996 w 1760"/>
                    <a:gd name="T73" fmla="*/ 860 h 1233"/>
                    <a:gd name="T74" fmla="*/ 1002 w 1760"/>
                    <a:gd name="T75" fmla="*/ 865 h 1233"/>
                    <a:gd name="T76" fmla="*/ 1002 w 1760"/>
                    <a:gd name="T77" fmla="*/ 818 h 1233"/>
                    <a:gd name="T78" fmla="*/ 931 w 1760"/>
                    <a:gd name="T79" fmla="*/ 818 h 1233"/>
                    <a:gd name="T80" fmla="*/ 937 w 1760"/>
                    <a:gd name="T81" fmla="*/ 824 h 1233"/>
                    <a:gd name="T82" fmla="*/ 937 w 1760"/>
                    <a:gd name="T83" fmla="*/ 598 h 1233"/>
                    <a:gd name="T84" fmla="*/ 620 w 1760"/>
                    <a:gd name="T85" fmla="*/ 598 h 1233"/>
                    <a:gd name="T86" fmla="*/ 626 w 1760"/>
                    <a:gd name="T87" fmla="*/ 604 h 1233"/>
                    <a:gd name="T88" fmla="*/ 626 w 1760"/>
                    <a:gd name="T89" fmla="*/ 426 h 1233"/>
                    <a:gd name="T90" fmla="*/ 555 w 1760"/>
                    <a:gd name="T91" fmla="*/ 426 h 1233"/>
                    <a:gd name="T92" fmla="*/ 561 w 1760"/>
                    <a:gd name="T93" fmla="*/ 432 h 1233"/>
                    <a:gd name="T94" fmla="*/ 561 w 1760"/>
                    <a:gd name="T95" fmla="*/ 0 h 1233"/>
                    <a:gd name="T96" fmla="*/ 0 w 1760"/>
                    <a:gd name="T97" fmla="*/ 0 h 1233"/>
                    <a:gd name="T98" fmla="*/ 0 w 1760"/>
                    <a:gd name="T99" fmla="*/ 11 h 1233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760"/>
                    <a:gd name="T151" fmla="*/ 0 h 1233"/>
                    <a:gd name="T152" fmla="*/ 1760 w 1760"/>
                    <a:gd name="T153" fmla="*/ 1233 h 1233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760" h="1233">
                      <a:moveTo>
                        <a:pt x="0" y="11"/>
                      </a:moveTo>
                      <a:lnTo>
                        <a:pt x="555" y="11"/>
                      </a:lnTo>
                      <a:lnTo>
                        <a:pt x="550" y="5"/>
                      </a:lnTo>
                      <a:lnTo>
                        <a:pt x="550" y="437"/>
                      </a:lnTo>
                      <a:lnTo>
                        <a:pt x="620" y="437"/>
                      </a:lnTo>
                      <a:lnTo>
                        <a:pt x="615" y="432"/>
                      </a:lnTo>
                      <a:lnTo>
                        <a:pt x="615" y="609"/>
                      </a:lnTo>
                      <a:lnTo>
                        <a:pt x="931" y="609"/>
                      </a:lnTo>
                      <a:lnTo>
                        <a:pt x="926" y="604"/>
                      </a:lnTo>
                      <a:lnTo>
                        <a:pt x="926" y="829"/>
                      </a:lnTo>
                      <a:lnTo>
                        <a:pt x="996" y="829"/>
                      </a:lnTo>
                      <a:lnTo>
                        <a:pt x="991" y="824"/>
                      </a:lnTo>
                      <a:lnTo>
                        <a:pt x="991" y="871"/>
                      </a:lnTo>
                      <a:lnTo>
                        <a:pt x="1061" y="871"/>
                      </a:lnTo>
                      <a:lnTo>
                        <a:pt x="1056" y="865"/>
                      </a:lnTo>
                      <a:lnTo>
                        <a:pt x="1056" y="985"/>
                      </a:lnTo>
                      <a:lnTo>
                        <a:pt x="1257" y="985"/>
                      </a:lnTo>
                      <a:lnTo>
                        <a:pt x="1252" y="979"/>
                      </a:lnTo>
                      <a:lnTo>
                        <a:pt x="1252" y="1043"/>
                      </a:lnTo>
                      <a:lnTo>
                        <a:pt x="1429" y="1043"/>
                      </a:lnTo>
                      <a:lnTo>
                        <a:pt x="1423" y="1037"/>
                      </a:lnTo>
                      <a:lnTo>
                        <a:pt x="1423" y="1133"/>
                      </a:lnTo>
                      <a:lnTo>
                        <a:pt x="1755" y="1133"/>
                      </a:lnTo>
                      <a:lnTo>
                        <a:pt x="1749" y="1127"/>
                      </a:lnTo>
                      <a:lnTo>
                        <a:pt x="1749" y="1233"/>
                      </a:lnTo>
                      <a:lnTo>
                        <a:pt x="1760" y="1233"/>
                      </a:lnTo>
                      <a:lnTo>
                        <a:pt x="1760" y="1122"/>
                      </a:lnTo>
                      <a:lnTo>
                        <a:pt x="1429" y="1122"/>
                      </a:lnTo>
                      <a:lnTo>
                        <a:pt x="1434" y="1127"/>
                      </a:lnTo>
                      <a:lnTo>
                        <a:pt x="1434" y="1032"/>
                      </a:lnTo>
                      <a:lnTo>
                        <a:pt x="1257" y="1032"/>
                      </a:lnTo>
                      <a:lnTo>
                        <a:pt x="1263" y="1037"/>
                      </a:lnTo>
                      <a:lnTo>
                        <a:pt x="1263" y="974"/>
                      </a:lnTo>
                      <a:lnTo>
                        <a:pt x="1061" y="974"/>
                      </a:lnTo>
                      <a:lnTo>
                        <a:pt x="1067" y="979"/>
                      </a:lnTo>
                      <a:lnTo>
                        <a:pt x="1067" y="860"/>
                      </a:lnTo>
                      <a:lnTo>
                        <a:pt x="996" y="860"/>
                      </a:lnTo>
                      <a:lnTo>
                        <a:pt x="1002" y="865"/>
                      </a:lnTo>
                      <a:lnTo>
                        <a:pt x="1002" y="818"/>
                      </a:lnTo>
                      <a:lnTo>
                        <a:pt x="931" y="818"/>
                      </a:lnTo>
                      <a:lnTo>
                        <a:pt x="937" y="824"/>
                      </a:lnTo>
                      <a:lnTo>
                        <a:pt x="937" y="598"/>
                      </a:lnTo>
                      <a:lnTo>
                        <a:pt x="620" y="598"/>
                      </a:lnTo>
                      <a:lnTo>
                        <a:pt x="626" y="604"/>
                      </a:lnTo>
                      <a:lnTo>
                        <a:pt x="626" y="426"/>
                      </a:lnTo>
                      <a:lnTo>
                        <a:pt x="555" y="426"/>
                      </a:lnTo>
                      <a:lnTo>
                        <a:pt x="561" y="432"/>
                      </a:lnTo>
                      <a:lnTo>
                        <a:pt x="561" y="0"/>
                      </a:lnTo>
                      <a:lnTo>
                        <a:pt x="0" y="0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  <p:sp>
              <p:nvSpPr>
                <p:cNvPr id="145711" name="Line 382"/>
                <p:cNvSpPr>
                  <a:spLocks noChangeShapeType="1"/>
                </p:cNvSpPr>
                <p:nvPr/>
              </p:nvSpPr>
              <p:spPr bwMode="auto">
                <a:xfrm>
                  <a:off x="1860" y="2692"/>
                  <a:ext cx="248" cy="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  <p:sp>
              <p:nvSpPr>
                <p:cNvPr id="145712" name="Line 383"/>
                <p:cNvSpPr>
                  <a:spLocks noChangeShapeType="1"/>
                </p:cNvSpPr>
                <p:nvPr/>
              </p:nvSpPr>
              <p:spPr bwMode="auto">
                <a:xfrm rot="5400000">
                  <a:off x="2084" y="2712"/>
                  <a:ext cx="40" cy="0"/>
                </a:xfrm>
                <a:prstGeom prst="line">
                  <a:avLst/>
                </a:prstGeom>
                <a:noFill/>
                <a:ln w="1905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</p:grpSp>
        </p:grpSp>
      </p:grpSp>
      <p:grpSp>
        <p:nvGrpSpPr>
          <p:cNvPr id="16" name="Group 427"/>
          <p:cNvGrpSpPr>
            <a:grpSpLocks/>
          </p:cNvGrpSpPr>
          <p:nvPr/>
        </p:nvGrpSpPr>
        <p:grpSpPr bwMode="auto">
          <a:xfrm>
            <a:off x="4140220" y="3184525"/>
            <a:ext cx="1906588" cy="2455863"/>
            <a:chOff x="2200" y="2006"/>
            <a:chExt cx="1201" cy="1547"/>
          </a:xfrm>
        </p:grpSpPr>
        <p:grpSp>
          <p:nvGrpSpPr>
            <p:cNvPr id="145468" name="Group 426"/>
            <p:cNvGrpSpPr>
              <a:grpSpLocks/>
            </p:cNvGrpSpPr>
            <p:nvPr/>
          </p:nvGrpSpPr>
          <p:grpSpPr bwMode="auto">
            <a:xfrm>
              <a:off x="2245" y="2006"/>
              <a:ext cx="1156" cy="1547"/>
              <a:chOff x="2245" y="2006"/>
              <a:chExt cx="1156" cy="1547"/>
            </a:xfrm>
          </p:grpSpPr>
          <p:sp>
            <p:nvSpPr>
              <p:cNvPr id="145473" name="Rectangle 296"/>
              <p:cNvSpPr>
                <a:spLocks noChangeArrowheads="1"/>
              </p:cNvSpPr>
              <p:nvPr/>
            </p:nvSpPr>
            <p:spPr bwMode="auto">
              <a:xfrm>
                <a:off x="2245" y="2697"/>
                <a:ext cx="315" cy="26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75" name="Freeform 61"/>
              <p:cNvSpPr>
                <a:spLocks/>
              </p:cNvSpPr>
              <p:nvPr/>
            </p:nvSpPr>
            <p:spPr bwMode="auto">
              <a:xfrm>
                <a:off x="2412" y="2537"/>
                <a:ext cx="87" cy="800"/>
              </a:xfrm>
              <a:custGeom>
                <a:avLst/>
                <a:gdLst>
                  <a:gd name="T0" fmla="*/ 1 w 87"/>
                  <a:gd name="T1" fmla="*/ 800 h 800"/>
                  <a:gd name="T2" fmla="*/ 4 w 87"/>
                  <a:gd name="T3" fmla="*/ 772 h 800"/>
                  <a:gd name="T4" fmla="*/ 7 w 87"/>
                  <a:gd name="T5" fmla="*/ 762 h 800"/>
                  <a:gd name="T6" fmla="*/ 8 w 87"/>
                  <a:gd name="T7" fmla="*/ 739 h 800"/>
                  <a:gd name="T8" fmla="*/ 11 w 87"/>
                  <a:gd name="T9" fmla="*/ 733 h 800"/>
                  <a:gd name="T10" fmla="*/ 14 w 87"/>
                  <a:gd name="T11" fmla="*/ 715 h 800"/>
                  <a:gd name="T12" fmla="*/ 16 w 87"/>
                  <a:gd name="T13" fmla="*/ 710 h 800"/>
                  <a:gd name="T14" fmla="*/ 18 w 87"/>
                  <a:gd name="T15" fmla="*/ 699 h 800"/>
                  <a:gd name="T16" fmla="*/ 20 w 87"/>
                  <a:gd name="T17" fmla="*/ 689 h 800"/>
                  <a:gd name="T18" fmla="*/ 23 w 87"/>
                  <a:gd name="T19" fmla="*/ 674 h 800"/>
                  <a:gd name="T20" fmla="*/ 26 w 87"/>
                  <a:gd name="T21" fmla="*/ 668 h 800"/>
                  <a:gd name="T22" fmla="*/ 30 w 87"/>
                  <a:gd name="T23" fmla="*/ 649 h 800"/>
                  <a:gd name="T24" fmla="*/ 33 w 87"/>
                  <a:gd name="T25" fmla="*/ 640 h 800"/>
                  <a:gd name="T26" fmla="*/ 34 w 87"/>
                  <a:gd name="T27" fmla="*/ 632 h 800"/>
                  <a:gd name="T28" fmla="*/ 37 w 87"/>
                  <a:gd name="T29" fmla="*/ 628 h 800"/>
                  <a:gd name="T30" fmla="*/ 38 w 87"/>
                  <a:gd name="T31" fmla="*/ 620 h 800"/>
                  <a:gd name="T32" fmla="*/ 41 w 87"/>
                  <a:gd name="T33" fmla="*/ 615 h 800"/>
                  <a:gd name="T34" fmla="*/ 43 w 87"/>
                  <a:gd name="T35" fmla="*/ 607 h 800"/>
                  <a:gd name="T36" fmla="*/ 45 w 87"/>
                  <a:gd name="T37" fmla="*/ 603 h 800"/>
                  <a:gd name="T38" fmla="*/ 48 w 87"/>
                  <a:gd name="T39" fmla="*/ 585 h 800"/>
                  <a:gd name="T40" fmla="*/ 51 w 87"/>
                  <a:gd name="T41" fmla="*/ 581 h 800"/>
                  <a:gd name="T42" fmla="*/ 54 w 87"/>
                  <a:gd name="T43" fmla="*/ 567 h 800"/>
                  <a:gd name="T44" fmla="*/ 58 w 87"/>
                  <a:gd name="T45" fmla="*/ 557 h 800"/>
                  <a:gd name="T46" fmla="*/ 61 w 87"/>
                  <a:gd name="T47" fmla="*/ 543 h 800"/>
                  <a:gd name="T48" fmla="*/ 63 w 87"/>
                  <a:gd name="T49" fmla="*/ 539 h 800"/>
                  <a:gd name="T50" fmla="*/ 66 w 87"/>
                  <a:gd name="T51" fmla="*/ 525 h 800"/>
                  <a:gd name="T52" fmla="*/ 70 w 87"/>
                  <a:gd name="T53" fmla="*/ 516 h 800"/>
                  <a:gd name="T54" fmla="*/ 74 w 87"/>
                  <a:gd name="T55" fmla="*/ 489 h 800"/>
                  <a:gd name="T56" fmla="*/ 77 w 87"/>
                  <a:gd name="T57" fmla="*/ 484 h 800"/>
                  <a:gd name="T58" fmla="*/ 80 w 87"/>
                  <a:gd name="T59" fmla="*/ 466 h 800"/>
                  <a:gd name="T60" fmla="*/ 83 w 87"/>
                  <a:gd name="T61" fmla="*/ 451 h 800"/>
                  <a:gd name="T62" fmla="*/ 84 w 87"/>
                  <a:gd name="T63" fmla="*/ 431 h 800"/>
                  <a:gd name="T64" fmla="*/ 87 w 87"/>
                  <a:gd name="T65" fmla="*/ 422 h 800"/>
                  <a:gd name="T66" fmla="*/ 84 w 87"/>
                  <a:gd name="T67" fmla="*/ 340 h 800"/>
                  <a:gd name="T68" fmla="*/ 81 w 87"/>
                  <a:gd name="T69" fmla="*/ 332 h 800"/>
                  <a:gd name="T70" fmla="*/ 79 w 87"/>
                  <a:gd name="T71" fmla="*/ 307 h 800"/>
                  <a:gd name="T72" fmla="*/ 76 w 87"/>
                  <a:gd name="T73" fmla="*/ 301 h 800"/>
                  <a:gd name="T74" fmla="*/ 74 w 87"/>
                  <a:gd name="T75" fmla="*/ 291 h 800"/>
                  <a:gd name="T76" fmla="*/ 72 w 87"/>
                  <a:gd name="T77" fmla="*/ 287 h 800"/>
                  <a:gd name="T78" fmla="*/ 69 w 87"/>
                  <a:gd name="T79" fmla="*/ 272 h 800"/>
                  <a:gd name="T80" fmla="*/ 66 w 87"/>
                  <a:gd name="T81" fmla="*/ 266 h 800"/>
                  <a:gd name="T82" fmla="*/ 63 w 87"/>
                  <a:gd name="T83" fmla="*/ 250 h 800"/>
                  <a:gd name="T84" fmla="*/ 59 w 87"/>
                  <a:gd name="T85" fmla="*/ 242 h 800"/>
                  <a:gd name="T86" fmla="*/ 55 w 87"/>
                  <a:gd name="T87" fmla="*/ 225 h 800"/>
                  <a:gd name="T88" fmla="*/ 51 w 87"/>
                  <a:gd name="T89" fmla="*/ 217 h 800"/>
                  <a:gd name="T90" fmla="*/ 48 w 87"/>
                  <a:gd name="T91" fmla="*/ 200 h 800"/>
                  <a:gd name="T92" fmla="*/ 44 w 87"/>
                  <a:gd name="T93" fmla="*/ 192 h 800"/>
                  <a:gd name="T94" fmla="*/ 43 w 87"/>
                  <a:gd name="T95" fmla="*/ 182 h 800"/>
                  <a:gd name="T96" fmla="*/ 38 w 87"/>
                  <a:gd name="T97" fmla="*/ 174 h 800"/>
                  <a:gd name="T98" fmla="*/ 36 w 87"/>
                  <a:gd name="T99" fmla="*/ 161 h 800"/>
                  <a:gd name="T100" fmla="*/ 33 w 87"/>
                  <a:gd name="T101" fmla="*/ 156 h 800"/>
                  <a:gd name="T102" fmla="*/ 29 w 87"/>
                  <a:gd name="T103" fmla="*/ 139 h 800"/>
                  <a:gd name="T104" fmla="*/ 26 w 87"/>
                  <a:gd name="T105" fmla="*/ 135 h 800"/>
                  <a:gd name="T106" fmla="*/ 23 w 87"/>
                  <a:gd name="T107" fmla="*/ 121 h 800"/>
                  <a:gd name="T108" fmla="*/ 19 w 87"/>
                  <a:gd name="T109" fmla="*/ 113 h 800"/>
                  <a:gd name="T110" fmla="*/ 16 w 87"/>
                  <a:gd name="T111" fmla="*/ 92 h 800"/>
                  <a:gd name="T112" fmla="*/ 14 w 87"/>
                  <a:gd name="T113" fmla="*/ 85 h 800"/>
                  <a:gd name="T114" fmla="*/ 11 w 87"/>
                  <a:gd name="T115" fmla="*/ 67 h 800"/>
                  <a:gd name="T116" fmla="*/ 8 w 87"/>
                  <a:gd name="T117" fmla="*/ 61 h 800"/>
                  <a:gd name="T118" fmla="*/ 5 w 87"/>
                  <a:gd name="T119" fmla="*/ 28 h 800"/>
                  <a:gd name="T120" fmla="*/ 1 w 87"/>
                  <a:gd name="T121" fmla="*/ 9 h 80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87"/>
                  <a:gd name="T184" fmla="*/ 0 h 800"/>
                  <a:gd name="T185" fmla="*/ 87 w 87"/>
                  <a:gd name="T186" fmla="*/ 800 h 80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87" h="800">
                    <a:moveTo>
                      <a:pt x="0" y="0"/>
                    </a:moveTo>
                    <a:lnTo>
                      <a:pt x="0" y="800"/>
                    </a:lnTo>
                    <a:lnTo>
                      <a:pt x="1" y="800"/>
                    </a:lnTo>
                    <a:lnTo>
                      <a:pt x="3" y="782"/>
                    </a:lnTo>
                    <a:lnTo>
                      <a:pt x="4" y="782"/>
                    </a:lnTo>
                    <a:lnTo>
                      <a:pt x="4" y="772"/>
                    </a:lnTo>
                    <a:lnTo>
                      <a:pt x="5" y="772"/>
                    </a:lnTo>
                    <a:lnTo>
                      <a:pt x="5" y="762"/>
                    </a:lnTo>
                    <a:lnTo>
                      <a:pt x="7" y="762"/>
                    </a:lnTo>
                    <a:lnTo>
                      <a:pt x="7" y="753"/>
                    </a:lnTo>
                    <a:lnTo>
                      <a:pt x="8" y="753"/>
                    </a:lnTo>
                    <a:lnTo>
                      <a:pt x="8" y="739"/>
                    </a:lnTo>
                    <a:lnTo>
                      <a:pt x="9" y="739"/>
                    </a:lnTo>
                    <a:lnTo>
                      <a:pt x="9" y="733"/>
                    </a:lnTo>
                    <a:lnTo>
                      <a:pt x="11" y="733"/>
                    </a:lnTo>
                    <a:lnTo>
                      <a:pt x="11" y="728"/>
                    </a:lnTo>
                    <a:lnTo>
                      <a:pt x="12" y="728"/>
                    </a:lnTo>
                    <a:lnTo>
                      <a:pt x="14" y="715"/>
                    </a:lnTo>
                    <a:lnTo>
                      <a:pt x="15" y="715"/>
                    </a:lnTo>
                    <a:lnTo>
                      <a:pt x="15" y="710"/>
                    </a:lnTo>
                    <a:lnTo>
                      <a:pt x="16" y="710"/>
                    </a:lnTo>
                    <a:lnTo>
                      <a:pt x="16" y="704"/>
                    </a:lnTo>
                    <a:lnTo>
                      <a:pt x="18" y="704"/>
                    </a:lnTo>
                    <a:lnTo>
                      <a:pt x="18" y="699"/>
                    </a:lnTo>
                    <a:lnTo>
                      <a:pt x="19" y="699"/>
                    </a:lnTo>
                    <a:lnTo>
                      <a:pt x="19" y="689"/>
                    </a:lnTo>
                    <a:lnTo>
                      <a:pt x="20" y="689"/>
                    </a:lnTo>
                    <a:lnTo>
                      <a:pt x="20" y="683"/>
                    </a:lnTo>
                    <a:lnTo>
                      <a:pt x="22" y="683"/>
                    </a:lnTo>
                    <a:lnTo>
                      <a:pt x="23" y="674"/>
                    </a:lnTo>
                    <a:lnTo>
                      <a:pt x="25" y="674"/>
                    </a:lnTo>
                    <a:lnTo>
                      <a:pt x="25" y="668"/>
                    </a:lnTo>
                    <a:lnTo>
                      <a:pt x="26" y="668"/>
                    </a:lnTo>
                    <a:lnTo>
                      <a:pt x="27" y="658"/>
                    </a:lnTo>
                    <a:lnTo>
                      <a:pt x="29" y="658"/>
                    </a:lnTo>
                    <a:lnTo>
                      <a:pt x="30" y="649"/>
                    </a:lnTo>
                    <a:lnTo>
                      <a:pt x="32" y="649"/>
                    </a:lnTo>
                    <a:lnTo>
                      <a:pt x="32" y="640"/>
                    </a:lnTo>
                    <a:lnTo>
                      <a:pt x="33" y="640"/>
                    </a:lnTo>
                    <a:lnTo>
                      <a:pt x="33" y="636"/>
                    </a:lnTo>
                    <a:lnTo>
                      <a:pt x="34" y="636"/>
                    </a:lnTo>
                    <a:lnTo>
                      <a:pt x="34" y="632"/>
                    </a:lnTo>
                    <a:lnTo>
                      <a:pt x="36" y="632"/>
                    </a:lnTo>
                    <a:lnTo>
                      <a:pt x="36" y="628"/>
                    </a:lnTo>
                    <a:lnTo>
                      <a:pt x="37" y="628"/>
                    </a:lnTo>
                    <a:lnTo>
                      <a:pt x="37" y="624"/>
                    </a:lnTo>
                    <a:lnTo>
                      <a:pt x="38" y="624"/>
                    </a:lnTo>
                    <a:lnTo>
                      <a:pt x="38" y="620"/>
                    </a:lnTo>
                    <a:lnTo>
                      <a:pt x="40" y="620"/>
                    </a:lnTo>
                    <a:lnTo>
                      <a:pt x="40" y="615"/>
                    </a:lnTo>
                    <a:lnTo>
                      <a:pt x="41" y="615"/>
                    </a:lnTo>
                    <a:lnTo>
                      <a:pt x="41" y="611"/>
                    </a:lnTo>
                    <a:lnTo>
                      <a:pt x="43" y="611"/>
                    </a:lnTo>
                    <a:lnTo>
                      <a:pt x="43" y="607"/>
                    </a:lnTo>
                    <a:lnTo>
                      <a:pt x="44" y="607"/>
                    </a:lnTo>
                    <a:lnTo>
                      <a:pt x="44" y="603"/>
                    </a:lnTo>
                    <a:lnTo>
                      <a:pt x="45" y="603"/>
                    </a:lnTo>
                    <a:lnTo>
                      <a:pt x="45" y="595"/>
                    </a:lnTo>
                    <a:lnTo>
                      <a:pt x="47" y="595"/>
                    </a:lnTo>
                    <a:lnTo>
                      <a:pt x="48" y="585"/>
                    </a:lnTo>
                    <a:lnTo>
                      <a:pt x="49" y="585"/>
                    </a:lnTo>
                    <a:lnTo>
                      <a:pt x="49" y="581"/>
                    </a:lnTo>
                    <a:lnTo>
                      <a:pt x="51" y="581"/>
                    </a:lnTo>
                    <a:lnTo>
                      <a:pt x="52" y="571"/>
                    </a:lnTo>
                    <a:lnTo>
                      <a:pt x="54" y="571"/>
                    </a:lnTo>
                    <a:lnTo>
                      <a:pt x="54" y="567"/>
                    </a:lnTo>
                    <a:lnTo>
                      <a:pt x="55" y="567"/>
                    </a:lnTo>
                    <a:lnTo>
                      <a:pt x="56" y="557"/>
                    </a:lnTo>
                    <a:lnTo>
                      <a:pt x="58" y="557"/>
                    </a:lnTo>
                    <a:lnTo>
                      <a:pt x="58" y="553"/>
                    </a:lnTo>
                    <a:lnTo>
                      <a:pt x="59" y="553"/>
                    </a:lnTo>
                    <a:lnTo>
                      <a:pt x="61" y="543"/>
                    </a:lnTo>
                    <a:lnTo>
                      <a:pt x="62" y="543"/>
                    </a:lnTo>
                    <a:lnTo>
                      <a:pt x="62" y="539"/>
                    </a:lnTo>
                    <a:lnTo>
                      <a:pt x="63" y="539"/>
                    </a:lnTo>
                    <a:lnTo>
                      <a:pt x="65" y="530"/>
                    </a:lnTo>
                    <a:lnTo>
                      <a:pt x="66" y="530"/>
                    </a:lnTo>
                    <a:lnTo>
                      <a:pt x="66" y="525"/>
                    </a:lnTo>
                    <a:lnTo>
                      <a:pt x="67" y="525"/>
                    </a:lnTo>
                    <a:lnTo>
                      <a:pt x="69" y="516"/>
                    </a:lnTo>
                    <a:lnTo>
                      <a:pt x="70" y="516"/>
                    </a:lnTo>
                    <a:lnTo>
                      <a:pt x="73" y="496"/>
                    </a:lnTo>
                    <a:lnTo>
                      <a:pt x="74" y="496"/>
                    </a:lnTo>
                    <a:lnTo>
                      <a:pt x="74" y="489"/>
                    </a:lnTo>
                    <a:lnTo>
                      <a:pt x="76" y="489"/>
                    </a:lnTo>
                    <a:lnTo>
                      <a:pt x="76" y="484"/>
                    </a:lnTo>
                    <a:lnTo>
                      <a:pt x="77" y="484"/>
                    </a:lnTo>
                    <a:lnTo>
                      <a:pt x="79" y="471"/>
                    </a:lnTo>
                    <a:lnTo>
                      <a:pt x="80" y="471"/>
                    </a:lnTo>
                    <a:lnTo>
                      <a:pt x="80" y="466"/>
                    </a:lnTo>
                    <a:lnTo>
                      <a:pt x="81" y="466"/>
                    </a:lnTo>
                    <a:lnTo>
                      <a:pt x="81" y="451"/>
                    </a:lnTo>
                    <a:lnTo>
                      <a:pt x="83" y="451"/>
                    </a:lnTo>
                    <a:lnTo>
                      <a:pt x="83" y="441"/>
                    </a:lnTo>
                    <a:lnTo>
                      <a:pt x="84" y="441"/>
                    </a:lnTo>
                    <a:lnTo>
                      <a:pt x="84" y="431"/>
                    </a:lnTo>
                    <a:lnTo>
                      <a:pt x="85" y="431"/>
                    </a:lnTo>
                    <a:lnTo>
                      <a:pt x="85" y="422"/>
                    </a:lnTo>
                    <a:lnTo>
                      <a:pt x="87" y="422"/>
                    </a:lnTo>
                    <a:lnTo>
                      <a:pt x="87" y="354"/>
                    </a:lnTo>
                    <a:lnTo>
                      <a:pt x="85" y="354"/>
                    </a:lnTo>
                    <a:lnTo>
                      <a:pt x="84" y="340"/>
                    </a:lnTo>
                    <a:lnTo>
                      <a:pt x="83" y="340"/>
                    </a:lnTo>
                    <a:lnTo>
                      <a:pt x="83" y="332"/>
                    </a:lnTo>
                    <a:lnTo>
                      <a:pt x="81" y="332"/>
                    </a:lnTo>
                    <a:lnTo>
                      <a:pt x="80" y="318"/>
                    </a:lnTo>
                    <a:lnTo>
                      <a:pt x="79" y="318"/>
                    </a:lnTo>
                    <a:lnTo>
                      <a:pt x="79" y="307"/>
                    </a:lnTo>
                    <a:lnTo>
                      <a:pt x="77" y="307"/>
                    </a:lnTo>
                    <a:lnTo>
                      <a:pt x="77" y="301"/>
                    </a:lnTo>
                    <a:lnTo>
                      <a:pt x="76" y="301"/>
                    </a:lnTo>
                    <a:lnTo>
                      <a:pt x="76" y="297"/>
                    </a:lnTo>
                    <a:lnTo>
                      <a:pt x="74" y="297"/>
                    </a:lnTo>
                    <a:lnTo>
                      <a:pt x="74" y="291"/>
                    </a:lnTo>
                    <a:lnTo>
                      <a:pt x="73" y="291"/>
                    </a:lnTo>
                    <a:lnTo>
                      <a:pt x="73" y="287"/>
                    </a:lnTo>
                    <a:lnTo>
                      <a:pt x="72" y="287"/>
                    </a:lnTo>
                    <a:lnTo>
                      <a:pt x="70" y="276"/>
                    </a:lnTo>
                    <a:lnTo>
                      <a:pt x="69" y="276"/>
                    </a:lnTo>
                    <a:lnTo>
                      <a:pt x="69" y="272"/>
                    </a:lnTo>
                    <a:lnTo>
                      <a:pt x="67" y="272"/>
                    </a:lnTo>
                    <a:lnTo>
                      <a:pt x="67" y="266"/>
                    </a:lnTo>
                    <a:lnTo>
                      <a:pt x="66" y="266"/>
                    </a:lnTo>
                    <a:lnTo>
                      <a:pt x="66" y="258"/>
                    </a:lnTo>
                    <a:lnTo>
                      <a:pt x="65" y="258"/>
                    </a:lnTo>
                    <a:lnTo>
                      <a:pt x="63" y="250"/>
                    </a:lnTo>
                    <a:lnTo>
                      <a:pt x="62" y="250"/>
                    </a:lnTo>
                    <a:lnTo>
                      <a:pt x="61" y="242"/>
                    </a:lnTo>
                    <a:lnTo>
                      <a:pt x="59" y="242"/>
                    </a:lnTo>
                    <a:lnTo>
                      <a:pt x="58" y="233"/>
                    </a:lnTo>
                    <a:lnTo>
                      <a:pt x="56" y="233"/>
                    </a:lnTo>
                    <a:lnTo>
                      <a:pt x="55" y="225"/>
                    </a:lnTo>
                    <a:lnTo>
                      <a:pt x="54" y="225"/>
                    </a:lnTo>
                    <a:lnTo>
                      <a:pt x="52" y="217"/>
                    </a:lnTo>
                    <a:lnTo>
                      <a:pt x="51" y="217"/>
                    </a:lnTo>
                    <a:lnTo>
                      <a:pt x="51" y="208"/>
                    </a:lnTo>
                    <a:lnTo>
                      <a:pt x="49" y="208"/>
                    </a:lnTo>
                    <a:lnTo>
                      <a:pt x="48" y="200"/>
                    </a:lnTo>
                    <a:lnTo>
                      <a:pt x="47" y="20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4" y="187"/>
                    </a:lnTo>
                    <a:lnTo>
                      <a:pt x="43" y="187"/>
                    </a:lnTo>
                    <a:lnTo>
                      <a:pt x="43" y="182"/>
                    </a:lnTo>
                    <a:lnTo>
                      <a:pt x="41" y="182"/>
                    </a:lnTo>
                    <a:lnTo>
                      <a:pt x="40" y="174"/>
                    </a:lnTo>
                    <a:lnTo>
                      <a:pt x="38" y="174"/>
                    </a:lnTo>
                    <a:lnTo>
                      <a:pt x="37" y="165"/>
                    </a:lnTo>
                    <a:lnTo>
                      <a:pt x="36" y="165"/>
                    </a:lnTo>
                    <a:lnTo>
                      <a:pt x="36" y="161"/>
                    </a:lnTo>
                    <a:lnTo>
                      <a:pt x="34" y="161"/>
                    </a:lnTo>
                    <a:lnTo>
                      <a:pt x="34" y="156"/>
                    </a:lnTo>
                    <a:lnTo>
                      <a:pt x="33" y="156"/>
                    </a:lnTo>
                    <a:lnTo>
                      <a:pt x="32" y="147"/>
                    </a:lnTo>
                    <a:lnTo>
                      <a:pt x="30" y="147"/>
                    </a:lnTo>
                    <a:lnTo>
                      <a:pt x="29" y="139"/>
                    </a:lnTo>
                    <a:lnTo>
                      <a:pt x="27" y="139"/>
                    </a:lnTo>
                    <a:lnTo>
                      <a:pt x="27" y="135"/>
                    </a:lnTo>
                    <a:lnTo>
                      <a:pt x="26" y="135"/>
                    </a:lnTo>
                    <a:lnTo>
                      <a:pt x="26" y="129"/>
                    </a:lnTo>
                    <a:lnTo>
                      <a:pt x="25" y="129"/>
                    </a:lnTo>
                    <a:lnTo>
                      <a:pt x="23" y="121"/>
                    </a:lnTo>
                    <a:lnTo>
                      <a:pt x="22" y="121"/>
                    </a:lnTo>
                    <a:lnTo>
                      <a:pt x="20" y="113"/>
                    </a:lnTo>
                    <a:lnTo>
                      <a:pt x="19" y="113"/>
                    </a:lnTo>
                    <a:lnTo>
                      <a:pt x="19" y="103"/>
                    </a:lnTo>
                    <a:lnTo>
                      <a:pt x="18" y="103"/>
                    </a:lnTo>
                    <a:lnTo>
                      <a:pt x="16" y="92"/>
                    </a:lnTo>
                    <a:lnTo>
                      <a:pt x="15" y="92"/>
                    </a:lnTo>
                    <a:lnTo>
                      <a:pt x="15" y="85"/>
                    </a:lnTo>
                    <a:lnTo>
                      <a:pt x="14" y="85"/>
                    </a:lnTo>
                    <a:lnTo>
                      <a:pt x="12" y="74"/>
                    </a:lnTo>
                    <a:lnTo>
                      <a:pt x="11" y="74"/>
                    </a:lnTo>
                    <a:lnTo>
                      <a:pt x="11" y="67"/>
                    </a:lnTo>
                    <a:lnTo>
                      <a:pt x="9" y="67"/>
                    </a:lnTo>
                    <a:lnTo>
                      <a:pt x="9" y="61"/>
                    </a:lnTo>
                    <a:lnTo>
                      <a:pt x="8" y="61"/>
                    </a:lnTo>
                    <a:lnTo>
                      <a:pt x="8" y="48"/>
                    </a:lnTo>
                    <a:lnTo>
                      <a:pt x="7" y="48"/>
                    </a:lnTo>
                    <a:lnTo>
                      <a:pt x="5" y="28"/>
                    </a:lnTo>
                    <a:lnTo>
                      <a:pt x="4" y="28"/>
                    </a:lnTo>
                    <a:lnTo>
                      <a:pt x="3" y="9"/>
                    </a:lnTo>
                    <a:lnTo>
                      <a:pt x="1" y="9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76" name="Freeform 62"/>
              <p:cNvSpPr>
                <a:spLocks/>
              </p:cNvSpPr>
              <p:nvPr/>
            </p:nvSpPr>
            <p:spPr bwMode="auto">
              <a:xfrm>
                <a:off x="2412" y="2578"/>
                <a:ext cx="5" cy="7"/>
              </a:xfrm>
              <a:custGeom>
                <a:avLst/>
                <a:gdLst>
                  <a:gd name="T0" fmla="*/ 0 w 5"/>
                  <a:gd name="T1" fmla="*/ 7 h 7"/>
                  <a:gd name="T2" fmla="*/ 5 w 5"/>
                  <a:gd name="T3" fmla="*/ 1 h 7"/>
                  <a:gd name="T4" fmla="*/ 5 w 5"/>
                  <a:gd name="T5" fmla="*/ 0 h 7"/>
                  <a:gd name="T6" fmla="*/ 0 60000 65536"/>
                  <a:gd name="T7" fmla="*/ 0 60000 65536"/>
                  <a:gd name="T8" fmla="*/ 0 60000 65536"/>
                  <a:gd name="T9" fmla="*/ 0 w 5"/>
                  <a:gd name="T10" fmla="*/ 0 h 7"/>
                  <a:gd name="T11" fmla="*/ 5 w 5"/>
                  <a:gd name="T12" fmla="*/ 7 h 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5" h="7">
                    <a:moveTo>
                      <a:pt x="0" y="7"/>
                    </a:moveTo>
                    <a:lnTo>
                      <a:pt x="5" y="1"/>
                    </a:lnTo>
                    <a:lnTo>
                      <a:pt x="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77" name="Freeform 63"/>
              <p:cNvSpPr>
                <a:spLocks/>
              </p:cNvSpPr>
              <p:nvPr/>
            </p:nvSpPr>
            <p:spPr bwMode="auto">
              <a:xfrm>
                <a:off x="2412" y="2616"/>
                <a:ext cx="12" cy="14"/>
              </a:xfrm>
              <a:custGeom>
                <a:avLst/>
                <a:gdLst>
                  <a:gd name="T0" fmla="*/ 0 w 12"/>
                  <a:gd name="T1" fmla="*/ 14 h 14"/>
                  <a:gd name="T2" fmla="*/ 3 w 12"/>
                  <a:gd name="T3" fmla="*/ 12 h 14"/>
                  <a:gd name="T4" fmla="*/ 3 w 12"/>
                  <a:gd name="T5" fmla="*/ 10 h 14"/>
                  <a:gd name="T6" fmla="*/ 12 w 1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4"/>
                  <a:gd name="T14" fmla="*/ 12 w 1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4">
                    <a:moveTo>
                      <a:pt x="0" y="14"/>
                    </a:moveTo>
                    <a:lnTo>
                      <a:pt x="3" y="12"/>
                    </a:lnTo>
                    <a:lnTo>
                      <a:pt x="3" y="10"/>
                    </a:lnTo>
                    <a:lnTo>
                      <a:pt x="1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78" name="Line 64"/>
              <p:cNvSpPr>
                <a:spLocks noChangeShapeType="1"/>
              </p:cNvSpPr>
              <p:nvPr/>
            </p:nvSpPr>
            <p:spPr bwMode="auto">
              <a:xfrm flipV="1">
                <a:off x="2412" y="2655"/>
                <a:ext cx="20" cy="2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79" name="Freeform 65"/>
              <p:cNvSpPr>
                <a:spLocks/>
              </p:cNvSpPr>
              <p:nvPr/>
            </p:nvSpPr>
            <p:spPr bwMode="auto">
              <a:xfrm>
                <a:off x="2412" y="2690"/>
                <a:ext cx="32" cy="33"/>
              </a:xfrm>
              <a:custGeom>
                <a:avLst/>
                <a:gdLst>
                  <a:gd name="T0" fmla="*/ 0 w 32"/>
                  <a:gd name="T1" fmla="*/ 33 h 33"/>
                  <a:gd name="T2" fmla="*/ 19 w 32"/>
                  <a:gd name="T3" fmla="*/ 14 h 33"/>
                  <a:gd name="T4" fmla="*/ 19 w 32"/>
                  <a:gd name="T5" fmla="*/ 12 h 33"/>
                  <a:gd name="T6" fmla="*/ 32 w 32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33"/>
                  <a:gd name="T14" fmla="*/ 32 w 32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33">
                    <a:moveTo>
                      <a:pt x="0" y="33"/>
                    </a:moveTo>
                    <a:lnTo>
                      <a:pt x="19" y="14"/>
                    </a:lnTo>
                    <a:lnTo>
                      <a:pt x="19" y="12"/>
                    </a:lnTo>
                    <a:lnTo>
                      <a:pt x="3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0" name="Freeform 66"/>
              <p:cNvSpPr>
                <a:spLocks/>
              </p:cNvSpPr>
              <p:nvPr/>
            </p:nvSpPr>
            <p:spPr bwMode="auto">
              <a:xfrm>
                <a:off x="2412" y="2724"/>
                <a:ext cx="41" cy="45"/>
              </a:xfrm>
              <a:custGeom>
                <a:avLst/>
                <a:gdLst>
                  <a:gd name="T0" fmla="*/ 0 w 41"/>
                  <a:gd name="T1" fmla="*/ 45 h 45"/>
                  <a:gd name="T2" fmla="*/ 12 w 41"/>
                  <a:gd name="T3" fmla="*/ 32 h 45"/>
                  <a:gd name="T4" fmla="*/ 12 w 41"/>
                  <a:gd name="T5" fmla="*/ 31 h 45"/>
                  <a:gd name="T6" fmla="*/ 41 w 41"/>
                  <a:gd name="T7" fmla="*/ 2 h 45"/>
                  <a:gd name="T8" fmla="*/ 41 w 41"/>
                  <a:gd name="T9" fmla="*/ 0 h 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1"/>
                  <a:gd name="T16" fmla="*/ 0 h 45"/>
                  <a:gd name="T17" fmla="*/ 41 w 41"/>
                  <a:gd name="T18" fmla="*/ 45 h 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1" h="45">
                    <a:moveTo>
                      <a:pt x="0" y="45"/>
                    </a:moveTo>
                    <a:lnTo>
                      <a:pt x="12" y="32"/>
                    </a:lnTo>
                    <a:lnTo>
                      <a:pt x="12" y="31"/>
                    </a:lnTo>
                    <a:lnTo>
                      <a:pt x="41" y="2"/>
                    </a:lnTo>
                    <a:lnTo>
                      <a:pt x="4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1" name="Freeform 67"/>
              <p:cNvSpPr>
                <a:spLocks/>
              </p:cNvSpPr>
              <p:nvPr/>
            </p:nvSpPr>
            <p:spPr bwMode="auto">
              <a:xfrm>
                <a:off x="2412" y="2760"/>
                <a:ext cx="52" cy="56"/>
              </a:xfrm>
              <a:custGeom>
                <a:avLst/>
                <a:gdLst>
                  <a:gd name="T0" fmla="*/ 0 w 52"/>
                  <a:gd name="T1" fmla="*/ 56 h 56"/>
                  <a:gd name="T2" fmla="*/ 7 w 52"/>
                  <a:gd name="T3" fmla="*/ 49 h 56"/>
                  <a:gd name="T4" fmla="*/ 7 w 52"/>
                  <a:gd name="T5" fmla="*/ 48 h 56"/>
                  <a:gd name="T6" fmla="*/ 34 w 52"/>
                  <a:gd name="T7" fmla="*/ 20 h 56"/>
                  <a:gd name="T8" fmla="*/ 34 w 52"/>
                  <a:gd name="T9" fmla="*/ 19 h 56"/>
                  <a:gd name="T10" fmla="*/ 52 w 52"/>
                  <a:gd name="T11" fmla="*/ 0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2"/>
                  <a:gd name="T19" fmla="*/ 0 h 56"/>
                  <a:gd name="T20" fmla="*/ 52 w 52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2" h="56">
                    <a:moveTo>
                      <a:pt x="0" y="56"/>
                    </a:moveTo>
                    <a:lnTo>
                      <a:pt x="7" y="49"/>
                    </a:lnTo>
                    <a:lnTo>
                      <a:pt x="7" y="48"/>
                    </a:lnTo>
                    <a:lnTo>
                      <a:pt x="34" y="20"/>
                    </a:lnTo>
                    <a:lnTo>
                      <a:pt x="34" y="19"/>
                    </a:lnTo>
                    <a:lnTo>
                      <a:pt x="5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2" name="Freeform 68"/>
              <p:cNvSpPr>
                <a:spLocks/>
              </p:cNvSpPr>
              <p:nvPr/>
            </p:nvSpPr>
            <p:spPr bwMode="auto">
              <a:xfrm>
                <a:off x="2412" y="2795"/>
                <a:ext cx="63" cy="68"/>
              </a:xfrm>
              <a:custGeom>
                <a:avLst/>
                <a:gdLst>
                  <a:gd name="T0" fmla="*/ 0 w 63"/>
                  <a:gd name="T1" fmla="*/ 68 h 68"/>
                  <a:gd name="T2" fmla="*/ 0 w 63"/>
                  <a:gd name="T3" fmla="*/ 67 h 68"/>
                  <a:gd name="T4" fmla="*/ 1 w 63"/>
                  <a:gd name="T5" fmla="*/ 65 h 68"/>
                  <a:gd name="T6" fmla="*/ 29 w 63"/>
                  <a:gd name="T7" fmla="*/ 38 h 68"/>
                  <a:gd name="T8" fmla="*/ 29 w 63"/>
                  <a:gd name="T9" fmla="*/ 36 h 68"/>
                  <a:gd name="T10" fmla="*/ 56 w 63"/>
                  <a:gd name="T11" fmla="*/ 8 h 68"/>
                  <a:gd name="T12" fmla="*/ 56 w 63"/>
                  <a:gd name="T13" fmla="*/ 7 h 68"/>
                  <a:gd name="T14" fmla="*/ 63 w 63"/>
                  <a:gd name="T15" fmla="*/ 0 h 6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3"/>
                  <a:gd name="T25" fmla="*/ 0 h 68"/>
                  <a:gd name="T26" fmla="*/ 63 w 63"/>
                  <a:gd name="T27" fmla="*/ 68 h 6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3" h="68">
                    <a:moveTo>
                      <a:pt x="0" y="68"/>
                    </a:moveTo>
                    <a:lnTo>
                      <a:pt x="0" y="67"/>
                    </a:lnTo>
                    <a:lnTo>
                      <a:pt x="1" y="65"/>
                    </a:lnTo>
                    <a:lnTo>
                      <a:pt x="29" y="38"/>
                    </a:lnTo>
                    <a:lnTo>
                      <a:pt x="29" y="36"/>
                    </a:lnTo>
                    <a:lnTo>
                      <a:pt x="56" y="8"/>
                    </a:lnTo>
                    <a:lnTo>
                      <a:pt x="56" y="7"/>
                    </a:lnTo>
                    <a:lnTo>
                      <a:pt x="6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3" name="Freeform 69"/>
              <p:cNvSpPr>
                <a:spLocks/>
              </p:cNvSpPr>
              <p:nvPr/>
            </p:nvSpPr>
            <p:spPr bwMode="auto">
              <a:xfrm>
                <a:off x="2412" y="2831"/>
                <a:ext cx="73" cy="76"/>
              </a:xfrm>
              <a:custGeom>
                <a:avLst/>
                <a:gdLst>
                  <a:gd name="T0" fmla="*/ 0 w 73"/>
                  <a:gd name="T1" fmla="*/ 76 h 76"/>
                  <a:gd name="T2" fmla="*/ 22 w 73"/>
                  <a:gd name="T3" fmla="*/ 54 h 76"/>
                  <a:gd name="T4" fmla="*/ 22 w 73"/>
                  <a:gd name="T5" fmla="*/ 53 h 76"/>
                  <a:gd name="T6" fmla="*/ 51 w 73"/>
                  <a:gd name="T7" fmla="*/ 24 h 76"/>
                  <a:gd name="T8" fmla="*/ 51 w 73"/>
                  <a:gd name="T9" fmla="*/ 22 h 76"/>
                  <a:gd name="T10" fmla="*/ 73 w 73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76"/>
                  <a:gd name="T20" fmla="*/ 73 w 73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76">
                    <a:moveTo>
                      <a:pt x="0" y="76"/>
                    </a:moveTo>
                    <a:lnTo>
                      <a:pt x="22" y="54"/>
                    </a:lnTo>
                    <a:lnTo>
                      <a:pt x="22" y="53"/>
                    </a:lnTo>
                    <a:lnTo>
                      <a:pt x="51" y="24"/>
                    </a:lnTo>
                    <a:lnTo>
                      <a:pt x="51" y="22"/>
                    </a:lnTo>
                    <a:lnTo>
                      <a:pt x="7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4" name="Freeform 70"/>
              <p:cNvSpPr>
                <a:spLocks/>
              </p:cNvSpPr>
              <p:nvPr/>
            </p:nvSpPr>
            <p:spPr bwMode="auto">
              <a:xfrm>
                <a:off x="2412" y="2869"/>
                <a:ext cx="80" cy="84"/>
              </a:xfrm>
              <a:custGeom>
                <a:avLst/>
                <a:gdLst>
                  <a:gd name="T0" fmla="*/ 0 w 80"/>
                  <a:gd name="T1" fmla="*/ 84 h 84"/>
                  <a:gd name="T2" fmla="*/ 15 w 80"/>
                  <a:gd name="T3" fmla="*/ 69 h 84"/>
                  <a:gd name="T4" fmla="*/ 15 w 80"/>
                  <a:gd name="T5" fmla="*/ 67 h 84"/>
                  <a:gd name="T6" fmla="*/ 43 w 80"/>
                  <a:gd name="T7" fmla="*/ 40 h 84"/>
                  <a:gd name="T8" fmla="*/ 43 w 80"/>
                  <a:gd name="T9" fmla="*/ 38 h 84"/>
                  <a:gd name="T10" fmla="*/ 72 w 80"/>
                  <a:gd name="T11" fmla="*/ 9 h 84"/>
                  <a:gd name="T12" fmla="*/ 72 w 80"/>
                  <a:gd name="T13" fmla="*/ 8 h 84"/>
                  <a:gd name="T14" fmla="*/ 80 w 80"/>
                  <a:gd name="T15" fmla="*/ 0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0"/>
                  <a:gd name="T25" fmla="*/ 0 h 84"/>
                  <a:gd name="T26" fmla="*/ 80 w 80"/>
                  <a:gd name="T27" fmla="*/ 84 h 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0" h="84">
                    <a:moveTo>
                      <a:pt x="0" y="84"/>
                    </a:moveTo>
                    <a:lnTo>
                      <a:pt x="15" y="69"/>
                    </a:lnTo>
                    <a:lnTo>
                      <a:pt x="15" y="67"/>
                    </a:lnTo>
                    <a:lnTo>
                      <a:pt x="43" y="40"/>
                    </a:lnTo>
                    <a:lnTo>
                      <a:pt x="43" y="38"/>
                    </a:lnTo>
                    <a:lnTo>
                      <a:pt x="72" y="9"/>
                    </a:lnTo>
                    <a:lnTo>
                      <a:pt x="72" y="8"/>
                    </a:lnTo>
                    <a:lnTo>
                      <a:pt x="8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5" name="Freeform 71"/>
              <p:cNvSpPr>
                <a:spLocks/>
              </p:cNvSpPr>
              <p:nvPr/>
            </p:nvSpPr>
            <p:spPr bwMode="auto">
              <a:xfrm>
                <a:off x="2412" y="2910"/>
                <a:ext cx="85" cy="90"/>
              </a:xfrm>
              <a:custGeom>
                <a:avLst/>
                <a:gdLst>
                  <a:gd name="T0" fmla="*/ 0 w 85"/>
                  <a:gd name="T1" fmla="*/ 90 h 90"/>
                  <a:gd name="T2" fmla="*/ 8 w 85"/>
                  <a:gd name="T3" fmla="*/ 82 h 90"/>
                  <a:gd name="T4" fmla="*/ 8 w 85"/>
                  <a:gd name="T5" fmla="*/ 80 h 90"/>
                  <a:gd name="T6" fmla="*/ 37 w 85"/>
                  <a:gd name="T7" fmla="*/ 51 h 90"/>
                  <a:gd name="T8" fmla="*/ 37 w 85"/>
                  <a:gd name="T9" fmla="*/ 50 h 90"/>
                  <a:gd name="T10" fmla="*/ 65 w 85"/>
                  <a:gd name="T11" fmla="*/ 22 h 90"/>
                  <a:gd name="T12" fmla="*/ 65 w 85"/>
                  <a:gd name="T13" fmla="*/ 21 h 90"/>
                  <a:gd name="T14" fmla="*/ 85 w 85"/>
                  <a:gd name="T15" fmla="*/ 0 h 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5"/>
                  <a:gd name="T25" fmla="*/ 0 h 90"/>
                  <a:gd name="T26" fmla="*/ 85 w 85"/>
                  <a:gd name="T27" fmla="*/ 90 h 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5" h="90">
                    <a:moveTo>
                      <a:pt x="0" y="90"/>
                    </a:moveTo>
                    <a:lnTo>
                      <a:pt x="8" y="82"/>
                    </a:lnTo>
                    <a:lnTo>
                      <a:pt x="8" y="80"/>
                    </a:lnTo>
                    <a:lnTo>
                      <a:pt x="37" y="51"/>
                    </a:lnTo>
                    <a:lnTo>
                      <a:pt x="37" y="50"/>
                    </a:lnTo>
                    <a:lnTo>
                      <a:pt x="65" y="22"/>
                    </a:lnTo>
                    <a:lnTo>
                      <a:pt x="65" y="21"/>
                    </a:lnTo>
                    <a:lnTo>
                      <a:pt x="8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6" name="Freeform 72"/>
              <p:cNvSpPr>
                <a:spLocks/>
              </p:cNvSpPr>
              <p:nvPr/>
            </p:nvSpPr>
            <p:spPr bwMode="auto">
              <a:xfrm>
                <a:off x="2412" y="2956"/>
                <a:ext cx="85" cy="90"/>
              </a:xfrm>
              <a:custGeom>
                <a:avLst/>
                <a:gdLst>
                  <a:gd name="T0" fmla="*/ 0 w 85"/>
                  <a:gd name="T1" fmla="*/ 90 h 90"/>
                  <a:gd name="T2" fmla="*/ 3 w 85"/>
                  <a:gd name="T3" fmla="*/ 87 h 90"/>
                  <a:gd name="T4" fmla="*/ 3 w 85"/>
                  <a:gd name="T5" fmla="*/ 86 h 90"/>
                  <a:gd name="T6" fmla="*/ 30 w 85"/>
                  <a:gd name="T7" fmla="*/ 58 h 90"/>
                  <a:gd name="T8" fmla="*/ 30 w 85"/>
                  <a:gd name="T9" fmla="*/ 57 h 90"/>
                  <a:gd name="T10" fmla="*/ 59 w 85"/>
                  <a:gd name="T11" fmla="*/ 28 h 90"/>
                  <a:gd name="T12" fmla="*/ 59 w 85"/>
                  <a:gd name="T13" fmla="*/ 26 h 90"/>
                  <a:gd name="T14" fmla="*/ 85 w 85"/>
                  <a:gd name="T15" fmla="*/ 0 h 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5"/>
                  <a:gd name="T25" fmla="*/ 0 h 90"/>
                  <a:gd name="T26" fmla="*/ 85 w 85"/>
                  <a:gd name="T27" fmla="*/ 90 h 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5" h="90">
                    <a:moveTo>
                      <a:pt x="0" y="90"/>
                    </a:moveTo>
                    <a:lnTo>
                      <a:pt x="3" y="87"/>
                    </a:lnTo>
                    <a:lnTo>
                      <a:pt x="3" y="86"/>
                    </a:lnTo>
                    <a:lnTo>
                      <a:pt x="30" y="58"/>
                    </a:lnTo>
                    <a:lnTo>
                      <a:pt x="30" y="57"/>
                    </a:lnTo>
                    <a:lnTo>
                      <a:pt x="59" y="28"/>
                    </a:lnTo>
                    <a:lnTo>
                      <a:pt x="59" y="26"/>
                    </a:lnTo>
                    <a:lnTo>
                      <a:pt x="8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7" name="Freeform 73"/>
              <p:cNvSpPr>
                <a:spLocks/>
              </p:cNvSpPr>
              <p:nvPr/>
            </p:nvSpPr>
            <p:spPr bwMode="auto">
              <a:xfrm>
                <a:off x="2412" y="3011"/>
                <a:ext cx="77" cy="81"/>
              </a:xfrm>
              <a:custGeom>
                <a:avLst/>
                <a:gdLst>
                  <a:gd name="T0" fmla="*/ 0 w 77"/>
                  <a:gd name="T1" fmla="*/ 81 h 81"/>
                  <a:gd name="T2" fmla="*/ 25 w 77"/>
                  <a:gd name="T3" fmla="*/ 56 h 81"/>
                  <a:gd name="T4" fmla="*/ 25 w 77"/>
                  <a:gd name="T5" fmla="*/ 54 h 81"/>
                  <a:gd name="T6" fmla="*/ 52 w 77"/>
                  <a:gd name="T7" fmla="*/ 27 h 81"/>
                  <a:gd name="T8" fmla="*/ 52 w 77"/>
                  <a:gd name="T9" fmla="*/ 25 h 81"/>
                  <a:gd name="T10" fmla="*/ 77 w 77"/>
                  <a:gd name="T11" fmla="*/ 0 h 8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7"/>
                  <a:gd name="T19" fmla="*/ 0 h 81"/>
                  <a:gd name="T20" fmla="*/ 77 w 77"/>
                  <a:gd name="T21" fmla="*/ 81 h 8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7" h="81">
                    <a:moveTo>
                      <a:pt x="0" y="81"/>
                    </a:moveTo>
                    <a:lnTo>
                      <a:pt x="25" y="56"/>
                    </a:lnTo>
                    <a:lnTo>
                      <a:pt x="25" y="54"/>
                    </a:lnTo>
                    <a:lnTo>
                      <a:pt x="52" y="27"/>
                    </a:lnTo>
                    <a:lnTo>
                      <a:pt x="52" y="25"/>
                    </a:lnTo>
                    <a:lnTo>
                      <a:pt x="7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8" name="Freeform 74"/>
              <p:cNvSpPr>
                <a:spLocks/>
              </p:cNvSpPr>
              <p:nvPr/>
            </p:nvSpPr>
            <p:spPr bwMode="auto">
              <a:xfrm>
                <a:off x="2412" y="3074"/>
                <a:ext cx="62" cy="65"/>
              </a:xfrm>
              <a:custGeom>
                <a:avLst/>
                <a:gdLst>
                  <a:gd name="T0" fmla="*/ 0 w 62"/>
                  <a:gd name="T1" fmla="*/ 65 h 65"/>
                  <a:gd name="T2" fmla="*/ 18 w 62"/>
                  <a:gd name="T3" fmla="*/ 47 h 65"/>
                  <a:gd name="T4" fmla="*/ 18 w 62"/>
                  <a:gd name="T5" fmla="*/ 45 h 65"/>
                  <a:gd name="T6" fmla="*/ 47 w 62"/>
                  <a:gd name="T7" fmla="*/ 16 h 65"/>
                  <a:gd name="T8" fmla="*/ 47 w 62"/>
                  <a:gd name="T9" fmla="*/ 15 h 65"/>
                  <a:gd name="T10" fmla="*/ 62 w 62"/>
                  <a:gd name="T11" fmla="*/ 0 h 6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65"/>
                  <a:gd name="T20" fmla="*/ 62 w 62"/>
                  <a:gd name="T21" fmla="*/ 65 h 6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65">
                    <a:moveTo>
                      <a:pt x="0" y="65"/>
                    </a:moveTo>
                    <a:lnTo>
                      <a:pt x="18" y="47"/>
                    </a:lnTo>
                    <a:lnTo>
                      <a:pt x="18" y="45"/>
                    </a:lnTo>
                    <a:lnTo>
                      <a:pt x="47" y="16"/>
                    </a:lnTo>
                    <a:lnTo>
                      <a:pt x="47" y="15"/>
                    </a:lnTo>
                    <a:lnTo>
                      <a:pt x="6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89" name="Freeform 75"/>
              <p:cNvSpPr>
                <a:spLocks/>
              </p:cNvSpPr>
              <p:nvPr/>
            </p:nvSpPr>
            <p:spPr bwMode="auto">
              <a:xfrm>
                <a:off x="2412" y="3137"/>
                <a:ext cx="44" cy="47"/>
              </a:xfrm>
              <a:custGeom>
                <a:avLst/>
                <a:gdLst>
                  <a:gd name="T0" fmla="*/ 0 w 44"/>
                  <a:gd name="T1" fmla="*/ 47 h 47"/>
                  <a:gd name="T2" fmla="*/ 12 w 44"/>
                  <a:gd name="T3" fmla="*/ 35 h 47"/>
                  <a:gd name="T4" fmla="*/ 12 w 44"/>
                  <a:gd name="T5" fmla="*/ 33 h 47"/>
                  <a:gd name="T6" fmla="*/ 40 w 44"/>
                  <a:gd name="T7" fmla="*/ 6 h 47"/>
                  <a:gd name="T8" fmla="*/ 40 w 44"/>
                  <a:gd name="T9" fmla="*/ 4 h 47"/>
                  <a:gd name="T10" fmla="*/ 44 w 44"/>
                  <a:gd name="T11" fmla="*/ 0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4"/>
                  <a:gd name="T19" fmla="*/ 0 h 47"/>
                  <a:gd name="T20" fmla="*/ 44 w 44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4" h="47">
                    <a:moveTo>
                      <a:pt x="0" y="47"/>
                    </a:moveTo>
                    <a:lnTo>
                      <a:pt x="12" y="35"/>
                    </a:lnTo>
                    <a:lnTo>
                      <a:pt x="12" y="33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4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0" name="Freeform 76"/>
              <p:cNvSpPr>
                <a:spLocks/>
              </p:cNvSpPr>
              <p:nvPr/>
            </p:nvSpPr>
            <p:spPr bwMode="auto">
              <a:xfrm>
                <a:off x="2412" y="3207"/>
                <a:ext cx="23" cy="24"/>
              </a:xfrm>
              <a:custGeom>
                <a:avLst/>
                <a:gdLst>
                  <a:gd name="T0" fmla="*/ 0 w 23"/>
                  <a:gd name="T1" fmla="*/ 24 h 24"/>
                  <a:gd name="T2" fmla="*/ 5 w 23"/>
                  <a:gd name="T3" fmla="*/ 19 h 24"/>
                  <a:gd name="T4" fmla="*/ 5 w 23"/>
                  <a:gd name="T5" fmla="*/ 18 h 24"/>
                  <a:gd name="T6" fmla="*/ 23 w 2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4"/>
                  <a:gd name="T14" fmla="*/ 23 w 2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4">
                    <a:moveTo>
                      <a:pt x="0" y="24"/>
                    </a:moveTo>
                    <a:lnTo>
                      <a:pt x="5" y="19"/>
                    </a:lnTo>
                    <a:lnTo>
                      <a:pt x="5" y="18"/>
                    </a:lnTo>
                    <a:lnTo>
                      <a:pt x="2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1" name="Freeform 77"/>
              <p:cNvSpPr>
                <a:spLocks/>
              </p:cNvSpPr>
              <p:nvPr/>
            </p:nvSpPr>
            <p:spPr bwMode="auto">
              <a:xfrm>
                <a:off x="2412" y="3267"/>
                <a:ext cx="9" cy="12"/>
              </a:xfrm>
              <a:custGeom>
                <a:avLst/>
                <a:gdLst>
                  <a:gd name="T0" fmla="*/ 0 w 9"/>
                  <a:gd name="T1" fmla="*/ 12 h 12"/>
                  <a:gd name="T2" fmla="*/ 0 w 9"/>
                  <a:gd name="T3" fmla="*/ 10 h 12"/>
                  <a:gd name="T4" fmla="*/ 1 w 9"/>
                  <a:gd name="T5" fmla="*/ 9 h 12"/>
                  <a:gd name="T6" fmla="*/ 9 w 9"/>
                  <a:gd name="T7" fmla="*/ 0 h 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2"/>
                  <a:gd name="T14" fmla="*/ 9 w 9"/>
                  <a:gd name="T15" fmla="*/ 12 h 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2">
                    <a:moveTo>
                      <a:pt x="0" y="12"/>
                    </a:moveTo>
                    <a:lnTo>
                      <a:pt x="0" y="10"/>
                    </a:lnTo>
                    <a:lnTo>
                      <a:pt x="1" y="9"/>
                    </a:lnTo>
                    <a:lnTo>
                      <a:pt x="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2" name="Line 78"/>
              <p:cNvSpPr>
                <a:spLocks noChangeShapeType="1"/>
              </p:cNvSpPr>
              <p:nvPr/>
            </p:nvSpPr>
            <p:spPr bwMode="auto">
              <a:xfrm flipV="1">
                <a:off x="2412" y="3321"/>
                <a:ext cx="1" cy="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3" name="Line 79"/>
              <p:cNvSpPr>
                <a:spLocks noChangeShapeType="1"/>
              </p:cNvSpPr>
              <p:nvPr/>
            </p:nvSpPr>
            <p:spPr bwMode="auto">
              <a:xfrm flipV="1">
                <a:off x="2412" y="2547"/>
                <a:ext cx="1" cy="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4" name="Line 80"/>
              <p:cNvSpPr>
                <a:spLocks noChangeShapeType="1"/>
              </p:cNvSpPr>
              <p:nvPr/>
            </p:nvSpPr>
            <p:spPr bwMode="auto">
              <a:xfrm flipV="1">
                <a:off x="2412" y="2589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5" name="Freeform 81"/>
              <p:cNvSpPr>
                <a:spLocks/>
              </p:cNvSpPr>
              <p:nvPr/>
            </p:nvSpPr>
            <p:spPr bwMode="auto">
              <a:xfrm>
                <a:off x="2412" y="2626"/>
                <a:ext cx="14" cy="15"/>
              </a:xfrm>
              <a:custGeom>
                <a:avLst/>
                <a:gdLst>
                  <a:gd name="T0" fmla="*/ 0 w 14"/>
                  <a:gd name="T1" fmla="*/ 15 h 15"/>
                  <a:gd name="T2" fmla="*/ 8 w 14"/>
                  <a:gd name="T3" fmla="*/ 7 h 15"/>
                  <a:gd name="T4" fmla="*/ 8 w 14"/>
                  <a:gd name="T5" fmla="*/ 6 h 15"/>
                  <a:gd name="T6" fmla="*/ 14 w 14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5"/>
                  <a:gd name="T14" fmla="*/ 14 w 1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5">
                    <a:moveTo>
                      <a:pt x="0" y="15"/>
                    </a:moveTo>
                    <a:lnTo>
                      <a:pt x="8" y="7"/>
                    </a:lnTo>
                    <a:lnTo>
                      <a:pt x="8" y="6"/>
                    </a:lnTo>
                    <a:lnTo>
                      <a:pt x="1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6" name="Freeform 82"/>
              <p:cNvSpPr>
                <a:spLocks/>
              </p:cNvSpPr>
              <p:nvPr/>
            </p:nvSpPr>
            <p:spPr bwMode="auto">
              <a:xfrm>
                <a:off x="2412" y="2664"/>
                <a:ext cx="23" cy="24"/>
              </a:xfrm>
              <a:custGeom>
                <a:avLst/>
                <a:gdLst>
                  <a:gd name="T0" fmla="*/ 0 w 23"/>
                  <a:gd name="T1" fmla="*/ 24 h 24"/>
                  <a:gd name="T2" fmla="*/ 3 w 23"/>
                  <a:gd name="T3" fmla="*/ 22 h 24"/>
                  <a:gd name="T4" fmla="*/ 3 w 23"/>
                  <a:gd name="T5" fmla="*/ 20 h 24"/>
                  <a:gd name="T6" fmla="*/ 23 w 23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4"/>
                  <a:gd name="T14" fmla="*/ 23 w 2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4">
                    <a:moveTo>
                      <a:pt x="0" y="24"/>
                    </a:moveTo>
                    <a:lnTo>
                      <a:pt x="3" y="22"/>
                    </a:lnTo>
                    <a:lnTo>
                      <a:pt x="3" y="20"/>
                    </a:lnTo>
                    <a:lnTo>
                      <a:pt x="2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7" name="Freeform 83"/>
              <p:cNvSpPr>
                <a:spLocks/>
              </p:cNvSpPr>
              <p:nvPr/>
            </p:nvSpPr>
            <p:spPr bwMode="auto">
              <a:xfrm>
                <a:off x="2412" y="2698"/>
                <a:ext cx="34" cy="36"/>
              </a:xfrm>
              <a:custGeom>
                <a:avLst/>
                <a:gdLst>
                  <a:gd name="T0" fmla="*/ 0 w 34"/>
                  <a:gd name="T1" fmla="*/ 36 h 36"/>
                  <a:gd name="T2" fmla="*/ 25 w 34"/>
                  <a:gd name="T3" fmla="*/ 11 h 36"/>
                  <a:gd name="T4" fmla="*/ 25 w 34"/>
                  <a:gd name="T5" fmla="*/ 10 h 36"/>
                  <a:gd name="T6" fmla="*/ 34 w 34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"/>
                  <a:gd name="T13" fmla="*/ 0 h 36"/>
                  <a:gd name="T14" fmla="*/ 34 w 34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" h="36">
                    <a:moveTo>
                      <a:pt x="0" y="36"/>
                    </a:moveTo>
                    <a:lnTo>
                      <a:pt x="25" y="11"/>
                    </a:lnTo>
                    <a:lnTo>
                      <a:pt x="25" y="10"/>
                    </a:lnTo>
                    <a:lnTo>
                      <a:pt x="3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8" name="Freeform 84"/>
              <p:cNvSpPr>
                <a:spLocks/>
              </p:cNvSpPr>
              <p:nvPr/>
            </p:nvSpPr>
            <p:spPr bwMode="auto">
              <a:xfrm>
                <a:off x="2412" y="2733"/>
                <a:ext cx="45" cy="47"/>
              </a:xfrm>
              <a:custGeom>
                <a:avLst/>
                <a:gdLst>
                  <a:gd name="T0" fmla="*/ 0 w 45"/>
                  <a:gd name="T1" fmla="*/ 47 h 47"/>
                  <a:gd name="T2" fmla="*/ 18 w 45"/>
                  <a:gd name="T3" fmla="*/ 29 h 47"/>
                  <a:gd name="T4" fmla="*/ 18 w 45"/>
                  <a:gd name="T5" fmla="*/ 27 h 47"/>
                  <a:gd name="T6" fmla="*/ 45 w 45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7"/>
                  <a:gd name="T14" fmla="*/ 45 w 45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7">
                    <a:moveTo>
                      <a:pt x="0" y="47"/>
                    </a:moveTo>
                    <a:lnTo>
                      <a:pt x="18" y="29"/>
                    </a:lnTo>
                    <a:lnTo>
                      <a:pt x="18" y="27"/>
                    </a:lnTo>
                    <a:lnTo>
                      <a:pt x="4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99" name="Freeform 85"/>
              <p:cNvSpPr>
                <a:spLocks/>
              </p:cNvSpPr>
              <p:nvPr/>
            </p:nvSpPr>
            <p:spPr bwMode="auto">
              <a:xfrm>
                <a:off x="2412" y="2769"/>
                <a:ext cx="55" cy="58"/>
              </a:xfrm>
              <a:custGeom>
                <a:avLst/>
                <a:gdLst>
                  <a:gd name="T0" fmla="*/ 0 w 55"/>
                  <a:gd name="T1" fmla="*/ 58 h 58"/>
                  <a:gd name="T2" fmla="*/ 12 w 55"/>
                  <a:gd name="T3" fmla="*/ 46 h 58"/>
                  <a:gd name="T4" fmla="*/ 12 w 55"/>
                  <a:gd name="T5" fmla="*/ 44 h 58"/>
                  <a:gd name="T6" fmla="*/ 40 w 55"/>
                  <a:gd name="T7" fmla="*/ 16 h 58"/>
                  <a:gd name="T8" fmla="*/ 40 w 55"/>
                  <a:gd name="T9" fmla="*/ 15 h 58"/>
                  <a:gd name="T10" fmla="*/ 55 w 55"/>
                  <a:gd name="T11" fmla="*/ 0 h 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5"/>
                  <a:gd name="T19" fmla="*/ 0 h 58"/>
                  <a:gd name="T20" fmla="*/ 55 w 55"/>
                  <a:gd name="T21" fmla="*/ 58 h 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5" h="58">
                    <a:moveTo>
                      <a:pt x="0" y="58"/>
                    </a:moveTo>
                    <a:lnTo>
                      <a:pt x="12" y="46"/>
                    </a:lnTo>
                    <a:lnTo>
                      <a:pt x="12" y="44"/>
                    </a:lnTo>
                    <a:lnTo>
                      <a:pt x="40" y="16"/>
                    </a:lnTo>
                    <a:lnTo>
                      <a:pt x="40" y="15"/>
                    </a:lnTo>
                    <a:lnTo>
                      <a:pt x="5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0" name="Freeform 86"/>
              <p:cNvSpPr>
                <a:spLocks/>
              </p:cNvSpPr>
              <p:nvPr/>
            </p:nvSpPr>
            <p:spPr bwMode="auto">
              <a:xfrm>
                <a:off x="2412" y="2803"/>
                <a:ext cx="66" cy="71"/>
              </a:xfrm>
              <a:custGeom>
                <a:avLst/>
                <a:gdLst>
                  <a:gd name="T0" fmla="*/ 0 w 66"/>
                  <a:gd name="T1" fmla="*/ 71 h 71"/>
                  <a:gd name="T2" fmla="*/ 5 w 66"/>
                  <a:gd name="T3" fmla="*/ 66 h 71"/>
                  <a:gd name="T4" fmla="*/ 5 w 66"/>
                  <a:gd name="T5" fmla="*/ 64 h 71"/>
                  <a:gd name="T6" fmla="*/ 34 w 66"/>
                  <a:gd name="T7" fmla="*/ 35 h 71"/>
                  <a:gd name="T8" fmla="*/ 34 w 66"/>
                  <a:gd name="T9" fmla="*/ 34 h 71"/>
                  <a:gd name="T10" fmla="*/ 62 w 66"/>
                  <a:gd name="T11" fmla="*/ 6 h 71"/>
                  <a:gd name="T12" fmla="*/ 62 w 66"/>
                  <a:gd name="T13" fmla="*/ 5 h 71"/>
                  <a:gd name="T14" fmla="*/ 66 w 66"/>
                  <a:gd name="T15" fmla="*/ 0 h 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6"/>
                  <a:gd name="T25" fmla="*/ 0 h 71"/>
                  <a:gd name="T26" fmla="*/ 66 w 66"/>
                  <a:gd name="T27" fmla="*/ 71 h 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6" h="71">
                    <a:moveTo>
                      <a:pt x="0" y="71"/>
                    </a:moveTo>
                    <a:lnTo>
                      <a:pt x="5" y="66"/>
                    </a:lnTo>
                    <a:lnTo>
                      <a:pt x="5" y="64"/>
                    </a:lnTo>
                    <a:lnTo>
                      <a:pt x="34" y="35"/>
                    </a:lnTo>
                    <a:lnTo>
                      <a:pt x="34" y="34"/>
                    </a:lnTo>
                    <a:lnTo>
                      <a:pt x="62" y="6"/>
                    </a:lnTo>
                    <a:lnTo>
                      <a:pt x="62" y="5"/>
                    </a:lnTo>
                    <a:lnTo>
                      <a:pt x="6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1" name="Freeform 87"/>
              <p:cNvSpPr>
                <a:spLocks/>
              </p:cNvSpPr>
              <p:nvPr/>
            </p:nvSpPr>
            <p:spPr bwMode="auto">
              <a:xfrm>
                <a:off x="2412" y="2839"/>
                <a:ext cx="76" cy="79"/>
              </a:xfrm>
              <a:custGeom>
                <a:avLst/>
                <a:gdLst>
                  <a:gd name="T0" fmla="*/ 0 w 76"/>
                  <a:gd name="T1" fmla="*/ 79 h 79"/>
                  <a:gd name="T2" fmla="*/ 27 w 76"/>
                  <a:gd name="T3" fmla="*/ 52 h 79"/>
                  <a:gd name="T4" fmla="*/ 27 w 76"/>
                  <a:gd name="T5" fmla="*/ 50 h 79"/>
                  <a:gd name="T6" fmla="*/ 55 w 76"/>
                  <a:gd name="T7" fmla="*/ 23 h 79"/>
                  <a:gd name="T8" fmla="*/ 55 w 76"/>
                  <a:gd name="T9" fmla="*/ 21 h 79"/>
                  <a:gd name="T10" fmla="*/ 76 w 76"/>
                  <a:gd name="T11" fmla="*/ 0 h 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6"/>
                  <a:gd name="T19" fmla="*/ 0 h 79"/>
                  <a:gd name="T20" fmla="*/ 76 w 76"/>
                  <a:gd name="T21" fmla="*/ 79 h 7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6" h="79">
                    <a:moveTo>
                      <a:pt x="0" y="79"/>
                    </a:moveTo>
                    <a:lnTo>
                      <a:pt x="27" y="52"/>
                    </a:lnTo>
                    <a:lnTo>
                      <a:pt x="27" y="50"/>
                    </a:lnTo>
                    <a:lnTo>
                      <a:pt x="55" y="23"/>
                    </a:lnTo>
                    <a:lnTo>
                      <a:pt x="55" y="21"/>
                    </a:lnTo>
                    <a:lnTo>
                      <a:pt x="7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2" name="Freeform 88"/>
              <p:cNvSpPr>
                <a:spLocks/>
              </p:cNvSpPr>
              <p:nvPr/>
            </p:nvSpPr>
            <p:spPr bwMode="auto">
              <a:xfrm>
                <a:off x="2412" y="2877"/>
                <a:ext cx="83" cy="87"/>
              </a:xfrm>
              <a:custGeom>
                <a:avLst/>
                <a:gdLst>
                  <a:gd name="T0" fmla="*/ 0 w 83"/>
                  <a:gd name="T1" fmla="*/ 87 h 87"/>
                  <a:gd name="T2" fmla="*/ 20 w 83"/>
                  <a:gd name="T3" fmla="*/ 66 h 87"/>
                  <a:gd name="T4" fmla="*/ 20 w 83"/>
                  <a:gd name="T5" fmla="*/ 65 h 87"/>
                  <a:gd name="T6" fmla="*/ 48 w 83"/>
                  <a:gd name="T7" fmla="*/ 37 h 87"/>
                  <a:gd name="T8" fmla="*/ 48 w 83"/>
                  <a:gd name="T9" fmla="*/ 36 h 87"/>
                  <a:gd name="T10" fmla="*/ 77 w 83"/>
                  <a:gd name="T11" fmla="*/ 7 h 87"/>
                  <a:gd name="T12" fmla="*/ 77 w 83"/>
                  <a:gd name="T13" fmla="*/ 5 h 87"/>
                  <a:gd name="T14" fmla="*/ 83 w 83"/>
                  <a:gd name="T15" fmla="*/ 0 h 8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3"/>
                  <a:gd name="T25" fmla="*/ 0 h 87"/>
                  <a:gd name="T26" fmla="*/ 83 w 83"/>
                  <a:gd name="T27" fmla="*/ 87 h 8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3" h="87">
                    <a:moveTo>
                      <a:pt x="0" y="87"/>
                    </a:moveTo>
                    <a:lnTo>
                      <a:pt x="20" y="66"/>
                    </a:lnTo>
                    <a:lnTo>
                      <a:pt x="20" y="65"/>
                    </a:lnTo>
                    <a:lnTo>
                      <a:pt x="48" y="37"/>
                    </a:lnTo>
                    <a:lnTo>
                      <a:pt x="48" y="36"/>
                    </a:lnTo>
                    <a:lnTo>
                      <a:pt x="77" y="7"/>
                    </a:lnTo>
                    <a:lnTo>
                      <a:pt x="77" y="5"/>
                    </a:lnTo>
                    <a:lnTo>
                      <a:pt x="8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3" name="Freeform 89"/>
              <p:cNvSpPr>
                <a:spLocks/>
              </p:cNvSpPr>
              <p:nvPr/>
            </p:nvSpPr>
            <p:spPr bwMode="auto">
              <a:xfrm>
                <a:off x="2412" y="2921"/>
                <a:ext cx="85" cy="90"/>
              </a:xfrm>
              <a:custGeom>
                <a:avLst/>
                <a:gdLst>
                  <a:gd name="T0" fmla="*/ 0 w 85"/>
                  <a:gd name="T1" fmla="*/ 90 h 90"/>
                  <a:gd name="T2" fmla="*/ 14 w 85"/>
                  <a:gd name="T3" fmla="*/ 76 h 90"/>
                  <a:gd name="T4" fmla="*/ 14 w 85"/>
                  <a:gd name="T5" fmla="*/ 75 h 90"/>
                  <a:gd name="T6" fmla="*/ 43 w 85"/>
                  <a:gd name="T7" fmla="*/ 46 h 90"/>
                  <a:gd name="T8" fmla="*/ 43 w 85"/>
                  <a:gd name="T9" fmla="*/ 44 h 90"/>
                  <a:gd name="T10" fmla="*/ 70 w 85"/>
                  <a:gd name="T11" fmla="*/ 17 h 90"/>
                  <a:gd name="T12" fmla="*/ 70 w 85"/>
                  <a:gd name="T13" fmla="*/ 15 h 90"/>
                  <a:gd name="T14" fmla="*/ 85 w 85"/>
                  <a:gd name="T15" fmla="*/ 0 h 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5"/>
                  <a:gd name="T25" fmla="*/ 0 h 90"/>
                  <a:gd name="T26" fmla="*/ 85 w 85"/>
                  <a:gd name="T27" fmla="*/ 90 h 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5" h="90">
                    <a:moveTo>
                      <a:pt x="0" y="90"/>
                    </a:moveTo>
                    <a:lnTo>
                      <a:pt x="14" y="76"/>
                    </a:lnTo>
                    <a:lnTo>
                      <a:pt x="14" y="75"/>
                    </a:lnTo>
                    <a:lnTo>
                      <a:pt x="43" y="46"/>
                    </a:lnTo>
                    <a:lnTo>
                      <a:pt x="43" y="44"/>
                    </a:lnTo>
                    <a:lnTo>
                      <a:pt x="70" y="17"/>
                    </a:lnTo>
                    <a:lnTo>
                      <a:pt x="70" y="15"/>
                    </a:lnTo>
                    <a:lnTo>
                      <a:pt x="8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4" name="Freeform 90"/>
              <p:cNvSpPr>
                <a:spLocks/>
              </p:cNvSpPr>
              <p:nvPr/>
            </p:nvSpPr>
            <p:spPr bwMode="auto">
              <a:xfrm>
                <a:off x="2412" y="2970"/>
                <a:ext cx="83" cy="87"/>
              </a:xfrm>
              <a:custGeom>
                <a:avLst/>
                <a:gdLst>
                  <a:gd name="T0" fmla="*/ 0 w 83"/>
                  <a:gd name="T1" fmla="*/ 87 h 87"/>
                  <a:gd name="T2" fmla="*/ 18 w 83"/>
                  <a:gd name="T3" fmla="*/ 69 h 87"/>
                  <a:gd name="T4" fmla="*/ 18 w 83"/>
                  <a:gd name="T5" fmla="*/ 68 h 87"/>
                  <a:gd name="T6" fmla="*/ 48 w 83"/>
                  <a:gd name="T7" fmla="*/ 37 h 87"/>
                  <a:gd name="T8" fmla="*/ 48 w 83"/>
                  <a:gd name="T9" fmla="*/ 36 h 87"/>
                  <a:gd name="T10" fmla="*/ 79 w 83"/>
                  <a:gd name="T11" fmla="*/ 5 h 87"/>
                  <a:gd name="T12" fmla="*/ 79 w 83"/>
                  <a:gd name="T13" fmla="*/ 4 h 87"/>
                  <a:gd name="T14" fmla="*/ 83 w 83"/>
                  <a:gd name="T15" fmla="*/ 0 h 8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3"/>
                  <a:gd name="T25" fmla="*/ 0 h 87"/>
                  <a:gd name="T26" fmla="*/ 83 w 83"/>
                  <a:gd name="T27" fmla="*/ 87 h 8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3" h="87">
                    <a:moveTo>
                      <a:pt x="0" y="87"/>
                    </a:moveTo>
                    <a:lnTo>
                      <a:pt x="18" y="69"/>
                    </a:lnTo>
                    <a:lnTo>
                      <a:pt x="18" y="68"/>
                    </a:lnTo>
                    <a:lnTo>
                      <a:pt x="48" y="37"/>
                    </a:lnTo>
                    <a:lnTo>
                      <a:pt x="48" y="36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8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5" name="Freeform 91"/>
              <p:cNvSpPr>
                <a:spLocks/>
              </p:cNvSpPr>
              <p:nvPr/>
            </p:nvSpPr>
            <p:spPr bwMode="auto">
              <a:xfrm>
                <a:off x="2412" y="3025"/>
                <a:ext cx="74" cy="79"/>
              </a:xfrm>
              <a:custGeom>
                <a:avLst/>
                <a:gdLst>
                  <a:gd name="T0" fmla="*/ 0 w 74"/>
                  <a:gd name="T1" fmla="*/ 79 h 79"/>
                  <a:gd name="T2" fmla="*/ 1 w 74"/>
                  <a:gd name="T3" fmla="*/ 78 h 79"/>
                  <a:gd name="T4" fmla="*/ 1 w 74"/>
                  <a:gd name="T5" fmla="*/ 76 h 79"/>
                  <a:gd name="T6" fmla="*/ 30 w 74"/>
                  <a:gd name="T7" fmla="*/ 47 h 79"/>
                  <a:gd name="T8" fmla="*/ 30 w 74"/>
                  <a:gd name="T9" fmla="*/ 46 h 79"/>
                  <a:gd name="T10" fmla="*/ 58 w 74"/>
                  <a:gd name="T11" fmla="*/ 18 h 79"/>
                  <a:gd name="T12" fmla="*/ 58 w 74"/>
                  <a:gd name="T13" fmla="*/ 17 h 79"/>
                  <a:gd name="T14" fmla="*/ 74 w 74"/>
                  <a:gd name="T15" fmla="*/ 0 h 7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4"/>
                  <a:gd name="T25" fmla="*/ 0 h 79"/>
                  <a:gd name="T26" fmla="*/ 74 w 74"/>
                  <a:gd name="T27" fmla="*/ 79 h 7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4" h="79">
                    <a:moveTo>
                      <a:pt x="0" y="79"/>
                    </a:moveTo>
                    <a:lnTo>
                      <a:pt x="1" y="78"/>
                    </a:lnTo>
                    <a:lnTo>
                      <a:pt x="1" y="76"/>
                    </a:lnTo>
                    <a:lnTo>
                      <a:pt x="30" y="47"/>
                    </a:lnTo>
                    <a:lnTo>
                      <a:pt x="30" y="46"/>
                    </a:lnTo>
                    <a:lnTo>
                      <a:pt x="58" y="18"/>
                    </a:lnTo>
                    <a:lnTo>
                      <a:pt x="58" y="17"/>
                    </a:lnTo>
                    <a:lnTo>
                      <a:pt x="7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6" name="Freeform 92"/>
              <p:cNvSpPr>
                <a:spLocks/>
              </p:cNvSpPr>
              <p:nvPr/>
            </p:nvSpPr>
            <p:spPr bwMode="auto">
              <a:xfrm>
                <a:off x="2412" y="3089"/>
                <a:ext cx="58" cy="61"/>
              </a:xfrm>
              <a:custGeom>
                <a:avLst/>
                <a:gdLst>
                  <a:gd name="T0" fmla="*/ 0 w 58"/>
                  <a:gd name="T1" fmla="*/ 61 h 61"/>
                  <a:gd name="T2" fmla="*/ 23 w 58"/>
                  <a:gd name="T3" fmla="*/ 37 h 61"/>
                  <a:gd name="T4" fmla="*/ 23 w 58"/>
                  <a:gd name="T5" fmla="*/ 36 h 61"/>
                  <a:gd name="T6" fmla="*/ 52 w 58"/>
                  <a:gd name="T7" fmla="*/ 7 h 61"/>
                  <a:gd name="T8" fmla="*/ 52 w 58"/>
                  <a:gd name="T9" fmla="*/ 5 h 61"/>
                  <a:gd name="T10" fmla="*/ 58 w 58"/>
                  <a:gd name="T11" fmla="*/ 0 h 6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8"/>
                  <a:gd name="T19" fmla="*/ 0 h 61"/>
                  <a:gd name="T20" fmla="*/ 58 w 58"/>
                  <a:gd name="T21" fmla="*/ 61 h 6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8" h="61">
                    <a:moveTo>
                      <a:pt x="0" y="61"/>
                    </a:moveTo>
                    <a:lnTo>
                      <a:pt x="23" y="37"/>
                    </a:lnTo>
                    <a:lnTo>
                      <a:pt x="23" y="36"/>
                    </a:lnTo>
                    <a:lnTo>
                      <a:pt x="52" y="7"/>
                    </a:lnTo>
                    <a:lnTo>
                      <a:pt x="52" y="5"/>
                    </a:lnTo>
                    <a:lnTo>
                      <a:pt x="5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7" name="Freeform 93"/>
              <p:cNvSpPr>
                <a:spLocks/>
              </p:cNvSpPr>
              <p:nvPr/>
            </p:nvSpPr>
            <p:spPr bwMode="auto">
              <a:xfrm>
                <a:off x="2412" y="3158"/>
                <a:ext cx="37" cy="39"/>
              </a:xfrm>
              <a:custGeom>
                <a:avLst/>
                <a:gdLst>
                  <a:gd name="T0" fmla="*/ 0 w 37"/>
                  <a:gd name="T1" fmla="*/ 39 h 39"/>
                  <a:gd name="T2" fmla="*/ 18 w 37"/>
                  <a:gd name="T3" fmla="*/ 21 h 39"/>
                  <a:gd name="T4" fmla="*/ 18 w 37"/>
                  <a:gd name="T5" fmla="*/ 19 h 39"/>
                  <a:gd name="T6" fmla="*/ 37 w 37"/>
                  <a:gd name="T7" fmla="*/ 0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7"/>
                  <a:gd name="T13" fmla="*/ 0 h 39"/>
                  <a:gd name="T14" fmla="*/ 37 w 37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7" h="39">
                    <a:moveTo>
                      <a:pt x="0" y="39"/>
                    </a:moveTo>
                    <a:lnTo>
                      <a:pt x="18" y="21"/>
                    </a:lnTo>
                    <a:lnTo>
                      <a:pt x="18" y="19"/>
                    </a:lnTo>
                    <a:lnTo>
                      <a:pt x="3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8" name="Freeform 94"/>
              <p:cNvSpPr>
                <a:spLocks/>
              </p:cNvSpPr>
              <p:nvPr/>
            </p:nvSpPr>
            <p:spPr bwMode="auto">
              <a:xfrm>
                <a:off x="2412" y="3222"/>
                <a:ext cx="19" cy="21"/>
              </a:xfrm>
              <a:custGeom>
                <a:avLst/>
                <a:gdLst>
                  <a:gd name="T0" fmla="*/ 0 w 19"/>
                  <a:gd name="T1" fmla="*/ 21 h 21"/>
                  <a:gd name="T2" fmla="*/ 11 w 19"/>
                  <a:gd name="T3" fmla="*/ 9 h 21"/>
                  <a:gd name="T4" fmla="*/ 11 w 19"/>
                  <a:gd name="T5" fmla="*/ 8 h 21"/>
                  <a:gd name="T6" fmla="*/ 19 w 19"/>
                  <a:gd name="T7" fmla="*/ 0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"/>
                  <a:gd name="T13" fmla="*/ 0 h 21"/>
                  <a:gd name="T14" fmla="*/ 19 w 19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" h="21">
                    <a:moveTo>
                      <a:pt x="0" y="21"/>
                    </a:moveTo>
                    <a:lnTo>
                      <a:pt x="11" y="9"/>
                    </a:lnTo>
                    <a:lnTo>
                      <a:pt x="11" y="8"/>
                    </a:lnTo>
                    <a:lnTo>
                      <a:pt x="1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09" name="Freeform 95"/>
              <p:cNvSpPr>
                <a:spLocks/>
              </p:cNvSpPr>
              <p:nvPr/>
            </p:nvSpPr>
            <p:spPr bwMode="auto">
              <a:xfrm>
                <a:off x="2412" y="3281"/>
                <a:ext cx="7" cy="9"/>
              </a:xfrm>
              <a:custGeom>
                <a:avLst/>
                <a:gdLst>
                  <a:gd name="T0" fmla="*/ 0 w 7"/>
                  <a:gd name="T1" fmla="*/ 9 h 9"/>
                  <a:gd name="T2" fmla="*/ 5 w 7"/>
                  <a:gd name="T3" fmla="*/ 3 h 9"/>
                  <a:gd name="T4" fmla="*/ 5 w 7"/>
                  <a:gd name="T5" fmla="*/ 2 h 9"/>
                  <a:gd name="T6" fmla="*/ 7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0" y="9"/>
                    </a:moveTo>
                    <a:lnTo>
                      <a:pt x="5" y="3"/>
                    </a:lnTo>
                    <a:lnTo>
                      <a:pt x="5" y="2"/>
                    </a:ln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0" name="Freeform 265"/>
              <p:cNvSpPr>
                <a:spLocks/>
              </p:cNvSpPr>
              <p:nvPr/>
            </p:nvSpPr>
            <p:spPr bwMode="auto">
              <a:xfrm>
                <a:off x="2437" y="2537"/>
                <a:ext cx="87" cy="800"/>
              </a:xfrm>
              <a:custGeom>
                <a:avLst/>
                <a:gdLst>
                  <a:gd name="T0" fmla="*/ 1 w 87"/>
                  <a:gd name="T1" fmla="*/ 800 h 800"/>
                  <a:gd name="T2" fmla="*/ 4 w 87"/>
                  <a:gd name="T3" fmla="*/ 772 h 800"/>
                  <a:gd name="T4" fmla="*/ 7 w 87"/>
                  <a:gd name="T5" fmla="*/ 762 h 800"/>
                  <a:gd name="T6" fmla="*/ 8 w 87"/>
                  <a:gd name="T7" fmla="*/ 739 h 800"/>
                  <a:gd name="T8" fmla="*/ 11 w 87"/>
                  <a:gd name="T9" fmla="*/ 732 h 800"/>
                  <a:gd name="T10" fmla="*/ 12 w 87"/>
                  <a:gd name="T11" fmla="*/ 718 h 800"/>
                  <a:gd name="T12" fmla="*/ 16 w 87"/>
                  <a:gd name="T13" fmla="*/ 706 h 800"/>
                  <a:gd name="T14" fmla="*/ 18 w 87"/>
                  <a:gd name="T15" fmla="*/ 689 h 800"/>
                  <a:gd name="T16" fmla="*/ 20 w 87"/>
                  <a:gd name="T17" fmla="*/ 683 h 800"/>
                  <a:gd name="T18" fmla="*/ 23 w 87"/>
                  <a:gd name="T19" fmla="*/ 668 h 800"/>
                  <a:gd name="T20" fmla="*/ 27 w 87"/>
                  <a:gd name="T21" fmla="*/ 658 h 800"/>
                  <a:gd name="T22" fmla="*/ 30 w 87"/>
                  <a:gd name="T23" fmla="*/ 640 h 800"/>
                  <a:gd name="T24" fmla="*/ 33 w 87"/>
                  <a:gd name="T25" fmla="*/ 636 h 800"/>
                  <a:gd name="T26" fmla="*/ 34 w 87"/>
                  <a:gd name="T27" fmla="*/ 628 h 800"/>
                  <a:gd name="T28" fmla="*/ 37 w 87"/>
                  <a:gd name="T29" fmla="*/ 624 h 800"/>
                  <a:gd name="T30" fmla="*/ 38 w 87"/>
                  <a:gd name="T31" fmla="*/ 615 h 800"/>
                  <a:gd name="T32" fmla="*/ 41 w 87"/>
                  <a:gd name="T33" fmla="*/ 611 h 800"/>
                  <a:gd name="T34" fmla="*/ 42 w 87"/>
                  <a:gd name="T35" fmla="*/ 603 h 800"/>
                  <a:gd name="T36" fmla="*/ 45 w 87"/>
                  <a:gd name="T37" fmla="*/ 595 h 800"/>
                  <a:gd name="T38" fmla="*/ 48 w 87"/>
                  <a:gd name="T39" fmla="*/ 581 h 800"/>
                  <a:gd name="T40" fmla="*/ 52 w 87"/>
                  <a:gd name="T41" fmla="*/ 571 h 800"/>
                  <a:gd name="T42" fmla="*/ 55 w 87"/>
                  <a:gd name="T43" fmla="*/ 557 h 800"/>
                  <a:gd name="T44" fmla="*/ 58 w 87"/>
                  <a:gd name="T45" fmla="*/ 553 h 800"/>
                  <a:gd name="T46" fmla="*/ 60 w 87"/>
                  <a:gd name="T47" fmla="*/ 539 h 800"/>
                  <a:gd name="T48" fmla="*/ 65 w 87"/>
                  <a:gd name="T49" fmla="*/ 530 h 800"/>
                  <a:gd name="T50" fmla="*/ 67 w 87"/>
                  <a:gd name="T51" fmla="*/ 516 h 800"/>
                  <a:gd name="T52" fmla="*/ 73 w 87"/>
                  <a:gd name="T53" fmla="*/ 496 h 800"/>
                  <a:gd name="T54" fmla="*/ 74 w 87"/>
                  <a:gd name="T55" fmla="*/ 484 h 800"/>
                  <a:gd name="T56" fmla="*/ 78 w 87"/>
                  <a:gd name="T57" fmla="*/ 471 h 800"/>
                  <a:gd name="T58" fmla="*/ 80 w 87"/>
                  <a:gd name="T59" fmla="*/ 452 h 800"/>
                  <a:gd name="T60" fmla="*/ 83 w 87"/>
                  <a:gd name="T61" fmla="*/ 444 h 800"/>
                  <a:gd name="T62" fmla="*/ 84 w 87"/>
                  <a:gd name="T63" fmla="*/ 427 h 800"/>
                  <a:gd name="T64" fmla="*/ 87 w 87"/>
                  <a:gd name="T65" fmla="*/ 419 h 800"/>
                  <a:gd name="T66" fmla="*/ 84 w 87"/>
                  <a:gd name="T67" fmla="*/ 340 h 800"/>
                  <a:gd name="T68" fmla="*/ 81 w 87"/>
                  <a:gd name="T69" fmla="*/ 332 h 800"/>
                  <a:gd name="T70" fmla="*/ 78 w 87"/>
                  <a:gd name="T71" fmla="*/ 307 h 800"/>
                  <a:gd name="T72" fmla="*/ 76 w 87"/>
                  <a:gd name="T73" fmla="*/ 301 h 800"/>
                  <a:gd name="T74" fmla="*/ 74 w 87"/>
                  <a:gd name="T75" fmla="*/ 291 h 800"/>
                  <a:gd name="T76" fmla="*/ 71 w 87"/>
                  <a:gd name="T77" fmla="*/ 287 h 800"/>
                  <a:gd name="T78" fmla="*/ 69 w 87"/>
                  <a:gd name="T79" fmla="*/ 272 h 800"/>
                  <a:gd name="T80" fmla="*/ 66 w 87"/>
                  <a:gd name="T81" fmla="*/ 266 h 800"/>
                  <a:gd name="T82" fmla="*/ 63 w 87"/>
                  <a:gd name="T83" fmla="*/ 250 h 800"/>
                  <a:gd name="T84" fmla="*/ 59 w 87"/>
                  <a:gd name="T85" fmla="*/ 242 h 800"/>
                  <a:gd name="T86" fmla="*/ 55 w 87"/>
                  <a:gd name="T87" fmla="*/ 225 h 800"/>
                  <a:gd name="T88" fmla="*/ 51 w 87"/>
                  <a:gd name="T89" fmla="*/ 217 h 800"/>
                  <a:gd name="T90" fmla="*/ 48 w 87"/>
                  <a:gd name="T91" fmla="*/ 200 h 800"/>
                  <a:gd name="T92" fmla="*/ 44 w 87"/>
                  <a:gd name="T93" fmla="*/ 192 h 800"/>
                  <a:gd name="T94" fmla="*/ 42 w 87"/>
                  <a:gd name="T95" fmla="*/ 182 h 800"/>
                  <a:gd name="T96" fmla="*/ 38 w 87"/>
                  <a:gd name="T97" fmla="*/ 174 h 800"/>
                  <a:gd name="T98" fmla="*/ 36 w 87"/>
                  <a:gd name="T99" fmla="*/ 161 h 800"/>
                  <a:gd name="T100" fmla="*/ 33 w 87"/>
                  <a:gd name="T101" fmla="*/ 156 h 800"/>
                  <a:gd name="T102" fmla="*/ 29 w 87"/>
                  <a:gd name="T103" fmla="*/ 139 h 800"/>
                  <a:gd name="T104" fmla="*/ 26 w 87"/>
                  <a:gd name="T105" fmla="*/ 135 h 800"/>
                  <a:gd name="T106" fmla="*/ 23 w 87"/>
                  <a:gd name="T107" fmla="*/ 121 h 800"/>
                  <a:gd name="T108" fmla="*/ 19 w 87"/>
                  <a:gd name="T109" fmla="*/ 113 h 800"/>
                  <a:gd name="T110" fmla="*/ 16 w 87"/>
                  <a:gd name="T111" fmla="*/ 92 h 800"/>
                  <a:gd name="T112" fmla="*/ 13 w 87"/>
                  <a:gd name="T113" fmla="*/ 85 h 800"/>
                  <a:gd name="T114" fmla="*/ 11 w 87"/>
                  <a:gd name="T115" fmla="*/ 67 h 800"/>
                  <a:gd name="T116" fmla="*/ 8 w 87"/>
                  <a:gd name="T117" fmla="*/ 61 h 800"/>
                  <a:gd name="T118" fmla="*/ 5 w 87"/>
                  <a:gd name="T119" fmla="*/ 28 h 800"/>
                  <a:gd name="T120" fmla="*/ 1 w 87"/>
                  <a:gd name="T121" fmla="*/ 9 h 80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87"/>
                  <a:gd name="T184" fmla="*/ 0 h 800"/>
                  <a:gd name="T185" fmla="*/ 87 w 87"/>
                  <a:gd name="T186" fmla="*/ 800 h 800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87" h="800">
                    <a:moveTo>
                      <a:pt x="0" y="0"/>
                    </a:moveTo>
                    <a:lnTo>
                      <a:pt x="0" y="800"/>
                    </a:lnTo>
                    <a:lnTo>
                      <a:pt x="1" y="800"/>
                    </a:lnTo>
                    <a:lnTo>
                      <a:pt x="2" y="782"/>
                    </a:lnTo>
                    <a:lnTo>
                      <a:pt x="4" y="782"/>
                    </a:lnTo>
                    <a:lnTo>
                      <a:pt x="4" y="772"/>
                    </a:lnTo>
                    <a:lnTo>
                      <a:pt x="5" y="772"/>
                    </a:lnTo>
                    <a:lnTo>
                      <a:pt x="5" y="762"/>
                    </a:lnTo>
                    <a:lnTo>
                      <a:pt x="7" y="762"/>
                    </a:lnTo>
                    <a:lnTo>
                      <a:pt x="7" y="753"/>
                    </a:lnTo>
                    <a:lnTo>
                      <a:pt x="8" y="753"/>
                    </a:lnTo>
                    <a:lnTo>
                      <a:pt x="8" y="739"/>
                    </a:lnTo>
                    <a:lnTo>
                      <a:pt x="9" y="739"/>
                    </a:lnTo>
                    <a:lnTo>
                      <a:pt x="9" y="732"/>
                    </a:lnTo>
                    <a:lnTo>
                      <a:pt x="11" y="732"/>
                    </a:lnTo>
                    <a:lnTo>
                      <a:pt x="11" y="725"/>
                    </a:lnTo>
                    <a:lnTo>
                      <a:pt x="12" y="725"/>
                    </a:lnTo>
                    <a:lnTo>
                      <a:pt x="12" y="718"/>
                    </a:lnTo>
                    <a:lnTo>
                      <a:pt x="13" y="718"/>
                    </a:lnTo>
                    <a:lnTo>
                      <a:pt x="15" y="706"/>
                    </a:lnTo>
                    <a:lnTo>
                      <a:pt x="16" y="706"/>
                    </a:lnTo>
                    <a:lnTo>
                      <a:pt x="16" y="699"/>
                    </a:lnTo>
                    <a:lnTo>
                      <a:pt x="18" y="699"/>
                    </a:lnTo>
                    <a:lnTo>
                      <a:pt x="18" y="689"/>
                    </a:lnTo>
                    <a:lnTo>
                      <a:pt x="19" y="689"/>
                    </a:lnTo>
                    <a:lnTo>
                      <a:pt x="19" y="683"/>
                    </a:lnTo>
                    <a:lnTo>
                      <a:pt x="20" y="683"/>
                    </a:lnTo>
                    <a:lnTo>
                      <a:pt x="22" y="674"/>
                    </a:lnTo>
                    <a:lnTo>
                      <a:pt x="23" y="674"/>
                    </a:lnTo>
                    <a:lnTo>
                      <a:pt x="23" y="668"/>
                    </a:lnTo>
                    <a:lnTo>
                      <a:pt x="24" y="668"/>
                    </a:lnTo>
                    <a:lnTo>
                      <a:pt x="26" y="658"/>
                    </a:lnTo>
                    <a:lnTo>
                      <a:pt x="27" y="658"/>
                    </a:lnTo>
                    <a:lnTo>
                      <a:pt x="29" y="649"/>
                    </a:lnTo>
                    <a:lnTo>
                      <a:pt x="30" y="649"/>
                    </a:lnTo>
                    <a:lnTo>
                      <a:pt x="30" y="640"/>
                    </a:lnTo>
                    <a:lnTo>
                      <a:pt x="31" y="640"/>
                    </a:lnTo>
                    <a:lnTo>
                      <a:pt x="31" y="636"/>
                    </a:lnTo>
                    <a:lnTo>
                      <a:pt x="33" y="636"/>
                    </a:lnTo>
                    <a:lnTo>
                      <a:pt x="33" y="632"/>
                    </a:lnTo>
                    <a:lnTo>
                      <a:pt x="34" y="632"/>
                    </a:lnTo>
                    <a:lnTo>
                      <a:pt x="34" y="628"/>
                    </a:lnTo>
                    <a:lnTo>
                      <a:pt x="36" y="628"/>
                    </a:lnTo>
                    <a:lnTo>
                      <a:pt x="36" y="624"/>
                    </a:lnTo>
                    <a:lnTo>
                      <a:pt x="37" y="624"/>
                    </a:lnTo>
                    <a:lnTo>
                      <a:pt x="37" y="620"/>
                    </a:lnTo>
                    <a:lnTo>
                      <a:pt x="38" y="620"/>
                    </a:lnTo>
                    <a:lnTo>
                      <a:pt x="38" y="615"/>
                    </a:lnTo>
                    <a:lnTo>
                      <a:pt x="40" y="615"/>
                    </a:lnTo>
                    <a:lnTo>
                      <a:pt x="40" y="611"/>
                    </a:lnTo>
                    <a:lnTo>
                      <a:pt x="41" y="611"/>
                    </a:lnTo>
                    <a:lnTo>
                      <a:pt x="41" y="607"/>
                    </a:lnTo>
                    <a:lnTo>
                      <a:pt x="42" y="607"/>
                    </a:lnTo>
                    <a:lnTo>
                      <a:pt x="42" y="603"/>
                    </a:lnTo>
                    <a:lnTo>
                      <a:pt x="44" y="603"/>
                    </a:lnTo>
                    <a:lnTo>
                      <a:pt x="44" y="595"/>
                    </a:lnTo>
                    <a:lnTo>
                      <a:pt x="45" y="595"/>
                    </a:lnTo>
                    <a:lnTo>
                      <a:pt x="47" y="585"/>
                    </a:lnTo>
                    <a:lnTo>
                      <a:pt x="48" y="585"/>
                    </a:lnTo>
                    <a:lnTo>
                      <a:pt x="48" y="581"/>
                    </a:lnTo>
                    <a:lnTo>
                      <a:pt x="49" y="581"/>
                    </a:lnTo>
                    <a:lnTo>
                      <a:pt x="51" y="571"/>
                    </a:lnTo>
                    <a:lnTo>
                      <a:pt x="52" y="571"/>
                    </a:lnTo>
                    <a:lnTo>
                      <a:pt x="52" y="567"/>
                    </a:lnTo>
                    <a:lnTo>
                      <a:pt x="54" y="567"/>
                    </a:lnTo>
                    <a:lnTo>
                      <a:pt x="55" y="557"/>
                    </a:lnTo>
                    <a:lnTo>
                      <a:pt x="56" y="557"/>
                    </a:lnTo>
                    <a:lnTo>
                      <a:pt x="56" y="553"/>
                    </a:lnTo>
                    <a:lnTo>
                      <a:pt x="58" y="553"/>
                    </a:lnTo>
                    <a:lnTo>
                      <a:pt x="59" y="543"/>
                    </a:lnTo>
                    <a:lnTo>
                      <a:pt x="60" y="543"/>
                    </a:lnTo>
                    <a:lnTo>
                      <a:pt x="60" y="539"/>
                    </a:lnTo>
                    <a:lnTo>
                      <a:pt x="62" y="539"/>
                    </a:lnTo>
                    <a:lnTo>
                      <a:pt x="63" y="530"/>
                    </a:lnTo>
                    <a:lnTo>
                      <a:pt x="65" y="530"/>
                    </a:lnTo>
                    <a:lnTo>
                      <a:pt x="65" y="525"/>
                    </a:lnTo>
                    <a:lnTo>
                      <a:pt x="66" y="525"/>
                    </a:lnTo>
                    <a:lnTo>
                      <a:pt x="67" y="516"/>
                    </a:lnTo>
                    <a:lnTo>
                      <a:pt x="69" y="516"/>
                    </a:lnTo>
                    <a:lnTo>
                      <a:pt x="71" y="496"/>
                    </a:lnTo>
                    <a:lnTo>
                      <a:pt x="73" y="496"/>
                    </a:lnTo>
                    <a:lnTo>
                      <a:pt x="73" y="489"/>
                    </a:lnTo>
                    <a:lnTo>
                      <a:pt x="74" y="489"/>
                    </a:lnTo>
                    <a:lnTo>
                      <a:pt x="74" y="484"/>
                    </a:lnTo>
                    <a:lnTo>
                      <a:pt x="76" y="484"/>
                    </a:lnTo>
                    <a:lnTo>
                      <a:pt x="77" y="471"/>
                    </a:lnTo>
                    <a:lnTo>
                      <a:pt x="78" y="471"/>
                    </a:lnTo>
                    <a:lnTo>
                      <a:pt x="78" y="466"/>
                    </a:lnTo>
                    <a:lnTo>
                      <a:pt x="80" y="466"/>
                    </a:lnTo>
                    <a:lnTo>
                      <a:pt x="80" y="452"/>
                    </a:lnTo>
                    <a:lnTo>
                      <a:pt x="81" y="452"/>
                    </a:lnTo>
                    <a:lnTo>
                      <a:pt x="81" y="444"/>
                    </a:lnTo>
                    <a:lnTo>
                      <a:pt x="83" y="444"/>
                    </a:lnTo>
                    <a:lnTo>
                      <a:pt x="83" y="435"/>
                    </a:lnTo>
                    <a:lnTo>
                      <a:pt x="84" y="435"/>
                    </a:lnTo>
                    <a:lnTo>
                      <a:pt x="84" y="427"/>
                    </a:lnTo>
                    <a:lnTo>
                      <a:pt x="85" y="427"/>
                    </a:lnTo>
                    <a:lnTo>
                      <a:pt x="85" y="419"/>
                    </a:lnTo>
                    <a:lnTo>
                      <a:pt x="87" y="419"/>
                    </a:lnTo>
                    <a:lnTo>
                      <a:pt x="87" y="354"/>
                    </a:lnTo>
                    <a:lnTo>
                      <a:pt x="85" y="354"/>
                    </a:lnTo>
                    <a:lnTo>
                      <a:pt x="84" y="340"/>
                    </a:lnTo>
                    <a:lnTo>
                      <a:pt x="83" y="340"/>
                    </a:lnTo>
                    <a:lnTo>
                      <a:pt x="83" y="332"/>
                    </a:lnTo>
                    <a:lnTo>
                      <a:pt x="81" y="332"/>
                    </a:lnTo>
                    <a:lnTo>
                      <a:pt x="80" y="318"/>
                    </a:lnTo>
                    <a:lnTo>
                      <a:pt x="78" y="318"/>
                    </a:lnTo>
                    <a:lnTo>
                      <a:pt x="78" y="307"/>
                    </a:lnTo>
                    <a:lnTo>
                      <a:pt x="77" y="307"/>
                    </a:lnTo>
                    <a:lnTo>
                      <a:pt x="77" y="301"/>
                    </a:lnTo>
                    <a:lnTo>
                      <a:pt x="76" y="301"/>
                    </a:lnTo>
                    <a:lnTo>
                      <a:pt x="76" y="297"/>
                    </a:lnTo>
                    <a:lnTo>
                      <a:pt x="74" y="297"/>
                    </a:lnTo>
                    <a:lnTo>
                      <a:pt x="74" y="291"/>
                    </a:lnTo>
                    <a:lnTo>
                      <a:pt x="73" y="291"/>
                    </a:lnTo>
                    <a:lnTo>
                      <a:pt x="73" y="287"/>
                    </a:lnTo>
                    <a:lnTo>
                      <a:pt x="71" y="287"/>
                    </a:lnTo>
                    <a:lnTo>
                      <a:pt x="70" y="276"/>
                    </a:lnTo>
                    <a:lnTo>
                      <a:pt x="69" y="276"/>
                    </a:lnTo>
                    <a:lnTo>
                      <a:pt x="69" y="272"/>
                    </a:lnTo>
                    <a:lnTo>
                      <a:pt x="67" y="272"/>
                    </a:lnTo>
                    <a:lnTo>
                      <a:pt x="67" y="266"/>
                    </a:lnTo>
                    <a:lnTo>
                      <a:pt x="66" y="266"/>
                    </a:lnTo>
                    <a:lnTo>
                      <a:pt x="66" y="258"/>
                    </a:lnTo>
                    <a:lnTo>
                      <a:pt x="65" y="258"/>
                    </a:lnTo>
                    <a:lnTo>
                      <a:pt x="63" y="250"/>
                    </a:lnTo>
                    <a:lnTo>
                      <a:pt x="62" y="250"/>
                    </a:lnTo>
                    <a:lnTo>
                      <a:pt x="60" y="242"/>
                    </a:lnTo>
                    <a:lnTo>
                      <a:pt x="59" y="242"/>
                    </a:lnTo>
                    <a:lnTo>
                      <a:pt x="58" y="233"/>
                    </a:lnTo>
                    <a:lnTo>
                      <a:pt x="56" y="233"/>
                    </a:lnTo>
                    <a:lnTo>
                      <a:pt x="55" y="225"/>
                    </a:lnTo>
                    <a:lnTo>
                      <a:pt x="54" y="225"/>
                    </a:lnTo>
                    <a:lnTo>
                      <a:pt x="52" y="217"/>
                    </a:lnTo>
                    <a:lnTo>
                      <a:pt x="51" y="217"/>
                    </a:lnTo>
                    <a:lnTo>
                      <a:pt x="51" y="208"/>
                    </a:lnTo>
                    <a:lnTo>
                      <a:pt x="49" y="208"/>
                    </a:lnTo>
                    <a:lnTo>
                      <a:pt x="48" y="200"/>
                    </a:lnTo>
                    <a:lnTo>
                      <a:pt x="47" y="200"/>
                    </a:lnTo>
                    <a:lnTo>
                      <a:pt x="45" y="192"/>
                    </a:lnTo>
                    <a:lnTo>
                      <a:pt x="44" y="192"/>
                    </a:lnTo>
                    <a:lnTo>
                      <a:pt x="44" y="187"/>
                    </a:lnTo>
                    <a:lnTo>
                      <a:pt x="42" y="187"/>
                    </a:lnTo>
                    <a:lnTo>
                      <a:pt x="42" y="182"/>
                    </a:lnTo>
                    <a:lnTo>
                      <a:pt x="41" y="182"/>
                    </a:lnTo>
                    <a:lnTo>
                      <a:pt x="40" y="174"/>
                    </a:lnTo>
                    <a:lnTo>
                      <a:pt x="38" y="174"/>
                    </a:lnTo>
                    <a:lnTo>
                      <a:pt x="37" y="165"/>
                    </a:lnTo>
                    <a:lnTo>
                      <a:pt x="36" y="165"/>
                    </a:lnTo>
                    <a:lnTo>
                      <a:pt x="36" y="161"/>
                    </a:lnTo>
                    <a:lnTo>
                      <a:pt x="34" y="161"/>
                    </a:lnTo>
                    <a:lnTo>
                      <a:pt x="34" y="156"/>
                    </a:lnTo>
                    <a:lnTo>
                      <a:pt x="33" y="156"/>
                    </a:lnTo>
                    <a:lnTo>
                      <a:pt x="31" y="147"/>
                    </a:lnTo>
                    <a:lnTo>
                      <a:pt x="30" y="147"/>
                    </a:lnTo>
                    <a:lnTo>
                      <a:pt x="29" y="139"/>
                    </a:lnTo>
                    <a:lnTo>
                      <a:pt x="27" y="139"/>
                    </a:lnTo>
                    <a:lnTo>
                      <a:pt x="27" y="135"/>
                    </a:lnTo>
                    <a:lnTo>
                      <a:pt x="26" y="135"/>
                    </a:lnTo>
                    <a:lnTo>
                      <a:pt x="26" y="129"/>
                    </a:lnTo>
                    <a:lnTo>
                      <a:pt x="24" y="129"/>
                    </a:lnTo>
                    <a:lnTo>
                      <a:pt x="23" y="121"/>
                    </a:lnTo>
                    <a:lnTo>
                      <a:pt x="22" y="121"/>
                    </a:lnTo>
                    <a:lnTo>
                      <a:pt x="20" y="113"/>
                    </a:lnTo>
                    <a:lnTo>
                      <a:pt x="19" y="113"/>
                    </a:lnTo>
                    <a:lnTo>
                      <a:pt x="19" y="103"/>
                    </a:lnTo>
                    <a:lnTo>
                      <a:pt x="18" y="103"/>
                    </a:lnTo>
                    <a:lnTo>
                      <a:pt x="16" y="92"/>
                    </a:lnTo>
                    <a:lnTo>
                      <a:pt x="15" y="92"/>
                    </a:lnTo>
                    <a:lnTo>
                      <a:pt x="15" y="85"/>
                    </a:lnTo>
                    <a:lnTo>
                      <a:pt x="13" y="85"/>
                    </a:lnTo>
                    <a:lnTo>
                      <a:pt x="12" y="74"/>
                    </a:lnTo>
                    <a:lnTo>
                      <a:pt x="11" y="74"/>
                    </a:lnTo>
                    <a:lnTo>
                      <a:pt x="11" y="67"/>
                    </a:lnTo>
                    <a:lnTo>
                      <a:pt x="9" y="67"/>
                    </a:lnTo>
                    <a:lnTo>
                      <a:pt x="9" y="61"/>
                    </a:lnTo>
                    <a:lnTo>
                      <a:pt x="8" y="61"/>
                    </a:lnTo>
                    <a:lnTo>
                      <a:pt x="8" y="48"/>
                    </a:lnTo>
                    <a:lnTo>
                      <a:pt x="7" y="48"/>
                    </a:lnTo>
                    <a:lnTo>
                      <a:pt x="5" y="28"/>
                    </a:lnTo>
                    <a:lnTo>
                      <a:pt x="4" y="28"/>
                    </a:lnTo>
                    <a:lnTo>
                      <a:pt x="2" y="9"/>
                    </a:lnTo>
                    <a:lnTo>
                      <a:pt x="1" y="9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1" name="Line 266"/>
              <p:cNvSpPr>
                <a:spLocks noChangeShapeType="1"/>
              </p:cNvSpPr>
              <p:nvPr/>
            </p:nvSpPr>
            <p:spPr bwMode="auto">
              <a:xfrm>
                <a:off x="2437" y="2554"/>
                <a:ext cx="2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2" name="Line 267"/>
              <p:cNvSpPr>
                <a:spLocks noChangeShapeType="1"/>
              </p:cNvSpPr>
              <p:nvPr/>
            </p:nvSpPr>
            <p:spPr bwMode="auto">
              <a:xfrm>
                <a:off x="2437" y="2580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3" name="Line 268"/>
              <p:cNvSpPr>
                <a:spLocks noChangeShapeType="1"/>
              </p:cNvSpPr>
              <p:nvPr/>
            </p:nvSpPr>
            <p:spPr bwMode="auto">
              <a:xfrm>
                <a:off x="2437" y="2608"/>
                <a:ext cx="13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4" name="Freeform 269"/>
              <p:cNvSpPr>
                <a:spLocks/>
              </p:cNvSpPr>
              <p:nvPr/>
            </p:nvSpPr>
            <p:spPr bwMode="auto">
              <a:xfrm>
                <a:off x="2437" y="2634"/>
                <a:ext cx="22" cy="24"/>
              </a:xfrm>
              <a:custGeom>
                <a:avLst/>
                <a:gdLst>
                  <a:gd name="T0" fmla="*/ 0 w 22"/>
                  <a:gd name="T1" fmla="*/ 0 h 24"/>
                  <a:gd name="T2" fmla="*/ 8 w 22"/>
                  <a:gd name="T3" fmla="*/ 9 h 24"/>
                  <a:gd name="T4" fmla="*/ 8 w 22"/>
                  <a:gd name="T5" fmla="*/ 10 h 24"/>
                  <a:gd name="T6" fmla="*/ 22 w 22"/>
                  <a:gd name="T7" fmla="*/ 24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4"/>
                  <a:gd name="T14" fmla="*/ 22 w 2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4">
                    <a:moveTo>
                      <a:pt x="0" y="0"/>
                    </a:moveTo>
                    <a:lnTo>
                      <a:pt x="8" y="9"/>
                    </a:lnTo>
                    <a:lnTo>
                      <a:pt x="8" y="10"/>
                    </a:lnTo>
                    <a:lnTo>
                      <a:pt x="22" y="2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5" name="Freeform 270"/>
              <p:cNvSpPr>
                <a:spLocks/>
              </p:cNvSpPr>
              <p:nvPr/>
            </p:nvSpPr>
            <p:spPr bwMode="auto">
              <a:xfrm>
                <a:off x="2437" y="2662"/>
                <a:ext cx="34" cy="36"/>
              </a:xfrm>
              <a:custGeom>
                <a:avLst/>
                <a:gdLst>
                  <a:gd name="T0" fmla="*/ 0 w 34"/>
                  <a:gd name="T1" fmla="*/ 0 h 36"/>
                  <a:gd name="T2" fmla="*/ 24 w 34"/>
                  <a:gd name="T3" fmla="*/ 25 h 36"/>
                  <a:gd name="T4" fmla="*/ 24 w 34"/>
                  <a:gd name="T5" fmla="*/ 26 h 36"/>
                  <a:gd name="T6" fmla="*/ 34 w 34"/>
                  <a:gd name="T7" fmla="*/ 36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"/>
                  <a:gd name="T13" fmla="*/ 0 h 36"/>
                  <a:gd name="T14" fmla="*/ 34 w 34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" h="36">
                    <a:moveTo>
                      <a:pt x="0" y="0"/>
                    </a:moveTo>
                    <a:lnTo>
                      <a:pt x="24" y="25"/>
                    </a:lnTo>
                    <a:lnTo>
                      <a:pt x="24" y="26"/>
                    </a:lnTo>
                    <a:lnTo>
                      <a:pt x="34" y="3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6" name="Freeform 271"/>
              <p:cNvSpPr>
                <a:spLocks/>
              </p:cNvSpPr>
              <p:nvPr/>
            </p:nvSpPr>
            <p:spPr bwMode="auto">
              <a:xfrm>
                <a:off x="2437" y="2688"/>
                <a:ext cx="47" cy="50"/>
              </a:xfrm>
              <a:custGeom>
                <a:avLst/>
                <a:gdLst>
                  <a:gd name="T0" fmla="*/ 0 w 47"/>
                  <a:gd name="T1" fmla="*/ 0 h 50"/>
                  <a:gd name="T2" fmla="*/ 11 w 47"/>
                  <a:gd name="T3" fmla="*/ 12 h 50"/>
                  <a:gd name="T4" fmla="*/ 11 w 47"/>
                  <a:gd name="T5" fmla="*/ 13 h 50"/>
                  <a:gd name="T6" fmla="*/ 38 w 47"/>
                  <a:gd name="T7" fmla="*/ 41 h 50"/>
                  <a:gd name="T8" fmla="*/ 38 w 47"/>
                  <a:gd name="T9" fmla="*/ 42 h 50"/>
                  <a:gd name="T10" fmla="*/ 47 w 47"/>
                  <a:gd name="T11" fmla="*/ 50 h 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50"/>
                  <a:gd name="T20" fmla="*/ 47 w 47"/>
                  <a:gd name="T21" fmla="*/ 50 h 5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50">
                    <a:moveTo>
                      <a:pt x="0" y="0"/>
                    </a:moveTo>
                    <a:lnTo>
                      <a:pt x="11" y="12"/>
                    </a:lnTo>
                    <a:lnTo>
                      <a:pt x="11" y="13"/>
                    </a:lnTo>
                    <a:lnTo>
                      <a:pt x="38" y="41"/>
                    </a:lnTo>
                    <a:lnTo>
                      <a:pt x="38" y="42"/>
                    </a:lnTo>
                    <a:lnTo>
                      <a:pt x="47" y="5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7" name="Freeform 272"/>
              <p:cNvSpPr>
                <a:spLocks/>
              </p:cNvSpPr>
              <p:nvPr/>
            </p:nvSpPr>
            <p:spPr bwMode="auto">
              <a:xfrm>
                <a:off x="2437" y="2716"/>
                <a:ext cx="59" cy="63"/>
              </a:xfrm>
              <a:custGeom>
                <a:avLst/>
                <a:gdLst>
                  <a:gd name="T0" fmla="*/ 0 w 59"/>
                  <a:gd name="T1" fmla="*/ 0 h 63"/>
                  <a:gd name="T2" fmla="*/ 26 w 59"/>
                  <a:gd name="T3" fmla="*/ 26 h 63"/>
                  <a:gd name="T4" fmla="*/ 26 w 59"/>
                  <a:gd name="T5" fmla="*/ 28 h 63"/>
                  <a:gd name="T6" fmla="*/ 55 w 59"/>
                  <a:gd name="T7" fmla="*/ 57 h 63"/>
                  <a:gd name="T8" fmla="*/ 55 w 59"/>
                  <a:gd name="T9" fmla="*/ 58 h 63"/>
                  <a:gd name="T10" fmla="*/ 59 w 59"/>
                  <a:gd name="T11" fmla="*/ 63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63"/>
                  <a:gd name="T20" fmla="*/ 59 w 59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63">
                    <a:moveTo>
                      <a:pt x="0" y="0"/>
                    </a:moveTo>
                    <a:lnTo>
                      <a:pt x="26" y="26"/>
                    </a:lnTo>
                    <a:lnTo>
                      <a:pt x="26" y="28"/>
                    </a:lnTo>
                    <a:lnTo>
                      <a:pt x="55" y="57"/>
                    </a:lnTo>
                    <a:lnTo>
                      <a:pt x="55" y="58"/>
                    </a:lnTo>
                    <a:lnTo>
                      <a:pt x="59" y="6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8" name="Freeform 273"/>
              <p:cNvSpPr>
                <a:spLocks/>
              </p:cNvSpPr>
              <p:nvPr/>
            </p:nvSpPr>
            <p:spPr bwMode="auto">
              <a:xfrm>
                <a:off x="2437" y="2742"/>
                <a:ext cx="69" cy="73"/>
              </a:xfrm>
              <a:custGeom>
                <a:avLst/>
                <a:gdLst>
                  <a:gd name="T0" fmla="*/ 0 w 69"/>
                  <a:gd name="T1" fmla="*/ 0 h 73"/>
                  <a:gd name="T2" fmla="*/ 13 w 69"/>
                  <a:gd name="T3" fmla="*/ 14 h 73"/>
                  <a:gd name="T4" fmla="*/ 13 w 69"/>
                  <a:gd name="T5" fmla="*/ 16 h 73"/>
                  <a:gd name="T6" fmla="*/ 42 w 69"/>
                  <a:gd name="T7" fmla="*/ 45 h 73"/>
                  <a:gd name="T8" fmla="*/ 42 w 69"/>
                  <a:gd name="T9" fmla="*/ 46 h 73"/>
                  <a:gd name="T10" fmla="*/ 69 w 69"/>
                  <a:gd name="T11" fmla="*/ 73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9"/>
                  <a:gd name="T19" fmla="*/ 0 h 73"/>
                  <a:gd name="T20" fmla="*/ 69 w 69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9" h="73">
                    <a:moveTo>
                      <a:pt x="0" y="0"/>
                    </a:moveTo>
                    <a:lnTo>
                      <a:pt x="13" y="14"/>
                    </a:lnTo>
                    <a:lnTo>
                      <a:pt x="13" y="16"/>
                    </a:lnTo>
                    <a:lnTo>
                      <a:pt x="42" y="45"/>
                    </a:lnTo>
                    <a:lnTo>
                      <a:pt x="42" y="46"/>
                    </a:lnTo>
                    <a:lnTo>
                      <a:pt x="69" y="7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19" name="Freeform 274"/>
              <p:cNvSpPr>
                <a:spLocks/>
              </p:cNvSpPr>
              <p:nvPr/>
            </p:nvSpPr>
            <p:spPr bwMode="auto">
              <a:xfrm>
                <a:off x="2437" y="2769"/>
                <a:ext cx="77" cy="82"/>
              </a:xfrm>
              <a:custGeom>
                <a:avLst/>
                <a:gdLst>
                  <a:gd name="T0" fmla="*/ 0 w 77"/>
                  <a:gd name="T1" fmla="*/ 0 h 82"/>
                  <a:gd name="T2" fmla="*/ 1 w 77"/>
                  <a:gd name="T3" fmla="*/ 1 h 82"/>
                  <a:gd name="T4" fmla="*/ 1 w 77"/>
                  <a:gd name="T5" fmla="*/ 3 h 82"/>
                  <a:gd name="T6" fmla="*/ 30 w 77"/>
                  <a:gd name="T7" fmla="*/ 32 h 82"/>
                  <a:gd name="T8" fmla="*/ 30 w 77"/>
                  <a:gd name="T9" fmla="*/ 33 h 82"/>
                  <a:gd name="T10" fmla="*/ 58 w 77"/>
                  <a:gd name="T11" fmla="*/ 61 h 82"/>
                  <a:gd name="T12" fmla="*/ 58 w 77"/>
                  <a:gd name="T13" fmla="*/ 62 h 82"/>
                  <a:gd name="T14" fmla="*/ 77 w 77"/>
                  <a:gd name="T15" fmla="*/ 82 h 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7"/>
                  <a:gd name="T25" fmla="*/ 0 h 82"/>
                  <a:gd name="T26" fmla="*/ 77 w 77"/>
                  <a:gd name="T27" fmla="*/ 82 h 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7" h="82">
                    <a:moveTo>
                      <a:pt x="0" y="0"/>
                    </a:moveTo>
                    <a:lnTo>
                      <a:pt x="1" y="1"/>
                    </a:lnTo>
                    <a:lnTo>
                      <a:pt x="1" y="3"/>
                    </a:lnTo>
                    <a:lnTo>
                      <a:pt x="30" y="32"/>
                    </a:lnTo>
                    <a:lnTo>
                      <a:pt x="30" y="33"/>
                    </a:lnTo>
                    <a:lnTo>
                      <a:pt x="58" y="61"/>
                    </a:lnTo>
                    <a:lnTo>
                      <a:pt x="58" y="62"/>
                    </a:lnTo>
                    <a:lnTo>
                      <a:pt x="77" y="8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0" name="Freeform 275"/>
              <p:cNvSpPr>
                <a:spLocks/>
              </p:cNvSpPr>
              <p:nvPr/>
            </p:nvSpPr>
            <p:spPr bwMode="auto">
              <a:xfrm>
                <a:off x="2437" y="2797"/>
                <a:ext cx="84" cy="88"/>
              </a:xfrm>
              <a:custGeom>
                <a:avLst/>
                <a:gdLst>
                  <a:gd name="T0" fmla="*/ 0 w 84"/>
                  <a:gd name="T1" fmla="*/ 0 h 88"/>
                  <a:gd name="T2" fmla="*/ 16 w 84"/>
                  <a:gd name="T3" fmla="*/ 16 h 88"/>
                  <a:gd name="T4" fmla="*/ 16 w 84"/>
                  <a:gd name="T5" fmla="*/ 18 h 88"/>
                  <a:gd name="T6" fmla="*/ 44 w 84"/>
                  <a:gd name="T7" fmla="*/ 45 h 88"/>
                  <a:gd name="T8" fmla="*/ 44 w 84"/>
                  <a:gd name="T9" fmla="*/ 47 h 88"/>
                  <a:gd name="T10" fmla="*/ 73 w 84"/>
                  <a:gd name="T11" fmla="*/ 76 h 88"/>
                  <a:gd name="T12" fmla="*/ 73 w 84"/>
                  <a:gd name="T13" fmla="*/ 77 h 88"/>
                  <a:gd name="T14" fmla="*/ 84 w 84"/>
                  <a:gd name="T15" fmla="*/ 88 h 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4"/>
                  <a:gd name="T25" fmla="*/ 0 h 88"/>
                  <a:gd name="T26" fmla="*/ 84 w 84"/>
                  <a:gd name="T27" fmla="*/ 88 h 8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4" h="88">
                    <a:moveTo>
                      <a:pt x="0" y="0"/>
                    </a:moveTo>
                    <a:lnTo>
                      <a:pt x="16" y="16"/>
                    </a:lnTo>
                    <a:lnTo>
                      <a:pt x="16" y="18"/>
                    </a:lnTo>
                    <a:lnTo>
                      <a:pt x="44" y="45"/>
                    </a:lnTo>
                    <a:lnTo>
                      <a:pt x="44" y="47"/>
                    </a:lnTo>
                    <a:lnTo>
                      <a:pt x="73" y="76"/>
                    </a:lnTo>
                    <a:lnTo>
                      <a:pt x="73" y="77"/>
                    </a:lnTo>
                    <a:lnTo>
                      <a:pt x="84" y="8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1" name="Freeform 276"/>
              <p:cNvSpPr>
                <a:spLocks/>
              </p:cNvSpPr>
              <p:nvPr/>
            </p:nvSpPr>
            <p:spPr bwMode="auto">
              <a:xfrm>
                <a:off x="2437" y="2823"/>
                <a:ext cx="85" cy="90"/>
              </a:xfrm>
              <a:custGeom>
                <a:avLst/>
                <a:gdLst>
                  <a:gd name="T0" fmla="*/ 0 w 85"/>
                  <a:gd name="T1" fmla="*/ 0 h 90"/>
                  <a:gd name="T2" fmla="*/ 4 w 85"/>
                  <a:gd name="T3" fmla="*/ 4 h 90"/>
                  <a:gd name="T4" fmla="*/ 4 w 85"/>
                  <a:gd name="T5" fmla="*/ 5 h 90"/>
                  <a:gd name="T6" fmla="*/ 31 w 85"/>
                  <a:gd name="T7" fmla="*/ 33 h 90"/>
                  <a:gd name="T8" fmla="*/ 31 w 85"/>
                  <a:gd name="T9" fmla="*/ 34 h 90"/>
                  <a:gd name="T10" fmla="*/ 60 w 85"/>
                  <a:gd name="T11" fmla="*/ 64 h 90"/>
                  <a:gd name="T12" fmla="*/ 60 w 85"/>
                  <a:gd name="T13" fmla="*/ 65 h 90"/>
                  <a:gd name="T14" fmla="*/ 85 w 85"/>
                  <a:gd name="T15" fmla="*/ 90 h 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5"/>
                  <a:gd name="T25" fmla="*/ 0 h 90"/>
                  <a:gd name="T26" fmla="*/ 85 w 85"/>
                  <a:gd name="T27" fmla="*/ 90 h 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5" h="90">
                    <a:moveTo>
                      <a:pt x="0" y="0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31" y="33"/>
                    </a:lnTo>
                    <a:lnTo>
                      <a:pt x="31" y="34"/>
                    </a:lnTo>
                    <a:lnTo>
                      <a:pt x="60" y="64"/>
                    </a:lnTo>
                    <a:lnTo>
                      <a:pt x="60" y="65"/>
                    </a:lnTo>
                    <a:lnTo>
                      <a:pt x="85" y="9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2" name="Freeform 277"/>
              <p:cNvSpPr>
                <a:spLocks/>
              </p:cNvSpPr>
              <p:nvPr/>
            </p:nvSpPr>
            <p:spPr bwMode="auto">
              <a:xfrm>
                <a:off x="2437" y="2851"/>
                <a:ext cx="85" cy="90"/>
              </a:xfrm>
              <a:custGeom>
                <a:avLst/>
                <a:gdLst>
                  <a:gd name="T0" fmla="*/ 0 w 85"/>
                  <a:gd name="T1" fmla="*/ 0 h 90"/>
                  <a:gd name="T2" fmla="*/ 19 w 85"/>
                  <a:gd name="T3" fmla="*/ 19 h 90"/>
                  <a:gd name="T4" fmla="*/ 19 w 85"/>
                  <a:gd name="T5" fmla="*/ 20 h 90"/>
                  <a:gd name="T6" fmla="*/ 48 w 85"/>
                  <a:gd name="T7" fmla="*/ 49 h 90"/>
                  <a:gd name="T8" fmla="*/ 48 w 85"/>
                  <a:gd name="T9" fmla="*/ 51 h 90"/>
                  <a:gd name="T10" fmla="*/ 76 w 85"/>
                  <a:gd name="T11" fmla="*/ 78 h 90"/>
                  <a:gd name="T12" fmla="*/ 76 w 85"/>
                  <a:gd name="T13" fmla="*/ 80 h 90"/>
                  <a:gd name="T14" fmla="*/ 85 w 85"/>
                  <a:gd name="T15" fmla="*/ 90 h 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5"/>
                  <a:gd name="T25" fmla="*/ 0 h 90"/>
                  <a:gd name="T26" fmla="*/ 85 w 85"/>
                  <a:gd name="T27" fmla="*/ 90 h 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5" h="90">
                    <a:moveTo>
                      <a:pt x="0" y="0"/>
                    </a:moveTo>
                    <a:lnTo>
                      <a:pt x="19" y="19"/>
                    </a:lnTo>
                    <a:lnTo>
                      <a:pt x="19" y="20"/>
                    </a:lnTo>
                    <a:lnTo>
                      <a:pt x="48" y="49"/>
                    </a:lnTo>
                    <a:lnTo>
                      <a:pt x="48" y="51"/>
                    </a:lnTo>
                    <a:lnTo>
                      <a:pt x="76" y="78"/>
                    </a:lnTo>
                    <a:lnTo>
                      <a:pt x="76" y="80"/>
                    </a:lnTo>
                    <a:lnTo>
                      <a:pt x="85" y="9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3" name="Freeform 278"/>
              <p:cNvSpPr>
                <a:spLocks/>
              </p:cNvSpPr>
              <p:nvPr/>
            </p:nvSpPr>
            <p:spPr bwMode="auto">
              <a:xfrm>
                <a:off x="2437" y="2878"/>
                <a:ext cx="83" cy="87"/>
              </a:xfrm>
              <a:custGeom>
                <a:avLst/>
                <a:gdLst>
                  <a:gd name="T0" fmla="*/ 0 w 83"/>
                  <a:gd name="T1" fmla="*/ 0 h 87"/>
                  <a:gd name="T2" fmla="*/ 18 w 83"/>
                  <a:gd name="T3" fmla="*/ 18 h 87"/>
                  <a:gd name="T4" fmla="*/ 18 w 83"/>
                  <a:gd name="T5" fmla="*/ 20 h 87"/>
                  <a:gd name="T6" fmla="*/ 48 w 83"/>
                  <a:gd name="T7" fmla="*/ 50 h 87"/>
                  <a:gd name="T8" fmla="*/ 48 w 83"/>
                  <a:gd name="T9" fmla="*/ 51 h 87"/>
                  <a:gd name="T10" fmla="*/ 78 w 83"/>
                  <a:gd name="T11" fmla="*/ 82 h 87"/>
                  <a:gd name="T12" fmla="*/ 78 w 83"/>
                  <a:gd name="T13" fmla="*/ 83 h 87"/>
                  <a:gd name="T14" fmla="*/ 83 w 83"/>
                  <a:gd name="T15" fmla="*/ 87 h 8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3"/>
                  <a:gd name="T25" fmla="*/ 0 h 87"/>
                  <a:gd name="T26" fmla="*/ 83 w 83"/>
                  <a:gd name="T27" fmla="*/ 87 h 8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3" h="87">
                    <a:moveTo>
                      <a:pt x="0" y="0"/>
                    </a:moveTo>
                    <a:lnTo>
                      <a:pt x="18" y="18"/>
                    </a:lnTo>
                    <a:lnTo>
                      <a:pt x="18" y="20"/>
                    </a:lnTo>
                    <a:lnTo>
                      <a:pt x="48" y="50"/>
                    </a:lnTo>
                    <a:lnTo>
                      <a:pt x="48" y="51"/>
                    </a:lnTo>
                    <a:lnTo>
                      <a:pt x="78" y="82"/>
                    </a:lnTo>
                    <a:lnTo>
                      <a:pt x="78" y="83"/>
                    </a:lnTo>
                    <a:lnTo>
                      <a:pt x="83" y="8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4" name="Freeform 279"/>
              <p:cNvSpPr>
                <a:spLocks/>
              </p:cNvSpPr>
              <p:nvPr/>
            </p:nvSpPr>
            <p:spPr bwMode="auto">
              <a:xfrm>
                <a:off x="2437" y="2905"/>
                <a:ext cx="78" cy="83"/>
              </a:xfrm>
              <a:custGeom>
                <a:avLst/>
                <a:gdLst>
                  <a:gd name="T0" fmla="*/ 0 w 78"/>
                  <a:gd name="T1" fmla="*/ 0 h 83"/>
                  <a:gd name="T2" fmla="*/ 22 w 78"/>
                  <a:gd name="T3" fmla="*/ 22 h 83"/>
                  <a:gd name="T4" fmla="*/ 22 w 78"/>
                  <a:gd name="T5" fmla="*/ 23 h 83"/>
                  <a:gd name="T6" fmla="*/ 49 w 78"/>
                  <a:gd name="T7" fmla="*/ 51 h 83"/>
                  <a:gd name="T8" fmla="*/ 49 w 78"/>
                  <a:gd name="T9" fmla="*/ 52 h 83"/>
                  <a:gd name="T10" fmla="*/ 78 w 78"/>
                  <a:gd name="T11" fmla="*/ 81 h 83"/>
                  <a:gd name="T12" fmla="*/ 78 w 78"/>
                  <a:gd name="T13" fmla="*/ 83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78"/>
                  <a:gd name="T22" fmla="*/ 0 h 83"/>
                  <a:gd name="T23" fmla="*/ 78 w 78"/>
                  <a:gd name="T24" fmla="*/ 83 h 8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78" h="83">
                    <a:moveTo>
                      <a:pt x="0" y="0"/>
                    </a:moveTo>
                    <a:lnTo>
                      <a:pt x="22" y="22"/>
                    </a:lnTo>
                    <a:lnTo>
                      <a:pt x="22" y="23"/>
                    </a:lnTo>
                    <a:lnTo>
                      <a:pt x="49" y="51"/>
                    </a:lnTo>
                    <a:lnTo>
                      <a:pt x="49" y="52"/>
                    </a:lnTo>
                    <a:lnTo>
                      <a:pt x="78" y="81"/>
                    </a:lnTo>
                    <a:lnTo>
                      <a:pt x="78" y="8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5" name="Freeform 280"/>
              <p:cNvSpPr>
                <a:spLocks/>
              </p:cNvSpPr>
              <p:nvPr/>
            </p:nvSpPr>
            <p:spPr bwMode="auto">
              <a:xfrm>
                <a:off x="2437" y="2931"/>
                <a:ext cx="76" cy="80"/>
              </a:xfrm>
              <a:custGeom>
                <a:avLst/>
                <a:gdLst>
                  <a:gd name="T0" fmla="*/ 0 w 76"/>
                  <a:gd name="T1" fmla="*/ 0 h 80"/>
                  <a:gd name="T2" fmla="*/ 9 w 76"/>
                  <a:gd name="T3" fmla="*/ 10 h 80"/>
                  <a:gd name="T4" fmla="*/ 9 w 76"/>
                  <a:gd name="T5" fmla="*/ 11 h 80"/>
                  <a:gd name="T6" fmla="*/ 37 w 76"/>
                  <a:gd name="T7" fmla="*/ 39 h 80"/>
                  <a:gd name="T8" fmla="*/ 37 w 76"/>
                  <a:gd name="T9" fmla="*/ 40 h 80"/>
                  <a:gd name="T10" fmla="*/ 66 w 76"/>
                  <a:gd name="T11" fmla="*/ 69 h 80"/>
                  <a:gd name="T12" fmla="*/ 66 w 76"/>
                  <a:gd name="T13" fmla="*/ 71 h 80"/>
                  <a:gd name="T14" fmla="*/ 76 w 76"/>
                  <a:gd name="T15" fmla="*/ 8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"/>
                  <a:gd name="T25" fmla="*/ 0 h 80"/>
                  <a:gd name="T26" fmla="*/ 76 w 76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" h="80">
                    <a:moveTo>
                      <a:pt x="0" y="0"/>
                    </a:moveTo>
                    <a:lnTo>
                      <a:pt x="9" y="10"/>
                    </a:lnTo>
                    <a:lnTo>
                      <a:pt x="9" y="11"/>
                    </a:lnTo>
                    <a:lnTo>
                      <a:pt x="37" y="39"/>
                    </a:lnTo>
                    <a:lnTo>
                      <a:pt x="37" y="40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76" y="8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6" name="Freeform 281"/>
              <p:cNvSpPr>
                <a:spLocks/>
              </p:cNvSpPr>
              <p:nvPr/>
            </p:nvSpPr>
            <p:spPr bwMode="auto">
              <a:xfrm>
                <a:off x="2437" y="2959"/>
                <a:ext cx="70" cy="73"/>
              </a:xfrm>
              <a:custGeom>
                <a:avLst/>
                <a:gdLst>
                  <a:gd name="T0" fmla="*/ 0 w 70"/>
                  <a:gd name="T1" fmla="*/ 0 h 73"/>
                  <a:gd name="T2" fmla="*/ 24 w 70"/>
                  <a:gd name="T3" fmla="*/ 25 h 73"/>
                  <a:gd name="T4" fmla="*/ 24 w 70"/>
                  <a:gd name="T5" fmla="*/ 26 h 73"/>
                  <a:gd name="T6" fmla="*/ 54 w 70"/>
                  <a:gd name="T7" fmla="*/ 55 h 73"/>
                  <a:gd name="T8" fmla="*/ 54 w 70"/>
                  <a:gd name="T9" fmla="*/ 56 h 73"/>
                  <a:gd name="T10" fmla="*/ 70 w 70"/>
                  <a:gd name="T11" fmla="*/ 73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0"/>
                  <a:gd name="T19" fmla="*/ 0 h 73"/>
                  <a:gd name="T20" fmla="*/ 70 w 70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0" h="73">
                    <a:moveTo>
                      <a:pt x="0" y="0"/>
                    </a:moveTo>
                    <a:lnTo>
                      <a:pt x="24" y="25"/>
                    </a:lnTo>
                    <a:lnTo>
                      <a:pt x="24" y="26"/>
                    </a:lnTo>
                    <a:lnTo>
                      <a:pt x="54" y="55"/>
                    </a:lnTo>
                    <a:lnTo>
                      <a:pt x="54" y="56"/>
                    </a:lnTo>
                    <a:lnTo>
                      <a:pt x="70" y="7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7" name="Freeform 282"/>
              <p:cNvSpPr>
                <a:spLocks/>
              </p:cNvSpPr>
              <p:nvPr/>
            </p:nvSpPr>
            <p:spPr bwMode="auto">
              <a:xfrm>
                <a:off x="2437" y="2986"/>
                <a:ext cx="66" cy="70"/>
              </a:xfrm>
              <a:custGeom>
                <a:avLst/>
                <a:gdLst>
                  <a:gd name="T0" fmla="*/ 0 w 66"/>
                  <a:gd name="T1" fmla="*/ 0 h 70"/>
                  <a:gd name="T2" fmla="*/ 27 w 66"/>
                  <a:gd name="T3" fmla="*/ 28 h 70"/>
                  <a:gd name="T4" fmla="*/ 27 w 66"/>
                  <a:gd name="T5" fmla="*/ 29 h 70"/>
                  <a:gd name="T6" fmla="*/ 58 w 66"/>
                  <a:gd name="T7" fmla="*/ 60 h 70"/>
                  <a:gd name="T8" fmla="*/ 58 w 66"/>
                  <a:gd name="T9" fmla="*/ 61 h 70"/>
                  <a:gd name="T10" fmla="*/ 66 w 66"/>
                  <a:gd name="T11" fmla="*/ 70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70"/>
                  <a:gd name="T20" fmla="*/ 66 w 66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70">
                    <a:moveTo>
                      <a:pt x="0" y="0"/>
                    </a:moveTo>
                    <a:lnTo>
                      <a:pt x="27" y="28"/>
                    </a:lnTo>
                    <a:lnTo>
                      <a:pt x="27" y="29"/>
                    </a:lnTo>
                    <a:lnTo>
                      <a:pt x="58" y="60"/>
                    </a:lnTo>
                    <a:lnTo>
                      <a:pt x="58" y="61"/>
                    </a:lnTo>
                    <a:lnTo>
                      <a:pt x="66" y="7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8" name="Freeform 283"/>
              <p:cNvSpPr>
                <a:spLocks/>
              </p:cNvSpPr>
              <p:nvPr/>
            </p:nvSpPr>
            <p:spPr bwMode="auto">
              <a:xfrm>
                <a:off x="2437" y="3013"/>
                <a:ext cx="59" cy="62"/>
              </a:xfrm>
              <a:custGeom>
                <a:avLst/>
                <a:gdLst>
                  <a:gd name="T0" fmla="*/ 0 w 59"/>
                  <a:gd name="T1" fmla="*/ 0 h 62"/>
                  <a:gd name="T2" fmla="*/ 27 w 59"/>
                  <a:gd name="T3" fmla="*/ 27 h 62"/>
                  <a:gd name="T4" fmla="*/ 27 w 59"/>
                  <a:gd name="T5" fmla="*/ 29 h 62"/>
                  <a:gd name="T6" fmla="*/ 55 w 59"/>
                  <a:gd name="T7" fmla="*/ 56 h 62"/>
                  <a:gd name="T8" fmla="*/ 55 w 59"/>
                  <a:gd name="T9" fmla="*/ 58 h 62"/>
                  <a:gd name="T10" fmla="*/ 59 w 59"/>
                  <a:gd name="T11" fmla="*/ 62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62"/>
                  <a:gd name="T20" fmla="*/ 59 w 59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62">
                    <a:moveTo>
                      <a:pt x="0" y="0"/>
                    </a:moveTo>
                    <a:lnTo>
                      <a:pt x="27" y="27"/>
                    </a:lnTo>
                    <a:lnTo>
                      <a:pt x="27" y="29"/>
                    </a:lnTo>
                    <a:lnTo>
                      <a:pt x="55" y="56"/>
                    </a:lnTo>
                    <a:lnTo>
                      <a:pt x="55" y="58"/>
                    </a:lnTo>
                    <a:lnTo>
                      <a:pt x="59" y="6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29" name="Freeform 284"/>
              <p:cNvSpPr>
                <a:spLocks/>
              </p:cNvSpPr>
              <p:nvPr/>
            </p:nvSpPr>
            <p:spPr bwMode="auto">
              <a:xfrm>
                <a:off x="2437" y="3039"/>
                <a:ext cx="54" cy="57"/>
              </a:xfrm>
              <a:custGeom>
                <a:avLst/>
                <a:gdLst>
                  <a:gd name="T0" fmla="*/ 0 w 54"/>
                  <a:gd name="T1" fmla="*/ 0 h 57"/>
                  <a:gd name="T2" fmla="*/ 15 w 54"/>
                  <a:gd name="T3" fmla="*/ 15 h 57"/>
                  <a:gd name="T4" fmla="*/ 15 w 54"/>
                  <a:gd name="T5" fmla="*/ 17 h 57"/>
                  <a:gd name="T6" fmla="*/ 42 w 54"/>
                  <a:gd name="T7" fmla="*/ 44 h 57"/>
                  <a:gd name="T8" fmla="*/ 42 w 54"/>
                  <a:gd name="T9" fmla="*/ 46 h 57"/>
                  <a:gd name="T10" fmla="*/ 54 w 54"/>
                  <a:gd name="T11" fmla="*/ 57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57"/>
                  <a:gd name="T20" fmla="*/ 54 w 54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57">
                    <a:moveTo>
                      <a:pt x="0" y="0"/>
                    </a:moveTo>
                    <a:lnTo>
                      <a:pt x="15" y="15"/>
                    </a:lnTo>
                    <a:lnTo>
                      <a:pt x="15" y="17"/>
                    </a:lnTo>
                    <a:lnTo>
                      <a:pt x="42" y="44"/>
                    </a:lnTo>
                    <a:lnTo>
                      <a:pt x="42" y="46"/>
                    </a:lnTo>
                    <a:lnTo>
                      <a:pt x="54" y="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0" name="Freeform 285"/>
              <p:cNvSpPr>
                <a:spLocks/>
              </p:cNvSpPr>
              <p:nvPr/>
            </p:nvSpPr>
            <p:spPr bwMode="auto">
              <a:xfrm>
                <a:off x="2437" y="3067"/>
                <a:ext cx="47" cy="49"/>
              </a:xfrm>
              <a:custGeom>
                <a:avLst/>
                <a:gdLst>
                  <a:gd name="T0" fmla="*/ 0 w 47"/>
                  <a:gd name="T1" fmla="*/ 0 h 49"/>
                  <a:gd name="T2" fmla="*/ 12 w 47"/>
                  <a:gd name="T3" fmla="*/ 12 h 49"/>
                  <a:gd name="T4" fmla="*/ 12 w 47"/>
                  <a:gd name="T5" fmla="*/ 13 h 49"/>
                  <a:gd name="T6" fmla="*/ 38 w 47"/>
                  <a:gd name="T7" fmla="*/ 40 h 49"/>
                  <a:gd name="T8" fmla="*/ 38 w 47"/>
                  <a:gd name="T9" fmla="*/ 41 h 49"/>
                  <a:gd name="T10" fmla="*/ 47 w 47"/>
                  <a:gd name="T11" fmla="*/ 49 h 4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7"/>
                  <a:gd name="T19" fmla="*/ 0 h 49"/>
                  <a:gd name="T20" fmla="*/ 47 w 47"/>
                  <a:gd name="T21" fmla="*/ 49 h 4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7" h="49">
                    <a:moveTo>
                      <a:pt x="0" y="0"/>
                    </a:moveTo>
                    <a:lnTo>
                      <a:pt x="12" y="12"/>
                    </a:lnTo>
                    <a:lnTo>
                      <a:pt x="12" y="13"/>
                    </a:lnTo>
                    <a:lnTo>
                      <a:pt x="38" y="40"/>
                    </a:lnTo>
                    <a:lnTo>
                      <a:pt x="38" y="41"/>
                    </a:lnTo>
                    <a:lnTo>
                      <a:pt x="47" y="4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1" name="Freeform 286"/>
              <p:cNvSpPr>
                <a:spLocks/>
              </p:cNvSpPr>
              <p:nvPr/>
            </p:nvSpPr>
            <p:spPr bwMode="auto">
              <a:xfrm>
                <a:off x="2437" y="3093"/>
                <a:ext cx="42" cy="44"/>
              </a:xfrm>
              <a:custGeom>
                <a:avLst/>
                <a:gdLst>
                  <a:gd name="T0" fmla="*/ 0 w 42"/>
                  <a:gd name="T1" fmla="*/ 0 h 44"/>
                  <a:gd name="T2" fmla="*/ 16 w 42"/>
                  <a:gd name="T3" fmla="*/ 17 h 44"/>
                  <a:gd name="T4" fmla="*/ 16 w 42"/>
                  <a:gd name="T5" fmla="*/ 18 h 44"/>
                  <a:gd name="T6" fmla="*/ 42 w 42"/>
                  <a:gd name="T7" fmla="*/ 44 h 4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2"/>
                  <a:gd name="T13" fmla="*/ 0 h 44"/>
                  <a:gd name="T14" fmla="*/ 42 w 42"/>
                  <a:gd name="T15" fmla="*/ 44 h 4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2" h="44">
                    <a:moveTo>
                      <a:pt x="0" y="0"/>
                    </a:moveTo>
                    <a:lnTo>
                      <a:pt x="16" y="17"/>
                    </a:lnTo>
                    <a:lnTo>
                      <a:pt x="16" y="18"/>
                    </a:lnTo>
                    <a:lnTo>
                      <a:pt x="42" y="4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2" name="Freeform 287"/>
              <p:cNvSpPr>
                <a:spLocks/>
              </p:cNvSpPr>
              <p:nvPr/>
            </p:nvSpPr>
            <p:spPr bwMode="auto">
              <a:xfrm>
                <a:off x="2437" y="3119"/>
                <a:ext cx="36" cy="39"/>
              </a:xfrm>
              <a:custGeom>
                <a:avLst/>
                <a:gdLst>
                  <a:gd name="T0" fmla="*/ 0 w 36"/>
                  <a:gd name="T1" fmla="*/ 0 h 39"/>
                  <a:gd name="T2" fmla="*/ 4 w 36"/>
                  <a:gd name="T3" fmla="*/ 4 h 39"/>
                  <a:gd name="T4" fmla="*/ 4 w 36"/>
                  <a:gd name="T5" fmla="*/ 6 h 39"/>
                  <a:gd name="T6" fmla="*/ 33 w 36"/>
                  <a:gd name="T7" fmla="*/ 35 h 39"/>
                  <a:gd name="T8" fmla="*/ 33 w 36"/>
                  <a:gd name="T9" fmla="*/ 36 h 39"/>
                  <a:gd name="T10" fmla="*/ 36 w 36"/>
                  <a:gd name="T11" fmla="*/ 39 h 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6"/>
                  <a:gd name="T19" fmla="*/ 0 h 39"/>
                  <a:gd name="T20" fmla="*/ 36 w 36"/>
                  <a:gd name="T21" fmla="*/ 39 h 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6" h="39">
                    <a:moveTo>
                      <a:pt x="0" y="0"/>
                    </a:moveTo>
                    <a:lnTo>
                      <a:pt x="4" y="4"/>
                    </a:lnTo>
                    <a:lnTo>
                      <a:pt x="4" y="6"/>
                    </a:lnTo>
                    <a:lnTo>
                      <a:pt x="33" y="35"/>
                    </a:lnTo>
                    <a:lnTo>
                      <a:pt x="33" y="36"/>
                    </a:lnTo>
                    <a:lnTo>
                      <a:pt x="36" y="3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3" name="Freeform 288"/>
              <p:cNvSpPr>
                <a:spLocks/>
              </p:cNvSpPr>
              <p:nvPr/>
            </p:nvSpPr>
            <p:spPr bwMode="auto">
              <a:xfrm>
                <a:off x="2437" y="3147"/>
                <a:ext cx="29" cy="30"/>
              </a:xfrm>
              <a:custGeom>
                <a:avLst/>
                <a:gdLst>
                  <a:gd name="T0" fmla="*/ 0 w 29"/>
                  <a:gd name="T1" fmla="*/ 0 h 30"/>
                  <a:gd name="T2" fmla="*/ 20 w 29"/>
                  <a:gd name="T3" fmla="*/ 21 h 30"/>
                  <a:gd name="T4" fmla="*/ 20 w 29"/>
                  <a:gd name="T5" fmla="*/ 22 h 30"/>
                  <a:gd name="T6" fmla="*/ 29 w 29"/>
                  <a:gd name="T7" fmla="*/ 30 h 3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9"/>
                  <a:gd name="T13" fmla="*/ 0 h 30"/>
                  <a:gd name="T14" fmla="*/ 29 w 29"/>
                  <a:gd name="T15" fmla="*/ 30 h 3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9" h="30">
                    <a:moveTo>
                      <a:pt x="0" y="0"/>
                    </a:moveTo>
                    <a:lnTo>
                      <a:pt x="20" y="21"/>
                    </a:lnTo>
                    <a:lnTo>
                      <a:pt x="20" y="22"/>
                    </a:lnTo>
                    <a:lnTo>
                      <a:pt x="29" y="3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4" name="Freeform 289"/>
              <p:cNvSpPr>
                <a:spLocks/>
              </p:cNvSpPr>
              <p:nvPr/>
            </p:nvSpPr>
            <p:spPr bwMode="auto">
              <a:xfrm>
                <a:off x="2437" y="3175"/>
                <a:ext cx="23" cy="25"/>
              </a:xfrm>
              <a:custGeom>
                <a:avLst/>
                <a:gdLst>
                  <a:gd name="T0" fmla="*/ 0 w 23"/>
                  <a:gd name="T1" fmla="*/ 0 h 25"/>
                  <a:gd name="T2" fmla="*/ 7 w 23"/>
                  <a:gd name="T3" fmla="*/ 7 h 25"/>
                  <a:gd name="T4" fmla="*/ 7 w 23"/>
                  <a:gd name="T5" fmla="*/ 8 h 25"/>
                  <a:gd name="T6" fmla="*/ 23 w 23"/>
                  <a:gd name="T7" fmla="*/ 25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5"/>
                  <a:gd name="T14" fmla="*/ 23 w 23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5">
                    <a:moveTo>
                      <a:pt x="0" y="0"/>
                    </a:moveTo>
                    <a:lnTo>
                      <a:pt x="7" y="7"/>
                    </a:lnTo>
                    <a:lnTo>
                      <a:pt x="7" y="8"/>
                    </a:lnTo>
                    <a:lnTo>
                      <a:pt x="23" y="2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5" name="Line 290"/>
              <p:cNvSpPr>
                <a:spLocks noChangeShapeType="1"/>
              </p:cNvSpPr>
              <p:nvPr/>
            </p:nvSpPr>
            <p:spPr bwMode="auto">
              <a:xfrm>
                <a:off x="2437" y="3201"/>
                <a:ext cx="18" cy="1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6" name="Freeform 291"/>
              <p:cNvSpPr>
                <a:spLocks/>
              </p:cNvSpPr>
              <p:nvPr/>
            </p:nvSpPr>
            <p:spPr bwMode="auto">
              <a:xfrm>
                <a:off x="2437" y="3227"/>
                <a:ext cx="13" cy="16"/>
              </a:xfrm>
              <a:custGeom>
                <a:avLst/>
                <a:gdLst>
                  <a:gd name="T0" fmla="*/ 0 w 13"/>
                  <a:gd name="T1" fmla="*/ 0 h 16"/>
                  <a:gd name="T2" fmla="*/ 9 w 13"/>
                  <a:gd name="T3" fmla="*/ 10 h 16"/>
                  <a:gd name="T4" fmla="*/ 9 w 13"/>
                  <a:gd name="T5" fmla="*/ 11 h 16"/>
                  <a:gd name="T6" fmla="*/ 13 w 13"/>
                  <a:gd name="T7" fmla="*/ 16 h 1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16"/>
                  <a:gd name="T14" fmla="*/ 13 w 13"/>
                  <a:gd name="T15" fmla="*/ 16 h 1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16">
                    <a:moveTo>
                      <a:pt x="0" y="0"/>
                    </a:moveTo>
                    <a:lnTo>
                      <a:pt x="9" y="10"/>
                    </a:lnTo>
                    <a:lnTo>
                      <a:pt x="9" y="11"/>
                    </a:lnTo>
                    <a:lnTo>
                      <a:pt x="13" y="1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7" name="Line 292"/>
              <p:cNvSpPr>
                <a:spLocks noChangeShapeType="1"/>
              </p:cNvSpPr>
              <p:nvPr/>
            </p:nvSpPr>
            <p:spPr bwMode="auto">
              <a:xfrm>
                <a:off x="2437" y="3255"/>
                <a:ext cx="9" cy="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8" name="Line 293"/>
              <p:cNvSpPr>
                <a:spLocks noChangeShapeType="1"/>
              </p:cNvSpPr>
              <p:nvPr/>
            </p:nvSpPr>
            <p:spPr bwMode="auto">
              <a:xfrm>
                <a:off x="2437" y="3281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39" name="Freeform 294"/>
              <p:cNvSpPr>
                <a:spLocks/>
              </p:cNvSpPr>
              <p:nvPr/>
            </p:nvSpPr>
            <p:spPr bwMode="auto">
              <a:xfrm>
                <a:off x="2437" y="3308"/>
                <a:ext cx="2" cy="4"/>
              </a:xfrm>
              <a:custGeom>
                <a:avLst/>
                <a:gdLst>
                  <a:gd name="T0" fmla="*/ 0 w 2"/>
                  <a:gd name="T1" fmla="*/ 0 h 4"/>
                  <a:gd name="T2" fmla="*/ 0 w 2"/>
                  <a:gd name="T3" fmla="*/ 1 h 4"/>
                  <a:gd name="T4" fmla="*/ 1 w 2"/>
                  <a:gd name="T5" fmla="*/ 2 h 4"/>
                  <a:gd name="T6" fmla="*/ 2 w 2"/>
                  <a:gd name="T7" fmla="*/ 4 h 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"/>
                  <a:gd name="T13" fmla="*/ 0 h 4"/>
                  <a:gd name="T14" fmla="*/ 2 w 2"/>
                  <a:gd name="T15" fmla="*/ 4 h 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" h="4">
                    <a:moveTo>
                      <a:pt x="0" y="0"/>
                    </a:moveTo>
                    <a:lnTo>
                      <a:pt x="0" y="1"/>
                    </a:lnTo>
                    <a:lnTo>
                      <a:pt x="1" y="2"/>
                    </a:lnTo>
                    <a:lnTo>
                      <a:pt x="2" y="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0" name="Line 26"/>
              <p:cNvSpPr>
                <a:spLocks noChangeShapeType="1"/>
              </p:cNvSpPr>
              <p:nvPr/>
            </p:nvSpPr>
            <p:spPr bwMode="auto">
              <a:xfrm flipV="1">
                <a:off x="2875" y="2328"/>
                <a:ext cx="2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1" name="Line 27"/>
              <p:cNvSpPr>
                <a:spLocks noChangeShapeType="1"/>
              </p:cNvSpPr>
              <p:nvPr/>
            </p:nvSpPr>
            <p:spPr bwMode="auto">
              <a:xfrm flipV="1">
                <a:off x="2875" y="2360"/>
                <a:ext cx="9" cy="1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2" name="Freeform 28"/>
              <p:cNvSpPr>
                <a:spLocks/>
              </p:cNvSpPr>
              <p:nvPr/>
            </p:nvSpPr>
            <p:spPr bwMode="auto">
              <a:xfrm>
                <a:off x="2875" y="2387"/>
                <a:ext cx="20" cy="22"/>
              </a:xfrm>
              <a:custGeom>
                <a:avLst/>
                <a:gdLst>
                  <a:gd name="T0" fmla="*/ 0 w 20"/>
                  <a:gd name="T1" fmla="*/ 22 h 22"/>
                  <a:gd name="T2" fmla="*/ 9 w 20"/>
                  <a:gd name="T3" fmla="*/ 12 h 22"/>
                  <a:gd name="T4" fmla="*/ 9 w 20"/>
                  <a:gd name="T5" fmla="*/ 11 h 22"/>
                  <a:gd name="T6" fmla="*/ 20 w 20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2"/>
                  <a:gd name="T14" fmla="*/ 20 w 2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2">
                    <a:moveTo>
                      <a:pt x="0" y="22"/>
                    </a:moveTo>
                    <a:lnTo>
                      <a:pt x="9" y="12"/>
                    </a:lnTo>
                    <a:lnTo>
                      <a:pt x="9" y="11"/>
                    </a:lnTo>
                    <a:lnTo>
                      <a:pt x="2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3" name="Freeform 29"/>
              <p:cNvSpPr>
                <a:spLocks/>
              </p:cNvSpPr>
              <p:nvPr/>
            </p:nvSpPr>
            <p:spPr bwMode="auto">
              <a:xfrm>
                <a:off x="2875" y="2413"/>
                <a:ext cx="31" cy="33"/>
              </a:xfrm>
              <a:custGeom>
                <a:avLst/>
                <a:gdLst>
                  <a:gd name="T0" fmla="*/ 0 w 31"/>
                  <a:gd name="T1" fmla="*/ 33 h 33"/>
                  <a:gd name="T2" fmla="*/ 27 w 31"/>
                  <a:gd name="T3" fmla="*/ 5 h 33"/>
                  <a:gd name="T4" fmla="*/ 27 w 31"/>
                  <a:gd name="T5" fmla="*/ 4 h 33"/>
                  <a:gd name="T6" fmla="*/ 31 w 31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33"/>
                  <a:gd name="T14" fmla="*/ 31 w 31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33">
                    <a:moveTo>
                      <a:pt x="0" y="33"/>
                    </a:moveTo>
                    <a:lnTo>
                      <a:pt x="27" y="5"/>
                    </a:lnTo>
                    <a:lnTo>
                      <a:pt x="27" y="4"/>
                    </a:lnTo>
                    <a:lnTo>
                      <a:pt x="3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4" name="Freeform 30"/>
              <p:cNvSpPr>
                <a:spLocks/>
              </p:cNvSpPr>
              <p:nvPr/>
            </p:nvSpPr>
            <p:spPr bwMode="auto">
              <a:xfrm>
                <a:off x="2875" y="2438"/>
                <a:ext cx="45" cy="47"/>
              </a:xfrm>
              <a:custGeom>
                <a:avLst/>
                <a:gdLst>
                  <a:gd name="T0" fmla="*/ 0 w 45"/>
                  <a:gd name="T1" fmla="*/ 47 h 47"/>
                  <a:gd name="T2" fmla="*/ 25 w 45"/>
                  <a:gd name="T3" fmla="*/ 22 h 47"/>
                  <a:gd name="T4" fmla="*/ 25 w 45"/>
                  <a:gd name="T5" fmla="*/ 21 h 47"/>
                  <a:gd name="T6" fmla="*/ 45 w 45"/>
                  <a:gd name="T7" fmla="*/ 0 h 4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7"/>
                  <a:gd name="T14" fmla="*/ 45 w 45"/>
                  <a:gd name="T15" fmla="*/ 47 h 4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7">
                    <a:moveTo>
                      <a:pt x="0" y="47"/>
                    </a:moveTo>
                    <a:lnTo>
                      <a:pt x="25" y="22"/>
                    </a:lnTo>
                    <a:lnTo>
                      <a:pt x="25" y="21"/>
                    </a:lnTo>
                    <a:lnTo>
                      <a:pt x="4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5" name="Freeform 31"/>
              <p:cNvSpPr>
                <a:spLocks/>
              </p:cNvSpPr>
              <p:nvPr/>
            </p:nvSpPr>
            <p:spPr bwMode="auto">
              <a:xfrm>
                <a:off x="2875" y="2461"/>
                <a:ext cx="59" cy="63"/>
              </a:xfrm>
              <a:custGeom>
                <a:avLst/>
                <a:gdLst>
                  <a:gd name="T0" fmla="*/ 0 w 59"/>
                  <a:gd name="T1" fmla="*/ 63 h 63"/>
                  <a:gd name="T2" fmla="*/ 15 w 59"/>
                  <a:gd name="T3" fmla="*/ 47 h 63"/>
                  <a:gd name="T4" fmla="*/ 15 w 59"/>
                  <a:gd name="T5" fmla="*/ 46 h 63"/>
                  <a:gd name="T6" fmla="*/ 44 w 59"/>
                  <a:gd name="T7" fmla="*/ 17 h 63"/>
                  <a:gd name="T8" fmla="*/ 44 w 59"/>
                  <a:gd name="T9" fmla="*/ 16 h 63"/>
                  <a:gd name="T10" fmla="*/ 59 w 59"/>
                  <a:gd name="T11" fmla="*/ 0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9"/>
                  <a:gd name="T19" fmla="*/ 0 h 63"/>
                  <a:gd name="T20" fmla="*/ 59 w 59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9" h="63">
                    <a:moveTo>
                      <a:pt x="0" y="63"/>
                    </a:moveTo>
                    <a:lnTo>
                      <a:pt x="15" y="47"/>
                    </a:lnTo>
                    <a:lnTo>
                      <a:pt x="15" y="46"/>
                    </a:lnTo>
                    <a:lnTo>
                      <a:pt x="44" y="17"/>
                    </a:lnTo>
                    <a:lnTo>
                      <a:pt x="44" y="16"/>
                    </a:lnTo>
                    <a:lnTo>
                      <a:pt x="5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6" name="Freeform 32"/>
              <p:cNvSpPr>
                <a:spLocks/>
              </p:cNvSpPr>
              <p:nvPr/>
            </p:nvSpPr>
            <p:spPr bwMode="auto">
              <a:xfrm>
                <a:off x="2875" y="2488"/>
                <a:ext cx="70" cy="74"/>
              </a:xfrm>
              <a:custGeom>
                <a:avLst/>
                <a:gdLst>
                  <a:gd name="T0" fmla="*/ 0 w 70"/>
                  <a:gd name="T1" fmla="*/ 74 h 74"/>
                  <a:gd name="T2" fmla="*/ 5 w 70"/>
                  <a:gd name="T3" fmla="*/ 69 h 74"/>
                  <a:gd name="T4" fmla="*/ 5 w 70"/>
                  <a:gd name="T5" fmla="*/ 67 h 74"/>
                  <a:gd name="T6" fmla="*/ 33 w 70"/>
                  <a:gd name="T7" fmla="*/ 40 h 74"/>
                  <a:gd name="T8" fmla="*/ 33 w 70"/>
                  <a:gd name="T9" fmla="*/ 38 h 74"/>
                  <a:gd name="T10" fmla="*/ 62 w 70"/>
                  <a:gd name="T11" fmla="*/ 9 h 74"/>
                  <a:gd name="T12" fmla="*/ 62 w 70"/>
                  <a:gd name="T13" fmla="*/ 8 h 74"/>
                  <a:gd name="T14" fmla="*/ 70 w 70"/>
                  <a:gd name="T15" fmla="*/ 0 h 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0"/>
                  <a:gd name="T25" fmla="*/ 0 h 74"/>
                  <a:gd name="T26" fmla="*/ 70 w 70"/>
                  <a:gd name="T27" fmla="*/ 74 h 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0" h="74">
                    <a:moveTo>
                      <a:pt x="0" y="74"/>
                    </a:moveTo>
                    <a:lnTo>
                      <a:pt x="5" y="69"/>
                    </a:lnTo>
                    <a:lnTo>
                      <a:pt x="5" y="67"/>
                    </a:lnTo>
                    <a:lnTo>
                      <a:pt x="33" y="40"/>
                    </a:lnTo>
                    <a:lnTo>
                      <a:pt x="33" y="38"/>
                    </a:lnTo>
                    <a:lnTo>
                      <a:pt x="62" y="9"/>
                    </a:lnTo>
                    <a:lnTo>
                      <a:pt x="62" y="8"/>
                    </a:lnTo>
                    <a:lnTo>
                      <a:pt x="7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7" name="Freeform 33"/>
              <p:cNvSpPr>
                <a:spLocks/>
              </p:cNvSpPr>
              <p:nvPr/>
            </p:nvSpPr>
            <p:spPr bwMode="auto">
              <a:xfrm>
                <a:off x="2875" y="2515"/>
                <a:ext cx="80" cy="85"/>
              </a:xfrm>
              <a:custGeom>
                <a:avLst/>
                <a:gdLst>
                  <a:gd name="T0" fmla="*/ 0 w 80"/>
                  <a:gd name="T1" fmla="*/ 85 h 85"/>
                  <a:gd name="T2" fmla="*/ 23 w 80"/>
                  <a:gd name="T3" fmla="*/ 61 h 85"/>
                  <a:gd name="T4" fmla="*/ 23 w 80"/>
                  <a:gd name="T5" fmla="*/ 60 h 85"/>
                  <a:gd name="T6" fmla="*/ 51 w 80"/>
                  <a:gd name="T7" fmla="*/ 32 h 85"/>
                  <a:gd name="T8" fmla="*/ 51 w 80"/>
                  <a:gd name="T9" fmla="*/ 31 h 85"/>
                  <a:gd name="T10" fmla="*/ 80 w 80"/>
                  <a:gd name="T11" fmla="*/ 2 h 85"/>
                  <a:gd name="T12" fmla="*/ 80 w 80"/>
                  <a:gd name="T13" fmla="*/ 0 h 8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0"/>
                  <a:gd name="T22" fmla="*/ 0 h 85"/>
                  <a:gd name="T23" fmla="*/ 80 w 80"/>
                  <a:gd name="T24" fmla="*/ 85 h 8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0" h="85">
                    <a:moveTo>
                      <a:pt x="0" y="85"/>
                    </a:moveTo>
                    <a:lnTo>
                      <a:pt x="23" y="61"/>
                    </a:lnTo>
                    <a:lnTo>
                      <a:pt x="23" y="60"/>
                    </a:lnTo>
                    <a:lnTo>
                      <a:pt x="51" y="32"/>
                    </a:lnTo>
                    <a:lnTo>
                      <a:pt x="51" y="31"/>
                    </a:lnTo>
                    <a:lnTo>
                      <a:pt x="80" y="2"/>
                    </a:lnTo>
                    <a:lnTo>
                      <a:pt x="8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8" name="Freeform 34"/>
              <p:cNvSpPr>
                <a:spLocks/>
              </p:cNvSpPr>
              <p:nvPr/>
            </p:nvSpPr>
            <p:spPr bwMode="auto">
              <a:xfrm>
                <a:off x="2875" y="2546"/>
                <a:ext cx="88" cy="94"/>
              </a:xfrm>
              <a:custGeom>
                <a:avLst/>
                <a:gdLst>
                  <a:gd name="T0" fmla="*/ 0 w 88"/>
                  <a:gd name="T1" fmla="*/ 94 h 94"/>
                  <a:gd name="T2" fmla="*/ 1 w 88"/>
                  <a:gd name="T3" fmla="*/ 93 h 94"/>
                  <a:gd name="T4" fmla="*/ 1 w 88"/>
                  <a:gd name="T5" fmla="*/ 91 h 94"/>
                  <a:gd name="T6" fmla="*/ 27 w 88"/>
                  <a:gd name="T7" fmla="*/ 65 h 94"/>
                  <a:gd name="T8" fmla="*/ 27 w 88"/>
                  <a:gd name="T9" fmla="*/ 64 h 94"/>
                  <a:gd name="T10" fmla="*/ 54 w 88"/>
                  <a:gd name="T11" fmla="*/ 37 h 94"/>
                  <a:gd name="T12" fmla="*/ 54 w 88"/>
                  <a:gd name="T13" fmla="*/ 36 h 94"/>
                  <a:gd name="T14" fmla="*/ 80 w 88"/>
                  <a:gd name="T15" fmla="*/ 9 h 94"/>
                  <a:gd name="T16" fmla="*/ 80 w 88"/>
                  <a:gd name="T17" fmla="*/ 8 h 94"/>
                  <a:gd name="T18" fmla="*/ 88 w 88"/>
                  <a:gd name="T19" fmla="*/ 0 h 9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8"/>
                  <a:gd name="T31" fmla="*/ 0 h 94"/>
                  <a:gd name="T32" fmla="*/ 88 w 88"/>
                  <a:gd name="T33" fmla="*/ 94 h 9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8" h="94">
                    <a:moveTo>
                      <a:pt x="0" y="94"/>
                    </a:moveTo>
                    <a:lnTo>
                      <a:pt x="1" y="93"/>
                    </a:lnTo>
                    <a:lnTo>
                      <a:pt x="1" y="91"/>
                    </a:lnTo>
                    <a:lnTo>
                      <a:pt x="27" y="65"/>
                    </a:lnTo>
                    <a:lnTo>
                      <a:pt x="27" y="64"/>
                    </a:lnTo>
                    <a:lnTo>
                      <a:pt x="54" y="37"/>
                    </a:lnTo>
                    <a:lnTo>
                      <a:pt x="54" y="36"/>
                    </a:lnTo>
                    <a:lnTo>
                      <a:pt x="80" y="9"/>
                    </a:lnTo>
                    <a:lnTo>
                      <a:pt x="80" y="8"/>
                    </a:lnTo>
                    <a:lnTo>
                      <a:pt x="8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49" name="Freeform 35"/>
              <p:cNvSpPr>
                <a:spLocks/>
              </p:cNvSpPr>
              <p:nvPr/>
            </p:nvSpPr>
            <p:spPr bwMode="auto">
              <a:xfrm>
                <a:off x="2875" y="2582"/>
                <a:ext cx="91" cy="97"/>
              </a:xfrm>
              <a:custGeom>
                <a:avLst/>
                <a:gdLst>
                  <a:gd name="T0" fmla="*/ 0 w 91"/>
                  <a:gd name="T1" fmla="*/ 97 h 97"/>
                  <a:gd name="T2" fmla="*/ 4 w 91"/>
                  <a:gd name="T3" fmla="*/ 93 h 97"/>
                  <a:gd name="T4" fmla="*/ 4 w 91"/>
                  <a:gd name="T5" fmla="*/ 91 h 97"/>
                  <a:gd name="T6" fmla="*/ 31 w 91"/>
                  <a:gd name="T7" fmla="*/ 64 h 97"/>
                  <a:gd name="T8" fmla="*/ 31 w 91"/>
                  <a:gd name="T9" fmla="*/ 62 h 97"/>
                  <a:gd name="T10" fmla="*/ 60 w 91"/>
                  <a:gd name="T11" fmla="*/ 33 h 97"/>
                  <a:gd name="T12" fmla="*/ 60 w 91"/>
                  <a:gd name="T13" fmla="*/ 32 h 97"/>
                  <a:gd name="T14" fmla="*/ 88 w 91"/>
                  <a:gd name="T15" fmla="*/ 4 h 97"/>
                  <a:gd name="T16" fmla="*/ 88 w 91"/>
                  <a:gd name="T17" fmla="*/ 3 h 97"/>
                  <a:gd name="T18" fmla="*/ 91 w 91"/>
                  <a:gd name="T19" fmla="*/ 0 h 9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1"/>
                  <a:gd name="T31" fmla="*/ 0 h 97"/>
                  <a:gd name="T32" fmla="*/ 91 w 91"/>
                  <a:gd name="T33" fmla="*/ 97 h 97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1" h="97">
                    <a:moveTo>
                      <a:pt x="0" y="97"/>
                    </a:moveTo>
                    <a:lnTo>
                      <a:pt x="4" y="93"/>
                    </a:lnTo>
                    <a:lnTo>
                      <a:pt x="4" y="91"/>
                    </a:lnTo>
                    <a:lnTo>
                      <a:pt x="31" y="64"/>
                    </a:lnTo>
                    <a:lnTo>
                      <a:pt x="31" y="62"/>
                    </a:lnTo>
                    <a:lnTo>
                      <a:pt x="60" y="33"/>
                    </a:lnTo>
                    <a:lnTo>
                      <a:pt x="60" y="32"/>
                    </a:lnTo>
                    <a:lnTo>
                      <a:pt x="88" y="4"/>
                    </a:lnTo>
                    <a:lnTo>
                      <a:pt x="88" y="3"/>
                    </a:lnTo>
                    <a:lnTo>
                      <a:pt x="9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0" name="Freeform 36"/>
              <p:cNvSpPr>
                <a:spLocks/>
              </p:cNvSpPr>
              <p:nvPr/>
            </p:nvSpPr>
            <p:spPr bwMode="auto">
              <a:xfrm>
                <a:off x="2875" y="2619"/>
                <a:ext cx="92" cy="97"/>
              </a:xfrm>
              <a:custGeom>
                <a:avLst/>
                <a:gdLst>
                  <a:gd name="T0" fmla="*/ 0 w 92"/>
                  <a:gd name="T1" fmla="*/ 97 h 97"/>
                  <a:gd name="T2" fmla="*/ 22 w 92"/>
                  <a:gd name="T3" fmla="*/ 75 h 97"/>
                  <a:gd name="T4" fmla="*/ 22 w 92"/>
                  <a:gd name="T5" fmla="*/ 74 h 97"/>
                  <a:gd name="T6" fmla="*/ 49 w 92"/>
                  <a:gd name="T7" fmla="*/ 46 h 97"/>
                  <a:gd name="T8" fmla="*/ 49 w 92"/>
                  <a:gd name="T9" fmla="*/ 45 h 97"/>
                  <a:gd name="T10" fmla="*/ 78 w 92"/>
                  <a:gd name="T11" fmla="*/ 15 h 97"/>
                  <a:gd name="T12" fmla="*/ 78 w 92"/>
                  <a:gd name="T13" fmla="*/ 14 h 97"/>
                  <a:gd name="T14" fmla="*/ 92 w 92"/>
                  <a:gd name="T15" fmla="*/ 0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2"/>
                  <a:gd name="T25" fmla="*/ 0 h 97"/>
                  <a:gd name="T26" fmla="*/ 92 w 92"/>
                  <a:gd name="T27" fmla="*/ 97 h 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2" h="97">
                    <a:moveTo>
                      <a:pt x="0" y="97"/>
                    </a:moveTo>
                    <a:lnTo>
                      <a:pt x="22" y="75"/>
                    </a:lnTo>
                    <a:lnTo>
                      <a:pt x="22" y="74"/>
                    </a:lnTo>
                    <a:lnTo>
                      <a:pt x="49" y="46"/>
                    </a:lnTo>
                    <a:lnTo>
                      <a:pt x="49" y="45"/>
                    </a:lnTo>
                    <a:lnTo>
                      <a:pt x="78" y="15"/>
                    </a:lnTo>
                    <a:lnTo>
                      <a:pt x="78" y="14"/>
                    </a:lnTo>
                    <a:lnTo>
                      <a:pt x="9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1" name="Freeform 37"/>
              <p:cNvSpPr>
                <a:spLocks/>
              </p:cNvSpPr>
              <p:nvPr/>
            </p:nvSpPr>
            <p:spPr bwMode="auto">
              <a:xfrm>
                <a:off x="2875" y="2662"/>
                <a:ext cx="88" cy="93"/>
              </a:xfrm>
              <a:custGeom>
                <a:avLst/>
                <a:gdLst>
                  <a:gd name="T0" fmla="*/ 0 w 88"/>
                  <a:gd name="T1" fmla="*/ 93 h 93"/>
                  <a:gd name="T2" fmla="*/ 11 w 88"/>
                  <a:gd name="T3" fmla="*/ 82 h 93"/>
                  <a:gd name="T4" fmla="*/ 11 w 88"/>
                  <a:gd name="T5" fmla="*/ 80 h 93"/>
                  <a:gd name="T6" fmla="*/ 40 w 88"/>
                  <a:gd name="T7" fmla="*/ 51 h 93"/>
                  <a:gd name="T8" fmla="*/ 40 w 88"/>
                  <a:gd name="T9" fmla="*/ 50 h 93"/>
                  <a:gd name="T10" fmla="*/ 67 w 88"/>
                  <a:gd name="T11" fmla="*/ 22 h 93"/>
                  <a:gd name="T12" fmla="*/ 67 w 88"/>
                  <a:gd name="T13" fmla="*/ 21 h 93"/>
                  <a:gd name="T14" fmla="*/ 88 w 88"/>
                  <a:gd name="T15" fmla="*/ 0 h 9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8"/>
                  <a:gd name="T25" fmla="*/ 0 h 93"/>
                  <a:gd name="T26" fmla="*/ 88 w 88"/>
                  <a:gd name="T27" fmla="*/ 93 h 9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8" h="93">
                    <a:moveTo>
                      <a:pt x="0" y="93"/>
                    </a:moveTo>
                    <a:lnTo>
                      <a:pt x="11" y="82"/>
                    </a:lnTo>
                    <a:lnTo>
                      <a:pt x="11" y="80"/>
                    </a:lnTo>
                    <a:lnTo>
                      <a:pt x="40" y="51"/>
                    </a:lnTo>
                    <a:lnTo>
                      <a:pt x="40" y="50"/>
                    </a:lnTo>
                    <a:lnTo>
                      <a:pt x="67" y="22"/>
                    </a:lnTo>
                    <a:lnTo>
                      <a:pt x="67" y="21"/>
                    </a:lnTo>
                    <a:lnTo>
                      <a:pt x="8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2" name="Freeform 38"/>
              <p:cNvSpPr>
                <a:spLocks/>
              </p:cNvSpPr>
              <p:nvPr/>
            </p:nvSpPr>
            <p:spPr bwMode="auto">
              <a:xfrm>
                <a:off x="2875" y="2709"/>
                <a:ext cx="80" cy="85"/>
              </a:xfrm>
              <a:custGeom>
                <a:avLst/>
                <a:gdLst>
                  <a:gd name="T0" fmla="*/ 0 w 80"/>
                  <a:gd name="T1" fmla="*/ 85 h 85"/>
                  <a:gd name="T2" fmla="*/ 2 w 80"/>
                  <a:gd name="T3" fmla="*/ 82 h 85"/>
                  <a:gd name="T4" fmla="*/ 2 w 80"/>
                  <a:gd name="T5" fmla="*/ 81 h 85"/>
                  <a:gd name="T6" fmla="*/ 30 w 80"/>
                  <a:gd name="T7" fmla="*/ 53 h 85"/>
                  <a:gd name="T8" fmla="*/ 30 w 80"/>
                  <a:gd name="T9" fmla="*/ 51 h 85"/>
                  <a:gd name="T10" fmla="*/ 58 w 80"/>
                  <a:gd name="T11" fmla="*/ 24 h 85"/>
                  <a:gd name="T12" fmla="*/ 58 w 80"/>
                  <a:gd name="T13" fmla="*/ 22 h 85"/>
                  <a:gd name="T14" fmla="*/ 80 w 80"/>
                  <a:gd name="T15" fmla="*/ 0 h 8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0"/>
                  <a:gd name="T25" fmla="*/ 0 h 85"/>
                  <a:gd name="T26" fmla="*/ 80 w 80"/>
                  <a:gd name="T27" fmla="*/ 85 h 8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0" h="85">
                    <a:moveTo>
                      <a:pt x="0" y="85"/>
                    </a:moveTo>
                    <a:lnTo>
                      <a:pt x="2" y="82"/>
                    </a:lnTo>
                    <a:lnTo>
                      <a:pt x="2" y="81"/>
                    </a:lnTo>
                    <a:lnTo>
                      <a:pt x="30" y="53"/>
                    </a:lnTo>
                    <a:lnTo>
                      <a:pt x="30" y="51"/>
                    </a:lnTo>
                    <a:lnTo>
                      <a:pt x="58" y="24"/>
                    </a:lnTo>
                    <a:lnTo>
                      <a:pt x="58" y="22"/>
                    </a:lnTo>
                    <a:lnTo>
                      <a:pt x="8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3" name="Freeform 39"/>
              <p:cNvSpPr>
                <a:spLocks/>
              </p:cNvSpPr>
              <p:nvPr/>
            </p:nvSpPr>
            <p:spPr bwMode="auto">
              <a:xfrm>
                <a:off x="2875" y="2766"/>
                <a:ext cx="62" cy="65"/>
              </a:xfrm>
              <a:custGeom>
                <a:avLst/>
                <a:gdLst>
                  <a:gd name="T0" fmla="*/ 0 w 62"/>
                  <a:gd name="T1" fmla="*/ 65 h 65"/>
                  <a:gd name="T2" fmla="*/ 27 w 62"/>
                  <a:gd name="T3" fmla="*/ 37 h 65"/>
                  <a:gd name="T4" fmla="*/ 27 w 62"/>
                  <a:gd name="T5" fmla="*/ 36 h 65"/>
                  <a:gd name="T6" fmla="*/ 58 w 62"/>
                  <a:gd name="T7" fmla="*/ 6 h 65"/>
                  <a:gd name="T8" fmla="*/ 58 w 62"/>
                  <a:gd name="T9" fmla="*/ 4 h 65"/>
                  <a:gd name="T10" fmla="*/ 62 w 62"/>
                  <a:gd name="T11" fmla="*/ 0 h 6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65"/>
                  <a:gd name="T20" fmla="*/ 62 w 62"/>
                  <a:gd name="T21" fmla="*/ 65 h 6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65">
                    <a:moveTo>
                      <a:pt x="0" y="65"/>
                    </a:moveTo>
                    <a:lnTo>
                      <a:pt x="27" y="37"/>
                    </a:lnTo>
                    <a:lnTo>
                      <a:pt x="27" y="36"/>
                    </a:lnTo>
                    <a:lnTo>
                      <a:pt x="58" y="6"/>
                    </a:lnTo>
                    <a:lnTo>
                      <a:pt x="58" y="4"/>
                    </a:lnTo>
                    <a:lnTo>
                      <a:pt x="6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4" name="Freeform 40"/>
              <p:cNvSpPr>
                <a:spLocks/>
              </p:cNvSpPr>
              <p:nvPr/>
            </p:nvSpPr>
            <p:spPr bwMode="auto">
              <a:xfrm>
                <a:off x="2875" y="2835"/>
                <a:ext cx="33" cy="35"/>
              </a:xfrm>
              <a:custGeom>
                <a:avLst/>
                <a:gdLst>
                  <a:gd name="T0" fmla="*/ 0 w 33"/>
                  <a:gd name="T1" fmla="*/ 35 h 35"/>
                  <a:gd name="T2" fmla="*/ 15 w 33"/>
                  <a:gd name="T3" fmla="*/ 20 h 35"/>
                  <a:gd name="T4" fmla="*/ 15 w 33"/>
                  <a:gd name="T5" fmla="*/ 18 h 35"/>
                  <a:gd name="T6" fmla="*/ 33 w 33"/>
                  <a:gd name="T7" fmla="*/ 0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3"/>
                  <a:gd name="T13" fmla="*/ 0 h 35"/>
                  <a:gd name="T14" fmla="*/ 33 w 33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3" h="35">
                    <a:moveTo>
                      <a:pt x="0" y="35"/>
                    </a:moveTo>
                    <a:lnTo>
                      <a:pt x="15" y="20"/>
                    </a:lnTo>
                    <a:lnTo>
                      <a:pt x="15" y="18"/>
                    </a:lnTo>
                    <a:lnTo>
                      <a:pt x="3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5" name="Freeform 41"/>
              <p:cNvSpPr>
                <a:spLocks/>
              </p:cNvSpPr>
              <p:nvPr/>
            </p:nvSpPr>
            <p:spPr bwMode="auto">
              <a:xfrm>
                <a:off x="2875" y="2896"/>
                <a:ext cx="11" cy="13"/>
              </a:xfrm>
              <a:custGeom>
                <a:avLst/>
                <a:gdLst>
                  <a:gd name="T0" fmla="*/ 0 w 11"/>
                  <a:gd name="T1" fmla="*/ 13 h 13"/>
                  <a:gd name="T2" fmla="*/ 0 w 11"/>
                  <a:gd name="T3" fmla="*/ 11 h 13"/>
                  <a:gd name="T4" fmla="*/ 1 w 11"/>
                  <a:gd name="T5" fmla="*/ 10 h 13"/>
                  <a:gd name="T6" fmla="*/ 11 w 11"/>
                  <a:gd name="T7" fmla="*/ 0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13"/>
                  <a:gd name="T14" fmla="*/ 11 w 11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13">
                    <a:moveTo>
                      <a:pt x="0" y="13"/>
                    </a:moveTo>
                    <a:lnTo>
                      <a:pt x="0" y="11"/>
                    </a:lnTo>
                    <a:lnTo>
                      <a:pt x="1" y="10"/>
                    </a:lnTo>
                    <a:lnTo>
                      <a:pt x="1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6" name="Line 42"/>
              <p:cNvSpPr>
                <a:spLocks noChangeShapeType="1"/>
              </p:cNvSpPr>
              <p:nvPr/>
            </p:nvSpPr>
            <p:spPr bwMode="auto">
              <a:xfrm flipV="1">
                <a:off x="2875" y="2946"/>
                <a:ext cx="1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7" name="Line 43"/>
              <p:cNvSpPr>
                <a:spLocks noChangeShapeType="1"/>
              </p:cNvSpPr>
              <p:nvPr/>
            </p:nvSpPr>
            <p:spPr bwMode="auto">
              <a:xfrm flipV="1">
                <a:off x="2875" y="2337"/>
                <a:ext cx="4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8" name="Freeform 44"/>
              <p:cNvSpPr>
                <a:spLocks/>
              </p:cNvSpPr>
              <p:nvPr/>
            </p:nvSpPr>
            <p:spPr bwMode="auto">
              <a:xfrm>
                <a:off x="2875" y="2366"/>
                <a:ext cx="12" cy="14"/>
              </a:xfrm>
              <a:custGeom>
                <a:avLst/>
                <a:gdLst>
                  <a:gd name="T0" fmla="*/ 0 w 12"/>
                  <a:gd name="T1" fmla="*/ 14 h 14"/>
                  <a:gd name="T2" fmla="*/ 2 w 12"/>
                  <a:gd name="T3" fmla="*/ 11 h 14"/>
                  <a:gd name="T4" fmla="*/ 2 w 12"/>
                  <a:gd name="T5" fmla="*/ 9 h 14"/>
                  <a:gd name="T6" fmla="*/ 12 w 12"/>
                  <a:gd name="T7" fmla="*/ 0 h 1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"/>
                  <a:gd name="T13" fmla="*/ 0 h 14"/>
                  <a:gd name="T14" fmla="*/ 12 w 12"/>
                  <a:gd name="T15" fmla="*/ 14 h 1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" h="14">
                    <a:moveTo>
                      <a:pt x="0" y="14"/>
                    </a:moveTo>
                    <a:lnTo>
                      <a:pt x="2" y="11"/>
                    </a:lnTo>
                    <a:lnTo>
                      <a:pt x="2" y="9"/>
                    </a:lnTo>
                    <a:lnTo>
                      <a:pt x="1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59" name="Freeform 45"/>
              <p:cNvSpPr>
                <a:spLocks/>
              </p:cNvSpPr>
              <p:nvPr/>
            </p:nvSpPr>
            <p:spPr bwMode="auto">
              <a:xfrm>
                <a:off x="2875" y="2393"/>
                <a:ext cx="22" cy="24"/>
              </a:xfrm>
              <a:custGeom>
                <a:avLst/>
                <a:gdLst>
                  <a:gd name="T0" fmla="*/ 0 w 22"/>
                  <a:gd name="T1" fmla="*/ 24 h 24"/>
                  <a:gd name="T2" fmla="*/ 20 w 22"/>
                  <a:gd name="T3" fmla="*/ 3 h 24"/>
                  <a:gd name="T4" fmla="*/ 20 w 22"/>
                  <a:gd name="T5" fmla="*/ 2 h 24"/>
                  <a:gd name="T6" fmla="*/ 22 w 22"/>
                  <a:gd name="T7" fmla="*/ 0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4"/>
                  <a:gd name="T14" fmla="*/ 22 w 22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4">
                    <a:moveTo>
                      <a:pt x="0" y="24"/>
                    </a:moveTo>
                    <a:lnTo>
                      <a:pt x="20" y="3"/>
                    </a:lnTo>
                    <a:lnTo>
                      <a:pt x="20" y="2"/>
                    </a:lnTo>
                    <a:lnTo>
                      <a:pt x="2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0" name="Freeform 46"/>
              <p:cNvSpPr>
                <a:spLocks/>
              </p:cNvSpPr>
              <p:nvPr/>
            </p:nvSpPr>
            <p:spPr bwMode="auto">
              <a:xfrm>
                <a:off x="2875" y="2418"/>
                <a:ext cx="36" cy="38"/>
              </a:xfrm>
              <a:custGeom>
                <a:avLst/>
                <a:gdLst>
                  <a:gd name="T0" fmla="*/ 0 w 36"/>
                  <a:gd name="T1" fmla="*/ 38 h 38"/>
                  <a:gd name="T2" fmla="*/ 19 w 36"/>
                  <a:gd name="T3" fmla="*/ 18 h 38"/>
                  <a:gd name="T4" fmla="*/ 19 w 36"/>
                  <a:gd name="T5" fmla="*/ 17 h 38"/>
                  <a:gd name="T6" fmla="*/ 36 w 36"/>
                  <a:gd name="T7" fmla="*/ 0 h 3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6"/>
                  <a:gd name="T13" fmla="*/ 0 h 38"/>
                  <a:gd name="T14" fmla="*/ 36 w 36"/>
                  <a:gd name="T15" fmla="*/ 38 h 3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6" h="38">
                    <a:moveTo>
                      <a:pt x="0" y="38"/>
                    </a:moveTo>
                    <a:lnTo>
                      <a:pt x="19" y="18"/>
                    </a:lnTo>
                    <a:lnTo>
                      <a:pt x="19" y="17"/>
                    </a:lnTo>
                    <a:lnTo>
                      <a:pt x="3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1" name="Freeform 47"/>
              <p:cNvSpPr>
                <a:spLocks/>
              </p:cNvSpPr>
              <p:nvPr/>
            </p:nvSpPr>
            <p:spPr bwMode="auto">
              <a:xfrm>
                <a:off x="2875" y="2443"/>
                <a:ext cx="49" cy="53"/>
              </a:xfrm>
              <a:custGeom>
                <a:avLst/>
                <a:gdLst>
                  <a:gd name="T0" fmla="*/ 0 w 49"/>
                  <a:gd name="T1" fmla="*/ 53 h 53"/>
                  <a:gd name="T2" fmla="*/ 1 w 49"/>
                  <a:gd name="T3" fmla="*/ 52 h 53"/>
                  <a:gd name="T4" fmla="*/ 1 w 49"/>
                  <a:gd name="T5" fmla="*/ 50 h 53"/>
                  <a:gd name="T6" fmla="*/ 30 w 49"/>
                  <a:gd name="T7" fmla="*/ 21 h 53"/>
                  <a:gd name="T8" fmla="*/ 30 w 49"/>
                  <a:gd name="T9" fmla="*/ 20 h 53"/>
                  <a:gd name="T10" fmla="*/ 49 w 49"/>
                  <a:gd name="T11" fmla="*/ 0 h 5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53"/>
                  <a:gd name="T20" fmla="*/ 49 w 49"/>
                  <a:gd name="T21" fmla="*/ 53 h 5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53">
                    <a:moveTo>
                      <a:pt x="0" y="53"/>
                    </a:moveTo>
                    <a:lnTo>
                      <a:pt x="1" y="52"/>
                    </a:lnTo>
                    <a:lnTo>
                      <a:pt x="1" y="50"/>
                    </a:lnTo>
                    <a:lnTo>
                      <a:pt x="30" y="21"/>
                    </a:lnTo>
                    <a:lnTo>
                      <a:pt x="30" y="20"/>
                    </a:lnTo>
                    <a:lnTo>
                      <a:pt x="4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2" name="Freeform 48"/>
              <p:cNvSpPr>
                <a:spLocks/>
              </p:cNvSpPr>
              <p:nvPr/>
            </p:nvSpPr>
            <p:spPr bwMode="auto">
              <a:xfrm>
                <a:off x="2875" y="2468"/>
                <a:ext cx="62" cy="65"/>
              </a:xfrm>
              <a:custGeom>
                <a:avLst/>
                <a:gdLst>
                  <a:gd name="T0" fmla="*/ 0 w 62"/>
                  <a:gd name="T1" fmla="*/ 65 h 65"/>
                  <a:gd name="T2" fmla="*/ 19 w 62"/>
                  <a:gd name="T3" fmla="*/ 46 h 65"/>
                  <a:gd name="T4" fmla="*/ 19 w 62"/>
                  <a:gd name="T5" fmla="*/ 45 h 65"/>
                  <a:gd name="T6" fmla="*/ 48 w 62"/>
                  <a:gd name="T7" fmla="*/ 15 h 65"/>
                  <a:gd name="T8" fmla="*/ 48 w 62"/>
                  <a:gd name="T9" fmla="*/ 14 h 65"/>
                  <a:gd name="T10" fmla="*/ 62 w 62"/>
                  <a:gd name="T11" fmla="*/ 0 h 6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65"/>
                  <a:gd name="T20" fmla="*/ 62 w 62"/>
                  <a:gd name="T21" fmla="*/ 65 h 6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65">
                    <a:moveTo>
                      <a:pt x="0" y="65"/>
                    </a:moveTo>
                    <a:lnTo>
                      <a:pt x="19" y="46"/>
                    </a:lnTo>
                    <a:lnTo>
                      <a:pt x="19" y="45"/>
                    </a:lnTo>
                    <a:lnTo>
                      <a:pt x="48" y="15"/>
                    </a:lnTo>
                    <a:lnTo>
                      <a:pt x="48" y="14"/>
                    </a:lnTo>
                    <a:lnTo>
                      <a:pt x="6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3" name="Freeform 49"/>
              <p:cNvSpPr>
                <a:spLocks/>
              </p:cNvSpPr>
              <p:nvPr/>
            </p:nvSpPr>
            <p:spPr bwMode="auto">
              <a:xfrm>
                <a:off x="2875" y="2495"/>
                <a:ext cx="73" cy="76"/>
              </a:xfrm>
              <a:custGeom>
                <a:avLst/>
                <a:gdLst>
                  <a:gd name="T0" fmla="*/ 0 w 73"/>
                  <a:gd name="T1" fmla="*/ 76 h 76"/>
                  <a:gd name="T2" fmla="*/ 26 w 73"/>
                  <a:gd name="T3" fmla="*/ 49 h 76"/>
                  <a:gd name="T4" fmla="*/ 26 w 73"/>
                  <a:gd name="T5" fmla="*/ 48 h 76"/>
                  <a:gd name="T6" fmla="*/ 56 w 73"/>
                  <a:gd name="T7" fmla="*/ 18 h 76"/>
                  <a:gd name="T8" fmla="*/ 56 w 73"/>
                  <a:gd name="T9" fmla="*/ 16 h 76"/>
                  <a:gd name="T10" fmla="*/ 73 w 73"/>
                  <a:gd name="T11" fmla="*/ 0 h 7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3"/>
                  <a:gd name="T19" fmla="*/ 0 h 76"/>
                  <a:gd name="T20" fmla="*/ 73 w 73"/>
                  <a:gd name="T21" fmla="*/ 76 h 7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3" h="76">
                    <a:moveTo>
                      <a:pt x="0" y="76"/>
                    </a:moveTo>
                    <a:lnTo>
                      <a:pt x="26" y="49"/>
                    </a:lnTo>
                    <a:lnTo>
                      <a:pt x="26" y="48"/>
                    </a:lnTo>
                    <a:lnTo>
                      <a:pt x="56" y="18"/>
                    </a:lnTo>
                    <a:lnTo>
                      <a:pt x="56" y="16"/>
                    </a:lnTo>
                    <a:lnTo>
                      <a:pt x="7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4" name="Freeform 50"/>
              <p:cNvSpPr>
                <a:spLocks/>
              </p:cNvSpPr>
              <p:nvPr/>
            </p:nvSpPr>
            <p:spPr bwMode="auto">
              <a:xfrm>
                <a:off x="2875" y="2524"/>
                <a:ext cx="83" cy="87"/>
              </a:xfrm>
              <a:custGeom>
                <a:avLst/>
                <a:gdLst>
                  <a:gd name="T0" fmla="*/ 0 w 83"/>
                  <a:gd name="T1" fmla="*/ 87 h 87"/>
                  <a:gd name="T2" fmla="*/ 0 w 83"/>
                  <a:gd name="T3" fmla="*/ 86 h 87"/>
                  <a:gd name="T4" fmla="*/ 1 w 83"/>
                  <a:gd name="T5" fmla="*/ 84 h 87"/>
                  <a:gd name="T6" fmla="*/ 27 w 83"/>
                  <a:gd name="T7" fmla="*/ 58 h 87"/>
                  <a:gd name="T8" fmla="*/ 27 w 83"/>
                  <a:gd name="T9" fmla="*/ 56 h 87"/>
                  <a:gd name="T10" fmla="*/ 56 w 83"/>
                  <a:gd name="T11" fmla="*/ 27 h 87"/>
                  <a:gd name="T12" fmla="*/ 56 w 83"/>
                  <a:gd name="T13" fmla="*/ 26 h 87"/>
                  <a:gd name="T14" fmla="*/ 83 w 83"/>
                  <a:gd name="T15" fmla="*/ 0 h 8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3"/>
                  <a:gd name="T25" fmla="*/ 0 h 87"/>
                  <a:gd name="T26" fmla="*/ 83 w 83"/>
                  <a:gd name="T27" fmla="*/ 87 h 8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3" h="87">
                    <a:moveTo>
                      <a:pt x="0" y="87"/>
                    </a:moveTo>
                    <a:lnTo>
                      <a:pt x="0" y="86"/>
                    </a:lnTo>
                    <a:lnTo>
                      <a:pt x="1" y="84"/>
                    </a:lnTo>
                    <a:lnTo>
                      <a:pt x="27" y="58"/>
                    </a:lnTo>
                    <a:lnTo>
                      <a:pt x="27" y="56"/>
                    </a:lnTo>
                    <a:lnTo>
                      <a:pt x="56" y="27"/>
                    </a:lnTo>
                    <a:lnTo>
                      <a:pt x="56" y="26"/>
                    </a:lnTo>
                    <a:lnTo>
                      <a:pt x="8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5" name="Freeform 51"/>
              <p:cNvSpPr>
                <a:spLocks/>
              </p:cNvSpPr>
              <p:nvPr/>
            </p:nvSpPr>
            <p:spPr bwMode="auto">
              <a:xfrm>
                <a:off x="2875" y="2555"/>
                <a:ext cx="90" cy="95"/>
              </a:xfrm>
              <a:custGeom>
                <a:avLst/>
                <a:gdLst>
                  <a:gd name="T0" fmla="*/ 0 w 90"/>
                  <a:gd name="T1" fmla="*/ 95 h 95"/>
                  <a:gd name="T2" fmla="*/ 1 w 90"/>
                  <a:gd name="T3" fmla="*/ 93 h 95"/>
                  <a:gd name="T4" fmla="*/ 1 w 90"/>
                  <a:gd name="T5" fmla="*/ 92 h 95"/>
                  <a:gd name="T6" fmla="*/ 31 w 90"/>
                  <a:gd name="T7" fmla="*/ 61 h 95"/>
                  <a:gd name="T8" fmla="*/ 31 w 90"/>
                  <a:gd name="T9" fmla="*/ 60 h 95"/>
                  <a:gd name="T10" fmla="*/ 63 w 90"/>
                  <a:gd name="T11" fmla="*/ 28 h 95"/>
                  <a:gd name="T12" fmla="*/ 63 w 90"/>
                  <a:gd name="T13" fmla="*/ 27 h 95"/>
                  <a:gd name="T14" fmla="*/ 90 w 90"/>
                  <a:gd name="T15" fmla="*/ 0 h 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0"/>
                  <a:gd name="T25" fmla="*/ 0 h 95"/>
                  <a:gd name="T26" fmla="*/ 90 w 90"/>
                  <a:gd name="T27" fmla="*/ 95 h 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0" h="95">
                    <a:moveTo>
                      <a:pt x="0" y="95"/>
                    </a:moveTo>
                    <a:lnTo>
                      <a:pt x="1" y="93"/>
                    </a:lnTo>
                    <a:lnTo>
                      <a:pt x="1" y="92"/>
                    </a:lnTo>
                    <a:lnTo>
                      <a:pt x="31" y="61"/>
                    </a:lnTo>
                    <a:lnTo>
                      <a:pt x="31" y="60"/>
                    </a:lnTo>
                    <a:lnTo>
                      <a:pt x="63" y="28"/>
                    </a:lnTo>
                    <a:lnTo>
                      <a:pt x="63" y="27"/>
                    </a:lnTo>
                    <a:lnTo>
                      <a:pt x="9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6" name="Freeform 52"/>
              <p:cNvSpPr>
                <a:spLocks/>
              </p:cNvSpPr>
              <p:nvPr/>
            </p:nvSpPr>
            <p:spPr bwMode="auto">
              <a:xfrm>
                <a:off x="2875" y="2592"/>
                <a:ext cx="91" cy="95"/>
              </a:xfrm>
              <a:custGeom>
                <a:avLst/>
                <a:gdLst>
                  <a:gd name="T0" fmla="*/ 0 w 91"/>
                  <a:gd name="T1" fmla="*/ 95 h 95"/>
                  <a:gd name="T2" fmla="*/ 19 w 91"/>
                  <a:gd name="T3" fmla="*/ 76 h 95"/>
                  <a:gd name="T4" fmla="*/ 19 w 91"/>
                  <a:gd name="T5" fmla="*/ 74 h 95"/>
                  <a:gd name="T6" fmla="*/ 49 w 91"/>
                  <a:gd name="T7" fmla="*/ 44 h 95"/>
                  <a:gd name="T8" fmla="*/ 49 w 91"/>
                  <a:gd name="T9" fmla="*/ 42 h 95"/>
                  <a:gd name="T10" fmla="*/ 81 w 91"/>
                  <a:gd name="T11" fmla="*/ 11 h 95"/>
                  <a:gd name="T12" fmla="*/ 81 w 91"/>
                  <a:gd name="T13" fmla="*/ 9 h 95"/>
                  <a:gd name="T14" fmla="*/ 91 w 91"/>
                  <a:gd name="T15" fmla="*/ 0 h 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1"/>
                  <a:gd name="T25" fmla="*/ 0 h 95"/>
                  <a:gd name="T26" fmla="*/ 91 w 91"/>
                  <a:gd name="T27" fmla="*/ 95 h 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1" h="95">
                    <a:moveTo>
                      <a:pt x="0" y="95"/>
                    </a:moveTo>
                    <a:lnTo>
                      <a:pt x="19" y="76"/>
                    </a:lnTo>
                    <a:lnTo>
                      <a:pt x="19" y="74"/>
                    </a:lnTo>
                    <a:lnTo>
                      <a:pt x="49" y="44"/>
                    </a:lnTo>
                    <a:lnTo>
                      <a:pt x="49" y="42"/>
                    </a:lnTo>
                    <a:lnTo>
                      <a:pt x="81" y="11"/>
                    </a:lnTo>
                    <a:lnTo>
                      <a:pt x="81" y="9"/>
                    </a:lnTo>
                    <a:lnTo>
                      <a:pt x="9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7" name="Freeform 53"/>
              <p:cNvSpPr>
                <a:spLocks/>
              </p:cNvSpPr>
              <p:nvPr/>
            </p:nvSpPr>
            <p:spPr bwMode="auto">
              <a:xfrm>
                <a:off x="2875" y="2629"/>
                <a:ext cx="91" cy="95"/>
              </a:xfrm>
              <a:custGeom>
                <a:avLst/>
                <a:gdLst>
                  <a:gd name="T0" fmla="*/ 0 w 91"/>
                  <a:gd name="T1" fmla="*/ 95 h 95"/>
                  <a:gd name="T2" fmla="*/ 26 w 91"/>
                  <a:gd name="T3" fmla="*/ 69 h 95"/>
                  <a:gd name="T4" fmla="*/ 26 w 91"/>
                  <a:gd name="T5" fmla="*/ 68 h 95"/>
                  <a:gd name="T6" fmla="*/ 54 w 91"/>
                  <a:gd name="T7" fmla="*/ 40 h 95"/>
                  <a:gd name="T8" fmla="*/ 54 w 91"/>
                  <a:gd name="T9" fmla="*/ 39 h 95"/>
                  <a:gd name="T10" fmla="*/ 83 w 91"/>
                  <a:gd name="T11" fmla="*/ 10 h 95"/>
                  <a:gd name="T12" fmla="*/ 83 w 91"/>
                  <a:gd name="T13" fmla="*/ 8 h 95"/>
                  <a:gd name="T14" fmla="*/ 91 w 91"/>
                  <a:gd name="T15" fmla="*/ 0 h 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1"/>
                  <a:gd name="T25" fmla="*/ 0 h 95"/>
                  <a:gd name="T26" fmla="*/ 91 w 91"/>
                  <a:gd name="T27" fmla="*/ 95 h 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1" h="95">
                    <a:moveTo>
                      <a:pt x="0" y="95"/>
                    </a:moveTo>
                    <a:lnTo>
                      <a:pt x="26" y="69"/>
                    </a:lnTo>
                    <a:lnTo>
                      <a:pt x="26" y="68"/>
                    </a:lnTo>
                    <a:lnTo>
                      <a:pt x="54" y="40"/>
                    </a:lnTo>
                    <a:lnTo>
                      <a:pt x="54" y="39"/>
                    </a:lnTo>
                    <a:lnTo>
                      <a:pt x="83" y="10"/>
                    </a:lnTo>
                    <a:lnTo>
                      <a:pt x="83" y="8"/>
                    </a:lnTo>
                    <a:lnTo>
                      <a:pt x="9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8" name="Freeform 54"/>
              <p:cNvSpPr>
                <a:spLocks/>
              </p:cNvSpPr>
              <p:nvPr/>
            </p:nvSpPr>
            <p:spPr bwMode="auto">
              <a:xfrm>
                <a:off x="2875" y="2670"/>
                <a:ext cx="88" cy="95"/>
              </a:xfrm>
              <a:custGeom>
                <a:avLst/>
                <a:gdLst>
                  <a:gd name="T0" fmla="*/ 0 w 88"/>
                  <a:gd name="T1" fmla="*/ 95 h 95"/>
                  <a:gd name="T2" fmla="*/ 8 w 88"/>
                  <a:gd name="T3" fmla="*/ 86 h 95"/>
                  <a:gd name="T4" fmla="*/ 8 w 88"/>
                  <a:gd name="T5" fmla="*/ 85 h 95"/>
                  <a:gd name="T6" fmla="*/ 34 w 88"/>
                  <a:gd name="T7" fmla="*/ 59 h 95"/>
                  <a:gd name="T8" fmla="*/ 34 w 88"/>
                  <a:gd name="T9" fmla="*/ 57 h 95"/>
                  <a:gd name="T10" fmla="*/ 60 w 88"/>
                  <a:gd name="T11" fmla="*/ 31 h 95"/>
                  <a:gd name="T12" fmla="*/ 60 w 88"/>
                  <a:gd name="T13" fmla="*/ 30 h 95"/>
                  <a:gd name="T14" fmla="*/ 87 w 88"/>
                  <a:gd name="T15" fmla="*/ 3 h 95"/>
                  <a:gd name="T16" fmla="*/ 87 w 88"/>
                  <a:gd name="T17" fmla="*/ 2 h 95"/>
                  <a:gd name="T18" fmla="*/ 88 w 88"/>
                  <a:gd name="T19" fmla="*/ 0 h 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88"/>
                  <a:gd name="T31" fmla="*/ 0 h 95"/>
                  <a:gd name="T32" fmla="*/ 88 w 88"/>
                  <a:gd name="T33" fmla="*/ 95 h 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88" h="95">
                    <a:moveTo>
                      <a:pt x="0" y="95"/>
                    </a:moveTo>
                    <a:lnTo>
                      <a:pt x="8" y="86"/>
                    </a:lnTo>
                    <a:lnTo>
                      <a:pt x="8" y="85"/>
                    </a:lnTo>
                    <a:lnTo>
                      <a:pt x="34" y="59"/>
                    </a:lnTo>
                    <a:lnTo>
                      <a:pt x="34" y="57"/>
                    </a:lnTo>
                    <a:lnTo>
                      <a:pt x="60" y="31"/>
                    </a:lnTo>
                    <a:lnTo>
                      <a:pt x="60" y="30"/>
                    </a:lnTo>
                    <a:lnTo>
                      <a:pt x="87" y="3"/>
                    </a:lnTo>
                    <a:lnTo>
                      <a:pt x="87" y="2"/>
                    </a:lnTo>
                    <a:lnTo>
                      <a:pt x="8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69" name="Freeform 55"/>
              <p:cNvSpPr>
                <a:spLocks/>
              </p:cNvSpPr>
              <p:nvPr/>
            </p:nvSpPr>
            <p:spPr bwMode="auto">
              <a:xfrm>
                <a:off x="2875" y="2723"/>
                <a:ext cx="76" cy="80"/>
              </a:xfrm>
              <a:custGeom>
                <a:avLst/>
                <a:gdLst>
                  <a:gd name="T0" fmla="*/ 0 w 76"/>
                  <a:gd name="T1" fmla="*/ 80 h 80"/>
                  <a:gd name="T2" fmla="*/ 7 w 76"/>
                  <a:gd name="T3" fmla="*/ 74 h 80"/>
                  <a:gd name="T4" fmla="*/ 7 w 76"/>
                  <a:gd name="T5" fmla="*/ 72 h 80"/>
                  <a:gd name="T6" fmla="*/ 34 w 76"/>
                  <a:gd name="T7" fmla="*/ 44 h 80"/>
                  <a:gd name="T8" fmla="*/ 34 w 76"/>
                  <a:gd name="T9" fmla="*/ 43 h 80"/>
                  <a:gd name="T10" fmla="*/ 63 w 76"/>
                  <a:gd name="T11" fmla="*/ 14 h 80"/>
                  <a:gd name="T12" fmla="*/ 63 w 76"/>
                  <a:gd name="T13" fmla="*/ 13 h 80"/>
                  <a:gd name="T14" fmla="*/ 76 w 76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"/>
                  <a:gd name="T25" fmla="*/ 0 h 80"/>
                  <a:gd name="T26" fmla="*/ 76 w 76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" h="80">
                    <a:moveTo>
                      <a:pt x="0" y="80"/>
                    </a:moveTo>
                    <a:lnTo>
                      <a:pt x="7" y="74"/>
                    </a:lnTo>
                    <a:lnTo>
                      <a:pt x="7" y="72"/>
                    </a:lnTo>
                    <a:lnTo>
                      <a:pt x="34" y="44"/>
                    </a:lnTo>
                    <a:lnTo>
                      <a:pt x="34" y="43"/>
                    </a:lnTo>
                    <a:lnTo>
                      <a:pt x="63" y="14"/>
                    </a:lnTo>
                    <a:lnTo>
                      <a:pt x="63" y="13"/>
                    </a:lnTo>
                    <a:lnTo>
                      <a:pt x="7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0" name="Freeform 56"/>
              <p:cNvSpPr>
                <a:spLocks/>
              </p:cNvSpPr>
              <p:nvPr/>
            </p:nvSpPr>
            <p:spPr bwMode="auto">
              <a:xfrm>
                <a:off x="2875" y="2783"/>
                <a:ext cx="55" cy="58"/>
              </a:xfrm>
              <a:custGeom>
                <a:avLst/>
                <a:gdLst>
                  <a:gd name="T0" fmla="*/ 0 w 55"/>
                  <a:gd name="T1" fmla="*/ 58 h 58"/>
                  <a:gd name="T2" fmla="*/ 25 w 55"/>
                  <a:gd name="T3" fmla="*/ 33 h 58"/>
                  <a:gd name="T4" fmla="*/ 25 w 55"/>
                  <a:gd name="T5" fmla="*/ 32 h 58"/>
                  <a:gd name="T6" fmla="*/ 52 w 55"/>
                  <a:gd name="T7" fmla="*/ 4 h 58"/>
                  <a:gd name="T8" fmla="*/ 52 w 55"/>
                  <a:gd name="T9" fmla="*/ 2 h 58"/>
                  <a:gd name="T10" fmla="*/ 55 w 55"/>
                  <a:gd name="T11" fmla="*/ 0 h 5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5"/>
                  <a:gd name="T19" fmla="*/ 0 h 58"/>
                  <a:gd name="T20" fmla="*/ 55 w 55"/>
                  <a:gd name="T21" fmla="*/ 58 h 5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5" h="58">
                    <a:moveTo>
                      <a:pt x="0" y="58"/>
                    </a:moveTo>
                    <a:lnTo>
                      <a:pt x="25" y="33"/>
                    </a:lnTo>
                    <a:lnTo>
                      <a:pt x="25" y="32"/>
                    </a:lnTo>
                    <a:lnTo>
                      <a:pt x="52" y="4"/>
                    </a:lnTo>
                    <a:lnTo>
                      <a:pt x="52" y="2"/>
                    </a:lnTo>
                    <a:lnTo>
                      <a:pt x="5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1" name="Freeform 57"/>
              <p:cNvSpPr>
                <a:spLocks/>
              </p:cNvSpPr>
              <p:nvPr/>
            </p:nvSpPr>
            <p:spPr bwMode="auto">
              <a:xfrm>
                <a:off x="2875" y="2852"/>
                <a:ext cx="26" cy="28"/>
              </a:xfrm>
              <a:custGeom>
                <a:avLst/>
                <a:gdLst>
                  <a:gd name="T0" fmla="*/ 0 w 26"/>
                  <a:gd name="T1" fmla="*/ 28 h 28"/>
                  <a:gd name="T2" fmla="*/ 14 w 26"/>
                  <a:gd name="T3" fmla="*/ 14 h 28"/>
                  <a:gd name="T4" fmla="*/ 14 w 26"/>
                  <a:gd name="T5" fmla="*/ 12 h 28"/>
                  <a:gd name="T6" fmla="*/ 26 w 26"/>
                  <a:gd name="T7" fmla="*/ 0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28"/>
                  <a:gd name="T14" fmla="*/ 26 w 26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28">
                    <a:moveTo>
                      <a:pt x="0" y="28"/>
                    </a:moveTo>
                    <a:lnTo>
                      <a:pt x="14" y="14"/>
                    </a:lnTo>
                    <a:lnTo>
                      <a:pt x="14" y="12"/>
                    </a:lnTo>
                    <a:lnTo>
                      <a:pt x="2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2" name="Freeform 58"/>
              <p:cNvSpPr>
                <a:spLocks/>
              </p:cNvSpPr>
              <p:nvPr/>
            </p:nvSpPr>
            <p:spPr bwMode="auto">
              <a:xfrm>
                <a:off x="2875" y="2911"/>
                <a:ext cx="7" cy="9"/>
              </a:xfrm>
              <a:custGeom>
                <a:avLst/>
                <a:gdLst>
                  <a:gd name="T0" fmla="*/ 0 w 7"/>
                  <a:gd name="T1" fmla="*/ 9 h 9"/>
                  <a:gd name="T2" fmla="*/ 2 w 7"/>
                  <a:gd name="T3" fmla="*/ 6 h 9"/>
                  <a:gd name="T4" fmla="*/ 2 w 7"/>
                  <a:gd name="T5" fmla="*/ 5 h 9"/>
                  <a:gd name="T6" fmla="*/ 7 w 7"/>
                  <a:gd name="T7" fmla="*/ 0 h 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7"/>
                  <a:gd name="T13" fmla="*/ 0 h 9"/>
                  <a:gd name="T14" fmla="*/ 7 w 7"/>
                  <a:gd name="T15" fmla="*/ 9 h 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7" h="9">
                    <a:moveTo>
                      <a:pt x="0" y="9"/>
                    </a:moveTo>
                    <a:lnTo>
                      <a:pt x="2" y="6"/>
                    </a:lnTo>
                    <a:lnTo>
                      <a:pt x="2" y="5"/>
                    </a:lnTo>
                    <a:lnTo>
                      <a:pt x="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3" name="Freeform 59" descr="Dark upward diagonal"/>
              <p:cNvSpPr>
                <a:spLocks/>
              </p:cNvSpPr>
              <p:nvPr/>
            </p:nvSpPr>
            <p:spPr bwMode="auto">
              <a:xfrm>
                <a:off x="2875" y="2292"/>
                <a:ext cx="92" cy="672"/>
              </a:xfrm>
              <a:custGeom>
                <a:avLst/>
                <a:gdLst>
                  <a:gd name="T0" fmla="*/ 0 w 92"/>
                  <a:gd name="T1" fmla="*/ 664 h 672"/>
                  <a:gd name="T2" fmla="*/ 7 w 92"/>
                  <a:gd name="T3" fmla="*/ 618 h 672"/>
                  <a:gd name="T4" fmla="*/ 19 w 92"/>
                  <a:gd name="T5" fmla="*/ 578 h 672"/>
                  <a:gd name="T6" fmla="*/ 33 w 92"/>
                  <a:gd name="T7" fmla="*/ 541 h 672"/>
                  <a:gd name="T8" fmla="*/ 49 w 92"/>
                  <a:gd name="T9" fmla="*/ 503 h 672"/>
                  <a:gd name="T10" fmla="*/ 65 w 92"/>
                  <a:gd name="T11" fmla="*/ 464 h 672"/>
                  <a:gd name="T12" fmla="*/ 78 w 92"/>
                  <a:gd name="T13" fmla="*/ 421 h 672"/>
                  <a:gd name="T14" fmla="*/ 84 w 92"/>
                  <a:gd name="T15" fmla="*/ 398 h 672"/>
                  <a:gd name="T16" fmla="*/ 88 w 92"/>
                  <a:gd name="T17" fmla="*/ 373 h 672"/>
                  <a:gd name="T18" fmla="*/ 91 w 92"/>
                  <a:gd name="T19" fmla="*/ 347 h 672"/>
                  <a:gd name="T20" fmla="*/ 92 w 92"/>
                  <a:gd name="T21" fmla="*/ 318 h 672"/>
                  <a:gd name="T22" fmla="*/ 91 w 92"/>
                  <a:gd name="T23" fmla="*/ 288 h 672"/>
                  <a:gd name="T24" fmla="*/ 90 w 92"/>
                  <a:gd name="T25" fmla="*/ 263 h 672"/>
                  <a:gd name="T26" fmla="*/ 85 w 92"/>
                  <a:gd name="T27" fmla="*/ 241 h 672"/>
                  <a:gd name="T28" fmla="*/ 80 w 92"/>
                  <a:gd name="T29" fmla="*/ 221 h 672"/>
                  <a:gd name="T30" fmla="*/ 67 w 92"/>
                  <a:gd name="T31" fmla="*/ 186 h 672"/>
                  <a:gd name="T32" fmla="*/ 52 w 92"/>
                  <a:gd name="T33" fmla="*/ 157 h 672"/>
                  <a:gd name="T34" fmla="*/ 36 w 92"/>
                  <a:gd name="T35" fmla="*/ 128 h 672"/>
                  <a:gd name="T36" fmla="*/ 22 w 92"/>
                  <a:gd name="T37" fmla="*/ 99 h 672"/>
                  <a:gd name="T38" fmla="*/ 8 w 92"/>
                  <a:gd name="T39" fmla="*/ 64 h 672"/>
                  <a:gd name="T40" fmla="*/ 4 w 92"/>
                  <a:gd name="T41" fmla="*/ 45 h 672"/>
                  <a:gd name="T42" fmla="*/ 0 w 92"/>
                  <a:gd name="T43" fmla="*/ 22 h 672"/>
                  <a:gd name="T44" fmla="*/ 0 w 92"/>
                  <a:gd name="T45" fmla="*/ 0 h 672"/>
                  <a:gd name="T46" fmla="*/ 0 w 92"/>
                  <a:gd name="T47" fmla="*/ 672 h 672"/>
                  <a:gd name="T48" fmla="*/ 0 w 92"/>
                  <a:gd name="T49" fmla="*/ 664 h 67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92"/>
                  <a:gd name="T76" fmla="*/ 0 h 672"/>
                  <a:gd name="T77" fmla="*/ 92 w 92"/>
                  <a:gd name="T78" fmla="*/ 672 h 672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92" h="672">
                    <a:moveTo>
                      <a:pt x="0" y="664"/>
                    </a:moveTo>
                    <a:lnTo>
                      <a:pt x="7" y="618"/>
                    </a:lnTo>
                    <a:lnTo>
                      <a:pt x="19" y="578"/>
                    </a:lnTo>
                    <a:lnTo>
                      <a:pt x="33" y="541"/>
                    </a:lnTo>
                    <a:lnTo>
                      <a:pt x="49" y="503"/>
                    </a:lnTo>
                    <a:lnTo>
                      <a:pt x="65" y="464"/>
                    </a:lnTo>
                    <a:lnTo>
                      <a:pt x="78" y="421"/>
                    </a:lnTo>
                    <a:lnTo>
                      <a:pt x="84" y="398"/>
                    </a:lnTo>
                    <a:lnTo>
                      <a:pt x="88" y="373"/>
                    </a:lnTo>
                    <a:lnTo>
                      <a:pt x="91" y="347"/>
                    </a:lnTo>
                    <a:lnTo>
                      <a:pt x="92" y="318"/>
                    </a:lnTo>
                    <a:lnTo>
                      <a:pt x="91" y="288"/>
                    </a:lnTo>
                    <a:lnTo>
                      <a:pt x="90" y="263"/>
                    </a:lnTo>
                    <a:lnTo>
                      <a:pt x="85" y="241"/>
                    </a:lnTo>
                    <a:lnTo>
                      <a:pt x="80" y="221"/>
                    </a:lnTo>
                    <a:lnTo>
                      <a:pt x="67" y="186"/>
                    </a:lnTo>
                    <a:lnTo>
                      <a:pt x="52" y="157"/>
                    </a:lnTo>
                    <a:lnTo>
                      <a:pt x="36" y="128"/>
                    </a:lnTo>
                    <a:lnTo>
                      <a:pt x="22" y="99"/>
                    </a:lnTo>
                    <a:lnTo>
                      <a:pt x="8" y="64"/>
                    </a:lnTo>
                    <a:lnTo>
                      <a:pt x="4" y="45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0" y="672"/>
                    </a:lnTo>
                    <a:lnTo>
                      <a:pt x="0" y="664"/>
                    </a:lnTo>
                    <a:close/>
                  </a:path>
                </a:pathLst>
              </a:custGeom>
              <a:pattFill prst="dkUpDiag">
                <a:fgClr>
                  <a:srgbClr val="FF3300"/>
                </a:fgClr>
                <a:bgClr>
                  <a:schemeClr val="bg1"/>
                </a:bgClr>
              </a:pattFill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4" name="Freeform 96" descr="Dark upward diagonal"/>
              <p:cNvSpPr>
                <a:spLocks/>
              </p:cNvSpPr>
              <p:nvPr/>
            </p:nvSpPr>
            <p:spPr bwMode="auto">
              <a:xfrm>
                <a:off x="2412" y="2537"/>
                <a:ext cx="85" cy="798"/>
              </a:xfrm>
              <a:custGeom>
                <a:avLst/>
                <a:gdLst>
                  <a:gd name="T0" fmla="*/ 0 w 85"/>
                  <a:gd name="T1" fmla="*/ 0 h 798"/>
                  <a:gd name="T2" fmla="*/ 0 w 85"/>
                  <a:gd name="T3" fmla="*/ 798 h 798"/>
                  <a:gd name="T4" fmla="*/ 7 w 85"/>
                  <a:gd name="T5" fmla="*/ 743 h 798"/>
                  <a:gd name="T6" fmla="*/ 18 w 85"/>
                  <a:gd name="T7" fmla="*/ 692 h 798"/>
                  <a:gd name="T8" fmla="*/ 30 w 85"/>
                  <a:gd name="T9" fmla="*/ 643 h 798"/>
                  <a:gd name="T10" fmla="*/ 44 w 85"/>
                  <a:gd name="T11" fmla="*/ 597 h 798"/>
                  <a:gd name="T12" fmla="*/ 70 w 85"/>
                  <a:gd name="T13" fmla="*/ 506 h 798"/>
                  <a:gd name="T14" fmla="*/ 80 w 85"/>
                  <a:gd name="T15" fmla="*/ 459 h 798"/>
                  <a:gd name="T16" fmla="*/ 85 w 85"/>
                  <a:gd name="T17" fmla="*/ 410 h 798"/>
                  <a:gd name="T18" fmla="*/ 85 w 85"/>
                  <a:gd name="T19" fmla="*/ 361 h 798"/>
                  <a:gd name="T20" fmla="*/ 77 w 85"/>
                  <a:gd name="T21" fmla="*/ 311 h 798"/>
                  <a:gd name="T22" fmla="*/ 65 w 85"/>
                  <a:gd name="T23" fmla="*/ 262 h 798"/>
                  <a:gd name="T24" fmla="*/ 49 w 85"/>
                  <a:gd name="T25" fmla="*/ 212 h 798"/>
                  <a:gd name="T26" fmla="*/ 18 w 85"/>
                  <a:gd name="T27" fmla="*/ 109 h 798"/>
                  <a:gd name="T28" fmla="*/ 7 w 85"/>
                  <a:gd name="T29" fmla="*/ 56 h 798"/>
                  <a:gd name="T30" fmla="*/ 0 w 85"/>
                  <a:gd name="T31" fmla="*/ 0 h 7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5"/>
                  <a:gd name="T49" fmla="*/ 0 h 798"/>
                  <a:gd name="T50" fmla="*/ 85 w 85"/>
                  <a:gd name="T51" fmla="*/ 798 h 7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5" h="798">
                    <a:moveTo>
                      <a:pt x="0" y="0"/>
                    </a:moveTo>
                    <a:lnTo>
                      <a:pt x="0" y="798"/>
                    </a:lnTo>
                    <a:lnTo>
                      <a:pt x="7" y="743"/>
                    </a:lnTo>
                    <a:lnTo>
                      <a:pt x="18" y="692"/>
                    </a:lnTo>
                    <a:lnTo>
                      <a:pt x="30" y="643"/>
                    </a:lnTo>
                    <a:lnTo>
                      <a:pt x="44" y="597"/>
                    </a:lnTo>
                    <a:lnTo>
                      <a:pt x="70" y="506"/>
                    </a:lnTo>
                    <a:lnTo>
                      <a:pt x="80" y="459"/>
                    </a:lnTo>
                    <a:lnTo>
                      <a:pt x="85" y="410"/>
                    </a:lnTo>
                    <a:lnTo>
                      <a:pt x="85" y="361"/>
                    </a:lnTo>
                    <a:lnTo>
                      <a:pt x="77" y="311"/>
                    </a:lnTo>
                    <a:lnTo>
                      <a:pt x="65" y="262"/>
                    </a:lnTo>
                    <a:lnTo>
                      <a:pt x="49" y="212"/>
                    </a:lnTo>
                    <a:lnTo>
                      <a:pt x="18" y="109"/>
                    </a:lnTo>
                    <a:lnTo>
                      <a:pt x="7" y="5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UpDiag">
                <a:fgClr>
                  <a:srgbClr val="FF3300"/>
                </a:fgClr>
                <a:bgClr>
                  <a:schemeClr val="bg1"/>
                </a:bgClr>
              </a:pattFill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5" name="Freeform 130"/>
              <p:cNvSpPr>
                <a:spLocks/>
              </p:cNvSpPr>
              <p:nvPr/>
            </p:nvSpPr>
            <p:spPr bwMode="auto">
              <a:xfrm>
                <a:off x="2591" y="2639"/>
                <a:ext cx="69" cy="72"/>
              </a:xfrm>
              <a:custGeom>
                <a:avLst/>
                <a:gdLst>
                  <a:gd name="T0" fmla="*/ 0 w 69"/>
                  <a:gd name="T1" fmla="*/ 72 h 72"/>
                  <a:gd name="T2" fmla="*/ 24 w 69"/>
                  <a:gd name="T3" fmla="*/ 48 h 72"/>
                  <a:gd name="T4" fmla="*/ 24 w 69"/>
                  <a:gd name="T5" fmla="*/ 47 h 72"/>
                  <a:gd name="T6" fmla="*/ 52 w 69"/>
                  <a:gd name="T7" fmla="*/ 19 h 72"/>
                  <a:gd name="T8" fmla="*/ 52 w 69"/>
                  <a:gd name="T9" fmla="*/ 18 h 72"/>
                  <a:gd name="T10" fmla="*/ 69 w 69"/>
                  <a:gd name="T11" fmla="*/ 0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9"/>
                  <a:gd name="T19" fmla="*/ 0 h 72"/>
                  <a:gd name="T20" fmla="*/ 69 w 69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9" h="72">
                    <a:moveTo>
                      <a:pt x="0" y="72"/>
                    </a:moveTo>
                    <a:lnTo>
                      <a:pt x="24" y="48"/>
                    </a:lnTo>
                    <a:lnTo>
                      <a:pt x="24" y="47"/>
                    </a:lnTo>
                    <a:lnTo>
                      <a:pt x="52" y="19"/>
                    </a:lnTo>
                    <a:lnTo>
                      <a:pt x="52" y="18"/>
                    </a:lnTo>
                    <a:lnTo>
                      <a:pt x="6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6" name="Freeform 131"/>
              <p:cNvSpPr>
                <a:spLocks/>
              </p:cNvSpPr>
              <p:nvPr/>
            </p:nvSpPr>
            <p:spPr bwMode="auto">
              <a:xfrm>
                <a:off x="2591" y="2682"/>
                <a:ext cx="72" cy="76"/>
              </a:xfrm>
              <a:custGeom>
                <a:avLst/>
                <a:gdLst>
                  <a:gd name="T0" fmla="*/ 0 w 72"/>
                  <a:gd name="T1" fmla="*/ 76 h 76"/>
                  <a:gd name="T2" fmla="*/ 10 w 72"/>
                  <a:gd name="T3" fmla="*/ 66 h 76"/>
                  <a:gd name="T4" fmla="*/ 10 w 72"/>
                  <a:gd name="T5" fmla="*/ 65 h 76"/>
                  <a:gd name="T6" fmla="*/ 39 w 72"/>
                  <a:gd name="T7" fmla="*/ 36 h 76"/>
                  <a:gd name="T8" fmla="*/ 39 w 72"/>
                  <a:gd name="T9" fmla="*/ 34 h 76"/>
                  <a:gd name="T10" fmla="*/ 68 w 72"/>
                  <a:gd name="T11" fmla="*/ 5 h 76"/>
                  <a:gd name="T12" fmla="*/ 68 w 72"/>
                  <a:gd name="T13" fmla="*/ 4 h 76"/>
                  <a:gd name="T14" fmla="*/ 72 w 72"/>
                  <a:gd name="T15" fmla="*/ 0 h 7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2"/>
                  <a:gd name="T25" fmla="*/ 0 h 76"/>
                  <a:gd name="T26" fmla="*/ 72 w 72"/>
                  <a:gd name="T27" fmla="*/ 76 h 7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2" h="76">
                    <a:moveTo>
                      <a:pt x="0" y="76"/>
                    </a:moveTo>
                    <a:lnTo>
                      <a:pt x="10" y="66"/>
                    </a:lnTo>
                    <a:lnTo>
                      <a:pt x="10" y="65"/>
                    </a:lnTo>
                    <a:lnTo>
                      <a:pt x="39" y="36"/>
                    </a:lnTo>
                    <a:lnTo>
                      <a:pt x="39" y="34"/>
                    </a:lnTo>
                    <a:lnTo>
                      <a:pt x="68" y="5"/>
                    </a:lnTo>
                    <a:lnTo>
                      <a:pt x="68" y="4"/>
                    </a:lnTo>
                    <a:lnTo>
                      <a:pt x="7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7" name="Freeform 132"/>
              <p:cNvSpPr>
                <a:spLocks/>
              </p:cNvSpPr>
              <p:nvPr/>
            </p:nvSpPr>
            <p:spPr bwMode="auto">
              <a:xfrm>
                <a:off x="2591" y="2724"/>
                <a:ext cx="76" cy="81"/>
              </a:xfrm>
              <a:custGeom>
                <a:avLst/>
                <a:gdLst>
                  <a:gd name="T0" fmla="*/ 0 w 76"/>
                  <a:gd name="T1" fmla="*/ 81 h 81"/>
                  <a:gd name="T2" fmla="*/ 2 w 76"/>
                  <a:gd name="T3" fmla="*/ 79 h 81"/>
                  <a:gd name="T4" fmla="*/ 2 w 76"/>
                  <a:gd name="T5" fmla="*/ 78 h 81"/>
                  <a:gd name="T6" fmla="*/ 32 w 76"/>
                  <a:gd name="T7" fmla="*/ 48 h 81"/>
                  <a:gd name="T8" fmla="*/ 32 w 76"/>
                  <a:gd name="T9" fmla="*/ 46 h 81"/>
                  <a:gd name="T10" fmla="*/ 61 w 76"/>
                  <a:gd name="T11" fmla="*/ 17 h 81"/>
                  <a:gd name="T12" fmla="*/ 61 w 76"/>
                  <a:gd name="T13" fmla="*/ 16 h 81"/>
                  <a:gd name="T14" fmla="*/ 76 w 76"/>
                  <a:gd name="T15" fmla="*/ 0 h 8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"/>
                  <a:gd name="T25" fmla="*/ 0 h 81"/>
                  <a:gd name="T26" fmla="*/ 76 w 76"/>
                  <a:gd name="T27" fmla="*/ 81 h 8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" h="81">
                    <a:moveTo>
                      <a:pt x="0" y="81"/>
                    </a:moveTo>
                    <a:lnTo>
                      <a:pt x="2" y="79"/>
                    </a:lnTo>
                    <a:lnTo>
                      <a:pt x="2" y="78"/>
                    </a:lnTo>
                    <a:lnTo>
                      <a:pt x="32" y="48"/>
                    </a:lnTo>
                    <a:lnTo>
                      <a:pt x="32" y="46"/>
                    </a:lnTo>
                    <a:lnTo>
                      <a:pt x="61" y="17"/>
                    </a:lnTo>
                    <a:lnTo>
                      <a:pt x="61" y="16"/>
                    </a:lnTo>
                    <a:lnTo>
                      <a:pt x="7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8" name="Freeform 133"/>
              <p:cNvSpPr>
                <a:spLocks/>
              </p:cNvSpPr>
              <p:nvPr/>
            </p:nvSpPr>
            <p:spPr bwMode="auto">
              <a:xfrm>
                <a:off x="2591" y="2766"/>
                <a:ext cx="81" cy="83"/>
              </a:xfrm>
              <a:custGeom>
                <a:avLst/>
                <a:gdLst>
                  <a:gd name="T0" fmla="*/ 0 w 81"/>
                  <a:gd name="T1" fmla="*/ 83 h 83"/>
                  <a:gd name="T2" fmla="*/ 24 w 81"/>
                  <a:gd name="T3" fmla="*/ 60 h 83"/>
                  <a:gd name="T4" fmla="*/ 24 w 81"/>
                  <a:gd name="T5" fmla="*/ 58 h 83"/>
                  <a:gd name="T6" fmla="*/ 54 w 81"/>
                  <a:gd name="T7" fmla="*/ 28 h 83"/>
                  <a:gd name="T8" fmla="*/ 54 w 81"/>
                  <a:gd name="T9" fmla="*/ 26 h 83"/>
                  <a:gd name="T10" fmla="*/ 81 w 81"/>
                  <a:gd name="T11" fmla="*/ 0 h 8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1"/>
                  <a:gd name="T19" fmla="*/ 0 h 83"/>
                  <a:gd name="T20" fmla="*/ 81 w 81"/>
                  <a:gd name="T21" fmla="*/ 83 h 8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1" h="83">
                    <a:moveTo>
                      <a:pt x="0" y="83"/>
                    </a:moveTo>
                    <a:lnTo>
                      <a:pt x="24" y="60"/>
                    </a:lnTo>
                    <a:lnTo>
                      <a:pt x="24" y="58"/>
                    </a:lnTo>
                    <a:lnTo>
                      <a:pt x="54" y="28"/>
                    </a:lnTo>
                    <a:lnTo>
                      <a:pt x="54" y="26"/>
                    </a:lnTo>
                    <a:lnTo>
                      <a:pt x="8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79" name="Freeform 134"/>
              <p:cNvSpPr>
                <a:spLocks/>
              </p:cNvSpPr>
              <p:nvPr/>
            </p:nvSpPr>
            <p:spPr bwMode="auto">
              <a:xfrm>
                <a:off x="2591" y="2809"/>
                <a:ext cx="83" cy="87"/>
              </a:xfrm>
              <a:custGeom>
                <a:avLst/>
                <a:gdLst>
                  <a:gd name="T0" fmla="*/ 0 w 83"/>
                  <a:gd name="T1" fmla="*/ 87 h 87"/>
                  <a:gd name="T2" fmla="*/ 17 w 83"/>
                  <a:gd name="T3" fmla="*/ 71 h 87"/>
                  <a:gd name="T4" fmla="*/ 17 w 83"/>
                  <a:gd name="T5" fmla="*/ 69 h 87"/>
                  <a:gd name="T6" fmla="*/ 46 w 83"/>
                  <a:gd name="T7" fmla="*/ 40 h 87"/>
                  <a:gd name="T8" fmla="*/ 46 w 83"/>
                  <a:gd name="T9" fmla="*/ 39 h 87"/>
                  <a:gd name="T10" fmla="*/ 76 w 83"/>
                  <a:gd name="T11" fmla="*/ 8 h 87"/>
                  <a:gd name="T12" fmla="*/ 76 w 83"/>
                  <a:gd name="T13" fmla="*/ 7 h 87"/>
                  <a:gd name="T14" fmla="*/ 83 w 83"/>
                  <a:gd name="T15" fmla="*/ 0 h 8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3"/>
                  <a:gd name="T25" fmla="*/ 0 h 87"/>
                  <a:gd name="T26" fmla="*/ 83 w 83"/>
                  <a:gd name="T27" fmla="*/ 87 h 8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3" h="87">
                    <a:moveTo>
                      <a:pt x="0" y="87"/>
                    </a:moveTo>
                    <a:lnTo>
                      <a:pt x="17" y="71"/>
                    </a:lnTo>
                    <a:lnTo>
                      <a:pt x="17" y="69"/>
                    </a:lnTo>
                    <a:lnTo>
                      <a:pt x="46" y="40"/>
                    </a:lnTo>
                    <a:lnTo>
                      <a:pt x="46" y="39"/>
                    </a:lnTo>
                    <a:lnTo>
                      <a:pt x="76" y="8"/>
                    </a:lnTo>
                    <a:lnTo>
                      <a:pt x="76" y="7"/>
                    </a:lnTo>
                    <a:lnTo>
                      <a:pt x="8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0" name="Freeform 135"/>
              <p:cNvSpPr>
                <a:spLocks/>
              </p:cNvSpPr>
              <p:nvPr/>
            </p:nvSpPr>
            <p:spPr bwMode="auto">
              <a:xfrm>
                <a:off x="2591" y="2852"/>
                <a:ext cx="87" cy="91"/>
              </a:xfrm>
              <a:custGeom>
                <a:avLst/>
                <a:gdLst>
                  <a:gd name="T0" fmla="*/ 0 w 87"/>
                  <a:gd name="T1" fmla="*/ 91 h 91"/>
                  <a:gd name="T2" fmla="*/ 9 w 87"/>
                  <a:gd name="T3" fmla="*/ 83 h 91"/>
                  <a:gd name="T4" fmla="*/ 9 w 87"/>
                  <a:gd name="T5" fmla="*/ 82 h 91"/>
                  <a:gd name="T6" fmla="*/ 39 w 87"/>
                  <a:gd name="T7" fmla="*/ 51 h 91"/>
                  <a:gd name="T8" fmla="*/ 39 w 87"/>
                  <a:gd name="T9" fmla="*/ 50 h 91"/>
                  <a:gd name="T10" fmla="*/ 68 w 87"/>
                  <a:gd name="T11" fmla="*/ 21 h 91"/>
                  <a:gd name="T12" fmla="*/ 68 w 87"/>
                  <a:gd name="T13" fmla="*/ 19 h 91"/>
                  <a:gd name="T14" fmla="*/ 87 w 87"/>
                  <a:gd name="T15" fmla="*/ 0 h 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7"/>
                  <a:gd name="T25" fmla="*/ 0 h 91"/>
                  <a:gd name="T26" fmla="*/ 87 w 87"/>
                  <a:gd name="T27" fmla="*/ 91 h 9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7" h="91">
                    <a:moveTo>
                      <a:pt x="0" y="91"/>
                    </a:moveTo>
                    <a:lnTo>
                      <a:pt x="9" y="83"/>
                    </a:lnTo>
                    <a:lnTo>
                      <a:pt x="9" y="82"/>
                    </a:lnTo>
                    <a:lnTo>
                      <a:pt x="39" y="51"/>
                    </a:lnTo>
                    <a:lnTo>
                      <a:pt x="39" y="50"/>
                    </a:lnTo>
                    <a:lnTo>
                      <a:pt x="68" y="21"/>
                    </a:lnTo>
                    <a:lnTo>
                      <a:pt x="68" y="19"/>
                    </a:lnTo>
                    <a:lnTo>
                      <a:pt x="8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1" name="Freeform 136"/>
              <p:cNvSpPr>
                <a:spLocks/>
              </p:cNvSpPr>
              <p:nvPr/>
            </p:nvSpPr>
            <p:spPr bwMode="auto">
              <a:xfrm>
                <a:off x="2591" y="2893"/>
                <a:ext cx="90" cy="95"/>
              </a:xfrm>
              <a:custGeom>
                <a:avLst/>
                <a:gdLst>
                  <a:gd name="T0" fmla="*/ 0 w 90"/>
                  <a:gd name="T1" fmla="*/ 95 h 95"/>
                  <a:gd name="T2" fmla="*/ 16 w 90"/>
                  <a:gd name="T3" fmla="*/ 79 h 95"/>
                  <a:gd name="T4" fmla="*/ 16 w 90"/>
                  <a:gd name="T5" fmla="*/ 78 h 95"/>
                  <a:gd name="T6" fmla="*/ 43 w 90"/>
                  <a:gd name="T7" fmla="*/ 50 h 95"/>
                  <a:gd name="T8" fmla="*/ 43 w 90"/>
                  <a:gd name="T9" fmla="*/ 49 h 95"/>
                  <a:gd name="T10" fmla="*/ 71 w 90"/>
                  <a:gd name="T11" fmla="*/ 21 h 95"/>
                  <a:gd name="T12" fmla="*/ 71 w 90"/>
                  <a:gd name="T13" fmla="*/ 20 h 95"/>
                  <a:gd name="T14" fmla="*/ 90 w 90"/>
                  <a:gd name="T15" fmla="*/ 0 h 9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0"/>
                  <a:gd name="T25" fmla="*/ 0 h 95"/>
                  <a:gd name="T26" fmla="*/ 90 w 90"/>
                  <a:gd name="T27" fmla="*/ 95 h 9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0" h="95">
                    <a:moveTo>
                      <a:pt x="0" y="95"/>
                    </a:moveTo>
                    <a:lnTo>
                      <a:pt x="16" y="79"/>
                    </a:lnTo>
                    <a:lnTo>
                      <a:pt x="16" y="78"/>
                    </a:lnTo>
                    <a:lnTo>
                      <a:pt x="43" y="50"/>
                    </a:lnTo>
                    <a:lnTo>
                      <a:pt x="43" y="49"/>
                    </a:lnTo>
                    <a:lnTo>
                      <a:pt x="71" y="21"/>
                    </a:lnTo>
                    <a:lnTo>
                      <a:pt x="71" y="20"/>
                    </a:lnTo>
                    <a:lnTo>
                      <a:pt x="9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2" name="Freeform 137"/>
              <p:cNvSpPr>
                <a:spLocks/>
              </p:cNvSpPr>
              <p:nvPr/>
            </p:nvSpPr>
            <p:spPr bwMode="auto">
              <a:xfrm>
                <a:off x="2590" y="2936"/>
                <a:ext cx="94" cy="100"/>
              </a:xfrm>
              <a:custGeom>
                <a:avLst/>
                <a:gdLst>
                  <a:gd name="T0" fmla="*/ 0 w 94"/>
                  <a:gd name="T1" fmla="*/ 100 h 100"/>
                  <a:gd name="T2" fmla="*/ 10 w 94"/>
                  <a:gd name="T3" fmla="*/ 90 h 100"/>
                  <a:gd name="T4" fmla="*/ 10 w 94"/>
                  <a:gd name="T5" fmla="*/ 89 h 100"/>
                  <a:gd name="T6" fmla="*/ 39 w 94"/>
                  <a:gd name="T7" fmla="*/ 60 h 100"/>
                  <a:gd name="T8" fmla="*/ 39 w 94"/>
                  <a:gd name="T9" fmla="*/ 59 h 100"/>
                  <a:gd name="T10" fmla="*/ 66 w 94"/>
                  <a:gd name="T11" fmla="*/ 31 h 100"/>
                  <a:gd name="T12" fmla="*/ 66 w 94"/>
                  <a:gd name="T13" fmla="*/ 29 h 100"/>
                  <a:gd name="T14" fmla="*/ 94 w 94"/>
                  <a:gd name="T15" fmla="*/ 2 h 100"/>
                  <a:gd name="T16" fmla="*/ 94 w 94"/>
                  <a:gd name="T17" fmla="*/ 0 h 1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4"/>
                  <a:gd name="T28" fmla="*/ 0 h 100"/>
                  <a:gd name="T29" fmla="*/ 94 w 94"/>
                  <a:gd name="T30" fmla="*/ 100 h 100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4" h="100">
                    <a:moveTo>
                      <a:pt x="0" y="100"/>
                    </a:moveTo>
                    <a:lnTo>
                      <a:pt x="10" y="90"/>
                    </a:lnTo>
                    <a:lnTo>
                      <a:pt x="10" y="89"/>
                    </a:lnTo>
                    <a:lnTo>
                      <a:pt x="39" y="60"/>
                    </a:lnTo>
                    <a:lnTo>
                      <a:pt x="39" y="59"/>
                    </a:lnTo>
                    <a:lnTo>
                      <a:pt x="66" y="31"/>
                    </a:lnTo>
                    <a:lnTo>
                      <a:pt x="66" y="29"/>
                    </a:lnTo>
                    <a:lnTo>
                      <a:pt x="94" y="2"/>
                    </a:lnTo>
                    <a:lnTo>
                      <a:pt x="9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3" name="Freeform 138"/>
              <p:cNvSpPr>
                <a:spLocks/>
              </p:cNvSpPr>
              <p:nvPr/>
            </p:nvSpPr>
            <p:spPr bwMode="auto">
              <a:xfrm>
                <a:off x="2590" y="2984"/>
                <a:ext cx="94" cy="99"/>
              </a:xfrm>
              <a:custGeom>
                <a:avLst/>
                <a:gdLst>
                  <a:gd name="T0" fmla="*/ 0 w 94"/>
                  <a:gd name="T1" fmla="*/ 99 h 99"/>
                  <a:gd name="T2" fmla="*/ 4 w 94"/>
                  <a:gd name="T3" fmla="*/ 95 h 99"/>
                  <a:gd name="T4" fmla="*/ 4 w 94"/>
                  <a:gd name="T5" fmla="*/ 94 h 99"/>
                  <a:gd name="T6" fmla="*/ 32 w 94"/>
                  <a:gd name="T7" fmla="*/ 66 h 99"/>
                  <a:gd name="T8" fmla="*/ 32 w 94"/>
                  <a:gd name="T9" fmla="*/ 65 h 99"/>
                  <a:gd name="T10" fmla="*/ 61 w 94"/>
                  <a:gd name="T11" fmla="*/ 36 h 99"/>
                  <a:gd name="T12" fmla="*/ 61 w 94"/>
                  <a:gd name="T13" fmla="*/ 34 h 99"/>
                  <a:gd name="T14" fmla="*/ 88 w 94"/>
                  <a:gd name="T15" fmla="*/ 6 h 99"/>
                  <a:gd name="T16" fmla="*/ 88 w 94"/>
                  <a:gd name="T17" fmla="*/ 5 h 99"/>
                  <a:gd name="T18" fmla="*/ 94 w 94"/>
                  <a:gd name="T19" fmla="*/ 0 h 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4"/>
                  <a:gd name="T31" fmla="*/ 0 h 99"/>
                  <a:gd name="T32" fmla="*/ 94 w 94"/>
                  <a:gd name="T33" fmla="*/ 99 h 9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4" h="99">
                    <a:moveTo>
                      <a:pt x="0" y="99"/>
                    </a:moveTo>
                    <a:lnTo>
                      <a:pt x="4" y="95"/>
                    </a:lnTo>
                    <a:lnTo>
                      <a:pt x="4" y="94"/>
                    </a:lnTo>
                    <a:lnTo>
                      <a:pt x="32" y="66"/>
                    </a:lnTo>
                    <a:lnTo>
                      <a:pt x="32" y="65"/>
                    </a:lnTo>
                    <a:lnTo>
                      <a:pt x="61" y="36"/>
                    </a:lnTo>
                    <a:lnTo>
                      <a:pt x="61" y="34"/>
                    </a:lnTo>
                    <a:lnTo>
                      <a:pt x="88" y="6"/>
                    </a:lnTo>
                    <a:lnTo>
                      <a:pt x="88" y="5"/>
                    </a:lnTo>
                    <a:lnTo>
                      <a:pt x="9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4" name="Freeform 139"/>
              <p:cNvSpPr>
                <a:spLocks/>
              </p:cNvSpPr>
              <p:nvPr/>
            </p:nvSpPr>
            <p:spPr bwMode="auto">
              <a:xfrm>
                <a:off x="2590" y="3031"/>
                <a:ext cx="94" cy="98"/>
              </a:xfrm>
              <a:custGeom>
                <a:avLst/>
                <a:gdLst>
                  <a:gd name="T0" fmla="*/ 0 w 94"/>
                  <a:gd name="T1" fmla="*/ 98 h 98"/>
                  <a:gd name="T2" fmla="*/ 15 w 94"/>
                  <a:gd name="T3" fmla="*/ 83 h 98"/>
                  <a:gd name="T4" fmla="*/ 15 w 94"/>
                  <a:gd name="T5" fmla="*/ 81 h 98"/>
                  <a:gd name="T6" fmla="*/ 41 w 94"/>
                  <a:gd name="T7" fmla="*/ 55 h 98"/>
                  <a:gd name="T8" fmla="*/ 41 w 94"/>
                  <a:gd name="T9" fmla="*/ 54 h 98"/>
                  <a:gd name="T10" fmla="*/ 68 w 94"/>
                  <a:gd name="T11" fmla="*/ 27 h 98"/>
                  <a:gd name="T12" fmla="*/ 68 w 94"/>
                  <a:gd name="T13" fmla="*/ 26 h 98"/>
                  <a:gd name="T14" fmla="*/ 94 w 94"/>
                  <a:gd name="T15" fmla="*/ 0 h 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4"/>
                  <a:gd name="T25" fmla="*/ 0 h 98"/>
                  <a:gd name="T26" fmla="*/ 94 w 94"/>
                  <a:gd name="T27" fmla="*/ 98 h 9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4" h="98">
                    <a:moveTo>
                      <a:pt x="0" y="98"/>
                    </a:moveTo>
                    <a:lnTo>
                      <a:pt x="15" y="83"/>
                    </a:lnTo>
                    <a:lnTo>
                      <a:pt x="15" y="81"/>
                    </a:lnTo>
                    <a:lnTo>
                      <a:pt x="41" y="55"/>
                    </a:lnTo>
                    <a:lnTo>
                      <a:pt x="41" y="54"/>
                    </a:lnTo>
                    <a:lnTo>
                      <a:pt x="68" y="27"/>
                    </a:lnTo>
                    <a:lnTo>
                      <a:pt x="68" y="26"/>
                    </a:lnTo>
                    <a:lnTo>
                      <a:pt x="9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5" name="Freeform 140"/>
              <p:cNvSpPr>
                <a:spLocks/>
              </p:cNvSpPr>
              <p:nvPr/>
            </p:nvSpPr>
            <p:spPr bwMode="auto">
              <a:xfrm>
                <a:off x="2590" y="3078"/>
                <a:ext cx="93" cy="97"/>
              </a:xfrm>
              <a:custGeom>
                <a:avLst/>
                <a:gdLst>
                  <a:gd name="T0" fmla="*/ 0 w 93"/>
                  <a:gd name="T1" fmla="*/ 97 h 97"/>
                  <a:gd name="T2" fmla="*/ 21 w 93"/>
                  <a:gd name="T3" fmla="*/ 76 h 97"/>
                  <a:gd name="T4" fmla="*/ 21 w 93"/>
                  <a:gd name="T5" fmla="*/ 74 h 97"/>
                  <a:gd name="T6" fmla="*/ 48 w 93"/>
                  <a:gd name="T7" fmla="*/ 47 h 97"/>
                  <a:gd name="T8" fmla="*/ 48 w 93"/>
                  <a:gd name="T9" fmla="*/ 45 h 97"/>
                  <a:gd name="T10" fmla="*/ 76 w 93"/>
                  <a:gd name="T11" fmla="*/ 18 h 97"/>
                  <a:gd name="T12" fmla="*/ 76 w 93"/>
                  <a:gd name="T13" fmla="*/ 16 h 97"/>
                  <a:gd name="T14" fmla="*/ 93 w 93"/>
                  <a:gd name="T15" fmla="*/ 0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3"/>
                  <a:gd name="T25" fmla="*/ 0 h 97"/>
                  <a:gd name="T26" fmla="*/ 93 w 93"/>
                  <a:gd name="T27" fmla="*/ 97 h 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3" h="97">
                    <a:moveTo>
                      <a:pt x="0" y="97"/>
                    </a:moveTo>
                    <a:lnTo>
                      <a:pt x="21" y="76"/>
                    </a:lnTo>
                    <a:lnTo>
                      <a:pt x="21" y="74"/>
                    </a:lnTo>
                    <a:lnTo>
                      <a:pt x="48" y="47"/>
                    </a:lnTo>
                    <a:lnTo>
                      <a:pt x="48" y="45"/>
                    </a:lnTo>
                    <a:lnTo>
                      <a:pt x="76" y="18"/>
                    </a:lnTo>
                    <a:lnTo>
                      <a:pt x="76" y="16"/>
                    </a:lnTo>
                    <a:lnTo>
                      <a:pt x="9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6" name="Freeform 141"/>
              <p:cNvSpPr>
                <a:spLocks/>
              </p:cNvSpPr>
              <p:nvPr/>
            </p:nvSpPr>
            <p:spPr bwMode="auto">
              <a:xfrm>
                <a:off x="2590" y="3129"/>
                <a:ext cx="88" cy="93"/>
              </a:xfrm>
              <a:custGeom>
                <a:avLst/>
                <a:gdLst>
                  <a:gd name="T0" fmla="*/ 0 w 88"/>
                  <a:gd name="T1" fmla="*/ 93 h 93"/>
                  <a:gd name="T2" fmla="*/ 15 w 88"/>
                  <a:gd name="T3" fmla="*/ 78 h 93"/>
                  <a:gd name="T4" fmla="*/ 15 w 88"/>
                  <a:gd name="T5" fmla="*/ 76 h 93"/>
                  <a:gd name="T6" fmla="*/ 43 w 88"/>
                  <a:gd name="T7" fmla="*/ 48 h 93"/>
                  <a:gd name="T8" fmla="*/ 43 w 88"/>
                  <a:gd name="T9" fmla="*/ 47 h 93"/>
                  <a:gd name="T10" fmla="*/ 70 w 88"/>
                  <a:gd name="T11" fmla="*/ 19 h 93"/>
                  <a:gd name="T12" fmla="*/ 70 w 88"/>
                  <a:gd name="T13" fmla="*/ 18 h 93"/>
                  <a:gd name="T14" fmla="*/ 88 w 88"/>
                  <a:gd name="T15" fmla="*/ 0 h 9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8"/>
                  <a:gd name="T25" fmla="*/ 0 h 93"/>
                  <a:gd name="T26" fmla="*/ 88 w 88"/>
                  <a:gd name="T27" fmla="*/ 93 h 9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8" h="93">
                    <a:moveTo>
                      <a:pt x="0" y="93"/>
                    </a:moveTo>
                    <a:lnTo>
                      <a:pt x="15" y="78"/>
                    </a:lnTo>
                    <a:lnTo>
                      <a:pt x="15" y="76"/>
                    </a:lnTo>
                    <a:lnTo>
                      <a:pt x="43" y="48"/>
                    </a:lnTo>
                    <a:lnTo>
                      <a:pt x="43" y="47"/>
                    </a:lnTo>
                    <a:lnTo>
                      <a:pt x="70" y="19"/>
                    </a:lnTo>
                    <a:lnTo>
                      <a:pt x="70" y="18"/>
                    </a:lnTo>
                    <a:lnTo>
                      <a:pt x="8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7" name="Freeform 142"/>
              <p:cNvSpPr>
                <a:spLocks/>
              </p:cNvSpPr>
              <p:nvPr/>
            </p:nvSpPr>
            <p:spPr bwMode="auto">
              <a:xfrm>
                <a:off x="2590" y="3183"/>
                <a:ext cx="80" cy="84"/>
              </a:xfrm>
              <a:custGeom>
                <a:avLst/>
                <a:gdLst>
                  <a:gd name="T0" fmla="*/ 0 w 80"/>
                  <a:gd name="T1" fmla="*/ 84 h 84"/>
                  <a:gd name="T2" fmla="*/ 8 w 80"/>
                  <a:gd name="T3" fmla="*/ 76 h 84"/>
                  <a:gd name="T4" fmla="*/ 8 w 80"/>
                  <a:gd name="T5" fmla="*/ 75 h 84"/>
                  <a:gd name="T6" fmla="*/ 36 w 80"/>
                  <a:gd name="T7" fmla="*/ 47 h 84"/>
                  <a:gd name="T8" fmla="*/ 36 w 80"/>
                  <a:gd name="T9" fmla="*/ 46 h 84"/>
                  <a:gd name="T10" fmla="*/ 64 w 80"/>
                  <a:gd name="T11" fmla="*/ 18 h 84"/>
                  <a:gd name="T12" fmla="*/ 64 w 80"/>
                  <a:gd name="T13" fmla="*/ 17 h 84"/>
                  <a:gd name="T14" fmla="*/ 80 w 80"/>
                  <a:gd name="T15" fmla="*/ 0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0"/>
                  <a:gd name="T25" fmla="*/ 0 h 84"/>
                  <a:gd name="T26" fmla="*/ 80 w 80"/>
                  <a:gd name="T27" fmla="*/ 84 h 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0" h="84">
                    <a:moveTo>
                      <a:pt x="0" y="84"/>
                    </a:moveTo>
                    <a:lnTo>
                      <a:pt x="8" y="76"/>
                    </a:lnTo>
                    <a:lnTo>
                      <a:pt x="8" y="75"/>
                    </a:lnTo>
                    <a:lnTo>
                      <a:pt x="36" y="47"/>
                    </a:lnTo>
                    <a:lnTo>
                      <a:pt x="36" y="46"/>
                    </a:lnTo>
                    <a:lnTo>
                      <a:pt x="64" y="18"/>
                    </a:lnTo>
                    <a:lnTo>
                      <a:pt x="64" y="17"/>
                    </a:lnTo>
                    <a:lnTo>
                      <a:pt x="8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8" name="Freeform 143"/>
              <p:cNvSpPr>
                <a:spLocks/>
              </p:cNvSpPr>
              <p:nvPr/>
            </p:nvSpPr>
            <p:spPr bwMode="auto">
              <a:xfrm>
                <a:off x="2590" y="3244"/>
                <a:ext cx="66" cy="69"/>
              </a:xfrm>
              <a:custGeom>
                <a:avLst/>
                <a:gdLst>
                  <a:gd name="T0" fmla="*/ 0 w 66"/>
                  <a:gd name="T1" fmla="*/ 69 h 69"/>
                  <a:gd name="T2" fmla="*/ 8 w 66"/>
                  <a:gd name="T3" fmla="*/ 61 h 69"/>
                  <a:gd name="T4" fmla="*/ 8 w 66"/>
                  <a:gd name="T5" fmla="*/ 59 h 69"/>
                  <a:gd name="T6" fmla="*/ 37 w 66"/>
                  <a:gd name="T7" fmla="*/ 30 h 69"/>
                  <a:gd name="T8" fmla="*/ 37 w 66"/>
                  <a:gd name="T9" fmla="*/ 29 h 69"/>
                  <a:gd name="T10" fmla="*/ 66 w 66"/>
                  <a:gd name="T11" fmla="*/ 0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69"/>
                  <a:gd name="T20" fmla="*/ 66 w 66"/>
                  <a:gd name="T21" fmla="*/ 69 h 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69">
                    <a:moveTo>
                      <a:pt x="0" y="69"/>
                    </a:moveTo>
                    <a:lnTo>
                      <a:pt x="8" y="61"/>
                    </a:lnTo>
                    <a:lnTo>
                      <a:pt x="8" y="59"/>
                    </a:lnTo>
                    <a:lnTo>
                      <a:pt x="37" y="30"/>
                    </a:lnTo>
                    <a:lnTo>
                      <a:pt x="37" y="29"/>
                    </a:lnTo>
                    <a:lnTo>
                      <a:pt x="6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89" name="Freeform 144"/>
              <p:cNvSpPr>
                <a:spLocks/>
              </p:cNvSpPr>
              <p:nvPr/>
            </p:nvSpPr>
            <p:spPr bwMode="auto">
              <a:xfrm>
                <a:off x="2590" y="3309"/>
                <a:ext cx="48" cy="51"/>
              </a:xfrm>
              <a:custGeom>
                <a:avLst/>
                <a:gdLst>
                  <a:gd name="T0" fmla="*/ 0 w 48"/>
                  <a:gd name="T1" fmla="*/ 51 h 51"/>
                  <a:gd name="T2" fmla="*/ 1 w 48"/>
                  <a:gd name="T3" fmla="*/ 50 h 51"/>
                  <a:gd name="T4" fmla="*/ 1 w 48"/>
                  <a:gd name="T5" fmla="*/ 48 h 51"/>
                  <a:gd name="T6" fmla="*/ 30 w 48"/>
                  <a:gd name="T7" fmla="*/ 19 h 51"/>
                  <a:gd name="T8" fmla="*/ 30 w 48"/>
                  <a:gd name="T9" fmla="*/ 18 h 51"/>
                  <a:gd name="T10" fmla="*/ 48 w 48"/>
                  <a:gd name="T11" fmla="*/ 0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8"/>
                  <a:gd name="T19" fmla="*/ 0 h 51"/>
                  <a:gd name="T20" fmla="*/ 48 w 48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8" h="51">
                    <a:moveTo>
                      <a:pt x="0" y="51"/>
                    </a:moveTo>
                    <a:lnTo>
                      <a:pt x="1" y="50"/>
                    </a:lnTo>
                    <a:lnTo>
                      <a:pt x="1" y="48"/>
                    </a:lnTo>
                    <a:lnTo>
                      <a:pt x="30" y="19"/>
                    </a:lnTo>
                    <a:lnTo>
                      <a:pt x="30" y="18"/>
                    </a:lnTo>
                    <a:lnTo>
                      <a:pt x="48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0" name="Freeform 145"/>
              <p:cNvSpPr>
                <a:spLocks/>
              </p:cNvSpPr>
              <p:nvPr/>
            </p:nvSpPr>
            <p:spPr bwMode="auto">
              <a:xfrm>
                <a:off x="2590" y="3373"/>
                <a:ext cx="32" cy="33"/>
              </a:xfrm>
              <a:custGeom>
                <a:avLst/>
                <a:gdLst>
                  <a:gd name="T0" fmla="*/ 0 w 32"/>
                  <a:gd name="T1" fmla="*/ 33 h 33"/>
                  <a:gd name="T2" fmla="*/ 18 w 32"/>
                  <a:gd name="T3" fmla="*/ 15 h 33"/>
                  <a:gd name="T4" fmla="*/ 18 w 32"/>
                  <a:gd name="T5" fmla="*/ 14 h 33"/>
                  <a:gd name="T6" fmla="*/ 32 w 32"/>
                  <a:gd name="T7" fmla="*/ 0 h 3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33"/>
                  <a:gd name="T14" fmla="*/ 32 w 32"/>
                  <a:gd name="T15" fmla="*/ 33 h 3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33">
                    <a:moveTo>
                      <a:pt x="0" y="33"/>
                    </a:moveTo>
                    <a:lnTo>
                      <a:pt x="18" y="15"/>
                    </a:lnTo>
                    <a:lnTo>
                      <a:pt x="18" y="14"/>
                    </a:lnTo>
                    <a:lnTo>
                      <a:pt x="3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1" name="Freeform 146"/>
              <p:cNvSpPr>
                <a:spLocks/>
              </p:cNvSpPr>
              <p:nvPr/>
            </p:nvSpPr>
            <p:spPr bwMode="auto">
              <a:xfrm>
                <a:off x="2590" y="3434"/>
                <a:ext cx="17" cy="18"/>
              </a:xfrm>
              <a:custGeom>
                <a:avLst/>
                <a:gdLst>
                  <a:gd name="T0" fmla="*/ 0 w 17"/>
                  <a:gd name="T1" fmla="*/ 18 h 18"/>
                  <a:gd name="T2" fmla="*/ 15 w 17"/>
                  <a:gd name="T3" fmla="*/ 2 h 18"/>
                  <a:gd name="T4" fmla="*/ 15 w 17"/>
                  <a:gd name="T5" fmla="*/ 1 h 18"/>
                  <a:gd name="T6" fmla="*/ 17 w 17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8"/>
                  <a:gd name="T14" fmla="*/ 17 w 17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8">
                    <a:moveTo>
                      <a:pt x="0" y="18"/>
                    </a:moveTo>
                    <a:lnTo>
                      <a:pt x="15" y="2"/>
                    </a:lnTo>
                    <a:lnTo>
                      <a:pt x="15" y="1"/>
                    </a:lnTo>
                    <a:lnTo>
                      <a:pt x="1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2" name="Freeform 147"/>
              <p:cNvSpPr>
                <a:spLocks/>
              </p:cNvSpPr>
              <p:nvPr/>
            </p:nvSpPr>
            <p:spPr bwMode="auto">
              <a:xfrm>
                <a:off x="2591" y="2650"/>
                <a:ext cx="69" cy="73"/>
              </a:xfrm>
              <a:custGeom>
                <a:avLst/>
                <a:gdLst>
                  <a:gd name="T0" fmla="*/ 0 w 69"/>
                  <a:gd name="T1" fmla="*/ 73 h 73"/>
                  <a:gd name="T2" fmla="*/ 0 w 69"/>
                  <a:gd name="T3" fmla="*/ 72 h 73"/>
                  <a:gd name="T4" fmla="*/ 2 w 69"/>
                  <a:gd name="T5" fmla="*/ 70 h 73"/>
                  <a:gd name="T6" fmla="*/ 29 w 69"/>
                  <a:gd name="T7" fmla="*/ 43 h 73"/>
                  <a:gd name="T8" fmla="*/ 29 w 69"/>
                  <a:gd name="T9" fmla="*/ 41 h 73"/>
                  <a:gd name="T10" fmla="*/ 57 w 69"/>
                  <a:gd name="T11" fmla="*/ 14 h 73"/>
                  <a:gd name="T12" fmla="*/ 57 w 69"/>
                  <a:gd name="T13" fmla="*/ 12 h 73"/>
                  <a:gd name="T14" fmla="*/ 69 w 69"/>
                  <a:gd name="T15" fmla="*/ 0 h 7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9"/>
                  <a:gd name="T25" fmla="*/ 0 h 73"/>
                  <a:gd name="T26" fmla="*/ 69 w 69"/>
                  <a:gd name="T27" fmla="*/ 73 h 7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9" h="73">
                    <a:moveTo>
                      <a:pt x="0" y="73"/>
                    </a:moveTo>
                    <a:lnTo>
                      <a:pt x="0" y="72"/>
                    </a:lnTo>
                    <a:lnTo>
                      <a:pt x="2" y="70"/>
                    </a:lnTo>
                    <a:lnTo>
                      <a:pt x="29" y="43"/>
                    </a:lnTo>
                    <a:lnTo>
                      <a:pt x="29" y="41"/>
                    </a:lnTo>
                    <a:lnTo>
                      <a:pt x="57" y="14"/>
                    </a:lnTo>
                    <a:lnTo>
                      <a:pt x="57" y="12"/>
                    </a:lnTo>
                    <a:lnTo>
                      <a:pt x="6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3" name="Freeform 148"/>
              <p:cNvSpPr>
                <a:spLocks/>
              </p:cNvSpPr>
              <p:nvPr/>
            </p:nvSpPr>
            <p:spPr bwMode="auto">
              <a:xfrm>
                <a:off x="2591" y="2694"/>
                <a:ext cx="72" cy="75"/>
              </a:xfrm>
              <a:custGeom>
                <a:avLst/>
                <a:gdLst>
                  <a:gd name="T0" fmla="*/ 0 w 72"/>
                  <a:gd name="T1" fmla="*/ 75 h 75"/>
                  <a:gd name="T2" fmla="*/ 16 w 72"/>
                  <a:gd name="T3" fmla="*/ 60 h 75"/>
                  <a:gd name="T4" fmla="*/ 16 w 72"/>
                  <a:gd name="T5" fmla="*/ 58 h 75"/>
                  <a:gd name="T6" fmla="*/ 45 w 72"/>
                  <a:gd name="T7" fmla="*/ 29 h 75"/>
                  <a:gd name="T8" fmla="*/ 45 w 72"/>
                  <a:gd name="T9" fmla="*/ 28 h 75"/>
                  <a:gd name="T10" fmla="*/ 72 w 72"/>
                  <a:gd name="T11" fmla="*/ 0 h 7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2"/>
                  <a:gd name="T19" fmla="*/ 0 h 75"/>
                  <a:gd name="T20" fmla="*/ 72 w 72"/>
                  <a:gd name="T21" fmla="*/ 75 h 7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2" h="75">
                    <a:moveTo>
                      <a:pt x="0" y="75"/>
                    </a:moveTo>
                    <a:lnTo>
                      <a:pt x="16" y="60"/>
                    </a:lnTo>
                    <a:lnTo>
                      <a:pt x="16" y="58"/>
                    </a:lnTo>
                    <a:lnTo>
                      <a:pt x="45" y="29"/>
                    </a:lnTo>
                    <a:lnTo>
                      <a:pt x="45" y="28"/>
                    </a:lnTo>
                    <a:lnTo>
                      <a:pt x="7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4" name="Freeform 149"/>
              <p:cNvSpPr>
                <a:spLocks/>
              </p:cNvSpPr>
              <p:nvPr/>
            </p:nvSpPr>
            <p:spPr bwMode="auto">
              <a:xfrm>
                <a:off x="2591" y="2736"/>
                <a:ext cx="76" cy="80"/>
              </a:xfrm>
              <a:custGeom>
                <a:avLst/>
                <a:gdLst>
                  <a:gd name="T0" fmla="*/ 0 w 76"/>
                  <a:gd name="T1" fmla="*/ 80 h 80"/>
                  <a:gd name="T2" fmla="*/ 7 w 76"/>
                  <a:gd name="T3" fmla="*/ 73 h 80"/>
                  <a:gd name="T4" fmla="*/ 7 w 76"/>
                  <a:gd name="T5" fmla="*/ 72 h 80"/>
                  <a:gd name="T6" fmla="*/ 38 w 76"/>
                  <a:gd name="T7" fmla="*/ 41 h 80"/>
                  <a:gd name="T8" fmla="*/ 38 w 76"/>
                  <a:gd name="T9" fmla="*/ 40 h 80"/>
                  <a:gd name="T10" fmla="*/ 67 w 76"/>
                  <a:gd name="T11" fmla="*/ 11 h 80"/>
                  <a:gd name="T12" fmla="*/ 67 w 76"/>
                  <a:gd name="T13" fmla="*/ 9 h 80"/>
                  <a:gd name="T14" fmla="*/ 76 w 76"/>
                  <a:gd name="T15" fmla="*/ 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"/>
                  <a:gd name="T25" fmla="*/ 0 h 80"/>
                  <a:gd name="T26" fmla="*/ 76 w 76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" h="80">
                    <a:moveTo>
                      <a:pt x="0" y="80"/>
                    </a:moveTo>
                    <a:lnTo>
                      <a:pt x="7" y="73"/>
                    </a:lnTo>
                    <a:lnTo>
                      <a:pt x="7" y="72"/>
                    </a:lnTo>
                    <a:lnTo>
                      <a:pt x="38" y="41"/>
                    </a:lnTo>
                    <a:lnTo>
                      <a:pt x="38" y="40"/>
                    </a:lnTo>
                    <a:lnTo>
                      <a:pt x="67" y="11"/>
                    </a:lnTo>
                    <a:lnTo>
                      <a:pt x="67" y="9"/>
                    </a:lnTo>
                    <a:lnTo>
                      <a:pt x="7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5" name="Freeform 150"/>
              <p:cNvSpPr>
                <a:spLocks/>
              </p:cNvSpPr>
              <p:nvPr/>
            </p:nvSpPr>
            <p:spPr bwMode="auto">
              <a:xfrm>
                <a:off x="2591" y="2777"/>
                <a:ext cx="81" cy="85"/>
              </a:xfrm>
              <a:custGeom>
                <a:avLst/>
                <a:gdLst>
                  <a:gd name="T0" fmla="*/ 0 w 81"/>
                  <a:gd name="T1" fmla="*/ 85 h 85"/>
                  <a:gd name="T2" fmla="*/ 11 w 81"/>
                  <a:gd name="T3" fmla="*/ 74 h 85"/>
                  <a:gd name="T4" fmla="*/ 11 w 81"/>
                  <a:gd name="T5" fmla="*/ 72 h 85"/>
                  <a:gd name="T6" fmla="*/ 39 w 81"/>
                  <a:gd name="T7" fmla="*/ 44 h 85"/>
                  <a:gd name="T8" fmla="*/ 39 w 81"/>
                  <a:gd name="T9" fmla="*/ 43 h 85"/>
                  <a:gd name="T10" fmla="*/ 67 w 81"/>
                  <a:gd name="T11" fmla="*/ 15 h 85"/>
                  <a:gd name="T12" fmla="*/ 67 w 81"/>
                  <a:gd name="T13" fmla="*/ 14 h 85"/>
                  <a:gd name="T14" fmla="*/ 81 w 81"/>
                  <a:gd name="T15" fmla="*/ 0 h 8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1"/>
                  <a:gd name="T25" fmla="*/ 0 h 85"/>
                  <a:gd name="T26" fmla="*/ 81 w 81"/>
                  <a:gd name="T27" fmla="*/ 85 h 8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1" h="85">
                    <a:moveTo>
                      <a:pt x="0" y="85"/>
                    </a:moveTo>
                    <a:lnTo>
                      <a:pt x="11" y="74"/>
                    </a:lnTo>
                    <a:lnTo>
                      <a:pt x="11" y="72"/>
                    </a:lnTo>
                    <a:lnTo>
                      <a:pt x="39" y="44"/>
                    </a:lnTo>
                    <a:lnTo>
                      <a:pt x="39" y="43"/>
                    </a:lnTo>
                    <a:lnTo>
                      <a:pt x="67" y="15"/>
                    </a:lnTo>
                    <a:lnTo>
                      <a:pt x="67" y="14"/>
                    </a:lnTo>
                    <a:lnTo>
                      <a:pt x="8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6" name="Freeform 151"/>
              <p:cNvSpPr>
                <a:spLocks/>
              </p:cNvSpPr>
              <p:nvPr/>
            </p:nvSpPr>
            <p:spPr bwMode="auto">
              <a:xfrm>
                <a:off x="2591" y="2819"/>
                <a:ext cx="85" cy="88"/>
              </a:xfrm>
              <a:custGeom>
                <a:avLst/>
                <a:gdLst>
                  <a:gd name="T0" fmla="*/ 0 w 85"/>
                  <a:gd name="T1" fmla="*/ 88 h 88"/>
                  <a:gd name="T2" fmla="*/ 23 w 85"/>
                  <a:gd name="T3" fmla="*/ 66 h 88"/>
                  <a:gd name="T4" fmla="*/ 23 w 85"/>
                  <a:gd name="T5" fmla="*/ 65 h 88"/>
                  <a:gd name="T6" fmla="*/ 52 w 85"/>
                  <a:gd name="T7" fmla="*/ 36 h 88"/>
                  <a:gd name="T8" fmla="*/ 52 w 85"/>
                  <a:gd name="T9" fmla="*/ 34 h 88"/>
                  <a:gd name="T10" fmla="*/ 82 w 85"/>
                  <a:gd name="T11" fmla="*/ 4 h 88"/>
                  <a:gd name="T12" fmla="*/ 82 w 85"/>
                  <a:gd name="T13" fmla="*/ 2 h 88"/>
                  <a:gd name="T14" fmla="*/ 85 w 85"/>
                  <a:gd name="T15" fmla="*/ 0 h 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5"/>
                  <a:gd name="T25" fmla="*/ 0 h 88"/>
                  <a:gd name="T26" fmla="*/ 85 w 85"/>
                  <a:gd name="T27" fmla="*/ 88 h 8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5" h="88">
                    <a:moveTo>
                      <a:pt x="0" y="88"/>
                    </a:moveTo>
                    <a:lnTo>
                      <a:pt x="23" y="66"/>
                    </a:lnTo>
                    <a:lnTo>
                      <a:pt x="23" y="65"/>
                    </a:lnTo>
                    <a:lnTo>
                      <a:pt x="52" y="36"/>
                    </a:lnTo>
                    <a:lnTo>
                      <a:pt x="52" y="34"/>
                    </a:lnTo>
                    <a:lnTo>
                      <a:pt x="82" y="4"/>
                    </a:lnTo>
                    <a:lnTo>
                      <a:pt x="82" y="2"/>
                    </a:lnTo>
                    <a:lnTo>
                      <a:pt x="8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7" name="Freeform 152"/>
              <p:cNvSpPr>
                <a:spLocks/>
              </p:cNvSpPr>
              <p:nvPr/>
            </p:nvSpPr>
            <p:spPr bwMode="auto">
              <a:xfrm>
                <a:off x="2591" y="2862"/>
                <a:ext cx="89" cy="92"/>
              </a:xfrm>
              <a:custGeom>
                <a:avLst/>
                <a:gdLst>
                  <a:gd name="T0" fmla="*/ 0 w 89"/>
                  <a:gd name="T1" fmla="*/ 92 h 92"/>
                  <a:gd name="T2" fmla="*/ 14 w 89"/>
                  <a:gd name="T3" fmla="*/ 79 h 92"/>
                  <a:gd name="T4" fmla="*/ 14 w 89"/>
                  <a:gd name="T5" fmla="*/ 77 h 92"/>
                  <a:gd name="T6" fmla="*/ 45 w 89"/>
                  <a:gd name="T7" fmla="*/ 47 h 92"/>
                  <a:gd name="T8" fmla="*/ 45 w 89"/>
                  <a:gd name="T9" fmla="*/ 45 h 92"/>
                  <a:gd name="T10" fmla="*/ 74 w 89"/>
                  <a:gd name="T11" fmla="*/ 16 h 92"/>
                  <a:gd name="T12" fmla="*/ 74 w 89"/>
                  <a:gd name="T13" fmla="*/ 15 h 92"/>
                  <a:gd name="T14" fmla="*/ 89 w 89"/>
                  <a:gd name="T15" fmla="*/ 0 h 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9"/>
                  <a:gd name="T25" fmla="*/ 0 h 92"/>
                  <a:gd name="T26" fmla="*/ 89 w 89"/>
                  <a:gd name="T27" fmla="*/ 92 h 9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9" h="92">
                    <a:moveTo>
                      <a:pt x="0" y="92"/>
                    </a:moveTo>
                    <a:lnTo>
                      <a:pt x="14" y="79"/>
                    </a:lnTo>
                    <a:lnTo>
                      <a:pt x="14" y="77"/>
                    </a:lnTo>
                    <a:lnTo>
                      <a:pt x="45" y="47"/>
                    </a:lnTo>
                    <a:lnTo>
                      <a:pt x="45" y="45"/>
                    </a:lnTo>
                    <a:lnTo>
                      <a:pt x="74" y="16"/>
                    </a:lnTo>
                    <a:lnTo>
                      <a:pt x="74" y="15"/>
                    </a:lnTo>
                    <a:lnTo>
                      <a:pt x="89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8" name="Freeform 153"/>
              <p:cNvSpPr>
                <a:spLocks/>
              </p:cNvSpPr>
              <p:nvPr/>
            </p:nvSpPr>
            <p:spPr bwMode="auto">
              <a:xfrm>
                <a:off x="2591" y="2905"/>
                <a:ext cx="90" cy="95"/>
              </a:xfrm>
              <a:custGeom>
                <a:avLst/>
                <a:gdLst>
                  <a:gd name="T0" fmla="*/ 0 w 90"/>
                  <a:gd name="T1" fmla="*/ 95 h 95"/>
                  <a:gd name="T2" fmla="*/ 6 w 90"/>
                  <a:gd name="T3" fmla="*/ 90 h 95"/>
                  <a:gd name="T4" fmla="*/ 6 w 90"/>
                  <a:gd name="T5" fmla="*/ 88 h 95"/>
                  <a:gd name="T6" fmla="*/ 34 w 90"/>
                  <a:gd name="T7" fmla="*/ 60 h 95"/>
                  <a:gd name="T8" fmla="*/ 34 w 90"/>
                  <a:gd name="T9" fmla="*/ 59 h 95"/>
                  <a:gd name="T10" fmla="*/ 60 w 90"/>
                  <a:gd name="T11" fmla="*/ 33 h 95"/>
                  <a:gd name="T12" fmla="*/ 60 w 90"/>
                  <a:gd name="T13" fmla="*/ 31 h 95"/>
                  <a:gd name="T14" fmla="*/ 86 w 90"/>
                  <a:gd name="T15" fmla="*/ 5 h 95"/>
                  <a:gd name="T16" fmla="*/ 86 w 90"/>
                  <a:gd name="T17" fmla="*/ 4 h 95"/>
                  <a:gd name="T18" fmla="*/ 90 w 90"/>
                  <a:gd name="T19" fmla="*/ 0 h 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0"/>
                  <a:gd name="T31" fmla="*/ 0 h 95"/>
                  <a:gd name="T32" fmla="*/ 90 w 90"/>
                  <a:gd name="T33" fmla="*/ 95 h 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0" h="95">
                    <a:moveTo>
                      <a:pt x="0" y="95"/>
                    </a:moveTo>
                    <a:lnTo>
                      <a:pt x="6" y="90"/>
                    </a:lnTo>
                    <a:lnTo>
                      <a:pt x="6" y="88"/>
                    </a:lnTo>
                    <a:lnTo>
                      <a:pt x="34" y="60"/>
                    </a:lnTo>
                    <a:lnTo>
                      <a:pt x="34" y="59"/>
                    </a:lnTo>
                    <a:lnTo>
                      <a:pt x="60" y="33"/>
                    </a:lnTo>
                    <a:lnTo>
                      <a:pt x="60" y="31"/>
                    </a:lnTo>
                    <a:lnTo>
                      <a:pt x="86" y="5"/>
                    </a:lnTo>
                    <a:lnTo>
                      <a:pt x="86" y="4"/>
                    </a:lnTo>
                    <a:lnTo>
                      <a:pt x="90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599" name="Freeform 154"/>
              <p:cNvSpPr>
                <a:spLocks/>
              </p:cNvSpPr>
              <p:nvPr/>
            </p:nvSpPr>
            <p:spPr bwMode="auto">
              <a:xfrm>
                <a:off x="2590" y="2949"/>
                <a:ext cx="94" cy="98"/>
              </a:xfrm>
              <a:custGeom>
                <a:avLst/>
                <a:gdLst>
                  <a:gd name="T0" fmla="*/ 0 w 94"/>
                  <a:gd name="T1" fmla="*/ 98 h 98"/>
                  <a:gd name="T2" fmla="*/ 15 w 94"/>
                  <a:gd name="T3" fmla="*/ 83 h 98"/>
                  <a:gd name="T4" fmla="*/ 15 w 94"/>
                  <a:gd name="T5" fmla="*/ 82 h 98"/>
                  <a:gd name="T6" fmla="*/ 44 w 94"/>
                  <a:gd name="T7" fmla="*/ 53 h 98"/>
                  <a:gd name="T8" fmla="*/ 44 w 94"/>
                  <a:gd name="T9" fmla="*/ 51 h 98"/>
                  <a:gd name="T10" fmla="*/ 72 w 94"/>
                  <a:gd name="T11" fmla="*/ 23 h 98"/>
                  <a:gd name="T12" fmla="*/ 72 w 94"/>
                  <a:gd name="T13" fmla="*/ 22 h 98"/>
                  <a:gd name="T14" fmla="*/ 94 w 94"/>
                  <a:gd name="T15" fmla="*/ 0 h 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4"/>
                  <a:gd name="T25" fmla="*/ 0 h 98"/>
                  <a:gd name="T26" fmla="*/ 94 w 94"/>
                  <a:gd name="T27" fmla="*/ 98 h 9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4" h="98">
                    <a:moveTo>
                      <a:pt x="0" y="98"/>
                    </a:moveTo>
                    <a:lnTo>
                      <a:pt x="15" y="83"/>
                    </a:lnTo>
                    <a:lnTo>
                      <a:pt x="15" y="82"/>
                    </a:lnTo>
                    <a:lnTo>
                      <a:pt x="44" y="53"/>
                    </a:lnTo>
                    <a:lnTo>
                      <a:pt x="44" y="51"/>
                    </a:lnTo>
                    <a:lnTo>
                      <a:pt x="72" y="23"/>
                    </a:lnTo>
                    <a:lnTo>
                      <a:pt x="72" y="22"/>
                    </a:lnTo>
                    <a:lnTo>
                      <a:pt x="9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0" name="Freeform 155"/>
              <p:cNvSpPr>
                <a:spLocks/>
              </p:cNvSpPr>
              <p:nvPr/>
            </p:nvSpPr>
            <p:spPr bwMode="auto">
              <a:xfrm>
                <a:off x="2590" y="2995"/>
                <a:ext cx="94" cy="99"/>
              </a:xfrm>
              <a:custGeom>
                <a:avLst/>
                <a:gdLst>
                  <a:gd name="T0" fmla="*/ 0 w 94"/>
                  <a:gd name="T1" fmla="*/ 99 h 99"/>
                  <a:gd name="T2" fmla="*/ 10 w 94"/>
                  <a:gd name="T3" fmla="*/ 90 h 99"/>
                  <a:gd name="T4" fmla="*/ 10 w 94"/>
                  <a:gd name="T5" fmla="*/ 88 h 99"/>
                  <a:gd name="T6" fmla="*/ 37 w 94"/>
                  <a:gd name="T7" fmla="*/ 61 h 99"/>
                  <a:gd name="T8" fmla="*/ 37 w 94"/>
                  <a:gd name="T9" fmla="*/ 59 h 99"/>
                  <a:gd name="T10" fmla="*/ 66 w 94"/>
                  <a:gd name="T11" fmla="*/ 30 h 99"/>
                  <a:gd name="T12" fmla="*/ 66 w 94"/>
                  <a:gd name="T13" fmla="*/ 29 h 99"/>
                  <a:gd name="T14" fmla="*/ 94 w 94"/>
                  <a:gd name="T15" fmla="*/ 1 h 99"/>
                  <a:gd name="T16" fmla="*/ 94 w 94"/>
                  <a:gd name="T17" fmla="*/ 0 h 9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4"/>
                  <a:gd name="T28" fmla="*/ 0 h 99"/>
                  <a:gd name="T29" fmla="*/ 94 w 94"/>
                  <a:gd name="T30" fmla="*/ 99 h 99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4" h="99">
                    <a:moveTo>
                      <a:pt x="0" y="99"/>
                    </a:moveTo>
                    <a:lnTo>
                      <a:pt x="10" y="90"/>
                    </a:lnTo>
                    <a:lnTo>
                      <a:pt x="10" y="88"/>
                    </a:lnTo>
                    <a:lnTo>
                      <a:pt x="37" y="61"/>
                    </a:lnTo>
                    <a:lnTo>
                      <a:pt x="37" y="59"/>
                    </a:lnTo>
                    <a:lnTo>
                      <a:pt x="66" y="30"/>
                    </a:lnTo>
                    <a:lnTo>
                      <a:pt x="66" y="29"/>
                    </a:lnTo>
                    <a:lnTo>
                      <a:pt x="94" y="1"/>
                    </a:lnTo>
                    <a:lnTo>
                      <a:pt x="9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1" name="Freeform 156"/>
              <p:cNvSpPr>
                <a:spLocks/>
              </p:cNvSpPr>
              <p:nvPr/>
            </p:nvSpPr>
            <p:spPr bwMode="auto">
              <a:xfrm>
                <a:off x="2590" y="3042"/>
                <a:ext cx="94" cy="99"/>
              </a:xfrm>
              <a:custGeom>
                <a:avLst/>
                <a:gdLst>
                  <a:gd name="T0" fmla="*/ 0 w 94"/>
                  <a:gd name="T1" fmla="*/ 99 h 99"/>
                  <a:gd name="T2" fmla="*/ 4 w 94"/>
                  <a:gd name="T3" fmla="*/ 95 h 99"/>
                  <a:gd name="T4" fmla="*/ 4 w 94"/>
                  <a:gd name="T5" fmla="*/ 94 h 99"/>
                  <a:gd name="T6" fmla="*/ 32 w 94"/>
                  <a:gd name="T7" fmla="*/ 66 h 99"/>
                  <a:gd name="T8" fmla="*/ 32 w 94"/>
                  <a:gd name="T9" fmla="*/ 65 h 99"/>
                  <a:gd name="T10" fmla="*/ 59 w 94"/>
                  <a:gd name="T11" fmla="*/ 37 h 99"/>
                  <a:gd name="T12" fmla="*/ 59 w 94"/>
                  <a:gd name="T13" fmla="*/ 36 h 99"/>
                  <a:gd name="T14" fmla="*/ 88 w 94"/>
                  <a:gd name="T15" fmla="*/ 7 h 99"/>
                  <a:gd name="T16" fmla="*/ 88 w 94"/>
                  <a:gd name="T17" fmla="*/ 5 h 99"/>
                  <a:gd name="T18" fmla="*/ 94 w 94"/>
                  <a:gd name="T19" fmla="*/ 0 h 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4"/>
                  <a:gd name="T31" fmla="*/ 0 h 99"/>
                  <a:gd name="T32" fmla="*/ 94 w 94"/>
                  <a:gd name="T33" fmla="*/ 99 h 9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4" h="99">
                    <a:moveTo>
                      <a:pt x="0" y="99"/>
                    </a:moveTo>
                    <a:lnTo>
                      <a:pt x="4" y="95"/>
                    </a:lnTo>
                    <a:lnTo>
                      <a:pt x="4" y="94"/>
                    </a:lnTo>
                    <a:lnTo>
                      <a:pt x="32" y="66"/>
                    </a:lnTo>
                    <a:lnTo>
                      <a:pt x="32" y="65"/>
                    </a:lnTo>
                    <a:lnTo>
                      <a:pt x="59" y="37"/>
                    </a:lnTo>
                    <a:lnTo>
                      <a:pt x="59" y="36"/>
                    </a:lnTo>
                    <a:lnTo>
                      <a:pt x="88" y="7"/>
                    </a:lnTo>
                    <a:lnTo>
                      <a:pt x="88" y="5"/>
                    </a:lnTo>
                    <a:lnTo>
                      <a:pt x="9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2" name="Freeform 157"/>
              <p:cNvSpPr>
                <a:spLocks/>
              </p:cNvSpPr>
              <p:nvPr/>
            </p:nvSpPr>
            <p:spPr bwMode="auto">
              <a:xfrm>
                <a:off x="2590" y="3089"/>
                <a:ext cx="93" cy="97"/>
              </a:xfrm>
              <a:custGeom>
                <a:avLst/>
                <a:gdLst>
                  <a:gd name="T0" fmla="*/ 0 w 93"/>
                  <a:gd name="T1" fmla="*/ 97 h 97"/>
                  <a:gd name="T2" fmla="*/ 26 w 93"/>
                  <a:gd name="T3" fmla="*/ 70 h 97"/>
                  <a:gd name="T4" fmla="*/ 26 w 93"/>
                  <a:gd name="T5" fmla="*/ 69 h 97"/>
                  <a:gd name="T6" fmla="*/ 54 w 93"/>
                  <a:gd name="T7" fmla="*/ 41 h 97"/>
                  <a:gd name="T8" fmla="*/ 54 w 93"/>
                  <a:gd name="T9" fmla="*/ 40 h 97"/>
                  <a:gd name="T10" fmla="*/ 82 w 93"/>
                  <a:gd name="T11" fmla="*/ 12 h 97"/>
                  <a:gd name="T12" fmla="*/ 82 w 93"/>
                  <a:gd name="T13" fmla="*/ 11 h 97"/>
                  <a:gd name="T14" fmla="*/ 93 w 93"/>
                  <a:gd name="T15" fmla="*/ 0 h 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3"/>
                  <a:gd name="T25" fmla="*/ 0 h 97"/>
                  <a:gd name="T26" fmla="*/ 93 w 93"/>
                  <a:gd name="T27" fmla="*/ 97 h 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3" h="97">
                    <a:moveTo>
                      <a:pt x="0" y="97"/>
                    </a:moveTo>
                    <a:lnTo>
                      <a:pt x="26" y="70"/>
                    </a:lnTo>
                    <a:lnTo>
                      <a:pt x="26" y="69"/>
                    </a:lnTo>
                    <a:lnTo>
                      <a:pt x="54" y="41"/>
                    </a:lnTo>
                    <a:lnTo>
                      <a:pt x="54" y="40"/>
                    </a:lnTo>
                    <a:lnTo>
                      <a:pt x="82" y="12"/>
                    </a:lnTo>
                    <a:lnTo>
                      <a:pt x="82" y="11"/>
                    </a:lnTo>
                    <a:lnTo>
                      <a:pt x="9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3" name="Freeform 158"/>
              <p:cNvSpPr>
                <a:spLocks/>
              </p:cNvSpPr>
              <p:nvPr/>
            </p:nvSpPr>
            <p:spPr bwMode="auto">
              <a:xfrm>
                <a:off x="2590" y="3141"/>
                <a:ext cx="87" cy="92"/>
              </a:xfrm>
              <a:custGeom>
                <a:avLst/>
                <a:gdLst>
                  <a:gd name="T0" fmla="*/ 0 w 87"/>
                  <a:gd name="T1" fmla="*/ 92 h 92"/>
                  <a:gd name="T2" fmla="*/ 21 w 87"/>
                  <a:gd name="T3" fmla="*/ 71 h 92"/>
                  <a:gd name="T4" fmla="*/ 21 w 87"/>
                  <a:gd name="T5" fmla="*/ 70 h 92"/>
                  <a:gd name="T6" fmla="*/ 48 w 87"/>
                  <a:gd name="T7" fmla="*/ 42 h 92"/>
                  <a:gd name="T8" fmla="*/ 48 w 87"/>
                  <a:gd name="T9" fmla="*/ 41 h 92"/>
                  <a:gd name="T10" fmla="*/ 76 w 87"/>
                  <a:gd name="T11" fmla="*/ 13 h 92"/>
                  <a:gd name="T12" fmla="*/ 76 w 87"/>
                  <a:gd name="T13" fmla="*/ 11 h 92"/>
                  <a:gd name="T14" fmla="*/ 87 w 87"/>
                  <a:gd name="T15" fmla="*/ 0 h 9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7"/>
                  <a:gd name="T25" fmla="*/ 0 h 92"/>
                  <a:gd name="T26" fmla="*/ 87 w 87"/>
                  <a:gd name="T27" fmla="*/ 92 h 9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7" h="92">
                    <a:moveTo>
                      <a:pt x="0" y="92"/>
                    </a:moveTo>
                    <a:lnTo>
                      <a:pt x="21" y="71"/>
                    </a:lnTo>
                    <a:lnTo>
                      <a:pt x="21" y="70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76" y="13"/>
                    </a:lnTo>
                    <a:lnTo>
                      <a:pt x="76" y="11"/>
                    </a:lnTo>
                    <a:lnTo>
                      <a:pt x="87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4" name="Freeform 159"/>
              <p:cNvSpPr>
                <a:spLocks/>
              </p:cNvSpPr>
              <p:nvPr/>
            </p:nvSpPr>
            <p:spPr bwMode="auto">
              <a:xfrm>
                <a:off x="2590" y="3200"/>
                <a:ext cx="76" cy="79"/>
              </a:xfrm>
              <a:custGeom>
                <a:avLst/>
                <a:gdLst>
                  <a:gd name="T0" fmla="*/ 0 w 76"/>
                  <a:gd name="T1" fmla="*/ 79 h 79"/>
                  <a:gd name="T2" fmla="*/ 21 w 76"/>
                  <a:gd name="T3" fmla="*/ 58 h 79"/>
                  <a:gd name="T4" fmla="*/ 21 w 76"/>
                  <a:gd name="T5" fmla="*/ 56 h 79"/>
                  <a:gd name="T6" fmla="*/ 51 w 76"/>
                  <a:gd name="T7" fmla="*/ 26 h 79"/>
                  <a:gd name="T8" fmla="*/ 51 w 76"/>
                  <a:gd name="T9" fmla="*/ 25 h 79"/>
                  <a:gd name="T10" fmla="*/ 76 w 76"/>
                  <a:gd name="T11" fmla="*/ 0 h 7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6"/>
                  <a:gd name="T19" fmla="*/ 0 h 79"/>
                  <a:gd name="T20" fmla="*/ 76 w 76"/>
                  <a:gd name="T21" fmla="*/ 79 h 7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6" h="79">
                    <a:moveTo>
                      <a:pt x="0" y="79"/>
                    </a:moveTo>
                    <a:lnTo>
                      <a:pt x="21" y="58"/>
                    </a:lnTo>
                    <a:lnTo>
                      <a:pt x="21" y="56"/>
                    </a:lnTo>
                    <a:lnTo>
                      <a:pt x="51" y="26"/>
                    </a:lnTo>
                    <a:lnTo>
                      <a:pt x="51" y="25"/>
                    </a:lnTo>
                    <a:lnTo>
                      <a:pt x="7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5" name="Freeform 160"/>
              <p:cNvSpPr>
                <a:spLocks/>
              </p:cNvSpPr>
              <p:nvPr/>
            </p:nvSpPr>
            <p:spPr bwMode="auto">
              <a:xfrm>
                <a:off x="2590" y="3259"/>
                <a:ext cx="62" cy="65"/>
              </a:xfrm>
              <a:custGeom>
                <a:avLst/>
                <a:gdLst>
                  <a:gd name="T0" fmla="*/ 0 w 62"/>
                  <a:gd name="T1" fmla="*/ 65 h 65"/>
                  <a:gd name="T2" fmla="*/ 14 w 62"/>
                  <a:gd name="T3" fmla="*/ 51 h 65"/>
                  <a:gd name="T4" fmla="*/ 14 w 62"/>
                  <a:gd name="T5" fmla="*/ 50 h 65"/>
                  <a:gd name="T6" fmla="*/ 43 w 62"/>
                  <a:gd name="T7" fmla="*/ 21 h 65"/>
                  <a:gd name="T8" fmla="*/ 43 w 62"/>
                  <a:gd name="T9" fmla="*/ 20 h 65"/>
                  <a:gd name="T10" fmla="*/ 62 w 62"/>
                  <a:gd name="T11" fmla="*/ 0 h 6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2"/>
                  <a:gd name="T19" fmla="*/ 0 h 65"/>
                  <a:gd name="T20" fmla="*/ 62 w 62"/>
                  <a:gd name="T21" fmla="*/ 65 h 6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2" h="65">
                    <a:moveTo>
                      <a:pt x="0" y="65"/>
                    </a:moveTo>
                    <a:lnTo>
                      <a:pt x="14" y="51"/>
                    </a:lnTo>
                    <a:lnTo>
                      <a:pt x="14" y="50"/>
                    </a:lnTo>
                    <a:lnTo>
                      <a:pt x="43" y="21"/>
                    </a:lnTo>
                    <a:lnTo>
                      <a:pt x="43" y="20"/>
                    </a:lnTo>
                    <a:lnTo>
                      <a:pt x="62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6" name="Freeform 161"/>
              <p:cNvSpPr>
                <a:spLocks/>
              </p:cNvSpPr>
              <p:nvPr/>
            </p:nvSpPr>
            <p:spPr bwMode="auto">
              <a:xfrm>
                <a:off x="2590" y="3323"/>
                <a:ext cx="46" cy="48"/>
              </a:xfrm>
              <a:custGeom>
                <a:avLst/>
                <a:gdLst>
                  <a:gd name="T0" fmla="*/ 0 w 46"/>
                  <a:gd name="T1" fmla="*/ 48 h 48"/>
                  <a:gd name="T2" fmla="*/ 7 w 46"/>
                  <a:gd name="T3" fmla="*/ 41 h 48"/>
                  <a:gd name="T4" fmla="*/ 7 w 46"/>
                  <a:gd name="T5" fmla="*/ 40 h 48"/>
                  <a:gd name="T6" fmla="*/ 36 w 46"/>
                  <a:gd name="T7" fmla="*/ 11 h 48"/>
                  <a:gd name="T8" fmla="*/ 36 w 46"/>
                  <a:gd name="T9" fmla="*/ 10 h 48"/>
                  <a:gd name="T10" fmla="*/ 46 w 46"/>
                  <a:gd name="T11" fmla="*/ 0 h 4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"/>
                  <a:gd name="T19" fmla="*/ 0 h 48"/>
                  <a:gd name="T20" fmla="*/ 46 w 46"/>
                  <a:gd name="T21" fmla="*/ 48 h 4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" h="48">
                    <a:moveTo>
                      <a:pt x="0" y="48"/>
                    </a:moveTo>
                    <a:lnTo>
                      <a:pt x="7" y="41"/>
                    </a:lnTo>
                    <a:lnTo>
                      <a:pt x="7" y="40"/>
                    </a:lnTo>
                    <a:lnTo>
                      <a:pt x="36" y="11"/>
                    </a:lnTo>
                    <a:lnTo>
                      <a:pt x="36" y="10"/>
                    </a:lnTo>
                    <a:lnTo>
                      <a:pt x="46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7" name="Line 162"/>
              <p:cNvSpPr>
                <a:spLocks noChangeShapeType="1"/>
              </p:cNvSpPr>
              <p:nvPr/>
            </p:nvSpPr>
            <p:spPr bwMode="auto">
              <a:xfrm flipV="1">
                <a:off x="2590" y="3391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8" name="Freeform 163" descr="Dark upward diagonal"/>
              <p:cNvSpPr>
                <a:spLocks/>
              </p:cNvSpPr>
              <p:nvPr/>
            </p:nvSpPr>
            <p:spPr bwMode="auto">
              <a:xfrm>
                <a:off x="2590" y="2526"/>
                <a:ext cx="94" cy="1016"/>
              </a:xfrm>
              <a:custGeom>
                <a:avLst/>
                <a:gdLst>
                  <a:gd name="T0" fmla="*/ 58 w 94"/>
                  <a:gd name="T1" fmla="*/ 0 h 1016"/>
                  <a:gd name="T2" fmla="*/ 1 w 94"/>
                  <a:gd name="T3" fmla="*/ 0 h 1016"/>
                  <a:gd name="T4" fmla="*/ 0 w 94"/>
                  <a:gd name="T5" fmla="*/ 1016 h 1016"/>
                  <a:gd name="T6" fmla="*/ 7 w 94"/>
                  <a:gd name="T7" fmla="*/ 953 h 1016"/>
                  <a:gd name="T8" fmla="*/ 18 w 94"/>
                  <a:gd name="T9" fmla="*/ 895 h 1016"/>
                  <a:gd name="T10" fmla="*/ 48 w 94"/>
                  <a:gd name="T11" fmla="*/ 784 h 1016"/>
                  <a:gd name="T12" fmla="*/ 76 w 94"/>
                  <a:gd name="T13" fmla="*/ 676 h 1016"/>
                  <a:gd name="T14" fmla="*/ 87 w 94"/>
                  <a:gd name="T15" fmla="*/ 621 h 1016"/>
                  <a:gd name="T16" fmla="*/ 93 w 94"/>
                  <a:gd name="T17" fmla="*/ 563 h 1016"/>
                  <a:gd name="T18" fmla="*/ 94 w 94"/>
                  <a:gd name="T19" fmla="*/ 488 h 1016"/>
                  <a:gd name="T20" fmla="*/ 94 w 94"/>
                  <a:gd name="T21" fmla="*/ 416 h 1016"/>
                  <a:gd name="T22" fmla="*/ 90 w 94"/>
                  <a:gd name="T23" fmla="*/ 347 h 1016"/>
                  <a:gd name="T24" fmla="*/ 84 w 94"/>
                  <a:gd name="T25" fmla="*/ 277 h 1016"/>
                  <a:gd name="T26" fmla="*/ 72 w 94"/>
                  <a:gd name="T27" fmla="*/ 140 h 1016"/>
                  <a:gd name="T28" fmla="*/ 59 w 94"/>
                  <a:gd name="T29" fmla="*/ 0 h 1016"/>
                  <a:gd name="T30" fmla="*/ 58 w 94"/>
                  <a:gd name="T31" fmla="*/ 0 h 101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94"/>
                  <a:gd name="T49" fmla="*/ 0 h 1016"/>
                  <a:gd name="T50" fmla="*/ 94 w 94"/>
                  <a:gd name="T51" fmla="*/ 1016 h 101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94" h="1016">
                    <a:moveTo>
                      <a:pt x="58" y="0"/>
                    </a:moveTo>
                    <a:lnTo>
                      <a:pt x="1" y="0"/>
                    </a:lnTo>
                    <a:lnTo>
                      <a:pt x="0" y="1016"/>
                    </a:lnTo>
                    <a:lnTo>
                      <a:pt x="7" y="953"/>
                    </a:lnTo>
                    <a:lnTo>
                      <a:pt x="18" y="895"/>
                    </a:lnTo>
                    <a:lnTo>
                      <a:pt x="48" y="784"/>
                    </a:lnTo>
                    <a:lnTo>
                      <a:pt x="76" y="676"/>
                    </a:lnTo>
                    <a:lnTo>
                      <a:pt x="87" y="621"/>
                    </a:lnTo>
                    <a:lnTo>
                      <a:pt x="93" y="563"/>
                    </a:lnTo>
                    <a:lnTo>
                      <a:pt x="94" y="488"/>
                    </a:lnTo>
                    <a:lnTo>
                      <a:pt x="94" y="416"/>
                    </a:lnTo>
                    <a:lnTo>
                      <a:pt x="90" y="347"/>
                    </a:lnTo>
                    <a:lnTo>
                      <a:pt x="84" y="277"/>
                    </a:lnTo>
                    <a:lnTo>
                      <a:pt x="72" y="140"/>
                    </a:lnTo>
                    <a:lnTo>
                      <a:pt x="59" y="0"/>
                    </a:lnTo>
                    <a:lnTo>
                      <a:pt x="58" y="0"/>
                    </a:lnTo>
                    <a:close/>
                  </a:path>
                </a:pathLst>
              </a:custGeom>
              <a:pattFill prst="dkUpDiag">
                <a:fgClr>
                  <a:srgbClr val="FF3300"/>
                </a:fgClr>
                <a:bgClr>
                  <a:schemeClr val="bg1"/>
                </a:bgClr>
              </a:pattFill>
              <a:ln w="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09" name="Rectangle 164"/>
              <p:cNvSpPr>
                <a:spLocks noChangeArrowheads="1"/>
              </p:cNvSpPr>
              <p:nvPr/>
            </p:nvSpPr>
            <p:spPr bwMode="auto">
              <a:xfrm>
                <a:off x="2467" y="3201"/>
                <a:ext cx="347" cy="130"/>
              </a:xfrm>
              <a:prstGeom prst="rect">
                <a:avLst/>
              </a:prstGeom>
              <a:solidFill>
                <a:srgbClr val="000000"/>
              </a:solidFill>
              <a:ln w="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10" name="Rectangle 165"/>
              <p:cNvSpPr>
                <a:spLocks noChangeArrowheads="1"/>
              </p:cNvSpPr>
              <p:nvPr/>
            </p:nvSpPr>
            <p:spPr bwMode="auto">
              <a:xfrm>
                <a:off x="2485" y="3205"/>
                <a:ext cx="407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>
                    <a:solidFill>
                      <a:srgbClr val="FFFFFF"/>
                    </a:solidFill>
                    <a:latin typeface="Times New Roman" pitchFamily="18" charset="0"/>
                    <a:cs typeface="Arial" charset="0"/>
                  </a:rPr>
                  <a:t>Left-Right</a:t>
                </a:r>
                <a:endParaRPr lang="en-GB" sz="2400">
                  <a:solidFill>
                    <a:srgbClr val="FFFFFF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45611" name="Freeform 191"/>
              <p:cNvSpPr>
                <a:spLocks/>
              </p:cNvSpPr>
              <p:nvPr/>
            </p:nvSpPr>
            <p:spPr bwMode="auto">
              <a:xfrm>
                <a:off x="2869" y="2006"/>
                <a:ext cx="87" cy="799"/>
              </a:xfrm>
              <a:custGeom>
                <a:avLst/>
                <a:gdLst>
                  <a:gd name="T0" fmla="*/ 6 w 87"/>
                  <a:gd name="T1" fmla="*/ 799 h 799"/>
                  <a:gd name="T2" fmla="*/ 7 w 87"/>
                  <a:gd name="T3" fmla="*/ 777 h 799"/>
                  <a:gd name="T4" fmla="*/ 10 w 87"/>
                  <a:gd name="T5" fmla="*/ 766 h 799"/>
                  <a:gd name="T6" fmla="*/ 11 w 87"/>
                  <a:gd name="T7" fmla="*/ 738 h 799"/>
                  <a:gd name="T8" fmla="*/ 14 w 87"/>
                  <a:gd name="T9" fmla="*/ 731 h 799"/>
                  <a:gd name="T10" fmla="*/ 15 w 87"/>
                  <a:gd name="T11" fmla="*/ 717 h 799"/>
                  <a:gd name="T12" fmla="*/ 20 w 87"/>
                  <a:gd name="T13" fmla="*/ 705 h 799"/>
                  <a:gd name="T14" fmla="*/ 21 w 87"/>
                  <a:gd name="T15" fmla="*/ 687 h 799"/>
                  <a:gd name="T16" fmla="*/ 24 w 87"/>
                  <a:gd name="T17" fmla="*/ 681 h 799"/>
                  <a:gd name="T18" fmla="*/ 25 w 87"/>
                  <a:gd name="T19" fmla="*/ 670 h 799"/>
                  <a:gd name="T20" fmla="*/ 28 w 87"/>
                  <a:gd name="T21" fmla="*/ 664 h 799"/>
                  <a:gd name="T22" fmla="*/ 29 w 87"/>
                  <a:gd name="T23" fmla="*/ 653 h 799"/>
                  <a:gd name="T24" fmla="*/ 32 w 87"/>
                  <a:gd name="T25" fmla="*/ 648 h 799"/>
                  <a:gd name="T26" fmla="*/ 33 w 87"/>
                  <a:gd name="T27" fmla="*/ 635 h 799"/>
                  <a:gd name="T28" fmla="*/ 36 w 87"/>
                  <a:gd name="T29" fmla="*/ 631 h 799"/>
                  <a:gd name="T30" fmla="*/ 37 w 87"/>
                  <a:gd name="T31" fmla="*/ 623 h 799"/>
                  <a:gd name="T32" fmla="*/ 40 w 87"/>
                  <a:gd name="T33" fmla="*/ 619 h 799"/>
                  <a:gd name="T34" fmla="*/ 42 w 87"/>
                  <a:gd name="T35" fmla="*/ 610 h 799"/>
                  <a:gd name="T36" fmla="*/ 44 w 87"/>
                  <a:gd name="T37" fmla="*/ 606 h 799"/>
                  <a:gd name="T38" fmla="*/ 46 w 87"/>
                  <a:gd name="T39" fmla="*/ 594 h 799"/>
                  <a:gd name="T40" fmla="*/ 49 w 87"/>
                  <a:gd name="T41" fmla="*/ 588 h 799"/>
                  <a:gd name="T42" fmla="*/ 53 w 87"/>
                  <a:gd name="T43" fmla="*/ 569 h 799"/>
                  <a:gd name="T44" fmla="*/ 57 w 87"/>
                  <a:gd name="T45" fmla="*/ 559 h 799"/>
                  <a:gd name="T46" fmla="*/ 61 w 87"/>
                  <a:gd name="T47" fmla="*/ 540 h 799"/>
                  <a:gd name="T48" fmla="*/ 65 w 87"/>
                  <a:gd name="T49" fmla="*/ 530 h 799"/>
                  <a:gd name="T50" fmla="*/ 69 w 87"/>
                  <a:gd name="T51" fmla="*/ 511 h 799"/>
                  <a:gd name="T52" fmla="*/ 72 w 87"/>
                  <a:gd name="T53" fmla="*/ 501 h 799"/>
                  <a:gd name="T54" fmla="*/ 75 w 87"/>
                  <a:gd name="T55" fmla="*/ 483 h 799"/>
                  <a:gd name="T56" fmla="*/ 78 w 87"/>
                  <a:gd name="T57" fmla="*/ 477 h 799"/>
                  <a:gd name="T58" fmla="*/ 79 w 87"/>
                  <a:gd name="T59" fmla="*/ 466 h 799"/>
                  <a:gd name="T60" fmla="*/ 82 w 87"/>
                  <a:gd name="T61" fmla="*/ 453 h 799"/>
                  <a:gd name="T62" fmla="*/ 83 w 87"/>
                  <a:gd name="T63" fmla="*/ 436 h 799"/>
                  <a:gd name="T64" fmla="*/ 86 w 87"/>
                  <a:gd name="T65" fmla="*/ 428 h 799"/>
                  <a:gd name="T66" fmla="*/ 87 w 87"/>
                  <a:gd name="T67" fmla="*/ 353 h 799"/>
                  <a:gd name="T68" fmla="*/ 83 w 87"/>
                  <a:gd name="T69" fmla="*/ 339 h 799"/>
                  <a:gd name="T70" fmla="*/ 80 w 87"/>
                  <a:gd name="T71" fmla="*/ 317 h 799"/>
                  <a:gd name="T72" fmla="*/ 78 w 87"/>
                  <a:gd name="T73" fmla="*/ 306 h 799"/>
                  <a:gd name="T74" fmla="*/ 76 w 87"/>
                  <a:gd name="T75" fmla="*/ 296 h 799"/>
                  <a:gd name="T76" fmla="*/ 73 w 87"/>
                  <a:gd name="T77" fmla="*/ 290 h 799"/>
                  <a:gd name="T78" fmla="*/ 71 w 87"/>
                  <a:gd name="T79" fmla="*/ 275 h 799"/>
                  <a:gd name="T80" fmla="*/ 68 w 87"/>
                  <a:gd name="T81" fmla="*/ 271 h 799"/>
                  <a:gd name="T82" fmla="*/ 66 w 87"/>
                  <a:gd name="T83" fmla="*/ 257 h 799"/>
                  <a:gd name="T84" fmla="*/ 62 w 87"/>
                  <a:gd name="T85" fmla="*/ 249 h 799"/>
                  <a:gd name="T86" fmla="*/ 58 w 87"/>
                  <a:gd name="T87" fmla="*/ 232 h 799"/>
                  <a:gd name="T88" fmla="*/ 54 w 87"/>
                  <a:gd name="T89" fmla="*/ 224 h 799"/>
                  <a:gd name="T90" fmla="*/ 51 w 87"/>
                  <a:gd name="T91" fmla="*/ 207 h 799"/>
                  <a:gd name="T92" fmla="*/ 47 w 87"/>
                  <a:gd name="T93" fmla="*/ 199 h 799"/>
                  <a:gd name="T94" fmla="*/ 44 w 87"/>
                  <a:gd name="T95" fmla="*/ 187 h 799"/>
                  <a:gd name="T96" fmla="*/ 42 w 87"/>
                  <a:gd name="T97" fmla="*/ 181 h 799"/>
                  <a:gd name="T98" fmla="*/ 37 w 87"/>
                  <a:gd name="T99" fmla="*/ 164 h 799"/>
                  <a:gd name="T100" fmla="*/ 35 w 87"/>
                  <a:gd name="T101" fmla="*/ 160 h 799"/>
                  <a:gd name="T102" fmla="*/ 32 w 87"/>
                  <a:gd name="T103" fmla="*/ 146 h 799"/>
                  <a:gd name="T104" fmla="*/ 28 w 87"/>
                  <a:gd name="T105" fmla="*/ 138 h 799"/>
                  <a:gd name="T106" fmla="*/ 26 w 87"/>
                  <a:gd name="T107" fmla="*/ 128 h 799"/>
                  <a:gd name="T108" fmla="*/ 22 w 87"/>
                  <a:gd name="T109" fmla="*/ 120 h 799"/>
                  <a:gd name="T110" fmla="*/ 20 w 87"/>
                  <a:gd name="T111" fmla="*/ 102 h 799"/>
                  <a:gd name="T112" fmla="*/ 15 w 87"/>
                  <a:gd name="T113" fmla="*/ 91 h 799"/>
                  <a:gd name="T114" fmla="*/ 13 w 87"/>
                  <a:gd name="T115" fmla="*/ 73 h 799"/>
                  <a:gd name="T116" fmla="*/ 10 w 87"/>
                  <a:gd name="T117" fmla="*/ 66 h 799"/>
                  <a:gd name="T118" fmla="*/ 8 w 87"/>
                  <a:gd name="T119" fmla="*/ 47 h 799"/>
                  <a:gd name="T120" fmla="*/ 4 w 87"/>
                  <a:gd name="T121" fmla="*/ 27 h 799"/>
                  <a:gd name="T122" fmla="*/ 2 w 87"/>
                  <a:gd name="T123" fmla="*/ 0 h 799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87"/>
                  <a:gd name="T187" fmla="*/ 0 h 799"/>
                  <a:gd name="T188" fmla="*/ 87 w 87"/>
                  <a:gd name="T189" fmla="*/ 799 h 799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87" h="799">
                    <a:moveTo>
                      <a:pt x="0" y="0"/>
                    </a:moveTo>
                    <a:lnTo>
                      <a:pt x="0" y="799"/>
                    </a:lnTo>
                    <a:lnTo>
                      <a:pt x="6" y="799"/>
                    </a:lnTo>
                    <a:lnTo>
                      <a:pt x="6" y="788"/>
                    </a:lnTo>
                    <a:lnTo>
                      <a:pt x="7" y="788"/>
                    </a:lnTo>
                    <a:lnTo>
                      <a:pt x="7" y="777"/>
                    </a:lnTo>
                    <a:lnTo>
                      <a:pt x="8" y="777"/>
                    </a:lnTo>
                    <a:lnTo>
                      <a:pt x="8" y="766"/>
                    </a:lnTo>
                    <a:lnTo>
                      <a:pt x="10" y="766"/>
                    </a:lnTo>
                    <a:lnTo>
                      <a:pt x="10" y="754"/>
                    </a:lnTo>
                    <a:lnTo>
                      <a:pt x="11" y="754"/>
                    </a:lnTo>
                    <a:lnTo>
                      <a:pt x="11" y="738"/>
                    </a:lnTo>
                    <a:lnTo>
                      <a:pt x="13" y="738"/>
                    </a:lnTo>
                    <a:lnTo>
                      <a:pt x="13" y="731"/>
                    </a:lnTo>
                    <a:lnTo>
                      <a:pt x="14" y="731"/>
                    </a:lnTo>
                    <a:lnTo>
                      <a:pt x="14" y="724"/>
                    </a:lnTo>
                    <a:lnTo>
                      <a:pt x="15" y="724"/>
                    </a:lnTo>
                    <a:lnTo>
                      <a:pt x="15" y="717"/>
                    </a:lnTo>
                    <a:lnTo>
                      <a:pt x="17" y="717"/>
                    </a:lnTo>
                    <a:lnTo>
                      <a:pt x="18" y="705"/>
                    </a:lnTo>
                    <a:lnTo>
                      <a:pt x="20" y="705"/>
                    </a:lnTo>
                    <a:lnTo>
                      <a:pt x="20" y="698"/>
                    </a:lnTo>
                    <a:lnTo>
                      <a:pt x="21" y="698"/>
                    </a:lnTo>
                    <a:lnTo>
                      <a:pt x="21" y="687"/>
                    </a:lnTo>
                    <a:lnTo>
                      <a:pt x="22" y="687"/>
                    </a:lnTo>
                    <a:lnTo>
                      <a:pt x="22" y="681"/>
                    </a:lnTo>
                    <a:lnTo>
                      <a:pt x="24" y="681"/>
                    </a:lnTo>
                    <a:lnTo>
                      <a:pt x="24" y="676"/>
                    </a:lnTo>
                    <a:lnTo>
                      <a:pt x="25" y="676"/>
                    </a:lnTo>
                    <a:lnTo>
                      <a:pt x="25" y="670"/>
                    </a:lnTo>
                    <a:lnTo>
                      <a:pt x="26" y="670"/>
                    </a:lnTo>
                    <a:lnTo>
                      <a:pt x="26" y="664"/>
                    </a:lnTo>
                    <a:lnTo>
                      <a:pt x="28" y="664"/>
                    </a:lnTo>
                    <a:lnTo>
                      <a:pt x="28" y="659"/>
                    </a:lnTo>
                    <a:lnTo>
                      <a:pt x="29" y="659"/>
                    </a:lnTo>
                    <a:lnTo>
                      <a:pt x="29" y="653"/>
                    </a:lnTo>
                    <a:lnTo>
                      <a:pt x="31" y="653"/>
                    </a:lnTo>
                    <a:lnTo>
                      <a:pt x="31" y="648"/>
                    </a:lnTo>
                    <a:lnTo>
                      <a:pt x="32" y="648"/>
                    </a:lnTo>
                    <a:lnTo>
                      <a:pt x="32" y="640"/>
                    </a:lnTo>
                    <a:lnTo>
                      <a:pt x="33" y="640"/>
                    </a:lnTo>
                    <a:lnTo>
                      <a:pt x="33" y="635"/>
                    </a:lnTo>
                    <a:lnTo>
                      <a:pt x="35" y="635"/>
                    </a:lnTo>
                    <a:lnTo>
                      <a:pt x="35" y="631"/>
                    </a:lnTo>
                    <a:lnTo>
                      <a:pt x="36" y="631"/>
                    </a:lnTo>
                    <a:lnTo>
                      <a:pt x="36" y="627"/>
                    </a:lnTo>
                    <a:lnTo>
                      <a:pt x="37" y="627"/>
                    </a:lnTo>
                    <a:lnTo>
                      <a:pt x="37" y="623"/>
                    </a:lnTo>
                    <a:lnTo>
                      <a:pt x="39" y="623"/>
                    </a:lnTo>
                    <a:lnTo>
                      <a:pt x="39" y="619"/>
                    </a:lnTo>
                    <a:lnTo>
                      <a:pt x="40" y="619"/>
                    </a:lnTo>
                    <a:lnTo>
                      <a:pt x="40" y="615"/>
                    </a:lnTo>
                    <a:lnTo>
                      <a:pt x="42" y="615"/>
                    </a:lnTo>
                    <a:lnTo>
                      <a:pt x="42" y="610"/>
                    </a:lnTo>
                    <a:lnTo>
                      <a:pt x="43" y="610"/>
                    </a:lnTo>
                    <a:lnTo>
                      <a:pt x="43" y="606"/>
                    </a:lnTo>
                    <a:lnTo>
                      <a:pt x="44" y="606"/>
                    </a:lnTo>
                    <a:lnTo>
                      <a:pt x="44" y="602"/>
                    </a:lnTo>
                    <a:lnTo>
                      <a:pt x="46" y="602"/>
                    </a:lnTo>
                    <a:lnTo>
                      <a:pt x="46" y="594"/>
                    </a:lnTo>
                    <a:lnTo>
                      <a:pt x="47" y="594"/>
                    </a:lnTo>
                    <a:lnTo>
                      <a:pt x="47" y="588"/>
                    </a:lnTo>
                    <a:lnTo>
                      <a:pt x="49" y="588"/>
                    </a:lnTo>
                    <a:lnTo>
                      <a:pt x="50" y="579"/>
                    </a:lnTo>
                    <a:lnTo>
                      <a:pt x="51" y="579"/>
                    </a:lnTo>
                    <a:lnTo>
                      <a:pt x="53" y="569"/>
                    </a:lnTo>
                    <a:lnTo>
                      <a:pt x="54" y="569"/>
                    </a:lnTo>
                    <a:lnTo>
                      <a:pt x="55" y="559"/>
                    </a:lnTo>
                    <a:lnTo>
                      <a:pt x="57" y="559"/>
                    </a:lnTo>
                    <a:lnTo>
                      <a:pt x="58" y="549"/>
                    </a:lnTo>
                    <a:lnTo>
                      <a:pt x="60" y="549"/>
                    </a:lnTo>
                    <a:lnTo>
                      <a:pt x="61" y="540"/>
                    </a:lnTo>
                    <a:lnTo>
                      <a:pt x="62" y="540"/>
                    </a:lnTo>
                    <a:lnTo>
                      <a:pt x="64" y="530"/>
                    </a:lnTo>
                    <a:lnTo>
                      <a:pt x="65" y="530"/>
                    </a:lnTo>
                    <a:lnTo>
                      <a:pt x="66" y="520"/>
                    </a:lnTo>
                    <a:lnTo>
                      <a:pt x="68" y="520"/>
                    </a:lnTo>
                    <a:lnTo>
                      <a:pt x="69" y="511"/>
                    </a:lnTo>
                    <a:lnTo>
                      <a:pt x="71" y="511"/>
                    </a:lnTo>
                    <a:lnTo>
                      <a:pt x="71" y="501"/>
                    </a:lnTo>
                    <a:lnTo>
                      <a:pt x="72" y="501"/>
                    </a:lnTo>
                    <a:lnTo>
                      <a:pt x="72" y="495"/>
                    </a:lnTo>
                    <a:lnTo>
                      <a:pt x="73" y="495"/>
                    </a:lnTo>
                    <a:lnTo>
                      <a:pt x="75" y="483"/>
                    </a:lnTo>
                    <a:lnTo>
                      <a:pt x="76" y="483"/>
                    </a:lnTo>
                    <a:lnTo>
                      <a:pt x="76" y="477"/>
                    </a:lnTo>
                    <a:lnTo>
                      <a:pt x="78" y="477"/>
                    </a:lnTo>
                    <a:lnTo>
                      <a:pt x="78" y="472"/>
                    </a:lnTo>
                    <a:lnTo>
                      <a:pt x="79" y="472"/>
                    </a:lnTo>
                    <a:lnTo>
                      <a:pt x="79" y="466"/>
                    </a:lnTo>
                    <a:lnTo>
                      <a:pt x="80" y="466"/>
                    </a:lnTo>
                    <a:lnTo>
                      <a:pt x="80" y="453"/>
                    </a:lnTo>
                    <a:lnTo>
                      <a:pt x="82" y="453"/>
                    </a:lnTo>
                    <a:lnTo>
                      <a:pt x="82" y="444"/>
                    </a:lnTo>
                    <a:lnTo>
                      <a:pt x="83" y="444"/>
                    </a:lnTo>
                    <a:lnTo>
                      <a:pt x="83" y="436"/>
                    </a:lnTo>
                    <a:lnTo>
                      <a:pt x="84" y="436"/>
                    </a:lnTo>
                    <a:lnTo>
                      <a:pt x="84" y="428"/>
                    </a:lnTo>
                    <a:lnTo>
                      <a:pt x="86" y="428"/>
                    </a:lnTo>
                    <a:lnTo>
                      <a:pt x="86" y="419"/>
                    </a:lnTo>
                    <a:lnTo>
                      <a:pt x="87" y="419"/>
                    </a:lnTo>
                    <a:lnTo>
                      <a:pt x="87" y="353"/>
                    </a:lnTo>
                    <a:lnTo>
                      <a:pt x="86" y="353"/>
                    </a:lnTo>
                    <a:lnTo>
                      <a:pt x="84" y="339"/>
                    </a:lnTo>
                    <a:lnTo>
                      <a:pt x="83" y="339"/>
                    </a:lnTo>
                    <a:lnTo>
                      <a:pt x="83" y="331"/>
                    </a:lnTo>
                    <a:lnTo>
                      <a:pt x="82" y="331"/>
                    </a:lnTo>
                    <a:lnTo>
                      <a:pt x="80" y="317"/>
                    </a:lnTo>
                    <a:lnTo>
                      <a:pt x="79" y="317"/>
                    </a:lnTo>
                    <a:lnTo>
                      <a:pt x="79" y="306"/>
                    </a:lnTo>
                    <a:lnTo>
                      <a:pt x="78" y="306"/>
                    </a:lnTo>
                    <a:lnTo>
                      <a:pt x="78" y="300"/>
                    </a:lnTo>
                    <a:lnTo>
                      <a:pt x="76" y="300"/>
                    </a:lnTo>
                    <a:lnTo>
                      <a:pt x="76" y="296"/>
                    </a:lnTo>
                    <a:lnTo>
                      <a:pt x="75" y="296"/>
                    </a:lnTo>
                    <a:lnTo>
                      <a:pt x="75" y="290"/>
                    </a:lnTo>
                    <a:lnTo>
                      <a:pt x="73" y="290"/>
                    </a:lnTo>
                    <a:lnTo>
                      <a:pt x="73" y="286"/>
                    </a:lnTo>
                    <a:lnTo>
                      <a:pt x="72" y="286"/>
                    </a:lnTo>
                    <a:lnTo>
                      <a:pt x="71" y="275"/>
                    </a:lnTo>
                    <a:lnTo>
                      <a:pt x="69" y="275"/>
                    </a:lnTo>
                    <a:lnTo>
                      <a:pt x="69" y="271"/>
                    </a:lnTo>
                    <a:lnTo>
                      <a:pt x="68" y="271"/>
                    </a:lnTo>
                    <a:lnTo>
                      <a:pt x="68" y="266"/>
                    </a:lnTo>
                    <a:lnTo>
                      <a:pt x="66" y="266"/>
                    </a:lnTo>
                    <a:lnTo>
                      <a:pt x="66" y="257"/>
                    </a:lnTo>
                    <a:lnTo>
                      <a:pt x="65" y="257"/>
                    </a:lnTo>
                    <a:lnTo>
                      <a:pt x="64" y="249"/>
                    </a:lnTo>
                    <a:lnTo>
                      <a:pt x="62" y="249"/>
                    </a:lnTo>
                    <a:lnTo>
                      <a:pt x="61" y="241"/>
                    </a:lnTo>
                    <a:lnTo>
                      <a:pt x="60" y="241"/>
                    </a:lnTo>
                    <a:lnTo>
                      <a:pt x="58" y="232"/>
                    </a:lnTo>
                    <a:lnTo>
                      <a:pt x="57" y="232"/>
                    </a:lnTo>
                    <a:lnTo>
                      <a:pt x="55" y="224"/>
                    </a:lnTo>
                    <a:lnTo>
                      <a:pt x="54" y="224"/>
                    </a:lnTo>
                    <a:lnTo>
                      <a:pt x="53" y="216"/>
                    </a:lnTo>
                    <a:lnTo>
                      <a:pt x="51" y="216"/>
                    </a:lnTo>
                    <a:lnTo>
                      <a:pt x="51" y="207"/>
                    </a:lnTo>
                    <a:lnTo>
                      <a:pt x="50" y="207"/>
                    </a:lnTo>
                    <a:lnTo>
                      <a:pt x="49" y="199"/>
                    </a:lnTo>
                    <a:lnTo>
                      <a:pt x="47" y="199"/>
                    </a:lnTo>
                    <a:lnTo>
                      <a:pt x="46" y="191"/>
                    </a:lnTo>
                    <a:lnTo>
                      <a:pt x="44" y="191"/>
                    </a:lnTo>
                    <a:lnTo>
                      <a:pt x="44" y="187"/>
                    </a:lnTo>
                    <a:lnTo>
                      <a:pt x="43" y="187"/>
                    </a:lnTo>
                    <a:lnTo>
                      <a:pt x="43" y="181"/>
                    </a:lnTo>
                    <a:lnTo>
                      <a:pt x="42" y="181"/>
                    </a:lnTo>
                    <a:lnTo>
                      <a:pt x="40" y="173"/>
                    </a:lnTo>
                    <a:lnTo>
                      <a:pt x="39" y="173"/>
                    </a:lnTo>
                    <a:lnTo>
                      <a:pt x="37" y="164"/>
                    </a:lnTo>
                    <a:lnTo>
                      <a:pt x="36" y="164"/>
                    </a:lnTo>
                    <a:lnTo>
                      <a:pt x="36" y="160"/>
                    </a:lnTo>
                    <a:lnTo>
                      <a:pt x="35" y="160"/>
                    </a:lnTo>
                    <a:lnTo>
                      <a:pt x="35" y="155"/>
                    </a:lnTo>
                    <a:lnTo>
                      <a:pt x="33" y="155"/>
                    </a:lnTo>
                    <a:lnTo>
                      <a:pt x="32" y="146"/>
                    </a:lnTo>
                    <a:lnTo>
                      <a:pt x="31" y="146"/>
                    </a:lnTo>
                    <a:lnTo>
                      <a:pt x="29" y="138"/>
                    </a:lnTo>
                    <a:lnTo>
                      <a:pt x="28" y="138"/>
                    </a:lnTo>
                    <a:lnTo>
                      <a:pt x="28" y="134"/>
                    </a:lnTo>
                    <a:lnTo>
                      <a:pt x="26" y="134"/>
                    </a:lnTo>
                    <a:lnTo>
                      <a:pt x="26" y="128"/>
                    </a:lnTo>
                    <a:lnTo>
                      <a:pt x="25" y="128"/>
                    </a:lnTo>
                    <a:lnTo>
                      <a:pt x="24" y="120"/>
                    </a:lnTo>
                    <a:lnTo>
                      <a:pt x="22" y="120"/>
                    </a:lnTo>
                    <a:lnTo>
                      <a:pt x="21" y="112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18" y="102"/>
                    </a:lnTo>
                    <a:lnTo>
                      <a:pt x="17" y="91"/>
                    </a:lnTo>
                    <a:lnTo>
                      <a:pt x="15" y="91"/>
                    </a:lnTo>
                    <a:lnTo>
                      <a:pt x="15" y="84"/>
                    </a:lnTo>
                    <a:lnTo>
                      <a:pt x="14" y="84"/>
                    </a:lnTo>
                    <a:lnTo>
                      <a:pt x="13" y="73"/>
                    </a:lnTo>
                    <a:lnTo>
                      <a:pt x="11" y="73"/>
                    </a:lnTo>
                    <a:lnTo>
                      <a:pt x="11" y="66"/>
                    </a:lnTo>
                    <a:lnTo>
                      <a:pt x="10" y="66"/>
                    </a:lnTo>
                    <a:lnTo>
                      <a:pt x="10" y="61"/>
                    </a:lnTo>
                    <a:lnTo>
                      <a:pt x="8" y="61"/>
                    </a:lnTo>
                    <a:lnTo>
                      <a:pt x="8" y="47"/>
                    </a:lnTo>
                    <a:lnTo>
                      <a:pt x="7" y="47"/>
                    </a:lnTo>
                    <a:lnTo>
                      <a:pt x="6" y="27"/>
                    </a:lnTo>
                    <a:lnTo>
                      <a:pt x="4" y="27"/>
                    </a:lnTo>
                    <a:lnTo>
                      <a:pt x="3" y="8"/>
                    </a:lnTo>
                    <a:lnTo>
                      <a:pt x="2" y="8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12" name="Line 192"/>
              <p:cNvSpPr>
                <a:spLocks noChangeShapeType="1"/>
              </p:cNvSpPr>
              <p:nvPr/>
            </p:nvSpPr>
            <p:spPr bwMode="auto">
              <a:xfrm>
                <a:off x="2869" y="2022"/>
                <a:ext cx="3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13" name="Freeform 193"/>
              <p:cNvSpPr>
                <a:spLocks/>
              </p:cNvSpPr>
              <p:nvPr/>
            </p:nvSpPr>
            <p:spPr bwMode="auto">
              <a:xfrm>
                <a:off x="2869" y="2049"/>
                <a:ext cx="7" cy="8"/>
              </a:xfrm>
              <a:custGeom>
                <a:avLst/>
                <a:gdLst>
                  <a:gd name="T0" fmla="*/ 0 w 7"/>
                  <a:gd name="T1" fmla="*/ 0 h 8"/>
                  <a:gd name="T2" fmla="*/ 7 w 7"/>
                  <a:gd name="T3" fmla="*/ 6 h 8"/>
                  <a:gd name="T4" fmla="*/ 7 w 7"/>
                  <a:gd name="T5" fmla="*/ 8 h 8"/>
                  <a:gd name="T6" fmla="*/ 0 60000 65536"/>
                  <a:gd name="T7" fmla="*/ 0 60000 65536"/>
                  <a:gd name="T8" fmla="*/ 0 60000 65536"/>
                  <a:gd name="T9" fmla="*/ 0 w 7"/>
                  <a:gd name="T10" fmla="*/ 0 h 8"/>
                  <a:gd name="T11" fmla="*/ 7 w 7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" h="8">
                    <a:moveTo>
                      <a:pt x="0" y="0"/>
                    </a:moveTo>
                    <a:lnTo>
                      <a:pt x="7" y="6"/>
                    </a:lnTo>
                    <a:lnTo>
                      <a:pt x="7" y="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14" name="Line 194"/>
              <p:cNvSpPr>
                <a:spLocks noChangeShapeType="1"/>
              </p:cNvSpPr>
              <p:nvPr/>
            </p:nvSpPr>
            <p:spPr bwMode="auto">
              <a:xfrm>
                <a:off x="2869" y="2076"/>
                <a:ext cx="14" cy="1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15" name="Freeform 195"/>
              <p:cNvSpPr>
                <a:spLocks/>
              </p:cNvSpPr>
              <p:nvPr/>
            </p:nvSpPr>
            <p:spPr bwMode="auto">
              <a:xfrm>
                <a:off x="2869" y="2103"/>
                <a:ext cx="22" cy="23"/>
              </a:xfrm>
              <a:custGeom>
                <a:avLst/>
                <a:gdLst>
                  <a:gd name="T0" fmla="*/ 0 w 22"/>
                  <a:gd name="T1" fmla="*/ 0 h 23"/>
                  <a:gd name="T2" fmla="*/ 8 w 22"/>
                  <a:gd name="T3" fmla="*/ 8 h 23"/>
                  <a:gd name="T4" fmla="*/ 8 w 22"/>
                  <a:gd name="T5" fmla="*/ 9 h 23"/>
                  <a:gd name="T6" fmla="*/ 22 w 22"/>
                  <a:gd name="T7" fmla="*/ 23 h 2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"/>
                  <a:gd name="T13" fmla="*/ 0 h 23"/>
                  <a:gd name="T14" fmla="*/ 22 w 22"/>
                  <a:gd name="T15" fmla="*/ 23 h 2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" h="23">
                    <a:moveTo>
                      <a:pt x="0" y="0"/>
                    </a:moveTo>
                    <a:lnTo>
                      <a:pt x="8" y="8"/>
                    </a:lnTo>
                    <a:lnTo>
                      <a:pt x="8" y="9"/>
                    </a:lnTo>
                    <a:lnTo>
                      <a:pt x="22" y="2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16" name="Freeform 196"/>
              <p:cNvSpPr>
                <a:spLocks/>
              </p:cNvSpPr>
              <p:nvPr/>
            </p:nvSpPr>
            <p:spPr bwMode="auto">
              <a:xfrm>
                <a:off x="2869" y="2130"/>
                <a:ext cx="35" cy="36"/>
              </a:xfrm>
              <a:custGeom>
                <a:avLst/>
                <a:gdLst>
                  <a:gd name="T0" fmla="*/ 0 w 35"/>
                  <a:gd name="T1" fmla="*/ 0 h 36"/>
                  <a:gd name="T2" fmla="*/ 25 w 35"/>
                  <a:gd name="T3" fmla="*/ 25 h 36"/>
                  <a:gd name="T4" fmla="*/ 25 w 35"/>
                  <a:gd name="T5" fmla="*/ 27 h 36"/>
                  <a:gd name="T6" fmla="*/ 35 w 35"/>
                  <a:gd name="T7" fmla="*/ 36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36"/>
                  <a:gd name="T14" fmla="*/ 35 w 35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36">
                    <a:moveTo>
                      <a:pt x="0" y="0"/>
                    </a:moveTo>
                    <a:lnTo>
                      <a:pt x="25" y="25"/>
                    </a:lnTo>
                    <a:lnTo>
                      <a:pt x="25" y="27"/>
                    </a:lnTo>
                    <a:lnTo>
                      <a:pt x="35" y="3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17" name="Freeform 197"/>
              <p:cNvSpPr>
                <a:spLocks/>
              </p:cNvSpPr>
              <p:nvPr/>
            </p:nvSpPr>
            <p:spPr bwMode="auto">
              <a:xfrm>
                <a:off x="2869" y="2158"/>
                <a:ext cx="49" cy="51"/>
              </a:xfrm>
              <a:custGeom>
                <a:avLst/>
                <a:gdLst>
                  <a:gd name="T0" fmla="*/ 0 w 49"/>
                  <a:gd name="T1" fmla="*/ 0 h 51"/>
                  <a:gd name="T2" fmla="*/ 17 w 49"/>
                  <a:gd name="T3" fmla="*/ 17 h 51"/>
                  <a:gd name="T4" fmla="*/ 17 w 49"/>
                  <a:gd name="T5" fmla="*/ 18 h 51"/>
                  <a:gd name="T6" fmla="*/ 47 w 49"/>
                  <a:gd name="T7" fmla="*/ 48 h 51"/>
                  <a:gd name="T8" fmla="*/ 47 w 49"/>
                  <a:gd name="T9" fmla="*/ 50 h 51"/>
                  <a:gd name="T10" fmla="*/ 49 w 49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51"/>
                  <a:gd name="T20" fmla="*/ 49 w 49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51">
                    <a:moveTo>
                      <a:pt x="0" y="0"/>
                    </a:moveTo>
                    <a:lnTo>
                      <a:pt x="17" y="17"/>
                    </a:lnTo>
                    <a:lnTo>
                      <a:pt x="17" y="18"/>
                    </a:lnTo>
                    <a:lnTo>
                      <a:pt x="47" y="48"/>
                    </a:lnTo>
                    <a:lnTo>
                      <a:pt x="47" y="50"/>
                    </a:lnTo>
                    <a:lnTo>
                      <a:pt x="49" y="5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18" name="Freeform 198"/>
              <p:cNvSpPr>
                <a:spLocks/>
              </p:cNvSpPr>
              <p:nvPr/>
            </p:nvSpPr>
            <p:spPr bwMode="auto">
              <a:xfrm>
                <a:off x="2869" y="2184"/>
                <a:ext cx="60" cy="63"/>
              </a:xfrm>
              <a:custGeom>
                <a:avLst/>
                <a:gdLst>
                  <a:gd name="T0" fmla="*/ 0 w 60"/>
                  <a:gd name="T1" fmla="*/ 0 h 63"/>
                  <a:gd name="T2" fmla="*/ 26 w 60"/>
                  <a:gd name="T3" fmla="*/ 27 h 63"/>
                  <a:gd name="T4" fmla="*/ 26 w 60"/>
                  <a:gd name="T5" fmla="*/ 28 h 63"/>
                  <a:gd name="T6" fmla="*/ 55 w 60"/>
                  <a:gd name="T7" fmla="*/ 57 h 63"/>
                  <a:gd name="T8" fmla="*/ 55 w 60"/>
                  <a:gd name="T9" fmla="*/ 58 h 63"/>
                  <a:gd name="T10" fmla="*/ 60 w 60"/>
                  <a:gd name="T11" fmla="*/ 63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0"/>
                  <a:gd name="T19" fmla="*/ 0 h 63"/>
                  <a:gd name="T20" fmla="*/ 60 w 60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0" h="63">
                    <a:moveTo>
                      <a:pt x="0" y="0"/>
                    </a:moveTo>
                    <a:lnTo>
                      <a:pt x="26" y="27"/>
                    </a:lnTo>
                    <a:lnTo>
                      <a:pt x="26" y="28"/>
                    </a:lnTo>
                    <a:lnTo>
                      <a:pt x="55" y="57"/>
                    </a:lnTo>
                    <a:lnTo>
                      <a:pt x="55" y="58"/>
                    </a:lnTo>
                    <a:lnTo>
                      <a:pt x="60" y="6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19" name="Freeform 199"/>
              <p:cNvSpPr>
                <a:spLocks/>
              </p:cNvSpPr>
              <p:nvPr/>
            </p:nvSpPr>
            <p:spPr bwMode="auto">
              <a:xfrm>
                <a:off x="2869" y="2211"/>
                <a:ext cx="69" cy="72"/>
              </a:xfrm>
              <a:custGeom>
                <a:avLst/>
                <a:gdLst>
                  <a:gd name="T0" fmla="*/ 0 w 69"/>
                  <a:gd name="T1" fmla="*/ 0 h 72"/>
                  <a:gd name="T2" fmla="*/ 14 w 69"/>
                  <a:gd name="T3" fmla="*/ 13 h 72"/>
                  <a:gd name="T4" fmla="*/ 14 w 69"/>
                  <a:gd name="T5" fmla="*/ 15 h 72"/>
                  <a:gd name="T6" fmla="*/ 43 w 69"/>
                  <a:gd name="T7" fmla="*/ 44 h 72"/>
                  <a:gd name="T8" fmla="*/ 43 w 69"/>
                  <a:gd name="T9" fmla="*/ 45 h 72"/>
                  <a:gd name="T10" fmla="*/ 69 w 69"/>
                  <a:gd name="T11" fmla="*/ 72 h 7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9"/>
                  <a:gd name="T19" fmla="*/ 0 h 72"/>
                  <a:gd name="T20" fmla="*/ 69 w 69"/>
                  <a:gd name="T21" fmla="*/ 72 h 7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9" h="72">
                    <a:moveTo>
                      <a:pt x="0" y="0"/>
                    </a:moveTo>
                    <a:lnTo>
                      <a:pt x="14" y="13"/>
                    </a:lnTo>
                    <a:lnTo>
                      <a:pt x="14" y="15"/>
                    </a:lnTo>
                    <a:lnTo>
                      <a:pt x="43" y="44"/>
                    </a:lnTo>
                    <a:lnTo>
                      <a:pt x="43" y="45"/>
                    </a:lnTo>
                    <a:lnTo>
                      <a:pt x="69" y="7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0" name="Freeform 200"/>
              <p:cNvSpPr>
                <a:spLocks/>
              </p:cNvSpPr>
              <p:nvPr/>
            </p:nvSpPr>
            <p:spPr bwMode="auto">
              <a:xfrm>
                <a:off x="2869" y="2237"/>
                <a:ext cx="78" cy="82"/>
              </a:xfrm>
              <a:custGeom>
                <a:avLst/>
                <a:gdLst>
                  <a:gd name="T0" fmla="*/ 0 w 78"/>
                  <a:gd name="T1" fmla="*/ 0 h 82"/>
                  <a:gd name="T2" fmla="*/ 2 w 78"/>
                  <a:gd name="T3" fmla="*/ 1 h 82"/>
                  <a:gd name="T4" fmla="*/ 2 w 78"/>
                  <a:gd name="T5" fmla="*/ 3 h 82"/>
                  <a:gd name="T6" fmla="*/ 31 w 78"/>
                  <a:gd name="T7" fmla="*/ 32 h 82"/>
                  <a:gd name="T8" fmla="*/ 31 w 78"/>
                  <a:gd name="T9" fmla="*/ 33 h 82"/>
                  <a:gd name="T10" fmla="*/ 58 w 78"/>
                  <a:gd name="T11" fmla="*/ 61 h 82"/>
                  <a:gd name="T12" fmla="*/ 58 w 78"/>
                  <a:gd name="T13" fmla="*/ 62 h 82"/>
                  <a:gd name="T14" fmla="*/ 78 w 78"/>
                  <a:gd name="T15" fmla="*/ 82 h 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8"/>
                  <a:gd name="T25" fmla="*/ 0 h 82"/>
                  <a:gd name="T26" fmla="*/ 78 w 78"/>
                  <a:gd name="T27" fmla="*/ 82 h 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8" h="82">
                    <a:moveTo>
                      <a:pt x="0" y="0"/>
                    </a:moveTo>
                    <a:lnTo>
                      <a:pt x="2" y="1"/>
                    </a:lnTo>
                    <a:lnTo>
                      <a:pt x="2" y="3"/>
                    </a:lnTo>
                    <a:lnTo>
                      <a:pt x="31" y="32"/>
                    </a:lnTo>
                    <a:lnTo>
                      <a:pt x="31" y="33"/>
                    </a:lnTo>
                    <a:lnTo>
                      <a:pt x="58" y="61"/>
                    </a:lnTo>
                    <a:lnTo>
                      <a:pt x="58" y="62"/>
                    </a:lnTo>
                    <a:lnTo>
                      <a:pt x="78" y="8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1" name="Freeform 201"/>
              <p:cNvSpPr>
                <a:spLocks/>
              </p:cNvSpPr>
              <p:nvPr/>
            </p:nvSpPr>
            <p:spPr bwMode="auto">
              <a:xfrm>
                <a:off x="2869" y="2266"/>
                <a:ext cx="84" cy="87"/>
              </a:xfrm>
              <a:custGeom>
                <a:avLst/>
                <a:gdLst>
                  <a:gd name="T0" fmla="*/ 0 w 84"/>
                  <a:gd name="T1" fmla="*/ 0 h 87"/>
                  <a:gd name="T2" fmla="*/ 26 w 84"/>
                  <a:gd name="T3" fmla="*/ 26 h 87"/>
                  <a:gd name="T4" fmla="*/ 26 w 84"/>
                  <a:gd name="T5" fmla="*/ 28 h 87"/>
                  <a:gd name="T6" fmla="*/ 57 w 84"/>
                  <a:gd name="T7" fmla="*/ 58 h 87"/>
                  <a:gd name="T8" fmla="*/ 57 w 84"/>
                  <a:gd name="T9" fmla="*/ 60 h 87"/>
                  <a:gd name="T10" fmla="*/ 84 w 84"/>
                  <a:gd name="T11" fmla="*/ 87 h 8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84"/>
                  <a:gd name="T19" fmla="*/ 0 h 87"/>
                  <a:gd name="T20" fmla="*/ 84 w 84"/>
                  <a:gd name="T21" fmla="*/ 87 h 8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84" h="87">
                    <a:moveTo>
                      <a:pt x="0" y="0"/>
                    </a:moveTo>
                    <a:lnTo>
                      <a:pt x="26" y="26"/>
                    </a:lnTo>
                    <a:lnTo>
                      <a:pt x="26" y="28"/>
                    </a:lnTo>
                    <a:lnTo>
                      <a:pt x="57" y="58"/>
                    </a:lnTo>
                    <a:lnTo>
                      <a:pt x="57" y="60"/>
                    </a:lnTo>
                    <a:lnTo>
                      <a:pt x="84" y="8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2" name="Freeform 202"/>
              <p:cNvSpPr>
                <a:spLocks/>
              </p:cNvSpPr>
              <p:nvPr/>
            </p:nvSpPr>
            <p:spPr bwMode="auto">
              <a:xfrm>
                <a:off x="2869" y="2291"/>
                <a:ext cx="86" cy="90"/>
              </a:xfrm>
              <a:custGeom>
                <a:avLst/>
                <a:gdLst>
                  <a:gd name="T0" fmla="*/ 0 w 86"/>
                  <a:gd name="T1" fmla="*/ 0 h 90"/>
                  <a:gd name="T2" fmla="*/ 4 w 86"/>
                  <a:gd name="T3" fmla="*/ 4 h 90"/>
                  <a:gd name="T4" fmla="*/ 4 w 86"/>
                  <a:gd name="T5" fmla="*/ 5 h 90"/>
                  <a:gd name="T6" fmla="*/ 32 w 86"/>
                  <a:gd name="T7" fmla="*/ 33 h 90"/>
                  <a:gd name="T8" fmla="*/ 32 w 86"/>
                  <a:gd name="T9" fmla="*/ 35 h 90"/>
                  <a:gd name="T10" fmla="*/ 61 w 86"/>
                  <a:gd name="T11" fmla="*/ 64 h 90"/>
                  <a:gd name="T12" fmla="*/ 61 w 86"/>
                  <a:gd name="T13" fmla="*/ 65 h 90"/>
                  <a:gd name="T14" fmla="*/ 86 w 86"/>
                  <a:gd name="T15" fmla="*/ 90 h 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6"/>
                  <a:gd name="T25" fmla="*/ 0 h 90"/>
                  <a:gd name="T26" fmla="*/ 86 w 86"/>
                  <a:gd name="T27" fmla="*/ 90 h 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6" h="90">
                    <a:moveTo>
                      <a:pt x="0" y="0"/>
                    </a:moveTo>
                    <a:lnTo>
                      <a:pt x="4" y="4"/>
                    </a:lnTo>
                    <a:lnTo>
                      <a:pt x="4" y="5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61" y="64"/>
                    </a:lnTo>
                    <a:lnTo>
                      <a:pt x="61" y="65"/>
                    </a:lnTo>
                    <a:lnTo>
                      <a:pt x="86" y="9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3" name="Freeform 203"/>
              <p:cNvSpPr>
                <a:spLocks/>
              </p:cNvSpPr>
              <p:nvPr/>
            </p:nvSpPr>
            <p:spPr bwMode="auto">
              <a:xfrm>
                <a:off x="2869" y="2319"/>
                <a:ext cx="86" cy="90"/>
              </a:xfrm>
              <a:custGeom>
                <a:avLst/>
                <a:gdLst>
                  <a:gd name="T0" fmla="*/ 0 w 86"/>
                  <a:gd name="T1" fmla="*/ 0 h 90"/>
                  <a:gd name="T2" fmla="*/ 20 w 86"/>
                  <a:gd name="T3" fmla="*/ 19 h 90"/>
                  <a:gd name="T4" fmla="*/ 20 w 86"/>
                  <a:gd name="T5" fmla="*/ 20 h 90"/>
                  <a:gd name="T6" fmla="*/ 49 w 86"/>
                  <a:gd name="T7" fmla="*/ 50 h 90"/>
                  <a:gd name="T8" fmla="*/ 49 w 86"/>
                  <a:gd name="T9" fmla="*/ 51 h 90"/>
                  <a:gd name="T10" fmla="*/ 76 w 86"/>
                  <a:gd name="T11" fmla="*/ 79 h 90"/>
                  <a:gd name="T12" fmla="*/ 76 w 86"/>
                  <a:gd name="T13" fmla="*/ 80 h 90"/>
                  <a:gd name="T14" fmla="*/ 86 w 86"/>
                  <a:gd name="T15" fmla="*/ 90 h 9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6"/>
                  <a:gd name="T25" fmla="*/ 0 h 90"/>
                  <a:gd name="T26" fmla="*/ 86 w 86"/>
                  <a:gd name="T27" fmla="*/ 90 h 9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6" h="90">
                    <a:moveTo>
                      <a:pt x="0" y="0"/>
                    </a:moveTo>
                    <a:lnTo>
                      <a:pt x="20" y="19"/>
                    </a:lnTo>
                    <a:lnTo>
                      <a:pt x="20" y="20"/>
                    </a:lnTo>
                    <a:lnTo>
                      <a:pt x="49" y="50"/>
                    </a:lnTo>
                    <a:lnTo>
                      <a:pt x="49" y="51"/>
                    </a:lnTo>
                    <a:lnTo>
                      <a:pt x="76" y="79"/>
                    </a:lnTo>
                    <a:lnTo>
                      <a:pt x="76" y="80"/>
                    </a:lnTo>
                    <a:lnTo>
                      <a:pt x="86" y="9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4" name="Freeform 204"/>
              <p:cNvSpPr>
                <a:spLocks/>
              </p:cNvSpPr>
              <p:nvPr/>
            </p:nvSpPr>
            <p:spPr bwMode="auto">
              <a:xfrm>
                <a:off x="2869" y="2346"/>
                <a:ext cx="83" cy="88"/>
              </a:xfrm>
              <a:custGeom>
                <a:avLst/>
                <a:gdLst>
                  <a:gd name="T0" fmla="*/ 0 w 83"/>
                  <a:gd name="T1" fmla="*/ 0 h 88"/>
                  <a:gd name="T2" fmla="*/ 6 w 83"/>
                  <a:gd name="T3" fmla="*/ 6 h 88"/>
                  <a:gd name="T4" fmla="*/ 6 w 83"/>
                  <a:gd name="T5" fmla="*/ 7 h 88"/>
                  <a:gd name="T6" fmla="*/ 35 w 83"/>
                  <a:gd name="T7" fmla="*/ 36 h 88"/>
                  <a:gd name="T8" fmla="*/ 35 w 83"/>
                  <a:gd name="T9" fmla="*/ 38 h 88"/>
                  <a:gd name="T10" fmla="*/ 62 w 83"/>
                  <a:gd name="T11" fmla="*/ 65 h 88"/>
                  <a:gd name="T12" fmla="*/ 62 w 83"/>
                  <a:gd name="T13" fmla="*/ 67 h 88"/>
                  <a:gd name="T14" fmla="*/ 83 w 83"/>
                  <a:gd name="T15" fmla="*/ 88 h 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3"/>
                  <a:gd name="T25" fmla="*/ 0 h 88"/>
                  <a:gd name="T26" fmla="*/ 83 w 83"/>
                  <a:gd name="T27" fmla="*/ 88 h 8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3" h="88">
                    <a:moveTo>
                      <a:pt x="0" y="0"/>
                    </a:moveTo>
                    <a:lnTo>
                      <a:pt x="6" y="6"/>
                    </a:lnTo>
                    <a:lnTo>
                      <a:pt x="6" y="7"/>
                    </a:lnTo>
                    <a:lnTo>
                      <a:pt x="35" y="36"/>
                    </a:lnTo>
                    <a:lnTo>
                      <a:pt x="35" y="38"/>
                    </a:lnTo>
                    <a:lnTo>
                      <a:pt x="62" y="65"/>
                    </a:lnTo>
                    <a:lnTo>
                      <a:pt x="62" y="67"/>
                    </a:lnTo>
                    <a:lnTo>
                      <a:pt x="83" y="8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5" name="Freeform 205"/>
              <p:cNvSpPr>
                <a:spLocks/>
              </p:cNvSpPr>
              <p:nvPr/>
            </p:nvSpPr>
            <p:spPr bwMode="auto">
              <a:xfrm>
                <a:off x="2869" y="2373"/>
                <a:ext cx="80" cy="84"/>
              </a:xfrm>
              <a:custGeom>
                <a:avLst/>
                <a:gdLst>
                  <a:gd name="T0" fmla="*/ 0 w 80"/>
                  <a:gd name="T1" fmla="*/ 0 h 84"/>
                  <a:gd name="T2" fmla="*/ 22 w 80"/>
                  <a:gd name="T3" fmla="*/ 22 h 84"/>
                  <a:gd name="T4" fmla="*/ 22 w 80"/>
                  <a:gd name="T5" fmla="*/ 23 h 84"/>
                  <a:gd name="T6" fmla="*/ 50 w 80"/>
                  <a:gd name="T7" fmla="*/ 51 h 84"/>
                  <a:gd name="T8" fmla="*/ 50 w 80"/>
                  <a:gd name="T9" fmla="*/ 52 h 84"/>
                  <a:gd name="T10" fmla="*/ 79 w 80"/>
                  <a:gd name="T11" fmla="*/ 81 h 84"/>
                  <a:gd name="T12" fmla="*/ 79 w 80"/>
                  <a:gd name="T13" fmla="*/ 83 h 84"/>
                  <a:gd name="T14" fmla="*/ 80 w 80"/>
                  <a:gd name="T15" fmla="*/ 84 h 8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0"/>
                  <a:gd name="T25" fmla="*/ 0 h 84"/>
                  <a:gd name="T26" fmla="*/ 80 w 80"/>
                  <a:gd name="T27" fmla="*/ 84 h 8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0" h="84">
                    <a:moveTo>
                      <a:pt x="0" y="0"/>
                    </a:moveTo>
                    <a:lnTo>
                      <a:pt x="22" y="22"/>
                    </a:lnTo>
                    <a:lnTo>
                      <a:pt x="22" y="23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79" y="81"/>
                    </a:lnTo>
                    <a:lnTo>
                      <a:pt x="79" y="83"/>
                    </a:lnTo>
                    <a:lnTo>
                      <a:pt x="80" y="8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6" name="Freeform 206"/>
              <p:cNvSpPr>
                <a:spLocks/>
              </p:cNvSpPr>
              <p:nvPr/>
            </p:nvSpPr>
            <p:spPr bwMode="auto">
              <a:xfrm>
                <a:off x="2869" y="2399"/>
                <a:ext cx="76" cy="80"/>
              </a:xfrm>
              <a:custGeom>
                <a:avLst/>
                <a:gdLst>
                  <a:gd name="T0" fmla="*/ 0 w 76"/>
                  <a:gd name="T1" fmla="*/ 0 h 80"/>
                  <a:gd name="T2" fmla="*/ 10 w 76"/>
                  <a:gd name="T3" fmla="*/ 10 h 80"/>
                  <a:gd name="T4" fmla="*/ 10 w 76"/>
                  <a:gd name="T5" fmla="*/ 11 h 80"/>
                  <a:gd name="T6" fmla="*/ 37 w 76"/>
                  <a:gd name="T7" fmla="*/ 39 h 80"/>
                  <a:gd name="T8" fmla="*/ 37 w 76"/>
                  <a:gd name="T9" fmla="*/ 40 h 80"/>
                  <a:gd name="T10" fmla="*/ 66 w 76"/>
                  <a:gd name="T11" fmla="*/ 69 h 80"/>
                  <a:gd name="T12" fmla="*/ 66 w 76"/>
                  <a:gd name="T13" fmla="*/ 71 h 80"/>
                  <a:gd name="T14" fmla="*/ 76 w 76"/>
                  <a:gd name="T15" fmla="*/ 80 h 8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6"/>
                  <a:gd name="T25" fmla="*/ 0 h 80"/>
                  <a:gd name="T26" fmla="*/ 76 w 76"/>
                  <a:gd name="T27" fmla="*/ 80 h 8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6" h="80">
                    <a:moveTo>
                      <a:pt x="0" y="0"/>
                    </a:moveTo>
                    <a:lnTo>
                      <a:pt x="10" y="10"/>
                    </a:lnTo>
                    <a:lnTo>
                      <a:pt x="10" y="11"/>
                    </a:lnTo>
                    <a:lnTo>
                      <a:pt x="37" y="39"/>
                    </a:lnTo>
                    <a:lnTo>
                      <a:pt x="37" y="40"/>
                    </a:lnTo>
                    <a:lnTo>
                      <a:pt x="66" y="69"/>
                    </a:lnTo>
                    <a:lnTo>
                      <a:pt x="66" y="71"/>
                    </a:lnTo>
                    <a:lnTo>
                      <a:pt x="76" y="8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7" name="Freeform 207"/>
              <p:cNvSpPr>
                <a:spLocks/>
              </p:cNvSpPr>
              <p:nvPr/>
            </p:nvSpPr>
            <p:spPr bwMode="auto">
              <a:xfrm>
                <a:off x="2869" y="2427"/>
                <a:ext cx="71" cy="73"/>
              </a:xfrm>
              <a:custGeom>
                <a:avLst/>
                <a:gdLst>
                  <a:gd name="T0" fmla="*/ 0 w 71"/>
                  <a:gd name="T1" fmla="*/ 0 h 73"/>
                  <a:gd name="T2" fmla="*/ 25 w 71"/>
                  <a:gd name="T3" fmla="*/ 25 h 73"/>
                  <a:gd name="T4" fmla="*/ 25 w 71"/>
                  <a:gd name="T5" fmla="*/ 26 h 73"/>
                  <a:gd name="T6" fmla="*/ 54 w 71"/>
                  <a:gd name="T7" fmla="*/ 55 h 73"/>
                  <a:gd name="T8" fmla="*/ 54 w 71"/>
                  <a:gd name="T9" fmla="*/ 56 h 73"/>
                  <a:gd name="T10" fmla="*/ 71 w 71"/>
                  <a:gd name="T11" fmla="*/ 73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73"/>
                  <a:gd name="T20" fmla="*/ 71 w 71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73">
                    <a:moveTo>
                      <a:pt x="0" y="0"/>
                    </a:moveTo>
                    <a:lnTo>
                      <a:pt x="25" y="25"/>
                    </a:lnTo>
                    <a:lnTo>
                      <a:pt x="25" y="26"/>
                    </a:lnTo>
                    <a:lnTo>
                      <a:pt x="54" y="55"/>
                    </a:lnTo>
                    <a:lnTo>
                      <a:pt x="54" y="56"/>
                    </a:lnTo>
                    <a:lnTo>
                      <a:pt x="71" y="7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8" name="Freeform 208"/>
              <p:cNvSpPr>
                <a:spLocks/>
              </p:cNvSpPr>
              <p:nvPr/>
            </p:nvSpPr>
            <p:spPr bwMode="auto">
              <a:xfrm>
                <a:off x="2869" y="2454"/>
                <a:ext cx="66" cy="70"/>
              </a:xfrm>
              <a:custGeom>
                <a:avLst/>
                <a:gdLst>
                  <a:gd name="T0" fmla="*/ 0 w 66"/>
                  <a:gd name="T1" fmla="*/ 0 h 70"/>
                  <a:gd name="T2" fmla="*/ 11 w 66"/>
                  <a:gd name="T3" fmla="*/ 11 h 70"/>
                  <a:gd name="T4" fmla="*/ 11 w 66"/>
                  <a:gd name="T5" fmla="*/ 13 h 70"/>
                  <a:gd name="T6" fmla="*/ 40 w 66"/>
                  <a:gd name="T7" fmla="*/ 42 h 70"/>
                  <a:gd name="T8" fmla="*/ 40 w 66"/>
                  <a:gd name="T9" fmla="*/ 43 h 70"/>
                  <a:gd name="T10" fmla="*/ 66 w 66"/>
                  <a:gd name="T11" fmla="*/ 70 h 7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6"/>
                  <a:gd name="T19" fmla="*/ 0 h 70"/>
                  <a:gd name="T20" fmla="*/ 66 w 66"/>
                  <a:gd name="T21" fmla="*/ 70 h 70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6" h="70">
                    <a:moveTo>
                      <a:pt x="0" y="0"/>
                    </a:moveTo>
                    <a:lnTo>
                      <a:pt x="11" y="11"/>
                    </a:lnTo>
                    <a:lnTo>
                      <a:pt x="11" y="13"/>
                    </a:lnTo>
                    <a:lnTo>
                      <a:pt x="40" y="42"/>
                    </a:lnTo>
                    <a:lnTo>
                      <a:pt x="40" y="43"/>
                    </a:lnTo>
                    <a:lnTo>
                      <a:pt x="66" y="7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29" name="Freeform 209"/>
              <p:cNvSpPr>
                <a:spLocks/>
              </p:cNvSpPr>
              <p:nvPr/>
            </p:nvSpPr>
            <p:spPr bwMode="auto">
              <a:xfrm>
                <a:off x="2869" y="2481"/>
                <a:ext cx="61" cy="63"/>
              </a:xfrm>
              <a:custGeom>
                <a:avLst/>
                <a:gdLst>
                  <a:gd name="T0" fmla="*/ 0 w 61"/>
                  <a:gd name="T1" fmla="*/ 0 h 63"/>
                  <a:gd name="T2" fmla="*/ 28 w 61"/>
                  <a:gd name="T3" fmla="*/ 27 h 63"/>
                  <a:gd name="T4" fmla="*/ 28 w 61"/>
                  <a:gd name="T5" fmla="*/ 29 h 63"/>
                  <a:gd name="T6" fmla="*/ 55 w 61"/>
                  <a:gd name="T7" fmla="*/ 56 h 63"/>
                  <a:gd name="T8" fmla="*/ 55 w 61"/>
                  <a:gd name="T9" fmla="*/ 58 h 63"/>
                  <a:gd name="T10" fmla="*/ 61 w 61"/>
                  <a:gd name="T11" fmla="*/ 63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"/>
                  <a:gd name="T19" fmla="*/ 0 h 63"/>
                  <a:gd name="T20" fmla="*/ 61 w 61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" h="63">
                    <a:moveTo>
                      <a:pt x="0" y="0"/>
                    </a:moveTo>
                    <a:lnTo>
                      <a:pt x="28" y="27"/>
                    </a:lnTo>
                    <a:lnTo>
                      <a:pt x="28" y="29"/>
                    </a:lnTo>
                    <a:lnTo>
                      <a:pt x="55" y="56"/>
                    </a:lnTo>
                    <a:lnTo>
                      <a:pt x="55" y="58"/>
                    </a:lnTo>
                    <a:lnTo>
                      <a:pt x="61" y="6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0" name="Freeform 210"/>
              <p:cNvSpPr>
                <a:spLocks/>
              </p:cNvSpPr>
              <p:nvPr/>
            </p:nvSpPr>
            <p:spPr bwMode="auto">
              <a:xfrm>
                <a:off x="2869" y="2507"/>
                <a:ext cx="54" cy="57"/>
              </a:xfrm>
              <a:custGeom>
                <a:avLst/>
                <a:gdLst>
                  <a:gd name="T0" fmla="*/ 0 w 54"/>
                  <a:gd name="T1" fmla="*/ 0 h 57"/>
                  <a:gd name="T2" fmla="*/ 15 w 54"/>
                  <a:gd name="T3" fmla="*/ 15 h 57"/>
                  <a:gd name="T4" fmla="*/ 15 w 54"/>
                  <a:gd name="T5" fmla="*/ 17 h 57"/>
                  <a:gd name="T6" fmla="*/ 43 w 54"/>
                  <a:gd name="T7" fmla="*/ 44 h 57"/>
                  <a:gd name="T8" fmla="*/ 43 w 54"/>
                  <a:gd name="T9" fmla="*/ 46 h 57"/>
                  <a:gd name="T10" fmla="*/ 54 w 54"/>
                  <a:gd name="T11" fmla="*/ 57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57"/>
                  <a:gd name="T20" fmla="*/ 54 w 54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57">
                    <a:moveTo>
                      <a:pt x="0" y="0"/>
                    </a:moveTo>
                    <a:lnTo>
                      <a:pt x="15" y="15"/>
                    </a:lnTo>
                    <a:lnTo>
                      <a:pt x="15" y="17"/>
                    </a:lnTo>
                    <a:lnTo>
                      <a:pt x="43" y="44"/>
                    </a:lnTo>
                    <a:lnTo>
                      <a:pt x="43" y="46"/>
                    </a:lnTo>
                    <a:lnTo>
                      <a:pt x="54" y="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1" name="Freeform 211"/>
              <p:cNvSpPr>
                <a:spLocks/>
              </p:cNvSpPr>
              <p:nvPr/>
            </p:nvSpPr>
            <p:spPr bwMode="auto">
              <a:xfrm>
                <a:off x="2869" y="2535"/>
                <a:ext cx="49" cy="51"/>
              </a:xfrm>
              <a:custGeom>
                <a:avLst/>
                <a:gdLst>
                  <a:gd name="T0" fmla="*/ 0 w 49"/>
                  <a:gd name="T1" fmla="*/ 0 h 51"/>
                  <a:gd name="T2" fmla="*/ 13 w 49"/>
                  <a:gd name="T3" fmla="*/ 12 h 51"/>
                  <a:gd name="T4" fmla="*/ 13 w 49"/>
                  <a:gd name="T5" fmla="*/ 14 h 51"/>
                  <a:gd name="T6" fmla="*/ 39 w 49"/>
                  <a:gd name="T7" fmla="*/ 40 h 51"/>
                  <a:gd name="T8" fmla="*/ 39 w 49"/>
                  <a:gd name="T9" fmla="*/ 41 h 51"/>
                  <a:gd name="T10" fmla="*/ 49 w 49"/>
                  <a:gd name="T11" fmla="*/ 51 h 5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51"/>
                  <a:gd name="T20" fmla="*/ 49 w 49"/>
                  <a:gd name="T21" fmla="*/ 51 h 5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51">
                    <a:moveTo>
                      <a:pt x="0" y="0"/>
                    </a:moveTo>
                    <a:lnTo>
                      <a:pt x="13" y="12"/>
                    </a:lnTo>
                    <a:lnTo>
                      <a:pt x="13" y="14"/>
                    </a:lnTo>
                    <a:lnTo>
                      <a:pt x="39" y="40"/>
                    </a:lnTo>
                    <a:lnTo>
                      <a:pt x="39" y="41"/>
                    </a:lnTo>
                    <a:lnTo>
                      <a:pt x="49" y="5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2" name="Freeform 212"/>
              <p:cNvSpPr>
                <a:spLocks/>
              </p:cNvSpPr>
              <p:nvPr/>
            </p:nvSpPr>
            <p:spPr bwMode="auto">
              <a:xfrm>
                <a:off x="2869" y="2561"/>
                <a:ext cx="43" cy="46"/>
              </a:xfrm>
              <a:custGeom>
                <a:avLst/>
                <a:gdLst>
                  <a:gd name="T0" fmla="*/ 0 w 43"/>
                  <a:gd name="T1" fmla="*/ 0 h 46"/>
                  <a:gd name="T2" fmla="*/ 7 w 43"/>
                  <a:gd name="T3" fmla="*/ 7 h 46"/>
                  <a:gd name="T4" fmla="*/ 7 w 43"/>
                  <a:gd name="T5" fmla="*/ 8 h 46"/>
                  <a:gd name="T6" fmla="*/ 37 w 43"/>
                  <a:gd name="T7" fmla="*/ 39 h 46"/>
                  <a:gd name="T8" fmla="*/ 37 w 43"/>
                  <a:gd name="T9" fmla="*/ 40 h 46"/>
                  <a:gd name="T10" fmla="*/ 43 w 43"/>
                  <a:gd name="T11" fmla="*/ 46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3"/>
                  <a:gd name="T19" fmla="*/ 0 h 46"/>
                  <a:gd name="T20" fmla="*/ 43 w 43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3" h="46">
                    <a:moveTo>
                      <a:pt x="0" y="0"/>
                    </a:moveTo>
                    <a:lnTo>
                      <a:pt x="7" y="7"/>
                    </a:lnTo>
                    <a:lnTo>
                      <a:pt x="7" y="8"/>
                    </a:lnTo>
                    <a:lnTo>
                      <a:pt x="37" y="39"/>
                    </a:lnTo>
                    <a:lnTo>
                      <a:pt x="37" y="40"/>
                    </a:lnTo>
                    <a:lnTo>
                      <a:pt x="43" y="4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3" name="Freeform 213"/>
              <p:cNvSpPr>
                <a:spLocks/>
              </p:cNvSpPr>
              <p:nvPr/>
            </p:nvSpPr>
            <p:spPr bwMode="auto">
              <a:xfrm>
                <a:off x="2869" y="2587"/>
                <a:ext cx="37" cy="41"/>
              </a:xfrm>
              <a:custGeom>
                <a:avLst/>
                <a:gdLst>
                  <a:gd name="T0" fmla="*/ 0 w 37"/>
                  <a:gd name="T1" fmla="*/ 0 h 41"/>
                  <a:gd name="T2" fmla="*/ 4 w 37"/>
                  <a:gd name="T3" fmla="*/ 5 h 41"/>
                  <a:gd name="T4" fmla="*/ 4 w 37"/>
                  <a:gd name="T5" fmla="*/ 6 h 41"/>
                  <a:gd name="T6" fmla="*/ 33 w 37"/>
                  <a:gd name="T7" fmla="*/ 35 h 41"/>
                  <a:gd name="T8" fmla="*/ 33 w 37"/>
                  <a:gd name="T9" fmla="*/ 36 h 41"/>
                  <a:gd name="T10" fmla="*/ 37 w 37"/>
                  <a:gd name="T11" fmla="*/ 41 h 4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37"/>
                  <a:gd name="T19" fmla="*/ 0 h 41"/>
                  <a:gd name="T20" fmla="*/ 37 w 37"/>
                  <a:gd name="T21" fmla="*/ 41 h 4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37" h="41">
                    <a:moveTo>
                      <a:pt x="0" y="0"/>
                    </a:moveTo>
                    <a:lnTo>
                      <a:pt x="4" y="5"/>
                    </a:lnTo>
                    <a:lnTo>
                      <a:pt x="4" y="6"/>
                    </a:lnTo>
                    <a:lnTo>
                      <a:pt x="33" y="35"/>
                    </a:lnTo>
                    <a:lnTo>
                      <a:pt x="33" y="36"/>
                    </a:lnTo>
                    <a:lnTo>
                      <a:pt x="37" y="4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4" name="Freeform 214"/>
              <p:cNvSpPr>
                <a:spLocks/>
              </p:cNvSpPr>
              <p:nvPr/>
            </p:nvSpPr>
            <p:spPr bwMode="auto">
              <a:xfrm>
                <a:off x="2869" y="2615"/>
                <a:ext cx="31" cy="32"/>
              </a:xfrm>
              <a:custGeom>
                <a:avLst/>
                <a:gdLst>
                  <a:gd name="T0" fmla="*/ 0 w 31"/>
                  <a:gd name="T1" fmla="*/ 0 h 32"/>
                  <a:gd name="T2" fmla="*/ 21 w 31"/>
                  <a:gd name="T3" fmla="*/ 21 h 32"/>
                  <a:gd name="T4" fmla="*/ 21 w 31"/>
                  <a:gd name="T5" fmla="*/ 22 h 32"/>
                  <a:gd name="T6" fmla="*/ 31 w 31"/>
                  <a:gd name="T7" fmla="*/ 32 h 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"/>
                  <a:gd name="T13" fmla="*/ 0 h 32"/>
                  <a:gd name="T14" fmla="*/ 31 w 31"/>
                  <a:gd name="T15" fmla="*/ 32 h 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" h="32">
                    <a:moveTo>
                      <a:pt x="0" y="0"/>
                    </a:moveTo>
                    <a:lnTo>
                      <a:pt x="21" y="21"/>
                    </a:lnTo>
                    <a:lnTo>
                      <a:pt x="21" y="22"/>
                    </a:lnTo>
                    <a:lnTo>
                      <a:pt x="31" y="3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5" name="Freeform 215"/>
              <p:cNvSpPr>
                <a:spLocks/>
              </p:cNvSpPr>
              <p:nvPr/>
            </p:nvSpPr>
            <p:spPr bwMode="auto">
              <a:xfrm>
                <a:off x="2869" y="2643"/>
                <a:ext cx="25" cy="26"/>
              </a:xfrm>
              <a:custGeom>
                <a:avLst/>
                <a:gdLst>
                  <a:gd name="T0" fmla="*/ 0 w 25"/>
                  <a:gd name="T1" fmla="*/ 0 h 26"/>
                  <a:gd name="T2" fmla="*/ 7 w 25"/>
                  <a:gd name="T3" fmla="*/ 7 h 26"/>
                  <a:gd name="T4" fmla="*/ 7 w 25"/>
                  <a:gd name="T5" fmla="*/ 8 h 26"/>
                  <a:gd name="T6" fmla="*/ 25 w 25"/>
                  <a:gd name="T7" fmla="*/ 26 h 2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26"/>
                  <a:gd name="T14" fmla="*/ 25 w 25"/>
                  <a:gd name="T15" fmla="*/ 26 h 2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26">
                    <a:moveTo>
                      <a:pt x="0" y="0"/>
                    </a:moveTo>
                    <a:lnTo>
                      <a:pt x="7" y="7"/>
                    </a:lnTo>
                    <a:lnTo>
                      <a:pt x="7" y="8"/>
                    </a:lnTo>
                    <a:lnTo>
                      <a:pt x="25" y="2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6" name="Freeform 216"/>
              <p:cNvSpPr>
                <a:spLocks/>
              </p:cNvSpPr>
              <p:nvPr/>
            </p:nvSpPr>
            <p:spPr bwMode="auto">
              <a:xfrm>
                <a:off x="2869" y="2669"/>
                <a:ext cx="21" cy="22"/>
              </a:xfrm>
              <a:custGeom>
                <a:avLst/>
                <a:gdLst>
                  <a:gd name="T0" fmla="*/ 0 w 21"/>
                  <a:gd name="T1" fmla="*/ 0 h 22"/>
                  <a:gd name="T2" fmla="*/ 17 w 21"/>
                  <a:gd name="T3" fmla="*/ 17 h 22"/>
                  <a:gd name="T4" fmla="*/ 17 w 21"/>
                  <a:gd name="T5" fmla="*/ 18 h 22"/>
                  <a:gd name="T6" fmla="*/ 21 w 21"/>
                  <a:gd name="T7" fmla="*/ 22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22"/>
                  <a:gd name="T14" fmla="*/ 21 w 21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22">
                    <a:moveTo>
                      <a:pt x="0" y="0"/>
                    </a:moveTo>
                    <a:lnTo>
                      <a:pt x="17" y="17"/>
                    </a:lnTo>
                    <a:lnTo>
                      <a:pt x="17" y="18"/>
                    </a:lnTo>
                    <a:lnTo>
                      <a:pt x="21" y="2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7" name="Freeform 217"/>
              <p:cNvSpPr>
                <a:spLocks/>
              </p:cNvSpPr>
              <p:nvPr/>
            </p:nvSpPr>
            <p:spPr bwMode="auto">
              <a:xfrm>
                <a:off x="2869" y="2695"/>
                <a:ext cx="17" cy="18"/>
              </a:xfrm>
              <a:custGeom>
                <a:avLst/>
                <a:gdLst>
                  <a:gd name="T0" fmla="*/ 0 w 17"/>
                  <a:gd name="T1" fmla="*/ 0 h 18"/>
                  <a:gd name="T2" fmla="*/ 10 w 17"/>
                  <a:gd name="T3" fmla="*/ 10 h 18"/>
                  <a:gd name="T4" fmla="*/ 10 w 17"/>
                  <a:gd name="T5" fmla="*/ 11 h 18"/>
                  <a:gd name="T6" fmla="*/ 17 w 17"/>
                  <a:gd name="T7" fmla="*/ 18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"/>
                  <a:gd name="T13" fmla="*/ 0 h 18"/>
                  <a:gd name="T14" fmla="*/ 17 w 17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" h="18">
                    <a:moveTo>
                      <a:pt x="0" y="0"/>
                    </a:moveTo>
                    <a:lnTo>
                      <a:pt x="10" y="10"/>
                    </a:lnTo>
                    <a:lnTo>
                      <a:pt x="10" y="11"/>
                    </a:lnTo>
                    <a:lnTo>
                      <a:pt x="17" y="1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8" name="Line 218"/>
              <p:cNvSpPr>
                <a:spLocks noChangeShapeType="1"/>
              </p:cNvSpPr>
              <p:nvPr/>
            </p:nvSpPr>
            <p:spPr bwMode="auto">
              <a:xfrm>
                <a:off x="2869" y="2723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39" name="Line 219"/>
              <p:cNvSpPr>
                <a:spLocks noChangeShapeType="1"/>
              </p:cNvSpPr>
              <p:nvPr/>
            </p:nvSpPr>
            <p:spPr bwMode="auto">
              <a:xfrm>
                <a:off x="2869" y="2751"/>
                <a:ext cx="8" cy="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0" name="Freeform 220"/>
              <p:cNvSpPr>
                <a:spLocks/>
              </p:cNvSpPr>
              <p:nvPr/>
            </p:nvSpPr>
            <p:spPr bwMode="auto">
              <a:xfrm>
                <a:off x="2869" y="2776"/>
                <a:ext cx="6" cy="7"/>
              </a:xfrm>
              <a:custGeom>
                <a:avLst/>
                <a:gdLst>
                  <a:gd name="T0" fmla="*/ 0 w 6"/>
                  <a:gd name="T1" fmla="*/ 0 h 7"/>
                  <a:gd name="T2" fmla="*/ 0 w 6"/>
                  <a:gd name="T3" fmla="*/ 1 h 7"/>
                  <a:gd name="T4" fmla="*/ 2 w 6"/>
                  <a:gd name="T5" fmla="*/ 3 h 7"/>
                  <a:gd name="T6" fmla="*/ 6 w 6"/>
                  <a:gd name="T7" fmla="*/ 7 h 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6"/>
                  <a:gd name="T13" fmla="*/ 0 h 7"/>
                  <a:gd name="T14" fmla="*/ 6 w 6"/>
                  <a:gd name="T15" fmla="*/ 7 h 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6" h="7">
                    <a:moveTo>
                      <a:pt x="0" y="0"/>
                    </a:moveTo>
                    <a:lnTo>
                      <a:pt x="0" y="1"/>
                    </a:lnTo>
                    <a:lnTo>
                      <a:pt x="2" y="3"/>
                    </a:lnTo>
                    <a:lnTo>
                      <a:pt x="6" y="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1" name="Freeform 221" descr="Dark downward diagonal"/>
              <p:cNvSpPr>
                <a:spLocks/>
              </p:cNvSpPr>
              <p:nvPr/>
            </p:nvSpPr>
            <p:spPr bwMode="auto">
              <a:xfrm>
                <a:off x="2869" y="2006"/>
                <a:ext cx="86" cy="797"/>
              </a:xfrm>
              <a:custGeom>
                <a:avLst/>
                <a:gdLst>
                  <a:gd name="T0" fmla="*/ 0 w 86"/>
                  <a:gd name="T1" fmla="*/ 0 h 797"/>
                  <a:gd name="T2" fmla="*/ 0 w 86"/>
                  <a:gd name="T3" fmla="*/ 797 h 797"/>
                  <a:gd name="T4" fmla="*/ 4 w 86"/>
                  <a:gd name="T5" fmla="*/ 797 h 797"/>
                  <a:gd name="T6" fmla="*/ 10 w 86"/>
                  <a:gd name="T7" fmla="*/ 742 h 797"/>
                  <a:gd name="T8" fmla="*/ 20 w 86"/>
                  <a:gd name="T9" fmla="*/ 691 h 797"/>
                  <a:gd name="T10" fmla="*/ 31 w 86"/>
                  <a:gd name="T11" fmla="*/ 642 h 797"/>
                  <a:gd name="T12" fmla="*/ 44 w 86"/>
                  <a:gd name="T13" fmla="*/ 597 h 797"/>
                  <a:gd name="T14" fmla="*/ 69 w 86"/>
                  <a:gd name="T15" fmla="*/ 505 h 797"/>
                  <a:gd name="T16" fmla="*/ 79 w 86"/>
                  <a:gd name="T17" fmla="*/ 459 h 797"/>
                  <a:gd name="T18" fmla="*/ 86 w 86"/>
                  <a:gd name="T19" fmla="*/ 410 h 797"/>
                  <a:gd name="T20" fmla="*/ 86 w 86"/>
                  <a:gd name="T21" fmla="*/ 360 h 797"/>
                  <a:gd name="T22" fmla="*/ 78 w 86"/>
                  <a:gd name="T23" fmla="*/ 310 h 797"/>
                  <a:gd name="T24" fmla="*/ 65 w 86"/>
                  <a:gd name="T25" fmla="*/ 261 h 797"/>
                  <a:gd name="T26" fmla="*/ 50 w 86"/>
                  <a:gd name="T27" fmla="*/ 212 h 797"/>
                  <a:gd name="T28" fmla="*/ 18 w 86"/>
                  <a:gd name="T29" fmla="*/ 108 h 797"/>
                  <a:gd name="T30" fmla="*/ 7 w 86"/>
                  <a:gd name="T31" fmla="*/ 55 h 797"/>
                  <a:gd name="T32" fmla="*/ 0 w 86"/>
                  <a:gd name="T33" fmla="*/ 0 h 797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6"/>
                  <a:gd name="T52" fmla="*/ 0 h 797"/>
                  <a:gd name="T53" fmla="*/ 86 w 86"/>
                  <a:gd name="T54" fmla="*/ 797 h 797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6" h="797">
                    <a:moveTo>
                      <a:pt x="0" y="0"/>
                    </a:moveTo>
                    <a:lnTo>
                      <a:pt x="0" y="797"/>
                    </a:lnTo>
                    <a:lnTo>
                      <a:pt x="4" y="797"/>
                    </a:lnTo>
                    <a:lnTo>
                      <a:pt x="10" y="742"/>
                    </a:lnTo>
                    <a:lnTo>
                      <a:pt x="20" y="691"/>
                    </a:lnTo>
                    <a:lnTo>
                      <a:pt x="31" y="642"/>
                    </a:lnTo>
                    <a:lnTo>
                      <a:pt x="44" y="597"/>
                    </a:lnTo>
                    <a:lnTo>
                      <a:pt x="69" y="505"/>
                    </a:lnTo>
                    <a:lnTo>
                      <a:pt x="79" y="459"/>
                    </a:lnTo>
                    <a:lnTo>
                      <a:pt x="86" y="410"/>
                    </a:lnTo>
                    <a:lnTo>
                      <a:pt x="86" y="360"/>
                    </a:lnTo>
                    <a:lnTo>
                      <a:pt x="78" y="310"/>
                    </a:lnTo>
                    <a:lnTo>
                      <a:pt x="65" y="261"/>
                    </a:lnTo>
                    <a:lnTo>
                      <a:pt x="50" y="212"/>
                    </a:lnTo>
                    <a:lnTo>
                      <a:pt x="18" y="108"/>
                    </a:lnTo>
                    <a:lnTo>
                      <a:pt x="7" y="55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DnDiag">
                <a:fgClr>
                  <a:schemeClr val="accent2"/>
                </a:fgClr>
                <a:bgClr>
                  <a:schemeClr val="bg1"/>
                </a:bgClr>
              </a:patt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2" name="Freeform 222"/>
              <p:cNvSpPr>
                <a:spLocks/>
              </p:cNvSpPr>
              <p:nvPr/>
            </p:nvSpPr>
            <p:spPr bwMode="auto">
              <a:xfrm>
                <a:off x="2591" y="2071"/>
                <a:ext cx="92" cy="933"/>
              </a:xfrm>
              <a:custGeom>
                <a:avLst/>
                <a:gdLst>
                  <a:gd name="T0" fmla="*/ 3 w 92"/>
                  <a:gd name="T1" fmla="*/ 910 h 933"/>
                  <a:gd name="T2" fmla="*/ 7 w 92"/>
                  <a:gd name="T3" fmla="*/ 870 h 933"/>
                  <a:gd name="T4" fmla="*/ 10 w 92"/>
                  <a:gd name="T5" fmla="*/ 856 h 933"/>
                  <a:gd name="T6" fmla="*/ 14 w 92"/>
                  <a:gd name="T7" fmla="*/ 836 h 933"/>
                  <a:gd name="T8" fmla="*/ 17 w 92"/>
                  <a:gd name="T9" fmla="*/ 822 h 933"/>
                  <a:gd name="T10" fmla="*/ 20 w 92"/>
                  <a:gd name="T11" fmla="*/ 806 h 933"/>
                  <a:gd name="T12" fmla="*/ 23 w 92"/>
                  <a:gd name="T13" fmla="*/ 795 h 933"/>
                  <a:gd name="T14" fmla="*/ 25 w 92"/>
                  <a:gd name="T15" fmla="*/ 784 h 933"/>
                  <a:gd name="T16" fmla="*/ 28 w 92"/>
                  <a:gd name="T17" fmla="*/ 773 h 933"/>
                  <a:gd name="T18" fmla="*/ 31 w 92"/>
                  <a:gd name="T19" fmla="*/ 762 h 933"/>
                  <a:gd name="T20" fmla="*/ 34 w 92"/>
                  <a:gd name="T21" fmla="*/ 750 h 933"/>
                  <a:gd name="T22" fmla="*/ 36 w 92"/>
                  <a:gd name="T23" fmla="*/ 739 h 933"/>
                  <a:gd name="T24" fmla="*/ 39 w 92"/>
                  <a:gd name="T25" fmla="*/ 728 h 933"/>
                  <a:gd name="T26" fmla="*/ 42 w 92"/>
                  <a:gd name="T27" fmla="*/ 717 h 933"/>
                  <a:gd name="T28" fmla="*/ 45 w 92"/>
                  <a:gd name="T29" fmla="*/ 706 h 933"/>
                  <a:gd name="T30" fmla="*/ 47 w 92"/>
                  <a:gd name="T31" fmla="*/ 692 h 933"/>
                  <a:gd name="T32" fmla="*/ 53 w 92"/>
                  <a:gd name="T33" fmla="*/ 673 h 933"/>
                  <a:gd name="T34" fmla="*/ 58 w 92"/>
                  <a:gd name="T35" fmla="*/ 653 h 933"/>
                  <a:gd name="T36" fmla="*/ 64 w 92"/>
                  <a:gd name="T37" fmla="*/ 629 h 933"/>
                  <a:gd name="T38" fmla="*/ 67 w 92"/>
                  <a:gd name="T39" fmla="*/ 617 h 933"/>
                  <a:gd name="T40" fmla="*/ 69 w 92"/>
                  <a:gd name="T41" fmla="*/ 606 h 933"/>
                  <a:gd name="T42" fmla="*/ 72 w 92"/>
                  <a:gd name="T43" fmla="*/ 595 h 933"/>
                  <a:gd name="T44" fmla="*/ 76 w 92"/>
                  <a:gd name="T45" fmla="*/ 572 h 933"/>
                  <a:gd name="T46" fmla="*/ 82 w 92"/>
                  <a:gd name="T47" fmla="*/ 547 h 933"/>
                  <a:gd name="T48" fmla="*/ 85 w 92"/>
                  <a:gd name="T49" fmla="*/ 527 h 933"/>
                  <a:gd name="T50" fmla="*/ 89 w 92"/>
                  <a:gd name="T51" fmla="*/ 500 h 933"/>
                  <a:gd name="T52" fmla="*/ 92 w 92"/>
                  <a:gd name="T53" fmla="*/ 443 h 933"/>
                  <a:gd name="T54" fmla="*/ 87 w 92"/>
                  <a:gd name="T55" fmla="*/ 400 h 933"/>
                  <a:gd name="T56" fmla="*/ 83 w 92"/>
                  <a:gd name="T57" fmla="*/ 365 h 933"/>
                  <a:gd name="T58" fmla="*/ 78 w 92"/>
                  <a:gd name="T59" fmla="*/ 343 h 933"/>
                  <a:gd name="T60" fmla="*/ 72 w 92"/>
                  <a:gd name="T61" fmla="*/ 321 h 933"/>
                  <a:gd name="T62" fmla="*/ 69 w 92"/>
                  <a:gd name="T63" fmla="*/ 306 h 933"/>
                  <a:gd name="T64" fmla="*/ 67 w 92"/>
                  <a:gd name="T65" fmla="*/ 296 h 933"/>
                  <a:gd name="T66" fmla="*/ 64 w 92"/>
                  <a:gd name="T67" fmla="*/ 286 h 933"/>
                  <a:gd name="T68" fmla="*/ 61 w 92"/>
                  <a:gd name="T69" fmla="*/ 277 h 933"/>
                  <a:gd name="T70" fmla="*/ 58 w 92"/>
                  <a:gd name="T71" fmla="*/ 267 h 933"/>
                  <a:gd name="T72" fmla="*/ 56 w 92"/>
                  <a:gd name="T73" fmla="*/ 257 h 933"/>
                  <a:gd name="T74" fmla="*/ 53 w 92"/>
                  <a:gd name="T75" fmla="*/ 243 h 933"/>
                  <a:gd name="T76" fmla="*/ 49 w 92"/>
                  <a:gd name="T77" fmla="*/ 228 h 933"/>
                  <a:gd name="T78" fmla="*/ 45 w 92"/>
                  <a:gd name="T79" fmla="*/ 213 h 933"/>
                  <a:gd name="T80" fmla="*/ 40 w 92"/>
                  <a:gd name="T81" fmla="*/ 198 h 933"/>
                  <a:gd name="T82" fmla="*/ 36 w 92"/>
                  <a:gd name="T83" fmla="*/ 178 h 933"/>
                  <a:gd name="T84" fmla="*/ 31 w 92"/>
                  <a:gd name="T85" fmla="*/ 156 h 933"/>
                  <a:gd name="T86" fmla="*/ 25 w 92"/>
                  <a:gd name="T87" fmla="*/ 134 h 933"/>
                  <a:gd name="T88" fmla="*/ 21 w 92"/>
                  <a:gd name="T89" fmla="*/ 113 h 933"/>
                  <a:gd name="T90" fmla="*/ 18 w 92"/>
                  <a:gd name="T91" fmla="*/ 101 h 933"/>
                  <a:gd name="T92" fmla="*/ 16 w 92"/>
                  <a:gd name="T93" fmla="*/ 88 h 933"/>
                  <a:gd name="T94" fmla="*/ 13 w 92"/>
                  <a:gd name="T95" fmla="*/ 76 h 933"/>
                  <a:gd name="T96" fmla="*/ 10 w 92"/>
                  <a:gd name="T97" fmla="*/ 63 h 933"/>
                  <a:gd name="T98" fmla="*/ 7 w 92"/>
                  <a:gd name="T99" fmla="*/ 44 h 933"/>
                  <a:gd name="T100" fmla="*/ 5 w 92"/>
                  <a:gd name="T101" fmla="*/ 19 h 933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92"/>
                  <a:gd name="T154" fmla="*/ 0 h 933"/>
                  <a:gd name="T155" fmla="*/ 92 w 92"/>
                  <a:gd name="T156" fmla="*/ 933 h 933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92" h="933">
                    <a:moveTo>
                      <a:pt x="0" y="0"/>
                    </a:moveTo>
                    <a:lnTo>
                      <a:pt x="0" y="933"/>
                    </a:lnTo>
                    <a:lnTo>
                      <a:pt x="2" y="933"/>
                    </a:lnTo>
                    <a:lnTo>
                      <a:pt x="3" y="910"/>
                    </a:lnTo>
                    <a:lnTo>
                      <a:pt x="5" y="910"/>
                    </a:lnTo>
                    <a:lnTo>
                      <a:pt x="6" y="886"/>
                    </a:lnTo>
                    <a:lnTo>
                      <a:pt x="7" y="886"/>
                    </a:lnTo>
                    <a:lnTo>
                      <a:pt x="7" y="870"/>
                    </a:lnTo>
                    <a:lnTo>
                      <a:pt x="9" y="870"/>
                    </a:lnTo>
                    <a:lnTo>
                      <a:pt x="9" y="863"/>
                    </a:lnTo>
                    <a:lnTo>
                      <a:pt x="10" y="863"/>
                    </a:lnTo>
                    <a:lnTo>
                      <a:pt x="10" y="856"/>
                    </a:lnTo>
                    <a:lnTo>
                      <a:pt x="11" y="856"/>
                    </a:lnTo>
                    <a:lnTo>
                      <a:pt x="11" y="849"/>
                    </a:lnTo>
                    <a:lnTo>
                      <a:pt x="13" y="849"/>
                    </a:lnTo>
                    <a:lnTo>
                      <a:pt x="14" y="836"/>
                    </a:lnTo>
                    <a:lnTo>
                      <a:pt x="16" y="836"/>
                    </a:lnTo>
                    <a:lnTo>
                      <a:pt x="16" y="829"/>
                    </a:lnTo>
                    <a:lnTo>
                      <a:pt x="17" y="829"/>
                    </a:lnTo>
                    <a:lnTo>
                      <a:pt x="17" y="822"/>
                    </a:lnTo>
                    <a:lnTo>
                      <a:pt x="18" y="822"/>
                    </a:lnTo>
                    <a:lnTo>
                      <a:pt x="18" y="811"/>
                    </a:lnTo>
                    <a:lnTo>
                      <a:pt x="20" y="811"/>
                    </a:lnTo>
                    <a:lnTo>
                      <a:pt x="20" y="806"/>
                    </a:lnTo>
                    <a:lnTo>
                      <a:pt x="21" y="806"/>
                    </a:lnTo>
                    <a:lnTo>
                      <a:pt x="21" y="800"/>
                    </a:lnTo>
                    <a:lnTo>
                      <a:pt x="23" y="800"/>
                    </a:lnTo>
                    <a:lnTo>
                      <a:pt x="23" y="795"/>
                    </a:lnTo>
                    <a:lnTo>
                      <a:pt x="24" y="795"/>
                    </a:lnTo>
                    <a:lnTo>
                      <a:pt x="24" y="789"/>
                    </a:lnTo>
                    <a:lnTo>
                      <a:pt x="25" y="789"/>
                    </a:lnTo>
                    <a:lnTo>
                      <a:pt x="25" y="784"/>
                    </a:lnTo>
                    <a:lnTo>
                      <a:pt x="27" y="784"/>
                    </a:lnTo>
                    <a:lnTo>
                      <a:pt x="27" y="778"/>
                    </a:lnTo>
                    <a:lnTo>
                      <a:pt x="28" y="778"/>
                    </a:lnTo>
                    <a:lnTo>
                      <a:pt x="28" y="773"/>
                    </a:lnTo>
                    <a:lnTo>
                      <a:pt x="29" y="773"/>
                    </a:lnTo>
                    <a:lnTo>
                      <a:pt x="29" y="767"/>
                    </a:lnTo>
                    <a:lnTo>
                      <a:pt x="31" y="767"/>
                    </a:lnTo>
                    <a:lnTo>
                      <a:pt x="31" y="762"/>
                    </a:lnTo>
                    <a:lnTo>
                      <a:pt x="32" y="762"/>
                    </a:lnTo>
                    <a:lnTo>
                      <a:pt x="32" y="756"/>
                    </a:lnTo>
                    <a:lnTo>
                      <a:pt x="34" y="756"/>
                    </a:lnTo>
                    <a:lnTo>
                      <a:pt x="34" y="750"/>
                    </a:lnTo>
                    <a:lnTo>
                      <a:pt x="35" y="750"/>
                    </a:lnTo>
                    <a:lnTo>
                      <a:pt x="35" y="745"/>
                    </a:lnTo>
                    <a:lnTo>
                      <a:pt x="36" y="745"/>
                    </a:lnTo>
                    <a:lnTo>
                      <a:pt x="36" y="739"/>
                    </a:lnTo>
                    <a:lnTo>
                      <a:pt x="38" y="739"/>
                    </a:lnTo>
                    <a:lnTo>
                      <a:pt x="38" y="734"/>
                    </a:lnTo>
                    <a:lnTo>
                      <a:pt x="39" y="734"/>
                    </a:lnTo>
                    <a:lnTo>
                      <a:pt x="39" y="728"/>
                    </a:lnTo>
                    <a:lnTo>
                      <a:pt x="40" y="728"/>
                    </a:lnTo>
                    <a:lnTo>
                      <a:pt x="40" y="723"/>
                    </a:lnTo>
                    <a:lnTo>
                      <a:pt x="42" y="723"/>
                    </a:lnTo>
                    <a:lnTo>
                      <a:pt x="42" y="717"/>
                    </a:lnTo>
                    <a:lnTo>
                      <a:pt x="43" y="717"/>
                    </a:lnTo>
                    <a:lnTo>
                      <a:pt x="43" y="712"/>
                    </a:lnTo>
                    <a:lnTo>
                      <a:pt x="45" y="712"/>
                    </a:lnTo>
                    <a:lnTo>
                      <a:pt x="45" y="706"/>
                    </a:lnTo>
                    <a:lnTo>
                      <a:pt x="46" y="706"/>
                    </a:lnTo>
                    <a:lnTo>
                      <a:pt x="46" y="698"/>
                    </a:lnTo>
                    <a:lnTo>
                      <a:pt x="47" y="698"/>
                    </a:lnTo>
                    <a:lnTo>
                      <a:pt x="47" y="692"/>
                    </a:lnTo>
                    <a:lnTo>
                      <a:pt x="49" y="692"/>
                    </a:lnTo>
                    <a:lnTo>
                      <a:pt x="50" y="683"/>
                    </a:lnTo>
                    <a:lnTo>
                      <a:pt x="52" y="683"/>
                    </a:lnTo>
                    <a:lnTo>
                      <a:pt x="53" y="673"/>
                    </a:lnTo>
                    <a:lnTo>
                      <a:pt x="54" y="673"/>
                    </a:lnTo>
                    <a:lnTo>
                      <a:pt x="56" y="663"/>
                    </a:lnTo>
                    <a:lnTo>
                      <a:pt x="57" y="663"/>
                    </a:lnTo>
                    <a:lnTo>
                      <a:pt x="58" y="653"/>
                    </a:lnTo>
                    <a:lnTo>
                      <a:pt x="60" y="653"/>
                    </a:lnTo>
                    <a:lnTo>
                      <a:pt x="63" y="634"/>
                    </a:lnTo>
                    <a:lnTo>
                      <a:pt x="64" y="634"/>
                    </a:lnTo>
                    <a:lnTo>
                      <a:pt x="64" y="629"/>
                    </a:lnTo>
                    <a:lnTo>
                      <a:pt x="65" y="629"/>
                    </a:lnTo>
                    <a:lnTo>
                      <a:pt x="65" y="623"/>
                    </a:lnTo>
                    <a:lnTo>
                      <a:pt x="67" y="623"/>
                    </a:lnTo>
                    <a:lnTo>
                      <a:pt x="67" y="617"/>
                    </a:lnTo>
                    <a:lnTo>
                      <a:pt x="68" y="617"/>
                    </a:lnTo>
                    <a:lnTo>
                      <a:pt x="68" y="612"/>
                    </a:lnTo>
                    <a:lnTo>
                      <a:pt x="69" y="612"/>
                    </a:lnTo>
                    <a:lnTo>
                      <a:pt x="69" y="606"/>
                    </a:lnTo>
                    <a:lnTo>
                      <a:pt x="71" y="606"/>
                    </a:lnTo>
                    <a:lnTo>
                      <a:pt x="71" y="601"/>
                    </a:lnTo>
                    <a:lnTo>
                      <a:pt x="72" y="601"/>
                    </a:lnTo>
                    <a:lnTo>
                      <a:pt x="72" y="595"/>
                    </a:lnTo>
                    <a:lnTo>
                      <a:pt x="74" y="595"/>
                    </a:lnTo>
                    <a:lnTo>
                      <a:pt x="74" y="584"/>
                    </a:lnTo>
                    <a:lnTo>
                      <a:pt x="75" y="584"/>
                    </a:lnTo>
                    <a:lnTo>
                      <a:pt x="76" y="572"/>
                    </a:lnTo>
                    <a:lnTo>
                      <a:pt x="78" y="572"/>
                    </a:lnTo>
                    <a:lnTo>
                      <a:pt x="79" y="559"/>
                    </a:lnTo>
                    <a:lnTo>
                      <a:pt x="81" y="559"/>
                    </a:lnTo>
                    <a:lnTo>
                      <a:pt x="82" y="547"/>
                    </a:lnTo>
                    <a:lnTo>
                      <a:pt x="83" y="547"/>
                    </a:lnTo>
                    <a:lnTo>
                      <a:pt x="83" y="541"/>
                    </a:lnTo>
                    <a:lnTo>
                      <a:pt x="85" y="541"/>
                    </a:lnTo>
                    <a:lnTo>
                      <a:pt x="85" y="527"/>
                    </a:lnTo>
                    <a:lnTo>
                      <a:pt x="86" y="527"/>
                    </a:lnTo>
                    <a:lnTo>
                      <a:pt x="86" y="518"/>
                    </a:lnTo>
                    <a:lnTo>
                      <a:pt x="87" y="518"/>
                    </a:lnTo>
                    <a:lnTo>
                      <a:pt x="89" y="500"/>
                    </a:lnTo>
                    <a:lnTo>
                      <a:pt x="90" y="500"/>
                    </a:lnTo>
                    <a:lnTo>
                      <a:pt x="90" y="491"/>
                    </a:lnTo>
                    <a:lnTo>
                      <a:pt x="92" y="491"/>
                    </a:lnTo>
                    <a:lnTo>
                      <a:pt x="92" y="443"/>
                    </a:lnTo>
                    <a:lnTo>
                      <a:pt x="90" y="443"/>
                    </a:lnTo>
                    <a:lnTo>
                      <a:pt x="90" y="419"/>
                    </a:lnTo>
                    <a:lnTo>
                      <a:pt x="89" y="419"/>
                    </a:lnTo>
                    <a:lnTo>
                      <a:pt x="87" y="400"/>
                    </a:lnTo>
                    <a:lnTo>
                      <a:pt x="86" y="400"/>
                    </a:lnTo>
                    <a:lnTo>
                      <a:pt x="85" y="381"/>
                    </a:lnTo>
                    <a:lnTo>
                      <a:pt x="83" y="381"/>
                    </a:lnTo>
                    <a:lnTo>
                      <a:pt x="83" y="365"/>
                    </a:lnTo>
                    <a:lnTo>
                      <a:pt x="82" y="365"/>
                    </a:lnTo>
                    <a:lnTo>
                      <a:pt x="81" y="354"/>
                    </a:lnTo>
                    <a:lnTo>
                      <a:pt x="79" y="354"/>
                    </a:lnTo>
                    <a:lnTo>
                      <a:pt x="78" y="343"/>
                    </a:lnTo>
                    <a:lnTo>
                      <a:pt x="76" y="343"/>
                    </a:lnTo>
                    <a:lnTo>
                      <a:pt x="75" y="332"/>
                    </a:lnTo>
                    <a:lnTo>
                      <a:pt x="74" y="332"/>
                    </a:lnTo>
                    <a:lnTo>
                      <a:pt x="72" y="321"/>
                    </a:lnTo>
                    <a:lnTo>
                      <a:pt x="71" y="321"/>
                    </a:lnTo>
                    <a:lnTo>
                      <a:pt x="71" y="316"/>
                    </a:lnTo>
                    <a:lnTo>
                      <a:pt x="69" y="316"/>
                    </a:lnTo>
                    <a:lnTo>
                      <a:pt x="69" y="306"/>
                    </a:lnTo>
                    <a:lnTo>
                      <a:pt x="68" y="306"/>
                    </a:lnTo>
                    <a:lnTo>
                      <a:pt x="68" y="300"/>
                    </a:lnTo>
                    <a:lnTo>
                      <a:pt x="67" y="300"/>
                    </a:lnTo>
                    <a:lnTo>
                      <a:pt x="67" y="296"/>
                    </a:lnTo>
                    <a:lnTo>
                      <a:pt x="65" y="296"/>
                    </a:lnTo>
                    <a:lnTo>
                      <a:pt x="65" y="291"/>
                    </a:lnTo>
                    <a:lnTo>
                      <a:pt x="64" y="291"/>
                    </a:lnTo>
                    <a:lnTo>
                      <a:pt x="64" y="286"/>
                    </a:lnTo>
                    <a:lnTo>
                      <a:pt x="63" y="286"/>
                    </a:lnTo>
                    <a:lnTo>
                      <a:pt x="63" y="281"/>
                    </a:lnTo>
                    <a:lnTo>
                      <a:pt x="61" y="281"/>
                    </a:lnTo>
                    <a:lnTo>
                      <a:pt x="61" y="277"/>
                    </a:lnTo>
                    <a:lnTo>
                      <a:pt x="60" y="277"/>
                    </a:lnTo>
                    <a:lnTo>
                      <a:pt x="60" y="271"/>
                    </a:lnTo>
                    <a:lnTo>
                      <a:pt x="58" y="271"/>
                    </a:lnTo>
                    <a:lnTo>
                      <a:pt x="58" y="267"/>
                    </a:lnTo>
                    <a:lnTo>
                      <a:pt x="57" y="267"/>
                    </a:lnTo>
                    <a:lnTo>
                      <a:pt x="57" y="261"/>
                    </a:lnTo>
                    <a:lnTo>
                      <a:pt x="56" y="261"/>
                    </a:lnTo>
                    <a:lnTo>
                      <a:pt x="56" y="257"/>
                    </a:lnTo>
                    <a:lnTo>
                      <a:pt x="54" y="257"/>
                    </a:lnTo>
                    <a:lnTo>
                      <a:pt x="54" y="252"/>
                    </a:lnTo>
                    <a:lnTo>
                      <a:pt x="53" y="252"/>
                    </a:lnTo>
                    <a:lnTo>
                      <a:pt x="53" y="243"/>
                    </a:lnTo>
                    <a:lnTo>
                      <a:pt x="52" y="243"/>
                    </a:lnTo>
                    <a:lnTo>
                      <a:pt x="50" y="232"/>
                    </a:lnTo>
                    <a:lnTo>
                      <a:pt x="49" y="232"/>
                    </a:lnTo>
                    <a:lnTo>
                      <a:pt x="49" y="228"/>
                    </a:lnTo>
                    <a:lnTo>
                      <a:pt x="47" y="228"/>
                    </a:lnTo>
                    <a:lnTo>
                      <a:pt x="46" y="217"/>
                    </a:lnTo>
                    <a:lnTo>
                      <a:pt x="45" y="217"/>
                    </a:lnTo>
                    <a:lnTo>
                      <a:pt x="45" y="213"/>
                    </a:lnTo>
                    <a:lnTo>
                      <a:pt x="43" y="213"/>
                    </a:lnTo>
                    <a:lnTo>
                      <a:pt x="42" y="202"/>
                    </a:lnTo>
                    <a:lnTo>
                      <a:pt x="40" y="202"/>
                    </a:lnTo>
                    <a:lnTo>
                      <a:pt x="40" y="198"/>
                    </a:lnTo>
                    <a:lnTo>
                      <a:pt x="39" y="198"/>
                    </a:lnTo>
                    <a:lnTo>
                      <a:pt x="38" y="187"/>
                    </a:lnTo>
                    <a:lnTo>
                      <a:pt x="36" y="187"/>
                    </a:lnTo>
                    <a:lnTo>
                      <a:pt x="36" y="178"/>
                    </a:lnTo>
                    <a:lnTo>
                      <a:pt x="35" y="178"/>
                    </a:lnTo>
                    <a:lnTo>
                      <a:pt x="34" y="167"/>
                    </a:lnTo>
                    <a:lnTo>
                      <a:pt x="32" y="167"/>
                    </a:lnTo>
                    <a:lnTo>
                      <a:pt x="31" y="156"/>
                    </a:lnTo>
                    <a:lnTo>
                      <a:pt x="29" y="156"/>
                    </a:lnTo>
                    <a:lnTo>
                      <a:pt x="28" y="145"/>
                    </a:lnTo>
                    <a:lnTo>
                      <a:pt x="27" y="145"/>
                    </a:lnTo>
                    <a:lnTo>
                      <a:pt x="25" y="134"/>
                    </a:lnTo>
                    <a:lnTo>
                      <a:pt x="24" y="134"/>
                    </a:lnTo>
                    <a:lnTo>
                      <a:pt x="23" y="123"/>
                    </a:lnTo>
                    <a:lnTo>
                      <a:pt x="21" y="123"/>
                    </a:lnTo>
                    <a:lnTo>
                      <a:pt x="21" y="113"/>
                    </a:lnTo>
                    <a:lnTo>
                      <a:pt x="20" y="113"/>
                    </a:lnTo>
                    <a:lnTo>
                      <a:pt x="20" y="108"/>
                    </a:lnTo>
                    <a:lnTo>
                      <a:pt x="18" y="108"/>
                    </a:lnTo>
                    <a:lnTo>
                      <a:pt x="18" y="101"/>
                    </a:lnTo>
                    <a:lnTo>
                      <a:pt x="17" y="101"/>
                    </a:lnTo>
                    <a:lnTo>
                      <a:pt x="17" y="95"/>
                    </a:lnTo>
                    <a:lnTo>
                      <a:pt x="16" y="95"/>
                    </a:lnTo>
                    <a:lnTo>
                      <a:pt x="16" y="88"/>
                    </a:lnTo>
                    <a:lnTo>
                      <a:pt x="14" y="88"/>
                    </a:lnTo>
                    <a:lnTo>
                      <a:pt x="14" y="83"/>
                    </a:lnTo>
                    <a:lnTo>
                      <a:pt x="13" y="83"/>
                    </a:lnTo>
                    <a:lnTo>
                      <a:pt x="13" y="76"/>
                    </a:lnTo>
                    <a:lnTo>
                      <a:pt x="11" y="76"/>
                    </a:lnTo>
                    <a:lnTo>
                      <a:pt x="11" y="70"/>
                    </a:lnTo>
                    <a:lnTo>
                      <a:pt x="10" y="70"/>
                    </a:lnTo>
                    <a:lnTo>
                      <a:pt x="10" y="63"/>
                    </a:lnTo>
                    <a:lnTo>
                      <a:pt x="9" y="63"/>
                    </a:lnTo>
                    <a:lnTo>
                      <a:pt x="9" y="51"/>
                    </a:lnTo>
                    <a:lnTo>
                      <a:pt x="7" y="51"/>
                    </a:lnTo>
                    <a:lnTo>
                      <a:pt x="7" y="44"/>
                    </a:lnTo>
                    <a:lnTo>
                      <a:pt x="6" y="44"/>
                    </a:lnTo>
                    <a:lnTo>
                      <a:pt x="6" y="36"/>
                    </a:lnTo>
                    <a:lnTo>
                      <a:pt x="5" y="36"/>
                    </a:lnTo>
                    <a:lnTo>
                      <a:pt x="5" y="19"/>
                    </a:lnTo>
                    <a:lnTo>
                      <a:pt x="3" y="19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3" name="Freeform 223"/>
              <p:cNvSpPr>
                <a:spLocks/>
              </p:cNvSpPr>
              <p:nvPr/>
            </p:nvSpPr>
            <p:spPr bwMode="auto">
              <a:xfrm>
                <a:off x="2591" y="2526"/>
                <a:ext cx="43" cy="46"/>
              </a:xfrm>
              <a:custGeom>
                <a:avLst/>
                <a:gdLst>
                  <a:gd name="T0" fmla="*/ 0 w 43"/>
                  <a:gd name="T1" fmla="*/ 46 h 46"/>
                  <a:gd name="T2" fmla="*/ 13 w 43"/>
                  <a:gd name="T3" fmla="*/ 34 h 46"/>
                  <a:gd name="T4" fmla="*/ 13 w 43"/>
                  <a:gd name="T5" fmla="*/ 32 h 46"/>
                  <a:gd name="T6" fmla="*/ 40 w 43"/>
                  <a:gd name="T7" fmla="*/ 5 h 46"/>
                  <a:gd name="T8" fmla="*/ 40 w 43"/>
                  <a:gd name="T9" fmla="*/ 3 h 46"/>
                  <a:gd name="T10" fmla="*/ 43 w 43"/>
                  <a:gd name="T11" fmla="*/ 0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3"/>
                  <a:gd name="T19" fmla="*/ 0 h 46"/>
                  <a:gd name="T20" fmla="*/ 43 w 43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3" h="46">
                    <a:moveTo>
                      <a:pt x="0" y="46"/>
                    </a:moveTo>
                    <a:lnTo>
                      <a:pt x="13" y="34"/>
                    </a:lnTo>
                    <a:lnTo>
                      <a:pt x="13" y="32"/>
                    </a:lnTo>
                    <a:lnTo>
                      <a:pt x="40" y="5"/>
                    </a:lnTo>
                    <a:lnTo>
                      <a:pt x="40" y="3"/>
                    </a:lnTo>
                    <a:lnTo>
                      <a:pt x="43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4" name="Freeform 224"/>
              <p:cNvSpPr>
                <a:spLocks/>
              </p:cNvSpPr>
              <p:nvPr/>
            </p:nvSpPr>
            <p:spPr bwMode="auto">
              <a:xfrm>
                <a:off x="2591" y="2555"/>
                <a:ext cx="61" cy="64"/>
              </a:xfrm>
              <a:custGeom>
                <a:avLst/>
                <a:gdLst>
                  <a:gd name="T0" fmla="*/ 0 w 61"/>
                  <a:gd name="T1" fmla="*/ 64 h 64"/>
                  <a:gd name="T2" fmla="*/ 7 w 61"/>
                  <a:gd name="T3" fmla="*/ 57 h 64"/>
                  <a:gd name="T4" fmla="*/ 7 w 61"/>
                  <a:gd name="T5" fmla="*/ 56 h 64"/>
                  <a:gd name="T6" fmla="*/ 35 w 61"/>
                  <a:gd name="T7" fmla="*/ 28 h 64"/>
                  <a:gd name="T8" fmla="*/ 35 w 61"/>
                  <a:gd name="T9" fmla="*/ 27 h 64"/>
                  <a:gd name="T10" fmla="*/ 61 w 61"/>
                  <a:gd name="T11" fmla="*/ 0 h 6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"/>
                  <a:gd name="T19" fmla="*/ 0 h 64"/>
                  <a:gd name="T20" fmla="*/ 61 w 61"/>
                  <a:gd name="T21" fmla="*/ 64 h 6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" h="64">
                    <a:moveTo>
                      <a:pt x="0" y="64"/>
                    </a:moveTo>
                    <a:lnTo>
                      <a:pt x="7" y="57"/>
                    </a:lnTo>
                    <a:lnTo>
                      <a:pt x="7" y="56"/>
                    </a:lnTo>
                    <a:lnTo>
                      <a:pt x="35" y="28"/>
                    </a:lnTo>
                    <a:lnTo>
                      <a:pt x="35" y="27"/>
                    </a:lnTo>
                    <a:lnTo>
                      <a:pt x="6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5" name="Freeform 225"/>
              <p:cNvSpPr>
                <a:spLocks/>
              </p:cNvSpPr>
              <p:nvPr/>
            </p:nvSpPr>
            <p:spPr bwMode="auto">
              <a:xfrm>
                <a:off x="2591" y="2597"/>
                <a:ext cx="64" cy="68"/>
              </a:xfrm>
              <a:custGeom>
                <a:avLst/>
                <a:gdLst>
                  <a:gd name="T0" fmla="*/ 0 w 64"/>
                  <a:gd name="T1" fmla="*/ 68 h 68"/>
                  <a:gd name="T2" fmla="*/ 7 w 64"/>
                  <a:gd name="T3" fmla="*/ 61 h 68"/>
                  <a:gd name="T4" fmla="*/ 7 w 64"/>
                  <a:gd name="T5" fmla="*/ 60 h 68"/>
                  <a:gd name="T6" fmla="*/ 34 w 64"/>
                  <a:gd name="T7" fmla="*/ 33 h 68"/>
                  <a:gd name="T8" fmla="*/ 34 w 64"/>
                  <a:gd name="T9" fmla="*/ 32 h 68"/>
                  <a:gd name="T10" fmla="*/ 60 w 64"/>
                  <a:gd name="T11" fmla="*/ 6 h 68"/>
                  <a:gd name="T12" fmla="*/ 60 w 64"/>
                  <a:gd name="T13" fmla="*/ 4 h 68"/>
                  <a:gd name="T14" fmla="*/ 64 w 64"/>
                  <a:gd name="T15" fmla="*/ 0 h 6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4"/>
                  <a:gd name="T25" fmla="*/ 0 h 68"/>
                  <a:gd name="T26" fmla="*/ 64 w 64"/>
                  <a:gd name="T27" fmla="*/ 68 h 6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4" h="68">
                    <a:moveTo>
                      <a:pt x="0" y="68"/>
                    </a:moveTo>
                    <a:lnTo>
                      <a:pt x="7" y="61"/>
                    </a:lnTo>
                    <a:lnTo>
                      <a:pt x="7" y="60"/>
                    </a:lnTo>
                    <a:lnTo>
                      <a:pt x="34" y="33"/>
                    </a:lnTo>
                    <a:lnTo>
                      <a:pt x="34" y="32"/>
                    </a:lnTo>
                    <a:lnTo>
                      <a:pt x="60" y="6"/>
                    </a:lnTo>
                    <a:lnTo>
                      <a:pt x="60" y="4"/>
                    </a:lnTo>
                    <a:lnTo>
                      <a:pt x="6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6" name="Line 226"/>
              <p:cNvSpPr>
                <a:spLocks noChangeShapeType="1"/>
              </p:cNvSpPr>
              <p:nvPr/>
            </p:nvSpPr>
            <p:spPr bwMode="auto">
              <a:xfrm flipV="1">
                <a:off x="2591" y="2526"/>
                <a:ext cx="1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7" name="Freeform 227"/>
              <p:cNvSpPr>
                <a:spLocks/>
              </p:cNvSpPr>
              <p:nvPr/>
            </p:nvSpPr>
            <p:spPr bwMode="auto">
              <a:xfrm>
                <a:off x="2591" y="2526"/>
                <a:ext cx="54" cy="57"/>
              </a:xfrm>
              <a:custGeom>
                <a:avLst/>
                <a:gdLst>
                  <a:gd name="T0" fmla="*/ 0 w 54"/>
                  <a:gd name="T1" fmla="*/ 57 h 57"/>
                  <a:gd name="T2" fmla="*/ 18 w 54"/>
                  <a:gd name="T3" fmla="*/ 39 h 57"/>
                  <a:gd name="T4" fmla="*/ 18 w 54"/>
                  <a:gd name="T5" fmla="*/ 38 h 57"/>
                  <a:gd name="T6" fmla="*/ 46 w 54"/>
                  <a:gd name="T7" fmla="*/ 10 h 57"/>
                  <a:gd name="T8" fmla="*/ 46 w 54"/>
                  <a:gd name="T9" fmla="*/ 9 h 57"/>
                  <a:gd name="T10" fmla="*/ 54 w 54"/>
                  <a:gd name="T11" fmla="*/ 0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57"/>
                  <a:gd name="T20" fmla="*/ 54 w 54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57">
                    <a:moveTo>
                      <a:pt x="0" y="57"/>
                    </a:moveTo>
                    <a:lnTo>
                      <a:pt x="18" y="39"/>
                    </a:lnTo>
                    <a:lnTo>
                      <a:pt x="18" y="38"/>
                    </a:lnTo>
                    <a:lnTo>
                      <a:pt x="46" y="10"/>
                    </a:lnTo>
                    <a:lnTo>
                      <a:pt x="46" y="9"/>
                    </a:lnTo>
                    <a:lnTo>
                      <a:pt x="54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8" name="Freeform 228"/>
              <p:cNvSpPr>
                <a:spLocks/>
              </p:cNvSpPr>
              <p:nvPr/>
            </p:nvSpPr>
            <p:spPr bwMode="auto">
              <a:xfrm>
                <a:off x="2591" y="2567"/>
                <a:ext cx="61" cy="63"/>
              </a:xfrm>
              <a:custGeom>
                <a:avLst/>
                <a:gdLst>
                  <a:gd name="T0" fmla="*/ 0 w 61"/>
                  <a:gd name="T1" fmla="*/ 63 h 63"/>
                  <a:gd name="T2" fmla="*/ 13 w 61"/>
                  <a:gd name="T3" fmla="*/ 51 h 63"/>
                  <a:gd name="T4" fmla="*/ 13 w 61"/>
                  <a:gd name="T5" fmla="*/ 49 h 63"/>
                  <a:gd name="T6" fmla="*/ 40 w 61"/>
                  <a:gd name="T7" fmla="*/ 22 h 63"/>
                  <a:gd name="T8" fmla="*/ 40 w 61"/>
                  <a:gd name="T9" fmla="*/ 20 h 63"/>
                  <a:gd name="T10" fmla="*/ 61 w 61"/>
                  <a:gd name="T11" fmla="*/ 0 h 6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1"/>
                  <a:gd name="T19" fmla="*/ 0 h 63"/>
                  <a:gd name="T20" fmla="*/ 61 w 61"/>
                  <a:gd name="T21" fmla="*/ 63 h 6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1" h="63">
                    <a:moveTo>
                      <a:pt x="0" y="63"/>
                    </a:moveTo>
                    <a:lnTo>
                      <a:pt x="13" y="51"/>
                    </a:lnTo>
                    <a:lnTo>
                      <a:pt x="13" y="49"/>
                    </a:lnTo>
                    <a:lnTo>
                      <a:pt x="40" y="22"/>
                    </a:lnTo>
                    <a:lnTo>
                      <a:pt x="40" y="20"/>
                    </a:lnTo>
                    <a:lnTo>
                      <a:pt x="61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49" name="Freeform 229"/>
              <p:cNvSpPr>
                <a:spLocks/>
              </p:cNvSpPr>
              <p:nvPr/>
            </p:nvSpPr>
            <p:spPr bwMode="auto">
              <a:xfrm>
                <a:off x="2591" y="2608"/>
                <a:ext cx="65" cy="69"/>
              </a:xfrm>
              <a:custGeom>
                <a:avLst/>
                <a:gdLst>
                  <a:gd name="T0" fmla="*/ 0 w 65"/>
                  <a:gd name="T1" fmla="*/ 69 h 69"/>
                  <a:gd name="T2" fmla="*/ 7 w 65"/>
                  <a:gd name="T3" fmla="*/ 62 h 69"/>
                  <a:gd name="T4" fmla="*/ 7 w 65"/>
                  <a:gd name="T5" fmla="*/ 61 h 69"/>
                  <a:gd name="T6" fmla="*/ 35 w 65"/>
                  <a:gd name="T7" fmla="*/ 33 h 69"/>
                  <a:gd name="T8" fmla="*/ 35 w 65"/>
                  <a:gd name="T9" fmla="*/ 32 h 69"/>
                  <a:gd name="T10" fmla="*/ 63 w 65"/>
                  <a:gd name="T11" fmla="*/ 4 h 69"/>
                  <a:gd name="T12" fmla="*/ 63 w 65"/>
                  <a:gd name="T13" fmla="*/ 3 h 69"/>
                  <a:gd name="T14" fmla="*/ 65 w 65"/>
                  <a:gd name="T15" fmla="*/ 0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5"/>
                  <a:gd name="T25" fmla="*/ 0 h 69"/>
                  <a:gd name="T26" fmla="*/ 65 w 65"/>
                  <a:gd name="T27" fmla="*/ 69 h 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5" h="69">
                    <a:moveTo>
                      <a:pt x="0" y="69"/>
                    </a:moveTo>
                    <a:lnTo>
                      <a:pt x="7" y="62"/>
                    </a:lnTo>
                    <a:lnTo>
                      <a:pt x="7" y="61"/>
                    </a:lnTo>
                    <a:lnTo>
                      <a:pt x="35" y="33"/>
                    </a:lnTo>
                    <a:lnTo>
                      <a:pt x="35" y="32"/>
                    </a:lnTo>
                    <a:lnTo>
                      <a:pt x="63" y="4"/>
                    </a:lnTo>
                    <a:lnTo>
                      <a:pt x="63" y="3"/>
                    </a:lnTo>
                    <a:lnTo>
                      <a:pt x="65" y="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0" name="Line 230"/>
              <p:cNvSpPr>
                <a:spLocks noChangeShapeType="1"/>
              </p:cNvSpPr>
              <p:nvPr/>
            </p:nvSpPr>
            <p:spPr bwMode="auto">
              <a:xfrm>
                <a:off x="2591" y="2085"/>
                <a:ext cx="2" cy="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1" name="Line 231"/>
              <p:cNvSpPr>
                <a:spLocks noChangeShapeType="1"/>
              </p:cNvSpPr>
              <p:nvPr/>
            </p:nvSpPr>
            <p:spPr bwMode="auto">
              <a:xfrm>
                <a:off x="2591" y="2109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2" name="Line 232"/>
              <p:cNvSpPr>
                <a:spLocks noChangeShapeType="1"/>
              </p:cNvSpPr>
              <p:nvPr/>
            </p:nvSpPr>
            <p:spPr bwMode="auto">
              <a:xfrm>
                <a:off x="2591" y="2137"/>
                <a:ext cx="11" cy="11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3" name="Freeform 233"/>
              <p:cNvSpPr>
                <a:spLocks/>
              </p:cNvSpPr>
              <p:nvPr/>
            </p:nvSpPr>
            <p:spPr bwMode="auto">
              <a:xfrm>
                <a:off x="2591" y="2164"/>
                <a:ext cx="20" cy="20"/>
              </a:xfrm>
              <a:custGeom>
                <a:avLst/>
                <a:gdLst>
                  <a:gd name="T0" fmla="*/ 0 w 20"/>
                  <a:gd name="T1" fmla="*/ 0 h 20"/>
                  <a:gd name="T2" fmla="*/ 10 w 20"/>
                  <a:gd name="T3" fmla="*/ 9 h 20"/>
                  <a:gd name="T4" fmla="*/ 10 w 20"/>
                  <a:gd name="T5" fmla="*/ 11 h 20"/>
                  <a:gd name="T6" fmla="*/ 20 w 20"/>
                  <a:gd name="T7" fmla="*/ 20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0"/>
                  <a:gd name="T14" fmla="*/ 20 w 2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0">
                    <a:moveTo>
                      <a:pt x="0" y="0"/>
                    </a:moveTo>
                    <a:lnTo>
                      <a:pt x="10" y="9"/>
                    </a:lnTo>
                    <a:lnTo>
                      <a:pt x="10" y="11"/>
                    </a:lnTo>
                    <a:lnTo>
                      <a:pt x="20" y="2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4" name="Freeform 234"/>
              <p:cNvSpPr>
                <a:spLocks/>
              </p:cNvSpPr>
              <p:nvPr/>
            </p:nvSpPr>
            <p:spPr bwMode="auto">
              <a:xfrm>
                <a:off x="2591" y="2191"/>
                <a:ext cx="27" cy="28"/>
              </a:xfrm>
              <a:custGeom>
                <a:avLst/>
                <a:gdLst>
                  <a:gd name="T0" fmla="*/ 0 w 27"/>
                  <a:gd name="T1" fmla="*/ 0 h 28"/>
                  <a:gd name="T2" fmla="*/ 3 w 27"/>
                  <a:gd name="T3" fmla="*/ 3 h 28"/>
                  <a:gd name="T4" fmla="*/ 3 w 27"/>
                  <a:gd name="T5" fmla="*/ 4 h 28"/>
                  <a:gd name="T6" fmla="*/ 27 w 27"/>
                  <a:gd name="T7" fmla="*/ 28 h 2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28"/>
                  <a:gd name="T14" fmla="*/ 27 w 27"/>
                  <a:gd name="T15" fmla="*/ 28 h 2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28">
                    <a:moveTo>
                      <a:pt x="0" y="0"/>
                    </a:moveTo>
                    <a:lnTo>
                      <a:pt x="3" y="3"/>
                    </a:lnTo>
                    <a:lnTo>
                      <a:pt x="3" y="4"/>
                    </a:lnTo>
                    <a:lnTo>
                      <a:pt x="27" y="2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5" name="Freeform 235"/>
              <p:cNvSpPr>
                <a:spLocks/>
              </p:cNvSpPr>
              <p:nvPr/>
            </p:nvSpPr>
            <p:spPr bwMode="auto">
              <a:xfrm>
                <a:off x="2591" y="2218"/>
                <a:ext cx="35" cy="36"/>
              </a:xfrm>
              <a:custGeom>
                <a:avLst/>
                <a:gdLst>
                  <a:gd name="T0" fmla="*/ 0 w 35"/>
                  <a:gd name="T1" fmla="*/ 0 h 36"/>
                  <a:gd name="T2" fmla="*/ 16 w 35"/>
                  <a:gd name="T3" fmla="*/ 15 h 36"/>
                  <a:gd name="T4" fmla="*/ 16 w 35"/>
                  <a:gd name="T5" fmla="*/ 16 h 36"/>
                  <a:gd name="T6" fmla="*/ 35 w 35"/>
                  <a:gd name="T7" fmla="*/ 36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5"/>
                  <a:gd name="T13" fmla="*/ 0 h 36"/>
                  <a:gd name="T14" fmla="*/ 35 w 35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5" h="36">
                    <a:moveTo>
                      <a:pt x="0" y="0"/>
                    </a:moveTo>
                    <a:lnTo>
                      <a:pt x="16" y="15"/>
                    </a:lnTo>
                    <a:lnTo>
                      <a:pt x="16" y="16"/>
                    </a:lnTo>
                    <a:lnTo>
                      <a:pt x="35" y="3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6" name="Freeform 236"/>
              <p:cNvSpPr>
                <a:spLocks/>
              </p:cNvSpPr>
              <p:nvPr/>
            </p:nvSpPr>
            <p:spPr bwMode="auto">
              <a:xfrm>
                <a:off x="2591" y="2245"/>
                <a:ext cx="45" cy="46"/>
              </a:xfrm>
              <a:custGeom>
                <a:avLst/>
                <a:gdLst>
                  <a:gd name="T0" fmla="*/ 0 w 45"/>
                  <a:gd name="T1" fmla="*/ 0 h 46"/>
                  <a:gd name="T2" fmla="*/ 25 w 45"/>
                  <a:gd name="T3" fmla="*/ 25 h 46"/>
                  <a:gd name="T4" fmla="*/ 25 w 45"/>
                  <a:gd name="T5" fmla="*/ 27 h 46"/>
                  <a:gd name="T6" fmla="*/ 45 w 45"/>
                  <a:gd name="T7" fmla="*/ 46 h 4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5"/>
                  <a:gd name="T13" fmla="*/ 0 h 46"/>
                  <a:gd name="T14" fmla="*/ 45 w 45"/>
                  <a:gd name="T15" fmla="*/ 46 h 4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5" h="46">
                    <a:moveTo>
                      <a:pt x="0" y="0"/>
                    </a:moveTo>
                    <a:lnTo>
                      <a:pt x="25" y="25"/>
                    </a:lnTo>
                    <a:lnTo>
                      <a:pt x="25" y="27"/>
                    </a:lnTo>
                    <a:lnTo>
                      <a:pt x="45" y="4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7" name="Freeform 237"/>
              <p:cNvSpPr>
                <a:spLocks/>
              </p:cNvSpPr>
              <p:nvPr/>
            </p:nvSpPr>
            <p:spPr bwMode="auto">
              <a:xfrm>
                <a:off x="2591" y="2272"/>
                <a:ext cx="54" cy="56"/>
              </a:xfrm>
              <a:custGeom>
                <a:avLst/>
                <a:gdLst>
                  <a:gd name="T0" fmla="*/ 0 w 54"/>
                  <a:gd name="T1" fmla="*/ 0 h 56"/>
                  <a:gd name="T2" fmla="*/ 13 w 54"/>
                  <a:gd name="T3" fmla="*/ 12 h 56"/>
                  <a:gd name="T4" fmla="*/ 13 w 54"/>
                  <a:gd name="T5" fmla="*/ 13 h 56"/>
                  <a:gd name="T6" fmla="*/ 40 w 54"/>
                  <a:gd name="T7" fmla="*/ 41 h 56"/>
                  <a:gd name="T8" fmla="*/ 40 w 54"/>
                  <a:gd name="T9" fmla="*/ 42 h 56"/>
                  <a:gd name="T10" fmla="*/ 54 w 54"/>
                  <a:gd name="T11" fmla="*/ 56 h 5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56"/>
                  <a:gd name="T20" fmla="*/ 54 w 54"/>
                  <a:gd name="T21" fmla="*/ 56 h 5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56">
                    <a:moveTo>
                      <a:pt x="0" y="0"/>
                    </a:moveTo>
                    <a:lnTo>
                      <a:pt x="13" y="12"/>
                    </a:lnTo>
                    <a:lnTo>
                      <a:pt x="13" y="13"/>
                    </a:lnTo>
                    <a:lnTo>
                      <a:pt x="40" y="41"/>
                    </a:lnTo>
                    <a:lnTo>
                      <a:pt x="40" y="42"/>
                    </a:lnTo>
                    <a:lnTo>
                      <a:pt x="54" y="5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8" name="Freeform 238"/>
              <p:cNvSpPr>
                <a:spLocks/>
              </p:cNvSpPr>
              <p:nvPr/>
            </p:nvSpPr>
            <p:spPr bwMode="auto">
              <a:xfrm>
                <a:off x="2591" y="2299"/>
                <a:ext cx="65" cy="68"/>
              </a:xfrm>
              <a:custGeom>
                <a:avLst/>
                <a:gdLst>
                  <a:gd name="T0" fmla="*/ 0 w 65"/>
                  <a:gd name="T1" fmla="*/ 0 h 68"/>
                  <a:gd name="T2" fmla="*/ 13 w 65"/>
                  <a:gd name="T3" fmla="*/ 13 h 68"/>
                  <a:gd name="T4" fmla="*/ 13 w 65"/>
                  <a:gd name="T5" fmla="*/ 14 h 68"/>
                  <a:gd name="T6" fmla="*/ 43 w 65"/>
                  <a:gd name="T7" fmla="*/ 45 h 68"/>
                  <a:gd name="T8" fmla="*/ 43 w 65"/>
                  <a:gd name="T9" fmla="*/ 46 h 68"/>
                  <a:gd name="T10" fmla="*/ 65 w 65"/>
                  <a:gd name="T11" fmla="*/ 68 h 6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5"/>
                  <a:gd name="T19" fmla="*/ 0 h 68"/>
                  <a:gd name="T20" fmla="*/ 65 w 65"/>
                  <a:gd name="T21" fmla="*/ 68 h 6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5" h="68">
                    <a:moveTo>
                      <a:pt x="0" y="0"/>
                    </a:moveTo>
                    <a:lnTo>
                      <a:pt x="13" y="13"/>
                    </a:lnTo>
                    <a:lnTo>
                      <a:pt x="13" y="14"/>
                    </a:lnTo>
                    <a:lnTo>
                      <a:pt x="43" y="45"/>
                    </a:lnTo>
                    <a:lnTo>
                      <a:pt x="43" y="46"/>
                    </a:lnTo>
                    <a:lnTo>
                      <a:pt x="65" y="6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59" name="Freeform 239"/>
              <p:cNvSpPr>
                <a:spLocks/>
              </p:cNvSpPr>
              <p:nvPr/>
            </p:nvSpPr>
            <p:spPr bwMode="auto">
              <a:xfrm>
                <a:off x="2591" y="2326"/>
                <a:ext cx="74" cy="77"/>
              </a:xfrm>
              <a:custGeom>
                <a:avLst/>
                <a:gdLst>
                  <a:gd name="T0" fmla="*/ 0 w 74"/>
                  <a:gd name="T1" fmla="*/ 0 h 77"/>
                  <a:gd name="T2" fmla="*/ 14 w 74"/>
                  <a:gd name="T3" fmla="*/ 13 h 77"/>
                  <a:gd name="T4" fmla="*/ 14 w 74"/>
                  <a:gd name="T5" fmla="*/ 15 h 77"/>
                  <a:gd name="T6" fmla="*/ 40 w 74"/>
                  <a:gd name="T7" fmla="*/ 41 h 77"/>
                  <a:gd name="T8" fmla="*/ 40 w 74"/>
                  <a:gd name="T9" fmla="*/ 43 h 77"/>
                  <a:gd name="T10" fmla="*/ 68 w 74"/>
                  <a:gd name="T11" fmla="*/ 70 h 77"/>
                  <a:gd name="T12" fmla="*/ 68 w 74"/>
                  <a:gd name="T13" fmla="*/ 72 h 77"/>
                  <a:gd name="T14" fmla="*/ 74 w 74"/>
                  <a:gd name="T15" fmla="*/ 77 h 7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4"/>
                  <a:gd name="T25" fmla="*/ 0 h 77"/>
                  <a:gd name="T26" fmla="*/ 74 w 74"/>
                  <a:gd name="T27" fmla="*/ 77 h 7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4" h="77">
                    <a:moveTo>
                      <a:pt x="0" y="0"/>
                    </a:moveTo>
                    <a:lnTo>
                      <a:pt x="14" y="13"/>
                    </a:lnTo>
                    <a:lnTo>
                      <a:pt x="14" y="15"/>
                    </a:lnTo>
                    <a:lnTo>
                      <a:pt x="40" y="41"/>
                    </a:lnTo>
                    <a:lnTo>
                      <a:pt x="40" y="43"/>
                    </a:lnTo>
                    <a:lnTo>
                      <a:pt x="68" y="70"/>
                    </a:lnTo>
                    <a:lnTo>
                      <a:pt x="68" y="72"/>
                    </a:lnTo>
                    <a:lnTo>
                      <a:pt x="74" y="7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0" name="Freeform 240"/>
              <p:cNvSpPr>
                <a:spLocks/>
              </p:cNvSpPr>
              <p:nvPr/>
            </p:nvSpPr>
            <p:spPr bwMode="auto">
              <a:xfrm>
                <a:off x="2591" y="2352"/>
                <a:ext cx="82" cy="86"/>
              </a:xfrm>
              <a:custGeom>
                <a:avLst/>
                <a:gdLst>
                  <a:gd name="T0" fmla="*/ 0 w 82"/>
                  <a:gd name="T1" fmla="*/ 0 h 86"/>
                  <a:gd name="T2" fmla="*/ 2 w 82"/>
                  <a:gd name="T3" fmla="*/ 1 h 86"/>
                  <a:gd name="T4" fmla="*/ 2 w 82"/>
                  <a:gd name="T5" fmla="*/ 3 h 86"/>
                  <a:gd name="T6" fmla="*/ 28 w 82"/>
                  <a:gd name="T7" fmla="*/ 29 h 86"/>
                  <a:gd name="T8" fmla="*/ 28 w 82"/>
                  <a:gd name="T9" fmla="*/ 30 h 86"/>
                  <a:gd name="T10" fmla="*/ 56 w 82"/>
                  <a:gd name="T11" fmla="*/ 58 h 86"/>
                  <a:gd name="T12" fmla="*/ 56 w 82"/>
                  <a:gd name="T13" fmla="*/ 59 h 86"/>
                  <a:gd name="T14" fmla="*/ 82 w 82"/>
                  <a:gd name="T15" fmla="*/ 86 h 8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2"/>
                  <a:gd name="T25" fmla="*/ 0 h 86"/>
                  <a:gd name="T26" fmla="*/ 82 w 82"/>
                  <a:gd name="T27" fmla="*/ 86 h 8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2" h="86">
                    <a:moveTo>
                      <a:pt x="0" y="0"/>
                    </a:moveTo>
                    <a:lnTo>
                      <a:pt x="2" y="1"/>
                    </a:lnTo>
                    <a:lnTo>
                      <a:pt x="2" y="3"/>
                    </a:lnTo>
                    <a:lnTo>
                      <a:pt x="28" y="29"/>
                    </a:lnTo>
                    <a:lnTo>
                      <a:pt x="28" y="30"/>
                    </a:lnTo>
                    <a:lnTo>
                      <a:pt x="56" y="58"/>
                    </a:lnTo>
                    <a:lnTo>
                      <a:pt x="56" y="59"/>
                    </a:lnTo>
                    <a:lnTo>
                      <a:pt x="82" y="8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1" name="Freeform 241"/>
              <p:cNvSpPr>
                <a:spLocks/>
              </p:cNvSpPr>
              <p:nvPr/>
            </p:nvSpPr>
            <p:spPr bwMode="auto">
              <a:xfrm>
                <a:off x="2591" y="2380"/>
                <a:ext cx="85" cy="88"/>
              </a:xfrm>
              <a:custGeom>
                <a:avLst/>
                <a:gdLst>
                  <a:gd name="T0" fmla="*/ 0 w 85"/>
                  <a:gd name="T1" fmla="*/ 0 h 88"/>
                  <a:gd name="T2" fmla="*/ 5 w 85"/>
                  <a:gd name="T3" fmla="*/ 4 h 88"/>
                  <a:gd name="T4" fmla="*/ 5 w 85"/>
                  <a:gd name="T5" fmla="*/ 5 h 88"/>
                  <a:gd name="T6" fmla="*/ 36 w 85"/>
                  <a:gd name="T7" fmla="*/ 37 h 88"/>
                  <a:gd name="T8" fmla="*/ 36 w 85"/>
                  <a:gd name="T9" fmla="*/ 38 h 88"/>
                  <a:gd name="T10" fmla="*/ 67 w 85"/>
                  <a:gd name="T11" fmla="*/ 69 h 88"/>
                  <a:gd name="T12" fmla="*/ 67 w 85"/>
                  <a:gd name="T13" fmla="*/ 70 h 88"/>
                  <a:gd name="T14" fmla="*/ 85 w 85"/>
                  <a:gd name="T15" fmla="*/ 88 h 8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5"/>
                  <a:gd name="T25" fmla="*/ 0 h 88"/>
                  <a:gd name="T26" fmla="*/ 85 w 85"/>
                  <a:gd name="T27" fmla="*/ 88 h 8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5" h="88">
                    <a:moveTo>
                      <a:pt x="0" y="0"/>
                    </a:moveTo>
                    <a:lnTo>
                      <a:pt x="5" y="4"/>
                    </a:lnTo>
                    <a:lnTo>
                      <a:pt x="5" y="5"/>
                    </a:lnTo>
                    <a:lnTo>
                      <a:pt x="36" y="37"/>
                    </a:lnTo>
                    <a:lnTo>
                      <a:pt x="36" y="38"/>
                    </a:lnTo>
                    <a:lnTo>
                      <a:pt x="67" y="69"/>
                    </a:lnTo>
                    <a:lnTo>
                      <a:pt x="67" y="70"/>
                    </a:lnTo>
                    <a:lnTo>
                      <a:pt x="85" y="8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2" name="Freeform 242"/>
              <p:cNvSpPr>
                <a:spLocks/>
              </p:cNvSpPr>
              <p:nvPr/>
            </p:nvSpPr>
            <p:spPr bwMode="auto">
              <a:xfrm>
                <a:off x="2591" y="2406"/>
                <a:ext cx="89" cy="93"/>
              </a:xfrm>
              <a:custGeom>
                <a:avLst/>
                <a:gdLst>
                  <a:gd name="T0" fmla="*/ 0 w 89"/>
                  <a:gd name="T1" fmla="*/ 0 h 93"/>
                  <a:gd name="T2" fmla="*/ 13 w 89"/>
                  <a:gd name="T3" fmla="*/ 12 h 93"/>
                  <a:gd name="T4" fmla="*/ 13 w 89"/>
                  <a:gd name="T5" fmla="*/ 14 h 93"/>
                  <a:gd name="T6" fmla="*/ 42 w 89"/>
                  <a:gd name="T7" fmla="*/ 43 h 93"/>
                  <a:gd name="T8" fmla="*/ 42 w 89"/>
                  <a:gd name="T9" fmla="*/ 44 h 93"/>
                  <a:gd name="T10" fmla="*/ 71 w 89"/>
                  <a:gd name="T11" fmla="*/ 73 h 93"/>
                  <a:gd name="T12" fmla="*/ 71 w 89"/>
                  <a:gd name="T13" fmla="*/ 75 h 93"/>
                  <a:gd name="T14" fmla="*/ 89 w 89"/>
                  <a:gd name="T15" fmla="*/ 93 h 9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9"/>
                  <a:gd name="T25" fmla="*/ 0 h 93"/>
                  <a:gd name="T26" fmla="*/ 89 w 89"/>
                  <a:gd name="T27" fmla="*/ 93 h 9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9" h="93">
                    <a:moveTo>
                      <a:pt x="0" y="0"/>
                    </a:moveTo>
                    <a:lnTo>
                      <a:pt x="13" y="12"/>
                    </a:lnTo>
                    <a:lnTo>
                      <a:pt x="13" y="14"/>
                    </a:lnTo>
                    <a:lnTo>
                      <a:pt x="42" y="43"/>
                    </a:lnTo>
                    <a:lnTo>
                      <a:pt x="42" y="44"/>
                    </a:lnTo>
                    <a:lnTo>
                      <a:pt x="71" y="73"/>
                    </a:lnTo>
                    <a:lnTo>
                      <a:pt x="71" y="75"/>
                    </a:lnTo>
                    <a:lnTo>
                      <a:pt x="89" y="9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3" name="Freeform 243"/>
              <p:cNvSpPr>
                <a:spLocks/>
              </p:cNvSpPr>
              <p:nvPr/>
            </p:nvSpPr>
            <p:spPr bwMode="auto">
              <a:xfrm>
                <a:off x="2591" y="2434"/>
                <a:ext cx="90" cy="94"/>
              </a:xfrm>
              <a:custGeom>
                <a:avLst/>
                <a:gdLst>
                  <a:gd name="T0" fmla="*/ 0 w 90"/>
                  <a:gd name="T1" fmla="*/ 0 h 94"/>
                  <a:gd name="T2" fmla="*/ 17 w 90"/>
                  <a:gd name="T3" fmla="*/ 16 h 94"/>
                  <a:gd name="T4" fmla="*/ 17 w 90"/>
                  <a:gd name="T5" fmla="*/ 18 h 94"/>
                  <a:gd name="T6" fmla="*/ 45 w 90"/>
                  <a:gd name="T7" fmla="*/ 45 h 94"/>
                  <a:gd name="T8" fmla="*/ 45 w 90"/>
                  <a:gd name="T9" fmla="*/ 47 h 94"/>
                  <a:gd name="T10" fmla="*/ 71 w 90"/>
                  <a:gd name="T11" fmla="*/ 73 h 94"/>
                  <a:gd name="T12" fmla="*/ 71 w 90"/>
                  <a:gd name="T13" fmla="*/ 74 h 94"/>
                  <a:gd name="T14" fmla="*/ 90 w 90"/>
                  <a:gd name="T15" fmla="*/ 94 h 9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90"/>
                  <a:gd name="T25" fmla="*/ 0 h 94"/>
                  <a:gd name="T26" fmla="*/ 90 w 90"/>
                  <a:gd name="T27" fmla="*/ 94 h 9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90" h="94">
                    <a:moveTo>
                      <a:pt x="0" y="0"/>
                    </a:moveTo>
                    <a:lnTo>
                      <a:pt x="17" y="16"/>
                    </a:lnTo>
                    <a:lnTo>
                      <a:pt x="17" y="18"/>
                    </a:lnTo>
                    <a:lnTo>
                      <a:pt x="45" y="45"/>
                    </a:lnTo>
                    <a:lnTo>
                      <a:pt x="45" y="47"/>
                    </a:lnTo>
                    <a:lnTo>
                      <a:pt x="71" y="73"/>
                    </a:lnTo>
                    <a:lnTo>
                      <a:pt x="71" y="74"/>
                    </a:lnTo>
                    <a:lnTo>
                      <a:pt x="90" y="9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4" name="Freeform 244"/>
              <p:cNvSpPr>
                <a:spLocks/>
              </p:cNvSpPr>
              <p:nvPr/>
            </p:nvSpPr>
            <p:spPr bwMode="auto">
              <a:xfrm>
                <a:off x="2591" y="2460"/>
                <a:ext cx="90" cy="95"/>
              </a:xfrm>
              <a:custGeom>
                <a:avLst/>
                <a:gdLst>
                  <a:gd name="T0" fmla="*/ 0 w 90"/>
                  <a:gd name="T1" fmla="*/ 0 h 95"/>
                  <a:gd name="T2" fmla="*/ 5 w 90"/>
                  <a:gd name="T3" fmla="*/ 4 h 95"/>
                  <a:gd name="T4" fmla="*/ 5 w 90"/>
                  <a:gd name="T5" fmla="*/ 5 h 95"/>
                  <a:gd name="T6" fmla="*/ 32 w 90"/>
                  <a:gd name="T7" fmla="*/ 33 h 95"/>
                  <a:gd name="T8" fmla="*/ 32 w 90"/>
                  <a:gd name="T9" fmla="*/ 35 h 95"/>
                  <a:gd name="T10" fmla="*/ 58 w 90"/>
                  <a:gd name="T11" fmla="*/ 61 h 95"/>
                  <a:gd name="T12" fmla="*/ 58 w 90"/>
                  <a:gd name="T13" fmla="*/ 62 h 95"/>
                  <a:gd name="T14" fmla="*/ 86 w 90"/>
                  <a:gd name="T15" fmla="*/ 90 h 95"/>
                  <a:gd name="T16" fmla="*/ 86 w 90"/>
                  <a:gd name="T17" fmla="*/ 91 h 95"/>
                  <a:gd name="T18" fmla="*/ 90 w 90"/>
                  <a:gd name="T19" fmla="*/ 95 h 9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90"/>
                  <a:gd name="T31" fmla="*/ 0 h 95"/>
                  <a:gd name="T32" fmla="*/ 90 w 90"/>
                  <a:gd name="T33" fmla="*/ 95 h 95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90" h="95">
                    <a:moveTo>
                      <a:pt x="0" y="0"/>
                    </a:moveTo>
                    <a:lnTo>
                      <a:pt x="5" y="4"/>
                    </a:lnTo>
                    <a:lnTo>
                      <a:pt x="5" y="5"/>
                    </a:lnTo>
                    <a:lnTo>
                      <a:pt x="32" y="33"/>
                    </a:lnTo>
                    <a:lnTo>
                      <a:pt x="32" y="35"/>
                    </a:lnTo>
                    <a:lnTo>
                      <a:pt x="58" y="61"/>
                    </a:lnTo>
                    <a:lnTo>
                      <a:pt x="58" y="62"/>
                    </a:lnTo>
                    <a:lnTo>
                      <a:pt x="86" y="90"/>
                    </a:lnTo>
                    <a:lnTo>
                      <a:pt x="86" y="91"/>
                    </a:lnTo>
                    <a:lnTo>
                      <a:pt x="90" y="9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5" name="Freeform 245"/>
              <p:cNvSpPr>
                <a:spLocks/>
              </p:cNvSpPr>
              <p:nvPr/>
            </p:nvSpPr>
            <p:spPr bwMode="auto">
              <a:xfrm>
                <a:off x="2591" y="2488"/>
                <a:ext cx="87" cy="91"/>
              </a:xfrm>
              <a:custGeom>
                <a:avLst/>
                <a:gdLst>
                  <a:gd name="T0" fmla="*/ 0 w 87"/>
                  <a:gd name="T1" fmla="*/ 0 h 91"/>
                  <a:gd name="T2" fmla="*/ 16 w 87"/>
                  <a:gd name="T3" fmla="*/ 15 h 91"/>
                  <a:gd name="T4" fmla="*/ 16 w 87"/>
                  <a:gd name="T5" fmla="*/ 16 h 91"/>
                  <a:gd name="T6" fmla="*/ 46 w 87"/>
                  <a:gd name="T7" fmla="*/ 47 h 91"/>
                  <a:gd name="T8" fmla="*/ 46 w 87"/>
                  <a:gd name="T9" fmla="*/ 48 h 91"/>
                  <a:gd name="T10" fmla="*/ 76 w 87"/>
                  <a:gd name="T11" fmla="*/ 79 h 91"/>
                  <a:gd name="T12" fmla="*/ 76 w 87"/>
                  <a:gd name="T13" fmla="*/ 80 h 91"/>
                  <a:gd name="T14" fmla="*/ 87 w 87"/>
                  <a:gd name="T15" fmla="*/ 91 h 9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7"/>
                  <a:gd name="T25" fmla="*/ 0 h 91"/>
                  <a:gd name="T26" fmla="*/ 87 w 87"/>
                  <a:gd name="T27" fmla="*/ 91 h 9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7" h="91">
                    <a:moveTo>
                      <a:pt x="0" y="0"/>
                    </a:moveTo>
                    <a:lnTo>
                      <a:pt x="16" y="15"/>
                    </a:lnTo>
                    <a:lnTo>
                      <a:pt x="16" y="16"/>
                    </a:lnTo>
                    <a:lnTo>
                      <a:pt x="46" y="47"/>
                    </a:lnTo>
                    <a:lnTo>
                      <a:pt x="46" y="48"/>
                    </a:lnTo>
                    <a:lnTo>
                      <a:pt x="76" y="79"/>
                    </a:lnTo>
                    <a:lnTo>
                      <a:pt x="76" y="80"/>
                    </a:lnTo>
                    <a:lnTo>
                      <a:pt x="87" y="9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6" name="Freeform 246"/>
              <p:cNvSpPr>
                <a:spLocks/>
              </p:cNvSpPr>
              <p:nvPr/>
            </p:nvSpPr>
            <p:spPr bwMode="auto">
              <a:xfrm>
                <a:off x="2591" y="2514"/>
                <a:ext cx="83" cy="87"/>
              </a:xfrm>
              <a:custGeom>
                <a:avLst/>
                <a:gdLst>
                  <a:gd name="T0" fmla="*/ 0 w 83"/>
                  <a:gd name="T1" fmla="*/ 0 h 87"/>
                  <a:gd name="T2" fmla="*/ 20 w 83"/>
                  <a:gd name="T3" fmla="*/ 19 h 87"/>
                  <a:gd name="T4" fmla="*/ 20 w 83"/>
                  <a:gd name="T5" fmla="*/ 21 h 87"/>
                  <a:gd name="T6" fmla="*/ 47 w 83"/>
                  <a:gd name="T7" fmla="*/ 48 h 87"/>
                  <a:gd name="T8" fmla="*/ 47 w 83"/>
                  <a:gd name="T9" fmla="*/ 50 h 87"/>
                  <a:gd name="T10" fmla="*/ 76 w 83"/>
                  <a:gd name="T11" fmla="*/ 79 h 87"/>
                  <a:gd name="T12" fmla="*/ 76 w 83"/>
                  <a:gd name="T13" fmla="*/ 80 h 87"/>
                  <a:gd name="T14" fmla="*/ 83 w 83"/>
                  <a:gd name="T15" fmla="*/ 87 h 8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83"/>
                  <a:gd name="T25" fmla="*/ 0 h 87"/>
                  <a:gd name="T26" fmla="*/ 83 w 83"/>
                  <a:gd name="T27" fmla="*/ 87 h 8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83" h="87">
                    <a:moveTo>
                      <a:pt x="0" y="0"/>
                    </a:moveTo>
                    <a:lnTo>
                      <a:pt x="20" y="19"/>
                    </a:lnTo>
                    <a:lnTo>
                      <a:pt x="20" y="21"/>
                    </a:lnTo>
                    <a:lnTo>
                      <a:pt x="47" y="48"/>
                    </a:lnTo>
                    <a:lnTo>
                      <a:pt x="47" y="50"/>
                    </a:lnTo>
                    <a:lnTo>
                      <a:pt x="76" y="79"/>
                    </a:lnTo>
                    <a:lnTo>
                      <a:pt x="76" y="80"/>
                    </a:lnTo>
                    <a:lnTo>
                      <a:pt x="83" y="8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7" name="Freeform 247"/>
              <p:cNvSpPr>
                <a:spLocks/>
              </p:cNvSpPr>
              <p:nvPr/>
            </p:nvSpPr>
            <p:spPr bwMode="auto">
              <a:xfrm>
                <a:off x="2591" y="2542"/>
                <a:ext cx="79" cy="83"/>
              </a:xfrm>
              <a:custGeom>
                <a:avLst/>
                <a:gdLst>
                  <a:gd name="T0" fmla="*/ 0 w 79"/>
                  <a:gd name="T1" fmla="*/ 0 h 83"/>
                  <a:gd name="T2" fmla="*/ 20 w 79"/>
                  <a:gd name="T3" fmla="*/ 19 h 83"/>
                  <a:gd name="T4" fmla="*/ 20 w 79"/>
                  <a:gd name="T5" fmla="*/ 20 h 83"/>
                  <a:gd name="T6" fmla="*/ 47 w 79"/>
                  <a:gd name="T7" fmla="*/ 48 h 83"/>
                  <a:gd name="T8" fmla="*/ 47 w 79"/>
                  <a:gd name="T9" fmla="*/ 50 h 83"/>
                  <a:gd name="T10" fmla="*/ 75 w 79"/>
                  <a:gd name="T11" fmla="*/ 77 h 83"/>
                  <a:gd name="T12" fmla="*/ 75 w 79"/>
                  <a:gd name="T13" fmla="*/ 79 h 83"/>
                  <a:gd name="T14" fmla="*/ 79 w 79"/>
                  <a:gd name="T15" fmla="*/ 83 h 8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79"/>
                  <a:gd name="T25" fmla="*/ 0 h 83"/>
                  <a:gd name="T26" fmla="*/ 79 w 79"/>
                  <a:gd name="T27" fmla="*/ 83 h 83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79" h="83">
                    <a:moveTo>
                      <a:pt x="0" y="0"/>
                    </a:moveTo>
                    <a:lnTo>
                      <a:pt x="20" y="19"/>
                    </a:lnTo>
                    <a:lnTo>
                      <a:pt x="20" y="20"/>
                    </a:lnTo>
                    <a:lnTo>
                      <a:pt x="47" y="48"/>
                    </a:lnTo>
                    <a:lnTo>
                      <a:pt x="47" y="50"/>
                    </a:lnTo>
                    <a:lnTo>
                      <a:pt x="75" y="77"/>
                    </a:lnTo>
                    <a:lnTo>
                      <a:pt x="75" y="79"/>
                    </a:lnTo>
                    <a:lnTo>
                      <a:pt x="79" y="8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8" name="Freeform 248"/>
              <p:cNvSpPr>
                <a:spLocks/>
              </p:cNvSpPr>
              <p:nvPr/>
            </p:nvSpPr>
            <p:spPr bwMode="auto">
              <a:xfrm>
                <a:off x="2591" y="2569"/>
                <a:ext cx="75" cy="78"/>
              </a:xfrm>
              <a:custGeom>
                <a:avLst/>
                <a:gdLst>
                  <a:gd name="T0" fmla="*/ 0 w 75"/>
                  <a:gd name="T1" fmla="*/ 0 h 78"/>
                  <a:gd name="T2" fmla="*/ 21 w 75"/>
                  <a:gd name="T3" fmla="*/ 21 h 78"/>
                  <a:gd name="T4" fmla="*/ 21 w 75"/>
                  <a:gd name="T5" fmla="*/ 23 h 78"/>
                  <a:gd name="T6" fmla="*/ 50 w 75"/>
                  <a:gd name="T7" fmla="*/ 52 h 78"/>
                  <a:gd name="T8" fmla="*/ 50 w 75"/>
                  <a:gd name="T9" fmla="*/ 53 h 78"/>
                  <a:gd name="T10" fmla="*/ 75 w 75"/>
                  <a:gd name="T11" fmla="*/ 78 h 7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5"/>
                  <a:gd name="T19" fmla="*/ 0 h 78"/>
                  <a:gd name="T20" fmla="*/ 75 w 75"/>
                  <a:gd name="T21" fmla="*/ 78 h 7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5" h="78">
                    <a:moveTo>
                      <a:pt x="0" y="0"/>
                    </a:moveTo>
                    <a:lnTo>
                      <a:pt x="21" y="21"/>
                    </a:lnTo>
                    <a:lnTo>
                      <a:pt x="21" y="23"/>
                    </a:lnTo>
                    <a:lnTo>
                      <a:pt x="50" y="52"/>
                    </a:lnTo>
                    <a:lnTo>
                      <a:pt x="50" y="53"/>
                    </a:lnTo>
                    <a:lnTo>
                      <a:pt x="75" y="78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69" name="Freeform 249"/>
              <p:cNvSpPr>
                <a:spLocks/>
              </p:cNvSpPr>
              <p:nvPr/>
            </p:nvSpPr>
            <p:spPr bwMode="auto">
              <a:xfrm>
                <a:off x="2591" y="2596"/>
                <a:ext cx="71" cy="73"/>
              </a:xfrm>
              <a:custGeom>
                <a:avLst/>
                <a:gdLst>
                  <a:gd name="T0" fmla="*/ 0 w 71"/>
                  <a:gd name="T1" fmla="*/ 0 h 73"/>
                  <a:gd name="T2" fmla="*/ 25 w 71"/>
                  <a:gd name="T3" fmla="*/ 25 h 73"/>
                  <a:gd name="T4" fmla="*/ 25 w 71"/>
                  <a:gd name="T5" fmla="*/ 26 h 73"/>
                  <a:gd name="T6" fmla="*/ 56 w 71"/>
                  <a:gd name="T7" fmla="*/ 56 h 73"/>
                  <a:gd name="T8" fmla="*/ 56 w 71"/>
                  <a:gd name="T9" fmla="*/ 58 h 73"/>
                  <a:gd name="T10" fmla="*/ 71 w 71"/>
                  <a:gd name="T11" fmla="*/ 73 h 7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71"/>
                  <a:gd name="T19" fmla="*/ 0 h 73"/>
                  <a:gd name="T20" fmla="*/ 71 w 71"/>
                  <a:gd name="T21" fmla="*/ 73 h 7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71" h="73">
                    <a:moveTo>
                      <a:pt x="0" y="0"/>
                    </a:moveTo>
                    <a:lnTo>
                      <a:pt x="25" y="25"/>
                    </a:lnTo>
                    <a:lnTo>
                      <a:pt x="25" y="26"/>
                    </a:lnTo>
                    <a:lnTo>
                      <a:pt x="56" y="56"/>
                    </a:lnTo>
                    <a:lnTo>
                      <a:pt x="56" y="58"/>
                    </a:lnTo>
                    <a:lnTo>
                      <a:pt x="71" y="73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0" name="Freeform 250"/>
              <p:cNvSpPr>
                <a:spLocks/>
              </p:cNvSpPr>
              <p:nvPr/>
            </p:nvSpPr>
            <p:spPr bwMode="auto">
              <a:xfrm>
                <a:off x="2591" y="2622"/>
                <a:ext cx="65" cy="69"/>
              </a:xfrm>
              <a:custGeom>
                <a:avLst/>
                <a:gdLst>
                  <a:gd name="T0" fmla="*/ 0 w 65"/>
                  <a:gd name="T1" fmla="*/ 0 h 69"/>
                  <a:gd name="T2" fmla="*/ 9 w 65"/>
                  <a:gd name="T3" fmla="*/ 8 h 69"/>
                  <a:gd name="T4" fmla="*/ 9 w 65"/>
                  <a:gd name="T5" fmla="*/ 10 h 69"/>
                  <a:gd name="T6" fmla="*/ 36 w 65"/>
                  <a:gd name="T7" fmla="*/ 37 h 69"/>
                  <a:gd name="T8" fmla="*/ 36 w 65"/>
                  <a:gd name="T9" fmla="*/ 39 h 69"/>
                  <a:gd name="T10" fmla="*/ 63 w 65"/>
                  <a:gd name="T11" fmla="*/ 65 h 69"/>
                  <a:gd name="T12" fmla="*/ 63 w 65"/>
                  <a:gd name="T13" fmla="*/ 66 h 69"/>
                  <a:gd name="T14" fmla="*/ 65 w 65"/>
                  <a:gd name="T15" fmla="*/ 69 h 6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5"/>
                  <a:gd name="T25" fmla="*/ 0 h 69"/>
                  <a:gd name="T26" fmla="*/ 65 w 65"/>
                  <a:gd name="T27" fmla="*/ 69 h 6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5" h="69">
                    <a:moveTo>
                      <a:pt x="0" y="0"/>
                    </a:moveTo>
                    <a:lnTo>
                      <a:pt x="9" y="8"/>
                    </a:lnTo>
                    <a:lnTo>
                      <a:pt x="9" y="10"/>
                    </a:lnTo>
                    <a:lnTo>
                      <a:pt x="36" y="37"/>
                    </a:lnTo>
                    <a:lnTo>
                      <a:pt x="36" y="39"/>
                    </a:lnTo>
                    <a:lnTo>
                      <a:pt x="63" y="65"/>
                    </a:lnTo>
                    <a:lnTo>
                      <a:pt x="63" y="66"/>
                    </a:lnTo>
                    <a:lnTo>
                      <a:pt x="65" y="69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1" name="Freeform 251"/>
              <p:cNvSpPr>
                <a:spLocks/>
              </p:cNvSpPr>
              <p:nvPr/>
            </p:nvSpPr>
            <p:spPr bwMode="auto">
              <a:xfrm>
                <a:off x="2591" y="2650"/>
                <a:ext cx="60" cy="62"/>
              </a:xfrm>
              <a:custGeom>
                <a:avLst/>
                <a:gdLst>
                  <a:gd name="T0" fmla="*/ 0 w 60"/>
                  <a:gd name="T1" fmla="*/ 0 h 62"/>
                  <a:gd name="T2" fmla="*/ 24 w 60"/>
                  <a:gd name="T3" fmla="*/ 23 h 62"/>
                  <a:gd name="T4" fmla="*/ 24 w 60"/>
                  <a:gd name="T5" fmla="*/ 25 h 62"/>
                  <a:gd name="T6" fmla="*/ 50 w 60"/>
                  <a:gd name="T7" fmla="*/ 51 h 62"/>
                  <a:gd name="T8" fmla="*/ 50 w 60"/>
                  <a:gd name="T9" fmla="*/ 52 h 62"/>
                  <a:gd name="T10" fmla="*/ 60 w 60"/>
                  <a:gd name="T11" fmla="*/ 62 h 6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60"/>
                  <a:gd name="T19" fmla="*/ 0 h 62"/>
                  <a:gd name="T20" fmla="*/ 60 w 60"/>
                  <a:gd name="T21" fmla="*/ 62 h 6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60" h="62">
                    <a:moveTo>
                      <a:pt x="0" y="0"/>
                    </a:moveTo>
                    <a:lnTo>
                      <a:pt x="24" y="23"/>
                    </a:lnTo>
                    <a:lnTo>
                      <a:pt x="24" y="25"/>
                    </a:lnTo>
                    <a:lnTo>
                      <a:pt x="50" y="51"/>
                    </a:lnTo>
                    <a:lnTo>
                      <a:pt x="50" y="52"/>
                    </a:lnTo>
                    <a:lnTo>
                      <a:pt x="60" y="6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2" name="Freeform 252"/>
              <p:cNvSpPr>
                <a:spLocks/>
              </p:cNvSpPr>
              <p:nvPr/>
            </p:nvSpPr>
            <p:spPr bwMode="auto">
              <a:xfrm>
                <a:off x="2591" y="2676"/>
                <a:ext cx="54" cy="57"/>
              </a:xfrm>
              <a:custGeom>
                <a:avLst/>
                <a:gdLst>
                  <a:gd name="T0" fmla="*/ 0 w 54"/>
                  <a:gd name="T1" fmla="*/ 0 h 57"/>
                  <a:gd name="T2" fmla="*/ 17 w 54"/>
                  <a:gd name="T3" fmla="*/ 17 h 57"/>
                  <a:gd name="T4" fmla="*/ 17 w 54"/>
                  <a:gd name="T5" fmla="*/ 18 h 57"/>
                  <a:gd name="T6" fmla="*/ 49 w 54"/>
                  <a:gd name="T7" fmla="*/ 50 h 57"/>
                  <a:gd name="T8" fmla="*/ 49 w 54"/>
                  <a:gd name="T9" fmla="*/ 51 h 57"/>
                  <a:gd name="T10" fmla="*/ 54 w 54"/>
                  <a:gd name="T11" fmla="*/ 57 h 5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54"/>
                  <a:gd name="T19" fmla="*/ 0 h 57"/>
                  <a:gd name="T20" fmla="*/ 54 w 54"/>
                  <a:gd name="T21" fmla="*/ 57 h 5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54" h="57">
                    <a:moveTo>
                      <a:pt x="0" y="0"/>
                    </a:moveTo>
                    <a:lnTo>
                      <a:pt x="17" y="17"/>
                    </a:lnTo>
                    <a:lnTo>
                      <a:pt x="17" y="18"/>
                    </a:lnTo>
                    <a:lnTo>
                      <a:pt x="49" y="50"/>
                    </a:lnTo>
                    <a:lnTo>
                      <a:pt x="49" y="51"/>
                    </a:lnTo>
                    <a:lnTo>
                      <a:pt x="54" y="57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3" name="Freeform 253"/>
              <p:cNvSpPr>
                <a:spLocks/>
              </p:cNvSpPr>
              <p:nvPr/>
            </p:nvSpPr>
            <p:spPr bwMode="auto">
              <a:xfrm>
                <a:off x="2591" y="2702"/>
                <a:ext cx="49" cy="52"/>
              </a:xfrm>
              <a:custGeom>
                <a:avLst/>
                <a:gdLst>
                  <a:gd name="T0" fmla="*/ 0 w 49"/>
                  <a:gd name="T1" fmla="*/ 0 h 52"/>
                  <a:gd name="T2" fmla="*/ 16 w 49"/>
                  <a:gd name="T3" fmla="*/ 16 h 52"/>
                  <a:gd name="T4" fmla="*/ 16 w 49"/>
                  <a:gd name="T5" fmla="*/ 17 h 52"/>
                  <a:gd name="T6" fmla="*/ 45 w 49"/>
                  <a:gd name="T7" fmla="*/ 46 h 52"/>
                  <a:gd name="T8" fmla="*/ 45 w 49"/>
                  <a:gd name="T9" fmla="*/ 47 h 52"/>
                  <a:gd name="T10" fmla="*/ 49 w 49"/>
                  <a:gd name="T11" fmla="*/ 52 h 5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9"/>
                  <a:gd name="T19" fmla="*/ 0 h 52"/>
                  <a:gd name="T20" fmla="*/ 49 w 49"/>
                  <a:gd name="T21" fmla="*/ 52 h 5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9" h="52">
                    <a:moveTo>
                      <a:pt x="0" y="0"/>
                    </a:moveTo>
                    <a:lnTo>
                      <a:pt x="16" y="16"/>
                    </a:lnTo>
                    <a:lnTo>
                      <a:pt x="16" y="17"/>
                    </a:lnTo>
                    <a:lnTo>
                      <a:pt x="45" y="46"/>
                    </a:lnTo>
                    <a:lnTo>
                      <a:pt x="45" y="47"/>
                    </a:lnTo>
                    <a:lnTo>
                      <a:pt x="49" y="52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4" name="Freeform 254"/>
              <p:cNvSpPr>
                <a:spLocks/>
              </p:cNvSpPr>
              <p:nvPr/>
            </p:nvSpPr>
            <p:spPr bwMode="auto">
              <a:xfrm>
                <a:off x="2591" y="2730"/>
                <a:ext cx="43" cy="46"/>
              </a:xfrm>
              <a:custGeom>
                <a:avLst/>
                <a:gdLst>
                  <a:gd name="T0" fmla="*/ 0 w 43"/>
                  <a:gd name="T1" fmla="*/ 0 h 46"/>
                  <a:gd name="T2" fmla="*/ 11 w 43"/>
                  <a:gd name="T3" fmla="*/ 11 h 46"/>
                  <a:gd name="T4" fmla="*/ 11 w 43"/>
                  <a:gd name="T5" fmla="*/ 12 h 46"/>
                  <a:gd name="T6" fmla="*/ 39 w 43"/>
                  <a:gd name="T7" fmla="*/ 40 h 46"/>
                  <a:gd name="T8" fmla="*/ 39 w 43"/>
                  <a:gd name="T9" fmla="*/ 42 h 46"/>
                  <a:gd name="T10" fmla="*/ 43 w 43"/>
                  <a:gd name="T11" fmla="*/ 46 h 4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3"/>
                  <a:gd name="T19" fmla="*/ 0 h 46"/>
                  <a:gd name="T20" fmla="*/ 43 w 43"/>
                  <a:gd name="T21" fmla="*/ 46 h 4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3" h="46">
                    <a:moveTo>
                      <a:pt x="0" y="0"/>
                    </a:moveTo>
                    <a:lnTo>
                      <a:pt x="11" y="11"/>
                    </a:lnTo>
                    <a:lnTo>
                      <a:pt x="11" y="12"/>
                    </a:lnTo>
                    <a:lnTo>
                      <a:pt x="39" y="40"/>
                    </a:lnTo>
                    <a:lnTo>
                      <a:pt x="39" y="42"/>
                    </a:lnTo>
                    <a:lnTo>
                      <a:pt x="43" y="46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5" name="Freeform 255"/>
              <p:cNvSpPr>
                <a:spLocks/>
              </p:cNvSpPr>
              <p:nvPr/>
            </p:nvSpPr>
            <p:spPr bwMode="auto">
              <a:xfrm>
                <a:off x="2591" y="2758"/>
                <a:ext cx="39" cy="40"/>
              </a:xfrm>
              <a:custGeom>
                <a:avLst/>
                <a:gdLst>
                  <a:gd name="T0" fmla="*/ 0 w 39"/>
                  <a:gd name="T1" fmla="*/ 0 h 40"/>
                  <a:gd name="T2" fmla="*/ 27 w 39"/>
                  <a:gd name="T3" fmla="*/ 26 h 40"/>
                  <a:gd name="T4" fmla="*/ 27 w 39"/>
                  <a:gd name="T5" fmla="*/ 27 h 40"/>
                  <a:gd name="T6" fmla="*/ 39 w 39"/>
                  <a:gd name="T7" fmla="*/ 40 h 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40"/>
                  <a:gd name="T14" fmla="*/ 39 w 39"/>
                  <a:gd name="T15" fmla="*/ 40 h 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40">
                    <a:moveTo>
                      <a:pt x="0" y="0"/>
                    </a:moveTo>
                    <a:lnTo>
                      <a:pt x="27" y="26"/>
                    </a:lnTo>
                    <a:lnTo>
                      <a:pt x="27" y="27"/>
                    </a:lnTo>
                    <a:lnTo>
                      <a:pt x="39" y="4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6" name="Freeform 256"/>
              <p:cNvSpPr>
                <a:spLocks/>
              </p:cNvSpPr>
              <p:nvPr/>
            </p:nvSpPr>
            <p:spPr bwMode="auto">
              <a:xfrm>
                <a:off x="2591" y="2784"/>
                <a:ext cx="34" cy="35"/>
              </a:xfrm>
              <a:custGeom>
                <a:avLst/>
                <a:gdLst>
                  <a:gd name="T0" fmla="*/ 0 w 34"/>
                  <a:gd name="T1" fmla="*/ 0 h 35"/>
                  <a:gd name="T2" fmla="*/ 28 w 34"/>
                  <a:gd name="T3" fmla="*/ 28 h 35"/>
                  <a:gd name="T4" fmla="*/ 28 w 34"/>
                  <a:gd name="T5" fmla="*/ 29 h 35"/>
                  <a:gd name="T6" fmla="*/ 34 w 34"/>
                  <a:gd name="T7" fmla="*/ 35 h 3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"/>
                  <a:gd name="T13" fmla="*/ 0 h 35"/>
                  <a:gd name="T14" fmla="*/ 34 w 34"/>
                  <a:gd name="T15" fmla="*/ 35 h 3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" h="35">
                    <a:moveTo>
                      <a:pt x="0" y="0"/>
                    </a:moveTo>
                    <a:lnTo>
                      <a:pt x="28" y="28"/>
                    </a:lnTo>
                    <a:lnTo>
                      <a:pt x="28" y="29"/>
                    </a:lnTo>
                    <a:lnTo>
                      <a:pt x="34" y="3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7" name="Freeform 257"/>
              <p:cNvSpPr>
                <a:spLocks/>
              </p:cNvSpPr>
              <p:nvPr/>
            </p:nvSpPr>
            <p:spPr bwMode="auto">
              <a:xfrm>
                <a:off x="2591" y="2810"/>
                <a:ext cx="28" cy="31"/>
              </a:xfrm>
              <a:custGeom>
                <a:avLst/>
                <a:gdLst>
                  <a:gd name="T0" fmla="*/ 0 w 28"/>
                  <a:gd name="T1" fmla="*/ 0 h 31"/>
                  <a:gd name="T2" fmla="*/ 0 w 28"/>
                  <a:gd name="T3" fmla="*/ 2 h 31"/>
                  <a:gd name="T4" fmla="*/ 2 w 28"/>
                  <a:gd name="T5" fmla="*/ 3 h 31"/>
                  <a:gd name="T6" fmla="*/ 28 w 28"/>
                  <a:gd name="T7" fmla="*/ 29 h 31"/>
                  <a:gd name="T8" fmla="*/ 28 w 28"/>
                  <a:gd name="T9" fmla="*/ 31 h 3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"/>
                  <a:gd name="T16" fmla="*/ 0 h 31"/>
                  <a:gd name="T17" fmla="*/ 28 w 28"/>
                  <a:gd name="T18" fmla="*/ 31 h 3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" h="31">
                    <a:moveTo>
                      <a:pt x="0" y="0"/>
                    </a:moveTo>
                    <a:lnTo>
                      <a:pt x="0" y="2"/>
                    </a:lnTo>
                    <a:lnTo>
                      <a:pt x="2" y="3"/>
                    </a:lnTo>
                    <a:lnTo>
                      <a:pt x="28" y="29"/>
                    </a:lnTo>
                    <a:lnTo>
                      <a:pt x="28" y="31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8" name="Freeform 258"/>
              <p:cNvSpPr>
                <a:spLocks/>
              </p:cNvSpPr>
              <p:nvPr/>
            </p:nvSpPr>
            <p:spPr bwMode="auto">
              <a:xfrm>
                <a:off x="2591" y="2838"/>
                <a:ext cx="23" cy="24"/>
              </a:xfrm>
              <a:custGeom>
                <a:avLst/>
                <a:gdLst>
                  <a:gd name="T0" fmla="*/ 0 w 23"/>
                  <a:gd name="T1" fmla="*/ 0 h 24"/>
                  <a:gd name="T2" fmla="*/ 16 w 23"/>
                  <a:gd name="T3" fmla="*/ 15 h 24"/>
                  <a:gd name="T4" fmla="*/ 16 w 23"/>
                  <a:gd name="T5" fmla="*/ 17 h 24"/>
                  <a:gd name="T6" fmla="*/ 23 w 23"/>
                  <a:gd name="T7" fmla="*/ 24 h 2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24"/>
                  <a:gd name="T14" fmla="*/ 23 w 23"/>
                  <a:gd name="T15" fmla="*/ 24 h 2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24">
                    <a:moveTo>
                      <a:pt x="0" y="0"/>
                    </a:moveTo>
                    <a:lnTo>
                      <a:pt x="16" y="15"/>
                    </a:lnTo>
                    <a:lnTo>
                      <a:pt x="16" y="17"/>
                    </a:lnTo>
                    <a:lnTo>
                      <a:pt x="23" y="24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79" name="Line 259"/>
              <p:cNvSpPr>
                <a:spLocks noChangeShapeType="1"/>
              </p:cNvSpPr>
              <p:nvPr/>
            </p:nvSpPr>
            <p:spPr bwMode="auto">
              <a:xfrm>
                <a:off x="2591" y="2866"/>
                <a:ext cx="17" cy="1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0" name="Freeform 260"/>
              <p:cNvSpPr>
                <a:spLocks/>
              </p:cNvSpPr>
              <p:nvPr/>
            </p:nvSpPr>
            <p:spPr bwMode="auto">
              <a:xfrm>
                <a:off x="2591" y="2891"/>
                <a:ext cx="14" cy="15"/>
              </a:xfrm>
              <a:custGeom>
                <a:avLst/>
                <a:gdLst>
                  <a:gd name="T0" fmla="*/ 0 w 14"/>
                  <a:gd name="T1" fmla="*/ 0 h 15"/>
                  <a:gd name="T2" fmla="*/ 7 w 14"/>
                  <a:gd name="T3" fmla="*/ 7 h 15"/>
                  <a:gd name="T4" fmla="*/ 7 w 14"/>
                  <a:gd name="T5" fmla="*/ 8 h 15"/>
                  <a:gd name="T6" fmla="*/ 14 w 14"/>
                  <a:gd name="T7" fmla="*/ 15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15"/>
                  <a:gd name="T14" fmla="*/ 14 w 14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15">
                    <a:moveTo>
                      <a:pt x="0" y="0"/>
                    </a:moveTo>
                    <a:lnTo>
                      <a:pt x="7" y="7"/>
                    </a:lnTo>
                    <a:lnTo>
                      <a:pt x="7" y="8"/>
                    </a:lnTo>
                    <a:lnTo>
                      <a:pt x="14" y="1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1" name="Freeform 261"/>
              <p:cNvSpPr>
                <a:spLocks/>
              </p:cNvSpPr>
              <p:nvPr/>
            </p:nvSpPr>
            <p:spPr bwMode="auto">
              <a:xfrm>
                <a:off x="2591" y="2918"/>
                <a:ext cx="9" cy="10"/>
              </a:xfrm>
              <a:custGeom>
                <a:avLst/>
                <a:gdLst>
                  <a:gd name="T0" fmla="*/ 0 w 9"/>
                  <a:gd name="T1" fmla="*/ 0 h 10"/>
                  <a:gd name="T2" fmla="*/ 3 w 9"/>
                  <a:gd name="T3" fmla="*/ 3 h 10"/>
                  <a:gd name="T4" fmla="*/ 3 w 9"/>
                  <a:gd name="T5" fmla="*/ 5 h 10"/>
                  <a:gd name="T6" fmla="*/ 9 w 9"/>
                  <a:gd name="T7" fmla="*/ 10 h 1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"/>
                  <a:gd name="T13" fmla="*/ 0 h 10"/>
                  <a:gd name="T14" fmla="*/ 9 w 9"/>
                  <a:gd name="T15" fmla="*/ 10 h 1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" h="10">
                    <a:moveTo>
                      <a:pt x="0" y="0"/>
                    </a:moveTo>
                    <a:lnTo>
                      <a:pt x="3" y="3"/>
                    </a:lnTo>
                    <a:lnTo>
                      <a:pt x="3" y="5"/>
                    </a:lnTo>
                    <a:lnTo>
                      <a:pt x="9" y="10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2" name="Line 262"/>
              <p:cNvSpPr>
                <a:spLocks noChangeShapeType="1"/>
              </p:cNvSpPr>
              <p:nvPr/>
            </p:nvSpPr>
            <p:spPr bwMode="auto">
              <a:xfrm>
                <a:off x="2591" y="2946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3" name="Freeform 263"/>
              <p:cNvSpPr>
                <a:spLocks/>
              </p:cNvSpPr>
              <p:nvPr/>
            </p:nvSpPr>
            <p:spPr bwMode="auto">
              <a:xfrm>
                <a:off x="2591" y="2972"/>
                <a:ext cx="3" cy="5"/>
              </a:xfrm>
              <a:custGeom>
                <a:avLst/>
                <a:gdLst>
                  <a:gd name="T0" fmla="*/ 0 w 3"/>
                  <a:gd name="T1" fmla="*/ 0 h 5"/>
                  <a:gd name="T2" fmla="*/ 3 w 3"/>
                  <a:gd name="T3" fmla="*/ 3 h 5"/>
                  <a:gd name="T4" fmla="*/ 3 w 3"/>
                  <a:gd name="T5" fmla="*/ 5 h 5"/>
                  <a:gd name="T6" fmla="*/ 0 60000 65536"/>
                  <a:gd name="T7" fmla="*/ 0 60000 65536"/>
                  <a:gd name="T8" fmla="*/ 0 60000 65536"/>
                  <a:gd name="T9" fmla="*/ 0 w 3"/>
                  <a:gd name="T10" fmla="*/ 0 h 5"/>
                  <a:gd name="T11" fmla="*/ 3 w 3"/>
                  <a:gd name="T12" fmla="*/ 5 h 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" h="5">
                    <a:moveTo>
                      <a:pt x="0" y="0"/>
                    </a:moveTo>
                    <a:lnTo>
                      <a:pt x="3" y="3"/>
                    </a:lnTo>
                    <a:lnTo>
                      <a:pt x="3" y="5"/>
                    </a:lnTo>
                  </a:path>
                </a:pathLst>
              </a:cu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4" name="Freeform 264" descr="Dark downward diagonal"/>
              <p:cNvSpPr>
                <a:spLocks/>
              </p:cNvSpPr>
              <p:nvPr/>
            </p:nvSpPr>
            <p:spPr bwMode="auto">
              <a:xfrm>
                <a:off x="2591" y="2071"/>
                <a:ext cx="90" cy="932"/>
              </a:xfrm>
              <a:custGeom>
                <a:avLst/>
                <a:gdLst>
                  <a:gd name="T0" fmla="*/ 0 w 90"/>
                  <a:gd name="T1" fmla="*/ 0 h 932"/>
                  <a:gd name="T2" fmla="*/ 0 w 90"/>
                  <a:gd name="T3" fmla="*/ 932 h 932"/>
                  <a:gd name="T4" fmla="*/ 6 w 90"/>
                  <a:gd name="T5" fmla="*/ 874 h 932"/>
                  <a:gd name="T6" fmla="*/ 17 w 90"/>
                  <a:gd name="T7" fmla="*/ 816 h 932"/>
                  <a:gd name="T8" fmla="*/ 45 w 90"/>
                  <a:gd name="T9" fmla="*/ 701 h 932"/>
                  <a:gd name="T10" fmla="*/ 60 w 90"/>
                  <a:gd name="T11" fmla="*/ 644 h 932"/>
                  <a:gd name="T12" fmla="*/ 72 w 90"/>
                  <a:gd name="T13" fmla="*/ 588 h 932"/>
                  <a:gd name="T14" fmla="*/ 83 w 90"/>
                  <a:gd name="T15" fmla="*/ 534 h 932"/>
                  <a:gd name="T16" fmla="*/ 90 w 90"/>
                  <a:gd name="T17" fmla="*/ 482 h 932"/>
                  <a:gd name="T18" fmla="*/ 90 w 90"/>
                  <a:gd name="T19" fmla="*/ 455 h 932"/>
                  <a:gd name="T20" fmla="*/ 89 w 90"/>
                  <a:gd name="T21" fmla="*/ 429 h 932"/>
                  <a:gd name="T22" fmla="*/ 82 w 90"/>
                  <a:gd name="T23" fmla="*/ 371 h 932"/>
                  <a:gd name="T24" fmla="*/ 68 w 90"/>
                  <a:gd name="T25" fmla="*/ 310 h 932"/>
                  <a:gd name="T26" fmla="*/ 52 w 90"/>
                  <a:gd name="T27" fmla="*/ 248 h 932"/>
                  <a:gd name="T28" fmla="*/ 35 w 90"/>
                  <a:gd name="T29" fmla="*/ 183 h 932"/>
                  <a:gd name="T30" fmla="*/ 20 w 90"/>
                  <a:gd name="T31" fmla="*/ 119 h 932"/>
                  <a:gd name="T32" fmla="*/ 7 w 90"/>
                  <a:gd name="T33" fmla="*/ 58 h 932"/>
                  <a:gd name="T34" fmla="*/ 3 w 90"/>
                  <a:gd name="T35" fmla="*/ 29 h 932"/>
                  <a:gd name="T36" fmla="*/ 0 w 90"/>
                  <a:gd name="T37" fmla="*/ 0 h 93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0"/>
                  <a:gd name="T58" fmla="*/ 0 h 932"/>
                  <a:gd name="T59" fmla="*/ 90 w 90"/>
                  <a:gd name="T60" fmla="*/ 932 h 93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0" h="932">
                    <a:moveTo>
                      <a:pt x="0" y="0"/>
                    </a:moveTo>
                    <a:lnTo>
                      <a:pt x="0" y="932"/>
                    </a:lnTo>
                    <a:lnTo>
                      <a:pt x="6" y="874"/>
                    </a:lnTo>
                    <a:lnTo>
                      <a:pt x="17" y="816"/>
                    </a:lnTo>
                    <a:lnTo>
                      <a:pt x="45" y="701"/>
                    </a:lnTo>
                    <a:lnTo>
                      <a:pt x="60" y="644"/>
                    </a:lnTo>
                    <a:lnTo>
                      <a:pt x="72" y="588"/>
                    </a:lnTo>
                    <a:lnTo>
                      <a:pt x="83" y="534"/>
                    </a:lnTo>
                    <a:lnTo>
                      <a:pt x="90" y="482"/>
                    </a:lnTo>
                    <a:lnTo>
                      <a:pt x="90" y="455"/>
                    </a:lnTo>
                    <a:lnTo>
                      <a:pt x="89" y="429"/>
                    </a:lnTo>
                    <a:lnTo>
                      <a:pt x="82" y="371"/>
                    </a:lnTo>
                    <a:lnTo>
                      <a:pt x="68" y="310"/>
                    </a:lnTo>
                    <a:lnTo>
                      <a:pt x="52" y="248"/>
                    </a:lnTo>
                    <a:lnTo>
                      <a:pt x="35" y="183"/>
                    </a:lnTo>
                    <a:lnTo>
                      <a:pt x="20" y="119"/>
                    </a:lnTo>
                    <a:lnTo>
                      <a:pt x="7" y="58"/>
                    </a:lnTo>
                    <a:lnTo>
                      <a:pt x="3" y="29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DnDiag">
                <a:fgClr>
                  <a:schemeClr val="accent2"/>
                </a:fgClr>
                <a:bgClr>
                  <a:schemeClr val="bg1"/>
                </a:bgClr>
              </a:patt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5" name="Freeform 295" descr="Dark downward diagonal"/>
              <p:cNvSpPr>
                <a:spLocks/>
              </p:cNvSpPr>
              <p:nvPr/>
            </p:nvSpPr>
            <p:spPr bwMode="auto">
              <a:xfrm>
                <a:off x="2437" y="2537"/>
                <a:ext cx="85" cy="798"/>
              </a:xfrm>
              <a:custGeom>
                <a:avLst/>
                <a:gdLst>
                  <a:gd name="T0" fmla="*/ 0 w 85"/>
                  <a:gd name="T1" fmla="*/ 0 h 798"/>
                  <a:gd name="T2" fmla="*/ 0 w 85"/>
                  <a:gd name="T3" fmla="*/ 798 h 798"/>
                  <a:gd name="T4" fmla="*/ 7 w 85"/>
                  <a:gd name="T5" fmla="*/ 743 h 798"/>
                  <a:gd name="T6" fmla="*/ 16 w 85"/>
                  <a:gd name="T7" fmla="*/ 692 h 798"/>
                  <a:gd name="T8" fmla="*/ 29 w 85"/>
                  <a:gd name="T9" fmla="*/ 643 h 798"/>
                  <a:gd name="T10" fmla="*/ 42 w 85"/>
                  <a:gd name="T11" fmla="*/ 597 h 798"/>
                  <a:gd name="T12" fmla="*/ 69 w 85"/>
                  <a:gd name="T13" fmla="*/ 506 h 798"/>
                  <a:gd name="T14" fmla="*/ 78 w 85"/>
                  <a:gd name="T15" fmla="*/ 459 h 798"/>
                  <a:gd name="T16" fmla="*/ 85 w 85"/>
                  <a:gd name="T17" fmla="*/ 410 h 798"/>
                  <a:gd name="T18" fmla="*/ 85 w 85"/>
                  <a:gd name="T19" fmla="*/ 361 h 798"/>
                  <a:gd name="T20" fmla="*/ 77 w 85"/>
                  <a:gd name="T21" fmla="*/ 311 h 798"/>
                  <a:gd name="T22" fmla="*/ 65 w 85"/>
                  <a:gd name="T23" fmla="*/ 262 h 798"/>
                  <a:gd name="T24" fmla="*/ 49 w 85"/>
                  <a:gd name="T25" fmla="*/ 212 h 798"/>
                  <a:gd name="T26" fmla="*/ 18 w 85"/>
                  <a:gd name="T27" fmla="*/ 109 h 798"/>
                  <a:gd name="T28" fmla="*/ 7 w 85"/>
                  <a:gd name="T29" fmla="*/ 56 h 798"/>
                  <a:gd name="T30" fmla="*/ 0 w 85"/>
                  <a:gd name="T31" fmla="*/ 0 h 798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w 85"/>
                  <a:gd name="T49" fmla="*/ 0 h 798"/>
                  <a:gd name="T50" fmla="*/ 85 w 85"/>
                  <a:gd name="T51" fmla="*/ 798 h 798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T48" t="T49" r="T50" b="T51"/>
                <a:pathLst>
                  <a:path w="85" h="798">
                    <a:moveTo>
                      <a:pt x="0" y="0"/>
                    </a:moveTo>
                    <a:lnTo>
                      <a:pt x="0" y="798"/>
                    </a:lnTo>
                    <a:lnTo>
                      <a:pt x="7" y="743"/>
                    </a:lnTo>
                    <a:lnTo>
                      <a:pt x="16" y="692"/>
                    </a:lnTo>
                    <a:lnTo>
                      <a:pt x="29" y="643"/>
                    </a:lnTo>
                    <a:lnTo>
                      <a:pt x="42" y="597"/>
                    </a:lnTo>
                    <a:lnTo>
                      <a:pt x="69" y="506"/>
                    </a:lnTo>
                    <a:lnTo>
                      <a:pt x="78" y="459"/>
                    </a:lnTo>
                    <a:lnTo>
                      <a:pt x="85" y="410"/>
                    </a:lnTo>
                    <a:lnTo>
                      <a:pt x="85" y="361"/>
                    </a:lnTo>
                    <a:lnTo>
                      <a:pt x="77" y="311"/>
                    </a:lnTo>
                    <a:lnTo>
                      <a:pt x="65" y="262"/>
                    </a:lnTo>
                    <a:lnTo>
                      <a:pt x="49" y="212"/>
                    </a:lnTo>
                    <a:lnTo>
                      <a:pt x="18" y="109"/>
                    </a:lnTo>
                    <a:lnTo>
                      <a:pt x="7" y="56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kDnDiag">
                <a:fgClr>
                  <a:schemeClr val="accent2"/>
                </a:fgClr>
                <a:bgClr>
                  <a:schemeClr val="bg1"/>
                </a:bgClr>
              </a:pattFill>
              <a:ln w="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6" name="Line 318"/>
              <p:cNvSpPr>
                <a:spLocks noChangeShapeType="1"/>
              </p:cNvSpPr>
              <p:nvPr/>
            </p:nvSpPr>
            <p:spPr bwMode="auto">
              <a:xfrm flipV="1">
                <a:off x="2592" y="3453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7" name="Line 320"/>
              <p:cNvSpPr>
                <a:spLocks noChangeShapeType="1"/>
              </p:cNvSpPr>
              <p:nvPr/>
            </p:nvSpPr>
            <p:spPr bwMode="auto">
              <a:xfrm flipV="1">
                <a:off x="2889" y="3492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8" name="Line 321"/>
              <p:cNvSpPr>
                <a:spLocks noChangeShapeType="1"/>
              </p:cNvSpPr>
              <p:nvPr/>
            </p:nvSpPr>
            <p:spPr bwMode="auto">
              <a:xfrm flipV="1">
                <a:off x="2889" y="3541"/>
                <a:ext cx="3" cy="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89" name="Line 322"/>
              <p:cNvSpPr>
                <a:spLocks noChangeShapeType="1"/>
              </p:cNvSpPr>
              <p:nvPr/>
            </p:nvSpPr>
            <p:spPr bwMode="auto">
              <a:xfrm flipV="1">
                <a:off x="2889" y="3505"/>
                <a:ext cx="10" cy="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90" name="Line 323"/>
              <p:cNvSpPr>
                <a:spLocks noChangeShapeType="1"/>
              </p:cNvSpPr>
              <p:nvPr/>
            </p:nvSpPr>
            <p:spPr bwMode="auto">
              <a:xfrm flipV="1">
                <a:off x="2889" y="3550"/>
                <a:ext cx="3" cy="3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91" name="Line 324"/>
              <p:cNvSpPr>
                <a:spLocks noChangeShapeType="1"/>
              </p:cNvSpPr>
              <p:nvPr/>
            </p:nvSpPr>
            <p:spPr bwMode="auto">
              <a:xfrm flipV="1">
                <a:off x="2592" y="3496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92" name="Line 325"/>
              <p:cNvSpPr>
                <a:spLocks noChangeShapeType="1"/>
              </p:cNvSpPr>
              <p:nvPr/>
            </p:nvSpPr>
            <p:spPr bwMode="auto">
              <a:xfrm flipV="1">
                <a:off x="2592" y="3509"/>
                <a:ext cx="4" cy="4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697" name="Rectangle 368"/>
              <p:cNvSpPr>
                <a:spLocks noChangeArrowheads="1"/>
              </p:cNvSpPr>
              <p:nvPr/>
            </p:nvSpPr>
            <p:spPr bwMode="auto">
              <a:xfrm>
                <a:off x="2969" y="2489"/>
                <a:ext cx="432" cy="144"/>
              </a:xfrm>
              <a:prstGeom prst="rect">
                <a:avLst/>
              </a:prstGeom>
              <a:solidFill>
                <a:srgbClr val="000000"/>
              </a:solidFill>
              <a:ln w="25400">
                <a:noFill/>
                <a:miter lim="800000"/>
                <a:headEnd/>
                <a:tailEnd type="none" w="lg" len="lg"/>
              </a:ln>
            </p:spPr>
            <p:txBody>
              <a:bodyPr wrap="none" anchor="ctr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grpSp>
            <p:nvGrpSpPr>
              <p:cNvPr id="145694" name="Group 402"/>
              <p:cNvGrpSpPr>
                <a:grpSpLocks/>
              </p:cNvGrpSpPr>
              <p:nvPr/>
            </p:nvGrpSpPr>
            <p:grpSpPr bwMode="auto">
              <a:xfrm>
                <a:off x="2974" y="2349"/>
                <a:ext cx="363" cy="165"/>
                <a:chOff x="4090" y="3737"/>
                <a:chExt cx="363" cy="165"/>
              </a:xfrm>
            </p:grpSpPr>
            <p:sp>
              <p:nvSpPr>
                <p:cNvPr id="145695" name="Rectangle 299"/>
                <p:cNvSpPr>
                  <a:spLocks noChangeArrowheads="1"/>
                </p:cNvSpPr>
                <p:nvPr/>
              </p:nvSpPr>
              <p:spPr bwMode="auto">
                <a:xfrm>
                  <a:off x="4090" y="3737"/>
                  <a:ext cx="345" cy="165"/>
                </a:xfrm>
                <a:prstGeom prst="rect">
                  <a:avLst/>
                </a:prstGeom>
                <a:solidFill>
                  <a:srgbClr val="000000"/>
                </a:solidFill>
                <a:ln w="0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  <p:sp>
              <p:nvSpPr>
                <p:cNvPr id="145696" name="Rectangle 300"/>
                <p:cNvSpPr>
                  <a:spLocks noChangeArrowheads="1"/>
                </p:cNvSpPr>
                <p:nvPr/>
              </p:nvSpPr>
              <p:spPr bwMode="auto">
                <a:xfrm>
                  <a:off x="4126" y="3761"/>
                  <a:ext cx="327" cy="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GB" sz="1400" dirty="0" smtClean="0">
                      <a:solidFill>
                        <a:srgbClr val="FFFFFF"/>
                      </a:solidFill>
                      <a:latin typeface="Times New Roman" pitchFamily="18" charset="0"/>
                      <a:cs typeface="Arial" charset="0"/>
                    </a:rPr>
                    <a:t>MSSM</a:t>
                  </a:r>
                  <a:endParaRPr lang="en-GB" sz="2400" dirty="0">
                    <a:solidFill>
                      <a:srgbClr val="FFFFFF"/>
                    </a:solidFill>
                    <a:latin typeface="Times New Roman" pitchFamily="18" charset="0"/>
                    <a:cs typeface="Arial" charset="0"/>
                  </a:endParaRPr>
                </a:p>
              </p:txBody>
            </p:sp>
          </p:grpSp>
        </p:grpSp>
        <p:grpSp>
          <p:nvGrpSpPr>
            <p:cNvPr id="145469" name="Group 399"/>
            <p:cNvGrpSpPr>
              <a:grpSpLocks/>
            </p:cNvGrpSpPr>
            <p:nvPr/>
          </p:nvGrpSpPr>
          <p:grpSpPr bwMode="auto">
            <a:xfrm>
              <a:off x="2200" y="2736"/>
              <a:ext cx="376" cy="312"/>
              <a:chOff x="3632" y="3336"/>
              <a:chExt cx="376" cy="312"/>
            </a:xfrm>
          </p:grpSpPr>
          <p:sp>
            <p:nvSpPr>
              <p:cNvPr id="145470" name="Rectangle 398"/>
              <p:cNvSpPr>
                <a:spLocks noChangeArrowheads="1"/>
              </p:cNvSpPr>
              <p:nvPr/>
            </p:nvSpPr>
            <p:spPr bwMode="auto">
              <a:xfrm>
                <a:off x="3632" y="3336"/>
                <a:ext cx="376" cy="312"/>
              </a:xfrm>
              <a:prstGeom prst="rect">
                <a:avLst/>
              </a:prstGeom>
              <a:solidFill>
                <a:schemeClr val="tx1"/>
              </a:solidFill>
              <a:ln w="25400">
                <a:noFill/>
                <a:miter lim="800000"/>
                <a:headEnd/>
                <a:tailEnd type="none" w="lg" len="lg"/>
              </a:ln>
            </p:spPr>
            <p:txBody>
              <a:bodyPr anchor="ctr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145471" name="Rectangle 297"/>
              <p:cNvSpPr>
                <a:spLocks noChangeArrowheads="1"/>
              </p:cNvSpPr>
              <p:nvPr/>
            </p:nvSpPr>
            <p:spPr bwMode="auto">
              <a:xfrm>
                <a:off x="3786" y="3373"/>
                <a:ext cx="214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dirty="0">
                    <a:solidFill>
                      <a:srgbClr val="FFFFFF"/>
                    </a:solidFill>
                    <a:latin typeface="Times New Roman" pitchFamily="18" charset="0"/>
                    <a:cs typeface="Arial" charset="0"/>
                  </a:rPr>
                  <a:t>Multi</a:t>
                </a:r>
                <a:endParaRPr lang="en-GB" sz="2400" dirty="0">
                  <a:solidFill>
                    <a:srgbClr val="FFFFFF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  <p:sp>
            <p:nvSpPr>
              <p:cNvPr id="145472" name="Rectangle 298"/>
              <p:cNvSpPr>
                <a:spLocks noChangeArrowheads="1"/>
              </p:cNvSpPr>
              <p:nvPr/>
            </p:nvSpPr>
            <p:spPr bwMode="auto">
              <a:xfrm>
                <a:off x="3777" y="3506"/>
                <a:ext cx="229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dirty="0">
                    <a:solidFill>
                      <a:srgbClr val="FFFFFF"/>
                    </a:solidFill>
                    <a:latin typeface="Times New Roman" pitchFamily="18" charset="0"/>
                    <a:cs typeface="Arial" charset="0"/>
                  </a:rPr>
                  <a:t>Higgs</a:t>
                </a:r>
                <a:endParaRPr lang="en-GB" sz="2400" dirty="0">
                  <a:solidFill>
                    <a:srgbClr val="FFFFFF"/>
                  </a:solidFill>
                  <a:latin typeface="Times New Roman" pitchFamily="18" charset="0"/>
                  <a:cs typeface="Arial" charset="0"/>
                </a:endParaRPr>
              </a:p>
            </p:txBody>
          </p:sp>
        </p:grpSp>
      </p:grpSp>
      <p:grpSp>
        <p:nvGrpSpPr>
          <p:cNvPr id="338" name="Group 337"/>
          <p:cNvGrpSpPr/>
          <p:nvPr/>
        </p:nvGrpSpPr>
        <p:grpSpPr>
          <a:xfrm>
            <a:off x="698500" y="2716214"/>
            <a:ext cx="3024666" cy="2188235"/>
            <a:chOff x="698500" y="2716214"/>
            <a:chExt cx="3024666" cy="2188235"/>
          </a:xfrm>
        </p:grpSpPr>
        <p:grpSp>
          <p:nvGrpSpPr>
            <p:cNvPr id="4" name="Group 413"/>
            <p:cNvGrpSpPr>
              <a:grpSpLocks/>
            </p:cNvGrpSpPr>
            <p:nvPr/>
          </p:nvGrpSpPr>
          <p:grpSpPr bwMode="auto">
            <a:xfrm>
              <a:off x="698500" y="2716214"/>
              <a:ext cx="2981329" cy="2135188"/>
              <a:chOff x="440" y="1711"/>
              <a:chExt cx="1878" cy="1345"/>
            </a:xfrm>
          </p:grpSpPr>
          <p:sp>
            <p:nvSpPr>
              <p:cNvPr id="145737" name="Rectangle 308"/>
              <p:cNvSpPr>
                <a:spLocks noChangeArrowheads="1"/>
              </p:cNvSpPr>
              <p:nvPr/>
            </p:nvSpPr>
            <p:spPr bwMode="auto">
              <a:xfrm>
                <a:off x="520" y="2436"/>
                <a:ext cx="558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000">
                    <a:solidFill>
                      <a:srgbClr val="FF0000"/>
                    </a:solidFill>
                    <a:latin typeface="Times New Roman" pitchFamily="18" charset="0"/>
                    <a:cs typeface="Arial" charset="0"/>
                  </a:rPr>
                  <a:t>electron:</a:t>
                </a:r>
              </a:p>
            </p:txBody>
          </p:sp>
          <p:grpSp>
            <p:nvGrpSpPr>
              <p:cNvPr id="145722" name="Group 394"/>
              <p:cNvGrpSpPr>
                <a:grpSpLocks/>
              </p:cNvGrpSpPr>
              <p:nvPr/>
            </p:nvGrpSpPr>
            <p:grpSpPr bwMode="auto">
              <a:xfrm>
                <a:off x="440" y="1711"/>
                <a:ext cx="1878" cy="1345"/>
                <a:chOff x="440" y="1711"/>
                <a:chExt cx="1878" cy="1345"/>
              </a:xfrm>
            </p:grpSpPr>
            <p:sp>
              <p:nvSpPr>
                <p:cNvPr id="145723" name="Oval 12"/>
                <p:cNvSpPr>
                  <a:spLocks noChangeArrowheads="1"/>
                </p:cNvSpPr>
                <p:nvPr/>
              </p:nvSpPr>
              <p:spPr bwMode="auto">
                <a:xfrm>
                  <a:off x="440" y="1711"/>
                  <a:ext cx="51" cy="54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pPr defTabSz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280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endParaRPr>
                </a:p>
              </p:txBody>
            </p:sp>
            <p:grpSp>
              <p:nvGrpSpPr>
                <p:cNvPr id="145724" name="Group 393"/>
                <p:cNvGrpSpPr>
                  <a:grpSpLocks/>
                </p:cNvGrpSpPr>
                <p:nvPr/>
              </p:nvGrpSpPr>
              <p:grpSpPr bwMode="auto">
                <a:xfrm>
                  <a:off x="466" y="1733"/>
                  <a:ext cx="1852" cy="1323"/>
                  <a:chOff x="466" y="1733"/>
                  <a:chExt cx="1852" cy="1323"/>
                </a:xfrm>
              </p:grpSpPr>
              <p:grpSp>
                <p:nvGrpSpPr>
                  <p:cNvPr id="145725" name="Group 391"/>
                  <p:cNvGrpSpPr>
                    <a:grpSpLocks/>
                  </p:cNvGrpSpPr>
                  <p:nvPr/>
                </p:nvGrpSpPr>
                <p:grpSpPr bwMode="auto">
                  <a:xfrm>
                    <a:off x="670" y="2269"/>
                    <a:ext cx="1364" cy="737"/>
                    <a:chOff x="670" y="2269"/>
                    <a:chExt cx="1364" cy="737"/>
                  </a:xfrm>
                </p:grpSpPr>
                <p:sp>
                  <p:nvSpPr>
                    <p:cNvPr id="145730" name="Oval 1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670" y="2269"/>
                      <a:ext cx="49" cy="5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145731" name="Oval 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743" y="2295"/>
                      <a:ext cx="50" cy="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145732" name="Oval 18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388" y="2363"/>
                      <a:ext cx="50" cy="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145733" name="Oval 2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61" y="2586"/>
                      <a:ext cx="50" cy="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145734" name="Oval 22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501" y="2766"/>
                      <a:ext cx="52" cy="53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145735" name="Oval 2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656" y="2887"/>
                      <a:ext cx="51" cy="5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145736" name="Oval 341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983" y="2954"/>
                      <a:ext cx="51" cy="52"/>
                    </a:xfrm>
                    <a:prstGeom prst="ellipse">
                      <a:avLst/>
                    </a:prstGeom>
                    <a:solidFill>
                      <a:srgbClr val="FF0000"/>
                    </a:solidFill>
                    <a:ln w="9525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</p:grpSp>
              <p:grpSp>
                <p:nvGrpSpPr>
                  <p:cNvPr id="145726" name="Group 392"/>
                  <p:cNvGrpSpPr>
                    <a:grpSpLocks/>
                  </p:cNvGrpSpPr>
                  <p:nvPr/>
                </p:nvGrpSpPr>
                <p:grpSpPr bwMode="auto">
                  <a:xfrm>
                    <a:off x="466" y="1733"/>
                    <a:ext cx="1852" cy="1323"/>
                    <a:chOff x="466" y="1733"/>
                    <a:chExt cx="1852" cy="1323"/>
                  </a:xfrm>
                </p:grpSpPr>
                <p:sp>
                  <p:nvSpPr>
                    <p:cNvPr id="145727" name="Freeform 6"/>
                    <p:cNvSpPr>
                      <a:spLocks/>
                    </p:cNvSpPr>
                    <p:nvPr/>
                  </p:nvSpPr>
                  <p:spPr bwMode="auto">
                    <a:xfrm>
                      <a:off x="466" y="1733"/>
                      <a:ext cx="1221" cy="1170"/>
                    </a:xfrm>
                    <a:custGeom>
                      <a:avLst/>
                      <a:gdLst>
                        <a:gd name="T0" fmla="*/ 0 w 1221"/>
                        <a:gd name="T1" fmla="*/ 11 h 1170"/>
                        <a:gd name="T2" fmla="*/ 227 w 1221"/>
                        <a:gd name="T3" fmla="*/ 11 h 1170"/>
                        <a:gd name="T4" fmla="*/ 222 w 1221"/>
                        <a:gd name="T5" fmla="*/ 5 h 1170"/>
                        <a:gd name="T6" fmla="*/ 222 w 1221"/>
                        <a:gd name="T7" fmla="*/ 568 h 1170"/>
                        <a:gd name="T8" fmla="*/ 303 w 1221"/>
                        <a:gd name="T9" fmla="*/ 568 h 1170"/>
                        <a:gd name="T10" fmla="*/ 298 w 1221"/>
                        <a:gd name="T11" fmla="*/ 562 h 1170"/>
                        <a:gd name="T12" fmla="*/ 298 w 1221"/>
                        <a:gd name="T13" fmla="*/ 597 h 1170"/>
                        <a:gd name="T14" fmla="*/ 946 w 1221"/>
                        <a:gd name="T15" fmla="*/ 597 h 1170"/>
                        <a:gd name="T16" fmla="*/ 940 w 1221"/>
                        <a:gd name="T17" fmla="*/ 591 h 1170"/>
                        <a:gd name="T18" fmla="*/ 940 w 1221"/>
                        <a:gd name="T19" fmla="*/ 666 h 1170"/>
                        <a:gd name="T20" fmla="*/ 1022 w 1221"/>
                        <a:gd name="T21" fmla="*/ 666 h 1170"/>
                        <a:gd name="T22" fmla="*/ 1017 w 1221"/>
                        <a:gd name="T23" fmla="*/ 658 h 1170"/>
                        <a:gd name="T24" fmla="*/ 1013 w 1221"/>
                        <a:gd name="T25" fmla="*/ 663 h 1170"/>
                        <a:gd name="T26" fmla="*/ 1013 w 1221"/>
                        <a:gd name="T27" fmla="*/ 885 h 1170"/>
                        <a:gd name="T28" fmla="*/ 1062 w 1221"/>
                        <a:gd name="T29" fmla="*/ 885 h 1170"/>
                        <a:gd name="T30" fmla="*/ 1056 w 1221"/>
                        <a:gd name="T31" fmla="*/ 879 h 1170"/>
                        <a:gd name="T32" fmla="*/ 1056 w 1221"/>
                        <a:gd name="T33" fmla="*/ 1065 h 1170"/>
                        <a:gd name="T34" fmla="*/ 1215 w 1221"/>
                        <a:gd name="T35" fmla="*/ 1065 h 1170"/>
                        <a:gd name="T36" fmla="*/ 1210 w 1221"/>
                        <a:gd name="T37" fmla="*/ 1059 h 1170"/>
                        <a:gd name="T38" fmla="*/ 1210 w 1221"/>
                        <a:gd name="T39" fmla="*/ 1170 h 1170"/>
                        <a:gd name="T40" fmla="*/ 1221 w 1221"/>
                        <a:gd name="T41" fmla="*/ 1170 h 1170"/>
                        <a:gd name="T42" fmla="*/ 1221 w 1221"/>
                        <a:gd name="T43" fmla="*/ 1054 h 1170"/>
                        <a:gd name="T44" fmla="*/ 1062 w 1221"/>
                        <a:gd name="T45" fmla="*/ 1054 h 1170"/>
                        <a:gd name="T46" fmla="*/ 1067 w 1221"/>
                        <a:gd name="T47" fmla="*/ 1059 h 1170"/>
                        <a:gd name="T48" fmla="*/ 1067 w 1221"/>
                        <a:gd name="T49" fmla="*/ 874 h 1170"/>
                        <a:gd name="T50" fmla="*/ 1019 w 1221"/>
                        <a:gd name="T51" fmla="*/ 874 h 1170"/>
                        <a:gd name="T52" fmla="*/ 1024 w 1221"/>
                        <a:gd name="T53" fmla="*/ 879 h 1170"/>
                        <a:gd name="T54" fmla="*/ 1024 w 1221"/>
                        <a:gd name="T55" fmla="*/ 665 h 1170"/>
                        <a:gd name="T56" fmla="*/ 1023 w 1221"/>
                        <a:gd name="T57" fmla="*/ 667 h 1170"/>
                        <a:gd name="T58" fmla="*/ 1031 w 1221"/>
                        <a:gd name="T59" fmla="*/ 655 h 1170"/>
                        <a:gd name="T60" fmla="*/ 946 w 1221"/>
                        <a:gd name="T61" fmla="*/ 655 h 1170"/>
                        <a:gd name="T62" fmla="*/ 951 w 1221"/>
                        <a:gd name="T63" fmla="*/ 660 h 1170"/>
                        <a:gd name="T64" fmla="*/ 951 w 1221"/>
                        <a:gd name="T65" fmla="*/ 586 h 1170"/>
                        <a:gd name="T66" fmla="*/ 303 w 1221"/>
                        <a:gd name="T67" fmla="*/ 586 h 1170"/>
                        <a:gd name="T68" fmla="*/ 309 w 1221"/>
                        <a:gd name="T69" fmla="*/ 591 h 1170"/>
                        <a:gd name="T70" fmla="*/ 309 w 1221"/>
                        <a:gd name="T71" fmla="*/ 557 h 1170"/>
                        <a:gd name="T72" fmla="*/ 227 w 1221"/>
                        <a:gd name="T73" fmla="*/ 557 h 1170"/>
                        <a:gd name="T74" fmla="*/ 233 w 1221"/>
                        <a:gd name="T75" fmla="*/ 562 h 1170"/>
                        <a:gd name="T76" fmla="*/ 233 w 1221"/>
                        <a:gd name="T77" fmla="*/ 0 h 1170"/>
                        <a:gd name="T78" fmla="*/ 0 w 1221"/>
                        <a:gd name="T79" fmla="*/ 0 h 1170"/>
                        <a:gd name="T80" fmla="*/ 0 w 1221"/>
                        <a:gd name="T81" fmla="*/ 11 h 1170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w 1221"/>
                        <a:gd name="T124" fmla="*/ 0 h 1170"/>
                        <a:gd name="T125" fmla="*/ 1221 w 1221"/>
                        <a:gd name="T126" fmla="*/ 1170 h 1170"/>
                      </a:gdLst>
                      <a:ahLst/>
                      <a:cxnLst>
                        <a:cxn ang="T82">
                          <a:pos x="T0" y="T1"/>
                        </a:cxn>
                        <a:cxn ang="T83">
                          <a:pos x="T2" y="T3"/>
                        </a:cxn>
                        <a:cxn ang="T84">
                          <a:pos x="T4" y="T5"/>
                        </a:cxn>
                        <a:cxn ang="T85">
                          <a:pos x="T6" y="T7"/>
                        </a:cxn>
                        <a:cxn ang="T86">
                          <a:pos x="T8" y="T9"/>
                        </a:cxn>
                        <a:cxn ang="T87">
                          <a:pos x="T10" y="T11"/>
                        </a:cxn>
                        <a:cxn ang="T88">
                          <a:pos x="T12" y="T13"/>
                        </a:cxn>
                        <a:cxn ang="T89">
                          <a:pos x="T14" y="T15"/>
                        </a:cxn>
                        <a:cxn ang="T90">
                          <a:pos x="T16" y="T17"/>
                        </a:cxn>
                        <a:cxn ang="T91">
                          <a:pos x="T18" y="T19"/>
                        </a:cxn>
                        <a:cxn ang="T92">
                          <a:pos x="T20" y="T21"/>
                        </a:cxn>
                        <a:cxn ang="T93">
                          <a:pos x="T22" y="T23"/>
                        </a:cxn>
                        <a:cxn ang="T94">
                          <a:pos x="T24" y="T25"/>
                        </a:cxn>
                        <a:cxn ang="T95">
                          <a:pos x="T26" y="T27"/>
                        </a:cxn>
                        <a:cxn ang="T96">
                          <a:pos x="T28" y="T29"/>
                        </a:cxn>
                        <a:cxn ang="T97">
                          <a:pos x="T30" y="T31"/>
                        </a:cxn>
                        <a:cxn ang="T98">
                          <a:pos x="T32" y="T33"/>
                        </a:cxn>
                        <a:cxn ang="T99">
                          <a:pos x="T34" y="T35"/>
                        </a:cxn>
                        <a:cxn ang="T100">
                          <a:pos x="T36" y="T37"/>
                        </a:cxn>
                        <a:cxn ang="T101">
                          <a:pos x="T38" y="T39"/>
                        </a:cxn>
                        <a:cxn ang="T102">
                          <a:pos x="T40" y="T41"/>
                        </a:cxn>
                        <a:cxn ang="T103">
                          <a:pos x="T42" y="T43"/>
                        </a:cxn>
                        <a:cxn ang="T104">
                          <a:pos x="T44" y="T45"/>
                        </a:cxn>
                        <a:cxn ang="T105">
                          <a:pos x="T46" y="T47"/>
                        </a:cxn>
                        <a:cxn ang="T106">
                          <a:pos x="T48" y="T49"/>
                        </a:cxn>
                        <a:cxn ang="T107">
                          <a:pos x="T50" y="T51"/>
                        </a:cxn>
                        <a:cxn ang="T108">
                          <a:pos x="T52" y="T53"/>
                        </a:cxn>
                        <a:cxn ang="T109">
                          <a:pos x="T54" y="T55"/>
                        </a:cxn>
                        <a:cxn ang="T110">
                          <a:pos x="T56" y="T57"/>
                        </a:cxn>
                        <a:cxn ang="T111">
                          <a:pos x="T58" y="T59"/>
                        </a:cxn>
                        <a:cxn ang="T112">
                          <a:pos x="T60" y="T61"/>
                        </a:cxn>
                        <a:cxn ang="T113">
                          <a:pos x="T62" y="T63"/>
                        </a:cxn>
                        <a:cxn ang="T114">
                          <a:pos x="T64" y="T65"/>
                        </a:cxn>
                        <a:cxn ang="T115">
                          <a:pos x="T66" y="T67"/>
                        </a:cxn>
                        <a:cxn ang="T116">
                          <a:pos x="T68" y="T69"/>
                        </a:cxn>
                        <a:cxn ang="T117">
                          <a:pos x="T70" y="T71"/>
                        </a:cxn>
                        <a:cxn ang="T118">
                          <a:pos x="T72" y="T73"/>
                        </a:cxn>
                        <a:cxn ang="T119">
                          <a:pos x="T74" y="T75"/>
                        </a:cxn>
                        <a:cxn ang="T120">
                          <a:pos x="T76" y="T77"/>
                        </a:cxn>
                        <a:cxn ang="T121">
                          <a:pos x="T78" y="T79"/>
                        </a:cxn>
                        <a:cxn ang="T122">
                          <a:pos x="T80" y="T81"/>
                        </a:cxn>
                      </a:cxnLst>
                      <a:rect l="T123" t="T124" r="T125" b="T126"/>
                      <a:pathLst>
                        <a:path w="1221" h="1170">
                          <a:moveTo>
                            <a:pt x="0" y="11"/>
                          </a:moveTo>
                          <a:lnTo>
                            <a:pt x="227" y="11"/>
                          </a:lnTo>
                          <a:lnTo>
                            <a:pt x="222" y="5"/>
                          </a:lnTo>
                          <a:lnTo>
                            <a:pt x="222" y="568"/>
                          </a:lnTo>
                          <a:lnTo>
                            <a:pt x="303" y="568"/>
                          </a:lnTo>
                          <a:lnTo>
                            <a:pt x="298" y="562"/>
                          </a:lnTo>
                          <a:lnTo>
                            <a:pt x="298" y="597"/>
                          </a:lnTo>
                          <a:lnTo>
                            <a:pt x="946" y="597"/>
                          </a:lnTo>
                          <a:lnTo>
                            <a:pt x="940" y="591"/>
                          </a:lnTo>
                          <a:lnTo>
                            <a:pt x="940" y="666"/>
                          </a:lnTo>
                          <a:lnTo>
                            <a:pt x="1022" y="666"/>
                          </a:lnTo>
                          <a:lnTo>
                            <a:pt x="1017" y="658"/>
                          </a:lnTo>
                          <a:lnTo>
                            <a:pt x="1013" y="663"/>
                          </a:lnTo>
                          <a:lnTo>
                            <a:pt x="1013" y="885"/>
                          </a:lnTo>
                          <a:lnTo>
                            <a:pt x="1062" y="885"/>
                          </a:lnTo>
                          <a:lnTo>
                            <a:pt x="1056" y="879"/>
                          </a:lnTo>
                          <a:lnTo>
                            <a:pt x="1056" y="1065"/>
                          </a:lnTo>
                          <a:lnTo>
                            <a:pt x="1215" y="1065"/>
                          </a:lnTo>
                          <a:lnTo>
                            <a:pt x="1210" y="1059"/>
                          </a:lnTo>
                          <a:lnTo>
                            <a:pt x="1210" y="1170"/>
                          </a:lnTo>
                          <a:lnTo>
                            <a:pt x="1221" y="1170"/>
                          </a:lnTo>
                          <a:lnTo>
                            <a:pt x="1221" y="1054"/>
                          </a:lnTo>
                          <a:lnTo>
                            <a:pt x="1062" y="1054"/>
                          </a:lnTo>
                          <a:lnTo>
                            <a:pt x="1067" y="1059"/>
                          </a:lnTo>
                          <a:lnTo>
                            <a:pt x="1067" y="874"/>
                          </a:lnTo>
                          <a:lnTo>
                            <a:pt x="1019" y="874"/>
                          </a:lnTo>
                          <a:lnTo>
                            <a:pt x="1024" y="879"/>
                          </a:lnTo>
                          <a:lnTo>
                            <a:pt x="1024" y="665"/>
                          </a:lnTo>
                          <a:lnTo>
                            <a:pt x="1023" y="667"/>
                          </a:lnTo>
                          <a:lnTo>
                            <a:pt x="1031" y="655"/>
                          </a:lnTo>
                          <a:lnTo>
                            <a:pt x="946" y="655"/>
                          </a:lnTo>
                          <a:lnTo>
                            <a:pt x="951" y="660"/>
                          </a:lnTo>
                          <a:lnTo>
                            <a:pt x="951" y="586"/>
                          </a:lnTo>
                          <a:lnTo>
                            <a:pt x="303" y="586"/>
                          </a:lnTo>
                          <a:lnTo>
                            <a:pt x="309" y="591"/>
                          </a:lnTo>
                          <a:lnTo>
                            <a:pt x="309" y="557"/>
                          </a:lnTo>
                          <a:lnTo>
                            <a:pt x="227" y="557"/>
                          </a:lnTo>
                          <a:lnTo>
                            <a:pt x="233" y="562"/>
                          </a:lnTo>
                          <a:lnTo>
                            <a:pt x="233" y="0"/>
                          </a:lnTo>
                          <a:lnTo>
                            <a:pt x="0" y="0"/>
                          </a:lnTo>
                          <a:lnTo>
                            <a:pt x="0" y="11"/>
                          </a:lnTo>
                          <a:close/>
                        </a:path>
                      </a:pathLst>
                    </a:custGeom>
                    <a:solidFill>
                      <a:srgbClr val="FF3300"/>
                    </a:solidFill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pPr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145728" name="Line 3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82" y="2906"/>
                      <a:ext cx="32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145729" name="Line 3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08" y="2909"/>
                      <a:ext cx="0" cy="93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pPr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336" name="Line 3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013" y="2986"/>
                      <a:ext cx="304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  <p:sp>
                  <p:nvSpPr>
                    <p:cNvPr id="337" name="Line 34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318" y="2989"/>
                      <a:ext cx="0" cy="67"/>
                    </a:xfrm>
                    <a:prstGeom prst="line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round/>
                      <a:headEnd/>
                      <a:tailEnd/>
                    </a:ln>
                  </p:spPr>
                  <p:txBody>
                    <a:bodyPr wrap="square">
                      <a:spAutoFit/>
                    </a:bodyPr>
                    <a:lstStyle/>
                    <a:p>
                      <a:pPr defTabSz="91440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2800">
                        <a:solidFill>
                          <a:srgbClr val="FFFFFF"/>
                        </a:solidFill>
                        <a:latin typeface="Comic Sans MS" pitchFamily="66" charset="0"/>
                        <a:cs typeface="Arial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145464" name="Oval 386"/>
            <p:cNvSpPr>
              <a:spLocks noChangeArrowheads="1"/>
            </p:cNvSpPr>
            <p:nvPr/>
          </p:nvSpPr>
          <p:spPr bwMode="auto">
            <a:xfrm>
              <a:off x="3635991" y="4828249"/>
              <a:ext cx="87175" cy="76200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145461" name="Rectangle 425"/>
          <p:cNvSpPr>
            <a:spLocks noChangeArrowheads="1"/>
          </p:cNvSpPr>
          <p:nvPr/>
        </p:nvSpPr>
        <p:spPr bwMode="auto">
          <a:xfrm>
            <a:off x="107950" y="2184400"/>
            <a:ext cx="558800" cy="203200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  <a:miter lim="800000"/>
            <a:headEnd/>
            <a:tailEnd type="none" w="lg" len="lg"/>
          </a:ln>
        </p:spPr>
        <p:txBody>
          <a:bodyPr wrap="none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145447" name="Rectangle 338"/>
          <p:cNvSpPr>
            <a:spLocks noChangeArrowheads="1"/>
          </p:cNvSpPr>
          <p:nvPr/>
        </p:nvSpPr>
        <p:spPr bwMode="auto">
          <a:xfrm>
            <a:off x="3802627" y="4891088"/>
            <a:ext cx="4360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10</a:t>
            </a:r>
            <a:r>
              <a:rPr lang="en-GB" baseline="30000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-28</a:t>
            </a:r>
          </a:p>
        </p:txBody>
      </p:sp>
      <p:sp>
        <p:nvSpPr>
          <p:cNvPr id="145448" name="Rectangle 339"/>
          <p:cNvSpPr>
            <a:spLocks noChangeArrowheads="1"/>
          </p:cNvSpPr>
          <p:nvPr/>
        </p:nvSpPr>
        <p:spPr bwMode="auto">
          <a:xfrm>
            <a:off x="3802627" y="5233988"/>
            <a:ext cx="4360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10</a:t>
            </a:r>
            <a:r>
              <a:rPr lang="en-GB" baseline="30000" dirty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-29</a:t>
            </a:r>
          </a:p>
        </p:txBody>
      </p:sp>
      <p:grpSp>
        <p:nvGrpSpPr>
          <p:cNvPr id="10" name="Group 348"/>
          <p:cNvGrpSpPr>
            <a:grpSpLocks/>
          </p:cNvGrpSpPr>
          <p:nvPr/>
        </p:nvGrpSpPr>
        <p:grpSpPr bwMode="auto">
          <a:xfrm>
            <a:off x="5384801" y="4029605"/>
            <a:ext cx="3416301" cy="457200"/>
            <a:chOff x="3128" y="2509"/>
            <a:chExt cx="2152" cy="288"/>
          </a:xfrm>
        </p:grpSpPr>
        <p:sp>
          <p:nvSpPr>
            <p:cNvPr id="145719" name="Line 349"/>
            <p:cNvSpPr>
              <a:spLocks noChangeShapeType="1"/>
            </p:cNvSpPr>
            <p:nvPr/>
          </p:nvSpPr>
          <p:spPr bwMode="auto">
            <a:xfrm flipH="1">
              <a:off x="3128" y="2710"/>
              <a:ext cx="328" cy="0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145720" name="Text Box 350"/>
            <p:cNvSpPr txBox="1">
              <a:spLocks noChangeArrowheads="1"/>
            </p:cNvSpPr>
            <p:nvPr/>
          </p:nvSpPr>
          <p:spPr bwMode="auto">
            <a:xfrm>
              <a:off x="3408" y="2509"/>
              <a:ext cx="1872" cy="2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dirty="0">
                  <a:solidFill>
                    <a:srgbClr val="0000FF"/>
                  </a:solidFill>
                  <a:latin typeface="Times New Roman" pitchFamily="18" charset="0"/>
                  <a:cs typeface="Arial" charset="0"/>
                </a:rPr>
                <a:t>d(neutron) </a:t>
              </a:r>
              <a:r>
                <a:rPr lang="en-US" sz="2400" b="1" dirty="0" smtClean="0">
                  <a:solidFill>
                    <a:srgbClr val="0000FF"/>
                  </a:solidFill>
                  <a:latin typeface="Times New Roman" pitchFamily="18" charset="0"/>
                  <a:cs typeface="Arial" charset="0"/>
                  <a:sym typeface="Mathematica1"/>
                </a:rPr>
                <a:t>&lt;</a:t>
              </a:r>
              <a:r>
                <a:rPr lang="en-US" sz="2400" b="1" dirty="0" smtClean="0">
                  <a:solidFill>
                    <a:srgbClr val="0000FF"/>
                  </a:solidFill>
                  <a:latin typeface="Times New Roman" pitchFamily="18" charset="0"/>
                  <a:cs typeface="Arial" charset="0"/>
                </a:rPr>
                <a:t> </a:t>
              </a:r>
              <a:r>
                <a:rPr lang="en-US" sz="2400" b="1" dirty="0">
                  <a:solidFill>
                    <a:srgbClr val="0000FF"/>
                  </a:solidFill>
                  <a:latin typeface="Times New Roman" pitchFamily="18" charset="0"/>
                  <a:cs typeface="Arial" charset="0"/>
                </a:rPr>
                <a:t>3</a:t>
              </a:r>
              <a:r>
                <a:rPr lang="en-US" sz="2400" b="1" dirty="0">
                  <a:solidFill>
                    <a:srgbClr val="0000FF"/>
                  </a:solidFill>
                  <a:latin typeface="Times New Roman" pitchFamily="18" charset="0"/>
                  <a:cs typeface="Times New Roman" pitchFamily="18" charset="0"/>
                  <a:sym typeface="Math1"/>
                </a:rPr>
                <a:t>×</a:t>
              </a:r>
              <a:r>
                <a:rPr lang="en-US" sz="2400" b="1" dirty="0">
                  <a:solidFill>
                    <a:srgbClr val="0000FF"/>
                  </a:solidFill>
                  <a:latin typeface="Times New Roman" pitchFamily="18" charset="0"/>
                  <a:cs typeface="Arial" charset="0"/>
                </a:rPr>
                <a:t>10</a:t>
              </a:r>
              <a:r>
                <a:rPr lang="en-US" sz="2400" b="1" baseline="30000" dirty="0">
                  <a:solidFill>
                    <a:srgbClr val="0000FF"/>
                  </a:solidFill>
                  <a:latin typeface="Times New Roman" pitchFamily="18" charset="0"/>
                  <a:cs typeface="Arial" charset="0"/>
                </a:rPr>
                <a:t>-26</a:t>
              </a:r>
              <a:endParaRPr lang="en-US" sz="2400" b="1" dirty="0">
                <a:solidFill>
                  <a:srgbClr val="0000FF"/>
                </a:solidFill>
                <a:latin typeface="Times New Roman" pitchFamily="18" charset="0"/>
                <a:cs typeface="Arial" charset="0"/>
              </a:endParaRPr>
            </a:p>
          </p:txBody>
        </p:sp>
      </p:grpSp>
      <p:sp>
        <p:nvSpPr>
          <p:cNvPr id="341" name="Rectangle 178"/>
          <p:cNvSpPr>
            <a:spLocks noChangeArrowheads="1"/>
          </p:cNvSpPr>
          <p:nvPr/>
        </p:nvSpPr>
        <p:spPr bwMode="auto">
          <a:xfrm>
            <a:off x="3794663" y="4294188"/>
            <a:ext cx="43601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10</a:t>
            </a:r>
            <a:r>
              <a:rPr lang="en-GB" baseline="30000" dirty="0" smtClean="0">
                <a:solidFill>
                  <a:srgbClr val="FFFFFF"/>
                </a:solidFill>
                <a:latin typeface="Times New Roman" pitchFamily="18" charset="0"/>
                <a:cs typeface="Arial" charset="0"/>
              </a:rPr>
              <a:t>-26</a:t>
            </a:r>
            <a:endParaRPr lang="en-GB" baseline="30000" dirty="0">
              <a:solidFill>
                <a:srgbClr val="FFFFFF"/>
              </a:solidFill>
              <a:latin typeface="Times New Roman" pitchFamily="18" charset="0"/>
              <a:cs typeface="Arial" charset="0"/>
            </a:endParaRPr>
          </a:p>
        </p:txBody>
      </p:sp>
      <p:grpSp>
        <p:nvGrpSpPr>
          <p:cNvPr id="345" name="Group 344"/>
          <p:cNvGrpSpPr/>
          <p:nvPr/>
        </p:nvGrpSpPr>
        <p:grpSpPr>
          <a:xfrm>
            <a:off x="2921000" y="4162900"/>
            <a:ext cx="844460" cy="1097077"/>
            <a:chOff x="2921000" y="4162900"/>
            <a:chExt cx="844460" cy="1097077"/>
          </a:xfrm>
        </p:grpSpPr>
        <p:grpSp>
          <p:nvGrpSpPr>
            <p:cNvPr id="340" name="Group 339"/>
            <p:cNvGrpSpPr/>
            <p:nvPr/>
          </p:nvGrpSpPr>
          <p:grpSpPr>
            <a:xfrm>
              <a:off x="2921000" y="4786355"/>
              <a:ext cx="844460" cy="473622"/>
              <a:chOff x="2616200" y="5023421"/>
              <a:chExt cx="844460" cy="473622"/>
            </a:xfrm>
          </p:grpSpPr>
          <p:sp>
            <p:nvSpPr>
              <p:cNvPr id="145462" name="Oval 372"/>
              <p:cNvSpPr>
                <a:spLocks noChangeAspect="1" noChangeArrowheads="1"/>
              </p:cNvSpPr>
              <p:nvPr/>
            </p:nvSpPr>
            <p:spPr bwMode="auto">
              <a:xfrm>
                <a:off x="3280660" y="5023421"/>
                <a:ext cx="180000" cy="180000"/>
              </a:xfrm>
              <a:prstGeom prst="ellipse">
                <a:avLst/>
              </a:prstGeom>
              <a:noFill/>
              <a:ln w="25400">
                <a:solidFill>
                  <a:schemeClr val="bg1"/>
                </a:solidFill>
                <a:round/>
                <a:headEnd/>
                <a:tailEnd type="none" w="lg" len="lg"/>
              </a:ln>
            </p:spPr>
            <p:txBody>
              <a:bodyPr wrap="square" anchor="ctr">
                <a:spAutoFit/>
              </a:bodyPr>
              <a:lstStyle/>
              <a:p>
                <a:pPr defTabSz="9144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sz="280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  <p:sp>
            <p:nvSpPr>
              <p:cNvPr id="339" name="TextBox 338"/>
              <p:cNvSpPr txBox="1"/>
              <p:nvPr/>
            </p:nvSpPr>
            <p:spPr>
              <a:xfrm>
                <a:off x="2616200" y="5096933"/>
                <a:ext cx="65594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2000" dirty="0" err="1" smtClean="0">
                    <a:solidFill>
                      <a:srgbClr val="FFFFFF"/>
                    </a:solidFill>
                    <a:latin typeface="Comic Sans MS" pitchFamily="66" charset="0"/>
                    <a:cs typeface="Arial" charset="0"/>
                  </a:rPr>
                  <a:t>YbF</a:t>
                </a:r>
                <a:endParaRPr lang="en-GB" sz="2000" dirty="0">
                  <a:solidFill>
                    <a:srgbClr val="FFFFFF"/>
                  </a:solidFill>
                  <a:latin typeface="Comic Sans MS" pitchFamily="66" charset="0"/>
                  <a:cs typeface="Arial" charset="0"/>
                </a:endParaRPr>
              </a:p>
            </p:txBody>
          </p:sp>
        </p:grpSp>
        <p:sp>
          <p:nvSpPr>
            <p:cNvPr id="342" name="Oval 372"/>
            <p:cNvSpPr>
              <a:spLocks noChangeAspect="1" noChangeArrowheads="1"/>
            </p:cNvSpPr>
            <p:nvPr/>
          </p:nvSpPr>
          <p:spPr bwMode="auto">
            <a:xfrm>
              <a:off x="3126724" y="4162900"/>
              <a:ext cx="180000" cy="180000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none" w="lg" len="lg"/>
            </a:ln>
          </p:spPr>
          <p:txBody>
            <a:bodyPr wrap="square" anchor="ctr">
              <a:spAutoFit/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800">
                <a:solidFill>
                  <a:srgbClr val="FFFFFF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343" name="Oval 16"/>
          <p:cNvSpPr>
            <a:spLocks noChangeArrowheads="1"/>
          </p:cNvSpPr>
          <p:nvPr/>
        </p:nvSpPr>
        <p:spPr bwMode="auto">
          <a:xfrm>
            <a:off x="3177719" y="4210597"/>
            <a:ext cx="79375" cy="841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FFFFFF"/>
              </a:solidFill>
              <a:latin typeface="Comic Sans MS" pitchFamily="66" charset="0"/>
              <a:cs typeface="Arial" charset="0"/>
            </a:endParaRPr>
          </a:p>
        </p:txBody>
      </p:sp>
      <p:cxnSp>
        <p:nvCxnSpPr>
          <p:cNvPr id="347" name="Straight Connector 346"/>
          <p:cNvCxnSpPr/>
          <p:nvPr/>
        </p:nvCxnSpPr>
        <p:spPr bwMode="auto">
          <a:xfrm>
            <a:off x="3088794" y="4052454"/>
            <a:ext cx="1053715" cy="1496291"/>
          </a:xfrm>
          <a:prstGeom prst="line">
            <a:avLst/>
          </a:prstGeom>
          <a:noFill/>
          <a:ln w="19050" cap="flat" cmpd="sng" algn="ctr">
            <a:solidFill>
              <a:schemeClr val="bg1"/>
            </a:solidFill>
            <a:prstDash val="dashDot"/>
            <a:round/>
            <a:headEnd type="none" w="med" len="med"/>
            <a:tailEnd type="none" w="lg" len="lg"/>
          </a:ln>
          <a:effectLst/>
        </p:spPr>
      </p:cxnSp>
      <p:sp>
        <p:nvSpPr>
          <p:cNvPr id="346" name="Slide Number Placeholder 16"/>
          <p:cNvSpPr txBox="1">
            <a:spLocks/>
          </p:cNvSpPr>
          <p:nvPr/>
        </p:nvSpPr>
        <p:spPr bwMode="auto">
          <a:xfrm>
            <a:off x="699516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B6856BB-8F34-4D2C-A22B-614AF34B30B9}" type="slidenum">
              <a:rPr lang="en-GB" sz="1400" smtClean="0">
                <a:solidFill>
                  <a:srgbClr val="00FFFF"/>
                </a:solidFill>
                <a:latin typeface="Times New Roman"/>
                <a:cs typeface="Arial" charset="0"/>
              </a:rPr>
              <a:pPr algn="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47</a:t>
            </a:fld>
            <a:endParaRPr lang="en-GB" sz="1400" dirty="0">
              <a:solidFill>
                <a:srgbClr val="00FFFF"/>
              </a:solidFill>
              <a:latin typeface="Times New Roman"/>
              <a:cs typeface="Arial" charset="0"/>
            </a:endParaRPr>
          </a:p>
        </p:txBody>
      </p:sp>
      <p:sp>
        <p:nvSpPr>
          <p:cNvPr id="348" name="TextBox 347"/>
          <p:cNvSpPr txBox="1"/>
          <p:nvPr/>
        </p:nvSpPr>
        <p:spPr>
          <a:xfrm>
            <a:off x="4370408" y="6400800"/>
            <a:ext cx="3983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[From Ed Hinds’ talk @ Liverpool 2013]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506364"/>
      </p:ext>
    </p:extLst>
  </p:cSld>
  <p:clrMapOvr>
    <a:masterClrMapping/>
  </p:clrMapOvr>
  <p:transition xmlns:p14="http://schemas.microsoft.com/office/powerpoint/2010/main">
    <p:fade thruBlk="1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tvienna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1163"/>
            <a:ext cx="9144000" cy="646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2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7803" y="50800"/>
            <a:ext cx="71108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Kinoshita et al: g-2 in QED at 5-loop order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46788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図 10" descr="スクリーンショット 2012-07-04 14.37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700" y="1145420"/>
            <a:ext cx="7866722" cy="5526567"/>
          </a:xfrm>
          <a:prstGeom prst="rect">
            <a:avLst/>
          </a:prstGeom>
        </p:spPr>
      </p:pic>
      <p:sp>
        <p:nvSpPr>
          <p:cNvPr id="7" name="テキスト ボックス 13"/>
          <p:cNvSpPr txBox="1"/>
          <p:nvPr/>
        </p:nvSpPr>
        <p:spPr>
          <a:xfrm>
            <a:off x="0" y="863029"/>
            <a:ext cx="2236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kern="1200" dirty="0" smtClean="0"/>
              <a:t>T. Aoyama, M. Hayakawa,</a:t>
            </a:r>
          </a:p>
          <a:p>
            <a:r>
              <a:rPr kumimoji="1" lang="en-US" altLang="ja-JP" sz="1200" kern="1200" dirty="0" smtClean="0"/>
              <a:t>T. Kinoshita, M. </a:t>
            </a:r>
            <a:r>
              <a:rPr kumimoji="1" lang="en-US" altLang="ja-JP" sz="1200" kern="1200" dirty="0" err="1" smtClean="0"/>
              <a:t>Nio</a:t>
            </a:r>
            <a:r>
              <a:rPr lang="en-US" altLang="ja-JP" sz="1200" kern="1200" dirty="0"/>
              <a:t> </a:t>
            </a:r>
            <a:r>
              <a:rPr kumimoji="1" lang="en-US" altLang="ja-JP" sz="1200" kern="1200" dirty="0" smtClean="0"/>
              <a:t>(PRL, 2012)</a:t>
            </a:r>
            <a:endParaRPr kumimoji="1" lang="ja-JP" altLang="en-US" sz="1200" kern="1200" dirty="0"/>
          </a:p>
        </p:txBody>
      </p:sp>
    </p:spTree>
    <p:extLst>
      <p:ext uri="{BB962C8B-B14F-4D97-AF65-F5344CB8AC3E}">
        <p14:creationId xmlns:p14="http://schemas.microsoft.com/office/powerpoint/2010/main" val="2697083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7803" y="50800"/>
            <a:ext cx="711084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Kinoshita et al: g-2 in QED at 5-loop order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46788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" name="図 7" descr="スクリーンショット 2013-02-20 12.43.3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00" y="1281677"/>
            <a:ext cx="8242844" cy="1882981"/>
          </a:xfrm>
          <a:prstGeom prst="rect">
            <a:avLst/>
          </a:prstGeom>
        </p:spPr>
      </p:pic>
      <p:sp>
        <p:nvSpPr>
          <p:cNvPr id="7" name="テキスト ボックス 4"/>
          <p:cNvSpPr txBox="1"/>
          <p:nvPr/>
        </p:nvSpPr>
        <p:spPr>
          <a:xfrm>
            <a:off x="5680477" y="912345"/>
            <a:ext cx="3108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kern="1200" dirty="0" smtClean="0">
                <a:solidFill>
                  <a:schemeClr val="bg1">
                    <a:lumMod val="50000"/>
                  </a:schemeClr>
                </a:solidFill>
              </a:rPr>
              <a:t>[From M</a:t>
            </a:r>
            <a:r>
              <a:rPr kumimoji="1" lang="en-US" altLang="ja-JP" kern="1200" dirty="0" smtClean="0">
                <a:solidFill>
                  <a:schemeClr val="bg1">
                    <a:lumMod val="50000"/>
                  </a:schemeClr>
                </a:solidFill>
              </a:rPr>
              <a:t>. Hayakawa (tau2012</a:t>
            </a:r>
            <a:r>
              <a:rPr kumimoji="1" lang="en-US" altLang="ja-JP" kern="1200" dirty="0" smtClean="0">
                <a:solidFill>
                  <a:schemeClr val="bg1">
                    <a:lumMod val="50000"/>
                  </a:schemeClr>
                </a:solidFill>
              </a:rPr>
              <a:t>)]</a:t>
            </a:r>
            <a:endParaRPr kumimoji="1" lang="ja-JP" altLang="en-US" kern="12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8" name="図 3" descr="スクリーンショット 2012-09-28 11.06.1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73" y="3292352"/>
            <a:ext cx="7559415" cy="3082394"/>
          </a:xfrm>
          <a:prstGeom prst="rect">
            <a:avLst/>
          </a:prstGeom>
        </p:spPr>
      </p:pic>
      <p:sp>
        <p:nvSpPr>
          <p:cNvPr id="9" name="角丸四角形吹き出し 14"/>
          <p:cNvSpPr/>
          <p:nvPr/>
        </p:nvSpPr>
        <p:spPr>
          <a:xfrm>
            <a:off x="7913935" y="4847318"/>
            <a:ext cx="883512" cy="538424"/>
          </a:xfrm>
          <a:prstGeom prst="wedgeRoundRectCallout">
            <a:avLst>
              <a:gd name="adj1" fmla="val -69833"/>
              <a:gd name="adj2" fmla="val 88306"/>
              <a:gd name="adj3" fmla="val 16667"/>
            </a:avLst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kern="1200" dirty="0" smtClean="0"/>
              <a:t>NEW!</a:t>
            </a:r>
            <a:endParaRPr kumimoji="1" lang="ja-JP" altLang="en-US" kern="1200" dirty="0"/>
          </a:p>
        </p:txBody>
      </p:sp>
      <p:sp>
        <p:nvSpPr>
          <p:cNvPr id="10" name="正方形/長方形 15"/>
          <p:cNvSpPr/>
          <p:nvPr/>
        </p:nvSpPr>
        <p:spPr>
          <a:xfrm>
            <a:off x="1072682" y="5523387"/>
            <a:ext cx="6629963" cy="345212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 kern="1200"/>
          </a:p>
        </p:txBody>
      </p:sp>
      <p:sp>
        <p:nvSpPr>
          <p:cNvPr id="11" name="TextBox 10"/>
          <p:cNvSpPr txBox="1"/>
          <p:nvPr/>
        </p:nvSpPr>
        <p:spPr>
          <a:xfrm>
            <a:off x="404800" y="912345"/>
            <a:ext cx="49856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 triumph of </a:t>
            </a:r>
            <a:r>
              <a:rPr lang="en-US" sz="2000" dirty="0" err="1" smtClean="0">
                <a:solidFill>
                  <a:srgbClr val="FF0000"/>
                </a:solidFill>
              </a:rPr>
              <a:t>perturbative</a:t>
            </a:r>
            <a:r>
              <a:rPr lang="en-US" sz="2000" dirty="0" smtClean="0">
                <a:solidFill>
                  <a:srgbClr val="FF0000"/>
                </a:solidFill>
              </a:rPr>
              <a:t> QFT and computing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002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86354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Status of the </a:t>
            </a:r>
            <a:r>
              <a:rPr lang="en-US" sz="3200" dirty="0" err="1" smtClean="0">
                <a:solidFill>
                  <a:schemeClr val="bg1"/>
                </a:solidFill>
              </a:rPr>
              <a:t>muon</a:t>
            </a:r>
            <a:r>
              <a:rPr lang="en-US" sz="3200" dirty="0" smtClean="0">
                <a:solidFill>
                  <a:schemeClr val="bg1"/>
                </a:solidFill>
              </a:rPr>
              <a:t> g-2 SM prediction: </a:t>
            </a:r>
            <a:r>
              <a:rPr lang="en-US" sz="3200" dirty="0" err="1" smtClean="0">
                <a:solidFill>
                  <a:srgbClr val="FF0000"/>
                </a:solidFill>
              </a:rPr>
              <a:t>hadronic</a:t>
            </a:r>
            <a:r>
              <a:rPr lang="en-US" sz="3200" dirty="0" smtClean="0">
                <a:solidFill>
                  <a:srgbClr val="FF0000"/>
                </a:solidFill>
              </a:rPr>
              <a:t> VP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46788"/>
            <a:ext cx="40378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Use of data compilation for </a:t>
            </a:r>
            <a:r>
              <a:rPr lang="en-US" sz="2000" dirty="0" err="1" smtClean="0">
                <a:solidFill>
                  <a:srgbClr val="0000FF"/>
                </a:solidFill>
              </a:rPr>
              <a:t>hadr</a:t>
            </a:r>
            <a:r>
              <a:rPr lang="en-US" sz="2000" dirty="0" smtClean="0">
                <a:solidFill>
                  <a:srgbClr val="0000FF"/>
                </a:solidFill>
              </a:rPr>
              <a:t>. VP:</a:t>
            </a:r>
            <a:endParaRPr lang="en-US" sz="2000" dirty="0" smtClean="0">
              <a:solidFill>
                <a:srgbClr val="0000FF"/>
              </a:solidFill>
            </a:endParaRPr>
          </a:p>
        </p:txBody>
      </p:sp>
      <p:pic>
        <p:nvPicPr>
          <p:cNvPr id="6" name="コンテンツ プレースホルダー 5" descr="スクリーンショット 2012-09-29 7.56.43.png"/>
          <p:cNvPicPr>
            <a:picLocks noGrp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58" t="6407" r="-2891"/>
          <a:stretch/>
        </p:blipFill>
        <p:spPr>
          <a:xfrm>
            <a:off x="127955" y="1499187"/>
            <a:ext cx="3984401" cy="3826856"/>
          </a:xfrm>
          <a:prstGeom prst="rect">
            <a:avLst/>
          </a:prstGeom>
        </p:spPr>
      </p:pic>
      <p:pic>
        <p:nvPicPr>
          <p:cNvPr id="7" name="図 9" descr="スクリーンショット 2012-09-29 7.59.0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3" y="5601995"/>
            <a:ext cx="3711784" cy="8946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58807" y="1077576"/>
            <a:ext cx="42138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from many </a:t>
            </a:r>
            <a:r>
              <a:rPr lang="en-US" dirty="0" err="1" smtClean="0"/>
              <a:t>exps</a:t>
            </a:r>
            <a:r>
              <a:rPr lang="en-US" dirty="0" smtClean="0"/>
              <a:t>. for many final states </a:t>
            </a:r>
          </a:p>
          <a:p>
            <a:r>
              <a:rPr lang="en-US" dirty="0" smtClean="0"/>
              <a:t>from many experiments;</a:t>
            </a:r>
          </a:p>
          <a:p>
            <a:r>
              <a:rPr lang="en-US" dirty="0"/>
              <a:t> </a:t>
            </a:r>
            <a:r>
              <a:rPr lang="en-US" dirty="0" smtClean="0"/>
              <a:t>- traditional `</a:t>
            </a:r>
            <a:r>
              <a:rPr lang="en-US" dirty="0" smtClean="0">
                <a:solidFill>
                  <a:srgbClr val="3366FF"/>
                </a:solidFill>
              </a:rPr>
              <a:t>scan</a:t>
            </a:r>
            <a:r>
              <a:rPr lang="en-US" dirty="0" smtClean="0"/>
              <a:t>’ (tunable </a:t>
            </a:r>
            <a:r>
              <a:rPr lang="en-US" dirty="0" err="1" smtClean="0"/>
              <a:t>e+e</a:t>
            </a:r>
            <a:r>
              <a:rPr lang="en-US" dirty="0" smtClean="0"/>
              <a:t>- beams)</a:t>
            </a:r>
          </a:p>
          <a:p>
            <a:r>
              <a:rPr lang="en-US" dirty="0"/>
              <a:t> </a:t>
            </a:r>
            <a:r>
              <a:rPr lang="en-US" dirty="0" smtClean="0"/>
              <a:t>- `</a:t>
            </a:r>
            <a:r>
              <a:rPr lang="en-US" dirty="0" err="1" smtClean="0">
                <a:solidFill>
                  <a:srgbClr val="3366FF"/>
                </a:solidFill>
              </a:rPr>
              <a:t>Radiative</a:t>
            </a:r>
            <a:r>
              <a:rPr lang="en-US" dirty="0" smtClean="0">
                <a:solidFill>
                  <a:srgbClr val="3366FF"/>
                </a:solidFill>
              </a:rPr>
              <a:t> Return</a:t>
            </a:r>
            <a:r>
              <a:rPr lang="en-US" dirty="0" smtClean="0"/>
              <a:t>’ at meson factories, </a:t>
            </a:r>
            <a:r>
              <a:rPr lang="en-US" dirty="0" err="1" smtClean="0"/>
              <a:t>eg</a:t>
            </a:r>
            <a:endParaRPr lang="en-US" dirty="0"/>
          </a:p>
        </p:txBody>
      </p:sp>
      <p:pic>
        <p:nvPicPr>
          <p:cNvPr id="8" name="コンテンツ プレースホルダー 6" descr="スクリーンショット 2013-02-21 10.21.37.png"/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6048" r="-46048"/>
          <a:stretch>
            <a:fillRect/>
          </a:stretch>
        </p:blipFill>
        <p:spPr>
          <a:xfrm>
            <a:off x="2616200" y="2319041"/>
            <a:ext cx="7775870" cy="4276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688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64247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Status of the </a:t>
            </a:r>
            <a:r>
              <a:rPr lang="en-US" sz="3200" dirty="0" err="1" smtClean="0">
                <a:solidFill>
                  <a:schemeClr val="bg1"/>
                </a:solidFill>
              </a:rPr>
              <a:t>muon</a:t>
            </a:r>
            <a:r>
              <a:rPr lang="en-US" sz="3200" dirty="0" smtClean="0">
                <a:solidFill>
                  <a:schemeClr val="bg1"/>
                </a:solidFill>
              </a:rPr>
              <a:t> g-2 SM prediction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46788"/>
            <a:ext cx="72602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Several groups have produced </a:t>
            </a:r>
            <a:r>
              <a:rPr lang="en-US" sz="2000" dirty="0" err="1" smtClean="0"/>
              <a:t>hadronic</a:t>
            </a:r>
            <a:r>
              <a:rPr lang="en-US" sz="2000" dirty="0" smtClean="0"/>
              <a:t> compilations over the years.</a:t>
            </a:r>
          </a:p>
          <a:p>
            <a:r>
              <a:rPr lang="en-US" sz="2000" dirty="0"/>
              <a:t> </a:t>
            </a:r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Here: 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Hagiwara+Liao</a:t>
            </a:r>
            <a:r>
              <a:rPr lang="en-US" sz="2000" dirty="0" err="1" smtClean="0">
                <a:solidFill>
                  <a:schemeClr val="bg1">
                    <a:lumMod val="50000"/>
                  </a:schemeClr>
                </a:solidFill>
              </a:rPr>
              <a:t>+Martin+Nomura+T</a:t>
            </a:r>
            <a:endParaRPr lang="en-US" sz="20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図 39" descr="スクリーンショット 2012-03-23 18.44.5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33" y="1970118"/>
            <a:ext cx="8690048" cy="4566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419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762000"/>
          </a:xfrm>
          <a:prstGeom prst="rect">
            <a:avLst/>
          </a:prstGeom>
          <a:solidFill>
            <a:schemeClr val="bg1">
              <a:lumMod val="65000"/>
            </a:schemeClr>
          </a:solidFill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0133" y="50800"/>
            <a:ext cx="90372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Status of the g-2 SM prediction:                                  ?!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0133" y="1046788"/>
            <a:ext cx="1846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3" name="Picture 2" descr="a_sm_history_20Apr201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611" y="1046788"/>
            <a:ext cx="4404911" cy="44049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0896" y="909004"/>
            <a:ext cx="22282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</a:rPr>
              <a:t>Recent history plot:</a:t>
            </a:r>
            <a:endParaRPr lang="en-US" sz="20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0133" y="5315453"/>
            <a:ext cx="41735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SM prediction consolidated</a:t>
            </a:r>
            <a:r>
              <a:rPr lang="en-US" dirty="0" smtClean="0"/>
              <a:t>, </a:t>
            </a:r>
          </a:p>
          <a:p>
            <a:r>
              <a:rPr lang="en-US" dirty="0" smtClean="0"/>
              <a:t>though `the devil is in the detail’;</a:t>
            </a:r>
          </a:p>
          <a:p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EXP+TH will have to work hard to match 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 planned exp. improvements (see below):  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97400" y="5038454"/>
            <a:ext cx="4208905" cy="147732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More </a:t>
            </a:r>
            <a:r>
              <a:rPr lang="en-US" dirty="0" err="1" smtClean="0"/>
              <a:t>hadronic</a:t>
            </a:r>
            <a:r>
              <a:rPr lang="en-US" dirty="0" smtClean="0"/>
              <a:t> cross section data from: </a:t>
            </a:r>
          </a:p>
          <a:p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3366FF"/>
                </a:solidFill>
              </a:rPr>
              <a:t>KLOE, </a:t>
            </a:r>
            <a:r>
              <a:rPr lang="en-US" dirty="0" err="1" smtClean="0">
                <a:solidFill>
                  <a:srgbClr val="3366FF"/>
                </a:solidFill>
              </a:rPr>
              <a:t>BaBar</a:t>
            </a:r>
            <a:r>
              <a:rPr lang="en-US" dirty="0" smtClean="0">
                <a:solidFill>
                  <a:srgbClr val="3366FF"/>
                </a:solidFill>
              </a:rPr>
              <a:t>, Belle(II), CMD-3, SND, BESIII</a:t>
            </a:r>
            <a:endParaRPr lang="en-US" dirty="0">
              <a:solidFill>
                <a:srgbClr val="3366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Radiative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corrections/Monte Carlos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Improved model predictions for l-by-l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Lattice QCD</a:t>
            </a:r>
          </a:p>
        </p:txBody>
      </p:sp>
      <p:pic>
        <p:nvPicPr>
          <p:cNvPr id="9" name="Picture 8" descr="RadRet_vs_NewFit-b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5123" y="1309114"/>
            <a:ext cx="5098877" cy="35692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29200" y="983270"/>
            <a:ext cx="3609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combination can be non-trivial:</a:t>
            </a:r>
            <a:endParaRPr lang="en-US" dirty="0"/>
          </a:p>
        </p:txBody>
      </p:sp>
      <p:pic>
        <p:nvPicPr>
          <p:cNvPr id="11" name="Picture 10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02" y="144633"/>
            <a:ext cx="2802467" cy="490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815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WIDTH" val="111"/>
  <p:tag name="PICTUREFILESIZE" val="6151"/>
  <p:tag name="SOURCE" val="\documentclass{slides}\pagestyle{empty}&#10;\begin{document}&#10;$\omega_a={q\over m}a_{\mu}B$&#10;\end{document}&#10;"/>
  <p:tag name="EXTERNALNAME" val="TP_tmp"/>
  <p:tag name="BLEND" val="0"/>
  <p:tag name="TRANSPARENT" val="1"/>
  <p:tag name="KEEPFILES" val="0"/>
  <p:tag name="DEBUGPAUSE" val="0"/>
  <p:tag name="RESOLUTION" val="1200"/>
  <p:tag name="WORKAROUNDTRANSPARENCYBUG" val="0"/>
  <p:tag name="ALLOWFONTSUBSTITUTION" val="0"/>
  <p:tag name="BITMAPFORMAT" val="pngmono"/>
</p:tagLst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2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bg1"/>
          </a:solidFill>
          <a:prstDash val="solid"/>
          <a:round/>
          <a:headEnd type="none" w="med" len="med"/>
          <a:tailEnd type="none" w="lg" len="lg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標準デザイン">
  <a:themeElements>
    <a:clrScheme name="8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標準デザイン">
      <a:majorFont>
        <a:latin typeface="Arial"/>
        <a:ea typeface="ヒラギノ角ゴ ProN W6"/>
        <a:cs typeface="ヒラギノ角ゴ ProN W6"/>
      </a:majorFont>
      <a:minorFont>
        <a:latin typeface="Arial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>
            <a:alphaModFix amt="30000"/>
          </a:blip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6350" cap="flat" cmpd="sng" algn="ctr">
              <a:solidFill>
                <a:srgbClr val="FFFFFF">
                  <a:alpha val="29999"/>
                </a:srgbClr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24D43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>
            <a:alphaModFix amt="30000"/>
          </a:blip>
          <a:srcRect/>
          <a:tile tx="0" ty="0" sx="100000" sy="100000" flip="none" algn="tl"/>
        </a:blipFill>
        <a:ln>
          <a:noFill/>
        </a:ln>
        <a:effectLst/>
        <a:extLst>
          <a:ext uri="{91240B29-F687-4f45-9708-019B960494DF}">
            <a14:hiddenLine xmlns:a14="http://schemas.microsoft.com/office/drawing/2010/main" w="6350" cap="flat" cmpd="sng" algn="ctr">
              <a:solidFill>
                <a:srgbClr val="FFFFFF">
                  <a:alpha val="29999"/>
                </a:srgbClr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>
            <a:ln>
              <a:noFill/>
            </a:ln>
            <a:solidFill>
              <a:srgbClr val="424D43"/>
            </a:solidFill>
            <a:effectLst/>
            <a:latin typeface="Palatino" charset="0"/>
            <a:ea typeface="ヒラギノ明朝 ProN W3" charset="0"/>
            <a:cs typeface="ヒラギノ明朝 ProN W3" charset="0"/>
            <a:sym typeface="Palatino" charset="0"/>
          </a:defRPr>
        </a:defPPr>
      </a:lstStyle>
    </a:lnDef>
  </a:objectDefaults>
  <a:extraClrSchemeLst>
    <a:extraClrScheme>
      <a:clrScheme name="8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7_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テーマ">
  <a:themeElements>
    <a:clrScheme name="ビジネス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キュート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11124</TotalTime>
  <Words>2988</Words>
  <Application>Microsoft Macintosh PowerPoint</Application>
  <PresentationFormat>On-screen Show (4:3)</PresentationFormat>
  <Paragraphs>562</Paragraphs>
  <Slides>48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6" baseType="lpstr">
      <vt:lpstr>Office Theme</vt:lpstr>
      <vt:lpstr>5_Blank Presentation</vt:lpstr>
      <vt:lpstr>Blank Presentation</vt:lpstr>
      <vt:lpstr>12_Blank Presentation</vt:lpstr>
      <vt:lpstr>8_標準デザイン</vt:lpstr>
      <vt:lpstr>7_標準デザイン</vt:lpstr>
      <vt:lpstr>Office テーマ</vt:lpstr>
      <vt:lpstr>Designer Drawing</vt:lpstr>
      <vt:lpstr>Precision Physics with leptons:  g-2, LFV and EDMs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Spares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Lancaster</dc:creator>
  <cp:lastModifiedBy>Thomas Teubner</cp:lastModifiedBy>
  <cp:revision>187</cp:revision>
  <dcterms:created xsi:type="dcterms:W3CDTF">2013-03-27T11:28:50Z</dcterms:created>
  <dcterms:modified xsi:type="dcterms:W3CDTF">2013-04-09T02:24:03Z</dcterms:modified>
</cp:coreProperties>
</file>