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1" r:id="rId2"/>
    <p:sldMasterId id="2147483673" r:id="rId3"/>
    <p:sldMasterId id="2147483674" r:id="rId4"/>
    <p:sldMasterId id="2147483675" r:id="rId5"/>
    <p:sldMasterId id="2147483676" r:id="rId6"/>
    <p:sldMasterId id="2147483677" r:id="rId7"/>
    <p:sldMasterId id="2147483678" r:id="rId8"/>
    <p:sldMasterId id="2147483679" r:id="rId9"/>
    <p:sldMasterId id="2147483680" r:id="rId10"/>
    <p:sldMasterId id="2147483681" r:id="rId11"/>
    <p:sldMasterId id="2147483682" r:id="rId12"/>
    <p:sldMasterId id="2147483683" r:id="rId13"/>
    <p:sldMasterId id="2147483684" r:id="rId14"/>
    <p:sldMasterId id="2147483685" r:id="rId15"/>
    <p:sldMasterId id="2147483686" r:id="rId16"/>
    <p:sldMasterId id="2147484039" r:id="rId17"/>
  </p:sldMasterIdLst>
  <p:notesMasterIdLst>
    <p:notesMasterId r:id="rId35"/>
  </p:notesMasterIdLst>
  <p:handoutMasterIdLst>
    <p:handoutMasterId r:id="rId36"/>
  </p:handoutMasterIdLst>
  <p:sldIdLst>
    <p:sldId id="256" r:id="rId18"/>
    <p:sldId id="363" r:id="rId19"/>
    <p:sldId id="368" r:id="rId20"/>
    <p:sldId id="369" r:id="rId21"/>
    <p:sldId id="376" r:id="rId22"/>
    <p:sldId id="449" r:id="rId23"/>
    <p:sldId id="438" r:id="rId24"/>
    <p:sldId id="433" r:id="rId25"/>
    <p:sldId id="434" r:id="rId26"/>
    <p:sldId id="436" r:id="rId27"/>
    <p:sldId id="443" r:id="rId28"/>
    <p:sldId id="445" r:id="rId29"/>
    <p:sldId id="446" r:id="rId30"/>
    <p:sldId id="447" r:id="rId31"/>
    <p:sldId id="448" r:id="rId32"/>
    <p:sldId id="450" r:id="rId33"/>
    <p:sldId id="451" r:id="rId34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129" algn="ctr" rtl="0" fontAlgn="base">
      <a:spcBef>
        <a:spcPct val="0"/>
      </a:spcBef>
      <a:spcAft>
        <a:spcPct val="0"/>
      </a:spcAft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260" algn="ctr" rtl="0" fontAlgn="base">
      <a:spcBef>
        <a:spcPct val="0"/>
      </a:spcBef>
      <a:spcAft>
        <a:spcPct val="0"/>
      </a:spcAft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390" algn="ctr" rtl="0" fontAlgn="base">
      <a:spcBef>
        <a:spcPct val="0"/>
      </a:spcBef>
      <a:spcAft>
        <a:spcPct val="0"/>
      </a:spcAft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518" algn="ctr" rtl="0" fontAlgn="base">
      <a:spcBef>
        <a:spcPct val="0"/>
      </a:spcBef>
      <a:spcAft>
        <a:spcPct val="0"/>
      </a:spcAft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5650" algn="l" defTabSz="457129" rtl="0" eaLnBrk="1" latinLnBrk="0" hangingPunct="1"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2778" algn="l" defTabSz="457129" rtl="0" eaLnBrk="1" latinLnBrk="0" hangingPunct="1"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199909" algn="l" defTabSz="457129" rtl="0" eaLnBrk="1" latinLnBrk="0" hangingPunct="1"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039" algn="l" defTabSz="457129" rtl="0" eaLnBrk="1" latinLnBrk="0" hangingPunct="1">
      <a:defRPr sz="43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FF00"/>
    <a:srgbClr val="FFFF66"/>
    <a:srgbClr val="808000"/>
    <a:srgbClr val="CCCCFD"/>
    <a:srgbClr val="FFFFFF"/>
    <a:srgbClr val="7F7F7F"/>
    <a:srgbClr val="FF8000"/>
    <a:srgbClr val="80FF0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85" autoAdjust="0"/>
  </p:normalViewPr>
  <p:slideViewPr>
    <p:cSldViewPr>
      <p:cViewPr varScale="1">
        <p:scale>
          <a:sx n="65" d="100"/>
          <a:sy n="65" d="100"/>
        </p:scale>
        <p:origin x="-1096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<Relationship Id="rId28" Type="http://schemas.openxmlformats.org/officeDocument/2006/relationships/slide" Target="slides/slide11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3.xml"/><Relationship Id="rId31" Type="http://schemas.openxmlformats.org/officeDocument/2006/relationships/slide" Target="slides/slide14.xml"/><Relationship Id="rId32" Type="http://schemas.openxmlformats.org/officeDocument/2006/relationships/slide" Target="slides/slide15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6.xml"/><Relationship Id="rId34" Type="http://schemas.openxmlformats.org/officeDocument/2006/relationships/slide" Target="slides/slide17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595F07-BAB7-904A-8792-D458E25C1430}" type="datetimeFigureOut">
              <a:rPr lang="en-US"/>
              <a:pPr>
                <a:defRPr/>
              </a:pPr>
              <a:t>08/04/2013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5C27681-442D-BF46-8B18-593911215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77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9092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Gill Sans" charset="0"/>
        <a:ea typeface="ＭＳ Ｐゴシック" charset="0"/>
        <a:cs typeface="ＭＳ Ｐゴシック" charset="0"/>
      </a:defRPr>
    </a:lvl1pPr>
    <a:lvl2pPr marL="457129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Gill Sans" charset="0"/>
        <a:ea typeface="ＭＳ Ｐゴシック" charset="0"/>
        <a:cs typeface="+mn-cs"/>
      </a:defRPr>
    </a:lvl2pPr>
    <a:lvl3pPr marL="91426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Gill Sans" charset="0"/>
        <a:ea typeface="ＭＳ Ｐゴシック" charset="0"/>
        <a:cs typeface="+mn-cs"/>
      </a:defRPr>
    </a:lvl3pPr>
    <a:lvl4pPr marL="137139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Gill Sans" charset="0"/>
        <a:ea typeface="ＭＳ Ｐゴシック" charset="0"/>
        <a:cs typeface="+mn-cs"/>
      </a:defRPr>
    </a:lvl4pPr>
    <a:lvl5pPr marL="1828518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Gill Sans" charset="0"/>
        <a:ea typeface="ＭＳ Ｐゴシック" charset="0"/>
        <a:cs typeface="+mn-cs"/>
      </a:defRPr>
    </a:lvl5pPr>
    <a:lvl6pPr marL="2285650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78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909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of course particles are charged, get</a:t>
            </a:r>
            <a:r>
              <a:rPr lang="en-US" baseline="0" dirty="0" smtClean="0"/>
              <a:t> deflected in </a:t>
            </a:r>
            <a:r>
              <a:rPr lang="en-US" baseline="0" dirty="0" err="1" smtClean="0"/>
              <a:t>instellar</a:t>
            </a:r>
            <a:r>
              <a:rPr lang="en-US" baseline="0" dirty="0" smtClean="0"/>
              <a:t> magnetic fields and have hence lost directional information about their place of origin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→ need neutral messenger particles, i.e. photons or neutrinos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87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81C0CDDE-6E79-D44E-AD49-8FF925516683}" type="slidenum">
              <a:rPr lang="en-US">
                <a:solidFill>
                  <a:prstClr val="white"/>
                </a:solidFill>
              </a:rPr>
              <a:pPr/>
              <a:t>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34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4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81C0CDDE-6E79-D44E-AD49-8FF925516683}" type="slidenum">
              <a:rPr lang="en-US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34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4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62179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62179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2782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317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78832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18022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5910393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1" y="2768604"/>
            <a:ext cx="244475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1" y="2768604"/>
            <a:ext cx="244475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5133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6301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99034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70248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0191128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359572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1673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599" y="1638301"/>
            <a:ext cx="2616201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4" y="1638301"/>
            <a:ext cx="7696201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5357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599" y="254000"/>
            <a:ext cx="2616201" cy="8229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4" y="254000"/>
            <a:ext cx="7696201" cy="8229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03233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44289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3664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  <a:prstGeom prst="rect">
            <a:avLst/>
          </a:prstGeom>
        </p:spPr>
        <p:txBody>
          <a:bodyPr vert="horz" lIns="91425" tIns="45712" rIns="91425" bIns="45712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889296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2" y="1270004"/>
            <a:ext cx="5156200" cy="7213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4"/>
            <a:ext cx="5156200" cy="7213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2229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4805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991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762962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607388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954315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3331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95478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6"/>
            <a:ext cx="2925761" cy="8093074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390526"/>
            <a:ext cx="8624887" cy="809307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74600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2812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07807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787504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9333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22656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38365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057675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668357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05259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5116002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79244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9"/>
            <a:ext cx="2925761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8624887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41748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47585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42217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8329183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21030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01979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79119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2567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601152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259749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6698032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54536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2" y="1523999"/>
            <a:ext cx="1466850" cy="66802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1" y="1523999"/>
            <a:ext cx="4248149" cy="6680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21859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91989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27802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617794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8190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6713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47398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55457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15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8190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6713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60376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733604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978495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Arial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6150051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5215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0"/>
            <a:ext cx="3309938" cy="975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698496" y="0"/>
            <a:ext cx="9778999" cy="975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25278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27147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44438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464865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45017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7912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91016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03937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310039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8984394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6798001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25048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2" y="1523999"/>
            <a:ext cx="1466850" cy="66802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1" y="1523999"/>
            <a:ext cx="4248149" cy="6680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719404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12855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23082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128393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1761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86530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69458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50608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7765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4703338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70572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82295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1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54000"/>
            <a:ext cx="8624887" cy="8458200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85389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/>
            </a:lvl1pPr>
            <a:lvl2pPr marL="650230" indent="0" algn="ctr">
              <a:buNone/>
              <a:defRPr/>
            </a:lvl2pPr>
            <a:lvl3pPr marL="1300460" indent="0" algn="ctr">
              <a:buNone/>
              <a:defRPr/>
            </a:lvl3pPr>
            <a:lvl4pPr marL="1950690" indent="0" algn="ctr">
              <a:buNone/>
              <a:defRPr/>
            </a:lvl4pPr>
            <a:lvl5pPr marL="2600919" indent="0" algn="ctr">
              <a:buNone/>
              <a:defRPr/>
            </a:lvl5pPr>
            <a:lvl6pPr marL="3251149" indent="0" algn="ctr">
              <a:buNone/>
              <a:defRPr/>
            </a:lvl6pPr>
            <a:lvl7pPr marL="3901379" indent="0" algn="ctr">
              <a:buNone/>
              <a:defRPr/>
            </a:lvl7pPr>
            <a:lvl8pPr marL="4551609" indent="0" algn="ctr">
              <a:buNone/>
              <a:defRPr/>
            </a:lvl8pPr>
            <a:lvl9pPr marL="52018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6885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2095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</p:spPr>
        <p:txBody>
          <a:bodyPr anchor="b"/>
          <a:lstStyle>
            <a:lvl1pPr marL="0" indent="0">
              <a:buNone/>
              <a:defRPr sz="2800"/>
            </a:lvl1pPr>
            <a:lvl2pPr marL="650230" indent="0">
              <a:buNone/>
              <a:defRPr sz="2600"/>
            </a:lvl2pPr>
            <a:lvl3pPr marL="1300460" indent="0">
              <a:buNone/>
              <a:defRPr sz="2300"/>
            </a:lvl3pPr>
            <a:lvl4pPr marL="1950690" indent="0">
              <a:buNone/>
              <a:defRPr sz="2000"/>
            </a:lvl4pPr>
            <a:lvl5pPr marL="2600919" indent="0">
              <a:buNone/>
              <a:defRPr sz="2000"/>
            </a:lvl5pPr>
            <a:lvl6pPr marL="3251149" indent="0">
              <a:buNone/>
              <a:defRPr sz="2000"/>
            </a:lvl6pPr>
            <a:lvl7pPr marL="3901379" indent="0">
              <a:buNone/>
              <a:defRPr sz="2000"/>
            </a:lvl7pPr>
            <a:lvl8pPr marL="4551609" indent="0">
              <a:buNone/>
              <a:defRPr sz="2000"/>
            </a:lvl8pPr>
            <a:lvl9pPr marL="5201839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11544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978260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8295" y="2196819"/>
            <a:ext cx="5793458" cy="677559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8498" y="2196819"/>
            <a:ext cx="5795715" cy="677559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2374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1676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5944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1040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47727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471808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5113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4312" y="304801"/>
            <a:ext cx="3309902" cy="86676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702170" y="304801"/>
            <a:ext cx="9719734" cy="86676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6664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02169" y="304801"/>
            <a:ext cx="12824179" cy="10227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38295" y="2196819"/>
            <a:ext cx="5793458" cy="67755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748498" y="2196819"/>
            <a:ext cx="5795715" cy="677559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82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15974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636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Arial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474473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8180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0"/>
            <a:ext cx="3309938" cy="975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698496" y="0"/>
            <a:ext cx="9778999" cy="975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63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0099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9540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820936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98664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3556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27818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73738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650932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261582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476383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94747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6"/>
            <a:ext cx="2925761" cy="67913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6"/>
            <a:ext cx="8624887" cy="6791324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228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24835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3235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601789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8190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6713" y="2195513"/>
            <a:ext cx="5826125" cy="7558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4096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37285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4790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2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36491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97701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657418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Arial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65549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44285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0"/>
            <a:ext cx="3309938" cy="975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698496" y="0"/>
            <a:ext cx="9778999" cy="975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7573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27772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69606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740109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1" y="2768604"/>
            <a:ext cx="244475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1" y="2768604"/>
            <a:ext cx="244475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03664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1638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59426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03642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0414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4891357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39854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99620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599" y="254000"/>
            <a:ext cx="2616201" cy="8229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4" y="254000"/>
            <a:ext cx="7696201" cy="8229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30042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4102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63520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5576449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9525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2812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453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6746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63254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4263972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5593467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86799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6"/>
            <a:ext cx="2925761" cy="67913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6"/>
            <a:ext cx="8624887" cy="6791324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37004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9891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86865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  <a:prstGeom prst="rect">
            <a:avLst/>
          </a:prstGeom>
        </p:spPr>
        <p:txBody>
          <a:bodyPr vert="horz" lIns="91425" tIns="45712" rIns="91425" bIns="45712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252228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249512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934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2076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9616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5291884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  <a:prstGeom prst="rect">
            <a:avLst/>
          </a:prstGeom>
        </p:spPr>
        <p:txBody>
          <a:bodyPr vert="horz" lIns="91425" tIns="45712" rIns="91425" bIns="45712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88942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  <a:prstGeom prst="rect">
            <a:avLst/>
          </a:prstGeom>
        </p:spPr>
        <p:txBody>
          <a:bodyPr vert="horz" lIns="91425" tIns="45712" rIns="91425" bIns="45712"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147682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42119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1" cy="832167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390525"/>
            <a:ext cx="8624887" cy="8321675"/>
          </a:xfrm>
          <a:prstGeom prst="rect">
            <a:avLst/>
          </a:prstGeom>
        </p:spPr>
        <p:txBody>
          <a:bodyPr vert="eaVert" lIns="91425" tIns="45712" rIns="91425" bIns="4571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6515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0062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6435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225034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884940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2" y="2768604"/>
            <a:ext cx="515620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4"/>
            <a:ext cx="515620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14885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14090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1268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594155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3777169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1651792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2740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599" y="254000"/>
            <a:ext cx="2616201" cy="8229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4" y="254000"/>
            <a:ext cx="7696201" cy="8229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7415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29" indent="0" algn="ctr">
              <a:buNone/>
              <a:defRPr/>
            </a:lvl2pPr>
            <a:lvl3pPr marL="914260" indent="0" algn="ctr">
              <a:buNone/>
              <a:defRPr/>
            </a:lvl3pPr>
            <a:lvl4pPr marL="1371390" indent="0" algn="ctr">
              <a:buNone/>
              <a:defRPr/>
            </a:lvl4pPr>
            <a:lvl5pPr marL="1828518" indent="0" algn="ctr">
              <a:buNone/>
              <a:defRPr/>
            </a:lvl5pPr>
            <a:lvl6pPr marL="2285650" indent="0" algn="ctr">
              <a:buNone/>
              <a:defRPr/>
            </a:lvl6pPr>
            <a:lvl7pPr marL="2742778" indent="0" algn="ctr">
              <a:buNone/>
              <a:defRPr/>
            </a:lvl7pPr>
            <a:lvl8pPr marL="3199909" indent="0" algn="ctr">
              <a:buNone/>
              <a:defRPr/>
            </a:lvl8pPr>
            <a:lvl9pPr marL="36570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095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946112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28783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90" indent="0">
              <a:buNone/>
              <a:defRPr sz="1400"/>
            </a:lvl4pPr>
            <a:lvl5pPr marL="1828518" indent="0">
              <a:buNone/>
              <a:defRPr sz="1400"/>
            </a:lvl5pPr>
            <a:lvl6pPr marL="2285650" indent="0">
              <a:buNone/>
              <a:defRPr sz="1400"/>
            </a:lvl6pPr>
            <a:lvl7pPr marL="2742778" indent="0">
              <a:buNone/>
              <a:defRPr sz="1400"/>
            </a:lvl7pPr>
            <a:lvl8pPr marL="3199909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046929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2" y="2768604"/>
            <a:ext cx="190500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4"/>
            <a:ext cx="1905000" cy="5714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44070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6502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53979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386498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543014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0972779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74860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599" y="254000"/>
            <a:ext cx="2616201" cy="8229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4" y="254000"/>
            <a:ext cx="7696201" cy="8229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11315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88.xml"/><Relationship Id="rId13" Type="http://schemas.openxmlformats.org/officeDocument/2006/relationships/theme" Target="../theme/theme17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1638301"/>
            <a:ext cx="10464801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4" y="5029200"/>
            <a:ext cx="10464801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text styles</a:t>
            </a:r>
          </a:p>
          <a:p>
            <a:pPr lvl="1"/>
            <a:r>
              <a:rPr lang="en-US" dirty="0">
                <a:sym typeface="Gill Sans" charset="0"/>
              </a:rPr>
              <a:t>Second level</a:t>
            </a:r>
          </a:p>
          <a:p>
            <a:pPr lvl="2"/>
            <a:r>
              <a:rPr lang="en-US" dirty="0">
                <a:sym typeface="Gill Sans" charset="0"/>
              </a:rPr>
              <a:t>Third level</a:t>
            </a:r>
          </a:p>
          <a:p>
            <a:pPr lvl="3"/>
            <a:r>
              <a:rPr lang="en-US" dirty="0">
                <a:sym typeface="Gill Sans" charset="0"/>
              </a:rPr>
              <a:t>Fourth level</a:t>
            </a:r>
          </a:p>
          <a:p>
            <a:pPr lvl="4"/>
            <a:r>
              <a:rPr lang="en-US" dirty="0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ＭＳ Ｐゴシック" charset="0"/>
          <a:cs typeface="ＭＳ Ｐゴシック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mbria" charset="0"/>
          <a:ea typeface="ＭＳ Ｐゴシック" charset="0"/>
          <a:cs typeface="ＭＳ Ｐゴシック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mbria" charset="0"/>
          <a:ea typeface="ＭＳ Ｐゴシック" charset="0"/>
          <a:cs typeface="ＭＳ Ｐゴシック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mbria" charset="0"/>
          <a:ea typeface="ＭＳ Ｐゴシック" charset="0"/>
          <a:cs typeface="ＭＳ Ｐゴシック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Cambria" charset="0"/>
          <a:ea typeface="ＭＳ Ｐゴシック" charset="0"/>
          <a:cs typeface="ＭＳ Ｐゴシック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ＭＳ Ｐゴシック" charset="0"/>
          <a:cs typeface="ＭＳ Ｐゴシック" charset="0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ＭＳ Ｐゴシック" charset="0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ＭＳ Ｐゴシック" charset="0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ＭＳ Ｐゴシック" charset="0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ＭＳ Ｐゴシック" charset="0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4"/>
            <a:ext cx="5041900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54000"/>
            <a:ext cx="1046480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297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72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15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592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023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153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28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0941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6542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4" y="1270004"/>
            <a:ext cx="10464801" cy="721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071" indent="-571412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503" indent="-571412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6935" indent="-571412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367" indent="-571412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5798" indent="-571412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2928" indent="-571412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058" indent="-571412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187" indent="-571412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4318" indent="-571412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971800"/>
            <a:ext cx="10464801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4999" y="4902200"/>
            <a:ext cx="5867401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4999" y="1524000"/>
            <a:ext cx="5867401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8191" y="2195513"/>
            <a:ext cx="11804651" cy="755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text styles</a:t>
            </a:r>
          </a:p>
          <a:p>
            <a:pPr lvl="1"/>
            <a:r>
              <a:rPr lang="en-US">
                <a:sym typeface="Arial Bold" charset="0"/>
              </a:rPr>
              <a:t>Second level</a:t>
            </a:r>
          </a:p>
          <a:p>
            <a:pPr lvl="2"/>
            <a:r>
              <a:rPr lang="en-US">
                <a:sym typeface="Arial Bold" charset="0"/>
              </a:rPr>
              <a:t>Third level</a:t>
            </a:r>
          </a:p>
          <a:p>
            <a:pPr lvl="3"/>
            <a:r>
              <a:rPr lang="en-US">
                <a:sym typeface="Arial Bold" charset="0"/>
              </a:rPr>
              <a:t>Fourth level</a:t>
            </a:r>
          </a:p>
          <a:p>
            <a:pPr lvl="4"/>
            <a:r>
              <a:rPr lang="en-US">
                <a:sym typeface="Arial Bold" charset="0"/>
              </a:rPr>
              <a:t>Fifth level</a:t>
            </a:r>
          </a:p>
        </p:txBody>
      </p:sp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-304797" y="1625603"/>
            <a:ext cx="14198601" cy="158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-698500" y="2"/>
            <a:ext cx="12826999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ransition xmlns:p14="http://schemas.microsoft.com/office/powerpoint/2010/main"/>
  <p:hf hdr="0"/>
  <p:txStyles>
    <p:titleStyle>
      <a:lvl1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Arial Bold" charset="0"/>
        </a:defRPr>
      </a:lvl1pPr>
      <a:lvl2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2pPr>
      <a:lvl3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3pPr>
      <a:lvl4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4pPr>
      <a:lvl5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5pPr>
      <a:lvl6pPr marL="168884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6pPr>
      <a:lvl7pPr marL="2145972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7pPr>
      <a:lvl8pPr marL="260310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8pPr>
      <a:lvl9pPr marL="306023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9pPr>
    </p:titleStyle>
    <p:bodyStyle>
      <a:lvl1pPr marL="339674" indent="-339674" algn="l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SzPct val="100000"/>
        <a:buChar char="•"/>
        <a:defRPr sz="3400">
          <a:solidFill>
            <a:srgbClr val="FFFFFF"/>
          </a:solidFill>
          <a:latin typeface="+mn-lt"/>
          <a:ea typeface="+mn-ea"/>
          <a:cs typeface="+mn-cs"/>
          <a:sym typeface="Arial Bold" charset="0"/>
        </a:defRPr>
      </a:lvl1pPr>
      <a:lvl2pPr marL="739661" indent="-282531" algn="l" rtl="0" eaLnBrk="0" fontAlgn="base" hangingPunct="0">
        <a:lnSpc>
          <a:spcPct val="90000"/>
        </a:lnSpc>
        <a:spcBef>
          <a:spcPts val="799"/>
        </a:spcBef>
        <a:spcAft>
          <a:spcPct val="0"/>
        </a:spcAft>
        <a:buSzPct val="100000"/>
        <a:buChar char="•"/>
        <a:defRPr sz="28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2pPr>
      <a:lvl3pPr marL="1142824" indent="-228565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3pPr>
      <a:lvl4pPr marL="1599957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4pPr>
      <a:lvl5pPr marL="2057084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5pPr>
      <a:lvl6pPr marL="251421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6pPr>
      <a:lvl7pPr marL="2971344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7pPr>
      <a:lvl8pPr marL="342847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8pPr>
      <a:lvl9pPr marL="3885603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4999" y="4902200"/>
            <a:ext cx="5867401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4999" y="1524000"/>
            <a:ext cx="5867401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54000"/>
            <a:ext cx="1046480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8864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295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7727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159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6591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3722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0849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7981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111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8295" y="2196819"/>
            <a:ext cx="11805919" cy="677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4"/>
            <a:r>
              <a:rPr lang="en-US"/>
              <a:t>Sixth Outline Level</a:t>
            </a:r>
          </a:p>
          <a:p>
            <a:pPr lvl="4"/>
            <a:r>
              <a:rPr lang="en-US"/>
              <a:t>Seventh Outline Level</a:t>
            </a:r>
          </a:p>
          <a:p>
            <a:pPr lvl="4"/>
            <a:r>
              <a:rPr lang="en-US"/>
              <a:t>Eighth Outline Level</a:t>
            </a:r>
          </a:p>
          <a:p>
            <a:pPr lvl="4"/>
            <a:r>
              <a:rPr lang="en-US"/>
              <a:t>Ninth Outline Level</a:t>
            </a:r>
          </a:p>
        </p:txBody>
      </p:sp>
      <p:sp>
        <p:nvSpPr>
          <p:cNvPr id="1242115" name="Line 3"/>
          <p:cNvSpPr>
            <a:spLocks noChangeShapeType="1"/>
          </p:cNvSpPr>
          <p:nvPr userDrawn="1"/>
        </p:nvSpPr>
        <p:spPr bwMode="auto">
          <a:xfrm>
            <a:off x="-307058" y="1625600"/>
            <a:ext cx="1419690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46" tIns="65023" rIns="130046" bIns="65023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  <a:cs typeface="+mn-cs"/>
            </a:endParaRPr>
          </a:p>
        </p:txBody>
      </p:sp>
      <p:pic>
        <p:nvPicPr>
          <p:cNvPr id="1242116" name="Picture 4" descr="Picture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246" y="415432"/>
            <a:ext cx="2684497" cy="77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21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702169" y="304801"/>
            <a:ext cx="12824179" cy="102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the title text format</a:t>
            </a:r>
          </a:p>
        </p:txBody>
      </p:sp>
    </p:spTree>
    <p:extLst>
      <p:ext uri="{BB962C8B-B14F-4D97-AF65-F5344CB8AC3E}">
        <p14:creationId xmlns:p14="http://schemas.microsoft.com/office/powerpoint/2010/main" val="364116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53526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+mj-lt"/>
          <a:ea typeface="+mj-ea"/>
          <a:cs typeface="+mj-cs"/>
        </a:defRPr>
      </a:lvl1pPr>
      <a:lvl2pPr marL="153526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2pPr>
      <a:lvl3pPr marL="153526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3pPr>
      <a:lvl4pPr marL="153526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4pPr>
      <a:lvl5pPr marL="153526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5pPr>
      <a:lvl6pPr marL="218549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6pPr>
      <a:lvl7pPr marL="2835725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7pPr>
      <a:lvl8pPr marL="3485954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8pPr>
      <a:lvl9pPr marL="4136184" indent="-307053" algn="l" defTabSz="638942" rtl="0" fontAlgn="base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600" b="1">
          <a:solidFill>
            <a:schemeClr val="bg1"/>
          </a:solidFill>
          <a:latin typeface="Arial" charset="0"/>
          <a:ea typeface="Osaka" charset="0"/>
          <a:cs typeface="Osaka" charset="0"/>
        </a:defRPr>
      </a:lvl9pPr>
    </p:titleStyle>
    <p:bodyStyle>
      <a:lvl1pPr marL="483157" indent="-483157" algn="l" defTabSz="638942" rtl="0" fontAlgn="base">
        <a:lnSpc>
          <a:spcPct val="90000"/>
        </a:lnSpc>
        <a:spcBef>
          <a:spcPts val="853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sz="3400" b="1">
          <a:solidFill>
            <a:schemeClr val="bg1"/>
          </a:solidFill>
          <a:latin typeface="+mn-lt"/>
          <a:ea typeface="+mn-ea"/>
          <a:cs typeface="+mn-cs"/>
        </a:defRPr>
      </a:lvl1pPr>
      <a:lvl2pPr marL="1052108" indent="-401878" algn="l" defTabSz="638942" rtl="0" fontAlgn="base">
        <a:lnSpc>
          <a:spcPct val="90000"/>
        </a:lnSpc>
        <a:spcBef>
          <a:spcPts val="782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sz="2800" b="1">
          <a:solidFill>
            <a:schemeClr val="hlink"/>
          </a:solidFill>
          <a:latin typeface="+mn-lt"/>
          <a:ea typeface="+mn-ea"/>
        </a:defRPr>
      </a:lvl2pPr>
      <a:lvl3pPr marL="1625575" indent="-325115" algn="l" defTabSz="638942" rtl="0" fontAlgn="base">
        <a:lnSpc>
          <a:spcPct val="90000"/>
        </a:lnSpc>
        <a:spcBef>
          <a:spcPts val="711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3pPr>
      <a:lvl4pPr marL="2275804" indent="-325115" algn="l" defTabSz="638942" rtl="0" fontAlgn="base">
        <a:lnSpc>
          <a:spcPct val="90000"/>
        </a:lnSpc>
        <a:spcBef>
          <a:spcPts val="640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4pPr>
      <a:lvl5pPr marL="2926034" indent="-325115" algn="l" defTabSz="638942" rtl="0" fontAlgn="base">
        <a:lnSpc>
          <a:spcPct val="90000"/>
        </a:lnSpc>
        <a:spcBef>
          <a:spcPts val="569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5pPr>
      <a:lvl6pPr marL="3576264" indent="-325115" algn="l" defTabSz="638942" rtl="0" fontAlgn="base">
        <a:lnSpc>
          <a:spcPct val="90000"/>
        </a:lnSpc>
        <a:spcBef>
          <a:spcPts val="569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6pPr>
      <a:lvl7pPr marL="4226494" indent="-325115" algn="l" defTabSz="638942" rtl="0" fontAlgn="base">
        <a:lnSpc>
          <a:spcPct val="90000"/>
        </a:lnSpc>
        <a:spcBef>
          <a:spcPts val="569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7pPr>
      <a:lvl8pPr marL="4876724" indent="-325115" algn="l" defTabSz="638942" rtl="0" fontAlgn="base">
        <a:lnSpc>
          <a:spcPct val="90000"/>
        </a:lnSpc>
        <a:spcBef>
          <a:spcPts val="569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8pPr>
      <a:lvl9pPr marL="5526954" indent="-325115" algn="l" defTabSz="638942" rtl="0" fontAlgn="base">
        <a:lnSpc>
          <a:spcPct val="90000"/>
        </a:lnSpc>
        <a:spcBef>
          <a:spcPts val="569"/>
        </a:spcBef>
        <a:spcAft>
          <a:spcPct val="0"/>
        </a:spcAft>
        <a:buClr>
          <a:schemeClr val="hlink"/>
        </a:buClr>
        <a:buFont typeface="Wingdings" charset="0"/>
        <a:buBlip>
          <a:blip r:embed="rId15"/>
        </a:buBlip>
        <a:defRPr b="1">
          <a:solidFill>
            <a:schemeClr val="hlink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8191" y="2195513"/>
            <a:ext cx="11804651" cy="755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text styles</a:t>
            </a:r>
          </a:p>
          <a:p>
            <a:pPr lvl="1"/>
            <a:r>
              <a:rPr lang="en-US">
                <a:sym typeface="Arial Bold" charset="0"/>
              </a:rPr>
              <a:t>Second level</a:t>
            </a:r>
          </a:p>
          <a:p>
            <a:pPr lvl="2"/>
            <a:r>
              <a:rPr lang="en-US">
                <a:sym typeface="Arial Bold" charset="0"/>
              </a:rPr>
              <a:t>Third level</a:t>
            </a:r>
          </a:p>
          <a:p>
            <a:pPr lvl="3"/>
            <a:r>
              <a:rPr lang="en-US">
                <a:sym typeface="Arial Bold" charset="0"/>
              </a:rPr>
              <a:t>Fourth level</a:t>
            </a:r>
          </a:p>
          <a:p>
            <a:pPr lvl="4"/>
            <a:r>
              <a:rPr lang="en-US">
                <a:sym typeface="Arial Bold" charset="0"/>
              </a:rPr>
              <a:t>Fifth level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698500" y="2"/>
            <a:ext cx="12826999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xmlns:p14="http://schemas.microsoft.com/office/powerpoint/2010/main"/>
  <p:hf hdr="0"/>
  <p:txStyles>
    <p:titleStyle>
      <a:lvl1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Arial Bold" charset="0"/>
        </a:defRPr>
      </a:lvl1pPr>
      <a:lvl2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2pPr>
      <a:lvl3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3pPr>
      <a:lvl4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4pPr>
      <a:lvl5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5pPr>
      <a:lvl6pPr marL="168884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6pPr>
      <a:lvl7pPr marL="2145972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7pPr>
      <a:lvl8pPr marL="260310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8pPr>
      <a:lvl9pPr marL="306023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9pPr>
    </p:titleStyle>
    <p:bodyStyle>
      <a:lvl1pPr marL="339674" indent="-339674" algn="l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SzPct val="100000"/>
        <a:buChar char="•"/>
        <a:defRPr sz="3400">
          <a:solidFill>
            <a:srgbClr val="FFFFFF"/>
          </a:solidFill>
          <a:latin typeface="+mn-lt"/>
          <a:ea typeface="+mn-ea"/>
          <a:cs typeface="+mn-cs"/>
          <a:sym typeface="Arial Bold" charset="0"/>
        </a:defRPr>
      </a:lvl1pPr>
      <a:lvl2pPr marL="739661" indent="-282531" algn="l" rtl="0" eaLnBrk="0" fontAlgn="base" hangingPunct="0">
        <a:lnSpc>
          <a:spcPct val="90000"/>
        </a:lnSpc>
        <a:spcBef>
          <a:spcPts val="799"/>
        </a:spcBef>
        <a:spcAft>
          <a:spcPct val="0"/>
        </a:spcAft>
        <a:buSzPct val="100000"/>
        <a:buChar char="•"/>
        <a:defRPr sz="28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2pPr>
      <a:lvl3pPr marL="1142824" indent="-228565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3pPr>
      <a:lvl4pPr marL="1599957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4pPr>
      <a:lvl5pPr marL="2057084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5pPr>
      <a:lvl6pPr marL="251421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6pPr>
      <a:lvl7pPr marL="2971344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7pPr>
      <a:lvl8pPr marL="342847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8pPr>
      <a:lvl9pPr marL="3885603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7366000"/>
            <a:ext cx="10464801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8191" y="2195513"/>
            <a:ext cx="11804651" cy="755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text styles</a:t>
            </a:r>
          </a:p>
          <a:p>
            <a:pPr lvl="1"/>
            <a:r>
              <a:rPr lang="en-US">
                <a:sym typeface="Arial Bold" charset="0"/>
              </a:rPr>
              <a:t>Second level</a:t>
            </a:r>
          </a:p>
          <a:p>
            <a:pPr lvl="2"/>
            <a:r>
              <a:rPr lang="en-US">
                <a:sym typeface="Arial Bold" charset="0"/>
              </a:rPr>
              <a:t>Third level</a:t>
            </a:r>
          </a:p>
          <a:p>
            <a:pPr lvl="3"/>
            <a:r>
              <a:rPr lang="en-US">
                <a:sym typeface="Arial Bold" charset="0"/>
              </a:rPr>
              <a:t>Fourth level</a:t>
            </a:r>
          </a:p>
          <a:p>
            <a:pPr lvl="4"/>
            <a:r>
              <a:rPr lang="en-US">
                <a:sym typeface="Arial Bold" charset="0"/>
              </a:rPr>
              <a:t>Fifth level</a:t>
            </a:r>
          </a:p>
        </p:txBody>
      </p:sp>
      <p:sp>
        <p:nvSpPr>
          <p:cNvPr id="20483" name="Line 2"/>
          <p:cNvSpPr>
            <a:spLocks noChangeShapeType="1"/>
          </p:cNvSpPr>
          <p:nvPr/>
        </p:nvSpPr>
        <p:spPr bwMode="auto">
          <a:xfrm>
            <a:off x="-304797" y="1625603"/>
            <a:ext cx="14198601" cy="158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-698500" y="2"/>
            <a:ext cx="12826999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 xmlns:p14="http://schemas.microsoft.com/office/powerpoint/2010/main"/>
  <p:hf hdr="0"/>
  <p:txStyles>
    <p:titleStyle>
      <a:lvl1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Arial Bold" charset="0"/>
        </a:defRPr>
      </a:lvl1pPr>
      <a:lvl2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2pPr>
      <a:lvl3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3pPr>
      <a:lvl4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4pPr>
      <a:lvl5pPr marL="1231712" indent="-1231712" algn="l" rtl="0" eaLnBrk="0" fontAlgn="base" hangingPunct="0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5pPr>
      <a:lvl6pPr marL="168884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6pPr>
      <a:lvl7pPr marL="2145972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7pPr>
      <a:lvl8pPr marL="260310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8pPr>
      <a:lvl9pPr marL="3060230" algn="l" rtl="0" fontAlgn="base">
        <a:lnSpc>
          <a:spcPct val="97000"/>
        </a:lnSpc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9pPr>
    </p:titleStyle>
    <p:bodyStyle>
      <a:lvl1pPr marL="339674" indent="-339674" algn="l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SzPct val="100000"/>
        <a:buChar char="•"/>
        <a:defRPr sz="3400">
          <a:solidFill>
            <a:srgbClr val="FFFFFF"/>
          </a:solidFill>
          <a:latin typeface="+mn-lt"/>
          <a:ea typeface="+mn-ea"/>
          <a:cs typeface="+mn-cs"/>
          <a:sym typeface="Arial Bold" charset="0"/>
        </a:defRPr>
      </a:lvl1pPr>
      <a:lvl2pPr marL="739661" indent="-282531" algn="l" rtl="0" eaLnBrk="0" fontAlgn="base" hangingPunct="0">
        <a:lnSpc>
          <a:spcPct val="90000"/>
        </a:lnSpc>
        <a:spcBef>
          <a:spcPts val="799"/>
        </a:spcBef>
        <a:spcAft>
          <a:spcPct val="0"/>
        </a:spcAft>
        <a:buSzPct val="100000"/>
        <a:buChar char="•"/>
        <a:defRPr sz="28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2pPr>
      <a:lvl3pPr marL="1142824" indent="-228565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3pPr>
      <a:lvl4pPr marL="1599957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4pPr>
      <a:lvl5pPr marL="2057084" indent="-228565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5pPr>
      <a:lvl6pPr marL="251421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6pPr>
      <a:lvl7pPr marL="2971344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7pPr>
      <a:lvl8pPr marL="3428475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8pPr>
      <a:lvl9pPr marL="3885603" indent="-228565" algn="l" rtl="0" fontAlgn="base">
        <a:lnSpc>
          <a:spcPct val="90000"/>
        </a:lnSpc>
        <a:spcBef>
          <a:spcPts val="600"/>
        </a:spcBef>
        <a:spcAft>
          <a:spcPct val="0"/>
        </a:spcAft>
        <a:buSzPct val="100000"/>
        <a:buChar char="•"/>
        <a:defRPr sz="2400">
          <a:solidFill>
            <a:srgbClr val="CCCCFF"/>
          </a:solidFill>
          <a:latin typeface="+mn-lt"/>
          <a:ea typeface="+mn-ea"/>
          <a:cs typeface="+mn-cs"/>
          <a:sym typeface="Arial Bold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54000"/>
            <a:ext cx="1046480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4"/>
            <a:ext cx="5041900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297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72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15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592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023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153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28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0941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6542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7366000"/>
            <a:ext cx="10464801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847" indent="-342847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835" indent="-285706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282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99957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084" indent="-2285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8864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295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7727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159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6591" indent="-571412" algn="l" rtl="0" eaLnBrk="0" fontAlgn="base" hangingPunct="0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3722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0849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7981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111" indent="-571412" algn="l" rtl="0" fontAlgn="base">
        <a:spcBef>
          <a:spcPts val="2399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54000"/>
            <a:ext cx="1046480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4" y="2768604"/>
            <a:ext cx="10464801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297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72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15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592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023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153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28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0941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6542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4" y="254000"/>
            <a:ext cx="1046480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4" y="2768604"/>
            <a:ext cx="3962401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39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51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297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72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159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592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023" indent="-493637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153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28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09414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6542" indent="-493637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7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480" y="5086536"/>
            <a:ext cx="5782319" cy="43367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6142360" y="4660776"/>
            <a:ext cx="2736304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7870552" y="8788400"/>
            <a:ext cx="5058048" cy="74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Liverpool: 08-10/04/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2013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0" y="8636001"/>
            <a:ext cx="130175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846" name="TextBox 2"/>
          <p:cNvSpPr txBox="1">
            <a:spLocks noChangeArrowheads="1"/>
          </p:cNvSpPr>
          <p:nvPr/>
        </p:nvSpPr>
        <p:spPr bwMode="auto">
          <a:xfrm>
            <a:off x="2001595" y="1751015"/>
            <a:ext cx="184636" cy="73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2" rIns="91425" bIns="45712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505" y="124272"/>
            <a:ext cx="5060724" cy="4423668"/>
          </a:xfrm>
          <a:prstGeom prst="rect">
            <a:avLst/>
          </a:prstGeom>
        </p:spPr>
      </p:pic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93688" y="556320"/>
            <a:ext cx="9073008" cy="3024336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6000" b="1" dirty="0" smtClean="0">
                <a:latin typeface="Calibri"/>
                <a:ea typeface="+mj-ea"/>
                <a:cs typeface="Calibri"/>
              </a:rPr>
              <a:t>Extreme Galactic Particle Accelerators</a:t>
            </a:r>
            <a:br>
              <a:rPr lang="en-US" sz="6000" b="1" dirty="0" smtClean="0">
                <a:latin typeface="Calibri"/>
                <a:ea typeface="+mj-ea"/>
                <a:cs typeface="Calibri"/>
              </a:rPr>
            </a:br>
            <a:r>
              <a:rPr lang="en-US" sz="4000" b="1" dirty="0">
                <a:latin typeface="Calibri"/>
                <a:ea typeface="+mj-ea"/>
                <a:cs typeface="Calibri"/>
              </a:rPr>
              <a:t/>
            </a:r>
            <a:br>
              <a:rPr lang="en-US" sz="4000" b="1" dirty="0">
                <a:latin typeface="Calibri"/>
                <a:ea typeface="+mj-ea"/>
                <a:cs typeface="Calibri"/>
              </a:rPr>
            </a:br>
            <a:r>
              <a:rPr lang="en-US" sz="4800" b="1" dirty="0" smtClean="0">
                <a:latin typeface="Calibri"/>
                <a:ea typeface="+mj-ea"/>
                <a:cs typeface="Calibri"/>
              </a:rPr>
              <a:t>The case of HESS </a:t>
            </a:r>
            <a:r>
              <a:rPr lang="en-US" sz="4800" b="1" dirty="0" err="1" smtClean="0">
                <a:latin typeface="Calibri"/>
                <a:ea typeface="+mj-ea"/>
                <a:cs typeface="Calibri"/>
              </a:rPr>
              <a:t>J1640</a:t>
            </a:r>
            <a:r>
              <a:rPr lang="en-US" sz="4800" b="1" dirty="0" smtClean="0">
                <a:latin typeface="Calibri"/>
                <a:ea typeface="+mj-ea"/>
                <a:cs typeface="Calibri"/>
              </a:rPr>
              <a:t>-465</a:t>
            </a:r>
            <a:endParaRPr lang="en-US" sz="4800" b="1" dirty="0">
              <a:latin typeface="Calibri"/>
              <a:ea typeface="+mj-ea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88" y="4588768"/>
            <a:ext cx="4269249" cy="288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2160" y="3580656"/>
            <a:ext cx="4732784" cy="4732784"/>
          </a:xfrm>
          <a:prstGeom prst="rect">
            <a:avLst/>
          </a:prstGeom>
        </p:spPr>
      </p:pic>
      <p:sp>
        <p:nvSpPr>
          <p:cNvPr id="12" name="Rectangle 1"/>
          <p:cNvSpPr txBox="1">
            <a:spLocks noChangeArrowheads="1"/>
          </p:cNvSpPr>
          <p:nvPr/>
        </p:nvSpPr>
        <p:spPr bwMode="auto">
          <a:xfrm>
            <a:off x="93688" y="7109048"/>
            <a:ext cx="78488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  <a:sym typeface="Gill Sans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sz="4000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Stefan </a:t>
            </a:r>
            <a:r>
              <a:rPr lang="en-US" sz="40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Ohm</a:t>
            </a:r>
            <a:r>
              <a:rPr lang="en-US" sz="4000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 </a:t>
            </a:r>
            <a:r>
              <a:rPr lang="en-US" sz="40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(</a:t>
            </a:r>
            <a:r>
              <a:rPr lang="en-US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Univ</a:t>
            </a:r>
            <a:r>
              <a:rPr lang="en-US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. </a:t>
            </a:r>
            <a:r>
              <a:rPr lang="en-US" sz="3600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of </a:t>
            </a:r>
            <a:r>
              <a:rPr lang="en-US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Leicester), </a:t>
            </a:r>
            <a:r>
              <a:rPr lang="en-US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Peter Eger,</a:t>
            </a:r>
            <a:r>
              <a:rPr lang="en-US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 </a:t>
            </a:r>
            <a:r>
              <a:rPr lang="en-US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for the </a:t>
            </a:r>
            <a:r>
              <a:rPr lang="en-US" sz="3200" i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H.E.S.S</a:t>
            </a:r>
            <a:r>
              <a:rPr lang="en-US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. </a:t>
            </a:r>
            <a:r>
              <a:rPr lang="en-US" sz="3200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C</a:t>
            </a:r>
            <a:r>
              <a:rPr lang="en-US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  <a:ea typeface="+mj-ea"/>
                <a:cs typeface="Calibri"/>
              </a:rPr>
              <a:t>ollaboration</a:t>
            </a:r>
            <a:endParaRPr lang="en-US" sz="3600" i="1" dirty="0">
              <a:solidFill>
                <a:schemeClr val="accent6">
                  <a:lumMod val="20000"/>
                  <a:lumOff val="8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76200" y="8765232"/>
            <a:ext cx="5058048" cy="74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Joint </a:t>
            </a:r>
            <a:r>
              <a:rPr lang="en-US" sz="2000" dirty="0" err="1" smtClean="0">
                <a:solidFill>
                  <a:schemeClr val="tx1"/>
                </a:solidFill>
                <a:latin typeface="Calibri"/>
                <a:cs typeface="Calibri"/>
              </a:rPr>
              <a:t>HEPP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 &amp; APP meeting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3-03-14 at 09.13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613" y="2349979"/>
            <a:ext cx="7512507" cy="6343245"/>
          </a:xfrm>
          <a:prstGeom prst="rect">
            <a:avLst/>
          </a:prstGeom>
        </p:spPr>
      </p:pic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>
                <a:latin typeface="Calibri"/>
                <a:cs typeface="Calibri"/>
              </a:rPr>
              <a:t>HESS </a:t>
            </a:r>
            <a:r>
              <a:rPr lang="en-US" sz="4600" b="1" dirty="0" err="1">
                <a:latin typeface="Calibri"/>
                <a:cs typeface="Calibri"/>
              </a:rPr>
              <a:t>J1640</a:t>
            </a:r>
            <a:r>
              <a:rPr lang="en-US" sz="4600" b="1" dirty="0">
                <a:latin typeface="Calibri"/>
                <a:cs typeface="Calibri"/>
              </a:rPr>
              <a:t>-465 today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80456"/>
            <a:ext cx="5518224" cy="7690420"/>
          </a:xfrm>
          <a:ln/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dirty="0"/>
              <a:t>Data &amp; </a:t>
            </a:r>
            <a:r>
              <a:rPr lang="en-US" dirty="0" smtClean="0"/>
              <a:t>Analysis</a:t>
            </a:r>
            <a:endParaRPr lang="en-US" dirty="0"/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much more data (14 → 83 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  <a:endParaRPr lang="en-US" dirty="0"/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improved </a:t>
            </a:r>
            <a:r>
              <a:rPr lang="en-US" dirty="0"/>
              <a:t>analysis techniques</a:t>
            </a:r>
          </a:p>
          <a:p>
            <a:pPr lvl="1">
              <a:buFontTx/>
              <a:buBlip>
                <a:blip r:embed="rId3"/>
              </a:buBlip>
            </a:pPr>
            <a:r>
              <a:rPr lang="el-GR" dirty="0" smtClean="0"/>
              <a:t>γ</a:t>
            </a:r>
            <a:r>
              <a:rPr lang="en-US" dirty="0" smtClean="0"/>
              <a:t>-ray excess</a:t>
            </a:r>
            <a:r>
              <a:rPr lang="en-US" dirty="0"/>
              <a:t>: 330 → </a:t>
            </a:r>
            <a:r>
              <a:rPr lang="en-US" dirty="0" smtClean="0"/>
              <a:t>1850</a:t>
            </a:r>
          </a:p>
          <a:p>
            <a:pPr lvl="1">
              <a:buFontTx/>
              <a:buBlip>
                <a:blip r:embed="rId3"/>
              </a:buBlip>
            </a:pPr>
            <a:endParaRPr lang="en-US" dirty="0"/>
          </a:p>
          <a:p>
            <a:pPr>
              <a:buFontTx/>
              <a:buBlip>
                <a:blip r:embed="rId3"/>
              </a:buBlip>
            </a:pPr>
            <a:r>
              <a:rPr lang="en-US" dirty="0"/>
              <a:t>Position &amp; </a:t>
            </a:r>
            <a:r>
              <a:rPr lang="en-US" dirty="0" smtClean="0"/>
              <a:t>Extension</a:t>
            </a:r>
            <a:endParaRPr lang="en-US" dirty="0"/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significantly extended emission: </a:t>
            </a:r>
            <a:r>
              <a:rPr lang="en-US" dirty="0" err="1" smtClean="0"/>
              <a:t>σ</a:t>
            </a:r>
            <a:r>
              <a:rPr lang="en-US" baseline="-6000" dirty="0" err="1" smtClean="0"/>
              <a:t>Gauss</a:t>
            </a:r>
            <a:r>
              <a:rPr lang="en-US" dirty="0" smtClean="0"/>
              <a:t> = 4.3’ ± 0.3’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extended towards </a:t>
            </a:r>
            <a:r>
              <a:rPr lang="en-US" dirty="0" err="1" smtClean="0"/>
              <a:t>HII</a:t>
            </a:r>
            <a:r>
              <a:rPr lang="en-US" dirty="0" smtClean="0"/>
              <a:t> region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suggestive of asymmetry along northern </a:t>
            </a:r>
            <a:r>
              <a:rPr lang="en-US" dirty="0" err="1" smtClean="0"/>
              <a:t>SNR</a:t>
            </a:r>
            <a:r>
              <a:rPr lang="en-US" dirty="0" smtClean="0"/>
              <a:t> shell (2</a:t>
            </a:r>
            <a:r>
              <a:rPr lang="el-GR" dirty="0" smtClean="0"/>
              <a:t>σ</a:t>
            </a:r>
            <a:r>
              <a:rPr lang="en-US" dirty="0" smtClean="0"/>
              <a:t> effect)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within </a:t>
            </a:r>
            <a:r>
              <a:rPr lang="en-US" dirty="0" smtClean="0"/>
              <a:t>HESS extension </a:t>
            </a:r>
            <a:r>
              <a:rPr lang="en-US" dirty="0" err="1" smtClean="0"/>
              <a:t>PWN</a:t>
            </a:r>
            <a:r>
              <a:rPr lang="en-US" dirty="0" smtClean="0"/>
              <a:t> and northern </a:t>
            </a:r>
            <a:r>
              <a:rPr lang="en-US" dirty="0" err="1" smtClean="0"/>
              <a:t>SNR</a:t>
            </a:r>
            <a:r>
              <a:rPr lang="en-US" dirty="0" smtClean="0"/>
              <a:t> shell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9454731" y="2748498"/>
            <a:ext cx="504053" cy="87977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9883012" y="2532474"/>
            <a:ext cx="2380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other HESS source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53089" y="8797170"/>
            <a:ext cx="97108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Arial"/>
                <a:cs typeface="Arial"/>
              </a:rPr>
              <a:t>Fermi</a:t>
            </a:r>
            <a:endParaRPr lang="en-US" sz="24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74542" y="8797170"/>
            <a:ext cx="19112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FF00"/>
                </a:solidFill>
                <a:latin typeface="Arial"/>
                <a:cs typeface="Arial"/>
              </a:rPr>
              <a:t>PWN</a:t>
            </a:r>
            <a:r>
              <a:rPr lang="en-US" sz="2400" dirty="0" smtClean="0">
                <a:solidFill>
                  <a:srgbClr val="00FF00"/>
                </a:solidFill>
                <a:latin typeface="Arial"/>
                <a:cs typeface="Arial"/>
              </a:rPr>
              <a:t> (</a:t>
            </a:r>
            <a:r>
              <a:rPr lang="en-US" sz="2400" dirty="0" err="1" smtClean="0">
                <a:solidFill>
                  <a:srgbClr val="00FF00"/>
                </a:solidFill>
                <a:latin typeface="Arial"/>
                <a:cs typeface="Arial"/>
              </a:rPr>
              <a:t>XMM</a:t>
            </a:r>
            <a:r>
              <a:rPr lang="en-US" sz="2400" dirty="0" smtClean="0">
                <a:solidFill>
                  <a:srgbClr val="00FF00"/>
                </a:solidFill>
                <a:latin typeface="Arial"/>
                <a:cs typeface="Arial"/>
              </a:rPr>
              <a:t>)</a:t>
            </a:r>
            <a:endParaRPr lang="en-US" sz="2400" dirty="0"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2966" y="8797170"/>
            <a:ext cx="357216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  <a:latin typeface="Arial"/>
                <a:cs typeface="Arial"/>
              </a:rPr>
              <a:t>HESS position/extension</a:t>
            </a:r>
            <a:endParaRPr lang="en-US" sz="24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13" name="Picture 12" descr="Screen Shot 2013-04-08 at 16.47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8806656" y="0"/>
            <a:ext cx="3600400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err="1">
                <a:solidFill>
                  <a:srgbClr val="00FF00"/>
                </a:solidFill>
                <a:latin typeface="Calibri"/>
                <a:cs typeface="Calibri"/>
              </a:rPr>
              <a:t>T</a:t>
            </a:r>
            <a:r>
              <a:rPr lang="en-US" sz="2300" dirty="0" err="1" smtClean="0">
                <a:solidFill>
                  <a:srgbClr val="00FF00"/>
                </a:solidFill>
                <a:latin typeface="Calibri"/>
                <a:cs typeface="Calibri"/>
              </a:rPr>
              <a:t>eV</a:t>
            </a:r>
            <a:r>
              <a:rPr lang="en-US" sz="2300" dirty="0" smtClean="0">
                <a:solidFill>
                  <a:srgbClr val="00FF00"/>
                </a:solidFill>
                <a:latin typeface="Calibri"/>
                <a:cs typeface="Calibri"/>
              </a:rPr>
              <a:t> </a:t>
            </a:r>
            <a:r>
              <a:rPr lang="en-US" sz="2300" dirty="0" err="1" smtClean="0">
                <a:solidFill>
                  <a:srgbClr val="00FF00"/>
                </a:solidFill>
                <a:latin typeface="Calibri"/>
                <a:cs typeface="Calibri"/>
              </a:rPr>
              <a:t>γ</a:t>
            </a:r>
            <a:r>
              <a:rPr lang="en-US" sz="2300" dirty="0" smtClean="0">
                <a:solidFill>
                  <a:srgbClr val="00FF00"/>
                </a:solidFill>
                <a:latin typeface="Calibri"/>
                <a:cs typeface="Calibri"/>
              </a:rPr>
              <a:t>-ray </a:t>
            </a:r>
            <a:r>
              <a:rPr lang="en-US" sz="2300" dirty="0">
                <a:solidFill>
                  <a:srgbClr val="00FF00"/>
                </a:solidFill>
                <a:latin typeface="Calibri"/>
                <a:cs typeface="Calibri"/>
              </a:rPr>
              <a:t>window</a:t>
            </a:r>
            <a:endParaRPr lang="en-US" sz="2300" dirty="0">
              <a:solidFill>
                <a:srgbClr val="00FF00"/>
              </a:solidFill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42690" y="1833300"/>
            <a:ext cx="70578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latin typeface="Arial"/>
                <a:cs typeface="Arial"/>
              </a:rPr>
              <a:t>HESS </a:t>
            </a:r>
            <a:r>
              <a:rPr lang="el-GR" sz="2600" i="1" dirty="0">
                <a:latin typeface="Arial"/>
                <a:cs typeface="Arial"/>
              </a:rPr>
              <a:t>γ</a:t>
            </a:r>
            <a:r>
              <a:rPr lang="en-US" sz="2600" i="1" dirty="0">
                <a:latin typeface="Arial"/>
                <a:cs typeface="Arial"/>
              </a:rPr>
              <a:t>-ray </a:t>
            </a:r>
            <a:r>
              <a:rPr lang="en-US" sz="2600" i="1" dirty="0" smtClean="0">
                <a:latin typeface="Arial"/>
                <a:cs typeface="Arial"/>
              </a:rPr>
              <a:t>excess</a:t>
            </a:r>
            <a:r>
              <a:rPr lang="en-US" sz="2600" i="1" dirty="0">
                <a:latin typeface="Arial"/>
                <a:cs typeface="Arial"/>
              </a:rPr>
              <a:t> </a:t>
            </a:r>
            <a:r>
              <a:rPr lang="en-US" sz="2600" i="1" dirty="0" smtClean="0">
                <a:latin typeface="Arial"/>
                <a:cs typeface="Arial"/>
              </a:rPr>
              <a:t>+ 610 MHz radio contours</a:t>
            </a:r>
            <a:endParaRPr lang="en-US" sz="2600" i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2280" y="8261176"/>
            <a:ext cx="172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Preliminary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671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>
                <a:latin typeface="Calibri"/>
                <a:cs typeface="Calibri"/>
              </a:rPr>
              <a:t>HESS </a:t>
            </a:r>
            <a:r>
              <a:rPr lang="en-US" sz="4600" b="1" dirty="0" err="1">
                <a:latin typeface="Calibri"/>
                <a:cs typeface="Calibri"/>
              </a:rPr>
              <a:t>J1640</a:t>
            </a:r>
            <a:r>
              <a:rPr lang="en-US" sz="4600" b="1" dirty="0">
                <a:latin typeface="Calibri"/>
                <a:cs typeface="Calibri"/>
              </a:rPr>
              <a:t>-465 today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2336" y="2428528"/>
            <a:ext cx="5184576" cy="4896544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Spectrum</a:t>
            </a:r>
          </a:p>
          <a:p>
            <a:pPr lvl="1">
              <a:buBlip>
                <a:blip r:embed="rId2"/>
              </a:buBlip>
            </a:pPr>
            <a:r>
              <a:rPr lang="en-US" dirty="0"/>
              <a:t>nicely connects with Fermi spectrum at lower energies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fit </a:t>
            </a:r>
            <a:r>
              <a:rPr lang="en-US" dirty="0" smtClean="0"/>
              <a:t>of exponential cut-off power law </a:t>
            </a:r>
            <a:r>
              <a:rPr lang="en-US" dirty="0" smtClean="0"/>
              <a:t>gives to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  <a:endParaRPr lang="en-US" dirty="0" smtClean="0"/>
          </a:p>
          <a:p>
            <a:pPr lvl="2">
              <a:buFontTx/>
              <a:buBlip>
                <a:blip r:embed="rId2"/>
              </a:buBlip>
            </a:pPr>
            <a:r>
              <a:rPr lang="en-US" dirty="0" err="1" smtClean="0"/>
              <a:t>Γ</a:t>
            </a:r>
            <a:r>
              <a:rPr lang="en-US" dirty="0" smtClean="0"/>
              <a:t> = 2.15 ± </a:t>
            </a:r>
            <a:r>
              <a:rPr lang="en-US" dirty="0" smtClean="0"/>
              <a:t>0.1 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r>
              <a:rPr lang="en-US" dirty="0" smtClean="0"/>
              <a:t>= (7.3 ± 2.0)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pure power law cannot be ruled out (1% probability)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spectral points up to 10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457130" lvl="1" indent="0">
              <a:buNone/>
            </a:pP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679341" y="2697396"/>
            <a:ext cx="70578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latin typeface="Arial"/>
                <a:cs typeface="Arial"/>
              </a:rPr>
              <a:t>HESS </a:t>
            </a:r>
            <a:r>
              <a:rPr lang="el-GR" sz="2600" i="1" dirty="0">
                <a:latin typeface="Arial"/>
                <a:cs typeface="Arial"/>
              </a:rPr>
              <a:t>γ</a:t>
            </a:r>
            <a:r>
              <a:rPr lang="en-US" sz="2600" i="1" dirty="0">
                <a:latin typeface="Arial"/>
                <a:cs typeface="Arial"/>
              </a:rPr>
              <a:t>-ray </a:t>
            </a:r>
            <a:r>
              <a:rPr lang="en-US" sz="2600" i="1" dirty="0" smtClean="0">
                <a:latin typeface="Arial"/>
                <a:cs typeface="Arial"/>
              </a:rPr>
              <a:t>excess</a:t>
            </a:r>
            <a:r>
              <a:rPr lang="en-US" sz="2600" i="1" dirty="0">
                <a:latin typeface="Arial"/>
                <a:cs typeface="Arial"/>
              </a:rPr>
              <a:t> </a:t>
            </a:r>
            <a:r>
              <a:rPr lang="en-US" sz="2600" i="1" dirty="0" smtClean="0">
                <a:latin typeface="Arial"/>
                <a:cs typeface="Arial"/>
              </a:rPr>
              <a:t>+ 610 MHz radio contours</a:t>
            </a:r>
            <a:endParaRPr lang="en-US" sz="2600" i="1" dirty="0">
              <a:latin typeface="Arial"/>
              <a:cs typeface="Arial"/>
            </a:endParaRPr>
          </a:p>
        </p:txBody>
      </p:sp>
      <p:pic>
        <p:nvPicPr>
          <p:cNvPr id="2" name="Picture 1" descr="Screen Shot 2013-03-14 at 09.32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585" y="2644552"/>
            <a:ext cx="7838584" cy="4536504"/>
          </a:xfrm>
          <a:prstGeom prst="rect">
            <a:avLst/>
          </a:prstGeom>
        </p:spPr>
      </p:pic>
      <p:pic>
        <p:nvPicPr>
          <p:cNvPr id="3" name="Picture 2" descr="Screen Shot 2013-03-14 at 09.42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240" y="2356520"/>
            <a:ext cx="8029539" cy="501392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6179011" y="3436640"/>
            <a:ext cx="5472608" cy="1152128"/>
          </a:xfrm>
          <a:prstGeom prst="line">
            <a:avLst/>
          </a:prstGeom>
          <a:ln>
            <a:solidFill>
              <a:srgbClr val="00FF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37417" y="6863407"/>
            <a:ext cx="96613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1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TeV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1059" y="6893024"/>
            <a:ext cx="105720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1 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G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eV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Picture 10" descr="Screen Shot 2013-04-08 at 16.47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8806656" y="0"/>
            <a:ext cx="3168352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GeV + </a:t>
            </a:r>
            <a:r>
              <a:rPr lang="en-US" sz="2300" dirty="0" err="1" smtClean="0">
                <a:solidFill>
                  <a:srgbClr val="40A7FF"/>
                </a:solidFill>
                <a:latin typeface="Calibri"/>
                <a:cs typeface="Calibri"/>
              </a:rPr>
              <a:t>TeV</a:t>
            </a:r>
            <a:endParaRPr lang="en-US" sz="2300" dirty="0">
              <a:solidFill>
                <a:srgbClr val="40A7FF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23914" y="2428528"/>
            <a:ext cx="172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Preliminary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0" y="7737376"/>
            <a:ext cx="1238537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What is the source of the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l-GR" dirty="0" smtClean="0"/>
              <a:t>γ</a:t>
            </a:r>
            <a:r>
              <a:rPr lang="en-US" dirty="0" smtClean="0"/>
              <a:t>-ray emission?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SNR</a:t>
            </a:r>
            <a:r>
              <a:rPr lang="en-US" dirty="0" smtClean="0"/>
              <a:t> or </a:t>
            </a:r>
            <a:r>
              <a:rPr lang="en-US" dirty="0" err="1" smtClean="0"/>
              <a:t>PWN</a:t>
            </a:r>
            <a:r>
              <a:rPr lang="en-US" dirty="0" smtClean="0"/>
              <a:t>?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investigate spectral and morphological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8479744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smtClean="0">
                <a:latin typeface="Calibri"/>
                <a:cs typeface="Calibri"/>
              </a:rPr>
              <a:t>What is the source of </a:t>
            </a:r>
            <a:r>
              <a:rPr lang="el-GR" sz="4600" b="1" dirty="0" smtClean="0">
                <a:latin typeface="Calibri"/>
                <a:cs typeface="Calibri"/>
              </a:rPr>
              <a:t>γ</a:t>
            </a:r>
            <a:r>
              <a:rPr lang="en-US" sz="4600" b="1" dirty="0" smtClean="0">
                <a:latin typeface="Calibri"/>
                <a:cs typeface="Calibri"/>
              </a:rPr>
              <a:t>-rays?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769042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Pulsar Wind Nebula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quite common source of very-high-energy </a:t>
            </a:r>
            <a:r>
              <a:rPr lang="el-GR" dirty="0" smtClean="0"/>
              <a:t>γ</a:t>
            </a:r>
            <a:r>
              <a:rPr lang="en-US" dirty="0" smtClean="0"/>
              <a:t>-rays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spatial </a:t>
            </a:r>
            <a:r>
              <a:rPr lang="en-US" dirty="0" smtClean="0"/>
              <a:t>coincidence of GeV and </a:t>
            </a:r>
            <a:r>
              <a:rPr lang="en-US" dirty="0" err="1" smtClean="0"/>
              <a:t>TeV</a:t>
            </a:r>
            <a:r>
              <a:rPr lang="en-US" dirty="0" smtClean="0"/>
              <a:t> source with </a:t>
            </a:r>
            <a:r>
              <a:rPr lang="en-US" dirty="0" err="1" smtClean="0"/>
              <a:t>PWN</a:t>
            </a:r>
            <a:r>
              <a:rPr lang="en-US" dirty="0" smtClean="0"/>
              <a:t> candidate in X-</a:t>
            </a:r>
            <a:r>
              <a:rPr lang="en-US" dirty="0" smtClean="0"/>
              <a:t>rays</a:t>
            </a:r>
            <a:endParaRPr lang="en-US" dirty="0" smtClean="0"/>
          </a:p>
          <a:p>
            <a:pPr marL="457130" lvl="1" indent="0">
              <a:buNone/>
            </a:pP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endParaRPr lang="en-US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5020816"/>
            <a:ext cx="4198144" cy="4660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What you would expect: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Inverse Compton </a:t>
            </a:r>
            <a:r>
              <a:rPr lang="en-US" dirty="0" smtClean="0"/>
              <a:t>+ synchrotron emission</a:t>
            </a: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peak between Fermi and HESS range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very hard Fermi spectrum</a:t>
            </a:r>
            <a:endParaRPr lang="en-US" dirty="0"/>
          </a:p>
        </p:txBody>
      </p:sp>
      <p:pic>
        <p:nvPicPr>
          <p:cNvPr id="3" name="Picture 2" descr="Screen Shot 2013-03-14 at 11.45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667" y="5076596"/>
            <a:ext cx="9208501" cy="4677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4328" y="5217676"/>
            <a:ext cx="4196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latin typeface="Arial"/>
                <a:cs typeface="Arial"/>
              </a:rPr>
              <a:t>SED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 of HESS </a:t>
            </a:r>
            <a:r>
              <a:rPr lang="en-US" sz="2800" dirty="0" err="1" smtClean="0">
                <a:solidFill>
                  <a:schemeClr val="bg1"/>
                </a:solidFill>
                <a:latin typeface="Arial"/>
                <a:cs typeface="Arial"/>
              </a:rPr>
              <a:t>J1825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-134</a:t>
            </a: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8" name="Picture 7" descr="Screen Shot 2013-04-08 at 16.47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8806656" y="0"/>
            <a:ext cx="2304256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X-rays + GeV + </a:t>
            </a:r>
            <a:r>
              <a:rPr lang="en-US" sz="2300" dirty="0" err="1" smtClean="0">
                <a:solidFill>
                  <a:srgbClr val="40A7FF"/>
                </a:solidFill>
                <a:latin typeface="Calibri"/>
                <a:cs typeface="Calibri"/>
              </a:rPr>
              <a:t>TeV</a:t>
            </a:r>
            <a:endParaRPr lang="en-US" sz="2300" dirty="0">
              <a:solidFill>
                <a:srgbClr val="40A7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96097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err="1" smtClean="0">
                <a:latin typeface="Calibri"/>
                <a:cs typeface="Calibri"/>
              </a:rPr>
              <a:t>PWN</a:t>
            </a:r>
            <a:r>
              <a:rPr lang="en-US" sz="4600" b="1" dirty="0" smtClean="0">
                <a:latin typeface="Calibri"/>
                <a:cs typeface="Calibri"/>
              </a:rPr>
              <a:t> scenario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2592288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Pros</a:t>
            </a:r>
            <a:endParaRPr lang="en-US" dirty="0"/>
          </a:p>
          <a:p>
            <a:pPr lvl="1">
              <a:buBlip>
                <a:blip r:embed="rId2"/>
              </a:buBlip>
            </a:pPr>
            <a:r>
              <a:rPr lang="en-US" dirty="0"/>
              <a:t>quite common source of very-high-energy </a:t>
            </a:r>
            <a:r>
              <a:rPr lang="el-GR" dirty="0"/>
              <a:t>γ</a:t>
            </a:r>
            <a:r>
              <a:rPr lang="en-US" dirty="0"/>
              <a:t>-rays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spatial </a:t>
            </a:r>
            <a:r>
              <a:rPr lang="en-US" dirty="0" smtClean="0"/>
              <a:t>coincidence of GeV and </a:t>
            </a:r>
            <a:r>
              <a:rPr lang="en-US" dirty="0" err="1" smtClean="0"/>
              <a:t>TeV</a:t>
            </a:r>
            <a:r>
              <a:rPr lang="en-US" dirty="0" smtClean="0"/>
              <a:t> source with </a:t>
            </a:r>
            <a:r>
              <a:rPr lang="en-US" dirty="0" err="1" smtClean="0"/>
              <a:t>PWN</a:t>
            </a:r>
            <a:r>
              <a:rPr lang="en-US" dirty="0" smtClean="0"/>
              <a:t> candidate in X-</a:t>
            </a:r>
            <a:r>
              <a:rPr lang="en-US" dirty="0" smtClean="0"/>
              <a:t>rays, but...</a:t>
            </a:r>
            <a:endParaRPr lang="en-US" dirty="0" smtClean="0"/>
          </a:p>
          <a:p>
            <a:pPr marL="457130" lvl="1" indent="0">
              <a:buNone/>
            </a:pP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endParaRPr lang="en-US" dirty="0"/>
          </a:p>
        </p:txBody>
      </p:sp>
      <p:pic>
        <p:nvPicPr>
          <p:cNvPr id="2" name="Picture 1" descr="Screen Shot 2013-03-14 at 10.07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04" y="3868688"/>
            <a:ext cx="7256376" cy="468052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-15552" y="4012704"/>
            <a:ext cx="5365824" cy="566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Cons</a:t>
            </a:r>
            <a:endParaRPr lang="en-US" dirty="0" smtClean="0"/>
          </a:p>
          <a:p>
            <a:pPr lvl="1">
              <a:buBlip>
                <a:blip r:embed="rId2"/>
              </a:buBlip>
            </a:pPr>
            <a:r>
              <a:rPr lang="en-US" dirty="0"/>
              <a:t>smooth </a:t>
            </a:r>
            <a:r>
              <a:rPr lang="el-GR" dirty="0"/>
              <a:t>γ</a:t>
            </a:r>
            <a:r>
              <a:rPr lang="en-US" dirty="0"/>
              <a:t>-ray spectrum (not seen in any other </a:t>
            </a:r>
            <a:r>
              <a:rPr lang="en-US" dirty="0" err="1"/>
              <a:t>PWN</a:t>
            </a:r>
            <a:r>
              <a:rPr lang="en-US" dirty="0"/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TeV</a:t>
            </a:r>
            <a:r>
              <a:rPr lang="en-US" dirty="0" smtClean="0"/>
              <a:t> source more extended than </a:t>
            </a:r>
            <a:r>
              <a:rPr lang="en-US" dirty="0" err="1" smtClean="0"/>
              <a:t>SNR</a:t>
            </a:r>
            <a:r>
              <a:rPr lang="en-US" dirty="0" smtClean="0"/>
              <a:t> (not seen in any other </a:t>
            </a:r>
            <a:r>
              <a:rPr lang="en-US" dirty="0" err="1" smtClean="0"/>
              <a:t>PWN</a:t>
            </a:r>
            <a:r>
              <a:rPr lang="en-US" dirty="0" smtClean="0"/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no radio emission seen from </a:t>
            </a:r>
            <a:r>
              <a:rPr lang="en-US" dirty="0" err="1" smtClean="0"/>
              <a:t>PWN</a:t>
            </a:r>
            <a:r>
              <a:rPr lang="en-US" dirty="0"/>
              <a:t>,</a:t>
            </a:r>
            <a:r>
              <a:rPr lang="en-US" dirty="0" smtClean="0"/>
              <a:t> upper limit factor ∼5 below models</a:t>
            </a:r>
          </a:p>
          <a:p>
            <a:pPr marL="457130" lvl="1" indent="0">
              <a:buNone/>
            </a:pPr>
            <a:r>
              <a:rPr lang="en-US" dirty="0" smtClean="0"/>
              <a:t>→ GeV very hard to explain as from </a:t>
            </a:r>
            <a:r>
              <a:rPr lang="en-US" dirty="0" err="1" smtClean="0"/>
              <a:t>PWN</a:t>
            </a:r>
            <a:endParaRPr lang="en-US" dirty="0" smtClean="0"/>
          </a:p>
          <a:p>
            <a:pPr marL="457130" lvl="1" indent="0">
              <a:buNone/>
            </a:pPr>
            <a:r>
              <a:rPr lang="en-US" dirty="0" smtClean="0"/>
              <a:t>→ fine-tuning required to match GeV and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566296" y="8693224"/>
            <a:ext cx="74385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Spectrum looks like other prominent GeV and </a:t>
            </a:r>
            <a:r>
              <a:rPr lang="en-US" dirty="0" err="1" smtClean="0"/>
              <a:t>TeV</a:t>
            </a:r>
            <a:r>
              <a:rPr lang="en-US" dirty="0" smtClean="0"/>
              <a:t>-detected </a:t>
            </a:r>
            <a:r>
              <a:rPr lang="en-US" dirty="0" err="1" smtClean="0"/>
              <a:t>SNRs</a:t>
            </a:r>
            <a:endParaRPr lang="en-US" dirty="0" smtClean="0"/>
          </a:p>
          <a:p>
            <a:pPr marL="457130" lvl="1" indent="0">
              <a:buFontTx/>
              <a:buNone/>
            </a:pP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endParaRPr lang="en-US" dirty="0"/>
          </a:p>
        </p:txBody>
      </p:sp>
      <p:pic>
        <p:nvPicPr>
          <p:cNvPr id="8" name="Picture 7" descr="Screen Shot 2013-04-08 at 16.47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8806656" y="0"/>
            <a:ext cx="2304256" cy="20684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full </a:t>
            </a:r>
            <a:r>
              <a:rPr lang="en-US" sz="2300" dirty="0" err="1" smtClean="0">
                <a:solidFill>
                  <a:srgbClr val="40A7FF"/>
                </a:solidFill>
                <a:latin typeface="Calibri"/>
                <a:cs typeface="Calibri"/>
              </a:rPr>
              <a:t>SED</a:t>
            </a:r>
            <a:endParaRPr lang="en-US" sz="2300" dirty="0">
              <a:solidFill>
                <a:srgbClr val="40A7FF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2647" y="8117160"/>
            <a:ext cx="172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Preliminary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34848" y="6071319"/>
            <a:ext cx="1296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Calibri"/>
                <a:cs typeface="Calibri"/>
              </a:rPr>
              <a:t>Lemiere</a:t>
            </a:r>
            <a:endParaRPr lang="en-US" sz="2400" dirty="0" smtClean="0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5" name="Straight Arrow Connector 4"/>
          <p:cNvCxnSpPr>
            <a:stCxn id="11" idx="0"/>
          </p:cNvCxnSpPr>
          <p:nvPr/>
        </p:nvCxnSpPr>
        <p:spPr bwMode="auto">
          <a:xfrm flipH="1" flipV="1">
            <a:off x="10966896" y="5308848"/>
            <a:ext cx="216252" cy="762471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9041044" y="4372744"/>
            <a:ext cx="971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Calibri"/>
                <a:cs typeface="Calibri"/>
              </a:rPr>
              <a:t>Slane</a:t>
            </a:r>
            <a:endParaRPr lang="en-US" sz="2400" dirty="0" smtClean="0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 bwMode="auto">
          <a:xfrm>
            <a:off x="9526965" y="4834409"/>
            <a:ext cx="1007883" cy="186407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18774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err="1" smtClean="0">
                <a:latin typeface="Calibri"/>
                <a:cs typeface="Calibri"/>
              </a:rPr>
              <a:t>SNR</a:t>
            </a:r>
            <a:r>
              <a:rPr lang="en-US" sz="4600" b="1" dirty="0" smtClean="0">
                <a:latin typeface="Calibri"/>
                <a:cs typeface="Calibri"/>
              </a:rPr>
              <a:t> scenario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3384376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Pro </a:t>
            </a:r>
            <a:r>
              <a:rPr lang="en-US" dirty="0" err="1" smtClean="0"/>
              <a:t>SNR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New radio measurements </a:t>
            </a:r>
            <a:r>
              <a:rPr lang="en-US" dirty="0"/>
              <a:t>(</a:t>
            </a:r>
            <a:r>
              <a:rPr lang="en-US" dirty="0" err="1" smtClean="0"/>
              <a:t>Castelletti</a:t>
            </a:r>
            <a:r>
              <a:rPr lang="en-US" dirty="0" smtClean="0"/>
              <a:t> </a:t>
            </a:r>
            <a:r>
              <a:rPr lang="en-US" dirty="0" smtClean="0"/>
              <a:t>et al</a:t>
            </a:r>
            <a:r>
              <a:rPr lang="en-US" dirty="0" smtClean="0"/>
              <a:t>., 2011</a:t>
            </a:r>
            <a:r>
              <a:rPr lang="en-US" dirty="0" smtClean="0"/>
              <a:t>) </a:t>
            </a:r>
            <a:r>
              <a:rPr lang="en-US" dirty="0" smtClean="0"/>
              <a:t>show</a:t>
            </a:r>
            <a:r>
              <a:rPr lang="en-US" dirty="0" smtClean="0"/>
              <a:t> </a:t>
            </a:r>
            <a:r>
              <a:rPr lang="en-US" dirty="0" smtClean="0"/>
              <a:t>non-thermal radio emission from </a:t>
            </a:r>
            <a:r>
              <a:rPr lang="en-US" dirty="0" smtClean="0"/>
              <a:t>shell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Re-analysis of </a:t>
            </a:r>
            <a:r>
              <a:rPr lang="en-US" dirty="0" err="1" smtClean="0"/>
              <a:t>XMM</a:t>
            </a:r>
            <a:r>
              <a:rPr lang="en-US" dirty="0" smtClean="0"/>
              <a:t> data didn’t show non-thermal X-ray emission from shell</a:t>
            </a: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Fermi-</a:t>
            </a:r>
            <a:r>
              <a:rPr lang="en-US" dirty="0" err="1" smtClean="0"/>
              <a:t>LAT</a:t>
            </a:r>
            <a:r>
              <a:rPr lang="en-US" dirty="0" smtClean="0"/>
              <a:t> position and HESS extension </a:t>
            </a:r>
            <a:r>
              <a:rPr lang="en-US" dirty="0" smtClean="0"/>
              <a:t>compatible with </a:t>
            </a:r>
            <a:r>
              <a:rPr lang="en-US" dirty="0" smtClean="0"/>
              <a:t>protons interacting with gaseous material that produce </a:t>
            </a:r>
            <a:r>
              <a:rPr lang="el-GR" dirty="0" smtClean="0"/>
              <a:t>γ</a:t>
            </a:r>
            <a:r>
              <a:rPr lang="en-US" dirty="0" smtClean="0"/>
              <a:t>-</a:t>
            </a:r>
            <a:r>
              <a:rPr lang="en-US" dirty="0" smtClean="0"/>
              <a:t>rays</a:t>
            </a: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Simple model can explain the </a:t>
            </a:r>
            <a:r>
              <a:rPr lang="en-US" dirty="0" err="1" smtClean="0"/>
              <a:t>SED</a:t>
            </a:r>
            <a:r>
              <a:rPr lang="en-US" dirty="0" smtClean="0"/>
              <a:t> without any fine-tuning: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-50328" y="5112568"/>
            <a:ext cx="5688632" cy="523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B = </a:t>
            </a:r>
            <a:r>
              <a:rPr lang="en-US" dirty="0" err="1" smtClean="0"/>
              <a:t>25μG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baseline="-25000" dirty="0" err="1" smtClean="0"/>
              <a:t>,e</a:t>
            </a:r>
            <a:r>
              <a:rPr lang="en-US" dirty="0"/>
              <a:t> </a:t>
            </a:r>
            <a:r>
              <a:rPr lang="en-US" dirty="0" smtClean="0"/>
              <a:t>= 10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Γ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2.0, e</a:t>
            </a:r>
            <a:r>
              <a:rPr lang="en-US" dirty="0" smtClean="0"/>
              <a:t>/p ratio of 1/</a:t>
            </a:r>
            <a:r>
              <a:rPr lang="en-US" dirty="0" smtClean="0"/>
              <a:t>100</a:t>
            </a:r>
          </a:p>
          <a:p>
            <a:pPr lvl="1">
              <a:buFontTx/>
              <a:buBlip>
                <a:blip r:embed="rId2"/>
              </a:buBlip>
            </a:pPr>
            <a:endParaRPr lang="en-US" dirty="0" smtClean="0"/>
          </a:p>
          <a:p>
            <a:pPr marL="457130" lvl="1" indent="0">
              <a:buNone/>
            </a:pPr>
            <a:r>
              <a:rPr lang="en-US" dirty="0" smtClean="0"/>
              <a:t>→ Inverse Compton emission orders of magnitude </a:t>
            </a:r>
            <a:r>
              <a:rPr lang="en-US" dirty="0" smtClean="0"/>
              <a:t>below measurements</a:t>
            </a:r>
            <a:endParaRPr lang="en-US" dirty="0" smtClean="0"/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E</a:t>
            </a:r>
            <a:r>
              <a:rPr lang="en-US" baseline="-25000" dirty="0" err="1" smtClean="0"/>
              <a:t>c,p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50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2.2, 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n</a:t>
            </a:r>
            <a:r>
              <a:rPr lang="en-US" baseline="-25000" dirty="0" err="1" smtClean="0"/>
              <a:t>H</a:t>
            </a:r>
            <a:r>
              <a:rPr lang="en-US" dirty="0" smtClean="0"/>
              <a:t> </a:t>
            </a:r>
            <a:r>
              <a:rPr lang="en-US" dirty="0" smtClean="0"/>
              <a:t>= 150 cm</a:t>
            </a:r>
            <a:r>
              <a:rPr lang="en-US" baseline="30000" dirty="0" smtClean="0"/>
              <a:t>-</a:t>
            </a:r>
            <a:r>
              <a:rPr lang="en-US" baseline="30000" dirty="0" smtClean="0"/>
              <a:t>3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err="1" smtClean="0"/>
              <a:t>W</a:t>
            </a:r>
            <a:r>
              <a:rPr lang="en-US" baseline="-25000" dirty="0" err="1" smtClean="0"/>
              <a:t>p</a:t>
            </a:r>
            <a:r>
              <a:rPr lang="en-US" dirty="0" smtClean="0"/>
              <a:t> </a:t>
            </a:r>
            <a:r>
              <a:rPr lang="en-US" dirty="0" smtClean="0"/>
              <a:t>= 2.5 x 10</a:t>
            </a:r>
            <a:r>
              <a:rPr lang="en-US" baseline="30000" dirty="0" smtClean="0"/>
              <a:t>50</a:t>
            </a:r>
            <a:r>
              <a:rPr lang="en-US" dirty="0" smtClean="0"/>
              <a:t> erg</a:t>
            </a:r>
          </a:p>
        </p:txBody>
      </p:sp>
      <p:pic>
        <p:nvPicPr>
          <p:cNvPr id="3" name="Picture 2" descr="Screen Shot 2013-03-14 at 10.21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04" y="5076304"/>
            <a:ext cx="7333384" cy="4625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2647" y="9269288"/>
            <a:ext cx="172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Preliminary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8" name="Picture 7" descr="Screen Shot 2013-04-08 at 16.47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8806656" y="0"/>
            <a:ext cx="2304256" cy="20684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full </a:t>
            </a:r>
            <a:r>
              <a:rPr lang="en-US" sz="2300" dirty="0" err="1" smtClean="0">
                <a:solidFill>
                  <a:srgbClr val="40A7FF"/>
                </a:solidFill>
                <a:latin typeface="Calibri"/>
                <a:cs typeface="Calibri"/>
              </a:rPr>
              <a:t>SED</a:t>
            </a:r>
            <a:endParaRPr lang="en-US" sz="2300" dirty="0">
              <a:solidFill>
                <a:srgbClr val="40A7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84911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smtClean="0">
                <a:latin typeface="Calibri"/>
                <a:cs typeface="Calibri"/>
              </a:rPr>
              <a:t>HESS </a:t>
            </a:r>
            <a:r>
              <a:rPr lang="en-US" sz="4600" b="1" dirty="0" err="1" smtClean="0">
                <a:latin typeface="Calibri"/>
                <a:cs typeface="Calibri"/>
              </a:rPr>
              <a:t>J1640</a:t>
            </a:r>
            <a:r>
              <a:rPr lang="en-US" sz="4600" b="1" dirty="0" smtClean="0">
                <a:latin typeface="Calibri"/>
                <a:cs typeface="Calibri"/>
              </a:rPr>
              <a:t>-465 an extreme accelerator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2808312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Implications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Product of energy in protons and target density of 4 </a:t>
            </a:r>
            <a:r>
              <a:rPr lang="en-US" dirty="0" smtClean="0"/>
              <a:t>x 10</a:t>
            </a:r>
            <a:r>
              <a:rPr lang="en-US" baseline="30000" dirty="0" smtClean="0"/>
              <a:t>52</a:t>
            </a:r>
            <a:r>
              <a:rPr lang="en-US" dirty="0" smtClean="0"/>
              <a:t> erg cm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required to explain observed luminosity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need high densities to reduce energy in relativistic protons (could be up to 350 cm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such dense gas has not been found yet</a:t>
            </a:r>
          </a:p>
        </p:txBody>
      </p:sp>
      <p:pic>
        <p:nvPicPr>
          <p:cNvPr id="3" name="Picture 2" descr="Screen Shot 2013-03-14 at 10.21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04" y="5076304"/>
            <a:ext cx="7333384" cy="46250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2647" y="9269288"/>
            <a:ext cx="172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Preliminary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39114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>
                <a:latin typeface="Calibri"/>
                <a:cs typeface="Calibri"/>
              </a:rPr>
              <a:t>HESS </a:t>
            </a:r>
            <a:r>
              <a:rPr lang="en-US" sz="4600" b="1" dirty="0" err="1">
                <a:latin typeface="Calibri"/>
                <a:cs typeface="Calibri"/>
              </a:rPr>
              <a:t>J1640</a:t>
            </a:r>
            <a:r>
              <a:rPr lang="en-US" sz="4600" b="1" dirty="0">
                <a:latin typeface="Calibri"/>
                <a:cs typeface="Calibri"/>
              </a:rPr>
              <a:t>-465 an extreme accelerator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2808312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Implications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Product of energy in protons and target density of 4 </a:t>
            </a:r>
            <a:r>
              <a:rPr lang="en-US" dirty="0" smtClean="0"/>
              <a:t>x 10</a:t>
            </a:r>
            <a:r>
              <a:rPr lang="en-US" baseline="30000" dirty="0" smtClean="0"/>
              <a:t>52</a:t>
            </a:r>
            <a:r>
              <a:rPr lang="en-US" dirty="0" smtClean="0"/>
              <a:t> erg cm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required to explain observed luminosity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need high densities to reduce energy in relativistic protons (could be up to 350 cm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such dense gas has not been found yet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4660776"/>
            <a:ext cx="13004800" cy="509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Why is that extreme?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Canonical </a:t>
            </a:r>
            <a:r>
              <a:rPr lang="en-US" dirty="0" err="1" smtClean="0"/>
              <a:t>SN</a:t>
            </a:r>
            <a:r>
              <a:rPr lang="en-US" dirty="0" smtClean="0"/>
              <a:t> has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kin</a:t>
            </a:r>
            <a:r>
              <a:rPr lang="en-US" baseline="-25000" dirty="0" smtClean="0"/>
              <a:t> </a:t>
            </a:r>
            <a:r>
              <a:rPr lang="en-US" dirty="0" smtClean="0"/>
              <a:t>= 10</a:t>
            </a:r>
            <a:r>
              <a:rPr lang="en-US" baseline="30000" dirty="0" smtClean="0"/>
              <a:t>51</a:t>
            </a:r>
            <a:r>
              <a:rPr lang="en-US" dirty="0" smtClean="0"/>
              <a:t> erg, and </a:t>
            </a:r>
            <a:r>
              <a:rPr lang="en-US" dirty="0"/>
              <a:t>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kin</a:t>
            </a:r>
            <a:r>
              <a:rPr lang="en-US" baseline="-25000" dirty="0" smtClean="0"/>
              <a:t> </a:t>
            </a:r>
            <a:r>
              <a:rPr lang="en-US" dirty="0" smtClean="0"/>
              <a:t>→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CR</a:t>
            </a:r>
            <a:r>
              <a:rPr lang="en-US" baseline="-25000" dirty="0" smtClean="0"/>
              <a:t> </a:t>
            </a:r>
            <a:r>
              <a:rPr lang="en-US" dirty="0" smtClean="0"/>
              <a:t>= 10%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these particles interact and produce </a:t>
            </a:r>
            <a:r>
              <a:rPr lang="el-GR" dirty="0" smtClean="0"/>
              <a:t>γ</a:t>
            </a:r>
            <a:r>
              <a:rPr lang="en-US" dirty="0" smtClean="0"/>
              <a:t>-rays. 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for </a:t>
            </a:r>
            <a:r>
              <a:rPr lang="en-US" dirty="0"/>
              <a:t>density of ∼100 cm</a:t>
            </a:r>
            <a:r>
              <a:rPr lang="en-US" baseline="30000" dirty="0"/>
              <a:t>-3</a:t>
            </a:r>
            <a:r>
              <a:rPr lang="en-US" dirty="0"/>
              <a:t> and canonical 10% in </a:t>
            </a:r>
            <a:r>
              <a:rPr lang="en-US" dirty="0" err="1"/>
              <a:t>CRs</a:t>
            </a:r>
            <a:r>
              <a:rPr lang="en-US" dirty="0"/>
              <a:t>: </a:t>
            </a:r>
          </a:p>
          <a:p>
            <a:pPr marL="457130" lvl="1" indent="0">
              <a:buNone/>
            </a:pPr>
            <a:r>
              <a:rPr lang="en-US" dirty="0"/>
              <a:t>→ </a:t>
            </a:r>
            <a:r>
              <a:rPr lang="en-US" dirty="0" err="1"/>
              <a:t>E</a:t>
            </a:r>
            <a:r>
              <a:rPr lang="en-US" baseline="-25000" dirty="0" err="1"/>
              <a:t>SN</a:t>
            </a:r>
            <a:r>
              <a:rPr lang="en-US" dirty="0"/>
              <a:t> could be ∼4 x 10</a:t>
            </a:r>
            <a:r>
              <a:rPr lang="en-US" baseline="30000" dirty="0"/>
              <a:t>51</a:t>
            </a:r>
            <a:r>
              <a:rPr lang="en-US" dirty="0"/>
              <a:t> </a:t>
            </a:r>
            <a:r>
              <a:rPr lang="en-US" dirty="0" smtClean="0"/>
              <a:t>erg</a:t>
            </a:r>
            <a:endParaRPr lang="en-US" dirty="0"/>
          </a:p>
          <a:p>
            <a:pPr marL="457130" lvl="1" indent="0">
              <a:buNone/>
            </a:pPr>
            <a:r>
              <a:rPr lang="en-US" dirty="0"/>
              <a:t>→ A</a:t>
            </a:r>
            <a:r>
              <a:rPr lang="en-US" dirty="0" smtClean="0"/>
              <a:t>cceleration </a:t>
            </a:r>
            <a:r>
              <a:rPr lang="en-US" dirty="0"/>
              <a:t>efficiency could be up to 40</a:t>
            </a:r>
            <a:r>
              <a:rPr lang="en-US" dirty="0" smtClean="0"/>
              <a:t>%</a:t>
            </a:r>
            <a:endParaRPr lang="en-US" sz="800" dirty="0"/>
          </a:p>
          <a:p>
            <a:pPr marL="457130" lvl="1" indent="0">
              <a:buNone/>
            </a:pPr>
            <a:r>
              <a:rPr lang="en-US" i="1" u="sng" dirty="0"/>
              <a:t>Extreme implies</a:t>
            </a:r>
          </a:p>
          <a:p>
            <a:pPr lvl="1"/>
            <a:r>
              <a:rPr lang="en-US" i="1" dirty="0"/>
              <a:t>very efficient accelerator and/or very energetic supernova</a:t>
            </a:r>
          </a:p>
          <a:p>
            <a:pPr lvl="1"/>
            <a:r>
              <a:rPr lang="en-US" i="1" dirty="0" smtClean="0"/>
              <a:t>potentially higher, as only part of </a:t>
            </a:r>
            <a:r>
              <a:rPr lang="en-US" i="1" dirty="0" err="1" smtClean="0"/>
              <a:t>SN</a:t>
            </a:r>
            <a:r>
              <a:rPr lang="en-US" i="1" dirty="0" smtClean="0"/>
              <a:t> shell interacts with dense materia</a:t>
            </a:r>
            <a:r>
              <a:rPr lang="en-US" i="1" dirty="0"/>
              <a:t>l</a:t>
            </a:r>
          </a:p>
          <a:p>
            <a:pPr lvl="1"/>
            <a:r>
              <a:rPr lang="en-US" i="1" dirty="0" smtClean="0"/>
              <a:t>brightest </a:t>
            </a:r>
            <a:r>
              <a:rPr lang="en-US" i="1" dirty="0" err="1" smtClean="0"/>
              <a:t>SN</a:t>
            </a:r>
            <a:r>
              <a:rPr lang="en-US" i="1" dirty="0" smtClean="0"/>
              <a:t> in </a:t>
            </a:r>
            <a:r>
              <a:rPr lang="en-US" i="1" dirty="0" err="1" smtClean="0"/>
              <a:t>TeV</a:t>
            </a:r>
            <a:r>
              <a:rPr lang="en-US" i="1" dirty="0" smtClean="0"/>
              <a:t> </a:t>
            </a:r>
            <a:r>
              <a:rPr lang="el-GR" i="1" dirty="0" smtClean="0"/>
              <a:t>γ</a:t>
            </a:r>
            <a:r>
              <a:rPr lang="en-US" i="1" dirty="0" smtClean="0"/>
              <a:t>-rays (factor 10), as bright as other </a:t>
            </a:r>
            <a:r>
              <a:rPr lang="en-US" i="1" dirty="0" err="1" smtClean="0"/>
              <a:t>SNe</a:t>
            </a:r>
            <a:r>
              <a:rPr lang="en-US" i="1" dirty="0" smtClean="0"/>
              <a:t> in GeV </a:t>
            </a:r>
            <a:r>
              <a:rPr lang="el-GR" i="1" dirty="0" smtClean="0"/>
              <a:t>γ</a:t>
            </a:r>
            <a:r>
              <a:rPr lang="en-US" i="1" dirty="0" smtClean="0"/>
              <a:t>-rays</a:t>
            </a:r>
            <a:endParaRPr lang="en-US" i="1" dirty="0"/>
          </a:p>
          <a:p>
            <a:pPr lvl="1">
              <a:buFontTx/>
              <a:buBlip>
                <a:blip r:embed="rId2"/>
              </a:buBlip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46983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smtClean="0">
                <a:latin typeface="Calibri"/>
                <a:cs typeface="Calibri"/>
              </a:rPr>
              <a:t>The future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3936" y="1708448"/>
            <a:ext cx="13028736" cy="3744416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HESS </a:t>
            </a:r>
            <a:r>
              <a:rPr lang="en-US" dirty="0" err="1" smtClean="0"/>
              <a:t>J1640</a:t>
            </a:r>
            <a:r>
              <a:rPr lang="en-US" dirty="0" smtClean="0"/>
              <a:t>-465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Need better </a:t>
            </a:r>
            <a:r>
              <a:rPr lang="en-US" dirty="0" err="1" smtClean="0"/>
              <a:t>PSF</a:t>
            </a:r>
            <a:r>
              <a:rPr lang="en-US" dirty="0" smtClean="0"/>
              <a:t> and sensitivity to disentangle </a:t>
            </a:r>
            <a:r>
              <a:rPr lang="en-US" dirty="0" err="1" smtClean="0"/>
              <a:t>PWN</a:t>
            </a:r>
            <a:r>
              <a:rPr lang="en-US" dirty="0" smtClean="0"/>
              <a:t> from </a:t>
            </a:r>
            <a:r>
              <a:rPr lang="en-US" dirty="0" err="1" smtClean="0"/>
              <a:t>SNR</a:t>
            </a:r>
            <a:r>
              <a:rPr lang="en-US" dirty="0" smtClean="0"/>
              <a:t> shell and maybe even resolve the shell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Need spectral coverage to detect photons of 100 </a:t>
            </a:r>
            <a:r>
              <a:rPr lang="en-US" dirty="0" err="1" smtClean="0"/>
              <a:t>TeV</a:t>
            </a:r>
            <a:r>
              <a:rPr lang="en-US" dirty="0" smtClean="0"/>
              <a:t> energies (→</a:t>
            </a:r>
            <a:r>
              <a:rPr lang="en-US" dirty="0" err="1" smtClean="0"/>
              <a:t>Pevatrons</a:t>
            </a:r>
            <a:r>
              <a:rPr lang="en-US" dirty="0" smtClean="0"/>
              <a:t>)</a:t>
            </a:r>
          </a:p>
          <a:p>
            <a:pPr>
              <a:buFontTx/>
              <a:buBlip>
                <a:blip r:embed="rId2"/>
              </a:buBlip>
            </a:pPr>
            <a:r>
              <a:rPr lang="en-US" dirty="0" smtClean="0"/>
              <a:t>How to do that?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HESS 2 (600 </a:t>
            </a:r>
            <a:r>
              <a:rPr lang="en-US" dirty="0" err="1" smtClean="0"/>
              <a:t>m</a:t>
            </a:r>
            <a:r>
              <a:rPr lang="en-US" baseline="30000" dirty="0" err="1" smtClean="0"/>
              <a:t>2</a:t>
            </a:r>
            <a:r>
              <a:rPr lang="en-US" dirty="0" smtClean="0"/>
              <a:t> telescope) will deliver some of that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CTA will be the next big thing → see Richard’s talk after the coffee break!</a:t>
            </a:r>
          </a:p>
          <a:p>
            <a:pPr>
              <a:buFontTx/>
              <a:buBlip>
                <a:blip r:embed="rId2"/>
              </a:buBlip>
            </a:pPr>
            <a:endParaRPr lang="en-US" dirty="0" smtClean="0"/>
          </a:p>
        </p:txBody>
      </p:sp>
      <p:pic>
        <p:nvPicPr>
          <p:cNvPr id="7" name="Picture 6" descr="120925_Namibia_Foehr_0225_6_7_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8" y="6460976"/>
            <a:ext cx="4680520" cy="3123467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 bwMode="auto">
          <a:xfrm>
            <a:off x="-986432" y="5524872"/>
            <a:ext cx="7416824" cy="1224136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/>
                <a:ea typeface="ヒラギノ角ゴ ProN W3" charset="0"/>
                <a:cs typeface="Calibri"/>
                <a:sym typeface="Gill Sans" charset="0"/>
              </a:rPr>
              <a:t>H.E.S.S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/>
                <a:ea typeface="ヒラギノ角ゴ ProN W3" charset="0"/>
                <a:cs typeface="Calibri"/>
                <a:sym typeface="Gill Sans" charset="0"/>
              </a:rPr>
              <a:t>. 2 (2012)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/>
              <a:ea typeface="ヒラギノ角ゴ ProN W3" charset="0"/>
              <a:cs typeface="Calibri"/>
              <a:sym typeface="Gill Sans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638304" y="5524872"/>
            <a:ext cx="7416824" cy="1224136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/>
                <a:ea typeface="ヒラギノ角ゴ ProN W3" charset="0"/>
                <a:cs typeface="Calibri"/>
                <a:sym typeface="Gill Sans" charset="0"/>
              </a:rPr>
              <a:t>CTA (2016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/>
                <a:ea typeface="ヒラギノ角ゴ ProN W3" charset="0"/>
                <a:cs typeface="Calibri"/>
                <a:sym typeface="Gill Sans" charset="0"/>
              </a:rPr>
              <a:t> – 2020)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Calibri"/>
              <a:ea typeface="ヒラギノ角ゴ ProN W3" charset="0"/>
              <a:cs typeface="Calibri"/>
              <a:sym typeface="Gill San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5561" y="6893024"/>
            <a:ext cx="7960681" cy="270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137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3728" y="4300736"/>
            <a:ext cx="5678488" cy="5486400"/>
            <a:chOff x="282575" y="1296988"/>
            <a:chExt cx="5678488" cy="54864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75" y="1296988"/>
              <a:ext cx="5678488" cy="548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>
              <a:off x="3403600" y="1679575"/>
              <a:ext cx="349250" cy="4513263"/>
            </a:xfrm>
            <a:prstGeom prst="roundRect">
              <a:avLst>
                <a:gd name="adj" fmla="val 56"/>
              </a:avLst>
            </a:prstGeom>
            <a:gradFill rotWithShape="0">
              <a:gsLst>
                <a:gs pos="0">
                  <a:srgbClr val="000080"/>
                </a:gs>
                <a:gs pos="100000">
                  <a:srgbClr val="FFFFFF">
                    <a:alpha val="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573213" y="3581400"/>
              <a:ext cx="13287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>
              <a:lvl1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127000"/>
                </a:lnSpc>
              </a:pPr>
              <a:r>
                <a:rPr lang="en-GB" sz="2000">
                  <a:solidFill>
                    <a:srgbClr val="0000FF"/>
                  </a:solidFill>
                  <a:latin typeface="Arial Black" charset="0"/>
                </a:rPr>
                <a:t>Electrons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189413" y="3562350"/>
              <a:ext cx="1073150" cy="747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>
              <a:lvl1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127000"/>
                </a:lnSpc>
              </a:pPr>
              <a:r>
                <a:rPr lang="en-GB" sz="2000">
                  <a:solidFill>
                    <a:srgbClr val="FF0000"/>
                  </a:solidFill>
                  <a:latin typeface="Arial Black" charset="0"/>
                </a:rPr>
                <a:t>Protons</a:t>
              </a:r>
            </a:p>
            <a:p>
              <a:pPr eaLnBrk="1" hangingPunct="1">
                <a:lnSpc>
                  <a:spcPct val="127000"/>
                </a:lnSpc>
              </a:pPr>
              <a:r>
                <a:rPr lang="en-GB" sz="2000">
                  <a:solidFill>
                    <a:srgbClr val="FF0000"/>
                  </a:solidFill>
                  <a:latin typeface="Arial Black" charset="0"/>
                </a:rPr>
                <a:t>+Nuclei</a:t>
              </a: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3382963" y="1676400"/>
              <a:ext cx="392112" cy="1588"/>
            </a:xfrm>
            <a:prstGeom prst="line">
              <a:avLst/>
            </a:prstGeom>
            <a:noFill/>
            <a:ln w="18360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3773488" y="1676400"/>
              <a:ext cx="1587" cy="222250"/>
            </a:xfrm>
            <a:prstGeom prst="line">
              <a:avLst/>
            </a:prstGeom>
            <a:noFill/>
            <a:ln w="1836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792413" y="1751013"/>
              <a:ext cx="1423987" cy="2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algn="l" defTabSz="4572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2000">
                  <a:solidFill>
                    <a:srgbClr val="00FFFF"/>
                  </a:solidFill>
                </a:rPr>
                <a:t>Galactic</a:t>
              </a: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4775200" y="5108575"/>
              <a:ext cx="973138" cy="1001713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716007" y="5465763"/>
              <a:ext cx="109762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defTabSz="4492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algn="l" defTabSz="4492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algn="l" defTabSz="4492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algn="l" defTabSz="4492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algn="l" defTabSz="4492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defTabSz="449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defTabSz="449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defTabSz="449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defTabSz="449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2000">
                  <a:solidFill>
                    <a:schemeClr val="bg1"/>
                  </a:solidFill>
                  <a:latin typeface="Tahoma" charset="0"/>
                </a:rPr>
                <a:t>UHECRs</a:t>
              </a:r>
              <a:endParaRPr lang="en-US" sz="2000">
                <a:solidFill>
                  <a:schemeClr val="bg1"/>
                </a:solidFill>
                <a:latin typeface="Tahoma" charset="0"/>
              </a:endParaRPr>
            </a:p>
          </p:txBody>
        </p:sp>
      </p:grpSp>
      <p:sp>
        <p:nvSpPr>
          <p:cNvPr id="41986" name="Line 2"/>
          <p:cNvSpPr>
            <a:spLocks noChangeShapeType="1"/>
          </p:cNvSpPr>
          <p:nvPr/>
        </p:nvSpPr>
        <p:spPr bwMode="auto">
          <a:xfrm>
            <a:off x="-304797" y="1625603"/>
            <a:ext cx="14198601" cy="15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70351" y="4228728"/>
            <a:ext cx="6940803" cy="5524872"/>
          </a:xfrm>
          <a:ln/>
        </p:spPr>
        <p:txBody>
          <a:bodyPr/>
          <a:lstStyle/>
          <a:p>
            <a:pPr marL="457200" indent="-457200" algn="l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</a:pPr>
            <a:r>
              <a:rPr lang="en-US" sz="3000" dirty="0" smtClean="0">
                <a:latin typeface="Arial Bold" charset="0"/>
                <a:cs typeface="Arial Bold" charset="0"/>
                <a:sym typeface="Arial Bold" charset="0"/>
              </a:rPr>
              <a:t>Properties of cosmic rays</a:t>
            </a:r>
            <a:endParaRPr lang="en-US" sz="3000" dirty="0">
              <a:latin typeface="Arial Bold" charset="0"/>
              <a:cs typeface="Arial Bold" charset="0"/>
              <a:sym typeface="Arial Bold" charset="0"/>
            </a:endParaRP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spectrum follows a power law in energy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&gt;10 decades in 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energy, &gt;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30 decades in flux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produced by acceleration of 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particles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 err="1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SNR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 shells 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likely 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acceleration site of </a:t>
            </a:r>
            <a:r>
              <a:rPr lang="en-US" sz="2600" dirty="0" err="1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CRs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 up to 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the “knee” (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∼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3 x 10</a:t>
            </a:r>
            <a:r>
              <a:rPr lang="en-US" sz="2600" baseline="300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15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sz="2600" dirty="0" err="1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eV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!)</a:t>
            </a:r>
          </a:p>
          <a:p>
            <a:pPr marL="57142" indent="0" algn="l">
              <a:lnSpc>
                <a:spcPct val="90000"/>
              </a:lnSpc>
              <a:spcBef>
                <a:spcPts val="775"/>
              </a:spcBef>
              <a:buSzPct val="100000"/>
            </a:pPr>
            <a:endParaRPr lang="en-US" sz="2600" b="1" i="1" dirty="0" smtClean="0">
              <a:latin typeface="Arial Bold Italic" charset="0"/>
              <a:sym typeface="Arial Bold Italic" charset="0"/>
            </a:endParaRPr>
          </a:p>
          <a:p>
            <a:pPr marL="57142" indent="0" algn="l">
              <a:lnSpc>
                <a:spcPct val="90000"/>
              </a:lnSpc>
              <a:spcBef>
                <a:spcPts val="775"/>
              </a:spcBef>
              <a:buSzPct val="100000"/>
            </a:pPr>
            <a:r>
              <a:rPr lang="en-US" sz="2600" b="1" i="1" dirty="0" smtClean="0">
                <a:latin typeface="Arial Bold Italic" charset="0"/>
                <a:sym typeface="Arial Bold Italic" charset="0"/>
              </a:rPr>
              <a:t>How </a:t>
            </a:r>
            <a:r>
              <a:rPr lang="en-US" sz="2600" b="1" i="1" dirty="0">
                <a:latin typeface="Arial Bold Italic" charset="0"/>
                <a:sym typeface="Arial Bold Italic" charset="0"/>
              </a:rPr>
              <a:t>can we find the accelerators?</a:t>
            </a:r>
          </a:p>
          <a:p>
            <a:pPr marL="57142" indent="0" algn="l">
              <a:lnSpc>
                <a:spcPct val="90000"/>
              </a:lnSpc>
              <a:spcBef>
                <a:spcPts val="775"/>
              </a:spcBef>
              <a:buSzPct val="100000"/>
            </a:pPr>
            <a:endParaRPr lang="en-US" sz="2600" b="1" i="1" dirty="0">
              <a:latin typeface="Arial Bold Italic" charset="0"/>
              <a:sym typeface="Arial Bold Italic" charset="0"/>
            </a:endParaRPr>
          </a:p>
          <a:p>
            <a:pPr marL="457131" lvl="2" indent="0" algn="l">
              <a:lnSpc>
                <a:spcPct val="90000"/>
              </a:lnSpc>
              <a:spcBef>
                <a:spcPts val="775"/>
              </a:spcBef>
              <a:buSzPct val="100000"/>
            </a:pP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→ Neutral messenger particles (photons and neutrinos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)</a:t>
            </a:r>
            <a:endParaRPr lang="en-US" sz="2600" dirty="0">
              <a:solidFill>
                <a:srgbClr val="CCCCFF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-698500" y="2"/>
            <a:ext cx="12826999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  <a:sym typeface="Gill Sans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Cambria" charset="0"/>
                <a:ea typeface="ＭＳ Ｐゴシック" charset="0"/>
                <a:cs typeface="ＭＳ Ｐゴシック" charset="0"/>
                <a:sym typeface="Gill Sans" charset="0"/>
              </a:defRPr>
            </a:lvl5pPr>
            <a:lvl6pPr marL="457129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26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390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518" algn="ctr" rtl="0" fontAlgn="base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1536464" indent="-304753" algn="l" eaLnBrk="1" hangingPunct="1">
              <a:defRPr/>
            </a:pPr>
            <a:r>
              <a:rPr lang="en-US" sz="4600" b="1" dirty="0" smtClean="0">
                <a:latin typeface="Calibri"/>
                <a:cs typeface="Calibri"/>
              </a:rPr>
              <a:t>High-energy </a:t>
            </a:r>
            <a:r>
              <a:rPr lang="en-US" sz="4600" b="1" dirty="0" smtClean="0">
                <a:latin typeface="Calibri"/>
                <a:cs typeface="Calibri"/>
              </a:rPr>
              <a:t>particles in space</a:t>
            </a:r>
            <a:endParaRPr lang="en-US" sz="4600" b="1" dirty="0" smtClean="0">
              <a:latin typeface="Calibri"/>
              <a:cs typeface="Calibri"/>
            </a:endParaRPr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 bwMode="auto">
          <a:xfrm>
            <a:off x="165696" y="1708448"/>
            <a:ext cx="1267340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1" tIns="50791" rIns="50791" bIns="50791" numCol="1" anchor="t" anchorCtr="0" compatLnSpc="1">
            <a:prstTxWarp prst="textNoShape">
              <a:avLst/>
            </a:prstTxWarp>
          </a:bodyPr>
          <a:lstStyle>
            <a:lvl1pPr marL="342847" indent="-342847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  <a:sym typeface="Gill Sans" charset="0"/>
              </a:defRPr>
            </a:lvl1pPr>
            <a:lvl2pPr marL="742835" indent="-285706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Gill Sans" charset="0"/>
              </a:defRPr>
            </a:lvl2pPr>
            <a:lvl3pPr marL="1142824" indent="-228565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Gill Sans" charset="0"/>
              </a:defRPr>
            </a:lvl3pPr>
            <a:lvl4pPr marL="1599957" indent="-228565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Gill Sans" charset="0"/>
              </a:defRPr>
            </a:lvl4pPr>
            <a:lvl5pPr marL="2057084" indent="-228565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Gill Sans" charset="0"/>
              </a:defRPr>
            </a:lvl5pPr>
            <a:lvl6pPr marL="457129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91426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37139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28518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457200" indent="-457200" algn="l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</a:pPr>
            <a:r>
              <a:rPr lang="en-US" sz="3000" dirty="0" smtClean="0">
                <a:latin typeface="Arial Bold" charset="0"/>
                <a:cs typeface="Arial Bold" charset="0"/>
                <a:sym typeface="Arial Bold" charset="0"/>
              </a:rPr>
              <a:t>Why are they important?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energy density of is comparable to star light, </a:t>
            </a:r>
            <a:r>
              <a:rPr lang="en-US" sz="2600" dirty="0" err="1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CMB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, and interstellar B-fields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impact on star-formation process (chemistry in dense molecular clouds)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source of </a:t>
            </a:r>
            <a:r>
              <a:rPr lang="en-US" sz="2600" dirty="0" err="1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ionisation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 in the Galaxy</a:t>
            </a:r>
          </a:p>
          <a:p>
            <a:pPr marL="914330" lvl="1" indent="-457200" algn="l">
              <a:lnSpc>
                <a:spcPct val="90000"/>
              </a:lnSpc>
              <a:spcBef>
                <a:spcPts val="775"/>
              </a:spcBef>
              <a:buSzPct val="100000"/>
              <a:buFont typeface="Arial"/>
              <a:buChar char="•"/>
            </a:pP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form significant contribution to the pressure in many astrophysical sources (e.g. </a:t>
            </a:r>
            <a:r>
              <a:rPr lang="en-US" sz="2600" dirty="0" err="1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SNRs</a:t>
            </a:r>
            <a:r>
              <a:rPr lang="en-US" sz="2600" dirty="0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, </a:t>
            </a:r>
            <a:r>
              <a:rPr lang="en-US" sz="2600" dirty="0" err="1" smtClean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AGN</a:t>
            </a:r>
            <a:r>
              <a:rPr lang="en-US" sz="2600" dirty="0">
                <a:solidFill>
                  <a:srgbClr val="CCCCFF"/>
                </a:solidFill>
                <a:latin typeface="Arial Bold" charset="0"/>
                <a:cs typeface="Arial Bold" charset="0"/>
                <a:sym typeface="Arial Bold" charset="0"/>
              </a:rPr>
              <a:t>)</a:t>
            </a:r>
            <a:endParaRPr lang="en-US" sz="2600" dirty="0" smtClean="0">
              <a:solidFill>
                <a:srgbClr val="CCCCFF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179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610" name="Group 2"/>
          <p:cNvGrpSpPr>
            <a:grpSpLocks/>
          </p:cNvGrpSpPr>
          <p:nvPr/>
        </p:nvGrpSpPr>
        <p:grpSpPr bwMode="auto">
          <a:xfrm>
            <a:off x="5387058" y="3273780"/>
            <a:ext cx="3018650" cy="6795911"/>
            <a:chOff x="1933" y="1030"/>
            <a:chExt cx="1763" cy="3294"/>
          </a:xfrm>
        </p:grpSpPr>
        <p:sp>
          <p:nvSpPr>
            <p:cNvPr id="1348611" name="Freeform 3"/>
            <p:cNvSpPr>
              <a:spLocks/>
            </p:cNvSpPr>
            <p:nvPr/>
          </p:nvSpPr>
          <p:spPr bwMode="auto">
            <a:xfrm>
              <a:off x="1933" y="1030"/>
              <a:ext cx="1763" cy="3294"/>
            </a:xfrm>
            <a:custGeom>
              <a:avLst/>
              <a:gdLst>
                <a:gd name="T0" fmla="*/ 0 w 1763"/>
                <a:gd name="T1" fmla="*/ 2932 h 2932"/>
                <a:gd name="T2" fmla="*/ 345 w 1763"/>
                <a:gd name="T3" fmla="*/ 836 h 2932"/>
                <a:gd name="T4" fmla="*/ 913 w 1763"/>
                <a:gd name="T5" fmla="*/ 1 h 2932"/>
                <a:gd name="T6" fmla="*/ 1463 w 1763"/>
                <a:gd name="T7" fmla="*/ 843 h 2932"/>
                <a:gd name="T8" fmla="*/ 1763 w 1763"/>
                <a:gd name="T9" fmla="*/ 293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3" h="2932">
                  <a:moveTo>
                    <a:pt x="0" y="2932"/>
                  </a:moveTo>
                  <a:cubicBezTo>
                    <a:pt x="57" y="2586"/>
                    <a:pt x="193" y="1324"/>
                    <a:pt x="345" y="836"/>
                  </a:cubicBezTo>
                  <a:cubicBezTo>
                    <a:pt x="497" y="348"/>
                    <a:pt x="727" y="0"/>
                    <a:pt x="913" y="1"/>
                  </a:cubicBezTo>
                  <a:cubicBezTo>
                    <a:pt x="1099" y="2"/>
                    <a:pt x="1321" y="355"/>
                    <a:pt x="1463" y="843"/>
                  </a:cubicBezTo>
                  <a:cubicBezTo>
                    <a:pt x="1605" y="1331"/>
                    <a:pt x="1701" y="2497"/>
                    <a:pt x="1763" y="2932"/>
                  </a:cubicBezTo>
                </a:path>
              </a:pathLst>
            </a:custGeom>
            <a:solidFill>
              <a:srgbClr val="FFFF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3400">
                <a:latin typeface="Arial"/>
                <a:ea typeface="ＭＳ Ｐゴシック" charset="0"/>
              </a:endParaRPr>
            </a:p>
          </p:txBody>
        </p:sp>
        <p:sp>
          <p:nvSpPr>
            <p:cNvPr id="1348612" name="Text Box 4"/>
            <p:cNvSpPr txBox="1">
              <a:spLocks noChangeArrowheads="1"/>
            </p:cNvSpPr>
            <p:nvPr/>
          </p:nvSpPr>
          <p:spPr bwMode="auto">
            <a:xfrm>
              <a:off x="2513" y="1626"/>
              <a:ext cx="597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solidFill>
                    <a:srgbClr val="000000"/>
                  </a:solidFill>
                  <a:latin typeface="Arial"/>
                  <a:ea typeface="ＭＳ Ｐゴシック" charset="0"/>
                </a:rPr>
                <a:t>Stars</a:t>
              </a:r>
              <a:endParaRPr lang="de-DE" sz="2800">
                <a:solidFill>
                  <a:srgbClr val="000000"/>
                </a:solidFill>
                <a:latin typeface="Arial"/>
                <a:ea typeface="ＭＳ Ｐゴシック" charset="0"/>
              </a:endParaRPr>
            </a:p>
          </p:txBody>
        </p:sp>
      </p:grpSp>
      <p:grpSp>
        <p:nvGrpSpPr>
          <p:cNvPr id="1348613" name="Group 5"/>
          <p:cNvGrpSpPr>
            <a:grpSpLocks/>
          </p:cNvGrpSpPr>
          <p:nvPr/>
        </p:nvGrpSpPr>
        <p:grpSpPr bwMode="auto">
          <a:xfrm>
            <a:off x="3698240" y="4732302"/>
            <a:ext cx="3018650" cy="5321583"/>
            <a:chOff x="937" y="1960"/>
            <a:chExt cx="1763" cy="2357"/>
          </a:xfrm>
        </p:grpSpPr>
        <p:sp>
          <p:nvSpPr>
            <p:cNvPr id="1348614" name="Freeform 6"/>
            <p:cNvSpPr>
              <a:spLocks/>
            </p:cNvSpPr>
            <p:nvPr/>
          </p:nvSpPr>
          <p:spPr bwMode="auto">
            <a:xfrm>
              <a:off x="937" y="1960"/>
              <a:ext cx="1763" cy="2357"/>
            </a:xfrm>
            <a:custGeom>
              <a:avLst/>
              <a:gdLst>
                <a:gd name="T0" fmla="*/ 0 w 1763"/>
                <a:gd name="T1" fmla="*/ 2932 h 2932"/>
                <a:gd name="T2" fmla="*/ 345 w 1763"/>
                <a:gd name="T3" fmla="*/ 836 h 2932"/>
                <a:gd name="T4" fmla="*/ 913 w 1763"/>
                <a:gd name="T5" fmla="*/ 1 h 2932"/>
                <a:gd name="T6" fmla="*/ 1463 w 1763"/>
                <a:gd name="T7" fmla="*/ 843 h 2932"/>
                <a:gd name="T8" fmla="*/ 1763 w 1763"/>
                <a:gd name="T9" fmla="*/ 293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3" h="2932">
                  <a:moveTo>
                    <a:pt x="0" y="2932"/>
                  </a:moveTo>
                  <a:cubicBezTo>
                    <a:pt x="57" y="2586"/>
                    <a:pt x="193" y="1324"/>
                    <a:pt x="345" y="836"/>
                  </a:cubicBezTo>
                  <a:cubicBezTo>
                    <a:pt x="497" y="348"/>
                    <a:pt x="727" y="0"/>
                    <a:pt x="913" y="1"/>
                  </a:cubicBezTo>
                  <a:cubicBezTo>
                    <a:pt x="1099" y="2"/>
                    <a:pt x="1321" y="355"/>
                    <a:pt x="1463" y="843"/>
                  </a:cubicBezTo>
                  <a:cubicBezTo>
                    <a:pt x="1605" y="1331"/>
                    <a:pt x="1701" y="2497"/>
                    <a:pt x="1763" y="2932"/>
                  </a:cubicBezTo>
                </a:path>
              </a:pathLst>
            </a:custGeom>
            <a:solidFill>
              <a:srgbClr val="FF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3400">
                <a:latin typeface="Arial"/>
                <a:ea typeface="ＭＳ Ｐゴシック" charset="0"/>
              </a:endParaRPr>
            </a:p>
          </p:txBody>
        </p:sp>
        <p:sp>
          <p:nvSpPr>
            <p:cNvPr id="1348615" name="Text Box 7"/>
            <p:cNvSpPr txBox="1">
              <a:spLocks noChangeArrowheads="1"/>
            </p:cNvSpPr>
            <p:nvPr/>
          </p:nvSpPr>
          <p:spPr bwMode="auto">
            <a:xfrm>
              <a:off x="1509" y="2348"/>
              <a:ext cx="539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solidFill>
                    <a:srgbClr val="000000"/>
                  </a:solidFill>
                  <a:latin typeface="Arial"/>
                  <a:ea typeface="ＭＳ Ｐゴシック" charset="0"/>
                </a:rPr>
                <a:t>Dust</a:t>
              </a:r>
              <a:endParaRPr lang="de-DE" sz="2800">
                <a:solidFill>
                  <a:srgbClr val="000000"/>
                </a:solidFill>
                <a:latin typeface="Arial"/>
                <a:ea typeface="ＭＳ Ｐゴシック" charset="0"/>
              </a:endParaRPr>
            </a:p>
          </p:txBody>
        </p:sp>
      </p:grpSp>
      <p:sp>
        <p:nvSpPr>
          <p:cNvPr id="13486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Non-Thermal Radiation</a:t>
            </a:r>
            <a:endParaRPr lang="en-US" dirty="0"/>
          </a:p>
        </p:txBody>
      </p:sp>
      <p:sp>
        <p:nvSpPr>
          <p:cNvPr id="1348617" name="Freeform 9"/>
          <p:cNvSpPr>
            <a:spLocks noChangeArrowheads="1"/>
          </p:cNvSpPr>
          <p:nvPr/>
        </p:nvSpPr>
        <p:spPr bwMode="auto">
          <a:xfrm>
            <a:off x="9708446" y="5057422"/>
            <a:ext cx="3418276" cy="6026010"/>
          </a:xfrm>
          <a:custGeom>
            <a:avLst/>
            <a:gdLst>
              <a:gd name="T0" fmla="*/ 0 w 6678"/>
              <a:gd name="T1" fmla="*/ 11768 h 11769"/>
              <a:gd name="T2" fmla="*/ 1109 w 6678"/>
              <a:gd name="T3" fmla="*/ 2282 h 11769"/>
              <a:gd name="T4" fmla="*/ 3457 w 6678"/>
              <a:gd name="T5" fmla="*/ 91 h 11769"/>
              <a:gd name="T6" fmla="*/ 5733 w 6678"/>
              <a:gd name="T7" fmla="*/ 1945 h 11769"/>
              <a:gd name="T8" fmla="*/ 6677 w 6678"/>
              <a:gd name="T9" fmla="*/ 11768 h 11769"/>
              <a:gd name="T10" fmla="*/ 0 w 6678"/>
              <a:gd name="T11" fmla="*/ 11768 h 1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78" h="11769">
                <a:moveTo>
                  <a:pt x="0" y="11768"/>
                </a:moveTo>
                <a:cubicBezTo>
                  <a:pt x="185" y="10185"/>
                  <a:pt x="534" y="4229"/>
                  <a:pt x="1109" y="2282"/>
                </a:cubicBezTo>
                <a:cubicBezTo>
                  <a:pt x="1684" y="335"/>
                  <a:pt x="2688" y="147"/>
                  <a:pt x="3457" y="91"/>
                </a:cubicBezTo>
                <a:cubicBezTo>
                  <a:pt x="4226" y="35"/>
                  <a:pt x="5196" y="0"/>
                  <a:pt x="5733" y="1945"/>
                </a:cubicBezTo>
                <a:cubicBezTo>
                  <a:pt x="6270" y="3890"/>
                  <a:pt x="6480" y="9721"/>
                  <a:pt x="6677" y="11768"/>
                </a:cubicBezTo>
                <a:lnTo>
                  <a:pt x="0" y="11768"/>
                </a:lnTo>
              </a:path>
            </a:pathLst>
          </a:custGeom>
          <a:solidFill>
            <a:srgbClr val="00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</a:endParaRPr>
          </a:p>
        </p:txBody>
      </p:sp>
      <p:sp>
        <p:nvSpPr>
          <p:cNvPr id="1348618" name="Freeform 10"/>
          <p:cNvSpPr>
            <a:spLocks noChangeArrowheads="1"/>
          </p:cNvSpPr>
          <p:nvPr/>
        </p:nvSpPr>
        <p:spPr bwMode="auto">
          <a:xfrm>
            <a:off x="2" y="4964854"/>
            <a:ext cx="9959058" cy="5380284"/>
          </a:xfrm>
          <a:custGeom>
            <a:avLst/>
            <a:gdLst>
              <a:gd name="T0" fmla="*/ 0 w 19451"/>
              <a:gd name="T1" fmla="*/ 10506 h 10507"/>
              <a:gd name="T2" fmla="*/ 15843 w 19451"/>
              <a:gd name="T3" fmla="*/ 4 h 10507"/>
              <a:gd name="T4" fmla="*/ 19450 w 19451"/>
              <a:gd name="T5" fmla="*/ 10480 h 10507"/>
              <a:gd name="T6" fmla="*/ 0 w 19451"/>
              <a:gd name="T7" fmla="*/ 10506 h 10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51" h="10507">
                <a:moveTo>
                  <a:pt x="0" y="10506"/>
                </a:moveTo>
                <a:cubicBezTo>
                  <a:pt x="2637" y="8756"/>
                  <a:pt x="12603" y="8"/>
                  <a:pt x="15843" y="4"/>
                </a:cubicBezTo>
                <a:cubicBezTo>
                  <a:pt x="19083" y="0"/>
                  <a:pt x="18701" y="8297"/>
                  <a:pt x="19450" y="10480"/>
                </a:cubicBezTo>
                <a:lnTo>
                  <a:pt x="0" y="10506"/>
                </a:lnTo>
              </a:path>
            </a:pathLst>
          </a:custGeom>
          <a:solidFill>
            <a:srgbClr val="99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19" name="Freeform 11"/>
          <p:cNvSpPr>
            <a:spLocks noChangeArrowheads="1"/>
          </p:cNvSpPr>
          <p:nvPr/>
        </p:nvSpPr>
        <p:spPr bwMode="auto">
          <a:xfrm>
            <a:off x="6947185" y="5816036"/>
            <a:ext cx="6251786" cy="3761458"/>
          </a:xfrm>
          <a:custGeom>
            <a:avLst/>
            <a:gdLst>
              <a:gd name="T0" fmla="*/ 0 w 12212"/>
              <a:gd name="T1" fmla="*/ 8076 h 8077"/>
              <a:gd name="T2" fmla="*/ 9946 w 12212"/>
              <a:gd name="T3" fmla="*/ 4 h 8077"/>
              <a:gd name="T4" fmla="*/ 12211 w 12212"/>
              <a:gd name="T5" fmla="*/ 8056 h 8077"/>
              <a:gd name="T6" fmla="*/ 0 w 12212"/>
              <a:gd name="T7" fmla="*/ 8076 h 8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12" h="8077">
                <a:moveTo>
                  <a:pt x="0" y="8076"/>
                </a:moveTo>
                <a:cubicBezTo>
                  <a:pt x="1655" y="6731"/>
                  <a:pt x="7911" y="8"/>
                  <a:pt x="9946" y="4"/>
                </a:cubicBezTo>
                <a:cubicBezTo>
                  <a:pt x="11981" y="0"/>
                  <a:pt x="11740" y="6377"/>
                  <a:pt x="12211" y="8056"/>
                </a:cubicBezTo>
                <a:lnTo>
                  <a:pt x="0" y="8076"/>
                </a:lnTo>
              </a:path>
            </a:pathLst>
          </a:custGeom>
          <a:solidFill>
            <a:srgbClr val="0047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0" name="Text Box 12"/>
          <p:cNvSpPr txBox="1">
            <a:spLocks noChangeArrowheads="1"/>
          </p:cNvSpPr>
          <p:nvPr/>
        </p:nvSpPr>
        <p:spPr bwMode="auto">
          <a:xfrm>
            <a:off x="2027486" y="8791789"/>
            <a:ext cx="10977316" cy="48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b="1" i="1" dirty="0">
                <a:solidFill>
                  <a:srgbClr val="000000"/>
                </a:solidFill>
                <a:latin typeface="Arial"/>
              </a:rPr>
              <a:t>Radio            </a:t>
            </a:r>
            <a:r>
              <a:rPr lang="en-GB" sz="2800" i="1" dirty="0">
                <a:solidFill>
                  <a:srgbClr val="FFFFFF"/>
                </a:solidFill>
                <a:latin typeface="Arial"/>
              </a:rPr>
              <a:t>        </a:t>
            </a:r>
            <a:r>
              <a:rPr lang="en-GB" sz="2800" b="1" i="1" dirty="0">
                <a:solidFill>
                  <a:srgbClr val="000000"/>
                </a:solidFill>
                <a:latin typeface="Arial"/>
              </a:rPr>
              <a:t>Infra-red                 X-rays                  </a:t>
            </a:r>
            <a:r>
              <a:rPr lang="el-GR" sz="2800" b="1" i="1" dirty="0" smtClean="0">
                <a:solidFill>
                  <a:srgbClr val="000000"/>
                </a:solidFill>
                <a:latin typeface="Arial"/>
              </a:rPr>
              <a:t>γ</a:t>
            </a:r>
            <a:r>
              <a:rPr lang="en-GB" sz="2800" b="1" i="1" dirty="0" smtClean="0">
                <a:solidFill>
                  <a:srgbClr val="000000"/>
                </a:solidFill>
                <a:latin typeface="Arial"/>
              </a:rPr>
              <a:t>-</a:t>
            </a:r>
            <a:r>
              <a:rPr lang="en-GB" sz="2800" b="1" i="1" dirty="0">
                <a:solidFill>
                  <a:srgbClr val="000000"/>
                </a:solidFill>
                <a:latin typeface="Arial"/>
              </a:rPr>
              <a:t>rays</a:t>
            </a:r>
          </a:p>
        </p:txBody>
      </p:sp>
      <p:sp>
        <p:nvSpPr>
          <p:cNvPr id="1348622" name="Text Box 14"/>
          <p:cNvSpPr txBox="1">
            <a:spLocks noChangeArrowheads="1"/>
          </p:cNvSpPr>
          <p:nvPr/>
        </p:nvSpPr>
        <p:spPr bwMode="auto">
          <a:xfrm>
            <a:off x="9703929" y="7118774"/>
            <a:ext cx="3016758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FFFF"/>
                </a:solidFill>
                <a:latin typeface="Arial"/>
              </a:rPr>
              <a:t>Inverse Compton </a:t>
            </a:r>
          </a:p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FFFF"/>
                </a:solidFill>
                <a:latin typeface="Arial"/>
              </a:rPr>
              <a:t>Scattering</a:t>
            </a:r>
            <a:endParaRPr lang="en-US" sz="2800" dirty="0">
              <a:solidFill>
                <a:srgbClr val="00FFFF"/>
              </a:solidFill>
              <a:latin typeface="Arial"/>
            </a:endParaRPr>
          </a:p>
        </p:txBody>
      </p:sp>
      <p:sp>
        <p:nvSpPr>
          <p:cNvPr id="1348623" name="Text Box 15"/>
          <p:cNvSpPr txBox="1">
            <a:spLocks noChangeArrowheads="1"/>
          </p:cNvSpPr>
          <p:nvPr/>
        </p:nvSpPr>
        <p:spPr bwMode="auto">
          <a:xfrm>
            <a:off x="5671538" y="6134383"/>
            <a:ext cx="3431822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FFFF00"/>
                </a:solidFill>
                <a:latin typeface="Arial"/>
              </a:rPr>
              <a:t>Synchrotron Emission</a:t>
            </a:r>
            <a:endParaRPr lang="en-US" sz="280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348624" name="Text Box 16"/>
          <p:cNvSpPr txBox="1">
            <a:spLocks noChangeArrowheads="1"/>
          </p:cNvSpPr>
          <p:nvPr/>
        </p:nvSpPr>
        <p:spPr bwMode="auto">
          <a:xfrm>
            <a:off x="10699611" y="5280944"/>
            <a:ext cx="1642155" cy="54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0000"/>
                </a:solidFill>
                <a:latin typeface="Arial"/>
                <a:sym typeface="Symbol" charset="0"/>
              </a:rPr>
              <a:t></a:t>
            </a:r>
            <a:r>
              <a:rPr lang="en-GB" sz="2800" baseline="30000" dirty="0">
                <a:solidFill>
                  <a:srgbClr val="000000"/>
                </a:solidFill>
                <a:latin typeface="Arial"/>
              </a:rPr>
              <a:t>0</a:t>
            </a:r>
            <a:r>
              <a:rPr lang="en-GB" sz="2800" dirty="0">
                <a:solidFill>
                  <a:srgbClr val="000000"/>
                </a:solidFill>
                <a:latin typeface="Arial"/>
              </a:rPr>
              <a:t> decay</a:t>
            </a:r>
            <a:endParaRPr lang="en-US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8625" name="Line 17"/>
          <p:cNvSpPr>
            <a:spLocks noChangeShapeType="1"/>
          </p:cNvSpPr>
          <p:nvPr/>
        </p:nvSpPr>
        <p:spPr bwMode="auto">
          <a:xfrm flipV="1">
            <a:off x="659271" y="5549620"/>
            <a:ext cx="2258" cy="2569351"/>
          </a:xfrm>
          <a:prstGeom prst="line">
            <a:avLst/>
          </a:prstGeom>
          <a:noFill/>
          <a:ln w="1836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39" tIns="65020" rIns="130039" bIns="65020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6" name="Text Box 18"/>
          <p:cNvSpPr txBox="1">
            <a:spLocks noChangeArrowheads="1"/>
          </p:cNvSpPr>
          <p:nvPr/>
        </p:nvSpPr>
        <p:spPr bwMode="auto">
          <a:xfrm>
            <a:off x="325122" y="4599096"/>
            <a:ext cx="2237458" cy="8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 dirty="0">
                <a:solidFill>
                  <a:srgbClr val="00FF00"/>
                </a:solidFill>
                <a:latin typeface="Arial"/>
              </a:rPr>
              <a:t>Energy </a:t>
            </a:r>
          </a:p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 dirty="0">
                <a:solidFill>
                  <a:srgbClr val="00FF00"/>
                </a:solidFill>
                <a:latin typeface="Arial"/>
              </a:rPr>
              <a:t>Flux (</a:t>
            </a:r>
            <a:r>
              <a:rPr lang="en-GB" sz="2400" dirty="0">
                <a:solidFill>
                  <a:srgbClr val="00FF00"/>
                </a:solidFill>
                <a:latin typeface="Arial"/>
                <a:sym typeface="Symbol" charset="0"/>
              </a:rPr>
              <a:t></a:t>
            </a:r>
            <a:r>
              <a:rPr lang="en-GB" sz="2400" dirty="0">
                <a:solidFill>
                  <a:srgbClr val="00FF00"/>
                </a:solidFill>
                <a:latin typeface="Arial"/>
              </a:rPr>
              <a:t>F</a:t>
            </a:r>
            <a:r>
              <a:rPr lang="en-GB" sz="2400" baseline="-25000" dirty="0">
                <a:solidFill>
                  <a:srgbClr val="00FF00"/>
                </a:solidFill>
                <a:latin typeface="Arial"/>
                <a:sym typeface="Symbol" charset="0"/>
              </a:rPr>
              <a:t></a:t>
            </a:r>
            <a:r>
              <a:rPr lang="en-GB" sz="2400" dirty="0">
                <a:solidFill>
                  <a:srgbClr val="00FF00"/>
                </a:solidFill>
                <a:latin typeface="Arial"/>
                <a:sym typeface="Symbol" charset="0"/>
              </a:rPr>
              <a:t>)</a:t>
            </a:r>
            <a:endParaRPr lang="en-GB" sz="2400" dirty="0">
              <a:solidFill>
                <a:srgbClr val="00FF00"/>
              </a:solidFill>
              <a:latin typeface="Arial"/>
            </a:endParaRPr>
          </a:p>
        </p:txBody>
      </p:sp>
      <p:sp>
        <p:nvSpPr>
          <p:cNvPr id="1348627" name="Rectangle 19"/>
          <p:cNvSpPr>
            <a:spLocks noChangeArrowheads="1"/>
          </p:cNvSpPr>
          <p:nvPr/>
        </p:nvSpPr>
        <p:spPr bwMode="auto">
          <a:xfrm>
            <a:off x="0" y="9245601"/>
            <a:ext cx="13259930" cy="13411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8" name="Text Box 20"/>
          <p:cNvSpPr txBox="1">
            <a:spLocks noChangeArrowheads="1"/>
          </p:cNvSpPr>
          <p:nvPr/>
        </p:nvSpPr>
        <p:spPr bwMode="auto">
          <a:xfrm>
            <a:off x="11060854" y="9236570"/>
            <a:ext cx="2237457" cy="8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>
                <a:solidFill>
                  <a:srgbClr val="00FF00"/>
                </a:solidFill>
                <a:latin typeface="Arial"/>
              </a:rPr>
              <a:t>Energy </a:t>
            </a:r>
          </a:p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sz="2400">
              <a:solidFill>
                <a:srgbClr val="00FF00"/>
              </a:solidFill>
              <a:latin typeface="Arial"/>
            </a:endParaRPr>
          </a:p>
        </p:txBody>
      </p:sp>
      <p:sp>
        <p:nvSpPr>
          <p:cNvPr id="1348629" name="Line 21"/>
          <p:cNvSpPr>
            <a:spLocks noChangeShapeType="1"/>
          </p:cNvSpPr>
          <p:nvPr/>
        </p:nvSpPr>
        <p:spPr bwMode="auto">
          <a:xfrm flipV="1">
            <a:off x="6068909" y="9471378"/>
            <a:ext cx="4908409" cy="6773"/>
          </a:xfrm>
          <a:prstGeom prst="line">
            <a:avLst/>
          </a:prstGeom>
          <a:noFill/>
          <a:ln w="1836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39" tIns="65020" rIns="130039" bIns="65020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30" name="Text Box 22"/>
          <p:cNvSpPr txBox="1">
            <a:spLocks noChangeArrowheads="1"/>
          </p:cNvSpPr>
          <p:nvPr/>
        </p:nvSpPr>
        <p:spPr bwMode="auto">
          <a:xfrm>
            <a:off x="5671538" y="6134383"/>
            <a:ext cx="3431822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FFFF00"/>
                </a:solidFill>
                <a:latin typeface="Arial"/>
              </a:rPr>
              <a:t>Synchrotron Emission</a:t>
            </a:r>
            <a:endParaRPr lang="en-US" sz="28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348631" name="Rectangle 23"/>
          <p:cNvSpPr>
            <a:spLocks noChangeArrowheads="1"/>
          </p:cNvSpPr>
          <p:nvPr/>
        </p:nvSpPr>
        <p:spPr bwMode="auto">
          <a:xfrm>
            <a:off x="6403059" y="7055556"/>
            <a:ext cx="2314223" cy="1677528"/>
          </a:xfrm>
          <a:prstGeom prst="rect">
            <a:avLst/>
          </a:prstGeom>
          <a:gradFill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32" name="Text Box 24"/>
          <p:cNvSpPr txBox="1">
            <a:spLocks noChangeArrowheads="1"/>
          </p:cNvSpPr>
          <p:nvPr/>
        </p:nvSpPr>
        <p:spPr bwMode="auto">
          <a:xfrm>
            <a:off x="6416606" y="7019433"/>
            <a:ext cx="2465493" cy="17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000000"/>
                </a:solidFill>
                <a:latin typeface="Arial"/>
              </a:rPr>
              <a:t>Optical, UV, Soft X-ray –</a:t>
            </a:r>
            <a:r>
              <a:rPr lang="en-GB" sz="2800">
                <a:solidFill>
                  <a:srgbClr val="FFFFFF"/>
                </a:solidFill>
                <a:latin typeface="Arial"/>
              </a:rPr>
              <a:t> Heavily absorbed</a:t>
            </a:r>
            <a:endParaRPr lang="en-US" sz="2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8633" name="Text Box 25"/>
          <p:cNvSpPr txBox="1">
            <a:spLocks noChangeArrowheads="1"/>
          </p:cNvSpPr>
          <p:nvPr/>
        </p:nvSpPr>
        <p:spPr bwMode="auto">
          <a:xfrm>
            <a:off x="6416604" y="7019433"/>
            <a:ext cx="2357120" cy="17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000000"/>
                </a:solidFill>
                <a:latin typeface="Arial"/>
              </a:rPr>
              <a:t>Optical, UV, Soft X-ray –</a:t>
            </a:r>
            <a:r>
              <a:rPr lang="en-GB" sz="2800">
                <a:solidFill>
                  <a:srgbClr val="FFFFFF"/>
                </a:solidFill>
                <a:latin typeface="Arial"/>
              </a:rPr>
              <a:t> Heavily absorbed</a:t>
            </a:r>
            <a:endParaRPr lang="en-US" sz="2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598744" y="196280"/>
            <a:ext cx="3240360" cy="108012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400">
              <a:solidFill>
                <a:srgbClr val="00000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1317824" y="1924472"/>
            <a:ext cx="5177084" cy="343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83133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n-GB" sz="2800" dirty="0">
                <a:latin typeface="Arial"/>
                <a:ea typeface="ＭＳ Ｐゴシック" charset="0"/>
              </a:rPr>
              <a:t>Tracers for ultra-relativistic electrons and </a:t>
            </a:r>
            <a:r>
              <a:rPr lang="en-GB" sz="2800" dirty="0" smtClean="0">
                <a:latin typeface="Arial"/>
                <a:ea typeface="ＭＳ Ｐゴシック" charset="0"/>
              </a:rPr>
              <a:t>hadrons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26351" y="9468731"/>
            <a:ext cx="2280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adapted from W. Hofmann</a:t>
            </a:r>
          </a:p>
        </p:txBody>
      </p:sp>
    </p:spTree>
    <p:extLst>
      <p:ext uri="{BB962C8B-B14F-4D97-AF65-F5344CB8AC3E}">
        <p14:creationId xmlns:p14="http://schemas.microsoft.com/office/powerpoint/2010/main" val="87340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7461957" y="2987043"/>
            <a:ext cx="3653084" cy="6766559"/>
          </a:xfrm>
          <a:prstGeom prst="roundRect">
            <a:avLst>
              <a:gd name="adj" fmla="val 60"/>
            </a:avLst>
          </a:prstGeom>
          <a:gradFill rotWithShape="0">
            <a:gsLst>
              <a:gs pos="13000">
                <a:srgbClr val="0000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</a:endParaRPr>
          </a:p>
        </p:txBody>
      </p:sp>
      <p:sp>
        <p:nvSpPr>
          <p:cNvPr id="28" name="AutoShape 13"/>
          <p:cNvSpPr>
            <a:spLocks noChangeArrowheads="1"/>
          </p:cNvSpPr>
          <p:nvPr/>
        </p:nvSpPr>
        <p:spPr bwMode="auto">
          <a:xfrm>
            <a:off x="864732" y="7037494"/>
            <a:ext cx="2874150" cy="2871893"/>
          </a:xfrm>
          <a:prstGeom prst="roundRect">
            <a:avLst>
              <a:gd name="adj" fmla="val 74"/>
            </a:avLst>
          </a:prstGeom>
          <a:gradFill rotWithShape="0">
            <a:gsLst>
              <a:gs pos="0">
                <a:srgbClr val="0000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</a:endParaRPr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11302438" y="3009619"/>
            <a:ext cx="1379503" cy="6820746"/>
          </a:xfrm>
          <a:prstGeom prst="roundRect">
            <a:avLst>
              <a:gd name="adj" fmla="val 162"/>
            </a:avLst>
          </a:prstGeom>
          <a:gradFill rotWithShape="0">
            <a:gsLst>
              <a:gs pos="13000">
                <a:srgbClr val="0000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</a:endParaRPr>
          </a:p>
        </p:txBody>
      </p:sp>
      <p:grpSp>
        <p:nvGrpSpPr>
          <p:cNvPr id="1348610" name="Group 2"/>
          <p:cNvGrpSpPr>
            <a:grpSpLocks/>
          </p:cNvGrpSpPr>
          <p:nvPr/>
        </p:nvGrpSpPr>
        <p:grpSpPr bwMode="auto">
          <a:xfrm>
            <a:off x="5387058" y="3273780"/>
            <a:ext cx="3018650" cy="6795911"/>
            <a:chOff x="1933" y="1030"/>
            <a:chExt cx="1763" cy="3294"/>
          </a:xfrm>
        </p:grpSpPr>
        <p:sp>
          <p:nvSpPr>
            <p:cNvPr id="1348611" name="Freeform 3"/>
            <p:cNvSpPr>
              <a:spLocks/>
            </p:cNvSpPr>
            <p:nvPr/>
          </p:nvSpPr>
          <p:spPr bwMode="auto">
            <a:xfrm>
              <a:off x="1933" y="1030"/>
              <a:ext cx="1763" cy="3294"/>
            </a:xfrm>
            <a:custGeom>
              <a:avLst/>
              <a:gdLst>
                <a:gd name="T0" fmla="*/ 0 w 1763"/>
                <a:gd name="T1" fmla="*/ 2932 h 2932"/>
                <a:gd name="T2" fmla="*/ 345 w 1763"/>
                <a:gd name="T3" fmla="*/ 836 h 2932"/>
                <a:gd name="T4" fmla="*/ 913 w 1763"/>
                <a:gd name="T5" fmla="*/ 1 h 2932"/>
                <a:gd name="T6" fmla="*/ 1463 w 1763"/>
                <a:gd name="T7" fmla="*/ 843 h 2932"/>
                <a:gd name="T8" fmla="*/ 1763 w 1763"/>
                <a:gd name="T9" fmla="*/ 293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3" h="2932">
                  <a:moveTo>
                    <a:pt x="0" y="2932"/>
                  </a:moveTo>
                  <a:cubicBezTo>
                    <a:pt x="57" y="2586"/>
                    <a:pt x="193" y="1324"/>
                    <a:pt x="345" y="836"/>
                  </a:cubicBezTo>
                  <a:cubicBezTo>
                    <a:pt x="497" y="348"/>
                    <a:pt x="727" y="0"/>
                    <a:pt x="913" y="1"/>
                  </a:cubicBezTo>
                  <a:cubicBezTo>
                    <a:pt x="1099" y="2"/>
                    <a:pt x="1321" y="355"/>
                    <a:pt x="1463" y="843"/>
                  </a:cubicBezTo>
                  <a:cubicBezTo>
                    <a:pt x="1605" y="1331"/>
                    <a:pt x="1701" y="2497"/>
                    <a:pt x="1763" y="2932"/>
                  </a:cubicBezTo>
                </a:path>
              </a:pathLst>
            </a:custGeom>
            <a:solidFill>
              <a:srgbClr val="FFFF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3400">
                <a:latin typeface="Arial"/>
                <a:ea typeface="ＭＳ Ｐゴシック" charset="0"/>
              </a:endParaRPr>
            </a:p>
          </p:txBody>
        </p:sp>
        <p:sp>
          <p:nvSpPr>
            <p:cNvPr id="1348612" name="Text Box 4"/>
            <p:cNvSpPr txBox="1">
              <a:spLocks noChangeArrowheads="1"/>
            </p:cNvSpPr>
            <p:nvPr/>
          </p:nvSpPr>
          <p:spPr bwMode="auto">
            <a:xfrm>
              <a:off x="2513" y="1626"/>
              <a:ext cx="597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solidFill>
                    <a:srgbClr val="000000"/>
                  </a:solidFill>
                  <a:latin typeface="Arial"/>
                  <a:ea typeface="ＭＳ Ｐゴシック" charset="0"/>
                </a:rPr>
                <a:t>Stars</a:t>
              </a:r>
              <a:endParaRPr lang="de-DE" sz="2800">
                <a:solidFill>
                  <a:srgbClr val="000000"/>
                </a:solidFill>
                <a:latin typeface="Arial"/>
                <a:ea typeface="ＭＳ Ｐゴシック" charset="0"/>
              </a:endParaRPr>
            </a:p>
          </p:txBody>
        </p:sp>
      </p:grpSp>
      <p:grpSp>
        <p:nvGrpSpPr>
          <p:cNvPr id="1348613" name="Group 5"/>
          <p:cNvGrpSpPr>
            <a:grpSpLocks/>
          </p:cNvGrpSpPr>
          <p:nvPr/>
        </p:nvGrpSpPr>
        <p:grpSpPr bwMode="auto">
          <a:xfrm>
            <a:off x="3698240" y="4732302"/>
            <a:ext cx="3018650" cy="5321583"/>
            <a:chOff x="937" y="1960"/>
            <a:chExt cx="1763" cy="2357"/>
          </a:xfrm>
        </p:grpSpPr>
        <p:sp>
          <p:nvSpPr>
            <p:cNvPr id="1348614" name="Freeform 6"/>
            <p:cNvSpPr>
              <a:spLocks/>
            </p:cNvSpPr>
            <p:nvPr/>
          </p:nvSpPr>
          <p:spPr bwMode="auto">
            <a:xfrm>
              <a:off x="937" y="1960"/>
              <a:ext cx="1763" cy="2357"/>
            </a:xfrm>
            <a:custGeom>
              <a:avLst/>
              <a:gdLst>
                <a:gd name="T0" fmla="*/ 0 w 1763"/>
                <a:gd name="T1" fmla="*/ 2932 h 2932"/>
                <a:gd name="T2" fmla="*/ 345 w 1763"/>
                <a:gd name="T3" fmla="*/ 836 h 2932"/>
                <a:gd name="T4" fmla="*/ 913 w 1763"/>
                <a:gd name="T5" fmla="*/ 1 h 2932"/>
                <a:gd name="T6" fmla="*/ 1463 w 1763"/>
                <a:gd name="T7" fmla="*/ 843 h 2932"/>
                <a:gd name="T8" fmla="*/ 1763 w 1763"/>
                <a:gd name="T9" fmla="*/ 2932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3" h="2932">
                  <a:moveTo>
                    <a:pt x="0" y="2932"/>
                  </a:moveTo>
                  <a:cubicBezTo>
                    <a:pt x="57" y="2586"/>
                    <a:pt x="193" y="1324"/>
                    <a:pt x="345" y="836"/>
                  </a:cubicBezTo>
                  <a:cubicBezTo>
                    <a:pt x="497" y="348"/>
                    <a:pt x="727" y="0"/>
                    <a:pt x="913" y="1"/>
                  </a:cubicBezTo>
                  <a:cubicBezTo>
                    <a:pt x="1099" y="2"/>
                    <a:pt x="1321" y="355"/>
                    <a:pt x="1463" y="843"/>
                  </a:cubicBezTo>
                  <a:cubicBezTo>
                    <a:pt x="1605" y="1331"/>
                    <a:pt x="1701" y="2497"/>
                    <a:pt x="1763" y="2932"/>
                  </a:cubicBezTo>
                </a:path>
              </a:pathLst>
            </a:custGeom>
            <a:solidFill>
              <a:srgbClr val="FF33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3400">
                <a:latin typeface="Arial"/>
                <a:ea typeface="ＭＳ Ｐゴシック" charset="0"/>
              </a:endParaRPr>
            </a:p>
          </p:txBody>
        </p:sp>
        <p:sp>
          <p:nvSpPr>
            <p:cNvPr id="1348615" name="Text Box 7"/>
            <p:cNvSpPr txBox="1">
              <a:spLocks noChangeArrowheads="1"/>
            </p:cNvSpPr>
            <p:nvPr/>
          </p:nvSpPr>
          <p:spPr bwMode="auto">
            <a:xfrm>
              <a:off x="1509" y="2348"/>
              <a:ext cx="539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800">
                  <a:solidFill>
                    <a:srgbClr val="000000"/>
                  </a:solidFill>
                  <a:latin typeface="Arial"/>
                  <a:ea typeface="ＭＳ Ｐゴシック" charset="0"/>
                </a:rPr>
                <a:t>Dust</a:t>
              </a:r>
              <a:endParaRPr lang="de-DE" sz="2800">
                <a:solidFill>
                  <a:srgbClr val="000000"/>
                </a:solidFill>
                <a:latin typeface="Arial"/>
                <a:ea typeface="ＭＳ Ｐゴシック" charset="0"/>
              </a:endParaRPr>
            </a:p>
          </p:txBody>
        </p:sp>
      </p:grpSp>
      <p:sp>
        <p:nvSpPr>
          <p:cNvPr id="13486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Non-Thermal </a:t>
            </a:r>
            <a:r>
              <a:rPr lang="en-GB" dirty="0" smtClean="0"/>
              <a:t>‘Windows’</a:t>
            </a:r>
            <a:endParaRPr lang="en-US" dirty="0"/>
          </a:p>
        </p:txBody>
      </p:sp>
      <p:sp>
        <p:nvSpPr>
          <p:cNvPr id="1348617" name="Freeform 9"/>
          <p:cNvSpPr>
            <a:spLocks noChangeArrowheads="1"/>
          </p:cNvSpPr>
          <p:nvPr/>
        </p:nvSpPr>
        <p:spPr bwMode="auto">
          <a:xfrm>
            <a:off x="9708446" y="5057422"/>
            <a:ext cx="3418276" cy="6026010"/>
          </a:xfrm>
          <a:custGeom>
            <a:avLst/>
            <a:gdLst>
              <a:gd name="T0" fmla="*/ 0 w 6678"/>
              <a:gd name="T1" fmla="*/ 11768 h 11769"/>
              <a:gd name="T2" fmla="*/ 1109 w 6678"/>
              <a:gd name="T3" fmla="*/ 2282 h 11769"/>
              <a:gd name="T4" fmla="*/ 3457 w 6678"/>
              <a:gd name="T5" fmla="*/ 91 h 11769"/>
              <a:gd name="T6" fmla="*/ 5733 w 6678"/>
              <a:gd name="T7" fmla="*/ 1945 h 11769"/>
              <a:gd name="T8" fmla="*/ 6677 w 6678"/>
              <a:gd name="T9" fmla="*/ 11768 h 11769"/>
              <a:gd name="T10" fmla="*/ 0 w 6678"/>
              <a:gd name="T11" fmla="*/ 11768 h 1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78" h="11769">
                <a:moveTo>
                  <a:pt x="0" y="11768"/>
                </a:moveTo>
                <a:cubicBezTo>
                  <a:pt x="185" y="10185"/>
                  <a:pt x="534" y="4229"/>
                  <a:pt x="1109" y="2282"/>
                </a:cubicBezTo>
                <a:cubicBezTo>
                  <a:pt x="1684" y="335"/>
                  <a:pt x="2688" y="147"/>
                  <a:pt x="3457" y="91"/>
                </a:cubicBezTo>
                <a:cubicBezTo>
                  <a:pt x="4226" y="35"/>
                  <a:pt x="5196" y="0"/>
                  <a:pt x="5733" y="1945"/>
                </a:cubicBezTo>
                <a:cubicBezTo>
                  <a:pt x="6270" y="3890"/>
                  <a:pt x="6480" y="9721"/>
                  <a:pt x="6677" y="11768"/>
                </a:cubicBezTo>
                <a:lnTo>
                  <a:pt x="0" y="11768"/>
                </a:lnTo>
              </a:path>
            </a:pathLst>
          </a:custGeom>
          <a:solidFill>
            <a:srgbClr val="00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Tahoma" charset="0"/>
              <a:ea typeface="ＭＳ Ｐゴシック" charset="0"/>
            </a:endParaRPr>
          </a:p>
        </p:txBody>
      </p:sp>
      <p:sp>
        <p:nvSpPr>
          <p:cNvPr id="1348618" name="Freeform 10"/>
          <p:cNvSpPr>
            <a:spLocks noChangeArrowheads="1"/>
          </p:cNvSpPr>
          <p:nvPr/>
        </p:nvSpPr>
        <p:spPr bwMode="auto">
          <a:xfrm>
            <a:off x="2" y="4964854"/>
            <a:ext cx="9959058" cy="5380284"/>
          </a:xfrm>
          <a:custGeom>
            <a:avLst/>
            <a:gdLst>
              <a:gd name="T0" fmla="*/ 0 w 19451"/>
              <a:gd name="T1" fmla="*/ 10506 h 10507"/>
              <a:gd name="T2" fmla="*/ 15843 w 19451"/>
              <a:gd name="T3" fmla="*/ 4 h 10507"/>
              <a:gd name="T4" fmla="*/ 19450 w 19451"/>
              <a:gd name="T5" fmla="*/ 10480 h 10507"/>
              <a:gd name="T6" fmla="*/ 0 w 19451"/>
              <a:gd name="T7" fmla="*/ 10506 h 10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51" h="10507">
                <a:moveTo>
                  <a:pt x="0" y="10506"/>
                </a:moveTo>
                <a:cubicBezTo>
                  <a:pt x="2637" y="8756"/>
                  <a:pt x="12603" y="8"/>
                  <a:pt x="15843" y="4"/>
                </a:cubicBezTo>
                <a:cubicBezTo>
                  <a:pt x="19083" y="0"/>
                  <a:pt x="18701" y="8297"/>
                  <a:pt x="19450" y="10480"/>
                </a:cubicBezTo>
                <a:lnTo>
                  <a:pt x="0" y="10506"/>
                </a:lnTo>
              </a:path>
            </a:pathLst>
          </a:custGeom>
          <a:solidFill>
            <a:srgbClr val="99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19" name="Freeform 11"/>
          <p:cNvSpPr>
            <a:spLocks noChangeArrowheads="1"/>
          </p:cNvSpPr>
          <p:nvPr/>
        </p:nvSpPr>
        <p:spPr bwMode="auto">
          <a:xfrm>
            <a:off x="6947185" y="5816036"/>
            <a:ext cx="6251786" cy="3761458"/>
          </a:xfrm>
          <a:custGeom>
            <a:avLst/>
            <a:gdLst>
              <a:gd name="T0" fmla="*/ 0 w 12212"/>
              <a:gd name="T1" fmla="*/ 8076 h 8077"/>
              <a:gd name="T2" fmla="*/ 9946 w 12212"/>
              <a:gd name="T3" fmla="*/ 4 h 8077"/>
              <a:gd name="T4" fmla="*/ 12211 w 12212"/>
              <a:gd name="T5" fmla="*/ 8056 h 8077"/>
              <a:gd name="T6" fmla="*/ 0 w 12212"/>
              <a:gd name="T7" fmla="*/ 8076 h 8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12" h="8077">
                <a:moveTo>
                  <a:pt x="0" y="8076"/>
                </a:moveTo>
                <a:cubicBezTo>
                  <a:pt x="1655" y="6731"/>
                  <a:pt x="7911" y="8"/>
                  <a:pt x="9946" y="4"/>
                </a:cubicBezTo>
                <a:cubicBezTo>
                  <a:pt x="11981" y="0"/>
                  <a:pt x="11740" y="6377"/>
                  <a:pt x="12211" y="8056"/>
                </a:cubicBezTo>
                <a:lnTo>
                  <a:pt x="0" y="8076"/>
                </a:lnTo>
              </a:path>
            </a:pathLst>
          </a:custGeom>
          <a:solidFill>
            <a:srgbClr val="0047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0" name="Text Box 12"/>
          <p:cNvSpPr txBox="1">
            <a:spLocks noChangeArrowheads="1"/>
          </p:cNvSpPr>
          <p:nvPr/>
        </p:nvSpPr>
        <p:spPr bwMode="auto">
          <a:xfrm>
            <a:off x="2027486" y="8791789"/>
            <a:ext cx="10977316" cy="48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b="1" i="1" dirty="0">
                <a:solidFill>
                  <a:srgbClr val="000000"/>
                </a:solidFill>
                <a:latin typeface="Arial"/>
              </a:rPr>
              <a:t>Radio            </a:t>
            </a:r>
            <a:r>
              <a:rPr lang="en-GB" sz="2800" i="1" dirty="0">
                <a:solidFill>
                  <a:srgbClr val="FFFFFF"/>
                </a:solidFill>
                <a:latin typeface="Arial"/>
              </a:rPr>
              <a:t>        </a:t>
            </a:r>
            <a:r>
              <a:rPr lang="en-GB" sz="2800" b="1" i="1" dirty="0">
                <a:solidFill>
                  <a:srgbClr val="000000"/>
                </a:solidFill>
                <a:latin typeface="Arial"/>
              </a:rPr>
              <a:t>Infra-red                 X-rays                  </a:t>
            </a:r>
            <a:r>
              <a:rPr lang="el-GR" sz="2800" b="1" i="1" dirty="0" smtClean="0">
                <a:solidFill>
                  <a:srgbClr val="000000"/>
                </a:solidFill>
                <a:latin typeface="Arial"/>
              </a:rPr>
              <a:t>γ</a:t>
            </a:r>
            <a:r>
              <a:rPr lang="en-GB" sz="2800" b="1" i="1" dirty="0" smtClean="0">
                <a:solidFill>
                  <a:srgbClr val="000000"/>
                </a:solidFill>
                <a:latin typeface="Arial"/>
              </a:rPr>
              <a:t>-</a:t>
            </a:r>
            <a:r>
              <a:rPr lang="en-GB" sz="2800" b="1" i="1" dirty="0">
                <a:solidFill>
                  <a:srgbClr val="000000"/>
                </a:solidFill>
                <a:latin typeface="Arial"/>
              </a:rPr>
              <a:t>rays</a:t>
            </a:r>
          </a:p>
        </p:txBody>
      </p:sp>
      <p:sp>
        <p:nvSpPr>
          <p:cNvPr id="1348621" name="Rectangle 13"/>
          <p:cNvSpPr>
            <a:spLocks noChangeArrowheads="1"/>
          </p:cNvSpPr>
          <p:nvPr/>
        </p:nvSpPr>
        <p:spPr bwMode="auto">
          <a:xfrm>
            <a:off x="1317824" y="1924472"/>
            <a:ext cx="5177084" cy="343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83133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n-GB" sz="2800" dirty="0">
                <a:latin typeface="Arial"/>
                <a:ea typeface="ＭＳ Ｐゴシック" charset="0"/>
              </a:rPr>
              <a:t>Tracers for ultra-relativistic electrons and </a:t>
            </a:r>
            <a:r>
              <a:rPr lang="en-GB" sz="2800" dirty="0" smtClean="0">
                <a:latin typeface="Arial"/>
                <a:ea typeface="ＭＳ Ｐゴシック" charset="0"/>
              </a:rPr>
              <a:t>hadrons</a:t>
            </a:r>
          </a:p>
          <a:p>
            <a:pPr marL="940262" lvl="1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n-GB" sz="2800" dirty="0" smtClean="0">
                <a:latin typeface="Arial"/>
                <a:ea typeface="ＭＳ Ｐゴシック" charset="0"/>
              </a:rPr>
              <a:t>Non-thermal windows</a:t>
            </a:r>
          </a:p>
          <a:p>
            <a:pPr marL="1397393" lvl="2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n-US" sz="2800" dirty="0" smtClean="0">
                <a:solidFill>
                  <a:srgbClr val="CCCCFD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radio</a:t>
            </a:r>
            <a:endParaRPr lang="en-US" sz="2800" dirty="0" smtClean="0">
              <a:solidFill>
                <a:srgbClr val="CCCCFD"/>
              </a:solidFill>
              <a:latin typeface="Arial Bold" charset="0"/>
              <a:ea typeface="ＭＳ Ｐゴシック" charset="0"/>
              <a:cs typeface="Arial Bold" charset="0"/>
              <a:sym typeface="Arial Bold" charset="0"/>
            </a:endParaRPr>
          </a:p>
          <a:p>
            <a:pPr marL="1397393" lvl="2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n-US" sz="2800" dirty="0" smtClean="0">
                <a:solidFill>
                  <a:srgbClr val="CCCCFD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hard X-rays</a:t>
            </a:r>
          </a:p>
          <a:p>
            <a:pPr marL="1397393" lvl="2" indent="-483133" algn="l" defTabSz="650197">
              <a:lnSpc>
                <a:spcPct val="93000"/>
              </a:lnSpc>
              <a:spcBef>
                <a:spcPts val="853"/>
              </a:spcBef>
              <a:buClr>
                <a:srgbClr val="CCCCFF"/>
              </a:buClr>
              <a:buFont typeface="Arial"/>
              <a:buChar char="•"/>
              <a:tabLst>
                <a:tab pos="634394" algn="l"/>
                <a:tab pos="1273301" algn="l"/>
                <a:tab pos="1912210" algn="l"/>
                <a:tab pos="2551118" algn="l"/>
                <a:tab pos="3190027" algn="l"/>
                <a:tab pos="3828935" algn="l"/>
                <a:tab pos="4467844" algn="l"/>
                <a:tab pos="5106753" algn="l"/>
                <a:tab pos="5745661" algn="l"/>
                <a:tab pos="6384569" algn="l"/>
                <a:tab pos="7023478" algn="l"/>
                <a:tab pos="7662386" algn="l"/>
                <a:tab pos="8301295" algn="l"/>
                <a:tab pos="8940202" algn="l"/>
                <a:tab pos="9579111" algn="l"/>
                <a:tab pos="10218021" algn="l"/>
                <a:tab pos="10856928" algn="l"/>
                <a:tab pos="11495836" algn="l"/>
                <a:tab pos="12134747" algn="l"/>
                <a:tab pos="12773653" algn="l"/>
              </a:tabLst>
            </a:pPr>
            <a:r>
              <a:rPr lang="el-GR" sz="2800" dirty="0" smtClean="0">
                <a:solidFill>
                  <a:srgbClr val="CCCCFD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γ</a:t>
            </a:r>
            <a:r>
              <a:rPr lang="en-US" sz="2800" dirty="0" smtClean="0">
                <a:solidFill>
                  <a:srgbClr val="CCCCFD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 rays</a:t>
            </a:r>
            <a:endParaRPr lang="en-GB" sz="2800" dirty="0" smtClean="0">
              <a:latin typeface="Arial"/>
              <a:ea typeface="ＭＳ Ｐゴシック" charset="0"/>
            </a:endParaRPr>
          </a:p>
        </p:txBody>
      </p:sp>
      <p:sp>
        <p:nvSpPr>
          <p:cNvPr id="1348622" name="Text Box 14"/>
          <p:cNvSpPr txBox="1">
            <a:spLocks noChangeArrowheads="1"/>
          </p:cNvSpPr>
          <p:nvPr/>
        </p:nvSpPr>
        <p:spPr bwMode="auto">
          <a:xfrm>
            <a:off x="9703929" y="7118774"/>
            <a:ext cx="3016758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FFFF"/>
                </a:solidFill>
                <a:latin typeface="Arial"/>
              </a:rPr>
              <a:t>Inverse Compton </a:t>
            </a:r>
          </a:p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FFFF"/>
                </a:solidFill>
                <a:latin typeface="Arial"/>
              </a:rPr>
              <a:t>Scattering</a:t>
            </a:r>
            <a:endParaRPr lang="en-US" sz="2800" dirty="0">
              <a:solidFill>
                <a:srgbClr val="00FFFF"/>
              </a:solidFill>
              <a:latin typeface="Arial"/>
            </a:endParaRPr>
          </a:p>
        </p:txBody>
      </p:sp>
      <p:sp>
        <p:nvSpPr>
          <p:cNvPr id="1348623" name="Text Box 15"/>
          <p:cNvSpPr txBox="1">
            <a:spLocks noChangeArrowheads="1"/>
          </p:cNvSpPr>
          <p:nvPr/>
        </p:nvSpPr>
        <p:spPr bwMode="auto">
          <a:xfrm>
            <a:off x="5671538" y="6134383"/>
            <a:ext cx="3431822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FFFF00"/>
                </a:solidFill>
                <a:latin typeface="Arial"/>
              </a:rPr>
              <a:t>Synchrotron Emission</a:t>
            </a:r>
            <a:endParaRPr lang="en-US" sz="280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348624" name="Text Box 16"/>
          <p:cNvSpPr txBox="1">
            <a:spLocks noChangeArrowheads="1"/>
          </p:cNvSpPr>
          <p:nvPr/>
        </p:nvSpPr>
        <p:spPr bwMode="auto">
          <a:xfrm>
            <a:off x="10699611" y="5280944"/>
            <a:ext cx="1642155" cy="54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000000"/>
                </a:solidFill>
                <a:latin typeface="Arial"/>
                <a:sym typeface="Symbol" charset="0"/>
              </a:rPr>
              <a:t></a:t>
            </a:r>
            <a:r>
              <a:rPr lang="en-GB" sz="2800" baseline="30000" dirty="0">
                <a:solidFill>
                  <a:srgbClr val="000000"/>
                </a:solidFill>
                <a:latin typeface="Arial"/>
              </a:rPr>
              <a:t>0</a:t>
            </a:r>
            <a:r>
              <a:rPr lang="en-GB" sz="2800" dirty="0">
                <a:solidFill>
                  <a:srgbClr val="000000"/>
                </a:solidFill>
                <a:latin typeface="Arial"/>
              </a:rPr>
              <a:t> decay</a:t>
            </a:r>
            <a:endParaRPr lang="en-US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8625" name="Line 17"/>
          <p:cNvSpPr>
            <a:spLocks noChangeShapeType="1"/>
          </p:cNvSpPr>
          <p:nvPr/>
        </p:nvSpPr>
        <p:spPr bwMode="auto">
          <a:xfrm flipV="1">
            <a:off x="659271" y="5549620"/>
            <a:ext cx="2258" cy="2569351"/>
          </a:xfrm>
          <a:prstGeom prst="line">
            <a:avLst/>
          </a:prstGeom>
          <a:noFill/>
          <a:ln w="1836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39" tIns="65020" rIns="130039" bIns="65020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6" name="Text Box 18"/>
          <p:cNvSpPr txBox="1">
            <a:spLocks noChangeArrowheads="1"/>
          </p:cNvSpPr>
          <p:nvPr/>
        </p:nvSpPr>
        <p:spPr bwMode="auto">
          <a:xfrm>
            <a:off x="325122" y="4599096"/>
            <a:ext cx="2237458" cy="8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 dirty="0">
                <a:solidFill>
                  <a:srgbClr val="00FF00"/>
                </a:solidFill>
                <a:latin typeface="Arial"/>
              </a:rPr>
              <a:t>Energy </a:t>
            </a:r>
          </a:p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 dirty="0">
                <a:solidFill>
                  <a:srgbClr val="00FF00"/>
                </a:solidFill>
                <a:latin typeface="Arial"/>
              </a:rPr>
              <a:t>Flux (</a:t>
            </a:r>
            <a:r>
              <a:rPr lang="en-GB" sz="2400" dirty="0">
                <a:solidFill>
                  <a:srgbClr val="00FF00"/>
                </a:solidFill>
                <a:latin typeface="Arial"/>
                <a:sym typeface="Symbol" charset="0"/>
              </a:rPr>
              <a:t></a:t>
            </a:r>
            <a:r>
              <a:rPr lang="en-GB" sz="2400" dirty="0">
                <a:solidFill>
                  <a:srgbClr val="00FF00"/>
                </a:solidFill>
                <a:latin typeface="Arial"/>
              </a:rPr>
              <a:t>F</a:t>
            </a:r>
            <a:r>
              <a:rPr lang="en-GB" sz="2400" baseline="-25000" dirty="0">
                <a:solidFill>
                  <a:srgbClr val="00FF00"/>
                </a:solidFill>
                <a:latin typeface="Arial"/>
                <a:sym typeface="Symbol" charset="0"/>
              </a:rPr>
              <a:t></a:t>
            </a:r>
            <a:r>
              <a:rPr lang="en-GB" sz="2400" dirty="0">
                <a:solidFill>
                  <a:srgbClr val="00FF00"/>
                </a:solidFill>
                <a:latin typeface="Arial"/>
                <a:sym typeface="Symbol" charset="0"/>
              </a:rPr>
              <a:t>)</a:t>
            </a:r>
            <a:endParaRPr lang="en-GB" sz="2400" dirty="0">
              <a:solidFill>
                <a:srgbClr val="00FF00"/>
              </a:solidFill>
              <a:latin typeface="Arial"/>
            </a:endParaRPr>
          </a:p>
        </p:txBody>
      </p:sp>
      <p:sp>
        <p:nvSpPr>
          <p:cNvPr id="1348627" name="Rectangle 19"/>
          <p:cNvSpPr>
            <a:spLocks noChangeArrowheads="1"/>
          </p:cNvSpPr>
          <p:nvPr/>
        </p:nvSpPr>
        <p:spPr bwMode="auto">
          <a:xfrm>
            <a:off x="0" y="9245601"/>
            <a:ext cx="13259930" cy="13411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28" name="Text Box 20"/>
          <p:cNvSpPr txBox="1">
            <a:spLocks noChangeArrowheads="1"/>
          </p:cNvSpPr>
          <p:nvPr/>
        </p:nvSpPr>
        <p:spPr bwMode="auto">
          <a:xfrm>
            <a:off x="11060854" y="9236570"/>
            <a:ext cx="2237457" cy="8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400">
                <a:solidFill>
                  <a:srgbClr val="00FF00"/>
                </a:solidFill>
                <a:latin typeface="Arial"/>
              </a:rPr>
              <a:t>Energy </a:t>
            </a:r>
          </a:p>
          <a:p>
            <a:pPr>
              <a:lnSpc>
                <a:spcPct val="99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sz="2400">
              <a:solidFill>
                <a:srgbClr val="00FF00"/>
              </a:solidFill>
              <a:latin typeface="Arial"/>
            </a:endParaRPr>
          </a:p>
        </p:txBody>
      </p:sp>
      <p:sp>
        <p:nvSpPr>
          <p:cNvPr id="1348629" name="Line 21"/>
          <p:cNvSpPr>
            <a:spLocks noChangeShapeType="1"/>
          </p:cNvSpPr>
          <p:nvPr/>
        </p:nvSpPr>
        <p:spPr bwMode="auto">
          <a:xfrm flipV="1">
            <a:off x="6068909" y="9471378"/>
            <a:ext cx="4908409" cy="6773"/>
          </a:xfrm>
          <a:prstGeom prst="line">
            <a:avLst/>
          </a:prstGeom>
          <a:noFill/>
          <a:ln w="1836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39" tIns="65020" rIns="130039" bIns="65020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30" name="Text Box 22"/>
          <p:cNvSpPr txBox="1">
            <a:spLocks noChangeArrowheads="1"/>
          </p:cNvSpPr>
          <p:nvPr/>
        </p:nvSpPr>
        <p:spPr bwMode="auto">
          <a:xfrm>
            <a:off x="5671538" y="6134383"/>
            <a:ext cx="3431822" cy="95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FFFF00"/>
                </a:solidFill>
                <a:latin typeface="Arial"/>
              </a:rPr>
              <a:t>Synchrotron Emission</a:t>
            </a:r>
            <a:endParaRPr lang="en-US" sz="28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348631" name="Rectangle 23"/>
          <p:cNvSpPr>
            <a:spLocks noChangeArrowheads="1"/>
          </p:cNvSpPr>
          <p:nvPr/>
        </p:nvSpPr>
        <p:spPr bwMode="auto">
          <a:xfrm>
            <a:off x="6403059" y="7055556"/>
            <a:ext cx="2314223" cy="1677528"/>
          </a:xfrm>
          <a:prstGeom prst="rect">
            <a:avLst/>
          </a:prstGeom>
          <a:gradFill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30039" tIns="65020" rIns="130039" bIns="65020" anchor="ctr"/>
          <a:lstStyle/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400">
              <a:latin typeface="Arial"/>
              <a:ea typeface="ＭＳ Ｐゴシック" charset="0"/>
            </a:endParaRPr>
          </a:p>
        </p:txBody>
      </p:sp>
      <p:sp>
        <p:nvSpPr>
          <p:cNvPr id="1348632" name="Text Box 24"/>
          <p:cNvSpPr txBox="1">
            <a:spLocks noChangeArrowheads="1"/>
          </p:cNvSpPr>
          <p:nvPr/>
        </p:nvSpPr>
        <p:spPr bwMode="auto">
          <a:xfrm>
            <a:off x="6416606" y="7019433"/>
            <a:ext cx="2465493" cy="17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000000"/>
                </a:solidFill>
                <a:latin typeface="Arial"/>
              </a:rPr>
              <a:t>Optical, UV, Soft X-ray –</a:t>
            </a:r>
            <a:r>
              <a:rPr lang="en-GB" sz="2800">
                <a:solidFill>
                  <a:srgbClr val="FFFFFF"/>
                </a:solidFill>
                <a:latin typeface="Arial"/>
              </a:rPr>
              <a:t> Heavily absorbed</a:t>
            </a:r>
            <a:endParaRPr lang="en-US" sz="2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8633" name="Text Box 25"/>
          <p:cNvSpPr txBox="1">
            <a:spLocks noChangeArrowheads="1"/>
          </p:cNvSpPr>
          <p:nvPr/>
        </p:nvSpPr>
        <p:spPr bwMode="auto">
          <a:xfrm>
            <a:off x="6416604" y="7019433"/>
            <a:ext cx="2357120" cy="17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30039" tIns="65020" rIns="130039" bIns="65020">
            <a:spAutoFit/>
          </a:bodyPr>
          <a:lstStyle>
            <a:lvl1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449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000000"/>
                </a:solidFill>
                <a:latin typeface="Arial"/>
              </a:rPr>
              <a:t>Optical, UV, Soft X-ray –</a:t>
            </a:r>
            <a:r>
              <a:rPr lang="en-GB" sz="2800">
                <a:solidFill>
                  <a:srgbClr val="FFFFFF"/>
                </a:solidFill>
                <a:latin typeface="Arial"/>
              </a:rPr>
              <a:t> Heavily absorbed</a:t>
            </a:r>
            <a:endParaRPr lang="en-US" sz="2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598744" y="196280"/>
            <a:ext cx="3240360" cy="108012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400">
              <a:solidFill>
                <a:srgbClr val="000000"/>
              </a:solidFill>
              <a:latin typeface="Tahoma" charset="0"/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856" y="5380856"/>
            <a:ext cx="2160240" cy="17281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02000" y="6873279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/>
              </a:rPr>
              <a:t>LOFAR</a:t>
            </a:r>
            <a:endParaRPr lang="en-US" sz="1400" dirty="0">
              <a:latin typeface="Arial"/>
            </a:endParaRPr>
          </a:p>
        </p:txBody>
      </p:sp>
      <p:pic>
        <p:nvPicPr>
          <p:cNvPr id="34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496" y="1708448"/>
            <a:ext cx="2628053" cy="195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672" y="3796680"/>
            <a:ext cx="2831704" cy="11577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7020" y="2500536"/>
            <a:ext cx="2697780" cy="179402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014568" y="3633500"/>
            <a:ext cx="1641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/>
              </a:rPr>
              <a:t>Satellites</a:t>
            </a:r>
            <a:endParaRPr lang="en-US" sz="2800" dirty="0">
              <a:latin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318824" y="1564432"/>
            <a:ext cx="25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/>
              </a:rPr>
              <a:t>Cherenkov Telescopes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-26351" y="9468731"/>
            <a:ext cx="2280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adapted from W. Hofmann</a:t>
            </a:r>
          </a:p>
        </p:txBody>
      </p:sp>
    </p:spTree>
    <p:extLst>
      <p:ext uri="{BB962C8B-B14F-4D97-AF65-F5344CB8AC3E}">
        <p14:creationId xmlns:p14="http://schemas.microsoft.com/office/powerpoint/2010/main" val="389816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-304797" y="1625603"/>
            <a:ext cx="14198601" cy="158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536464" indent="-304753" eaLnBrk="1" hangingPunct="1">
              <a:defRPr/>
            </a:pPr>
            <a:r>
              <a:rPr lang="en-US" sz="4600" b="1" dirty="0" smtClean="0">
                <a:latin typeface="Calibri"/>
                <a:cs typeface="Calibri"/>
              </a:rPr>
              <a:t>The </a:t>
            </a:r>
            <a:r>
              <a:rPr lang="en-US" sz="4600" b="1" dirty="0" err="1" smtClean="0">
                <a:latin typeface="Calibri"/>
                <a:cs typeface="Calibri"/>
              </a:rPr>
              <a:t>H.E.S.S</a:t>
            </a:r>
            <a:r>
              <a:rPr lang="en-US" sz="4600" b="1" dirty="0" smtClean="0">
                <a:latin typeface="Calibri"/>
                <a:cs typeface="Calibri"/>
              </a:rPr>
              <a:t>. telescope array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76135"/>
            <a:ext cx="7510512" cy="4997209"/>
          </a:xfrm>
          <a:prstGeom prst="rect">
            <a:avLst/>
          </a:prstGeom>
        </p:spPr>
      </p:pic>
      <p:sp>
        <p:nvSpPr>
          <p:cNvPr id="34" name="Rectangle 4"/>
          <p:cNvSpPr txBox="1">
            <a:spLocks noChangeArrowheads="1"/>
          </p:cNvSpPr>
          <p:nvPr/>
        </p:nvSpPr>
        <p:spPr bwMode="auto">
          <a:xfrm>
            <a:off x="7510512" y="4372744"/>
            <a:ext cx="547260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57143" indent="0">
              <a:spcBef>
                <a:spcPts val="775"/>
              </a:spcBef>
              <a:buNone/>
            </a:pPr>
            <a:r>
              <a:rPr lang="en-US" sz="3000" dirty="0" smtClean="0">
                <a:latin typeface="Arial Bold" charset="0"/>
                <a:cs typeface="Arial Bold" charset="0"/>
              </a:rPr>
              <a:t>Galactic </a:t>
            </a:r>
            <a:r>
              <a:rPr lang="en-US" sz="3000" dirty="0" err="1" smtClean="0">
                <a:latin typeface="Arial Bold" charset="0"/>
                <a:cs typeface="Arial Bold" charset="0"/>
              </a:rPr>
              <a:t>VHE</a:t>
            </a:r>
            <a:r>
              <a:rPr lang="en-US" sz="3000" dirty="0" smtClean="0">
                <a:latin typeface="Arial Bold" charset="0"/>
                <a:cs typeface="Arial Bold" charset="0"/>
              </a:rPr>
              <a:t> </a:t>
            </a:r>
            <a:r>
              <a:rPr lang="el-GR" sz="3000" dirty="0" smtClean="0">
                <a:latin typeface="Arial Bold" charset="0"/>
                <a:cs typeface="Arial Bold" charset="0"/>
              </a:rPr>
              <a:t>γ</a:t>
            </a:r>
            <a:r>
              <a:rPr lang="en-US" sz="3000" dirty="0" smtClean="0">
                <a:latin typeface="Arial Bold" charset="0"/>
                <a:cs typeface="Arial Bold" charset="0"/>
              </a:rPr>
              <a:t>-ray sources</a:t>
            </a:r>
            <a:endParaRPr lang="en-US" sz="30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cluster tightly along the Galactic plane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/>
              <a:t>Trace molecular gas and regions of massive star </a:t>
            </a:r>
            <a:r>
              <a:rPr lang="en-US" sz="2600" dirty="0" smtClean="0"/>
              <a:t>formation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400" lvl="1" indent="-457200">
              <a:spcBef>
                <a:spcPts val="775"/>
              </a:spcBef>
            </a:pPr>
            <a:r>
              <a:rPr lang="en-US" sz="2600" dirty="0" smtClean="0"/>
              <a:t>Many sources </a:t>
            </a:r>
            <a:r>
              <a:rPr lang="en-US" sz="2600" dirty="0"/>
              <a:t>coincident with objects at late </a:t>
            </a:r>
            <a:r>
              <a:rPr lang="en-US" sz="2600" dirty="0" smtClean="0"/>
              <a:t>evolutionary stages:</a:t>
            </a:r>
          </a:p>
          <a:p>
            <a:pPr marL="914259" lvl="2" indent="0">
              <a:buNone/>
            </a:pPr>
            <a:r>
              <a:rPr lang="en-US" dirty="0" smtClean="0"/>
              <a:t>→ Pulsar Wind Nebulae (1/4)</a:t>
            </a:r>
          </a:p>
          <a:p>
            <a:pPr marL="914259" lvl="2" indent="0">
              <a:buNone/>
            </a:pPr>
            <a:r>
              <a:rPr lang="en-US" dirty="0" smtClean="0"/>
              <a:t>→ Shell-type </a:t>
            </a:r>
            <a:r>
              <a:rPr lang="en-US" dirty="0" err="1" smtClean="0"/>
              <a:t>SNRs</a:t>
            </a:r>
            <a:r>
              <a:rPr lang="en-US" dirty="0" smtClean="0"/>
              <a:t> or </a:t>
            </a:r>
            <a:r>
              <a:rPr lang="en-US" dirty="0" err="1" smtClean="0"/>
              <a:t>SNR</a:t>
            </a:r>
            <a:r>
              <a:rPr lang="en-US" dirty="0" smtClean="0"/>
              <a:t> – MC interaction regions (1/5)</a:t>
            </a:r>
          </a:p>
          <a:p>
            <a:pPr marL="914259" lvl="2" indent="0">
              <a:buNone/>
            </a:pPr>
            <a:r>
              <a:rPr lang="en-US" dirty="0" smtClean="0"/>
              <a:t>→ </a:t>
            </a:r>
            <a:r>
              <a:rPr lang="el-GR" dirty="0" smtClean="0"/>
              <a:t>γ</a:t>
            </a:r>
            <a:r>
              <a:rPr lang="en-US" dirty="0" smtClean="0"/>
              <a:t>-ray binaries, stellar cluster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endParaRPr lang="en-US" sz="2400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135333" y="1703567"/>
            <a:ext cx="5869467" cy="259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Arial Bold" charset="0"/>
                <a:cs typeface="Arial Bold" charset="0"/>
              </a:rPr>
              <a:t>Success of </a:t>
            </a:r>
            <a:r>
              <a:rPr lang="en-US" sz="3000" dirty="0" err="1" smtClean="0">
                <a:latin typeface="Arial Bold" charset="0"/>
                <a:cs typeface="Arial Bold" charset="0"/>
              </a:rPr>
              <a:t>H.E.S.S</a:t>
            </a:r>
            <a:r>
              <a:rPr lang="en-US" sz="3000" dirty="0" smtClean="0">
                <a:latin typeface="Arial Bold" charset="0"/>
                <a:cs typeface="Arial Bold" charset="0"/>
              </a:rPr>
              <a:t>.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>
                <a:latin typeface="Arial Bold" charset="0"/>
                <a:cs typeface="Arial Bold" charset="0"/>
              </a:rPr>
              <a:t>S</a:t>
            </a:r>
            <a:r>
              <a:rPr lang="en-US" sz="2600" dirty="0" smtClean="0">
                <a:latin typeface="Arial Bold" charset="0"/>
                <a:cs typeface="Arial Bold" charset="0"/>
              </a:rPr>
              <a:t>tereoscopic approach (</a:t>
            </a:r>
            <a:r>
              <a:rPr lang="el-GR" sz="2600" dirty="0" smtClean="0">
                <a:latin typeface="Arial Bold" charset="0"/>
                <a:cs typeface="Arial Bold" charset="0"/>
              </a:rPr>
              <a:t>γ</a:t>
            </a:r>
            <a:r>
              <a:rPr lang="en-US" sz="2600" dirty="0" smtClean="0">
                <a:latin typeface="Arial Bold" charset="0"/>
                <a:cs typeface="Arial Bold" charset="0"/>
              </a:rPr>
              <a:t>/hadron separation, sensitivity, energy resolution, ...)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Southern hemisphere location (see inner Galaxy</a:t>
            </a:r>
            <a:r>
              <a:rPr lang="en-US" sz="2600" dirty="0">
                <a:latin typeface="Arial Bold" charset="0"/>
                <a:cs typeface="Arial Bold" charset="0"/>
              </a:rPr>
              <a:t>)</a:t>
            </a:r>
            <a:endParaRPr lang="en-US" sz="2600" dirty="0" smtClean="0">
              <a:latin typeface="Arial Bold" charset="0"/>
              <a:cs typeface="Arial Bold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65696" y="1656184"/>
            <a:ext cx="6984776" cy="31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57143" indent="0">
              <a:spcBef>
                <a:spcPts val="775"/>
              </a:spcBef>
              <a:buNone/>
            </a:pPr>
            <a:r>
              <a:rPr lang="en-US" sz="3000" dirty="0">
                <a:latin typeface="Arial Bold" charset="0"/>
                <a:cs typeface="Arial Bold" charset="0"/>
              </a:rPr>
              <a:t>Key Parameters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5 </a:t>
            </a:r>
            <a:r>
              <a:rPr lang="en-US" sz="2600" dirty="0" smtClean="0">
                <a:latin typeface="Arial Bold" charset="0"/>
                <a:cs typeface="Arial Bold" charset="0"/>
              </a:rPr>
              <a:t>imaging atmospheric Cherenkov telescopes</a:t>
            </a:r>
            <a:r>
              <a:rPr lang="en-US" sz="2600" dirty="0" smtClean="0">
                <a:latin typeface="Arial Bold" charset="0"/>
                <a:cs typeface="Arial Bold" charset="0"/>
              </a:rPr>
              <a:t> located in Namibia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Energy </a:t>
            </a:r>
            <a:r>
              <a:rPr lang="en-US" sz="2600" dirty="0">
                <a:latin typeface="Arial Bold" charset="0"/>
                <a:cs typeface="Arial Bold" charset="0"/>
              </a:rPr>
              <a:t>range: ∼100 GeV - ∼50 </a:t>
            </a:r>
            <a:r>
              <a:rPr lang="en-US" sz="2600" dirty="0" err="1">
                <a:latin typeface="Arial Bold" charset="0"/>
                <a:cs typeface="Arial Bold" charset="0"/>
              </a:rPr>
              <a:t>TeV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Angular resolution: ∼0.1º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Energy Resolution: ∼15%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Field-of-View: 5º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endParaRPr lang="en-US" sz="2600" dirty="0">
              <a:latin typeface="Arial Bold" charset="0"/>
              <a:cs typeface="Arial Bold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414168" y="5884912"/>
            <a:ext cx="288032" cy="864096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80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3653444" y="6821016"/>
            <a:ext cx="2166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FF00"/>
                </a:solidFill>
                <a:latin typeface="Arial"/>
                <a:cs typeface="Arial"/>
              </a:rPr>
              <a:t>HESS </a:t>
            </a:r>
            <a:r>
              <a:rPr lang="en-US" sz="2000" dirty="0" err="1" smtClean="0">
                <a:solidFill>
                  <a:srgbClr val="80FF00"/>
                </a:solidFill>
                <a:latin typeface="Arial"/>
                <a:cs typeface="Arial"/>
              </a:rPr>
              <a:t>J1640</a:t>
            </a:r>
            <a:r>
              <a:rPr lang="en-US" sz="2000" dirty="0" smtClean="0">
                <a:solidFill>
                  <a:srgbClr val="80FF00"/>
                </a:solidFill>
                <a:latin typeface="Arial"/>
                <a:cs typeface="Arial"/>
              </a:rPr>
              <a:t>-465</a:t>
            </a:r>
            <a:endParaRPr lang="en-US" sz="2000" dirty="0">
              <a:solidFill>
                <a:srgbClr val="80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87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-304797" y="1625603"/>
            <a:ext cx="14198601" cy="1589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536464" indent="-304753" eaLnBrk="1" hangingPunct="1">
              <a:defRPr/>
            </a:pPr>
            <a:r>
              <a:rPr lang="en-US" sz="4600" b="1" dirty="0" smtClean="0">
                <a:latin typeface="Calibri"/>
                <a:cs typeface="Calibri"/>
              </a:rPr>
              <a:t>The </a:t>
            </a:r>
            <a:r>
              <a:rPr lang="en-US" sz="4600" b="1" dirty="0" err="1" smtClean="0">
                <a:latin typeface="Calibri"/>
                <a:cs typeface="Calibri"/>
              </a:rPr>
              <a:t>H.E.S.S</a:t>
            </a:r>
            <a:r>
              <a:rPr lang="en-US" sz="4600" b="1" dirty="0" smtClean="0">
                <a:latin typeface="Calibri"/>
                <a:cs typeface="Calibri"/>
              </a:rPr>
              <a:t>. telescope array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76135"/>
            <a:ext cx="7510512" cy="4997209"/>
          </a:xfrm>
          <a:prstGeom prst="rect">
            <a:avLst/>
          </a:prstGeom>
        </p:spPr>
      </p:pic>
      <p:sp>
        <p:nvSpPr>
          <p:cNvPr id="34" name="Rectangle 4"/>
          <p:cNvSpPr txBox="1">
            <a:spLocks noChangeArrowheads="1"/>
          </p:cNvSpPr>
          <p:nvPr/>
        </p:nvSpPr>
        <p:spPr bwMode="auto">
          <a:xfrm>
            <a:off x="7510512" y="4372744"/>
            <a:ext cx="547260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57143" indent="0">
              <a:spcBef>
                <a:spcPts val="775"/>
              </a:spcBef>
              <a:buNone/>
            </a:pPr>
            <a:r>
              <a:rPr lang="en-US" sz="3000" dirty="0" smtClean="0">
                <a:latin typeface="Arial Bold" charset="0"/>
                <a:cs typeface="Arial Bold" charset="0"/>
              </a:rPr>
              <a:t>Galactic </a:t>
            </a:r>
            <a:r>
              <a:rPr lang="en-US" sz="3000" dirty="0" err="1" smtClean="0">
                <a:latin typeface="Arial Bold" charset="0"/>
                <a:cs typeface="Arial Bold" charset="0"/>
              </a:rPr>
              <a:t>VHE</a:t>
            </a:r>
            <a:r>
              <a:rPr lang="en-US" sz="3000" dirty="0" smtClean="0">
                <a:latin typeface="Arial Bold" charset="0"/>
                <a:cs typeface="Arial Bold" charset="0"/>
              </a:rPr>
              <a:t> </a:t>
            </a:r>
            <a:r>
              <a:rPr lang="el-GR" sz="3000" dirty="0" smtClean="0">
                <a:latin typeface="Arial Bold" charset="0"/>
                <a:cs typeface="Arial Bold" charset="0"/>
              </a:rPr>
              <a:t>γ</a:t>
            </a:r>
            <a:r>
              <a:rPr lang="en-US" sz="3000" dirty="0" smtClean="0">
                <a:latin typeface="Arial Bold" charset="0"/>
                <a:cs typeface="Arial Bold" charset="0"/>
              </a:rPr>
              <a:t>-ray sources</a:t>
            </a:r>
            <a:endParaRPr lang="en-US" sz="30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cluster tightly along the Galactic plane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/>
              <a:t>Trace molecular gas and regions of massive star </a:t>
            </a:r>
            <a:r>
              <a:rPr lang="en-US" sz="2600" dirty="0" smtClean="0"/>
              <a:t>formation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400" lvl="1" indent="-457200">
              <a:spcBef>
                <a:spcPts val="775"/>
              </a:spcBef>
            </a:pPr>
            <a:r>
              <a:rPr lang="en-US" sz="2600" dirty="0" smtClean="0"/>
              <a:t>Many sources </a:t>
            </a:r>
            <a:r>
              <a:rPr lang="en-US" sz="2600" dirty="0"/>
              <a:t>coincident with objects at late </a:t>
            </a:r>
            <a:r>
              <a:rPr lang="en-US" sz="2600" dirty="0" smtClean="0"/>
              <a:t>evolutionary stages:</a:t>
            </a:r>
          </a:p>
          <a:p>
            <a:pPr marL="914259" lvl="2" indent="0">
              <a:buNone/>
            </a:pPr>
            <a:r>
              <a:rPr lang="en-US" dirty="0" smtClean="0"/>
              <a:t>→ Pulsar Wind Nebulae (1/4)</a:t>
            </a:r>
          </a:p>
          <a:p>
            <a:pPr marL="914259" lvl="2" indent="0">
              <a:buNone/>
            </a:pPr>
            <a:r>
              <a:rPr lang="en-US" dirty="0" smtClean="0"/>
              <a:t>→ Shell-type </a:t>
            </a:r>
            <a:r>
              <a:rPr lang="en-US" dirty="0" err="1" smtClean="0"/>
              <a:t>SNRs</a:t>
            </a:r>
            <a:r>
              <a:rPr lang="en-US" dirty="0" smtClean="0"/>
              <a:t> or </a:t>
            </a:r>
            <a:r>
              <a:rPr lang="en-US" dirty="0" err="1" smtClean="0"/>
              <a:t>SNR</a:t>
            </a:r>
            <a:r>
              <a:rPr lang="en-US" dirty="0" smtClean="0"/>
              <a:t> – MC interaction regions (1/5)</a:t>
            </a:r>
          </a:p>
          <a:p>
            <a:pPr marL="914259" lvl="2" indent="0">
              <a:buNone/>
            </a:pPr>
            <a:r>
              <a:rPr lang="en-US" dirty="0" smtClean="0"/>
              <a:t>→ </a:t>
            </a:r>
            <a:r>
              <a:rPr lang="el-GR" dirty="0" smtClean="0"/>
              <a:t>γ</a:t>
            </a:r>
            <a:r>
              <a:rPr lang="en-US" dirty="0" smtClean="0"/>
              <a:t>-ray binaries, stellar cluster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endParaRPr lang="en-US" sz="2400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135333" y="1703567"/>
            <a:ext cx="5869467" cy="259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Arial Bold" charset="0"/>
                <a:cs typeface="Arial Bold" charset="0"/>
              </a:rPr>
              <a:t>Success of </a:t>
            </a:r>
            <a:r>
              <a:rPr lang="en-US" sz="3000" dirty="0" err="1" smtClean="0">
                <a:latin typeface="Arial Bold" charset="0"/>
                <a:cs typeface="Arial Bold" charset="0"/>
              </a:rPr>
              <a:t>H.E.S.S</a:t>
            </a:r>
            <a:r>
              <a:rPr lang="en-US" sz="3000" dirty="0" smtClean="0">
                <a:latin typeface="Arial Bold" charset="0"/>
                <a:cs typeface="Arial Bold" charset="0"/>
              </a:rPr>
              <a:t>.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>
                <a:latin typeface="Arial Bold" charset="0"/>
                <a:cs typeface="Arial Bold" charset="0"/>
              </a:rPr>
              <a:t>S</a:t>
            </a:r>
            <a:r>
              <a:rPr lang="en-US" sz="2600" dirty="0" smtClean="0">
                <a:latin typeface="Arial Bold" charset="0"/>
                <a:cs typeface="Arial Bold" charset="0"/>
              </a:rPr>
              <a:t>tereoscopic approach (</a:t>
            </a:r>
            <a:r>
              <a:rPr lang="el-GR" sz="2600" dirty="0" smtClean="0">
                <a:latin typeface="Arial Bold" charset="0"/>
                <a:cs typeface="Arial Bold" charset="0"/>
              </a:rPr>
              <a:t>γ</a:t>
            </a:r>
            <a:r>
              <a:rPr lang="en-US" sz="2600" dirty="0" smtClean="0">
                <a:latin typeface="Arial Bold" charset="0"/>
                <a:cs typeface="Arial Bold" charset="0"/>
              </a:rPr>
              <a:t>/hadron separation, sensitivity, energy resolution, ...)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Southern hemisphere location (see inner Galaxy</a:t>
            </a:r>
            <a:r>
              <a:rPr lang="en-US" sz="2600" dirty="0">
                <a:latin typeface="Arial Bold" charset="0"/>
                <a:cs typeface="Arial Bold" charset="0"/>
              </a:rPr>
              <a:t>)</a:t>
            </a:r>
            <a:endParaRPr lang="en-US" sz="2600" dirty="0" smtClean="0">
              <a:latin typeface="Arial Bold" charset="0"/>
              <a:cs typeface="Arial Bold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65696" y="1656184"/>
            <a:ext cx="6984776" cy="31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 marL="57143" indent="0">
              <a:spcBef>
                <a:spcPts val="775"/>
              </a:spcBef>
              <a:buNone/>
            </a:pPr>
            <a:r>
              <a:rPr lang="en-US" sz="3000" dirty="0">
                <a:latin typeface="Arial Bold" charset="0"/>
                <a:cs typeface="Arial Bold" charset="0"/>
              </a:rPr>
              <a:t>Key Parameters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>
                <a:latin typeface="Arial Bold" charset="0"/>
                <a:cs typeface="Arial Bold" charset="0"/>
              </a:rPr>
              <a:t>5 imaging atmospheric Cherenkov telescopes located in </a:t>
            </a:r>
            <a:r>
              <a:rPr lang="en-US" sz="2600" dirty="0" smtClean="0">
                <a:latin typeface="Arial Bold" charset="0"/>
                <a:cs typeface="Arial Bold" charset="0"/>
              </a:rPr>
              <a:t>Namibia</a:t>
            </a:r>
            <a:endParaRPr lang="en-US" sz="2600" dirty="0" smtClean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Energy </a:t>
            </a:r>
            <a:r>
              <a:rPr lang="en-US" sz="2600" dirty="0">
                <a:latin typeface="Arial Bold" charset="0"/>
                <a:cs typeface="Arial Bold" charset="0"/>
              </a:rPr>
              <a:t>range: ∼100 GeV - ∼50 </a:t>
            </a:r>
            <a:r>
              <a:rPr lang="en-US" sz="2600" dirty="0" err="1">
                <a:latin typeface="Arial Bold" charset="0"/>
                <a:cs typeface="Arial Bold" charset="0"/>
              </a:rPr>
              <a:t>TeV</a:t>
            </a:r>
            <a:endParaRPr lang="en-US" sz="2600" dirty="0">
              <a:latin typeface="Arial Bold" charset="0"/>
              <a:cs typeface="Arial Bold" charset="0"/>
            </a:endParaRP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Angular resolution: ∼0.1º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Energy Resolution: ∼15%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r>
              <a:rPr lang="en-US" sz="2600" dirty="0" smtClean="0">
                <a:latin typeface="Arial Bold" charset="0"/>
                <a:cs typeface="Arial Bold" charset="0"/>
              </a:rPr>
              <a:t>Field-of-View: 5º</a:t>
            </a:r>
          </a:p>
          <a:p>
            <a:pPr marL="914330" lvl="1" indent="-457200">
              <a:spcBef>
                <a:spcPts val="775"/>
              </a:spcBef>
              <a:buFont typeface="Arial"/>
              <a:buChar char="•"/>
            </a:pPr>
            <a:endParaRPr lang="en-US" sz="2600" dirty="0">
              <a:latin typeface="Arial Bold" charset="0"/>
              <a:cs typeface="Arial Bold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414168" y="5884912"/>
            <a:ext cx="288032" cy="864096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val="80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3653444" y="6821016"/>
            <a:ext cx="2166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FF00"/>
                </a:solidFill>
                <a:latin typeface="Arial"/>
                <a:cs typeface="Arial"/>
              </a:rPr>
              <a:t>HESS </a:t>
            </a:r>
            <a:r>
              <a:rPr lang="en-US" sz="2000" dirty="0" err="1" smtClean="0">
                <a:solidFill>
                  <a:srgbClr val="80FF00"/>
                </a:solidFill>
                <a:latin typeface="Arial"/>
                <a:cs typeface="Arial"/>
              </a:rPr>
              <a:t>J1640</a:t>
            </a:r>
            <a:r>
              <a:rPr lang="en-US" sz="2000" dirty="0" smtClean="0">
                <a:solidFill>
                  <a:srgbClr val="80FF00"/>
                </a:solidFill>
                <a:latin typeface="Arial"/>
                <a:cs typeface="Arial"/>
              </a:rPr>
              <a:t>-465</a:t>
            </a:r>
            <a:endParaRPr lang="en-US" sz="2000" dirty="0">
              <a:solidFill>
                <a:srgbClr val="80FF00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53" y="7901136"/>
            <a:ext cx="7507384" cy="156966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9050">
                  <a:solidFill>
                    <a:srgbClr val="FFFF00"/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chemeClr val="bg1">
                      <a:alpha val="40000"/>
                    </a:schemeClr>
                  </a:outerShdw>
                </a:effectLst>
              </a:rPr>
              <a:t>see Richards plenary talk for more</a:t>
            </a:r>
          </a:p>
          <a:p>
            <a:r>
              <a:rPr lang="en-US" sz="3200" b="1" dirty="0" smtClean="0">
                <a:ln w="19050">
                  <a:solidFill>
                    <a:srgbClr val="FFFF00"/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chemeClr val="bg1">
                      <a:alpha val="40000"/>
                    </a:schemeClr>
                  </a:outerShdw>
                </a:effectLst>
              </a:rPr>
              <a:t>info on Cherenkov telescopes and</a:t>
            </a:r>
          </a:p>
          <a:p>
            <a:r>
              <a:rPr lang="en-US" sz="3200" b="1" dirty="0" smtClean="0">
                <a:ln w="19050">
                  <a:solidFill>
                    <a:srgbClr val="FFFF00"/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chemeClr val="bg1">
                      <a:alpha val="40000"/>
                    </a:schemeClr>
                  </a:outerShdw>
                </a:effectLst>
              </a:rPr>
              <a:t>the next generation CTA</a:t>
            </a:r>
            <a:endParaRPr lang="en-US" sz="3200" b="1" dirty="0">
              <a:ln w="19050">
                <a:solidFill>
                  <a:srgbClr val="FFFF00"/>
                </a:solidFill>
                <a:prstDash val="solid"/>
              </a:ln>
              <a:noFill/>
              <a:effectLst>
                <a:outerShdw blurRad="41275" dist="20320" dir="18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3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03-13 at 16.06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328" y="4133888"/>
            <a:ext cx="5926337" cy="5644627"/>
          </a:xfrm>
          <a:prstGeom prst="rect">
            <a:avLst/>
          </a:prstGeom>
        </p:spPr>
      </p:pic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800" b="1" dirty="0" smtClean="0"/>
              <a:t>HESS </a:t>
            </a:r>
            <a:r>
              <a:rPr lang="en-US" sz="4800" b="1" dirty="0" err="1"/>
              <a:t>J1640</a:t>
            </a:r>
            <a:r>
              <a:rPr lang="en-US" sz="4800" b="1" dirty="0"/>
              <a:t>-</a:t>
            </a:r>
            <a:r>
              <a:rPr lang="en-US" sz="4800" b="1" dirty="0" smtClean="0"/>
              <a:t>465</a:t>
            </a:r>
            <a:endParaRPr lang="en-US" sz="4800" b="1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2088" y="1866900"/>
            <a:ext cx="7822480" cy="3225924"/>
          </a:xfrm>
          <a:ln/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dirty="0">
                <a:latin typeface="Arial Bold"/>
                <a:cs typeface="Arial Bold"/>
              </a:rPr>
              <a:t>HESS </a:t>
            </a:r>
            <a:r>
              <a:rPr lang="en-US" dirty="0" smtClean="0">
                <a:latin typeface="Arial Bold"/>
                <a:cs typeface="Arial Bold"/>
              </a:rPr>
              <a:t>source</a:t>
            </a:r>
            <a:endParaRPr lang="en-US" dirty="0">
              <a:latin typeface="Arial Bold"/>
              <a:cs typeface="Arial Bold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discovered in </a:t>
            </a:r>
            <a:r>
              <a:rPr lang="en-US" dirty="0" smtClean="0"/>
              <a:t>Galactic Plane </a:t>
            </a:r>
            <a:r>
              <a:rPr lang="en-US" dirty="0" smtClean="0"/>
              <a:t>Scan (2005)</a:t>
            </a:r>
            <a:endParaRPr lang="en-US" dirty="0"/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rather compact, strong </a:t>
            </a:r>
            <a:r>
              <a:rPr lang="el-GR" dirty="0" smtClean="0"/>
              <a:t>γ</a:t>
            </a:r>
            <a:r>
              <a:rPr lang="en-US" dirty="0" smtClean="0"/>
              <a:t>-ray emitter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dirty="0" smtClean="0"/>
              <a:t>coincident with </a:t>
            </a:r>
            <a:r>
              <a:rPr lang="en-US" dirty="0" err="1" smtClean="0"/>
              <a:t>SNR</a:t>
            </a:r>
            <a:r>
              <a:rPr lang="en-US" dirty="0" smtClean="0"/>
              <a:t> </a:t>
            </a:r>
            <a:r>
              <a:rPr lang="en-US" dirty="0" err="1" smtClean="0"/>
              <a:t>G338.3</a:t>
            </a:r>
            <a:r>
              <a:rPr lang="en-US" dirty="0" smtClean="0"/>
              <a:t>-0.0</a:t>
            </a: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732" y="52264"/>
            <a:ext cx="4995940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494288" y="5812904"/>
            <a:ext cx="7344816" cy="386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3"/>
              </a:buBlip>
            </a:pPr>
            <a:r>
              <a:rPr lang="en-US" dirty="0" smtClean="0">
                <a:latin typeface="Arial Bold"/>
                <a:cs typeface="Arial Bold"/>
              </a:rPr>
              <a:t>Environment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in a very complex region (e.g. </a:t>
            </a:r>
            <a:r>
              <a:rPr lang="en-US" dirty="0" err="1" smtClean="0"/>
              <a:t>HII</a:t>
            </a:r>
            <a:r>
              <a:rPr lang="en-US" dirty="0" smtClean="0"/>
              <a:t> region and stellar cluster nearby)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not </a:t>
            </a:r>
            <a:r>
              <a:rPr lang="en-US" dirty="0"/>
              <a:t>much known about the </a:t>
            </a:r>
            <a:r>
              <a:rPr lang="en-US" dirty="0" err="1"/>
              <a:t>SNR</a:t>
            </a:r>
            <a:r>
              <a:rPr lang="en-US" dirty="0"/>
              <a:t> (incomplete shell, 8’ size</a:t>
            </a:r>
            <a:r>
              <a:rPr lang="en-US" dirty="0" smtClean="0"/>
              <a:t>, </a:t>
            </a:r>
            <a:r>
              <a:rPr lang="en-US" dirty="0"/>
              <a:t>no spectral </a:t>
            </a:r>
            <a:r>
              <a:rPr lang="en-US" dirty="0" smtClean="0"/>
              <a:t>measurement)</a:t>
            </a:r>
          </a:p>
          <a:p>
            <a:pPr lvl="1">
              <a:buBlip>
                <a:blip r:embed="rId3"/>
              </a:buBlip>
            </a:pPr>
            <a:r>
              <a:rPr lang="en-US" dirty="0"/>
              <a:t>HI and X-ray absorption measurements suggest large distance of ∼10 </a:t>
            </a:r>
            <a:r>
              <a:rPr lang="en-US" dirty="0" err="1" smtClean="0"/>
              <a:t>kpc</a:t>
            </a:r>
            <a:endParaRPr lang="en-US" dirty="0">
              <a:latin typeface="Arial Bold" charset="0"/>
              <a:ea typeface="ヒラギノ角ゴ Pro W3" charset="0"/>
              <a:cs typeface="Arial Bold" charset="0"/>
            </a:endParaRPr>
          </a:p>
          <a:p>
            <a:pPr lvl="1">
              <a:buFontTx/>
              <a:buBlip>
                <a:blip r:embed="rId3"/>
              </a:buBlip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243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smtClean="0">
                <a:latin typeface="Calibri"/>
                <a:cs typeface="Calibri"/>
              </a:rPr>
              <a:t>Association / X-rays</a:t>
            </a:r>
            <a:endParaRPr lang="en-US" sz="4600" b="1" dirty="0">
              <a:latin typeface="Calibri"/>
              <a:cs typeface="Calibri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80" y="1924472"/>
            <a:ext cx="7560840" cy="144016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/>
              <a:t>Swift </a:t>
            </a:r>
            <a:r>
              <a:rPr lang="en-US" dirty="0" smtClean="0"/>
              <a:t>(</a:t>
            </a:r>
            <a:r>
              <a:rPr lang="en-US" dirty="0" err="1"/>
              <a:t>Landi</a:t>
            </a:r>
            <a:r>
              <a:rPr lang="en-US" dirty="0"/>
              <a:t> et al. 2006)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found point-like source</a:t>
            </a:r>
            <a:endParaRPr lang="en-US" dirty="0"/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67296" y="3292624"/>
            <a:ext cx="744321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339725" indent="-339725" algn="l">
              <a:lnSpc>
                <a:spcPct val="90000"/>
              </a:lnSpc>
              <a:spcBef>
                <a:spcPts val="900"/>
              </a:spcBef>
              <a:buSzPct val="100000"/>
              <a:buFontTx/>
              <a:buBlip>
                <a:blip r:embed="rId2"/>
              </a:buBlip>
            </a:pPr>
            <a:r>
              <a:rPr lang="en-US" sz="3400" dirty="0" err="1"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XMM</a:t>
            </a:r>
            <a:r>
              <a:rPr lang="en-US" sz="3400" dirty="0"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 (</a:t>
            </a:r>
            <a:r>
              <a:rPr lang="en-US" sz="3400" dirty="0" smtClean="0"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Funk </a:t>
            </a:r>
            <a:r>
              <a:rPr lang="en-US" sz="3400" dirty="0"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et al. 2007)</a:t>
            </a:r>
          </a:p>
          <a:p>
            <a:pPr marL="739775" lvl="1" indent="-282575" algn="l">
              <a:lnSpc>
                <a:spcPct val="90000"/>
              </a:lnSpc>
              <a:spcBef>
                <a:spcPts val="775"/>
              </a:spcBef>
              <a:buSzPct val="100000"/>
              <a:buFontTx/>
              <a:buBlip>
                <a:blip r:embed="rId2"/>
              </a:buBlip>
            </a:pPr>
            <a:r>
              <a:rPr lang="en-US" sz="2800" dirty="0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nothing </a:t>
            </a:r>
            <a:r>
              <a:rPr lang="en-US" sz="2800" dirty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spectacular in the low energy map</a:t>
            </a:r>
          </a:p>
          <a:p>
            <a:pPr marL="739775" lvl="1" indent="-282575" algn="l">
              <a:lnSpc>
                <a:spcPct val="90000"/>
              </a:lnSpc>
              <a:spcBef>
                <a:spcPts val="775"/>
              </a:spcBef>
              <a:buSzPct val="100000"/>
              <a:buFontTx/>
              <a:buBlip>
                <a:blip r:embed="rId2"/>
              </a:buBlip>
            </a:pPr>
            <a:r>
              <a:rPr lang="en-US" sz="2800" dirty="0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2 </a:t>
            </a:r>
            <a:r>
              <a:rPr lang="en-US" sz="2800" dirty="0" err="1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keV</a:t>
            </a:r>
            <a:r>
              <a:rPr lang="en-US" sz="2800" dirty="0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 – 10 </a:t>
            </a:r>
            <a:r>
              <a:rPr lang="en-US" sz="2800" dirty="0" err="1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keV</a:t>
            </a:r>
            <a:r>
              <a:rPr lang="en-US" sz="2800" dirty="0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 </a:t>
            </a:r>
            <a:r>
              <a:rPr lang="en-US" sz="2800" dirty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maps shows significantly extended </a:t>
            </a:r>
            <a:r>
              <a:rPr lang="en-US" sz="2800" dirty="0" smtClean="0">
                <a:solidFill>
                  <a:srgbClr val="CCCCFF"/>
                </a:solidFill>
                <a:latin typeface="Arial Bold" charset="0"/>
                <a:ea typeface="ヒラギノ角ゴ Pro W3" charset="0"/>
                <a:cs typeface="Arial Bold" charset="0"/>
                <a:sym typeface="Arial Bold" charset="0"/>
              </a:rPr>
              <a:t>source</a:t>
            </a:r>
            <a:endParaRPr lang="en-US" sz="2800" dirty="0">
              <a:solidFill>
                <a:srgbClr val="CCCCFF"/>
              </a:solidFill>
              <a:latin typeface="Arial Bold" charset="0"/>
              <a:ea typeface="ヒラギノ角ゴ Pro W3" charset="0"/>
              <a:cs typeface="Arial Bold" charset="0"/>
              <a:sym typeface="Arial Bold" charset="0"/>
            </a:endParaRPr>
          </a:p>
        </p:txBody>
      </p:sp>
      <p:pic>
        <p:nvPicPr>
          <p:cNvPr id="9" name="Picture 8" descr="Screen Shot 2013-03-13 at 15.45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92" y="3148608"/>
            <a:ext cx="5478336" cy="4680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62640" y="2614935"/>
            <a:ext cx="251087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Arial"/>
                <a:cs typeface="Arial"/>
              </a:rPr>
              <a:t>Radio (843 MHz)</a:t>
            </a:r>
            <a:endParaRPr lang="en-US" sz="2400" dirty="0"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70952" y="2614935"/>
            <a:ext cx="107388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X-rays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5524872"/>
            <a:ext cx="758252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9674" indent="-339674" algn="l" rtl="0" eaLnBrk="0" fontAlgn="base" hangingPunct="0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SzPct val="100000"/>
              <a:buChar char="•"/>
              <a:defRPr sz="3400">
                <a:solidFill>
                  <a:srgbClr val="FFFFFF"/>
                </a:solidFill>
                <a:latin typeface="+mn-lt"/>
                <a:ea typeface="+mn-ea"/>
                <a:cs typeface="+mn-cs"/>
                <a:sym typeface="Arial Bold" charset="0"/>
              </a:defRPr>
            </a:lvl1pPr>
            <a:lvl2pPr marL="739661" indent="-282531" algn="l" rtl="0" eaLnBrk="0" fontAlgn="base" hangingPunct="0">
              <a:lnSpc>
                <a:spcPct val="90000"/>
              </a:lnSpc>
              <a:spcBef>
                <a:spcPts val="799"/>
              </a:spcBef>
              <a:spcAft>
                <a:spcPct val="0"/>
              </a:spcAft>
              <a:buSzPct val="100000"/>
              <a:buChar char="•"/>
              <a:defRPr sz="28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2pPr>
            <a:lvl3pPr marL="1142824" indent="-228565" algn="l" rtl="0" eaLnBrk="0" fontAlgn="base" hangingPunct="0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3pPr>
            <a:lvl4pPr marL="1599957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4pPr>
            <a:lvl5pPr marL="2057084" indent="-22856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5pPr>
            <a:lvl6pPr marL="251421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6pPr>
            <a:lvl7pPr marL="2971344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7pPr>
            <a:lvl8pPr marL="3428475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8pPr>
            <a:lvl9pPr marL="3885603" indent="-228565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CCCCFF"/>
                </a:solidFill>
                <a:latin typeface="+mn-lt"/>
                <a:ea typeface="+mn-ea"/>
                <a:cs typeface="+mn-cs"/>
                <a:sym typeface="Arial Bold" charset="0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dirty="0" smtClean="0"/>
              <a:t>Chandra (</a:t>
            </a:r>
            <a:r>
              <a:rPr lang="en-US" dirty="0" err="1" smtClean="0"/>
              <a:t>Lemiere</a:t>
            </a:r>
            <a:r>
              <a:rPr lang="en-US" dirty="0" smtClean="0"/>
              <a:t> et al. 2009)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detect point-like object (</a:t>
            </a:r>
            <a:r>
              <a:rPr lang="en-US" dirty="0" err="1" smtClean="0"/>
              <a:t>PSR</a:t>
            </a:r>
            <a:r>
              <a:rPr lang="en-US" dirty="0" smtClean="0"/>
              <a:t>) and confirm extended </a:t>
            </a:r>
            <a:r>
              <a:rPr lang="en-US" dirty="0" err="1" smtClean="0"/>
              <a:t>PWN</a:t>
            </a:r>
            <a:r>
              <a:rPr lang="en-US" dirty="0" smtClean="0"/>
              <a:t> candidate</a:t>
            </a:r>
          </a:p>
          <a:p>
            <a:pPr marL="739775" lvl="1" indent="-282575">
              <a:spcBef>
                <a:spcPts val="775"/>
              </a:spcBef>
              <a:buBlip>
                <a:blip r:embed="rId2"/>
              </a:buBlip>
            </a:pPr>
            <a:r>
              <a:rPr lang="en-US" dirty="0" smtClean="0">
                <a:latin typeface="Arial Bold" charset="0"/>
                <a:ea typeface="ヒラギノ角ゴ Pro W3" charset="0"/>
                <a:cs typeface="Arial Bold" charset="0"/>
              </a:rPr>
              <a:t>also other characteristics point towards </a:t>
            </a:r>
            <a:r>
              <a:rPr lang="en-US" dirty="0" err="1" smtClean="0">
                <a:latin typeface="Arial Bold" charset="0"/>
                <a:ea typeface="ヒラギノ角ゴ Pro W3" charset="0"/>
                <a:cs typeface="Arial Bold" charset="0"/>
              </a:rPr>
              <a:t>PWN</a:t>
            </a:r>
            <a:r>
              <a:rPr lang="en-US" dirty="0" smtClean="0">
                <a:latin typeface="Arial Bold" charset="0"/>
                <a:ea typeface="ヒラギノ角ゴ Pro W3" charset="0"/>
                <a:cs typeface="Arial Bold" charset="0"/>
              </a:rPr>
              <a:t> origin</a:t>
            </a:r>
          </a:p>
          <a:p>
            <a:pPr marL="739775" lvl="1" indent="-282575">
              <a:spcBef>
                <a:spcPts val="775"/>
              </a:spcBef>
              <a:buBlip>
                <a:blip r:embed="rId2"/>
              </a:buBlip>
            </a:pPr>
            <a:endParaRPr lang="en-US" dirty="0">
              <a:latin typeface="Arial Bold" charset="0"/>
              <a:ea typeface="ヒラギノ角ゴ Pro W3" charset="0"/>
              <a:cs typeface="Arial Bold" charset="0"/>
            </a:endParaRPr>
          </a:p>
          <a:p>
            <a:pPr marL="174669" lvl="1" indent="0">
              <a:spcBef>
                <a:spcPts val="775"/>
              </a:spcBef>
              <a:buNone/>
            </a:pPr>
            <a:r>
              <a:rPr lang="en-US" i="1" dirty="0">
                <a:latin typeface="Arial Bold" charset="0"/>
                <a:ea typeface="ヒラギノ角ゴ Pro W3" charset="0"/>
                <a:cs typeface="Arial Bold" charset="0"/>
              </a:rPr>
              <a:t>→ suggests central source is of non-thermal nature (</a:t>
            </a:r>
            <a:r>
              <a:rPr lang="en-US" i="1" dirty="0" err="1">
                <a:latin typeface="Arial Bold" charset="0"/>
                <a:ea typeface="ヒラギノ角ゴ Pro W3" charset="0"/>
                <a:cs typeface="Arial Bold" charset="0"/>
              </a:rPr>
              <a:t>PSR</a:t>
            </a:r>
            <a:r>
              <a:rPr lang="en-US" i="1" dirty="0">
                <a:latin typeface="Arial Bold" charset="0"/>
                <a:ea typeface="ヒラギノ角ゴ Pro W3" charset="0"/>
                <a:cs typeface="Arial Bold" charset="0"/>
              </a:rPr>
              <a:t>) and powers </a:t>
            </a:r>
            <a:r>
              <a:rPr lang="en-US" i="1" dirty="0" smtClean="0">
                <a:latin typeface="Arial Bold" charset="0"/>
                <a:ea typeface="ヒラギノ角ゴ Pro W3" charset="0"/>
                <a:cs typeface="Arial Bold" charset="0"/>
              </a:rPr>
              <a:t> synchrotron </a:t>
            </a:r>
            <a:r>
              <a:rPr lang="en-US" i="1" dirty="0">
                <a:latin typeface="Arial Bold" charset="0"/>
                <a:ea typeface="ヒラギノ角ゴ Pro W3" charset="0"/>
                <a:cs typeface="Arial Bold" charset="0"/>
              </a:rPr>
              <a:t>nebula</a:t>
            </a:r>
          </a:p>
          <a:p>
            <a:pPr lvl="1">
              <a:buFontTx/>
              <a:buBlip>
                <a:blip r:embed="rId2"/>
              </a:buBlip>
            </a:pPr>
            <a:endParaRPr lang="en-US" dirty="0" smtClean="0"/>
          </a:p>
        </p:txBody>
      </p:sp>
      <p:pic>
        <p:nvPicPr>
          <p:cNvPr id="2" name="Picture 1" descr="Screen Shot 2013-04-08 at 16.47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8806656" y="0"/>
            <a:ext cx="2376264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/>
                <a:latin typeface="Calibri"/>
                <a:ea typeface="ヒラギノ角ゴ ProN W3" charset="0"/>
                <a:cs typeface="Calibri"/>
                <a:sym typeface="Gill Sans" charset="0"/>
              </a:rPr>
              <a:t>X-ray window</a:t>
            </a:r>
            <a:endParaRPr kumimoji="0" lang="en-US" sz="2300" b="0" i="0" u="none" strike="noStrike" cap="none" normalizeH="0" baseline="0" dirty="0">
              <a:ln>
                <a:noFill/>
              </a:ln>
              <a:solidFill>
                <a:srgbClr val="FF66FF"/>
              </a:solidFill>
              <a:effectLst/>
              <a:latin typeface="Calibri"/>
              <a:ea typeface="ヒラギノ角ゴ ProN W3" charset="0"/>
              <a:cs typeface="Calibri"/>
              <a:sym typeface="Gill San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1686976" y="0"/>
            <a:ext cx="1512168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6474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Line 1"/>
          <p:cNvSpPr>
            <a:spLocks noChangeShapeType="1"/>
          </p:cNvSpPr>
          <p:nvPr/>
        </p:nvSpPr>
        <p:spPr bwMode="auto">
          <a:xfrm>
            <a:off x="-304800" y="1625600"/>
            <a:ext cx="14198600" cy="15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536700" indent="-304800"/>
            <a:r>
              <a:rPr lang="en-US" sz="4600" b="1" dirty="0" smtClean="0"/>
              <a:t>Association / GeV </a:t>
            </a:r>
            <a:r>
              <a:rPr lang="el-GR" sz="4600" b="1" dirty="0" smtClean="0"/>
              <a:t>γ</a:t>
            </a:r>
            <a:r>
              <a:rPr lang="en-US" sz="4600" b="1" dirty="0" smtClean="0"/>
              <a:t>-rays</a:t>
            </a:r>
            <a:endParaRPr lang="en-US" sz="4600" b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1866900"/>
            <a:ext cx="6958384" cy="525780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err="1" smtClean="0"/>
              <a:t>Slane</a:t>
            </a:r>
            <a:r>
              <a:rPr lang="en-US" dirty="0" smtClean="0"/>
              <a:t> et al. (2010)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15 </a:t>
            </a:r>
            <a:r>
              <a:rPr lang="en-US" dirty="0"/>
              <a:t>months of </a:t>
            </a:r>
            <a:r>
              <a:rPr lang="en-US" dirty="0" smtClean="0"/>
              <a:t>data acquired with Fermi satellite</a:t>
            </a:r>
            <a:endParaRPr lang="en-US" dirty="0"/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position consistent </a:t>
            </a:r>
            <a:r>
              <a:rPr lang="en-US" dirty="0"/>
              <a:t>with </a:t>
            </a:r>
            <a:r>
              <a:rPr lang="en-US" dirty="0" smtClean="0"/>
              <a:t>HESS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no extension detected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reconstructed spectrum between 200 MeV – 50 GeV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 smtClean="0"/>
              <a:t>connects </a:t>
            </a:r>
            <a:r>
              <a:rPr lang="en-US" dirty="0" smtClean="0"/>
              <a:t>with </a:t>
            </a:r>
            <a:r>
              <a:rPr lang="en-US" dirty="0" err="1" smtClean="0"/>
              <a:t>TeV</a:t>
            </a:r>
            <a:r>
              <a:rPr lang="en-US" dirty="0" smtClean="0"/>
              <a:t> spectrum</a:t>
            </a:r>
          </a:p>
          <a:p>
            <a:pPr marL="457130" lvl="1" indent="0">
              <a:buNone/>
            </a:pPr>
            <a:r>
              <a:rPr lang="en-US" dirty="0" smtClean="0"/>
              <a:t>→ Also interpreted in </a:t>
            </a:r>
            <a:r>
              <a:rPr lang="en-US" dirty="0" err="1" smtClean="0"/>
              <a:t>PWN</a:t>
            </a:r>
            <a:r>
              <a:rPr lang="en-US" dirty="0" smtClean="0"/>
              <a:t> scenario</a:t>
            </a: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6692900"/>
            <a:ext cx="46863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6718300"/>
            <a:ext cx="4462462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192" y="2356520"/>
            <a:ext cx="4825708" cy="413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 descr="Screen Shot 2013-04-08 at 16.47.5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108674"/>
            <a:ext cx="4054128" cy="15997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8806656" y="0"/>
            <a:ext cx="3168352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GeV </a:t>
            </a:r>
            <a:r>
              <a:rPr lang="en-US" sz="2300" dirty="0" err="1" smtClean="0">
                <a:solidFill>
                  <a:srgbClr val="40A7FF"/>
                </a:solidFill>
                <a:latin typeface="Calibri"/>
                <a:cs typeface="Calibri"/>
              </a:rPr>
              <a:t>γ</a:t>
            </a:r>
            <a:r>
              <a:rPr lang="en-US" sz="2300" dirty="0" smtClean="0">
                <a:solidFill>
                  <a:srgbClr val="40A7FF"/>
                </a:solidFill>
                <a:latin typeface="Calibri"/>
                <a:cs typeface="Calibri"/>
              </a:rPr>
              <a:t>-ray </a:t>
            </a:r>
            <a:r>
              <a:rPr lang="en-US" sz="2300" dirty="0">
                <a:solidFill>
                  <a:srgbClr val="40A7FF"/>
                </a:solidFill>
                <a:latin typeface="Calibri"/>
                <a:cs typeface="Calibri"/>
              </a:rPr>
              <a:t>window</a:t>
            </a:r>
            <a:endParaRPr lang="en-US" sz="2300" dirty="0">
              <a:solidFill>
                <a:srgbClr val="40A7FF"/>
              </a:solidFill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479064" y="0"/>
            <a:ext cx="720080" cy="20684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1306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- Center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hoto - Vertic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UniStyleIsh copy 5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AAAAAA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UniStyleIsh copy 5">
      <a:majorFont>
        <a:latin typeface="Arial Bold"/>
        <a:ea typeface="ヒラギノ角ゴ ProN W6"/>
        <a:cs typeface="ヒラギノ角ゴ ProN W6"/>
      </a:majorFont>
      <a:minorFont>
        <a:latin typeface="Arial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UniStyleIsh copy 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Photo - Vertic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UniStyleIsh">
  <a:themeElements>
    <a:clrScheme name="UniStyle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iStyleIsh">
      <a:majorFont>
        <a:latin typeface="Arial"/>
        <a:ea typeface="Osaka"/>
        <a:cs typeface="Osaka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UniStyle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StyleIs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StyleIs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StyleIs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StyleIs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StyleIs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StyleIs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niStyleIsh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AAAAAA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UniStyle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Horizont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UniStyleIsh copy 1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AAAAAA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UniStyleIsh copy 1">
      <a:majorFont>
        <a:latin typeface="Arial Bold"/>
        <a:ea typeface="ヒラギノ角ゴ ProN W6"/>
        <a:cs typeface="ヒラギノ角ゴ ProN W6"/>
      </a:majorFont>
      <a:minorFont>
        <a:latin typeface="Arial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UniStyleIsh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 - Lef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Righ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34813</TotalTime>
  <Pages>0</Pages>
  <Words>1686</Words>
  <Characters>0</Characters>
  <Application>Microsoft Macintosh PowerPoint</Application>
  <PresentationFormat>Custom</PresentationFormat>
  <Lines>0</Lines>
  <Paragraphs>242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17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Title &amp; Subtitle</vt:lpstr>
      <vt:lpstr>UniStyleIsh</vt:lpstr>
      <vt:lpstr>Photo - Horizontal</vt:lpstr>
      <vt:lpstr>UniStyleIsh copy 1</vt:lpstr>
      <vt:lpstr>Title &amp; Bullets - Left</vt:lpstr>
      <vt:lpstr>Photo - Horizontal Reflection</vt:lpstr>
      <vt:lpstr>Blank</vt:lpstr>
      <vt:lpstr>Title &amp; Bullets - 2 Column</vt:lpstr>
      <vt:lpstr>Title &amp; Bullets - Right</vt:lpstr>
      <vt:lpstr>Title, Bullets &amp; Photo</vt:lpstr>
      <vt:lpstr>Bullets</vt:lpstr>
      <vt:lpstr>Title - Center</vt:lpstr>
      <vt:lpstr>Photo - Vertical</vt:lpstr>
      <vt:lpstr>1_UniStyleIsh copy 5</vt:lpstr>
      <vt:lpstr>Photo - Vertical Reflection</vt:lpstr>
      <vt:lpstr>Title - Top</vt:lpstr>
      <vt:lpstr>1_UniStyleIsh</vt:lpstr>
      <vt:lpstr>Extreme Galactic Particle Accelerators  The case of HESS J1640-465</vt:lpstr>
      <vt:lpstr>PowerPoint Presentation</vt:lpstr>
      <vt:lpstr>Non-Thermal Radiation</vt:lpstr>
      <vt:lpstr>Non-Thermal ‘Windows’</vt:lpstr>
      <vt:lpstr>The H.E.S.S. telescope array</vt:lpstr>
      <vt:lpstr>The H.E.S.S. telescope array</vt:lpstr>
      <vt:lpstr>HESS J1640-465</vt:lpstr>
      <vt:lpstr>Association / X-rays</vt:lpstr>
      <vt:lpstr>Association / GeV γ-rays</vt:lpstr>
      <vt:lpstr>HESS J1640-465 today</vt:lpstr>
      <vt:lpstr>HESS J1640-465 today</vt:lpstr>
      <vt:lpstr>What is the source of γ-rays?</vt:lpstr>
      <vt:lpstr>PWN scenario</vt:lpstr>
      <vt:lpstr>SNR scenario</vt:lpstr>
      <vt:lpstr>HESS J1640-465 an extreme accelerator</vt:lpstr>
      <vt:lpstr>HESS J1640-465 an extreme accelerator</vt:lpstr>
      <vt:lpstr>The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&amp; VHE γ-ray emission from massive star-forming environments</dc:title>
  <dc:subject/>
  <dc:creator/>
  <cp:keywords/>
  <dc:description/>
  <cp:lastModifiedBy>Stefan Ohm</cp:lastModifiedBy>
  <cp:revision>637</cp:revision>
  <dcterms:modified xsi:type="dcterms:W3CDTF">2013-04-09T09:46:30Z</dcterms:modified>
</cp:coreProperties>
</file>